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934" r:id="rId2"/>
  </p:sldMasterIdLst>
  <p:notesMasterIdLst>
    <p:notesMasterId r:id="rId72"/>
  </p:notesMasterIdLst>
  <p:sldIdLst>
    <p:sldId id="256" r:id="rId3"/>
    <p:sldId id="311" r:id="rId4"/>
    <p:sldId id="312" r:id="rId5"/>
    <p:sldId id="347" r:id="rId6"/>
    <p:sldId id="269" r:id="rId7"/>
    <p:sldId id="258" r:id="rId8"/>
    <p:sldId id="270" r:id="rId9"/>
    <p:sldId id="260" r:id="rId10"/>
    <p:sldId id="287" r:id="rId11"/>
    <p:sldId id="261" r:id="rId12"/>
    <p:sldId id="274" r:id="rId13"/>
    <p:sldId id="293" r:id="rId14"/>
    <p:sldId id="313" r:id="rId15"/>
    <p:sldId id="314" r:id="rId16"/>
    <p:sldId id="315" r:id="rId17"/>
    <p:sldId id="316" r:id="rId18"/>
    <p:sldId id="317" r:id="rId19"/>
    <p:sldId id="318" r:id="rId20"/>
    <p:sldId id="319" r:id="rId21"/>
    <p:sldId id="320" r:id="rId22"/>
    <p:sldId id="321" r:id="rId23"/>
    <p:sldId id="296" r:id="rId24"/>
    <p:sldId id="271" r:id="rId25"/>
    <p:sldId id="272" r:id="rId26"/>
    <p:sldId id="330" r:id="rId27"/>
    <p:sldId id="262" r:id="rId28"/>
    <p:sldId id="335" r:id="rId29"/>
    <p:sldId id="336" r:id="rId30"/>
    <p:sldId id="344" r:id="rId31"/>
    <p:sldId id="345" r:id="rId32"/>
    <p:sldId id="346" r:id="rId33"/>
    <p:sldId id="332" r:id="rId34"/>
    <p:sldId id="264" r:id="rId35"/>
    <p:sldId id="289" r:id="rId36"/>
    <p:sldId id="265" r:id="rId37"/>
    <p:sldId id="266" r:id="rId38"/>
    <p:sldId id="333" r:id="rId39"/>
    <p:sldId id="334" r:id="rId40"/>
    <p:sldId id="337" r:id="rId41"/>
    <p:sldId id="338" r:id="rId42"/>
    <p:sldId id="323" r:id="rId43"/>
    <p:sldId id="324" r:id="rId44"/>
    <p:sldId id="267" r:id="rId45"/>
    <p:sldId id="290" r:id="rId46"/>
    <p:sldId id="292" r:id="rId47"/>
    <p:sldId id="322" r:id="rId48"/>
    <p:sldId id="325" r:id="rId49"/>
    <p:sldId id="326" r:id="rId50"/>
    <p:sldId id="327" r:id="rId51"/>
    <p:sldId id="328" r:id="rId52"/>
    <p:sldId id="329" r:id="rId53"/>
    <p:sldId id="339" r:id="rId54"/>
    <p:sldId id="340" r:id="rId55"/>
    <p:sldId id="341" r:id="rId56"/>
    <p:sldId id="342" r:id="rId57"/>
    <p:sldId id="300" r:id="rId58"/>
    <p:sldId id="301" r:id="rId59"/>
    <p:sldId id="302" r:id="rId60"/>
    <p:sldId id="303" r:id="rId61"/>
    <p:sldId id="304" r:id="rId62"/>
    <p:sldId id="305" r:id="rId63"/>
    <p:sldId id="306" r:id="rId64"/>
    <p:sldId id="307" r:id="rId65"/>
    <p:sldId id="308" r:id="rId66"/>
    <p:sldId id="309" r:id="rId67"/>
    <p:sldId id="285" r:id="rId68"/>
    <p:sldId id="343" r:id="rId69"/>
    <p:sldId id="310" r:id="rId70"/>
    <p:sldId id="299" r:id="rId71"/>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494" autoAdjust="0"/>
  </p:normalViewPr>
  <p:slideViewPr>
    <p:cSldViewPr>
      <p:cViewPr varScale="1">
        <p:scale>
          <a:sx n="46" d="100"/>
          <a:sy n="46" d="100"/>
        </p:scale>
        <p:origin x="2076"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58971B9-FCA2-454C-8D11-B25625298DCB}" type="datetimeFigureOut">
              <a:rPr lang="en-US"/>
              <a:pPr>
                <a:defRPr/>
              </a:pPr>
              <a:t>2/15/2015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36F0159B-6266-4BE2-9890-4AD3B5712A78}" type="slidenum">
              <a:rPr lang="en-US"/>
              <a:pPr>
                <a:defRPr/>
              </a:pPr>
              <a:t>‹#›</a:t>
            </a:fld>
            <a:endParaRPr lang="en-US"/>
          </a:p>
        </p:txBody>
      </p:sp>
    </p:spTree>
    <p:extLst>
      <p:ext uri="{BB962C8B-B14F-4D97-AF65-F5344CB8AC3E}">
        <p14:creationId xmlns:p14="http://schemas.microsoft.com/office/powerpoint/2010/main" val="8043011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CBC3CAC-1F61-4EC7-B632-27C9915118B4}" type="slidenum">
              <a:rPr lang="en-US" altLang="en-US" smtClean="0"/>
              <a:pPr/>
              <a:t>2</a:t>
            </a:fld>
            <a:endParaRPr lang="en-US" altLang="en-US" smtClean="0"/>
          </a:p>
        </p:txBody>
      </p:sp>
    </p:spTree>
    <p:extLst>
      <p:ext uri="{BB962C8B-B14F-4D97-AF65-F5344CB8AC3E}">
        <p14:creationId xmlns:p14="http://schemas.microsoft.com/office/powerpoint/2010/main" val="4025850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A8D57B-640D-424E-97EA-EF5B92938A93}" type="slidenum">
              <a:rPr lang="en-US" altLang="en-US" smtClean="0"/>
              <a:pPr/>
              <a:t>16</a:t>
            </a:fld>
            <a:endParaRPr lang="en-US" altLang="en-US" smtClean="0"/>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65221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2AC7200-1A9F-42A0-948E-7642995A9F70}" type="slidenum">
              <a:rPr lang="en-US" altLang="en-US" smtClean="0"/>
              <a:pPr/>
              <a:t>17</a:t>
            </a:fld>
            <a:endParaRPr lang="en-US" altLang="en-US" smtClean="0"/>
          </a:p>
        </p:txBody>
      </p:sp>
    </p:spTree>
    <p:extLst>
      <p:ext uri="{BB962C8B-B14F-4D97-AF65-F5344CB8AC3E}">
        <p14:creationId xmlns:p14="http://schemas.microsoft.com/office/powerpoint/2010/main" val="178300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EF21D04-0850-4AB0-A199-FD25A4D32930}" type="slidenum">
              <a:rPr lang="en-US" altLang="en-US" smtClean="0"/>
              <a:pPr/>
              <a:t>18</a:t>
            </a:fld>
            <a:endParaRPr lang="en-US" altLang="en-US" smtClean="0"/>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10561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8DF45FD-D866-4BC4-BFDE-7FC16EB54060}" type="slidenum">
              <a:rPr lang="en-US" altLang="en-US" smtClean="0"/>
              <a:pPr/>
              <a:t>19</a:t>
            </a:fld>
            <a:endParaRPr lang="en-US" altLang="en-US" smtClean="0"/>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02834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E96DC18-D74A-448E-85D4-FDCF4515BF6E}" type="slidenum">
              <a:rPr lang="en-US" altLang="en-US" smtClean="0"/>
              <a:pPr/>
              <a:t>20</a:t>
            </a:fld>
            <a:endParaRPr lang="en-US" altLang="en-US" smtClean="0"/>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88999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4A3462D-BEA8-4057-B5C5-31BD88A497FA}" type="slidenum">
              <a:rPr lang="en-US" altLang="en-US" smtClean="0"/>
              <a:pPr/>
              <a:t>21</a:t>
            </a:fld>
            <a:endParaRPr lang="en-US" altLang="en-US" smtClean="0"/>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0976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20000"/>
              </a:spcBef>
            </a:pPr>
            <a:r>
              <a:rPr lang="en-US" altLang="ko-KR" sz="1200" b="1" dirty="0" smtClean="0">
                <a:ea typeface="굴림" charset="-127"/>
              </a:rPr>
              <a:t>Explanation</a:t>
            </a:r>
          </a:p>
          <a:p>
            <a:pPr marL="171450" indent="-171450" algn="just">
              <a:spcBef>
                <a:spcPct val="20000"/>
              </a:spcBef>
              <a:buFont typeface="Arial" panose="020B0604020202020204" pitchFamily="34" charset="0"/>
              <a:buChar char="•"/>
            </a:pPr>
            <a:r>
              <a:rPr lang="en-US" altLang="ko-KR" sz="1200" dirty="0" smtClean="0">
                <a:ea typeface="굴림" charset="-127"/>
              </a:rPr>
              <a:t>The if-else constructs </a:t>
            </a:r>
            <a:r>
              <a:rPr lang="en-US" altLang="ko-KR" sz="1200" dirty="0" smtClean="0">
                <a:solidFill>
                  <a:schemeClr val="accent2"/>
                </a:solidFill>
                <a:ea typeface="굴림" charset="-127"/>
              </a:rPr>
              <a:t>can be nested</a:t>
            </a:r>
            <a:r>
              <a:rPr lang="en-US" altLang="ko-KR" sz="1200" dirty="0" smtClean="0">
                <a:ea typeface="굴림" charset="-127"/>
              </a:rPr>
              <a:t> (placed one within another) to any depth. </a:t>
            </a:r>
            <a:endParaRPr lang="en-US" sz="1200" dirty="0" smtClean="0"/>
          </a:p>
          <a:p>
            <a:pPr marL="171450" indent="-171450" algn="just">
              <a:buFont typeface="Arial" panose="020B0604020202020204" pitchFamily="34" charset="0"/>
              <a:buChar char="•"/>
            </a:pPr>
            <a:r>
              <a:rPr lang="en-US" altLang="ko-KR" sz="1200" dirty="0" smtClean="0">
                <a:ea typeface="굴림" charset="-127"/>
              </a:rPr>
              <a:t>In this nested form, </a:t>
            </a:r>
            <a:r>
              <a:rPr lang="en-US" altLang="ko-KR" sz="1200" dirty="0" smtClean="0">
                <a:solidFill>
                  <a:schemeClr val="accent2"/>
                </a:solidFill>
                <a:ea typeface="굴림" charset="-127"/>
              </a:rPr>
              <a:t>expression_1</a:t>
            </a:r>
            <a:r>
              <a:rPr lang="en-US" altLang="ko-KR" sz="1200" dirty="0" smtClean="0">
                <a:ea typeface="굴림" charset="-127"/>
              </a:rPr>
              <a:t> is evaluated. If it is zero (FALSE-F), </a:t>
            </a:r>
            <a:r>
              <a:rPr lang="en-US" altLang="ko-KR" sz="1200" dirty="0" smtClean="0">
                <a:solidFill>
                  <a:schemeClr val="accent2"/>
                </a:solidFill>
                <a:ea typeface="굴림" charset="-127"/>
              </a:rPr>
              <a:t>statement_4</a:t>
            </a:r>
            <a:r>
              <a:rPr lang="en-US" altLang="ko-KR" sz="1200" dirty="0" smtClean="0">
                <a:ea typeface="굴림" charset="-127"/>
              </a:rPr>
              <a:t> is executed and the </a:t>
            </a:r>
            <a:r>
              <a:rPr lang="en-US" altLang="ko-KR" sz="1200" dirty="0" smtClean="0">
                <a:solidFill>
                  <a:schemeClr val="accent2"/>
                </a:solidFill>
                <a:ea typeface="굴림" charset="-127"/>
              </a:rPr>
              <a:t>entire nested if statement is terminated;</a:t>
            </a:r>
          </a:p>
          <a:p>
            <a:pPr marL="171450" indent="-171450" algn="just">
              <a:buFont typeface="Arial" panose="020B0604020202020204" pitchFamily="34" charset="0"/>
              <a:buChar char="•"/>
            </a:pPr>
            <a:r>
              <a:rPr lang="en-US" altLang="ko-KR" sz="1200" dirty="0" smtClean="0">
                <a:ea typeface="굴림" charset="-127"/>
              </a:rPr>
              <a:t>if not (TRUE-T), control goes to the second if (within the first if) and </a:t>
            </a:r>
            <a:r>
              <a:rPr lang="en-US" altLang="ko-KR" sz="1200" dirty="0" smtClean="0">
                <a:solidFill>
                  <a:schemeClr val="accent2"/>
                </a:solidFill>
                <a:ea typeface="굴림" charset="-127"/>
              </a:rPr>
              <a:t>expression_2</a:t>
            </a:r>
            <a:r>
              <a:rPr lang="en-US" altLang="ko-KR" sz="1200" dirty="0" smtClean="0">
                <a:ea typeface="굴림" charset="-127"/>
              </a:rPr>
              <a:t> is evaluated. If it is zero, </a:t>
            </a:r>
            <a:r>
              <a:rPr lang="en-US" altLang="ko-KR" sz="1200" dirty="0" smtClean="0">
                <a:solidFill>
                  <a:schemeClr val="accent2"/>
                </a:solidFill>
                <a:ea typeface="굴림" charset="-127"/>
              </a:rPr>
              <a:t>statement_3</a:t>
            </a:r>
            <a:r>
              <a:rPr lang="en-US" altLang="ko-KR" sz="1200" dirty="0" smtClean="0">
                <a:ea typeface="굴림" charset="-127"/>
              </a:rPr>
              <a:t> is executed;</a:t>
            </a:r>
          </a:p>
          <a:p>
            <a:pPr marL="171450" indent="-171450" algn="just">
              <a:buFont typeface="Arial" panose="020B0604020202020204" pitchFamily="34" charset="0"/>
              <a:buChar char="•"/>
            </a:pPr>
            <a:r>
              <a:rPr lang="en-US" altLang="ko-KR" sz="1200" dirty="0" smtClean="0">
                <a:ea typeface="굴림" charset="-127"/>
              </a:rPr>
              <a:t>if not, control goes to the third if (within the second if) and </a:t>
            </a:r>
            <a:r>
              <a:rPr lang="en-US" altLang="ko-KR" sz="1200" dirty="0" smtClean="0">
                <a:solidFill>
                  <a:schemeClr val="accent2"/>
                </a:solidFill>
                <a:ea typeface="굴림" charset="-127"/>
              </a:rPr>
              <a:t>expression_3 </a:t>
            </a:r>
            <a:r>
              <a:rPr lang="en-US" altLang="ko-KR" sz="1200" dirty="0" smtClean="0">
                <a:ea typeface="굴림" charset="-127"/>
              </a:rPr>
              <a:t>is evaluated. If it is zero, </a:t>
            </a:r>
            <a:r>
              <a:rPr lang="en-US" altLang="ko-KR" sz="1200" dirty="0" smtClean="0">
                <a:solidFill>
                  <a:schemeClr val="accent2"/>
                </a:solidFill>
                <a:ea typeface="굴림" charset="-127"/>
              </a:rPr>
              <a:t>statement_2 </a:t>
            </a:r>
            <a:r>
              <a:rPr lang="en-US" altLang="ko-KR" sz="1200" dirty="0" smtClean="0">
                <a:ea typeface="굴림" charset="-127"/>
              </a:rPr>
              <a:t>is executed; </a:t>
            </a:r>
          </a:p>
          <a:p>
            <a:pPr marL="171450" indent="-171450" algn="just">
              <a:buFont typeface="Arial" panose="020B0604020202020204" pitchFamily="34" charset="0"/>
              <a:buChar char="•"/>
            </a:pPr>
            <a:r>
              <a:rPr lang="en-US" altLang="ko-KR" sz="1200" dirty="0" smtClean="0">
                <a:ea typeface="굴림" charset="-127"/>
              </a:rPr>
              <a:t>if not, </a:t>
            </a:r>
            <a:r>
              <a:rPr lang="en-US" altLang="ko-KR" sz="1200" dirty="0" smtClean="0">
                <a:solidFill>
                  <a:schemeClr val="accent2"/>
                </a:solidFill>
                <a:ea typeface="굴림" charset="-127"/>
              </a:rPr>
              <a:t>statement_1</a:t>
            </a:r>
            <a:r>
              <a:rPr lang="en-US" altLang="ko-KR" sz="1200" dirty="0" smtClean="0">
                <a:ea typeface="굴림" charset="-127"/>
              </a:rPr>
              <a:t> is executed. The statement_1 (inner most) will only be executed if all the if statement is true.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6F0159B-6266-4BE2-9890-4AD3B5712A78}" type="slidenum">
              <a:rPr lang="en-US" smtClean="0"/>
              <a:pPr>
                <a:defRPr/>
              </a:pPr>
              <a:t>27</a:t>
            </a:fld>
            <a:endParaRPr lang="en-US"/>
          </a:p>
        </p:txBody>
      </p:sp>
    </p:spTree>
    <p:extLst>
      <p:ext uri="{BB962C8B-B14F-4D97-AF65-F5344CB8AC3E}">
        <p14:creationId xmlns:p14="http://schemas.microsoft.com/office/powerpoint/2010/main" val="1244020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buFont typeface="Wingdings" pitchFamily="2" charset="2"/>
              <a:buNone/>
            </a:pPr>
            <a:r>
              <a:rPr lang="en-US" sz="1200" b="1" dirty="0" smtClean="0">
                <a:solidFill>
                  <a:schemeClr val="accent2"/>
                </a:solidFill>
              </a:rPr>
              <a:t>Explanation</a:t>
            </a:r>
          </a:p>
          <a:p>
            <a:pPr algn="just">
              <a:lnSpc>
                <a:spcPct val="100000"/>
              </a:lnSpc>
              <a:spcBef>
                <a:spcPts val="0"/>
              </a:spcBef>
              <a:buFont typeface="Wingdings" pitchFamily="2" charset="2"/>
              <a:buChar char="§"/>
            </a:pPr>
            <a:r>
              <a:rPr lang="en-US" sz="1200" dirty="0" smtClean="0">
                <a:solidFill>
                  <a:schemeClr val="accent2"/>
                </a:solidFill>
              </a:rPr>
              <a:t>expression_1</a:t>
            </a:r>
            <a:r>
              <a:rPr lang="en-US" sz="1200" dirty="0" smtClean="0"/>
              <a:t> is first evaluated.  If it is  TRUE, </a:t>
            </a:r>
            <a:r>
              <a:rPr lang="en-US" sz="1200" dirty="0" smtClean="0">
                <a:solidFill>
                  <a:schemeClr val="accent2"/>
                </a:solidFill>
              </a:rPr>
              <a:t>statement_1</a:t>
            </a:r>
            <a:r>
              <a:rPr lang="en-US" sz="1200" dirty="0" smtClean="0"/>
              <a:t> is executed and the whole statement terminated and the </a:t>
            </a:r>
            <a:r>
              <a:rPr lang="en-US" sz="1200" dirty="0" err="1" smtClean="0">
                <a:solidFill>
                  <a:schemeClr val="accent2"/>
                </a:solidFill>
              </a:rPr>
              <a:t>next_statement</a:t>
            </a:r>
            <a:r>
              <a:rPr lang="en-US" sz="1200" dirty="0" smtClean="0"/>
              <a:t> is executed.  </a:t>
            </a:r>
            <a:endParaRPr lang="en-US" sz="400" dirty="0" smtClean="0"/>
          </a:p>
          <a:p>
            <a:pPr algn="just">
              <a:lnSpc>
                <a:spcPct val="100000"/>
              </a:lnSpc>
              <a:spcBef>
                <a:spcPts val="0"/>
              </a:spcBef>
              <a:buFont typeface="Wingdings" pitchFamily="2" charset="2"/>
              <a:buChar char="§"/>
            </a:pPr>
            <a:r>
              <a:rPr lang="en-US" sz="1200" dirty="0" smtClean="0"/>
              <a:t>On the other hand, if </a:t>
            </a:r>
            <a:r>
              <a:rPr lang="en-US" sz="1200" dirty="0" smtClean="0">
                <a:solidFill>
                  <a:schemeClr val="accent2"/>
                </a:solidFill>
              </a:rPr>
              <a:t>expression_1</a:t>
            </a:r>
            <a:r>
              <a:rPr lang="en-US" sz="1200" dirty="0" smtClean="0"/>
              <a:t> is FALSE, control passes to the else if part and </a:t>
            </a:r>
            <a:r>
              <a:rPr lang="en-US" sz="1200" dirty="0" smtClean="0">
                <a:solidFill>
                  <a:schemeClr val="accent2"/>
                </a:solidFill>
              </a:rPr>
              <a:t>expression_2</a:t>
            </a:r>
            <a:r>
              <a:rPr lang="en-US" sz="1200" dirty="0" smtClean="0"/>
              <a:t> is evaluated. </a:t>
            </a:r>
            <a:endParaRPr lang="en-US" sz="400" dirty="0" smtClean="0"/>
          </a:p>
          <a:p>
            <a:pPr algn="just" eaLnBrk="1" hangingPunct="1">
              <a:lnSpc>
                <a:spcPct val="100000"/>
              </a:lnSpc>
              <a:spcBef>
                <a:spcPts val="0"/>
              </a:spcBef>
              <a:buFont typeface="Wingdings" pitchFamily="2" charset="2"/>
              <a:buChar char="§"/>
            </a:pPr>
            <a:r>
              <a:rPr lang="en-US" sz="1200" dirty="0" smtClean="0"/>
              <a:t>If it is TRUE, </a:t>
            </a:r>
            <a:r>
              <a:rPr lang="en-US" sz="1200" dirty="0" smtClean="0">
                <a:solidFill>
                  <a:schemeClr val="accent2"/>
                </a:solidFill>
              </a:rPr>
              <a:t>statement_2</a:t>
            </a:r>
            <a:r>
              <a:rPr lang="en-US" sz="1200" dirty="0" smtClean="0"/>
              <a:t> is executed and the whole system is terminated. </a:t>
            </a:r>
            <a:endParaRPr lang="en-US" sz="400" dirty="0" smtClean="0"/>
          </a:p>
          <a:p>
            <a:pPr algn="just" eaLnBrk="1" hangingPunct="1">
              <a:lnSpc>
                <a:spcPct val="100000"/>
              </a:lnSpc>
              <a:spcBef>
                <a:spcPts val="0"/>
              </a:spcBef>
              <a:buFont typeface="Wingdings" pitchFamily="2" charset="2"/>
              <a:buChar char="§"/>
            </a:pPr>
            <a:r>
              <a:rPr lang="en-US" sz="1200" dirty="0" smtClean="0"/>
              <a:t>If it is False, </a:t>
            </a:r>
            <a:r>
              <a:rPr lang="en-US" sz="1200" dirty="0" smtClean="0">
                <a:solidFill>
                  <a:schemeClr val="accent2"/>
                </a:solidFill>
              </a:rPr>
              <a:t>other else if parts</a:t>
            </a:r>
            <a:r>
              <a:rPr lang="en-US" sz="1200" dirty="0" smtClean="0"/>
              <a:t> (if any) are tested in a similar way. </a:t>
            </a:r>
            <a:endParaRPr lang="en-US" sz="400" dirty="0" smtClean="0"/>
          </a:p>
          <a:p>
            <a:pPr algn="just" eaLnBrk="1" hangingPunct="1">
              <a:lnSpc>
                <a:spcPct val="100000"/>
              </a:lnSpc>
              <a:spcBef>
                <a:spcPts val="0"/>
              </a:spcBef>
              <a:buFont typeface="Wingdings" pitchFamily="2" charset="2"/>
              <a:buChar char="§"/>
            </a:pPr>
            <a:r>
              <a:rPr lang="en-US" sz="1200" dirty="0" smtClean="0"/>
              <a:t>Finally, if </a:t>
            </a:r>
            <a:r>
              <a:rPr lang="en-US" sz="1200" dirty="0" smtClean="0">
                <a:solidFill>
                  <a:schemeClr val="accent2"/>
                </a:solidFill>
              </a:rPr>
              <a:t>expression n</a:t>
            </a:r>
            <a:r>
              <a:rPr lang="en-US" sz="1200" dirty="0" smtClean="0"/>
              <a:t> is True, </a:t>
            </a:r>
            <a:r>
              <a:rPr lang="en-US" sz="1200" dirty="0" err="1" smtClean="0"/>
              <a:t>statement_n</a:t>
            </a:r>
            <a:r>
              <a:rPr lang="en-US" sz="1200" dirty="0" smtClean="0"/>
              <a:t> is executed; if not, </a:t>
            </a:r>
            <a:r>
              <a:rPr lang="en-US" sz="1200" dirty="0" err="1" smtClean="0">
                <a:solidFill>
                  <a:schemeClr val="accent2"/>
                </a:solidFill>
              </a:rPr>
              <a:t>last_statement</a:t>
            </a:r>
            <a:r>
              <a:rPr lang="en-US" sz="1200" dirty="0" smtClean="0"/>
              <a:t> is executed. </a:t>
            </a:r>
            <a:endParaRPr lang="en-US" sz="300" dirty="0" smtClean="0"/>
          </a:p>
          <a:p>
            <a:pPr algn="just" eaLnBrk="1" hangingPunct="1">
              <a:lnSpc>
                <a:spcPct val="100000"/>
              </a:lnSpc>
              <a:spcBef>
                <a:spcPts val="0"/>
              </a:spcBef>
              <a:buFont typeface="Wingdings" pitchFamily="2" charset="2"/>
              <a:buChar char="§"/>
            </a:pPr>
            <a:r>
              <a:rPr lang="en-US" sz="1200" dirty="0" smtClean="0">
                <a:solidFill>
                  <a:schemeClr val="accent2"/>
                </a:solidFill>
              </a:rPr>
              <a:t>Note that only one of the statements</a:t>
            </a:r>
            <a:r>
              <a:rPr lang="en-US" sz="1200" dirty="0" smtClean="0"/>
              <a:t> will be executed others will be skipped.</a:t>
            </a:r>
            <a:endParaRPr lang="en-US" sz="800" dirty="0" smtClean="0"/>
          </a:p>
          <a:p>
            <a:pPr algn="just" eaLnBrk="1" hangingPunct="1">
              <a:lnSpc>
                <a:spcPct val="100000"/>
              </a:lnSpc>
              <a:spcBef>
                <a:spcPts val="0"/>
              </a:spcBef>
              <a:buFont typeface="Wingdings" pitchFamily="2" charset="2"/>
              <a:buChar char="§"/>
            </a:pPr>
            <a:r>
              <a:rPr lang="en-US" sz="1200" dirty="0" smtClean="0"/>
              <a:t>The </a:t>
            </a:r>
            <a:r>
              <a:rPr lang="en-US" sz="1200" dirty="0" err="1" smtClean="0">
                <a:solidFill>
                  <a:srgbClr val="C00000"/>
                </a:solidFill>
                <a:latin typeface="Arial Rounded MT Bold" pitchFamily="34" charset="0"/>
              </a:rPr>
              <a:t>statement_n’</a:t>
            </a:r>
            <a:r>
              <a:rPr lang="en-US" sz="1200" dirty="0" err="1" smtClean="0">
                <a:solidFill>
                  <a:srgbClr val="C00000"/>
                </a:solidFill>
              </a:rPr>
              <a:t>s</a:t>
            </a:r>
            <a:r>
              <a:rPr lang="en-US" sz="1200" dirty="0" smtClean="0"/>
              <a:t> could also be a </a:t>
            </a:r>
            <a:r>
              <a:rPr lang="en-US" sz="1200" dirty="0" smtClean="0">
                <a:solidFill>
                  <a:srgbClr val="C00000"/>
                </a:solidFill>
                <a:latin typeface="Arial Rounded MT Bold" pitchFamily="34" charset="0"/>
              </a:rPr>
              <a:t>block of statement </a:t>
            </a:r>
            <a:r>
              <a:rPr lang="en-US" sz="1200" dirty="0" smtClean="0"/>
              <a:t>and must be put in curly braces</a:t>
            </a:r>
          </a:p>
          <a:p>
            <a:endParaRPr lang="en-US" dirty="0"/>
          </a:p>
        </p:txBody>
      </p:sp>
      <p:sp>
        <p:nvSpPr>
          <p:cNvPr id="4" name="Slide Number Placeholder 3"/>
          <p:cNvSpPr>
            <a:spLocks noGrp="1"/>
          </p:cNvSpPr>
          <p:nvPr>
            <p:ph type="sldNum" sz="quarter" idx="10"/>
          </p:nvPr>
        </p:nvSpPr>
        <p:spPr/>
        <p:txBody>
          <a:bodyPr/>
          <a:lstStyle/>
          <a:p>
            <a:pPr>
              <a:defRPr/>
            </a:pPr>
            <a:fld id="{36F0159B-6266-4BE2-9890-4AD3B5712A78}" type="slidenum">
              <a:rPr lang="en-US" smtClean="0"/>
              <a:pPr>
                <a:defRPr/>
              </a:pPr>
              <a:t>32</a:t>
            </a:fld>
            <a:endParaRPr lang="en-US"/>
          </a:p>
        </p:txBody>
      </p:sp>
    </p:spTree>
    <p:extLst>
      <p:ext uri="{BB962C8B-B14F-4D97-AF65-F5344CB8AC3E}">
        <p14:creationId xmlns:p14="http://schemas.microsoft.com/office/powerpoint/2010/main" val="1304715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91C269A-A478-4EC0-82B7-15BF7D629FFD}" type="slidenum">
              <a:rPr lang="en-US" altLang="en-US" smtClean="0"/>
              <a:pPr/>
              <a:t>41</a:t>
            </a:fld>
            <a:endParaRPr lang="en-US" altLang="en-US" smtClean="0"/>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buFont typeface="Wingdings" panose="05000000000000000000" pitchFamily="2" charset="2"/>
              <a:buChar char="Ø"/>
            </a:pPr>
            <a:r>
              <a:rPr lang="en-US" altLang="en-US" smtClean="0"/>
              <a:t> Switch is </a:t>
            </a:r>
            <a:r>
              <a:rPr lang="en-US" altLang="en-US" smtClean="0">
                <a:solidFill>
                  <a:srgbClr val="C00000"/>
                </a:solidFill>
              </a:rPr>
              <a:t>multiple–branching </a:t>
            </a:r>
            <a:r>
              <a:rPr lang="en-US" altLang="en-US" smtClean="0"/>
              <a:t>statement- based </a:t>
            </a:r>
          </a:p>
          <a:p>
            <a:pPr algn="just"/>
            <a:r>
              <a:rPr lang="en-US" altLang="en-US" smtClean="0"/>
              <a:t>    on a condition, the control is transferred to one  </a:t>
            </a:r>
          </a:p>
          <a:p>
            <a:pPr algn="just"/>
            <a:r>
              <a:rPr lang="en-US" altLang="en-US" smtClean="0"/>
              <a:t>    of the many possible points.</a:t>
            </a:r>
          </a:p>
          <a:p>
            <a:pPr algn="just"/>
            <a:endParaRPr lang="en-US" altLang="en-US" sz="900" smtClean="0"/>
          </a:p>
          <a:p>
            <a:pPr algn="just">
              <a:buFont typeface="Wingdings" panose="05000000000000000000" pitchFamily="2" charset="2"/>
              <a:buChar char="Ø"/>
            </a:pPr>
            <a:r>
              <a:rPr lang="en-US" altLang="en-US" smtClean="0"/>
              <a:t> The most flexible control statement in </a:t>
            </a:r>
          </a:p>
          <a:p>
            <a:pPr algn="just"/>
            <a:r>
              <a:rPr lang="en-US" altLang="en-US" smtClean="0"/>
              <a:t>    selection structure of program control.</a:t>
            </a:r>
          </a:p>
          <a:p>
            <a:pPr algn="just"/>
            <a:endParaRPr lang="en-US" altLang="en-US" sz="900" smtClean="0"/>
          </a:p>
          <a:p>
            <a:pPr algn="just">
              <a:buFont typeface="Wingdings" panose="05000000000000000000" pitchFamily="2" charset="2"/>
              <a:buChar char="Ø"/>
            </a:pPr>
            <a:r>
              <a:rPr lang="en-US" altLang="en-US" smtClean="0"/>
              <a:t> Enables the program to execute different  </a:t>
            </a:r>
          </a:p>
          <a:p>
            <a:pPr algn="just"/>
            <a:r>
              <a:rPr lang="en-US" altLang="en-US" smtClean="0"/>
              <a:t>    statements based on an </a:t>
            </a:r>
            <a:r>
              <a:rPr lang="en-US" altLang="en-US" b="1" smtClean="0">
                <a:solidFill>
                  <a:schemeClr val="accent2"/>
                </a:solidFill>
                <a:latin typeface="Tempus Sans ITC" panose="04020404030D07020202" pitchFamily="82" charset="0"/>
              </a:rPr>
              <a:t>expression</a:t>
            </a:r>
            <a:r>
              <a:rPr lang="en-US" altLang="en-US" smtClean="0"/>
              <a:t> that can      </a:t>
            </a:r>
          </a:p>
          <a:p>
            <a:pPr algn="just"/>
            <a:r>
              <a:rPr lang="en-US" altLang="en-US" smtClean="0"/>
              <a:t>    have more than two values. Also called </a:t>
            </a:r>
          </a:p>
          <a:p>
            <a:pPr algn="just"/>
            <a:r>
              <a:rPr lang="en-US" altLang="en-US" b="1" smtClean="0">
                <a:solidFill>
                  <a:schemeClr val="accent2"/>
                </a:solidFill>
                <a:latin typeface="Tempus Sans ITC" panose="04020404030D07020202" pitchFamily="82" charset="0"/>
              </a:rPr>
              <a:t>    multiple choice statements</a:t>
            </a:r>
            <a:r>
              <a:rPr lang="en-US" altLang="en-US" smtClean="0"/>
              <a:t>.</a:t>
            </a:r>
          </a:p>
          <a:p>
            <a:pPr eaLnBrk="1" hangingPunct="1"/>
            <a:endParaRPr lang="en-US" altLang="en-US" smtClean="0"/>
          </a:p>
        </p:txBody>
      </p:sp>
    </p:spTree>
    <p:extLst>
      <p:ext uri="{BB962C8B-B14F-4D97-AF65-F5344CB8AC3E}">
        <p14:creationId xmlns:p14="http://schemas.microsoft.com/office/powerpoint/2010/main" val="409995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lnSpc>
                <a:spcPct val="80000"/>
              </a:lnSpc>
            </a:pPr>
            <a:r>
              <a:rPr lang="en-US" altLang="en-US" smtClean="0"/>
              <a:t>Evaluates the (</a:t>
            </a:r>
            <a:r>
              <a:rPr lang="en-US" altLang="en-US" b="1" smtClean="0">
                <a:solidFill>
                  <a:schemeClr val="accent2"/>
                </a:solidFill>
                <a:latin typeface="Tempus Sans ITC" panose="04020404030D07020202" pitchFamily="82" charset="0"/>
              </a:rPr>
              <a:t>expression</a:t>
            </a:r>
            <a:r>
              <a:rPr lang="en-US" altLang="en-US" smtClean="0"/>
              <a:t>) and compares its integer or character value </a:t>
            </a:r>
          </a:p>
          <a:p>
            <a:pPr algn="just" eaLnBrk="1" hangingPunct="1">
              <a:lnSpc>
                <a:spcPct val="80000"/>
              </a:lnSpc>
            </a:pPr>
            <a:r>
              <a:rPr lang="en-US" altLang="en-US" smtClean="0"/>
              <a:t>with the values following each </a:t>
            </a:r>
            <a:r>
              <a:rPr lang="en-US" altLang="en-US" b="1" smtClean="0">
                <a:solidFill>
                  <a:srgbClr val="993300"/>
                </a:solidFill>
              </a:rPr>
              <a:t>case</a:t>
            </a:r>
            <a:r>
              <a:rPr lang="en-US" altLang="en-US" smtClean="0"/>
              <a:t> label.</a:t>
            </a:r>
          </a:p>
          <a:p>
            <a:pPr algn="just" eaLnBrk="1" hangingPunct="1">
              <a:lnSpc>
                <a:spcPct val="80000"/>
              </a:lnSpc>
            </a:pPr>
            <a:endParaRPr lang="en-US" altLang="en-US" smtClean="0"/>
          </a:p>
          <a:p>
            <a:pPr algn="just" eaLnBrk="1" hangingPunct="1">
              <a:lnSpc>
                <a:spcPct val="80000"/>
              </a:lnSpc>
            </a:pPr>
            <a:r>
              <a:rPr lang="en-US" altLang="en-US" smtClean="0"/>
              <a:t>1. If a match is found between (</a:t>
            </a:r>
            <a:r>
              <a:rPr lang="en-US" altLang="en-US" b="1" smtClean="0">
                <a:solidFill>
                  <a:schemeClr val="accent2"/>
                </a:solidFill>
                <a:latin typeface="Tempus Sans ITC" panose="04020404030D07020202" pitchFamily="82" charset="0"/>
              </a:rPr>
              <a:t>expression</a:t>
            </a:r>
            <a:r>
              <a:rPr lang="en-US" altLang="en-US" smtClean="0"/>
              <a:t>) and one of the values, execution is transferred to the statement(s) that follows the </a:t>
            </a:r>
            <a:r>
              <a:rPr lang="en-US" altLang="en-US" b="1" smtClean="0">
                <a:solidFill>
                  <a:srgbClr val="993300"/>
                </a:solidFill>
              </a:rPr>
              <a:t>case</a:t>
            </a:r>
            <a:r>
              <a:rPr lang="en-US" altLang="en-US" smtClean="0"/>
              <a:t> label.</a:t>
            </a:r>
          </a:p>
          <a:p>
            <a:pPr algn="just" eaLnBrk="1" hangingPunct="1">
              <a:lnSpc>
                <a:spcPct val="80000"/>
              </a:lnSpc>
            </a:pPr>
            <a:endParaRPr lang="en-US" altLang="en-US" sz="200" smtClean="0"/>
          </a:p>
          <a:p>
            <a:pPr algn="just" eaLnBrk="1" hangingPunct="1">
              <a:lnSpc>
                <a:spcPct val="80000"/>
              </a:lnSpc>
            </a:pPr>
            <a:r>
              <a:rPr lang="en-US" altLang="en-US" smtClean="0"/>
              <a:t>2. If no match is found, execution is transferred to the statement(s) following the optional </a:t>
            </a:r>
            <a:r>
              <a:rPr lang="en-US" altLang="en-US" b="1" smtClean="0">
                <a:solidFill>
                  <a:srgbClr val="993300"/>
                </a:solidFill>
              </a:rPr>
              <a:t>default</a:t>
            </a:r>
            <a:r>
              <a:rPr lang="en-US" altLang="en-US" smtClean="0"/>
              <a:t> label.</a:t>
            </a:r>
          </a:p>
          <a:p>
            <a:pPr algn="just" eaLnBrk="1" hangingPunct="1">
              <a:lnSpc>
                <a:spcPct val="80000"/>
              </a:lnSpc>
            </a:pPr>
            <a:endParaRPr lang="en-US" altLang="en-US" sz="800" smtClean="0"/>
          </a:p>
          <a:p>
            <a:pPr algn="just" eaLnBrk="1" hangingPunct="1">
              <a:lnSpc>
                <a:spcPct val="80000"/>
              </a:lnSpc>
            </a:pPr>
            <a:r>
              <a:rPr lang="en-US" altLang="en-US" smtClean="0"/>
              <a:t>3. If no match is found and there is no </a:t>
            </a:r>
            <a:r>
              <a:rPr lang="en-US" altLang="en-US" b="1" smtClean="0">
                <a:solidFill>
                  <a:srgbClr val="993300"/>
                </a:solidFill>
              </a:rPr>
              <a:t>default</a:t>
            </a:r>
            <a:r>
              <a:rPr lang="en-US" altLang="en-US" smtClean="0"/>
              <a:t> label, execution passes to the first statement following the switch statement closing brace, the </a:t>
            </a:r>
            <a:r>
              <a:rPr lang="en-US" altLang="en-US" b="1" i="1" smtClean="0">
                <a:solidFill>
                  <a:srgbClr val="993300"/>
                </a:solidFill>
              </a:rPr>
              <a:t>next_statemen</a:t>
            </a:r>
            <a:r>
              <a:rPr lang="en-US" altLang="en-US" i="1" smtClean="0">
                <a:solidFill>
                  <a:srgbClr val="993300"/>
                </a:solidFill>
              </a:rPr>
              <a:t>t</a:t>
            </a:r>
            <a:r>
              <a:rPr lang="en-US" altLang="en-US" smtClean="0"/>
              <a:t>.</a:t>
            </a:r>
          </a:p>
          <a:p>
            <a:pPr algn="just" eaLnBrk="1" hangingPunct="1">
              <a:lnSpc>
                <a:spcPct val="80000"/>
              </a:lnSpc>
            </a:pPr>
            <a:endParaRPr lang="en-US" altLang="en-US" sz="800" smtClean="0"/>
          </a:p>
          <a:p>
            <a:pPr algn="just" eaLnBrk="1" hangingPunct="1">
              <a:lnSpc>
                <a:spcPct val="80000"/>
              </a:lnSpc>
            </a:pPr>
            <a:r>
              <a:rPr lang="en-US" altLang="en-US" smtClean="0"/>
              <a:t>4. To ensure that only the statements associated with the matching template are executed, include a </a:t>
            </a:r>
            <a:r>
              <a:rPr lang="en-US" altLang="en-US" b="1" smtClean="0">
                <a:solidFill>
                  <a:srgbClr val="C00000"/>
                </a:solidFill>
                <a:latin typeface="Tempus Sans ITC" panose="04020404030D07020202" pitchFamily="82" charset="0"/>
              </a:rPr>
              <a:t>break statement</a:t>
            </a:r>
            <a:r>
              <a:rPr lang="en-US" altLang="en-US" smtClean="0">
                <a:solidFill>
                  <a:srgbClr val="C00000"/>
                </a:solidFill>
              </a:rPr>
              <a:t> </a:t>
            </a:r>
            <a:r>
              <a:rPr lang="en-US" altLang="en-US" smtClean="0"/>
              <a:t>where needed, which terminates the entire switch statement.</a:t>
            </a:r>
          </a:p>
          <a:p>
            <a:pPr algn="just" eaLnBrk="1" hangingPunct="1">
              <a:lnSpc>
                <a:spcPct val="80000"/>
              </a:lnSpc>
            </a:pPr>
            <a:endParaRPr lang="en-US" altLang="ko-KR" sz="800" smtClean="0">
              <a:ea typeface="Gulim" panose="020B0600000101010101" pitchFamily="34" charset="-127"/>
            </a:endParaRPr>
          </a:p>
          <a:p>
            <a:pPr algn="just" eaLnBrk="1" hangingPunct="1">
              <a:lnSpc>
                <a:spcPct val="80000"/>
              </a:lnSpc>
            </a:pPr>
            <a:r>
              <a:rPr lang="en-US" altLang="ko-KR" smtClean="0">
                <a:ea typeface="Gulim" panose="020B0600000101010101" pitchFamily="34" charset="-127"/>
              </a:rPr>
              <a:t>5.  As usual the statement(s) can also be a block of code put in curly braces.</a:t>
            </a:r>
            <a:endParaRPr lang="en-US" altLang="en-US" smtClean="0"/>
          </a:p>
          <a:p>
            <a:pPr eaLnBrk="1" hangingPunct="1"/>
            <a:endParaRPr lang="en-US" altLang="en-US" smtClean="0"/>
          </a:p>
          <a:p>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D5F3C81-AA27-4327-A08F-793F580BF92A}" type="slidenum">
              <a:rPr lang="en-US" altLang="en-US" smtClean="0"/>
              <a:pPr/>
              <a:t>42</a:t>
            </a:fld>
            <a:endParaRPr lang="en-US" altLang="en-US" smtClean="0"/>
          </a:p>
        </p:txBody>
      </p:sp>
    </p:spTree>
    <p:extLst>
      <p:ext uri="{BB962C8B-B14F-4D97-AF65-F5344CB8AC3E}">
        <p14:creationId xmlns:p14="http://schemas.microsoft.com/office/powerpoint/2010/main" val="1148611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34" charset="0"/>
                <a:ea typeface="+mn-ea"/>
                <a:cs typeface="+mn-cs"/>
              </a:rPr>
              <a:t>C program is a set of statements, which are normally executed sequentially in the order in which they</a:t>
            </a:r>
          </a:p>
          <a:p>
            <a:r>
              <a:rPr lang="en-US" sz="1200" b="0" i="0" u="none" strike="noStrike" kern="1200" baseline="0" dirty="0" smtClean="0">
                <a:solidFill>
                  <a:schemeClr val="tx1"/>
                </a:solidFill>
                <a:latin typeface="Arial" pitchFamily="34" charset="0"/>
                <a:ea typeface="+mn-ea"/>
                <a:cs typeface="+mn-cs"/>
              </a:rPr>
              <a:t>appear. This happens when no options or no repetitions of certain calculations are necessary. However, in</a:t>
            </a:r>
          </a:p>
          <a:p>
            <a:r>
              <a:rPr lang="en-US" sz="1200" b="0" i="0" u="none" strike="noStrike" kern="1200" baseline="0" dirty="0" smtClean="0">
                <a:solidFill>
                  <a:schemeClr val="tx1"/>
                </a:solidFill>
                <a:latin typeface="Arial" pitchFamily="34" charset="0"/>
                <a:ea typeface="+mn-ea"/>
                <a:cs typeface="+mn-cs"/>
              </a:rPr>
              <a:t>practice we have a number of situations where we may have to change the order of execution of statements</a:t>
            </a:r>
          </a:p>
          <a:p>
            <a:r>
              <a:rPr lang="en-US" sz="1200" b="0" i="0" u="none" strike="noStrike" kern="1200" baseline="0" dirty="0" smtClean="0">
                <a:solidFill>
                  <a:schemeClr val="tx1"/>
                </a:solidFill>
                <a:latin typeface="Arial" pitchFamily="34" charset="0"/>
                <a:ea typeface="+mn-ea"/>
                <a:cs typeface="+mn-cs"/>
              </a:rPr>
              <a:t>based on certain conditions </a:t>
            </a:r>
            <a:r>
              <a:rPr lang="en-US" sz="1200" b="1" i="0" u="none" strike="noStrike" kern="1200" baseline="0" dirty="0" smtClean="0">
                <a:solidFill>
                  <a:schemeClr val="tx1"/>
                </a:solidFill>
                <a:latin typeface="Arial" pitchFamily="34" charset="0"/>
                <a:ea typeface="+mn-ea"/>
                <a:cs typeface="+mn-cs"/>
              </a:rPr>
              <a:t>(Selection Construct)</a:t>
            </a:r>
            <a:r>
              <a:rPr lang="en-US" sz="1200" b="0" i="0" u="none" strike="noStrike" kern="1200" baseline="0" dirty="0" smtClean="0">
                <a:solidFill>
                  <a:schemeClr val="tx1"/>
                </a:solidFill>
                <a:latin typeface="Arial" pitchFamily="34" charset="0"/>
                <a:ea typeface="+mn-ea"/>
                <a:cs typeface="+mn-cs"/>
              </a:rPr>
              <a:t>, or repeat a group of statements until specified</a:t>
            </a:r>
          </a:p>
          <a:p>
            <a:r>
              <a:rPr lang="en-US" sz="1200" b="0" i="0" u="none" strike="noStrike" kern="1200" baseline="0" dirty="0" smtClean="0">
                <a:solidFill>
                  <a:schemeClr val="tx1"/>
                </a:solidFill>
                <a:latin typeface="Arial" pitchFamily="34" charset="0"/>
                <a:ea typeface="+mn-ea"/>
                <a:cs typeface="+mn-cs"/>
              </a:rPr>
              <a:t>conditions are met </a:t>
            </a:r>
            <a:r>
              <a:rPr lang="en-US" sz="1200" b="1" i="0" u="none" strike="noStrike" kern="1200" baseline="0" dirty="0" smtClean="0">
                <a:solidFill>
                  <a:schemeClr val="tx1"/>
                </a:solidFill>
                <a:latin typeface="Arial" pitchFamily="34" charset="0"/>
                <a:ea typeface="+mn-ea"/>
                <a:cs typeface="+mn-cs"/>
              </a:rPr>
              <a:t>(Iteration Construct)</a:t>
            </a:r>
            <a:r>
              <a:rPr lang="en-US" sz="1200" b="0" i="0" u="none" strike="noStrike" kern="1200" baseline="0" dirty="0" smtClean="0">
                <a:solidFill>
                  <a:schemeClr val="tx1"/>
                </a:solidFill>
                <a:latin typeface="Arial" pitchFamily="34" charset="0"/>
                <a:ea typeface="+mn-ea"/>
                <a:cs typeface="+mn-cs"/>
              </a:rPr>
              <a:t>.</a:t>
            </a:r>
            <a:endParaRPr lang="en-US" dirty="0" smtClean="0">
              <a:latin typeface="Arial" charset="0"/>
            </a:endParaRPr>
          </a:p>
          <a:p>
            <a:endParaRPr lang="en-US" sz="1200" b="1" i="1" kern="1200" dirty="0" smtClean="0">
              <a:solidFill>
                <a:schemeClr val="tx1"/>
              </a:solidFill>
              <a:effectLst/>
              <a:latin typeface="Arial" pitchFamily="34" charset="0"/>
              <a:ea typeface="+mn-ea"/>
              <a:cs typeface="+mn-cs"/>
            </a:endParaRPr>
          </a:p>
          <a:p>
            <a:r>
              <a:rPr lang="en-US" sz="1200" b="1" i="1" kern="1200" dirty="0" smtClean="0">
                <a:solidFill>
                  <a:schemeClr val="tx1"/>
                </a:solidFill>
                <a:effectLst/>
                <a:latin typeface="Arial" pitchFamily="34" charset="0"/>
                <a:ea typeface="+mn-ea"/>
                <a:cs typeface="+mn-cs"/>
              </a:rPr>
              <a:t>Control </a:t>
            </a:r>
            <a:r>
              <a:rPr lang="en-US" sz="1200" b="1" i="1" kern="1200" dirty="0" smtClean="0">
                <a:solidFill>
                  <a:schemeClr val="tx1"/>
                </a:solidFill>
                <a:effectLst/>
                <a:latin typeface="Arial" pitchFamily="34" charset="0"/>
                <a:ea typeface="+mn-ea"/>
                <a:cs typeface="+mn-cs"/>
              </a:rPr>
              <a:t>structures are used to alter the flow of execution of the program.</a:t>
            </a:r>
            <a:r>
              <a:rPr lang="en-US" sz="1200" b="0" i="0" kern="1200" dirty="0" smtClean="0">
                <a:solidFill>
                  <a:schemeClr val="tx1"/>
                </a:solidFill>
                <a:effectLst/>
                <a:latin typeface="Arial" pitchFamily="34" charset="0"/>
                <a:ea typeface="+mn-ea"/>
                <a:cs typeface="+mn-cs"/>
              </a:rPr>
              <a:t>  Why do we need to alter the program flow ? The reason is “</a:t>
            </a:r>
            <a:r>
              <a:rPr lang="en-US" sz="1200" b="1" i="1" kern="1200" dirty="0" smtClean="0">
                <a:solidFill>
                  <a:schemeClr val="tx1"/>
                </a:solidFill>
                <a:effectLst/>
                <a:latin typeface="Arial" pitchFamily="34" charset="0"/>
                <a:ea typeface="+mn-ea"/>
                <a:cs typeface="+mn-cs"/>
              </a:rPr>
              <a:t>decision making</a:t>
            </a:r>
            <a:r>
              <a:rPr lang="en-US" sz="1200" b="0" i="0" kern="1200" dirty="0" smtClean="0">
                <a:solidFill>
                  <a:schemeClr val="tx1"/>
                </a:solidFill>
                <a:effectLst/>
                <a:latin typeface="Arial" pitchFamily="34" charset="0"/>
                <a:ea typeface="+mn-ea"/>
                <a:cs typeface="+mn-cs"/>
              </a:rPr>
              <a:t>“! In life, we may be given with a set of option like doing “Electronics” or “Computer science”. We do make a decision by analyzing certain conditions (like our personal interest, scope of job opportunities </a:t>
            </a:r>
            <a:r>
              <a:rPr lang="en-US" sz="1200" b="0" i="0" kern="1200" dirty="0" err="1" smtClean="0">
                <a:solidFill>
                  <a:schemeClr val="tx1"/>
                </a:solidFill>
                <a:effectLst/>
                <a:latin typeface="Arial" pitchFamily="34" charset="0"/>
                <a:ea typeface="+mn-ea"/>
                <a:cs typeface="+mn-cs"/>
              </a:rPr>
              <a:t>etc</a:t>
            </a:r>
            <a:r>
              <a:rPr lang="en-US" sz="1200" b="0" i="0" kern="1200" dirty="0" smtClean="0">
                <a:solidFill>
                  <a:schemeClr val="tx1"/>
                </a:solidFill>
                <a:effectLst/>
                <a:latin typeface="Arial" pitchFamily="34" charset="0"/>
                <a:ea typeface="+mn-ea"/>
                <a:cs typeface="+mn-cs"/>
              </a:rPr>
              <a:t>). With the decision we make, we alter the flow of our life’s direction. This is exactly what happens in a C++ program. We use control structures to make decisions and alter the direction of program flow in one or the other path(s) available.</a:t>
            </a:r>
            <a:endParaRPr lang="en-US" dirty="0"/>
          </a:p>
        </p:txBody>
      </p:sp>
      <p:sp>
        <p:nvSpPr>
          <p:cNvPr id="4" name="Slide Number Placeholder 3"/>
          <p:cNvSpPr>
            <a:spLocks noGrp="1"/>
          </p:cNvSpPr>
          <p:nvPr>
            <p:ph type="sldNum" sz="quarter" idx="10"/>
          </p:nvPr>
        </p:nvSpPr>
        <p:spPr/>
        <p:txBody>
          <a:bodyPr/>
          <a:lstStyle/>
          <a:p>
            <a:pPr>
              <a:defRPr/>
            </a:pPr>
            <a:fld id="{7E123962-D68D-4213-9D5B-7D613AF8C8FF}" type="slidenum">
              <a:rPr lang="en-US" smtClean="0"/>
              <a:pPr>
                <a:defRPr/>
              </a:pPr>
              <a:t>4</a:t>
            </a:fld>
            <a:endParaRPr lang="en-US"/>
          </a:p>
        </p:txBody>
      </p:sp>
    </p:spTree>
    <p:extLst>
      <p:ext uri="{BB962C8B-B14F-4D97-AF65-F5344CB8AC3E}">
        <p14:creationId xmlns:p14="http://schemas.microsoft.com/office/powerpoint/2010/main" val="3521740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DBE1B8D-F79F-4FE6-AE88-9097F8FBEDD5}" type="slidenum">
              <a:rPr lang="en-US" altLang="en-US" smtClean="0"/>
              <a:pPr/>
              <a:t>45</a:t>
            </a:fld>
            <a:endParaRPr lang="en-US" altLang="en-US" smtClean="0"/>
          </a:p>
        </p:txBody>
      </p:sp>
    </p:spTree>
    <p:extLst>
      <p:ext uri="{BB962C8B-B14F-4D97-AF65-F5344CB8AC3E}">
        <p14:creationId xmlns:p14="http://schemas.microsoft.com/office/powerpoint/2010/main" val="3369609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46131F1-5C3A-4123-AF57-2A91DEA2EA91}" type="slidenum">
              <a:rPr lang="en-US" altLang="en-US" smtClean="0"/>
              <a:pPr/>
              <a:t>51</a:t>
            </a:fld>
            <a:endParaRPr lang="en-US" altLang="en-US" smtClean="0"/>
          </a:p>
        </p:txBody>
      </p:sp>
    </p:spTree>
    <p:extLst>
      <p:ext uri="{BB962C8B-B14F-4D97-AF65-F5344CB8AC3E}">
        <p14:creationId xmlns:p14="http://schemas.microsoft.com/office/powerpoint/2010/main" val="1042089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B110A9A-39B9-4BCC-812E-6158CBEE8589}" type="slidenum">
              <a:rPr lang="en-US" altLang="en-US" smtClean="0">
                <a:solidFill>
                  <a:srgbClr val="000000"/>
                </a:solidFill>
                <a:latin typeface="Arial" panose="020B0604020202020204" pitchFamily="34" charset="0"/>
              </a:rPr>
              <a:pPr eaLnBrk="1" hangingPunct="1">
                <a:spcBef>
                  <a:spcPct val="0"/>
                </a:spcBef>
              </a:pPr>
              <a:t>56</a:t>
            </a:fld>
            <a:endParaRPr lang="en-US" altLang="en-US" smtClean="0">
              <a:solidFill>
                <a:srgbClr val="000000"/>
              </a:solidFill>
              <a:latin typeface="Arial" panose="020B0604020202020204" pitchFamily="34" charset="0"/>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70861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388DD6D-4EB0-4F4E-86A7-31907A3891D2}" type="slidenum">
              <a:rPr lang="en-US" altLang="en-US" smtClean="0">
                <a:solidFill>
                  <a:srgbClr val="000000"/>
                </a:solidFill>
                <a:latin typeface="Arial" panose="020B0604020202020204" pitchFamily="34" charset="0"/>
              </a:rPr>
              <a:pPr eaLnBrk="1" hangingPunct="1">
                <a:spcBef>
                  <a:spcPct val="0"/>
                </a:spcBef>
              </a:pPr>
              <a:t>57</a:t>
            </a:fld>
            <a:endParaRPr lang="en-US" altLang="en-US" smtClean="0">
              <a:solidFill>
                <a:srgbClr val="000000"/>
              </a:solidFill>
              <a:latin typeface="Arial" panose="020B0604020202020204" pitchFamily="34"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Bitwise operators used to manipulate the bits of integral operands, to modify the individual bits (bit by bit) rather than the number itself.  Both operands in a bitwise expression must be of an integral type.</a:t>
            </a:r>
          </a:p>
          <a:p>
            <a:r>
              <a:rPr lang="en-US" altLang="en-US" smtClean="0"/>
              <a:t>Below is the list of the bitwise operators.</a:t>
            </a:r>
          </a:p>
          <a:p>
            <a:r>
              <a:rPr lang="en-US" altLang="en-US" b="1" smtClean="0"/>
              <a:t>Operator				Description</a:t>
            </a:r>
            <a:endParaRPr lang="en-US" altLang="en-US" smtClean="0"/>
          </a:p>
          <a:p>
            <a:r>
              <a:rPr lang="en-US" altLang="en-US" smtClean="0"/>
              <a:t>&amp; (ampersand - bitwise AND)	The bit in the result are set to 1 if the corresponding bits in the two operands are both 1, otherwise it returns 0.</a:t>
            </a:r>
          </a:p>
          <a:p>
            <a:r>
              <a:rPr lang="en-US" altLang="en-US" smtClean="0"/>
              <a:t>| (pipe - bitwise inclusive OR)	The bit in the result is set to 1 if at least one (either or both) of the corresponding bits in the two operands is 1,        </a:t>
            </a:r>
          </a:p>
          <a:p>
            <a:r>
              <a:rPr lang="en-US" altLang="en-US" smtClean="0"/>
              <a:t>                                                          otherwise it returns 0.</a:t>
            </a:r>
          </a:p>
          <a:p>
            <a:r>
              <a:rPr lang="en-US" altLang="en-US" smtClean="0"/>
              <a:t>^ (caret - bitwise exclusive OR)	The bit in the result is set to 1 if exactly one of the corresponding bits in the two operands is 1.</a:t>
            </a:r>
          </a:p>
        </p:txBody>
      </p:sp>
    </p:spTree>
    <p:extLst>
      <p:ext uri="{BB962C8B-B14F-4D97-AF65-F5344CB8AC3E}">
        <p14:creationId xmlns:p14="http://schemas.microsoft.com/office/powerpoint/2010/main" val="872498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249BE4A-30E0-4225-A85E-8251EE223C62}" type="slidenum">
              <a:rPr lang="en-US" altLang="en-US" smtClean="0">
                <a:solidFill>
                  <a:srgbClr val="000000"/>
                </a:solidFill>
                <a:latin typeface="Arial" panose="020B0604020202020204" pitchFamily="34" charset="0"/>
              </a:rPr>
              <a:pPr eaLnBrk="1" hangingPunct="1">
                <a:spcBef>
                  <a:spcPct val="0"/>
                </a:spcBef>
              </a:pPr>
              <a:t>58</a:t>
            </a:fld>
            <a:endParaRPr lang="en-US" altLang="en-US" smtClean="0">
              <a:solidFill>
                <a:srgbClr val="000000"/>
              </a:solidFill>
              <a:latin typeface="Arial" panose="020B0604020202020204" pitchFamily="34" charset="0"/>
            </a:endParaRPr>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822312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FB82552A-57C6-4A5E-BC78-E98447A975D9}" type="slidenum">
              <a:rPr lang="en-US" altLang="en-US" smtClean="0">
                <a:solidFill>
                  <a:srgbClr val="000000"/>
                </a:solidFill>
                <a:latin typeface="Arial" panose="020B0604020202020204" pitchFamily="34" charset="0"/>
              </a:rPr>
              <a:pPr eaLnBrk="1" hangingPunct="1">
                <a:spcBef>
                  <a:spcPct val="0"/>
                </a:spcBef>
              </a:pPr>
              <a:t>59</a:t>
            </a:fld>
            <a:endParaRPr lang="en-US" altLang="en-US" smtClean="0">
              <a:solidFill>
                <a:srgbClr val="000000"/>
              </a:solidFill>
              <a:latin typeface="Arial" panose="020B0604020202020204" pitchFamily="34" charset="0"/>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Operators 			Description</a:t>
            </a:r>
          </a:p>
          <a:p>
            <a:r>
              <a:rPr lang="en-US" altLang="en-US" smtClean="0"/>
              <a:t>&lt;&lt; (bitwise shift left)	Moves the bit of the first operand to the left by the number of bits specified by the second operand; it discards the far left bit ; fill </a:t>
            </a:r>
          </a:p>
          <a:p>
            <a:r>
              <a:rPr lang="en-US" altLang="en-US" smtClean="0"/>
              <a:t>                                      	from the right with 0 bits.</a:t>
            </a:r>
          </a:p>
          <a:p>
            <a:r>
              <a:rPr lang="en-US" altLang="en-US" smtClean="0"/>
              <a:t>&gt;&gt; (bitwise shift right)	Moves the bit of the first operand to the right by the number of bits specified by the second operand; discards the far right bit; fill </a:t>
            </a:r>
          </a:p>
          <a:p>
            <a:r>
              <a:rPr lang="en-US" altLang="en-US" smtClean="0"/>
              <a:t>		from the right with 0 bits.</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Tree>
    <p:extLst>
      <p:ext uri="{BB962C8B-B14F-4D97-AF65-F5344CB8AC3E}">
        <p14:creationId xmlns:p14="http://schemas.microsoft.com/office/powerpoint/2010/main" val="38158137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B197EC63-BC4B-4B11-94DD-9209855DE340}" type="slidenum">
              <a:rPr lang="en-US" altLang="en-US" smtClean="0">
                <a:solidFill>
                  <a:srgbClr val="000000"/>
                </a:solidFill>
                <a:latin typeface="Arial" panose="020B0604020202020204" pitchFamily="34" charset="0"/>
              </a:rPr>
              <a:pPr eaLnBrk="1" hangingPunct="1">
                <a:spcBef>
                  <a:spcPct val="0"/>
                </a:spcBef>
              </a:pPr>
              <a:t>60</a:t>
            </a:fld>
            <a:endParaRPr lang="en-US" altLang="en-US" smtClean="0">
              <a:solidFill>
                <a:srgbClr val="000000"/>
              </a:solidFill>
              <a:latin typeface="Arial" panose="020B0604020202020204" pitchFamily="34"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037647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E7DA3AC-41A5-4F0C-A9AC-AFC10D0F7E35}" type="slidenum">
              <a:rPr lang="en-US" altLang="en-US" smtClean="0">
                <a:solidFill>
                  <a:srgbClr val="000000"/>
                </a:solidFill>
                <a:latin typeface="Arial" panose="020B0604020202020204" pitchFamily="34" charset="0"/>
              </a:rPr>
              <a:pPr eaLnBrk="1" hangingPunct="1">
                <a:spcBef>
                  <a:spcPct val="0"/>
                </a:spcBef>
              </a:pPr>
              <a:t>61</a:t>
            </a:fld>
            <a:endParaRPr lang="en-US" altLang="en-US" smtClean="0">
              <a:solidFill>
                <a:srgbClr val="000000"/>
              </a:solidFill>
              <a:latin typeface="Arial" panose="020B0604020202020204" pitchFamily="34" charset="0"/>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938556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8B9E599-C399-472A-8550-808D673C70BA}" type="slidenum">
              <a:rPr lang="en-US" altLang="en-US" smtClean="0">
                <a:solidFill>
                  <a:srgbClr val="000000"/>
                </a:solidFill>
                <a:latin typeface="Arial" panose="020B0604020202020204" pitchFamily="34" charset="0"/>
              </a:rPr>
              <a:pPr eaLnBrk="1" hangingPunct="1">
                <a:spcBef>
                  <a:spcPct val="0"/>
                </a:spcBef>
              </a:pPr>
              <a:t>62</a:t>
            </a:fld>
            <a:endParaRPr lang="en-US" altLang="en-US" smtClean="0">
              <a:solidFill>
                <a:srgbClr val="000000"/>
              </a:solidFill>
              <a:latin typeface="Arial" panose="020B0604020202020204" pitchFamily="34" charset="0"/>
            </a:endParaRPr>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5393946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D0FE27B-126D-4F47-A836-6F8355FB004C}" type="slidenum">
              <a:rPr lang="en-US" altLang="en-US" smtClean="0">
                <a:solidFill>
                  <a:srgbClr val="000000"/>
                </a:solidFill>
                <a:latin typeface="Arial" panose="020B0604020202020204" pitchFamily="34" charset="0"/>
              </a:rPr>
              <a:pPr eaLnBrk="1" hangingPunct="1">
                <a:spcBef>
                  <a:spcPct val="0"/>
                </a:spcBef>
              </a:pPr>
              <a:t>63</a:t>
            </a:fld>
            <a:endParaRPr lang="en-US" altLang="en-US" smtClean="0">
              <a:solidFill>
                <a:srgbClr val="000000"/>
              </a:solidFill>
              <a:latin typeface="Arial" panose="020B0604020202020204" pitchFamily="34" charset="0"/>
            </a:endParaRPr>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95194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0" hangingPunct="0">
              <a:buFont typeface="Wingdings" pitchFamily="2" charset="2"/>
              <a:buChar char="Ø"/>
              <a:defRPr/>
            </a:pPr>
            <a:r>
              <a:rPr lang="en-US" sz="1200" b="0" dirty="0" smtClean="0"/>
              <a:t> (</a:t>
            </a:r>
            <a:r>
              <a:rPr lang="en-US" sz="1200" b="0" i="1" dirty="0" smtClean="0">
                <a:solidFill>
                  <a:srgbClr val="993300"/>
                </a:solidFill>
              </a:rPr>
              <a:t>test Expression</a:t>
            </a:r>
            <a:r>
              <a:rPr lang="en-US" sz="1200" b="0" dirty="0" smtClean="0"/>
              <a:t>) is evaluated.</a:t>
            </a:r>
          </a:p>
          <a:p>
            <a:pPr eaLnBrk="0" hangingPunct="0">
              <a:defRPr/>
            </a:pPr>
            <a:endParaRPr lang="en-US" sz="800" b="0" dirty="0" smtClean="0"/>
          </a:p>
          <a:p>
            <a:pPr eaLnBrk="0" hangingPunct="0">
              <a:buFont typeface="Wingdings" pitchFamily="2" charset="2"/>
              <a:buChar char="Ø"/>
              <a:defRPr/>
            </a:pPr>
            <a:r>
              <a:rPr lang="en-US" sz="1200" b="0" dirty="0" smtClean="0"/>
              <a:t> If </a:t>
            </a:r>
            <a:r>
              <a:rPr lang="en-US" sz="1200" b="0" dirty="0" smtClean="0">
                <a:solidFill>
                  <a:srgbClr val="993300"/>
                </a:solidFill>
              </a:rPr>
              <a:t>TRUE </a:t>
            </a:r>
            <a:r>
              <a:rPr lang="en-US" sz="1200" b="0" dirty="0" smtClean="0"/>
              <a:t>(non-zero) the statement (or a block of statements) is executed.</a:t>
            </a:r>
          </a:p>
          <a:p>
            <a:pPr eaLnBrk="0" hangingPunct="0">
              <a:defRPr/>
            </a:pPr>
            <a:endParaRPr lang="en-US" sz="800" b="0" dirty="0" smtClean="0"/>
          </a:p>
          <a:p>
            <a:pPr eaLnBrk="0" hangingPunct="0">
              <a:buFont typeface="Wingdings" pitchFamily="2" charset="2"/>
              <a:buChar char="Ø"/>
              <a:defRPr/>
            </a:pPr>
            <a:r>
              <a:rPr lang="en-US" sz="1200" b="0" dirty="0" smtClean="0"/>
              <a:t> If </a:t>
            </a:r>
            <a:r>
              <a:rPr lang="en-US" sz="1200" b="0" dirty="0" smtClean="0">
                <a:solidFill>
                  <a:srgbClr val="993300"/>
                </a:solidFill>
              </a:rPr>
              <a:t>FALSE</a:t>
            </a:r>
            <a:r>
              <a:rPr lang="en-US" sz="1200" b="0" dirty="0" smtClean="0"/>
              <a:t> (zero) the next statement following the if  </a:t>
            </a:r>
          </a:p>
          <a:p>
            <a:pPr eaLnBrk="0" hangingPunct="0">
              <a:defRPr/>
            </a:pPr>
            <a:r>
              <a:rPr lang="en-US" sz="1200" b="0" dirty="0" smtClean="0"/>
              <a:t>     statement block is executed.</a:t>
            </a:r>
          </a:p>
          <a:p>
            <a:pPr eaLnBrk="0" hangingPunct="0">
              <a:defRPr/>
            </a:pPr>
            <a:r>
              <a:rPr lang="en-US" sz="100" b="0" dirty="0" smtClean="0"/>
              <a:t>   </a:t>
            </a:r>
          </a:p>
          <a:p>
            <a:pPr eaLnBrk="0" hangingPunct="0">
              <a:buFont typeface="Wingdings" pitchFamily="2" charset="2"/>
              <a:buChar char="Ø"/>
              <a:defRPr/>
            </a:pPr>
            <a:r>
              <a:rPr lang="en-US" sz="1200" b="0" dirty="0" smtClean="0"/>
              <a:t> So, during the execution, based on some condition,  some </a:t>
            </a:r>
          </a:p>
          <a:p>
            <a:pPr eaLnBrk="0" hangingPunct="0">
              <a:defRPr/>
            </a:pPr>
            <a:r>
              <a:rPr lang="en-US" sz="1200" b="0" dirty="0" smtClean="0"/>
              <a:t>    code will not be executed (skipped).</a:t>
            </a:r>
          </a:p>
          <a:p>
            <a:pPr eaLnBrk="0" hangingPunct="0">
              <a:defRPr/>
            </a:pPr>
            <a:endParaRPr lang="en-US" sz="1200" b="0" dirty="0" smtClean="0"/>
          </a:p>
          <a:p>
            <a:pPr eaLnBrk="0" hangingPunct="0">
              <a:defRPr/>
            </a:pPr>
            <a:r>
              <a:rPr lang="en-US" sz="1200" b="0" dirty="0" smtClean="0"/>
              <a:t>           </a:t>
            </a:r>
            <a:r>
              <a:rPr lang="en-US" sz="1200" b="0" dirty="0" smtClean="0">
                <a:solidFill>
                  <a:schemeClr val="accent2"/>
                </a:solidFill>
              </a:rPr>
              <a:t>For example:</a:t>
            </a:r>
            <a:r>
              <a:rPr lang="en-US" sz="1200" b="0" dirty="0" smtClean="0"/>
              <a:t>  </a:t>
            </a:r>
            <a:r>
              <a:rPr lang="en-US" sz="1200" b="0" dirty="0" smtClean="0">
                <a:solidFill>
                  <a:srgbClr val="C00000"/>
                </a:solidFill>
                <a:latin typeface="Arial Rounded MT Bold" pitchFamily="34" charset="0"/>
              </a:rPr>
              <a:t>if (hours &gt; 70)</a:t>
            </a:r>
          </a:p>
          <a:p>
            <a:pPr eaLnBrk="0" hangingPunct="0">
              <a:defRPr/>
            </a:pPr>
            <a:r>
              <a:rPr lang="en-US" sz="1200" b="0" dirty="0" smtClean="0"/>
              <a:t>                              	</a:t>
            </a:r>
            <a:r>
              <a:rPr lang="en-US" sz="1200" b="0" dirty="0" err="1" smtClean="0">
                <a:solidFill>
                  <a:srgbClr val="993300"/>
                </a:solidFill>
              </a:rPr>
              <a:t>cout</a:t>
            </a:r>
            <a:r>
              <a:rPr lang="en-US" sz="1200" b="0" dirty="0" smtClean="0">
                <a:solidFill>
                  <a:srgbClr val="993300"/>
                </a:solidFill>
              </a:rPr>
              <a:t>&lt;&lt;“Good Work …”;    </a:t>
            </a:r>
            <a:endParaRPr lang="en-US" altLang="ko-KR" sz="1200" b="0" dirty="0" smtClean="0">
              <a:solidFill>
                <a:srgbClr val="993300"/>
              </a:solidFill>
              <a:ea typeface="굴림" charset="-127"/>
            </a:endParaRPr>
          </a:p>
          <a:p>
            <a:pPr eaLnBrk="0" hangingPunct="0">
              <a:defRPr/>
            </a:pPr>
            <a:r>
              <a:rPr lang="en-US" altLang="ko-KR" sz="1200" b="0" dirty="0" smtClean="0">
                <a:ea typeface="굴림" charset="-127"/>
              </a:rPr>
              <a:t>                                   	</a:t>
            </a:r>
            <a:r>
              <a:rPr lang="en-US" altLang="ko-KR" sz="1200" b="0" dirty="0" err="1" smtClean="0">
                <a:ea typeface="굴림" charset="-127"/>
              </a:rPr>
              <a:t>cout</a:t>
            </a:r>
            <a:r>
              <a:rPr lang="en-US" altLang="ko-KR" sz="1200" b="0" dirty="0" smtClean="0">
                <a:ea typeface="굴림" charset="-127"/>
              </a:rPr>
              <a:t>&lt;&lt; “Sorry, work&lt; 70 hours”;</a:t>
            </a:r>
          </a:p>
          <a:p>
            <a:endParaRPr lang="en-US" dirty="0"/>
          </a:p>
        </p:txBody>
      </p:sp>
      <p:sp>
        <p:nvSpPr>
          <p:cNvPr id="4" name="Slide Number Placeholder 3"/>
          <p:cNvSpPr>
            <a:spLocks noGrp="1"/>
          </p:cNvSpPr>
          <p:nvPr>
            <p:ph type="sldNum" sz="quarter" idx="10"/>
          </p:nvPr>
        </p:nvSpPr>
        <p:spPr/>
        <p:txBody>
          <a:bodyPr/>
          <a:lstStyle/>
          <a:p>
            <a:pPr>
              <a:defRPr/>
            </a:pPr>
            <a:fld id="{36F0159B-6266-4BE2-9890-4AD3B5712A78}" type="slidenum">
              <a:rPr lang="en-US" smtClean="0"/>
              <a:pPr>
                <a:defRPr/>
              </a:pPr>
              <a:t>5</a:t>
            </a:fld>
            <a:endParaRPr lang="en-US"/>
          </a:p>
        </p:txBody>
      </p:sp>
    </p:spTree>
    <p:extLst>
      <p:ext uri="{BB962C8B-B14F-4D97-AF65-F5344CB8AC3E}">
        <p14:creationId xmlns:p14="http://schemas.microsoft.com/office/powerpoint/2010/main" val="10713944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D51CBF7-5D39-4E8C-875F-F2F894E6BFA1}" type="slidenum">
              <a:rPr lang="en-US" altLang="en-US" smtClean="0">
                <a:solidFill>
                  <a:srgbClr val="000000"/>
                </a:solidFill>
                <a:latin typeface="Arial" panose="020B0604020202020204" pitchFamily="34" charset="0"/>
              </a:rPr>
              <a:pPr eaLnBrk="1" hangingPunct="1">
                <a:spcBef>
                  <a:spcPct val="0"/>
                </a:spcBef>
              </a:pPr>
              <a:t>64</a:t>
            </a:fld>
            <a:endParaRPr lang="en-US" altLang="en-US" smtClean="0">
              <a:solidFill>
                <a:srgbClr val="000000"/>
              </a:solidFill>
              <a:latin typeface="Arial" panose="020B0604020202020204" pitchFamily="34" charset="0"/>
            </a:endParaRPr>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Another example for &lt;&lt;, lets say the variable declaration is:</a:t>
            </a:r>
          </a:p>
          <a:p>
            <a:r>
              <a:rPr lang="en-US" altLang="en-US" smtClean="0"/>
              <a:t>unsigned int p = 5;</a:t>
            </a:r>
          </a:p>
          <a:p>
            <a:r>
              <a:rPr lang="en-US" altLang="en-US" smtClean="0"/>
              <a:t> </a:t>
            </a:r>
          </a:p>
          <a:p>
            <a:r>
              <a:rPr lang="en-US" altLang="en-US" smtClean="0"/>
              <a:t>In binary, p = 00000000  00000101</a:t>
            </a:r>
          </a:p>
          <a:p>
            <a:r>
              <a:rPr lang="en-US" altLang="en-US" smtClean="0"/>
              <a:t> </a:t>
            </a:r>
          </a:p>
          <a:p>
            <a:r>
              <a:rPr lang="en-US" altLang="en-US" smtClean="0"/>
              <a:t>For p&lt;&lt;1 in binary, </a:t>
            </a:r>
          </a:p>
          <a:p>
            <a:r>
              <a:rPr lang="en-US" altLang="en-US" smtClean="0"/>
              <a:t>00000000  00000101 &lt;&lt; 1  = 00000000  00001010 = 10 decimal</a:t>
            </a:r>
          </a:p>
          <a:p>
            <a:r>
              <a:rPr lang="en-US" altLang="en-US" smtClean="0"/>
              <a:t> </a:t>
            </a:r>
          </a:p>
          <a:p>
            <a:r>
              <a:rPr lang="en-US" altLang="en-US" smtClean="0"/>
              <a:t>For p&lt;&lt;2 in binary,</a:t>
            </a:r>
          </a:p>
          <a:p>
            <a:r>
              <a:rPr lang="en-US" altLang="en-US" smtClean="0"/>
              <a:t>00000000  00000101 &lt;&lt; 2 =  00000000  00010100 = 20 decimal</a:t>
            </a:r>
          </a:p>
          <a:p>
            <a:endParaRPr lang="en-US" altLang="en-US" smtClean="0"/>
          </a:p>
          <a:p>
            <a:r>
              <a:rPr lang="en-US" altLang="en-US" smtClean="0"/>
              <a:t>Example for &gt;&gt;:</a:t>
            </a:r>
          </a:p>
          <a:p>
            <a:endParaRPr lang="en-US" altLang="en-US" smtClean="0"/>
          </a:p>
          <a:p>
            <a:r>
              <a:rPr lang="en-US" altLang="en-US" smtClean="0"/>
              <a:t>unsigned int p = 40960, for 16 bits,</a:t>
            </a:r>
          </a:p>
          <a:p>
            <a:r>
              <a:rPr lang="en-US" altLang="en-US" smtClean="0"/>
              <a:t>In binary, p = 10100000  00000000  </a:t>
            </a:r>
          </a:p>
          <a:p>
            <a:r>
              <a:rPr lang="en-US" altLang="en-US" smtClean="0"/>
              <a:t>For p &gt;&gt; 1   in binary,</a:t>
            </a:r>
          </a:p>
          <a:p>
            <a:r>
              <a:rPr lang="en-US" altLang="en-US" smtClean="0"/>
              <a:t>10100000 00000000 &gt;&gt; 1 = 01010000  00000000 = 20480 decimal</a:t>
            </a:r>
          </a:p>
          <a:p>
            <a:r>
              <a:rPr lang="en-US" altLang="en-US" smtClean="0"/>
              <a:t> </a:t>
            </a:r>
          </a:p>
          <a:p>
            <a:r>
              <a:rPr lang="en-US" altLang="en-US" smtClean="0"/>
              <a:t>For p&gt;&gt;3     in binary,</a:t>
            </a:r>
          </a:p>
          <a:p>
            <a:r>
              <a:rPr lang="en-US" altLang="en-US" smtClean="0"/>
              <a:t>10100000  00000000 &gt;&gt; 3 = 00010100  00000000 =  5120 decimal</a:t>
            </a:r>
          </a:p>
        </p:txBody>
      </p:sp>
    </p:spTree>
    <p:extLst>
      <p:ext uri="{BB962C8B-B14F-4D97-AF65-F5344CB8AC3E}">
        <p14:creationId xmlns:p14="http://schemas.microsoft.com/office/powerpoint/2010/main" val="26381328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879C636-DF25-4AE8-A520-C506665F9C08}" type="slidenum">
              <a:rPr lang="en-US" altLang="en-US" smtClean="0">
                <a:solidFill>
                  <a:srgbClr val="000000"/>
                </a:solidFill>
                <a:latin typeface="Arial" panose="020B0604020202020204" pitchFamily="34" charset="0"/>
              </a:rPr>
              <a:pPr eaLnBrk="1" hangingPunct="1">
                <a:spcBef>
                  <a:spcPct val="0"/>
                </a:spcBef>
              </a:pPr>
              <a:t>65</a:t>
            </a:fld>
            <a:endParaRPr lang="en-US" altLang="en-US" smtClean="0">
              <a:solidFill>
                <a:srgbClr val="000000"/>
              </a:solidFill>
              <a:latin typeface="Arial" panose="020B0604020202020204" pitchFamily="34" charset="0"/>
            </a:endParaRPr>
          </a:p>
        </p:txBody>
      </p:sp>
      <p:sp>
        <p:nvSpPr>
          <p:cNvPr id="1208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Operator			Description</a:t>
            </a:r>
          </a:p>
          <a:p>
            <a:r>
              <a:rPr lang="en-US" altLang="en-US" smtClean="0"/>
              <a:t>~ (tilde - bitwise complement)	Negation. 0 bit set to 1, and 1 bit set to 0.  Also used to create destructors.</a:t>
            </a:r>
          </a:p>
          <a:p>
            <a:endParaRPr lang="en-US" altLang="en-US" smtClean="0">
              <a:latin typeface="Arial" panose="020B0604020202020204" pitchFamily="34" charset="0"/>
            </a:endParaRPr>
          </a:p>
        </p:txBody>
      </p:sp>
    </p:spTree>
    <p:extLst>
      <p:ext uri="{BB962C8B-B14F-4D97-AF65-F5344CB8AC3E}">
        <p14:creationId xmlns:p14="http://schemas.microsoft.com/office/powerpoint/2010/main" val="3953738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 / C++ only ternary operator, it takes 3 operands.</a:t>
            </a:r>
          </a:p>
          <a:p>
            <a:r>
              <a:rPr lang="en-US" sz="1200" b="0" i="0" kern="1200" dirty="0" smtClean="0">
                <a:solidFill>
                  <a:schemeClr val="tx1"/>
                </a:solidFill>
                <a:effectLst/>
                <a:latin typeface="+mn-lt"/>
                <a:ea typeface="+mn-ea"/>
                <a:cs typeface="+mn-cs"/>
              </a:rPr>
              <a:t>The syntax:</a:t>
            </a:r>
          </a:p>
          <a:p>
            <a:r>
              <a:rPr lang="en-US" sz="1200" b="1" i="0" kern="1200" dirty="0" smtClean="0">
                <a:solidFill>
                  <a:schemeClr val="tx1"/>
                </a:solidFill>
                <a:effectLst/>
                <a:latin typeface="+mn-lt"/>
                <a:ea typeface="+mn-ea"/>
                <a:cs typeface="+mn-cs"/>
              </a:rPr>
              <a:t>Expression1  ?  expression2  :  expression3;</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expression1 evaluates as true (non zero), the entire expression is evaluated to the value of expression2.  If expression1 evaluates as false (zero), the entire expression is evaluated to the value of expression3.</a:t>
            </a:r>
          </a:p>
          <a:p>
            <a:r>
              <a:rPr lang="en-US" sz="1200" b="0" i="0" kern="1200" dirty="0" smtClean="0">
                <a:solidFill>
                  <a:schemeClr val="tx1"/>
                </a:solidFill>
                <a:effectLst/>
                <a:latin typeface="+mn-lt"/>
                <a:ea typeface="+mn-ea"/>
                <a:cs typeface="+mn-cs"/>
              </a:rPr>
              <a:t>For example:</a:t>
            </a:r>
          </a:p>
          <a:p>
            <a:r>
              <a:rPr lang="en-US" sz="1200" b="0" i="0" kern="1200" dirty="0" smtClean="0">
                <a:solidFill>
                  <a:schemeClr val="tx1"/>
                </a:solidFill>
                <a:effectLst/>
                <a:latin typeface="+mn-lt"/>
                <a:ea typeface="+mn-ea"/>
                <a:cs typeface="+mn-cs"/>
              </a:rPr>
              <a:t>x  =  y  ?  1  :  100;</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Assign value 1 to x if y is true.</a:t>
            </a:r>
          </a:p>
          <a:p>
            <a:r>
              <a:rPr lang="en-US" sz="1200" b="0" i="0" kern="1200" dirty="0" smtClean="0">
                <a:solidFill>
                  <a:schemeClr val="tx1"/>
                </a:solidFill>
                <a:effectLst/>
                <a:latin typeface="+mn-lt"/>
                <a:ea typeface="+mn-ea"/>
                <a:cs typeface="+mn-cs"/>
              </a:rPr>
              <a:t>                Assign value 100 to x if y is false.</a:t>
            </a:r>
          </a:p>
          <a:p>
            <a:r>
              <a:rPr lang="en-US" sz="1200" b="0" i="0" kern="1200" dirty="0" smtClean="0">
                <a:solidFill>
                  <a:schemeClr val="tx1"/>
                </a:solidFill>
                <a:effectLst/>
                <a:latin typeface="+mn-lt"/>
                <a:ea typeface="+mn-ea"/>
                <a:cs typeface="+mn-cs"/>
              </a:rPr>
              <a:t>It also can be used as an if statement. </a:t>
            </a:r>
          </a:p>
          <a:p>
            <a:r>
              <a:rPr lang="en-US" sz="1200" b="0" i="0" kern="1200" dirty="0" smtClean="0">
                <a:solidFill>
                  <a:schemeClr val="tx1"/>
                </a:solidFill>
                <a:effectLst/>
                <a:latin typeface="+mn-lt"/>
                <a:ea typeface="+mn-ea"/>
                <a:cs typeface="+mn-cs"/>
              </a:rPr>
              <a:t>Example:</a:t>
            </a:r>
          </a:p>
          <a:p>
            <a:r>
              <a:rPr lang="en-US" sz="1200" b="0" i="0" kern="1200" dirty="0" smtClean="0">
                <a:solidFill>
                  <a:schemeClr val="tx1"/>
                </a:solidFill>
                <a:effectLst/>
                <a:latin typeface="+mn-lt"/>
                <a:ea typeface="+mn-ea"/>
                <a:cs typeface="+mn-cs"/>
              </a:rPr>
              <a:t>z = (x &gt; y)? x : y;</a:t>
            </a:r>
          </a:p>
          <a:p>
            <a:r>
              <a:rPr lang="en-US" sz="1200" b="0" i="0" kern="1200" dirty="0" smtClean="0">
                <a:solidFill>
                  <a:schemeClr val="tx1"/>
                </a:solidFill>
                <a:effectLst/>
                <a:latin typeface="+mn-lt"/>
                <a:ea typeface="+mn-ea"/>
                <a:cs typeface="+mn-cs"/>
              </a:rPr>
              <a:t>Can be written as:</a:t>
            </a:r>
          </a:p>
          <a:p>
            <a:r>
              <a:rPr lang="en-US" sz="1200" b="0" i="0" kern="1200" dirty="0" smtClean="0">
                <a:solidFill>
                  <a:schemeClr val="tx1"/>
                </a:solidFill>
                <a:effectLst/>
                <a:latin typeface="+mn-lt"/>
                <a:ea typeface="+mn-ea"/>
                <a:cs typeface="+mn-cs"/>
              </a:rPr>
              <a:t>                if(x &gt; y)</a:t>
            </a:r>
          </a:p>
          <a:p>
            <a:r>
              <a:rPr lang="en-US" sz="1200" b="0" i="0" kern="1200" dirty="0" smtClean="0">
                <a:solidFill>
                  <a:schemeClr val="tx1"/>
                </a:solidFill>
                <a:effectLst/>
                <a:latin typeface="+mn-lt"/>
                <a:ea typeface="+mn-ea"/>
                <a:cs typeface="+mn-cs"/>
              </a:rPr>
              <a:t>                    z  =  x;</a:t>
            </a:r>
          </a:p>
          <a:p>
            <a:r>
              <a:rPr lang="en-US" sz="1200" b="0" i="0" kern="1200" dirty="0" smtClean="0">
                <a:solidFill>
                  <a:schemeClr val="tx1"/>
                </a:solidFill>
                <a:effectLst/>
                <a:latin typeface="+mn-lt"/>
                <a:ea typeface="+mn-ea"/>
                <a:cs typeface="+mn-cs"/>
              </a:rPr>
              <a:t>                else</a:t>
            </a:r>
          </a:p>
          <a:p>
            <a:r>
              <a:rPr lang="en-US" sz="1200" b="0" i="0" kern="1200" dirty="0" smtClean="0">
                <a:solidFill>
                  <a:schemeClr val="tx1"/>
                </a:solidFill>
                <a:effectLst/>
                <a:latin typeface="+mn-lt"/>
                <a:ea typeface="+mn-ea"/>
                <a:cs typeface="+mn-cs"/>
              </a:rPr>
              <a:t>                    z  =  y;</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6F0159B-6266-4BE2-9890-4AD3B5712A78}" type="slidenum">
              <a:rPr lang="en-US" smtClean="0"/>
              <a:pPr>
                <a:defRPr/>
              </a:pPr>
              <a:t>66</a:t>
            </a:fld>
            <a:endParaRPr lang="en-US"/>
          </a:p>
        </p:txBody>
      </p:sp>
    </p:spTree>
    <p:extLst>
      <p:ext uri="{BB962C8B-B14F-4D97-AF65-F5344CB8AC3E}">
        <p14:creationId xmlns:p14="http://schemas.microsoft.com/office/powerpoint/2010/main" val="1875304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E413216E-EACD-4242-8574-94E07F6D6538}" type="slidenum">
              <a:rPr lang="en-US" altLang="en-US" smtClean="0">
                <a:solidFill>
                  <a:srgbClr val="000000"/>
                </a:solidFill>
                <a:latin typeface="Arial" panose="020B0604020202020204" pitchFamily="34" charset="0"/>
              </a:rPr>
              <a:pPr eaLnBrk="1" hangingPunct="1">
                <a:spcBef>
                  <a:spcPct val="0"/>
                </a:spcBef>
              </a:pPr>
              <a:t>68</a:t>
            </a:fld>
            <a:endParaRPr lang="en-US" altLang="en-US" smtClean="0">
              <a:solidFill>
                <a:srgbClr val="000000"/>
              </a:solidFill>
              <a:latin typeface="Arial" panose="020B0604020202020204" pitchFamily="34" charset="0"/>
            </a:endParaRPr>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811026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0" hangingPunct="0"/>
            <a:r>
              <a:rPr lang="en-US" sz="1200" dirty="0" smtClean="0">
                <a:solidFill>
                  <a:schemeClr val="accent2"/>
                </a:solidFill>
              </a:rPr>
              <a:t>Explanation: </a:t>
            </a:r>
          </a:p>
          <a:p>
            <a:pPr eaLnBrk="0" hangingPunct="0"/>
            <a:r>
              <a:rPr lang="en-US" sz="1200" dirty="0" smtClean="0"/>
              <a:t>1.The (expression) is evaluated.</a:t>
            </a:r>
          </a:p>
          <a:p>
            <a:pPr eaLnBrk="0" hangingPunct="0"/>
            <a:r>
              <a:rPr lang="en-US" sz="1200" dirty="0" smtClean="0"/>
              <a:t>2.If it evaluates to </a:t>
            </a:r>
            <a:r>
              <a:rPr lang="en-US" sz="1200" dirty="0" smtClean="0">
                <a:solidFill>
                  <a:srgbClr val="C00000"/>
                </a:solidFill>
              </a:rPr>
              <a:t>non-zero (TRUE)</a:t>
            </a:r>
            <a:r>
              <a:rPr lang="en-US" sz="1200" dirty="0" smtClean="0"/>
              <a:t>, statement_1 is executed, otherwise, if it evaluates to </a:t>
            </a:r>
            <a:r>
              <a:rPr lang="en-US" sz="1200" dirty="0" smtClean="0">
                <a:solidFill>
                  <a:srgbClr val="C00000"/>
                </a:solidFill>
              </a:rPr>
              <a:t>zero (FALSE)</a:t>
            </a:r>
            <a:r>
              <a:rPr lang="en-US" sz="1200" dirty="0" smtClean="0"/>
              <a:t>, statement_2 is executed.</a:t>
            </a:r>
          </a:p>
          <a:p>
            <a:pPr eaLnBrk="0" hangingPunct="0"/>
            <a:r>
              <a:rPr lang="en-US" sz="1200" dirty="0" smtClean="0"/>
              <a:t>3.They are </a:t>
            </a:r>
            <a:r>
              <a:rPr lang="en-US" sz="1200" dirty="0" smtClean="0">
                <a:solidFill>
                  <a:srgbClr val="C00000"/>
                </a:solidFill>
              </a:rPr>
              <a:t>mutually exclusive</a:t>
            </a:r>
            <a:r>
              <a:rPr lang="en-US" sz="1200" dirty="0" smtClean="0"/>
              <a:t>, meaning, either statement_1 is executed </a:t>
            </a:r>
            <a:r>
              <a:rPr lang="en-US" sz="1200" b="1" dirty="0" smtClean="0"/>
              <a:t>or</a:t>
            </a:r>
            <a:r>
              <a:rPr lang="en-US" sz="1200" dirty="0" smtClean="0"/>
              <a:t> statement_2, but not both.</a:t>
            </a:r>
          </a:p>
          <a:p>
            <a:pPr eaLnBrk="0" hangingPunct="0"/>
            <a:r>
              <a:rPr lang="en-US" sz="1200" dirty="0" smtClean="0"/>
              <a:t>4.The statements_ 1 and statements_ 2 can take the </a:t>
            </a:r>
            <a:r>
              <a:rPr lang="en-US" sz="1200" dirty="0" smtClean="0">
                <a:solidFill>
                  <a:srgbClr val="C00000"/>
                </a:solidFill>
              </a:rPr>
              <a:t>form of block </a:t>
            </a:r>
            <a:r>
              <a:rPr lang="en-US" sz="1200" dirty="0" smtClean="0"/>
              <a:t>and must be put in curly braces.</a:t>
            </a:r>
          </a:p>
          <a:p>
            <a:pPr eaLnBrk="0" hangingPunct="0"/>
            <a:r>
              <a:rPr lang="en-US" sz="1200" dirty="0" smtClean="0"/>
              <a:t>Example</a:t>
            </a:r>
            <a:r>
              <a:rPr lang="en-US" sz="1200" dirty="0" smtClean="0">
                <a:latin typeface="Arial Rounded MT Bold" pitchFamily="34" charset="0"/>
              </a:rPr>
              <a:t>:                </a:t>
            </a:r>
            <a:r>
              <a:rPr lang="en-US" sz="1200" dirty="0" smtClean="0">
                <a:solidFill>
                  <a:srgbClr val="C00000"/>
                </a:solidFill>
                <a:latin typeface="Arial Rounded MT Bold" pitchFamily="34" charset="0"/>
              </a:rPr>
              <a:t>if(</a:t>
            </a:r>
            <a:r>
              <a:rPr lang="en-US" sz="1200" dirty="0" err="1" smtClean="0">
                <a:solidFill>
                  <a:srgbClr val="C00000"/>
                </a:solidFill>
                <a:latin typeface="Arial Rounded MT Bold" pitchFamily="34" charset="0"/>
              </a:rPr>
              <a:t>job_code</a:t>
            </a:r>
            <a:r>
              <a:rPr lang="en-US" sz="1200" dirty="0" smtClean="0">
                <a:solidFill>
                  <a:srgbClr val="C00000"/>
                </a:solidFill>
                <a:latin typeface="Arial Rounded MT Bold" pitchFamily="34" charset="0"/>
              </a:rPr>
              <a:t> ==  1)</a:t>
            </a:r>
          </a:p>
          <a:p>
            <a:pPr eaLnBrk="0" hangingPunct="0"/>
            <a:r>
              <a:rPr lang="en-US" sz="1200" dirty="0" smtClean="0">
                <a:solidFill>
                  <a:srgbClr val="C00000"/>
                </a:solidFill>
                <a:latin typeface="Arial Rounded MT Bold" pitchFamily="34" charset="0"/>
              </a:rPr>
              <a:t>                                   rate = 7.00;</a:t>
            </a:r>
          </a:p>
          <a:p>
            <a:pPr eaLnBrk="0" hangingPunct="0"/>
            <a:r>
              <a:rPr lang="en-US" sz="1200" dirty="0" smtClean="0">
                <a:solidFill>
                  <a:srgbClr val="C00000"/>
                </a:solidFill>
                <a:latin typeface="Arial Rounded MT Bold" pitchFamily="34" charset="0"/>
              </a:rPr>
              <a:t>                               else</a:t>
            </a:r>
          </a:p>
          <a:p>
            <a:pPr eaLnBrk="0" hangingPunct="0"/>
            <a:r>
              <a:rPr lang="en-US" sz="1200" dirty="0" smtClean="0">
                <a:solidFill>
                  <a:srgbClr val="C00000"/>
                </a:solidFill>
                <a:latin typeface="Arial Rounded MT Bold" pitchFamily="34" charset="0"/>
              </a:rPr>
              <a:t>                                   rate = 10.00;</a:t>
            </a:r>
          </a:p>
          <a:p>
            <a:pPr eaLnBrk="0" hangingPunct="0"/>
            <a:r>
              <a:rPr lang="en-US" sz="1200" dirty="0" smtClean="0">
                <a:solidFill>
                  <a:srgbClr val="C00000"/>
                </a:solidFill>
                <a:latin typeface="Arial Rounded MT Bold" pitchFamily="34" charset="0"/>
              </a:rPr>
              <a:t>                               </a:t>
            </a:r>
            <a:r>
              <a:rPr lang="en-US" sz="1200" dirty="0" err="1" smtClean="0">
                <a:solidFill>
                  <a:srgbClr val="C00000"/>
                </a:solidFill>
                <a:latin typeface="Arial Rounded MT Bold" pitchFamily="34" charset="0"/>
              </a:rPr>
              <a:t>cout</a:t>
            </a:r>
            <a:r>
              <a:rPr lang="en-US" sz="1200" dirty="0" smtClean="0">
                <a:solidFill>
                  <a:srgbClr val="C00000"/>
                </a:solidFill>
                <a:latin typeface="Arial Rounded MT Bold" pitchFamily="34" charset="0"/>
              </a:rPr>
              <a:t>&lt;&lt;“  rate is ”&lt;&lt;rate;</a:t>
            </a:r>
          </a:p>
          <a:p>
            <a:pPr eaLnBrk="1" hangingPunct="1"/>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36F0159B-6266-4BE2-9890-4AD3B5712A78}" type="slidenum">
              <a:rPr lang="en-US" smtClean="0"/>
              <a:pPr>
                <a:defRPr/>
              </a:pPr>
              <a:t>7</a:t>
            </a:fld>
            <a:endParaRPr lang="en-US"/>
          </a:p>
        </p:txBody>
      </p:sp>
    </p:spTree>
    <p:extLst>
      <p:ext uri="{BB962C8B-B14F-4D97-AF65-F5344CB8AC3E}">
        <p14:creationId xmlns:p14="http://schemas.microsoft.com/office/powerpoint/2010/main" val="4144109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Arial" pitchFamily="34" charset="0"/>
                <a:ea typeface="+mn-ea"/>
                <a:cs typeface="+mn-cs"/>
              </a:rPr>
              <a:t>Logical Operators</a:t>
            </a:r>
            <a:r>
              <a:rPr lang="en-US" sz="1200" kern="1200" dirty="0" smtClean="0">
                <a:solidFill>
                  <a:schemeClr val="tx1"/>
                </a:solidFill>
                <a:effectLst/>
                <a:latin typeface="Arial" pitchFamily="34" charset="0"/>
                <a:ea typeface="+mn-ea"/>
                <a:cs typeface="+mn-cs"/>
              </a:rPr>
              <a:t>	</a:t>
            </a:r>
          </a:p>
          <a:p>
            <a:r>
              <a:rPr lang="en-US" sz="1200" b="1" kern="1200" dirty="0" smtClean="0">
                <a:solidFill>
                  <a:schemeClr val="tx1"/>
                </a:solidFill>
                <a:effectLst/>
                <a:latin typeface="Arial" pitchFamily="34" charset="0"/>
                <a:ea typeface="+mn-ea"/>
                <a:cs typeface="+mn-cs"/>
              </a:rPr>
              <a:t>&amp;&amp;</a:t>
            </a:r>
            <a:r>
              <a:rPr lang="en-US" sz="1200" kern="1200" dirty="0" smtClean="0">
                <a:solidFill>
                  <a:schemeClr val="tx1"/>
                </a:solidFill>
                <a:effectLst/>
                <a:latin typeface="Arial" pitchFamily="34" charset="0"/>
                <a:ea typeface="+mn-ea"/>
                <a:cs typeface="+mn-cs"/>
              </a:rPr>
              <a:t> (and)	</a:t>
            </a:r>
            <a:r>
              <a:rPr lang="en-US" sz="1200" b="1" kern="1200" dirty="0" smtClean="0">
                <a:solidFill>
                  <a:schemeClr val="tx1"/>
                </a:solidFill>
                <a:effectLst/>
                <a:latin typeface="Arial" pitchFamily="34" charset="0"/>
                <a:ea typeface="+mn-ea"/>
                <a:cs typeface="+mn-cs"/>
              </a:rPr>
              <a:t>||</a:t>
            </a:r>
            <a:r>
              <a:rPr lang="en-US" sz="1200" kern="1200" dirty="0" smtClean="0">
                <a:solidFill>
                  <a:schemeClr val="tx1"/>
                </a:solidFill>
                <a:effectLst/>
                <a:latin typeface="Arial" pitchFamily="34" charset="0"/>
                <a:ea typeface="+mn-ea"/>
                <a:cs typeface="+mn-cs"/>
              </a:rPr>
              <a:t> (or)	</a:t>
            </a:r>
          </a:p>
          <a:p>
            <a:r>
              <a:rPr lang="en-US" sz="1200" kern="1200" dirty="0" smtClean="0">
                <a:solidFill>
                  <a:schemeClr val="tx1"/>
                </a:solidFill>
                <a:effectLst/>
                <a:latin typeface="Arial" pitchFamily="34" charset="0"/>
                <a:ea typeface="+mn-ea"/>
                <a:cs typeface="+mn-cs"/>
              </a:rPr>
              <a:t>unary operator </a:t>
            </a:r>
            <a:r>
              <a:rPr lang="en-US" sz="1200" b="1" kern="1200" dirty="0" smtClean="0">
                <a:solidFill>
                  <a:schemeClr val="tx1"/>
                </a:solidFill>
                <a:effectLst/>
                <a:latin typeface="Arial" pitchFamily="34" charset="0"/>
                <a:ea typeface="+mn-ea"/>
                <a:cs typeface="+mn-cs"/>
              </a:rPr>
              <a:t>!</a:t>
            </a:r>
            <a:r>
              <a:rPr lang="en-US" sz="1200" kern="1200" dirty="0" smtClean="0">
                <a:solidFill>
                  <a:schemeClr val="tx1"/>
                </a:solidFill>
                <a:effectLst/>
                <a:latin typeface="Arial" pitchFamily="34" charset="0"/>
                <a:ea typeface="+mn-ea"/>
                <a:cs typeface="+mn-cs"/>
              </a:rPr>
              <a:t> negates the value of a logical operator </a:t>
            </a:r>
          </a:p>
          <a:p>
            <a:r>
              <a:rPr lang="en-US" sz="1200" kern="1200" dirty="0" smtClean="0">
                <a:solidFill>
                  <a:schemeClr val="tx1"/>
                </a:solidFill>
                <a:effectLst/>
                <a:latin typeface="Arial" pitchFamily="34" charset="0"/>
                <a:ea typeface="+mn-ea"/>
                <a:cs typeface="+mn-cs"/>
              </a:rPr>
              <a:t> </a:t>
            </a:r>
          </a:p>
          <a:p>
            <a:r>
              <a:rPr lang="en-US" sz="1200" kern="1200" dirty="0" smtClean="0">
                <a:solidFill>
                  <a:schemeClr val="tx1"/>
                </a:solidFill>
                <a:effectLst/>
                <a:latin typeface="Arial" pitchFamily="34" charset="0"/>
                <a:ea typeface="+mn-ea"/>
                <a:cs typeface="+mn-cs"/>
              </a:rPr>
              <a:t>Example:	!(n&lt;=10) - n is not less than or equal to 10</a:t>
            </a:r>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36F0159B-6266-4BE2-9890-4AD3B5712A78}" type="slidenum">
              <a:rPr lang="en-US" smtClean="0"/>
              <a:pPr>
                <a:defRPr/>
              </a:pPr>
              <a:t>11</a:t>
            </a:fld>
            <a:endParaRPr lang="en-US"/>
          </a:p>
        </p:txBody>
      </p:sp>
    </p:spTree>
    <p:extLst>
      <p:ext uri="{BB962C8B-B14F-4D97-AF65-F5344CB8AC3E}">
        <p14:creationId xmlns:p14="http://schemas.microsoft.com/office/powerpoint/2010/main" val="681994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a:t>
            </a:r>
          </a:p>
          <a:p>
            <a:r>
              <a:rPr lang="en-US" sz="1200" dirty="0" smtClean="0"/>
              <a:t>Determine the value of each of the following logical expression </a:t>
            </a:r>
            <a:r>
              <a:rPr lang="en-US" sz="1200" dirty="0" smtClean="0">
                <a:solidFill>
                  <a:srgbClr val="002060"/>
                </a:solidFill>
              </a:rPr>
              <a:t>if a =5, b=10 and c=-6</a:t>
            </a:r>
          </a:p>
          <a:p>
            <a:endParaRPr lang="en-US" b="1" dirty="0" smtClean="0"/>
          </a:p>
          <a:p>
            <a:pPr marL="609600" indent="-609600" eaLnBrk="1" hangingPunct="1">
              <a:buFontTx/>
              <a:buAutoNum type="alphaLcParenR"/>
            </a:pPr>
            <a:r>
              <a:rPr lang="en-US" dirty="0" smtClean="0"/>
              <a:t>a&gt;b &amp;&amp; a&lt;c			</a:t>
            </a:r>
            <a:r>
              <a:rPr lang="en-US" dirty="0" smtClean="0">
                <a:sym typeface="Wingdings" panose="05000000000000000000" pitchFamily="2" charset="2"/>
              </a:rPr>
              <a:t> 0</a:t>
            </a:r>
            <a:endParaRPr lang="en-US" dirty="0" smtClean="0"/>
          </a:p>
          <a:p>
            <a:pPr marL="609600" indent="-609600" eaLnBrk="1" hangingPunct="1">
              <a:buFontTx/>
              <a:buAutoNum type="alphaLcParenR"/>
            </a:pPr>
            <a:r>
              <a:rPr lang="en-US" dirty="0" smtClean="0"/>
              <a:t>a&lt;b &amp;&amp; a&gt;c			</a:t>
            </a:r>
            <a:r>
              <a:rPr lang="en-US" dirty="0" smtClean="0">
                <a:sym typeface="Wingdings" panose="05000000000000000000" pitchFamily="2" charset="2"/>
              </a:rPr>
              <a:t> 1</a:t>
            </a:r>
            <a:endParaRPr lang="en-US" dirty="0" smtClean="0"/>
          </a:p>
          <a:p>
            <a:pPr marL="609600" indent="-609600" eaLnBrk="1" hangingPunct="1">
              <a:buFontTx/>
              <a:buAutoNum type="alphaLcParenR"/>
            </a:pPr>
            <a:r>
              <a:rPr lang="en-US" dirty="0" smtClean="0"/>
              <a:t>a==c || b&gt;a			</a:t>
            </a:r>
            <a:r>
              <a:rPr lang="en-US" dirty="0" smtClean="0">
                <a:sym typeface="Wingdings" panose="05000000000000000000" pitchFamily="2" charset="2"/>
              </a:rPr>
              <a:t> 1</a:t>
            </a:r>
            <a:endParaRPr lang="en-US" dirty="0" smtClean="0"/>
          </a:p>
          <a:p>
            <a:pPr marL="609600" indent="-609600" eaLnBrk="1" hangingPunct="1">
              <a:buFontTx/>
              <a:buAutoNum type="alphaLcParenR"/>
            </a:pPr>
            <a:r>
              <a:rPr lang="en-US" dirty="0" smtClean="0"/>
              <a:t>b&gt;15&amp;&amp;c&lt;0 || a&gt;0			</a:t>
            </a:r>
            <a:r>
              <a:rPr lang="en-US" dirty="0" smtClean="0">
                <a:sym typeface="Wingdings" panose="05000000000000000000" pitchFamily="2" charset="2"/>
              </a:rPr>
              <a:t> 1</a:t>
            </a:r>
            <a:endParaRPr lang="en-US" dirty="0" smtClean="0"/>
          </a:p>
          <a:p>
            <a:pPr marL="609600" indent="-609600" eaLnBrk="1" hangingPunct="1">
              <a:buFontTx/>
              <a:buAutoNum type="alphaLcParenR"/>
            </a:pPr>
            <a:r>
              <a:rPr lang="en-US" dirty="0" smtClean="0"/>
              <a:t>(a/2.0 == 0.0 &amp;&amp; b/2.0!=0.0) || c&lt;0.0 	</a:t>
            </a:r>
            <a:r>
              <a:rPr lang="en-US" dirty="0" smtClean="0">
                <a:sym typeface="Wingdings" panose="05000000000000000000" pitchFamily="2" charset="2"/>
              </a:rPr>
              <a:t> 1</a:t>
            </a:r>
            <a:endParaRPr lang="en-US" dirty="0" smtClean="0"/>
          </a:p>
          <a:p>
            <a:pPr marL="0" indent="0">
              <a:buNone/>
            </a:pPr>
            <a:r>
              <a:rPr lang="en-US" baseline="0" dirty="0" smtClean="0"/>
              <a:t>	 ( for </a:t>
            </a:r>
            <a:r>
              <a:rPr lang="en-US" b="1" baseline="0" dirty="0" smtClean="0"/>
              <a:t>e)</a:t>
            </a:r>
            <a:r>
              <a:rPr lang="en-US" baseline="0" dirty="0" smtClean="0"/>
              <a:t>. 5/2.0 != 0.0 so the expression (a/2.0 == 0.0 &amp;&amp; b/2.0 !=0.0) will be </a:t>
            </a:r>
            <a:r>
              <a:rPr lang="en-US" u="sng" baseline="0" dirty="0" smtClean="0"/>
              <a:t>false</a:t>
            </a:r>
          </a:p>
          <a:p>
            <a:pPr marL="0" indent="0">
              <a:buNone/>
            </a:pPr>
            <a:r>
              <a:rPr lang="en-US" baseline="0" dirty="0" smtClean="0"/>
              <a:t>	     c&lt;0.0 is </a:t>
            </a:r>
            <a:r>
              <a:rPr lang="en-US" u="sng" baseline="0" dirty="0" smtClean="0"/>
              <a:t>true</a:t>
            </a:r>
            <a:r>
              <a:rPr lang="en-US" baseline="0" dirty="0" smtClean="0"/>
              <a:t> so the total expression (a/2.0 == 0.0 &amp;&amp; b/2.0 !=0.0) || c&lt;0.0 results to </a:t>
            </a:r>
            <a:r>
              <a:rPr lang="en-US" u="sng" baseline="0" dirty="0" smtClean="0"/>
              <a:t>True</a:t>
            </a:r>
            <a:r>
              <a:rPr lang="en-US" u="none" baseline="0" dirty="0" smtClean="0"/>
              <a:t> (1)</a:t>
            </a:r>
          </a:p>
          <a:p>
            <a:endParaRPr lang="en-US" b="0" dirty="0"/>
          </a:p>
        </p:txBody>
      </p:sp>
      <p:sp>
        <p:nvSpPr>
          <p:cNvPr id="4" name="Slide Number Placeholder 3"/>
          <p:cNvSpPr>
            <a:spLocks noGrp="1"/>
          </p:cNvSpPr>
          <p:nvPr>
            <p:ph type="sldNum" sz="quarter" idx="10"/>
          </p:nvPr>
        </p:nvSpPr>
        <p:spPr/>
        <p:txBody>
          <a:bodyPr/>
          <a:lstStyle/>
          <a:p>
            <a:pPr>
              <a:defRPr/>
            </a:pPr>
            <a:fld id="{36F0159B-6266-4BE2-9890-4AD3B5712A78}" type="slidenum">
              <a:rPr lang="en-US" smtClean="0"/>
              <a:pPr>
                <a:defRPr/>
              </a:pPr>
              <a:t>12</a:t>
            </a:fld>
            <a:endParaRPr lang="en-US"/>
          </a:p>
        </p:txBody>
      </p:sp>
    </p:spTree>
    <p:extLst>
      <p:ext uri="{BB962C8B-B14F-4D97-AF65-F5344CB8AC3E}">
        <p14:creationId xmlns:p14="http://schemas.microsoft.com/office/powerpoint/2010/main" val="4085712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6FCBC89-70C5-4D5F-80C9-D9C7911FE80C}" type="slidenum">
              <a:rPr lang="en-US" altLang="en-US" smtClean="0"/>
              <a:pPr/>
              <a:t>13</a:t>
            </a:fld>
            <a:endParaRPr lang="en-US" altLang="en-US" smtClean="0"/>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latin typeface="Arial" panose="020B0604020202020204" pitchFamily="34" charset="0"/>
              </a:rPr>
              <a:t>The precedence table determines the order of binding in chained expressions, when it is not expressly specified by parentheses.</a:t>
            </a:r>
          </a:p>
          <a:p>
            <a:pPr eaLnBrk="1" hangingPunct="1"/>
            <a:r>
              <a:rPr lang="en-US" altLang="en-US" smtClean="0">
                <a:latin typeface="Arial" panose="020B0604020202020204" pitchFamily="34" charset="0"/>
              </a:rPr>
              <a:t>For example, ++x*3 is ambiguous without some precedence rule(s). The precedence table tells us that: x is 'bound' more tightly to ++ than to *, so that whatever ++ does (now or later—see below), it does it ONLY to x (and not to x*3); it is equivalent to (++x, x*3).</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Similarly, with 3*x++, where though the post-fix ++ is designed to act AFTER the entire expression is evaluated, the precedence table makes it clear that ONLY x gets incremented (and NOT 3*x).</a:t>
            </a:r>
          </a:p>
          <a:p>
            <a:pPr eaLnBrk="1" hangingPunct="1"/>
            <a:endParaRPr lang="en-US" altLang="en-US" smtClean="0">
              <a:latin typeface="Arial" panose="020B0604020202020204" pitchFamily="34" charset="0"/>
            </a:endParaRPr>
          </a:p>
          <a:p>
            <a:r>
              <a:rPr lang="en-US" altLang="en-US" smtClean="0">
                <a:latin typeface="Arial" panose="020B0604020202020204" pitchFamily="34" charset="0"/>
              </a:rPr>
              <a:t>An arithmetic expression without parentheses will be evaluated from </a:t>
            </a:r>
            <a:r>
              <a:rPr lang="en-US" altLang="en-US" b="1" i="1" smtClean="0">
                <a:latin typeface="Arial" panose="020B0604020202020204" pitchFamily="34" charset="0"/>
              </a:rPr>
              <a:t>left-to-right</a:t>
            </a:r>
            <a:r>
              <a:rPr lang="en-US" altLang="en-US" smtClean="0">
                <a:latin typeface="Arial" panose="020B0604020202020204" pitchFamily="34" charset="0"/>
              </a:rPr>
              <a:t> using the rules of  precedence of operators.</a:t>
            </a:r>
          </a:p>
          <a:p>
            <a:r>
              <a:rPr lang="en-US" altLang="en-US" smtClean="0">
                <a:latin typeface="Arial" panose="020B0604020202020204" pitchFamily="34" charset="0"/>
              </a:rPr>
              <a:t>Priority levels:</a:t>
            </a:r>
          </a:p>
          <a:p>
            <a:r>
              <a:rPr lang="en-US" altLang="en-US" smtClean="0">
                <a:latin typeface="Arial" panose="020B0604020202020204" pitchFamily="34" charset="0"/>
              </a:rPr>
              <a:t>		</a:t>
            </a:r>
            <a:r>
              <a:rPr lang="en-US" altLang="en-US" b="1" smtClean="0">
                <a:latin typeface="Arial" panose="020B0604020202020204" pitchFamily="34" charset="0"/>
              </a:rPr>
              <a:t>High priority		*	/	%</a:t>
            </a:r>
            <a:endParaRPr lang="en-US" altLang="en-US" smtClean="0">
              <a:latin typeface="Arial" panose="020B0604020202020204" pitchFamily="34" charset="0"/>
            </a:endParaRPr>
          </a:p>
          <a:p>
            <a:r>
              <a:rPr lang="en-US" altLang="en-US" b="1" smtClean="0">
                <a:latin typeface="Arial" panose="020B0604020202020204" pitchFamily="34" charset="0"/>
              </a:rPr>
              <a:t>		Low priority		+	-</a:t>
            </a:r>
            <a:endParaRPr lang="en-US" altLang="en-US" smtClean="0">
              <a:latin typeface="Arial" panose="020B0604020202020204" pitchFamily="34" charset="0"/>
            </a:endParaRP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095755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333B1E7-A052-4FC6-A153-5D744CC4D8E6}" type="slidenum">
              <a:rPr lang="en-US" altLang="en-US" smtClean="0"/>
              <a:pPr/>
              <a:t>14</a:t>
            </a:fld>
            <a:endParaRPr lang="en-US" altLang="en-US" smtClean="0"/>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865994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3563317-80E2-47EB-A5EC-4A27FB321C1B}" type="slidenum">
              <a:rPr lang="en-US" altLang="en-US" smtClean="0"/>
              <a:pPr/>
              <a:t>15</a:t>
            </a:fld>
            <a:endParaRPr lang="en-US" altLang="en-US" smtClean="0"/>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latin typeface="Arial" panose="020B0604020202020204" pitchFamily="34" charset="0"/>
              </a:rPr>
              <a:t>The basic evaluation procedure includes two left-to-right passes through the expression. During the first pass, the high priority operators (if any) are applied as they are encountered. During the second pass, the low priority operators (if any) are applied as they are encountered. The parentheses enjoys highest priority level (the innermost first, if nested).</a:t>
            </a:r>
            <a:endParaRPr lang="en-US" altLang="en-US" b="1" smtClean="0">
              <a:latin typeface="Arial" panose="020B0604020202020204" pitchFamily="34" charset="0"/>
            </a:endParaRPr>
          </a:p>
          <a:p>
            <a:r>
              <a:rPr lang="en-US" altLang="en-US" b="1" smtClean="0">
                <a:latin typeface="Arial" panose="020B0604020202020204" pitchFamily="34" charset="0"/>
              </a:rPr>
              <a:t>Example: 	10 / 2 + 3		will return 8.</a:t>
            </a:r>
            <a:endParaRPr lang="en-US" altLang="en-US" smtClean="0">
              <a:latin typeface="Arial" panose="020B0604020202020204" pitchFamily="34" charset="0"/>
            </a:endParaRPr>
          </a:p>
          <a:p>
            <a:r>
              <a:rPr lang="en-US" altLang="en-US" b="1" smtClean="0">
                <a:latin typeface="Arial" panose="020B0604020202020204" pitchFamily="34" charset="0"/>
              </a:rPr>
              <a:t>	10 / (2 + 3)	will return 2.</a:t>
            </a:r>
            <a:endParaRPr lang="en-US" altLang="en-US" smtClean="0">
              <a:latin typeface="Arial" panose="020B0604020202020204" pitchFamily="34" charset="0"/>
            </a:endParaRP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80834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smtClean="0"/>
              <a:t>Click to edit Master title style</a:t>
            </a:r>
            <a:endParaRPr lang="en-US" dirty="0"/>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
        <p:nvSpPr>
          <p:cNvPr id="4" name="Date Placeholder 13"/>
          <p:cNvSpPr>
            <a:spLocks noGrp="1"/>
          </p:cNvSpPr>
          <p:nvPr>
            <p:ph type="dt" sz="half" idx="14"/>
          </p:nvPr>
        </p:nvSpPr>
        <p:spPr>
          <a:xfrm>
            <a:off x="6629400" y="6362700"/>
            <a:ext cx="1371600" cy="365125"/>
          </a:xfrm>
        </p:spPr>
        <p:txBody>
          <a:bodyPr/>
          <a:lstStyle>
            <a:lvl1pPr>
              <a:defRPr/>
            </a:lvl1pPr>
          </a:lstStyle>
          <a:p>
            <a:pPr>
              <a:defRPr/>
            </a:pPr>
            <a:fld id="{E5E28A1E-4851-405C-A865-B20C83F55731}" type="datetime1">
              <a:rPr lang="en-US" altLang="en-US" smtClean="0"/>
              <a:t>2/15/2015</a:t>
            </a:fld>
            <a:endParaRPr lang="en-US" altLang="en-US"/>
          </a:p>
        </p:txBody>
      </p:sp>
      <p:sp>
        <p:nvSpPr>
          <p:cNvPr id="5" name="Footer Placeholder 14"/>
          <p:cNvSpPr>
            <a:spLocks noGrp="1"/>
          </p:cNvSpPr>
          <p:nvPr>
            <p:ph type="ftr" sz="quarter" idx="15"/>
          </p:nvPr>
        </p:nvSpPr>
        <p:spPr>
          <a:xfrm>
            <a:off x="1295400" y="6356350"/>
            <a:ext cx="4419600" cy="365125"/>
          </a:xfrm>
        </p:spPr>
        <p:txBody>
          <a:bodyPr/>
          <a:lstStyle>
            <a:lvl1pPr>
              <a:defRPr/>
            </a:lvl1pPr>
          </a:lstStyle>
          <a:p>
            <a:pPr>
              <a:defRPr/>
            </a:pPr>
            <a:r>
              <a:rPr lang="en-US" altLang="en-US"/>
              <a:t>CSE 1002                            Department of CSE</a:t>
            </a:r>
          </a:p>
        </p:txBody>
      </p:sp>
      <p:sp>
        <p:nvSpPr>
          <p:cNvPr id="6" name="Slide Number Placeholder 15"/>
          <p:cNvSpPr>
            <a:spLocks noGrp="1"/>
          </p:cNvSpPr>
          <p:nvPr>
            <p:ph type="sldNum" sz="quarter" idx="16"/>
          </p:nvPr>
        </p:nvSpPr>
        <p:spPr/>
        <p:txBody>
          <a:bodyPr/>
          <a:lstStyle>
            <a:lvl1pPr>
              <a:defRPr/>
            </a:lvl1pPr>
          </a:lstStyle>
          <a:p>
            <a:pPr>
              <a:defRPr/>
            </a:pPr>
            <a:fld id="{3AA8708C-2BCF-4AD8-AC95-8A00CBE1465C}" type="slidenum">
              <a:rPr lang="en-US" altLang="en-US"/>
              <a:pPr>
                <a:defRPr/>
              </a:pPr>
              <a:t>‹#›</a:t>
            </a:fld>
            <a:endParaRPr lang="en-US" altLang="en-US"/>
          </a:p>
        </p:txBody>
      </p:sp>
    </p:spTree>
    <p:extLst>
      <p:ext uri="{BB962C8B-B14F-4D97-AF65-F5344CB8AC3E}">
        <p14:creationId xmlns:p14="http://schemas.microsoft.com/office/powerpoint/2010/main" val="149515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5"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17CFE92B-A70A-4CC2-9C2C-2DABF2FE3A3D}" type="datetime1">
              <a:rPr lang="en-US" altLang="en-US" smtClean="0"/>
              <a:t>2/15/2015</a:t>
            </a:fld>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ltLang="en-US"/>
              <a:t>CSE 1002                            Department of CSE</a:t>
            </a:r>
          </a:p>
        </p:txBody>
      </p:sp>
      <p:sp>
        <p:nvSpPr>
          <p:cNvPr id="8" name="Slide Number Placeholder 5"/>
          <p:cNvSpPr>
            <a:spLocks noGrp="1"/>
          </p:cNvSpPr>
          <p:nvPr>
            <p:ph type="sldNum" sz="quarter" idx="12"/>
          </p:nvPr>
        </p:nvSpPr>
        <p:spPr/>
        <p:txBody>
          <a:bodyPr/>
          <a:lstStyle>
            <a:lvl1pPr>
              <a:defRPr/>
            </a:lvl1pPr>
          </a:lstStyle>
          <a:p>
            <a:pPr>
              <a:defRPr/>
            </a:pPr>
            <a:fld id="{3DEE8C4D-E5A2-4753-B903-E1A43F777DDE}" type="slidenum">
              <a:rPr lang="en-US" altLang="en-US"/>
              <a:pPr>
                <a:defRPr/>
              </a:pPr>
              <a:t>‹#›</a:t>
            </a:fld>
            <a:endParaRPr lang="en-US" altLang="en-US"/>
          </a:p>
        </p:txBody>
      </p:sp>
    </p:spTree>
    <p:extLst>
      <p:ext uri="{BB962C8B-B14F-4D97-AF65-F5344CB8AC3E}">
        <p14:creationId xmlns:p14="http://schemas.microsoft.com/office/powerpoint/2010/main" val="3630995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5"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B0533F7B-3EE8-4938-B209-DDA1607C6E04}" type="datetime1">
              <a:rPr lang="en-US" altLang="en-US" smtClean="0"/>
              <a:t>2/15/2015</a:t>
            </a:fld>
            <a:endParaRPr lang="en-US" altLang="en-US"/>
          </a:p>
        </p:txBody>
      </p:sp>
      <p:sp>
        <p:nvSpPr>
          <p:cNvPr id="7" name="Footer Placeholder 4"/>
          <p:cNvSpPr>
            <a:spLocks noGrp="1"/>
          </p:cNvSpPr>
          <p:nvPr>
            <p:ph type="ftr" sz="quarter" idx="11"/>
          </p:nvPr>
        </p:nvSpPr>
        <p:spPr/>
        <p:txBody>
          <a:bodyPr/>
          <a:lstStyle>
            <a:lvl1pPr>
              <a:defRPr/>
            </a:lvl1pPr>
          </a:lstStyle>
          <a:p>
            <a:pPr>
              <a:defRPr/>
            </a:pPr>
            <a:r>
              <a:rPr lang="en-US" altLang="en-US"/>
              <a:t>CSE 1002                            Department of CSE</a:t>
            </a:r>
          </a:p>
        </p:txBody>
      </p:sp>
      <p:sp>
        <p:nvSpPr>
          <p:cNvPr id="8" name="Slide Number Placeholder 5"/>
          <p:cNvSpPr>
            <a:spLocks noGrp="1"/>
          </p:cNvSpPr>
          <p:nvPr>
            <p:ph type="sldNum" sz="quarter" idx="12"/>
          </p:nvPr>
        </p:nvSpPr>
        <p:spPr/>
        <p:txBody>
          <a:bodyPr/>
          <a:lstStyle>
            <a:lvl1pPr>
              <a:defRPr/>
            </a:lvl1pPr>
          </a:lstStyle>
          <a:p>
            <a:pPr>
              <a:defRPr/>
            </a:pPr>
            <a:fld id="{DBF616AC-A2BB-472B-A882-A102EBAE77A9}" type="slidenum">
              <a:rPr lang="en-US" altLang="en-US"/>
              <a:pPr>
                <a:defRPr/>
              </a:pPr>
              <a:t>‹#›</a:t>
            </a:fld>
            <a:endParaRPr lang="en-US" altLang="en-US"/>
          </a:p>
        </p:txBody>
      </p:sp>
    </p:spTree>
    <p:extLst>
      <p:ext uri="{BB962C8B-B14F-4D97-AF65-F5344CB8AC3E}">
        <p14:creationId xmlns:p14="http://schemas.microsoft.com/office/powerpoint/2010/main" val="2376238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a:xfrm>
            <a:off x="1143001" y="21021"/>
            <a:ext cx="7391400" cy="867283"/>
          </a:xfrm>
        </p:spPr>
        <p:txBody>
          <a:bodyPr/>
          <a:lstStyle/>
          <a:p>
            <a:r>
              <a:rPr lang="en-US" smtClean="0"/>
              <a:t>Click to edit Master title style</a:t>
            </a:r>
            <a:endParaRPr lang="en-US"/>
          </a:p>
        </p:txBody>
      </p:sp>
      <p:sp>
        <p:nvSpPr>
          <p:cNvPr id="5" name="Date Placeholder 3"/>
          <p:cNvSpPr>
            <a:spLocks noGrp="1"/>
          </p:cNvSpPr>
          <p:nvPr>
            <p:ph type="dt" sz="half" idx="10"/>
          </p:nvPr>
        </p:nvSpPr>
        <p:spPr>
          <a:xfrm>
            <a:off x="6400800" y="6362700"/>
            <a:ext cx="1600200" cy="365125"/>
          </a:xfrm>
        </p:spPr>
        <p:txBody>
          <a:bodyPr/>
          <a:lstStyle>
            <a:lvl1pPr>
              <a:defRPr/>
            </a:lvl1pPr>
          </a:lstStyle>
          <a:p>
            <a:pPr>
              <a:defRPr/>
            </a:pPr>
            <a:fld id="{0D1D40A9-811F-4565-81D7-69009FB12957}" type="datetime1">
              <a:rPr lang="en-US" altLang="en-US" smtClean="0"/>
              <a:t>2/15/2015</a:t>
            </a:fld>
            <a:endParaRPr lang="en-US" altLang="en-US"/>
          </a:p>
        </p:txBody>
      </p:sp>
      <p:sp>
        <p:nvSpPr>
          <p:cNvPr id="6" name="Slide Number Placeholder 5"/>
          <p:cNvSpPr>
            <a:spLocks noGrp="1"/>
          </p:cNvSpPr>
          <p:nvPr>
            <p:ph type="sldNum" sz="quarter" idx="11"/>
          </p:nvPr>
        </p:nvSpPr>
        <p:spPr/>
        <p:txBody>
          <a:bodyPr/>
          <a:lstStyle>
            <a:lvl1pPr>
              <a:defRPr/>
            </a:lvl1pPr>
          </a:lstStyle>
          <a:p>
            <a:pPr>
              <a:defRPr/>
            </a:pPr>
            <a:fld id="{D23E2D1B-350B-4FAF-B8F1-62DEA745CAC5}" type="slidenum">
              <a:rPr lang="en-US" altLang="en-US"/>
              <a:pPr>
                <a:defRPr/>
              </a:pPr>
              <a:t>‹#›</a:t>
            </a:fld>
            <a:endParaRPr lang="en-US" altLang="en-US"/>
          </a:p>
        </p:txBody>
      </p:sp>
      <p:sp>
        <p:nvSpPr>
          <p:cNvPr id="7" name="Footer Placeholder 14"/>
          <p:cNvSpPr>
            <a:spLocks noGrp="1"/>
          </p:cNvSpPr>
          <p:nvPr>
            <p:ph type="ftr" sz="quarter" idx="12"/>
          </p:nvPr>
        </p:nvSpPr>
        <p:spPr>
          <a:xfrm>
            <a:off x="1295400" y="6356350"/>
            <a:ext cx="4419600" cy="365125"/>
          </a:xfrm>
        </p:spPr>
        <p:txBody>
          <a:bodyPr/>
          <a:lstStyle>
            <a:lvl1pPr>
              <a:defRPr/>
            </a:lvl1pPr>
          </a:lstStyle>
          <a:p>
            <a:pPr>
              <a:defRPr/>
            </a:pPr>
            <a:r>
              <a:rPr lang="en-US" altLang="en-US"/>
              <a:t>CSE 1002                            Department of CSE</a:t>
            </a:r>
          </a:p>
        </p:txBody>
      </p:sp>
    </p:spTree>
    <p:extLst>
      <p:ext uri="{BB962C8B-B14F-4D97-AF65-F5344CB8AC3E}">
        <p14:creationId xmlns:p14="http://schemas.microsoft.com/office/powerpoint/2010/main" val="31151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1371600" y="152400"/>
            <a:ext cx="7010398" cy="549992"/>
          </a:xfrm>
          <a:prstGeom prst="rect">
            <a:avLst/>
          </a:prstGeom>
        </p:spPr>
        <p:txBody>
          <a:bodyPr/>
          <a:lstStyle/>
          <a:p>
            <a:r>
              <a:rPr lang="en-US" smtClean="0"/>
              <a:t>Click to edit Master title style</a:t>
            </a:r>
            <a:endParaRPr lang="en-US" dirty="0"/>
          </a:p>
        </p:txBody>
      </p:sp>
      <p:sp>
        <p:nvSpPr>
          <p:cNvPr id="6" name="Date Placeholder 4"/>
          <p:cNvSpPr>
            <a:spLocks noGrp="1"/>
          </p:cNvSpPr>
          <p:nvPr>
            <p:ph type="dt" sz="half" idx="10"/>
          </p:nvPr>
        </p:nvSpPr>
        <p:spPr/>
        <p:txBody>
          <a:bodyPr/>
          <a:lstStyle>
            <a:lvl1pPr>
              <a:defRPr/>
            </a:lvl1pPr>
          </a:lstStyle>
          <a:p>
            <a:pPr>
              <a:defRPr/>
            </a:pPr>
            <a:fld id="{F9F1D80D-E13A-409E-AD55-2523FA54632A}" type="datetime1">
              <a:rPr lang="en-US" altLang="en-US" smtClean="0"/>
              <a:t>2/15/2015</a:t>
            </a:fld>
            <a:endParaRPr lang="en-US" altLang="en-US"/>
          </a:p>
        </p:txBody>
      </p:sp>
      <p:sp>
        <p:nvSpPr>
          <p:cNvPr id="7" name="Footer Placeholder 5"/>
          <p:cNvSpPr>
            <a:spLocks noGrp="1"/>
          </p:cNvSpPr>
          <p:nvPr>
            <p:ph type="ftr" sz="quarter" idx="11"/>
          </p:nvPr>
        </p:nvSpPr>
        <p:spPr/>
        <p:txBody>
          <a:bodyPr/>
          <a:lstStyle>
            <a:lvl1pPr>
              <a:defRPr/>
            </a:lvl1pPr>
          </a:lstStyle>
          <a:p>
            <a:pPr>
              <a:defRPr/>
            </a:pPr>
            <a:r>
              <a:rPr lang="en-US" altLang="en-US"/>
              <a:t>CSE 1002                            Department of CSE</a:t>
            </a:r>
          </a:p>
        </p:txBody>
      </p:sp>
      <p:sp>
        <p:nvSpPr>
          <p:cNvPr id="8" name="Slide Number Placeholder 6"/>
          <p:cNvSpPr>
            <a:spLocks noGrp="1"/>
          </p:cNvSpPr>
          <p:nvPr>
            <p:ph type="sldNum" sz="quarter" idx="12"/>
          </p:nvPr>
        </p:nvSpPr>
        <p:spPr/>
        <p:txBody>
          <a:bodyPr/>
          <a:lstStyle>
            <a:lvl1pPr>
              <a:defRPr/>
            </a:lvl1pPr>
          </a:lstStyle>
          <a:p>
            <a:pPr>
              <a:defRPr/>
            </a:pPr>
            <a:fld id="{56EA8086-D640-4EC2-A74E-B7989FFE91FB}" type="slidenum">
              <a:rPr lang="en-US" altLang="en-US"/>
              <a:pPr>
                <a:defRPr/>
              </a:pPr>
              <a:t>‹#›</a:t>
            </a:fld>
            <a:endParaRPr lang="en-US" altLang="en-US"/>
          </a:p>
        </p:txBody>
      </p:sp>
    </p:spTree>
    <p:extLst>
      <p:ext uri="{BB962C8B-B14F-4D97-AF65-F5344CB8AC3E}">
        <p14:creationId xmlns:p14="http://schemas.microsoft.com/office/powerpoint/2010/main" val="228799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Rectangle 1"/>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9B5BF225-7B2F-4CD6-8400-60845A3A17D4}" type="datetime1">
              <a:rPr lang="en-US" altLang="en-US" smtClean="0"/>
              <a:t>2/15/2015</a:t>
            </a:fld>
            <a:endParaRPr lang="en-US" altLang="en-US"/>
          </a:p>
        </p:txBody>
      </p:sp>
      <p:sp>
        <p:nvSpPr>
          <p:cNvPr id="5" name="Footer Placeholder 3"/>
          <p:cNvSpPr>
            <a:spLocks noGrp="1"/>
          </p:cNvSpPr>
          <p:nvPr>
            <p:ph type="ftr" sz="quarter" idx="11"/>
          </p:nvPr>
        </p:nvSpPr>
        <p:spPr/>
        <p:txBody>
          <a:bodyPr/>
          <a:lstStyle>
            <a:lvl1pPr>
              <a:defRPr/>
            </a:lvl1pPr>
          </a:lstStyle>
          <a:p>
            <a:pPr>
              <a:defRPr/>
            </a:pPr>
            <a:r>
              <a:rPr lang="en-US" altLang="en-US"/>
              <a:t>CSE 1002                            Department of CSE</a:t>
            </a:r>
          </a:p>
        </p:txBody>
      </p:sp>
      <p:sp>
        <p:nvSpPr>
          <p:cNvPr id="6" name="Slide Number Placeholder 4"/>
          <p:cNvSpPr>
            <a:spLocks noGrp="1"/>
          </p:cNvSpPr>
          <p:nvPr>
            <p:ph type="sldNum" sz="quarter" idx="12"/>
          </p:nvPr>
        </p:nvSpPr>
        <p:spPr/>
        <p:txBody>
          <a:bodyPr/>
          <a:lstStyle>
            <a:lvl1pPr>
              <a:defRPr/>
            </a:lvl1pPr>
          </a:lstStyle>
          <a:p>
            <a:pPr>
              <a:defRPr/>
            </a:pPr>
            <a:fld id="{CF99C6CB-727B-4286-8B66-7C4EF79935D5}" type="slidenum">
              <a:rPr lang="en-US" altLang="en-US"/>
              <a:pPr>
                <a:defRPr/>
              </a:pPr>
              <a:t>‹#›</a:t>
            </a:fld>
            <a:endParaRPr lang="en-US" altLang="en-US"/>
          </a:p>
        </p:txBody>
      </p:sp>
    </p:spTree>
    <p:extLst>
      <p:ext uri="{BB962C8B-B14F-4D97-AF65-F5344CB8AC3E}">
        <p14:creationId xmlns:p14="http://schemas.microsoft.com/office/powerpoint/2010/main" val="3828154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3" name="Rectangle 2"/>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6"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4" name="Date Placeholder 1"/>
          <p:cNvSpPr>
            <a:spLocks noGrp="1"/>
          </p:cNvSpPr>
          <p:nvPr>
            <p:ph type="dt" sz="half" idx="10"/>
          </p:nvPr>
        </p:nvSpPr>
        <p:spPr/>
        <p:txBody>
          <a:bodyPr/>
          <a:lstStyle>
            <a:lvl1pPr>
              <a:defRPr/>
            </a:lvl1pPr>
          </a:lstStyle>
          <a:p>
            <a:pPr>
              <a:defRPr/>
            </a:pPr>
            <a:fld id="{309C1AEE-0196-401A-8C0A-9B96B38336E8}" type="datetime1">
              <a:rPr lang="en-US" altLang="en-US" smtClean="0"/>
              <a:t>2/15/2015</a:t>
            </a:fld>
            <a:endParaRPr lang="en-US" altLang="en-US"/>
          </a:p>
        </p:txBody>
      </p:sp>
      <p:sp>
        <p:nvSpPr>
          <p:cNvPr id="5" name="Footer Placeholder 2"/>
          <p:cNvSpPr>
            <a:spLocks noGrp="1"/>
          </p:cNvSpPr>
          <p:nvPr>
            <p:ph type="ftr" sz="quarter" idx="11"/>
          </p:nvPr>
        </p:nvSpPr>
        <p:spPr/>
        <p:txBody>
          <a:bodyPr/>
          <a:lstStyle>
            <a:lvl1pPr>
              <a:defRPr/>
            </a:lvl1pPr>
          </a:lstStyle>
          <a:p>
            <a:pPr>
              <a:defRPr/>
            </a:pPr>
            <a:r>
              <a:rPr lang="en-US" altLang="en-US"/>
              <a:t>CSE 1002                            Department of CSE</a:t>
            </a:r>
          </a:p>
        </p:txBody>
      </p:sp>
      <p:sp>
        <p:nvSpPr>
          <p:cNvPr id="7" name="Slide Number Placeholder 3"/>
          <p:cNvSpPr>
            <a:spLocks noGrp="1"/>
          </p:cNvSpPr>
          <p:nvPr>
            <p:ph type="sldNum" sz="quarter" idx="12"/>
          </p:nvPr>
        </p:nvSpPr>
        <p:spPr/>
        <p:txBody>
          <a:bodyPr/>
          <a:lstStyle>
            <a:lvl1pPr>
              <a:defRPr/>
            </a:lvl1pPr>
          </a:lstStyle>
          <a:p>
            <a:pPr>
              <a:defRPr/>
            </a:pPr>
            <a:fld id="{72D175E2-F26A-4DF3-97AE-0FF2A46226F6}" type="slidenum">
              <a:rPr lang="en-US" altLang="en-US"/>
              <a:pPr>
                <a:defRPr/>
              </a:pPr>
              <a:t>‹#›</a:t>
            </a:fld>
            <a:endParaRPr lang="en-US" altLang="en-US"/>
          </a:p>
        </p:txBody>
      </p:sp>
    </p:spTree>
    <p:extLst>
      <p:ext uri="{BB962C8B-B14F-4D97-AF65-F5344CB8AC3E}">
        <p14:creationId xmlns:p14="http://schemas.microsoft.com/office/powerpoint/2010/main" val="430740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a:p>
        </p:txBody>
      </p:sp>
      <p:sp>
        <p:nvSpPr>
          <p:cNvPr id="4" name="Date Placeholder 3"/>
          <p:cNvSpPr>
            <a:spLocks noGrp="1"/>
          </p:cNvSpPr>
          <p:nvPr>
            <p:ph type="dt" sz="half" idx="10"/>
          </p:nvPr>
        </p:nvSpPr>
        <p:spPr>
          <a:xfrm>
            <a:off x="457200" y="6245225"/>
            <a:ext cx="2133600" cy="476250"/>
          </a:xfrm>
        </p:spPr>
        <p:txBody>
          <a:bodyPr/>
          <a:lstStyle>
            <a:lvl1pPr>
              <a:defRPr/>
            </a:lvl1pPr>
          </a:lstStyle>
          <a:p>
            <a:pPr>
              <a:defRPr/>
            </a:pPr>
            <a:fld id="{669CEBF7-F7C2-4D6F-A2DD-80EDDE940557}" type="datetime1">
              <a:rPr lang="en-US" altLang="en-US" smtClean="0"/>
              <a:t>2/15/2015</a:t>
            </a:fld>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pPr>
              <a:defRPr/>
            </a:pPr>
            <a:r>
              <a:rPr lang="en-US" altLang="en-US"/>
              <a:t>CSE 1002                            Department of CSE</a:t>
            </a: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pPr>
              <a:defRPr/>
            </a:pPr>
            <a:fld id="{57BCD29D-17AB-4925-9D33-F9F6982A7E04}" type="slidenum">
              <a:rPr lang="en-US" altLang="en-US"/>
              <a:pPr>
                <a:defRPr/>
              </a:pPr>
              <a:t>‹#›</a:t>
            </a:fld>
            <a:endParaRPr lang="en-US" altLang="en-US"/>
          </a:p>
        </p:txBody>
      </p:sp>
    </p:spTree>
    <p:extLst>
      <p:ext uri="{BB962C8B-B14F-4D97-AF65-F5344CB8AC3E}">
        <p14:creationId xmlns:p14="http://schemas.microsoft.com/office/powerpoint/2010/main" val="3865252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
        <p:nvSpPr>
          <p:cNvPr id="4" name="Date Placeholder 13"/>
          <p:cNvSpPr>
            <a:spLocks noGrp="1"/>
          </p:cNvSpPr>
          <p:nvPr>
            <p:ph type="dt" sz="half" idx="14"/>
          </p:nvPr>
        </p:nvSpPr>
        <p:spPr>
          <a:xfrm>
            <a:off x="6629400" y="6362700"/>
            <a:ext cx="1371600" cy="365125"/>
          </a:xfrm>
        </p:spPr>
        <p:txBody>
          <a:bodyPr/>
          <a:lstStyle>
            <a:lvl1pPr eaLnBrk="0" fontAlgn="base" hangingPunct="0">
              <a:spcBef>
                <a:spcPct val="0"/>
              </a:spcBef>
              <a:spcAft>
                <a:spcPct val="0"/>
              </a:spcAft>
              <a:defRPr b="1">
                <a:latin typeface="Arial" panose="020B0604020202020204" pitchFamily="34" charset="0"/>
              </a:defRPr>
            </a:lvl1pPr>
          </a:lstStyle>
          <a:p>
            <a:pPr>
              <a:defRPr/>
            </a:pPr>
            <a:fld id="{DCC0DA8B-3C56-4BA6-B4D3-9F926158A6E5}" type="datetime1">
              <a:rPr lang="en-US" smtClean="0"/>
              <a:t>2/15/2015</a:t>
            </a:fld>
            <a:endParaRPr lang="en-US"/>
          </a:p>
        </p:txBody>
      </p:sp>
      <p:sp>
        <p:nvSpPr>
          <p:cNvPr id="5" name="Footer Placeholder 14"/>
          <p:cNvSpPr>
            <a:spLocks noGrp="1"/>
          </p:cNvSpPr>
          <p:nvPr>
            <p:ph type="ftr" sz="quarter" idx="15"/>
          </p:nvPr>
        </p:nvSpPr>
        <p:spPr>
          <a:xfrm>
            <a:off x="1295400" y="6356350"/>
            <a:ext cx="4419600" cy="365125"/>
          </a:xfrm>
        </p:spPr>
        <p:txBody>
          <a:bodyPr/>
          <a:lstStyle>
            <a:lvl1pPr eaLnBrk="0" fontAlgn="base" hangingPunct="0">
              <a:spcBef>
                <a:spcPct val="0"/>
              </a:spcBef>
              <a:spcAft>
                <a:spcPct val="0"/>
              </a:spcAft>
              <a:defRPr b="1">
                <a:latin typeface="Arial" panose="020B0604020202020204" pitchFamily="34" charset="0"/>
              </a:defRPr>
            </a:lvl1pPr>
          </a:lstStyle>
          <a:p>
            <a:pPr>
              <a:defRPr/>
            </a:pPr>
            <a:r>
              <a:rPr lang="en-US"/>
              <a:t>CSE 1002                            Department of CSE</a:t>
            </a:r>
            <a:endParaRPr lang="en-US" dirty="0"/>
          </a:p>
        </p:txBody>
      </p:sp>
      <p:sp>
        <p:nvSpPr>
          <p:cNvPr id="6" name="Slide Number Placeholder 15"/>
          <p:cNvSpPr>
            <a:spLocks noGrp="1"/>
          </p:cNvSpPr>
          <p:nvPr>
            <p:ph type="sldNum" sz="quarter" idx="16"/>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7F44D66B-3D4D-4DA5-9F7B-C6E0F15E9310}" type="slidenum">
              <a:rPr lang="en-US"/>
              <a:pPr>
                <a:defRPr/>
              </a:pPr>
              <a:t>‹#›</a:t>
            </a:fld>
            <a:endParaRPr lang="en-US" dirty="0"/>
          </a:p>
        </p:txBody>
      </p:sp>
    </p:spTree>
    <p:extLst>
      <p:ext uri="{BB962C8B-B14F-4D97-AF65-F5344CB8AC3E}">
        <p14:creationId xmlns:p14="http://schemas.microsoft.com/office/powerpoint/2010/main" val="4220711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5" name="Rectangle 4"/>
          <p:cNvSpPr/>
          <p:nvPr userDrawn="1"/>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6" name="Date Placeholder 3"/>
          <p:cNvSpPr>
            <a:spLocks noGrp="1"/>
          </p:cNvSpPr>
          <p:nvPr>
            <p:ph type="dt" sz="half" idx="10"/>
          </p:nvPr>
        </p:nvSpPr>
        <p:spPr>
          <a:xfrm>
            <a:off x="6400800" y="6362700"/>
            <a:ext cx="1600200" cy="365125"/>
          </a:xfrm>
        </p:spPr>
        <p:txBody>
          <a:bodyPr/>
          <a:lstStyle>
            <a:lvl1pPr eaLnBrk="0" fontAlgn="base" hangingPunct="0">
              <a:spcBef>
                <a:spcPct val="0"/>
              </a:spcBef>
              <a:spcAft>
                <a:spcPct val="0"/>
              </a:spcAft>
              <a:defRPr b="0">
                <a:latin typeface="Arial" panose="020B0604020202020204" pitchFamily="34" charset="0"/>
              </a:defRPr>
            </a:lvl1pPr>
          </a:lstStyle>
          <a:p>
            <a:pPr>
              <a:defRPr/>
            </a:pPr>
            <a:fld id="{EE5B6C74-9605-4E4F-B7E0-628116C1F791}" type="datetime1">
              <a:rPr lang="en-US" smtClean="0"/>
              <a:t>2/15/2015</a:t>
            </a:fld>
            <a:endParaRPr lang="en-US"/>
          </a:p>
        </p:txBody>
      </p:sp>
      <p:sp>
        <p:nvSpPr>
          <p:cNvPr id="7" name="Slide Number Placeholder 5"/>
          <p:cNvSpPr>
            <a:spLocks noGrp="1"/>
          </p:cNvSpPr>
          <p:nvPr>
            <p:ph type="sldNum" sz="quarter" idx="11"/>
          </p:nvPr>
        </p:nvSpPr>
        <p:spPr/>
        <p:txBody>
          <a:bodyPr/>
          <a:lstStyle>
            <a:lvl1pPr eaLnBrk="0" fontAlgn="base" hangingPunct="0">
              <a:spcBef>
                <a:spcPct val="0"/>
              </a:spcBef>
              <a:spcAft>
                <a:spcPct val="0"/>
              </a:spcAft>
              <a:defRPr sz="1200" b="0">
                <a:latin typeface="Arial" panose="020B0604020202020204" pitchFamily="34" charset="0"/>
              </a:defRPr>
            </a:lvl1pPr>
          </a:lstStyle>
          <a:p>
            <a:pPr>
              <a:defRPr/>
            </a:pPr>
            <a:fld id="{1013CF35-4159-4935-BCEA-4F301CBAB1C8}" type="slidenum">
              <a:rPr lang="en-US"/>
              <a:pPr>
                <a:defRPr/>
              </a:pPr>
              <a:t>‹#›</a:t>
            </a:fld>
            <a:endParaRPr lang="en-US"/>
          </a:p>
        </p:txBody>
      </p:sp>
      <p:sp>
        <p:nvSpPr>
          <p:cNvPr id="8" name="Footer Placeholder 14"/>
          <p:cNvSpPr>
            <a:spLocks noGrp="1"/>
          </p:cNvSpPr>
          <p:nvPr>
            <p:ph type="ftr" sz="quarter" idx="12"/>
          </p:nvPr>
        </p:nvSpPr>
        <p:spPr>
          <a:xfrm>
            <a:off x="1295400" y="6356350"/>
            <a:ext cx="4419600" cy="365125"/>
          </a:xfrm>
        </p:spPr>
        <p:txBody>
          <a:bodyPr/>
          <a:lstStyle>
            <a:lvl1pPr eaLnBrk="0" fontAlgn="base" hangingPunct="0">
              <a:spcBef>
                <a:spcPct val="0"/>
              </a:spcBef>
              <a:spcAft>
                <a:spcPct val="0"/>
              </a:spcAft>
              <a:defRPr b="0">
                <a:latin typeface="Arial" panose="020B0604020202020204" pitchFamily="34" charset="0"/>
              </a:defRPr>
            </a:lvl1pPr>
          </a:lstStyle>
          <a:p>
            <a:pPr>
              <a:defRPr/>
            </a:pPr>
            <a:r>
              <a:rPr lang="en-US"/>
              <a:t>CSE 1002                            Department of CSE</a:t>
            </a:r>
            <a:endParaRPr lang="en-US" dirty="0"/>
          </a:p>
        </p:txBody>
      </p:sp>
    </p:spTree>
    <p:extLst>
      <p:ext uri="{BB962C8B-B14F-4D97-AF65-F5344CB8AC3E}">
        <p14:creationId xmlns:p14="http://schemas.microsoft.com/office/powerpoint/2010/main" val="204899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5" name="Rectangle 4"/>
          <p:cNvSpPr/>
          <p:nvPr userDrawn="1"/>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38A1BD2B-1AFE-4B48-A008-A2899256FA6C}" type="datetime1">
              <a:rPr lang="en-US" smtClean="0"/>
              <a:t>2/15/2015</a:t>
            </a:fld>
            <a:endParaRPr lang="en-US"/>
          </a:p>
        </p:txBody>
      </p:sp>
      <p:sp>
        <p:nvSpPr>
          <p:cNvPr id="7" name="Footer Placeholder 4"/>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r>
              <a:rPr lang="en-US"/>
              <a:t>CSE 1002                            Department of CSE</a:t>
            </a:r>
          </a:p>
        </p:txBody>
      </p:sp>
      <p:sp>
        <p:nvSpPr>
          <p:cNvPr id="8" name="Slide Number Placeholder 5"/>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FA2B001A-695D-43D9-86FC-6D2D0305CE5D}" type="slidenum">
              <a:rPr lang="en-US"/>
              <a:pPr>
                <a:defRPr/>
              </a:pPr>
              <a:t>‹#›</a:t>
            </a:fld>
            <a:endParaRPr lang="en-US"/>
          </a:p>
        </p:txBody>
      </p:sp>
    </p:spTree>
    <p:extLst>
      <p:ext uri="{BB962C8B-B14F-4D97-AF65-F5344CB8AC3E}">
        <p14:creationId xmlns:p14="http://schemas.microsoft.com/office/powerpoint/2010/main" val="2121980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5" name="Date Placeholder 3"/>
          <p:cNvSpPr>
            <a:spLocks noGrp="1"/>
          </p:cNvSpPr>
          <p:nvPr>
            <p:ph type="dt" sz="half" idx="10"/>
          </p:nvPr>
        </p:nvSpPr>
        <p:spPr>
          <a:xfrm>
            <a:off x="6400800" y="6362700"/>
            <a:ext cx="1600200" cy="365125"/>
          </a:xfrm>
        </p:spPr>
        <p:txBody>
          <a:bodyPr/>
          <a:lstStyle>
            <a:lvl1pPr>
              <a:defRPr/>
            </a:lvl1pPr>
          </a:lstStyle>
          <a:p>
            <a:pPr>
              <a:defRPr/>
            </a:pPr>
            <a:fld id="{C3C1CE2B-7D5D-4C80-A039-93F0991461DB}" type="datetime1">
              <a:rPr lang="en-US" altLang="en-US" smtClean="0"/>
              <a:t>2/15/2015</a:t>
            </a:fld>
            <a:endParaRPr lang="en-US" altLang="en-US"/>
          </a:p>
        </p:txBody>
      </p:sp>
      <p:sp>
        <p:nvSpPr>
          <p:cNvPr id="6" name="Slide Number Placeholder 5"/>
          <p:cNvSpPr>
            <a:spLocks noGrp="1"/>
          </p:cNvSpPr>
          <p:nvPr>
            <p:ph type="sldNum" sz="quarter" idx="11"/>
          </p:nvPr>
        </p:nvSpPr>
        <p:spPr/>
        <p:txBody>
          <a:bodyPr/>
          <a:lstStyle>
            <a:lvl1pPr>
              <a:defRPr sz="1200" b="0"/>
            </a:lvl1pPr>
          </a:lstStyle>
          <a:p>
            <a:pPr>
              <a:defRPr/>
            </a:pPr>
            <a:fld id="{83691FF4-421A-4EEA-A170-2A6C7A3D52FA}" type="slidenum">
              <a:rPr lang="en-US" altLang="en-US"/>
              <a:pPr>
                <a:defRPr/>
              </a:pPr>
              <a:t>‹#›</a:t>
            </a:fld>
            <a:endParaRPr lang="en-US" altLang="en-US" dirty="0"/>
          </a:p>
        </p:txBody>
      </p:sp>
      <p:sp>
        <p:nvSpPr>
          <p:cNvPr id="7" name="Footer Placeholder 14"/>
          <p:cNvSpPr>
            <a:spLocks noGrp="1"/>
          </p:cNvSpPr>
          <p:nvPr>
            <p:ph type="ftr" sz="quarter" idx="12"/>
          </p:nvPr>
        </p:nvSpPr>
        <p:spPr>
          <a:xfrm>
            <a:off x="1295400" y="6356350"/>
            <a:ext cx="4419600" cy="365125"/>
          </a:xfrm>
        </p:spPr>
        <p:txBody>
          <a:bodyPr/>
          <a:lstStyle>
            <a:lvl1pPr algn="r">
              <a:defRPr b="0"/>
            </a:lvl1pPr>
          </a:lstStyle>
          <a:p>
            <a:pPr>
              <a:defRPr/>
            </a:pPr>
            <a:r>
              <a:rPr lang="en-US" altLang="en-US"/>
              <a:t>CSE 1002                            Department of CSE</a:t>
            </a:r>
          </a:p>
        </p:txBody>
      </p:sp>
    </p:spTree>
    <p:extLst>
      <p:ext uri="{BB962C8B-B14F-4D97-AF65-F5344CB8AC3E}">
        <p14:creationId xmlns:p14="http://schemas.microsoft.com/office/powerpoint/2010/main" val="36806503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6" name="Rectangle 5"/>
          <p:cNvSpPr/>
          <p:nvPr userDrawn="1"/>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445E9A8F-3562-480C-95CB-2355DA7CD538}" type="datetime1">
              <a:rPr lang="en-US" smtClean="0"/>
              <a:t>2/15/2015</a:t>
            </a:fld>
            <a:endParaRPr lang="en-US"/>
          </a:p>
        </p:txBody>
      </p:sp>
      <p:sp>
        <p:nvSpPr>
          <p:cNvPr id="8" name="Footer Placeholder 5"/>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r>
              <a:rPr lang="en-US"/>
              <a:t>CSE 1002                            Department of CSE</a:t>
            </a:r>
          </a:p>
        </p:txBody>
      </p:sp>
      <p:sp>
        <p:nvSpPr>
          <p:cNvPr id="9" name="Slide Number Placeholder 6"/>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A20DDBB9-2117-4F0D-9406-2944E51D6C67}" type="slidenum">
              <a:rPr lang="en-US"/>
              <a:pPr>
                <a:defRPr/>
              </a:pPr>
              <a:t>‹#›</a:t>
            </a:fld>
            <a:endParaRPr lang="en-US"/>
          </a:p>
        </p:txBody>
      </p:sp>
    </p:spTree>
    <p:extLst>
      <p:ext uri="{BB962C8B-B14F-4D97-AF65-F5344CB8AC3E}">
        <p14:creationId xmlns:p14="http://schemas.microsoft.com/office/powerpoint/2010/main" val="10353793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8" name="Rectangle 7"/>
          <p:cNvSpPr/>
          <p:nvPr userDrawn="1"/>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2B05FDFC-8A59-4DDA-A2AE-7BC245AE2F5D}" type="datetime1">
              <a:rPr lang="en-US" smtClean="0"/>
              <a:t>2/15/2015</a:t>
            </a:fld>
            <a:endParaRPr lang="en-US"/>
          </a:p>
        </p:txBody>
      </p:sp>
      <p:sp>
        <p:nvSpPr>
          <p:cNvPr id="10" name="Footer Placeholder 7"/>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r>
              <a:rPr lang="en-US"/>
              <a:t>CSE 1002                            Department of CSE</a:t>
            </a:r>
          </a:p>
        </p:txBody>
      </p:sp>
      <p:sp>
        <p:nvSpPr>
          <p:cNvPr id="11" name="Slide Number Placeholder 8"/>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C9A2E282-8043-4994-A40F-40F232CA6ED8}" type="slidenum">
              <a:rPr lang="en-US"/>
              <a:pPr>
                <a:defRPr/>
              </a:pPr>
              <a:t>‹#›</a:t>
            </a:fld>
            <a:endParaRPr lang="en-US"/>
          </a:p>
        </p:txBody>
      </p:sp>
    </p:spTree>
    <p:extLst>
      <p:ext uri="{BB962C8B-B14F-4D97-AF65-F5344CB8AC3E}">
        <p14:creationId xmlns:p14="http://schemas.microsoft.com/office/powerpoint/2010/main" val="40594665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4" name="Rectangle 3"/>
          <p:cNvSpPr/>
          <p:nvPr userDrawn="1"/>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5" name="Date Placeholder 2"/>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CAB8D860-23B2-4449-B2C3-B9517BDE108C}" type="datetime1">
              <a:rPr lang="en-US" smtClean="0"/>
              <a:t>2/15/2015</a:t>
            </a:fld>
            <a:endParaRPr lang="en-US"/>
          </a:p>
        </p:txBody>
      </p:sp>
      <p:sp>
        <p:nvSpPr>
          <p:cNvPr id="6" name="Footer Placeholder 3"/>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r>
              <a:rPr lang="en-US"/>
              <a:t>CSE 1002                            Department of CSE</a:t>
            </a:r>
          </a:p>
        </p:txBody>
      </p:sp>
      <p:sp>
        <p:nvSpPr>
          <p:cNvPr id="7" name="Slide Number Placeholder 4"/>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F4C8F583-D184-40C9-950F-DE9C4BD93AF6}" type="slidenum">
              <a:rPr lang="en-US"/>
              <a:pPr>
                <a:defRPr/>
              </a:pPr>
              <a:t>‹#›</a:t>
            </a:fld>
            <a:endParaRPr lang="en-US"/>
          </a:p>
        </p:txBody>
      </p:sp>
    </p:spTree>
    <p:extLst>
      <p:ext uri="{BB962C8B-B14F-4D97-AF65-F5344CB8AC3E}">
        <p14:creationId xmlns:p14="http://schemas.microsoft.com/office/powerpoint/2010/main" val="2673980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3" name="Rectangle 2"/>
          <p:cNvSpPr/>
          <p:nvPr userDrawn="1"/>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4" name="Date Placeholder 1"/>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42483E4A-7B56-4C87-AE50-516C8DF9EFFA}" type="datetime1">
              <a:rPr lang="en-US" smtClean="0"/>
              <a:t>2/15/2015</a:t>
            </a:fld>
            <a:endParaRPr lang="en-US"/>
          </a:p>
        </p:txBody>
      </p:sp>
      <p:sp>
        <p:nvSpPr>
          <p:cNvPr id="5" name="Footer Placeholder 2"/>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r>
              <a:rPr lang="en-US"/>
              <a:t>CSE 1002                            Department of CSE</a:t>
            </a:r>
          </a:p>
        </p:txBody>
      </p:sp>
      <p:sp>
        <p:nvSpPr>
          <p:cNvPr id="6" name="Slide Number Placeholder 3"/>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B9ADF913-4206-43E7-8E8A-2C93598711CD}" type="slidenum">
              <a:rPr lang="en-US"/>
              <a:pPr>
                <a:defRPr/>
              </a:pPr>
              <a:t>‹#›</a:t>
            </a:fld>
            <a:endParaRPr lang="en-US"/>
          </a:p>
        </p:txBody>
      </p:sp>
    </p:spTree>
    <p:extLst>
      <p:ext uri="{BB962C8B-B14F-4D97-AF65-F5344CB8AC3E}">
        <p14:creationId xmlns:p14="http://schemas.microsoft.com/office/powerpoint/2010/main" val="767891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6" name="Rectangle 5"/>
          <p:cNvSpPr/>
          <p:nvPr userDrawn="1"/>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DD440A88-C11E-4C3B-9676-73ED975A3B10}" type="datetime1">
              <a:rPr lang="en-US" smtClean="0"/>
              <a:t>2/15/2015</a:t>
            </a:fld>
            <a:endParaRPr lang="en-US"/>
          </a:p>
        </p:txBody>
      </p:sp>
      <p:sp>
        <p:nvSpPr>
          <p:cNvPr id="8" name="Footer Placeholder 5"/>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r>
              <a:rPr lang="en-US"/>
              <a:t>CSE 1002                            Department of CSE</a:t>
            </a:r>
          </a:p>
        </p:txBody>
      </p:sp>
      <p:sp>
        <p:nvSpPr>
          <p:cNvPr id="9" name="Slide Number Placeholder 6"/>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7BC56214-CD90-4ADD-B111-F6F0AA8A7BA9}" type="slidenum">
              <a:rPr lang="en-US"/>
              <a:pPr>
                <a:defRPr/>
              </a:pPr>
              <a:t>‹#›</a:t>
            </a:fld>
            <a:endParaRPr lang="en-US"/>
          </a:p>
        </p:txBody>
      </p:sp>
    </p:spTree>
    <p:extLst>
      <p:ext uri="{BB962C8B-B14F-4D97-AF65-F5344CB8AC3E}">
        <p14:creationId xmlns:p14="http://schemas.microsoft.com/office/powerpoint/2010/main" val="1809356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6" name="Rectangle 5"/>
          <p:cNvSpPr/>
          <p:nvPr userDrawn="1"/>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1614115A-43B5-464A-A15E-162F4C895755}" type="datetime1">
              <a:rPr lang="en-US" smtClean="0"/>
              <a:t>2/15/2015</a:t>
            </a:fld>
            <a:endParaRPr lang="en-US"/>
          </a:p>
        </p:txBody>
      </p:sp>
      <p:sp>
        <p:nvSpPr>
          <p:cNvPr id="8" name="Footer Placeholder 5"/>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r>
              <a:rPr lang="en-US"/>
              <a:t>CSE 1002                            Department of CSE</a:t>
            </a:r>
          </a:p>
        </p:txBody>
      </p:sp>
      <p:sp>
        <p:nvSpPr>
          <p:cNvPr id="9" name="Slide Number Placeholder 6"/>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40DBFA38-77CB-467B-BC9E-AD459E07A37D}" type="slidenum">
              <a:rPr lang="en-US"/>
              <a:pPr>
                <a:defRPr/>
              </a:pPr>
              <a:t>‹#›</a:t>
            </a:fld>
            <a:endParaRPr lang="en-US"/>
          </a:p>
        </p:txBody>
      </p:sp>
    </p:spTree>
    <p:extLst>
      <p:ext uri="{BB962C8B-B14F-4D97-AF65-F5344CB8AC3E}">
        <p14:creationId xmlns:p14="http://schemas.microsoft.com/office/powerpoint/2010/main" val="15030051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5" name="Rectangle 4"/>
          <p:cNvSpPr/>
          <p:nvPr userDrawn="1"/>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25AB3603-5153-444E-904E-F9EABBED5DBE}" type="datetime1">
              <a:rPr lang="en-US" smtClean="0"/>
              <a:t>2/15/2015</a:t>
            </a:fld>
            <a:endParaRPr lang="en-US"/>
          </a:p>
        </p:txBody>
      </p:sp>
      <p:sp>
        <p:nvSpPr>
          <p:cNvPr id="7" name="Footer Placeholder 4"/>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r>
              <a:rPr lang="en-US"/>
              <a:t>CSE 1002                            Department of CSE</a:t>
            </a:r>
          </a:p>
        </p:txBody>
      </p:sp>
      <p:sp>
        <p:nvSpPr>
          <p:cNvPr id="8" name="Slide Number Placeholder 5"/>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38469C0F-9C59-47AF-8E99-A14E6C1C1B79}" type="slidenum">
              <a:rPr lang="en-US"/>
              <a:pPr>
                <a:defRPr/>
              </a:pPr>
              <a:t>‹#›</a:t>
            </a:fld>
            <a:endParaRPr lang="en-US"/>
          </a:p>
        </p:txBody>
      </p:sp>
    </p:spTree>
    <p:extLst>
      <p:ext uri="{BB962C8B-B14F-4D97-AF65-F5344CB8AC3E}">
        <p14:creationId xmlns:p14="http://schemas.microsoft.com/office/powerpoint/2010/main" val="33960546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5" name="Rectangle 4"/>
          <p:cNvSpPr/>
          <p:nvPr userDrawn="1"/>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DF7F5C6A-3382-497F-9798-0C51EBD51345}" type="datetime1">
              <a:rPr lang="en-US" smtClean="0"/>
              <a:t>2/15/2015</a:t>
            </a:fld>
            <a:endParaRPr lang="en-US"/>
          </a:p>
        </p:txBody>
      </p:sp>
      <p:sp>
        <p:nvSpPr>
          <p:cNvPr id="7" name="Footer Placeholder 4"/>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r>
              <a:rPr lang="en-US"/>
              <a:t>CSE 1002                            Department of CSE</a:t>
            </a:r>
          </a:p>
        </p:txBody>
      </p:sp>
      <p:sp>
        <p:nvSpPr>
          <p:cNvPr id="8" name="Slide Number Placeholder 5"/>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EEC1F2EF-5423-4469-AD14-37F1E33ADAC7}" type="slidenum">
              <a:rPr lang="en-US"/>
              <a:pPr>
                <a:defRPr/>
              </a:pPr>
              <a:t>‹#›</a:t>
            </a:fld>
            <a:endParaRPr lang="en-US"/>
          </a:p>
        </p:txBody>
      </p:sp>
    </p:spTree>
    <p:extLst>
      <p:ext uri="{BB962C8B-B14F-4D97-AF65-F5344CB8AC3E}">
        <p14:creationId xmlns:p14="http://schemas.microsoft.com/office/powerpoint/2010/main" val="7617001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94700" y="92075"/>
            <a:ext cx="67627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
        <p:nvSpPr>
          <p:cNvPr id="5" name="Date Placeholder 13"/>
          <p:cNvSpPr>
            <a:spLocks noGrp="1"/>
          </p:cNvSpPr>
          <p:nvPr>
            <p:ph type="dt" sz="half" idx="14"/>
          </p:nvPr>
        </p:nvSpPr>
        <p:spPr>
          <a:xfrm>
            <a:off x="6629400" y="6362700"/>
            <a:ext cx="1371600" cy="365125"/>
          </a:xfrm>
        </p:spPr>
        <p:txBody>
          <a:bodyPr/>
          <a:lstStyle>
            <a:lvl1pPr eaLnBrk="0" fontAlgn="base" hangingPunct="0">
              <a:spcBef>
                <a:spcPct val="0"/>
              </a:spcBef>
              <a:spcAft>
                <a:spcPct val="0"/>
              </a:spcAft>
              <a:defRPr b="1">
                <a:latin typeface="Arial" panose="020B0604020202020204" pitchFamily="34" charset="0"/>
              </a:defRPr>
            </a:lvl1pPr>
          </a:lstStyle>
          <a:p>
            <a:pPr>
              <a:defRPr/>
            </a:pPr>
            <a:fld id="{12280681-39CD-4223-BD3B-D3C5B6D7117B}" type="datetime1">
              <a:rPr lang="en-US" smtClean="0"/>
              <a:t>2/15/2015</a:t>
            </a:fld>
            <a:endParaRPr lang="en-US"/>
          </a:p>
        </p:txBody>
      </p:sp>
      <p:sp>
        <p:nvSpPr>
          <p:cNvPr id="6" name="Footer Placeholder 14"/>
          <p:cNvSpPr>
            <a:spLocks noGrp="1"/>
          </p:cNvSpPr>
          <p:nvPr>
            <p:ph type="ftr" sz="quarter" idx="15"/>
          </p:nvPr>
        </p:nvSpPr>
        <p:spPr>
          <a:xfrm>
            <a:off x="1295400" y="6356350"/>
            <a:ext cx="4419600" cy="365125"/>
          </a:xfrm>
        </p:spPr>
        <p:txBody>
          <a:bodyPr/>
          <a:lstStyle>
            <a:lvl1pPr eaLnBrk="0" fontAlgn="base" hangingPunct="0">
              <a:spcBef>
                <a:spcPct val="0"/>
              </a:spcBef>
              <a:spcAft>
                <a:spcPct val="0"/>
              </a:spcAft>
              <a:defRPr b="1">
                <a:latin typeface="Arial" panose="020B0604020202020204" pitchFamily="34" charset="0"/>
              </a:defRPr>
            </a:lvl1pPr>
          </a:lstStyle>
          <a:p>
            <a:pPr>
              <a:defRPr/>
            </a:pPr>
            <a:r>
              <a:rPr lang="en-US"/>
              <a:t>CSE 1002                            Department of CSE</a:t>
            </a:r>
            <a:endParaRPr lang="en-US" dirty="0"/>
          </a:p>
        </p:txBody>
      </p:sp>
      <p:sp>
        <p:nvSpPr>
          <p:cNvPr id="7" name="Slide Number Placeholder 15"/>
          <p:cNvSpPr>
            <a:spLocks noGrp="1"/>
          </p:cNvSpPr>
          <p:nvPr>
            <p:ph type="sldNum" sz="quarter" idx="16"/>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B8FD6920-AB51-4D00-BCAB-EC8B3ADE2271}" type="slidenum">
              <a:rPr lang="en-US"/>
              <a:pPr>
                <a:defRPr/>
              </a:pPr>
              <a:t>‹#›</a:t>
            </a:fld>
            <a:endParaRPr lang="en-US" dirty="0"/>
          </a:p>
        </p:txBody>
      </p:sp>
    </p:spTree>
    <p:extLst>
      <p:ext uri="{BB962C8B-B14F-4D97-AF65-F5344CB8AC3E}">
        <p14:creationId xmlns:p14="http://schemas.microsoft.com/office/powerpoint/2010/main" val="1305857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userDrawn="1"/>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5" name="Date Placeholder 3"/>
          <p:cNvSpPr>
            <a:spLocks noGrp="1"/>
          </p:cNvSpPr>
          <p:nvPr>
            <p:ph type="dt" sz="half" idx="10"/>
          </p:nvPr>
        </p:nvSpPr>
        <p:spPr>
          <a:xfrm>
            <a:off x="6400800" y="6362700"/>
            <a:ext cx="1600200" cy="365125"/>
          </a:xfrm>
        </p:spPr>
        <p:txBody>
          <a:bodyPr/>
          <a:lstStyle>
            <a:lvl1pPr eaLnBrk="0" fontAlgn="base" hangingPunct="0">
              <a:spcBef>
                <a:spcPct val="0"/>
              </a:spcBef>
              <a:spcAft>
                <a:spcPct val="0"/>
              </a:spcAft>
              <a:defRPr b="1">
                <a:latin typeface="Arial" panose="020B0604020202020204" pitchFamily="34" charset="0"/>
              </a:defRPr>
            </a:lvl1pPr>
          </a:lstStyle>
          <a:p>
            <a:pPr>
              <a:defRPr/>
            </a:pPr>
            <a:fld id="{ADE2D1C6-2401-4953-B2F4-A4E2545D491B}" type="datetime1">
              <a:rPr lang="en-US" smtClean="0"/>
              <a:t>2/15/2015</a:t>
            </a:fld>
            <a:endParaRPr lang="en-US"/>
          </a:p>
        </p:txBody>
      </p:sp>
      <p:sp>
        <p:nvSpPr>
          <p:cNvPr id="6" name="Slide Number Placeholder 5"/>
          <p:cNvSpPr>
            <a:spLocks noGrp="1"/>
          </p:cNvSpPr>
          <p:nvPr>
            <p:ph type="sldNum"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454631B8-08CF-4B01-A265-E5BAFA61B2F4}" type="slidenum">
              <a:rPr lang="en-US"/>
              <a:pPr>
                <a:defRPr/>
              </a:pPr>
              <a:t>‹#›</a:t>
            </a:fld>
            <a:endParaRPr lang="en-US"/>
          </a:p>
        </p:txBody>
      </p:sp>
      <p:sp>
        <p:nvSpPr>
          <p:cNvPr id="7" name="Footer Placeholder 14"/>
          <p:cNvSpPr>
            <a:spLocks noGrp="1"/>
          </p:cNvSpPr>
          <p:nvPr>
            <p:ph type="ftr" sz="quarter" idx="12"/>
          </p:nvPr>
        </p:nvSpPr>
        <p:spPr>
          <a:xfrm>
            <a:off x="1295400" y="6356350"/>
            <a:ext cx="4419600" cy="365125"/>
          </a:xfrm>
        </p:spPr>
        <p:txBody>
          <a:bodyPr/>
          <a:lstStyle>
            <a:lvl1pPr eaLnBrk="0" fontAlgn="base" hangingPunct="0">
              <a:spcBef>
                <a:spcPct val="0"/>
              </a:spcBef>
              <a:spcAft>
                <a:spcPct val="0"/>
              </a:spcAft>
              <a:defRPr b="1">
                <a:latin typeface="Arial" panose="020B0604020202020204" pitchFamily="34" charset="0"/>
              </a:defRPr>
            </a:lvl1pPr>
          </a:lstStyle>
          <a:p>
            <a:pPr>
              <a:defRPr/>
            </a:pPr>
            <a:r>
              <a:rPr lang="en-US"/>
              <a:t>CSE 1002                            Department of CSE</a:t>
            </a:r>
            <a:endParaRPr lang="en-US" dirty="0"/>
          </a:p>
        </p:txBody>
      </p:sp>
    </p:spTree>
    <p:extLst>
      <p:ext uri="{BB962C8B-B14F-4D97-AF65-F5344CB8AC3E}">
        <p14:creationId xmlns:p14="http://schemas.microsoft.com/office/powerpoint/2010/main" val="141616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3"/>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4AFAFC8-E1EA-4DC5-AB1C-2EE47BBBE33F}" type="datetime1">
              <a:rPr lang="en-US" altLang="en-US" smtClean="0"/>
              <a:t>2/15/2015</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CSE 1002                            Department of CSE</a:t>
            </a:r>
          </a:p>
        </p:txBody>
      </p:sp>
      <p:sp>
        <p:nvSpPr>
          <p:cNvPr id="7" name="Slide Number Placeholder 5"/>
          <p:cNvSpPr>
            <a:spLocks noGrp="1"/>
          </p:cNvSpPr>
          <p:nvPr>
            <p:ph type="sldNum" sz="quarter" idx="12"/>
          </p:nvPr>
        </p:nvSpPr>
        <p:spPr/>
        <p:txBody>
          <a:bodyPr/>
          <a:lstStyle>
            <a:lvl1pPr>
              <a:defRPr sz="1200" b="0"/>
            </a:lvl1pPr>
          </a:lstStyle>
          <a:p>
            <a:pPr>
              <a:defRPr/>
            </a:pPr>
            <a:fld id="{32946B81-E7F6-4566-948D-73F539B0B4F8}" type="slidenum">
              <a:rPr lang="en-US" altLang="en-US"/>
              <a:pPr>
                <a:defRPr/>
              </a:pPr>
              <a:t>‹#›</a:t>
            </a:fld>
            <a:endParaRPr lang="en-US" altLang="en-US"/>
          </a:p>
        </p:txBody>
      </p:sp>
    </p:spTree>
    <p:extLst>
      <p:ext uri="{BB962C8B-B14F-4D97-AF65-F5344CB8AC3E}">
        <p14:creationId xmlns:p14="http://schemas.microsoft.com/office/powerpoint/2010/main" val="40878523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Rectangle 3"/>
          <p:cNvSpPr/>
          <p:nvPr userDrawn="1"/>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n-US" b="0">
              <a:solidFill>
                <a:srgbClr val="F79646">
                  <a:lumMod val="75000"/>
                </a:srgbClr>
              </a:solidFill>
            </a:endParaRPr>
          </a:p>
        </p:txBody>
      </p:sp>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fld id="{A4D31695-BFD5-4B36-8AE3-7AD1623E36E9}" type="datetime1">
              <a:rPr lang="en-US" smtClean="0"/>
              <a:t>2/15/2015</a:t>
            </a:fld>
            <a:endParaRPr 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b="1">
                <a:latin typeface="Arial" panose="020B0604020202020204" pitchFamily="34" charset="0"/>
              </a:defRPr>
            </a:lvl1pPr>
          </a:lstStyle>
          <a:p>
            <a:pPr>
              <a:defRPr/>
            </a:pPr>
            <a:r>
              <a:rPr lang="en-US"/>
              <a:t>CSE 1002                            Department of CSE</a:t>
            </a:r>
          </a:p>
        </p:txBody>
      </p:sp>
      <p:sp>
        <p:nvSpPr>
          <p:cNvPr id="7" name="Slide Number Placeholder 5"/>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F7AD57C1-8800-49A2-8F11-E3BF0AAD9E5E}" type="slidenum">
              <a:rPr lang="en-US"/>
              <a:pPr>
                <a:defRPr/>
              </a:pPr>
              <a:t>‹#›</a:t>
            </a:fld>
            <a:endParaRPr lang="en-US"/>
          </a:p>
        </p:txBody>
      </p:sp>
    </p:spTree>
    <p:extLst>
      <p:ext uri="{BB962C8B-B14F-4D97-AF65-F5344CB8AC3E}">
        <p14:creationId xmlns:p14="http://schemas.microsoft.com/office/powerpoint/2010/main" val="351309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fld id="{5FFCD151-66C9-4355-920D-526A4F0EFBE9}" type="datetime1">
              <a:rPr lang="en-US" altLang="en-US" smtClean="0"/>
              <a:t>2/15/2015</a:t>
            </a:fld>
            <a:endParaRPr lang="en-US" altLang="en-US"/>
          </a:p>
        </p:txBody>
      </p:sp>
      <p:sp>
        <p:nvSpPr>
          <p:cNvPr id="7" name="Footer Placeholder 5"/>
          <p:cNvSpPr>
            <a:spLocks noGrp="1"/>
          </p:cNvSpPr>
          <p:nvPr>
            <p:ph type="ftr" sz="quarter" idx="11"/>
          </p:nvPr>
        </p:nvSpPr>
        <p:spPr/>
        <p:txBody>
          <a:bodyPr/>
          <a:lstStyle>
            <a:lvl1pPr>
              <a:defRPr/>
            </a:lvl1pPr>
          </a:lstStyle>
          <a:p>
            <a:pPr>
              <a:defRPr/>
            </a:pPr>
            <a:r>
              <a:rPr lang="en-US" altLang="en-US"/>
              <a:t>CSE 1002                            Department of CSE</a:t>
            </a:r>
          </a:p>
        </p:txBody>
      </p:sp>
      <p:sp>
        <p:nvSpPr>
          <p:cNvPr id="8" name="Slide Number Placeholder 6"/>
          <p:cNvSpPr>
            <a:spLocks noGrp="1"/>
          </p:cNvSpPr>
          <p:nvPr>
            <p:ph type="sldNum" sz="quarter" idx="12"/>
          </p:nvPr>
        </p:nvSpPr>
        <p:spPr/>
        <p:txBody>
          <a:bodyPr/>
          <a:lstStyle>
            <a:lvl1pPr>
              <a:defRPr/>
            </a:lvl1pPr>
          </a:lstStyle>
          <a:p>
            <a:pPr>
              <a:defRPr/>
            </a:pPr>
            <a:fld id="{5AD77C2A-758D-4735-B4C4-2132639BC550}" type="slidenum">
              <a:rPr lang="en-US" altLang="en-US"/>
              <a:pPr>
                <a:defRPr/>
              </a:pPr>
              <a:t>‹#›</a:t>
            </a:fld>
            <a:endParaRPr lang="en-US" altLang="en-US"/>
          </a:p>
        </p:txBody>
      </p:sp>
    </p:spTree>
    <p:extLst>
      <p:ext uri="{BB962C8B-B14F-4D97-AF65-F5344CB8AC3E}">
        <p14:creationId xmlns:p14="http://schemas.microsoft.com/office/powerpoint/2010/main" val="13500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8"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lstStyle>
          <a:p>
            <a:pPr>
              <a:defRPr/>
            </a:pPr>
            <a:fld id="{5D6A5168-F67D-4EAD-9122-78D5589AC5EB}" type="datetime1">
              <a:rPr lang="en-US" altLang="en-US" smtClean="0"/>
              <a:t>2/15/2015</a:t>
            </a:fld>
            <a:endParaRPr lang="en-US" altLang="en-US"/>
          </a:p>
        </p:txBody>
      </p:sp>
      <p:sp>
        <p:nvSpPr>
          <p:cNvPr id="10" name="Footer Placeholder 7"/>
          <p:cNvSpPr>
            <a:spLocks noGrp="1"/>
          </p:cNvSpPr>
          <p:nvPr>
            <p:ph type="ftr" sz="quarter" idx="11"/>
          </p:nvPr>
        </p:nvSpPr>
        <p:spPr/>
        <p:txBody>
          <a:bodyPr/>
          <a:lstStyle>
            <a:lvl1pPr>
              <a:defRPr/>
            </a:lvl1pPr>
          </a:lstStyle>
          <a:p>
            <a:pPr>
              <a:defRPr/>
            </a:pPr>
            <a:r>
              <a:rPr lang="en-US" altLang="en-US"/>
              <a:t>CSE 1002                            Department of CSE</a:t>
            </a:r>
          </a:p>
        </p:txBody>
      </p:sp>
      <p:sp>
        <p:nvSpPr>
          <p:cNvPr id="11" name="Slide Number Placeholder 8"/>
          <p:cNvSpPr>
            <a:spLocks noGrp="1"/>
          </p:cNvSpPr>
          <p:nvPr>
            <p:ph type="sldNum" sz="quarter" idx="12"/>
          </p:nvPr>
        </p:nvSpPr>
        <p:spPr/>
        <p:txBody>
          <a:bodyPr/>
          <a:lstStyle>
            <a:lvl1pPr>
              <a:defRPr/>
            </a:lvl1pPr>
          </a:lstStyle>
          <a:p>
            <a:pPr>
              <a:defRPr/>
            </a:pPr>
            <a:fld id="{A8A88509-3DAC-4910-86CF-7501060B6A04}" type="slidenum">
              <a:rPr lang="en-US" altLang="en-US"/>
              <a:pPr>
                <a:defRPr/>
              </a:pPr>
              <a:t>‹#›</a:t>
            </a:fld>
            <a:endParaRPr lang="en-US" altLang="en-US"/>
          </a:p>
        </p:txBody>
      </p:sp>
    </p:spTree>
    <p:extLst>
      <p:ext uri="{BB962C8B-B14F-4D97-AF65-F5344CB8AC3E}">
        <p14:creationId xmlns:p14="http://schemas.microsoft.com/office/powerpoint/2010/main" val="77738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CF5053C5-5EF2-4F91-B922-6DFA473C2B79}" type="datetime1">
              <a:rPr lang="en-US" altLang="en-US" smtClean="0"/>
              <a:t>2/15/2015</a:t>
            </a:fld>
            <a:endParaRPr lang="en-US" altLang="en-US"/>
          </a:p>
        </p:txBody>
      </p:sp>
      <p:sp>
        <p:nvSpPr>
          <p:cNvPr id="5" name="Footer Placeholder 3"/>
          <p:cNvSpPr>
            <a:spLocks noGrp="1"/>
          </p:cNvSpPr>
          <p:nvPr>
            <p:ph type="ftr" sz="quarter" idx="11"/>
          </p:nvPr>
        </p:nvSpPr>
        <p:spPr/>
        <p:txBody>
          <a:bodyPr/>
          <a:lstStyle>
            <a:lvl1pPr>
              <a:defRPr/>
            </a:lvl1pPr>
          </a:lstStyle>
          <a:p>
            <a:pPr>
              <a:defRPr/>
            </a:pPr>
            <a:r>
              <a:rPr lang="en-US" altLang="en-US"/>
              <a:t>CSE 1002                            Department of CSE</a:t>
            </a:r>
          </a:p>
        </p:txBody>
      </p:sp>
      <p:sp>
        <p:nvSpPr>
          <p:cNvPr id="6" name="Slide Number Placeholder 4"/>
          <p:cNvSpPr>
            <a:spLocks noGrp="1"/>
          </p:cNvSpPr>
          <p:nvPr>
            <p:ph type="sldNum" sz="quarter" idx="12"/>
          </p:nvPr>
        </p:nvSpPr>
        <p:spPr/>
        <p:txBody>
          <a:bodyPr/>
          <a:lstStyle>
            <a:lvl1pPr>
              <a:defRPr/>
            </a:lvl1pPr>
          </a:lstStyle>
          <a:p>
            <a:pPr>
              <a:defRPr/>
            </a:pPr>
            <a:fld id="{C7757189-2A3B-4541-876E-E51A4330BD38}" type="slidenum">
              <a:rPr lang="en-US" altLang="en-US"/>
              <a:pPr>
                <a:defRPr/>
              </a:pPr>
              <a:t>‹#›</a:t>
            </a:fld>
            <a:endParaRPr lang="en-US" altLang="en-US"/>
          </a:p>
        </p:txBody>
      </p:sp>
    </p:spTree>
    <p:extLst>
      <p:ext uri="{BB962C8B-B14F-4D97-AF65-F5344CB8AC3E}">
        <p14:creationId xmlns:p14="http://schemas.microsoft.com/office/powerpoint/2010/main" val="128824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3" name="Date Placeholder 1"/>
          <p:cNvSpPr>
            <a:spLocks noGrp="1"/>
          </p:cNvSpPr>
          <p:nvPr>
            <p:ph type="dt" sz="half" idx="10"/>
          </p:nvPr>
        </p:nvSpPr>
        <p:spPr/>
        <p:txBody>
          <a:bodyPr/>
          <a:lstStyle>
            <a:lvl1pPr>
              <a:defRPr/>
            </a:lvl1pPr>
          </a:lstStyle>
          <a:p>
            <a:pPr>
              <a:defRPr/>
            </a:pPr>
            <a:fld id="{56F503FE-2F60-4B0A-A31C-35783C8FEFED}" type="datetime1">
              <a:rPr lang="en-US" altLang="en-US" smtClean="0"/>
              <a:t>2/15/2015</a:t>
            </a:fld>
            <a:endParaRPr lang="en-US" altLang="en-US"/>
          </a:p>
        </p:txBody>
      </p:sp>
      <p:sp>
        <p:nvSpPr>
          <p:cNvPr id="4" name="Footer Placeholder 2"/>
          <p:cNvSpPr>
            <a:spLocks noGrp="1"/>
          </p:cNvSpPr>
          <p:nvPr>
            <p:ph type="ftr" sz="quarter" idx="11"/>
          </p:nvPr>
        </p:nvSpPr>
        <p:spPr/>
        <p:txBody>
          <a:bodyPr/>
          <a:lstStyle>
            <a:lvl1pPr>
              <a:defRPr/>
            </a:lvl1pPr>
          </a:lstStyle>
          <a:p>
            <a:pPr>
              <a:defRPr/>
            </a:pPr>
            <a:r>
              <a:rPr lang="en-US" altLang="en-US"/>
              <a:t>CSE 1002                            Department of CSE</a:t>
            </a:r>
          </a:p>
        </p:txBody>
      </p:sp>
      <p:sp>
        <p:nvSpPr>
          <p:cNvPr id="5" name="Slide Number Placeholder 3"/>
          <p:cNvSpPr>
            <a:spLocks noGrp="1"/>
          </p:cNvSpPr>
          <p:nvPr>
            <p:ph type="sldNum" sz="quarter" idx="12"/>
          </p:nvPr>
        </p:nvSpPr>
        <p:spPr/>
        <p:txBody>
          <a:bodyPr/>
          <a:lstStyle>
            <a:lvl1pPr>
              <a:defRPr/>
            </a:lvl1pPr>
          </a:lstStyle>
          <a:p>
            <a:pPr>
              <a:defRPr/>
            </a:pPr>
            <a:fld id="{1C45A9E4-4E8D-48EA-B93E-01EB11B1BA9A}" type="slidenum">
              <a:rPr lang="en-US" altLang="en-US"/>
              <a:pPr>
                <a:defRPr/>
              </a:pPr>
              <a:t>‹#›</a:t>
            </a:fld>
            <a:endParaRPr lang="en-US" altLang="en-US"/>
          </a:p>
        </p:txBody>
      </p:sp>
    </p:spTree>
    <p:extLst>
      <p:ext uri="{BB962C8B-B14F-4D97-AF65-F5344CB8AC3E}">
        <p14:creationId xmlns:p14="http://schemas.microsoft.com/office/powerpoint/2010/main" val="73388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6"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83185E0D-624B-4CEF-9A1A-E33FC28F2788}" type="datetime1">
              <a:rPr lang="en-US" altLang="en-US" smtClean="0"/>
              <a:t>2/15/2015</a:t>
            </a:fld>
            <a:endParaRPr lang="en-US" altLang="en-US"/>
          </a:p>
        </p:txBody>
      </p:sp>
      <p:sp>
        <p:nvSpPr>
          <p:cNvPr id="8" name="Footer Placeholder 5"/>
          <p:cNvSpPr>
            <a:spLocks noGrp="1"/>
          </p:cNvSpPr>
          <p:nvPr>
            <p:ph type="ftr" sz="quarter" idx="11"/>
          </p:nvPr>
        </p:nvSpPr>
        <p:spPr/>
        <p:txBody>
          <a:bodyPr/>
          <a:lstStyle>
            <a:lvl1pPr>
              <a:defRPr/>
            </a:lvl1pPr>
          </a:lstStyle>
          <a:p>
            <a:pPr>
              <a:defRPr/>
            </a:pPr>
            <a:r>
              <a:rPr lang="en-US" altLang="en-US"/>
              <a:t>CSE 1002                            Department of CSE</a:t>
            </a:r>
          </a:p>
        </p:txBody>
      </p:sp>
      <p:sp>
        <p:nvSpPr>
          <p:cNvPr id="9" name="Slide Number Placeholder 6"/>
          <p:cNvSpPr>
            <a:spLocks noGrp="1"/>
          </p:cNvSpPr>
          <p:nvPr>
            <p:ph type="sldNum" sz="quarter" idx="12"/>
          </p:nvPr>
        </p:nvSpPr>
        <p:spPr/>
        <p:txBody>
          <a:bodyPr/>
          <a:lstStyle>
            <a:lvl1pPr>
              <a:defRPr/>
            </a:lvl1pPr>
          </a:lstStyle>
          <a:p>
            <a:pPr>
              <a:defRPr/>
            </a:pPr>
            <a:fld id="{F5EC75D4-77C5-4E2E-B20B-134FC0DF8027}" type="slidenum">
              <a:rPr lang="en-US" altLang="en-US"/>
              <a:pPr>
                <a:defRPr/>
              </a:pPr>
              <a:t>‹#›</a:t>
            </a:fld>
            <a:endParaRPr lang="en-US" altLang="en-US"/>
          </a:p>
        </p:txBody>
      </p:sp>
    </p:spTree>
    <p:extLst>
      <p:ext uri="{BB962C8B-B14F-4D97-AF65-F5344CB8AC3E}">
        <p14:creationId xmlns:p14="http://schemas.microsoft.com/office/powerpoint/2010/main" val="340288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0" y="889000"/>
            <a:ext cx="9144000" cy="55563"/>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accent6">
                  <a:lumMod val="75000"/>
                </a:schemeClr>
              </a:solidFill>
            </a:endParaRPr>
          </a:p>
        </p:txBody>
      </p:sp>
      <p:sp>
        <p:nvSpPr>
          <p:cNvPr id="6" name="Title 10"/>
          <p:cNvSpPr txBox="1">
            <a:spLocks/>
          </p:cNvSpPr>
          <p:nvPr/>
        </p:nvSpPr>
        <p:spPr>
          <a:xfrm>
            <a:off x="1219200" y="152400"/>
            <a:ext cx="7162800" cy="685800"/>
          </a:xfrm>
          <a:prstGeom prst="rect">
            <a:avLst/>
          </a:prstGeom>
        </p:spPr>
        <p:txBody>
          <a:bodyPr anchor="ctr">
            <a:norm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defRPr/>
            </a:pPr>
            <a:r>
              <a:rPr lang="en-US" smtClean="0"/>
              <a:t>Click to edit Master title style</a:t>
            </a:r>
            <a:endParaRPr lang="en-US"/>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28515AE6-570E-4CC0-92FF-F83359D7E312}" type="datetime1">
              <a:rPr lang="en-US" altLang="en-US" smtClean="0"/>
              <a:t>2/15/2015</a:t>
            </a:fld>
            <a:endParaRPr lang="en-US" altLang="en-US"/>
          </a:p>
        </p:txBody>
      </p:sp>
      <p:sp>
        <p:nvSpPr>
          <p:cNvPr id="8" name="Footer Placeholder 5"/>
          <p:cNvSpPr>
            <a:spLocks noGrp="1"/>
          </p:cNvSpPr>
          <p:nvPr>
            <p:ph type="ftr" sz="quarter" idx="11"/>
          </p:nvPr>
        </p:nvSpPr>
        <p:spPr/>
        <p:txBody>
          <a:bodyPr/>
          <a:lstStyle>
            <a:lvl1pPr>
              <a:defRPr/>
            </a:lvl1pPr>
          </a:lstStyle>
          <a:p>
            <a:pPr>
              <a:defRPr/>
            </a:pPr>
            <a:r>
              <a:rPr lang="en-US" altLang="en-US"/>
              <a:t>CSE 1002                            Department of CSE</a:t>
            </a:r>
          </a:p>
        </p:txBody>
      </p:sp>
      <p:sp>
        <p:nvSpPr>
          <p:cNvPr id="9" name="Slide Number Placeholder 6"/>
          <p:cNvSpPr>
            <a:spLocks noGrp="1"/>
          </p:cNvSpPr>
          <p:nvPr>
            <p:ph type="sldNum" sz="quarter" idx="12"/>
          </p:nvPr>
        </p:nvSpPr>
        <p:spPr/>
        <p:txBody>
          <a:bodyPr/>
          <a:lstStyle>
            <a:lvl1pPr>
              <a:defRPr/>
            </a:lvl1pPr>
          </a:lstStyle>
          <a:p>
            <a:pPr>
              <a:defRPr/>
            </a:pPr>
            <a:fld id="{10678AE1-FF73-463F-B8E4-CD325C6100BC}" type="slidenum">
              <a:rPr lang="en-US" altLang="en-US"/>
              <a:pPr>
                <a:defRPr/>
              </a:pPr>
              <a:t>‹#›</a:t>
            </a:fld>
            <a:endParaRPr lang="en-US" altLang="en-US"/>
          </a:p>
        </p:txBody>
      </p:sp>
    </p:spTree>
    <p:extLst>
      <p:ext uri="{BB962C8B-B14F-4D97-AF65-F5344CB8AC3E}">
        <p14:creationId xmlns:p14="http://schemas.microsoft.com/office/powerpoint/2010/main" val="277455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 name="Date Placeholder 3"/>
          <p:cNvSpPr>
            <a:spLocks noGrp="1"/>
          </p:cNvSpPr>
          <p:nvPr>
            <p:ph type="dt" sz="half" idx="2"/>
          </p:nvPr>
        </p:nvSpPr>
        <p:spPr>
          <a:xfrm>
            <a:off x="6400800" y="6362700"/>
            <a:ext cx="1371600" cy="365125"/>
          </a:xfrm>
          <a:prstGeom prst="rect">
            <a:avLst/>
          </a:prstGeom>
        </p:spPr>
        <p:txBody>
          <a:bodyPr vert="horz" lIns="91440" tIns="45720" rIns="91440" bIns="45720" rtlCol="0" anchor="ctr"/>
          <a:lstStyle>
            <a:lvl1pPr algn="r" eaLnBrk="1" hangingPunct="1">
              <a:defRPr sz="1200">
                <a:solidFill>
                  <a:schemeClr val="tx1"/>
                </a:solidFill>
              </a:defRPr>
            </a:lvl1pPr>
          </a:lstStyle>
          <a:p>
            <a:pPr>
              <a:defRPr/>
            </a:pPr>
            <a:fld id="{717AACE6-486F-4776-8820-3626F1EC94B0}" type="datetime1">
              <a:rPr lang="en-US" altLang="en-US" smtClean="0"/>
              <a:t>2/15/2015</a:t>
            </a:fld>
            <a:endParaRPr lang="en-US" altLang="en-US"/>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eaLnBrk="1" hangingPunct="1">
              <a:defRPr sz="1200">
                <a:solidFill>
                  <a:schemeClr val="tx1"/>
                </a:solidFill>
              </a:defRPr>
            </a:lvl1pPr>
          </a:lstStyle>
          <a:p>
            <a:pPr>
              <a:defRPr/>
            </a:pPr>
            <a:r>
              <a:rPr lang="en-US" altLang="en-US"/>
              <a:t>CSE 1002                            Department of CSE</a:t>
            </a:r>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eaLnBrk="1" hangingPunct="1">
              <a:defRPr sz="1600" b="1">
                <a:solidFill>
                  <a:schemeClr val="tx1"/>
                </a:solidFill>
              </a:defRPr>
            </a:lvl1pPr>
          </a:lstStyle>
          <a:p>
            <a:pPr>
              <a:defRPr/>
            </a:pPr>
            <a:fld id="{8053AACF-9CA0-49BE-B830-CE1057BF5E33}" type="slidenum">
              <a:rPr lang="en-US" altLang="en-US"/>
              <a:pPr>
                <a:defRPr/>
              </a:pPr>
              <a:t>‹#›</a:t>
            </a:fld>
            <a:endParaRPr lang="en-US" altLang="en-US"/>
          </a:p>
        </p:txBody>
      </p:sp>
      <p:sp>
        <p:nvSpPr>
          <p:cNvPr id="1030" name="Title Placeholder 21"/>
          <p:cNvSpPr>
            <a:spLocks noGrp="1"/>
          </p:cNvSpPr>
          <p:nvPr>
            <p:ph type="title"/>
          </p:nvPr>
        </p:nvSpPr>
        <p:spPr bwMode="auto">
          <a:xfrm>
            <a:off x="1219200" y="3048000"/>
            <a:ext cx="782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639" r:id="rId1"/>
    <p:sldLayoutId id="2147484640" r:id="rId2"/>
    <p:sldLayoutId id="2147484641" r:id="rId3"/>
    <p:sldLayoutId id="2147484642" r:id="rId4"/>
    <p:sldLayoutId id="2147484643" r:id="rId5"/>
    <p:sldLayoutId id="2147484644" r:id="rId6"/>
    <p:sldLayoutId id="2147484645" r:id="rId7"/>
    <p:sldLayoutId id="2147484646" r:id="rId8"/>
    <p:sldLayoutId id="2147484647" r:id="rId9"/>
    <p:sldLayoutId id="2147484648" r:id="rId10"/>
    <p:sldLayoutId id="2147484649" r:id="rId11"/>
    <p:sldLayoutId id="2147484650" r:id="rId12"/>
    <p:sldLayoutId id="2147484651" r:id="rId13"/>
    <p:sldLayoutId id="2147484652" r:id="rId14"/>
    <p:sldLayoutId id="2147484653" r:id="rId15"/>
    <p:sldLayoutId id="2147484654" r:id="rId16"/>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anose="020F0502020204030204" pitchFamily="34" charset="0"/>
        </a:defRPr>
      </a:lvl2pPr>
      <a:lvl3pPr algn="l" rtl="0" eaLnBrk="0" fontAlgn="base" hangingPunct="0">
        <a:spcBef>
          <a:spcPct val="0"/>
        </a:spcBef>
        <a:spcAft>
          <a:spcPct val="0"/>
        </a:spcAft>
        <a:defRPr sz="4400">
          <a:solidFill>
            <a:schemeClr val="tx1"/>
          </a:solidFill>
          <a:latin typeface="Calibri" panose="020F0502020204030204" pitchFamily="34" charset="0"/>
        </a:defRPr>
      </a:lvl3pPr>
      <a:lvl4pPr algn="l" rtl="0" eaLnBrk="0" fontAlgn="base" hangingPunct="0">
        <a:spcBef>
          <a:spcPct val="0"/>
        </a:spcBef>
        <a:spcAft>
          <a:spcPct val="0"/>
        </a:spcAft>
        <a:defRPr sz="4400">
          <a:solidFill>
            <a:schemeClr val="tx1"/>
          </a:solidFill>
          <a:latin typeface="Calibri" panose="020F0502020204030204" pitchFamily="34" charset="0"/>
        </a:defRPr>
      </a:lvl4pPr>
      <a:lvl5pPr algn="l" rtl="0" eaLnBrk="0" fontAlgn="base" hangingPunct="0">
        <a:spcBef>
          <a:spcPct val="0"/>
        </a:spcBef>
        <a:spcAft>
          <a:spcPct val="0"/>
        </a:spcAft>
        <a:defRPr sz="4400">
          <a:solidFill>
            <a:schemeClr val="tx1"/>
          </a:solidFill>
          <a:latin typeface="Calibri" panose="020F0502020204030204" pitchFamily="34" charset="0"/>
        </a:defRPr>
      </a:lvl5pPr>
      <a:lvl6pPr marL="457200" algn="l" rtl="0" fontAlgn="base">
        <a:spcBef>
          <a:spcPct val="0"/>
        </a:spcBef>
        <a:spcAft>
          <a:spcPct val="0"/>
        </a:spcAft>
        <a:defRPr sz="4400">
          <a:solidFill>
            <a:schemeClr val="tx1"/>
          </a:solidFill>
          <a:latin typeface="Calibri" panose="020F0502020204030204" pitchFamily="34" charset="0"/>
        </a:defRPr>
      </a:lvl6pPr>
      <a:lvl7pPr marL="914400" algn="l" rtl="0" fontAlgn="base">
        <a:spcBef>
          <a:spcPct val="0"/>
        </a:spcBef>
        <a:spcAft>
          <a:spcPct val="0"/>
        </a:spcAft>
        <a:defRPr sz="4400">
          <a:solidFill>
            <a:schemeClr val="tx1"/>
          </a:solidFill>
          <a:latin typeface="Calibri" panose="020F0502020204030204" pitchFamily="34" charset="0"/>
        </a:defRPr>
      </a:lvl7pPr>
      <a:lvl8pPr marL="1371600" algn="l" rtl="0" fontAlgn="base">
        <a:spcBef>
          <a:spcPct val="0"/>
        </a:spcBef>
        <a:spcAft>
          <a:spcPct val="0"/>
        </a:spcAft>
        <a:defRPr sz="4400">
          <a:solidFill>
            <a:schemeClr val="tx1"/>
          </a:solidFill>
          <a:latin typeface="Calibri" panose="020F0502020204030204" pitchFamily="34" charset="0"/>
        </a:defRPr>
      </a:lvl8pPr>
      <a:lvl9pPr marL="1828800" algn="l"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dirty="0">
              <a:solidFill>
                <a:srgbClr val="FFFFFF"/>
              </a:solidFill>
            </a:endParaRPr>
          </a:p>
        </p:txBody>
      </p:sp>
      <p:sp>
        <p:nvSpPr>
          <p:cNvPr id="4" name="Date Placeholder 3"/>
          <p:cNvSpPr>
            <a:spLocks noGrp="1"/>
          </p:cNvSpPr>
          <p:nvPr>
            <p:ph type="dt" sz="half" idx="2"/>
          </p:nvPr>
        </p:nvSpPr>
        <p:spPr>
          <a:xfrm>
            <a:off x="6400800" y="6362700"/>
            <a:ext cx="1371600" cy="365125"/>
          </a:xfrm>
          <a:prstGeom prst="rect">
            <a:avLst/>
          </a:prstGeom>
        </p:spPr>
        <p:txBody>
          <a:bodyPr vert="horz" lIns="91440" tIns="45720" rIns="91440" bIns="45720" rtlCol="0" anchor="ctr"/>
          <a:lstStyle>
            <a:lvl1pPr algn="r" eaLnBrk="1" fontAlgn="auto" hangingPunct="1">
              <a:spcBef>
                <a:spcPts val="0"/>
              </a:spcBef>
              <a:spcAft>
                <a:spcPts val="0"/>
              </a:spcAft>
              <a:defRPr sz="1200" b="0">
                <a:solidFill>
                  <a:prstClr val="black"/>
                </a:solidFill>
                <a:latin typeface="Calibri"/>
              </a:defRPr>
            </a:lvl1pPr>
          </a:lstStyle>
          <a:p>
            <a:pPr>
              <a:defRPr/>
            </a:pPr>
            <a:fld id="{B6596B83-715E-469B-9704-9DE7A680F523}" type="datetime1">
              <a:rPr lang="en-US" smtClean="0"/>
              <a:t>2/15/2015</a:t>
            </a:fld>
            <a:endParaRPr lang="en-US"/>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a:solidFill>
                  <a:prstClr val="black"/>
                </a:solidFill>
                <a:latin typeface="Calibri"/>
              </a:defRPr>
            </a:lvl1pPr>
          </a:lstStyle>
          <a:p>
            <a:pPr>
              <a:defRPr/>
            </a:pPr>
            <a:r>
              <a:rPr lang="en-US"/>
              <a:t>CSE 1002                            Department of CSE</a:t>
            </a:r>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eaLnBrk="1" fontAlgn="auto" hangingPunct="1">
              <a:spcBef>
                <a:spcPts val="0"/>
              </a:spcBef>
              <a:spcAft>
                <a:spcPts val="0"/>
              </a:spcAft>
              <a:defRPr sz="1600" b="1">
                <a:solidFill>
                  <a:prstClr val="black"/>
                </a:solidFill>
                <a:latin typeface="Calibri"/>
              </a:defRPr>
            </a:lvl1pPr>
          </a:lstStyle>
          <a:p>
            <a:pPr>
              <a:defRPr/>
            </a:pPr>
            <a:fld id="{23904538-93D6-4E4B-8C02-3EA73DC8886E}" type="slidenum">
              <a:rPr lang="en-US"/>
              <a:pPr>
                <a:defRPr/>
              </a:pPr>
              <a:t>‹#›</a:t>
            </a:fld>
            <a:endParaRPr lang="en-US" dirty="0"/>
          </a:p>
        </p:txBody>
      </p:sp>
      <p:sp>
        <p:nvSpPr>
          <p:cNvPr id="2054" name="Title Placeholder 21"/>
          <p:cNvSpPr>
            <a:spLocks noGrp="1"/>
          </p:cNvSpPr>
          <p:nvPr>
            <p:ph type="title"/>
          </p:nvPr>
        </p:nvSpPr>
        <p:spPr bwMode="auto">
          <a:xfrm>
            <a:off x="1219200" y="3048000"/>
            <a:ext cx="782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 id="2147484659" r:id="rId5"/>
    <p:sldLayoutId id="2147484660" r:id="rId6"/>
    <p:sldLayoutId id="2147484661" r:id="rId7"/>
    <p:sldLayoutId id="2147484662" r:id="rId8"/>
    <p:sldLayoutId id="2147484663" r:id="rId9"/>
    <p:sldLayoutId id="2147484664" r:id="rId10"/>
    <p:sldLayoutId id="2147484665" r:id="rId11"/>
    <p:sldLayoutId id="2147484666" r:id="rId12"/>
    <p:sldLayoutId id="2147484667" r:id="rId13"/>
    <p:sldLayoutId id="2147484668" r:id="rId14"/>
  </p:sldLayoutIdLst>
  <p:timing>
    <p:tnLst>
      <p:par>
        <p:cTn id="1" dur="indefinite" restart="never" nodeType="tmRoot"/>
      </p:par>
    </p:tnLst>
  </p:timing>
  <p:hf hdr="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anose="020F0502020204030204" pitchFamily="34" charset="0"/>
        </a:defRPr>
      </a:lvl2pPr>
      <a:lvl3pPr algn="l" rtl="0" eaLnBrk="0" fontAlgn="base" hangingPunct="0">
        <a:spcBef>
          <a:spcPct val="0"/>
        </a:spcBef>
        <a:spcAft>
          <a:spcPct val="0"/>
        </a:spcAft>
        <a:defRPr sz="4400">
          <a:solidFill>
            <a:schemeClr val="tx1"/>
          </a:solidFill>
          <a:latin typeface="Calibri" panose="020F0502020204030204" pitchFamily="34" charset="0"/>
        </a:defRPr>
      </a:lvl3pPr>
      <a:lvl4pPr algn="l" rtl="0" eaLnBrk="0" fontAlgn="base" hangingPunct="0">
        <a:spcBef>
          <a:spcPct val="0"/>
        </a:spcBef>
        <a:spcAft>
          <a:spcPct val="0"/>
        </a:spcAft>
        <a:defRPr sz="4400">
          <a:solidFill>
            <a:schemeClr val="tx1"/>
          </a:solidFill>
          <a:latin typeface="Calibri" panose="020F0502020204030204" pitchFamily="34" charset="0"/>
        </a:defRPr>
      </a:lvl4pPr>
      <a:lvl5pPr algn="l" rtl="0" eaLnBrk="0" fontAlgn="base" hangingPunct="0">
        <a:spcBef>
          <a:spcPct val="0"/>
        </a:spcBef>
        <a:spcAft>
          <a:spcPct val="0"/>
        </a:spcAft>
        <a:defRPr sz="4400">
          <a:solidFill>
            <a:schemeClr val="tx1"/>
          </a:solidFill>
          <a:latin typeface="Calibri" panose="020F0502020204030204" pitchFamily="34" charset="0"/>
        </a:defRPr>
      </a:lvl5pPr>
      <a:lvl6pPr marL="457200" algn="l" rtl="0" fontAlgn="base">
        <a:spcBef>
          <a:spcPct val="0"/>
        </a:spcBef>
        <a:spcAft>
          <a:spcPct val="0"/>
        </a:spcAft>
        <a:defRPr sz="4400">
          <a:solidFill>
            <a:schemeClr val="tx1"/>
          </a:solidFill>
          <a:latin typeface="Calibri" panose="020F0502020204030204" pitchFamily="34" charset="0"/>
        </a:defRPr>
      </a:lvl6pPr>
      <a:lvl7pPr marL="914400" algn="l" rtl="0" fontAlgn="base">
        <a:spcBef>
          <a:spcPct val="0"/>
        </a:spcBef>
        <a:spcAft>
          <a:spcPct val="0"/>
        </a:spcAft>
        <a:defRPr sz="4400">
          <a:solidFill>
            <a:schemeClr val="tx1"/>
          </a:solidFill>
          <a:latin typeface="Calibri" panose="020F0502020204030204" pitchFamily="34" charset="0"/>
        </a:defRPr>
      </a:lvl7pPr>
      <a:lvl8pPr marL="1371600" algn="l" rtl="0" fontAlgn="base">
        <a:spcBef>
          <a:spcPct val="0"/>
        </a:spcBef>
        <a:spcAft>
          <a:spcPct val="0"/>
        </a:spcAft>
        <a:defRPr sz="4400">
          <a:solidFill>
            <a:schemeClr val="tx1"/>
          </a:solidFill>
          <a:latin typeface="Calibri" panose="020F0502020204030204" pitchFamily="34" charset="0"/>
        </a:defRPr>
      </a:lvl8pPr>
      <a:lvl9pPr marL="1828800" algn="l"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hyperlink" Target="CS-Nestedif&amp;elseifladder.pdf" TargetMode="External"/><Relationship Id="rId7" Type="http://schemas.openxmlformats.org/officeDocument/2006/relationships/hyperlink" Target="MCQ-TypesofCSDecisionMaking&amp;Branching.pptx" TargetMode="External"/><Relationship Id="rId2" Type="http://schemas.openxmlformats.org/officeDocument/2006/relationships/hyperlink" Target="CS-OperatorPrecedence&amp;Associativity.pdf" TargetMode="External"/><Relationship Id="rId1" Type="http://schemas.openxmlformats.org/officeDocument/2006/relationships/slideLayout" Target="../slideLayouts/slideLayout2.xml"/><Relationship Id="rId6" Type="http://schemas.openxmlformats.org/officeDocument/2006/relationships/hyperlink" Target="MCQ-Operator%20Precedence%20and%20Associativity.pptx" TargetMode="External"/><Relationship Id="rId5" Type="http://schemas.openxmlformats.org/officeDocument/2006/relationships/hyperlink" Target="DOIT-Nestedif&amp;elseifladder.pdf" TargetMode="External"/><Relationship Id="rId4" Type="http://schemas.openxmlformats.org/officeDocument/2006/relationships/hyperlink" Target="DOIT-Simpleifandifelse.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371600" y="2130425"/>
            <a:ext cx="7086600" cy="1470025"/>
          </a:xfrm>
        </p:spPr>
        <p:txBody>
          <a:bodyPr/>
          <a:lstStyle/>
          <a:p>
            <a:pPr eaLnBrk="1" hangingPunct="1"/>
            <a:r>
              <a:rPr lang="en-US" altLang="en-US" smtClean="0"/>
              <a:t>Decision Making &amp; Branching</a:t>
            </a:r>
          </a:p>
        </p:txBody>
      </p:sp>
      <p:sp>
        <p:nvSpPr>
          <p:cNvPr id="34819" name="Rectangle 3"/>
          <p:cNvSpPr>
            <a:spLocks noGrp="1" noChangeArrowheads="1"/>
          </p:cNvSpPr>
          <p:nvPr>
            <p:ph type="body" sz="quarter" idx="13"/>
          </p:nvPr>
        </p:nvSpPr>
        <p:spPr bwMode="auto">
          <a:xfrm>
            <a:off x="1371600" y="3886200"/>
            <a:ext cx="6400800"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L9- L10</a:t>
            </a:r>
          </a:p>
          <a:p>
            <a:pPr eaLnBrk="1" hangingPunct="1"/>
            <a:endParaRPr lang="en-US" altLang="en-US" smtClean="0"/>
          </a:p>
        </p:txBody>
      </p:sp>
      <p:pic>
        <p:nvPicPr>
          <p:cNvPr id="34820" name="Picture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05250" y="3052763"/>
            <a:ext cx="455295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32770" name="Rectangle 2"/>
          <p:cNvSpPr>
            <a:spLocks noGrp="1" noChangeArrowheads="1"/>
          </p:cNvSpPr>
          <p:nvPr>
            <p:ph type="title"/>
          </p:nvPr>
        </p:nvSpPr>
        <p:spPr>
          <a:xfrm>
            <a:off x="1219200" y="152400"/>
            <a:ext cx="7162800" cy="685800"/>
          </a:xfrm>
        </p:spPr>
        <p:txBody>
          <a:bodyPr rtlCol="0">
            <a:normAutofit fontScale="90000"/>
          </a:bodyPr>
          <a:lstStyle/>
          <a:p>
            <a:pPr eaLnBrk="1" fontAlgn="auto" hangingPunct="1">
              <a:spcAft>
                <a:spcPts val="0"/>
              </a:spcAft>
              <a:defRPr/>
            </a:pPr>
            <a:r>
              <a:rPr lang="en-US" altLang="en-US" sz="4000"/>
              <a:t>Example: compound relational test</a:t>
            </a:r>
          </a:p>
        </p:txBody>
      </p:sp>
      <p:sp>
        <p:nvSpPr>
          <p:cNvPr id="44036" name="Text Box 4"/>
          <p:cNvSpPr txBox="1">
            <a:spLocks noChangeArrowheads="1"/>
          </p:cNvSpPr>
          <p:nvPr/>
        </p:nvSpPr>
        <p:spPr bwMode="auto">
          <a:xfrm>
            <a:off x="1295400" y="1581150"/>
            <a:ext cx="7696200"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latin typeface="Courier New" panose="02070309020205020404" pitchFamily="49" charset="0"/>
              </a:rPr>
              <a:t>// Program to determine if a year is a leap year</a:t>
            </a:r>
          </a:p>
          <a:p>
            <a:pPr eaLnBrk="1" hangingPunct="1"/>
            <a:r>
              <a:rPr lang="en-US" altLang="en-US" b="0">
                <a:latin typeface="Courier New" panose="02070309020205020404" pitchFamily="49" charset="0"/>
              </a:rPr>
              <a:t>#include &lt;iostream.h&gt;</a:t>
            </a:r>
          </a:p>
          <a:p>
            <a:pPr eaLnBrk="1" hangingPunct="1"/>
            <a:r>
              <a:rPr lang="en-US" altLang="en-US" b="0">
                <a:latin typeface="Courier New" panose="02070309020205020404" pitchFamily="49" charset="0"/>
              </a:rPr>
              <a:t>void main (void)</a:t>
            </a:r>
          </a:p>
          <a:p>
            <a:pPr eaLnBrk="1" hangingPunct="1"/>
            <a:r>
              <a:rPr lang="en-US" altLang="en-US" b="0">
                <a:latin typeface="Courier New" panose="02070309020205020404" pitchFamily="49" charset="0"/>
              </a:rPr>
              <a:t>{</a:t>
            </a:r>
          </a:p>
          <a:p>
            <a:pPr lvl="1" eaLnBrk="1" hangingPunct="1"/>
            <a:r>
              <a:rPr lang="en-US" altLang="en-US" b="0">
                <a:latin typeface="Courier New" panose="02070309020205020404" pitchFamily="49" charset="0"/>
              </a:rPr>
              <a:t>int year, rem_4, rem_100, rem_400;</a:t>
            </a:r>
          </a:p>
          <a:p>
            <a:pPr lvl="1" eaLnBrk="1" hangingPunct="1"/>
            <a:r>
              <a:rPr lang="en-US" altLang="en-US" b="0">
                <a:latin typeface="Courier New" panose="02070309020205020404" pitchFamily="49" charset="0"/>
              </a:rPr>
              <a:t>cout&lt;&lt;"Enter the year to be tested: ";</a:t>
            </a:r>
          </a:p>
          <a:p>
            <a:pPr lvl="1" eaLnBrk="1" hangingPunct="1"/>
            <a:r>
              <a:rPr lang="en-US" altLang="en-US" b="0">
                <a:latin typeface="Courier New" panose="02070309020205020404" pitchFamily="49" charset="0"/>
              </a:rPr>
              <a:t>cin&gt;&gt;year;</a:t>
            </a:r>
          </a:p>
          <a:p>
            <a:pPr lvl="1" eaLnBrk="1" hangingPunct="1"/>
            <a:r>
              <a:rPr lang="en-US" altLang="en-US" b="0">
                <a:latin typeface="Courier New" panose="02070309020205020404" pitchFamily="49" charset="0"/>
              </a:rPr>
              <a:t>rem_4 = year % 4;</a:t>
            </a:r>
          </a:p>
          <a:p>
            <a:pPr lvl="1" eaLnBrk="1" hangingPunct="1"/>
            <a:r>
              <a:rPr lang="en-US" altLang="en-US" b="0">
                <a:latin typeface="Courier New" panose="02070309020205020404" pitchFamily="49" charset="0"/>
              </a:rPr>
              <a:t>rem_100 = year % 100;</a:t>
            </a:r>
          </a:p>
          <a:p>
            <a:pPr lvl="1" eaLnBrk="1" hangingPunct="1"/>
            <a:r>
              <a:rPr lang="en-US" altLang="en-US" b="0">
                <a:latin typeface="Courier New" panose="02070309020205020404" pitchFamily="49" charset="0"/>
              </a:rPr>
              <a:t>rem_400 = year % 400;</a:t>
            </a:r>
          </a:p>
          <a:p>
            <a:pPr lvl="1" eaLnBrk="1" hangingPunct="1"/>
            <a:r>
              <a:rPr lang="en-US" altLang="en-US" b="0">
                <a:latin typeface="Courier New" panose="02070309020205020404" pitchFamily="49" charset="0"/>
              </a:rPr>
              <a:t>if ( (rem_4 == 0 &amp;&amp; rem_100 != 0) || rem_400 == 0 )</a:t>
            </a:r>
          </a:p>
          <a:p>
            <a:pPr lvl="1" eaLnBrk="1" hangingPunct="1"/>
            <a:r>
              <a:rPr lang="en-US" altLang="en-US" b="0">
                <a:latin typeface="Courier New" panose="02070309020205020404" pitchFamily="49" charset="0"/>
              </a:rPr>
              <a:t>	cout&lt;&lt;"It's a leap year.\n";</a:t>
            </a:r>
          </a:p>
          <a:p>
            <a:pPr lvl="1" eaLnBrk="1" hangingPunct="1"/>
            <a:r>
              <a:rPr lang="en-US" altLang="en-US" b="0">
                <a:latin typeface="Courier New" panose="02070309020205020404" pitchFamily="49" charset="0"/>
              </a:rPr>
              <a:t>else</a:t>
            </a:r>
          </a:p>
          <a:p>
            <a:pPr lvl="1" eaLnBrk="1" hangingPunct="1"/>
            <a:r>
              <a:rPr lang="en-US" altLang="en-US" b="0">
                <a:latin typeface="Courier New" panose="02070309020205020404" pitchFamily="49" charset="0"/>
              </a:rPr>
              <a:t>	cout&lt;&lt;“It's not a leap year.\n";</a:t>
            </a:r>
          </a:p>
          <a:p>
            <a:pPr eaLnBrk="1" hangingPunct="1"/>
            <a:r>
              <a:rPr lang="en-US" altLang="en-US" b="0">
                <a:latin typeface="Courier New" panose="02070309020205020404" pitchFamily="49" charset="0"/>
              </a:rPr>
              <a:t>}</a:t>
            </a:r>
          </a:p>
        </p:txBody>
      </p:sp>
      <p:sp>
        <p:nvSpPr>
          <p:cNvPr id="44037" name="Freeform 7"/>
          <p:cNvSpPr>
            <a:spLocks/>
          </p:cNvSpPr>
          <p:nvPr/>
        </p:nvSpPr>
        <p:spPr bwMode="auto">
          <a:xfrm>
            <a:off x="1736725" y="4597400"/>
            <a:ext cx="7026275" cy="223838"/>
          </a:xfrm>
          <a:custGeom>
            <a:avLst/>
            <a:gdLst>
              <a:gd name="T0" fmla="*/ 0 w 4426"/>
              <a:gd name="T1" fmla="*/ 2147483646 h 141"/>
              <a:gd name="T2" fmla="*/ 2147483646 w 4426"/>
              <a:gd name="T3" fmla="*/ 2147483646 h 141"/>
              <a:gd name="T4" fmla="*/ 2147483646 w 4426"/>
              <a:gd name="T5" fmla="*/ 2147483646 h 141"/>
              <a:gd name="T6" fmla="*/ 2147483646 w 4426"/>
              <a:gd name="T7" fmla="*/ 2147483646 h 141"/>
              <a:gd name="T8" fmla="*/ 2147483646 w 4426"/>
              <a:gd name="T9" fmla="*/ 2147483646 h 141"/>
              <a:gd name="T10" fmla="*/ 2147483646 w 4426"/>
              <a:gd name="T11" fmla="*/ 2147483646 h 141"/>
              <a:gd name="T12" fmla="*/ 2147483646 w 4426"/>
              <a:gd name="T13" fmla="*/ 2147483646 h 141"/>
              <a:gd name="T14" fmla="*/ 2147483646 w 4426"/>
              <a:gd name="T15" fmla="*/ 2147483646 h 141"/>
              <a:gd name="T16" fmla="*/ 2147483646 w 4426"/>
              <a:gd name="T17" fmla="*/ 2147483646 h 141"/>
              <a:gd name="T18" fmla="*/ 2147483646 w 4426"/>
              <a:gd name="T19" fmla="*/ 2147483646 h 141"/>
              <a:gd name="T20" fmla="*/ 2147483646 w 4426"/>
              <a:gd name="T21" fmla="*/ 2147483646 h 141"/>
              <a:gd name="T22" fmla="*/ 2147483646 w 4426"/>
              <a:gd name="T23" fmla="*/ 2147483646 h 141"/>
              <a:gd name="T24" fmla="*/ 2147483646 w 4426"/>
              <a:gd name="T25" fmla="*/ 2147483646 h 141"/>
              <a:gd name="T26" fmla="*/ 2147483646 w 4426"/>
              <a:gd name="T27" fmla="*/ 2147483646 h 141"/>
              <a:gd name="T28" fmla="*/ 2147483646 w 4426"/>
              <a:gd name="T29" fmla="*/ 2147483646 h 1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26" h="141">
                <a:moveTo>
                  <a:pt x="0" y="71"/>
                </a:moveTo>
                <a:cubicBezTo>
                  <a:pt x="336" y="62"/>
                  <a:pt x="217" y="107"/>
                  <a:pt x="363" y="16"/>
                </a:cubicBezTo>
                <a:cubicBezTo>
                  <a:pt x="469" y="20"/>
                  <a:pt x="513" y="0"/>
                  <a:pt x="584" y="47"/>
                </a:cubicBezTo>
                <a:cubicBezTo>
                  <a:pt x="987" y="41"/>
                  <a:pt x="1388" y="28"/>
                  <a:pt x="1791" y="39"/>
                </a:cubicBezTo>
                <a:cubicBezTo>
                  <a:pt x="1918" y="71"/>
                  <a:pt x="1884" y="56"/>
                  <a:pt x="2114" y="63"/>
                </a:cubicBezTo>
                <a:cubicBezTo>
                  <a:pt x="2151" y="60"/>
                  <a:pt x="2189" y="64"/>
                  <a:pt x="2225" y="55"/>
                </a:cubicBezTo>
                <a:cubicBezTo>
                  <a:pt x="2236" y="52"/>
                  <a:pt x="2238" y="32"/>
                  <a:pt x="2249" y="31"/>
                </a:cubicBezTo>
                <a:cubicBezTo>
                  <a:pt x="2453" y="14"/>
                  <a:pt x="2659" y="22"/>
                  <a:pt x="2864" y="16"/>
                </a:cubicBezTo>
                <a:cubicBezTo>
                  <a:pt x="2946" y="20"/>
                  <a:pt x="3030" y="10"/>
                  <a:pt x="3109" y="31"/>
                </a:cubicBezTo>
                <a:cubicBezTo>
                  <a:pt x="3118" y="33"/>
                  <a:pt x="3117" y="49"/>
                  <a:pt x="3124" y="55"/>
                </a:cubicBezTo>
                <a:cubicBezTo>
                  <a:pt x="3147" y="74"/>
                  <a:pt x="3182" y="67"/>
                  <a:pt x="3211" y="71"/>
                </a:cubicBezTo>
                <a:cubicBezTo>
                  <a:pt x="3420" y="141"/>
                  <a:pt x="3788" y="50"/>
                  <a:pt x="4032" y="39"/>
                </a:cubicBezTo>
                <a:cubicBezTo>
                  <a:pt x="4056" y="36"/>
                  <a:pt x="4080" y="36"/>
                  <a:pt x="4103" y="31"/>
                </a:cubicBezTo>
                <a:cubicBezTo>
                  <a:pt x="4119" y="28"/>
                  <a:pt x="4150" y="16"/>
                  <a:pt x="4150" y="16"/>
                </a:cubicBezTo>
                <a:cubicBezTo>
                  <a:pt x="4223" y="37"/>
                  <a:pt x="4340" y="39"/>
                  <a:pt x="4426" y="39"/>
                </a:cubicBezTo>
              </a:path>
            </a:pathLst>
          </a:cu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8"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4403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D6D51-8436-4800-9538-49FE7D76CC6E}" type="slidenum">
              <a:rPr lang="en-US" altLang="en-US" b="0" smtClean="0"/>
              <a:pPr/>
              <a:t>10</a:t>
            </a:fld>
            <a:endParaRPr lang="en-US" altLang="en-US" b="0" smtClean="0"/>
          </a:p>
        </p:txBody>
      </p:sp>
      <p:sp>
        <p:nvSpPr>
          <p:cNvPr id="4404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37D718F-E2DF-4117-AF81-7CBF27D9DFA6}"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7" name="Group 3"/>
          <p:cNvGraphicFramePr>
            <a:graphicFrameLocks noGrp="1"/>
          </p:cNvGraphicFramePr>
          <p:nvPr>
            <p:ph idx="1"/>
          </p:nvPr>
        </p:nvGraphicFramePr>
        <p:xfrm>
          <a:off x="1447800" y="1066800"/>
          <a:ext cx="7467600" cy="1600200"/>
        </p:xfrm>
        <a:graphic>
          <a:graphicData uri="http://schemas.openxmlformats.org/drawingml/2006/table">
            <a:tbl>
              <a:tblPr/>
              <a:tblGrid>
                <a:gridCol w="1106311"/>
                <a:gridCol w="1313744"/>
                <a:gridCol w="5047545"/>
              </a:tblGrid>
              <a:tr h="457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Operator</a:t>
                      </a:r>
                    </a:p>
                  </a:txBody>
                  <a:tcPr marL="82973" marR="829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Symbol</a:t>
                      </a:r>
                    </a:p>
                  </a:txBody>
                  <a:tcPr marL="82973" marR="829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Meaning</a:t>
                      </a:r>
                    </a:p>
                  </a:txBody>
                  <a:tcPr marL="82973" marR="829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AND</a:t>
                      </a:r>
                    </a:p>
                  </a:txBody>
                  <a:tcPr marL="82973" marR="829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ourier New" panose="02070309020205020404" pitchFamily="49" charset="0"/>
                        </a:rPr>
                        <a:t>&amp;&amp;</a:t>
                      </a:r>
                    </a:p>
                  </a:txBody>
                  <a:tcPr marL="82973" marR="829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X &amp;&amp; y is true if BOTH x and y are true</a:t>
                      </a:r>
                    </a:p>
                  </a:txBody>
                  <a:tcPr marL="82973" marR="829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OR</a:t>
                      </a:r>
                    </a:p>
                  </a:txBody>
                  <a:tcPr marL="82973" marR="829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ourier New" panose="02070309020205020404" pitchFamily="49" charset="0"/>
                        </a:rPr>
                        <a:t>||</a:t>
                      </a:r>
                    </a:p>
                  </a:txBody>
                  <a:tcPr marL="82973" marR="829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X || y is true if at least one of x and y is true</a:t>
                      </a:r>
                    </a:p>
                  </a:txBody>
                  <a:tcPr marL="82973" marR="829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NOT</a:t>
                      </a:r>
                    </a:p>
                  </a:txBody>
                  <a:tcPr marL="82973" marR="829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ourier New" panose="02070309020205020404" pitchFamily="49" charset="0"/>
                        </a:rPr>
                        <a:t>!</a:t>
                      </a:r>
                    </a:p>
                  </a:txBody>
                  <a:tcPr marL="82973" marR="829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!x is true if x is false</a:t>
                      </a:r>
                    </a:p>
                  </a:txBody>
                  <a:tcPr marL="82973" marR="829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80" name="Rectangle 2"/>
          <p:cNvSpPr>
            <a:spLocks noGrp="1" noChangeArrowheads="1"/>
          </p:cNvSpPr>
          <p:nvPr>
            <p:ph type="title"/>
          </p:nvPr>
        </p:nvSpPr>
        <p:spPr>
          <a:xfrm>
            <a:off x="1219200" y="152400"/>
            <a:ext cx="7162800" cy="685800"/>
          </a:xfrm>
        </p:spPr>
        <p:txBody>
          <a:bodyPr/>
          <a:lstStyle/>
          <a:p>
            <a:pPr eaLnBrk="1" hangingPunct="1"/>
            <a:r>
              <a:rPr lang="en-US" altLang="en-US" smtClean="0"/>
              <a:t>Logical operators</a:t>
            </a:r>
          </a:p>
        </p:txBody>
      </p:sp>
      <p:sp>
        <p:nvSpPr>
          <p:cNvPr id="45081"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1A0BC9A-F521-4C6C-8BD9-E2D948D00D80}" type="slidenum">
              <a:rPr lang="en-US" altLang="en-US" b="0" smtClean="0"/>
              <a:pPr/>
              <a:t>11</a:t>
            </a:fld>
            <a:endParaRPr lang="en-US" altLang="en-US" b="0" smtClean="0"/>
          </a:p>
        </p:txBody>
      </p:sp>
      <p:sp>
        <p:nvSpPr>
          <p:cNvPr id="45082"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45083" name="Text Box 25"/>
          <p:cNvSpPr txBox="1">
            <a:spLocks noChangeArrowheads="1"/>
          </p:cNvSpPr>
          <p:nvPr/>
        </p:nvSpPr>
        <p:spPr bwMode="auto">
          <a:xfrm>
            <a:off x="1311275" y="3276600"/>
            <a:ext cx="7572375" cy="36988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 Logical values as operands or in tests:  true = non-zero, false=zero</a:t>
            </a:r>
          </a:p>
        </p:txBody>
      </p:sp>
      <p:sp>
        <p:nvSpPr>
          <p:cNvPr id="45084" name="Text Box 32"/>
          <p:cNvSpPr txBox="1">
            <a:spLocks noChangeArrowheads="1"/>
          </p:cNvSpPr>
          <p:nvPr/>
        </p:nvSpPr>
        <p:spPr bwMode="auto">
          <a:xfrm>
            <a:off x="1327150" y="3748088"/>
            <a:ext cx="7556500" cy="64611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 Logical values returned as results of expressions:  true = 1,  </a:t>
            </a:r>
          </a:p>
          <a:p>
            <a:pPr eaLnBrk="1" hangingPunct="1"/>
            <a:r>
              <a:rPr lang="en-US" altLang="en-US"/>
              <a:t> false=zero</a:t>
            </a:r>
          </a:p>
        </p:txBody>
      </p:sp>
      <p:sp>
        <p:nvSpPr>
          <p:cNvPr id="45085" name="Text Box 33"/>
          <p:cNvSpPr txBox="1">
            <a:spLocks noChangeArrowheads="1"/>
          </p:cNvSpPr>
          <p:nvPr/>
        </p:nvSpPr>
        <p:spPr bwMode="auto">
          <a:xfrm>
            <a:off x="5480050" y="4870450"/>
            <a:ext cx="3019425" cy="3683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Example:   </a:t>
            </a:r>
            <a:r>
              <a:rPr lang="en-US" altLang="en-US">
                <a:latin typeface="Courier New" panose="02070309020205020404" pitchFamily="49" charset="0"/>
              </a:rPr>
              <a:t>5 || 0</a:t>
            </a:r>
            <a:r>
              <a:rPr lang="en-US" altLang="en-US"/>
              <a:t>  is  </a:t>
            </a:r>
            <a:r>
              <a:rPr lang="en-US" altLang="en-US">
                <a:latin typeface="Courier New" panose="02070309020205020404" pitchFamily="49" charset="0"/>
              </a:rPr>
              <a:t>1 </a:t>
            </a:r>
            <a:r>
              <a:rPr lang="en-US" altLang="en-US"/>
              <a:t> </a:t>
            </a:r>
          </a:p>
        </p:txBody>
      </p:sp>
      <p:sp>
        <p:nvSpPr>
          <p:cNvPr id="4508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36A7C80-EA4E-4BE5-9FE2-4FB313DD24D3}"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219200" y="152400"/>
            <a:ext cx="7162800" cy="685800"/>
          </a:xfrm>
        </p:spPr>
        <p:txBody>
          <a:bodyPr/>
          <a:lstStyle/>
          <a:p>
            <a:pPr eaLnBrk="1" hangingPunct="1"/>
            <a:r>
              <a:rPr lang="en-US" altLang="en-US" dirty="0" smtClean="0"/>
              <a:t>Example  </a:t>
            </a:r>
          </a:p>
        </p:txBody>
      </p:sp>
      <p:sp>
        <p:nvSpPr>
          <p:cNvPr id="46083" name="Text Box 3"/>
          <p:cNvSpPr txBox="1">
            <a:spLocks noChangeArrowheads="1"/>
          </p:cNvSpPr>
          <p:nvPr/>
        </p:nvSpPr>
        <p:spPr bwMode="auto">
          <a:xfrm>
            <a:off x="1323975" y="1371600"/>
            <a:ext cx="7904163"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dirty="0">
                <a:latin typeface="Courier New" panose="02070309020205020404" pitchFamily="49" charset="0"/>
              </a:rPr>
              <a:t>// Program to generate a table of prime numbers up to 50</a:t>
            </a:r>
          </a:p>
          <a:p>
            <a:pPr eaLnBrk="1" hangingPunct="1"/>
            <a:endParaRPr lang="en-US" altLang="en-US" b="0" dirty="0">
              <a:latin typeface="Courier New" panose="02070309020205020404" pitchFamily="49" charset="0"/>
            </a:endParaRPr>
          </a:p>
          <a:p>
            <a:pPr eaLnBrk="1" hangingPunct="1"/>
            <a:r>
              <a:rPr lang="en-US" altLang="en-US" b="0" dirty="0">
                <a:latin typeface="Courier New" panose="02070309020205020404" pitchFamily="49" charset="0"/>
              </a:rPr>
              <a:t>#include &lt;</a:t>
            </a:r>
            <a:r>
              <a:rPr lang="en-US" altLang="en-US" b="0" dirty="0" err="1">
                <a:latin typeface="Courier New" panose="02070309020205020404" pitchFamily="49" charset="0"/>
              </a:rPr>
              <a:t>iostream.h</a:t>
            </a:r>
            <a:r>
              <a:rPr lang="en-US" altLang="en-US" b="0" dirty="0">
                <a:latin typeface="Courier New" panose="02070309020205020404" pitchFamily="49" charset="0"/>
              </a:rPr>
              <a:t>&gt;</a:t>
            </a:r>
          </a:p>
          <a:p>
            <a:pPr eaLnBrk="1" hangingPunct="1"/>
            <a:r>
              <a:rPr lang="en-US" altLang="en-US" b="0" dirty="0">
                <a:latin typeface="Courier New" panose="02070309020205020404" pitchFamily="49" charset="0"/>
              </a:rPr>
              <a:t>void main (void) {</a:t>
            </a:r>
          </a:p>
          <a:p>
            <a:pPr lvl="1" eaLnBrk="1" hangingPunct="1"/>
            <a:r>
              <a:rPr lang="en-US" altLang="en-US" b="0" dirty="0" err="1">
                <a:latin typeface="Courier New" panose="02070309020205020404" pitchFamily="49" charset="0"/>
              </a:rPr>
              <a:t>int</a:t>
            </a:r>
            <a:r>
              <a:rPr lang="en-US" altLang="en-US" b="0" dirty="0">
                <a:latin typeface="Courier New" panose="02070309020205020404" pitchFamily="49" charset="0"/>
              </a:rPr>
              <a:t> p, d;</a:t>
            </a:r>
          </a:p>
          <a:p>
            <a:pPr lvl="1" eaLnBrk="1" hangingPunct="1"/>
            <a:r>
              <a:rPr lang="en-US" altLang="en-US" b="0" dirty="0" err="1">
                <a:latin typeface="Courier New" panose="02070309020205020404" pitchFamily="49" charset="0"/>
              </a:rPr>
              <a:t>int</a:t>
            </a:r>
            <a:r>
              <a:rPr lang="en-US" altLang="en-US" b="0" dirty="0">
                <a:latin typeface="Courier New" panose="02070309020205020404" pitchFamily="49" charset="0"/>
              </a:rPr>
              <a:t> </a:t>
            </a:r>
            <a:r>
              <a:rPr lang="en-US" altLang="en-US" b="0" dirty="0" err="1">
                <a:latin typeface="Courier New" panose="02070309020205020404" pitchFamily="49" charset="0"/>
              </a:rPr>
              <a:t>isPrime</a:t>
            </a:r>
            <a:r>
              <a:rPr lang="en-US" altLang="en-US" b="0" dirty="0">
                <a:latin typeface="Courier New" panose="02070309020205020404" pitchFamily="49" charset="0"/>
              </a:rPr>
              <a:t>;</a:t>
            </a:r>
          </a:p>
          <a:p>
            <a:pPr lvl="1" eaLnBrk="1" hangingPunct="1"/>
            <a:r>
              <a:rPr lang="en-US" altLang="en-US" b="0" dirty="0">
                <a:latin typeface="Courier New" panose="02070309020205020404" pitchFamily="49" charset="0"/>
              </a:rPr>
              <a:t>for ( p = 2; p &lt;= 50; ++p ) {</a:t>
            </a:r>
          </a:p>
          <a:p>
            <a:pPr lvl="2" eaLnBrk="1" hangingPunct="1"/>
            <a:r>
              <a:rPr lang="en-US" altLang="en-US" b="0" dirty="0" err="1">
                <a:latin typeface="Courier New" panose="02070309020205020404" pitchFamily="49" charset="0"/>
              </a:rPr>
              <a:t>isPrime</a:t>
            </a:r>
            <a:r>
              <a:rPr lang="en-US" altLang="en-US" b="0" dirty="0">
                <a:latin typeface="Courier New" panose="02070309020205020404" pitchFamily="49" charset="0"/>
              </a:rPr>
              <a:t> = 1;</a:t>
            </a:r>
          </a:p>
          <a:p>
            <a:pPr lvl="2" eaLnBrk="1" hangingPunct="1"/>
            <a:r>
              <a:rPr lang="en-US" altLang="en-US" b="0" dirty="0">
                <a:latin typeface="Courier New" panose="02070309020205020404" pitchFamily="49" charset="0"/>
              </a:rPr>
              <a:t>for ( d = 2; d &lt; p; ++d )</a:t>
            </a:r>
          </a:p>
          <a:p>
            <a:pPr lvl="2" eaLnBrk="1" hangingPunct="1"/>
            <a:r>
              <a:rPr lang="en-US" altLang="en-US" b="0" dirty="0">
                <a:latin typeface="Courier New" panose="02070309020205020404" pitchFamily="49" charset="0"/>
              </a:rPr>
              <a:t>	if ( p % d == 0 )</a:t>
            </a:r>
          </a:p>
          <a:p>
            <a:pPr lvl="2" eaLnBrk="1" hangingPunct="1"/>
            <a:r>
              <a:rPr lang="en-US" altLang="en-US" b="0" dirty="0">
                <a:latin typeface="Courier New" panose="02070309020205020404" pitchFamily="49" charset="0"/>
              </a:rPr>
              <a:t>		</a:t>
            </a:r>
            <a:r>
              <a:rPr lang="en-US" altLang="en-US" b="0" dirty="0" err="1">
                <a:latin typeface="Courier New" panose="02070309020205020404" pitchFamily="49" charset="0"/>
              </a:rPr>
              <a:t>isPrime</a:t>
            </a:r>
            <a:r>
              <a:rPr lang="en-US" altLang="en-US" b="0" dirty="0">
                <a:latin typeface="Courier New" panose="02070309020205020404" pitchFamily="49" charset="0"/>
              </a:rPr>
              <a:t> = 0;</a:t>
            </a:r>
          </a:p>
          <a:p>
            <a:pPr lvl="2" eaLnBrk="1" hangingPunct="1"/>
            <a:r>
              <a:rPr lang="en-US" altLang="en-US" b="0" dirty="0">
                <a:latin typeface="Courier New" panose="02070309020205020404" pitchFamily="49" charset="0"/>
              </a:rPr>
              <a:t>if ( </a:t>
            </a:r>
            <a:r>
              <a:rPr lang="en-US" altLang="en-US" b="0" dirty="0" err="1">
                <a:latin typeface="Courier New" panose="02070309020205020404" pitchFamily="49" charset="0"/>
              </a:rPr>
              <a:t>isPrime</a:t>
            </a:r>
            <a:r>
              <a:rPr lang="en-US" altLang="en-US" b="0" dirty="0">
                <a:latin typeface="Courier New" panose="02070309020205020404" pitchFamily="49" charset="0"/>
              </a:rPr>
              <a:t> != 0 )</a:t>
            </a:r>
          </a:p>
          <a:p>
            <a:pPr lvl="2" eaLnBrk="1" hangingPunct="1"/>
            <a:r>
              <a:rPr lang="en-US" altLang="en-US" b="0" dirty="0">
                <a:latin typeface="Courier New" panose="02070309020205020404" pitchFamily="49" charset="0"/>
              </a:rPr>
              <a:t>	</a:t>
            </a:r>
            <a:r>
              <a:rPr lang="en-US" altLang="en-US" b="0" dirty="0" err="1">
                <a:latin typeface="Courier New" panose="02070309020205020404" pitchFamily="49" charset="0"/>
              </a:rPr>
              <a:t>cout</a:t>
            </a:r>
            <a:r>
              <a:rPr lang="en-US" altLang="en-US" b="0" dirty="0">
                <a:latin typeface="Courier New" panose="02070309020205020404" pitchFamily="49" charset="0"/>
              </a:rPr>
              <a:t>&lt;&lt; p;</a:t>
            </a:r>
          </a:p>
          <a:p>
            <a:pPr lvl="1" eaLnBrk="1" hangingPunct="1"/>
            <a:r>
              <a:rPr lang="en-US" altLang="en-US" b="0" dirty="0">
                <a:latin typeface="Courier New" panose="02070309020205020404" pitchFamily="49" charset="0"/>
              </a:rPr>
              <a:t>}</a:t>
            </a:r>
          </a:p>
          <a:p>
            <a:pPr lvl="1" eaLnBrk="1" hangingPunct="1"/>
            <a:r>
              <a:rPr lang="en-US" altLang="en-US" b="0" dirty="0" err="1">
                <a:latin typeface="Courier New" panose="02070309020205020404" pitchFamily="49" charset="0"/>
              </a:rPr>
              <a:t>cout</a:t>
            </a:r>
            <a:r>
              <a:rPr lang="en-US" altLang="en-US" b="0" dirty="0">
                <a:latin typeface="Courier New" panose="02070309020205020404" pitchFamily="49" charset="0"/>
              </a:rPr>
              <a:t>&lt;&lt;"\n";</a:t>
            </a:r>
          </a:p>
          <a:p>
            <a:pPr eaLnBrk="1" hangingPunct="1"/>
            <a:r>
              <a:rPr lang="en-US" altLang="en-US" b="0" dirty="0">
                <a:latin typeface="Courier New" panose="02070309020205020404" pitchFamily="49" charset="0"/>
              </a:rPr>
              <a:t>}</a:t>
            </a:r>
          </a:p>
        </p:txBody>
      </p:sp>
      <p:sp>
        <p:nvSpPr>
          <p:cNvPr id="46084" name="AutoShape 4"/>
          <p:cNvSpPr>
            <a:spLocks noChangeArrowheads="1"/>
          </p:cNvSpPr>
          <p:nvPr/>
        </p:nvSpPr>
        <p:spPr bwMode="auto">
          <a:xfrm>
            <a:off x="5791200" y="4953000"/>
            <a:ext cx="2971800" cy="1371600"/>
          </a:xfrm>
          <a:prstGeom prst="cloudCallout">
            <a:avLst>
              <a:gd name="adj1" fmla="val -107130"/>
              <a:gd name="adj2" fmla="val -6928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b="0"/>
              <a:t>Equivalent test: (more in C-style):</a:t>
            </a:r>
          </a:p>
          <a:p>
            <a:pPr algn="ctr" eaLnBrk="1" hangingPunct="1"/>
            <a:r>
              <a:rPr lang="en-US" altLang="en-US" b="0">
                <a:latin typeface="Courier New" panose="02070309020205020404" pitchFamily="49" charset="0"/>
              </a:rPr>
              <a:t>if (isPrime)</a:t>
            </a:r>
          </a:p>
        </p:txBody>
      </p:sp>
      <p:sp>
        <p:nvSpPr>
          <p:cNvPr id="46085" name="AutoShape 5"/>
          <p:cNvSpPr>
            <a:spLocks noChangeArrowheads="1"/>
          </p:cNvSpPr>
          <p:nvPr/>
        </p:nvSpPr>
        <p:spPr bwMode="auto">
          <a:xfrm>
            <a:off x="5791200" y="1584325"/>
            <a:ext cx="3276600" cy="2835275"/>
          </a:xfrm>
          <a:prstGeom prst="cloudCallout">
            <a:avLst>
              <a:gd name="adj1" fmla="val -117606"/>
              <a:gd name="adj2" fmla="val -2833"/>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a:t>A</a:t>
            </a:r>
            <a:r>
              <a:rPr lang="en-US" altLang="en-US" i="1"/>
              <a:t> flag</a:t>
            </a:r>
            <a:r>
              <a:rPr lang="en-US" altLang="en-US" sz="1600"/>
              <a:t>:  assumes only one of two different values. The value of a flag is usually tested  in the program to see if it is “on” (TRUE) or “off ” (FALSE)</a:t>
            </a:r>
          </a:p>
        </p:txBody>
      </p:sp>
      <p:sp>
        <p:nvSpPr>
          <p:cNvPr id="46086"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4608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58A98F6-0BF3-4433-919A-1437DB15F892}" type="slidenum">
              <a:rPr lang="en-US" altLang="en-US" b="0" smtClean="0"/>
              <a:pPr/>
              <a:t>12</a:t>
            </a:fld>
            <a:endParaRPr lang="en-US" altLang="en-US" b="0" smtClean="0"/>
          </a:p>
        </p:txBody>
      </p:sp>
      <p:sp>
        <p:nvSpPr>
          <p:cNvPr id="4608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0EB2222-9CC6-4282-BEF5-C86AAA94F92E}"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bwMode="auto">
          <a:xfrm>
            <a:off x="1447800" y="990600"/>
            <a:ext cx="7467600" cy="5059363"/>
          </a:xfrm>
          <a:ln>
            <a:miter lim="800000"/>
            <a:headEnd/>
            <a:tailEnd/>
          </a:ln>
        </p:spPr>
        <p:txBody>
          <a:bodyPr vert="horz" wrap="square" lIns="91440" tIns="45720" rIns="91440" bIns="45720" numCol="1" anchor="t" anchorCtr="0" compatLnSpc="1">
            <a:prstTxWarp prst="textNoShape">
              <a:avLst/>
            </a:prstTxWarp>
          </a:bodyPr>
          <a:lstStyle/>
          <a:p>
            <a:pPr algn="just" eaLnBrk="1" hangingPunct="1">
              <a:buFont typeface="Wingdings" pitchFamily="2" charset="2"/>
              <a:buChar char="Ø"/>
              <a:defRPr/>
            </a:pPr>
            <a:r>
              <a:rPr lang="en-US" sz="2400" dirty="0" smtClean="0">
                <a:solidFill>
                  <a:srgbClr val="000066"/>
                </a:solidFill>
              </a:rPr>
              <a:t>The operators within C++ are grouped hierarchically according to their </a:t>
            </a:r>
            <a:r>
              <a:rPr lang="en-US" sz="2400" b="1" i="1" dirty="0" smtClean="0">
                <a:solidFill>
                  <a:srgbClr val="000066"/>
                </a:solidFill>
                <a:latin typeface="Times New Roman" pitchFamily="18" charset="0"/>
                <a:cs typeface="Times New Roman" pitchFamily="18" charset="0"/>
              </a:rPr>
              <a:t>precedence</a:t>
            </a:r>
            <a:r>
              <a:rPr lang="en-US" sz="2400" dirty="0" smtClean="0">
                <a:solidFill>
                  <a:srgbClr val="000066"/>
                </a:solidFill>
              </a:rPr>
              <a:t> (i.e., order of evaluation)</a:t>
            </a:r>
          </a:p>
          <a:p>
            <a:pPr algn="just" eaLnBrk="1" hangingPunct="1">
              <a:buFont typeface="Wingdings" pitchFamily="2" charset="2"/>
              <a:buChar char="Ø"/>
              <a:defRPr/>
            </a:pPr>
            <a:r>
              <a:rPr lang="en-US" sz="2400" dirty="0" smtClean="0">
                <a:solidFill>
                  <a:srgbClr val="000066"/>
                </a:solidFill>
              </a:rPr>
              <a:t>Operations with a higher precedence are carried out before operations having a  lower precedence.</a:t>
            </a:r>
          </a:p>
          <a:p>
            <a:pPr algn="just" eaLnBrk="1" hangingPunct="1">
              <a:buFontTx/>
              <a:buNone/>
              <a:defRPr/>
            </a:pPr>
            <a:endParaRPr lang="en-US" sz="300" b="1" dirty="0" smtClean="0">
              <a:solidFill>
                <a:srgbClr val="000066"/>
              </a:solidFill>
            </a:endParaRPr>
          </a:p>
          <a:p>
            <a:pPr algn="just" eaLnBrk="1" hangingPunct="1">
              <a:buFontTx/>
              <a:buNone/>
              <a:defRPr/>
            </a:pPr>
            <a:r>
              <a:rPr lang="en-US" sz="2400" b="1" dirty="0" smtClean="0">
                <a:solidFill>
                  <a:srgbClr val="000066"/>
                </a:solidFill>
              </a:rPr>
              <a:t>		</a:t>
            </a:r>
            <a:r>
              <a:rPr lang="en-US" sz="2400" b="1" dirty="0" smtClean="0">
                <a:solidFill>
                  <a:srgbClr val="FF0000"/>
                </a:solidFill>
              </a:rPr>
              <a:t>High priority operators   *  /  % …</a:t>
            </a:r>
          </a:p>
          <a:p>
            <a:pPr algn="just" eaLnBrk="1" hangingPunct="1">
              <a:buFontTx/>
              <a:buNone/>
              <a:defRPr/>
            </a:pPr>
            <a:r>
              <a:rPr lang="en-US" sz="2400" b="1" dirty="0" smtClean="0">
                <a:solidFill>
                  <a:srgbClr val="FF0000"/>
                </a:solidFill>
              </a:rPr>
              <a:t>		Low priority operators   +  - … </a:t>
            </a:r>
          </a:p>
          <a:p>
            <a:pPr algn="just" eaLnBrk="1" hangingPunct="1">
              <a:buFontTx/>
              <a:buNone/>
              <a:defRPr/>
            </a:pPr>
            <a:endParaRPr lang="en-US" sz="1050" b="1" dirty="0" smtClean="0">
              <a:solidFill>
                <a:srgbClr val="000066"/>
              </a:solidFill>
            </a:endParaRPr>
          </a:p>
          <a:p>
            <a:pPr algn="just" eaLnBrk="1" hangingPunct="1">
              <a:buFont typeface="Wingdings" pitchFamily="2" charset="2"/>
              <a:buChar char="Ø"/>
              <a:defRPr/>
            </a:pPr>
            <a:r>
              <a:rPr lang="en-US" sz="2400" dirty="0" smtClean="0">
                <a:solidFill>
                  <a:srgbClr val="000066"/>
                </a:solidFill>
              </a:rPr>
              <a:t>The order in which consecutive operations within the same precedence group are carried out is known as </a:t>
            </a:r>
            <a:r>
              <a:rPr lang="en-US" sz="2400" b="1" i="1" dirty="0" smtClean="0">
                <a:solidFill>
                  <a:srgbClr val="000066"/>
                </a:solidFill>
                <a:latin typeface="Times New Roman" pitchFamily="18" charset="0"/>
                <a:cs typeface="Times New Roman" pitchFamily="18" charset="0"/>
              </a:rPr>
              <a:t>Associativity</a:t>
            </a:r>
            <a:r>
              <a:rPr lang="en-US" sz="2400" dirty="0" smtClean="0">
                <a:solidFill>
                  <a:srgbClr val="000066"/>
                </a:solidFill>
              </a:rPr>
              <a:t>.</a:t>
            </a:r>
          </a:p>
          <a:p>
            <a:pPr algn="just" eaLnBrk="1" hangingPunct="1">
              <a:buFont typeface="Wingdings" pitchFamily="2" charset="2"/>
              <a:buChar char="Ø"/>
              <a:defRPr/>
            </a:pPr>
            <a:r>
              <a:rPr lang="en-US" sz="2400" dirty="0" smtClean="0">
                <a:solidFill>
                  <a:srgbClr val="000066"/>
                </a:solidFill>
              </a:rPr>
              <a:t>For both the precedence group described above, </a:t>
            </a:r>
            <a:r>
              <a:rPr lang="en-US" sz="2400" b="1" i="1" dirty="0" smtClean="0">
                <a:solidFill>
                  <a:srgbClr val="000066"/>
                </a:solidFill>
                <a:latin typeface="Times New Roman" pitchFamily="18" charset="0"/>
                <a:cs typeface="Times New Roman" pitchFamily="18" charset="0"/>
              </a:rPr>
              <a:t>associativity is “left to right”</a:t>
            </a:r>
            <a:r>
              <a:rPr lang="en-US" sz="2400" dirty="0" smtClean="0">
                <a:solidFill>
                  <a:srgbClr val="000066"/>
                </a:solidFill>
              </a:rPr>
              <a:t>.</a:t>
            </a:r>
          </a:p>
        </p:txBody>
      </p:sp>
      <p:sp>
        <p:nvSpPr>
          <p:cNvPr id="47107" name="Title 1"/>
          <p:cNvSpPr>
            <a:spLocks noGrp="1"/>
          </p:cNvSpPr>
          <p:nvPr>
            <p:ph type="title"/>
          </p:nvPr>
        </p:nvSpPr>
        <p:spPr>
          <a:xfrm>
            <a:off x="1219200" y="152400"/>
            <a:ext cx="7162800" cy="685800"/>
          </a:xfrm>
        </p:spPr>
        <p:txBody>
          <a:bodyPr/>
          <a:lstStyle/>
          <a:p>
            <a:r>
              <a:rPr lang="en-US" altLang="en-US" smtClean="0">
                <a:solidFill>
                  <a:srgbClr val="002060"/>
                </a:solidFill>
              </a:rPr>
              <a:t>Operator precedence &amp; Associativity</a:t>
            </a:r>
          </a:p>
        </p:txBody>
      </p:sp>
      <p:sp>
        <p:nvSpPr>
          <p:cNvPr id="47108"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D376F68-6A94-4511-B8EA-CE566650C75D}" type="datetime1">
              <a:rPr lang="en-US" altLang="en-US" smtClean="0"/>
              <a:t>2/15/2015</a:t>
            </a:fld>
            <a:endParaRPr lang="en-US" altLang="en-US" smtClean="0"/>
          </a:p>
        </p:txBody>
      </p:sp>
      <p:sp>
        <p:nvSpPr>
          <p:cNvPr id="47109" name="Footer Placeholder 3"/>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4711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181C0C6-81B0-4A3C-A1B8-0F3394D9A3E2}" type="slidenum">
              <a:rPr lang="en-US" altLang="en-US" b="0" smtClean="0"/>
              <a:pPr/>
              <a:t>13</a:t>
            </a:fld>
            <a:endParaRPr lang="en-US" altLang="en-US" b="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3"/>
          <p:cNvGraphicFramePr>
            <a:graphicFrameLocks noGrp="1" noChangeAspect="1"/>
          </p:cNvGraphicFramePr>
          <p:nvPr>
            <p:ph idx="1"/>
          </p:nvPr>
        </p:nvGraphicFramePr>
        <p:xfrm>
          <a:off x="2590800" y="2438400"/>
          <a:ext cx="1905000" cy="984250"/>
        </p:xfrm>
        <a:graphic>
          <a:graphicData uri="http://schemas.openxmlformats.org/presentationml/2006/ole">
            <mc:AlternateContent xmlns:mc="http://schemas.openxmlformats.org/markup-compatibility/2006">
              <mc:Choice xmlns:v="urn:schemas-microsoft-com:vml" Requires="v">
                <p:oleObj spid="_x0000_s49194" name="Equation" r:id="rId4" imgW="761669" imgH="393529" progId="Equation.3">
                  <p:embed/>
                </p:oleObj>
              </mc:Choice>
              <mc:Fallback>
                <p:oleObj name="Equation" r:id="rId4" imgW="761669" imgH="393529" progId="Equation.3">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438400"/>
                        <a:ext cx="19050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5" name="Title 1"/>
          <p:cNvSpPr>
            <a:spLocks noGrp="1"/>
          </p:cNvSpPr>
          <p:nvPr>
            <p:ph type="title"/>
          </p:nvPr>
        </p:nvSpPr>
        <p:spPr>
          <a:xfrm>
            <a:off x="1219200" y="152400"/>
            <a:ext cx="7162800" cy="685800"/>
          </a:xfrm>
        </p:spPr>
        <p:txBody>
          <a:bodyPr/>
          <a:lstStyle/>
          <a:p>
            <a:r>
              <a:rPr lang="en-US" altLang="en-US" smtClean="0">
                <a:solidFill>
                  <a:srgbClr val="002060"/>
                </a:solidFill>
              </a:rPr>
              <a:t>Operator precedence &amp; Associativity</a:t>
            </a:r>
          </a:p>
        </p:txBody>
      </p:sp>
      <p:sp>
        <p:nvSpPr>
          <p:cNvPr id="49156" name="Rectangle 2"/>
          <p:cNvSpPr>
            <a:spLocks noGrp="1" noChangeArrowheads="1"/>
          </p:cNvSpPr>
          <p:nvPr>
            <p:ph type="body" sz="half" idx="4294967295"/>
          </p:nvPr>
        </p:nvSpPr>
        <p:spPr bwMode="auto">
          <a:xfrm>
            <a:off x="1600200" y="1579563"/>
            <a:ext cx="7543800"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Char char="Ø"/>
            </a:pPr>
            <a:r>
              <a:rPr lang="en-US" altLang="en-US" sz="2800" smtClean="0">
                <a:solidFill>
                  <a:srgbClr val="000066"/>
                </a:solidFill>
              </a:rPr>
              <a:t>Ex: </a:t>
            </a:r>
            <a:r>
              <a:rPr lang="en-US" altLang="en-US" smtClean="0">
                <a:solidFill>
                  <a:srgbClr val="000066"/>
                </a:solidFill>
              </a:rPr>
              <a:t> </a:t>
            </a:r>
            <a:r>
              <a:rPr lang="en-US" altLang="en-US" sz="2400" b="1" smtClean="0">
                <a:solidFill>
                  <a:srgbClr val="000066"/>
                </a:solidFill>
                <a:latin typeface="Tempus Sans ITC" panose="04020404030D07020202" pitchFamily="82" charset="0"/>
              </a:rPr>
              <a:t>a –b/c*d    </a:t>
            </a:r>
            <a:r>
              <a:rPr lang="en-US" altLang="en-US" sz="2400" smtClean="0">
                <a:solidFill>
                  <a:srgbClr val="000066"/>
                </a:solidFill>
              </a:rPr>
              <a:t>is equivalent to the algebraic   formula</a:t>
            </a:r>
          </a:p>
        </p:txBody>
      </p:sp>
      <p:graphicFrame>
        <p:nvGraphicFramePr>
          <p:cNvPr id="49157" name="Object 6"/>
          <p:cNvGraphicFramePr>
            <a:graphicFrameLocks noGrp="1" noChangeAspect="1"/>
          </p:cNvGraphicFramePr>
          <p:nvPr>
            <p:ph sz="quarter" idx="4294967295"/>
          </p:nvPr>
        </p:nvGraphicFramePr>
        <p:xfrm>
          <a:off x="2012950" y="4267200"/>
          <a:ext cx="4921250" cy="990600"/>
        </p:xfrm>
        <a:graphic>
          <a:graphicData uri="http://schemas.openxmlformats.org/presentationml/2006/ole">
            <mc:AlternateContent xmlns:mc="http://schemas.openxmlformats.org/markup-compatibility/2006">
              <mc:Choice xmlns:v="urn:schemas-microsoft-com:vml" Requires="v">
                <p:oleObj spid="_x0000_s49195" name="Equation" r:id="rId6" imgW="1955800" imgH="393700" progId="Equation.3">
                  <p:embed/>
                </p:oleObj>
              </mc:Choice>
              <mc:Fallback>
                <p:oleObj name="Equation" r:id="rId6" imgW="1955800" imgH="393700" progId="Equation.3">
                  <p:embed/>
                  <p:pic>
                    <p:nvPicPr>
                      <p:cNvPr id="0" name="Object 6"/>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2950" y="4267200"/>
                        <a:ext cx="49212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8" name="Text Box 5"/>
          <p:cNvSpPr txBox="1">
            <a:spLocks noChangeArrowheads="1"/>
          </p:cNvSpPr>
          <p:nvPr/>
        </p:nvSpPr>
        <p:spPr bwMode="auto">
          <a:xfrm>
            <a:off x="1371600" y="3581400"/>
            <a:ext cx="731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2400">
                <a:solidFill>
                  <a:srgbClr val="000066"/>
                </a:solidFill>
              </a:rPr>
              <a:t>If </a:t>
            </a:r>
            <a:r>
              <a:rPr lang="en-US" altLang="en-US" sz="2800">
                <a:solidFill>
                  <a:srgbClr val="000066"/>
                </a:solidFill>
                <a:latin typeface="Tempus Sans ITC" panose="04020404030D07020202" pitchFamily="82" charset="0"/>
              </a:rPr>
              <a:t>a=1.0</a:t>
            </a:r>
            <a:r>
              <a:rPr lang="en-US" altLang="en-US" sz="2400">
                <a:solidFill>
                  <a:srgbClr val="000066"/>
                </a:solidFill>
              </a:rPr>
              <a:t>,</a:t>
            </a:r>
            <a:r>
              <a:rPr lang="en-US" altLang="en-US" sz="2800">
                <a:solidFill>
                  <a:srgbClr val="000066"/>
                </a:solidFill>
                <a:latin typeface="Tempus Sans ITC" panose="04020404030D07020202" pitchFamily="82" charset="0"/>
              </a:rPr>
              <a:t>b=2.0</a:t>
            </a:r>
            <a:r>
              <a:rPr lang="en-US" altLang="en-US" sz="2400">
                <a:solidFill>
                  <a:srgbClr val="000066"/>
                </a:solidFill>
              </a:rPr>
              <a:t>,</a:t>
            </a:r>
            <a:r>
              <a:rPr lang="en-US" altLang="en-US" sz="2800">
                <a:solidFill>
                  <a:srgbClr val="000066"/>
                </a:solidFill>
                <a:latin typeface="Tempus Sans ITC" panose="04020404030D07020202" pitchFamily="82" charset="0"/>
              </a:rPr>
              <a:t>c=3.0</a:t>
            </a:r>
            <a:r>
              <a:rPr lang="en-US" altLang="en-US" sz="2400">
                <a:solidFill>
                  <a:srgbClr val="000066"/>
                </a:solidFill>
              </a:rPr>
              <a:t> and </a:t>
            </a:r>
            <a:r>
              <a:rPr lang="en-US" altLang="en-US" sz="2800">
                <a:solidFill>
                  <a:srgbClr val="000066"/>
                </a:solidFill>
                <a:latin typeface="Tempus Sans ITC" panose="04020404030D07020202" pitchFamily="82" charset="0"/>
              </a:rPr>
              <a:t>d=4.0</a:t>
            </a:r>
            <a:r>
              <a:rPr lang="en-US" altLang="en-US" sz="2400">
                <a:solidFill>
                  <a:srgbClr val="000066"/>
                </a:solidFill>
              </a:rPr>
              <a:t> then the value is,</a:t>
            </a:r>
          </a:p>
        </p:txBody>
      </p:sp>
      <p:sp>
        <p:nvSpPr>
          <p:cNvPr id="49159"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CFFAC97-8F63-44EF-98F4-A3847A5B2587}" type="datetime1">
              <a:rPr lang="en-US" altLang="en-US" smtClean="0"/>
              <a:t>2/15/2015</a:t>
            </a:fld>
            <a:endParaRPr lang="en-US" altLang="en-US" smtClean="0"/>
          </a:p>
        </p:txBody>
      </p:sp>
      <p:sp>
        <p:nvSpPr>
          <p:cNvPr id="49160" name="Footer Placeholder 3"/>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4916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2176B65-138C-47F9-8F6A-3BFC79B57682}" type="slidenum">
              <a:rPr lang="en-US" altLang="en-US" b="0" smtClean="0"/>
              <a:pPr/>
              <a:t>14</a:t>
            </a:fld>
            <a:endParaRPr lang="en-US" altLang="en-US" b="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4"/>
          <p:cNvGraphicFramePr>
            <a:graphicFrameLocks noGrp="1" noChangeAspect="1"/>
          </p:cNvGraphicFramePr>
          <p:nvPr>
            <p:ph idx="1"/>
          </p:nvPr>
        </p:nvGraphicFramePr>
        <p:xfrm>
          <a:off x="3008313" y="3538538"/>
          <a:ext cx="2001837" cy="957262"/>
        </p:xfrm>
        <a:graphic>
          <a:graphicData uri="http://schemas.openxmlformats.org/presentationml/2006/ole">
            <mc:AlternateContent xmlns:mc="http://schemas.openxmlformats.org/markup-compatibility/2006">
              <mc:Choice xmlns:v="urn:schemas-microsoft-com:vml" Requires="v">
                <p:oleObj spid="_x0000_s51225" name="Equation" r:id="rId4" imgW="876300" imgH="419100" progId="Equation.3">
                  <p:embed/>
                </p:oleObj>
              </mc:Choice>
              <mc:Fallback>
                <p:oleObj name="Equation" r:id="rId4" imgW="876300" imgH="419100"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8313" y="3538538"/>
                        <a:ext cx="2001837"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3" name="Title 1"/>
          <p:cNvSpPr>
            <a:spLocks noGrp="1"/>
          </p:cNvSpPr>
          <p:nvPr>
            <p:ph type="title"/>
          </p:nvPr>
        </p:nvSpPr>
        <p:spPr>
          <a:xfrm>
            <a:off x="1219200" y="152400"/>
            <a:ext cx="7162800" cy="685800"/>
          </a:xfrm>
        </p:spPr>
        <p:txBody>
          <a:bodyPr/>
          <a:lstStyle/>
          <a:p>
            <a:r>
              <a:rPr lang="en-US" altLang="en-US" smtClean="0">
                <a:solidFill>
                  <a:srgbClr val="002060"/>
                </a:solidFill>
              </a:rPr>
              <a:t>Operator precedence &amp; Associativity</a:t>
            </a:r>
          </a:p>
        </p:txBody>
      </p:sp>
      <p:sp>
        <p:nvSpPr>
          <p:cNvPr id="51204" name="Rectangle 2"/>
          <p:cNvSpPr>
            <a:spLocks noGrp="1" noChangeArrowheads="1"/>
          </p:cNvSpPr>
          <p:nvPr>
            <p:ph type="body" sz="half" idx="4294967295"/>
          </p:nvPr>
        </p:nvSpPr>
        <p:spPr bwMode="auto">
          <a:xfrm>
            <a:off x="1447800" y="1066800"/>
            <a:ext cx="76962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5000"/>
              </a:lnSpc>
              <a:buFont typeface="Wingdings" panose="05000000000000000000" pitchFamily="2" charset="2"/>
              <a:buChar char="Ø"/>
            </a:pPr>
            <a:r>
              <a:rPr lang="en-US" altLang="en-US" sz="2400" smtClean="0">
                <a:solidFill>
                  <a:srgbClr val="000066"/>
                </a:solidFill>
              </a:rPr>
              <a:t>The natural precedence of operations can be altered through the use of “</a:t>
            </a:r>
            <a:r>
              <a:rPr lang="en-US" altLang="en-US" sz="2400" b="1" i="1" smtClean="0">
                <a:solidFill>
                  <a:srgbClr val="000066"/>
                </a:solidFill>
                <a:latin typeface="Times New Roman" panose="02020603050405020304" pitchFamily="18" charset="0"/>
                <a:cs typeface="Times New Roman" panose="02020603050405020304" pitchFamily="18" charset="0"/>
              </a:rPr>
              <a:t>parentheses”</a:t>
            </a:r>
            <a:r>
              <a:rPr lang="en-US" altLang="en-US" sz="2400" smtClean="0">
                <a:solidFill>
                  <a:srgbClr val="000066"/>
                </a:solidFill>
              </a:rPr>
              <a:t>.</a:t>
            </a:r>
          </a:p>
          <a:p>
            <a:pPr eaLnBrk="1" hangingPunct="1">
              <a:lnSpc>
                <a:spcPct val="125000"/>
              </a:lnSpc>
              <a:buFontTx/>
              <a:buNone/>
            </a:pPr>
            <a:r>
              <a:rPr lang="en-US" altLang="en-US" sz="2000" smtClean="0">
                <a:solidFill>
                  <a:srgbClr val="000066"/>
                </a:solidFill>
              </a:rPr>
              <a:t>	   Ex:(</a:t>
            </a:r>
            <a:r>
              <a:rPr lang="en-US" altLang="en-US" sz="2000" smtClean="0">
                <a:solidFill>
                  <a:srgbClr val="000066"/>
                </a:solidFill>
                <a:sym typeface="Wingdings" panose="05000000000000000000" pitchFamily="2" charset="2"/>
              </a:rPr>
              <a:t>a-b)/(c*d) is equivalent to the algebraic formula (a-b)/(c </a:t>
            </a:r>
            <a:r>
              <a:rPr lang="en-US" altLang="en-US" sz="2000" smtClean="0">
                <a:solidFill>
                  <a:srgbClr val="000066"/>
                </a:solidFill>
                <a:cs typeface="Arial" panose="020B0604020202020204" pitchFamily="34" charset="0"/>
                <a:sym typeface="Wingdings" panose="05000000000000000000" pitchFamily="2" charset="2"/>
              </a:rPr>
              <a:t>x d)</a:t>
            </a:r>
          </a:p>
          <a:p>
            <a:pPr eaLnBrk="1" hangingPunct="1">
              <a:lnSpc>
                <a:spcPct val="125000"/>
              </a:lnSpc>
              <a:buFontTx/>
              <a:buNone/>
            </a:pPr>
            <a:r>
              <a:rPr lang="en-US" altLang="en-US" sz="2000" smtClean="0">
                <a:solidFill>
                  <a:srgbClr val="000066"/>
                </a:solidFill>
                <a:cs typeface="Arial" panose="020B0604020202020204" pitchFamily="34" charset="0"/>
                <a:sym typeface="Wingdings" panose="05000000000000000000" pitchFamily="2" charset="2"/>
              </a:rPr>
              <a:t>	   (1.0-2.0)/(3.0*4.0)= -0.0833333</a:t>
            </a:r>
          </a:p>
          <a:p>
            <a:pPr eaLnBrk="1" hangingPunct="1">
              <a:lnSpc>
                <a:spcPct val="125000"/>
              </a:lnSpc>
              <a:buFont typeface="Wingdings" panose="05000000000000000000" pitchFamily="2" charset="2"/>
              <a:buChar char="Ø"/>
            </a:pPr>
            <a:r>
              <a:rPr lang="en-US" altLang="en-US" sz="2000" smtClean="0">
                <a:solidFill>
                  <a:srgbClr val="000066"/>
                </a:solidFill>
                <a:cs typeface="Arial" panose="020B0604020202020204" pitchFamily="34" charset="0"/>
                <a:sym typeface="Wingdings" panose="05000000000000000000" pitchFamily="2" charset="2"/>
              </a:rPr>
              <a:t>Parentheses can be nested, one pair within the other.</a:t>
            </a:r>
          </a:p>
          <a:p>
            <a:pPr eaLnBrk="1" hangingPunct="1">
              <a:lnSpc>
                <a:spcPct val="125000"/>
              </a:lnSpc>
              <a:buFontTx/>
              <a:buNone/>
            </a:pPr>
            <a:r>
              <a:rPr lang="en-US" altLang="en-US" sz="2000" smtClean="0">
                <a:solidFill>
                  <a:srgbClr val="000066"/>
                </a:solidFill>
                <a:cs typeface="Arial" panose="020B0604020202020204" pitchFamily="34" charset="0"/>
                <a:sym typeface="Wingdings" panose="05000000000000000000" pitchFamily="2" charset="2"/>
              </a:rPr>
              <a:t>	 Ex:</a:t>
            </a:r>
            <a:endParaRPr lang="en-US" altLang="en-US" sz="2000" smtClean="0">
              <a:solidFill>
                <a:srgbClr val="000066"/>
              </a:solidFill>
              <a:cs typeface="Arial" panose="020B0604020202020204" pitchFamily="34" charset="0"/>
            </a:endParaRPr>
          </a:p>
        </p:txBody>
      </p:sp>
      <p:sp>
        <p:nvSpPr>
          <p:cNvPr id="51205" name="Text Box 5"/>
          <p:cNvSpPr txBox="1">
            <a:spLocks noChangeArrowheads="1"/>
          </p:cNvSpPr>
          <p:nvPr/>
        </p:nvSpPr>
        <p:spPr bwMode="auto">
          <a:xfrm>
            <a:off x="1371600" y="4648200"/>
            <a:ext cx="74676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a:r>
              <a:rPr lang="en-US" altLang="en-US">
                <a:solidFill>
                  <a:srgbClr val="000066"/>
                </a:solidFill>
              </a:rPr>
              <a:t>	      </a:t>
            </a:r>
            <a:r>
              <a:rPr lang="en-US" altLang="en-US" sz="2800">
                <a:solidFill>
                  <a:srgbClr val="000066"/>
                </a:solidFill>
                <a:latin typeface="Tempus Sans ITC" panose="04020404030D07020202" pitchFamily="82" charset="0"/>
              </a:rPr>
              <a:t>((a+b)*(c-d))/(e+f)</a:t>
            </a:r>
          </a:p>
          <a:p>
            <a:pPr algn="just"/>
            <a:endParaRPr lang="en-US" altLang="en-US">
              <a:solidFill>
                <a:srgbClr val="000066"/>
              </a:solidFill>
            </a:endParaRPr>
          </a:p>
          <a:p>
            <a:pPr algn="just"/>
            <a:r>
              <a:rPr lang="en-US" altLang="en-US" sz="2000">
                <a:solidFill>
                  <a:srgbClr val="000066"/>
                </a:solidFill>
              </a:rPr>
              <a:t>The innermost operations are carried out first, then the next innermost operations, and so on.</a:t>
            </a:r>
          </a:p>
        </p:txBody>
      </p:sp>
      <p:sp>
        <p:nvSpPr>
          <p:cNvPr id="51206"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E1F3286-798C-48C6-B34D-AED0E753C3E3}" type="datetime1">
              <a:rPr lang="en-US" altLang="en-US" smtClean="0"/>
              <a:t>2/15/2015</a:t>
            </a:fld>
            <a:endParaRPr lang="en-US" altLang="en-US" smtClean="0"/>
          </a:p>
        </p:txBody>
      </p:sp>
      <p:sp>
        <p:nvSpPr>
          <p:cNvPr id="51207" name="Footer Placeholder 3"/>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5120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B7B98AD-52F9-4A47-BD1B-420DDB893DBE}" type="slidenum">
              <a:rPr lang="en-US" altLang="en-US" b="0" smtClean="0"/>
              <a:pPr/>
              <a:t>15</a:t>
            </a:fld>
            <a:endParaRPr lang="en-US" altLang="en-US" b="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3"/>
          <p:cNvSpPr txBox="1">
            <a:spLocks noChangeArrowheads="1"/>
          </p:cNvSpPr>
          <p:nvPr/>
        </p:nvSpPr>
        <p:spPr bwMode="auto">
          <a:xfrm>
            <a:off x="822325" y="13319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53251" name="Text Box 4"/>
          <p:cNvSpPr txBox="1">
            <a:spLocks noChangeArrowheads="1"/>
          </p:cNvSpPr>
          <p:nvPr/>
        </p:nvSpPr>
        <p:spPr bwMode="auto">
          <a:xfrm>
            <a:off x="1168400" y="1608138"/>
            <a:ext cx="8042275" cy="448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2000">
                <a:solidFill>
                  <a:srgbClr val="000066"/>
                </a:solidFill>
              </a:rPr>
              <a:t>Operator Precedence Groups</a:t>
            </a:r>
          </a:p>
          <a:p>
            <a:endParaRPr lang="en-US" altLang="en-US" sz="1600">
              <a:solidFill>
                <a:srgbClr val="000066"/>
              </a:solidFill>
            </a:endParaRPr>
          </a:p>
          <a:p>
            <a:pPr>
              <a:lnSpc>
                <a:spcPct val="120000"/>
              </a:lnSpc>
            </a:pPr>
            <a:r>
              <a:rPr lang="en-US" altLang="en-US" sz="2000">
                <a:solidFill>
                  <a:srgbClr val="000066"/>
                </a:solidFill>
              </a:rPr>
              <a:t>Operator Category             Operators                Associativity </a:t>
            </a:r>
          </a:p>
          <a:p>
            <a:pPr>
              <a:lnSpc>
                <a:spcPct val="120000"/>
              </a:lnSpc>
            </a:pPr>
            <a:r>
              <a:rPr lang="en-US" altLang="en-US" sz="2000">
                <a:solidFill>
                  <a:srgbClr val="000066"/>
                </a:solidFill>
              </a:rPr>
              <a:t>Unary operators	     </a:t>
            </a:r>
            <a:r>
              <a:rPr lang="en-US" altLang="en-US" sz="2000">
                <a:solidFill>
                  <a:srgbClr val="000066"/>
                </a:solidFill>
                <a:latin typeface="Tempus Sans ITC" panose="04020404030D07020202" pitchFamily="82" charset="0"/>
              </a:rPr>
              <a:t>+  –  +</a:t>
            </a:r>
            <a:r>
              <a:rPr lang="en-US" altLang="en-US" sz="800">
                <a:solidFill>
                  <a:srgbClr val="000066"/>
                </a:solidFill>
                <a:latin typeface="Tempus Sans ITC" panose="04020404030D07020202" pitchFamily="82" charset="0"/>
              </a:rPr>
              <a:t> </a:t>
            </a:r>
            <a:r>
              <a:rPr lang="en-US" altLang="en-US" sz="2000">
                <a:solidFill>
                  <a:srgbClr val="000066"/>
                </a:solidFill>
                <a:latin typeface="Tempus Sans ITC" panose="04020404030D07020202" pitchFamily="82" charset="0"/>
              </a:rPr>
              <a:t>+  –</a:t>
            </a:r>
            <a:r>
              <a:rPr lang="en-US" altLang="en-US" sz="900">
                <a:solidFill>
                  <a:srgbClr val="000066"/>
                </a:solidFill>
                <a:latin typeface="Tempus Sans ITC" panose="04020404030D07020202" pitchFamily="82" charset="0"/>
              </a:rPr>
              <a:t> </a:t>
            </a:r>
            <a:r>
              <a:rPr lang="en-US" altLang="en-US" sz="2000">
                <a:solidFill>
                  <a:srgbClr val="000066"/>
                </a:solidFill>
                <a:latin typeface="Tempus Sans ITC" panose="04020404030D07020202" pitchFamily="82" charset="0"/>
              </a:rPr>
              <a:t>–   !</a:t>
            </a:r>
            <a:r>
              <a:rPr lang="en-US" altLang="en-US" sz="2000">
                <a:solidFill>
                  <a:srgbClr val="000066"/>
                </a:solidFill>
              </a:rPr>
              <a:t>		R</a:t>
            </a:r>
            <a:r>
              <a:rPr lang="en-US" altLang="en-US" sz="2000">
                <a:solidFill>
                  <a:srgbClr val="000066"/>
                </a:solidFill>
                <a:cs typeface="Arial" panose="020B0604020202020204" pitchFamily="34" charset="0"/>
              </a:rPr>
              <a:t>→L</a:t>
            </a:r>
          </a:p>
          <a:p>
            <a:pPr>
              <a:lnSpc>
                <a:spcPct val="120000"/>
              </a:lnSpc>
            </a:pPr>
            <a:r>
              <a:rPr lang="en-US" altLang="en-US" sz="2000">
                <a:solidFill>
                  <a:srgbClr val="000066"/>
                </a:solidFill>
                <a:cs typeface="Arial" panose="020B0604020202020204" pitchFamily="34" charset="0"/>
              </a:rPr>
              <a:t>Arithmetic operators		</a:t>
            </a:r>
            <a:r>
              <a:rPr lang="en-US" altLang="en-US" sz="2000">
                <a:solidFill>
                  <a:srgbClr val="000066"/>
                </a:solidFill>
                <a:latin typeface="Tempus Sans ITC" panose="04020404030D07020202" pitchFamily="82" charset="0"/>
                <a:cs typeface="Arial" panose="020B0604020202020204" pitchFamily="34" charset="0"/>
              </a:rPr>
              <a:t>* / %</a:t>
            </a:r>
            <a:r>
              <a:rPr lang="en-US" altLang="en-US" sz="2000">
                <a:solidFill>
                  <a:srgbClr val="000066"/>
                </a:solidFill>
                <a:cs typeface="Arial" panose="020B0604020202020204" pitchFamily="34" charset="0"/>
              </a:rPr>
              <a:t>			L→R</a:t>
            </a:r>
          </a:p>
          <a:p>
            <a:pPr>
              <a:lnSpc>
                <a:spcPct val="120000"/>
              </a:lnSpc>
            </a:pPr>
            <a:r>
              <a:rPr lang="en-US" altLang="en-US" sz="2000">
                <a:solidFill>
                  <a:srgbClr val="000066"/>
                </a:solidFill>
                <a:cs typeface="Arial" panose="020B0604020202020204" pitchFamily="34" charset="0"/>
              </a:rPr>
              <a:t>Operators			</a:t>
            </a:r>
            <a:r>
              <a:rPr lang="en-US" altLang="en-US" sz="2000">
                <a:solidFill>
                  <a:srgbClr val="000066"/>
                </a:solidFill>
                <a:latin typeface="Tempus Sans ITC" panose="04020404030D07020202" pitchFamily="82" charset="0"/>
                <a:cs typeface="Arial" panose="020B0604020202020204" pitchFamily="34" charset="0"/>
              </a:rPr>
              <a:t>+ –</a:t>
            </a:r>
            <a:r>
              <a:rPr lang="en-US" altLang="en-US" sz="2000">
                <a:solidFill>
                  <a:srgbClr val="000066"/>
                </a:solidFill>
              </a:rPr>
              <a:t> 			L→R</a:t>
            </a:r>
          </a:p>
          <a:p>
            <a:pPr>
              <a:lnSpc>
                <a:spcPct val="120000"/>
              </a:lnSpc>
            </a:pPr>
            <a:r>
              <a:rPr lang="en-US" altLang="en-US" sz="2000">
                <a:solidFill>
                  <a:srgbClr val="000066"/>
                </a:solidFill>
              </a:rPr>
              <a:t>Relational operators	</a:t>
            </a:r>
            <a:r>
              <a:rPr lang="en-US" altLang="en-US" sz="2000">
                <a:solidFill>
                  <a:srgbClr val="000066"/>
                </a:solidFill>
                <a:latin typeface="Tempus Sans ITC" panose="04020404030D07020202" pitchFamily="82" charset="0"/>
              </a:rPr>
              <a:t>      &lt;  </a:t>
            </a:r>
            <a:r>
              <a:rPr lang="en-US" altLang="en-US" sz="2000">
                <a:solidFill>
                  <a:srgbClr val="000066"/>
                </a:solidFill>
                <a:latin typeface="Tempus Sans ITC" panose="04020404030D07020202" pitchFamily="82" charset="0"/>
                <a:sym typeface="Wingdings" panose="05000000000000000000" pitchFamily="2" charset="2"/>
              </a:rPr>
              <a:t>&lt;=  &gt;  &gt;=</a:t>
            </a:r>
            <a:r>
              <a:rPr lang="en-US" altLang="en-US" sz="2000">
                <a:solidFill>
                  <a:srgbClr val="000066"/>
                </a:solidFill>
                <a:sym typeface="Wingdings" panose="05000000000000000000" pitchFamily="2" charset="2"/>
              </a:rPr>
              <a:t>			</a:t>
            </a:r>
            <a:r>
              <a:rPr lang="en-US" altLang="en-US" sz="2000">
                <a:solidFill>
                  <a:srgbClr val="000066"/>
                </a:solidFill>
              </a:rPr>
              <a:t>L→R</a:t>
            </a:r>
          </a:p>
          <a:p>
            <a:pPr>
              <a:lnSpc>
                <a:spcPct val="120000"/>
              </a:lnSpc>
            </a:pPr>
            <a:r>
              <a:rPr lang="en-US" altLang="en-US" sz="2000">
                <a:solidFill>
                  <a:srgbClr val="000066"/>
                </a:solidFill>
              </a:rPr>
              <a:t>Equality operators	</a:t>
            </a:r>
            <a:r>
              <a:rPr lang="en-US" altLang="en-US" sz="2000">
                <a:solidFill>
                  <a:srgbClr val="000066"/>
                </a:solidFill>
                <a:latin typeface="Tempus Sans ITC" panose="04020404030D07020202" pitchFamily="82" charset="0"/>
              </a:rPr>
              <a:t>           ==  !=</a:t>
            </a:r>
            <a:r>
              <a:rPr lang="en-US" altLang="en-US" sz="2000">
                <a:solidFill>
                  <a:srgbClr val="000066"/>
                </a:solidFill>
              </a:rPr>
              <a:t>			L→R</a:t>
            </a:r>
          </a:p>
          <a:p>
            <a:pPr>
              <a:lnSpc>
                <a:spcPct val="120000"/>
              </a:lnSpc>
            </a:pPr>
            <a:r>
              <a:rPr lang="en-US" altLang="en-US" sz="2000">
                <a:solidFill>
                  <a:srgbClr val="000066"/>
                </a:solidFill>
              </a:rPr>
              <a:t>Logical and			</a:t>
            </a:r>
            <a:r>
              <a:rPr lang="en-US" altLang="en-US" sz="2000">
                <a:solidFill>
                  <a:srgbClr val="000066"/>
                </a:solidFill>
                <a:latin typeface="Tempus Sans ITC" panose="04020404030D07020202" pitchFamily="82" charset="0"/>
              </a:rPr>
              <a:t>&amp;&amp;</a:t>
            </a:r>
            <a:r>
              <a:rPr lang="en-US" altLang="en-US" sz="2000">
                <a:solidFill>
                  <a:srgbClr val="000066"/>
                </a:solidFill>
              </a:rPr>
              <a:t>			L→R</a:t>
            </a:r>
          </a:p>
          <a:p>
            <a:pPr>
              <a:lnSpc>
                <a:spcPct val="120000"/>
              </a:lnSpc>
            </a:pPr>
            <a:r>
              <a:rPr lang="en-US" altLang="en-US" sz="2000">
                <a:solidFill>
                  <a:srgbClr val="000066"/>
                </a:solidFill>
              </a:rPr>
              <a:t>Logical or			</a:t>
            </a:r>
            <a:r>
              <a:rPr lang="en-US" altLang="en-US" sz="2000">
                <a:solidFill>
                  <a:srgbClr val="000066"/>
                </a:solidFill>
                <a:latin typeface="Tempus Sans ITC" panose="04020404030D07020202" pitchFamily="82" charset="0"/>
              </a:rPr>
              <a:t>||</a:t>
            </a:r>
            <a:r>
              <a:rPr lang="en-US" altLang="en-US" sz="2000">
                <a:solidFill>
                  <a:srgbClr val="000066"/>
                </a:solidFill>
                <a:cs typeface="Arial" panose="020B0604020202020204" pitchFamily="34" charset="0"/>
              </a:rPr>
              <a:t>			</a:t>
            </a:r>
            <a:r>
              <a:rPr lang="en-US" altLang="en-US" sz="2000">
                <a:solidFill>
                  <a:srgbClr val="000066"/>
                </a:solidFill>
              </a:rPr>
              <a:t>L→R</a:t>
            </a:r>
          </a:p>
          <a:p>
            <a:pPr>
              <a:lnSpc>
                <a:spcPct val="120000"/>
              </a:lnSpc>
            </a:pPr>
            <a:r>
              <a:rPr lang="en-US" altLang="en-US" sz="2000">
                <a:solidFill>
                  <a:srgbClr val="000066"/>
                </a:solidFill>
              </a:rPr>
              <a:t>Assignment operator	        </a:t>
            </a:r>
            <a:r>
              <a:rPr lang="en-US" altLang="en-US" sz="2000">
                <a:solidFill>
                  <a:srgbClr val="000066"/>
                </a:solidFill>
                <a:latin typeface="Tempus Sans ITC" panose="04020404030D07020202" pitchFamily="82" charset="0"/>
              </a:rPr>
              <a:t>=  +=  – =	</a:t>
            </a:r>
            <a:r>
              <a:rPr lang="en-US" altLang="en-US" sz="2000">
                <a:solidFill>
                  <a:srgbClr val="000066"/>
                </a:solidFill>
              </a:rPr>
              <a:t>		R→L</a:t>
            </a:r>
          </a:p>
          <a:p>
            <a:pPr>
              <a:lnSpc>
                <a:spcPct val="120000"/>
              </a:lnSpc>
            </a:pPr>
            <a:r>
              <a:rPr lang="en-US" altLang="en-US" sz="2000">
                <a:solidFill>
                  <a:srgbClr val="000066"/>
                </a:solidFill>
              </a:rPr>
              <a:t>	                              </a:t>
            </a:r>
            <a:r>
              <a:rPr lang="en-US" altLang="en-US" sz="2000">
                <a:solidFill>
                  <a:srgbClr val="000066"/>
                </a:solidFill>
                <a:latin typeface="Tempus Sans ITC" panose="04020404030D07020202" pitchFamily="82" charset="0"/>
              </a:rPr>
              <a:t>*=  /=  %=</a:t>
            </a:r>
            <a:endParaRPr lang="en-US" altLang="en-US" sz="1600">
              <a:solidFill>
                <a:srgbClr val="000066"/>
              </a:solidFill>
              <a:latin typeface="Tempus Sans ITC" panose="04020404030D07020202" pitchFamily="82" charset="0"/>
            </a:endParaRPr>
          </a:p>
        </p:txBody>
      </p:sp>
      <p:sp>
        <p:nvSpPr>
          <p:cNvPr id="53252" name="Title 1"/>
          <p:cNvSpPr>
            <a:spLocks noGrp="1"/>
          </p:cNvSpPr>
          <p:nvPr>
            <p:ph type="title"/>
          </p:nvPr>
        </p:nvSpPr>
        <p:spPr>
          <a:xfrm>
            <a:off x="1219200" y="152400"/>
            <a:ext cx="7162800" cy="685800"/>
          </a:xfrm>
        </p:spPr>
        <p:txBody>
          <a:bodyPr/>
          <a:lstStyle/>
          <a:p>
            <a:r>
              <a:rPr lang="en-US" altLang="en-US" smtClean="0"/>
              <a:t>Operator precedence &amp; Associativity</a:t>
            </a:r>
          </a:p>
        </p:txBody>
      </p:sp>
      <p:sp>
        <p:nvSpPr>
          <p:cNvPr id="53253"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47E146-E902-469A-BEE6-70EA4A3F3388}" type="datetime1">
              <a:rPr lang="en-US" altLang="en-US" smtClean="0"/>
              <a:t>2/15/2015</a:t>
            </a:fld>
            <a:endParaRPr lang="en-US" altLang="en-US" smtClean="0"/>
          </a:p>
        </p:txBody>
      </p:sp>
      <p:sp>
        <p:nvSpPr>
          <p:cNvPr id="53254" name="Footer Placeholder 3"/>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5325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D1F5096-CCEE-4B40-A090-2B4A6C296B5F}" type="slidenum">
              <a:rPr lang="en-US" altLang="en-US" b="0" smtClean="0"/>
              <a:pPr/>
              <a:t>16</a:t>
            </a:fld>
            <a:endParaRPr lang="en-US" altLang="en-US" b="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1"/>
          <p:cNvSpPr>
            <a:spLocks noGrp="1"/>
          </p:cNvSpPr>
          <p:nvPr>
            <p:ph idx="1"/>
          </p:nvPr>
        </p:nvSpPr>
        <p:spPr bwMode="auto">
          <a:xfrm>
            <a:off x="6858000" y="1066800"/>
            <a:ext cx="22860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ctr">
              <a:buFont typeface="Arial" panose="020B0604020202020204" pitchFamily="34" charset="0"/>
              <a:buNone/>
            </a:pPr>
            <a:endParaRPr lang="en-US" altLang="en-US" sz="2000" smtClean="0"/>
          </a:p>
          <a:p>
            <a:pPr marL="0" indent="0" algn="ctr">
              <a:buFont typeface="Arial" panose="020B0604020202020204" pitchFamily="34" charset="0"/>
              <a:buNone/>
            </a:pPr>
            <a:endParaRPr lang="en-US" altLang="en-US" sz="2000" smtClean="0"/>
          </a:p>
          <a:p>
            <a:pPr marL="0" indent="0" algn="ctr">
              <a:buFont typeface="Arial" panose="020B0604020202020204" pitchFamily="34" charset="0"/>
              <a:buNone/>
            </a:pPr>
            <a:endParaRPr lang="en-US" altLang="en-US" sz="2000" smtClean="0"/>
          </a:p>
          <a:p>
            <a:pPr marL="0" indent="0" algn="ctr">
              <a:buFont typeface="Arial" panose="020B0604020202020204" pitchFamily="34" charset="0"/>
              <a:buNone/>
            </a:pPr>
            <a:endParaRPr lang="en-US" altLang="en-US" sz="2000" smtClean="0"/>
          </a:p>
          <a:p>
            <a:pPr marL="0" indent="0" algn="ctr">
              <a:buFont typeface="Arial" panose="020B0604020202020204" pitchFamily="34" charset="0"/>
              <a:buNone/>
            </a:pPr>
            <a:r>
              <a:rPr lang="en-US" altLang="en-US" sz="2400" smtClean="0">
                <a:solidFill>
                  <a:srgbClr val="002060"/>
                </a:solidFill>
              </a:rPr>
              <a:t>Detailed </a:t>
            </a:r>
          </a:p>
          <a:p>
            <a:pPr marL="0" indent="0" algn="ctr">
              <a:buFont typeface="Arial" panose="020B0604020202020204" pitchFamily="34" charset="0"/>
              <a:buNone/>
            </a:pPr>
            <a:r>
              <a:rPr lang="en-US" altLang="en-US" sz="2400" smtClean="0">
                <a:solidFill>
                  <a:srgbClr val="002060"/>
                </a:solidFill>
              </a:rPr>
              <a:t>Precedence </a:t>
            </a:r>
          </a:p>
          <a:p>
            <a:pPr marL="0" indent="0" algn="ctr">
              <a:buFont typeface="Arial" panose="020B0604020202020204" pitchFamily="34" charset="0"/>
              <a:buNone/>
            </a:pPr>
            <a:r>
              <a:rPr lang="en-US" altLang="en-US" sz="2400" smtClean="0">
                <a:solidFill>
                  <a:srgbClr val="002060"/>
                </a:solidFill>
              </a:rPr>
              <a:t>Table</a:t>
            </a:r>
          </a:p>
        </p:txBody>
      </p:sp>
      <p:sp>
        <p:nvSpPr>
          <p:cNvPr id="55299" name="Title 1"/>
          <p:cNvSpPr>
            <a:spLocks noGrp="1"/>
          </p:cNvSpPr>
          <p:nvPr>
            <p:ph type="title"/>
          </p:nvPr>
        </p:nvSpPr>
        <p:spPr>
          <a:xfrm>
            <a:off x="1219200" y="152400"/>
            <a:ext cx="7162800" cy="685800"/>
          </a:xfrm>
        </p:spPr>
        <p:txBody>
          <a:bodyPr anchor="t"/>
          <a:lstStyle/>
          <a:p>
            <a:r>
              <a:rPr lang="en-US" altLang="en-US" smtClean="0">
                <a:solidFill>
                  <a:schemeClr val="accent2"/>
                </a:solidFill>
              </a:rPr>
              <a:t>Summary of Operators</a:t>
            </a:r>
          </a:p>
        </p:txBody>
      </p:sp>
      <p:sp>
        <p:nvSpPr>
          <p:cNvPr id="55300"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E74D6D1-3997-4FA7-A982-4C36CD3474C0}" type="datetime1">
              <a:rPr lang="en-US" altLang="en-US" smtClean="0"/>
              <a:t>2/15/2015</a:t>
            </a:fld>
            <a:endParaRPr lang="en-US" altLang="en-US" smtClean="0"/>
          </a:p>
        </p:txBody>
      </p:sp>
      <p:sp>
        <p:nvSpPr>
          <p:cNvPr id="55301" name="Footer Placeholder 3"/>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5530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22B20B5-31FE-4AD3-A386-8EA54E58DDAE}" type="slidenum">
              <a:rPr lang="en-US" altLang="en-US" b="0" smtClean="0"/>
              <a:pPr/>
              <a:t>17</a:t>
            </a:fld>
            <a:endParaRPr lang="en-US" altLang="en-US" b="0" smtClean="0"/>
          </a:p>
        </p:txBody>
      </p:sp>
      <p:pic>
        <p:nvPicPr>
          <p:cNvPr id="553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6200"/>
            <a:ext cx="5838825"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20000"/>
              </a:lnSpc>
              <a:buFontTx/>
              <a:buNone/>
            </a:pPr>
            <a:r>
              <a:rPr lang="en-US" altLang="en-US" sz="2800" smtClean="0">
                <a:solidFill>
                  <a:srgbClr val="000066"/>
                </a:solidFill>
              </a:rPr>
              <a:t>Ex</a:t>
            </a:r>
            <a:r>
              <a:rPr lang="en-US" altLang="en-US" sz="2800" smtClean="0">
                <a:solidFill>
                  <a:srgbClr val="000066"/>
                </a:solidFill>
                <a:sym typeface="Wingdings" panose="05000000000000000000" pitchFamily="2" charset="2"/>
              </a:rPr>
              <a:t>: </a:t>
            </a:r>
            <a:r>
              <a:rPr lang="en-US" altLang="en-US" sz="2800" b="1" smtClean="0">
                <a:solidFill>
                  <a:srgbClr val="FF0000"/>
                </a:solidFill>
                <a:sym typeface="Wingdings" panose="05000000000000000000" pitchFamily="2" charset="2"/>
              </a:rPr>
              <a:t>(x==10 + 15 &amp;&amp; y &lt; 10)</a:t>
            </a:r>
          </a:p>
          <a:p>
            <a:pPr eaLnBrk="1" hangingPunct="1">
              <a:lnSpc>
                <a:spcPct val="120000"/>
              </a:lnSpc>
              <a:buFontTx/>
              <a:buNone/>
            </a:pPr>
            <a:r>
              <a:rPr lang="en-US" altLang="en-US" sz="2800" smtClean="0">
                <a:solidFill>
                  <a:srgbClr val="FF0000"/>
                </a:solidFill>
                <a:sym typeface="Wingdings" panose="05000000000000000000" pitchFamily="2" charset="2"/>
              </a:rPr>
              <a:t>     Assume x=20 and y=5</a:t>
            </a:r>
          </a:p>
          <a:p>
            <a:pPr eaLnBrk="1" hangingPunct="1">
              <a:lnSpc>
                <a:spcPct val="120000"/>
              </a:lnSpc>
              <a:buFontTx/>
              <a:buNone/>
            </a:pPr>
            <a:r>
              <a:rPr lang="en-US" altLang="en-US" sz="2800" smtClean="0">
                <a:solidFill>
                  <a:srgbClr val="000066"/>
                </a:solidFill>
                <a:sym typeface="Wingdings" panose="05000000000000000000" pitchFamily="2" charset="2"/>
              </a:rPr>
              <a:t>Evaluation:</a:t>
            </a:r>
          </a:p>
          <a:p>
            <a:pPr eaLnBrk="1" hangingPunct="1">
              <a:lnSpc>
                <a:spcPct val="120000"/>
              </a:lnSpc>
              <a:buFontTx/>
              <a:buNone/>
            </a:pPr>
            <a:r>
              <a:rPr lang="en-US" altLang="en-US" sz="2800" smtClean="0">
                <a:solidFill>
                  <a:srgbClr val="000066"/>
                </a:solidFill>
                <a:sym typeface="Wingdings" panose="05000000000000000000" pitchFamily="2" charset="2"/>
              </a:rPr>
              <a:t>	</a:t>
            </a:r>
            <a:r>
              <a:rPr lang="en-US" altLang="en-US" sz="2800" b="1" smtClean="0">
                <a:solidFill>
                  <a:srgbClr val="000066"/>
                </a:solidFill>
                <a:sym typeface="Wingdings" panose="05000000000000000000" pitchFamily="2" charset="2"/>
              </a:rPr>
              <a:t>Addition  (x==25 &amp;&amp; y&lt; 10)</a:t>
            </a:r>
          </a:p>
          <a:p>
            <a:pPr eaLnBrk="1" hangingPunct="1">
              <a:lnSpc>
                <a:spcPct val="120000"/>
              </a:lnSpc>
              <a:buFontTx/>
              <a:buNone/>
            </a:pPr>
            <a:r>
              <a:rPr lang="en-US" altLang="en-US" sz="2800" b="1" smtClean="0">
                <a:solidFill>
                  <a:srgbClr val="000066"/>
                </a:solidFill>
                <a:sym typeface="Wingdings" panose="05000000000000000000" pitchFamily="2" charset="2"/>
              </a:rPr>
              <a:t>	       &lt;         (x==25 &amp;&amp; true)</a:t>
            </a:r>
          </a:p>
          <a:p>
            <a:pPr eaLnBrk="1" hangingPunct="1">
              <a:lnSpc>
                <a:spcPct val="120000"/>
              </a:lnSpc>
              <a:buFontTx/>
              <a:buNone/>
            </a:pPr>
            <a:r>
              <a:rPr lang="en-US" altLang="en-US" sz="2800" b="1" smtClean="0">
                <a:solidFill>
                  <a:srgbClr val="000066"/>
                </a:solidFill>
                <a:sym typeface="Wingdings" panose="05000000000000000000" pitchFamily="2" charset="2"/>
              </a:rPr>
              <a:t>	      ==       (False &amp;&amp; true)</a:t>
            </a:r>
          </a:p>
          <a:p>
            <a:pPr eaLnBrk="1" hangingPunct="1">
              <a:lnSpc>
                <a:spcPct val="120000"/>
              </a:lnSpc>
              <a:buFontTx/>
              <a:buNone/>
            </a:pPr>
            <a:r>
              <a:rPr lang="en-US" altLang="en-US" sz="2800" b="1" smtClean="0">
                <a:solidFill>
                  <a:srgbClr val="000066"/>
                </a:solidFill>
                <a:sym typeface="Wingdings" panose="05000000000000000000" pitchFamily="2" charset="2"/>
              </a:rPr>
              <a:t>	     &amp;&amp;      (False)</a:t>
            </a:r>
          </a:p>
          <a:p>
            <a:pPr eaLnBrk="1" hangingPunct="1">
              <a:lnSpc>
                <a:spcPct val="120000"/>
              </a:lnSpc>
              <a:buFontTx/>
              <a:buNone/>
            </a:pPr>
            <a:endParaRPr lang="en-US" altLang="en-US" sz="2800" smtClean="0"/>
          </a:p>
        </p:txBody>
      </p:sp>
      <p:sp>
        <p:nvSpPr>
          <p:cNvPr id="57347" name="Title 1"/>
          <p:cNvSpPr>
            <a:spLocks noGrp="1"/>
          </p:cNvSpPr>
          <p:nvPr>
            <p:ph type="title"/>
          </p:nvPr>
        </p:nvSpPr>
        <p:spPr>
          <a:xfrm>
            <a:off x="1219200" y="152400"/>
            <a:ext cx="7162800" cy="685800"/>
          </a:xfrm>
        </p:spPr>
        <p:txBody>
          <a:bodyPr/>
          <a:lstStyle/>
          <a:p>
            <a:r>
              <a:rPr lang="en-US" altLang="en-US" smtClean="0">
                <a:solidFill>
                  <a:srgbClr val="000066"/>
                </a:solidFill>
              </a:rPr>
              <a:t>Operator precedence &amp; Associativity</a:t>
            </a:r>
          </a:p>
        </p:txBody>
      </p:sp>
      <p:sp>
        <p:nvSpPr>
          <p:cNvPr id="57348"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7BC2732-2932-490F-898A-58272589CAD4}" type="datetime1">
              <a:rPr lang="en-US" altLang="en-US" smtClean="0"/>
              <a:t>2/15/2015</a:t>
            </a:fld>
            <a:endParaRPr lang="en-US" altLang="en-US" smtClean="0"/>
          </a:p>
        </p:txBody>
      </p:sp>
      <p:sp>
        <p:nvSpPr>
          <p:cNvPr id="57349" name="Footer Placeholder 3"/>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5735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B3DC63C-5303-44EE-B10F-DE2A0ADB71B6}" type="slidenum">
              <a:rPr lang="en-US" altLang="en-US" b="0" smtClean="0"/>
              <a:pPr/>
              <a:t>18</a:t>
            </a:fld>
            <a:endParaRPr lang="en-US" altLang="en-US"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2">
                                            <p:txEl>
                                              <p:pRg st="3" end="3"/>
                                            </p:txEl>
                                          </p:spTgt>
                                        </p:tgtEl>
                                        <p:attrNameLst>
                                          <p:attrName>style.visibility</p:attrName>
                                        </p:attrNameLst>
                                      </p:cBhvr>
                                      <p:to>
                                        <p:strVal val="visible"/>
                                      </p:to>
                                    </p:set>
                                    <p:animEffect transition="in" filter="blinds(horizontal)">
                                      <p:cBhvr>
                                        <p:cTn id="7" dur="500"/>
                                        <p:tgtEl>
                                          <p:spTgt spid="2560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2">
                                            <p:txEl>
                                              <p:pRg st="4" end="4"/>
                                            </p:txEl>
                                          </p:spTgt>
                                        </p:tgtEl>
                                        <p:attrNameLst>
                                          <p:attrName>style.visibility</p:attrName>
                                        </p:attrNameLst>
                                      </p:cBhvr>
                                      <p:to>
                                        <p:strVal val="visible"/>
                                      </p:to>
                                    </p:set>
                                    <p:animEffect transition="in" filter="blinds(horizontal)">
                                      <p:cBhvr>
                                        <p:cTn id="12" dur="500"/>
                                        <p:tgtEl>
                                          <p:spTgt spid="25602">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602">
                                            <p:txEl>
                                              <p:pRg st="5" end="5"/>
                                            </p:txEl>
                                          </p:spTgt>
                                        </p:tgtEl>
                                        <p:attrNameLst>
                                          <p:attrName>style.visibility</p:attrName>
                                        </p:attrNameLst>
                                      </p:cBhvr>
                                      <p:to>
                                        <p:strVal val="visible"/>
                                      </p:to>
                                    </p:set>
                                    <p:animEffect transition="in" filter="blinds(horizontal)">
                                      <p:cBhvr>
                                        <p:cTn id="17" dur="500"/>
                                        <p:tgtEl>
                                          <p:spTgt spid="25602">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602">
                                            <p:txEl>
                                              <p:pRg st="6" end="6"/>
                                            </p:txEl>
                                          </p:spTgt>
                                        </p:tgtEl>
                                        <p:attrNameLst>
                                          <p:attrName>style.visibility</p:attrName>
                                        </p:attrNameLst>
                                      </p:cBhvr>
                                      <p:to>
                                        <p:strVal val="visible"/>
                                      </p:to>
                                    </p:set>
                                    <p:animEffect transition="in" filter="blinds(horizontal)">
                                      <p:cBhvr>
                                        <p:cTn id="22" dur="500"/>
                                        <p:tgtEl>
                                          <p:spTgt spid="256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idx="1"/>
          </p:nvPr>
        </p:nvSpPr>
        <p:spPr bwMode="auto">
          <a:xfrm>
            <a:off x="1219200" y="1066800"/>
            <a:ext cx="76962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smtClean="0">
                <a:solidFill>
                  <a:srgbClr val="002060"/>
                </a:solidFill>
              </a:rPr>
              <a:t>For nested parentheses (more than one parentheses), evaluation proceeds from the innermost expression outward.</a:t>
            </a:r>
          </a:p>
          <a:p>
            <a:r>
              <a:rPr lang="en-US" altLang="en-US" sz="2800" smtClean="0">
                <a:solidFill>
                  <a:srgbClr val="002060"/>
                </a:solidFill>
              </a:rPr>
              <a:t>For example:</a:t>
            </a:r>
          </a:p>
          <a:p>
            <a:pPr eaLnBrk="1" hangingPunct="1">
              <a:lnSpc>
                <a:spcPct val="120000"/>
              </a:lnSpc>
              <a:buFontTx/>
              <a:buNone/>
            </a:pPr>
            <a:r>
              <a:rPr lang="en-US" altLang="en-US" sz="2800" smtClean="0">
                <a:solidFill>
                  <a:srgbClr val="002060"/>
                </a:solidFill>
              </a:rPr>
              <a:t>	</a:t>
            </a:r>
            <a:r>
              <a:rPr lang="en-US" altLang="en-US" sz="2800" smtClean="0">
                <a:solidFill>
                  <a:srgbClr val="FF0000"/>
                </a:solidFill>
              </a:rPr>
              <a:t>x = 25 – (2 * (10 + (8 / 2)));</a:t>
            </a:r>
          </a:p>
          <a:p>
            <a:pPr eaLnBrk="1" hangingPunct="1">
              <a:lnSpc>
                <a:spcPct val="120000"/>
              </a:lnSpc>
              <a:buFontTx/>
              <a:buNone/>
            </a:pPr>
            <a:r>
              <a:rPr lang="en-US" altLang="en-US" sz="2000" smtClean="0">
                <a:solidFill>
                  <a:srgbClr val="002060"/>
                </a:solidFill>
              </a:rPr>
              <a:t>         1. The innermost, 8/2 =4 is evaluated first.	25 – (2 * (10 + 4))</a:t>
            </a:r>
          </a:p>
          <a:p>
            <a:pPr lvl="1">
              <a:lnSpc>
                <a:spcPct val="120000"/>
              </a:lnSpc>
              <a:spcBef>
                <a:spcPct val="0"/>
              </a:spcBef>
              <a:buFont typeface="Arial" panose="020B0604020202020204" pitchFamily="34" charset="0"/>
              <a:buNone/>
            </a:pPr>
            <a:r>
              <a:rPr lang="en-US" altLang="en-US" sz="2000" smtClean="0">
                <a:solidFill>
                  <a:srgbClr val="002060"/>
                </a:solidFill>
              </a:rPr>
              <a:t> 2. Moving outward, 	10 + 4 = 14		25 – (2 * 14)</a:t>
            </a:r>
          </a:p>
          <a:p>
            <a:pPr lvl="1">
              <a:lnSpc>
                <a:spcPct val="120000"/>
              </a:lnSpc>
              <a:spcBef>
                <a:spcPct val="0"/>
              </a:spcBef>
              <a:buFont typeface="Arial" panose="020B0604020202020204" pitchFamily="34" charset="0"/>
              <a:buNone/>
            </a:pPr>
            <a:r>
              <a:rPr lang="en-US" altLang="en-US" sz="2000" smtClean="0">
                <a:solidFill>
                  <a:srgbClr val="002060"/>
                </a:solidFill>
              </a:rPr>
              <a:t> 3. The outer most,    2 * 14  = 28		25 – 28</a:t>
            </a:r>
          </a:p>
          <a:p>
            <a:pPr lvl="1">
              <a:lnSpc>
                <a:spcPct val="120000"/>
              </a:lnSpc>
              <a:spcBef>
                <a:spcPct val="0"/>
              </a:spcBef>
              <a:buFont typeface="Arial" panose="020B0604020202020204" pitchFamily="34" charset="0"/>
              <a:buNone/>
            </a:pPr>
            <a:r>
              <a:rPr lang="en-US" altLang="en-US" sz="2000" smtClean="0">
                <a:solidFill>
                  <a:srgbClr val="002060"/>
                </a:solidFill>
              </a:rPr>
              <a:t> 4. The final expression,     25 – 28		25 – 28 = -3</a:t>
            </a:r>
          </a:p>
          <a:p>
            <a:pPr lvl="1">
              <a:lnSpc>
                <a:spcPct val="120000"/>
              </a:lnSpc>
              <a:spcBef>
                <a:spcPct val="0"/>
              </a:spcBef>
              <a:buFont typeface="Arial" panose="020B0604020202020204" pitchFamily="34" charset="0"/>
              <a:buNone/>
            </a:pPr>
            <a:r>
              <a:rPr lang="en-US" altLang="en-US" sz="2400" smtClean="0">
                <a:solidFill>
                  <a:srgbClr val="002060"/>
                </a:solidFill>
              </a:rPr>
              <a:t>Use parentheses in expressions for clarity and readability, and must always be in pairs.</a:t>
            </a:r>
          </a:p>
          <a:p>
            <a:pPr eaLnBrk="1" hangingPunct="1">
              <a:lnSpc>
                <a:spcPct val="120000"/>
              </a:lnSpc>
              <a:buFontTx/>
              <a:buNone/>
            </a:pPr>
            <a:endParaRPr lang="en-US" altLang="en-US" sz="2800" smtClean="0">
              <a:solidFill>
                <a:srgbClr val="002060"/>
              </a:solidFill>
            </a:endParaRPr>
          </a:p>
        </p:txBody>
      </p:sp>
      <p:sp>
        <p:nvSpPr>
          <p:cNvPr id="59395" name="Title 1"/>
          <p:cNvSpPr>
            <a:spLocks noGrp="1"/>
          </p:cNvSpPr>
          <p:nvPr>
            <p:ph type="title"/>
          </p:nvPr>
        </p:nvSpPr>
        <p:spPr>
          <a:xfrm>
            <a:off x="1219200" y="152400"/>
            <a:ext cx="7162800" cy="685800"/>
          </a:xfrm>
        </p:spPr>
        <p:txBody>
          <a:bodyPr/>
          <a:lstStyle/>
          <a:p>
            <a:r>
              <a:rPr lang="en-US" altLang="en-US" smtClean="0">
                <a:solidFill>
                  <a:srgbClr val="000066"/>
                </a:solidFill>
              </a:rPr>
              <a:t>Operator precedence &amp; Associativity</a:t>
            </a:r>
          </a:p>
        </p:txBody>
      </p:sp>
      <p:sp>
        <p:nvSpPr>
          <p:cNvPr id="59396"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77475F7-887F-440E-AC7B-E383DE5D7B49}" type="datetime1">
              <a:rPr lang="en-US" altLang="en-US" smtClean="0"/>
              <a:t>2/15/2015</a:t>
            </a:fld>
            <a:endParaRPr lang="en-US" altLang="en-US" smtClean="0"/>
          </a:p>
        </p:txBody>
      </p:sp>
      <p:sp>
        <p:nvSpPr>
          <p:cNvPr id="59397" name="Footer Placeholder 3"/>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5939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73D3BA8-DB83-4F3A-86B0-285254AD4D72}" type="slidenum">
              <a:rPr lang="en-US" altLang="en-US" b="0" smtClean="0"/>
              <a:pPr/>
              <a:t>19</a:t>
            </a:fld>
            <a:endParaRPr lang="en-US" altLang="en-US" b="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9"/>
          <p:cNvSpPr>
            <a:spLocks noGrp="1"/>
          </p:cNvSpPr>
          <p:nvPr>
            <p:ph type="title"/>
          </p:nvPr>
        </p:nvSpPr>
        <p:spPr>
          <a:xfrm>
            <a:off x="1219200" y="147638"/>
            <a:ext cx="7924800" cy="766762"/>
          </a:xfrm>
        </p:spPr>
        <p:txBody>
          <a:bodyPr rtlCol="0">
            <a:normAutofit/>
          </a:bodyPr>
          <a:lstStyle/>
          <a:p>
            <a:pPr fontAlgn="auto">
              <a:spcAft>
                <a:spcPts val="0"/>
              </a:spcAft>
              <a:defRPr/>
            </a:pPr>
            <a:r>
              <a:rPr lang="en-US" spc="1500" dirty="0" smtClean="0"/>
              <a:t>Objectives</a:t>
            </a:r>
            <a:endParaRPr lang="en-US" spc="1500" dirty="0"/>
          </a:p>
        </p:txBody>
      </p:sp>
      <p:sp>
        <p:nvSpPr>
          <p:cNvPr id="35843" name="Subtitle 10"/>
          <p:cNvSpPr>
            <a:spLocks noGrp="1"/>
          </p:cNvSpPr>
          <p:nvPr>
            <p:ph type="body" idx="1"/>
          </p:nvPr>
        </p:nvSpPr>
        <p:spPr bwMode="auto">
          <a:xfrm>
            <a:off x="1295400" y="2057400"/>
            <a:ext cx="7848600" cy="4070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457200" indent="-457200">
              <a:buFont typeface="Arial" panose="020B0604020202020204" pitchFamily="34" charset="0"/>
              <a:buChar char="•"/>
            </a:pPr>
            <a:r>
              <a:rPr lang="en-US" altLang="en-US" sz="2800" dirty="0" smtClean="0">
                <a:solidFill>
                  <a:srgbClr val="000099"/>
                </a:solidFill>
                <a:latin typeface="Arial" panose="020B0604020202020204" pitchFamily="34" charset="0"/>
                <a:cs typeface="Arial" panose="020B0604020202020204" pitchFamily="34" charset="0"/>
              </a:rPr>
              <a:t>To learn and appreciate the following concept</a:t>
            </a:r>
          </a:p>
          <a:p>
            <a:pPr marL="457200" indent="-457200">
              <a:buFont typeface="Arial" panose="020B0604020202020204" pitchFamily="34" charset="0"/>
              <a:buChar char="•"/>
            </a:pPr>
            <a:endParaRPr lang="en-US" altLang="en-US" sz="2800" dirty="0" smtClean="0">
              <a:solidFill>
                <a:srgbClr val="000099"/>
              </a:solidFill>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altLang="en-US" sz="2400" dirty="0" smtClean="0">
                <a:solidFill>
                  <a:schemeClr val="tx1"/>
                </a:solidFill>
                <a:latin typeface="Arial" panose="020B0604020202020204" pitchFamily="34" charset="0"/>
                <a:cs typeface="Arial" panose="020B0604020202020204" pitchFamily="34" charset="0"/>
              </a:rPr>
              <a:t>Making </a:t>
            </a:r>
            <a:r>
              <a:rPr lang="en-US" altLang="en-US" sz="2400" dirty="0" smtClean="0">
                <a:solidFill>
                  <a:schemeClr val="tx1"/>
                </a:solidFill>
                <a:latin typeface="Arial" panose="020B0604020202020204" pitchFamily="34" charset="0"/>
                <a:cs typeface="Arial" panose="020B0604020202020204" pitchFamily="34" charset="0"/>
              </a:rPr>
              <a:t>Decisions</a:t>
            </a:r>
          </a:p>
          <a:p>
            <a:pPr marL="914400" lvl="1" indent="-457200">
              <a:buFont typeface="Arial" panose="020B0604020202020204" pitchFamily="34" charset="0"/>
              <a:buChar char="•"/>
            </a:pPr>
            <a:r>
              <a:rPr lang="en-US" altLang="en-US" sz="2400" dirty="0" smtClean="0">
                <a:solidFill>
                  <a:schemeClr val="tx1"/>
                </a:solidFill>
                <a:latin typeface="Arial" panose="020B0604020202020204" pitchFamily="34" charset="0"/>
                <a:cs typeface="Arial" panose="020B0604020202020204" pitchFamily="34" charset="0"/>
              </a:rPr>
              <a:t>The if Statement </a:t>
            </a:r>
          </a:p>
          <a:p>
            <a:pPr marL="914400" lvl="1" indent="-457200">
              <a:buFont typeface="Arial" panose="020B0604020202020204" pitchFamily="34" charset="0"/>
              <a:buChar char="•"/>
            </a:pPr>
            <a:r>
              <a:rPr lang="en-US" altLang="en-US" sz="2400" dirty="0" smtClean="0">
                <a:solidFill>
                  <a:schemeClr val="tx1"/>
                </a:solidFill>
                <a:latin typeface="Arial" panose="020B0604020202020204" pitchFamily="34" charset="0"/>
                <a:cs typeface="Arial" panose="020B0604020202020204" pitchFamily="34" charset="0"/>
              </a:rPr>
              <a:t>The if-else Construct </a:t>
            </a:r>
          </a:p>
          <a:p>
            <a:pPr marL="914400" lvl="1" indent="-457200">
              <a:buFont typeface="Arial" panose="020B0604020202020204" pitchFamily="34" charset="0"/>
              <a:buChar char="•"/>
            </a:pPr>
            <a:r>
              <a:rPr lang="en-US" altLang="en-US" sz="2400" dirty="0" smtClean="0">
                <a:solidFill>
                  <a:schemeClr val="tx1"/>
                </a:solidFill>
                <a:latin typeface="Arial" panose="020B0604020202020204" pitchFamily="34" charset="0"/>
                <a:cs typeface="Arial" panose="020B0604020202020204" pitchFamily="34" charset="0"/>
              </a:rPr>
              <a:t>Logical Operators</a:t>
            </a:r>
          </a:p>
          <a:p>
            <a:pPr marL="914400" lvl="1" indent="-457200">
              <a:buFont typeface="Arial" panose="020B0604020202020204" pitchFamily="34" charset="0"/>
              <a:buChar char="•"/>
            </a:pPr>
            <a:r>
              <a:rPr lang="en-US" altLang="en-US" sz="2400" dirty="0" smtClean="0">
                <a:solidFill>
                  <a:schemeClr val="tx1"/>
                </a:solidFill>
                <a:latin typeface="Arial" panose="020B0604020202020204" pitchFamily="34" charset="0"/>
                <a:cs typeface="Arial" panose="020B0604020202020204" pitchFamily="34" charset="0"/>
              </a:rPr>
              <a:t>Nested if Statements </a:t>
            </a:r>
          </a:p>
          <a:p>
            <a:pPr marL="914400" lvl="1" indent="-457200">
              <a:buFont typeface="Arial" panose="020B0604020202020204" pitchFamily="34" charset="0"/>
              <a:buChar char="•"/>
            </a:pPr>
            <a:r>
              <a:rPr lang="en-US" altLang="en-US" sz="2400" dirty="0" smtClean="0">
                <a:solidFill>
                  <a:schemeClr val="tx1"/>
                </a:solidFill>
                <a:latin typeface="Arial" panose="020B0604020202020204" pitchFamily="34" charset="0"/>
                <a:cs typeface="Arial" panose="020B0604020202020204" pitchFamily="34" charset="0"/>
              </a:rPr>
              <a:t>The else if Construct </a:t>
            </a:r>
          </a:p>
          <a:p>
            <a:pPr marL="914400" lvl="1" indent="-457200">
              <a:buFont typeface="Arial" panose="020B0604020202020204" pitchFamily="34" charset="0"/>
              <a:buChar char="•"/>
            </a:pPr>
            <a:r>
              <a:rPr lang="en-US" altLang="en-US" sz="2400" dirty="0" smtClean="0">
                <a:solidFill>
                  <a:schemeClr val="tx1"/>
                </a:solidFill>
                <a:latin typeface="Arial" panose="020B0604020202020204" pitchFamily="34" charset="0"/>
                <a:cs typeface="Arial" panose="020B0604020202020204" pitchFamily="34" charset="0"/>
              </a:rPr>
              <a:t>The switch Statement </a:t>
            </a:r>
            <a:endParaRPr lang="en-US" altLang="en-US" sz="2400" dirty="0" smtClean="0">
              <a:solidFill>
                <a:schemeClr val="tx1"/>
              </a:solidFill>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altLang="en-US" sz="2400" dirty="0" smtClean="0">
                <a:solidFill>
                  <a:schemeClr val="tx1"/>
                </a:solidFill>
                <a:latin typeface="Arial" panose="020B0604020202020204" pitchFamily="34" charset="0"/>
                <a:cs typeface="Arial" panose="020B0604020202020204" pitchFamily="34" charset="0"/>
              </a:rPr>
              <a:t>Bitwise Operators</a:t>
            </a:r>
            <a:endParaRPr lang="en-US" altLang="en-US" sz="2400" dirty="0" smtClean="0">
              <a:solidFill>
                <a:schemeClr val="tx1"/>
              </a:solidFill>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altLang="en-US" sz="2400" dirty="0" smtClean="0">
                <a:solidFill>
                  <a:schemeClr val="tx1"/>
                </a:solidFill>
                <a:latin typeface="Arial" panose="020B0604020202020204" pitchFamily="34" charset="0"/>
                <a:cs typeface="Arial" panose="020B0604020202020204" pitchFamily="34" charset="0"/>
              </a:rPr>
              <a:t>The Conditional &amp; comma Operators</a:t>
            </a:r>
          </a:p>
        </p:txBody>
      </p:sp>
      <p:sp>
        <p:nvSpPr>
          <p:cNvPr id="35844"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mtClean="0">
                <a:solidFill>
                  <a:srgbClr val="002060"/>
                </a:solidFill>
              </a:rPr>
              <a:t>CSE 1002                            Department of CSE</a:t>
            </a:r>
            <a:endParaRPr lang="en-US" altLang="en-US" smtClean="0">
              <a:solidFill>
                <a:srgbClr val="FFFFFF"/>
              </a:solidFill>
            </a:endParaRPr>
          </a:p>
        </p:txBody>
      </p:sp>
      <p:sp>
        <p:nvSpPr>
          <p:cNvPr id="35845"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17C8186-50CD-4116-8E2D-38ADBE8A8FBC}" type="slidenum">
              <a:rPr lang="en-US" altLang="en-US" smtClean="0">
                <a:solidFill>
                  <a:srgbClr val="002060"/>
                </a:solidFill>
              </a:rPr>
              <a:pPr/>
              <a:t>2</a:t>
            </a:fld>
            <a:endParaRPr lang="en-US" altLang="en-US" smtClean="0">
              <a:solidFill>
                <a:srgbClr val="002060"/>
              </a:solidFill>
            </a:endParaRPr>
          </a:p>
        </p:txBody>
      </p:sp>
      <p:sp>
        <p:nvSpPr>
          <p:cNvPr id="3584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C173D01-5B57-4068-8DBD-537998D9FA25}"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idx="1"/>
          </p:nvPr>
        </p:nvSpPr>
        <p:spPr bwMode="auto">
          <a:xfrm>
            <a:off x="1219200" y="1066800"/>
            <a:ext cx="76962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sz="2800" smtClean="0">
                <a:solidFill>
                  <a:srgbClr val="002060"/>
                </a:solidFill>
              </a:rPr>
              <a:t>Show all the steps how the following expression is evaluated. Consider the initial values of i=8, j=5. </a:t>
            </a:r>
          </a:p>
          <a:p>
            <a:pPr marL="0" indent="0">
              <a:buFont typeface="Arial" panose="020B0604020202020204" pitchFamily="34" charset="0"/>
              <a:buNone/>
            </a:pPr>
            <a:r>
              <a:rPr lang="en-US" altLang="en-US" sz="2800" smtClean="0">
                <a:solidFill>
                  <a:srgbClr val="002060"/>
                </a:solidFill>
              </a:rPr>
              <a:t>	2*((i/5)+(4*(j-3))%(i+j-2))					</a:t>
            </a:r>
          </a:p>
        </p:txBody>
      </p:sp>
      <p:sp>
        <p:nvSpPr>
          <p:cNvPr id="61443" name="Title 1"/>
          <p:cNvSpPr>
            <a:spLocks noGrp="1"/>
          </p:cNvSpPr>
          <p:nvPr>
            <p:ph type="title"/>
          </p:nvPr>
        </p:nvSpPr>
        <p:spPr>
          <a:xfrm>
            <a:off x="1219200" y="152400"/>
            <a:ext cx="7162800" cy="685800"/>
          </a:xfrm>
        </p:spPr>
        <p:txBody>
          <a:bodyPr/>
          <a:lstStyle/>
          <a:p>
            <a:r>
              <a:rPr lang="en-US" altLang="en-US" smtClean="0">
                <a:solidFill>
                  <a:srgbClr val="000066"/>
                </a:solidFill>
              </a:rPr>
              <a:t>Operator precedence &amp; Associativity</a:t>
            </a:r>
          </a:p>
        </p:txBody>
      </p:sp>
      <p:sp>
        <p:nvSpPr>
          <p:cNvPr id="7" name="Rectangle 2"/>
          <p:cNvSpPr txBox="1">
            <a:spLocks noChangeArrowheads="1"/>
          </p:cNvSpPr>
          <p:nvPr/>
        </p:nvSpPr>
        <p:spPr bwMode="auto">
          <a:xfrm>
            <a:off x="2133600" y="2667000"/>
            <a:ext cx="5105400" cy="609600"/>
          </a:xfrm>
          <a:prstGeom prst="rect">
            <a:avLst/>
          </a:prstGeom>
          <a:noFill/>
          <a:ln>
            <a:miter lim="800000"/>
            <a:headEnd/>
            <a:tailEnd/>
          </a:ln>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defRPr/>
            </a:pPr>
            <a:r>
              <a:rPr lang="en-US" sz="3300" dirty="0" smtClean="0">
                <a:solidFill>
                  <a:srgbClr val="FF0000"/>
                </a:solidFill>
              </a:rPr>
              <a:t>2*((8/5)+(</a:t>
            </a:r>
            <a:r>
              <a:rPr lang="en-US" sz="3300" smtClean="0">
                <a:solidFill>
                  <a:srgbClr val="FF0000"/>
                </a:solidFill>
              </a:rPr>
              <a:t>4*(5-3</a:t>
            </a:r>
            <a:r>
              <a:rPr lang="en-US" sz="3300" dirty="0" smtClean="0">
                <a:solidFill>
                  <a:srgbClr val="FF0000"/>
                </a:solidFill>
              </a:rPr>
              <a:t>))%(8+5-2))</a:t>
            </a:r>
            <a:r>
              <a:rPr lang="en-US" sz="3300" dirty="0">
                <a:solidFill>
                  <a:srgbClr val="FF0000"/>
                </a:solidFill>
              </a:rPr>
              <a:t>	</a:t>
            </a:r>
            <a:endParaRPr lang="en-US" sz="3300" dirty="0" smtClean="0">
              <a:solidFill>
                <a:srgbClr val="FF0000"/>
              </a:solidFill>
            </a:endParaRPr>
          </a:p>
        </p:txBody>
      </p:sp>
      <p:sp>
        <p:nvSpPr>
          <p:cNvPr id="10" name="Rectangle 2"/>
          <p:cNvSpPr txBox="1">
            <a:spLocks noChangeArrowheads="1"/>
          </p:cNvSpPr>
          <p:nvPr/>
        </p:nvSpPr>
        <p:spPr bwMode="auto">
          <a:xfrm>
            <a:off x="2138363" y="3886200"/>
            <a:ext cx="259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800">
                <a:solidFill>
                  <a:srgbClr val="FF0000"/>
                </a:solidFill>
                <a:latin typeface="Calibri" panose="020F0502020204030204" pitchFamily="34" charset="0"/>
              </a:rPr>
              <a:t>2*(1+8%11)	</a:t>
            </a:r>
          </a:p>
        </p:txBody>
      </p:sp>
      <p:sp>
        <p:nvSpPr>
          <p:cNvPr id="11" name="Rectangle 2"/>
          <p:cNvSpPr txBox="1">
            <a:spLocks noChangeArrowheads="1"/>
          </p:cNvSpPr>
          <p:nvPr/>
        </p:nvSpPr>
        <p:spPr bwMode="auto">
          <a:xfrm>
            <a:off x="2133600" y="3276600"/>
            <a:ext cx="259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800">
                <a:solidFill>
                  <a:srgbClr val="FF0000"/>
                </a:solidFill>
                <a:latin typeface="Calibri" panose="020F0502020204030204" pitchFamily="34" charset="0"/>
              </a:rPr>
              <a:t>2*(1+(4*2)%11)</a:t>
            </a:r>
          </a:p>
        </p:txBody>
      </p:sp>
      <p:sp>
        <p:nvSpPr>
          <p:cNvPr id="12" name="Rectangle 2"/>
          <p:cNvSpPr txBox="1">
            <a:spLocks noChangeArrowheads="1"/>
          </p:cNvSpPr>
          <p:nvPr/>
        </p:nvSpPr>
        <p:spPr bwMode="auto">
          <a:xfrm>
            <a:off x="2133600" y="4533900"/>
            <a:ext cx="259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800">
                <a:solidFill>
                  <a:srgbClr val="FF0000"/>
                </a:solidFill>
                <a:latin typeface="Calibri" panose="020F0502020204030204" pitchFamily="34" charset="0"/>
              </a:rPr>
              <a:t>2*(1+8)	</a:t>
            </a:r>
          </a:p>
        </p:txBody>
      </p:sp>
      <p:sp>
        <p:nvSpPr>
          <p:cNvPr id="13" name="Rectangle 2"/>
          <p:cNvSpPr txBox="1">
            <a:spLocks noChangeArrowheads="1"/>
          </p:cNvSpPr>
          <p:nvPr/>
        </p:nvSpPr>
        <p:spPr bwMode="auto">
          <a:xfrm>
            <a:off x="2138363" y="5029200"/>
            <a:ext cx="1358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800">
                <a:solidFill>
                  <a:srgbClr val="FF0000"/>
                </a:solidFill>
                <a:latin typeface="Calibri" panose="020F0502020204030204" pitchFamily="34" charset="0"/>
              </a:rPr>
              <a:t>2*9	</a:t>
            </a:r>
          </a:p>
        </p:txBody>
      </p:sp>
      <p:sp>
        <p:nvSpPr>
          <p:cNvPr id="14" name="Rectangle 2"/>
          <p:cNvSpPr txBox="1">
            <a:spLocks noChangeArrowheads="1"/>
          </p:cNvSpPr>
          <p:nvPr/>
        </p:nvSpPr>
        <p:spPr bwMode="auto">
          <a:xfrm>
            <a:off x="2133600" y="5486400"/>
            <a:ext cx="1358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en-US" altLang="en-US" sz="2800" u="sng">
                <a:solidFill>
                  <a:srgbClr val="FF0000"/>
                </a:solidFill>
                <a:latin typeface="Calibri" panose="020F0502020204030204" pitchFamily="34" charset="0"/>
              </a:rPr>
              <a:t>18</a:t>
            </a:r>
            <a:r>
              <a:rPr lang="en-US" altLang="en-US" sz="2800">
                <a:solidFill>
                  <a:srgbClr val="FF0000"/>
                </a:solidFill>
                <a:latin typeface="Calibri" panose="020F0502020204030204" pitchFamily="34" charset="0"/>
              </a:rPr>
              <a:t>	</a:t>
            </a:r>
          </a:p>
        </p:txBody>
      </p:sp>
      <p:sp>
        <p:nvSpPr>
          <p:cNvPr id="61450"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B19EE9-C7C6-4852-9E3A-B6C9AE0D78E3}" type="datetime1">
              <a:rPr lang="en-US" altLang="en-US" smtClean="0"/>
              <a:t>2/15/2015</a:t>
            </a:fld>
            <a:endParaRPr lang="en-US" altLang="en-US" smtClean="0"/>
          </a:p>
        </p:txBody>
      </p:sp>
      <p:sp>
        <p:nvSpPr>
          <p:cNvPr id="61451" name="Footer Placeholder 3"/>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6145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188ACD1-41FF-4B35-9973-207A82AE9042}" type="slidenum">
              <a:rPr lang="en-US" altLang="en-US" b="0" smtClean="0"/>
              <a:pPr/>
              <a:t>20</a:t>
            </a:fld>
            <a:endParaRPr lang="en-US" altLang="en-US"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altLang="en-US" sz="2400" smtClean="0">
                <a:solidFill>
                  <a:srgbClr val="000066"/>
                </a:solidFill>
              </a:rPr>
              <a:t>Program to illustrate evaluation of expressions:</a:t>
            </a:r>
          </a:p>
          <a:p>
            <a:pPr eaLnBrk="1" hangingPunct="1">
              <a:lnSpc>
                <a:spcPct val="90000"/>
              </a:lnSpc>
              <a:buFontTx/>
              <a:buNone/>
            </a:pPr>
            <a:r>
              <a:rPr lang="en-US" altLang="en-US" sz="2000" smtClean="0">
                <a:solidFill>
                  <a:srgbClr val="000066"/>
                </a:solidFill>
              </a:rPr>
              <a:t>void main()</a:t>
            </a:r>
          </a:p>
          <a:p>
            <a:pPr eaLnBrk="1" hangingPunct="1">
              <a:lnSpc>
                <a:spcPct val="90000"/>
              </a:lnSpc>
              <a:buFontTx/>
              <a:buNone/>
            </a:pPr>
            <a:r>
              <a:rPr lang="en-US" altLang="en-US" sz="2000" smtClean="0">
                <a:solidFill>
                  <a:srgbClr val="000066"/>
                </a:solidFill>
              </a:rPr>
              <a:t>{</a:t>
            </a:r>
          </a:p>
          <a:p>
            <a:pPr eaLnBrk="1" hangingPunct="1">
              <a:lnSpc>
                <a:spcPct val="90000"/>
              </a:lnSpc>
              <a:buFontTx/>
              <a:buNone/>
            </a:pPr>
            <a:r>
              <a:rPr lang="en-US" altLang="en-US" sz="2000" smtClean="0">
                <a:solidFill>
                  <a:srgbClr val="000066"/>
                </a:solidFill>
              </a:rPr>
              <a:t>   float a,b,c,x,y,z;</a:t>
            </a:r>
          </a:p>
          <a:p>
            <a:pPr eaLnBrk="1" hangingPunct="1">
              <a:lnSpc>
                <a:spcPct val="90000"/>
              </a:lnSpc>
              <a:buFontTx/>
              <a:buNone/>
            </a:pPr>
            <a:r>
              <a:rPr lang="en-US" altLang="en-US" sz="2000" smtClean="0">
                <a:solidFill>
                  <a:srgbClr val="000066"/>
                </a:solidFill>
              </a:rPr>
              <a:t>  a=9.0;</a:t>
            </a:r>
          </a:p>
          <a:p>
            <a:pPr eaLnBrk="1" hangingPunct="1">
              <a:lnSpc>
                <a:spcPct val="90000"/>
              </a:lnSpc>
              <a:buFontTx/>
              <a:buNone/>
            </a:pPr>
            <a:r>
              <a:rPr lang="en-US" altLang="en-US" sz="2000" smtClean="0">
                <a:solidFill>
                  <a:srgbClr val="000066"/>
                </a:solidFill>
              </a:rPr>
              <a:t>  b=12.0;</a:t>
            </a:r>
          </a:p>
          <a:p>
            <a:pPr eaLnBrk="1" hangingPunct="1">
              <a:lnSpc>
                <a:spcPct val="90000"/>
              </a:lnSpc>
              <a:buFontTx/>
              <a:buNone/>
            </a:pPr>
            <a:r>
              <a:rPr lang="en-US" altLang="en-US" sz="2000" smtClean="0">
                <a:solidFill>
                  <a:srgbClr val="000066"/>
                </a:solidFill>
              </a:rPr>
              <a:t>  c=3.0;</a:t>
            </a:r>
          </a:p>
          <a:p>
            <a:pPr eaLnBrk="1" hangingPunct="1">
              <a:lnSpc>
                <a:spcPct val="90000"/>
              </a:lnSpc>
              <a:buFontTx/>
              <a:buNone/>
            </a:pPr>
            <a:r>
              <a:rPr lang="en-US" altLang="en-US" sz="2000" b="1" smtClean="0">
                <a:solidFill>
                  <a:srgbClr val="000066"/>
                </a:solidFill>
                <a:latin typeface="Tempus Sans ITC" panose="04020404030D07020202" pitchFamily="82" charset="0"/>
              </a:rPr>
              <a:t>  </a:t>
            </a:r>
            <a:r>
              <a:rPr lang="en-US" altLang="en-US" sz="2000" b="1" smtClean="0">
                <a:solidFill>
                  <a:srgbClr val="000066"/>
                </a:solidFill>
              </a:rPr>
              <a:t>x=a-b/3+c*2-1;</a:t>
            </a:r>
          </a:p>
          <a:p>
            <a:pPr eaLnBrk="1" hangingPunct="1">
              <a:lnSpc>
                <a:spcPct val="90000"/>
              </a:lnSpc>
              <a:buFontTx/>
              <a:buNone/>
            </a:pPr>
            <a:r>
              <a:rPr lang="en-US" altLang="en-US" sz="2000" b="1" smtClean="0">
                <a:solidFill>
                  <a:srgbClr val="000066"/>
                </a:solidFill>
              </a:rPr>
              <a:t>  y=a-b/(3+c)*(2-1);</a:t>
            </a:r>
          </a:p>
          <a:p>
            <a:pPr eaLnBrk="1" hangingPunct="1">
              <a:lnSpc>
                <a:spcPct val="90000"/>
              </a:lnSpc>
              <a:buFontTx/>
              <a:buNone/>
            </a:pPr>
            <a:r>
              <a:rPr lang="en-US" altLang="en-US" sz="2000" b="1" smtClean="0">
                <a:solidFill>
                  <a:srgbClr val="000066"/>
                </a:solidFill>
              </a:rPr>
              <a:t>  z=a-(b/(3+c)*2)-1;</a:t>
            </a:r>
          </a:p>
          <a:p>
            <a:pPr eaLnBrk="1" hangingPunct="1">
              <a:lnSpc>
                <a:spcPct val="90000"/>
              </a:lnSpc>
              <a:buFontTx/>
              <a:buNone/>
            </a:pPr>
            <a:r>
              <a:rPr lang="en-US" altLang="en-US" sz="2000" smtClean="0">
                <a:solidFill>
                  <a:srgbClr val="000066"/>
                </a:solidFill>
              </a:rPr>
              <a:t>  cout &lt;&lt;“x=“&lt;&lt;x&lt; endl;</a:t>
            </a:r>
          </a:p>
          <a:p>
            <a:pPr eaLnBrk="1" hangingPunct="1">
              <a:lnSpc>
                <a:spcPct val="90000"/>
              </a:lnSpc>
              <a:buFontTx/>
              <a:buNone/>
            </a:pPr>
            <a:r>
              <a:rPr lang="en-US" altLang="en-US" sz="2000" smtClean="0">
                <a:solidFill>
                  <a:srgbClr val="000066"/>
                </a:solidFill>
              </a:rPr>
              <a:t>  cout &lt;&lt;“y=“&lt;&lt;y&lt; endl; </a:t>
            </a:r>
          </a:p>
          <a:p>
            <a:pPr eaLnBrk="1" hangingPunct="1">
              <a:lnSpc>
                <a:spcPct val="90000"/>
              </a:lnSpc>
              <a:buFontTx/>
              <a:buNone/>
            </a:pPr>
            <a:r>
              <a:rPr lang="en-US" altLang="en-US" sz="2000" smtClean="0">
                <a:solidFill>
                  <a:srgbClr val="000066"/>
                </a:solidFill>
              </a:rPr>
              <a:t>  cout &lt;&lt;“z=“&lt;&lt;z&lt; endl;</a:t>
            </a:r>
          </a:p>
          <a:p>
            <a:pPr eaLnBrk="1" hangingPunct="1">
              <a:lnSpc>
                <a:spcPct val="90000"/>
              </a:lnSpc>
              <a:buFontTx/>
              <a:buNone/>
            </a:pPr>
            <a:r>
              <a:rPr lang="en-US" altLang="en-US" sz="2000" smtClean="0">
                <a:solidFill>
                  <a:srgbClr val="000066"/>
                </a:solidFill>
              </a:rPr>
              <a:t>}</a:t>
            </a:r>
          </a:p>
          <a:p>
            <a:pPr eaLnBrk="1" hangingPunct="1">
              <a:lnSpc>
                <a:spcPct val="90000"/>
              </a:lnSpc>
              <a:buFontTx/>
              <a:buNone/>
            </a:pPr>
            <a:endParaRPr lang="en-US" altLang="en-US" sz="1600" b="1" smtClean="0">
              <a:solidFill>
                <a:srgbClr val="000066"/>
              </a:solidFill>
            </a:endParaRPr>
          </a:p>
          <a:p>
            <a:pPr eaLnBrk="1" hangingPunct="1">
              <a:lnSpc>
                <a:spcPct val="90000"/>
              </a:lnSpc>
              <a:buFontTx/>
              <a:buNone/>
            </a:pPr>
            <a:endParaRPr lang="en-US" altLang="en-US" sz="1800" b="1" smtClean="0">
              <a:solidFill>
                <a:srgbClr val="000066"/>
              </a:solidFill>
            </a:endParaRPr>
          </a:p>
        </p:txBody>
      </p:sp>
      <p:sp>
        <p:nvSpPr>
          <p:cNvPr id="63491" name="Title 1"/>
          <p:cNvSpPr>
            <a:spLocks noGrp="1"/>
          </p:cNvSpPr>
          <p:nvPr>
            <p:ph type="title"/>
          </p:nvPr>
        </p:nvSpPr>
        <p:spPr>
          <a:xfrm>
            <a:off x="1219200" y="152400"/>
            <a:ext cx="7162800" cy="685800"/>
          </a:xfrm>
        </p:spPr>
        <p:txBody>
          <a:bodyPr/>
          <a:lstStyle/>
          <a:p>
            <a:r>
              <a:rPr lang="en-US" altLang="en-US" smtClean="0">
                <a:solidFill>
                  <a:srgbClr val="000066"/>
                </a:solidFill>
              </a:rPr>
              <a:t>Operator precedence &amp; Associativity</a:t>
            </a:r>
          </a:p>
        </p:txBody>
      </p:sp>
      <p:sp>
        <p:nvSpPr>
          <p:cNvPr id="24580" name="Text Box 4"/>
          <p:cNvSpPr txBox="1">
            <a:spLocks noChangeArrowheads="1"/>
          </p:cNvSpPr>
          <p:nvPr/>
        </p:nvSpPr>
        <p:spPr bwMode="auto">
          <a:xfrm>
            <a:off x="4876800" y="3048000"/>
            <a:ext cx="1804988" cy="1570038"/>
          </a:xfrm>
          <a:prstGeom prst="rect">
            <a:avLst/>
          </a:prstGeom>
          <a:noFill/>
          <a:ln w="9525">
            <a:noFill/>
            <a:miter lim="800000"/>
            <a:headEnd/>
            <a:tailEnd/>
          </a:ln>
        </p:spPr>
        <p:txBody>
          <a:bodyPr wrap="none">
            <a:spAutoFit/>
          </a:bodyPr>
          <a:lstStyle/>
          <a:p>
            <a:pPr>
              <a:defRPr/>
            </a:pPr>
            <a:r>
              <a:rPr lang="en-US" sz="2400" dirty="0">
                <a:solidFill>
                  <a:srgbClr val="000066"/>
                </a:solidFill>
              </a:rPr>
              <a:t>ou</a:t>
            </a:r>
            <a:r>
              <a:rPr lang="en-US" sz="2400" dirty="0">
                <a:solidFill>
                  <a:srgbClr val="000066"/>
                </a:solidFill>
                <a:latin typeface="+mn-lt"/>
              </a:rPr>
              <a:t>tput:</a:t>
            </a:r>
          </a:p>
          <a:p>
            <a:pPr>
              <a:defRPr/>
            </a:pPr>
            <a:r>
              <a:rPr lang="en-US" sz="2400" dirty="0">
                <a:solidFill>
                  <a:srgbClr val="000066"/>
                </a:solidFill>
                <a:latin typeface="+mn-lt"/>
              </a:rPr>
              <a:t>x=10.000000</a:t>
            </a:r>
          </a:p>
          <a:p>
            <a:pPr>
              <a:defRPr/>
            </a:pPr>
            <a:r>
              <a:rPr lang="en-US" sz="2400" dirty="0">
                <a:solidFill>
                  <a:srgbClr val="000066"/>
                </a:solidFill>
                <a:latin typeface="+mn-lt"/>
              </a:rPr>
              <a:t>y=7.000000</a:t>
            </a:r>
          </a:p>
          <a:p>
            <a:pPr>
              <a:defRPr/>
            </a:pPr>
            <a:r>
              <a:rPr lang="en-US" sz="2400" dirty="0">
                <a:solidFill>
                  <a:srgbClr val="000066"/>
                </a:solidFill>
                <a:latin typeface="+mn-lt"/>
              </a:rPr>
              <a:t>z=4.000000</a:t>
            </a:r>
          </a:p>
        </p:txBody>
      </p:sp>
      <p:sp>
        <p:nvSpPr>
          <p:cNvPr id="63493"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D2596FB-111A-4BA9-BCC0-717BCECFDD60}" type="datetime1">
              <a:rPr lang="en-US" altLang="en-US" smtClean="0"/>
              <a:t>2/15/2015</a:t>
            </a:fld>
            <a:endParaRPr lang="en-US" altLang="en-US" smtClean="0"/>
          </a:p>
        </p:txBody>
      </p:sp>
      <p:sp>
        <p:nvSpPr>
          <p:cNvPr id="63494" name="Footer Placeholder 3"/>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6349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B205014-8F33-4AE4-8D20-50A4A51352A3}" type="slidenum">
              <a:rPr lang="en-US" altLang="en-US" b="0" smtClean="0"/>
              <a:pPr/>
              <a:t>21</a:t>
            </a:fld>
            <a:endParaRPr lang="en-US" altLang="en-US"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80">
                                            <p:txEl>
                                              <p:pRg st="1" end="1"/>
                                            </p:txEl>
                                          </p:spTgt>
                                        </p:tgtEl>
                                        <p:attrNameLst>
                                          <p:attrName>style.visibility</p:attrName>
                                        </p:attrNameLst>
                                      </p:cBhvr>
                                      <p:to>
                                        <p:strVal val="visible"/>
                                      </p:to>
                                    </p:set>
                                    <p:animEffect transition="in" filter="blinds(horizontal)">
                                      <p:cBhvr>
                                        <p:cTn id="7" dur="500"/>
                                        <p:tgtEl>
                                          <p:spTgt spid="2458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80">
                                            <p:txEl>
                                              <p:pRg st="2" end="2"/>
                                            </p:txEl>
                                          </p:spTgt>
                                        </p:tgtEl>
                                        <p:attrNameLst>
                                          <p:attrName>style.visibility</p:attrName>
                                        </p:attrNameLst>
                                      </p:cBhvr>
                                      <p:to>
                                        <p:strVal val="visible"/>
                                      </p:to>
                                    </p:set>
                                    <p:animEffect transition="in" filter="blinds(horizontal)">
                                      <p:cBhvr>
                                        <p:cTn id="12" dur="500"/>
                                        <p:tgtEl>
                                          <p:spTgt spid="2458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580">
                                            <p:txEl>
                                              <p:pRg st="3" end="3"/>
                                            </p:txEl>
                                          </p:spTgt>
                                        </p:tgtEl>
                                        <p:attrNameLst>
                                          <p:attrName>style.visibility</p:attrName>
                                        </p:attrNameLst>
                                      </p:cBhvr>
                                      <p:to>
                                        <p:strVal val="visible"/>
                                      </p:to>
                                    </p:set>
                                    <p:animEffect transition="in" filter="blinds(horizontal)">
                                      <p:cBhvr>
                                        <p:cTn id="17" dur="500"/>
                                        <p:tgtEl>
                                          <p:spTgt spid="245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19200" y="152400"/>
            <a:ext cx="7162800" cy="685800"/>
          </a:xfrm>
        </p:spPr>
        <p:txBody>
          <a:bodyPr/>
          <a:lstStyle/>
          <a:p>
            <a:pPr eaLnBrk="1" hangingPunct="1"/>
            <a:r>
              <a:rPr lang="en-US" altLang="en-US" smtClean="0"/>
              <a:t>Testing for ranges</a:t>
            </a:r>
          </a:p>
        </p:txBody>
      </p:sp>
      <p:sp>
        <p:nvSpPr>
          <p:cNvPr id="65539" name="Text Box 3"/>
          <p:cNvSpPr txBox="1">
            <a:spLocks noChangeArrowheads="1"/>
          </p:cNvSpPr>
          <p:nvPr/>
        </p:nvSpPr>
        <p:spPr bwMode="auto">
          <a:xfrm>
            <a:off x="762000" y="1295400"/>
            <a:ext cx="7315200" cy="1296988"/>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endParaRPr lang="en-US" altLang="en-US" b="0"/>
          </a:p>
          <a:p>
            <a:pPr algn="ctr" eaLnBrk="1" hangingPunct="1"/>
            <a:r>
              <a:rPr lang="en-US" altLang="en-US" sz="2000" b="0">
                <a:latin typeface="Courier New" panose="02070309020205020404" pitchFamily="49" charset="0"/>
              </a:rPr>
              <a:t>if (x &gt;= 5 &amp;&amp; x &lt;= 10)  </a:t>
            </a:r>
          </a:p>
          <a:p>
            <a:pPr algn="ctr" eaLnBrk="1" hangingPunct="1"/>
            <a:r>
              <a:rPr lang="en-US" altLang="en-US" sz="2000" b="0">
                <a:latin typeface="Courier New" panose="02070309020205020404" pitchFamily="49" charset="0"/>
              </a:rPr>
              <a:t>				cout&lt;&lt;“in range";</a:t>
            </a:r>
          </a:p>
          <a:p>
            <a:pPr eaLnBrk="1" hangingPunct="1"/>
            <a:endParaRPr lang="en-US" altLang="en-US" sz="2000" b="0">
              <a:latin typeface="Courier New" panose="02070309020205020404" pitchFamily="49" charset="0"/>
            </a:endParaRPr>
          </a:p>
        </p:txBody>
      </p:sp>
      <p:sp>
        <p:nvSpPr>
          <p:cNvPr id="65540" name="Text Box 4"/>
          <p:cNvSpPr txBox="1">
            <a:spLocks noChangeArrowheads="1"/>
          </p:cNvSpPr>
          <p:nvPr/>
        </p:nvSpPr>
        <p:spPr bwMode="auto">
          <a:xfrm>
            <a:off x="838200" y="2798763"/>
            <a:ext cx="7315200" cy="129698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endParaRPr lang="en-US" altLang="en-US" b="0"/>
          </a:p>
          <a:p>
            <a:pPr algn="ctr" eaLnBrk="1" hangingPunct="1"/>
            <a:r>
              <a:rPr lang="en-US" altLang="en-US" sz="2000" b="0">
                <a:latin typeface="Courier New" panose="02070309020205020404" pitchFamily="49" charset="0"/>
              </a:rPr>
              <a:t>if (5 &lt;= x &lt;= 10)  </a:t>
            </a:r>
          </a:p>
          <a:p>
            <a:pPr algn="ctr" eaLnBrk="1" hangingPunct="1"/>
            <a:r>
              <a:rPr lang="en-US" altLang="en-US" sz="2000" b="0">
                <a:latin typeface="Courier New" panose="02070309020205020404" pitchFamily="49" charset="0"/>
              </a:rPr>
              <a:t>			cout&lt;&lt;“in range";</a:t>
            </a:r>
          </a:p>
          <a:p>
            <a:pPr algn="ctr" eaLnBrk="1" hangingPunct="1"/>
            <a:endParaRPr lang="en-US" altLang="en-US" sz="2000" b="0"/>
          </a:p>
        </p:txBody>
      </p:sp>
      <p:sp>
        <p:nvSpPr>
          <p:cNvPr id="65541" name="WordArt 7"/>
          <p:cNvSpPr>
            <a:spLocks noChangeArrowheads="1" noChangeShapeType="1" noTextEdit="1"/>
          </p:cNvSpPr>
          <p:nvPr/>
        </p:nvSpPr>
        <p:spPr bwMode="auto">
          <a:xfrm>
            <a:off x="1524000" y="2895600"/>
            <a:ext cx="276225" cy="647700"/>
          </a:xfrm>
          <a:prstGeom prst="rect">
            <a:avLst/>
          </a:prstGeom>
        </p:spPr>
        <p:txBody>
          <a:bodyPr spcFirstLastPara="1" wrap="none" fromWordArt="1">
            <a:prstTxWarp prst="textArchUp">
              <a:avLst>
                <a:gd name="adj" fmla="val 10800000"/>
              </a:avLst>
            </a:prstTxWarp>
          </a:bodyPr>
          <a:lstStyle/>
          <a:p>
            <a:pPr algn="ctr"/>
            <a:r>
              <a:rPr lang="en-US" sz="3600" kern="10">
                <a:ln w="9525">
                  <a:solidFill>
                    <a:srgbClr val="000000"/>
                  </a:solidFill>
                  <a:round/>
                  <a:headEnd/>
                  <a:tailEnd/>
                </a:ln>
                <a:solidFill>
                  <a:srgbClr val="000000"/>
                </a:solidFill>
                <a:latin typeface="Arial Black" panose="020B0A04020102020204" pitchFamily="34" charset="0"/>
              </a:rPr>
              <a:t>?</a:t>
            </a:r>
          </a:p>
        </p:txBody>
      </p:sp>
      <p:sp>
        <p:nvSpPr>
          <p:cNvPr id="65542"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6554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962C60E-77A9-46D6-9977-331C8C6574EE}" type="slidenum">
              <a:rPr lang="en-US" altLang="en-US" b="0" smtClean="0"/>
              <a:pPr/>
              <a:t>22</a:t>
            </a:fld>
            <a:endParaRPr lang="en-US" altLang="en-US" b="0" smtClean="0"/>
          </a:p>
        </p:txBody>
      </p:sp>
      <p:sp>
        <p:nvSpPr>
          <p:cNvPr id="6554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FDE6CA3-828C-4A5C-8C02-F85EA1EB6033}"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219200" y="152400"/>
            <a:ext cx="7162800" cy="685800"/>
          </a:xfrm>
        </p:spPr>
        <p:txBody>
          <a:bodyPr/>
          <a:lstStyle/>
          <a:p>
            <a:pPr eaLnBrk="1" hangingPunct="1"/>
            <a:r>
              <a:rPr lang="en-US" altLang="en-US" smtClean="0"/>
              <a:t>Testing for ranges</a:t>
            </a:r>
          </a:p>
        </p:txBody>
      </p:sp>
      <p:sp>
        <p:nvSpPr>
          <p:cNvPr id="66563" name="Text Box 5"/>
          <p:cNvSpPr txBox="1">
            <a:spLocks noChangeArrowheads="1"/>
          </p:cNvSpPr>
          <p:nvPr/>
        </p:nvSpPr>
        <p:spPr bwMode="auto">
          <a:xfrm>
            <a:off x="1371600" y="1128713"/>
            <a:ext cx="7315200" cy="1296987"/>
          </a:xfrm>
          <a:prstGeom prst="rect">
            <a:avLst/>
          </a:prstGeom>
          <a:noFill/>
          <a:ln w="15875">
            <a:solidFill>
              <a:srgbClr val="00FF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endParaRPr lang="en-US" altLang="en-US" b="0"/>
          </a:p>
          <a:p>
            <a:pPr algn="ctr" eaLnBrk="1" hangingPunct="1"/>
            <a:r>
              <a:rPr lang="en-US" altLang="en-US" sz="2000" b="0">
                <a:latin typeface="Courier New" panose="02070309020205020404" pitchFamily="49" charset="0"/>
              </a:rPr>
              <a:t>if (x &gt;= 5 &amp;&amp; x &lt;= 10)  </a:t>
            </a:r>
          </a:p>
          <a:p>
            <a:pPr algn="ctr" eaLnBrk="1" hangingPunct="1"/>
            <a:r>
              <a:rPr lang="en-US" altLang="en-US" sz="2000" b="0">
                <a:latin typeface="Courier New" panose="02070309020205020404" pitchFamily="49" charset="0"/>
              </a:rPr>
              <a:t>				cout&lt;&lt;“in range";</a:t>
            </a:r>
          </a:p>
          <a:p>
            <a:pPr eaLnBrk="1" hangingPunct="1"/>
            <a:endParaRPr lang="en-US" altLang="en-US" sz="2000" b="0">
              <a:latin typeface="Courier New" panose="02070309020205020404" pitchFamily="49" charset="0"/>
            </a:endParaRPr>
          </a:p>
        </p:txBody>
      </p:sp>
      <p:sp>
        <p:nvSpPr>
          <p:cNvPr id="66564" name="Text Box 6"/>
          <p:cNvSpPr txBox="1">
            <a:spLocks noChangeArrowheads="1"/>
          </p:cNvSpPr>
          <p:nvPr/>
        </p:nvSpPr>
        <p:spPr bwMode="auto">
          <a:xfrm>
            <a:off x="1447800" y="2632075"/>
            <a:ext cx="7315200" cy="3508375"/>
          </a:xfrm>
          <a:prstGeom prst="rect">
            <a:avLst/>
          </a:prstGeom>
          <a:noFill/>
          <a:ln w="158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endParaRPr lang="en-US" altLang="en-US" b="0"/>
          </a:p>
          <a:p>
            <a:pPr algn="ctr" eaLnBrk="1" hangingPunct="1"/>
            <a:r>
              <a:rPr lang="en-US" altLang="en-US" sz="2000" b="0">
                <a:latin typeface="Courier New" panose="02070309020205020404" pitchFamily="49" charset="0"/>
              </a:rPr>
              <a:t>if (5 &lt;= x &lt;= 10)  </a:t>
            </a:r>
          </a:p>
          <a:p>
            <a:pPr algn="ctr" eaLnBrk="1" hangingPunct="1"/>
            <a:r>
              <a:rPr lang="en-US" altLang="en-US" sz="2000" b="0">
                <a:latin typeface="Courier New" panose="02070309020205020404" pitchFamily="49" charset="0"/>
              </a:rPr>
              <a:t>			cout&lt;&lt;“in range";</a:t>
            </a:r>
          </a:p>
          <a:p>
            <a:pPr algn="ctr" eaLnBrk="1" hangingPunct="1"/>
            <a:endParaRPr lang="en-US" altLang="en-US" sz="2000" b="0"/>
          </a:p>
          <a:p>
            <a:pPr eaLnBrk="1" hangingPunct="1"/>
            <a:r>
              <a:rPr lang="en-US" altLang="en-US" b="0"/>
              <a:t>Syntactically correct, but semantically an error !!!</a:t>
            </a:r>
          </a:p>
          <a:p>
            <a:pPr algn="just" eaLnBrk="1" hangingPunct="1"/>
            <a:endParaRPr lang="en-US" altLang="en-US" b="0"/>
          </a:p>
          <a:p>
            <a:pPr algn="just" eaLnBrk="1" hangingPunct="1"/>
            <a:r>
              <a:rPr lang="en-US" altLang="en-US" b="0"/>
              <a:t>Because the order of evaluation for the &lt;= operator is left-to-right, the test expression is interpreted as follows:</a:t>
            </a:r>
          </a:p>
          <a:p>
            <a:pPr eaLnBrk="1" hangingPunct="1"/>
            <a:r>
              <a:rPr lang="en-US" altLang="en-US">
                <a:latin typeface="Courier New" panose="02070309020205020404" pitchFamily="49" charset="0"/>
              </a:rPr>
              <a:t>(5&lt;= x) &lt;= 10</a:t>
            </a:r>
            <a:r>
              <a:rPr lang="en-US" altLang="en-US"/>
              <a:t> </a:t>
            </a:r>
            <a:r>
              <a:rPr lang="en-US" altLang="en-US" b="0"/>
              <a:t/>
            </a:r>
            <a:br>
              <a:rPr lang="en-US" altLang="en-US" b="0"/>
            </a:br>
            <a:r>
              <a:rPr lang="en-US" altLang="en-US" b="0"/>
              <a:t>The subexpression </a:t>
            </a:r>
            <a:r>
              <a:rPr lang="en-US" altLang="en-US" b="0">
                <a:latin typeface="Courier New" panose="02070309020205020404" pitchFamily="49" charset="0"/>
              </a:rPr>
              <a:t>5 &lt;= x</a:t>
            </a:r>
            <a:r>
              <a:rPr lang="en-US" altLang="en-US" b="0"/>
              <a:t> either has the value 1 (for true) or 0 (for false). Either value is less than 10, so the whole expression is always true, regardless of </a:t>
            </a:r>
            <a:r>
              <a:rPr lang="en-US" altLang="en-US" b="0">
                <a:latin typeface="Courier New" panose="02070309020205020404" pitchFamily="49" charset="0"/>
              </a:rPr>
              <a:t>x</a:t>
            </a:r>
            <a:r>
              <a:rPr lang="en-US" altLang="en-US" b="0"/>
              <a:t> !</a:t>
            </a:r>
          </a:p>
        </p:txBody>
      </p:sp>
      <p:sp>
        <p:nvSpPr>
          <p:cNvPr id="66565" name="WordArt 8"/>
          <p:cNvSpPr>
            <a:spLocks noChangeArrowheads="1" noChangeShapeType="1" noTextEdit="1"/>
          </p:cNvSpPr>
          <p:nvPr/>
        </p:nvSpPr>
        <p:spPr bwMode="auto">
          <a:xfrm>
            <a:off x="1562100" y="1357313"/>
            <a:ext cx="647700" cy="5715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008000"/>
                </a:solidFill>
                <a:effectLst>
                  <a:outerShdw dist="35921" dir="2700000" algn="ctr" rotWithShape="0">
                    <a:srgbClr val="C0C0C0">
                      <a:alpha val="79999"/>
                    </a:srgbClr>
                  </a:outerShdw>
                </a:effectLst>
                <a:latin typeface="Impact" panose="020B0806030902050204" pitchFamily="34" charset="0"/>
              </a:rPr>
              <a:t>YES</a:t>
            </a:r>
          </a:p>
        </p:txBody>
      </p:sp>
      <p:sp>
        <p:nvSpPr>
          <p:cNvPr id="66566" name="WordArt 9"/>
          <p:cNvSpPr>
            <a:spLocks noChangeArrowheads="1" noChangeShapeType="1" noTextEdit="1"/>
          </p:cNvSpPr>
          <p:nvPr/>
        </p:nvSpPr>
        <p:spPr bwMode="auto">
          <a:xfrm>
            <a:off x="1600200" y="2767013"/>
            <a:ext cx="647700" cy="5715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FF0000"/>
                </a:solidFill>
                <a:effectLst>
                  <a:outerShdw dist="35921" dir="2700000" algn="ctr" rotWithShape="0">
                    <a:srgbClr val="C0C0C0">
                      <a:alpha val="79999"/>
                    </a:srgbClr>
                  </a:outerShdw>
                </a:effectLst>
                <a:latin typeface="Impact" panose="020B0806030902050204" pitchFamily="34" charset="0"/>
              </a:rPr>
              <a:t>NO !</a:t>
            </a:r>
          </a:p>
        </p:txBody>
      </p:sp>
      <p:sp>
        <p:nvSpPr>
          <p:cNvPr id="66567"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66568"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C73821C-320E-4B15-BC7C-4759C8277A27}" type="slidenum">
              <a:rPr lang="en-US" altLang="en-US" b="0" smtClean="0"/>
              <a:pPr/>
              <a:t>23</a:t>
            </a:fld>
            <a:endParaRPr lang="en-US" altLang="en-US" b="0" smtClean="0"/>
          </a:p>
        </p:txBody>
      </p:sp>
      <p:sp>
        <p:nvSpPr>
          <p:cNvPr id="6656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729E0EA-4385-41AD-9E04-3530BA9883C9}"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bwMode="auto">
          <a:xfrm>
            <a:off x="1371600" y="1417638"/>
            <a:ext cx="75438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buFontTx/>
              <a:buNone/>
            </a:pPr>
            <a:r>
              <a:rPr lang="en-US" altLang="en-US" sz="1800" smtClean="0">
                <a:latin typeface="Courier New" panose="02070309020205020404" pitchFamily="49" charset="0"/>
              </a:rPr>
              <a:t>char ch;</a:t>
            </a:r>
          </a:p>
          <a:p>
            <a:pPr lvl="1" eaLnBrk="1" hangingPunct="1">
              <a:buFontTx/>
              <a:buNone/>
            </a:pPr>
            <a:r>
              <a:rPr lang="en-US" altLang="en-US" sz="1800" smtClean="0">
                <a:latin typeface="Courier New" panose="02070309020205020404" pitchFamily="49" charset="0"/>
              </a:rPr>
              <a:t>cin&gt;&gt;ch;</a:t>
            </a:r>
          </a:p>
          <a:p>
            <a:pPr lvl="1" eaLnBrk="1" hangingPunct="1">
              <a:buFontTx/>
              <a:buNone/>
            </a:pPr>
            <a:r>
              <a:rPr lang="en-US" altLang="en-US" sz="1800" smtClean="0">
                <a:latin typeface="Courier New" panose="02070309020205020404" pitchFamily="49" charset="0"/>
              </a:rPr>
              <a:t>if (ch &gt;= 'a' &amp;&amp; ch &lt;= 'z') </a:t>
            </a:r>
          </a:p>
          <a:p>
            <a:pPr lvl="1" eaLnBrk="1" hangingPunct="1">
              <a:buFontTx/>
              <a:buNone/>
            </a:pPr>
            <a:r>
              <a:rPr lang="en-US" altLang="en-US" sz="1800" smtClean="0">
                <a:latin typeface="Courier New" panose="02070309020205020404" pitchFamily="49" charset="0"/>
              </a:rPr>
              <a:t>		cout&lt;&lt;"lowercase char\n"; </a:t>
            </a:r>
          </a:p>
          <a:p>
            <a:pPr lvl="1" eaLnBrk="1" hangingPunct="1">
              <a:buFontTx/>
              <a:buNone/>
            </a:pPr>
            <a:r>
              <a:rPr lang="en-US" altLang="en-US" sz="1800" smtClean="0">
                <a:latin typeface="Courier New" panose="02070309020205020404" pitchFamily="49" charset="0"/>
              </a:rPr>
              <a:t>if (ch &gt;= ‘A' &amp;&amp; ch &lt;= ‘Z') </a:t>
            </a:r>
          </a:p>
          <a:p>
            <a:pPr lvl="1" eaLnBrk="1" hangingPunct="1">
              <a:buFontTx/>
              <a:buNone/>
            </a:pPr>
            <a:r>
              <a:rPr lang="en-US" altLang="en-US" sz="1800" smtClean="0">
                <a:latin typeface="Courier New" panose="02070309020205020404" pitchFamily="49" charset="0"/>
              </a:rPr>
              <a:t>		cout&lt;&lt;“uppercase char\n"; </a:t>
            </a:r>
          </a:p>
          <a:p>
            <a:pPr lvl="1" eaLnBrk="1" hangingPunct="1">
              <a:buFontTx/>
              <a:buNone/>
            </a:pPr>
            <a:r>
              <a:rPr lang="en-US" altLang="en-US" sz="1800" smtClean="0">
                <a:latin typeface="Courier New" panose="02070309020205020404" pitchFamily="49" charset="0"/>
              </a:rPr>
              <a:t>if (ch &gt;= ‘0' &amp;&amp; ch &lt;= ‘9') </a:t>
            </a:r>
          </a:p>
          <a:p>
            <a:pPr lvl="1" eaLnBrk="1" hangingPunct="1">
              <a:buFontTx/>
              <a:buNone/>
            </a:pPr>
            <a:r>
              <a:rPr lang="en-US" altLang="en-US" sz="1800" smtClean="0">
                <a:latin typeface="Courier New" panose="02070309020205020404" pitchFamily="49" charset="0"/>
              </a:rPr>
              <a:t>		cout&lt;&lt;“digit char\n";</a:t>
            </a:r>
            <a:endParaRPr lang="en-US" altLang="en-US" sz="2000" smtClean="0">
              <a:latin typeface="Courier New" panose="02070309020205020404" pitchFamily="49" charset="0"/>
            </a:endParaRPr>
          </a:p>
          <a:p>
            <a:pPr lvl="1" eaLnBrk="1" hangingPunct="1">
              <a:buFontTx/>
              <a:buNone/>
            </a:pPr>
            <a:endParaRPr lang="en-US" altLang="en-US" sz="1800" smtClean="0"/>
          </a:p>
          <a:p>
            <a:pPr algn="just" eaLnBrk="1" hangingPunct="1"/>
            <a:r>
              <a:rPr lang="en-US" altLang="en-US" sz="1800" smtClean="0"/>
              <a:t>This works for character codes such as ASCII, in which the codes for consecutive letters are consecutive numbers. However, this is not true for some codes (i.e. EBCDIC)</a:t>
            </a:r>
          </a:p>
          <a:p>
            <a:pPr eaLnBrk="1" hangingPunct="1"/>
            <a:r>
              <a:rPr lang="en-US" altLang="en-US" sz="1800" smtClean="0"/>
              <a:t>A more portable way of doing this test is to use  functions from  &lt;</a:t>
            </a:r>
            <a:r>
              <a:rPr lang="en-US" altLang="en-US" sz="1800" smtClean="0">
                <a:latin typeface="Courier New" panose="02070309020205020404" pitchFamily="49" charset="0"/>
              </a:rPr>
              <a:t>ctype.h&gt; </a:t>
            </a:r>
            <a:r>
              <a:rPr lang="en-US" altLang="en-US" sz="1800" smtClean="0"/>
              <a:t>  </a:t>
            </a:r>
            <a:r>
              <a:rPr lang="en-US" altLang="en-US" sz="1800" smtClean="0">
                <a:latin typeface="Courier New" panose="02070309020205020404" pitchFamily="49" charset="0"/>
              </a:rPr>
              <a:t>islower(ch), isupper(ch), isdigit(ch)</a:t>
            </a:r>
          </a:p>
          <a:p>
            <a:pPr eaLnBrk="1" hangingPunct="1">
              <a:buFontTx/>
              <a:buNone/>
            </a:pPr>
            <a:endParaRPr lang="en-US" altLang="en-US" sz="1800" smtClean="0">
              <a:latin typeface="Courier New" panose="02070309020205020404" pitchFamily="49" charset="0"/>
            </a:endParaRPr>
          </a:p>
        </p:txBody>
      </p:sp>
      <p:sp>
        <p:nvSpPr>
          <p:cNvPr id="67587" name="Rectangle 2"/>
          <p:cNvSpPr>
            <a:spLocks noGrp="1" noChangeArrowheads="1"/>
          </p:cNvSpPr>
          <p:nvPr>
            <p:ph type="title"/>
          </p:nvPr>
        </p:nvSpPr>
        <p:spPr>
          <a:xfrm>
            <a:off x="1219200" y="152400"/>
            <a:ext cx="7162800" cy="685800"/>
          </a:xfrm>
        </p:spPr>
        <p:txBody>
          <a:bodyPr/>
          <a:lstStyle/>
          <a:p>
            <a:pPr eaLnBrk="1" hangingPunct="1"/>
            <a:r>
              <a:rPr lang="en-US" altLang="en-US" smtClean="0"/>
              <a:t>Testing for character ranges</a:t>
            </a:r>
          </a:p>
        </p:txBody>
      </p:sp>
      <p:sp>
        <p:nvSpPr>
          <p:cNvPr id="67588"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6758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1A4B04A-834E-4EFD-BB30-71523955F5FD}" type="slidenum">
              <a:rPr lang="en-US" altLang="en-US" b="0" smtClean="0"/>
              <a:pPr/>
              <a:t>24</a:t>
            </a:fld>
            <a:endParaRPr lang="en-US" altLang="en-US" b="0" smtClean="0"/>
          </a:p>
        </p:txBody>
      </p:sp>
      <p:sp>
        <p:nvSpPr>
          <p:cNvPr id="6759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D31A02B-14B6-4F49-8D5A-D1DB2132F301}"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9B93480-FCFE-4697-90EF-F95132994120}" type="datetime1">
              <a:rPr lang="en-US" altLang="en-US" smtClean="0"/>
              <a:t>2/15/2015</a:t>
            </a:fld>
            <a:endParaRPr lang="en-US" altLang="en-US" smtClean="0"/>
          </a:p>
        </p:txBody>
      </p:sp>
      <p:sp>
        <p:nvSpPr>
          <p:cNvPr id="6861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AB7256D-AB87-4042-87AE-835A3D7CF27B}" type="slidenum">
              <a:rPr lang="en-US" altLang="en-US" b="0" smtClean="0"/>
              <a:pPr/>
              <a:t>25</a:t>
            </a:fld>
            <a:endParaRPr lang="en-US" altLang="en-US" b="0" smtClean="0"/>
          </a:p>
        </p:txBody>
      </p:sp>
      <p:sp>
        <p:nvSpPr>
          <p:cNvPr id="68612"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pic>
        <p:nvPicPr>
          <p:cNvPr id="68613" name="Picture 4" descr="C C++ loops program control if and if-else variation statement single multiple selec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7543800" cy="3505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Rectangle 2"/>
          <p:cNvSpPr>
            <a:spLocks noGrp="1" noChangeArrowheads="1"/>
          </p:cNvSpPr>
          <p:nvPr>
            <p:ph type="title"/>
          </p:nvPr>
        </p:nvSpPr>
        <p:spPr>
          <a:xfrm>
            <a:off x="1219200" y="152400"/>
            <a:ext cx="7162800" cy="685800"/>
          </a:xfrm>
        </p:spPr>
        <p:txBody>
          <a:bodyPr>
            <a:normAutofit fontScale="90000"/>
          </a:bodyPr>
          <a:lstStyle/>
          <a:p>
            <a:pPr eaLnBrk="1" hangingPunct="1"/>
            <a:r>
              <a:rPr lang="en-US" altLang="en-US" sz="4000" smtClean="0"/>
              <a:t>Flow of control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69635" name="Rectangle 2"/>
          <p:cNvSpPr>
            <a:spLocks noGrp="1" noChangeArrowheads="1"/>
          </p:cNvSpPr>
          <p:nvPr>
            <p:ph type="title"/>
          </p:nvPr>
        </p:nvSpPr>
        <p:spPr>
          <a:xfrm>
            <a:off x="1219200" y="152400"/>
            <a:ext cx="7162800" cy="685800"/>
          </a:xfrm>
        </p:spPr>
        <p:txBody>
          <a:bodyPr/>
          <a:lstStyle/>
          <a:p>
            <a:pPr eaLnBrk="1" hangingPunct="1"/>
            <a:r>
              <a:rPr lang="en-US" altLang="en-US" smtClean="0"/>
              <a:t>Nested </a:t>
            </a:r>
            <a:r>
              <a:rPr lang="en-US" altLang="en-US" smtClean="0">
                <a:latin typeface="Courier New" panose="02070309020205020404" pitchFamily="49" charset="0"/>
              </a:rPr>
              <a:t>if</a:t>
            </a:r>
            <a:r>
              <a:rPr lang="en-US" altLang="en-US" smtClean="0"/>
              <a:t> statements</a:t>
            </a:r>
          </a:p>
        </p:txBody>
      </p:sp>
      <p:sp>
        <p:nvSpPr>
          <p:cNvPr id="69636" name="Text Box 4"/>
          <p:cNvSpPr txBox="1">
            <a:spLocks noChangeArrowheads="1"/>
          </p:cNvSpPr>
          <p:nvPr/>
        </p:nvSpPr>
        <p:spPr bwMode="auto">
          <a:xfrm>
            <a:off x="1600200" y="1885950"/>
            <a:ext cx="43751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latin typeface="Courier New" panose="02070309020205020404" pitchFamily="49" charset="0"/>
              </a:rPr>
              <a:t>if (number &gt; 5) </a:t>
            </a:r>
          </a:p>
          <a:p>
            <a:pPr eaLnBrk="1" hangingPunct="1"/>
            <a:r>
              <a:rPr lang="en-US" altLang="en-US" b="0">
                <a:latin typeface="Courier New" panose="02070309020205020404" pitchFamily="49" charset="0"/>
              </a:rPr>
              <a:t>	if (number &lt; 10) </a:t>
            </a:r>
          </a:p>
          <a:p>
            <a:pPr eaLnBrk="1" hangingPunct="1"/>
            <a:r>
              <a:rPr lang="en-US" altLang="en-US" b="0">
                <a:latin typeface="Courier New" panose="02070309020205020404" pitchFamily="49" charset="0"/>
              </a:rPr>
              <a:t>		cout&lt;&lt;“1111\n"; </a:t>
            </a:r>
          </a:p>
          <a:p>
            <a:pPr eaLnBrk="1" hangingPunct="1"/>
            <a:r>
              <a:rPr lang="en-US" altLang="en-US" b="0">
                <a:latin typeface="Courier New" panose="02070309020205020404" pitchFamily="49" charset="0"/>
              </a:rPr>
              <a:t>	else cout&lt;&lt;“2222\n"; </a:t>
            </a:r>
          </a:p>
        </p:txBody>
      </p:sp>
      <p:sp>
        <p:nvSpPr>
          <p:cNvPr id="69637" name="Arc 5"/>
          <p:cNvSpPr>
            <a:spLocks/>
          </p:cNvSpPr>
          <p:nvPr/>
        </p:nvSpPr>
        <p:spPr bwMode="auto">
          <a:xfrm flipH="1" flipV="1">
            <a:off x="2286000" y="2362200"/>
            <a:ext cx="228600" cy="534988"/>
          </a:xfrm>
          <a:custGeom>
            <a:avLst/>
            <a:gdLst>
              <a:gd name="T0" fmla="*/ 0 w 21600"/>
              <a:gd name="T1" fmla="*/ 0 h 43199"/>
              <a:gd name="T2" fmla="*/ 2147483646 w 21600"/>
              <a:gd name="T3" fmla="*/ 2147483646 h 43199"/>
              <a:gd name="T4" fmla="*/ 0 w 21600"/>
              <a:gd name="T5" fmla="*/ 2147483646 h 43199"/>
              <a:gd name="T6" fmla="*/ 0 60000 65536"/>
              <a:gd name="T7" fmla="*/ 0 60000 65536"/>
              <a:gd name="T8" fmla="*/ 0 60000 65536"/>
            </a:gdLst>
            <a:ahLst/>
            <a:cxnLst>
              <a:cxn ang="T6">
                <a:pos x="T0" y="T1"/>
              </a:cxn>
              <a:cxn ang="T7">
                <a:pos x="T2" y="T3"/>
              </a:cxn>
              <a:cxn ang="T8">
                <a:pos x="T4" y="T5"/>
              </a:cxn>
            </a:cxnLst>
            <a:rect l="0" t="0" r="r" b="b"/>
            <a:pathLst>
              <a:path w="21600" h="43199" fill="none" extrusionOk="0">
                <a:moveTo>
                  <a:pt x="-1" y="0"/>
                </a:moveTo>
                <a:cubicBezTo>
                  <a:pt x="11929" y="0"/>
                  <a:pt x="21600" y="9670"/>
                  <a:pt x="21600" y="21600"/>
                </a:cubicBezTo>
                <a:cubicBezTo>
                  <a:pt x="21600" y="33464"/>
                  <a:pt x="12030" y="43108"/>
                  <a:pt x="166" y="43199"/>
                </a:cubicBezTo>
              </a:path>
              <a:path w="21600" h="43199" stroke="0" extrusionOk="0">
                <a:moveTo>
                  <a:pt x="-1" y="0"/>
                </a:moveTo>
                <a:cubicBezTo>
                  <a:pt x="11929" y="0"/>
                  <a:pt x="21600" y="9670"/>
                  <a:pt x="21600" y="21600"/>
                </a:cubicBezTo>
                <a:cubicBezTo>
                  <a:pt x="21600" y="33464"/>
                  <a:pt x="12030" y="43108"/>
                  <a:pt x="166" y="43199"/>
                </a:cubicBezTo>
                <a:lnTo>
                  <a:pt x="0" y="21600"/>
                </a:lnTo>
                <a:lnTo>
                  <a:pt x="-1" y="0"/>
                </a:lnTo>
                <a:close/>
              </a:path>
            </a:pathLst>
          </a:custGeom>
          <a:noFill/>
          <a:ln w="22225">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8" name="Text Box 6"/>
          <p:cNvSpPr txBox="1">
            <a:spLocks noChangeArrowheads="1"/>
          </p:cNvSpPr>
          <p:nvPr/>
        </p:nvSpPr>
        <p:spPr bwMode="auto">
          <a:xfrm>
            <a:off x="1676400" y="4097338"/>
            <a:ext cx="4237038"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latin typeface="Courier New" panose="02070309020205020404" pitchFamily="49" charset="0"/>
              </a:rPr>
              <a:t>if (number &gt; 5) {</a:t>
            </a:r>
          </a:p>
          <a:p>
            <a:pPr eaLnBrk="1" hangingPunct="1"/>
            <a:r>
              <a:rPr lang="en-US" altLang="en-US" b="0">
                <a:latin typeface="Courier New" panose="02070309020205020404" pitchFamily="49" charset="0"/>
              </a:rPr>
              <a:t>	if (number &lt; 10) </a:t>
            </a:r>
          </a:p>
          <a:p>
            <a:pPr eaLnBrk="1" hangingPunct="1"/>
            <a:r>
              <a:rPr lang="en-US" altLang="en-US" b="0">
                <a:latin typeface="Courier New" panose="02070309020205020404" pitchFamily="49" charset="0"/>
              </a:rPr>
              <a:t>		cout&lt;&lt;“1111\n";</a:t>
            </a:r>
          </a:p>
          <a:p>
            <a:pPr eaLnBrk="1" hangingPunct="1"/>
            <a:r>
              <a:rPr lang="en-US" altLang="en-US" b="0">
                <a:latin typeface="Courier New" panose="02070309020205020404" pitchFamily="49" charset="0"/>
              </a:rPr>
              <a:t>	} </a:t>
            </a:r>
          </a:p>
          <a:p>
            <a:pPr eaLnBrk="1" hangingPunct="1"/>
            <a:r>
              <a:rPr lang="en-US" altLang="en-US" b="0">
                <a:latin typeface="Courier New" panose="02070309020205020404" pitchFamily="49" charset="0"/>
              </a:rPr>
              <a:t>else cout&lt;&lt;“2222\n"; </a:t>
            </a:r>
          </a:p>
        </p:txBody>
      </p:sp>
      <p:sp>
        <p:nvSpPr>
          <p:cNvPr id="69639" name="Arc 7"/>
          <p:cNvSpPr>
            <a:spLocks/>
          </p:cNvSpPr>
          <p:nvPr/>
        </p:nvSpPr>
        <p:spPr bwMode="auto">
          <a:xfrm flipH="1" flipV="1">
            <a:off x="1371600" y="4343400"/>
            <a:ext cx="304800" cy="990600"/>
          </a:xfrm>
          <a:custGeom>
            <a:avLst/>
            <a:gdLst>
              <a:gd name="T0" fmla="*/ 0 w 21600"/>
              <a:gd name="T1" fmla="*/ 0 h 43198"/>
              <a:gd name="T2" fmla="*/ 2147483646 w 21600"/>
              <a:gd name="T3" fmla="*/ 2147483646 h 43198"/>
              <a:gd name="T4" fmla="*/ 0 w 21600"/>
              <a:gd name="T5" fmla="*/ 2147483646 h 43198"/>
              <a:gd name="T6" fmla="*/ 0 60000 65536"/>
              <a:gd name="T7" fmla="*/ 0 60000 65536"/>
              <a:gd name="T8" fmla="*/ 0 60000 65536"/>
            </a:gdLst>
            <a:ahLst/>
            <a:cxnLst>
              <a:cxn ang="T6">
                <a:pos x="T0" y="T1"/>
              </a:cxn>
              <a:cxn ang="T7">
                <a:pos x="T2" y="T3"/>
              </a:cxn>
              <a:cxn ang="T8">
                <a:pos x="T4" y="T5"/>
              </a:cxn>
            </a:cxnLst>
            <a:rect l="0" t="0" r="r" b="b"/>
            <a:pathLst>
              <a:path w="21600" h="43198" fill="none" extrusionOk="0">
                <a:moveTo>
                  <a:pt x="-1" y="0"/>
                </a:moveTo>
                <a:cubicBezTo>
                  <a:pt x="11929" y="0"/>
                  <a:pt x="21600" y="9670"/>
                  <a:pt x="21600" y="21600"/>
                </a:cubicBezTo>
                <a:cubicBezTo>
                  <a:pt x="21600" y="33406"/>
                  <a:pt x="12120" y="43024"/>
                  <a:pt x="315" y="43197"/>
                </a:cubicBezTo>
              </a:path>
              <a:path w="21600" h="43198" stroke="0" extrusionOk="0">
                <a:moveTo>
                  <a:pt x="-1" y="0"/>
                </a:moveTo>
                <a:cubicBezTo>
                  <a:pt x="11929" y="0"/>
                  <a:pt x="21600" y="9670"/>
                  <a:pt x="21600" y="21600"/>
                </a:cubicBezTo>
                <a:cubicBezTo>
                  <a:pt x="21600" y="33406"/>
                  <a:pt x="12120" y="43024"/>
                  <a:pt x="315" y="43197"/>
                </a:cubicBezTo>
                <a:lnTo>
                  <a:pt x="0" y="21600"/>
                </a:lnTo>
                <a:lnTo>
                  <a:pt x="-1" y="0"/>
                </a:lnTo>
                <a:close/>
              </a:path>
            </a:pathLst>
          </a:custGeom>
          <a:noFill/>
          <a:ln w="22225">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0" name="AutoShape 8"/>
          <p:cNvSpPr>
            <a:spLocks noChangeArrowheads="1"/>
          </p:cNvSpPr>
          <p:nvPr/>
        </p:nvSpPr>
        <p:spPr bwMode="auto">
          <a:xfrm>
            <a:off x="5791200" y="2895600"/>
            <a:ext cx="3276600" cy="2057400"/>
          </a:xfrm>
          <a:prstGeom prst="cloudCallout">
            <a:avLst>
              <a:gd name="adj1" fmla="val -138810"/>
              <a:gd name="adj2" fmla="val -36111"/>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b="0"/>
              <a:t>Rule: an </a:t>
            </a:r>
            <a:r>
              <a:rPr lang="en-US" altLang="en-US">
                <a:latin typeface="Courier New" panose="02070309020205020404" pitchFamily="49" charset="0"/>
              </a:rPr>
              <a:t>else</a:t>
            </a:r>
            <a:r>
              <a:rPr lang="en-US" altLang="en-US" b="0"/>
              <a:t> goes with the most recent </a:t>
            </a:r>
            <a:r>
              <a:rPr lang="en-US" altLang="en-US">
                <a:latin typeface="Courier New" panose="02070309020205020404" pitchFamily="49" charset="0"/>
              </a:rPr>
              <a:t>if</a:t>
            </a:r>
            <a:r>
              <a:rPr lang="en-US" altLang="en-US" b="0"/>
              <a:t>,  unless braces indicate otherwise </a:t>
            </a:r>
          </a:p>
        </p:txBody>
      </p:sp>
      <p:sp>
        <p:nvSpPr>
          <p:cNvPr id="69641" name="Freeform 11"/>
          <p:cNvSpPr>
            <a:spLocks/>
          </p:cNvSpPr>
          <p:nvPr/>
        </p:nvSpPr>
        <p:spPr bwMode="auto">
          <a:xfrm>
            <a:off x="3843338" y="4046538"/>
            <a:ext cx="328612" cy="412750"/>
          </a:xfrm>
          <a:custGeom>
            <a:avLst/>
            <a:gdLst>
              <a:gd name="T0" fmla="*/ 2147483646 w 207"/>
              <a:gd name="T1" fmla="*/ 0 h 260"/>
              <a:gd name="T2" fmla="*/ 2147483646 w 207"/>
              <a:gd name="T3" fmla="*/ 2147483646 h 260"/>
              <a:gd name="T4" fmla="*/ 2147483646 w 207"/>
              <a:gd name="T5" fmla="*/ 2147483646 h 260"/>
              <a:gd name="T6" fmla="*/ 2147483646 w 207"/>
              <a:gd name="T7" fmla="*/ 2147483646 h 260"/>
              <a:gd name="T8" fmla="*/ 2147483646 w 207"/>
              <a:gd name="T9" fmla="*/ 2147483646 h 260"/>
              <a:gd name="T10" fmla="*/ 0 w 207"/>
              <a:gd name="T11" fmla="*/ 2147483646 h 260"/>
              <a:gd name="T12" fmla="*/ 2147483646 w 207"/>
              <a:gd name="T13" fmla="*/ 0 h 2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7" h="260">
                <a:moveTo>
                  <a:pt x="87" y="0"/>
                </a:moveTo>
                <a:cubicBezTo>
                  <a:pt x="207" y="65"/>
                  <a:pt x="205" y="50"/>
                  <a:pt x="174" y="205"/>
                </a:cubicBezTo>
                <a:cubicBezTo>
                  <a:pt x="167" y="241"/>
                  <a:pt x="115" y="243"/>
                  <a:pt x="87" y="252"/>
                </a:cubicBezTo>
                <a:cubicBezTo>
                  <a:pt x="79" y="255"/>
                  <a:pt x="63" y="260"/>
                  <a:pt x="63" y="260"/>
                </a:cubicBezTo>
                <a:cubicBezTo>
                  <a:pt x="25" y="235"/>
                  <a:pt x="23" y="218"/>
                  <a:pt x="8" y="173"/>
                </a:cubicBezTo>
                <a:cubicBezTo>
                  <a:pt x="5" y="165"/>
                  <a:pt x="0" y="150"/>
                  <a:pt x="0" y="150"/>
                </a:cubicBezTo>
                <a:cubicBezTo>
                  <a:pt x="10" y="61"/>
                  <a:pt x="5" y="38"/>
                  <a:pt x="87" y="0"/>
                </a:cubicBezTo>
                <a:close/>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Freeform 12"/>
          <p:cNvSpPr>
            <a:spLocks/>
          </p:cNvSpPr>
          <p:nvPr/>
        </p:nvSpPr>
        <p:spPr bwMode="auto">
          <a:xfrm>
            <a:off x="2590800" y="4876800"/>
            <a:ext cx="328613" cy="412750"/>
          </a:xfrm>
          <a:custGeom>
            <a:avLst/>
            <a:gdLst>
              <a:gd name="T0" fmla="*/ 2147483646 w 207"/>
              <a:gd name="T1" fmla="*/ 0 h 260"/>
              <a:gd name="T2" fmla="*/ 2147483646 w 207"/>
              <a:gd name="T3" fmla="*/ 2147483646 h 260"/>
              <a:gd name="T4" fmla="*/ 2147483646 w 207"/>
              <a:gd name="T5" fmla="*/ 2147483646 h 260"/>
              <a:gd name="T6" fmla="*/ 2147483646 w 207"/>
              <a:gd name="T7" fmla="*/ 2147483646 h 260"/>
              <a:gd name="T8" fmla="*/ 2147483646 w 207"/>
              <a:gd name="T9" fmla="*/ 2147483646 h 260"/>
              <a:gd name="T10" fmla="*/ 0 w 207"/>
              <a:gd name="T11" fmla="*/ 2147483646 h 260"/>
              <a:gd name="T12" fmla="*/ 2147483646 w 207"/>
              <a:gd name="T13" fmla="*/ 0 h 2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7" h="260">
                <a:moveTo>
                  <a:pt x="87" y="0"/>
                </a:moveTo>
                <a:cubicBezTo>
                  <a:pt x="207" y="65"/>
                  <a:pt x="205" y="50"/>
                  <a:pt x="174" y="205"/>
                </a:cubicBezTo>
                <a:cubicBezTo>
                  <a:pt x="167" y="241"/>
                  <a:pt x="115" y="243"/>
                  <a:pt x="87" y="252"/>
                </a:cubicBezTo>
                <a:cubicBezTo>
                  <a:pt x="79" y="255"/>
                  <a:pt x="63" y="260"/>
                  <a:pt x="63" y="260"/>
                </a:cubicBezTo>
                <a:cubicBezTo>
                  <a:pt x="25" y="235"/>
                  <a:pt x="23" y="218"/>
                  <a:pt x="8" y="173"/>
                </a:cubicBezTo>
                <a:cubicBezTo>
                  <a:pt x="5" y="165"/>
                  <a:pt x="0" y="150"/>
                  <a:pt x="0" y="150"/>
                </a:cubicBezTo>
                <a:cubicBezTo>
                  <a:pt x="10" y="61"/>
                  <a:pt x="5" y="38"/>
                  <a:pt x="87" y="0"/>
                </a:cubicBezTo>
                <a:close/>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3"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69644"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F32BB08-A3F8-4F87-B5F2-71351EBF0040}" type="slidenum">
              <a:rPr lang="en-US" altLang="en-US" b="0" smtClean="0"/>
              <a:pPr/>
              <a:t>26</a:t>
            </a:fld>
            <a:endParaRPr lang="en-US" altLang="en-US" b="0" smtClean="0"/>
          </a:p>
        </p:txBody>
      </p:sp>
      <p:sp>
        <p:nvSpPr>
          <p:cNvPr id="69645"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0755735-0DF3-46A5-8E00-CB654E5A5A58}"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A7BD3CC-E217-4246-82F1-E343CE5C3C3A}" type="datetime1">
              <a:rPr lang="en-US" altLang="en-US" smtClean="0"/>
              <a:t>2/15/2015</a:t>
            </a:fld>
            <a:endParaRPr lang="en-US" altLang="en-US" smtClean="0"/>
          </a:p>
        </p:txBody>
      </p:sp>
      <p:sp>
        <p:nvSpPr>
          <p:cNvPr id="7065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103C09C-4573-43D9-BB47-46D3E2A3C5E4}" type="slidenum">
              <a:rPr lang="en-US" altLang="en-US" b="0" smtClean="0"/>
              <a:pPr/>
              <a:t>27</a:t>
            </a:fld>
            <a:endParaRPr lang="en-US" altLang="en-US" b="0" smtClean="0"/>
          </a:p>
        </p:txBody>
      </p:sp>
      <p:sp>
        <p:nvSpPr>
          <p:cNvPr id="70660"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pic>
        <p:nvPicPr>
          <p:cNvPr id="70661" name="Picture 4" descr="C C++ loops program control if-else statement digestio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7800" y="1143000"/>
            <a:ext cx="74676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2" name="Rectangle 2"/>
          <p:cNvSpPr>
            <a:spLocks noGrp="1" noChangeArrowheads="1"/>
          </p:cNvSpPr>
          <p:nvPr>
            <p:ph type="title"/>
          </p:nvPr>
        </p:nvSpPr>
        <p:spPr>
          <a:xfrm>
            <a:off x="1219200" y="152400"/>
            <a:ext cx="7162800" cy="685800"/>
          </a:xfrm>
        </p:spPr>
        <p:txBody>
          <a:bodyPr>
            <a:normAutofit fontScale="90000"/>
          </a:bodyPr>
          <a:lstStyle/>
          <a:p>
            <a:pPr eaLnBrk="1" hangingPunct="1"/>
            <a:r>
              <a:rPr lang="en-US" altLang="en-US" sz="4000" smtClean="0"/>
              <a:t>Nested </a:t>
            </a:r>
            <a:r>
              <a:rPr lang="en-US" altLang="en-US" sz="4000" b="1" smtClean="0">
                <a:solidFill>
                  <a:srgbClr val="C00000"/>
                </a:solidFill>
                <a:latin typeface="Tempus Sans ITC" panose="04020404030D07020202" pitchFamily="82" charset="0"/>
              </a:rPr>
              <a:t>if-else</a:t>
            </a:r>
            <a:r>
              <a:rPr lang="en-US" altLang="en-US" sz="4000" b="1" smtClean="0">
                <a:latin typeface="Tempus Sans ITC" panose="04020404030D07020202" pitchFamily="82" charset="0"/>
              </a:rPr>
              <a:t> </a:t>
            </a:r>
            <a:r>
              <a:rPr lang="en-US" altLang="en-US" sz="4000" smtClean="0"/>
              <a:t>Statement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1792D3D-F367-4773-AD23-925EA2EB839E}" type="datetime1">
              <a:rPr lang="en-US" altLang="en-US" smtClean="0"/>
              <a:t>2/15/2015</a:t>
            </a:fld>
            <a:endParaRPr lang="en-US" altLang="en-US" smtClean="0"/>
          </a:p>
        </p:txBody>
      </p:sp>
      <p:sp>
        <p:nvSpPr>
          <p:cNvPr id="7168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CE0AACC-5E17-44B6-A418-6255C8FB86FA}" type="slidenum">
              <a:rPr lang="en-US" altLang="en-US" b="0" smtClean="0"/>
              <a:pPr/>
              <a:t>28</a:t>
            </a:fld>
            <a:endParaRPr lang="en-US" altLang="en-US" b="0" smtClean="0"/>
          </a:p>
        </p:txBody>
      </p:sp>
      <p:sp>
        <p:nvSpPr>
          <p:cNvPr id="71684"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7" name="Content Placeholder 2"/>
          <p:cNvSpPr>
            <a:spLocks noGrp="1"/>
          </p:cNvSpPr>
          <p:nvPr>
            <p:ph idx="1"/>
          </p:nvPr>
        </p:nvSpPr>
        <p:spPr bwMode="auto">
          <a:xfrm>
            <a:off x="5181600" y="1143000"/>
            <a:ext cx="38862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en-US" sz="2200" b="1" smtClean="0">
                <a:solidFill>
                  <a:srgbClr val="002060"/>
                </a:solidFill>
              </a:rPr>
              <a:t>if</a:t>
            </a:r>
            <a:r>
              <a:rPr lang="en-US" altLang="en-US" sz="2200" smtClean="0">
                <a:solidFill>
                  <a:srgbClr val="002060"/>
                </a:solidFill>
              </a:rPr>
              <a:t> </a:t>
            </a:r>
            <a:r>
              <a:rPr lang="en-US" altLang="en-US" sz="2200" smtClean="0"/>
              <a:t>(a &lt; b)</a:t>
            </a:r>
          </a:p>
          <a:p>
            <a:pPr marL="0" indent="0">
              <a:buFontTx/>
              <a:buNone/>
            </a:pPr>
            <a:r>
              <a:rPr lang="en-US" altLang="en-US" sz="2200" smtClean="0"/>
              <a:t>    </a:t>
            </a:r>
            <a:r>
              <a:rPr lang="en-US" altLang="en-US" sz="2200" b="1" smtClean="0">
                <a:solidFill>
                  <a:srgbClr val="C00000"/>
                </a:solidFill>
              </a:rPr>
              <a:t>if</a:t>
            </a:r>
            <a:r>
              <a:rPr lang="en-US" altLang="en-US" sz="2200" smtClean="0"/>
              <a:t> (a &lt; c)</a:t>
            </a:r>
          </a:p>
          <a:p>
            <a:pPr marL="0" indent="0">
              <a:buFontTx/>
              <a:buNone/>
            </a:pPr>
            <a:r>
              <a:rPr lang="en-US" altLang="en-US" sz="2200" smtClean="0"/>
              <a:t>        </a:t>
            </a:r>
            <a:r>
              <a:rPr lang="en-US" altLang="en-US" sz="2200" smtClean="0">
                <a:solidFill>
                  <a:srgbClr val="003300"/>
                </a:solidFill>
              </a:rPr>
              <a:t>result = a;</a:t>
            </a:r>
          </a:p>
          <a:p>
            <a:pPr marL="0" indent="0">
              <a:buFontTx/>
              <a:buNone/>
            </a:pPr>
            <a:r>
              <a:rPr lang="en-US" altLang="en-US" sz="2200" smtClean="0"/>
              <a:t>    </a:t>
            </a:r>
            <a:r>
              <a:rPr lang="en-US" altLang="en-US" sz="2200" b="1" smtClean="0">
                <a:solidFill>
                  <a:srgbClr val="C00000"/>
                </a:solidFill>
              </a:rPr>
              <a:t>else</a:t>
            </a:r>
          </a:p>
          <a:p>
            <a:pPr marL="0" indent="0">
              <a:buFontTx/>
              <a:buNone/>
            </a:pPr>
            <a:r>
              <a:rPr lang="en-US" altLang="en-US" sz="2200" smtClean="0"/>
              <a:t>        </a:t>
            </a:r>
            <a:r>
              <a:rPr lang="en-US" altLang="en-US" sz="2200" smtClean="0">
                <a:solidFill>
                  <a:srgbClr val="003300"/>
                </a:solidFill>
              </a:rPr>
              <a:t>result = c;</a:t>
            </a:r>
          </a:p>
          <a:p>
            <a:pPr marL="0" indent="0">
              <a:buFontTx/>
              <a:buNone/>
            </a:pPr>
            <a:r>
              <a:rPr lang="en-US" altLang="en-US" sz="2200" b="1" smtClean="0">
                <a:solidFill>
                  <a:srgbClr val="002060"/>
                </a:solidFill>
              </a:rPr>
              <a:t>else</a:t>
            </a:r>
          </a:p>
          <a:p>
            <a:pPr marL="0" indent="0">
              <a:buFontTx/>
              <a:buNone/>
            </a:pPr>
            <a:r>
              <a:rPr lang="en-US" altLang="en-US" sz="2200" smtClean="0"/>
              <a:t>    </a:t>
            </a:r>
            <a:r>
              <a:rPr lang="en-US" altLang="en-US" sz="2200" b="1" smtClean="0">
                <a:solidFill>
                  <a:srgbClr val="C00000"/>
                </a:solidFill>
              </a:rPr>
              <a:t>if</a:t>
            </a:r>
            <a:r>
              <a:rPr lang="en-US" altLang="en-US" sz="2200" smtClean="0"/>
              <a:t> (b &lt; c)</a:t>
            </a:r>
          </a:p>
          <a:p>
            <a:pPr marL="0" indent="0">
              <a:buFontTx/>
              <a:buNone/>
            </a:pPr>
            <a:r>
              <a:rPr lang="en-US" altLang="en-US" sz="2200" smtClean="0"/>
              <a:t>       </a:t>
            </a:r>
            <a:r>
              <a:rPr lang="en-US" altLang="en-US" sz="2200" smtClean="0">
                <a:solidFill>
                  <a:srgbClr val="003300"/>
                </a:solidFill>
              </a:rPr>
              <a:t>result = b;</a:t>
            </a:r>
          </a:p>
          <a:p>
            <a:pPr marL="0" indent="0">
              <a:buFontTx/>
              <a:buNone/>
            </a:pPr>
            <a:r>
              <a:rPr lang="en-US" altLang="en-US" sz="2200" smtClean="0"/>
              <a:t>    </a:t>
            </a:r>
            <a:r>
              <a:rPr lang="en-US" altLang="en-US" sz="2200" b="1" smtClean="0">
                <a:solidFill>
                  <a:srgbClr val="C00000"/>
                </a:solidFill>
              </a:rPr>
              <a:t>else</a:t>
            </a:r>
          </a:p>
          <a:p>
            <a:pPr marL="0" indent="0">
              <a:buFontTx/>
              <a:buNone/>
            </a:pPr>
            <a:r>
              <a:rPr lang="en-US" altLang="en-US" sz="2200" smtClean="0"/>
              <a:t>       </a:t>
            </a:r>
            <a:r>
              <a:rPr lang="en-US" altLang="en-US" sz="2200" smtClean="0">
                <a:solidFill>
                  <a:srgbClr val="003300"/>
                </a:solidFill>
              </a:rPr>
              <a:t>result = c;</a:t>
            </a:r>
          </a:p>
          <a:p>
            <a:pPr marL="0" indent="0">
              <a:buFontTx/>
              <a:buNone/>
            </a:pPr>
            <a:r>
              <a:rPr lang="en-US" altLang="en-US" sz="2200" smtClean="0"/>
              <a:t>cout&lt;&lt;“Smallest is"&lt;&lt; result;</a:t>
            </a:r>
          </a:p>
          <a:p>
            <a:pPr marL="0" indent="0">
              <a:buFontTx/>
              <a:buNone/>
            </a:pPr>
            <a:r>
              <a:rPr lang="en-US" altLang="en-US" sz="2200" smtClean="0"/>
              <a:t>}</a:t>
            </a:r>
          </a:p>
        </p:txBody>
      </p:sp>
      <p:sp>
        <p:nvSpPr>
          <p:cNvPr id="71686" name="Rectangle 2"/>
          <p:cNvSpPr>
            <a:spLocks noGrp="1" noChangeArrowheads="1"/>
          </p:cNvSpPr>
          <p:nvPr>
            <p:ph type="title"/>
          </p:nvPr>
        </p:nvSpPr>
        <p:spPr>
          <a:xfrm>
            <a:off x="1219200" y="152400"/>
            <a:ext cx="7162800" cy="685800"/>
          </a:xfrm>
        </p:spPr>
        <p:txBody>
          <a:bodyPr>
            <a:normAutofit/>
          </a:bodyPr>
          <a:lstStyle/>
          <a:p>
            <a:pPr eaLnBrk="1" hangingPunct="1"/>
            <a:r>
              <a:rPr lang="en-US" altLang="en-US" dirty="0" smtClean="0"/>
              <a:t>Smallest among three numbers</a:t>
            </a:r>
          </a:p>
        </p:txBody>
      </p:sp>
      <p:sp>
        <p:nvSpPr>
          <p:cNvPr id="9" name="Content Placeholder 2"/>
          <p:cNvSpPr txBox="1">
            <a:spLocks/>
          </p:cNvSpPr>
          <p:nvPr/>
        </p:nvSpPr>
        <p:spPr bwMode="auto">
          <a:xfrm>
            <a:off x="1295400" y="1143000"/>
            <a:ext cx="3505200" cy="5105400"/>
          </a:xfrm>
          <a:prstGeom prst="rect">
            <a:avLst/>
          </a:prstGeom>
          <a:noFill/>
          <a:ln w="9525">
            <a:noFill/>
            <a:miter lim="800000"/>
            <a:headEnd/>
            <a:tailEnd/>
          </a:ln>
        </p:spPr>
        <p:txBody>
          <a:bodyPr/>
          <a:lstStyle/>
          <a:p>
            <a:pPr>
              <a:spcBef>
                <a:spcPct val="20000"/>
              </a:spcBef>
              <a:defRPr/>
            </a:pPr>
            <a:r>
              <a:rPr lang="en-US" sz="2400" kern="0" dirty="0">
                <a:latin typeface="+mn-lt"/>
              </a:rPr>
              <a:t>#include &lt;</a:t>
            </a:r>
            <a:r>
              <a:rPr lang="en-US" sz="2400" kern="0" dirty="0" err="1">
                <a:latin typeface="+mn-lt"/>
              </a:rPr>
              <a:t>iostream.h</a:t>
            </a:r>
            <a:r>
              <a:rPr lang="en-US" sz="2400" kern="0" dirty="0">
                <a:latin typeface="+mn-lt"/>
              </a:rPr>
              <a:t>&gt;</a:t>
            </a:r>
          </a:p>
          <a:p>
            <a:pPr>
              <a:spcBef>
                <a:spcPct val="20000"/>
              </a:spcBef>
              <a:defRPr/>
            </a:pPr>
            <a:r>
              <a:rPr lang="en-US" sz="2400" kern="0" dirty="0">
                <a:latin typeface="+mn-lt"/>
              </a:rPr>
              <a:t>#include &lt;</a:t>
            </a:r>
            <a:r>
              <a:rPr lang="en-US" sz="2400" kern="0" dirty="0" err="1">
                <a:latin typeface="+mn-lt"/>
              </a:rPr>
              <a:t>conio.h</a:t>
            </a:r>
            <a:r>
              <a:rPr lang="en-US" sz="2400" kern="0" dirty="0">
                <a:latin typeface="+mn-lt"/>
              </a:rPr>
              <a:t>&gt;</a:t>
            </a:r>
          </a:p>
          <a:p>
            <a:pPr>
              <a:spcBef>
                <a:spcPct val="20000"/>
              </a:spcBef>
              <a:defRPr/>
            </a:pPr>
            <a:endParaRPr lang="en-US" sz="2400" kern="0" dirty="0">
              <a:latin typeface="+mn-lt"/>
            </a:endParaRPr>
          </a:p>
          <a:p>
            <a:pPr>
              <a:spcBef>
                <a:spcPct val="20000"/>
              </a:spcBef>
              <a:defRPr/>
            </a:pPr>
            <a:r>
              <a:rPr lang="en-US" sz="2400" kern="0" dirty="0">
                <a:latin typeface="+mn-lt"/>
              </a:rPr>
              <a:t>void main()</a:t>
            </a:r>
          </a:p>
          <a:p>
            <a:pPr>
              <a:spcBef>
                <a:spcPct val="20000"/>
              </a:spcBef>
              <a:defRPr/>
            </a:pPr>
            <a:r>
              <a:rPr lang="en-US" sz="2400" kern="0" dirty="0">
                <a:latin typeface="+mn-lt"/>
              </a:rPr>
              <a:t>{</a:t>
            </a:r>
          </a:p>
          <a:p>
            <a:pPr>
              <a:spcBef>
                <a:spcPct val="20000"/>
              </a:spcBef>
              <a:defRPr/>
            </a:pPr>
            <a:r>
              <a:rPr lang="en-US" sz="2400" kern="0" dirty="0" err="1">
                <a:latin typeface="+mn-lt"/>
              </a:rPr>
              <a:t>int</a:t>
            </a:r>
            <a:r>
              <a:rPr lang="en-US" sz="2400" kern="0" dirty="0">
                <a:latin typeface="+mn-lt"/>
              </a:rPr>
              <a:t>  a, b, c, result; </a:t>
            </a:r>
          </a:p>
          <a:p>
            <a:pPr>
              <a:spcBef>
                <a:spcPct val="20000"/>
              </a:spcBef>
              <a:defRPr/>
            </a:pPr>
            <a:endParaRPr lang="en-US" sz="2400" kern="0" dirty="0">
              <a:latin typeface="+mn-lt"/>
            </a:endParaRPr>
          </a:p>
          <a:p>
            <a:pPr>
              <a:spcBef>
                <a:spcPct val="20000"/>
              </a:spcBef>
              <a:defRPr/>
            </a:pPr>
            <a:r>
              <a:rPr lang="en-US" sz="2400" kern="0" dirty="0" err="1">
                <a:latin typeface="+mn-lt"/>
              </a:rPr>
              <a:t>cout</a:t>
            </a:r>
            <a:r>
              <a:rPr lang="en-US" sz="2400" kern="0" dirty="0">
                <a:latin typeface="+mn-lt"/>
              </a:rPr>
              <a:t>&lt;&lt;"Enter a, b &amp; c\n";</a:t>
            </a:r>
          </a:p>
          <a:p>
            <a:pPr>
              <a:spcBef>
                <a:spcPct val="20000"/>
              </a:spcBef>
              <a:defRPr/>
            </a:pPr>
            <a:r>
              <a:rPr lang="en-US" sz="2400" kern="0" dirty="0" err="1">
                <a:latin typeface="+mn-lt"/>
              </a:rPr>
              <a:t>cin</a:t>
            </a:r>
            <a:r>
              <a:rPr lang="en-US" sz="2400" kern="0" dirty="0">
                <a:latin typeface="+mn-lt"/>
              </a:rPr>
              <a:t>&gt;&gt;a&gt;&gt;b&gt;&gt;c;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608C5C8C-1DB1-4923-AC81-8A8C5A4F544A}" type="datetime1">
              <a:rPr lang="en-US" altLang="en-US" smtClean="0"/>
              <a:t>2/15/2015</a:t>
            </a:fld>
            <a:endParaRPr lang="en-US" altLang="en-US"/>
          </a:p>
        </p:txBody>
      </p:sp>
      <p:sp>
        <p:nvSpPr>
          <p:cNvPr id="5" name="Slide Number Placeholder 4"/>
          <p:cNvSpPr>
            <a:spLocks noGrp="1"/>
          </p:cNvSpPr>
          <p:nvPr>
            <p:ph type="sldNum" sz="quarter" idx="11"/>
          </p:nvPr>
        </p:nvSpPr>
        <p:spPr/>
        <p:txBody>
          <a:bodyPr/>
          <a:lstStyle/>
          <a:p>
            <a:pPr>
              <a:defRPr/>
            </a:pPr>
            <a:fld id="{83691FF4-421A-4EEA-A170-2A6C7A3D52FA}" type="slidenum">
              <a:rPr lang="en-US" altLang="en-US" smtClean="0"/>
              <a:pPr>
                <a:defRPr/>
              </a:pPr>
              <a:t>29</a:t>
            </a:fld>
            <a:endParaRPr lang="en-US" altLang="en-US" dirty="0"/>
          </a:p>
        </p:txBody>
      </p:sp>
      <p:sp>
        <p:nvSpPr>
          <p:cNvPr id="6" name="Footer Placeholder 5"/>
          <p:cNvSpPr>
            <a:spLocks noGrp="1"/>
          </p:cNvSpPr>
          <p:nvPr>
            <p:ph type="ftr" sz="quarter" idx="12"/>
          </p:nvPr>
        </p:nvSpPr>
        <p:spPr/>
        <p:txBody>
          <a:bodyPr/>
          <a:lstStyle/>
          <a:p>
            <a:pPr>
              <a:defRPr/>
            </a:pPr>
            <a:r>
              <a:rPr lang="en-US" altLang="en-US" smtClean="0"/>
              <a:t>CSE 1002                            Department of CSE</a:t>
            </a:r>
            <a:endParaRPr lang="en-US" altLang="en-US"/>
          </a:p>
        </p:txBody>
      </p:sp>
      <p:sp>
        <p:nvSpPr>
          <p:cNvPr id="7" name="Rectangle 3"/>
          <p:cNvSpPr>
            <a:spLocks noGrp="1" noChangeArrowheads="1"/>
          </p:cNvSpPr>
          <p:nvPr>
            <p:ph idx="1"/>
          </p:nvPr>
        </p:nvSpPr>
        <p:spPr>
          <a:xfrm>
            <a:off x="1295400" y="1066800"/>
            <a:ext cx="7467600" cy="5059363"/>
          </a:xfrm>
        </p:spPr>
        <p:txBody>
          <a:bodyPr>
            <a:normAutofit lnSpcReduction="10000"/>
          </a:bodyPr>
          <a:lstStyle/>
          <a:p>
            <a:pPr eaLnBrk="1" hangingPunct="1">
              <a:lnSpc>
                <a:spcPct val="80000"/>
              </a:lnSpc>
              <a:buFontTx/>
              <a:buNone/>
            </a:pPr>
            <a:r>
              <a:rPr lang="en-US" sz="2400" dirty="0" smtClean="0"/>
              <a:t>……………</a:t>
            </a:r>
          </a:p>
          <a:p>
            <a:pPr eaLnBrk="1" hangingPunct="1">
              <a:lnSpc>
                <a:spcPct val="80000"/>
              </a:lnSpc>
              <a:buFontTx/>
              <a:buNone/>
            </a:pPr>
            <a:r>
              <a:rPr lang="en-US" sz="2400" dirty="0" smtClean="0">
                <a:solidFill>
                  <a:schemeClr val="accent2"/>
                </a:solidFill>
                <a:latin typeface="Courier New" panose="02070309020205020404" pitchFamily="49" charset="0"/>
                <a:cs typeface="Courier New" panose="02070309020205020404" pitchFamily="49" charset="0"/>
              </a:rPr>
              <a:t>If</a:t>
            </a:r>
            <a:r>
              <a:rPr lang="en-US" sz="2400" dirty="0" smtClean="0">
                <a:latin typeface="Courier New" panose="02070309020205020404" pitchFamily="49" charset="0"/>
                <a:cs typeface="Courier New" panose="02070309020205020404" pitchFamily="49" charset="0"/>
              </a:rPr>
              <a:t> (code==1)</a:t>
            </a:r>
          </a:p>
          <a:p>
            <a:pPr eaLnBrk="1" hangingPunct="1">
              <a:lnSpc>
                <a:spcPct val="80000"/>
              </a:lnSpc>
              <a:buFontTx/>
              <a:buNone/>
            </a:pPr>
            <a:r>
              <a:rPr lang="en-US" sz="2400" dirty="0" smtClean="0">
                <a:latin typeface="Courier New" panose="02070309020205020404" pitchFamily="49" charset="0"/>
                <a:cs typeface="Courier New" panose="02070309020205020404" pitchFamily="49" charset="0"/>
              </a:rPr>
              <a:t>{</a:t>
            </a:r>
          </a:p>
          <a:p>
            <a:pPr eaLnBrk="1" hangingPunct="1">
              <a:lnSpc>
                <a:spcPct val="80000"/>
              </a:lnSpc>
              <a:buFontTx/>
              <a:buNone/>
            </a:pPr>
            <a:r>
              <a:rPr lang="en-US" sz="2400" dirty="0" smtClean="0">
                <a:latin typeface="Courier New" panose="02070309020205020404" pitchFamily="49" charset="0"/>
                <a:cs typeface="Courier New" panose="02070309020205020404" pitchFamily="49" charset="0"/>
              </a:rPr>
              <a:t>   </a:t>
            </a:r>
            <a:r>
              <a:rPr lang="en-US" sz="2400" dirty="0" smtClean="0">
                <a:solidFill>
                  <a:srgbClr val="C00000"/>
                </a:solidFill>
                <a:latin typeface="Courier New" panose="02070309020205020404" pitchFamily="49" charset="0"/>
                <a:cs typeface="Courier New" panose="02070309020205020404" pitchFamily="49" charset="0"/>
              </a:rPr>
              <a:t>if</a:t>
            </a:r>
            <a:r>
              <a:rPr lang="en-US" sz="2400" dirty="0" smtClean="0">
                <a:latin typeface="Courier New" panose="02070309020205020404" pitchFamily="49" charset="0"/>
                <a:cs typeface="Courier New" panose="02070309020205020404" pitchFamily="49" charset="0"/>
              </a:rPr>
              <a:t> (balance &gt; 5000)</a:t>
            </a:r>
          </a:p>
          <a:p>
            <a:pPr eaLnBrk="1" hangingPunct="1">
              <a:lnSpc>
                <a:spcPct val="80000"/>
              </a:lnSpc>
              <a:buFontTx/>
              <a:buNone/>
            </a:pPr>
            <a:r>
              <a:rPr lang="en-US" sz="2400" dirty="0" smtClean="0">
                <a:latin typeface="Courier New" panose="02070309020205020404" pitchFamily="49" charset="0"/>
                <a:cs typeface="Courier New" panose="02070309020205020404" pitchFamily="49" charset="0"/>
              </a:rPr>
              <a:t>       bonus=0.5*balance;</a:t>
            </a:r>
          </a:p>
          <a:p>
            <a:pPr eaLnBrk="1" hangingPunct="1">
              <a:lnSpc>
                <a:spcPct val="80000"/>
              </a:lnSpc>
              <a:buFontTx/>
              <a:buNone/>
            </a:pPr>
            <a:r>
              <a:rPr lang="en-US" sz="2400" dirty="0" smtClean="0">
                <a:latin typeface="Courier New" panose="02070309020205020404" pitchFamily="49" charset="0"/>
                <a:cs typeface="Courier New" panose="02070309020205020404" pitchFamily="49" charset="0"/>
              </a:rPr>
              <a:t>   </a:t>
            </a:r>
            <a:r>
              <a:rPr lang="en-US" sz="2400" dirty="0" smtClean="0">
                <a:solidFill>
                  <a:srgbClr val="C00000"/>
                </a:solidFill>
                <a:latin typeface="Courier New" panose="02070309020205020404" pitchFamily="49" charset="0"/>
                <a:cs typeface="Courier New" panose="02070309020205020404" pitchFamily="49" charset="0"/>
              </a:rPr>
              <a:t>else</a:t>
            </a:r>
          </a:p>
          <a:p>
            <a:pPr eaLnBrk="1" hangingPunct="1">
              <a:lnSpc>
                <a:spcPct val="80000"/>
              </a:lnSpc>
              <a:buFontTx/>
              <a:buNone/>
            </a:pPr>
            <a:r>
              <a:rPr lang="en-US" sz="2400" dirty="0" smtClean="0">
                <a:latin typeface="Courier New" panose="02070309020205020404" pitchFamily="49" charset="0"/>
                <a:cs typeface="Courier New" panose="02070309020205020404" pitchFamily="49" charset="0"/>
              </a:rPr>
              <a:t>       bonus=0.2*balance;</a:t>
            </a:r>
          </a:p>
          <a:p>
            <a:pPr eaLnBrk="1" hangingPunct="1">
              <a:lnSpc>
                <a:spcPct val="80000"/>
              </a:lnSpc>
              <a:buFontTx/>
              <a:buNone/>
            </a:pPr>
            <a:r>
              <a:rPr lang="en-US" sz="2400" dirty="0" smtClean="0">
                <a:latin typeface="Courier New" panose="02070309020205020404" pitchFamily="49" charset="0"/>
                <a:cs typeface="Courier New" panose="02070309020205020404" pitchFamily="49" charset="0"/>
              </a:rPr>
              <a:t>}</a:t>
            </a:r>
          </a:p>
          <a:p>
            <a:pPr eaLnBrk="1" hangingPunct="1">
              <a:lnSpc>
                <a:spcPct val="80000"/>
              </a:lnSpc>
              <a:buFontTx/>
              <a:buNone/>
            </a:pPr>
            <a:r>
              <a:rPr lang="en-US" sz="2400" dirty="0" smtClean="0">
                <a:solidFill>
                  <a:schemeClr val="accent2"/>
                </a:solidFill>
                <a:latin typeface="Courier New" panose="02070309020205020404" pitchFamily="49" charset="0"/>
                <a:cs typeface="Courier New" panose="02070309020205020404" pitchFamily="49" charset="0"/>
              </a:rPr>
              <a:t>else  </a:t>
            </a:r>
            <a:r>
              <a:rPr lang="en-US" sz="2400"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sz="2400" dirty="0" smtClean="0">
                <a:latin typeface="Courier New" panose="02070309020205020404" pitchFamily="49" charset="0"/>
                <a:cs typeface="Courier New" panose="02070309020205020404" pitchFamily="49" charset="0"/>
              </a:rPr>
              <a:t>bonus=0.2*balance;</a:t>
            </a:r>
          </a:p>
          <a:p>
            <a:pPr eaLnBrk="1" hangingPunct="1">
              <a:lnSpc>
                <a:spcPct val="80000"/>
              </a:lnSpc>
              <a:buFontTx/>
              <a:buNone/>
            </a:pPr>
            <a:r>
              <a:rPr lang="en-US" sz="2400" dirty="0" smtClean="0">
                <a:latin typeface="Courier New" panose="02070309020205020404" pitchFamily="49" charset="0"/>
                <a:cs typeface="Courier New" panose="02070309020205020404" pitchFamily="49" charset="0"/>
              </a:rPr>
              <a:t>}</a:t>
            </a:r>
          </a:p>
          <a:p>
            <a:pPr eaLnBrk="1" hangingPunct="1">
              <a:lnSpc>
                <a:spcPct val="80000"/>
              </a:lnSpc>
              <a:buFontTx/>
              <a:buNone/>
            </a:pPr>
            <a:r>
              <a:rPr lang="en-US" sz="2400" dirty="0" smtClean="0">
                <a:latin typeface="Courier New" panose="02070309020205020404" pitchFamily="49" charset="0"/>
                <a:cs typeface="Courier New" panose="02070309020205020404" pitchFamily="49" charset="0"/>
              </a:rPr>
              <a:t>balance= balance +bonus;</a:t>
            </a:r>
          </a:p>
          <a:p>
            <a:pPr eaLnBrk="1" hangingPunct="1">
              <a:lnSpc>
                <a:spcPct val="80000"/>
              </a:lnSpc>
              <a:buFontTx/>
              <a:buNone/>
            </a:pPr>
            <a:r>
              <a:rPr lang="en-US" sz="2400" dirty="0" smtClean="0"/>
              <a:t>…………..</a:t>
            </a:r>
          </a:p>
          <a:p>
            <a:pPr eaLnBrk="1" hangingPunct="1">
              <a:lnSpc>
                <a:spcPct val="80000"/>
              </a:lnSpc>
              <a:buFontTx/>
              <a:buNone/>
            </a:pPr>
            <a:endParaRPr lang="en-US" sz="400" dirty="0" smtClean="0"/>
          </a:p>
          <a:p>
            <a:pPr eaLnBrk="1" hangingPunct="1">
              <a:lnSpc>
                <a:spcPct val="80000"/>
              </a:lnSpc>
              <a:buFontTx/>
              <a:buNone/>
            </a:pPr>
            <a:r>
              <a:rPr lang="en-US" sz="2000" i="1" dirty="0" smtClean="0">
                <a:latin typeface="Times New Roman" pitchFamily="18" charset="0"/>
                <a:cs typeface="Times New Roman" pitchFamily="18" charset="0"/>
              </a:rPr>
              <a:t>Note: code =1</a:t>
            </a:r>
            <a:r>
              <a:rPr lang="en-US" sz="2000" i="1" dirty="0" smtClean="0">
                <a:latin typeface="Times New Roman" pitchFamily="18" charset="0"/>
                <a:cs typeface="Times New Roman" pitchFamily="18" charset="0"/>
                <a:sym typeface="Wingdings" pitchFamily="2" charset="2"/>
              </a:rPr>
              <a:t>First part</a:t>
            </a:r>
          </a:p>
          <a:p>
            <a:pPr eaLnBrk="1" hangingPunct="1">
              <a:lnSpc>
                <a:spcPct val="80000"/>
              </a:lnSpc>
              <a:buFontTx/>
              <a:buNone/>
            </a:pPr>
            <a:r>
              <a:rPr lang="en-US" sz="2000" i="1" dirty="0" smtClean="0">
                <a:latin typeface="Times New Roman" pitchFamily="18" charset="0"/>
                <a:cs typeface="Times New Roman" pitchFamily="18" charset="0"/>
                <a:sym typeface="Wingdings" pitchFamily="2" charset="2"/>
              </a:rPr>
              <a:t>          </a:t>
            </a:r>
            <a:r>
              <a:rPr lang="en-US" sz="2000" i="1" dirty="0" smtClean="0">
                <a:latin typeface="Times New Roman" pitchFamily="18" charset="0"/>
                <a:cs typeface="Times New Roman" pitchFamily="18" charset="0"/>
              </a:rPr>
              <a:t>code =0</a:t>
            </a:r>
            <a:r>
              <a:rPr lang="en-US" sz="2000" i="1" dirty="0" smtClean="0">
                <a:latin typeface="Times New Roman" pitchFamily="18" charset="0"/>
                <a:cs typeface="Times New Roman" pitchFamily="18" charset="0"/>
                <a:sym typeface="Wingdings" pitchFamily="2" charset="2"/>
              </a:rPr>
              <a:t>Second part</a:t>
            </a:r>
            <a:endParaRPr lang="en-US" sz="2000" i="1" dirty="0" smtClean="0">
              <a:latin typeface="Times New Roman" pitchFamily="18" charset="0"/>
              <a:cs typeface="Times New Roman" pitchFamily="18" charset="0"/>
            </a:endParaRPr>
          </a:p>
        </p:txBody>
      </p:sp>
      <p:sp>
        <p:nvSpPr>
          <p:cNvPr id="8" name="Rectangle 2"/>
          <p:cNvSpPr>
            <a:spLocks noGrp="1" noChangeArrowheads="1"/>
          </p:cNvSpPr>
          <p:nvPr>
            <p:ph type="title"/>
          </p:nvPr>
        </p:nvSpPr>
        <p:spPr>
          <a:xfrm>
            <a:off x="1219199" y="152400"/>
            <a:ext cx="7162801" cy="685800"/>
          </a:xfrm>
        </p:spPr>
        <p:txBody>
          <a:bodyPr>
            <a:noAutofit/>
          </a:bodyPr>
          <a:lstStyle/>
          <a:p>
            <a:pPr algn="l" eaLnBrk="1" hangingPunct="1"/>
            <a:r>
              <a:rPr lang="en-US" dirty="0" smtClean="0"/>
              <a:t>Example</a:t>
            </a:r>
          </a:p>
        </p:txBody>
      </p:sp>
      <p:sp>
        <p:nvSpPr>
          <p:cNvPr id="9" name="Rectangle 8"/>
          <p:cNvSpPr>
            <a:spLocks noChangeArrowheads="1"/>
          </p:cNvSpPr>
          <p:nvPr/>
        </p:nvSpPr>
        <p:spPr bwMode="auto">
          <a:xfrm flipH="1">
            <a:off x="6324600" y="2209800"/>
            <a:ext cx="2757487" cy="1631950"/>
          </a:xfrm>
          <a:prstGeom prst="rect">
            <a:avLst/>
          </a:prstGeom>
          <a:noFill/>
          <a:ln w="9525">
            <a:solidFill>
              <a:srgbClr val="FF0000"/>
            </a:solidFill>
            <a:miter lim="800000"/>
            <a:headEnd/>
            <a:tailEnd/>
          </a:ln>
        </p:spPr>
        <p:txBody>
          <a:bodyPr>
            <a:spAutoFit/>
          </a:bodyPr>
          <a:lstStyle/>
          <a:p>
            <a:r>
              <a:rPr lang="en-US" sz="2000"/>
              <a:t>For inputs</a:t>
            </a:r>
          </a:p>
          <a:p>
            <a:r>
              <a:rPr lang="en-US" sz="2000"/>
              <a:t>    balance=5000</a:t>
            </a:r>
          </a:p>
          <a:p>
            <a:r>
              <a:rPr lang="en-US" sz="2000"/>
              <a:t>     code    = 1</a:t>
            </a:r>
          </a:p>
          <a:p>
            <a:endParaRPr lang="en-US" sz="2000"/>
          </a:p>
          <a:p>
            <a:endParaRPr lang="en-US" sz="2000"/>
          </a:p>
        </p:txBody>
      </p:sp>
      <p:sp>
        <p:nvSpPr>
          <p:cNvPr id="10" name="Rectangle 9"/>
          <p:cNvSpPr>
            <a:spLocks noChangeArrowheads="1"/>
          </p:cNvSpPr>
          <p:nvPr/>
        </p:nvSpPr>
        <p:spPr bwMode="auto">
          <a:xfrm>
            <a:off x="6338887" y="3105150"/>
            <a:ext cx="2743200" cy="708025"/>
          </a:xfrm>
          <a:prstGeom prst="rect">
            <a:avLst/>
          </a:prstGeom>
          <a:noFill/>
          <a:ln w="9525">
            <a:noFill/>
            <a:miter lim="800000"/>
            <a:headEnd/>
            <a:tailEnd/>
          </a:ln>
        </p:spPr>
        <p:txBody>
          <a:bodyPr>
            <a:spAutoFit/>
          </a:bodyPr>
          <a:lstStyle/>
          <a:p>
            <a:r>
              <a:rPr lang="en-US" sz="2000" i="1" dirty="0" smtClean="0">
                <a:solidFill>
                  <a:srgbClr val="C00000"/>
                </a:solidFill>
                <a:latin typeface="Times New Roman" pitchFamily="18" charset="0"/>
                <a:cs typeface="Times New Roman" pitchFamily="18" charset="0"/>
              </a:rPr>
              <a:t>Output: </a:t>
            </a:r>
            <a:r>
              <a:rPr lang="en-US" sz="2000" dirty="0" smtClean="0">
                <a:effectLst>
                  <a:outerShdw blurRad="38100" dist="38100" dir="2700000" algn="tl">
                    <a:srgbClr val="000000">
                      <a:alpha val="43137"/>
                    </a:srgbClr>
                  </a:outerShdw>
                </a:effectLst>
                <a:latin typeface="Times New Roman" pitchFamily="18" charset="0"/>
                <a:cs typeface="Times New Roman" pitchFamily="18" charset="0"/>
              </a:rPr>
              <a:t>balance</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r>
              <a:rPr lang="en-US" sz="2000" i="1" dirty="0">
                <a:solidFill>
                  <a:srgbClr val="C00000"/>
                </a:solidFill>
                <a:latin typeface="Times New Roman" pitchFamily="18" charset="0"/>
                <a:cs typeface="Times New Roman" pitchFamily="18" charset="0"/>
              </a:rPr>
              <a:t>	</a:t>
            </a:r>
            <a:r>
              <a:rPr lang="en-US" sz="2000" b="1" i="1" dirty="0">
                <a:solidFill>
                  <a:srgbClr val="C00000"/>
                </a:solidFill>
                <a:latin typeface="Times New Roman" pitchFamily="18" charset="0"/>
                <a:cs typeface="Times New Roman" pitchFamily="18" charset="0"/>
              </a:rPr>
              <a:t>6000</a:t>
            </a:r>
          </a:p>
        </p:txBody>
      </p:sp>
      <p:sp>
        <p:nvSpPr>
          <p:cNvPr id="11" name="Rectangle 10"/>
          <p:cNvSpPr>
            <a:spLocks noChangeArrowheads="1"/>
          </p:cNvSpPr>
          <p:nvPr/>
        </p:nvSpPr>
        <p:spPr bwMode="auto">
          <a:xfrm flipH="1">
            <a:off x="6324600" y="4038600"/>
            <a:ext cx="2757488" cy="1631950"/>
          </a:xfrm>
          <a:prstGeom prst="rect">
            <a:avLst/>
          </a:prstGeom>
          <a:noFill/>
          <a:ln w="9525">
            <a:solidFill>
              <a:srgbClr val="FF0000"/>
            </a:solidFill>
            <a:miter lim="800000"/>
            <a:headEnd/>
            <a:tailEnd/>
          </a:ln>
        </p:spPr>
        <p:txBody>
          <a:bodyPr>
            <a:spAutoFit/>
          </a:bodyPr>
          <a:lstStyle/>
          <a:p>
            <a:r>
              <a:rPr lang="en-US" sz="2000"/>
              <a:t>For inputs</a:t>
            </a:r>
          </a:p>
          <a:p>
            <a:r>
              <a:rPr lang="en-US" sz="2000"/>
              <a:t>    balance=5001</a:t>
            </a:r>
          </a:p>
          <a:p>
            <a:r>
              <a:rPr lang="en-US" sz="2000"/>
              <a:t>     code    = 0</a:t>
            </a:r>
          </a:p>
          <a:p>
            <a:endParaRPr lang="en-US" sz="2000"/>
          </a:p>
          <a:p>
            <a:endParaRPr lang="en-US" sz="2000"/>
          </a:p>
        </p:txBody>
      </p:sp>
      <p:sp>
        <p:nvSpPr>
          <p:cNvPr id="12" name="Rectangle 11"/>
          <p:cNvSpPr>
            <a:spLocks noChangeArrowheads="1"/>
          </p:cNvSpPr>
          <p:nvPr/>
        </p:nvSpPr>
        <p:spPr bwMode="auto">
          <a:xfrm>
            <a:off x="6338888" y="4933950"/>
            <a:ext cx="2743200" cy="708025"/>
          </a:xfrm>
          <a:prstGeom prst="rect">
            <a:avLst/>
          </a:prstGeom>
          <a:noFill/>
          <a:ln w="9525">
            <a:noFill/>
            <a:miter lim="800000"/>
            <a:headEnd/>
            <a:tailEnd/>
          </a:ln>
        </p:spPr>
        <p:txBody>
          <a:bodyPr>
            <a:spAutoFit/>
          </a:bodyPr>
          <a:lstStyle/>
          <a:p>
            <a:r>
              <a:rPr lang="en-US" sz="2000" i="1" dirty="0">
                <a:solidFill>
                  <a:srgbClr val="C00000"/>
                </a:solidFill>
                <a:latin typeface="Times New Roman" pitchFamily="18" charset="0"/>
                <a:cs typeface="Times New Roman" pitchFamily="18" charset="0"/>
              </a:rPr>
              <a:t>Output</a:t>
            </a:r>
            <a:r>
              <a:rPr lang="en-US" sz="2000" i="1" dirty="0" smtClean="0">
                <a:solidFill>
                  <a:srgbClr val="C00000"/>
                </a:solidFill>
                <a:latin typeface="Times New Roman" pitchFamily="18" charset="0"/>
                <a:cs typeface="Times New Roman" pitchFamily="18" charset="0"/>
              </a:rPr>
              <a:t>:</a:t>
            </a:r>
            <a:r>
              <a:rPr lang="en-US" sz="2000" dirty="0">
                <a:effectLst>
                  <a:outerShdw blurRad="38100" dist="38100" dir="2700000" algn="tl">
                    <a:srgbClr val="000000">
                      <a:alpha val="43137"/>
                    </a:srgbClr>
                  </a:outerShdw>
                </a:effectLst>
                <a:latin typeface="Times New Roman" pitchFamily="18" charset="0"/>
                <a:cs typeface="Times New Roman" pitchFamily="18" charset="0"/>
              </a:rPr>
              <a:t> balance</a:t>
            </a:r>
            <a:endParaRPr lang="en-US" sz="2000" i="1" dirty="0">
              <a:solidFill>
                <a:srgbClr val="C00000"/>
              </a:solidFill>
              <a:latin typeface="Times New Roman" pitchFamily="18" charset="0"/>
              <a:cs typeface="Times New Roman" pitchFamily="18" charset="0"/>
            </a:endParaRPr>
          </a:p>
          <a:p>
            <a:r>
              <a:rPr lang="en-US" sz="2000" i="1" dirty="0">
                <a:solidFill>
                  <a:srgbClr val="C00000"/>
                </a:solidFill>
                <a:latin typeface="Times New Roman" pitchFamily="18" charset="0"/>
                <a:cs typeface="Times New Roman" pitchFamily="18" charset="0"/>
              </a:rPr>
              <a:t>	</a:t>
            </a:r>
            <a:r>
              <a:rPr lang="en-US" sz="2000" b="1" i="1" dirty="0" smtClean="0">
                <a:solidFill>
                  <a:srgbClr val="C00000"/>
                </a:solidFill>
                <a:latin typeface="Times New Roman" pitchFamily="18" charset="0"/>
                <a:cs typeface="Times New Roman" pitchFamily="18" charset="0"/>
              </a:rPr>
              <a:t>6001.2</a:t>
            </a:r>
            <a:endParaRPr lang="en-US" sz="2000" b="1" i="1" dirty="0">
              <a:solidFill>
                <a:srgbClr val="C00000"/>
              </a:solidFill>
              <a:latin typeface="Times New Roman" pitchFamily="18" charset="0"/>
              <a:cs typeface="Times New Roman" pitchFamily="18" charset="0"/>
            </a:endParaRPr>
          </a:p>
        </p:txBody>
      </p:sp>
      <p:sp>
        <p:nvSpPr>
          <p:cNvPr id="13" name="Rectangle 12"/>
          <p:cNvSpPr>
            <a:spLocks noChangeArrowheads="1"/>
          </p:cNvSpPr>
          <p:nvPr/>
        </p:nvSpPr>
        <p:spPr bwMode="auto">
          <a:xfrm flipH="1">
            <a:off x="4267200" y="990600"/>
            <a:ext cx="4648200" cy="707886"/>
          </a:xfrm>
          <a:prstGeom prst="rect">
            <a:avLst/>
          </a:prstGeom>
          <a:noFill/>
          <a:ln w="9525">
            <a:solidFill>
              <a:srgbClr val="FF0000"/>
            </a:solidFill>
            <a:miter lim="800000"/>
            <a:headEnd/>
            <a:tailEnd/>
          </a:ln>
        </p:spPr>
        <p:txBody>
          <a:bodyPr wrap="square">
            <a:spAutoFit/>
          </a:bodyPr>
          <a:lstStyle/>
          <a:p>
            <a:pPr algn="just"/>
            <a:r>
              <a:rPr lang="en-US" sz="2000" b="1" dirty="0">
                <a:latin typeface="Calibri" pitchFamily="34" charset="0"/>
                <a:cs typeface="Calibri" pitchFamily="34" charset="0"/>
              </a:rPr>
              <a:t>b</a:t>
            </a:r>
            <a:r>
              <a:rPr lang="en-US" sz="2000" b="1" dirty="0" smtClean="0">
                <a:latin typeface="Calibri" pitchFamily="34" charset="0"/>
                <a:cs typeface="Calibri" pitchFamily="34" charset="0"/>
              </a:rPr>
              <a:t>alance</a:t>
            </a:r>
            <a:r>
              <a:rPr lang="en-US" sz="2000" i="1" dirty="0" smtClean="0">
                <a:latin typeface="Times New Roman" pitchFamily="18" charset="0"/>
                <a:cs typeface="Times New Roman" pitchFamily="18" charset="0"/>
              </a:rPr>
              <a:t> and </a:t>
            </a:r>
            <a:r>
              <a:rPr lang="en-US" sz="2000" b="1" dirty="0" smtClean="0">
                <a:latin typeface="Calibri" pitchFamily="34" charset="0"/>
                <a:cs typeface="Calibri" pitchFamily="34" charset="0"/>
              </a:rPr>
              <a:t>bonus</a:t>
            </a:r>
            <a:r>
              <a:rPr lang="en-US" sz="2000" i="1" dirty="0" smtClean="0">
                <a:latin typeface="Times New Roman" pitchFamily="18" charset="0"/>
                <a:cs typeface="Times New Roman" pitchFamily="18" charset="0"/>
              </a:rPr>
              <a:t> are properly declared and initialized variables.</a:t>
            </a:r>
            <a:endParaRPr lang="en-US"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9282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4"/>
          <p:cNvSpPr>
            <a:spLocks noGrp="1"/>
          </p:cNvSpPr>
          <p:nvPr>
            <p:ph idx="1"/>
          </p:nvPr>
        </p:nvSpPr>
        <p:spPr bwMode="auto">
          <a:xfrm>
            <a:off x="1676400" y="1066800"/>
            <a:ext cx="70104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90000"/>
              </a:lnSpc>
              <a:buClr>
                <a:srgbClr val="993300"/>
              </a:buClr>
            </a:pPr>
            <a:r>
              <a:rPr lang="en-US" altLang="en-US" sz="2800" dirty="0" smtClean="0">
                <a:solidFill>
                  <a:srgbClr val="000099"/>
                </a:solidFill>
                <a:latin typeface="Arial" panose="020B0604020202020204" pitchFamily="34" charset="0"/>
                <a:cs typeface="Arial" panose="020B0604020202020204" pitchFamily="34" charset="0"/>
              </a:rPr>
              <a:t>At the end of session one will be able to understand</a:t>
            </a:r>
          </a:p>
          <a:p>
            <a:pPr marL="914400" lvl="1" indent="-457200">
              <a:buFont typeface="Arial" panose="020B0604020202020204" pitchFamily="34" charset="0"/>
              <a:buChar char="•"/>
            </a:pPr>
            <a:r>
              <a:rPr lang="en-US" altLang="en-US" sz="2400" dirty="0" smtClean="0">
                <a:latin typeface="Arial" panose="020B0604020202020204" pitchFamily="34" charset="0"/>
                <a:cs typeface="Arial" panose="020B0604020202020204" pitchFamily="34" charset="0"/>
              </a:rPr>
              <a:t>Making Decisions</a:t>
            </a:r>
          </a:p>
          <a:p>
            <a:pPr marL="914400" lvl="1" indent="-457200">
              <a:buFont typeface="Arial" panose="020B0604020202020204" pitchFamily="34" charset="0"/>
              <a:buChar char="•"/>
            </a:pPr>
            <a:r>
              <a:rPr lang="en-US" altLang="en-US" sz="2400" dirty="0" smtClean="0">
                <a:latin typeface="Arial" panose="020B0604020202020204" pitchFamily="34" charset="0"/>
                <a:cs typeface="Arial" panose="020B0604020202020204" pitchFamily="34" charset="0"/>
              </a:rPr>
              <a:t>The if Statement </a:t>
            </a:r>
          </a:p>
          <a:p>
            <a:pPr marL="914400" lvl="1" indent="-457200">
              <a:buFont typeface="Arial" panose="020B0604020202020204" pitchFamily="34" charset="0"/>
              <a:buChar char="•"/>
            </a:pPr>
            <a:r>
              <a:rPr lang="en-US" altLang="en-US" sz="2400" dirty="0" smtClean="0">
                <a:latin typeface="Arial" panose="020B0604020202020204" pitchFamily="34" charset="0"/>
                <a:cs typeface="Arial" panose="020B0604020202020204" pitchFamily="34" charset="0"/>
              </a:rPr>
              <a:t>The if-else Construct </a:t>
            </a:r>
          </a:p>
          <a:p>
            <a:pPr marL="914400" lvl="1" indent="-457200">
              <a:buFont typeface="Arial" panose="020B0604020202020204" pitchFamily="34" charset="0"/>
              <a:buChar char="•"/>
            </a:pPr>
            <a:r>
              <a:rPr lang="en-US" altLang="en-US" sz="2400" dirty="0" smtClean="0">
                <a:latin typeface="Arial" panose="020B0604020202020204" pitchFamily="34" charset="0"/>
                <a:cs typeface="Arial" panose="020B0604020202020204" pitchFamily="34" charset="0"/>
              </a:rPr>
              <a:t>Logical Operators</a:t>
            </a:r>
          </a:p>
          <a:p>
            <a:pPr marL="914400" lvl="1" indent="-457200">
              <a:buFont typeface="Arial" panose="020B0604020202020204" pitchFamily="34" charset="0"/>
              <a:buChar char="•"/>
            </a:pPr>
            <a:r>
              <a:rPr lang="en-US" altLang="en-US" sz="2400" dirty="0" smtClean="0">
                <a:latin typeface="Arial" panose="020B0604020202020204" pitchFamily="34" charset="0"/>
                <a:cs typeface="Arial" panose="020B0604020202020204" pitchFamily="34" charset="0"/>
              </a:rPr>
              <a:t>Nested if Statements </a:t>
            </a:r>
          </a:p>
          <a:p>
            <a:pPr marL="914400" lvl="1" indent="-457200">
              <a:buFont typeface="Arial" panose="020B0604020202020204" pitchFamily="34" charset="0"/>
              <a:buChar char="•"/>
            </a:pPr>
            <a:r>
              <a:rPr lang="en-US" altLang="en-US" sz="2400" dirty="0" smtClean="0">
                <a:latin typeface="Arial" panose="020B0604020202020204" pitchFamily="34" charset="0"/>
                <a:cs typeface="Arial" panose="020B0604020202020204" pitchFamily="34" charset="0"/>
              </a:rPr>
              <a:t>The else if Construct </a:t>
            </a:r>
          </a:p>
          <a:p>
            <a:pPr marL="914400" lvl="1" indent="-457200">
              <a:buFont typeface="Arial" panose="020B0604020202020204" pitchFamily="34" charset="0"/>
              <a:buChar char="•"/>
            </a:pPr>
            <a:r>
              <a:rPr lang="en-US" altLang="en-US" sz="2400" dirty="0" smtClean="0">
                <a:latin typeface="Arial" panose="020B0604020202020204" pitchFamily="34" charset="0"/>
                <a:cs typeface="Arial" panose="020B0604020202020204" pitchFamily="34" charset="0"/>
              </a:rPr>
              <a:t>The switch Statement </a:t>
            </a:r>
            <a:endParaRPr lang="en-US" altLang="en-US" sz="2400" dirty="0" smtClean="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altLang="en-US" sz="2400" dirty="0" smtClean="0">
                <a:latin typeface="Arial" panose="020B0604020202020204" pitchFamily="34" charset="0"/>
                <a:cs typeface="Arial" panose="020B0604020202020204" pitchFamily="34" charset="0"/>
              </a:rPr>
              <a:t>Bitwise Operators</a:t>
            </a:r>
            <a:endParaRPr lang="en-US" altLang="en-US" sz="2400" dirty="0" smtClean="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altLang="en-US" sz="2400" dirty="0" smtClean="0">
                <a:latin typeface="Arial" panose="020B0604020202020204" pitchFamily="34" charset="0"/>
                <a:cs typeface="Arial" panose="020B0604020202020204" pitchFamily="34" charset="0"/>
              </a:rPr>
              <a:t>The Conditional &amp; comma Operators </a:t>
            </a:r>
          </a:p>
        </p:txBody>
      </p:sp>
      <p:sp>
        <p:nvSpPr>
          <p:cNvPr id="37891" name="Title 3"/>
          <p:cNvSpPr>
            <a:spLocks noGrp="1"/>
          </p:cNvSpPr>
          <p:nvPr>
            <p:ph type="title"/>
          </p:nvPr>
        </p:nvSpPr>
        <p:spPr>
          <a:xfrm>
            <a:off x="1219200" y="152400"/>
            <a:ext cx="7162800" cy="685800"/>
          </a:xfrm>
        </p:spPr>
        <p:txBody>
          <a:bodyPr/>
          <a:lstStyle/>
          <a:p>
            <a:r>
              <a:rPr lang="en-US" altLang="en-US" smtClean="0"/>
              <a:t>Session outcome</a:t>
            </a:r>
          </a:p>
        </p:txBody>
      </p:sp>
      <p:sp>
        <p:nvSpPr>
          <p:cNvPr id="37892"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84187A5-A033-41EB-B232-2A7B44616A1C}" type="slidenum">
              <a:rPr lang="en-US" altLang="en-US" b="0" smtClean="0">
                <a:solidFill>
                  <a:srgbClr val="002060"/>
                </a:solidFill>
              </a:rPr>
              <a:pPr/>
              <a:t>3</a:t>
            </a:fld>
            <a:endParaRPr lang="en-US" altLang="en-US" b="0" smtClean="0">
              <a:solidFill>
                <a:srgbClr val="002060"/>
              </a:solidFill>
            </a:endParaRPr>
          </a:p>
        </p:txBody>
      </p:sp>
      <p:sp>
        <p:nvSpPr>
          <p:cNvPr id="37893" name="Footer Placeholder 7"/>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solidFill>
                  <a:srgbClr val="002060"/>
                </a:solidFill>
              </a:rPr>
              <a:t>CSE 1002                            Department of CSE</a:t>
            </a:r>
            <a:endParaRPr lang="en-US" altLang="en-US" b="0" smtClean="0">
              <a:solidFill>
                <a:srgbClr val="FFFFFF"/>
              </a:solidFill>
            </a:endParaRPr>
          </a:p>
        </p:txBody>
      </p:sp>
      <p:sp>
        <p:nvSpPr>
          <p:cNvPr id="3789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94D8761-ED31-4E63-9872-0C14EA9C23BE}"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D6243251-32AD-414B-BDDE-454A39679E58}" type="datetime1">
              <a:rPr lang="en-US" altLang="en-US" smtClean="0"/>
              <a:t>2/15/2015</a:t>
            </a:fld>
            <a:endParaRPr lang="en-US" altLang="en-US"/>
          </a:p>
        </p:txBody>
      </p:sp>
      <p:sp>
        <p:nvSpPr>
          <p:cNvPr id="5" name="Slide Number Placeholder 4"/>
          <p:cNvSpPr>
            <a:spLocks noGrp="1"/>
          </p:cNvSpPr>
          <p:nvPr>
            <p:ph type="sldNum" sz="quarter" idx="11"/>
          </p:nvPr>
        </p:nvSpPr>
        <p:spPr/>
        <p:txBody>
          <a:bodyPr/>
          <a:lstStyle/>
          <a:p>
            <a:pPr>
              <a:defRPr/>
            </a:pPr>
            <a:fld id="{83691FF4-421A-4EEA-A170-2A6C7A3D52FA}" type="slidenum">
              <a:rPr lang="en-US" altLang="en-US" smtClean="0"/>
              <a:pPr>
                <a:defRPr/>
              </a:pPr>
              <a:t>30</a:t>
            </a:fld>
            <a:endParaRPr lang="en-US" altLang="en-US" dirty="0"/>
          </a:p>
        </p:txBody>
      </p:sp>
      <p:sp>
        <p:nvSpPr>
          <p:cNvPr id="6" name="Footer Placeholder 5"/>
          <p:cNvSpPr>
            <a:spLocks noGrp="1"/>
          </p:cNvSpPr>
          <p:nvPr>
            <p:ph type="ftr" sz="quarter" idx="12"/>
          </p:nvPr>
        </p:nvSpPr>
        <p:spPr/>
        <p:txBody>
          <a:bodyPr/>
          <a:lstStyle/>
          <a:p>
            <a:pPr>
              <a:defRPr/>
            </a:pPr>
            <a:r>
              <a:rPr lang="en-US" altLang="en-US" smtClean="0"/>
              <a:t>CSE 1002                            Department of CSE</a:t>
            </a:r>
            <a:endParaRPr lang="en-US" altLang="en-US"/>
          </a:p>
        </p:txBody>
      </p:sp>
      <p:sp>
        <p:nvSpPr>
          <p:cNvPr id="12" name="Rectangle 3"/>
          <p:cNvSpPr>
            <a:spLocks noGrp="1" noChangeArrowheads="1"/>
          </p:cNvSpPr>
          <p:nvPr>
            <p:ph idx="1"/>
          </p:nvPr>
        </p:nvSpPr>
        <p:spPr>
          <a:xfrm>
            <a:off x="1295400" y="1066800"/>
            <a:ext cx="7467600" cy="5059363"/>
          </a:xfrm>
        </p:spPr>
        <p:txBody>
          <a:bodyPr/>
          <a:lstStyle/>
          <a:p>
            <a:pPr eaLnBrk="1" hangingPunct="1">
              <a:lnSpc>
                <a:spcPct val="90000"/>
              </a:lnSpc>
              <a:buFontTx/>
              <a:buNone/>
            </a:pPr>
            <a:r>
              <a:rPr lang="en-US" sz="2400" dirty="0" smtClean="0"/>
              <a:t>……………</a:t>
            </a:r>
          </a:p>
          <a:p>
            <a:pPr eaLnBrk="1" hangingPunct="1">
              <a:lnSpc>
                <a:spcPct val="90000"/>
              </a:lnSpc>
              <a:buFontTx/>
              <a:buNone/>
            </a:pPr>
            <a:r>
              <a:rPr lang="en-US" sz="2400" dirty="0" smtClean="0">
                <a:solidFill>
                  <a:schemeClr val="accent2"/>
                </a:solidFill>
                <a:latin typeface="Courier New" panose="02070309020205020404" pitchFamily="49" charset="0"/>
                <a:cs typeface="Courier New" panose="02070309020205020404" pitchFamily="49" charset="0"/>
              </a:rPr>
              <a:t>If </a:t>
            </a:r>
            <a:r>
              <a:rPr lang="en-US" sz="2400" dirty="0" smtClean="0">
                <a:latin typeface="Courier New" panose="02070309020205020404" pitchFamily="49" charset="0"/>
                <a:cs typeface="Courier New" panose="02070309020205020404" pitchFamily="49" charset="0"/>
              </a:rPr>
              <a:t>(code==1)</a:t>
            </a:r>
          </a:p>
          <a:p>
            <a:pPr eaLnBrk="1" hangingPunct="1">
              <a:lnSpc>
                <a:spcPct val="90000"/>
              </a:lnSpc>
              <a:buFontTx/>
              <a:buNone/>
            </a:pPr>
            <a:r>
              <a:rPr lang="en-US" sz="2400" dirty="0" smtClean="0">
                <a:latin typeface="Courier New" panose="02070309020205020404" pitchFamily="49" charset="0"/>
                <a:cs typeface="Courier New" panose="02070309020205020404" pitchFamily="49" charset="0"/>
              </a:rPr>
              <a:t>   </a:t>
            </a:r>
            <a:r>
              <a:rPr lang="en-US" sz="2400" dirty="0" smtClean="0">
                <a:solidFill>
                  <a:srgbClr val="C00000"/>
                </a:solidFill>
                <a:latin typeface="Courier New" panose="02070309020205020404" pitchFamily="49" charset="0"/>
                <a:cs typeface="Courier New" panose="02070309020205020404" pitchFamily="49" charset="0"/>
              </a:rPr>
              <a:t>if </a:t>
            </a:r>
            <a:r>
              <a:rPr lang="en-US" sz="2400" dirty="0" smtClean="0">
                <a:latin typeface="Courier New" panose="02070309020205020404" pitchFamily="49" charset="0"/>
                <a:cs typeface="Courier New" panose="02070309020205020404" pitchFamily="49" charset="0"/>
              </a:rPr>
              <a:t>(balance &gt; 5000)</a:t>
            </a:r>
          </a:p>
          <a:p>
            <a:pPr eaLnBrk="1" hangingPunct="1">
              <a:lnSpc>
                <a:spcPct val="90000"/>
              </a:lnSpc>
              <a:buFontTx/>
              <a:buNone/>
            </a:pPr>
            <a:r>
              <a:rPr lang="en-US" sz="2400" dirty="0" smtClean="0">
                <a:latin typeface="Courier New" panose="02070309020205020404" pitchFamily="49" charset="0"/>
                <a:cs typeface="Courier New" panose="02070309020205020404" pitchFamily="49" charset="0"/>
              </a:rPr>
              <a:t>       bonus=0.5*balance;</a:t>
            </a:r>
          </a:p>
          <a:p>
            <a:pPr eaLnBrk="1" hangingPunct="1">
              <a:lnSpc>
                <a:spcPct val="90000"/>
              </a:lnSpc>
              <a:buFontTx/>
              <a:buNone/>
            </a:pPr>
            <a:r>
              <a:rPr lang="en-US" sz="2400" dirty="0" smtClean="0">
                <a:latin typeface="Courier New" panose="02070309020205020404" pitchFamily="49" charset="0"/>
                <a:cs typeface="Courier New" panose="02070309020205020404" pitchFamily="49" charset="0"/>
              </a:rPr>
              <a:t>	</a:t>
            </a:r>
            <a:r>
              <a:rPr lang="en-US" sz="2400" dirty="0" smtClean="0">
                <a:solidFill>
                  <a:srgbClr val="C00000"/>
                </a:solidFill>
                <a:latin typeface="Courier New" panose="02070309020205020404" pitchFamily="49" charset="0"/>
                <a:cs typeface="Courier New" panose="02070309020205020404" pitchFamily="49" charset="0"/>
              </a:rPr>
              <a:t>else</a:t>
            </a:r>
          </a:p>
          <a:p>
            <a:pPr eaLnBrk="1" hangingPunct="1">
              <a:lnSpc>
                <a:spcPct val="90000"/>
              </a:lnSpc>
              <a:buFontTx/>
              <a:buNone/>
            </a:pPr>
            <a:r>
              <a:rPr lang="en-US" sz="2400" dirty="0" smtClean="0">
                <a:latin typeface="Courier New" panose="02070309020205020404" pitchFamily="49" charset="0"/>
                <a:cs typeface="Courier New" panose="02070309020205020404" pitchFamily="49" charset="0"/>
              </a:rPr>
              <a:t>       bonus=0.2*balance;</a:t>
            </a:r>
          </a:p>
          <a:p>
            <a:pPr eaLnBrk="1" hangingPunct="1">
              <a:lnSpc>
                <a:spcPct val="90000"/>
              </a:lnSpc>
              <a:buFontTx/>
              <a:buNone/>
            </a:pPr>
            <a:r>
              <a:rPr lang="en-US" sz="2400" dirty="0" smtClean="0">
                <a:latin typeface="Courier New" panose="02070309020205020404" pitchFamily="49" charset="0"/>
                <a:cs typeface="Courier New" panose="02070309020205020404" pitchFamily="49" charset="0"/>
              </a:rPr>
              <a:t> balance= balance +bonus;</a:t>
            </a:r>
          </a:p>
          <a:p>
            <a:pPr eaLnBrk="1" hangingPunct="1">
              <a:lnSpc>
                <a:spcPct val="90000"/>
              </a:lnSpc>
              <a:buFontTx/>
              <a:buNone/>
            </a:pPr>
            <a:r>
              <a:rPr lang="en-US" sz="2400" dirty="0" smtClean="0"/>
              <a:t>…………..</a:t>
            </a:r>
          </a:p>
          <a:p>
            <a:pPr eaLnBrk="1" hangingPunct="1">
              <a:lnSpc>
                <a:spcPct val="90000"/>
              </a:lnSpc>
              <a:buFontTx/>
              <a:buNone/>
            </a:pPr>
            <a:r>
              <a:rPr lang="en-US" sz="2400" dirty="0" smtClean="0">
                <a:solidFill>
                  <a:schemeClr val="accent2"/>
                </a:solidFill>
              </a:rPr>
              <a:t>Note:</a:t>
            </a:r>
            <a:r>
              <a:rPr lang="en-US" sz="2400" dirty="0" smtClean="0"/>
              <a:t> else is linked to the closest non terminated if .</a:t>
            </a:r>
          </a:p>
          <a:p>
            <a:pPr eaLnBrk="1" hangingPunct="1">
              <a:lnSpc>
                <a:spcPct val="90000"/>
              </a:lnSpc>
              <a:buFontTx/>
              <a:buNone/>
            </a:pPr>
            <a:r>
              <a:rPr lang="en-US" sz="2400" dirty="0" smtClean="0"/>
              <a:t>(i.e. here it is with inner if)</a:t>
            </a:r>
          </a:p>
        </p:txBody>
      </p:sp>
      <p:sp>
        <p:nvSpPr>
          <p:cNvPr id="13" name="Rectangle 2"/>
          <p:cNvSpPr>
            <a:spLocks noGrp="1" noChangeArrowheads="1"/>
          </p:cNvSpPr>
          <p:nvPr>
            <p:ph type="title"/>
          </p:nvPr>
        </p:nvSpPr>
        <p:spPr>
          <a:xfrm>
            <a:off x="1219199" y="152400"/>
            <a:ext cx="7162801" cy="685800"/>
          </a:xfrm>
        </p:spPr>
        <p:txBody>
          <a:bodyPr>
            <a:noAutofit/>
          </a:bodyPr>
          <a:lstStyle/>
          <a:p>
            <a:pPr algn="l" eaLnBrk="1" hangingPunct="1"/>
            <a:r>
              <a:rPr lang="en-US" sz="4000" dirty="0" smtClean="0"/>
              <a:t>Variation of previous example</a:t>
            </a:r>
          </a:p>
        </p:txBody>
      </p:sp>
      <p:sp>
        <p:nvSpPr>
          <p:cNvPr id="14" name="Rectangle 13"/>
          <p:cNvSpPr>
            <a:spLocks noChangeArrowheads="1"/>
          </p:cNvSpPr>
          <p:nvPr/>
        </p:nvSpPr>
        <p:spPr bwMode="auto">
          <a:xfrm flipH="1">
            <a:off x="6310313" y="2176463"/>
            <a:ext cx="2757487" cy="1630362"/>
          </a:xfrm>
          <a:prstGeom prst="rect">
            <a:avLst/>
          </a:prstGeom>
          <a:noFill/>
          <a:ln w="9525">
            <a:solidFill>
              <a:srgbClr val="FF0000"/>
            </a:solidFill>
            <a:miter lim="800000"/>
            <a:headEnd/>
            <a:tailEnd/>
          </a:ln>
        </p:spPr>
        <p:txBody>
          <a:bodyPr>
            <a:spAutoFit/>
          </a:bodyPr>
          <a:lstStyle/>
          <a:p>
            <a:r>
              <a:rPr lang="en-US" sz="2000"/>
              <a:t>For inputs</a:t>
            </a:r>
          </a:p>
          <a:p>
            <a:r>
              <a:rPr lang="en-US" sz="2000"/>
              <a:t>    balance=5000</a:t>
            </a:r>
          </a:p>
          <a:p>
            <a:r>
              <a:rPr lang="en-US" sz="2000"/>
              <a:t>     code    = 1</a:t>
            </a:r>
            <a:r>
              <a:rPr lang="en-US" sz="2000" i="1">
                <a:solidFill>
                  <a:srgbClr val="C00000"/>
                </a:solidFill>
                <a:latin typeface="Times New Roman" pitchFamily="18" charset="0"/>
                <a:cs typeface="Times New Roman" pitchFamily="18" charset="0"/>
              </a:rPr>
              <a:t>	</a:t>
            </a:r>
          </a:p>
          <a:p>
            <a:endParaRPr lang="en-US" sz="2000" i="1">
              <a:solidFill>
                <a:srgbClr val="C00000"/>
              </a:solidFill>
              <a:latin typeface="Times New Roman" pitchFamily="18" charset="0"/>
              <a:cs typeface="Times New Roman" pitchFamily="18" charset="0"/>
            </a:endParaRPr>
          </a:p>
          <a:p>
            <a:endParaRPr lang="en-US" sz="2000" i="1">
              <a:solidFill>
                <a:srgbClr val="C00000"/>
              </a:solidFill>
              <a:latin typeface="Times New Roman" pitchFamily="18" charset="0"/>
              <a:cs typeface="Times New Roman" pitchFamily="18" charset="0"/>
            </a:endParaRPr>
          </a:p>
        </p:txBody>
      </p:sp>
      <p:sp>
        <p:nvSpPr>
          <p:cNvPr id="15" name="Rectangle 14"/>
          <p:cNvSpPr>
            <a:spLocks noChangeArrowheads="1"/>
          </p:cNvSpPr>
          <p:nvPr/>
        </p:nvSpPr>
        <p:spPr bwMode="auto">
          <a:xfrm>
            <a:off x="6324600" y="3105150"/>
            <a:ext cx="2743200" cy="708025"/>
          </a:xfrm>
          <a:prstGeom prst="rect">
            <a:avLst/>
          </a:prstGeom>
          <a:noFill/>
          <a:ln w="9525">
            <a:noFill/>
            <a:miter lim="800000"/>
            <a:headEnd/>
            <a:tailEnd/>
          </a:ln>
        </p:spPr>
        <p:txBody>
          <a:bodyPr>
            <a:spAutoFit/>
          </a:bodyPr>
          <a:lstStyle/>
          <a:p>
            <a:r>
              <a:rPr lang="en-US" sz="2000" i="1">
                <a:solidFill>
                  <a:srgbClr val="C00000"/>
                </a:solidFill>
                <a:latin typeface="Times New Roman" pitchFamily="18" charset="0"/>
                <a:cs typeface="Times New Roman" pitchFamily="18" charset="0"/>
              </a:rPr>
              <a:t>Output:</a:t>
            </a:r>
          </a:p>
          <a:p>
            <a:r>
              <a:rPr lang="en-US" sz="2000" i="1">
                <a:solidFill>
                  <a:srgbClr val="C00000"/>
                </a:solidFill>
                <a:latin typeface="Times New Roman" pitchFamily="18" charset="0"/>
                <a:cs typeface="Times New Roman" pitchFamily="18" charset="0"/>
              </a:rPr>
              <a:t>	</a:t>
            </a:r>
            <a:r>
              <a:rPr lang="en-US" sz="2000" b="1" i="1">
                <a:solidFill>
                  <a:srgbClr val="C00000"/>
                </a:solidFill>
                <a:latin typeface="Times New Roman" pitchFamily="18" charset="0"/>
                <a:cs typeface="Times New Roman" pitchFamily="18" charset="0"/>
              </a:rPr>
              <a:t>6000</a:t>
            </a:r>
          </a:p>
        </p:txBody>
      </p:sp>
      <p:sp>
        <p:nvSpPr>
          <p:cNvPr id="16" name="Rectangle 15"/>
          <p:cNvSpPr>
            <a:spLocks noChangeArrowheads="1"/>
          </p:cNvSpPr>
          <p:nvPr/>
        </p:nvSpPr>
        <p:spPr bwMode="auto">
          <a:xfrm flipH="1">
            <a:off x="4267200" y="1044714"/>
            <a:ext cx="4648200" cy="707886"/>
          </a:xfrm>
          <a:prstGeom prst="rect">
            <a:avLst/>
          </a:prstGeom>
          <a:noFill/>
          <a:ln w="9525">
            <a:solidFill>
              <a:srgbClr val="FF0000"/>
            </a:solidFill>
            <a:miter lim="800000"/>
            <a:headEnd/>
            <a:tailEnd/>
          </a:ln>
        </p:spPr>
        <p:txBody>
          <a:bodyPr wrap="square">
            <a:spAutoFit/>
          </a:bodyPr>
          <a:lstStyle/>
          <a:p>
            <a:pPr algn="just"/>
            <a:r>
              <a:rPr lang="en-US" sz="2000" b="1" dirty="0">
                <a:latin typeface="Calibri" pitchFamily="34" charset="0"/>
                <a:cs typeface="Calibri" pitchFamily="34" charset="0"/>
              </a:rPr>
              <a:t>b</a:t>
            </a:r>
            <a:r>
              <a:rPr lang="en-US" sz="2000" b="1" dirty="0" smtClean="0">
                <a:latin typeface="Calibri" pitchFamily="34" charset="0"/>
                <a:cs typeface="Calibri" pitchFamily="34" charset="0"/>
              </a:rPr>
              <a:t>alance</a:t>
            </a:r>
            <a:r>
              <a:rPr lang="en-US" sz="2000" i="1" dirty="0" smtClean="0">
                <a:latin typeface="Times New Roman" pitchFamily="18" charset="0"/>
                <a:cs typeface="Times New Roman" pitchFamily="18" charset="0"/>
              </a:rPr>
              <a:t> and </a:t>
            </a:r>
            <a:r>
              <a:rPr lang="en-US" sz="2000" b="1" dirty="0" smtClean="0">
                <a:latin typeface="Calibri" pitchFamily="34" charset="0"/>
                <a:cs typeface="Calibri" pitchFamily="34" charset="0"/>
              </a:rPr>
              <a:t>bonus</a:t>
            </a:r>
            <a:r>
              <a:rPr lang="en-US" sz="2000" i="1" dirty="0" smtClean="0">
                <a:latin typeface="Times New Roman" pitchFamily="18" charset="0"/>
                <a:cs typeface="Times New Roman" pitchFamily="18" charset="0"/>
              </a:rPr>
              <a:t> are properly declared and initialized variables.</a:t>
            </a:r>
            <a:endParaRPr lang="en-US"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428554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623F373B-CA83-460C-A950-FAC0B41F4E01}" type="datetime1">
              <a:rPr lang="en-US" altLang="en-US" smtClean="0"/>
              <a:t>2/15/2015</a:t>
            </a:fld>
            <a:endParaRPr lang="en-US" altLang="en-US"/>
          </a:p>
        </p:txBody>
      </p:sp>
      <p:sp>
        <p:nvSpPr>
          <p:cNvPr id="5" name="Slide Number Placeholder 4"/>
          <p:cNvSpPr>
            <a:spLocks noGrp="1"/>
          </p:cNvSpPr>
          <p:nvPr>
            <p:ph type="sldNum" sz="quarter" idx="11"/>
          </p:nvPr>
        </p:nvSpPr>
        <p:spPr/>
        <p:txBody>
          <a:bodyPr/>
          <a:lstStyle/>
          <a:p>
            <a:pPr>
              <a:defRPr/>
            </a:pPr>
            <a:fld id="{83691FF4-421A-4EEA-A170-2A6C7A3D52FA}" type="slidenum">
              <a:rPr lang="en-US" altLang="en-US" smtClean="0"/>
              <a:pPr>
                <a:defRPr/>
              </a:pPr>
              <a:t>31</a:t>
            </a:fld>
            <a:endParaRPr lang="en-US" altLang="en-US" dirty="0"/>
          </a:p>
        </p:txBody>
      </p:sp>
      <p:sp>
        <p:nvSpPr>
          <p:cNvPr id="6" name="Footer Placeholder 5"/>
          <p:cNvSpPr>
            <a:spLocks noGrp="1"/>
          </p:cNvSpPr>
          <p:nvPr>
            <p:ph type="ftr" sz="quarter" idx="12"/>
          </p:nvPr>
        </p:nvSpPr>
        <p:spPr/>
        <p:txBody>
          <a:bodyPr/>
          <a:lstStyle/>
          <a:p>
            <a:pPr>
              <a:defRPr/>
            </a:pPr>
            <a:r>
              <a:rPr lang="en-US" altLang="en-US" smtClean="0"/>
              <a:t>CSE 1002                            Department of CSE</a:t>
            </a:r>
            <a:endParaRPr lang="en-US" altLang="en-US"/>
          </a:p>
        </p:txBody>
      </p:sp>
      <p:sp>
        <p:nvSpPr>
          <p:cNvPr id="7" name="Rectangle 3"/>
          <p:cNvSpPr>
            <a:spLocks noGrp="1" noChangeArrowheads="1"/>
          </p:cNvSpPr>
          <p:nvPr>
            <p:ph idx="1"/>
          </p:nvPr>
        </p:nvSpPr>
        <p:spPr>
          <a:xfrm>
            <a:off x="1295400" y="1066800"/>
            <a:ext cx="7467600" cy="5059363"/>
          </a:xfrm>
        </p:spPr>
        <p:txBody>
          <a:bodyPr>
            <a:normAutofit/>
          </a:bodyPr>
          <a:lstStyle/>
          <a:p>
            <a:pPr eaLnBrk="1" hangingPunct="1">
              <a:lnSpc>
                <a:spcPct val="90000"/>
              </a:lnSpc>
              <a:buFontTx/>
              <a:buNone/>
            </a:pPr>
            <a:r>
              <a:rPr lang="en-US" sz="2800" dirty="0" smtClean="0"/>
              <a:t>……………</a:t>
            </a:r>
          </a:p>
          <a:p>
            <a:pPr eaLnBrk="1" hangingPunct="1">
              <a:lnSpc>
                <a:spcPct val="90000"/>
              </a:lnSpc>
              <a:buFontTx/>
              <a:buNone/>
            </a:pPr>
            <a:r>
              <a:rPr lang="en-US" sz="2400" dirty="0" smtClean="0">
                <a:solidFill>
                  <a:schemeClr val="accent2"/>
                </a:solidFill>
                <a:latin typeface="Courier New" panose="02070309020205020404" pitchFamily="49" charset="0"/>
                <a:cs typeface="Courier New" panose="02070309020205020404" pitchFamily="49" charset="0"/>
              </a:rPr>
              <a:t>If</a:t>
            </a:r>
            <a:r>
              <a:rPr lang="en-US" sz="2400" dirty="0" smtClean="0">
                <a:latin typeface="Courier New" panose="02070309020205020404" pitchFamily="49" charset="0"/>
                <a:cs typeface="Courier New" panose="02070309020205020404" pitchFamily="49" charset="0"/>
              </a:rPr>
              <a:t> (code==1)</a:t>
            </a:r>
          </a:p>
          <a:p>
            <a:pPr eaLnBrk="1" hangingPunct="1">
              <a:lnSpc>
                <a:spcPct val="90000"/>
              </a:lnSpc>
              <a:buFontTx/>
              <a:buNone/>
            </a:pPr>
            <a:r>
              <a:rPr lang="en-US" sz="2400" dirty="0" smtClean="0">
                <a:latin typeface="Courier New" panose="02070309020205020404" pitchFamily="49" charset="0"/>
                <a:cs typeface="Courier New" panose="02070309020205020404" pitchFamily="49" charset="0"/>
              </a:rPr>
              <a:t>{</a:t>
            </a:r>
          </a:p>
          <a:p>
            <a:pPr eaLnBrk="1" hangingPunct="1">
              <a:lnSpc>
                <a:spcPct val="90000"/>
              </a:lnSpc>
              <a:buFontTx/>
              <a:buNone/>
            </a:pPr>
            <a:r>
              <a:rPr lang="en-US" sz="2400" dirty="0" smtClean="0">
                <a:latin typeface="Courier New" panose="02070309020205020404" pitchFamily="49" charset="0"/>
                <a:cs typeface="Courier New" panose="02070309020205020404" pitchFamily="49" charset="0"/>
              </a:rPr>
              <a:t>   if (balance &gt; 5000)</a:t>
            </a:r>
          </a:p>
          <a:p>
            <a:pPr eaLnBrk="1" hangingPunct="1">
              <a:lnSpc>
                <a:spcPct val="90000"/>
              </a:lnSpc>
              <a:buFontTx/>
              <a:buNone/>
            </a:pPr>
            <a:r>
              <a:rPr lang="en-US" sz="2400" dirty="0" smtClean="0">
                <a:latin typeface="Courier New" panose="02070309020205020404" pitchFamily="49" charset="0"/>
                <a:cs typeface="Courier New" panose="02070309020205020404" pitchFamily="49" charset="0"/>
              </a:rPr>
              <a:t>       bonus=0.5*balance;</a:t>
            </a:r>
          </a:p>
          <a:p>
            <a:pPr eaLnBrk="1" hangingPunct="1">
              <a:lnSpc>
                <a:spcPct val="90000"/>
              </a:lnSpc>
              <a:buFontTx/>
              <a:buNone/>
            </a:pPr>
            <a:r>
              <a:rPr lang="en-US" sz="2400" dirty="0" smtClean="0">
                <a:latin typeface="Courier New" panose="02070309020205020404" pitchFamily="49" charset="0"/>
                <a:cs typeface="Courier New" panose="02070309020205020404" pitchFamily="49" charset="0"/>
              </a:rPr>
              <a:t>}</a:t>
            </a:r>
          </a:p>
          <a:p>
            <a:pPr eaLnBrk="1" hangingPunct="1">
              <a:lnSpc>
                <a:spcPct val="90000"/>
              </a:lnSpc>
              <a:buFontTx/>
              <a:buNone/>
            </a:pPr>
            <a:r>
              <a:rPr lang="en-US" sz="2400" dirty="0" smtClean="0">
                <a:solidFill>
                  <a:schemeClr val="accent2"/>
                </a:solidFill>
                <a:latin typeface="Courier New" panose="02070309020205020404" pitchFamily="49" charset="0"/>
                <a:cs typeface="Courier New" panose="02070309020205020404" pitchFamily="49" charset="0"/>
              </a:rPr>
              <a:t>else</a:t>
            </a:r>
          </a:p>
          <a:p>
            <a:pPr eaLnBrk="1" hangingPunct="1">
              <a:lnSpc>
                <a:spcPct val="90000"/>
              </a:lnSpc>
              <a:buFontTx/>
              <a:buNone/>
            </a:pPr>
            <a:r>
              <a:rPr lang="en-US" sz="2400" dirty="0" smtClean="0">
                <a:latin typeface="Courier New" panose="02070309020205020404" pitchFamily="49" charset="0"/>
                <a:cs typeface="Courier New" panose="02070309020205020404" pitchFamily="49" charset="0"/>
              </a:rPr>
              <a:t>bonus=0.2*balance;</a:t>
            </a:r>
          </a:p>
          <a:p>
            <a:pPr eaLnBrk="1" hangingPunct="1">
              <a:lnSpc>
                <a:spcPct val="90000"/>
              </a:lnSpc>
              <a:buFontTx/>
              <a:buNone/>
            </a:pPr>
            <a:endParaRPr lang="en-US" sz="1100" dirty="0" smtClean="0">
              <a:latin typeface="Courier New" panose="02070309020205020404" pitchFamily="49" charset="0"/>
              <a:cs typeface="Courier New" panose="02070309020205020404" pitchFamily="49" charset="0"/>
            </a:endParaRPr>
          </a:p>
          <a:p>
            <a:pPr eaLnBrk="1" hangingPunct="1">
              <a:lnSpc>
                <a:spcPct val="90000"/>
              </a:lnSpc>
              <a:buFontTx/>
              <a:buNone/>
            </a:pPr>
            <a:r>
              <a:rPr lang="en-US" sz="2400" dirty="0" smtClean="0">
                <a:latin typeface="Courier New" panose="02070309020205020404" pitchFamily="49" charset="0"/>
                <a:cs typeface="Courier New" panose="02070309020205020404" pitchFamily="49" charset="0"/>
              </a:rPr>
              <a:t>balance= balance +bonus;</a:t>
            </a:r>
          </a:p>
          <a:p>
            <a:pPr eaLnBrk="1" hangingPunct="1">
              <a:lnSpc>
                <a:spcPct val="90000"/>
              </a:lnSpc>
              <a:buFontTx/>
              <a:buNone/>
            </a:pPr>
            <a:r>
              <a:rPr lang="en-US" sz="2800" dirty="0" smtClean="0"/>
              <a:t>…………..</a:t>
            </a:r>
          </a:p>
          <a:p>
            <a:pPr eaLnBrk="1" hangingPunct="1">
              <a:lnSpc>
                <a:spcPct val="90000"/>
              </a:lnSpc>
              <a:buFontTx/>
              <a:buNone/>
            </a:pPr>
            <a:r>
              <a:rPr lang="en-US" sz="2000" dirty="0" smtClean="0"/>
              <a:t>(Here else is associated with outer if)</a:t>
            </a:r>
          </a:p>
        </p:txBody>
      </p:sp>
      <p:sp>
        <p:nvSpPr>
          <p:cNvPr id="8" name="Rectangle 2"/>
          <p:cNvSpPr>
            <a:spLocks noGrp="1" noChangeArrowheads="1"/>
          </p:cNvSpPr>
          <p:nvPr>
            <p:ph type="title"/>
          </p:nvPr>
        </p:nvSpPr>
        <p:spPr>
          <a:xfrm>
            <a:off x="1219199" y="152400"/>
            <a:ext cx="7162801" cy="685800"/>
          </a:xfrm>
        </p:spPr>
        <p:txBody>
          <a:bodyPr>
            <a:noAutofit/>
          </a:bodyPr>
          <a:lstStyle/>
          <a:p>
            <a:pPr algn="l" eaLnBrk="1" hangingPunct="1"/>
            <a:r>
              <a:rPr lang="en-US" sz="4000" dirty="0" smtClean="0"/>
              <a:t>Another variation</a:t>
            </a:r>
          </a:p>
        </p:txBody>
      </p:sp>
      <p:sp>
        <p:nvSpPr>
          <p:cNvPr id="9" name="Rectangle 8"/>
          <p:cNvSpPr>
            <a:spLocks noChangeArrowheads="1"/>
          </p:cNvSpPr>
          <p:nvPr/>
        </p:nvSpPr>
        <p:spPr bwMode="auto">
          <a:xfrm flipH="1">
            <a:off x="6172200" y="2176463"/>
            <a:ext cx="2757487" cy="1630362"/>
          </a:xfrm>
          <a:prstGeom prst="rect">
            <a:avLst/>
          </a:prstGeom>
          <a:noFill/>
          <a:ln w="9525">
            <a:solidFill>
              <a:srgbClr val="FF0000"/>
            </a:solidFill>
            <a:miter lim="800000"/>
            <a:headEnd/>
            <a:tailEnd/>
          </a:ln>
        </p:spPr>
        <p:txBody>
          <a:bodyPr>
            <a:spAutoFit/>
          </a:bodyPr>
          <a:lstStyle/>
          <a:p>
            <a:r>
              <a:rPr lang="en-US" sz="2000" dirty="0"/>
              <a:t>For inputs</a:t>
            </a:r>
          </a:p>
          <a:p>
            <a:r>
              <a:rPr lang="en-US" sz="2000" dirty="0"/>
              <a:t>    balance=5000</a:t>
            </a:r>
          </a:p>
          <a:p>
            <a:r>
              <a:rPr lang="en-US" sz="2000" dirty="0"/>
              <a:t>     code    = 1</a:t>
            </a:r>
            <a:r>
              <a:rPr lang="en-US" sz="2000" i="1" dirty="0">
                <a:solidFill>
                  <a:srgbClr val="C00000"/>
                </a:solidFill>
                <a:latin typeface="Times New Roman" pitchFamily="18" charset="0"/>
                <a:cs typeface="Times New Roman" pitchFamily="18" charset="0"/>
              </a:rPr>
              <a:t>	</a:t>
            </a:r>
          </a:p>
          <a:p>
            <a:endParaRPr lang="en-US" sz="2000" i="1" dirty="0">
              <a:solidFill>
                <a:srgbClr val="C00000"/>
              </a:solidFill>
              <a:latin typeface="Times New Roman" pitchFamily="18" charset="0"/>
              <a:cs typeface="Times New Roman" pitchFamily="18" charset="0"/>
            </a:endParaRPr>
          </a:p>
          <a:p>
            <a:endParaRPr lang="en-US" sz="2000" i="1" dirty="0">
              <a:solidFill>
                <a:srgbClr val="C00000"/>
              </a:solidFill>
              <a:latin typeface="Times New Roman" pitchFamily="18" charset="0"/>
              <a:cs typeface="Times New Roman" pitchFamily="18" charset="0"/>
            </a:endParaRPr>
          </a:p>
        </p:txBody>
      </p:sp>
      <p:sp>
        <p:nvSpPr>
          <p:cNvPr id="10" name="Rectangle 9"/>
          <p:cNvSpPr>
            <a:spLocks noChangeArrowheads="1"/>
          </p:cNvSpPr>
          <p:nvPr/>
        </p:nvSpPr>
        <p:spPr bwMode="auto">
          <a:xfrm>
            <a:off x="6186487" y="3105150"/>
            <a:ext cx="2743200" cy="708025"/>
          </a:xfrm>
          <a:prstGeom prst="rect">
            <a:avLst/>
          </a:prstGeom>
          <a:noFill/>
          <a:ln w="9525">
            <a:noFill/>
            <a:miter lim="800000"/>
            <a:headEnd/>
            <a:tailEnd/>
          </a:ln>
        </p:spPr>
        <p:txBody>
          <a:bodyPr>
            <a:spAutoFit/>
          </a:bodyPr>
          <a:lstStyle/>
          <a:p>
            <a:r>
              <a:rPr lang="en-US" sz="2000" i="1">
                <a:solidFill>
                  <a:srgbClr val="C00000"/>
                </a:solidFill>
                <a:latin typeface="Times New Roman" pitchFamily="18" charset="0"/>
                <a:cs typeface="Times New Roman" pitchFamily="18" charset="0"/>
              </a:rPr>
              <a:t>Output:</a:t>
            </a:r>
          </a:p>
          <a:p>
            <a:r>
              <a:rPr lang="en-US" sz="2000" i="1">
                <a:solidFill>
                  <a:srgbClr val="C00000"/>
                </a:solidFill>
                <a:latin typeface="Times New Roman" pitchFamily="18" charset="0"/>
                <a:cs typeface="Times New Roman" pitchFamily="18" charset="0"/>
              </a:rPr>
              <a:t>	</a:t>
            </a:r>
            <a:r>
              <a:rPr lang="en-US" sz="2000" b="1" i="1">
                <a:solidFill>
                  <a:srgbClr val="C00000"/>
                </a:solidFill>
                <a:latin typeface="Times New Roman" pitchFamily="18" charset="0"/>
                <a:cs typeface="Times New Roman" pitchFamily="18" charset="0"/>
              </a:rPr>
              <a:t>6000</a:t>
            </a:r>
            <a:r>
              <a:rPr lang="en-US" sz="2000" i="1">
                <a:solidFill>
                  <a:srgbClr val="C00000"/>
                </a:solidFill>
                <a:latin typeface="Times New Roman" pitchFamily="18" charset="0"/>
                <a:cs typeface="Times New Roman" pitchFamily="18" charset="0"/>
              </a:rPr>
              <a:t> or </a:t>
            </a:r>
            <a:r>
              <a:rPr lang="en-US" sz="2000" b="1" i="1">
                <a:solidFill>
                  <a:srgbClr val="C00000"/>
                </a:solidFill>
                <a:latin typeface="Times New Roman" pitchFamily="18" charset="0"/>
                <a:cs typeface="Times New Roman" pitchFamily="18" charset="0"/>
              </a:rPr>
              <a:t>5000 ?</a:t>
            </a:r>
          </a:p>
        </p:txBody>
      </p:sp>
      <p:sp>
        <p:nvSpPr>
          <p:cNvPr id="11" name="Rectangle 10"/>
          <p:cNvSpPr>
            <a:spLocks noChangeArrowheads="1"/>
          </p:cNvSpPr>
          <p:nvPr/>
        </p:nvSpPr>
        <p:spPr bwMode="auto">
          <a:xfrm>
            <a:off x="6172200" y="3116263"/>
            <a:ext cx="2743200" cy="708025"/>
          </a:xfrm>
          <a:prstGeom prst="rect">
            <a:avLst/>
          </a:prstGeom>
          <a:noFill/>
          <a:ln w="9525">
            <a:noFill/>
            <a:miter lim="800000"/>
            <a:headEnd/>
            <a:tailEnd/>
          </a:ln>
        </p:spPr>
        <p:txBody>
          <a:bodyPr>
            <a:spAutoFit/>
          </a:bodyPr>
          <a:lstStyle/>
          <a:p>
            <a:r>
              <a:rPr lang="en-US" sz="2000" i="1">
                <a:solidFill>
                  <a:srgbClr val="C00000"/>
                </a:solidFill>
                <a:latin typeface="Times New Roman" pitchFamily="18" charset="0"/>
                <a:cs typeface="Times New Roman" pitchFamily="18" charset="0"/>
              </a:rPr>
              <a:t>Output:</a:t>
            </a:r>
          </a:p>
          <a:p>
            <a:r>
              <a:rPr lang="en-US" sz="2000" i="1">
                <a:solidFill>
                  <a:srgbClr val="C00000"/>
                </a:solidFill>
                <a:latin typeface="Times New Roman" pitchFamily="18" charset="0"/>
                <a:cs typeface="Times New Roman" pitchFamily="18" charset="0"/>
              </a:rPr>
              <a:t>	              </a:t>
            </a:r>
            <a:r>
              <a:rPr lang="en-US" sz="2000" b="1" i="1">
                <a:solidFill>
                  <a:srgbClr val="C00000"/>
                </a:solidFill>
                <a:latin typeface="Times New Roman" pitchFamily="18" charset="0"/>
                <a:cs typeface="Times New Roman" pitchFamily="18" charset="0"/>
              </a:rPr>
              <a:t>5000 !</a:t>
            </a:r>
          </a:p>
        </p:txBody>
      </p:sp>
      <p:sp>
        <p:nvSpPr>
          <p:cNvPr id="12" name="Rectangle 11"/>
          <p:cNvSpPr>
            <a:spLocks noChangeArrowheads="1"/>
          </p:cNvSpPr>
          <p:nvPr/>
        </p:nvSpPr>
        <p:spPr bwMode="auto">
          <a:xfrm flipH="1">
            <a:off x="4267200" y="1066800"/>
            <a:ext cx="4648200" cy="707886"/>
          </a:xfrm>
          <a:prstGeom prst="rect">
            <a:avLst/>
          </a:prstGeom>
          <a:noFill/>
          <a:ln w="9525">
            <a:solidFill>
              <a:srgbClr val="FF0000"/>
            </a:solidFill>
            <a:miter lim="800000"/>
            <a:headEnd/>
            <a:tailEnd/>
          </a:ln>
        </p:spPr>
        <p:txBody>
          <a:bodyPr wrap="square">
            <a:spAutoFit/>
          </a:bodyPr>
          <a:lstStyle/>
          <a:p>
            <a:pPr algn="just"/>
            <a:r>
              <a:rPr lang="en-US" sz="2000" b="1" dirty="0">
                <a:latin typeface="Calibri" pitchFamily="34" charset="0"/>
                <a:cs typeface="Calibri" pitchFamily="34" charset="0"/>
              </a:rPr>
              <a:t>b</a:t>
            </a:r>
            <a:r>
              <a:rPr lang="en-US" sz="2000" b="1" dirty="0" smtClean="0">
                <a:latin typeface="Calibri" pitchFamily="34" charset="0"/>
                <a:cs typeface="Calibri" pitchFamily="34" charset="0"/>
              </a:rPr>
              <a:t>alance</a:t>
            </a:r>
            <a:r>
              <a:rPr lang="en-US" sz="2000" i="1" dirty="0" smtClean="0">
                <a:latin typeface="Times New Roman" pitchFamily="18" charset="0"/>
                <a:cs typeface="Times New Roman" pitchFamily="18" charset="0"/>
              </a:rPr>
              <a:t> and </a:t>
            </a:r>
            <a:r>
              <a:rPr lang="en-US" sz="2000" b="1" dirty="0" smtClean="0">
                <a:latin typeface="Calibri" pitchFamily="34" charset="0"/>
                <a:cs typeface="Calibri" pitchFamily="34" charset="0"/>
              </a:rPr>
              <a:t>bonus</a:t>
            </a:r>
            <a:r>
              <a:rPr lang="en-US" sz="2000" i="1" dirty="0" smtClean="0">
                <a:latin typeface="Times New Roman" pitchFamily="18" charset="0"/>
                <a:cs typeface="Times New Roman" pitchFamily="18" charset="0"/>
              </a:rPr>
              <a:t> are properly declared and initialized variables.</a:t>
            </a:r>
            <a:endParaRPr lang="en-US"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251723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8211CE1-D366-43BA-BF31-36400FACE5A1}" type="datetime1">
              <a:rPr lang="en-US" altLang="en-US" smtClean="0"/>
              <a:t>2/15/2015</a:t>
            </a:fld>
            <a:endParaRPr lang="en-US" altLang="en-US" smtClean="0"/>
          </a:p>
        </p:txBody>
      </p:sp>
      <p:sp>
        <p:nvSpPr>
          <p:cNvPr id="7270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F30EA51-EEEC-43D5-A182-6E2C2174C075}" type="slidenum">
              <a:rPr lang="en-US" altLang="en-US" b="0" smtClean="0"/>
              <a:pPr/>
              <a:t>32</a:t>
            </a:fld>
            <a:endParaRPr lang="en-US" altLang="en-US" b="0" smtClean="0"/>
          </a:p>
        </p:txBody>
      </p:sp>
      <p:sp>
        <p:nvSpPr>
          <p:cNvPr id="72708"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pic>
        <p:nvPicPr>
          <p:cNvPr id="72709" name="Picture 3" descr="C C++ program control if-else if statement multi selection"/>
          <p:cNvPicPr>
            <a:picLocks noGrp="1" noChangeAspect="1" noChangeArrowheads="1"/>
          </p:cNvPicPr>
          <p:nvPr>
            <p:ph idx="1"/>
          </p:nvPr>
        </p:nvPicPr>
        <p:blipFill>
          <a:blip r:embed="rId3">
            <a:clrChange>
              <a:clrFrom>
                <a:srgbClr val="FFFFFF"/>
              </a:clrFrom>
              <a:clrTo>
                <a:srgbClr val="FFFFFF">
                  <a:alpha val="0"/>
                </a:srgbClr>
              </a:clrTo>
            </a:clrChange>
            <a:lum bright="-10000" contrast="30000"/>
            <a:extLst>
              <a:ext uri="{28A0092B-C50C-407E-A947-70E740481C1C}">
                <a14:useLocalDpi xmlns:a14="http://schemas.microsoft.com/office/drawing/2010/main" val="0"/>
              </a:ext>
            </a:extLst>
          </a:blip>
          <a:srcRect/>
          <a:stretch>
            <a:fillRect/>
          </a:stretch>
        </p:blipFill>
        <p:spPr bwMode="auto">
          <a:xfrm>
            <a:off x="1524000" y="1143000"/>
            <a:ext cx="5715000" cy="4398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0" name="Rectangle 2"/>
          <p:cNvSpPr>
            <a:spLocks noGrp="1" noChangeArrowheads="1"/>
          </p:cNvSpPr>
          <p:nvPr>
            <p:ph type="title"/>
          </p:nvPr>
        </p:nvSpPr>
        <p:spPr>
          <a:xfrm>
            <a:off x="1219200" y="152400"/>
            <a:ext cx="7162800" cy="685800"/>
          </a:xfrm>
        </p:spPr>
        <p:txBody>
          <a:bodyPr>
            <a:normAutofit fontScale="90000"/>
          </a:bodyPr>
          <a:lstStyle/>
          <a:p>
            <a:pPr eaLnBrk="1" hangingPunct="1"/>
            <a:r>
              <a:rPr lang="en-US" altLang="en-US" sz="4000" dirty="0" smtClean="0"/>
              <a:t>The </a:t>
            </a:r>
            <a:r>
              <a:rPr lang="en-US" altLang="en-US" sz="4000" dirty="0" smtClean="0">
                <a:solidFill>
                  <a:srgbClr val="993300"/>
                </a:solidFill>
                <a:latin typeface="Courier New" panose="02070309020205020404" pitchFamily="49" charset="0"/>
                <a:cs typeface="Courier New" panose="02070309020205020404" pitchFamily="49" charset="0"/>
              </a:rPr>
              <a:t>else if Ladder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73731" name="Rectangle 2"/>
          <p:cNvSpPr>
            <a:spLocks noGrp="1" noChangeArrowheads="1"/>
          </p:cNvSpPr>
          <p:nvPr>
            <p:ph type="title"/>
          </p:nvPr>
        </p:nvSpPr>
        <p:spPr>
          <a:xfrm>
            <a:off x="1219200" y="152400"/>
            <a:ext cx="7162800" cy="685800"/>
          </a:xfrm>
        </p:spPr>
        <p:txBody>
          <a:bodyPr/>
          <a:lstStyle/>
          <a:p>
            <a:pPr eaLnBrk="1" hangingPunct="1"/>
            <a:r>
              <a:rPr lang="en-US" altLang="en-US" smtClean="0"/>
              <a:t>Example: </a:t>
            </a:r>
            <a:r>
              <a:rPr lang="en-US" altLang="en-US" smtClean="0">
                <a:latin typeface="Courier New" panose="02070309020205020404" pitchFamily="49" charset="0"/>
              </a:rPr>
              <a:t>else-if</a:t>
            </a:r>
            <a:r>
              <a:rPr lang="en-US" altLang="en-US" smtClean="0"/>
              <a:t> </a:t>
            </a:r>
          </a:p>
        </p:txBody>
      </p:sp>
      <p:sp>
        <p:nvSpPr>
          <p:cNvPr id="73732" name="Text Box 4"/>
          <p:cNvSpPr txBox="1">
            <a:spLocks noChangeArrowheads="1"/>
          </p:cNvSpPr>
          <p:nvPr/>
        </p:nvSpPr>
        <p:spPr bwMode="auto">
          <a:xfrm>
            <a:off x="1685925" y="1733550"/>
            <a:ext cx="5837238"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latin typeface="Courier New" panose="02070309020205020404" pitchFamily="49" charset="0"/>
              </a:rPr>
              <a:t>// Program to implement the sign function</a:t>
            </a:r>
          </a:p>
          <a:p>
            <a:pPr eaLnBrk="1" hangingPunct="1"/>
            <a:r>
              <a:rPr lang="en-US" altLang="en-US" b="0">
                <a:latin typeface="Courier New" panose="02070309020205020404" pitchFamily="49" charset="0"/>
              </a:rPr>
              <a:t>#include &lt;iostream.h&gt;</a:t>
            </a:r>
          </a:p>
          <a:p>
            <a:pPr eaLnBrk="1" hangingPunct="1"/>
            <a:r>
              <a:rPr lang="en-US" altLang="en-US" b="0">
                <a:latin typeface="Courier New" panose="02070309020205020404" pitchFamily="49" charset="0"/>
              </a:rPr>
              <a:t>void main (void)</a:t>
            </a:r>
          </a:p>
          <a:p>
            <a:pPr eaLnBrk="1" hangingPunct="1"/>
            <a:r>
              <a:rPr lang="en-US" altLang="en-US" b="0">
                <a:latin typeface="Courier New" panose="02070309020205020404" pitchFamily="49" charset="0"/>
              </a:rPr>
              <a:t>{</a:t>
            </a:r>
          </a:p>
          <a:p>
            <a:pPr lvl="1" eaLnBrk="1" hangingPunct="1"/>
            <a:r>
              <a:rPr lang="en-US" altLang="en-US" b="0">
                <a:latin typeface="Courier New" panose="02070309020205020404" pitchFamily="49" charset="0"/>
              </a:rPr>
              <a:t>int number, sign;</a:t>
            </a:r>
          </a:p>
          <a:p>
            <a:pPr lvl="1" eaLnBrk="1" hangingPunct="1"/>
            <a:r>
              <a:rPr lang="en-US" altLang="en-US" b="0">
                <a:latin typeface="Courier New" panose="02070309020205020404" pitchFamily="49" charset="0"/>
              </a:rPr>
              <a:t>cout&lt;&lt;"Please type in a number: ";</a:t>
            </a:r>
          </a:p>
          <a:p>
            <a:pPr lvl="1" eaLnBrk="1" hangingPunct="1"/>
            <a:r>
              <a:rPr lang="en-US" altLang="en-US" b="0">
                <a:latin typeface="Courier New" panose="02070309020205020404" pitchFamily="49" charset="0"/>
              </a:rPr>
              <a:t>cin&gt;&gt;number;</a:t>
            </a:r>
          </a:p>
          <a:p>
            <a:pPr lvl="1" eaLnBrk="1" hangingPunct="1"/>
            <a:r>
              <a:rPr lang="en-US" altLang="en-US" b="0">
                <a:latin typeface="Courier New" panose="02070309020205020404" pitchFamily="49" charset="0"/>
              </a:rPr>
              <a:t>if ( number &lt; 0 )</a:t>
            </a:r>
          </a:p>
          <a:p>
            <a:pPr lvl="1" eaLnBrk="1" hangingPunct="1"/>
            <a:r>
              <a:rPr lang="en-US" altLang="en-US" b="0">
                <a:latin typeface="Courier New" panose="02070309020205020404" pitchFamily="49" charset="0"/>
              </a:rPr>
              <a:t>	sign = -1;</a:t>
            </a:r>
          </a:p>
          <a:p>
            <a:pPr lvl="1" eaLnBrk="1" hangingPunct="1"/>
            <a:r>
              <a:rPr lang="en-US" altLang="en-US" b="0">
                <a:latin typeface="Courier New" panose="02070309020205020404" pitchFamily="49" charset="0"/>
              </a:rPr>
              <a:t>else if ( number == 0 )</a:t>
            </a:r>
          </a:p>
          <a:p>
            <a:pPr lvl="1" eaLnBrk="1" hangingPunct="1"/>
            <a:r>
              <a:rPr lang="en-US" altLang="en-US" b="0">
                <a:latin typeface="Courier New" panose="02070309020205020404" pitchFamily="49" charset="0"/>
              </a:rPr>
              <a:t>	sign = 0;</a:t>
            </a:r>
          </a:p>
          <a:p>
            <a:pPr lvl="1" eaLnBrk="1" hangingPunct="1"/>
            <a:r>
              <a:rPr lang="en-US" altLang="en-US" b="0">
                <a:latin typeface="Courier New" panose="02070309020205020404" pitchFamily="49" charset="0"/>
              </a:rPr>
              <a:t>else // Must be positive</a:t>
            </a:r>
          </a:p>
          <a:p>
            <a:pPr lvl="1" eaLnBrk="1" hangingPunct="1"/>
            <a:r>
              <a:rPr lang="en-US" altLang="en-US" b="0">
                <a:latin typeface="Courier New" panose="02070309020205020404" pitchFamily="49" charset="0"/>
              </a:rPr>
              <a:t>	sign = 1;</a:t>
            </a:r>
          </a:p>
          <a:p>
            <a:pPr lvl="1" eaLnBrk="1" hangingPunct="1"/>
            <a:r>
              <a:rPr lang="en-US" altLang="en-US" b="0">
                <a:latin typeface="Courier New" panose="02070309020205020404" pitchFamily="49" charset="0"/>
              </a:rPr>
              <a:t>cout&lt;&lt;"Sign = "&lt;&lt; sign;</a:t>
            </a:r>
          </a:p>
          <a:p>
            <a:pPr eaLnBrk="1" hangingPunct="1"/>
            <a:r>
              <a:rPr lang="en-US" altLang="en-US" b="0">
                <a:latin typeface="Courier New" panose="02070309020205020404" pitchFamily="49" charset="0"/>
              </a:rPr>
              <a:t>}</a:t>
            </a:r>
          </a:p>
        </p:txBody>
      </p:sp>
      <p:sp>
        <p:nvSpPr>
          <p:cNvPr id="73733"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73734"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4AC968A-08B8-4E24-BD8D-1067BFB667DB}" type="slidenum">
              <a:rPr lang="en-US" altLang="en-US" b="0" smtClean="0"/>
              <a:pPr/>
              <a:t>33</a:t>
            </a:fld>
            <a:endParaRPr lang="en-US" altLang="en-US" b="0" smtClean="0"/>
          </a:p>
        </p:txBody>
      </p:sp>
      <p:sp>
        <p:nvSpPr>
          <p:cNvPr id="73735"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71F93E9-470A-4BEB-8BF8-B0F5DB6D10E6}"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219200" y="152400"/>
            <a:ext cx="7162800" cy="685800"/>
          </a:xfrm>
        </p:spPr>
        <p:txBody>
          <a:bodyPr/>
          <a:lstStyle/>
          <a:p>
            <a:pPr eaLnBrk="1" hangingPunct="1"/>
            <a:r>
              <a:rPr lang="en-US" altLang="en-US" smtClean="0"/>
              <a:t>Multiple choices – </a:t>
            </a:r>
            <a:r>
              <a:rPr lang="en-US" altLang="en-US" smtClean="0">
                <a:latin typeface="Courier New" panose="02070309020205020404" pitchFamily="49" charset="0"/>
              </a:rPr>
              <a:t>else-if</a:t>
            </a:r>
          </a:p>
        </p:txBody>
      </p:sp>
      <p:grpSp>
        <p:nvGrpSpPr>
          <p:cNvPr id="74755" name="Group 1"/>
          <p:cNvGrpSpPr>
            <a:grpSpLocks/>
          </p:cNvGrpSpPr>
          <p:nvPr/>
        </p:nvGrpSpPr>
        <p:grpSpPr bwMode="auto">
          <a:xfrm>
            <a:off x="1295400" y="1143000"/>
            <a:ext cx="3810000" cy="4972050"/>
            <a:chOff x="1295400" y="1143000"/>
            <a:chExt cx="3810000" cy="4972050"/>
          </a:xfrm>
        </p:grpSpPr>
        <p:sp>
          <p:nvSpPr>
            <p:cNvPr id="74761" name="AutoShape 3"/>
            <p:cNvSpPr>
              <a:spLocks noChangeArrowheads="1"/>
            </p:cNvSpPr>
            <p:nvPr/>
          </p:nvSpPr>
          <p:spPr bwMode="auto">
            <a:xfrm>
              <a:off x="2209800" y="4057650"/>
              <a:ext cx="457200" cy="914400"/>
            </a:xfrm>
            <a:prstGeom prst="downArrow">
              <a:avLst>
                <a:gd name="adj1" fmla="val 50000"/>
                <a:gd name="adj2" fmla="val 50000"/>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74762" name="AutoShape 4"/>
            <p:cNvSpPr>
              <a:spLocks noChangeArrowheads="1"/>
            </p:cNvSpPr>
            <p:nvPr/>
          </p:nvSpPr>
          <p:spPr bwMode="auto">
            <a:xfrm>
              <a:off x="2057400" y="2990850"/>
              <a:ext cx="1066800" cy="1219200"/>
            </a:xfrm>
            <a:prstGeom prst="rightArrowCallout">
              <a:avLst>
                <a:gd name="adj1" fmla="val 28571"/>
                <a:gd name="adj2" fmla="val 28571"/>
                <a:gd name="adj3" fmla="val 16667"/>
                <a:gd name="adj4" fmla="val 66667"/>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74763" name="AutoShape 5"/>
            <p:cNvSpPr>
              <a:spLocks noChangeArrowheads="1"/>
            </p:cNvSpPr>
            <p:nvPr/>
          </p:nvSpPr>
          <p:spPr bwMode="auto">
            <a:xfrm>
              <a:off x="1981200" y="1543050"/>
              <a:ext cx="1295400" cy="1447800"/>
            </a:xfrm>
            <a:prstGeom prst="rightArrowCallout">
              <a:avLst>
                <a:gd name="adj1" fmla="val 27941"/>
                <a:gd name="adj2" fmla="val 27941"/>
                <a:gd name="adj3" fmla="val 16667"/>
                <a:gd name="adj4" fmla="val 66667"/>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74764" name="Text Box 6"/>
            <p:cNvSpPr txBox="1">
              <a:spLocks noChangeArrowheads="1"/>
            </p:cNvSpPr>
            <p:nvPr/>
          </p:nvSpPr>
          <p:spPr bwMode="auto">
            <a:xfrm>
              <a:off x="3276600" y="18621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solidFill>
                    <a:srgbClr val="008000"/>
                  </a:solidFill>
                  <a:latin typeface="Courier New" panose="02070309020205020404" pitchFamily="49" charset="0"/>
                </a:rPr>
                <a:t>if</a:t>
              </a:r>
            </a:p>
          </p:txBody>
        </p:sp>
        <p:sp>
          <p:nvSpPr>
            <p:cNvPr id="74765" name="Text Box 7"/>
            <p:cNvSpPr txBox="1">
              <a:spLocks noChangeArrowheads="1"/>
            </p:cNvSpPr>
            <p:nvPr/>
          </p:nvSpPr>
          <p:spPr bwMode="auto">
            <a:xfrm>
              <a:off x="1295400" y="2457450"/>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solidFill>
                    <a:srgbClr val="008000"/>
                  </a:solidFill>
                  <a:latin typeface="Courier New" panose="02070309020205020404" pitchFamily="49" charset="0"/>
                </a:rPr>
                <a:t>else</a:t>
              </a:r>
            </a:p>
          </p:txBody>
        </p:sp>
        <p:sp>
          <p:nvSpPr>
            <p:cNvPr id="74766" name="Text Box 8"/>
            <p:cNvSpPr txBox="1">
              <a:spLocks noChangeArrowheads="1"/>
            </p:cNvSpPr>
            <p:nvPr/>
          </p:nvSpPr>
          <p:spPr bwMode="auto">
            <a:xfrm>
              <a:off x="3200400" y="32337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solidFill>
                    <a:srgbClr val="008000"/>
                  </a:solidFill>
                  <a:latin typeface="Courier New" panose="02070309020205020404" pitchFamily="49" charset="0"/>
                </a:rPr>
                <a:t>if</a:t>
              </a:r>
            </a:p>
          </p:txBody>
        </p:sp>
        <p:sp>
          <p:nvSpPr>
            <p:cNvPr id="74767" name="Text Box 9"/>
            <p:cNvSpPr txBox="1">
              <a:spLocks noChangeArrowheads="1"/>
            </p:cNvSpPr>
            <p:nvPr/>
          </p:nvSpPr>
          <p:spPr bwMode="auto">
            <a:xfrm>
              <a:off x="1371600" y="3919538"/>
              <a:ext cx="730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solidFill>
                    <a:srgbClr val="008000"/>
                  </a:solidFill>
                  <a:latin typeface="Courier New" panose="02070309020205020404" pitchFamily="49" charset="0"/>
                </a:rPr>
                <a:t>else</a:t>
              </a:r>
            </a:p>
          </p:txBody>
        </p:sp>
        <p:sp>
          <p:nvSpPr>
            <p:cNvPr id="74768" name="Text Box 10"/>
            <p:cNvSpPr txBox="1">
              <a:spLocks noChangeArrowheads="1"/>
            </p:cNvSpPr>
            <p:nvPr/>
          </p:nvSpPr>
          <p:spPr bwMode="auto">
            <a:xfrm>
              <a:off x="1431925" y="1143000"/>
              <a:ext cx="1685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i="1">
                  <a:latin typeface="Courier New" panose="02070309020205020404" pitchFamily="49" charset="0"/>
                </a:rPr>
                <a:t>int number;</a:t>
              </a:r>
            </a:p>
          </p:txBody>
        </p:sp>
        <p:sp>
          <p:nvSpPr>
            <p:cNvPr id="74769" name="Text Box 11"/>
            <p:cNvSpPr txBox="1">
              <a:spLocks noChangeArrowheads="1"/>
            </p:cNvSpPr>
            <p:nvPr/>
          </p:nvSpPr>
          <p:spPr bwMode="auto">
            <a:xfrm>
              <a:off x="3660775" y="2000250"/>
              <a:ext cx="127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i="1">
                  <a:latin typeface="Courier New" panose="02070309020205020404" pitchFamily="49" charset="0"/>
                </a:rPr>
                <a:t>negative</a:t>
              </a:r>
            </a:p>
          </p:txBody>
        </p:sp>
        <p:sp>
          <p:nvSpPr>
            <p:cNvPr id="74770" name="Text Box 12"/>
            <p:cNvSpPr txBox="1">
              <a:spLocks noChangeArrowheads="1"/>
            </p:cNvSpPr>
            <p:nvPr/>
          </p:nvSpPr>
          <p:spPr bwMode="auto">
            <a:xfrm>
              <a:off x="3733800" y="3219450"/>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i="1">
                  <a:latin typeface="Courier New" panose="02070309020205020404" pitchFamily="49" charset="0"/>
                </a:rPr>
                <a:t>zero</a:t>
              </a:r>
            </a:p>
          </p:txBody>
        </p:sp>
        <p:sp>
          <p:nvSpPr>
            <p:cNvPr id="74771" name="Text Box 13"/>
            <p:cNvSpPr txBox="1">
              <a:spLocks noChangeArrowheads="1"/>
            </p:cNvSpPr>
            <p:nvPr/>
          </p:nvSpPr>
          <p:spPr bwMode="auto">
            <a:xfrm>
              <a:off x="2762250" y="4452938"/>
              <a:ext cx="1276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i="1">
                  <a:latin typeface="Courier New" panose="02070309020205020404" pitchFamily="49" charset="0"/>
                </a:rPr>
                <a:t>positive</a:t>
              </a:r>
            </a:p>
          </p:txBody>
        </p:sp>
        <p:sp>
          <p:nvSpPr>
            <p:cNvPr id="74772" name="Line 14"/>
            <p:cNvSpPr>
              <a:spLocks noChangeShapeType="1"/>
            </p:cNvSpPr>
            <p:nvPr/>
          </p:nvSpPr>
          <p:spPr bwMode="auto">
            <a:xfrm>
              <a:off x="2438400" y="4972050"/>
              <a:ext cx="0" cy="1143000"/>
            </a:xfrm>
            <a:prstGeom prst="line">
              <a:avLst/>
            </a:prstGeom>
            <a:noFill/>
            <a:ln w="222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3" name="Line 15"/>
            <p:cNvSpPr>
              <a:spLocks noChangeShapeType="1"/>
            </p:cNvSpPr>
            <p:nvPr/>
          </p:nvSpPr>
          <p:spPr bwMode="auto">
            <a:xfrm>
              <a:off x="3276600" y="2305050"/>
              <a:ext cx="1828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4" name="Line 16"/>
            <p:cNvSpPr>
              <a:spLocks noChangeShapeType="1"/>
            </p:cNvSpPr>
            <p:nvPr/>
          </p:nvSpPr>
          <p:spPr bwMode="auto">
            <a:xfrm>
              <a:off x="5105400" y="2305050"/>
              <a:ext cx="0" cy="2971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5" name="Line 17"/>
            <p:cNvSpPr>
              <a:spLocks noChangeShapeType="1"/>
            </p:cNvSpPr>
            <p:nvPr/>
          </p:nvSpPr>
          <p:spPr bwMode="auto">
            <a:xfrm flipH="1">
              <a:off x="2438400" y="5276850"/>
              <a:ext cx="2667000" cy="0"/>
            </a:xfrm>
            <a:prstGeom prst="line">
              <a:avLst/>
            </a:prstGeom>
            <a:noFill/>
            <a:ln w="127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6" name="Line 18"/>
            <p:cNvSpPr>
              <a:spLocks noChangeShapeType="1"/>
            </p:cNvSpPr>
            <p:nvPr/>
          </p:nvSpPr>
          <p:spPr bwMode="auto">
            <a:xfrm>
              <a:off x="3124200" y="3600450"/>
              <a:ext cx="15240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7" name="Line 19"/>
            <p:cNvSpPr>
              <a:spLocks noChangeShapeType="1"/>
            </p:cNvSpPr>
            <p:nvPr/>
          </p:nvSpPr>
          <p:spPr bwMode="auto">
            <a:xfrm>
              <a:off x="4648200" y="3600450"/>
              <a:ext cx="0" cy="16764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4756" name="Text Box 20"/>
          <p:cNvSpPr txBox="1">
            <a:spLocks noChangeArrowheads="1"/>
          </p:cNvSpPr>
          <p:nvPr/>
        </p:nvSpPr>
        <p:spPr bwMode="auto">
          <a:xfrm>
            <a:off x="5486400" y="1295400"/>
            <a:ext cx="35814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if ( </a:t>
            </a:r>
            <a:r>
              <a:rPr lang="en-US" altLang="en-US" i="1">
                <a:latin typeface="Courier New" panose="02070309020205020404" pitchFamily="49" charset="0"/>
              </a:rPr>
              <a:t>expression 1</a:t>
            </a:r>
            <a:r>
              <a:rPr lang="en-US" altLang="en-US">
                <a:latin typeface="Courier New" panose="02070309020205020404" pitchFamily="49" charset="0"/>
              </a:rPr>
              <a:t>)</a:t>
            </a:r>
          </a:p>
          <a:p>
            <a:pPr eaLnBrk="1" hangingPunct="1"/>
            <a:r>
              <a:rPr lang="en-US" altLang="en-US" i="1">
                <a:latin typeface="Courier New" panose="02070309020205020404" pitchFamily="49" charset="0"/>
              </a:rPr>
              <a:t>    </a:t>
            </a:r>
            <a:r>
              <a:rPr lang="en-US" altLang="en-US" b="0" i="1">
                <a:latin typeface="Courier New" panose="02070309020205020404" pitchFamily="49" charset="0"/>
              </a:rPr>
              <a:t>program statement 1</a:t>
            </a:r>
          </a:p>
          <a:p>
            <a:pPr eaLnBrk="1" hangingPunct="1"/>
            <a:r>
              <a:rPr lang="en-US" altLang="en-US">
                <a:latin typeface="Courier New" panose="02070309020205020404" pitchFamily="49" charset="0"/>
              </a:rPr>
              <a:t>else if ( </a:t>
            </a:r>
            <a:r>
              <a:rPr lang="en-US" altLang="en-US" i="1">
                <a:latin typeface="Courier New" panose="02070309020205020404" pitchFamily="49" charset="0"/>
              </a:rPr>
              <a:t>expression 2</a:t>
            </a:r>
            <a:r>
              <a:rPr lang="en-US" altLang="en-US">
                <a:latin typeface="Courier New" panose="02070309020205020404" pitchFamily="49" charset="0"/>
              </a:rPr>
              <a:t>)</a:t>
            </a:r>
          </a:p>
          <a:p>
            <a:pPr eaLnBrk="1" hangingPunct="1"/>
            <a:r>
              <a:rPr lang="en-US" altLang="en-US" b="0" i="1">
                <a:latin typeface="Courier New" panose="02070309020205020404" pitchFamily="49" charset="0"/>
              </a:rPr>
              <a:t>    program statement 2</a:t>
            </a:r>
          </a:p>
          <a:p>
            <a:pPr eaLnBrk="1" hangingPunct="1"/>
            <a:r>
              <a:rPr lang="en-US" altLang="en-US">
                <a:latin typeface="Courier New" panose="02070309020205020404" pitchFamily="49" charset="0"/>
              </a:rPr>
              <a:t>else</a:t>
            </a:r>
          </a:p>
          <a:p>
            <a:pPr eaLnBrk="1" hangingPunct="1"/>
            <a:r>
              <a:rPr lang="en-US" altLang="en-US" i="1">
                <a:latin typeface="Courier New" panose="02070309020205020404" pitchFamily="49" charset="0"/>
              </a:rPr>
              <a:t>    </a:t>
            </a:r>
            <a:r>
              <a:rPr lang="en-US" altLang="en-US" b="0" i="1">
                <a:latin typeface="Courier New" panose="02070309020205020404" pitchFamily="49" charset="0"/>
              </a:rPr>
              <a:t>program statement 3</a:t>
            </a:r>
          </a:p>
        </p:txBody>
      </p:sp>
      <p:sp>
        <p:nvSpPr>
          <p:cNvPr id="74757" name="AutoShape 21"/>
          <p:cNvSpPr>
            <a:spLocks noChangeArrowheads="1"/>
          </p:cNvSpPr>
          <p:nvPr/>
        </p:nvSpPr>
        <p:spPr bwMode="auto">
          <a:xfrm>
            <a:off x="5410200" y="3810000"/>
            <a:ext cx="3505200" cy="2546350"/>
          </a:xfrm>
          <a:prstGeom prst="cloudCallout">
            <a:avLst>
              <a:gd name="adj1" fmla="val -40806"/>
              <a:gd name="adj2" fmla="val -9088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sz="1400"/>
              <a:t>Program style: this unindented formatting improves the readability of the statement and makes it</a:t>
            </a:r>
          </a:p>
          <a:p>
            <a:pPr algn="ctr" eaLnBrk="1" hangingPunct="1"/>
            <a:r>
              <a:rPr lang="en-US" altLang="en-US" sz="1400"/>
              <a:t>clearer that a three-way decision is being made.</a:t>
            </a:r>
          </a:p>
        </p:txBody>
      </p:sp>
      <p:sp>
        <p:nvSpPr>
          <p:cNvPr id="74758"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7475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ABDBE2E-077A-4AF8-B51B-2A16E8F53DA1}" type="slidenum">
              <a:rPr lang="en-US" altLang="en-US" b="0" smtClean="0"/>
              <a:pPr/>
              <a:t>34</a:t>
            </a:fld>
            <a:endParaRPr lang="en-US" altLang="en-US" b="0" smtClean="0"/>
          </a:p>
        </p:txBody>
      </p:sp>
      <p:sp>
        <p:nvSpPr>
          <p:cNvPr id="7476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774D212-2B3A-4219-95BC-9F804C0A885E}"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75779" name="Rectangle 2"/>
          <p:cNvSpPr>
            <a:spLocks noGrp="1" noChangeArrowheads="1"/>
          </p:cNvSpPr>
          <p:nvPr>
            <p:ph type="title"/>
          </p:nvPr>
        </p:nvSpPr>
        <p:spPr>
          <a:xfrm>
            <a:off x="1219200" y="152400"/>
            <a:ext cx="7162800" cy="685800"/>
          </a:xfrm>
        </p:spPr>
        <p:txBody>
          <a:bodyPr/>
          <a:lstStyle/>
          <a:p>
            <a:pPr eaLnBrk="1" hangingPunct="1"/>
            <a:r>
              <a:rPr lang="en-US" altLang="en-US" smtClean="0"/>
              <a:t>Example: </a:t>
            </a:r>
            <a:r>
              <a:rPr lang="en-US" altLang="en-US" smtClean="0">
                <a:latin typeface="Courier New" panose="02070309020205020404" pitchFamily="49" charset="0"/>
              </a:rPr>
              <a:t>else-if</a:t>
            </a:r>
          </a:p>
        </p:txBody>
      </p:sp>
      <p:sp>
        <p:nvSpPr>
          <p:cNvPr id="75780" name="Text Box 4"/>
          <p:cNvSpPr txBox="1">
            <a:spLocks noChangeArrowheads="1"/>
          </p:cNvSpPr>
          <p:nvPr/>
        </p:nvSpPr>
        <p:spPr bwMode="auto">
          <a:xfrm>
            <a:off x="1295400" y="1447800"/>
            <a:ext cx="767715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latin typeface="Courier New" panose="02070309020205020404" pitchFamily="49" charset="0"/>
              </a:rPr>
              <a:t>// Program to categorize a single character </a:t>
            </a:r>
          </a:p>
          <a:p>
            <a:pPr eaLnBrk="1" hangingPunct="1"/>
            <a:r>
              <a:rPr lang="en-US" altLang="en-US" b="0">
                <a:latin typeface="Courier New" panose="02070309020205020404" pitchFamily="49" charset="0"/>
              </a:rPr>
              <a:t>// that is entered at the terminal</a:t>
            </a:r>
          </a:p>
          <a:p>
            <a:pPr eaLnBrk="1" hangingPunct="1"/>
            <a:endParaRPr lang="en-US" altLang="en-US" b="0">
              <a:latin typeface="Courier New" panose="02070309020205020404" pitchFamily="49" charset="0"/>
            </a:endParaRPr>
          </a:p>
          <a:p>
            <a:pPr eaLnBrk="1" hangingPunct="1"/>
            <a:r>
              <a:rPr lang="en-US" altLang="en-US" b="0">
                <a:latin typeface="Courier New" panose="02070309020205020404" pitchFamily="49" charset="0"/>
              </a:rPr>
              <a:t>#include &lt;iostream.h&gt;</a:t>
            </a:r>
          </a:p>
          <a:p>
            <a:pPr eaLnBrk="1" hangingPunct="1"/>
            <a:r>
              <a:rPr lang="en-US" altLang="en-US" b="0">
                <a:latin typeface="Courier New" panose="02070309020205020404" pitchFamily="49" charset="0"/>
              </a:rPr>
              <a:t>void main (void)</a:t>
            </a:r>
          </a:p>
          <a:p>
            <a:pPr eaLnBrk="1" hangingPunct="1"/>
            <a:r>
              <a:rPr lang="en-US" altLang="en-US" b="0">
                <a:latin typeface="Courier New" panose="02070309020205020404" pitchFamily="49" charset="0"/>
              </a:rPr>
              <a:t>{</a:t>
            </a:r>
          </a:p>
          <a:p>
            <a:pPr lvl="1" eaLnBrk="1" hangingPunct="1"/>
            <a:r>
              <a:rPr lang="en-US" altLang="en-US" b="0">
                <a:latin typeface="Courier New" panose="02070309020205020404" pitchFamily="49" charset="0"/>
              </a:rPr>
              <a:t>char c;</a:t>
            </a:r>
            <a:endParaRPr lang="en-US" altLang="en-US">
              <a:latin typeface="Courier New" panose="02070309020205020404" pitchFamily="49" charset="0"/>
            </a:endParaRPr>
          </a:p>
          <a:p>
            <a:pPr lvl="1" eaLnBrk="1" hangingPunct="1"/>
            <a:r>
              <a:rPr lang="en-US" altLang="en-US" b="0">
                <a:latin typeface="Courier New" panose="02070309020205020404" pitchFamily="49" charset="0"/>
              </a:rPr>
              <a:t>cout&lt;&lt;"Enter a single character:\n";</a:t>
            </a:r>
          </a:p>
          <a:p>
            <a:pPr lvl="1" eaLnBrk="1" hangingPunct="1"/>
            <a:r>
              <a:rPr lang="en-US" altLang="en-US" b="0">
                <a:latin typeface="Courier New" panose="02070309020205020404" pitchFamily="49" charset="0"/>
              </a:rPr>
              <a:t>cin&gt;&gt;c;</a:t>
            </a:r>
          </a:p>
          <a:p>
            <a:pPr lvl="1" eaLnBrk="1" hangingPunct="1"/>
            <a:r>
              <a:rPr lang="en-US" altLang="en-US" b="0">
                <a:latin typeface="Courier New" panose="02070309020205020404" pitchFamily="49" charset="0"/>
              </a:rPr>
              <a:t>if ((c &gt;= 'a' &amp;&amp; c &lt;= 'z')||(c &gt;= 'A' &amp;&amp; c &lt;= 'Z'))</a:t>
            </a:r>
          </a:p>
          <a:p>
            <a:pPr lvl="1" eaLnBrk="1" hangingPunct="1"/>
            <a:r>
              <a:rPr lang="en-US" altLang="en-US" b="0">
                <a:latin typeface="Courier New" panose="02070309020205020404" pitchFamily="49" charset="0"/>
              </a:rPr>
              <a:t>	cout&lt;&lt;"It's an alphabetic character.\n";</a:t>
            </a:r>
          </a:p>
          <a:p>
            <a:pPr lvl="1" eaLnBrk="1" hangingPunct="1"/>
            <a:r>
              <a:rPr lang="en-US" altLang="en-US" b="0">
                <a:latin typeface="Courier New" panose="02070309020205020404" pitchFamily="49" charset="0"/>
              </a:rPr>
              <a:t>else if ( c &gt;= '0' &amp;&amp; c &lt;= '9' )</a:t>
            </a:r>
          </a:p>
          <a:p>
            <a:pPr lvl="1" eaLnBrk="1" hangingPunct="1"/>
            <a:r>
              <a:rPr lang="en-US" altLang="en-US" b="0">
                <a:latin typeface="Courier New" panose="02070309020205020404" pitchFamily="49" charset="0"/>
              </a:rPr>
              <a:t>	cout&lt;&lt;"It's a digit.\n";</a:t>
            </a:r>
          </a:p>
          <a:p>
            <a:pPr lvl="1" eaLnBrk="1" hangingPunct="1"/>
            <a:r>
              <a:rPr lang="en-US" altLang="en-US" b="0">
                <a:latin typeface="Courier New" panose="02070309020205020404" pitchFamily="49" charset="0"/>
              </a:rPr>
              <a:t>else</a:t>
            </a:r>
          </a:p>
          <a:p>
            <a:pPr lvl="1" eaLnBrk="1" hangingPunct="1"/>
            <a:r>
              <a:rPr lang="en-US" altLang="en-US" b="0">
                <a:latin typeface="Courier New" panose="02070309020205020404" pitchFamily="49" charset="0"/>
              </a:rPr>
              <a:t>	cout&lt;&lt;"It's a special character.\n";</a:t>
            </a:r>
          </a:p>
          <a:p>
            <a:pPr eaLnBrk="1" hangingPunct="1"/>
            <a:r>
              <a:rPr lang="en-US" altLang="en-US" b="0">
                <a:latin typeface="Courier New" panose="02070309020205020404" pitchFamily="49" charset="0"/>
              </a:rPr>
              <a:t>}</a:t>
            </a:r>
          </a:p>
        </p:txBody>
      </p:sp>
      <p:sp>
        <p:nvSpPr>
          <p:cNvPr id="75781"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7578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56741D5-A06A-4B0A-9710-4ED830622F5A}" type="slidenum">
              <a:rPr lang="en-US" altLang="en-US" b="0" smtClean="0"/>
              <a:pPr/>
              <a:t>35</a:t>
            </a:fld>
            <a:endParaRPr lang="en-US" altLang="en-US" b="0" smtClean="0"/>
          </a:p>
        </p:txBody>
      </p:sp>
      <p:sp>
        <p:nvSpPr>
          <p:cNvPr id="75783"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BB6B85B-BC21-4EFF-92F3-3DE45EE898B2}"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76803" name="Rectangle 2"/>
          <p:cNvSpPr>
            <a:spLocks noGrp="1" noChangeArrowheads="1"/>
          </p:cNvSpPr>
          <p:nvPr>
            <p:ph type="title"/>
          </p:nvPr>
        </p:nvSpPr>
        <p:spPr>
          <a:xfrm>
            <a:off x="1219200" y="152400"/>
            <a:ext cx="7162800" cy="685800"/>
          </a:xfrm>
        </p:spPr>
        <p:txBody>
          <a:bodyPr/>
          <a:lstStyle/>
          <a:p>
            <a:pPr eaLnBrk="1" hangingPunct="1"/>
            <a:r>
              <a:rPr lang="en-US" altLang="en-US" smtClean="0"/>
              <a:t>Example – multiple choices</a:t>
            </a:r>
          </a:p>
        </p:txBody>
      </p:sp>
      <p:sp>
        <p:nvSpPr>
          <p:cNvPr id="76804" name="Text Box 4"/>
          <p:cNvSpPr txBox="1">
            <a:spLocks noChangeArrowheads="1"/>
          </p:cNvSpPr>
          <p:nvPr/>
        </p:nvSpPr>
        <p:spPr bwMode="auto">
          <a:xfrm>
            <a:off x="1447800" y="1066800"/>
            <a:ext cx="7491413" cy="535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latin typeface="Courier New" panose="02070309020205020404" pitchFamily="49" charset="0"/>
              </a:rPr>
              <a:t>/* Program to evaluate simple expressions of the form</a:t>
            </a:r>
          </a:p>
          <a:p>
            <a:pPr eaLnBrk="1" hangingPunct="1"/>
            <a:r>
              <a:rPr lang="en-US" altLang="en-US" b="0">
                <a:latin typeface="Courier New" panose="02070309020205020404" pitchFamily="49" charset="0"/>
              </a:rPr>
              <a:t>number operator number */</a:t>
            </a:r>
          </a:p>
          <a:p>
            <a:pPr eaLnBrk="1" hangingPunct="1"/>
            <a:endParaRPr lang="en-US" altLang="en-US" b="0">
              <a:latin typeface="Courier New" panose="02070309020205020404" pitchFamily="49" charset="0"/>
            </a:endParaRPr>
          </a:p>
          <a:p>
            <a:pPr eaLnBrk="1" hangingPunct="1"/>
            <a:r>
              <a:rPr lang="en-US" altLang="en-US" b="0">
                <a:latin typeface="Courier New" panose="02070309020205020404" pitchFamily="49" charset="0"/>
              </a:rPr>
              <a:t>#include &lt;iostream.h&gt;</a:t>
            </a:r>
          </a:p>
          <a:p>
            <a:pPr eaLnBrk="1" hangingPunct="1"/>
            <a:r>
              <a:rPr lang="en-US" altLang="en-US" b="0">
                <a:latin typeface="Courier New" panose="02070309020205020404" pitchFamily="49" charset="0"/>
              </a:rPr>
              <a:t>void main (void) {</a:t>
            </a:r>
          </a:p>
          <a:p>
            <a:pPr lvl="1" eaLnBrk="1" hangingPunct="1"/>
            <a:r>
              <a:rPr lang="en-US" altLang="en-US" b="0">
                <a:latin typeface="Courier New" panose="02070309020205020404" pitchFamily="49" charset="0"/>
              </a:rPr>
              <a:t>float value1, value2;</a:t>
            </a:r>
          </a:p>
          <a:p>
            <a:pPr lvl="1" eaLnBrk="1" hangingPunct="1"/>
            <a:r>
              <a:rPr lang="en-US" altLang="en-US" b="0">
                <a:latin typeface="Courier New" panose="02070309020205020404" pitchFamily="49" charset="0"/>
              </a:rPr>
              <a:t>char operator;</a:t>
            </a:r>
          </a:p>
          <a:p>
            <a:pPr lvl="1" eaLnBrk="1" hangingPunct="1"/>
            <a:r>
              <a:rPr lang="en-US" altLang="en-US" b="0">
                <a:latin typeface="Courier New" panose="02070309020205020404" pitchFamily="49" charset="0"/>
              </a:rPr>
              <a:t>cout&lt;&lt;"Type in your expression.\n";</a:t>
            </a:r>
          </a:p>
          <a:p>
            <a:pPr lvl="1" eaLnBrk="1" hangingPunct="1"/>
            <a:r>
              <a:rPr lang="en-US" altLang="en-US" b="0">
                <a:latin typeface="Courier New" panose="02070309020205020404" pitchFamily="49" charset="0"/>
              </a:rPr>
              <a:t>cin&gt;&gt; value1 &gt;&gt; operator &gt;&gt; value2;</a:t>
            </a:r>
          </a:p>
          <a:p>
            <a:pPr lvl="1" eaLnBrk="1" hangingPunct="1"/>
            <a:r>
              <a:rPr lang="en-US" altLang="en-US" b="0">
                <a:latin typeface="Courier New" panose="02070309020205020404" pitchFamily="49" charset="0"/>
              </a:rPr>
              <a:t>if ( operator == '+' )</a:t>
            </a:r>
          </a:p>
          <a:p>
            <a:pPr lvl="1" eaLnBrk="1" hangingPunct="1"/>
            <a:r>
              <a:rPr lang="en-US" altLang="en-US" b="0">
                <a:latin typeface="Courier New" panose="02070309020205020404" pitchFamily="49" charset="0"/>
              </a:rPr>
              <a:t>	cout&lt;&lt; value1 + value2;</a:t>
            </a:r>
          </a:p>
          <a:p>
            <a:pPr lvl="1" eaLnBrk="1" hangingPunct="1"/>
            <a:r>
              <a:rPr lang="en-US" altLang="en-US" b="0">
                <a:latin typeface="Courier New" panose="02070309020205020404" pitchFamily="49" charset="0"/>
              </a:rPr>
              <a:t>else if ( operator == '-' )</a:t>
            </a:r>
          </a:p>
          <a:p>
            <a:pPr lvl="1" eaLnBrk="1" hangingPunct="1"/>
            <a:r>
              <a:rPr lang="en-US" altLang="en-US" b="0">
                <a:latin typeface="Courier New" panose="02070309020205020404" pitchFamily="49" charset="0"/>
              </a:rPr>
              <a:t>	cout&lt;&lt; value1 - value2;</a:t>
            </a:r>
          </a:p>
          <a:p>
            <a:pPr lvl="1" eaLnBrk="1" hangingPunct="1"/>
            <a:r>
              <a:rPr lang="en-US" altLang="en-US" b="0">
                <a:latin typeface="Courier New" panose="02070309020205020404" pitchFamily="49" charset="0"/>
              </a:rPr>
              <a:t>else if ( operator == '*' )</a:t>
            </a:r>
          </a:p>
          <a:p>
            <a:pPr lvl="1" eaLnBrk="1" hangingPunct="1"/>
            <a:r>
              <a:rPr lang="en-US" altLang="en-US" b="0">
                <a:latin typeface="Courier New" panose="02070309020205020404" pitchFamily="49" charset="0"/>
              </a:rPr>
              <a:t>	cout&lt;&lt; value1 * value2;</a:t>
            </a:r>
          </a:p>
          <a:p>
            <a:pPr lvl="1" eaLnBrk="1" hangingPunct="1"/>
            <a:r>
              <a:rPr lang="en-US" altLang="en-US" b="0">
                <a:latin typeface="Courier New" panose="02070309020205020404" pitchFamily="49" charset="0"/>
              </a:rPr>
              <a:t>else if ( operator == '/' )</a:t>
            </a:r>
          </a:p>
          <a:p>
            <a:pPr lvl="1" eaLnBrk="1" hangingPunct="1"/>
            <a:r>
              <a:rPr lang="en-US" altLang="en-US" b="0">
                <a:latin typeface="Courier New" panose="02070309020205020404" pitchFamily="49" charset="0"/>
              </a:rPr>
              <a:t>	cout&lt;&lt; value1 / value2;</a:t>
            </a:r>
          </a:p>
          <a:p>
            <a:pPr lvl="1" eaLnBrk="1" hangingPunct="1"/>
            <a:r>
              <a:rPr lang="en-US" altLang="en-US" b="0">
                <a:latin typeface="Courier New" panose="02070309020205020404" pitchFamily="49" charset="0"/>
              </a:rPr>
              <a:t>else cout&lt;&lt; "Unknown operator.\n"; </a:t>
            </a:r>
          </a:p>
          <a:p>
            <a:pPr eaLnBrk="1" hangingPunct="1"/>
            <a:r>
              <a:rPr lang="en-US" altLang="en-US" b="0">
                <a:latin typeface="Courier New" panose="02070309020205020404" pitchFamily="49" charset="0"/>
              </a:rPr>
              <a:t>}</a:t>
            </a:r>
          </a:p>
        </p:txBody>
      </p:sp>
      <p:sp>
        <p:nvSpPr>
          <p:cNvPr id="76805"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76806"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E63F77A-5237-4FA4-B911-463291015AC9}" type="slidenum">
              <a:rPr lang="en-US" altLang="en-US" b="0" smtClean="0"/>
              <a:pPr/>
              <a:t>36</a:t>
            </a:fld>
            <a:endParaRPr lang="en-US" altLang="en-US" b="0" smtClean="0"/>
          </a:p>
        </p:txBody>
      </p:sp>
      <p:sp>
        <p:nvSpPr>
          <p:cNvPr id="76807"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AED99D0-17AF-4D2B-AC23-094A310240DF}"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5C12019-1008-40FB-A431-288994914055}" type="datetime1">
              <a:rPr lang="en-US" altLang="en-US" smtClean="0"/>
              <a:t>2/15/2015</a:t>
            </a:fld>
            <a:endParaRPr lang="en-US" altLang="en-US" smtClean="0"/>
          </a:p>
        </p:txBody>
      </p:sp>
      <p:sp>
        <p:nvSpPr>
          <p:cNvPr id="7782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D2C4825-C095-414D-9ED0-6F5B8205A762}" type="slidenum">
              <a:rPr lang="en-US" altLang="en-US" b="0" smtClean="0"/>
              <a:pPr/>
              <a:t>37</a:t>
            </a:fld>
            <a:endParaRPr lang="en-US" altLang="en-US" b="0" smtClean="0"/>
          </a:p>
        </p:txBody>
      </p:sp>
      <p:sp>
        <p:nvSpPr>
          <p:cNvPr id="77828"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77829" name="Title 5"/>
          <p:cNvSpPr>
            <a:spLocks noGrp="1"/>
          </p:cNvSpPr>
          <p:nvPr>
            <p:ph type="title"/>
          </p:nvPr>
        </p:nvSpPr>
        <p:spPr>
          <a:xfrm>
            <a:off x="1219200" y="152400"/>
            <a:ext cx="7162800" cy="685800"/>
          </a:xfrm>
        </p:spPr>
        <p:txBody>
          <a:bodyPr/>
          <a:lstStyle/>
          <a:p>
            <a:r>
              <a:rPr lang="en-US" altLang="en-US" dirty="0" smtClean="0"/>
              <a:t>The </a:t>
            </a:r>
            <a:r>
              <a:rPr lang="en-US" altLang="en-US" dirty="0" smtClean="0">
                <a:solidFill>
                  <a:srgbClr val="C00000"/>
                </a:solidFill>
                <a:latin typeface="Courier New" panose="02070309020205020404" pitchFamily="49" charset="0"/>
              </a:rPr>
              <a:t>else-if Ladder</a:t>
            </a:r>
          </a:p>
        </p:txBody>
      </p:sp>
      <p:pic>
        <p:nvPicPr>
          <p:cNvPr id="778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914400"/>
            <a:ext cx="7451725"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A46CD2A-1CB5-43B0-9058-1A59C353020A}" type="datetime1">
              <a:rPr lang="en-US" altLang="en-US" smtClean="0"/>
              <a:t>2/15/2015</a:t>
            </a:fld>
            <a:endParaRPr lang="en-US" altLang="en-US" smtClean="0"/>
          </a:p>
        </p:txBody>
      </p:sp>
      <p:sp>
        <p:nvSpPr>
          <p:cNvPr id="7885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77A507E-7F75-4131-A8C7-E00107640F0E}" type="slidenum">
              <a:rPr lang="en-US" altLang="en-US" b="0" smtClean="0"/>
              <a:pPr/>
              <a:t>38</a:t>
            </a:fld>
            <a:endParaRPr lang="en-US" altLang="en-US" b="0" smtClean="0"/>
          </a:p>
        </p:txBody>
      </p:sp>
      <p:sp>
        <p:nvSpPr>
          <p:cNvPr id="78852"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78853" name="Text Box 2"/>
          <p:cNvSpPr txBox="1">
            <a:spLocks noChangeArrowheads="1"/>
          </p:cNvSpPr>
          <p:nvPr/>
        </p:nvSpPr>
        <p:spPr bwMode="auto">
          <a:xfrm>
            <a:off x="1600200" y="1074738"/>
            <a:ext cx="7391400"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sz="1600">
              <a:latin typeface="Verdana" panose="020B0604030504040204" pitchFamily="34" charset="0"/>
              <a:cs typeface="Arial" panose="020B0604020202020204" pitchFamily="34" charset="0"/>
            </a:endParaRPr>
          </a:p>
          <a:p>
            <a:endParaRPr lang="en-US" altLang="en-US" sz="1600">
              <a:latin typeface="Verdana" panose="020B0604030504040204" pitchFamily="34" charset="0"/>
              <a:cs typeface="Arial" panose="020B0604020202020204" pitchFamily="34" charset="0"/>
            </a:endParaRPr>
          </a:p>
          <a:p>
            <a:r>
              <a:rPr lang="en-US" altLang="en-US" sz="1600">
                <a:latin typeface="Verdana" panose="020B0604030504040204" pitchFamily="34" charset="0"/>
                <a:cs typeface="Arial" panose="020B0604020202020204" pitchFamily="34" charset="0"/>
              </a:rPr>
              <a:t>      </a:t>
            </a:r>
            <a:r>
              <a:rPr lang="en-US" altLang="en-US"/>
              <a:t>void main() {</a:t>
            </a:r>
          </a:p>
          <a:p>
            <a:r>
              <a:rPr lang="en-US" altLang="en-US"/>
              <a:t>	char cgrade;</a:t>
            </a:r>
          </a:p>
          <a:p>
            <a:r>
              <a:rPr lang="en-US" altLang="en-US"/>
              <a:t>	int imarks;</a:t>
            </a:r>
          </a:p>
          <a:p>
            <a:r>
              <a:rPr lang="en-US" altLang="en-US"/>
              <a:t>	cout&lt;&lt;"enter marks</a:t>
            </a:r>
            <a:r>
              <a:rPr lang="en-US" altLang="en-US" sz="1400"/>
              <a:t>";</a:t>
            </a:r>
          </a:p>
          <a:p>
            <a:r>
              <a:rPr lang="en-US" altLang="en-US" sz="1600">
                <a:latin typeface="Verdana" panose="020B0604030504040204" pitchFamily="34" charset="0"/>
                <a:cs typeface="Arial" panose="020B0604020202020204" pitchFamily="34" charset="0"/>
              </a:rPr>
              <a:t>           	cin&gt;&gt; imarks;</a:t>
            </a:r>
            <a:endParaRPr lang="en-US" altLang="en-US" sz="1900">
              <a:latin typeface="Verdana" panose="020B0604030504040204" pitchFamily="34" charset="0"/>
              <a:cs typeface="Arial" panose="020B0604020202020204" pitchFamily="34" charset="0"/>
            </a:endParaRPr>
          </a:p>
          <a:p>
            <a:r>
              <a:rPr lang="en-US" altLang="en-US" sz="1900">
                <a:solidFill>
                  <a:schemeClr val="bg1"/>
                </a:solidFill>
                <a:latin typeface="Verdana" panose="020B0604030504040204" pitchFamily="34" charset="0"/>
                <a:cs typeface="Arial" panose="020B0604020202020204" pitchFamily="34" charset="0"/>
              </a:rPr>
              <a:t>		</a:t>
            </a:r>
            <a:r>
              <a:rPr lang="en-US" altLang="en-US" sz="1900">
                <a:solidFill>
                  <a:schemeClr val="bg1"/>
                </a:solidFill>
                <a:latin typeface="Arial Rounded MT Bold" panose="020F0704030504030204" pitchFamily="34" charset="0"/>
                <a:cs typeface="Arial" panose="020B0604020202020204" pitchFamily="34" charset="0"/>
              </a:rPr>
              <a:t>if(imarks&gt;79)</a:t>
            </a:r>
          </a:p>
          <a:p>
            <a:r>
              <a:rPr lang="en-US" altLang="en-US" sz="1900">
                <a:solidFill>
                  <a:schemeClr val="bg1"/>
                </a:solidFill>
                <a:latin typeface="Arial Rounded MT Bold" panose="020F0704030504030204" pitchFamily="34" charset="0"/>
                <a:cs typeface="Arial" panose="020B0604020202020204" pitchFamily="34" charset="0"/>
              </a:rPr>
              <a:t>	 		cgrade = 'A';</a:t>
            </a:r>
          </a:p>
          <a:p>
            <a:r>
              <a:rPr lang="en-US" altLang="en-US" sz="1900">
                <a:solidFill>
                  <a:schemeClr val="bg1"/>
                </a:solidFill>
                <a:latin typeface="Arial Rounded MT Bold" panose="020F0704030504030204" pitchFamily="34" charset="0"/>
                <a:cs typeface="Arial" panose="020B0604020202020204" pitchFamily="34" charset="0"/>
              </a:rPr>
              <a:t>		else if (imarks&gt;59)</a:t>
            </a:r>
          </a:p>
          <a:p>
            <a:r>
              <a:rPr lang="en-US" altLang="en-US" sz="1900">
                <a:solidFill>
                  <a:schemeClr val="bg1"/>
                </a:solidFill>
                <a:latin typeface="Arial Rounded MT Bold" panose="020F0704030504030204" pitchFamily="34" charset="0"/>
                <a:cs typeface="Arial" panose="020B0604020202020204" pitchFamily="34" charset="0"/>
              </a:rPr>
              <a:t>			cgrade = 'B';</a:t>
            </a:r>
          </a:p>
          <a:p>
            <a:r>
              <a:rPr lang="en-US" altLang="en-US" sz="1900">
                <a:solidFill>
                  <a:schemeClr val="bg1"/>
                </a:solidFill>
                <a:latin typeface="Arial Rounded MT Bold" panose="020F0704030504030204" pitchFamily="34" charset="0"/>
                <a:cs typeface="Arial" panose="020B0604020202020204" pitchFamily="34" charset="0"/>
              </a:rPr>
              <a:t>		else if (imarks&gt;49)</a:t>
            </a:r>
          </a:p>
          <a:p>
            <a:r>
              <a:rPr lang="en-US" altLang="en-US" sz="1900">
                <a:solidFill>
                  <a:schemeClr val="bg1"/>
                </a:solidFill>
                <a:latin typeface="Arial Rounded MT Bold" panose="020F0704030504030204" pitchFamily="34" charset="0"/>
                <a:cs typeface="Arial" panose="020B0604020202020204" pitchFamily="34" charset="0"/>
              </a:rPr>
              <a:t>			cgrade = 'C';</a:t>
            </a:r>
          </a:p>
          <a:p>
            <a:r>
              <a:rPr lang="en-US" altLang="en-US" sz="1900">
                <a:solidFill>
                  <a:schemeClr val="bg1"/>
                </a:solidFill>
                <a:latin typeface="Arial Rounded MT Bold" panose="020F0704030504030204" pitchFamily="34" charset="0"/>
                <a:cs typeface="Arial" panose="020B0604020202020204" pitchFamily="34" charset="0"/>
              </a:rPr>
              <a:t>		else if (imarks&gt;39)</a:t>
            </a:r>
          </a:p>
          <a:p>
            <a:r>
              <a:rPr lang="en-US" altLang="en-US" sz="1900">
                <a:solidFill>
                  <a:schemeClr val="bg1"/>
                </a:solidFill>
                <a:latin typeface="Arial Rounded MT Bold" panose="020F0704030504030204" pitchFamily="34" charset="0"/>
                <a:cs typeface="Arial" panose="020B0604020202020204" pitchFamily="34" charset="0"/>
              </a:rPr>
              <a:t>			cgrade = 'D';</a:t>
            </a:r>
          </a:p>
          <a:p>
            <a:r>
              <a:rPr lang="en-US" altLang="en-US" sz="1900">
                <a:solidFill>
                  <a:schemeClr val="bg1"/>
                </a:solidFill>
                <a:latin typeface="Arial Rounded MT Bold" panose="020F0704030504030204" pitchFamily="34" charset="0"/>
                <a:cs typeface="Arial" panose="020B0604020202020204" pitchFamily="34" charset="0"/>
              </a:rPr>
              <a:t>		else</a:t>
            </a:r>
          </a:p>
          <a:p>
            <a:r>
              <a:rPr lang="en-US" altLang="en-US" sz="1900">
                <a:solidFill>
                  <a:schemeClr val="bg1"/>
                </a:solidFill>
                <a:latin typeface="Arial Rounded MT Bold" panose="020F0704030504030204" pitchFamily="34" charset="0"/>
                <a:cs typeface="Arial" panose="020B0604020202020204" pitchFamily="34" charset="0"/>
              </a:rPr>
              <a:t>			cgrade = 'F'; </a:t>
            </a:r>
            <a:r>
              <a:rPr lang="en-US" altLang="en-US" sz="1900">
                <a:solidFill>
                  <a:schemeClr val="bg1"/>
                </a:solidFill>
                <a:latin typeface="Verdana" panose="020B0604030504040204" pitchFamily="34" charset="0"/>
                <a:cs typeface="Arial" panose="020B0604020202020204" pitchFamily="34" charset="0"/>
              </a:rPr>
              <a:t>	</a:t>
            </a:r>
          </a:p>
          <a:p>
            <a:r>
              <a:rPr lang="en-US" altLang="en-US" sz="1900">
                <a:latin typeface="Verdana" panose="020B0604030504040204" pitchFamily="34" charset="0"/>
                <a:cs typeface="Arial" panose="020B0604020202020204" pitchFamily="34" charset="0"/>
              </a:rPr>
              <a:t>		</a:t>
            </a:r>
            <a:r>
              <a:rPr lang="en-US" altLang="en-US" sz="1600">
                <a:latin typeface="Verdana" panose="020B0604030504040204" pitchFamily="34" charset="0"/>
                <a:cs typeface="Arial" panose="020B0604020202020204" pitchFamily="34" charset="0"/>
              </a:rPr>
              <a:t>cout&lt;&lt;"\n grade = "&lt;&lt;cgrade;</a:t>
            </a:r>
          </a:p>
          <a:p>
            <a:r>
              <a:rPr lang="en-US" altLang="en-US" sz="1600">
                <a:latin typeface="Verdana" panose="020B0604030504040204" pitchFamily="34" charset="0"/>
                <a:cs typeface="Arial" panose="020B0604020202020204" pitchFamily="34" charset="0"/>
              </a:rPr>
              <a:t>	          }</a:t>
            </a:r>
          </a:p>
        </p:txBody>
      </p:sp>
      <p:sp>
        <p:nvSpPr>
          <p:cNvPr id="8" name="Rectangle 7"/>
          <p:cNvSpPr>
            <a:spLocks noChangeArrowheads="1"/>
          </p:cNvSpPr>
          <p:nvPr/>
        </p:nvSpPr>
        <p:spPr bwMode="auto">
          <a:xfrm>
            <a:off x="685800" y="2987675"/>
            <a:ext cx="4572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a:solidFill>
                  <a:srgbClr val="C00000"/>
                </a:solidFill>
                <a:latin typeface="Arial Rounded MT Bold" panose="020F0704030504030204" pitchFamily="34" charset="0"/>
                <a:cs typeface="Arial" panose="020B0604020202020204" pitchFamily="34" charset="0"/>
              </a:rPr>
              <a:t>		if(imarks&gt;79)</a:t>
            </a:r>
          </a:p>
          <a:p>
            <a:r>
              <a:rPr lang="en-US" altLang="en-US">
                <a:solidFill>
                  <a:srgbClr val="C00000"/>
                </a:solidFill>
                <a:latin typeface="Arial Rounded MT Bold" panose="020F0704030504030204" pitchFamily="34" charset="0"/>
                <a:cs typeface="Arial" panose="020B0604020202020204" pitchFamily="34" charset="0"/>
              </a:rPr>
              <a:t>	 		cgrade = 'A';</a:t>
            </a:r>
          </a:p>
          <a:p>
            <a:r>
              <a:rPr lang="en-US" altLang="en-US">
                <a:solidFill>
                  <a:srgbClr val="C00000"/>
                </a:solidFill>
                <a:latin typeface="Arial Rounded MT Bold" panose="020F0704030504030204" pitchFamily="34" charset="0"/>
                <a:cs typeface="Arial" panose="020B0604020202020204" pitchFamily="34" charset="0"/>
              </a:rPr>
              <a:t>		else if (imarks&gt;59)</a:t>
            </a:r>
          </a:p>
          <a:p>
            <a:r>
              <a:rPr lang="en-US" altLang="en-US">
                <a:solidFill>
                  <a:srgbClr val="C00000"/>
                </a:solidFill>
                <a:latin typeface="Arial Rounded MT Bold" panose="020F0704030504030204" pitchFamily="34" charset="0"/>
                <a:cs typeface="Arial" panose="020B0604020202020204" pitchFamily="34" charset="0"/>
              </a:rPr>
              <a:t>			cgrade = 'B';</a:t>
            </a:r>
          </a:p>
          <a:p>
            <a:r>
              <a:rPr lang="en-US" altLang="en-US">
                <a:solidFill>
                  <a:srgbClr val="C00000"/>
                </a:solidFill>
                <a:latin typeface="Arial Rounded MT Bold" panose="020F0704030504030204" pitchFamily="34" charset="0"/>
                <a:cs typeface="Arial" panose="020B0604020202020204" pitchFamily="34" charset="0"/>
              </a:rPr>
              <a:t>		else if (imarks&gt;49)</a:t>
            </a:r>
          </a:p>
          <a:p>
            <a:r>
              <a:rPr lang="en-US" altLang="en-US">
                <a:solidFill>
                  <a:srgbClr val="C00000"/>
                </a:solidFill>
                <a:latin typeface="Arial Rounded MT Bold" panose="020F0704030504030204" pitchFamily="34" charset="0"/>
                <a:cs typeface="Arial" panose="020B0604020202020204" pitchFamily="34" charset="0"/>
              </a:rPr>
              <a:t>			cgrade = 'C';</a:t>
            </a:r>
          </a:p>
          <a:p>
            <a:r>
              <a:rPr lang="en-US" altLang="en-US">
                <a:solidFill>
                  <a:srgbClr val="C00000"/>
                </a:solidFill>
                <a:latin typeface="Arial Rounded MT Bold" panose="020F0704030504030204" pitchFamily="34" charset="0"/>
                <a:cs typeface="Arial" panose="020B0604020202020204" pitchFamily="34" charset="0"/>
              </a:rPr>
              <a:t>		else if (imarks&gt;39)</a:t>
            </a:r>
          </a:p>
          <a:p>
            <a:r>
              <a:rPr lang="en-US" altLang="en-US">
                <a:solidFill>
                  <a:srgbClr val="C00000"/>
                </a:solidFill>
                <a:latin typeface="Arial Rounded MT Bold" panose="020F0704030504030204" pitchFamily="34" charset="0"/>
                <a:cs typeface="Arial" panose="020B0604020202020204" pitchFamily="34" charset="0"/>
              </a:rPr>
              <a:t>			cgrade = 'D';</a:t>
            </a:r>
          </a:p>
          <a:p>
            <a:r>
              <a:rPr lang="en-US" altLang="en-US">
                <a:solidFill>
                  <a:srgbClr val="C00000"/>
                </a:solidFill>
                <a:latin typeface="Arial Rounded MT Bold" panose="020F0704030504030204" pitchFamily="34" charset="0"/>
                <a:cs typeface="Arial" panose="020B0604020202020204" pitchFamily="34" charset="0"/>
              </a:rPr>
              <a:t>		else</a:t>
            </a:r>
          </a:p>
          <a:p>
            <a:r>
              <a:rPr lang="en-US" altLang="en-US">
                <a:solidFill>
                  <a:srgbClr val="C00000"/>
                </a:solidFill>
                <a:latin typeface="Arial Rounded MT Bold" panose="020F0704030504030204" pitchFamily="34" charset="0"/>
                <a:cs typeface="Arial" panose="020B0604020202020204" pitchFamily="34" charset="0"/>
              </a:rPr>
              <a:t>			cgrade = 'F'; </a:t>
            </a:r>
            <a:endParaRPr lang="en-US" altLang="en-US"/>
          </a:p>
        </p:txBody>
      </p:sp>
      <p:sp>
        <p:nvSpPr>
          <p:cNvPr id="9" name="Title 1"/>
          <p:cNvSpPr>
            <a:spLocks noGrp="1"/>
          </p:cNvSpPr>
          <p:nvPr>
            <p:ph type="title"/>
          </p:nvPr>
        </p:nvSpPr>
        <p:spPr>
          <a:xfrm>
            <a:off x="1295400" y="457200"/>
            <a:ext cx="7696200" cy="838200"/>
          </a:xfrm>
        </p:spPr>
        <p:txBody>
          <a:bodyPr>
            <a:normAutofit fontScale="90000"/>
          </a:bodyPr>
          <a:lstStyle/>
          <a:p>
            <a:pPr>
              <a:defRPr/>
            </a:pPr>
            <a:r>
              <a:rPr lang="en-US" dirty="0">
                <a:cs typeface="Arial" pitchFamily="34" charset="0"/>
              </a:rPr>
              <a:t>WAP Using else-if ladder to calculate </a:t>
            </a:r>
            <a:br>
              <a:rPr lang="en-US" dirty="0">
                <a:cs typeface="Arial" pitchFamily="34" charset="0"/>
              </a:rPr>
            </a:br>
            <a:r>
              <a:rPr lang="en-US" dirty="0">
                <a:cs typeface="Arial" pitchFamily="34" charset="0"/>
              </a:rPr>
              <a:t>grade for the marks </a:t>
            </a:r>
            <a:r>
              <a:rPr lang="en-US" dirty="0"/>
              <a:t>entered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2E11DAA-3B11-42AD-B0FD-925DC977302A}" type="datetime1">
              <a:rPr lang="en-US" altLang="en-US" smtClean="0"/>
              <a:t>2/15/2015</a:t>
            </a:fld>
            <a:endParaRPr lang="en-US" altLang="en-US" smtClean="0"/>
          </a:p>
        </p:txBody>
      </p:sp>
      <p:sp>
        <p:nvSpPr>
          <p:cNvPr id="7987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9A0FE63-9F14-47E5-8EB3-824E6153E4B7}" type="slidenum">
              <a:rPr lang="en-US" altLang="en-US" b="0" smtClean="0"/>
              <a:pPr/>
              <a:t>39</a:t>
            </a:fld>
            <a:endParaRPr lang="en-US" altLang="en-US" b="0" smtClean="0"/>
          </a:p>
        </p:txBody>
      </p:sp>
      <p:sp>
        <p:nvSpPr>
          <p:cNvPr id="79876"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79877" name="Rectangle 2"/>
          <p:cNvSpPr>
            <a:spLocks noGrp="1" noChangeArrowheads="1"/>
          </p:cNvSpPr>
          <p:nvPr>
            <p:ph type="title"/>
          </p:nvPr>
        </p:nvSpPr>
        <p:spPr>
          <a:xfrm>
            <a:off x="1219200" y="152400"/>
            <a:ext cx="7162800" cy="685800"/>
          </a:xfrm>
        </p:spPr>
        <p:txBody>
          <a:bodyPr>
            <a:normAutofit fontScale="90000"/>
          </a:bodyPr>
          <a:lstStyle/>
          <a:p>
            <a:pPr eaLnBrk="1" hangingPunct="1"/>
            <a:r>
              <a:rPr lang="en-US" altLang="en-US" sz="4000" smtClean="0"/>
              <a:t>Problem…</a:t>
            </a:r>
          </a:p>
        </p:txBody>
      </p:sp>
      <p:sp>
        <p:nvSpPr>
          <p:cNvPr id="8" name="Rectangle 3"/>
          <p:cNvSpPr txBox="1">
            <a:spLocks noRot="1" noChangeAspect="1" noMove="1" noResize="1" noEditPoints="1" noAdjustHandles="1" noChangeArrowheads="1" noChangeShapeType="1" noTextEdit="1"/>
          </p:cNvSpPr>
          <p:nvPr/>
        </p:nvSpPr>
        <p:spPr bwMode="auto">
          <a:xfrm>
            <a:off x="1143000" y="1066800"/>
            <a:ext cx="7848600" cy="4525963"/>
          </a:xfrm>
          <a:prstGeom prst="rect">
            <a:avLst/>
          </a:prstGeom>
          <a:blipFill rotWithShape="0">
            <a:blip r:embed="rId2"/>
            <a:stretch>
              <a:fillRect l="-1088" t="-1348" r="-1166" b="-674"/>
            </a:stretch>
          </a:blipFill>
          <a:ln w="9525">
            <a:noFill/>
            <a:miter lim="800000"/>
            <a:headEnd/>
            <a:tailEnd/>
          </a:ln>
        </p:spPr>
        <p:txBody>
          <a:bodyPr/>
          <a:lstStyle/>
          <a:p>
            <a:r>
              <a:rPr lang="en-US">
                <a:noFill/>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algn="just" eaLnBrk="1" hangingPunct="1">
              <a:lnSpc>
                <a:spcPct val="80000"/>
              </a:lnSpc>
              <a:buFont typeface="Wingdings" pitchFamily="2" charset="2"/>
              <a:buChar char="Ø"/>
              <a:defRPr/>
            </a:pPr>
            <a:r>
              <a:rPr lang="en-US" sz="2400" dirty="0" smtClean="0"/>
              <a:t>A </a:t>
            </a:r>
            <a:r>
              <a:rPr lang="en-US" sz="2400" dirty="0" smtClean="0">
                <a:solidFill>
                  <a:schemeClr val="tx2"/>
                </a:solidFill>
                <a:latin typeface="Arial Rounded MT Bold" pitchFamily="34" charset="0"/>
              </a:rPr>
              <a:t>control structure </a:t>
            </a:r>
            <a:r>
              <a:rPr lang="en-US" sz="2400" dirty="0" smtClean="0"/>
              <a:t>refers to the way in which the </a:t>
            </a:r>
            <a:r>
              <a:rPr lang="en-US" sz="2400" b="1" dirty="0" smtClean="0">
                <a:solidFill>
                  <a:srgbClr val="993300"/>
                </a:solidFill>
                <a:latin typeface="Tempus Sans ITC" pitchFamily="82" charset="0"/>
              </a:rPr>
              <a:t>Programmer</a:t>
            </a:r>
            <a:r>
              <a:rPr lang="en-US" sz="2400" dirty="0" smtClean="0"/>
              <a:t> specifies the order of executing the statements</a:t>
            </a:r>
          </a:p>
          <a:p>
            <a:pPr algn="just" eaLnBrk="1" hangingPunct="1">
              <a:lnSpc>
                <a:spcPct val="80000"/>
              </a:lnSpc>
              <a:buFont typeface="Wingdings" pitchFamily="2" charset="2"/>
              <a:buChar char="Ø"/>
              <a:defRPr/>
            </a:pPr>
            <a:r>
              <a:rPr lang="en-US" sz="2400" dirty="0" smtClean="0"/>
              <a:t>The following approaches can be chosen depending on the problem statement:</a:t>
            </a:r>
          </a:p>
          <a:p>
            <a:pPr algn="just" eaLnBrk="1" hangingPunct="1">
              <a:lnSpc>
                <a:spcPct val="80000"/>
              </a:lnSpc>
              <a:buFontTx/>
              <a:buNone/>
              <a:defRPr/>
            </a:pPr>
            <a:endParaRPr lang="en-US" sz="1000" dirty="0" smtClean="0"/>
          </a:p>
          <a:p>
            <a:pPr algn="just" eaLnBrk="1" hangingPunct="1">
              <a:lnSpc>
                <a:spcPct val="80000"/>
              </a:lnSpc>
              <a:buFont typeface="Wingdings" pitchFamily="2" charset="2"/>
              <a:buChar char="ü"/>
              <a:defRPr/>
            </a:pPr>
            <a:r>
              <a:rPr lang="en-US" sz="2400" b="1" dirty="0" smtClean="0">
                <a:solidFill>
                  <a:srgbClr val="C00000"/>
                </a:solidFill>
              </a:rPr>
              <a:t>Sequential (Serial)</a:t>
            </a:r>
          </a:p>
          <a:p>
            <a:pPr lvl="1" algn="just" eaLnBrk="1" hangingPunct="1">
              <a:lnSpc>
                <a:spcPct val="80000"/>
              </a:lnSpc>
              <a:buFont typeface="Wingdings" pitchFamily="2" charset="2"/>
              <a:buChar char="§"/>
              <a:defRPr/>
            </a:pPr>
            <a:r>
              <a:rPr lang="en-US" sz="2200" dirty="0" smtClean="0"/>
              <a:t>In a </a:t>
            </a:r>
            <a:r>
              <a:rPr lang="en-US" sz="2400" b="1" dirty="0">
                <a:solidFill>
                  <a:srgbClr val="C00000"/>
                </a:solidFill>
              </a:rPr>
              <a:t>Sequential approach</a:t>
            </a:r>
            <a:r>
              <a:rPr lang="en-US" sz="2200" dirty="0" smtClean="0"/>
              <a:t>, all the statements are executed in the same order as it is written.</a:t>
            </a:r>
          </a:p>
          <a:p>
            <a:pPr algn="just" eaLnBrk="1" hangingPunct="1">
              <a:lnSpc>
                <a:spcPct val="80000"/>
              </a:lnSpc>
              <a:buFontTx/>
              <a:buNone/>
              <a:defRPr/>
            </a:pPr>
            <a:endParaRPr lang="en-US" sz="800" dirty="0" smtClean="0"/>
          </a:p>
          <a:p>
            <a:pPr algn="just">
              <a:lnSpc>
                <a:spcPct val="80000"/>
              </a:lnSpc>
              <a:buFont typeface="Wingdings" pitchFamily="2" charset="2"/>
              <a:buChar char="ü"/>
              <a:defRPr/>
            </a:pPr>
            <a:r>
              <a:rPr lang="en-US" sz="2400" b="1" dirty="0" err="1" smtClean="0">
                <a:solidFill>
                  <a:srgbClr val="C00000"/>
                </a:solidFill>
              </a:rPr>
              <a:t>Selectional</a:t>
            </a:r>
            <a:r>
              <a:rPr lang="en-US" sz="2400" b="1" dirty="0" smtClean="0">
                <a:solidFill>
                  <a:srgbClr val="C00000"/>
                </a:solidFill>
              </a:rPr>
              <a:t> (Decision Making and Branching)</a:t>
            </a:r>
            <a:endParaRPr lang="en-US" sz="2400" b="1" dirty="0">
              <a:solidFill>
                <a:srgbClr val="C00000"/>
              </a:solidFill>
            </a:endParaRPr>
          </a:p>
          <a:p>
            <a:pPr lvl="1" algn="just" eaLnBrk="1" hangingPunct="1">
              <a:lnSpc>
                <a:spcPct val="80000"/>
              </a:lnSpc>
              <a:buFont typeface="Wingdings" pitchFamily="2" charset="2"/>
              <a:buChar char="§"/>
              <a:defRPr/>
            </a:pPr>
            <a:r>
              <a:rPr lang="en-US" sz="2200" dirty="0" smtClean="0"/>
              <a:t>In a </a:t>
            </a:r>
            <a:r>
              <a:rPr lang="en-US" sz="2400" b="1" dirty="0">
                <a:solidFill>
                  <a:srgbClr val="C00000"/>
                </a:solidFill>
              </a:rPr>
              <a:t>Selectional approach</a:t>
            </a:r>
            <a:r>
              <a:rPr lang="en-US" sz="2200" dirty="0" smtClean="0"/>
              <a:t>, based on some conditions, different set of statements are executed.</a:t>
            </a:r>
          </a:p>
          <a:p>
            <a:pPr algn="just" eaLnBrk="1" hangingPunct="1">
              <a:lnSpc>
                <a:spcPct val="80000"/>
              </a:lnSpc>
              <a:buFontTx/>
              <a:buNone/>
              <a:defRPr/>
            </a:pPr>
            <a:endParaRPr lang="en-US" sz="800" dirty="0" smtClean="0"/>
          </a:p>
          <a:p>
            <a:pPr algn="just">
              <a:lnSpc>
                <a:spcPct val="80000"/>
              </a:lnSpc>
              <a:buFont typeface="Wingdings" pitchFamily="2" charset="2"/>
              <a:buChar char="ü"/>
              <a:defRPr/>
            </a:pPr>
            <a:r>
              <a:rPr lang="en-US" sz="2400" b="1" dirty="0">
                <a:solidFill>
                  <a:srgbClr val="C00000"/>
                </a:solidFill>
              </a:rPr>
              <a:t>Iterational (Repetition)</a:t>
            </a:r>
          </a:p>
          <a:p>
            <a:pPr lvl="1" algn="just" eaLnBrk="1" hangingPunct="1">
              <a:lnSpc>
                <a:spcPct val="80000"/>
              </a:lnSpc>
              <a:buFont typeface="Wingdings" pitchFamily="2" charset="2"/>
              <a:buChar char="§"/>
              <a:defRPr/>
            </a:pPr>
            <a:r>
              <a:rPr lang="en-US" sz="2200" dirty="0" smtClean="0"/>
              <a:t>In an </a:t>
            </a:r>
            <a:r>
              <a:rPr lang="en-US" sz="2400" b="1" dirty="0">
                <a:solidFill>
                  <a:srgbClr val="C00000"/>
                </a:solidFill>
              </a:rPr>
              <a:t>Iterational approach </a:t>
            </a:r>
            <a:r>
              <a:rPr lang="en-US" sz="2200" dirty="0" smtClean="0"/>
              <a:t>certain statements are executed repeatedly.</a:t>
            </a:r>
          </a:p>
        </p:txBody>
      </p:sp>
      <p:sp>
        <p:nvSpPr>
          <p:cNvPr id="4098" name="Rectangle 2"/>
          <p:cNvSpPr>
            <a:spLocks noGrp="1" noChangeArrowheads="1"/>
          </p:cNvSpPr>
          <p:nvPr>
            <p:ph type="title"/>
          </p:nvPr>
        </p:nvSpPr>
        <p:spPr/>
        <p:txBody>
          <a:bodyPr>
            <a:noAutofit/>
          </a:bodyPr>
          <a:lstStyle/>
          <a:p>
            <a:pPr algn="l" eaLnBrk="1" hangingPunct="1"/>
            <a:r>
              <a:rPr lang="en-US" sz="4000" dirty="0" smtClean="0"/>
              <a:t>Control Structures</a:t>
            </a:r>
          </a:p>
        </p:txBody>
      </p:sp>
      <p:sp>
        <p:nvSpPr>
          <p:cNvPr id="5" name="Date Placeholder 4"/>
          <p:cNvSpPr>
            <a:spLocks noGrp="1"/>
          </p:cNvSpPr>
          <p:nvPr>
            <p:ph type="dt" sz="half" idx="10"/>
          </p:nvPr>
        </p:nvSpPr>
        <p:spPr/>
        <p:txBody>
          <a:bodyPr/>
          <a:lstStyle/>
          <a:p>
            <a:pPr>
              <a:defRPr/>
            </a:pPr>
            <a:fld id="{7368B95C-2136-446B-BD54-294F29C00817}" type="datetime1">
              <a:rPr lang="en-US" altLang="en-US" smtClean="0"/>
              <a:t>2/15/2015</a:t>
            </a:fld>
            <a:endParaRPr lang="en-US" altLang="en-US"/>
          </a:p>
        </p:txBody>
      </p:sp>
      <p:sp>
        <p:nvSpPr>
          <p:cNvPr id="6" name="Footer Placeholder 5"/>
          <p:cNvSpPr>
            <a:spLocks noGrp="1"/>
          </p:cNvSpPr>
          <p:nvPr>
            <p:ph type="ftr" sz="quarter" idx="12"/>
          </p:nvPr>
        </p:nvSpPr>
        <p:spPr/>
        <p:txBody>
          <a:bodyPr/>
          <a:lstStyle/>
          <a:p>
            <a:pPr>
              <a:defRPr/>
            </a:pPr>
            <a:r>
              <a:rPr lang="en-US" altLang="en-US" smtClean="0"/>
              <a:t>CSE 1002                            Department of CSE</a:t>
            </a:r>
            <a:endParaRPr lang="en-US" altLang="en-US"/>
          </a:p>
        </p:txBody>
      </p:sp>
      <p:sp>
        <p:nvSpPr>
          <p:cNvPr id="7" name="Slide Number Placeholder 6"/>
          <p:cNvSpPr>
            <a:spLocks noGrp="1"/>
          </p:cNvSpPr>
          <p:nvPr>
            <p:ph type="sldNum" sz="quarter" idx="11"/>
          </p:nvPr>
        </p:nvSpPr>
        <p:spPr/>
        <p:txBody>
          <a:bodyPr/>
          <a:lstStyle/>
          <a:p>
            <a:pPr>
              <a:defRPr/>
            </a:pPr>
            <a:fld id="{83691FF4-421A-4EEA-A170-2A6C7A3D52FA}" type="slidenum">
              <a:rPr lang="en-US" altLang="en-US" smtClean="0"/>
              <a:pPr>
                <a:defRPr/>
              </a:pPr>
              <a:t>4</a:t>
            </a:fld>
            <a:endParaRPr lang="en-US" altLang="en-US" dirty="0"/>
          </a:p>
        </p:txBody>
      </p:sp>
    </p:spTree>
    <p:extLst>
      <p:ext uri="{BB962C8B-B14F-4D97-AF65-F5344CB8AC3E}">
        <p14:creationId xmlns:p14="http://schemas.microsoft.com/office/powerpoint/2010/main" val="21276577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9911085-4670-44FD-84C7-BE4C86B445E1}" type="datetime1">
              <a:rPr lang="en-US" altLang="en-US" smtClean="0"/>
              <a:t>2/15/2015</a:t>
            </a:fld>
            <a:endParaRPr lang="en-US" altLang="en-US" smtClean="0"/>
          </a:p>
        </p:txBody>
      </p:sp>
      <p:sp>
        <p:nvSpPr>
          <p:cNvPr id="8089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15B6327-6CA5-4F0C-AF06-825AAF655DF6}" type="slidenum">
              <a:rPr lang="en-US" altLang="en-US" b="0" smtClean="0"/>
              <a:pPr/>
              <a:t>40</a:t>
            </a:fld>
            <a:endParaRPr lang="en-US" altLang="en-US" b="0" smtClean="0"/>
          </a:p>
        </p:txBody>
      </p:sp>
      <p:sp>
        <p:nvSpPr>
          <p:cNvPr id="80900"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80901" name="Title 1"/>
          <p:cNvSpPr>
            <a:spLocks noGrp="1"/>
          </p:cNvSpPr>
          <p:nvPr>
            <p:ph type="title"/>
          </p:nvPr>
        </p:nvSpPr>
        <p:spPr>
          <a:xfrm>
            <a:off x="1295400" y="152400"/>
            <a:ext cx="7848600" cy="1447800"/>
          </a:xfrm>
        </p:spPr>
        <p:txBody>
          <a:bodyPr/>
          <a:lstStyle/>
          <a:p>
            <a:r>
              <a:rPr lang="en-US" altLang="en-US" sz="3200" dirty="0" smtClean="0"/>
              <a:t>Find the roots of Quadratic</a:t>
            </a:r>
            <a:br>
              <a:rPr lang="en-US" altLang="en-US" sz="3200" dirty="0" smtClean="0"/>
            </a:br>
            <a:r>
              <a:rPr lang="en-US" altLang="en-US" sz="3200" dirty="0" smtClean="0"/>
              <a:t>equation using </a:t>
            </a:r>
            <a:r>
              <a:rPr lang="en-US" altLang="en-US" dirty="0" smtClean="0">
                <a:solidFill>
                  <a:srgbClr val="C00000"/>
                </a:solidFill>
                <a:latin typeface="Courier New" panose="02070309020205020404" pitchFamily="49" charset="0"/>
              </a:rPr>
              <a:t>if-else</a:t>
            </a:r>
            <a:r>
              <a:rPr lang="en-US" altLang="en-US" sz="3200" b="1" dirty="0" smtClean="0">
                <a:solidFill>
                  <a:srgbClr val="C00000"/>
                </a:solidFill>
                <a:latin typeface="Tempus Sans ITC" panose="04020404030D07020202" pitchFamily="82" charset="0"/>
              </a:rPr>
              <a:t> </a:t>
            </a:r>
            <a:r>
              <a:rPr lang="en-US" altLang="en-US" sz="3200" dirty="0"/>
              <a:t>statement</a:t>
            </a:r>
          </a:p>
        </p:txBody>
      </p:sp>
      <p:sp>
        <p:nvSpPr>
          <p:cNvPr id="8" name="Rectangle 7"/>
          <p:cNvSpPr>
            <a:spLocks noChangeArrowheads="1"/>
          </p:cNvSpPr>
          <p:nvPr/>
        </p:nvSpPr>
        <p:spPr bwMode="auto">
          <a:xfrm>
            <a:off x="4953000" y="1600200"/>
            <a:ext cx="4114800" cy="4052888"/>
          </a:xfrm>
          <a:prstGeom prst="rect">
            <a:avLst/>
          </a:prstGeom>
          <a:noFill/>
          <a:ln w="9525">
            <a:noFill/>
            <a:miter lim="800000"/>
            <a:headEnd/>
            <a:tailEnd/>
          </a:ln>
        </p:spPr>
        <p:txBody>
          <a:bodyPr>
            <a:spAutoFit/>
          </a:bodyPr>
          <a:lstStyle/>
          <a:p>
            <a:pPr>
              <a:lnSpc>
                <a:spcPct val="90000"/>
              </a:lnSpc>
              <a:defRPr/>
            </a:pPr>
            <a:r>
              <a:rPr lang="en-US" sz="2200" dirty="0">
                <a:solidFill>
                  <a:srgbClr val="002060"/>
                </a:solidFill>
                <a:latin typeface="Calibri" pitchFamily="34" charset="0"/>
                <a:cs typeface="Arial" pitchFamily="34" charset="0"/>
              </a:rPr>
              <a:t>else if (disc==0){ </a:t>
            </a:r>
          </a:p>
          <a:p>
            <a:pPr>
              <a:lnSpc>
                <a:spcPct val="90000"/>
              </a:lnSpc>
              <a:defRPr/>
            </a:pPr>
            <a:r>
              <a:rPr lang="en-US" sz="2200" dirty="0">
                <a:solidFill>
                  <a:srgbClr val="002060"/>
                </a:solidFill>
                <a:latin typeface="Calibri" pitchFamily="34" charset="0"/>
                <a:cs typeface="Arial" pitchFamily="34" charset="0"/>
              </a:rPr>
              <a:t>         </a:t>
            </a:r>
            <a:r>
              <a:rPr lang="en-US" sz="2200" dirty="0" err="1">
                <a:solidFill>
                  <a:srgbClr val="002060"/>
                </a:solidFill>
                <a:latin typeface="Calibri" pitchFamily="34" charset="0"/>
                <a:cs typeface="Arial" pitchFamily="34" charset="0"/>
              </a:rPr>
              <a:t>cout</a:t>
            </a:r>
            <a:r>
              <a:rPr lang="en-US" sz="2200" dirty="0">
                <a:solidFill>
                  <a:srgbClr val="002060"/>
                </a:solidFill>
                <a:latin typeface="Calibri" pitchFamily="34" charset="0"/>
                <a:cs typeface="Arial" pitchFamily="34" charset="0"/>
              </a:rPr>
              <a:t>&lt;&lt;“real &amp; equal roots”;</a:t>
            </a:r>
          </a:p>
          <a:p>
            <a:pPr lvl="1">
              <a:lnSpc>
                <a:spcPct val="90000"/>
              </a:lnSpc>
              <a:defRPr/>
            </a:pPr>
            <a:r>
              <a:rPr lang="en-US" sz="2200" dirty="0">
                <a:solidFill>
                  <a:srgbClr val="002060"/>
                </a:solidFill>
                <a:latin typeface="Calibri" pitchFamily="34" charset="0"/>
                <a:cs typeface="Arial" pitchFamily="34" charset="0"/>
              </a:rPr>
              <a:t>  re=-b / (2*a);</a:t>
            </a:r>
          </a:p>
          <a:p>
            <a:pPr lvl="1">
              <a:lnSpc>
                <a:spcPct val="90000"/>
              </a:lnSpc>
              <a:defRPr/>
            </a:pPr>
            <a:r>
              <a:rPr lang="en-US" sz="2200" dirty="0">
                <a:solidFill>
                  <a:srgbClr val="002060"/>
                </a:solidFill>
                <a:latin typeface="Calibri" pitchFamily="34" charset="0"/>
                <a:cs typeface="Arial" pitchFamily="34" charset="0"/>
              </a:rPr>
              <a:t>  </a:t>
            </a:r>
            <a:r>
              <a:rPr lang="en-US" sz="2200" dirty="0" err="1">
                <a:solidFill>
                  <a:srgbClr val="002060"/>
                </a:solidFill>
                <a:latin typeface="Calibri" pitchFamily="34" charset="0"/>
                <a:cs typeface="Arial" pitchFamily="34" charset="0"/>
              </a:rPr>
              <a:t>cout</a:t>
            </a:r>
            <a:r>
              <a:rPr lang="en-US" sz="2200" dirty="0">
                <a:solidFill>
                  <a:srgbClr val="002060"/>
                </a:solidFill>
                <a:latin typeface="Calibri" pitchFamily="34" charset="0"/>
                <a:cs typeface="Arial" pitchFamily="34" charset="0"/>
              </a:rPr>
              <a:t>&lt;&lt;“Roots are”&lt;&lt;re;</a:t>
            </a:r>
          </a:p>
          <a:p>
            <a:pPr lvl="1">
              <a:lnSpc>
                <a:spcPct val="90000"/>
              </a:lnSpc>
              <a:defRPr/>
            </a:pPr>
            <a:r>
              <a:rPr lang="en-US" sz="2200" dirty="0">
                <a:solidFill>
                  <a:srgbClr val="002060"/>
                </a:solidFill>
                <a:latin typeface="Calibri" pitchFamily="34" charset="0"/>
                <a:cs typeface="Arial" pitchFamily="34" charset="0"/>
              </a:rPr>
              <a:t>}</a:t>
            </a:r>
          </a:p>
          <a:p>
            <a:pPr lvl="1">
              <a:lnSpc>
                <a:spcPct val="90000"/>
              </a:lnSpc>
              <a:defRPr/>
            </a:pPr>
            <a:endParaRPr lang="en-US" sz="2200" dirty="0">
              <a:solidFill>
                <a:srgbClr val="002060"/>
              </a:solidFill>
              <a:latin typeface="Calibri" pitchFamily="34" charset="0"/>
              <a:cs typeface="Arial" pitchFamily="34" charset="0"/>
            </a:endParaRPr>
          </a:p>
          <a:p>
            <a:pPr>
              <a:lnSpc>
                <a:spcPct val="90000"/>
              </a:lnSpc>
              <a:defRPr/>
            </a:pPr>
            <a:r>
              <a:rPr lang="en-US" sz="2200" dirty="0">
                <a:solidFill>
                  <a:srgbClr val="002060"/>
                </a:solidFill>
                <a:latin typeface="Calibri" pitchFamily="34" charset="0"/>
                <a:cs typeface="Arial" pitchFamily="34" charset="0"/>
              </a:rPr>
              <a:t>else {</a:t>
            </a:r>
            <a:r>
              <a:rPr lang="en-US" sz="2200" dirty="0">
                <a:solidFill>
                  <a:srgbClr val="FFFFFF">
                    <a:lumMod val="65000"/>
                  </a:srgbClr>
                </a:solidFill>
                <a:latin typeface="Calibri" pitchFamily="34" charset="0"/>
                <a:cs typeface="Arial" pitchFamily="34" charset="0"/>
              </a:rPr>
              <a:t> </a:t>
            </a:r>
            <a:r>
              <a:rPr lang="en-US" sz="2200" dirty="0">
                <a:solidFill>
                  <a:schemeClr val="accent6">
                    <a:lumMod val="75000"/>
                  </a:schemeClr>
                </a:solidFill>
                <a:latin typeface="Calibri" pitchFamily="34" charset="0"/>
                <a:cs typeface="Arial" pitchFamily="34" charset="0"/>
              </a:rPr>
              <a:t>/*disc &gt; 0*/</a:t>
            </a:r>
          </a:p>
          <a:p>
            <a:pPr>
              <a:lnSpc>
                <a:spcPct val="90000"/>
              </a:lnSpc>
              <a:defRPr/>
            </a:pPr>
            <a:r>
              <a:rPr lang="en-US" sz="2200" dirty="0">
                <a:solidFill>
                  <a:srgbClr val="002060"/>
                </a:solidFill>
                <a:latin typeface="Calibri" pitchFamily="34" charset="0"/>
                <a:cs typeface="Arial" pitchFamily="34" charset="0"/>
              </a:rPr>
              <a:t>       </a:t>
            </a:r>
            <a:r>
              <a:rPr lang="en-US" sz="2200" dirty="0" err="1">
                <a:solidFill>
                  <a:srgbClr val="002060"/>
                </a:solidFill>
                <a:latin typeface="Calibri" pitchFamily="34" charset="0"/>
                <a:cs typeface="Arial" pitchFamily="34" charset="0"/>
              </a:rPr>
              <a:t>cout</a:t>
            </a:r>
            <a:r>
              <a:rPr lang="en-US" sz="2200" dirty="0">
                <a:solidFill>
                  <a:srgbClr val="002060"/>
                </a:solidFill>
                <a:latin typeface="Calibri" pitchFamily="34" charset="0"/>
                <a:cs typeface="Arial" pitchFamily="34" charset="0"/>
              </a:rPr>
              <a:t>&lt;&lt;“real &amp; distinct roots”; </a:t>
            </a:r>
          </a:p>
          <a:p>
            <a:pPr lvl="1">
              <a:lnSpc>
                <a:spcPct val="90000"/>
              </a:lnSpc>
              <a:defRPr/>
            </a:pPr>
            <a:r>
              <a:rPr lang="en-US" sz="2200" dirty="0" err="1">
                <a:solidFill>
                  <a:srgbClr val="002060"/>
                </a:solidFill>
                <a:latin typeface="Calibri" pitchFamily="34" charset="0"/>
                <a:cs typeface="Arial" pitchFamily="34" charset="0"/>
              </a:rPr>
              <a:t>cout</a:t>
            </a:r>
            <a:r>
              <a:rPr lang="en-US" sz="2200" dirty="0">
                <a:solidFill>
                  <a:srgbClr val="002060"/>
                </a:solidFill>
                <a:latin typeface="Calibri" pitchFamily="34" charset="0"/>
                <a:cs typeface="Arial" pitchFamily="34" charset="0"/>
              </a:rPr>
              <a:t>&lt;&lt;“Roots are”;</a:t>
            </a:r>
          </a:p>
          <a:p>
            <a:pPr lvl="1">
              <a:lnSpc>
                <a:spcPct val="90000"/>
              </a:lnSpc>
              <a:defRPr/>
            </a:pPr>
            <a:r>
              <a:rPr lang="en-US" sz="2200" dirty="0">
                <a:solidFill>
                  <a:srgbClr val="002060"/>
                </a:solidFill>
                <a:latin typeface="Calibri" pitchFamily="34" charset="0"/>
                <a:cs typeface="Arial" pitchFamily="34" charset="0"/>
              </a:rPr>
              <a:t>root1=(-b + </a:t>
            </a:r>
            <a:r>
              <a:rPr lang="en-US" sz="2200" dirty="0" err="1">
                <a:solidFill>
                  <a:srgbClr val="002060"/>
                </a:solidFill>
                <a:latin typeface="Calibri" pitchFamily="34" charset="0"/>
                <a:cs typeface="Arial" pitchFamily="34" charset="0"/>
              </a:rPr>
              <a:t>sqrt</a:t>
            </a:r>
            <a:r>
              <a:rPr lang="en-US" sz="2200" dirty="0">
                <a:solidFill>
                  <a:srgbClr val="002060"/>
                </a:solidFill>
                <a:latin typeface="Calibri" pitchFamily="34" charset="0"/>
                <a:cs typeface="Arial" pitchFamily="34" charset="0"/>
              </a:rPr>
              <a:t>(disc))/(2*a);</a:t>
            </a:r>
          </a:p>
          <a:p>
            <a:pPr lvl="1">
              <a:lnSpc>
                <a:spcPct val="90000"/>
              </a:lnSpc>
              <a:defRPr/>
            </a:pPr>
            <a:r>
              <a:rPr lang="en-US" sz="2200" dirty="0">
                <a:solidFill>
                  <a:srgbClr val="002060"/>
                </a:solidFill>
                <a:latin typeface="Calibri" pitchFamily="34" charset="0"/>
                <a:cs typeface="Arial" pitchFamily="34" charset="0"/>
              </a:rPr>
              <a:t>root2=(-b – </a:t>
            </a:r>
            <a:r>
              <a:rPr lang="en-US" sz="2200" dirty="0" err="1">
                <a:solidFill>
                  <a:srgbClr val="002060"/>
                </a:solidFill>
                <a:latin typeface="Calibri" pitchFamily="34" charset="0"/>
                <a:cs typeface="Arial" pitchFamily="34" charset="0"/>
              </a:rPr>
              <a:t>sqrt</a:t>
            </a:r>
            <a:r>
              <a:rPr lang="en-US" sz="2200" dirty="0">
                <a:solidFill>
                  <a:srgbClr val="002060"/>
                </a:solidFill>
                <a:latin typeface="Calibri" pitchFamily="34" charset="0"/>
                <a:cs typeface="Arial" pitchFamily="34" charset="0"/>
              </a:rPr>
              <a:t> (disc))/(2*a);</a:t>
            </a:r>
          </a:p>
          <a:p>
            <a:pPr lvl="1">
              <a:lnSpc>
                <a:spcPct val="90000"/>
              </a:lnSpc>
              <a:defRPr/>
            </a:pPr>
            <a:r>
              <a:rPr lang="en-US" sz="2200" dirty="0" err="1">
                <a:solidFill>
                  <a:srgbClr val="002060"/>
                </a:solidFill>
                <a:latin typeface="Calibri" pitchFamily="34" charset="0"/>
                <a:cs typeface="Arial" pitchFamily="34" charset="0"/>
              </a:rPr>
              <a:t>cout</a:t>
            </a:r>
            <a:r>
              <a:rPr lang="en-US" sz="2200" dirty="0">
                <a:solidFill>
                  <a:srgbClr val="002060"/>
                </a:solidFill>
                <a:latin typeface="Calibri" pitchFamily="34" charset="0"/>
                <a:cs typeface="Arial" pitchFamily="34" charset="0"/>
              </a:rPr>
              <a:t>&lt;&lt;root1&lt;&lt;“and”&lt;&lt;root2;          </a:t>
            </a:r>
          </a:p>
          <a:p>
            <a:pPr lvl="1">
              <a:lnSpc>
                <a:spcPct val="90000"/>
              </a:lnSpc>
              <a:defRPr/>
            </a:pPr>
            <a:r>
              <a:rPr lang="en-US" sz="2200" dirty="0">
                <a:solidFill>
                  <a:srgbClr val="002060"/>
                </a:solidFill>
                <a:latin typeface="Calibri" pitchFamily="34" charset="0"/>
                <a:cs typeface="Arial" pitchFamily="34" charset="0"/>
              </a:rPr>
              <a:t>}</a:t>
            </a:r>
          </a:p>
        </p:txBody>
      </p:sp>
      <p:sp>
        <p:nvSpPr>
          <p:cNvPr id="9" name="Rectangle 8"/>
          <p:cNvSpPr>
            <a:spLocks noChangeArrowheads="1"/>
          </p:cNvSpPr>
          <p:nvPr/>
        </p:nvSpPr>
        <p:spPr bwMode="auto">
          <a:xfrm>
            <a:off x="1219200" y="1600200"/>
            <a:ext cx="4291013"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nSpc>
                <a:spcPct val="80000"/>
              </a:lnSpc>
            </a:pPr>
            <a:r>
              <a:rPr lang="en-US" altLang="en-US" sz="2200">
                <a:solidFill>
                  <a:srgbClr val="002060"/>
                </a:solidFill>
                <a:latin typeface="Calibri" panose="020F0502020204030204" pitchFamily="34" charset="0"/>
                <a:cs typeface="Arial" panose="020B0604020202020204" pitchFamily="34" charset="0"/>
              </a:rPr>
              <a:t>#include&lt;math.h&gt;</a:t>
            </a:r>
          </a:p>
          <a:p>
            <a:pPr>
              <a:lnSpc>
                <a:spcPct val="80000"/>
              </a:lnSpc>
            </a:pPr>
            <a:r>
              <a:rPr lang="en-US" altLang="en-US" sz="2200">
                <a:solidFill>
                  <a:srgbClr val="002060"/>
                </a:solidFill>
                <a:latin typeface="Calibri" panose="020F0502020204030204" pitchFamily="34" charset="0"/>
                <a:cs typeface="Arial" panose="020B0604020202020204" pitchFamily="34" charset="0"/>
              </a:rPr>
              <a:t>void main() {</a:t>
            </a:r>
          </a:p>
          <a:p>
            <a:pPr lvl="1">
              <a:lnSpc>
                <a:spcPct val="80000"/>
              </a:lnSpc>
            </a:pPr>
            <a:r>
              <a:rPr lang="en-US" altLang="en-US" sz="2200">
                <a:solidFill>
                  <a:srgbClr val="002060"/>
                </a:solidFill>
                <a:latin typeface="Calibri" panose="020F0502020204030204" pitchFamily="34" charset="0"/>
                <a:cs typeface="Arial" panose="020B0604020202020204" pitchFamily="34" charset="0"/>
              </a:rPr>
              <a:t>float a,b,c,root1,root2,re,im;</a:t>
            </a:r>
          </a:p>
          <a:p>
            <a:pPr lvl="1">
              <a:lnSpc>
                <a:spcPct val="80000"/>
              </a:lnSpc>
            </a:pPr>
            <a:r>
              <a:rPr lang="en-US" altLang="en-US" sz="2200">
                <a:solidFill>
                  <a:srgbClr val="002060"/>
                </a:solidFill>
                <a:latin typeface="Calibri" panose="020F0502020204030204" pitchFamily="34" charset="0"/>
                <a:cs typeface="Arial" panose="020B0604020202020204" pitchFamily="34" charset="0"/>
              </a:rPr>
              <a:t>cin&gt;&gt;a&gt;&gt;b&gt;&gt;c;</a:t>
            </a:r>
          </a:p>
          <a:p>
            <a:pPr lvl="1">
              <a:lnSpc>
                <a:spcPct val="80000"/>
              </a:lnSpc>
            </a:pPr>
            <a:r>
              <a:rPr lang="en-US" altLang="en-US" sz="2200">
                <a:solidFill>
                  <a:srgbClr val="002060"/>
                </a:solidFill>
                <a:latin typeface="Tempus Sans ITC" panose="04020404030D07020202" pitchFamily="82" charset="0"/>
                <a:cs typeface="Arial" panose="020B0604020202020204" pitchFamily="34" charset="0"/>
              </a:rPr>
              <a:t>disc=b*b-4*a*c</a:t>
            </a:r>
            <a:r>
              <a:rPr lang="en-US" altLang="en-US" sz="2200">
                <a:solidFill>
                  <a:srgbClr val="002060"/>
                </a:solidFill>
                <a:latin typeface="Calibri" panose="020F0502020204030204" pitchFamily="34" charset="0"/>
                <a:cs typeface="Arial" panose="020B0604020202020204" pitchFamily="34" charset="0"/>
              </a:rPr>
              <a:t>;</a:t>
            </a:r>
          </a:p>
          <a:p>
            <a:pPr lvl="1">
              <a:lnSpc>
                <a:spcPct val="80000"/>
              </a:lnSpc>
            </a:pPr>
            <a:endParaRPr lang="en-US" altLang="en-US" sz="2200">
              <a:solidFill>
                <a:srgbClr val="002060"/>
              </a:solidFill>
              <a:latin typeface="Calibri" panose="020F0502020204030204" pitchFamily="34" charset="0"/>
              <a:cs typeface="Arial" panose="020B0604020202020204" pitchFamily="34" charset="0"/>
            </a:endParaRPr>
          </a:p>
          <a:p>
            <a:pPr lvl="1">
              <a:lnSpc>
                <a:spcPct val="80000"/>
              </a:lnSpc>
            </a:pPr>
            <a:r>
              <a:rPr lang="en-US" altLang="en-US" sz="2200">
                <a:solidFill>
                  <a:srgbClr val="002060"/>
                </a:solidFill>
                <a:latin typeface="Calibri" panose="020F0502020204030204" pitchFamily="34" charset="0"/>
                <a:cs typeface="Arial" panose="020B0604020202020204" pitchFamily="34" charset="0"/>
              </a:rPr>
              <a:t>if  (disc&lt;0)</a:t>
            </a:r>
          </a:p>
          <a:p>
            <a:pPr>
              <a:lnSpc>
                <a:spcPct val="80000"/>
              </a:lnSpc>
            </a:pPr>
            <a:r>
              <a:rPr lang="en-US" altLang="en-US" sz="2200">
                <a:solidFill>
                  <a:srgbClr val="002060"/>
                </a:solidFill>
                <a:latin typeface="Calibri" panose="020F0502020204030204" pitchFamily="34" charset="0"/>
                <a:cs typeface="Arial" panose="020B0604020202020204" pitchFamily="34" charset="0"/>
              </a:rPr>
              <a:t>      {</a:t>
            </a:r>
          </a:p>
          <a:p>
            <a:pPr>
              <a:lnSpc>
                <a:spcPct val="80000"/>
              </a:lnSpc>
            </a:pPr>
            <a:r>
              <a:rPr lang="en-US" altLang="en-US" sz="2200">
                <a:solidFill>
                  <a:srgbClr val="002060"/>
                </a:solidFill>
                <a:latin typeface="Calibri" panose="020F0502020204030204" pitchFamily="34" charset="0"/>
                <a:cs typeface="Arial" panose="020B0604020202020204" pitchFamily="34" charset="0"/>
              </a:rPr>
              <a:t>        cout&lt;&lt;“imaginary roots\n”;	                   </a:t>
            </a:r>
          </a:p>
          <a:p>
            <a:pPr>
              <a:lnSpc>
                <a:spcPct val="80000"/>
              </a:lnSpc>
            </a:pPr>
            <a:r>
              <a:rPr lang="en-US" altLang="en-US" sz="2200">
                <a:solidFill>
                  <a:srgbClr val="002060"/>
                </a:solidFill>
                <a:latin typeface="Calibri" panose="020F0502020204030204" pitchFamily="34" charset="0"/>
                <a:cs typeface="Arial" panose="020B0604020202020204" pitchFamily="34" charset="0"/>
              </a:rPr>
              <a:t>        re= - b / (2*a);  		             </a:t>
            </a:r>
          </a:p>
          <a:p>
            <a:pPr>
              <a:lnSpc>
                <a:spcPct val="80000"/>
              </a:lnSpc>
            </a:pPr>
            <a:r>
              <a:rPr lang="en-US" altLang="en-US" sz="2200">
                <a:solidFill>
                  <a:srgbClr val="002060"/>
                </a:solidFill>
                <a:latin typeface="Calibri" panose="020F0502020204030204" pitchFamily="34" charset="0"/>
                <a:cs typeface="Arial" panose="020B0604020202020204" pitchFamily="34" charset="0"/>
              </a:rPr>
              <a:t>        im = pow(fabs(disc),0.5))/(2*a);</a:t>
            </a:r>
          </a:p>
          <a:p>
            <a:pPr>
              <a:lnSpc>
                <a:spcPct val="80000"/>
              </a:lnSpc>
            </a:pPr>
            <a:r>
              <a:rPr lang="en-US" altLang="en-US" sz="2200">
                <a:solidFill>
                  <a:srgbClr val="002060"/>
                </a:solidFill>
                <a:latin typeface="Calibri" panose="020F0502020204030204" pitchFamily="34" charset="0"/>
                <a:cs typeface="Arial" panose="020B0604020202020204" pitchFamily="34" charset="0"/>
              </a:rPr>
              <a:t>        cout&lt;&lt;re&lt;&lt;“+ i”&lt;&lt; im;</a:t>
            </a:r>
          </a:p>
          <a:p>
            <a:pPr>
              <a:lnSpc>
                <a:spcPct val="80000"/>
              </a:lnSpc>
            </a:pPr>
            <a:r>
              <a:rPr lang="en-US" altLang="en-US" sz="2200">
                <a:solidFill>
                  <a:srgbClr val="002060"/>
                </a:solidFill>
                <a:latin typeface="Calibri" panose="020F0502020204030204" pitchFamily="34" charset="0"/>
                <a:cs typeface="Arial" panose="020B0604020202020204" pitchFamily="34" charset="0"/>
              </a:rPr>
              <a:t>        cout&lt;&lt;re&lt;&lt;“-i”&lt;&lt; im;</a:t>
            </a:r>
          </a:p>
          <a:p>
            <a:pPr>
              <a:lnSpc>
                <a:spcPct val="80000"/>
              </a:lnSpc>
            </a:pPr>
            <a:r>
              <a:rPr lang="en-US" altLang="en-US" sz="2200">
                <a:solidFill>
                  <a:srgbClr val="002060"/>
                </a:solidFill>
                <a:latin typeface="Calibri" panose="020F0502020204030204" pitchFamily="34" charset="0"/>
                <a:cs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10" end="1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xEl>
                                              <p:pRg st="11" end="1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altLang="en-US" sz="4000" dirty="0" smtClean="0"/>
              <a:t>The </a:t>
            </a:r>
            <a:r>
              <a:rPr lang="en-US" altLang="en-US" dirty="0" smtClean="0">
                <a:latin typeface="Courier New" panose="02070309020205020404" pitchFamily="49" charset="0"/>
              </a:rPr>
              <a:t>switch</a:t>
            </a:r>
            <a:r>
              <a:rPr lang="en-US" altLang="en-US" sz="4000" dirty="0" smtClean="0"/>
              <a:t> Statement</a:t>
            </a:r>
          </a:p>
        </p:txBody>
      </p:sp>
      <p:sp>
        <p:nvSpPr>
          <p:cNvPr id="16387" name="Rectangle 3"/>
          <p:cNvSpPr>
            <a:spLocks noChangeArrowheads="1"/>
          </p:cNvSpPr>
          <p:nvPr/>
        </p:nvSpPr>
        <p:spPr bwMode="auto">
          <a:xfrm>
            <a:off x="1371600" y="941388"/>
            <a:ext cx="7010400" cy="5384800"/>
          </a:xfrm>
          <a:prstGeom prst="rect">
            <a:avLst/>
          </a:prstGeom>
          <a:noFill/>
          <a:ln w="9525">
            <a:noFill/>
            <a:miter lim="800000"/>
            <a:headEnd/>
            <a:tailEnd/>
          </a:ln>
        </p:spPr>
        <p:txBody>
          <a:bodyPr anchor="ctr">
            <a:spAutoFit/>
          </a:bodyPr>
          <a:lstStyle/>
          <a:p>
            <a:pPr algn="just">
              <a:defRPr/>
            </a:pPr>
            <a:r>
              <a:rPr lang="en-US" sz="2400" dirty="0">
                <a:solidFill>
                  <a:schemeClr val="accent2"/>
                </a:solidFill>
              </a:rPr>
              <a:t>General form:</a:t>
            </a:r>
          </a:p>
          <a:p>
            <a:pPr algn="just">
              <a:defRPr/>
            </a:pPr>
            <a:r>
              <a:rPr lang="en-US" sz="2400" dirty="0"/>
              <a:t>	</a:t>
            </a:r>
            <a:r>
              <a:rPr lang="en-US" sz="2800" b="0" dirty="0">
                <a:latin typeface="Courier New" panose="02070309020205020404" pitchFamily="49" charset="0"/>
                <a:ea typeface="+mj-ea"/>
                <a:cs typeface="+mj-cs"/>
              </a:rPr>
              <a:t>switch</a:t>
            </a:r>
            <a:r>
              <a:rPr lang="en-US" sz="2400" dirty="0">
                <a:solidFill>
                  <a:srgbClr val="993300"/>
                </a:solidFill>
                <a:latin typeface="Arial Rounded MT Bold" pitchFamily="34" charset="0"/>
              </a:rPr>
              <a:t>(</a:t>
            </a:r>
            <a:r>
              <a:rPr lang="en-US" sz="2400" i="1" dirty="0">
                <a:solidFill>
                  <a:srgbClr val="002060"/>
                </a:solidFill>
                <a:latin typeface="Arial Rounded MT Bold" pitchFamily="34" charset="0"/>
              </a:rPr>
              <a:t>expression</a:t>
            </a:r>
            <a:r>
              <a:rPr lang="en-US" sz="2400" dirty="0">
                <a:solidFill>
                  <a:srgbClr val="993300"/>
                </a:solidFill>
                <a:latin typeface="Arial Rounded MT Bold" pitchFamily="34" charset="0"/>
              </a:rPr>
              <a:t>)</a:t>
            </a:r>
          </a:p>
          <a:p>
            <a:pPr algn="just">
              <a:defRPr/>
            </a:pPr>
            <a:r>
              <a:rPr lang="en-US" sz="2400" dirty="0">
                <a:solidFill>
                  <a:srgbClr val="993300"/>
                </a:solidFill>
                <a:latin typeface="Arial Rounded MT Bold" pitchFamily="34" charset="0"/>
              </a:rPr>
              <a:t>	{</a:t>
            </a:r>
          </a:p>
          <a:p>
            <a:pPr algn="just">
              <a:defRPr/>
            </a:pPr>
            <a:r>
              <a:rPr lang="en-US" sz="2400" dirty="0">
                <a:solidFill>
                  <a:srgbClr val="993300"/>
                </a:solidFill>
                <a:latin typeface="Arial Rounded MT Bold" pitchFamily="34" charset="0"/>
              </a:rPr>
              <a:t>	</a:t>
            </a:r>
            <a:r>
              <a:rPr lang="en-US" sz="2800" b="0" dirty="0">
                <a:latin typeface="Courier New" panose="02070309020205020404" pitchFamily="49" charset="0"/>
                <a:ea typeface="+mj-ea"/>
                <a:cs typeface="+mj-cs"/>
              </a:rPr>
              <a:t>case</a:t>
            </a:r>
            <a:r>
              <a:rPr lang="en-US" sz="2400" dirty="0">
                <a:solidFill>
                  <a:srgbClr val="993300"/>
                </a:solidFill>
                <a:latin typeface="Arial Rounded MT Bold" pitchFamily="34" charset="0"/>
              </a:rPr>
              <a:t>  value_1  : statement(s);</a:t>
            </a:r>
          </a:p>
          <a:p>
            <a:pPr algn="just">
              <a:defRPr/>
            </a:pPr>
            <a:r>
              <a:rPr lang="en-US" sz="2400" dirty="0">
                <a:solidFill>
                  <a:srgbClr val="993300"/>
                </a:solidFill>
                <a:latin typeface="Arial Rounded MT Bold" pitchFamily="34" charset="0"/>
              </a:rPr>
              <a:t>			      </a:t>
            </a:r>
            <a:r>
              <a:rPr lang="en-US" sz="2800" b="0" dirty="0">
                <a:latin typeface="Courier New" panose="02070309020205020404" pitchFamily="49" charset="0"/>
                <a:ea typeface="+mj-ea"/>
                <a:cs typeface="+mj-cs"/>
              </a:rPr>
              <a:t>break</a:t>
            </a:r>
            <a:r>
              <a:rPr lang="en-US" sz="2400" dirty="0">
                <a:latin typeface="Arial Rounded MT Bold" pitchFamily="34" charset="0"/>
              </a:rPr>
              <a:t>;</a:t>
            </a:r>
          </a:p>
          <a:p>
            <a:pPr algn="just">
              <a:defRPr/>
            </a:pPr>
            <a:r>
              <a:rPr lang="en-US" sz="2400" dirty="0">
                <a:solidFill>
                  <a:srgbClr val="993300"/>
                </a:solidFill>
                <a:latin typeface="Arial Rounded MT Bold" pitchFamily="34" charset="0"/>
              </a:rPr>
              <a:t>	</a:t>
            </a:r>
            <a:r>
              <a:rPr lang="en-US" sz="2800" b="0" dirty="0">
                <a:latin typeface="Courier New" panose="02070309020205020404" pitchFamily="49" charset="0"/>
                <a:ea typeface="+mj-ea"/>
                <a:cs typeface="+mj-cs"/>
              </a:rPr>
              <a:t>case  </a:t>
            </a:r>
            <a:r>
              <a:rPr lang="en-US" sz="2400" dirty="0">
                <a:solidFill>
                  <a:srgbClr val="993300"/>
                </a:solidFill>
                <a:latin typeface="Arial Rounded MT Bold" pitchFamily="34" charset="0"/>
              </a:rPr>
              <a:t>value_2  : statement(s);</a:t>
            </a:r>
          </a:p>
          <a:p>
            <a:pPr algn="just">
              <a:defRPr/>
            </a:pPr>
            <a:r>
              <a:rPr lang="en-US" sz="2400" dirty="0">
                <a:solidFill>
                  <a:srgbClr val="993300"/>
                </a:solidFill>
                <a:latin typeface="Arial Rounded MT Bold" pitchFamily="34" charset="0"/>
              </a:rPr>
              <a:t>			      </a:t>
            </a:r>
            <a:r>
              <a:rPr lang="en-US" sz="2800" b="0" dirty="0">
                <a:latin typeface="Courier New" panose="02070309020205020404" pitchFamily="49" charset="0"/>
                <a:ea typeface="+mj-ea"/>
                <a:cs typeface="+mj-cs"/>
              </a:rPr>
              <a:t>break</a:t>
            </a:r>
            <a:r>
              <a:rPr lang="en-US" sz="2400" dirty="0">
                <a:latin typeface="Arial Rounded MT Bold" pitchFamily="34" charset="0"/>
              </a:rPr>
              <a:t>;</a:t>
            </a:r>
          </a:p>
          <a:p>
            <a:pPr algn="just">
              <a:defRPr/>
            </a:pPr>
            <a:r>
              <a:rPr lang="en-US" sz="2400" dirty="0">
                <a:solidFill>
                  <a:srgbClr val="993300"/>
                </a:solidFill>
                <a:latin typeface="Arial Rounded MT Bold" pitchFamily="34" charset="0"/>
              </a:rPr>
              <a:t>	...</a:t>
            </a:r>
          </a:p>
          <a:p>
            <a:pPr algn="just">
              <a:defRPr/>
            </a:pPr>
            <a:r>
              <a:rPr lang="en-US" sz="2400" dirty="0">
                <a:solidFill>
                  <a:srgbClr val="993300"/>
                </a:solidFill>
                <a:latin typeface="Arial Rounded MT Bold" pitchFamily="34" charset="0"/>
              </a:rPr>
              <a:t>	</a:t>
            </a:r>
            <a:r>
              <a:rPr lang="en-US" sz="2800" b="0" dirty="0">
                <a:latin typeface="Courier New" panose="02070309020205020404" pitchFamily="49" charset="0"/>
                <a:ea typeface="+mj-ea"/>
                <a:cs typeface="+mj-cs"/>
              </a:rPr>
              <a:t>case </a:t>
            </a:r>
            <a:r>
              <a:rPr lang="en-US" sz="2400" dirty="0">
                <a:solidFill>
                  <a:srgbClr val="993300"/>
                </a:solidFill>
                <a:latin typeface="Arial Rounded MT Bold" pitchFamily="34" charset="0"/>
              </a:rPr>
              <a:t> </a:t>
            </a:r>
            <a:r>
              <a:rPr lang="en-US" sz="2400" dirty="0" err="1">
                <a:solidFill>
                  <a:srgbClr val="993300"/>
                </a:solidFill>
                <a:latin typeface="Arial Rounded MT Bold" pitchFamily="34" charset="0"/>
              </a:rPr>
              <a:t>value_n</a:t>
            </a:r>
            <a:r>
              <a:rPr lang="en-US" sz="2400" dirty="0">
                <a:solidFill>
                  <a:srgbClr val="993300"/>
                </a:solidFill>
                <a:latin typeface="Arial Rounded MT Bold" pitchFamily="34" charset="0"/>
              </a:rPr>
              <a:t> : statement(s);</a:t>
            </a:r>
          </a:p>
          <a:p>
            <a:pPr algn="just">
              <a:defRPr/>
            </a:pPr>
            <a:r>
              <a:rPr lang="en-US" sz="2400" dirty="0">
                <a:solidFill>
                  <a:srgbClr val="993300"/>
                </a:solidFill>
                <a:latin typeface="Arial Rounded MT Bold" pitchFamily="34" charset="0"/>
              </a:rPr>
              <a:t>			     </a:t>
            </a:r>
            <a:r>
              <a:rPr lang="en-US" sz="2800" b="0" dirty="0">
                <a:latin typeface="Courier New" panose="02070309020205020404" pitchFamily="49" charset="0"/>
                <a:ea typeface="+mj-ea"/>
                <a:cs typeface="+mj-cs"/>
              </a:rPr>
              <a:t>break</a:t>
            </a:r>
            <a:r>
              <a:rPr lang="en-US" sz="2400" dirty="0">
                <a:latin typeface="Arial Rounded MT Bold" pitchFamily="34" charset="0"/>
              </a:rPr>
              <a:t>;</a:t>
            </a:r>
          </a:p>
          <a:p>
            <a:pPr algn="just">
              <a:defRPr/>
            </a:pPr>
            <a:r>
              <a:rPr lang="en-US" sz="2400" dirty="0">
                <a:solidFill>
                  <a:srgbClr val="993300"/>
                </a:solidFill>
                <a:latin typeface="Arial Rounded MT Bold" pitchFamily="34" charset="0"/>
              </a:rPr>
              <a:t>	</a:t>
            </a:r>
            <a:r>
              <a:rPr lang="en-US" sz="2800" b="0" dirty="0">
                <a:latin typeface="Courier New" panose="02070309020205020404" pitchFamily="49" charset="0"/>
                <a:ea typeface="+mj-ea"/>
                <a:cs typeface="+mj-cs"/>
              </a:rPr>
              <a:t>default </a:t>
            </a:r>
            <a:r>
              <a:rPr lang="en-US" sz="2400" dirty="0">
                <a:solidFill>
                  <a:srgbClr val="993300"/>
                </a:solidFill>
                <a:latin typeface="Arial Rounded MT Bold" pitchFamily="34" charset="0"/>
              </a:rPr>
              <a:t>: statement(s);   </a:t>
            </a:r>
          </a:p>
          <a:p>
            <a:pPr algn="just">
              <a:defRPr/>
            </a:pPr>
            <a:r>
              <a:rPr lang="en-US" sz="2400" dirty="0">
                <a:solidFill>
                  <a:srgbClr val="993300"/>
                </a:solidFill>
                <a:latin typeface="Arial Rounded MT Bold" pitchFamily="34" charset="0"/>
              </a:rPr>
              <a:t>	}</a:t>
            </a:r>
          </a:p>
          <a:p>
            <a:pPr algn="just">
              <a:defRPr/>
            </a:pPr>
            <a:r>
              <a:rPr lang="en-US" sz="2400" i="1" dirty="0"/>
              <a:t>	</a:t>
            </a:r>
            <a:r>
              <a:rPr lang="en-US" sz="2400" spc="200" dirty="0" err="1">
                <a:solidFill>
                  <a:srgbClr val="002060"/>
                </a:solidFill>
                <a:latin typeface="Baskerville Old Face" pitchFamily="18" charset="0"/>
              </a:rPr>
              <a:t>next_statement</a:t>
            </a:r>
            <a:r>
              <a:rPr lang="en-US" sz="2400" spc="200" dirty="0">
                <a:solidFill>
                  <a:srgbClr val="002060"/>
                </a:solidFill>
                <a:latin typeface="Baskerville Old Face" pitchFamily="18" charset="0"/>
              </a:rPr>
              <a:t>;</a:t>
            </a:r>
          </a:p>
        </p:txBody>
      </p:sp>
      <p:sp>
        <p:nvSpPr>
          <p:cNvPr id="81924" name="TextBox 8"/>
          <p:cNvSpPr txBox="1">
            <a:spLocks noChangeArrowheads="1"/>
          </p:cNvSpPr>
          <p:nvPr/>
        </p:nvSpPr>
        <p:spPr bwMode="auto">
          <a:xfrm>
            <a:off x="0" y="2474913"/>
            <a:ext cx="1295400"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defRPr>
            </a:lvl1pPr>
            <a:lvl2pPr marL="58738">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lvl="1"/>
            <a:endParaRPr lang="en-US" altLang="en-US" sz="1100" i="1">
              <a:solidFill>
                <a:srgbClr val="0000FF"/>
              </a:solidFill>
            </a:endParaRPr>
          </a:p>
          <a:p>
            <a:pPr lvl="1"/>
            <a:r>
              <a:rPr lang="en-US" altLang="en-US" sz="1400" i="1">
                <a:solidFill>
                  <a:srgbClr val="0000FF"/>
                </a:solidFill>
                <a:hlinkClick r:id="rId3" action="ppaction://hlinksldjump"/>
              </a:rPr>
              <a:t>Control Flow</a:t>
            </a:r>
            <a:endParaRPr lang="en-US" altLang="en-US" sz="1400" i="1">
              <a:solidFill>
                <a:srgbClr val="0000FF"/>
              </a:solidFill>
            </a:endParaRPr>
          </a:p>
          <a:p>
            <a:pPr lvl="1"/>
            <a:endParaRPr lang="en-US" altLang="en-US" sz="1100" i="1">
              <a:solidFill>
                <a:srgbClr val="0000FF"/>
              </a:solidFill>
            </a:endParaRPr>
          </a:p>
          <a:p>
            <a:pPr lvl="1"/>
            <a:endParaRPr lang="en-US" altLang="en-US" sz="1100" i="1">
              <a:solidFill>
                <a:srgbClr val="0000FF"/>
              </a:solidFill>
            </a:endParaRPr>
          </a:p>
        </p:txBody>
      </p:sp>
      <p:sp>
        <p:nvSpPr>
          <p:cNvPr id="81925"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6687CD2-3C64-4433-81E9-505DE5AFE046}" type="datetime1">
              <a:rPr lang="en-US" altLang="en-US" smtClean="0"/>
              <a:t>2/15/2015</a:t>
            </a:fld>
            <a:endParaRPr lang="en-US" altLang="en-US" smtClean="0"/>
          </a:p>
        </p:txBody>
      </p:sp>
      <p:sp>
        <p:nvSpPr>
          <p:cNvPr id="81926"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81927"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D262EE7-8D45-4234-9D3F-4DA008997219}" type="slidenum">
              <a:rPr lang="en-US" altLang="en-US" b="0" smtClean="0"/>
              <a:pPr/>
              <a:t>41</a:t>
            </a:fld>
            <a:endParaRPr lang="en-US" altLang="en-US" b="0" smtClean="0"/>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219200" y="152400"/>
            <a:ext cx="7162800" cy="685800"/>
          </a:xfrm>
        </p:spPr>
        <p:txBody>
          <a:bodyPr>
            <a:normAutofit fontScale="90000"/>
          </a:bodyPr>
          <a:lstStyle/>
          <a:p>
            <a:pPr eaLnBrk="1" hangingPunct="1">
              <a:defRPr/>
            </a:pPr>
            <a:r>
              <a:rPr lang="en-US" altLang="en-US" smtClean="0">
                <a:latin typeface="Courier New" panose="02070309020205020404" pitchFamily="49" charset="0"/>
              </a:rPr>
              <a:t>switch-</a:t>
            </a:r>
            <a:r>
              <a:rPr lang="en-US" altLang="en-US" sz="4000" smtClean="0">
                <a:solidFill>
                  <a:schemeClr val="accent2"/>
                </a:solidFill>
              </a:rPr>
              <a:t> </a:t>
            </a:r>
            <a:r>
              <a:rPr lang="en-US" altLang="en-US" sz="3200" b="1" smtClean="0">
                <a:solidFill>
                  <a:schemeClr val="accent2"/>
                </a:solidFill>
                <a:latin typeface="Tempus Sans ITC" panose="04020404030D07020202" pitchFamily="82" charset="0"/>
              </a:rPr>
              <a:t>control flow </a:t>
            </a:r>
          </a:p>
        </p:txBody>
      </p:sp>
      <p:pic>
        <p:nvPicPr>
          <p:cNvPr id="83971" name="Picture 7" descr="Picture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171575"/>
            <a:ext cx="5748338"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0" y="2401888"/>
            <a:ext cx="1295400" cy="1408112"/>
          </a:xfrm>
          <a:prstGeom prst="rect">
            <a:avLst/>
          </a:prstGeom>
          <a:noFill/>
        </p:spPr>
        <p:txBody>
          <a:bodyPr>
            <a:spAutoFit/>
          </a:bodyPr>
          <a:lstStyle/>
          <a:p>
            <a:pPr marL="58738" lvl="1">
              <a:defRPr/>
            </a:pPr>
            <a:r>
              <a:rPr lang="en-US" sz="1400" i="1" dirty="0">
                <a:solidFill>
                  <a:schemeClr val="bg1"/>
                </a:solidFill>
                <a:hlinkClick r:id="rId4" action="ppaction://hlinksldjump"/>
              </a:rPr>
              <a:t>Syntax</a:t>
            </a:r>
            <a:endParaRPr lang="en-US" sz="1400" i="1" dirty="0">
              <a:solidFill>
                <a:schemeClr val="bg1"/>
              </a:solidFill>
            </a:endParaRPr>
          </a:p>
          <a:p>
            <a:pPr marL="58738" lvl="1">
              <a:defRPr/>
            </a:pPr>
            <a:endParaRPr lang="en-US" sz="1050" i="1" dirty="0">
              <a:solidFill>
                <a:srgbClr val="0000FF"/>
              </a:solidFill>
            </a:endParaRPr>
          </a:p>
          <a:p>
            <a:pPr marL="58738" lvl="1">
              <a:defRPr/>
            </a:pPr>
            <a:endParaRPr lang="en-US" sz="1100" i="1" dirty="0">
              <a:solidFill>
                <a:srgbClr val="0000FF"/>
              </a:solidFill>
            </a:endParaRPr>
          </a:p>
          <a:p>
            <a:pPr marL="58738" lvl="1">
              <a:defRPr/>
            </a:pPr>
            <a:r>
              <a:rPr lang="en-US" sz="1400" i="1" dirty="0">
                <a:solidFill>
                  <a:srgbClr val="0000FF"/>
                </a:solidFill>
              </a:rPr>
              <a:t>Control Flow</a:t>
            </a:r>
          </a:p>
          <a:p>
            <a:pPr marL="58738" lvl="1">
              <a:defRPr/>
            </a:pPr>
            <a:endParaRPr lang="en-US" sz="1100" i="1" dirty="0">
              <a:solidFill>
                <a:srgbClr val="0000FF"/>
              </a:solidFill>
            </a:endParaRPr>
          </a:p>
          <a:p>
            <a:pPr marL="58738" lvl="1">
              <a:defRPr/>
            </a:pPr>
            <a:endParaRPr lang="en-US" sz="1100" i="1" dirty="0">
              <a:solidFill>
                <a:srgbClr val="0000FF"/>
              </a:solidFill>
            </a:endParaRPr>
          </a:p>
        </p:txBody>
      </p:sp>
      <p:sp>
        <p:nvSpPr>
          <p:cNvPr id="83973"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9641E1-76A0-4955-83C6-598D5E17355A}" type="datetime1">
              <a:rPr lang="en-US" altLang="en-US" smtClean="0"/>
              <a:t>2/15/2015</a:t>
            </a:fld>
            <a:endParaRPr lang="en-US" altLang="en-US" smtClean="0"/>
          </a:p>
        </p:txBody>
      </p:sp>
      <p:sp>
        <p:nvSpPr>
          <p:cNvPr id="83974"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83975"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E8D0BC0-F852-4196-896C-B716452DF21A}" type="slidenum">
              <a:rPr lang="en-US" altLang="en-US" b="0" smtClean="0"/>
              <a:pPr/>
              <a:t>42</a:t>
            </a:fld>
            <a:endParaRPr lang="en-US" altLang="en-US" b="0" smtClean="0"/>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86019" name="Rectangle 2"/>
          <p:cNvSpPr>
            <a:spLocks noGrp="1" noChangeArrowheads="1"/>
          </p:cNvSpPr>
          <p:nvPr>
            <p:ph type="title"/>
          </p:nvPr>
        </p:nvSpPr>
        <p:spPr>
          <a:xfrm>
            <a:off x="1219200" y="152400"/>
            <a:ext cx="7162800" cy="685800"/>
          </a:xfrm>
        </p:spPr>
        <p:txBody>
          <a:bodyPr/>
          <a:lstStyle/>
          <a:p>
            <a:pPr eaLnBrk="1" hangingPunct="1"/>
            <a:r>
              <a:rPr lang="en-US" altLang="en-US" smtClean="0"/>
              <a:t>Example - </a:t>
            </a:r>
            <a:r>
              <a:rPr lang="en-US" altLang="en-US" smtClean="0">
                <a:latin typeface="Courier New" panose="02070309020205020404" pitchFamily="49" charset="0"/>
              </a:rPr>
              <a:t>switch</a:t>
            </a:r>
          </a:p>
        </p:txBody>
      </p:sp>
      <p:sp>
        <p:nvSpPr>
          <p:cNvPr id="86020" name="Text Box 4"/>
          <p:cNvSpPr txBox="1">
            <a:spLocks noChangeArrowheads="1"/>
          </p:cNvSpPr>
          <p:nvPr/>
        </p:nvSpPr>
        <p:spPr bwMode="auto">
          <a:xfrm>
            <a:off x="1323975" y="1143000"/>
            <a:ext cx="7402513"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600" b="0">
                <a:latin typeface="Courier New" panose="02070309020205020404" pitchFamily="49" charset="0"/>
              </a:rPr>
              <a:t>/* Program to evaluate simple expressions of the form</a:t>
            </a:r>
          </a:p>
          <a:p>
            <a:pPr eaLnBrk="1" hangingPunct="1"/>
            <a:r>
              <a:rPr lang="en-US" altLang="en-US" sz="1600" b="0">
                <a:latin typeface="Courier New" panose="02070309020205020404" pitchFamily="49" charset="0"/>
              </a:rPr>
              <a:t>value operator value */</a:t>
            </a:r>
          </a:p>
          <a:p>
            <a:pPr eaLnBrk="1" hangingPunct="1"/>
            <a:endParaRPr lang="en-US" altLang="en-US" sz="1600" b="0">
              <a:latin typeface="Courier New" panose="02070309020205020404" pitchFamily="49" charset="0"/>
            </a:endParaRPr>
          </a:p>
          <a:p>
            <a:pPr eaLnBrk="1" hangingPunct="1"/>
            <a:r>
              <a:rPr lang="en-US" altLang="en-US" sz="1600" b="0">
                <a:latin typeface="Courier New" panose="02070309020205020404" pitchFamily="49" charset="0"/>
              </a:rPr>
              <a:t>#include &lt;iostream.h&gt;</a:t>
            </a:r>
          </a:p>
          <a:p>
            <a:pPr eaLnBrk="1" hangingPunct="1"/>
            <a:r>
              <a:rPr lang="en-US" altLang="en-US" sz="1600" b="0">
                <a:latin typeface="Courier New" panose="02070309020205020404" pitchFamily="49" charset="0"/>
              </a:rPr>
              <a:t>void main (void) {</a:t>
            </a:r>
          </a:p>
          <a:p>
            <a:pPr lvl="1" eaLnBrk="1" hangingPunct="1"/>
            <a:r>
              <a:rPr lang="en-US" altLang="en-US" sz="1600" b="0">
                <a:latin typeface="Courier New" panose="02070309020205020404" pitchFamily="49" charset="0"/>
              </a:rPr>
              <a:t>float value1, value2;</a:t>
            </a:r>
          </a:p>
          <a:p>
            <a:pPr lvl="1" eaLnBrk="1" hangingPunct="1"/>
            <a:r>
              <a:rPr lang="en-US" altLang="en-US" sz="1600" b="0">
                <a:latin typeface="Courier New" panose="02070309020205020404" pitchFamily="49" charset="0"/>
              </a:rPr>
              <a:t>char operator;</a:t>
            </a:r>
          </a:p>
          <a:p>
            <a:pPr lvl="1" eaLnBrk="1" hangingPunct="1"/>
            <a:r>
              <a:rPr lang="en-US" altLang="en-US" sz="1600" b="0">
                <a:latin typeface="Courier New" panose="02070309020205020404" pitchFamily="49" charset="0"/>
              </a:rPr>
              <a:t>cout&lt;&lt;"Type in your expression.\n";</a:t>
            </a:r>
          </a:p>
          <a:p>
            <a:pPr lvl="1" eaLnBrk="1" hangingPunct="1"/>
            <a:r>
              <a:rPr lang="en-US" altLang="en-US" sz="1600" b="0">
                <a:latin typeface="Courier New" panose="02070309020205020404" pitchFamily="49" charset="0"/>
              </a:rPr>
              <a:t>cin&gt;&gt; value1 &gt;&gt; operator &gt;&gt; value2;</a:t>
            </a:r>
          </a:p>
          <a:p>
            <a:pPr lvl="1" eaLnBrk="1" hangingPunct="1"/>
            <a:r>
              <a:rPr lang="en-US" altLang="en-US" sz="1600" b="0">
                <a:latin typeface="Courier New" panose="02070309020205020404" pitchFamily="49" charset="0"/>
              </a:rPr>
              <a:t>switch (operator)  {</a:t>
            </a:r>
          </a:p>
          <a:p>
            <a:pPr lvl="2" eaLnBrk="1" hangingPunct="1"/>
            <a:r>
              <a:rPr lang="en-US" altLang="en-US" sz="1600" b="0">
                <a:latin typeface="Courier New" panose="02070309020205020404" pitchFamily="49" charset="0"/>
              </a:rPr>
              <a:t>case '+': cout&lt;&lt; value1 + value2; break;</a:t>
            </a:r>
          </a:p>
          <a:p>
            <a:pPr lvl="2" eaLnBrk="1" hangingPunct="1"/>
            <a:r>
              <a:rPr lang="en-US" altLang="en-US" sz="1600" b="0">
                <a:latin typeface="Courier New" panose="02070309020205020404" pitchFamily="49" charset="0"/>
              </a:rPr>
              <a:t>case '-': cout&lt;&lt; value1 - value2; break;</a:t>
            </a:r>
          </a:p>
          <a:p>
            <a:pPr lvl="2" eaLnBrk="1" hangingPunct="1"/>
            <a:r>
              <a:rPr lang="en-US" altLang="en-US" sz="1600" b="0">
                <a:latin typeface="Courier New" panose="02070309020205020404" pitchFamily="49" charset="0"/>
              </a:rPr>
              <a:t>case '*': cout&lt;&lt; value1 * value2; break;</a:t>
            </a:r>
          </a:p>
          <a:p>
            <a:pPr lvl="2" eaLnBrk="1" hangingPunct="1"/>
            <a:r>
              <a:rPr lang="en-US" altLang="en-US" sz="1600" b="0">
                <a:latin typeface="Courier New" panose="02070309020205020404" pitchFamily="49" charset="0"/>
              </a:rPr>
              <a:t>case '/':  </a:t>
            </a:r>
          </a:p>
          <a:p>
            <a:pPr lvl="2" eaLnBrk="1" hangingPunct="1"/>
            <a:r>
              <a:rPr lang="en-US" altLang="en-US" sz="1600" b="0">
                <a:latin typeface="Courier New" panose="02070309020205020404" pitchFamily="49" charset="0"/>
              </a:rPr>
              <a:t>    if ( value2 == 0 ) cout&lt;&lt;"Division by zero.\n";</a:t>
            </a:r>
          </a:p>
          <a:p>
            <a:pPr lvl="2" eaLnBrk="1" hangingPunct="1"/>
            <a:r>
              <a:rPr lang="en-US" altLang="en-US" sz="1600" b="0">
                <a:latin typeface="Courier New" panose="02070309020205020404" pitchFamily="49" charset="0"/>
              </a:rPr>
              <a:t>    else cout&lt;&lt; value1 / value2;</a:t>
            </a:r>
          </a:p>
          <a:p>
            <a:pPr lvl="2" eaLnBrk="1" hangingPunct="1"/>
            <a:r>
              <a:rPr lang="en-US" altLang="en-US" sz="1600" b="0">
                <a:latin typeface="Courier New" panose="02070309020205020404" pitchFamily="49" charset="0"/>
              </a:rPr>
              <a:t>     break;</a:t>
            </a:r>
          </a:p>
          <a:p>
            <a:pPr lvl="2" eaLnBrk="1" hangingPunct="1"/>
            <a:r>
              <a:rPr lang="en-US" altLang="en-US" sz="1600" b="0">
                <a:latin typeface="Courier New" panose="02070309020205020404" pitchFamily="49" charset="0"/>
              </a:rPr>
              <a:t>default:  cout&lt;&lt;"Unknown operator.\n";  break;</a:t>
            </a:r>
          </a:p>
          <a:p>
            <a:pPr lvl="1" eaLnBrk="1" hangingPunct="1"/>
            <a:r>
              <a:rPr lang="en-US" altLang="en-US" sz="1600" b="0">
                <a:latin typeface="Courier New" panose="02070309020205020404" pitchFamily="49" charset="0"/>
              </a:rPr>
              <a:t>}</a:t>
            </a:r>
          </a:p>
          <a:p>
            <a:pPr eaLnBrk="1" hangingPunct="1"/>
            <a:r>
              <a:rPr lang="en-US" altLang="en-US" sz="1600" b="0">
                <a:latin typeface="Courier New" panose="02070309020205020404" pitchFamily="49" charset="0"/>
              </a:rPr>
              <a:t>}</a:t>
            </a:r>
          </a:p>
        </p:txBody>
      </p:sp>
      <p:sp>
        <p:nvSpPr>
          <p:cNvPr id="86021"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8602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A019BB1-9FD7-418C-BA87-02D94CD2011E}" type="slidenum">
              <a:rPr lang="en-US" altLang="en-US" b="0" smtClean="0"/>
              <a:pPr/>
              <a:t>43</a:t>
            </a:fld>
            <a:endParaRPr lang="en-US" altLang="en-US" b="0" smtClean="0"/>
          </a:p>
        </p:txBody>
      </p:sp>
      <p:sp>
        <p:nvSpPr>
          <p:cNvPr id="86023"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6883862-617F-4EA4-A140-29D75F98E91F}"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87043" name="Rectangle 2"/>
          <p:cNvSpPr>
            <a:spLocks noGrp="1" noChangeArrowheads="1"/>
          </p:cNvSpPr>
          <p:nvPr>
            <p:ph type="title"/>
          </p:nvPr>
        </p:nvSpPr>
        <p:spPr>
          <a:xfrm>
            <a:off x="1219200" y="152400"/>
            <a:ext cx="7162800" cy="685800"/>
          </a:xfrm>
        </p:spPr>
        <p:txBody>
          <a:bodyPr/>
          <a:lstStyle/>
          <a:p>
            <a:pPr eaLnBrk="1" hangingPunct="1"/>
            <a:r>
              <a:rPr lang="en-US" altLang="en-US" smtClean="0"/>
              <a:t>The </a:t>
            </a:r>
            <a:r>
              <a:rPr lang="en-US" altLang="en-US" smtClean="0">
                <a:latin typeface="Courier New" panose="02070309020205020404" pitchFamily="49" charset="0"/>
              </a:rPr>
              <a:t>switch</a:t>
            </a:r>
            <a:r>
              <a:rPr lang="en-US" altLang="en-US" smtClean="0"/>
              <a:t> statement</a:t>
            </a:r>
          </a:p>
        </p:txBody>
      </p:sp>
      <p:sp>
        <p:nvSpPr>
          <p:cNvPr id="87044" name="Text Box 4"/>
          <p:cNvSpPr txBox="1">
            <a:spLocks noChangeArrowheads="1"/>
          </p:cNvSpPr>
          <p:nvPr/>
        </p:nvSpPr>
        <p:spPr bwMode="auto">
          <a:xfrm>
            <a:off x="1355725" y="1143000"/>
            <a:ext cx="7026275" cy="538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lnSpc>
                <a:spcPct val="90000"/>
              </a:lnSpc>
            </a:pPr>
            <a:r>
              <a:rPr lang="en-US" altLang="en-US" sz="1600">
                <a:latin typeface="Courier New" panose="02070309020205020404" pitchFamily="49" charset="0"/>
              </a:rPr>
              <a:t>switch</a:t>
            </a:r>
            <a:r>
              <a:rPr lang="en-US" altLang="en-US" sz="1600" b="0">
                <a:latin typeface="Courier New" panose="02070309020205020404" pitchFamily="49" charset="0"/>
              </a:rPr>
              <a:t> ( </a:t>
            </a:r>
            <a:r>
              <a:rPr lang="en-US" altLang="en-US" sz="1600" b="0" i="1">
                <a:latin typeface="Courier New" panose="02070309020205020404" pitchFamily="49" charset="0"/>
              </a:rPr>
              <a:t>expression </a:t>
            </a:r>
            <a:r>
              <a:rPr lang="en-US" altLang="en-US" sz="1600" b="0">
                <a:latin typeface="Courier New" panose="02070309020205020404" pitchFamily="49" charset="0"/>
              </a:rPr>
              <a:t>)</a:t>
            </a:r>
          </a:p>
          <a:p>
            <a:pPr eaLnBrk="1" hangingPunct="1">
              <a:lnSpc>
                <a:spcPct val="90000"/>
              </a:lnSpc>
            </a:pPr>
            <a:r>
              <a:rPr lang="en-US" altLang="en-US" sz="1600" b="0">
                <a:latin typeface="Courier New" panose="02070309020205020404" pitchFamily="49" charset="0"/>
              </a:rPr>
              <a:t>{</a:t>
            </a:r>
          </a:p>
          <a:p>
            <a:pPr lvl="1" eaLnBrk="1" hangingPunct="1">
              <a:lnSpc>
                <a:spcPct val="90000"/>
              </a:lnSpc>
            </a:pPr>
            <a:r>
              <a:rPr lang="en-US" altLang="en-US" sz="1600" b="0">
                <a:latin typeface="Courier New" panose="02070309020205020404" pitchFamily="49" charset="0"/>
              </a:rPr>
              <a:t>case </a:t>
            </a:r>
            <a:r>
              <a:rPr lang="en-US" altLang="en-US" sz="1600" b="0" i="1">
                <a:latin typeface="Courier New" panose="02070309020205020404" pitchFamily="49" charset="0"/>
              </a:rPr>
              <a:t>value1</a:t>
            </a:r>
            <a:r>
              <a:rPr lang="en-US" altLang="en-US" sz="1600" b="0">
                <a:latin typeface="Courier New" panose="02070309020205020404" pitchFamily="49" charset="0"/>
              </a:rPr>
              <a:t>:</a:t>
            </a:r>
          </a:p>
          <a:p>
            <a:pPr lvl="1" eaLnBrk="1" hangingPunct="1">
              <a:lnSpc>
                <a:spcPct val="90000"/>
              </a:lnSpc>
            </a:pPr>
            <a:r>
              <a:rPr lang="en-US" altLang="en-US" sz="1600" b="0" i="1">
                <a:latin typeface="Courier New" panose="02070309020205020404" pitchFamily="49" charset="0"/>
              </a:rPr>
              <a:t>	program statement</a:t>
            </a:r>
          </a:p>
          <a:p>
            <a:pPr lvl="1" eaLnBrk="1" hangingPunct="1">
              <a:lnSpc>
                <a:spcPct val="90000"/>
              </a:lnSpc>
            </a:pPr>
            <a:r>
              <a:rPr lang="en-US" altLang="en-US" sz="1600" b="0" i="1">
                <a:latin typeface="Courier New" panose="02070309020205020404" pitchFamily="49" charset="0"/>
              </a:rPr>
              <a:t>	program statement</a:t>
            </a:r>
          </a:p>
          <a:p>
            <a:pPr lvl="1" eaLnBrk="1" hangingPunct="1">
              <a:lnSpc>
                <a:spcPct val="90000"/>
              </a:lnSpc>
            </a:pPr>
            <a:r>
              <a:rPr lang="en-US" altLang="en-US" sz="1600" b="0">
                <a:latin typeface="Courier New" panose="02070309020205020404" pitchFamily="49" charset="0"/>
              </a:rPr>
              <a:t>	...</a:t>
            </a:r>
          </a:p>
          <a:p>
            <a:pPr lvl="1" eaLnBrk="1" hangingPunct="1">
              <a:lnSpc>
                <a:spcPct val="90000"/>
              </a:lnSpc>
            </a:pPr>
            <a:r>
              <a:rPr lang="en-US" altLang="en-US" sz="1600" b="0">
                <a:latin typeface="Courier New" panose="02070309020205020404" pitchFamily="49" charset="0"/>
              </a:rPr>
              <a:t>	break;</a:t>
            </a:r>
          </a:p>
          <a:p>
            <a:pPr lvl="1" eaLnBrk="1" hangingPunct="1">
              <a:lnSpc>
                <a:spcPct val="90000"/>
              </a:lnSpc>
            </a:pPr>
            <a:r>
              <a:rPr lang="en-US" altLang="en-US" sz="1600" b="0">
                <a:latin typeface="Courier New" panose="02070309020205020404" pitchFamily="49" charset="0"/>
              </a:rPr>
              <a:t>case </a:t>
            </a:r>
            <a:r>
              <a:rPr lang="en-US" altLang="en-US" sz="1600" b="0" i="1">
                <a:latin typeface="Courier New" panose="02070309020205020404" pitchFamily="49" charset="0"/>
              </a:rPr>
              <a:t>value2</a:t>
            </a:r>
            <a:r>
              <a:rPr lang="en-US" altLang="en-US" sz="1600" b="0">
                <a:latin typeface="Courier New" panose="02070309020205020404" pitchFamily="49" charset="0"/>
              </a:rPr>
              <a:t>:</a:t>
            </a:r>
          </a:p>
          <a:p>
            <a:pPr lvl="1" eaLnBrk="1" hangingPunct="1">
              <a:lnSpc>
                <a:spcPct val="90000"/>
              </a:lnSpc>
            </a:pPr>
            <a:r>
              <a:rPr lang="en-US" altLang="en-US" sz="1600" b="0" i="1">
                <a:latin typeface="Courier New" panose="02070309020205020404" pitchFamily="49" charset="0"/>
              </a:rPr>
              <a:t>	program statement</a:t>
            </a:r>
          </a:p>
          <a:p>
            <a:pPr lvl="1" eaLnBrk="1" hangingPunct="1">
              <a:lnSpc>
                <a:spcPct val="90000"/>
              </a:lnSpc>
            </a:pPr>
            <a:r>
              <a:rPr lang="en-US" altLang="en-US" sz="1600" b="0" i="1">
                <a:latin typeface="Courier New" panose="02070309020205020404" pitchFamily="49" charset="0"/>
              </a:rPr>
              <a:t>	program statement</a:t>
            </a:r>
          </a:p>
          <a:p>
            <a:pPr lvl="1" eaLnBrk="1" hangingPunct="1">
              <a:lnSpc>
                <a:spcPct val="90000"/>
              </a:lnSpc>
            </a:pPr>
            <a:r>
              <a:rPr lang="en-US" altLang="en-US" sz="1600" b="0">
                <a:latin typeface="Courier New" panose="02070309020205020404" pitchFamily="49" charset="0"/>
              </a:rPr>
              <a:t>	...</a:t>
            </a:r>
          </a:p>
          <a:p>
            <a:pPr lvl="1" eaLnBrk="1" hangingPunct="1">
              <a:lnSpc>
                <a:spcPct val="90000"/>
              </a:lnSpc>
            </a:pPr>
            <a:r>
              <a:rPr lang="en-US" altLang="en-US" sz="1600" b="0">
                <a:latin typeface="Courier New" panose="02070309020205020404" pitchFamily="49" charset="0"/>
              </a:rPr>
              <a:t>	break;</a:t>
            </a:r>
          </a:p>
          <a:p>
            <a:pPr lvl="1" eaLnBrk="1" hangingPunct="1">
              <a:lnSpc>
                <a:spcPct val="90000"/>
              </a:lnSpc>
            </a:pPr>
            <a:r>
              <a:rPr lang="en-US" altLang="en-US" sz="1600" b="0">
                <a:latin typeface="Courier New" panose="02070309020205020404" pitchFamily="49" charset="0"/>
              </a:rPr>
              <a:t>	...</a:t>
            </a:r>
          </a:p>
          <a:p>
            <a:pPr lvl="1" eaLnBrk="1" hangingPunct="1">
              <a:lnSpc>
                <a:spcPct val="90000"/>
              </a:lnSpc>
            </a:pPr>
            <a:r>
              <a:rPr lang="en-US" altLang="en-US" sz="1600" b="0">
                <a:latin typeface="Courier New" panose="02070309020205020404" pitchFamily="49" charset="0"/>
              </a:rPr>
              <a:t>case </a:t>
            </a:r>
            <a:r>
              <a:rPr lang="en-US" altLang="en-US" sz="1600" b="0" i="1">
                <a:latin typeface="Courier New" panose="02070309020205020404" pitchFamily="49" charset="0"/>
              </a:rPr>
              <a:t>valuen</a:t>
            </a:r>
            <a:r>
              <a:rPr lang="en-US" altLang="en-US" sz="1600" b="0">
                <a:latin typeface="Courier New" panose="02070309020205020404" pitchFamily="49" charset="0"/>
              </a:rPr>
              <a:t>:</a:t>
            </a:r>
          </a:p>
          <a:p>
            <a:pPr lvl="1" eaLnBrk="1" hangingPunct="1">
              <a:lnSpc>
                <a:spcPct val="90000"/>
              </a:lnSpc>
            </a:pPr>
            <a:r>
              <a:rPr lang="en-US" altLang="en-US" sz="1600" b="0" i="1">
                <a:latin typeface="Courier New" panose="02070309020205020404" pitchFamily="49" charset="0"/>
              </a:rPr>
              <a:t>	program statement</a:t>
            </a:r>
          </a:p>
          <a:p>
            <a:pPr lvl="1" eaLnBrk="1" hangingPunct="1">
              <a:lnSpc>
                <a:spcPct val="90000"/>
              </a:lnSpc>
            </a:pPr>
            <a:r>
              <a:rPr lang="en-US" altLang="en-US" sz="1600" b="0" i="1">
                <a:latin typeface="Courier New" panose="02070309020205020404" pitchFamily="49" charset="0"/>
              </a:rPr>
              <a:t>	program statement</a:t>
            </a:r>
          </a:p>
          <a:p>
            <a:pPr lvl="1" eaLnBrk="1" hangingPunct="1">
              <a:lnSpc>
                <a:spcPct val="90000"/>
              </a:lnSpc>
            </a:pPr>
            <a:r>
              <a:rPr lang="en-US" altLang="en-US" sz="1600" b="0">
                <a:latin typeface="Courier New" panose="02070309020205020404" pitchFamily="49" charset="0"/>
              </a:rPr>
              <a:t>	...</a:t>
            </a:r>
          </a:p>
          <a:p>
            <a:pPr lvl="1" eaLnBrk="1" hangingPunct="1">
              <a:lnSpc>
                <a:spcPct val="90000"/>
              </a:lnSpc>
            </a:pPr>
            <a:r>
              <a:rPr lang="en-US" altLang="en-US" sz="1600" b="0">
                <a:latin typeface="Courier New" panose="02070309020205020404" pitchFamily="49" charset="0"/>
              </a:rPr>
              <a:t>	break;</a:t>
            </a:r>
          </a:p>
          <a:p>
            <a:pPr lvl="1" eaLnBrk="1" hangingPunct="1">
              <a:lnSpc>
                <a:spcPct val="90000"/>
              </a:lnSpc>
            </a:pPr>
            <a:r>
              <a:rPr lang="en-US" altLang="en-US" sz="1600" b="0">
                <a:latin typeface="Courier New" panose="02070309020205020404" pitchFamily="49" charset="0"/>
              </a:rPr>
              <a:t>default:</a:t>
            </a:r>
          </a:p>
          <a:p>
            <a:pPr lvl="1" eaLnBrk="1" hangingPunct="1">
              <a:lnSpc>
                <a:spcPct val="90000"/>
              </a:lnSpc>
            </a:pPr>
            <a:r>
              <a:rPr lang="en-US" altLang="en-US" sz="1600" b="0" i="1">
                <a:latin typeface="Courier New" panose="02070309020205020404" pitchFamily="49" charset="0"/>
              </a:rPr>
              <a:t>	program statement</a:t>
            </a:r>
          </a:p>
          <a:p>
            <a:pPr lvl="1" eaLnBrk="1" hangingPunct="1">
              <a:lnSpc>
                <a:spcPct val="90000"/>
              </a:lnSpc>
            </a:pPr>
            <a:r>
              <a:rPr lang="en-US" altLang="en-US" sz="1600" b="0" i="1">
                <a:latin typeface="Courier New" panose="02070309020205020404" pitchFamily="49" charset="0"/>
              </a:rPr>
              <a:t>	program statement</a:t>
            </a:r>
          </a:p>
          <a:p>
            <a:pPr lvl="1" eaLnBrk="1" hangingPunct="1">
              <a:lnSpc>
                <a:spcPct val="90000"/>
              </a:lnSpc>
            </a:pPr>
            <a:r>
              <a:rPr lang="en-US" altLang="en-US" sz="1600" b="0">
                <a:latin typeface="Courier New" panose="02070309020205020404" pitchFamily="49" charset="0"/>
              </a:rPr>
              <a:t>	...</a:t>
            </a:r>
          </a:p>
          <a:p>
            <a:pPr lvl="1" eaLnBrk="1" hangingPunct="1">
              <a:lnSpc>
                <a:spcPct val="90000"/>
              </a:lnSpc>
            </a:pPr>
            <a:r>
              <a:rPr lang="en-US" altLang="en-US" sz="1600" b="0">
                <a:latin typeface="Courier New" panose="02070309020205020404" pitchFamily="49" charset="0"/>
              </a:rPr>
              <a:t>	break;</a:t>
            </a:r>
          </a:p>
          <a:p>
            <a:pPr eaLnBrk="1" hangingPunct="1">
              <a:lnSpc>
                <a:spcPct val="90000"/>
              </a:lnSpc>
            </a:pPr>
            <a:r>
              <a:rPr lang="en-US" altLang="en-US" sz="1600" b="0">
                <a:latin typeface="Courier New" panose="02070309020205020404" pitchFamily="49" charset="0"/>
              </a:rPr>
              <a:t>}</a:t>
            </a:r>
          </a:p>
        </p:txBody>
      </p:sp>
      <p:sp>
        <p:nvSpPr>
          <p:cNvPr id="87045" name="AutoShape 5"/>
          <p:cNvSpPr>
            <a:spLocks noChangeArrowheads="1"/>
          </p:cNvSpPr>
          <p:nvPr/>
        </p:nvSpPr>
        <p:spPr bwMode="auto">
          <a:xfrm>
            <a:off x="4800600" y="1143000"/>
            <a:ext cx="4191000" cy="3276600"/>
          </a:xfrm>
          <a:prstGeom prst="cloudCallout">
            <a:avLst>
              <a:gd name="adj1" fmla="val -70894"/>
              <a:gd name="adj2" fmla="val -39102"/>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sz="1600" b="0"/>
              <a:t>The </a:t>
            </a:r>
            <a:r>
              <a:rPr lang="en-US" altLang="en-US" sz="1600" b="0" i="1"/>
              <a:t>expression  </a:t>
            </a:r>
            <a:r>
              <a:rPr lang="en-US" altLang="en-US" sz="1600" b="0"/>
              <a:t>is successively compared against the values  </a:t>
            </a:r>
            <a:r>
              <a:rPr lang="en-US" altLang="en-US" sz="1600" b="0" i="1"/>
              <a:t>value1</a:t>
            </a:r>
            <a:r>
              <a:rPr lang="en-US" altLang="en-US" sz="1600" b="0"/>
              <a:t>, </a:t>
            </a:r>
            <a:r>
              <a:rPr lang="en-US" altLang="en-US" sz="1600" b="0" i="1"/>
              <a:t>value2, ..., value</a:t>
            </a:r>
            <a:r>
              <a:rPr lang="en-US" altLang="en-US" sz="1600" i="1"/>
              <a:t>n</a:t>
            </a:r>
            <a:r>
              <a:rPr lang="en-US" altLang="en-US" sz="1600" b="0"/>
              <a:t>. If a case is found whose value is equal to the value of  </a:t>
            </a:r>
            <a:r>
              <a:rPr lang="en-US" altLang="en-US" sz="1600" b="0" i="1"/>
              <a:t>expression</a:t>
            </a:r>
            <a:r>
              <a:rPr lang="en-US" altLang="en-US" sz="1600" b="0"/>
              <a:t>, the program statements that follow the case are executed.</a:t>
            </a:r>
          </a:p>
        </p:txBody>
      </p:sp>
      <p:sp>
        <p:nvSpPr>
          <p:cNvPr id="87046" name="Text Box 8"/>
          <p:cNvSpPr txBox="1">
            <a:spLocks noChangeArrowheads="1"/>
          </p:cNvSpPr>
          <p:nvPr/>
        </p:nvSpPr>
        <p:spPr bwMode="auto">
          <a:xfrm>
            <a:off x="4860925" y="4497388"/>
            <a:ext cx="4283075" cy="1979612"/>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lnSpc>
                <a:spcPct val="95000"/>
              </a:lnSpc>
              <a:spcBef>
                <a:spcPct val="20000"/>
              </a:spcBef>
            </a:pPr>
            <a:r>
              <a:rPr lang="en-US" altLang="en-US"/>
              <a:t>The switch test expression must be one with an integer value  (including type char) (No float !). </a:t>
            </a:r>
          </a:p>
          <a:p>
            <a:pPr eaLnBrk="1" hangingPunct="1">
              <a:lnSpc>
                <a:spcPct val="95000"/>
              </a:lnSpc>
              <a:spcBef>
                <a:spcPct val="20000"/>
              </a:spcBef>
            </a:pPr>
            <a:r>
              <a:rPr lang="en-US" altLang="en-US"/>
              <a:t>The case values must be integer-type  constants   or integer constant expressions (You can't use a variable for a case label !)</a:t>
            </a:r>
          </a:p>
        </p:txBody>
      </p:sp>
      <p:sp>
        <p:nvSpPr>
          <p:cNvPr id="87047"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87048"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4684B15-73EF-413C-9608-18E6FF66A338}" type="slidenum">
              <a:rPr lang="en-US" altLang="en-US" b="0" smtClean="0"/>
              <a:pPr/>
              <a:t>44</a:t>
            </a:fld>
            <a:endParaRPr lang="en-US" altLang="en-US" b="0" smtClean="0"/>
          </a:p>
        </p:txBody>
      </p:sp>
      <p:sp>
        <p:nvSpPr>
          <p:cNvPr id="8704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D4DE56C-D943-4B15-9023-93530FBCAE0A}"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88067" name="Rectangle 2"/>
          <p:cNvSpPr>
            <a:spLocks noGrp="1" noChangeArrowheads="1"/>
          </p:cNvSpPr>
          <p:nvPr>
            <p:ph type="title"/>
          </p:nvPr>
        </p:nvSpPr>
        <p:spPr>
          <a:xfrm>
            <a:off x="1219200" y="152400"/>
            <a:ext cx="7162800" cy="685800"/>
          </a:xfrm>
        </p:spPr>
        <p:txBody>
          <a:bodyPr/>
          <a:lstStyle/>
          <a:p>
            <a:pPr eaLnBrk="1" hangingPunct="1"/>
            <a:r>
              <a:rPr lang="en-US" altLang="en-US" smtClean="0"/>
              <a:t>The </a:t>
            </a:r>
            <a:r>
              <a:rPr lang="en-US" altLang="en-US" smtClean="0">
                <a:latin typeface="Courier New" panose="02070309020205020404" pitchFamily="49" charset="0"/>
              </a:rPr>
              <a:t>switch</a:t>
            </a:r>
            <a:r>
              <a:rPr lang="en-US" altLang="en-US" smtClean="0"/>
              <a:t> statement (cont)</a:t>
            </a:r>
          </a:p>
        </p:txBody>
      </p:sp>
      <p:sp>
        <p:nvSpPr>
          <p:cNvPr id="88068" name="Text Box 4"/>
          <p:cNvSpPr txBox="1">
            <a:spLocks noChangeArrowheads="1"/>
          </p:cNvSpPr>
          <p:nvPr/>
        </p:nvSpPr>
        <p:spPr bwMode="auto">
          <a:xfrm>
            <a:off x="1362075" y="2971800"/>
            <a:ext cx="4416425" cy="258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latin typeface="Courier New" panose="02070309020205020404" pitchFamily="49" charset="0"/>
              </a:rPr>
              <a:t>switch</a:t>
            </a:r>
            <a:r>
              <a:rPr lang="en-US" altLang="en-US" b="0">
                <a:latin typeface="Courier New" panose="02070309020205020404" pitchFamily="49" charset="0"/>
              </a:rPr>
              <a:t> (operator)</a:t>
            </a:r>
          </a:p>
          <a:p>
            <a:pPr eaLnBrk="1" hangingPunct="1"/>
            <a:r>
              <a:rPr lang="en-US" altLang="en-US" b="0">
                <a:latin typeface="Courier New" panose="02070309020205020404" pitchFamily="49" charset="0"/>
              </a:rPr>
              <a:t>{</a:t>
            </a:r>
          </a:p>
          <a:p>
            <a:pPr lvl="1" eaLnBrk="1" hangingPunct="1"/>
            <a:r>
              <a:rPr lang="en-US" altLang="en-US" b="0">
                <a:latin typeface="Courier New" panose="02070309020205020404" pitchFamily="49" charset="0"/>
              </a:rPr>
              <a:t>...</a:t>
            </a:r>
          </a:p>
          <a:p>
            <a:pPr lvl="1" eaLnBrk="1" hangingPunct="1"/>
            <a:r>
              <a:rPr lang="en-US" altLang="en-US" b="0">
                <a:latin typeface="Courier New" panose="02070309020205020404" pitchFamily="49" charset="0"/>
              </a:rPr>
              <a:t>case '*':</a:t>
            </a:r>
          </a:p>
          <a:p>
            <a:pPr lvl="1" eaLnBrk="1" hangingPunct="1"/>
            <a:r>
              <a:rPr lang="en-US" altLang="en-US" b="0">
                <a:latin typeface="Courier New" panose="02070309020205020404" pitchFamily="49" charset="0"/>
              </a:rPr>
              <a:t>case 'x':</a:t>
            </a:r>
          </a:p>
          <a:p>
            <a:pPr lvl="1" eaLnBrk="1" hangingPunct="1"/>
            <a:r>
              <a:rPr lang="en-US" altLang="en-US" b="0">
                <a:latin typeface="Courier New" panose="02070309020205020404" pitchFamily="49" charset="0"/>
              </a:rPr>
              <a:t>	cout&lt;&lt; value1 * value2;</a:t>
            </a:r>
          </a:p>
          <a:p>
            <a:pPr lvl="1" eaLnBrk="1" hangingPunct="1"/>
            <a:r>
              <a:rPr lang="en-US" altLang="en-US" b="0">
                <a:latin typeface="Courier New" panose="02070309020205020404" pitchFamily="49" charset="0"/>
              </a:rPr>
              <a:t>	break;</a:t>
            </a:r>
          </a:p>
          <a:p>
            <a:pPr lvl="1" eaLnBrk="1" hangingPunct="1"/>
            <a:r>
              <a:rPr lang="en-US" altLang="en-US" b="0">
                <a:latin typeface="Courier New" panose="02070309020205020404" pitchFamily="49" charset="0"/>
              </a:rPr>
              <a:t>...</a:t>
            </a:r>
          </a:p>
          <a:p>
            <a:pPr eaLnBrk="1" hangingPunct="1"/>
            <a:r>
              <a:rPr lang="en-US" altLang="en-US" b="0">
                <a:latin typeface="Courier New" panose="02070309020205020404" pitchFamily="49" charset="0"/>
              </a:rPr>
              <a:t>}</a:t>
            </a:r>
          </a:p>
        </p:txBody>
      </p:sp>
      <p:sp>
        <p:nvSpPr>
          <p:cNvPr id="88069" name="AutoShape 5"/>
          <p:cNvSpPr>
            <a:spLocks noChangeArrowheads="1"/>
          </p:cNvSpPr>
          <p:nvPr/>
        </p:nvSpPr>
        <p:spPr bwMode="auto">
          <a:xfrm>
            <a:off x="3733800" y="1406525"/>
            <a:ext cx="3124200" cy="996950"/>
          </a:xfrm>
          <a:prstGeom prst="cloudCallout">
            <a:avLst>
              <a:gd name="adj1" fmla="val -66977"/>
              <a:gd name="adj2" fmla="val 199264"/>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a:t>Break can miss !</a:t>
            </a:r>
          </a:p>
        </p:txBody>
      </p:sp>
      <p:sp>
        <p:nvSpPr>
          <p:cNvPr id="88070" name="AutoShape 6"/>
          <p:cNvSpPr>
            <a:spLocks noChangeArrowheads="1"/>
          </p:cNvSpPr>
          <p:nvPr/>
        </p:nvSpPr>
        <p:spPr bwMode="auto">
          <a:xfrm>
            <a:off x="6172200" y="2435225"/>
            <a:ext cx="2971800" cy="1600200"/>
          </a:xfrm>
          <a:prstGeom prst="cloudCallout">
            <a:avLst>
              <a:gd name="adj1" fmla="val -147560"/>
              <a:gd name="adj2" fmla="val 49741"/>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a:t>Statement list on a case can miss !</a:t>
            </a:r>
          </a:p>
        </p:txBody>
      </p:sp>
      <p:sp>
        <p:nvSpPr>
          <p:cNvPr id="88071"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8807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516BE9A-8660-4A35-9F00-F1ED2E2D4A7C}" type="slidenum">
              <a:rPr lang="en-US" altLang="en-US" b="0" smtClean="0"/>
              <a:pPr/>
              <a:t>45</a:t>
            </a:fld>
            <a:endParaRPr lang="en-US" altLang="en-US" b="0" smtClean="0"/>
          </a:p>
        </p:txBody>
      </p:sp>
      <p:sp>
        <p:nvSpPr>
          <p:cNvPr id="88073"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1DD510F-F22B-496E-B7BA-97FFFC24F51B}"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3" name="Group 3"/>
          <p:cNvGraphicFramePr>
            <a:graphicFrameLocks noGrp="1"/>
          </p:cNvGraphicFramePr>
          <p:nvPr>
            <p:ph idx="1"/>
          </p:nvPr>
        </p:nvGraphicFramePr>
        <p:xfrm>
          <a:off x="1295400" y="1828800"/>
          <a:ext cx="7772400" cy="3886200"/>
        </p:xfrm>
        <a:graphic>
          <a:graphicData uri="http://schemas.openxmlformats.org/drawingml/2006/table">
            <a:tbl>
              <a:tblPr/>
              <a:tblGrid>
                <a:gridCol w="7772400"/>
              </a:tblGrid>
              <a:tr h="3886200">
                <a:tc>
                  <a:txBody>
                    <a:bodyPr/>
                    <a:lstStyle/>
                    <a:p>
                      <a:pPr marL="514350" marR="0" lvl="0" indent="-457200" algn="just" defTabSz="914400" rtl="0" eaLnBrk="1" fontAlgn="base" latinLnBrk="0" hangingPunct="1">
                        <a:lnSpc>
                          <a:spcPct val="100000"/>
                        </a:lnSpc>
                        <a:spcBef>
                          <a:spcPct val="0"/>
                        </a:spcBef>
                        <a:spcAft>
                          <a:spcPts val="600"/>
                        </a:spcAft>
                        <a:buClrTx/>
                        <a:buSzTx/>
                        <a:buFontTx/>
                        <a:buAutoNum type="arabicParenBoth"/>
                        <a:tabLst/>
                      </a:pPr>
                      <a:r>
                        <a:rPr kumimoji="0" lang="en-US" sz="2400" b="0" i="0" u="none" strike="noStrike" cap="none" normalizeH="0" baseline="0" dirty="0" smtClean="0">
                          <a:ln>
                            <a:noFill/>
                          </a:ln>
                          <a:solidFill>
                            <a:srgbClr val="002060"/>
                          </a:solidFill>
                          <a:effectLst/>
                          <a:latin typeface="Arial" pitchFamily="34" charset="0"/>
                          <a:ea typeface="Batang" charset="-127"/>
                          <a:cs typeface="OCIDJG+Arial" charset="0"/>
                        </a:rPr>
                        <a:t>Order the cases alphabetically or numerically – improves readability. </a:t>
                      </a:r>
                    </a:p>
                    <a:p>
                      <a:pPr marL="514350" marR="0" lvl="0" indent="-457200" algn="just" defTabSz="914400" rtl="0" eaLnBrk="1" fontAlgn="base" latinLnBrk="0" hangingPunct="1">
                        <a:lnSpc>
                          <a:spcPct val="100000"/>
                        </a:lnSpc>
                        <a:spcBef>
                          <a:spcPct val="0"/>
                        </a:spcBef>
                        <a:spcAft>
                          <a:spcPts val="600"/>
                        </a:spcAft>
                        <a:buClrTx/>
                        <a:buSzTx/>
                        <a:buFontTx/>
                        <a:buAutoNum type="arabicParenBoth"/>
                        <a:tabLst/>
                      </a:pPr>
                      <a:r>
                        <a:rPr kumimoji="0" lang="en-US" sz="2400" b="0" i="0" u="none" strike="noStrike" cap="none" normalizeH="0" baseline="0" dirty="0" smtClean="0">
                          <a:ln>
                            <a:noFill/>
                          </a:ln>
                          <a:solidFill>
                            <a:srgbClr val="002060"/>
                          </a:solidFill>
                          <a:effectLst/>
                          <a:latin typeface="Arial" pitchFamily="34" charset="0"/>
                          <a:ea typeface="Batang" charset="-127"/>
                          <a:cs typeface="OCIDJG+Arial" charset="0"/>
                        </a:rPr>
                        <a:t>Put the normal cases first ; put the exceptional  cases later. </a:t>
                      </a:r>
                    </a:p>
                    <a:p>
                      <a:pPr marL="514350" marR="0" lvl="0" indent="-457200" algn="just" defTabSz="914400" rtl="0" eaLnBrk="1" fontAlgn="base" latinLnBrk="0" hangingPunct="1">
                        <a:lnSpc>
                          <a:spcPct val="100000"/>
                        </a:lnSpc>
                        <a:spcBef>
                          <a:spcPct val="0"/>
                        </a:spcBef>
                        <a:spcAft>
                          <a:spcPts val="600"/>
                        </a:spcAft>
                        <a:buClrTx/>
                        <a:buSzTx/>
                        <a:buFontTx/>
                        <a:buAutoNum type="arabicParenBoth"/>
                        <a:tabLst/>
                      </a:pPr>
                      <a:r>
                        <a:rPr kumimoji="0" lang="en-US" sz="2400" b="0" i="0" u="none" strike="noStrike" cap="none" normalizeH="0" baseline="0" dirty="0" smtClean="0">
                          <a:ln>
                            <a:noFill/>
                          </a:ln>
                          <a:solidFill>
                            <a:srgbClr val="002060"/>
                          </a:solidFill>
                          <a:effectLst/>
                          <a:latin typeface="Arial" pitchFamily="34" charset="0"/>
                          <a:ea typeface="Batang" charset="-127"/>
                          <a:cs typeface="OCIDJG+Arial" charset="0"/>
                        </a:rPr>
                        <a:t>Order cases by frequency:-put the most frequently executed cases first and the least frequently used cases later. </a:t>
                      </a:r>
                    </a:p>
                    <a:p>
                      <a:pPr marL="514350" marR="0" lvl="0" indent="-457200" algn="just" defTabSz="914400" rtl="0" eaLnBrk="1" fontAlgn="base" latinLnBrk="0" hangingPunct="1">
                        <a:lnSpc>
                          <a:spcPct val="100000"/>
                        </a:lnSpc>
                        <a:spcBef>
                          <a:spcPct val="0"/>
                        </a:spcBef>
                        <a:spcAft>
                          <a:spcPts val="600"/>
                        </a:spcAft>
                        <a:buClrTx/>
                        <a:buSzTx/>
                        <a:buFontTx/>
                        <a:buAutoNum type="arabicParenBoth"/>
                        <a:tabLst/>
                      </a:pPr>
                      <a:r>
                        <a:rPr kumimoji="0" lang="en-US" sz="2400" b="0" i="0" u="none" strike="noStrike" cap="none" normalizeH="0" baseline="0" dirty="0" smtClean="0">
                          <a:ln>
                            <a:noFill/>
                          </a:ln>
                          <a:solidFill>
                            <a:srgbClr val="002060"/>
                          </a:solidFill>
                          <a:effectLst/>
                          <a:latin typeface="Arial" pitchFamily="34" charset="0"/>
                          <a:ea typeface="Batang" charset="-127"/>
                          <a:cs typeface="OCIDJG+Arial" charset="0"/>
                        </a:rPr>
                        <a:t>Use default case to detect errors and unexpected cases [user friendly messages].</a:t>
                      </a:r>
                    </a:p>
                  </a:txBody>
                  <a:tcPr horzOverflow="overflow">
                    <a:lnL cap="flat">
                      <a:noFill/>
                    </a:lnL>
                    <a:lnR cap="flat">
                      <a:noFill/>
                    </a:lnR>
                    <a:lnT cap="flat">
                      <a:noFill/>
                    </a:lnT>
                    <a:lnB cap="flat">
                      <a:noFill/>
                    </a:lnB>
                    <a:lnTlToBr>
                      <a:noFill/>
                    </a:lnTlToBr>
                    <a:lnBlToTr>
                      <a:noFill/>
                    </a:lnBlToTr>
                    <a:noFill/>
                  </a:tcPr>
                </a:tc>
              </a:tr>
            </a:tbl>
          </a:graphicData>
        </a:graphic>
      </p:graphicFrame>
      <p:sp>
        <p:nvSpPr>
          <p:cNvPr id="81924" name="Rectangle 2"/>
          <p:cNvSpPr>
            <a:spLocks noGrp="1" noChangeArrowheads="1"/>
          </p:cNvSpPr>
          <p:nvPr>
            <p:ph type="title"/>
          </p:nvPr>
        </p:nvSpPr>
        <p:spPr>
          <a:xfrm>
            <a:off x="1219200" y="609600"/>
            <a:ext cx="7848600" cy="549275"/>
          </a:xfrm>
        </p:spPr>
        <p:txBody>
          <a:bodyPr>
            <a:normAutofit fontScale="90000"/>
          </a:bodyPr>
          <a:lstStyle/>
          <a:p>
            <a:pPr eaLnBrk="1" hangingPunct="1">
              <a:defRPr/>
            </a:pPr>
            <a:r>
              <a:rPr lang="en-US" altLang="en-US" sz="4000" smtClean="0"/>
              <a:t>Some guidelines for writing switch case statements </a:t>
            </a:r>
          </a:p>
        </p:txBody>
      </p:sp>
      <p:sp>
        <p:nvSpPr>
          <p:cNvPr id="90117"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C82510C-FC7D-4455-9269-8875ECF4C4C9}" type="datetime1">
              <a:rPr lang="en-US" altLang="en-US" smtClean="0"/>
              <a:t>2/15/2015</a:t>
            </a:fld>
            <a:endParaRPr lang="en-US" altLang="en-US" smtClean="0"/>
          </a:p>
        </p:txBody>
      </p:sp>
      <p:sp>
        <p:nvSpPr>
          <p:cNvPr id="90118"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90119"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88B9B4C-051C-4816-A434-6B67E02E9B30}" type="slidenum">
              <a:rPr lang="en-US" altLang="en-US" b="0" smtClean="0"/>
              <a:pPr/>
              <a:t>46</a:t>
            </a:fld>
            <a:endParaRPr lang="en-US" altLang="en-US" b="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idx="1"/>
          </p:nvPr>
        </p:nvSpPr>
        <p:spPr bwMode="auto">
          <a:xfrm>
            <a:off x="1219200" y="1600200"/>
            <a:ext cx="7772400" cy="437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Tx/>
              <a:buNone/>
            </a:pPr>
            <a:r>
              <a:rPr lang="en-US" altLang="en-US" sz="2400" smtClean="0"/>
              <a:t>int iNum = 2; </a:t>
            </a:r>
          </a:p>
          <a:p>
            <a:pPr eaLnBrk="1" hangingPunct="1">
              <a:lnSpc>
                <a:spcPct val="80000"/>
              </a:lnSpc>
              <a:buFontTx/>
              <a:buNone/>
            </a:pPr>
            <a:r>
              <a:rPr lang="en-US" altLang="en-US" sz="2400" smtClean="0"/>
              <a:t>switch(iNum){</a:t>
            </a:r>
          </a:p>
          <a:p>
            <a:pPr eaLnBrk="1" hangingPunct="1">
              <a:lnSpc>
                <a:spcPct val="80000"/>
              </a:lnSpc>
              <a:buFontTx/>
              <a:buNone/>
            </a:pPr>
            <a:r>
              <a:rPr lang="en-US" altLang="en-US" sz="2400" smtClean="0"/>
              <a:t>	case 1: </a:t>
            </a:r>
          </a:p>
          <a:p>
            <a:pPr eaLnBrk="1" hangingPunct="1">
              <a:lnSpc>
                <a:spcPct val="80000"/>
              </a:lnSpc>
              <a:buFontTx/>
              <a:buNone/>
            </a:pPr>
            <a:r>
              <a:rPr lang="en-US" altLang="en-US" sz="2400" smtClean="0"/>
              <a:t>		cout&lt;&lt;“ONE”; break;</a:t>
            </a:r>
          </a:p>
          <a:p>
            <a:pPr eaLnBrk="1" hangingPunct="1">
              <a:lnSpc>
                <a:spcPct val="80000"/>
              </a:lnSpc>
              <a:buFontTx/>
              <a:buNone/>
            </a:pPr>
            <a:r>
              <a:rPr lang="en-US" altLang="en-US" sz="2400" smtClean="0"/>
              <a:t>	case 2: </a:t>
            </a:r>
          </a:p>
          <a:p>
            <a:pPr eaLnBrk="1" hangingPunct="1">
              <a:lnSpc>
                <a:spcPct val="80000"/>
              </a:lnSpc>
              <a:buFontTx/>
              <a:buNone/>
            </a:pPr>
            <a:r>
              <a:rPr lang="en-US" altLang="en-US" sz="2400" smtClean="0"/>
              <a:t>		cout&lt;&lt;“TWO”; break;</a:t>
            </a:r>
          </a:p>
          <a:p>
            <a:pPr eaLnBrk="1" hangingPunct="1">
              <a:lnSpc>
                <a:spcPct val="80000"/>
              </a:lnSpc>
              <a:buFontTx/>
              <a:buNone/>
            </a:pPr>
            <a:r>
              <a:rPr lang="en-US" altLang="en-US" sz="2400" smtClean="0"/>
              <a:t>	case 3: </a:t>
            </a:r>
          </a:p>
          <a:p>
            <a:pPr eaLnBrk="1" hangingPunct="1">
              <a:lnSpc>
                <a:spcPct val="80000"/>
              </a:lnSpc>
              <a:buFontTx/>
              <a:buNone/>
            </a:pPr>
            <a:r>
              <a:rPr lang="en-US" altLang="en-US" sz="2400" smtClean="0"/>
              <a:t>		cout&lt;&lt;“THREE”;break;</a:t>
            </a:r>
          </a:p>
          <a:p>
            <a:pPr eaLnBrk="1" hangingPunct="1">
              <a:lnSpc>
                <a:spcPct val="80000"/>
              </a:lnSpc>
              <a:buFontTx/>
              <a:buNone/>
            </a:pPr>
            <a:r>
              <a:rPr lang="en-US" altLang="en-US" sz="2400" smtClean="0"/>
              <a:t>	default: </a:t>
            </a:r>
          </a:p>
          <a:p>
            <a:pPr eaLnBrk="1" hangingPunct="1">
              <a:lnSpc>
                <a:spcPct val="80000"/>
              </a:lnSpc>
              <a:buFontTx/>
              <a:buNone/>
            </a:pPr>
            <a:r>
              <a:rPr lang="en-US" altLang="en-US" sz="2400" smtClean="0"/>
              <a:t>		cout&lt;&lt;“INVALID”;break;</a:t>
            </a:r>
          </a:p>
          <a:p>
            <a:pPr eaLnBrk="1" hangingPunct="1">
              <a:lnSpc>
                <a:spcPct val="80000"/>
              </a:lnSpc>
              <a:buFontTx/>
              <a:buNone/>
            </a:pPr>
            <a:r>
              <a:rPr lang="en-US" altLang="en-US" sz="2400" smtClean="0"/>
              <a:t>} </a:t>
            </a:r>
          </a:p>
        </p:txBody>
      </p:sp>
      <p:sp>
        <p:nvSpPr>
          <p:cNvPr id="82947" name="Rectangle 3"/>
          <p:cNvSpPr>
            <a:spLocks noGrp="1" noChangeArrowheads="1"/>
          </p:cNvSpPr>
          <p:nvPr>
            <p:ph type="title"/>
          </p:nvPr>
        </p:nvSpPr>
        <p:spPr>
          <a:xfrm>
            <a:off x="1219200" y="669925"/>
            <a:ext cx="7848600" cy="549275"/>
          </a:xfrm>
        </p:spPr>
        <p:txBody>
          <a:bodyPr>
            <a:normAutofit fontScale="90000"/>
          </a:bodyPr>
          <a:lstStyle/>
          <a:p>
            <a:pPr eaLnBrk="1" hangingPunct="1">
              <a:defRPr/>
            </a:pPr>
            <a:r>
              <a:rPr lang="en-US" altLang="en-US" sz="3800" smtClean="0"/>
              <a:t>What is the output of the following code snippet? </a:t>
            </a: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362200"/>
            <a:ext cx="3657600"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C75D18A-3AA4-472F-B0EB-25C5CCEA8125}" type="datetime1">
              <a:rPr lang="en-US" altLang="en-US" smtClean="0"/>
              <a:t>2/15/2015</a:t>
            </a:fld>
            <a:endParaRPr lang="en-US" altLang="en-US" smtClean="0"/>
          </a:p>
        </p:txBody>
      </p:sp>
      <p:sp>
        <p:nvSpPr>
          <p:cNvPr id="91142"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91143"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5BA2960-F3C0-4A8F-9FCB-15881ECB23B0}" type="slidenum">
              <a:rPr lang="en-US" altLang="en-US" b="0" smtClean="0"/>
              <a:pPr/>
              <a:t>47</a:t>
            </a:fld>
            <a:endParaRPr lang="en-US" altLang="en-US"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checkerboard(across)">
                                      <p:cBhvr>
                                        <p:cTn id="7"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1371600" y="1524000"/>
            <a:ext cx="7543800" cy="4449763"/>
          </a:xfrm>
        </p:spPr>
        <p:txBody>
          <a:bodyPr>
            <a:normAutofit lnSpcReduction="10000"/>
          </a:bodyPr>
          <a:lstStyle/>
          <a:p>
            <a:pPr eaLnBrk="1" hangingPunct="1">
              <a:lnSpc>
                <a:spcPct val="90000"/>
              </a:lnSpc>
              <a:buFontTx/>
              <a:buNone/>
              <a:defRPr/>
            </a:pPr>
            <a:r>
              <a:rPr lang="en-US" sz="2400" dirty="0" err="1" smtClean="0"/>
              <a:t>iNum</a:t>
            </a:r>
            <a:r>
              <a:rPr lang="en-US" sz="2400" dirty="0" smtClean="0"/>
              <a:t> = 2; </a:t>
            </a:r>
          </a:p>
          <a:p>
            <a:pPr eaLnBrk="1" hangingPunct="1">
              <a:lnSpc>
                <a:spcPct val="90000"/>
              </a:lnSpc>
              <a:buFontTx/>
              <a:buNone/>
              <a:defRPr/>
            </a:pPr>
            <a:r>
              <a:rPr lang="en-US" sz="2400" dirty="0" smtClean="0"/>
              <a:t>switch(</a:t>
            </a:r>
            <a:r>
              <a:rPr lang="en-US" sz="2400" dirty="0" err="1" smtClean="0"/>
              <a:t>iNum</a:t>
            </a:r>
            <a:r>
              <a:rPr lang="en-US" sz="2400" dirty="0" smtClean="0"/>
              <a:t>) {</a:t>
            </a:r>
          </a:p>
          <a:p>
            <a:pPr eaLnBrk="1" hangingPunct="1">
              <a:lnSpc>
                <a:spcPct val="90000"/>
              </a:lnSpc>
              <a:buFontTx/>
              <a:buNone/>
              <a:defRPr/>
            </a:pPr>
            <a:r>
              <a:rPr lang="en-US" sz="2400" dirty="0" smtClean="0"/>
              <a:t>default: </a:t>
            </a:r>
          </a:p>
          <a:p>
            <a:pPr eaLnBrk="1" hangingPunct="1">
              <a:lnSpc>
                <a:spcPct val="90000"/>
              </a:lnSpc>
              <a:buFontTx/>
              <a:buNone/>
              <a:defRPr/>
            </a:pPr>
            <a:r>
              <a:rPr lang="en-US" sz="2400" dirty="0" smtClean="0"/>
              <a:t>		</a:t>
            </a:r>
            <a:r>
              <a:rPr lang="en-US" sz="2400" dirty="0" err="1" smtClean="0"/>
              <a:t>cout</a:t>
            </a:r>
            <a:r>
              <a:rPr lang="en-US" sz="2400" dirty="0" smtClean="0"/>
              <a:t>&lt;&lt;“INVALID”;</a:t>
            </a:r>
          </a:p>
          <a:p>
            <a:pPr eaLnBrk="1" hangingPunct="1">
              <a:lnSpc>
                <a:spcPct val="90000"/>
              </a:lnSpc>
              <a:buFontTx/>
              <a:buNone/>
              <a:defRPr/>
            </a:pPr>
            <a:r>
              <a:rPr lang="en-US" sz="2400" dirty="0" smtClean="0"/>
              <a:t>case 1: </a:t>
            </a:r>
          </a:p>
          <a:p>
            <a:pPr eaLnBrk="1" hangingPunct="1">
              <a:lnSpc>
                <a:spcPct val="90000"/>
              </a:lnSpc>
              <a:buFontTx/>
              <a:buNone/>
              <a:defRPr/>
            </a:pPr>
            <a:r>
              <a:rPr lang="en-US" sz="2400" dirty="0" smtClean="0"/>
              <a:t>		</a:t>
            </a:r>
            <a:r>
              <a:rPr lang="en-US" sz="2400" dirty="0" err="1" smtClean="0"/>
              <a:t>cout</a:t>
            </a:r>
            <a:r>
              <a:rPr lang="en-US" sz="2400" dirty="0" smtClean="0"/>
              <a:t>&lt;&lt;“ONE”;</a:t>
            </a:r>
          </a:p>
          <a:p>
            <a:pPr eaLnBrk="1" hangingPunct="1">
              <a:lnSpc>
                <a:spcPct val="90000"/>
              </a:lnSpc>
              <a:buFontTx/>
              <a:buNone/>
              <a:defRPr/>
            </a:pPr>
            <a:r>
              <a:rPr lang="en-US" sz="2400" dirty="0" smtClean="0"/>
              <a:t>case 2: 	</a:t>
            </a:r>
          </a:p>
          <a:p>
            <a:pPr eaLnBrk="1" hangingPunct="1">
              <a:lnSpc>
                <a:spcPct val="90000"/>
              </a:lnSpc>
              <a:buFontTx/>
              <a:buNone/>
              <a:defRPr/>
            </a:pPr>
            <a:r>
              <a:rPr lang="en-US" sz="2400" dirty="0" smtClean="0"/>
              <a:t>		</a:t>
            </a:r>
            <a:r>
              <a:rPr lang="en-US" sz="2400" dirty="0" err="1" smtClean="0"/>
              <a:t>cout</a:t>
            </a:r>
            <a:r>
              <a:rPr lang="en-US" sz="2400" dirty="0" smtClean="0"/>
              <a:t>&lt;&lt;“TWO”;</a:t>
            </a:r>
          </a:p>
          <a:p>
            <a:pPr eaLnBrk="1" hangingPunct="1">
              <a:lnSpc>
                <a:spcPct val="90000"/>
              </a:lnSpc>
              <a:buFontTx/>
              <a:buNone/>
              <a:defRPr/>
            </a:pPr>
            <a:r>
              <a:rPr lang="en-US" sz="2400" dirty="0" smtClean="0"/>
              <a:t>		break; </a:t>
            </a:r>
          </a:p>
          <a:p>
            <a:pPr eaLnBrk="1" hangingPunct="1">
              <a:lnSpc>
                <a:spcPct val="90000"/>
              </a:lnSpc>
              <a:buFontTx/>
              <a:buNone/>
              <a:defRPr/>
            </a:pPr>
            <a:r>
              <a:rPr lang="en-US" sz="2400" dirty="0" smtClean="0"/>
              <a:t>case 3: </a:t>
            </a:r>
          </a:p>
          <a:p>
            <a:pPr eaLnBrk="1" hangingPunct="1">
              <a:lnSpc>
                <a:spcPct val="90000"/>
              </a:lnSpc>
              <a:buFontTx/>
              <a:buNone/>
              <a:defRPr/>
            </a:pPr>
            <a:r>
              <a:rPr lang="en-US" sz="2400" dirty="0" smtClean="0"/>
              <a:t>		</a:t>
            </a:r>
            <a:r>
              <a:rPr lang="en-US" sz="2400" dirty="0" err="1" smtClean="0"/>
              <a:t>cout</a:t>
            </a:r>
            <a:r>
              <a:rPr lang="en-US" sz="2400" dirty="0" smtClean="0"/>
              <a:t>&lt;&lt;“THREE”; </a:t>
            </a:r>
          </a:p>
          <a:p>
            <a:pPr eaLnBrk="1" hangingPunct="1">
              <a:lnSpc>
                <a:spcPct val="90000"/>
              </a:lnSpc>
              <a:buFontTx/>
              <a:buNone/>
              <a:defRPr/>
            </a:pPr>
            <a:r>
              <a:rPr lang="en-US" sz="2400" dirty="0" smtClean="0"/>
              <a:t>} </a:t>
            </a:r>
          </a:p>
        </p:txBody>
      </p:sp>
      <p:sp>
        <p:nvSpPr>
          <p:cNvPr id="83971" name="Rectangle 2"/>
          <p:cNvSpPr>
            <a:spLocks noGrp="1" noChangeArrowheads="1"/>
          </p:cNvSpPr>
          <p:nvPr>
            <p:ph type="title"/>
          </p:nvPr>
        </p:nvSpPr>
        <p:spPr>
          <a:xfrm>
            <a:off x="1219200" y="609600"/>
            <a:ext cx="7848600" cy="549275"/>
          </a:xfrm>
        </p:spPr>
        <p:txBody>
          <a:bodyPr>
            <a:normAutofit fontScale="90000"/>
          </a:bodyPr>
          <a:lstStyle/>
          <a:p>
            <a:pPr eaLnBrk="1" hangingPunct="1">
              <a:defRPr/>
            </a:pPr>
            <a:r>
              <a:rPr lang="en-US" altLang="en-US" sz="3800" smtClean="0"/>
              <a:t>What is the output of the following code snippet? </a:t>
            </a: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819400"/>
            <a:ext cx="3505200"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D1900B2-DB68-456F-84B3-3EEED743E63C}" type="datetime1">
              <a:rPr lang="en-US" altLang="en-US" smtClean="0"/>
              <a:t>2/15/2015</a:t>
            </a:fld>
            <a:endParaRPr lang="en-US" altLang="en-US" smtClean="0"/>
          </a:p>
        </p:txBody>
      </p:sp>
      <p:sp>
        <p:nvSpPr>
          <p:cNvPr id="92166"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92167"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923DA39-D67A-40BA-9CB1-B16BE2681E6F}" type="slidenum">
              <a:rPr lang="en-US" altLang="en-US" b="0" smtClean="0"/>
              <a:pPr/>
              <a:t>48</a:t>
            </a:fld>
            <a:endParaRPr lang="en-US" altLang="en-US"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checkerboard(across)">
                                      <p:cBhvr>
                                        <p:cTn id="7"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idx="1"/>
          </p:nvPr>
        </p:nvSpPr>
        <p:spPr bwMode="auto">
          <a:xfrm>
            <a:off x="1295400" y="1524000"/>
            <a:ext cx="8229600" cy="437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z="2400" smtClean="0"/>
              <a:t>switch (iDepartmentCode){ </a:t>
            </a:r>
          </a:p>
          <a:p>
            <a:pPr eaLnBrk="1" hangingPunct="1">
              <a:buFontTx/>
              <a:buNone/>
            </a:pPr>
            <a:r>
              <a:rPr lang="en-US" altLang="en-US" sz="2400" smtClean="0"/>
              <a:t>	case 110 : cout&lt;&lt;“HRD”; </a:t>
            </a:r>
          </a:p>
          <a:p>
            <a:pPr eaLnBrk="1" hangingPunct="1">
              <a:buFontTx/>
              <a:buNone/>
            </a:pPr>
            <a:r>
              <a:rPr lang="en-US" altLang="en-US" sz="2400" smtClean="0"/>
              <a:t>	case 115 : cout&lt;&lt;“IVS”; </a:t>
            </a:r>
          </a:p>
          <a:p>
            <a:pPr eaLnBrk="1" hangingPunct="1">
              <a:buFontTx/>
              <a:buNone/>
            </a:pPr>
            <a:r>
              <a:rPr lang="en-US" altLang="en-US" sz="2400" smtClean="0"/>
              <a:t>	case 125 : cout&lt;&lt;“E&amp;R”; </a:t>
            </a:r>
          </a:p>
          <a:p>
            <a:pPr eaLnBrk="1" hangingPunct="1">
              <a:buFontTx/>
              <a:buNone/>
            </a:pPr>
            <a:r>
              <a:rPr lang="en-US" altLang="en-US" sz="2400" smtClean="0"/>
              <a:t>	case 135 : cout&lt;&lt;“CCD”; </a:t>
            </a:r>
          </a:p>
          <a:p>
            <a:pPr eaLnBrk="1" hangingPunct="1">
              <a:buFontTx/>
              <a:buNone/>
            </a:pPr>
            <a:r>
              <a:rPr lang="en-US" altLang="en-US" sz="2400" smtClean="0"/>
              <a:t>}</a:t>
            </a:r>
          </a:p>
          <a:p>
            <a:pPr eaLnBrk="1" hangingPunct="1">
              <a:buFontTx/>
              <a:buNone/>
            </a:pPr>
            <a:endParaRPr lang="en-US" altLang="en-US" sz="2400" smtClean="0"/>
          </a:p>
          <a:p>
            <a:pPr eaLnBrk="1" hangingPunct="1">
              <a:buFontTx/>
              <a:buNone/>
            </a:pPr>
            <a:r>
              <a:rPr lang="en-US" altLang="en-US" sz="2400" smtClean="0"/>
              <a:t>	Assume iDepartmentCode is 115 </a:t>
            </a:r>
          </a:p>
          <a:p>
            <a:pPr eaLnBrk="1" hangingPunct="1">
              <a:buFontTx/>
              <a:buNone/>
            </a:pPr>
            <a:r>
              <a:rPr lang="en-US" altLang="en-US" sz="2400" smtClean="0"/>
              <a:t>	</a:t>
            </a:r>
            <a:r>
              <a:rPr lang="en-US" altLang="en-US" sz="2400" b="1" smtClean="0">
                <a:latin typeface="Tempus Sans ITC" panose="04020404030D07020202" pitchFamily="82" charset="0"/>
              </a:rPr>
              <a:t>find the output ?</a:t>
            </a:r>
          </a:p>
        </p:txBody>
      </p:sp>
      <p:sp>
        <p:nvSpPr>
          <p:cNvPr id="84995" name="Rectangle 2"/>
          <p:cNvSpPr>
            <a:spLocks noGrp="1" noChangeArrowheads="1"/>
          </p:cNvSpPr>
          <p:nvPr>
            <p:ph type="title"/>
          </p:nvPr>
        </p:nvSpPr>
        <p:spPr>
          <a:xfrm>
            <a:off x="1219200" y="669925"/>
            <a:ext cx="7848600" cy="549275"/>
          </a:xfrm>
        </p:spPr>
        <p:txBody>
          <a:bodyPr>
            <a:normAutofit fontScale="90000"/>
          </a:bodyPr>
          <a:lstStyle/>
          <a:p>
            <a:pPr eaLnBrk="1" hangingPunct="1">
              <a:defRPr/>
            </a:pPr>
            <a:r>
              <a:rPr lang="en-US" altLang="en-US" sz="3800" smtClean="0"/>
              <a:t>What is the output of the following code snippet? </a:t>
            </a:r>
          </a:p>
        </p:txBody>
      </p:sp>
      <p:sp>
        <p:nvSpPr>
          <p:cNvPr id="36868" name="AutoShape 4"/>
          <p:cNvSpPr>
            <a:spLocks noChangeArrowheads="1"/>
          </p:cNvSpPr>
          <p:nvPr/>
        </p:nvSpPr>
        <p:spPr bwMode="auto">
          <a:xfrm>
            <a:off x="6019800" y="2286000"/>
            <a:ext cx="2667000" cy="2590800"/>
          </a:xfrm>
          <a:prstGeom prst="verticalScroll">
            <a:avLst>
              <a:gd name="adj" fmla="val 12500"/>
            </a:avLst>
          </a:prstGeom>
          <a:solidFill>
            <a:srgbClr val="FF99FF"/>
          </a:solid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a:t>IVSE&amp;RCCD</a:t>
            </a:r>
          </a:p>
        </p:txBody>
      </p:sp>
      <p:sp>
        <p:nvSpPr>
          <p:cNvPr id="93189"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8B58203-32A1-49DE-AF0E-5A3BC45793BA}" type="datetime1">
              <a:rPr lang="en-US" altLang="en-US" smtClean="0"/>
              <a:t>2/15/2015</a:t>
            </a:fld>
            <a:endParaRPr lang="en-US" altLang="en-US" smtClean="0"/>
          </a:p>
        </p:txBody>
      </p:sp>
      <p:sp>
        <p:nvSpPr>
          <p:cNvPr id="93190"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93191"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599C4DB-4098-4013-BC0B-7F8996367323}" type="slidenum">
              <a:rPr lang="en-US" altLang="en-US" b="0" smtClean="0"/>
              <a:pPr/>
              <a:t>49</a:t>
            </a:fld>
            <a:endParaRPr lang="en-US" altLang="en-US"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diamond(in)">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219200" y="152400"/>
            <a:ext cx="7162800" cy="685800"/>
          </a:xfrm>
        </p:spPr>
        <p:txBody>
          <a:bodyPr/>
          <a:lstStyle/>
          <a:p>
            <a:pPr eaLnBrk="1" hangingPunct="1"/>
            <a:r>
              <a:rPr lang="en-US" altLang="en-US" smtClean="0"/>
              <a:t>The </a:t>
            </a:r>
            <a:r>
              <a:rPr lang="en-US" altLang="en-US" smtClean="0">
                <a:latin typeface="Courier New" panose="02070309020205020404" pitchFamily="49" charset="0"/>
              </a:rPr>
              <a:t>if</a:t>
            </a:r>
            <a:r>
              <a:rPr lang="en-US" altLang="en-US" smtClean="0"/>
              <a:t> statement</a:t>
            </a:r>
          </a:p>
        </p:txBody>
      </p:sp>
      <p:sp>
        <p:nvSpPr>
          <p:cNvPr id="38915" name="Text Box 4"/>
          <p:cNvSpPr txBox="1">
            <a:spLocks noChangeArrowheads="1"/>
          </p:cNvSpPr>
          <p:nvPr/>
        </p:nvSpPr>
        <p:spPr bwMode="auto">
          <a:xfrm>
            <a:off x="1355725" y="1752600"/>
            <a:ext cx="4740275" cy="7080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2000"/>
              <a:t>	if ( </a:t>
            </a:r>
            <a:r>
              <a:rPr lang="en-US" altLang="en-US" sz="2000" i="1"/>
              <a:t>expression </a:t>
            </a:r>
            <a:r>
              <a:rPr lang="en-US" altLang="en-US" sz="2000"/>
              <a:t>)</a:t>
            </a:r>
          </a:p>
          <a:p>
            <a:pPr eaLnBrk="1" hangingPunct="1"/>
            <a:r>
              <a:rPr lang="en-US" altLang="en-US" sz="2000" i="1"/>
              <a:t>		</a:t>
            </a:r>
            <a:r>
              <a:rPr lang="en-US" altLang="en-US" sz="2000" b="0" i="1"/>
              <a:t>program statement</a:t>
            </a:r>
          </a:p>
        </p:txBody>
      </p:sp>
      <p:sp>
        <p:nvSpPr>
          <p:cNvPr id="38916" name="AutoShape 5"/>
          <p:cNvSpPr>
            <a:spLocks noChangeArrowheads="1"/>
          </p:cNvSpPr>
          <p:nvPr/>
        </p:nvSpPr>
        <p:spPr bwMode="auto">
          <a:xfrm>
            <a:off x="5029200" y="2438400"/>
            <a:ext cx="4114800" cy="2590800"/>
          </a:xfrm>
          <a:prstGeom prst="cloudCallout">
            <a:avLst>
              <a:gd name="adj1" fmla="val -77995"/>
              <a:gd name="adj2" fmla="val -37028"/>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600"/>
              <a:t>If expression is true  (non-zero), executes statement.</a:t>
            </a:r>
          </a:p>
          <a:p>
            <a:pPr eaLnBrk="1" hangingPunct="1"/>
            <a:r>
              <a:rPr lang="en-US" altLang="en-US" sz="1600"/>
              <a:t>It gives you the choice of executing statement or skipping it.</a:t>
            </a:r>
          </a:p>
        </p:txBody>
      </p:sp>
      <p:grpSp>
        <p:nvGrpSpPr>
          <p:cNvPr id="38917" name="Group 1"/>
          <p:cNvGrpSpPr>
            <a:grpSpLocks/>
          </p:cNvGrpSpPr>
          <p:nvPr/>
        </p:nvGrpSpPr>
        <p:grpSpPr bwMode="auto">
          <a:xfrm>
            <a:off x="1676400" y="3124200"/>
            <a:ext cx="2971800" cy="3048000"/>
            <a:chOff x="1676400" y="3124200"/>
            <a:chExt cx="2971800" cy="3048000"/>
          </a:xfrm>
        </p:grpSpPr>
        <p:sp>
          <p:nvSpPr>
            <p:cNvPr id="38921" name="AutoShape 7"/>
            <p:cNvSpPr>
              <a:spLocks noChangeArrowheads="1"/>
            </p:cNvSpPr>
            <p:nvPr/>
          </p:nvSpPr>
          <p:spPr bwMode="auto">
            <a:xfrm>
              <a:off x="1752600" y="5029200"/>
              <a:ext cx="2209800" cy="4572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a:t>Program statement</a:t>
              </a:r>
            </a:p>
          </p:txBody>
        </p:sp>
        <p:sp>
          <p:nvSpPr>
            <p:cNvPr id="38922" name="AutoShape 8"/>
            <p:cNvSpPr>
              <a:spLocks noChangeArrowheads="1"/>
            </p:cNvSpPr>
            <p:nvPr/>
          </p:nvSpPr>
          <p:spPr bwMode="auto">
            <a:xfrm>
              <a:off x="1676400" y="3581400"/>
              <a:ext cx="2362200" cy="10668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a:t>expression</a:t>
              </a:r>
            </a:p>
          </p:txBody>
        </p:sp>
        <p:sp>
          <p:nvSpPr>
            <p:cNvPr id="38923" name="Line 9"/>
            <p:cNvSpPr>
              <a:spLocks noChangeShapeType="1"/>
            </p:cNvSpPr>
            <p:nvPr/>
          </p:nvSpPr>
          <p:spPr bwMode="auto">
            <a:xfrm>
              <a:off x="2819400" y="3124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Line 10"/>
            <p:cNvSpPr>
              <a:spLocks noChangeShapeType="1"/>
            </p:cNvSpPr>
            <p:nvPr/>
          </p:nvSpPr>
          <p:spPr bwMode="auto">
            <a:xfrm>
              <a:off x="2819400" y="4648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Text Box 11"/>
            <p:cNvSpPr txBox="1">
              <a:spLocks noChangeArrowheads="1"/>
            </p:cNvSpPr>
            <p:nvPr/>
          </p:nvSpPr>
          <p:spPr bwMode="auto">
            <a:xfrm>
              <a:off x="2193925" y="4532313"/>
              <a:ext cx="569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yes</a:t>
              </a:r>
            </a:p>
          </p:txBody>
        </p:sp>
        <p:sp>
          <p:nvSpPr>
            <p:cNvPr id="38926" name="Line 13"/>
            <p:cNvSpPr>
              <a:spLocks noChangeShapeType="1"/>
            </p:cNvSpPr>
            <p:nvPr/>
          </p:nvSpPr>
          <p:spPr bwMode="auto">
            <a:xfrm>
              <a:off x="4038600" y="4114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Text Box 15"/>
            <p:cNvSpPr txBox="1">
              <a:spLocks noChangeArrowheads="1"/>
            </p:cNvSpPr>
            <p:nvPr/>
          </p:nvSpPr>
          <p:spPr bwMode="auto">
            <a:xfrm>
              <a:off x="4108450" y="373380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no</a:t>
              </a:r>
            </a:p>
          </p:txBody>
        </p:sp>
        <p:sp>
          <p:nvSpPr>
            <p:cNvPr id="38928" name="Line 20"/>
            <p:cNvSpPr>
              <a:spLocks noChangeShapeType="1"/>
            </p:cNvSpPr>
            <p:nvPr/>
          </p:nvSpPr>
          <p:spPr bwMode="auto">
            <a:xfrm>
              <a:off x="2819400" y="54864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9" name="Line 21"/>
            <p:cNvSpPr>
              <a:spLocks noChangeShapeType="1"/>
            </p:cNvSpPr>
            <p:nvPr/>
          </p:nvSpPr>
          <p:spPr bwMode="auto">
            <a:xfrm flipH="1">
              <a:off x="4648200" y="4114800"/>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0" name="Line 22"/>
            <p:cNvSpPr>
              <a:spLocks noChangeShapeType="1"/>
            </p:cNvSpPr>
            <p:nvPr/>
          </p:nvSpPr>
          <p:spPr bwMode="auto">
            <a:xfrm flipH="1">
              <a:off x="2819400" y="57150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918"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38919"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96BBB6B-A4AF-42CE-829E-13D54EC45122}" type="slidenum">
              <a:rPr lang="en-US" altLang="en-US" b="0" smtClean="0"/>
              <a:pPr/>
              <a:t>5</a:t>
            </a:fld>
            <a:endParaRPr lang="en-US" altLang="en-US" b="0" smtClean="0"/>
          </a:p>
        </p:txBody>
      </p:sp>
      <p:sp>
        <p:nvSpPr>
          <p:cNvPr id="3892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FBD8BE9-16F1-47A5-B893-CB04BD90D66A}"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idx="1"/>
          </p:nvPr>
        </p:nvSpPr>
        <p:spPr bwMode="auto">
          <a:xfrm>
            <a:off x="1371600" y="1524000"/>
            <a:ext cx="75438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altLang="en-US" sz="2400" smtClean="0"/>
              <a:t>int iNum = 2; </a:t>
            </a:r>
          </a:p>
          <a:p>
            <a:pPr eaLnBrk="1" hangingPunct="1">
              <a:lnSpc>
                <a:spcPct val="90000"/>
              </a:lnSpc>
              <a:buFontTx/>
              <a:buNone/>
            </a:pPr>
            <a:r>
              <a:rPr lang="en-US" altLang="en-US" sz="2400" smtClean="0"/>
              <a:t>switch(iNum) {</a:t>
            </a:r>
          </a:p>
          <a:p>
            <a:pPr eaLnBrk="1" hangingPunct="1">
              <a:lnSpc>
                <a:spcPct val="90000"/>
              </a:lnSpc>
              <a:buFontTx/>
              <a:buNone/>
            </a:pPr>
            <a:r>
              <a:rPr lang="en-US" altLang="en-US" sz="2400" smtClean="0"/>
              <a:t>case 1.5: </a:t>
            </a:r>
          </a:p>
          <a:p>
            <a:pPr eaLnBrk="1" hangingPunct="1">
              <a:lnSpc>
                <a:spcPct val="90000"/>
              </a:lnSpc>
              <a:buFontTx/>
              <a:buNone/>
            </a:pPr>
            <a:r>
              <a:rPr lang="en-US" altLang="en-US" sz="2400" smtClean="0"/>
              <a:t>	cout&lt;&lt;“ONE AND HALF”;</a:t>
            </a:r>
          </a:p>
          <a:p>
            <a:pPr eaLnBrk="1" hangingPunct="1">
              <a:lnSpc>
                <a:spcPct val="90000"/>
              </a:lnSpc>
              <a:buFontTx/>
              <a:buNone/>
            </a:pPr>
            <a:r>
              <a:rPr lang="en-US" altLang="en-US" sz="2400" smtClean="0"/>
              <a:t>	break; </a:t>
            </a:r>
          </a:p>
          <a:p>
            <a:pPr eaLnBrk="1" hangingPunct="1">
              <a:lnSpc>
                <a:spcPct val="90000"/>
              </a:lnSpc>
              <a:buFontTx/>
              <a:buNone/>
            </a:pPr>
            <a:r>
              <a:rPr lang="en-US" altLang="en-US" sz="2400" smtClean="0"/>
              <a:t>case 2:</a:t>
            </a:r>
          </a:p>
          <a:p>
            <a:pPr eaLnBrk="1" hangingPunct="1">
              <a:lnSpc>
                <a:spcPct val="90000"/>
              </a:lnSpc>
              <a:buFontTx/>
              <a:buNone/>
            </a:pPr>
            <a:r>
              <a:rPr lang="en-US" altLang="en-US" sz="2400" smtClean="0"/>
              <a:t>	cout&lt;&lt;“TWO”;</a:t>
            </a:r>
          </a:p>
          <a:p>
            <a:pPr eaLnBrk="1" hangingPunct="1">
              <a:lnSpc>
                <a:spcPct val="90000"/>
              </a:lnSpc>
              <a:buFontTx/>
              <a:buNone/>
            </a:pPr>
            <a:endParaRPr lang="en-US" altLang="en-US" sz="2400" smtClean="0"/>
          </a:p>
          <a:p>
            <a:pPr eaLnBrk="1" hangingPunct="1">
              <a:lnSpc>
                <a:spcPct val="90000"/>
              </a:lnSpc>
              <a:buFontTx/>
              <a:buNone/>
            </a:pPr>
            <a:r>
              <a:rPr lang="en-US" altLang="en-US" sz="2400" smtClean="0"/>
              <a:t>case ‘A’ : </a:t>
            </a:r>
          </a:p>
          <a:p>
            <a:pPr eaLnBrk="1" hangingPunct="1">
              <a:lnSpc>
                <a:spcPct val="90000"/>
              </a:lnSpc>
              <a:buFontTx/>
              <a:buNone/>
            </a:pPr>
            <a:r>
              <a:rPr lang="en-US" altLang="en-US" sz="2400" smtClean="0"/>
              <a:t>	cout&lt;&lt;“A character”; </a:t>
            </a:r>
          </a:p>
          <a:p>
            <a:pPr eaLnBrk="1" hangingPunct="1">
              <a:lnSpc>
                <a:spcPct val="90000"/>
              </a:lnSpc>
              <a:buFontTx/>
              <a:buNone/>
            </a:pPr>
            <a:r>
              <a:rPr lang="en-US" altLang="en-US" sz="2400" smtClean="0"/>
              <a:t>} </a:t>
            </a:r>
          </a:p>
        </p:txBody>
      </p:sp>
      <p:sp>
        <p:nvSpPr>
          <p:cNvPr id="86019" name="Rectangle 2"/>
          <p:cNvSpPr>
            <a:spLocks noGrp="1" noChangeArrowheads="1"/>
          </p:cNvSpPr>
          <p:nvPr>
            <p:ph type="title"/>
          </p:nvPr>
        </p:nvSpPr>
        <p:spPr>
          <a:xfrm>
            <a:off x="1219200" y="669925"/>
            <a:ext cx="7848600" cy="549275"/>
          </a:xfrm>
        </p:spPr>
        <p:txBody>
          <a:bodyPr>
            <a:normAutofit fontScale="90000"/>
          </a:bodyPr>
          <a:lstStyle/>
          <a:p>
            <a:pPr eaLnBrk="1" hangingPunct="1">
              <a:defRPr/>
            </a:pPr>
            <a:r>
              <a:rPr lang="en-US" altLang="en-US" sz="3800" smtClean="0"/>
              <a:t>What is the output of the following code snippet? </a:t>
            </a:r>
          </a:p>
        </p:txBody>
      </p:sp>
      <p:pic>
        <p:nvPicPr>
          <p:cNvPr id="2048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205038"/>
            <a:ext cx="39147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AF89D88-B9C3-4C08-B4D2-58FCF7B3F837}" type="datetime1">
              <a:rPr lang="en-US" altLang="en-US" smtClean="0"/>
              <a:t>2/15/2015</a:t>
            </a:fld>
            <a:endParaRPr lang="en-US" altLang="en-US" smtClean="0"/>
          </a:p>
        </p:txBody>
      </p:sp>
      <p:sp>
        <p:nvSpPr>
          <p:cNvPr id="94214"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94215"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B8E8227-03DB-4973-AD49-915E1FF613F8}" type="slidenum">
              <a:rPr lang="en-US" altLang="en-US" b="0" smtClean="0"/>
              <a:pPr/>
              <a:t>50</a:t>
            </a:fld>
            <a:endParaRPr lang="en-US" altLang="en-US"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blinds(horizontal)">
                                      <p:cBhvr>
                                        <p:cTn id="7"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idx="1"/>
          </p:nvPr>
        </p:nvSpPr>
        <p:spPr bwMode="auto">
          <a:xfrm>
            <a:off x="1295400" y="1600200"/>
            <a:ext cx="7620000" cy="4297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Tx/>
              <a:buNone/>
            </a:pPr>
            <a:r>
              <a:rPr lang="en-US" altLang="en-US" sz="2400" smtClean="0"/>
              <a:t>unsigned int iCountOfItems = 5; </a:t>
            </a:r>
          </a:p>
          <a:p>
            <a:pPr eaLnBrk="1" hangingPunct="1">
              <a:lnSpc>
                <a:spcPct val="90000"/>
              </a:lnSpc>
              <a:buFontTx/>
              <a:buNone/>
            </a:pPr>
            <a:endParaRPr lang="en-US" altLang="en-US" sz="2400" smtClean="0"/>
          </a:p>
          <a:p>
            <a:pPr eaLnBrk="1" hangingPunct="1">
              <a:lnSpc>
                <a:spcPct val="90000"/>
              </a:lnSpc>
              <a:buFontTx/>
              <a:buNone/>
            </a:pPr>
            <a:r>
              <a:rPr lang="en-US" altLang="en-US" sz="2400" smtClean="0"/>
              <a:t>switch (iCountOfItems) { </a:t>
            </a:r>
          </a:p>
          <a:p>
            <a:pPr eaLnBrk="1" hangingPunct="1">
              <a:lnSpc>
                <a:spcPct val="90000"/>
              </a:lnSpc>
              <a:buFontTx/>
              <a:buNone/>
            </a:pPr>
            <a:endParaRPr lang="en-US" altLang="en-US" sz="2400" smtClean="0"/>
          </a:p>
          <a:p>
            <a:pPr eaLnBrk="1" hangingPunct="1">
              <a:lnSpc>
                <a:spcPct val="90000"/>
              </a:lnSpc>
              <a:buFontTx/>
              <a:buNone/>
            </a:pPr>
            <a:r>
              <a:rPr lang="en-US" altLang="en-US" sz="2400" smtClean="0"/>
              <a:t>case </a:t>
            </a:r>
            <a:r>
              <a:rPr lang="en-US" altLang="en-US" sz="2400" smtClean="0">
                <a:solidFill>
                  <a:srgbClr val="C00000"/>
                </a:solidFill>
              </a:rPr>
              <a:t>iCountOfItems &gt;=10</a:t>
            </a:r>
            <a:r>
              <a:rPr lang="en-US" altLang="en-US" sz="2400" smtClean="0"/>
              <a:t> : </a:t>
            </a:r>
          </a:p>
          <a:p>
            <a:pPr eaLnBrk="1" hangingPunct="1">
              <a:lnSpc>
                <a:spcPct val="90000"/>
              </a:lnSpc>
              <a:buFontTx/>
              <a:buNone/>
            </a:pPr>
            <a:r>
              <a:rPr lang="en-US" altLang="en-US" sz="2400" smtClean="0"/>
              <a:t>	cout&lt;&lt;“Enough Stock” ; break; </a:t>
            </a:r>
          </a:p>
          <a:p>
            <a:pPr eaLnBrk="1" hangingPunct="1">
              <a:lnSpc>
                <a:spcPct val="90000"/>
              </a:lnSpc>
              <a:buFontTx/>
              <a:buNone/>
            </a:pPr>
            <a:endParaRPr lang="en-US" altLang="en-US" sz="2400" smtClean="0"/>
          </a:p>
          <a:p>
            <a:pPr eaLnBrk="1" hangingPunct="1">
              <a:lnSpc>
                <a:spcPct val="90000"/>
              </a:lnSpc>
              <a:buFontTx/>
              <a:buNone/>
            </a:pPr>
            <a:r>
              <a:rPr lang="en-US" altLang="en-US" sz="2400" smtClean="0"/>
              <a:t>default : </a:t>
            </a:r>
          </a:p>
          <a:p>
            <a:pPr eaLnBrk="1" hangingPunct="1">
              <a:lnSpc>
                <a:spcPct val="90000"/>
              </a:lnSpc>
              <a:buFontTx/>
              <a:buNone/>
            </a:pPr>
            <a:r>
              <a:rPr lang="en-US" altLang="en-US" sz="2400" smtClean="0"/>
              <a:t>	cout&lt;&lt;“Not enough stock”; break; </a:t>
            </a:r>
          </a:p>
          <a:p>
            <a:pPr eaLnBrk="1" hangingPunct="1">
              <a:lnSpc>
                <a:spcPct val="90000"/>
              </a:lnSpc>
              <a:buFontTx/>
              <a:buNone/>
            </a:pPr>
            <a:r>
              <a:rPr lang="en-US" altLang="en-US" sz="2400" smtClean="0"/>
              <a:t>} </a:t>
            </a:r>
          </a:p>
          <a:p>
            <a:pPr eaLnBrk="1" hangingPunct="1">
              <a:lnSpc>
                <a:spcPct val="90000"/>
              </a:lnSpc>
              <a:buFontTx/>
              <a:buNone/>
            </a:pPr>
            <a:endParaRPr lang="en-US" altLang="en-US" sz="2400" smtClean="0"/>
          </a:p>
        </p:txBody>
      </p:sp>
      <p:sp>
        <p:nvSpPr>
          <p:cNvPr id="87043" name="Rectangle 2"/>
          <p:cNvSpPr>
            <a:spLocks noGrp="1" noChangeArrowheads="1"/>
          </p:cNvSpPr>
          <p:nvPr>
            <p:ph type="title"/>
          </p:nvPr>
        </p:nvSpPr>
        <p:spPr>
          <a:xfrm>
            <a:off x="1219200" y="669925"/>
            <a:ext cx="7848600" cy="549275"/>
          </a:xfrm>
        </p:spPr>
        <p:txBody>
          <a:bodyPr>
            <a:normAutofit fontScale="90000"/>
          </a:bodyPr>
          <a:lstStyle/>
          <a:p>
            <a:pPr eaLnBrk="1" hangingPunct="1">
              <a:defRPr/>
            </a:pPr>
            <a:r>
              <a:rPr lang="en-US" altLang="en-US" sz="3800" smtClean="0"/>
              <a:t>What is the output of the following code snippet? </a:t>
            </a:r>
          </a:p>
        </p:txBody>
      </p:sp>
      <p:sp>
        <p:nvSpPr>
          <p:cNvPr id="38916" name="AutoShape 4"/>
          <p:cNvSpPr>
            <a:spLocks noChangeArrowheads="1"/>
          </p:cNvSpPr>
          <p:nvPr/>
        </p:nvSpPr>
        <p:spPr bwMode="auto">
          <a:xfrm>
            <a:off x="6096000" y="2209800"/>
            <a:ext cx="2819400" cy="2590800"/>
          </a:xfrm>
          <a:prstGeom prst="verticalScroll">
            <a:avLst>
              <a:gd name="adj" fmla="val 12500"/>
            </a:avLst>
          </a:prstGeom>
          <a:solidFill>
            <a:srgbClr val="FF99FF"/>
          </a:solidFill>
          <a:ln w="9525">
            <a:solidFill>
              <a:schemeClr val="tx1"/>
            </a:solidFill>
            <a:round/>
            <a:headEnd/>
            <a:tailEnd/>
          </a:ln>
        </p:spPr>
        <p:txBody>
          <a:bodyPr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a:t>Error: Relational Expressions cannot be used in switch statement</a:t>
            </a:r>
          </a:p>
        </p:txBody>
      </p:sp>
      <p:sp>
        <p:nvSpPr>
          <p:cNvPr id="95237"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B18F792-D1D1-4FC9-BB39-709E2AD477C8}" type="datetime1">
              <a:rPr lang="en-US" altLang="en-US" smtClean="0"/>
              <a:t>2/15/2015</a:t>
            </a:fld>
            <a:endParaRPr lang="en-US" altLang="en-US" smtClean="0"/>
          </a:p>
        </p:txBody>
      </p:sp>
      <p:sp>
        <p:nvSpPr>
          <p:cNvPr id="95238"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95239" name="Slide Number Placeholder 6"/>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589CA7F-C7D3-4779-B68C-C164F7976943}" type="slidenum">
              <a:rPr lang="en-US" altLang="en-US" b="0" smtClean="0"/>
              <a:pPr/>
              <a:t>51</a:t>
            </a:fld>
            <a:endParaRPr lang="en-US" altLang="en-US"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diamond(in)">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416C030-CB48-4C2C-A633-032D298DCA57}" type="datetime1">
              <a:rPr lang="en-US" altLang="en-US" smtClean="0"/>
              <a:t>2/15/2015</a:t>
            </a:fld>
            <a:endParaRPr lang="en-US" altLang="en-US" smtClean="0"/>
          </a:p>
        </p:txBody>
      </p:sp>
      <p:sp>
        <p:nvSpPr>
          <p:cNvPr id="9728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904E612-18F6-4C35-8B58-60243BF6B708}" type="slidenum">
              <a:rPr lang="en-US" altLang="en-US" b="0" smtClean="0"/>
              <a:pPr/>
              <a:t>52</a:t>
            </a:fld>
            <a:endParaRPr lang="en-US" altLang="en-US" b="0" smtClean="0"/>
          </a:p>
        </p:txBody>
      </p:sp>
      <p:sp>
        <p:nvSpPr>
          <p:cNvPr id="97284"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pic>
        <p:nvPicPr>
          <p:cNvPr id="97285" name="Picture 58" descr="Picture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3581400"/>
            <a:ext cx="3814762" cy="26495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7286" name="Picture 66" descr="Picture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038225"/>
            <a:ext cx="3794125" cy="2390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728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0188" y="1038225"/>
            <a:ext cx="3529012" cy="2390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7288" name="Picture 70" descr="Picture3.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0188" y="3581400"/>
            <a:ext cx="3529012" cy="26495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7289" name="Title 4"/>
          <p:cNvSpPr>
            <a:spLocks noGrp="1"/>
          </p:cNvSpPr>
          <p:nvPr>
            <p:ph type="title" idx="4294967295"/>
          </p:nvPr>
        </p:nvSpPr>
        <p:spPr>
          <a:xfrm>
            <a:off x="1219200" y="228600"/>
            <a:ext cx="7848600" cy="549275"/>
          </a:xfrm>
        </p:spPr>
        <p:txBody>
          <a:bodyPr/>
          <a:lstStyle/>
          <a:p>
            <a:pPr>
              <a:lnSpc>
                <a:spcPts val="3000"/>
              </a:lnSpc>
            </a:pPr>
            <a:r>
              <a:rPr lang="en-US" altLang="en-US" sz="3800" smtClean="0"/>
              <a:t>Flow of control in various control structures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87C6632-EC02-4248-95DA-4324BF76CED0}" type="datetime1">
              <a:rPr lang="en-US" altLang="en-US" smtClean="0"/>
              <a:t>2/15/2015</a:t>
            </a:fld>
            <a:endParaRPr lang="en-US" altLang="en-US" smtClean="0"/>
          </a:p>
        </p:txBody>
      </p:sp>
      <p:sp>
        <p:nvSpPr>
          <p:cNvPr id="9830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BB7FFCC-5000-432D-8FE7-4AF66B344CA5}" type="slidenum">
              <a:rPr lang="en-US" altLang="en-US" b="0" smtClean="0"/>
              <a:pPr/>
              <a:t>53</a:t>
            </a:fld>
            <a:endParaRPr lang="en-US" altLang="en-US" b="0" smtClean="0"/>
          </a:p>
        </p:txBody>
      </p:sp>
      <p:sp>
        <p:nvSpPr>
          <p:cNvPr id="98308"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7" name="Title 1"/>
          <p:cNvSpPr>
            <a:spLocks noGrp="1"/>
          </p:cNvSpPr>
          <p:nvPr>
            <p:ph type="title"/>
          </p:nvPr>
        </p:nvSpPr>
        <p:spPr>
          <a:xfrm>
            <a:off x="1219200" y="457200"/>
            <a:ext cx="7924800" cy="914400"/>
          </a:xfrm>
        </p:spPr>
        <p:txBody>
          <a:bodyPr>
            <a:normAutofit fontScale="90000"/>
          </a:bodyPr>
          <a:lstStyle/>
          <a:p>
            <a:pPr>
              <a:defRPr/>
            </a:pPr>
            <a:r>
              <a:rPr lang="en-US" dirty="0"/>
              <a:t>P</a:t>
            </a:r>
            <a:r>
              <a:rPr lang="en-US" dirty="0" smtClean="0"/>
              <a:t>roblem: Find </a:t>
            </a:r>
            <a:r>
              <a:rPr lang="en-US" dirty="0"/>
              <a:t>the roots of </a:t>
            </a:r>
            <a:r>
              <a:rPr lang="en-US" dirty="0" smtClean="0"/>
              <a:t>Quadratic equation </a:t>
            </a:r>
            <a:r>
              <a:rPr lang="en-US" dirty="0"/>
              <a:t>using </a:t>
            </a:r>
            <a:r>
              <a:rPr lang="en-US" sz="4000" dirty="0">
                <a:latin typeface="Courier New" panose="02070309020205020404" pitchFamily="49" charset="0"/>
              </a:rPr>
              <a:t>switch</a:t>
            </a:r>
            <a:r>
              <a:rPr lang="en-US" b="1" dirty="0" smtClean="0">
                <a:solidFill>
                  <a:srgbClr val="C00000"/>
                </a:solidFill>
                <a:latin typeface="Tempus Sans ITC" pitchFamily="82" charset="0"/>
              </a:rPr>
              <a:t> </a:t>
            </a:r>
            <a:r>
              <a:rPr lang="en-US" dirty="0"/>
              <a:t>statement</a:t>
            </a:r>
          </a:p>
        </p:txBody>
      </p:sp>
      <p:sp>
        <p:nvSpPr>
          <p:cNvPr id="8" name="Rectangle 7"/>
          <p:cNvSpPr>
            <a:spLocks noChangeArrowheads="1"/>
          </p:cNvSpPr>
          <p:nvPr/>
        </p:nvSpPr>
        <p:spPr bwMode="auto">
          <a:xfrm>
            <a:off x="1371600" y="1752600"/>
            <a:ext cx="62484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sz="2400">
                <a:latin typeface="Calibri" panose="020F0502020204030204" pitchFamily="34" charset="0"/>
                <a:cs typeface="Arial" panose="020B0604020202020204" pitchFamily="34" charset="0"/>
              </a:rPr>
              <a:t>#include&lt;math.h&gt;</a:t>
            </a:r>
          </a:p>
          <a:p>
            <a:r>
              <a:rPr lang="en-US" altLang="en-US" sz="2400">
                <a:latin typeface="Calibri" panose="020F0502020204030204" pitchFamily="34" charset="0"/>
                <a:cs typeface="Arial" panose="020B0604020202020204" pitchFamily="34" charset="0"/>
              </a:rPr>
              <a:t>float a,b,c,re,im,root1,root2,disc;</a:t>
            </a:r>
          </a:p>
          <a:p>
            <a:r>
              <a:rPr lang="en-US" altLang="en-US" sz="2400">
                <a:latin typeface="Calibri" panose="020F0502020204030204" pitchFamily="34" charset="0"/>
                <a:cs typeface="Arial" panose="020B0604020202020204" pitchFamily="34" charset="0"/>
              </a:rPr>
              <a:t>int d;</a:t>
            </a:r>
          </a:p>
          <a:p>
            <a:r>
              <a:rPr lang="en-US" altLang="en-US" sz="2400">
                <a:latin typeface="Calibri" panose="020F0502020204030204" pitchFamily="34" charset="0"/>
                <a:cs typeface="Arial" panose="020B0604020202020204" pitchFamily="34" charset="0"/>
              </a:rPr>
              <a:t>cout&lt;&lt;"\nEnter the values of a, b &amp; c:";</a:t>
            </a:r>
          </a:p>
          <a:p>
            <a:r>
              <a:rPr lang="en-US" altLang="en-US" sz="2400">
                <a:latin typeface="Calibri" panose="020F0502020204030204" pitchFamily="34" charset="0"/>
                <a:cs typeface="Arial" panose="020B0604020202020204" pitchFamily="34" charset="0"/>
              </a:rPr>
              <a:t>cin&gt;&gt;a&gt;&gt;b&gt;&gt;c;</a:t>
            </a:r>
          </a:p>
          <a:p>
            <a:r>
              <a:rPr lang="en-US" altLang="en-US" sz="2400">
                <a:solidFill>
                  <a:srgbClr val="C00000"/>
                </a:solidFill>
                <a:latin typeface="Tempus Sans ITC" panose="04020404030D07020202" pitchFamily="82" charset="0"/>
                <a:cs typeface="Arial" panose="020B0604020202020204" pitchFamily="34" charset="0"/>
              </a:rPr>
              <a:t>disc=b*b – 4*a*c;</a:t>
            </a:r>
          </a:p>
          <a:p>
            <a:r>
              <a:rPr lang="en-US" altLang="en-US" sz="2400">
                <a:latin typeface="Calibri" panose="020F0502020204030204" pitchFamily="34" charset="0"/>
                <a:cs typeface="Arial" panose="020B0604020202020204" pitchFamily="34" charset="0"/>
              </a:rPr>
              <a:t>cout&lt;&lt;"\nDiscriminant= "&lt;&lt;disc;</a:t>
            </a:r>
          </a:p>
          <a:p>
            <a:endParaRPr lang="en-US" altLang="en-US" sz="2400">
              <a:latin typeface="Calibri" panose="020F0502020204030204" pitchFamily="34" charset="0"/>
              <a:cs typeface="Arial" panose="020B0604020202020204" pitchFamily="34" charset="0"/>
            </a:endParaRPr>
          </a:p>
          <a:p>
            <a:r>
              <a:rPr lang="en-US" altLang="en-US" sz="2400">
                <a:solidFill>
                  <a:srgbClr val="002060"/>
                </a:solidFill>
                <a:latin typeface="Bell MT" panose="02020503060305020303" pitchFamily="18" charset="0"/>
                <a:cs typeface="Arial" panose="020B0604020202020204" pitchFamily="34" charset="0"/>
              </a:rPr>
              <a:t>if(disc&lt;0) d=1;</a:t>
            </a:r>
          </a:p>
          <a:p>
            <a:r>
              <a:rPr lang="en-US" altLang="en-US" sz="2400">
                <a:solidFill>
                  <a:srgbClr val="002060"/>
                </a:solidFill>
                <a:latin typeface="Bell MT" panose="02020503060305020303" pitchFamily="18" charset="0"/>
                <a:cs typeface="Arial" panose="020B0604020202020204" pitchFamily="34" charset="0"/>
              </a:rPr>
              <a:t>if(disc==0) d=2;</a:t>
            </a:r>
          </a:p>
          <a:p>
            <a:r>
              <a:rPr lang="en-US" altLang="en-US" sz="2400">
                <a:solidFill>
                  <a:srgbClr val="002060"/>
                </a:solidFill>
                <a:latin typeface="Bell MT" panose="02020503060305020303" pitchFamily="18" charset="0"/>
                <a:cs typeface="Arial" panose="020B0604020202020204" pitchFamily="34" charset="0"/>
              </a:rPr>
              <a:t>if(disc&gt;0)  d=3;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685E5D0-31BC-4EEC-9889-63D981FEA1F6}" type="datetime1">
              <a:rPr lang="en-US" altLang="en-US" smtClean="0"/>
              <a:t>2/15/2015</a:t>
            </a:fld>
            <a:endParaRPr lang="en-US" altLang="en-US" smtClean="0"/>
          </a:p>
        </p:txBody>
      </p:sp>
      <p:sp>
        <p:nvSpPr>
          <p:cNvPr id="9933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1122A57-53E6-46EA-AE74-84E5F1ECBFC9}" type="slidenum">
              <a:rPr lang="en-US" altLang="en-US" b="0" smtClean="0"/>
              <a:pPr/>
              <a:t>54</a:t>
            </a:fld>
            <a:endParaRPr lang="en-US" altLang="en-US" b="0" smtClean="0"/>
          </a:p>
        </p:txBody>
      </p:sp>
      <p:sp>
        <p:nvSpPr>
          <p:cNvPr id="99332"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8" name="Rectangle 7"/>
          <p:cNvSpPr>
            <a:spLocks noChangeArrowheads="1"/>
          </p:cNvSpPr>
          <p:nvPr/>
        </p:nvSpPr>
        <p:spPr bwMode="auto">
          <a:xfrm>
            <a:off x="1295400" y="1524000"/>
            <a:ext cx="685800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nSpc>
                <a:spcPct val="90000"/>
              </a:lnSpc>
            </a:pPr>
            <a:r>
              <a:rPr lang="en-US" altLang="en-US" sz="2400">
                <a:latin typeface="Tempus Sans ITC" panose="04020404030D07020202" pitchFamily="82" charset="0"/>
                <a:cs typeface="Arial" panose="020B0604020202020204" pitchFamily="34" charset="0"/>
              </a:rPr>
              <a:t>switch</a:t>
            </a:r>
            <a:r>
              <a:rPr lang="en-US" altLang="en-US" sz="2400">
                <a:latin typeface="Calibri" panose="020F0502020204030204" pitchFamily="34" charset="0"/>
                <a:cs typeface="Arial" panose="020B0604020202020204" pitchFamily="34" charset="0"/>
              </a:rPr>
              <a:t>(d) {</a:t>
            </a:r>
          </a:p>
          <a:p>
            <a:pPr>
              <a:lnSpc>
                <a:spcPct val="90000"/>
              </a:lnSpc>
            </a:pPr>
            <a:r>
              <a:rPr lang="en-US" altLang="en-US" sz="2400">
                <a:latin typeface="Calibri" panose="020F0502020204030204" pitchFamily="34" charset="0"/>
                <a:cs typeface="Arial" panose="020B0604020202020204" pitchFamily="34" charset="0"/>
              </a:rPr>
              <a:t>   </a:t>
            </a:r>
            <a:r>
              <a:rPr lang="en-US" altLang="en-US" sz="2400">
                <a:solidFill>
                  <a:srgbClr val="C00000"/>
                </a:solidFill>
                <a:latin typeface="Tempus Sans ITC" panose="04020404030D07020202" pitchFamily="82" charset="0"/>
                <a:cs typeface="Arial" panose="020B0604020202020204" pitchFamily="34" charset="0"/>
              </a:rPr>
              <a:t>case</a:t>
            </a:r>
            <a:r>
              <a:rPr lang="en-US" altLang="en-US" sz="2400">
                <a:latin typeface="Calibri" panose="020F0502020204030204" pitchFamily="34" charset="0"/>
                <a:cs typeface="Arial" panose="020B0604020202020204" pitchFamily="34" charset="0"/>
              </a:rPr>
              <a:t> 1:</a:t>
            </a:r>
          </a:p>
          <a:p>
            <a:pPr>
              <a:lnSpc>
                <a:spcPct val="90000"/>
              </a:lnSpc>
            </a:pPr>
            <a:r>
              <a:rPr lang="en-US" altLang="en-US" sz="2400">
                <a:latin typeface="Calibri" panose="020F0502020204030204" pitchFamily="34" charset="0"/>
                <a:cs typeface="Arial" panose="020B0604020202020204" pitchFamily="34" charset="0"/>
              </a:rPr>
              <a:t>	cout&lt;&lt;"\nThe roots are imaginary.\n";</a:t>
            </a:r>
          </a:p>
          <a:p>
            <a:pPr>
              <a:lnSpc>
                <a:spcPct val="90000"/>
              </a:lnSpc>
            </a:pPr>
            <a:r>
              <a:rPr lang="en-US" altLang="en-US" sz="2400">
                <a:latin typeface="Calibri" panose="020F0502020204030204" pitchFamily="34" charset="0"/>
                <a:cs typeface="Arial" panose="020B0604020202020204" pitchFamily="34" charset="0"/>
              </a:rPr>
              <a:t>	re=-b/(2*a);</a:t>
            </a:r>
          </a:p>
          <a:p>
            <a:pPr>
              <a:lnSpc>
                <a:spcPct val="90000"/>
              </a:lnSpc>
            </a:pPr>
            <a:r>
              <a:rPr lang="en-US" altLang="en-US" sz="2400">
                <a:latin typeface="Calibri" panose="020F0502020204030204" pitchFamily="34" charset="0"/>
                <a:cs typeface="Arial" panose="020B0604020202020204" pitchFamily="34" charset="0"/>
              </a:rPr>
              <a:t>	im=pow( – disc ,0.5)/(2*a);</a:t>
            </a:r>
          </a:p>
          <a:p>
            <a:pPr>
              <a:lnSpc>
                <a:spcPct val="90000"/>
              </a:lnSpc>
            </a:pPr>
            <a:r>
              <a:rPr lang="en-US" altLang="en-US" sz="2400">
                <a:latin typeface="Calibri" panose="020F0502020204030204" pitchFamily="34" charset="0"/>
                <a:cs typeface="Arial" panose="020B0604020202020204" pitchFamily="34" charset="0"/>
              </a:rPr>
              <a:t>	cout&lt;&lt;"\nRoot1= "&lt;&lt;re&lt;&lt;" + i " &lt;&lt;im;</a:t>
            </a:r>
          </a:p>
          <a:p>
            <a:pPr>
              <a:lnSpc>
                <a:spcPct val="90000"/>
              </a:lnSpc>
            </a:pPr>
            <a:r>
              <a:rPr lang="en-US" altLang="en-US" sz="2400">
                <a:latin typeface="Calibri" panose="020F0502020204030204" pitchFamily="34" charset="0"/>
                <a:cs typeface="Arial" panose="020B0604020202020204" pitchFamily="34" charset="0"/>
              </a:rPr>
              <a:t>	cout&lt;&lt;"\nRoot2= "&lt;&lt;re&lt;&lt;" - i "&lt;&lt;im;</a:t>
            </a:r>
          </a:p>
          <a:p>
            <a:pPr>
              <a:lnSpc>
                <a:spcPct val="90000"/>
              </a:lnSpc>
            </a:pPr>
            <a:r>
              <a:rPr lang="en-US" altLang="en-US" sz="2400">
                <a:latin typeface="Calibri" panose="020F0502020204030204" pitchFamily="34" charset="0"/>
                <a:cs typeface="Arial" panose="020B0604020202020204" pitchFamily="34" charset="0"/>
              </a:rPr>
              <a:t>	break;</a:t>
            </a:r>
          </a:p>
          <a:p>
            <a:pPr>
              <a:lnSpc>
                <a:spcPct val="90000"/>
              </a:lnSpc>
            </a:pPr>
            <a:r>
              <a:rPr lang="en-US" altLang="en-US" sz="2400">
                <a:latin typeface="Calibri" panose="020F0502020204030204" pitchFamily="34" charset="0"/>
                <a:cs typeface="Arial" panose="020B0604020202020204" pitchFamily="34" charset="0"/>
              </a:rPr>
              <a:t>   </a:t>
            </a:r>
            <a:r>
              <a:rPr lang="en-US" altLang="en-US" sz="2400">
                <a:solidFill>
                  <a:srgbClr val="C00000"/>
                </a:solidFill>
                <a:latin typeface="Tempus Sans ITC" panose="04020404030D07020202" pitchFamily="82" charset="0"/>
                <a:cs typeface="Arial" panose="020B0604020202020204" pitchFamily="34" charset="0"/>
              </a:rPr>
              <a:t>case</a:t>
            </a:r>
            <a:r>
              <a:rPr lang="en-US" altLang="en-US" sz="2400">
                <a:latin typeface="Calibri" panose="020F0502020204030204" pitchFamily="34" charset="0"/>
                <a:cs typeface="Arial" panose="020B0604020202020204" pitchFamily="34" charset="0"/>
              </a:rPr>
              <a:t> 2:</a:t>
            </a:r>
          </a:p>
          <a:p>
            <a:pPr>
              <a:lnSpc>
                <a:spcPct val="90000"/>
              </a:lnSpc>
            </a:pPr>
            <a:r>
              <a:rPr lang="en-US" altLang="en-US" sz="2400">
                <a:latin typeface="Calibri" panose="020F0502020204030204" pitchFamily="34" charset="0"/>
                <a:cs typeface="Arial" panose="020B0604020202020204" pitchFamily="34" charset="0"/>
              </a:rPr>
              <a:t>	cout&lt;&lt;"\nRoots are real and equal.\n";</a:t>
            </a:r>
          </a:p>
          <a:p>
            <a:pPr>
              <a:lnSpc>
                <a:spcPct val="90000"/>
              </a:lnSpc>
            </a:pPr>
            <a:r>
              <a:rPr lang="en-US" altLang="en-US" sz="2400">
                <a:latin typeface="Calibri" panose="020F0502020204030204" pitchFamily="34" charset="0"/>
                <a:cs typeface="Arial" panose="020B0604020202020204" pitchFamily="34" charset="0"/>
              </a:rPr>
              <a:t>	root1=-b/(2*a);</a:t>
            </a:r>
          </a:p>
          <a:p>
            <a:pPr>
              <a:lnSpc>
                <a:spcPct val="90000"/>
              </a:lnSpc>
            </a:pPr>
            <a:r>
              <a:rPr lang="en-US" altLang="en-US" sz="2400">
                <a:latin typeface="Calibri" panose="020F0502020204030204" pitchFamily="34" charset="0"/>
                <a:cs typeface="Arial" panose="020B0604020202020204" pitchFamily="34" charset="0"/>
              </a:rPr>
              <a:t>	cout&lt;&lt;"Root1 = Root2 = "&lt;&lt;root1;</a:t>
            </a:r>
          </a:p>
          <a:p>
            <a:pPr>
              <a:lnSpc>
                <a:spcPct val="90000"/>
              </a:lnSpc>
            </a:pPr>
            <a:r>
              <a:rPr lang="en-US" altLang="en-US" sz="2400">
                <a:latin typeface="Calibri" panose="020F0502020204030204" pitchFamily="34" charset="0"/>
                <a:cs typeface="Arial" panose="020B0604020202020204" pitchFamily="34" charset="0"/>
              </a:rPr>
              <a:t>	break;</a:t>
            </a:r>
          </a:p>
        </p:txBody>
      </p:sp>
      <p:sp>
        <p:nvSpPr>
          <p:cNvPr id="9" name="Title 1"/>
          <p:cNvSpPr>
            <a:spLocks noGrp="1"/>
          </p:cNvSpPr>
          <p:nvPr>
            <p:ph type="title"/>
          </p:nvPr>
        </p:nvSpPr>
        <p:spPr>
          <a:xfrm>
            <a:off x="1219200" y="457200"/>
            <a:ext cx="7924800" cy="914400"/>
          </a:xfrm>
        </p:spPr>
        <p:txBody>
          <a:bodyPr>
            <a:normAutofit fontScale="90000"/>
          </a:bodyPr>
          <a:lstStyle/>
          <a:p>
            <a:pPr>
              <a:defRPr/>
            </a:pPr>
            <a:r>
              <a:rPr lang="en-US" dirty="0"/>
              <a:t>P</a:t>
            </a:r>
            <a:r>
              <a:rPr lang="en-US" dirty="0" smtClean="0"/>
              <a:t>roblem: Find </a:t>
            </a:r>
            <a:r>
              <a:rPr lang="en-US" dirty="0"/>
              <a:t>the roots of </a:t>
            </a:r>
            <a:r>
              <a:rPr lang="en-US" dirty="0" smtClean="0"/>
              <a:t>Quadratic equation </a:t>
            </a:r>
            <a:r>
              <a:rPr lang="en-US" dirty="0"/>
              <a:t>using </a:t>
            </a:r>
            <a:r>
              <a:rPr lang="en-US" sz="4000" dirty="0">
                <a:latin typeface="Courier New" panose="02070309020205020404" pitchFamily="49" charset="0"/>
              </a:rPr>
              <a:t>switch</a:t>
            </a:r>
            <a:r>
              <a:rPr lang="en-US" b="1" dirty="0" smtClean="0">
                <a:solidFill>
                  <a:srgbClr val="C00000"/>
                </a:solidFill>
                <a:latin typeface="Tempus Sans ITC" pitchFamily="82" charset="0"/>
              </a:rPr>
              <a:t> </a:t>
            </a:r>
            <a:r>
              <a:rPr lang="en-US" dirty="0"/>
              <a:t>statement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CDA3B68-9E41-4B9F-8811-E15AFA085F92}" type="datetime1">
              <a:rPr lang="en-US" altLang="en-US" smtClean="0"/>
              <a:t>2/15/2015</a:t>
            </a:fld>
            <a:endParaRPr lang="en-US" altLang="en-US" smtClean="0"/>
          </a:p>
        </p:txBody>
      </p:sp>
      <p:sp>
        <p:nvSpPr>
          <p:cNvPr id="10035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EF451A5-B8D9-4370-B75E-F6094FCDB9E8}" type="slidenum">
              <a:rPr lang="en-US" altLang="en-US" b="0" smtClean="0"/>
              <a:pPr/>
              <a:t>55</a:t>
            </a:fld>
            <a:endParaRPr lang="en-US" altLang="en-US" b="0" smtClean="0"/>
          </a:p>
        </p:txBody>
      </p:sp>
      <p:sp>
        <p:nvSpPr>
          <p:cNvPr id="100356" name="Footer Placeholder 5"/>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8" name="Rectangle 7"/>
          <p:cNvSpPr/>
          <p:nvPr/>
        </p:nvSpPr>
        <p:spPr>
          <a:xfrm>
            <a:off x="1371600" y="1752600"/>
            <a:ext cx="7010400" cy="3084513"/>
          </a:xfrm>
          <a:prstGeom prst="rect">
            <a:avLst/>
          </a:prstGeom>
        </p:spPr>
        <p:txBody>
          <a:bodyPr>
            <a:spAutoFit/>
          </a:bodyPr>
          <a:lstStyle/>
          <a:p>
            <a:pPr>
              <a:lnSpc>
                <a:spcPct val="90000"/>
              </a:lnSpc>
              <a:defRPr/>
            </a:pPr>
            <a:r>
              <a:rPr lang="en-US" sz="2400" dirty="0">
                <a:solidFill>
                  <a:srgbClr val="C00000"/>
                </a:solidFill>
                <a:latin typeface="Tempus Sans ITC" pitchFamily="82" charset="0"/>
                <a:cs typeface="Arial" pitchFamily="34" charset="0"/>
              </a:rPr>
              <a:t>case</a:t>
            </a:r>
            <a:r>
              <a:rPr lang="en-US" sz="2400" dirty="0">
                <a:latin typeface="Calibri" pitchFamily="34" charset="0"/>
                <a:cs typeface="Arial" pitchFamily="34" charset="0"/>
              </a:rPr>
              <a:t> 3: </a:t>
            </a:r>
          </a:p>
          <a:p>
            <a:pPr>
              <a:lnSpc>
                <a:spcPct val="90000"/>
              </a:lnSpc>
              <a:defRPr/>
            </a:pPr>
            <a:r>
              <a:rPr lang="en-US" sz="2400" dirty="0">
                <a:latin typeface="Calibri" pitchFamily="34" charset="0"/>
                <a:cs typeface="Arial" pitchFamily="34" charset="0"/>
              </a:rPr>
              <a:t>	</a:t>
            </a:r>
            <a:r>
              <a:rPr lang="en-US" sz="2400" dirty="0" err="1">
                <a:latin typeface="Calibri" pitchFamily="34" charset="0"/>
                <a:cs typeface="Arial" pitchFamily="34" charset="0"/>
              </a:rPr>
              <a:t>cout</a:t>
            </a:r>
            <a:r>
              <a:rPr lang="en-US" sz="2400" dirty="0">
                <a:latin typeface="Calibri" pitchFamily="34" charset="0"/>
                <a:cs typeface="Arial" pitchFamily="34" charset="0"/>
              </a:rPr>
              <a:t>&lt;&lt;"\</a:t>
            </a:r>
            <a:r>
              <a:rPr lang="en-US" sz="2400" dirty="0" err="1">
                <a:latin typeface="Calibri" pitchFamily="34" charset="0"/>
                <a:cs typeface="Arial" pitchFamily="34" charset="0"/>
              </a:rPr>
              <a:t>nRoots</a:t>
            </a:r>
            <a:r>
              <a:rPr lang="en-US" sz="2400" dirty="0">
                <a:latin typeface="Calibri" pitchFamily="34" charset="0"/>
                <a:cs typeface="Arial" pitchFamily="34" charset="0"/>
              </a:rPr>
              <a:t> are real and unequal.\n";</a:t>
            </a:r>
          </a:p>
          <a:p>
            <a:pPr>
              <a:lnSpc>
                <a:spcPct val="90000"/>
              </a:lnSpc>
              <a:defRPr/>
            </a:pPr>
            <a:r>
              <a:rPr lang="en-US" sz="2400" dirty="0">
                <a:latin typeface="Calibri" pitchFamily="34" charset="0"/>
                <a:cs typeface="Arial" pitchFamily="34" charset="0"/>
              </a:rPr>
              <a:t>	root1=(– b + </a:t>
            </a:r>
            <a:r>
              <a:rPr lang="en-US" sz="2400" dirty="0" err="1">
                <a:latin typeface="Calibri" pitchFamily="34" charset="0"/>
                <a:cs typeface="Arial" pitchFamily="34" charset="0"/>
              </a:rPr>
              <a:t>sqrt</a:t>
            </a:r>
            <a:r>
              <a:rPr lang="en-US" sz="2400" dirty="0">
                <a:latin typeface="Calibri" pitchFamily="34" charset="0"/>
                <a:cs typeface="Arial" pitchFamily="34" charset="0"/>
              </a:rPr>
              <a:t>(disc))/(2*a);</a:t>
            </a:r>
          </a:p>
          <a:p>
            <a:pPr>
              <a:lnSpc>
                <a:spcPct val="90000"/>
              </a:lnSpc>
              <a:defRPr/>
            </a:pPr>
            <a:r>
              <a:rPr lang="en-US" sz="2400" dirty="0">
                <a:latin typeface="Calibri" pitchFamily="34" charset="0"/>
                <a:cs typeface="Arial" pitchFamily="34" charset="0"/>
              </a:rPr>
              <a:t>	root2=(– b - </a:t>
            </a:r>
            <a:r>
              <a:rPr lang="en-US" sz="2400" dirty="0" err="1">
                <a:latin typeface="Calibri" pitchFamily="34" charset="0"/>
                <a:cs typeface="Arial" pitchFamily="34" charset="0"/>
              </a:rPr>
              <a:t>sqrt</a:t>
            </a:r>
            <a:r>
              <a:rPr lang="en-US" sz="2400" dirty="0">
                <a:latin typeface="Calibri" pitchFamily="34" charset="0"/>
                <a:cs typeface="Arial" pitchFamily="34" charset="0"/>
              </a:rPr>
              <a:t>(disc))/(2*a);</a:t>
            </a:r>
          </a:p>
          <a:p>
            <a:pPr>
              <a:lnSpc>
                <a:spcPct val="90000"/>
              </a:lnSpc>
              <a:defRPr/>
            </a:pPr>
            <a:r>
              <a:rPr lang="en-US" sz="2400" dirty="0">
                <a:latin typeface="Calibri" pitchFamily="34" charset="0"/>
                <a:cs typeface="Arial" pitchFamily="34" charset="0"/>
              </a:rPr>
              <a:t>	</a:t>
            </a:r>
            <a:r>
              <a:rPr lang="en-US" sz="2400" dirty="0" err="1">
                <a:latin typeface="Calibri" pitchFamily="34" charset="0"/>
                <a:cs typeface="Arial" pitchFamily="34" charset="0"/>
              </a:rPr>
              <a:t>cout</a:t>
            </a:r>
            <a:r>
              <a:rPr lang="en-US" sz="2400" dirty="0">
                <a:latin typeface="Calibri" pitchFamily="34" charset="0"/>
                <a:cs typeface="Arial" pitchFamily="34" charset="0"/>
              </a:rPr>
              <a:t>&lt;&lt;"\nRoot1 = "&lt;&lt;root1;</a:t>
            </a:r>
          </a:p>
          <a:p>
            <a:pPr>
              <a:lnSpc>
                <a:spcPct val="90000"/>
              </a:lnSpc>
              <a:defRPr/>
            </a:pPr>
            <a:r>
              <a:rPr lang="en-US" sz="2400" dirty="0">
                <a:latin typeface="Calibri" pitchFamily="34" charset="0"/>
                <a:cs typeface="Arial" pitchFamily="34" charset="0"/>
              </a:rPr>
              <a:t>	</a:t>
            </a:r>
            <a:r>
              <a:rPr lang="en-US" sz="2400" dirty="0" err="1">
                <a:latin typeface="Calibri" pitchFamily="34" charset="0"/>
                <a:cs typeface="Arial" pitchFamily="34" charset="0"/>
              </a:rPr>
              <a:t>cout</a:t>
            </a:r>
            <a:r>
              <a:rPr lang="en-US" sz="2400" dirty="0">
                <a:latin typeface="Calibri" pitchFamily="34" charset="0"/>
                <a:cs typeface="Arial" pitchFamily="34" charset="0"/>
              </a:rPr>
              <a:t>&lt;&lt;"\nRoot2 = "&lt;&lt;root2;</a:t>
            </a:r>
          </a:p>
          <a:p>
            <a:pPr>
              <a:lnSpc>
                <a:spcPct val="90000"/>
              </a:lnSpc>
              <a:defRPr/>
            </a:pPr>
            <a:r>
              <a:rPr lang="en-US" sz="2400" dirty="0">
                <a:latin typeface="Calibri" pitchFamily="34" charset="0"/>
                <a:cs typeface="Arial" pitchFamily="34" charset="0"/>
              </a:rPr>
              <a:t>	break;</a:t>
            </a:r>
          </a:p>
          <a:p>
            <a:pPr>
              <a:lnSpc>
                <a:spcPct val="90000"/>
              </a:lnSpc>
              <a:defRPr/>
            </a:pPr>
            <a:r>
              <a:rPr lang="en-US" sz="2400" dirty="0">
                <a:latin typeface="Calibri" pitchFamily="34" charset="0"/>
                <a:cs typeface="Arial" pitchFamily="34" charset="0"/>
              </a:rPr>
              <a:t>	} </a:t>
            </a:r>
            <a:r>
              <a:rPr lang="en-US" sz="2400" dirty="0">
                <a:solidFill>
                  <a:schemeClr val="accent6">
                    <a:lumMod val="75000"/>
                  </a:schemeClr>
                </a:solidFill>
                <a:latin typeface="Calibri" pitchFamily="34" charset="0"/>
                <a:cs typeface="Arial" pitchFamily="34" charset="0"/>
              </a:rPr>
              <a:t>// end of switch</a:t>
            </a:r>
          </a:p>
          <a:p>
            <a:pPr>
              <a:lnSpc>
                <a:spcPct val="90000"/>
              </a:lnSpc>
              <a:defRPr/>
            </a:pPr>
            <a:r>
              <a:rPr lang="en-US" sz="2400" dirty="0">
                <a:latin typeface="Calibri" pitchFamily="34" charset="0"/>
                <a:cs typeface="Arial" pitchFamily="34" charset="0"/>
              </a:rPr>
              <a:t>} </a:t>
            </a:r>
            <a:r>
              <a:rPr lang="en-US" sz="2400" dirty="0">
                <a:solidFill>
                  <a:schemeClr val="accent6">
                    <a:lumMod val="75000"/>
                  </a:schemeClr>
                </a:solidFill>
                <a:latin typeface="Calibri" pitchFamily="34" charset="0"/>
                <a:cs typeface="Arial" pitchFamily="34" charset="0"/>
              </a:rPr>
              <a:t>//End of Program</a:t>
            </a:r>
          </a:p>
        </p:txBody>
      </p:sp>
      <p:sp>
        <p:nvSpPr>
          <p:cNvPr id="9" name="Title 1"/>
          <p:cNvSpPr>
            <a:spLocks noGrp="1"/>
          </p:cNvSpPr>
          <p:nvPr>
            <p:ph type="title"/>
          </p:nvPr>
        </p:nvSpPr>
        <p:spPr>
          <a:xfrm>
            <a:off x="1219200" y="457200"/>
            <a:ext cx="7924800" cy="914400"/>
          </a:xfrm>
        </p:spPr>
        <p:txBody>
          <a:bodyPr>
            <a:normAutofit fontScale="90000"/>
          </a:bodyPr>
          <a:lstStyle/>
          <a:p>
            <a:pPr>
              <a:defRPr/>
            </a:pPr>
            <a:r>
              <a:rPr lang="en-US" dirty="0"/>
              <a:t>P</a:t>
            </a:r>
            <a:r>
              <a:rPr lang="en-US" dirty="0" smtClean="0"/>
              <a:t>roblem: Find </a:t>
            </a:r>
            <a:r>
              <a:rPr lang="en-US" dirty="0"/>
              <a:t>the roots of </a:t>
            </a:r>
            <a:r>
              <a:rPr lang="en-US" dirty="0" smtClean="0"/>
              <a:t>Quadratic equation </a:t>
            </a:r>
            <a:r>
              <a:rPr lang="en-US" dirty="0"/>
              <a:t>using </a:t>
            </a:r>
            <a:r>
              <a:rPr lang="en-US" sz="4000" dirty="0">
                <a:latin typeface="Courier New" panose="02070309020205020404" pitchFamily="49" charset="0"/>
              </a:rPr>
              <a:t>switch</a:t>
            </a:r>
            <a:r>
              <a:rPr lang="en-US" b="1" dirty="0" smtClean="0">
                <a:solidFill>
                  <a:srgbClr val="C00000"/>
                </a:solidFill>
                <a:latin typeface="Tempus Sans ITC" pitchFamily="82" charset="0"/>
              </a:rPr>
              <a:t> </a:t>
            </a:r>
            <a:r>
              <a:rPr lang="en-US" dirty="0"/>
              <a:t>statement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8455A0EA-27F6-49E4-A783-6878E821D9FD}" type="slidenum">
              <a:rPr lang="en-US" altLang="en-US" b="0" smtClean="0">
                <a:solidFill>
                  <a:srgbClr val="000000"/>
                </a:solidFill>
              </a:rPr>
              <a:pPr eaLnBrk="1" hangingPunct="1"/>
              <a:t>56</a:t>
            </a:fld>
            <a:endParaRPr lang="en-US" altLang="en-US" b="0" smtClean="0">
              <a:solidFill>
                <a:srgbClr val="000000"/>
              </a:solidFill>
            </a:endParaRPr>
          </a:p>
        </p:txBody>
      </p:sp>
      <p:sp>
        <p:nvSpPr>
          <p:cNvPr id="101379" name="Footer Placeholder 3"/>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smtClean="0">
                <a:solidFill>
                  <a:srgbClr val="000000"/>
                </a:solidFill>
              </a:rPr>
              <a:t>CSE 1002                            Department of CSE</a:t>
            </a:r>
          </a:p>
        </p:txBody>
      </p:sp>
      <p:sp>
        <p:nvSpPr>
          <p:cNvPr id="9218" name="Rectangle 2"/>
          <p:cNvSpPr>
            <a:spLocks noGrp="1" noChangeArrowheads="1"/>
          </p:cNvSpPr>
          <p:nvPr>
            <p:ph type="title"/>
          </p:nvPr>
        </p:nvSpPr>
        <p:spPr>
          <a:xfrm>
            <a:off x="1219200" y="152400"/>
            <a:ext cx="7162800" cy="685800"/>
          </a:xfrm>
        </p:spPr>
        <p:txBody>
          <a:bodyPr rtlCol="0">
            <a:normAutofit fontScale="90000"/>
          </a:bodyPr>
          <a:lstStyle/>
          <a:p>
            <a:pPr eaLnBrk="1" fontAlgn="auto" hangingPunct="1">
              <a:spcAft>
                <a:spcPts val="0"/>
              </a:spcAft>
              <a:defRPr/>
            </a:pPr>
            <a:r>
              <a:rPr lang="en-US" sz="4000" smtClean="0"/>
              <a:t>Bitwise Operators</a:t>
            </a:r>
          </a:p>
        </p:txBody>
      </p:sp>
      <p:sp>
        <p:nvSpPr>
          <p:cNvPr id="101381" name="TextBox 3"/>
          <p:cNvSpPr txBox="1">
            <a:spLocks noChangeArrowheads="1"/>
          </p:cNvSpPr>
          <p:nvPr/>
        </p:nvSpPr>
        <p:spPr bwMode="auto">
          <a:xfrm>
            <a:off x="1447800" y="1371600"/>
            <a:ext cx="6172200"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lnSpc>
                <a:spcPct val="150000"/>
              </a:lnSpc>
              <a:buFont typeface="Wingdings" panose="05000000000000000000" pitchFamily="2" charset="2"/>
              <a:buChar char="§"/>
            </a:pPr>
            <a:r>
              <a:rPr lang="en-US" altLang="en-US" sz="3200" b="0">
                <a:solidFill>
                  <a:srgbClr val="000000"/>
                </a:solidFill>
              </a:rPr>
              <a:t> Bitwise Logical Operators</a:t>
            </a:r>
          </a:p>
          <a:p>
            <a:pPr eaLnBrk="1" hangingPunct="1">
              <a:lnSpc>
                <a:spcPct val="150000"/>
              </a:lnSpc>
              <a:buFont typeface="Wingdings" panose="05000000000000000000" pitchFamily="2" charset="2"/>
              <a:buChar char="§"/>
            </a:pPr>
            <a:r>
              <a:rPr lang="en-US" altLang="en-US" sz="3200" b="0">
                <a:solidFill>
                  <a:srgbClr val="000000"/>
                </a:solidFill>
              </a:rPr>
              <a:t> Bitwise Shift Operators</a:t>
            </a:r>
          </a:p>
          <a:p>
            <a:pPr eaLnBrk="1" hangingPunct="1">
              <a:lnSpc>
                <a:spcPct val="150000"/>
              </a:lnSpc>
              <a:buFont typeface="Wingdings" panose="05000000000000000000" pitchFamily="2" charset="2"/>
              <a:buChar char="§"/>
            </a:pPr>
            <a:r>
              <a:rPr lang="en-US" altLang="en-US" sz="3200" b="0">
                <a:solidFill>
                  <a:srgbClr val="000000"/>
                </a:solidFill>
              </a:rPr>
              <a:t> Ones Complement operator</a:t>
            </a:r>
          </a:p>
        </p:txBody>
      </p:sp>
      <p:sp>
        <p:nvSpPr>
          <p:cNvPr id="10138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CC71627-C961-49D1-8D2F-CB31F8B9AC3C}" type="datetime1">
              <a:rPr lang="en-US" altLang="en-US" b="0" smtClean="0">
                <a:solidFill>
                  <a:srgbClr val="000000"/>
                </a:solidFill>
              </a:rPr>
              <a:t>2/15/2015</a:t>
            </a:fld>
            <a:endParaRPr lang="en-US" altLang="en-US" b="0" smtClean="0">
              <a:solidFill>
                <a:srgbClr val="0000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62" name="Group 42"/>
          <p:cNvGraphicFramePr>
            <a:graphicFrameLocks noGrp="1"/>
          </p:cNvGraphicFramePr>
          <p:nvPr>
            <p:ph idx="1"/>
          </p:nvPr>
        </p:nvGraphicFramePr>
        <p:xfrm>
          <a:off x="5257800" y="1752600"/>
          <a:ext cx="3810000" cy="3773487"/>
        </p:xfrm>
        <a:graphic>
          <a:graphicData uri="http://schemas.openxmlformats.org/drawingml/2006/table">
            <a:tbl>
              <a:tblPr/>
              <a:tblGrid>
                <a:gridCol w="762300"/>
                <a:gridCol w="762299"/>
                <a:gridCol w="760802"/>
                <a:gridCol w="762300"/>
                <a:gridCol w="762299"/>
              </a:tblGrid>
              <a:tr h="8229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op1</a:t>
                      </a:r>
                    </a:p>
                  </a:txBody>
                  <a:tcPr marL="176349" marR="176349"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op2</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002060"/>
                          </a:solidFill>
                          <a:effectLst/>
                          <a:latin typeface="Arial" pitchFamily="34" charset="0"/>
                        </a:rPr>
                        <a:t>&amp;</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002060"/>
                          </a:solidFill>
                          <a:effectLst/>
                          <a:latin typeface="Arial" pitchFamily="34" charset="0"/>
                        </a:rPr>
                        <a:t>|</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002060"/>
                          </a:solidFill>
                          <a:effectLst/>
                          <a:latin typeface="Arial" pitchFamily="34" charset="0"/>
                        </a:rPr>
                        <a:t>^</a:t>
                      </a:r>
                    </a:p>
                  </a:txBody>
                  <a:tcPr marL="176349" marR="176349"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73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2060"/>
                          </a:solidFill>
                          <a:effectLst/>
                          <a:latin typeface="Arial" pitchFamily="34" charset="0"/>
                        </a:rPr>
                        <a:t>1</a:t>
                      </a:r>
                    </a:p>
                  </a:txBody>
                  <a:tcPr marL="176349" marR="176349"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2060"/>
                          </a:solidFill>
                          <a:effectLst/>
                          <a:latin typeface="Arial" pitchFamily="34" charset="0"/>
                        </a:rPr>
                        <a:t>1</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1</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1</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0</a:t>
                      </a:r>
                    </a:p>
                  </a:txBody>
                  <a:tcPr marL="176349" marR="176349"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85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2060"/>
                          </a:solidFill>
                          <a:effectLst/>
                          <a:latin typeface="Arial" pitchFamily="34" charset="0"/>
                        </a:rPr>
                        <a:t>1</a:t>
                      </a:r>
                    </a:p>
                  </a:txBody>
                  <a:tcPr marL="176349" marR="176349"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2060"/>
                          </a:solidFill>
                          <a:effectLst/>
                          <a:latin typeface="Arial" pitchFamily="34" charset="0"/>
                        </a:rPr>
                        <a:t>0</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0</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1</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34" charset="0"/>
                        </a:rPr>
                        <a:t>1</a:t>
                      </a:r>
                    </a:p>
                  </a:txBody>
                  <a:tcPr marL="176349" marR="176349"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73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2060"/>
                          </a:solidFill>
                          <a:effectLst/>
                          <a:latin typeface="Arial" pitchFamily="34" charset="0"/>
                        </a:rPr>
                        <a:t>0</a:t>
                      </a:r>
                    </a:p>
                  </a:txBody>
                  <a:tcPr marL="176349" marR="176349"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2060"/>
                          </a:solidFill>
                          <a:effectLst/>
                          <a:latin typeface="Arial" pitchFamily="34" charset="0"/>
                        </a:rPr>
                        <a:t>1</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0</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1</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34" charset="0"/>
                        </a:rPr>
                        <a:t>1</a:t>
                      </a:r>
                    </a:p>
                  </a:txBody>
                  <a:tcPr marL="176349" marR="176349"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73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2060"/>
                          </a:solidFill>
                          <a:effectLst/>
                          <a:latin typeface="Arial" pitchFamily="34" charset="0"/>
                        </a:rPr>
                        <a:t>0</a:t>
                      </a:r>
                    </a:p>
                  </a:txBody>
                  <a:tcPr marL="176349" marR="176349"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2060"/>
                          </a:solidFill>
                          <a:effectLst/>
                          <a:latin typeface="Arial" pitchFamily="34" charset="0"/>
                        </a:rPr>
                        <a:t>0</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0</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0</a:t>
                      </a:r>
                    </a:p>
                  </a:txBody>
                  <a:tcPr marL="176349" marR="176349"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rPr>
                        <a:t>0</a:t>
                      </a:r>
                    </a:p>
                  </a:txBody>
                  <a:tcPr marL="176349" marR="176349"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346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15E1F921-F98F-4351-8309-8F72B4C4950E}" type="slidenum">
              <a:rPr lang="en-US" altLang="en-US" b="0" smtClean="0">
                <a:solidFill>
                  <a:srgbClr val="000000"/>
                </a:solidFill>
              </a:rPr>
              <a:pPr eaLnBrk="1" hangingPunct="1"/>
              <a:t>57</a:t>
            </a:fld>
            <a:endParaRPr lang="en-US" altLang="en-US" b="0" smtClean="0">
              <a:solidFill>
                <a:srgbClr val="000000"/>
              </a:solidFill>
            </a:endParaRPr>
          </a:p>
        </p:txBody>
      </p:sp>
      <p:sp>
        <p:nvSpPr>
          <p:cNvPr id="103465" name="Footer Placehold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smtClean="0">
                <a:solidFill>
                  <a:srgbClr val="000000"/>
                </a:solidFill>
              </a:rPr>
              <a:t>CSE 1002                            Department of CSE</a:t>
            </a:r>
          </a:p>
        </p:txBody>
      </p:sp>
      <p:sp>
        <p:nvSpPr>
          <p:cNvPr id="10242" name="Rectangle 2"/>
          <p:cNvSpPr>
            <a:spLocks noGrp="1" noChangeArrowheads="1"/>
          </p:cNvSpPr>
          <p:nvPr>
            <p:ph type="title"/>
          </p:nvPr>
        </p:nvSpPr>
        <p:spPr>
          <a:xfrm>
            <a:off x="1219200" y="152400"/>
            <a:ext cx="7162800" cy="685800"/>
          </a:xfrm>
        </p:spPr>
        <p:txBody>
          <a:bodyPr rtlCol="0">
            <a:normAutofit fontScale="90000"/>
          </a:bodyPr>
          <a:lstStyle/>
          <a:p>
            <a:pPr eaLnBrk="1" fontAlgn="auto" hangingPunct="1">
              <a:spcAft>
                <a:spcPts val="0"/>
              </a:spcAft>
              <a:defRPr/>
            </a:pPr>
            <a:r>
              <a:rPr lang="en-US" sz="4000" smtClean="0"/>
              <a:t>Bitwise Logical operators</a:t>
            </a:r>
          </a:p>
        </p:txBody>
      </p:sp>
      <p:sp>
        <p:nvSpPr>
          <p:cNvPr id="10284" name="Rectangle 3"/>
          <p:cNvSpPr>
            <a:spLocks noGrp="1" noChangeArrowheads="1"/>
          </p:cNvSpPr>
          <p:nvPr>
            <p:ph type="body" sz="half" idx="4294967295"/>
          </p:nvPr>
        </p:nvSpPr>
        <p:spPr>
          <a:xfrm>
            <a:off x="1219200" y="1295400"/>
            <a:ext cx="3962400" cy="4953000"/>
          </a:xfrm>
          <a:prstGeom prst="rect">
            <a:avLst/>
          </a:prstGeom>
        </p:spPr>
        <p:txBody>
          <a:bodyPr/>
          <a:lstStyle/>
          <a:p>
            <a:pPr algn="just" eaLnBrk="1" fontAlgn="auto" hangingPunct="1">
              <a:spcAft>
                <a:spcPts val="0"/>
              </a:spcAft>
              <a:buFont typeface="Wingdings" pitchFamily="2" charset="2"/>
              <a:buChar char="§"/>
              <a:defRPr/>
            </a:pPr>
            <a:r>
              <a:rPr lang="en-US" sz="2400" dirty="0" smtClean="0">
                <a:solidFill>
                  <a:srgbClr val="002060"/>
                </a:solidFill>
                <a:latin typeface="Arial Rounded MT Bold" pitchFamily="34" charset="0"/>
              </a:rPr>
              <a:t>&amp;(AND),|(OR),^(EXOR)</a:t>
            </a:r>
          </a:p>
          <a:p>
            <a:pPr marL="0" indent="0" algn="just" eaLnBrk="1" fontAlgn="auto" hangingPunct="1">
              <a:spcAft>
                <a:spcPts val="0"/>
              </a:spcAft>
              <a:buFont typeface="Arial" panose="020B0604020202020204" pitchFamily="34" charset="0"/>
              <a:buNone/>
              <a:defRPr/>
            </a:pPr>
            <a:endParaRPr lang="en-US" sz="1100" dirty="0" smtClean="0">
              <a:solidFill>
                <a:srgbClr val="002060"/>
              </a:solidFill>
              <a:latin typeface="Arial Rounded MT Bold" pitchFamily="34" charset="0"/>
            </a:endParaRPr>
          </a:p>
          <a:p>
            <a:pPr algn="just" eaLnBrk="1" fontAlgn="auto" hangingPunct="1">
              <a:spcAft>
                <a:spcPts val="0"/>
              </a:spcAft>
              <a:buFont typeface="Wingdings" pitchFamily="2" charset="2"/>
              <a:buChar char="§"/>
              <a:defRPr/>
            </a:pPr>
            <a:r>
              <a:rPr lang="en-US" sz="2400" dirty="0" smtClean="0">
                <a:solidFill>
                  <a:srgbClr val="002060"/>
                </a:solidFill>
              </a:rPr>
              <a:t>These are </a:t>
            </a:r>
            <a:r>
              <a:rPr lang="en-US" sz="2400" i="1" dirty="0" smtClean="0">
                <a:solidFill>
                  <a:srgbClr val="002060"/>
                </a:solidFill>
              </a:rPr>
              <a:t>binary operators </a:t>
            </a:r>
            <a:r>
              <a:rPr lang="en-US" sz="2400" dirty="0" smtClean="0">
                <a:solidFill>
                  <a:srgbClr val="002060"/>
                </a:solidFill>
              </a:rPr>
              <a:t>and require two integer operands.</a:t>
            </a:r>
          </a:p>
          <a:p>
            <a:pPr algn="just" eaLnBrk="1" fontAlgn="auto" hangingPunct="1">
              <a:spcAft>
                <a:spcPts val="0"/>
              </a:spcAft>
              <a:buFont typeface="Wingdings" pitchFamily="2" charset="2"/>
              <a:buChar char="§"/>
              <a:defRPr/>
            </a:pPr>
            <a:endParaRPr lang="en-US" sz="1100" dirty="0" smtClean="0">
              <a:solidFill>
                <a:srgbClr val="002060"/>
              </a:solidFill>
            </a:endParaRPr>
          </a:p>
          <a:p>
            <a:pPr algn="just" eaLnBrk="1" fontAlgn="auto" hangingPunct="1">
              <a:spcAft>
                <a:spcPts val="0"/>
              </a:spcAft>
              <a:buFont typeface="Wingdings" pitchFamily="2" charset="2"/>
              <a:buChar char="§"/>
              <a:defRPr/>
            </a:pPr>
            <a:r>
              <a:rPr lang="en-US" sz="2400" dirty="0" smtClean="0">
                <a:solidFill>
                  <a:srgbClr val="002060"/>
                </a:solidFill>
              </a:rPr>
              <a:t>These work on their operands bit by bit starting from LSB (rightmost bit).</a:t>
            </a:r>
          </a:p>
        </p:txBody>
      </p:sp>
      <p:sp>
        <p:nvSpPr>
          <p:cNvPr id="10346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FB7BF7C-071E-4F85-9E87-BC74D4F3B13E}" type="datetime1">
              <a:rPr lang="en-US" altLang="en-US" b="0" smtClean="0">
                <a:solidFill>
                  <a:srgbClr val="000000"/>
                </a:solidFill>
              </a:rPr>
              <a:t>2/15/2015</a:t>
            </a:fld>
            <a:endParaRPr lang="en-US" altLang="en-US" b="0" smtClean="0">
              <a:solidFill>
                <a:srgbClr val="00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solidFill>
                  <a:srgbClr val="002060"/>
                </a:solidFill>
              </a:rPr>
              <a:t>Suppose x = 10, y = 15</a:t>
            </a:r>
          </a:p>
          <a:p>
            <a:pPr eaLnBrk="1" hangingPunct="1">
              <a:buFontTx/>
              <a:buNone/>
            </a:pPr>
            <a:r>
              <a:rPr lang="en-US" altLang="en-US" smtClean="0">
                <a:solidFill>
                  <a:srgbClr val="002060"/>
                </a:solidFill>
              </a:rPr>
              <a:t>	z = x &amp; y     sets z=10 like this</a:t>
            </a:r>
          </a:p>
          <a:p>
            <a:pPr eaLnBrk="1" hangingPunct="1">
              <a:buFontTx/>
              <a:buNone/>
            </a:pPr>
            <a:r>
              <a:rPr lang="en-US" altLang="en-US" smtClean="0">
                <a:solidFill>
                  <a:srgbClr val="002060"/>
                </a:solidFill>
              </a:rPr>
              <a:t>	</a:t>
            </a:r>
            <a:r>
              <a:rPr lang="en-US" altLang="en-US" smtClean="0">
                <a:solidFill>
                  <a:srgbClr val="FF0000"/>
                </a:solidFill>
              </a:rPr>
              <a:t>0000000000001010  </a:t>
            </a:r>
            <a:r>
              <a:rPr lang="en-US" altLang="en-US" smtClean="0">
                <a:solidFill>
                  <a:srgbClr val="FF0000"/>
                </a:solidFill>
                <a:sym typeface="Wingdings" panose="05000000000000000000" pitchFamily="2" charset="2"/>
              </a:rPr>
              <a:t> </a:t>
            </a:r>
            <a:r>
              <a:rPr lang="en-US" altLang="en-US" smtClean="0">
                <a:solidFill>
                  <a:srgbClr val="FF0000"/>
                </a:solidFill>
              </a:rPr>
              <a:t>x</a:t>
            </a:r>
          </a:p>
          <a:p>
            <a:pPr eaLnBrk="1" hangingPunct="1">
              <a:buFontTx/>
              <a:buNone/>
            </a:pPr>
            <a:r>
              <a:rPr lang="en-US" altLang="en-US" smtClean="0">
                <a:solidFill>
                  <a:srgbClr val="FF0000"/>
                </a:solidFill>
              </a:rPr>
              <a:t>	0000000000001111  </a:t>
            </a:r>
            <a:r>
              <a:rPr lang="en-US" altLang="en-US" smtClean="0">
                <a:solidFill>
                  <a:srgbClr val="FF0000"/>
                </a:solidFill>
                <a:sym typeface="Wingdings" panose="05000000000000000000" pitchFamily="2" charset="2"/>
              </a:rPr>
              <a:t> </a:t>
            </a:r>
            <a:r>
              <a:rPr lang="en-US" altLang="en-US" smtClean="0">
                <a:solidFill>
                  <a:srgbClr val="FF0000"/>
                </a:solidFill>
              </a:rPr>
              <a:t>y</a:t>
            </a:r>
          </a:p>
          <a:p>
            <a:pPr eaLnBrk="1" hangingPunct="1">
              <a:buFontTx/>
              <a:buNone/>
            </a:pPr>
            <a:r>
              <a:rPr lang="en-US" altLang="en-US" smtClean="0">
                <a:solidFill>
                  <a:srgbClr val="002060"/>
                </a:solidFill>
              </a:rPr>
              <a:t>	0000000000001010  </a:t>
            </a:r>
            <a:r>
              <a:rPr lang="en-US" altLang="en-US" smtClean="0">
                <a:solidFill>
                  <a:srgbClr val="002060"/>
                </a:solidFill>
                <a:sym typeface="Wingdings" panose="05000000000000000000" pitchFamily="2" charset="2"/>
              </a:rPr>
              <a:t> </a:t>
            </a:r>
            <a:r>
              <a:rPr lang="en-US" altLang="en-US" smtClean="0">
                <a:solidFill>
                  <a:srgbClr val="002060"/>
                </a:solidFill>
              </a:rPr>
              <a:t>z = x &amp; y</a:t>
            </a:r>
          </a:p>
          <a:p>
            <a:pPr eaLnBrk="1" hangingPunct="1">
              <a:buFontTx/>
              <a:buNone/>
            </a:pPr>
            <a:r>
              <a:rPr lang="en-US" altLang="en-US" smtClean="0">
                <a:solidFill>
                  <a:srgbClr val="002060"/>
                </a:solidFill>
              </a:rPr>
              <a:t>	Same way </a:t>
            </a:r>
            <a:r>
              <a:rPr lang="en-US" altLang="en-US" smtClean="0">
                <a:solidFill>
                  <a:srgbClr val="002060"/>
                </a:solidFill>
                <a:latin typeface="Arial Rounded MT Bold" panose="020F0704030504030204" pitchFamily="34" charset="0"/>
              </a:rPr>
              <a:t>|,^</a:t>
            </a:r>
            <a:r>
              <a:rPr lang="en-US" altLang="en-US" smtClean="0">
                <a:solidFill>
                  <a:srgbClr val="002060"/>
                </a:solidFill>
              </a:rPr>
              <a:t> </a:t>
            </a:r>
            <a:r>
              <a:rPr lang="en-US" altLang="en-US" smtClean="0"/>
              <a:t>according to the table are computed.</a:t>
            </a:r>
          </a:p>
        </p:txBody>
      </p:sp>
      <p:sp>
        <p:nvSpPr>
          <p:cNvPr id="10547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1DAE0BEB-5B6B-4A9D-962A-546E7321971D}" type="slidenum">
              <a:rPr lang="en-US" altLang="en-US" b="0" smtClean="0">
                <a:solidFill>
                  <a:srgbClr val="000000"/>
                </a:solidFill>
              </a:rPr>
              <a:pPr eaLnBrk="1" hangingPunct="1"/>
              <a:t>58</a:t>
            </a:fld>
            <a:endParaRPr lang="en-US" altLang="en-US" b="0" smtClean="0">
              <a:solidFill>
                <a:srgbClr val="000000"/>
              </a:solidFill>
            </a:endParaRPr>
          </a:p>
        </p:txBody>
      </p:sp>
      <p:sp>
        <p:nvSpPr>
          <p:cNvPr id="105476" name="Footer Placehold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smtClean="0">
                <a:solidFill>
                  <a:srgbClr val="000000"/>
                </a:solidFill>
              </a:rPr>
              <a:t>CSE 1002                            Department of CSE</a:t>
            </a:r>
          </a:p>
        </p:txBody>
      </p:sp>
      <p:sp>
        <p:nvSpPr>
          <p:cNvPr id="11266" name="Rectangle 2"/>
          <p:cNvSpPr>
            <a:spLocks noGrp="1" noChangeArrowheads="1"/>
          </p:cNvSpPr>
          <p:nvPr>
            <p:ph type="title"/>
          </p:nvPr>
        </p:nvSpPr>
        <p:spPr>
          <a:xfrm>
            <a:off x="1219200" y="152400"/>
            <a:ext cx="7162800" cy="685800"/>
          </a:xfrm>
        </p:spPr>
        <p:txBody>
          <a:bodyPr rtlCol="0">
            <a:normAutofit fontScale="90000"/>
          </a:bodyPr>
          <a:lstStyle/>
          <a:p>
            <a:pPr eaLnBrk="1" fontAlgn="auto" hangingPunct="1">
              <a:spcAft>
                <a:spcPts val="0"/>
              </a:spcAft>
              <a:defRPr/>
            </a:pPr>
            <a:r>
              <a:rPr lang="en-US" sz="4000" smtClean="0"/>
              <a:t>Example</a:t>
            </a:r>
          </a:p>
        </p:txBody>
      </p:sp>
      <p:sp>
        <p:nvSpPr>
          <p:cNvPr id="105478" name="Line 5"/>
          <p:cNvSpPr>
            <a:spLocks noChangeShapeType="1"/>
          </p:cNvSpPr>
          <p:nvPr/>
        </p:nvSpPr>
        <p:spPr bwMode="auto">
          <a:xfrm>
            <a:off x="1524000" y="3886200"/>
            <a:ext cx="365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7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F7CBC47-8F36-4B80-9E22-3FF2B9FB5222}" type="datetime1">
              <a:rPr lang="en-US" altLang="en-US" b="0" smtClean="0">
                <a:solidFill>
                  <a:srgbClr val="000000"/>
                </a:solidFill>
              </a:rPr>
              <a:t>2/15/2015</a:t>
            </a:fld>
            <a:endParaRPr lang="en-US" altLang="en-US" b="0" smtClean="0">
              <a:solidFill>
                <a:srgbClr val="00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idx="1"/>
          </p:nvPr>
        </p:nvSpPr>
        <p:spPr bwMode="auto">
          <a:xfrm>
            <a:off x="1447800" y="1066800"/>
            <a:ext cx="72390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buFont typeface="Wingdings" panose="05000000000000000000" pitchFamily="2" charset="2"/>
              <a:buChar char="§"/>
            </a:pPr>
            <a:r>
              <a:rPr lang="en-US" altLang="en-US" sz="2800" smtClean="0">
                <a:solidFill>
                  <a:srgbClr val="002060"/>
                </a:solidFill>
                <a:latin typeface="Arial Rounded MT Bold" panose="020F0704030504030204" pitchFamily="34" charset="0"/>
              </a:rPr>
              <a:t>&lt;&lt;</a:t>
            </a:r>
            <a:r>
              <a:rPr lang="en-US" altLang="en-US" sz="2800" smtClean="0">
                <a:solidFill>
                  <a:srgbClr val="002060"/>
                </a:solidFill>
              </a:rPr>
              <a:t> ,</a:t>
            </a:r>
            <a:r>
              <a:rPr lang="en-US" altLang="en-US" sz="2800" smtClean="0">
                <a:solidFill>
                  <a:srgbClr val="002060"/>
                </a:solidFill>
                <a:latin typeface="Arial Rounded MT Bold" panose="020F0704030504030204" pitchFamily="34" charset="0"/>
              </a:rPr>
              <a:t>&gt;&gt;</a:t>
            </a:r>
            <a:r>
              <a:rPr lang="en-US" altLang="en-US" sz="2800" smtClean="0">
                <a:solidFill>
                  <a:srgbClr val="002060"/>
                </a:solidFill>
              </a:rPr>
              <a:t> </a:t>
            </a:r>
          </a:p>
          <a:p>
            <a:pPr algn="just" eaLnBrk="1" hangingPunct="1">
              <a:buFont typeface="Wingdings" panose="05000000000000000000" pitchFamily="2" charset="2"/>
              <a:buChar char="§"/>
            </a:pPr>
            <a:r>
              <a:rPr lang="en-US" altLang="en-US" sz="2800" smtClean="0">
                <a:solidFill>
                  <a:srgbClr val="002060"/>
                </a:solidFill>
              </a:rPr>
              <a:t>These are used to move bit patterns either to the left or right.</a:t>
            </a:r>
          </a:p>
          <a:p>
            <a:pPr algn="just" eaLnBrk="1" hangingPunct="1">
              <a:buFont typeface="Wingdings" panose="05000000000000000000" pitchFamily="2" charset="2"/>
              <a:buChar char="§"/>
            </a:pPr>
            <a:r>
              <a:rPr lang="en-US" altLang="en-US" sz="2800" smtClean="0">
                <a:solidFill>
                  <a:srgbClr val="002060"/>
                </a:solidFill>
              </a:rPr>
              <a:t>They are used in the following form</a:t>
            </a:r>
          </a:p>
          <a:p>
            <a:pPr algn="just" eaLnBrk="1" hangingPunct="1">
              <a:buFont typeface="Wingdings" panose="05000000000000000000" pitchFamily="2" charset="2"/>
              <a:buChar char="§"/>
            </a:pPr>
            <a:r>
              <a:rPr lang="en-US" altLang="en-US" sz="2800" smtClean="0">
                <a:solidFill>
                  <a:srgbClr val="002060"/>
                </a:solidFill>
                <a:latin typeface="Arial Rounded MT Bold" panose="020F0704030504030204" pitchFamily="34" charset="0"/>
              </a:rPr>
              <a:t>op&lt;&lt;n    </a:t>
            </a:r>
            <a:r>
              <a:rPr lang="en-US" altLang="en-US" sz="2800" smtClean="0">
                <a:solidFill>
                  <a:srgbClr val="002060"/>
                </a:solidFill>
              </a:rPr>
              <a:t>or   </a:t>
            </a:r>
            <a:r>
              <a:rPr lang="en-US" altLang="en-US" sz="2800" smtClean="0">
                <a:solidFill>
                  <a:srgbClr val="002060"/>
                </a:solidFill>
                <a:latin typeface="Arial Rounded MT Bold" panose="020F0704030504030204" pitchFamily="34" charset="0"/>
              </a:rPr>
              <a:t>op&gt;&gt;n   </a:t>
            </a:r>
            <a:r>
              <a:rPr lang="en-US" altLang="en-US" sz="2800" smtClean="0">
                <a:solidFill>
                  <a:srgbClr val="002060"/>
                </a:solidFill>
              </a:rPr>
              <a:t>here op is the operand to be shifted and n is number of positions to shift.</a:t>
            </a:r>
          </a:p>
        </p:txBody>
      </p:sp>
      <p:sp>
        <p:nvSpPr>
          <p:cNvPr id="10752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7A46B6A-9C1A-49C7-B0DD-E4FDB0BF4F13}" type="slidenum">
              <a:rPr lang="en-US" altLang="en-US" b="0" smtClean="0">
                <a:solidFill>
                  <a:srgbClr val="000000"/>
                </a:solidFill>
              </a:rPr>
              <a:pPr eaLnBrk="1" hangingPunct="1"/>
              <a:t>59</a:t>
            </a:fld>
            <a:endParaRPr lang="en-US" altLang="en-US" b="0" smtClean="0">
              <a:solidFill>
                <a:srgbClr val="000000"/>
              </a:solidFill>
            </a:endParaRPr>
          </a:p>
        </p:txBody>
      </p:sp>
      <p:sp>
        <p:nvSpPr>
          <p:cNvPr id="107524" name="Footer Placehold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smtClean="0">
                <a:solidFill>
                  <a:srgbClr val="000000"/>
                </a:solidFill>
              </a:rPr>
              <a:t>CSE 1002                            Department of CSE</a:t>
            </a:r>
          </a:p>
        </p:txBody>
      </p:sp>
      <p:sp>
        <p:nvSpPr>
          <p:cNvPr id="12290" name="Rectangle 2"/>
          <p:cNvSpPr>
            <a:spLocks noGrp="1" noChangeArrowheads="1"/>
          </p:cNvSpPr>
          <p:nvPr>
            <p:ph type="title"/>
          </p:nvPr>
        </p:nvSpPr>
        <p:spPr>
          <a:xfrm>
            <a:off x="1219200" y="152400"/>
            <a:ext cx="7162800" cy="685800"/>
          </a:xfrm>
        </p:spPr>
        <p:txBody>
          <a:bodyPr rtlCol="0">
            <a:normAutofit fontScale="90000"/>
          </a:bodyPr>
          <a:lstStyle/>
          <a:p>
            <a:pPr eaLnBrk="1" fontAlgn="auto" hangingPunct="1">
              <a:spcAft>
                <a:spcPts val="0"/>
              </a:spcAft>
              <a:defRPr/>
            </a:pPr>
            <a:r>
              <a:rPr lang="en-US" sz="4000" smtClean="0"/>
              <a:t>Bitwise Shift operators</a:t>
            </a:r>
          </a:p>
        </p:txBody>
      </p:sp>
      <p:sp>
        <p:nvSpPr>
          <p:cNvPr id="10752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8799CC-82C7-4C4C-BEE8-6179A1D744CD}" type="datetime1">
              <a:rPr lang="en-US" altLang="en-US" b="0" smtClean="0">
                <a:solidFill>
                  <a:srgbClr val="000000"/>
                </a:solidFill>
              </a:rPr>
              <a:t>2/15/2015</a:t>
            </a:fld>
            <a:endParaRPr lang="en-US" altLang="en-US" b="0" smtClean="0">
              <a:solidFill>
                <a:srgbClr val="0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39939" name="Rectangle 2"/>
          <p:cNvSpPr>
            <a:spLocks noGrp="1" noChangeArrowheads="1"/>
          </p:cNvSpPr>
          <p:nvPr>
            <p:ph type="title"/>
          </p:nvPr>
        </p:nvSpPr>
        <p:spPr>
          <a:xfrm>
            <a:off x="1219200" y="152400"/>
            <a:ext cx="7162800" cy="685800"/>
          </a:xfrm>
        </p:spPr>
        <p:txBody>
          <a:bodyPr/>
          <a:lstStyle/>
          <a:p>
            <a:pPr eaLnBrk="1" hangingPunct="1"/>
            <a:r>
              <a:rPr lang="en-US" altLang="en-US" smtClean="0"/>
              <a:t>Example - </a:t>
            </a:r>
            <a:r>
              <a:rPr lang="en-US" altLang="en-US" smtClean="0">
                <a:latin typeface="Courier New" panose="02070309020205020404" pitchFamily="49" charset="0"/>
              </a:rPr>
              <a:t>if</a:t>
            </a:r>
          </a:p>
        </p:txBody>
      </p:sp>
      <p:grpSp>
        <p:nvGrpSpPr>
          <p:cNvPr id="39940" name="Group 1"/>
          <p:cNvGrpSpPr>
            <a:grpSpLocks/>
          </p:cNvGrpSpPr>
          <p:nvPr/>
        </p:nvGrpSpPr>
        <p:grpSpPr bwMode="auto">
          <a:xfrm>
            <a:off x="1466850" y="2124075"/>
            <a:ext cx="7524750" cy="3443288"/>
            <a:chOff x="1466850" y="2124075"/>
            <a:chExt cx="7524750" cy="3444020"/>
          </a:xfrm>
        </p:grpSpPr>
        <p:sp>
          <p:nvSpPr>
            <p:cNvPr id="39944" name="Text Box 4"/>
            <p:cNvSpPr txBox="1">
              <a:spLocks noChangeArrowheads="1"/>
            </p:cNvSpPr>
            <p:nvPr/>
          </p:nvSpPr>
          <p:spPr bwMode="auto">
            <a:xfrm>
              <a:off x="1466850" y="2124075"/>
              <a:ext cx="7524750" cy="344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lnSpc>
                  <a:spcPct val="110000"/>
                </a:lnSpc>
              </a:pPr>
              <a:r>
                <a:rPr lang="en-US" altLang="en-US" b="0">
                  <a:latin typeface="Courier New" panose="02070309020205020404" pitchFamily="49" charset="0"/>
                </a:rPr>
                <a:t>// Program to calculate the absolute value of an //integer</a:t>
              </a:r>
            </a:p>
            <a:p>
              <a:pPr eaLnBrk="1" hangingPunct="1">
                <a:lnSpc>
                  <a:spcPct val="110000"/>
                </a:lnSpc>
              </a:pPr>
              <a:r>
                <a:rPr lang="en-US" altLang="en-US" b="0">
                  <a:latin typeface="Courier New" panose="02070309020205020404" pitchFamily="49" charset="0"/>
                </a:rPr>
                <a:t>void main (void)</a:t>
              </a:r>
            </a:p>
            <a:p>
              <a:pPr eaLnBrk="1" hangingPunct="1">
                <a:lnSpc>
                  <a:spcPct val="110000"/>
                </a:lnSpc>
              </a:pPr>
              <a:r>
                <a:rPr lang="en-US" altLang="en-US" b="0">
                  <a:latin typeface="Courier New" panose="02070309020205020404" pitchFamily="49" charset="0"/>
                </a:rPr>
                <a:t>{</a:t>
              </a:r>
            </a:p>
            <a:p>
              <a:pPr lvl="1" eaLnBrk="1" hangingPunct="1">
                <a:lnSpc>
                  <a:spcPct val="110000"/>
                </a:lnSpc>
              </a:pPr>
              <a:r>
                <a:rPr lang="en-US" altLang="en-US" b="0">
                  <a:latin typeface="Courier New" panose="02070309020205020404" pitchFamily="49" charset="0"/>
                </a:rPr>
                <a:t>int number;</a:t>
              </a:r>
            </a:p>
            <a:p>
              <a:pPr lvl="1" eaLnBrk="1" hangingPunct="1">
                <a:lnSpc>
                  <a:spcPct val="110000"/>
                </a:lnSpc>
              </a:pPr>
              <a:r>
                <a:rPr lang="en-US" altLang="en-US" b="0">
                  <a:latin typeface="Courier New" panose="02070309020205020404" pitchFamily="49" charset="0"/>
                </a:rPr>
                <a:t>cout&lt;&lt;"Type in your number: ";</a:t>
              </a:r>
            </a:p>
            <a:p>
              <a:pPr lvl="1" eaLnBrk="1" hangingPunct="1">
                <a:lnSpc>
                  <a:spcPct val="110000"/>
                </a:lnSpc>
              </a:pPr>
              <a:r>
                <a:rPr lang="en-US" altLang="en-US" b="0">
                  <a:latin typeface="Courier New" panose="02070309020205020404" pitchFamily="49" charset="0"/>
                </a:rPr>
                <a:t>cin&gt;&gt; number;</a:t>
              </a:r>
            </a:p>
            <a:p>
              <a:pPr lvl="1" eaLnBrk="1" hangingPunct="1">
                <a:lnSpc>
                  <a:spcPct val="110000"/>
                </a:lnSpc>
              </a:pPr>
              <a:r>
                <a:rPr lang="en-US" altLang="en-US" b="0">
                  <a:latin typeface="Courier New" panose="02070309020205020404" pitchFamily="49" charset="0"/>
                </a:rPr>
                <a:t>if ( number &lt; 0 )</a:t>
              </a:r>
            </a:p>
            <a:p>
              <a:pPr lvl="1" eaLnBrk="1" hangingPunct="1">
                <a:lnSpc>
                  <a:spcPct val="110000"/>
                </a:lnSpc>
              </a:pPr>
              <a:r>
                <a:rPr lang="en-US" altLang="en-US" b="0">
                  <a:latin typeface="Courier New" panose="02070309020205020404" pitchFamily="49" charset="0"/>
                </a:rPr>
                <a:t>	number = -number;</a:t>
              </a:r>
            </a:p>
            <a:p>
              <a:pPr lvl="1" eaLnBrk="1" hangingPunct="1">
                <a:lnSpc>
                  <a:spcPct val="110000"/>
                </a:lnSpc>
              </a:pPr>
              <a:r>
                <a:rPr lang="en-US" altLang="en-US" b="0">
                  <a:latin typeface="Courier New" panose="02070309020205020404" pitchFamily="49" charset="0"/>
                </a:rPr>
                <a:t>cout&lt;&lt;"The absolute value is “&lt;&lt; number;</a:t>
              </a:r>
            </a:p>
            <a:p>
              <a:pPr eaLnBrk="1" hangingPunct="1">
                <a:lnSpc>
                  <a:spcPct val="110000"/>
                </a:lnSpc>
              </a:pPr>
              <a:r>
                <a:rPr lang="en-US" altLang="en-US" b="0">
                  <a:latin typeface="Courier New" panose="02070309020205020404" pitchFamily="49" charset="0"/>
                </a:rPr>
                <a:t>}</a:t>
              </a:r>
            </a:p>
          </p:txBody>
        </p:sp>
        <p:sp>
          <p:nvSpPr>
            <p:cNvPr id="39945" name="Freeform 5"/>
            <p:cNvSpPr>
              <a:spLocks/>
            </p:cNvSpPr>
            <p:nvPr/>
          </p:nvSpPr>
          <p:spPr bwMode="auto">
            <a:xfrm>
              <a:off x="1828800" y="4267199"/>
              <a:ext cx="2819400" cy="381001"/>
            </a:xfrm>
            <a:custGeom>
              <a:avLst/>
              <a:gdLst>
                <a:gd name="T0" fmla="*/ 2147483646 w 1992"/>
                <a:gd name="T1" fmla="*/ 2147483646 h 451"/>
                <a:gd name="T2" fmla="*/ 0 w 1992"/>
                <a:gd name="T3" fmla="*/ 2147483646 h 451"/>
                <a:gd name="T4" fmla="*/ 2147483646 w 1992"/>
                <a:gd name="T5" fmla="*/ 2147483646 h 451"/>
                <a:gd name="T6" fmla="*/ 2147483646 w 1992"/>
                <a:gd name="T7" fmla="*/ 2147483646 h 451"/>
                <a:gd name="T8" fmla="*/ 2147483646 w 1992"/>
                <a:gd name="T9" fmla="*/ 2147483646 h 451"/>
                <a:gd name="T10" fmla="*/ 2147483646 w 1992"/>
                <a:gd name="T11" fmla="*/ 2147483646 h 451"/>
                <a:gd name="T12" fmla="*/ 2147483646 w 1992"/>
                <a:gd name="T13" fmla="*/ 2147483646 h 451"/>
                <a:gd name="T14" fmla="*/ 2147483646 w 1992"/>
                <a:gd name="T15" fmla="*/ 2147483646 h 451"/>
                <a:gd name="T16" fmla="*/ 2147483646 w 1992"/>
                <a:gd name="T17" fmla="*/ 2147483646 h 451"/>
                <a:gd name="T18" fmla="*/ 2147483646 w 1992"/>
                <a:gd name="T19" fmla="*/ 2147483646 h 451"/>
                <a:gd name="T20" fmla="*/ 2147483646 w 1992"/>
                <a:gd name="T21" fmla="*/ 2147483646 h 451"/>
                <a:gd name="T22" fmla="*/ 2147483646 w 1992"/>
                <a:gd name="T23" fmla="*/ 2147483646 h 451"/>
                <a:gd name="T24" fmla="*/ 2147483646 w 1992"/>
                <a:gd name="T25" fmla="*/ 2147483646 h 451"/>
                <a:gd name="T26" fmla="*/ 2147483646 w 1992"/>
                <a:gd name="T27" fmla="*/ 2147483646 h 451"/>
                <a:gd name="T28" fmla="*/ 2147483646 w 1992"/>
                <a:gd name="T29" fmla="*/ 2147483646 h 451"/>
                <a:gd name="T30" fmla="*/ 2147483646 w 1992"/>
                <a:gd name="T31" fmla="*/ 2147483646 h 451"/>
                <a:gd name="T32" fmla="*/ 2147483646 w 1992"/>
                <a:gd name="T33" fmla="*/ 2147483646 h 451"/>
                <a:gd name="T34" fmla="*/ 2147483646 w 1992"/>
                <a:gd name="T35" fmla="*/ 2147483646 h 451"/>
                <a:gd name="T36" fmla="*/ 2147483646 w 1992"/>
                <a:gd name="T37" fmla="*/ 2147483646 h 451"/>
                <a:gd name="T38" fmla="*/ 2147483646 w 1992"/>
                <a:gd name="T39" fmla="*/ 2147483646 h 451"/>
                <a:gd name="T40" fmla="*/ 2147483646 w 1992"/>
                <a:gd name="T41" fmla="*/ 2147483646 h 451"/>
                <a:gd name="T42" fmla="*/ 2147483646 w 1992"/>
                <a:gd name="T43" fmla="*/ 2147483646 h 451"/>
                <a:gd name="T44" fmla="*/ 2147483646 w 1992"/>
                <a:gd name="T45" fmla="*/ 2147483646 h 451"/>
                <a:gd name="T46" fmla="*/ 2147483646 w 1992"/>
                <a:gd name="T47" fmla="*/ 2147483646 h 451"/>
                <a:gd name="T48" fmla="*/ 2147483646 w 1992"/>
                <a:gd name="T49" fmla="*/ 0 h 451"/>
                <a:gd name="T50" fmla="*/ 2147483646 w 1992"/>
                <a:gd name="T51" fmla="*/ 2147483646 h 451"/>
                <a:gd name="T52" fmla="*/ 2147483646 w 1992"/>
                <a:gd name="T53" fmla="*/ 2147483646 h 451"/>
                <a:gd name="T54" fmla="*/ 2147483646 w 1992"/>
                <a:gd name="T55" fmla="*/ 2147483646 h 45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92" h="451">
                  <a:moveTo>
                    <a:pt x="55" y="79"/>
                  </a:moveTo>
                  <a:cubicBezTo>
                    <a:pt x="2" y="120"/>
                    <a:pt x="19" y="110"/>
                    <a:pt x="0" y="165"/>
                  </a:cubicBezTo>
                  <a:cubicBezTo>
                    <a:pt x="6" y="243"/>
                    <a:pt x="9" y="350"/>
                    <a:pt x="102" y="378"/>
                  </a:cubicBezTo>
                  <a:cubicBezTo>
                    <a:pt x="142" y="376"/>
                    <a:pt x="182" y="376"/>
                    <a:pt x="221" y="371"/>
                  </a:cubicBezTo>
                  <a:cubicBezTo>
                    <a:pt x="237" y="369"/>
                    <a:pt x="252" y="360"/>
                    <a:pt x="268" y="355"/>
                  </a:cubicBezTo>
                  <a:cubicBezTo>
                    <a:pt x="276" y="352"/>
                    <a:pt x="292" y="347"/>
                    <a:pt x="292" y="347"/>
                  </a:cubicBezTo>
                  <a:cubicBezTo>
                    <a:pt x="418" y="350"/>
                    <a:pt x="544" y="350"/>
                    <a:pt x="670" y="355"/>
                  </a:cubicBezTo>
                  <a:cubicBezTo>
                    <a:pt x="717" y="357"/>
                    <a:pt x="759" y="411"/>
                    <a:pt x="805" y="426"/>
                  </a:cubicBezTo>
                  <a:cubicBezTo>
                    <a:pt x="839" y="423"/>
                    <a:pt x="873" y="424"/>
                    <a:pt x="907" y="418"/>
                  </a:cubicBezTo>
                  <a:cubicBezTo>
                    <a:pt x="954" y="410"/>
                    <a:pt x="1001" y="382"/>
                    <a:pt x="1049" y="371"/>
                  </a:cubicBezTo>
                  <a:cubicBezTo>
                    <a:pt x="1107" y="373"/>
                    <a:pt x="1165" y="372"/>
                    <a:pt x="1223" y="378"/>
                  </a:cubicBezTo>
                  <a:cubicBezTo>
                    <a:pt x="1429" y="400"/>
                    <a:pt x="1273" y="391"/>
                    <a:pt x="1388" y="418"/>
                  </a:cubicBezTo>
                  <a:cubicBezTo>
                    <a:pt x="1475" y="438"/>
                    <a:pt x="1568" y="444"/>
                    <a:pt x="1657" y="449"/>
                  </a:cubicBezTo>
                  <a:cubicBezTo>
                    <a:pt x="1715" y="447"/>
                    <a:pt x="1773" y="451"/>
                    <a:pt x="1830" y="442"/>
                  </a:cubicBezTo>
                  <a:cubicBezTo>
                    <a:pt x="1851" y="439"/>
                    <a:pt x="1852" y="404"/>
                    <a:pt x="1870" y="394"/>
                  </a:cubicBezTo>
                  <a:cubicBezTo>
                    <a:pt x="1884" y="386"/>
                    <a:pt x="1903" y="387"/>
                    <a:pt x="1917" y="378"/>
                  </a:cubicBezTo>
                  <a:cubicBezTo>
                    <a:pt x="1925" y="373"/>
                    <a:pt x="1933" y="368"/>
                    <a:pt x="1941" y="363"/>
                  </a:cubicBezTo>
                  <a:cubicBezTo>
                    <a:pt x="1992" y="287"/>
                    <a:pt x="1938" y="198"/>
                    <a:pt x="1862" y="173"/>
                  </a:cubicBezTo>
                  <a:cubicBezTo>
                    <a:pt x="1847" y="159"/>
                    <a:pt x="1828" y="149"/>
                    <a:pt x="1814" y="134"/>
                  </a:cubicBezTo>
                  <a:cubicBezTo>
                    <a:pt x="1807" y="127"/>
                    <a:pt x="1806" y="116"/>
                    <a:pt x="1799" y="110"/>
                  </a:cubicBezTo>
                  <a:cubicBezTo>
                    <a:pt x="1757" y="75"/>
                    <a:pt x="1679" y="91"/>
                    <a:pt x="1625" y="79"/>
                  </a:cubicBezTo>
                  <a:cubicBezTo>
                    <a:pt x="1588" y="54"/>
                    <a:pt x="1550" y="50"/>
                    <a:pt x="1507" y="39"/>
                  </a:cubicBezTo>
                  <a:cubicBezTo>
                    <a:pt x="1383" y="42"/>
                    <a:pt x="1260" y="42"/>
                    <a:pt x="1136" y="47"/>
                  </a:cubicBezTo>
                  <a:cubicBezTo>
                    <a:pt x="1106" y="48"/>
                    <a:pt x="1049" y="71"/>
                    <a:pt x="1049" y="71"/>
                  </a:cubicBezTo>
                  <a:cubicBezTo>
                    <a:pt x="962" y="49"/>
                    <a:pt x="873" y="29"/>
                    <a:pt x="789" y="0"/>
                  </a:cubicBezTo>
                  <a:cubicBezTo>
                    <a:pt x="731" y="5"/>
                    <a:pt x="685" y="17"/>
                    <a:pt x="631" y="23"/>
                  </a:cubicBezTo>
                  <a:cubicBezTo>
                    <a:pt x="506" y="36"/>
                    <a:pt x="165" y="38"/>
                    <a:pt x="126" y="39"/>
                  </a:cubicBezTo>
                  <a:cubicBezTo>
                    <a:pt x="98" y="57"/>
                    <a:pt x="89" y="79"/>
                    <a:pt x="55" y="79"/>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941"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39942"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43BF5CB-A4D4-4B2C-BCF5-944FBA1EA17B}" type="slidenum">
              <a:rPr lang="en-US" altLang="en-US" b="0" smtClean="0"/>
              <a:pPr/>
              <a:t>6</a:t>
            </a:fld>
            <a:endParaRPr lang="en-US" altLang="en-US" b="0" smtClean="0"/>
          </a:p>
        </p:txBody>
      </p:sp>
      <p:sp>
        <p:nvSpPr>
          <p:cNvPr id="39943"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80C7BB2-D0B7-4777-A654-29E6EE9F0894}"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idx="1"/>
          </p:nvPr>
        </p:nvSpPr>
        <p:spPr bwMode="auto">
          <a:xfrm>
            <a:off x="1447800" y="1317625"/>
            <a:ext cx="73152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buFont typeface="Wingdings" panose="05000000000000000000" pitchFamily="2" charset="2"/>
              <a:buChar char="§"/>
            </a:pPr>
            <a:r>
              <a:rPr lang="en-US" altLang="en-US" sz="2800" smtClean="0"/>
              <a:t> </a:t>
            </a:r>
            <a:r>
              <a:rPr lang="en-US" altLang="en-US" sz="2800" smtClean="0">
                <a:solidFill>
                  <a:srgbClr val="002060"/>
                </a:solidFill>
                <a:latin typeface="Arial Rounded MT Bold" panose="020F0704030504030204" pitchFamily="34" charset="0"/>
              </a:rPr>
              <a:t>&lt;&lt;</a:t>
            </a:r>
            <a:r>
              <a:rPr lang="en-US" altLang="en-US" sz="2800" smtClean="0">
                <a:solidFill>
                  <a:srgbClr val="002060"/>
                </a:solidFill>
              </a:rPr>
              <a:t> causes all the bits in the operand op to be shifted to the left by n positions.</a:t>
            </a:r>
          </a:p>
          <a:p>
            <a:pPr algn="just" eaLnBrk="1" hangingPunct="1">
              <a:buFont typeface="Wingdings" panose="05000000000000000000" pitchFamily="2" charset="2"/>
              <a:buChar char="§"/>
            </a:pPr>
            <a:endParaRPr lang="en-US" altLang="en-US" sz="2800" smtClean="0">
              <a:solidFill>
                <a:srgbClr val="002060"/>
              </a:solidFill>
            </a:endParaRPr>
          </a:p>
          <a:p>
            <a:pPr algn="just" eaLnBrk="1" hangingPunct="1">
              <a:buFont typeface="Wingdings" panose="05000000000000000000" pitchFamily="2" charset="2"/>
              <a:buChar char="§"/>
            </a:pPr>
            <a:r>
              <a:rPr lang="en-US" altLang="en-US" sz="2800" smtClean="0">
                <a:solidFill>
                  <a:srgbClr val="002060"/>
                </a:solidFill>
              </a:rPr>
              <a:t>The </a:t>
            </a:r>
            <a:r>
              <a:rPr lang="en-US" altLang="en-US" sz="2800" i="1" smtClean="0">
                <a:solidFill>
                  <a:srgbClr val="002060"/>
                </a:solidFill>
              </a:rPr>
              <a:t>leftmost</a:t>
            </a:r>
            <a:r>
              <a:rPr lang="en-US" altLang="en-US" sz="2800" smtClean="0">
                <a:solidFill>
                  <a:srgbClr val="002060"/>
                </a:solidFill>
              </a:rPr>
              <a:t> n bits in the original bit pattern will be lost and the </a:t>
            </a:r>
            <a:r>
              <a:rPr lang="en-US" altLang="en-US" sz="2800" i="1" smtClean="0">
                <a:solidFill>
                  <a:srgbClr val="002060"/>
                </a:solidFill>
              </a:rPr>
              <a:t>rightmost </a:t>
            </a:r>
            <a:r>
              <a:rPr lang="en-US" altLang="en-US" sz="2800" smtClean="0">
                <a:solidFill>
                  <a:srgbClr val="002060"/>
                </a:solidFill>
              </a:rPr>
              <a:t>n bits that are vacated are filled with 0’s</a:t>
            </a:r>
          </a:p>
        </p:txBody>
      </p:sp>
      <p:sp>
        <p:nvSpPr>
          <p:cNvPr id="10957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B277D2A7-5175-49E1-9DB2-A32756D42F27}" type="slidenum">
              <a:rPr lang="en-US" altLang="en-US" b="0" smtClean="0">
                <a:solidFill>
                  <a:srgbClr val="000000"/>
                </a:solidFill>
              </a:rPr>
              <a:pPr eaLnBrk="1" hangingPunct="1"/>
              <a:t>60</a:t>
            </a:fld>
            <a:endParaRPr lang="en-US" altLang="en-US" b="0" smtClean="0">
              <a:solidFill>
                <a:srgbClr val="000000"/>
              </a:solidFill>
            </a:endParaRPr>
          </a:p>
        </p:txBody>
      </p:sp>
      <p:sp>
        <p:nvSpPr>
          <p:cNvPr id="109572" name="Footer Placehold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smtClean="0">
                <a:solidFill>
                  <a:srgbClr val="000000"/>
                </a:solidFill>
              </a:rPr>
              <a:t>CSE 1002                            Department of CSE</a:t>
            </a:r>
          </a:p>
        </p:txBody>
      </p:sp>
      <p:sp>
        <p:nvSpPr>
          <p:cNvPr id="13314" name="Rectangle 2"/>
          <p:cNvSpPr>
            <a:spLocks noGrp="1" noChangeArrowheads="1"/>
          </p:cNvSpPr>
          <p:nvPr>
            <p:ph type="title"/>
          </p:nvPr>
        </p:nvSpPr>
        <p:spPr>
          <a:xfrm>
            <a:off x="1219200" y="152400"/>
            <a:ext cx="7162800" cy="685800"/>
          </a:xfrm>
        </p:spPr>
        <p:txBody>
          <a:bodyPr rtlCol="0">
            <a:normAutofit fontScale="90000"/>
          </a:bodyPr>
          <a:lstStyle/>
          <a:p>
            <a:pPr eaLnBrk="1" fontAlgn="auto" hangingPunct="1">
              <a:spcAft>
                <a:spcPts val="0"/>
              </a:spcAft>
              <a:defRPr/>
            </a:pPr>
            <a:r>
              <a:rPr lang="en-US" sz="4000" smtClean="0"/>
              <a:t>Bitwise Shift operator: </a:t>
            </a:r>
            <a:r>
              <a:rPr lang="en-US" sz="4000" b="1" smtClean="0"/>
              <a:t>&lt;&lt;</a:t>
            </a:r>
          </a:p>
        </p:txBody>
      </p:sp>
      <p:sp>
        <p:nvSpPr>
          <p:cNvPr id="10957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9C60B23-4A1B-4CD5-B096-DD83A51CB142}" type="datetime1">
              <a:rPr lang="en-US" altLang="en-US" b="0" smtClean="0">
                <a:solidFill>
                  <a:srgbClr val="000000"/>
                </a:solidFill>
              </a:rPr>
              <a:t>2/15/2015</a:t>
            </a:fld>
            <a:endParaRPr lang="en-US" altLang="en-US" b="0" smtClean="0">
              <a:solidFill>
                <a:srgbClr val="000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idx="1"/>
          </p:nvPr>
        </p:nvSpPr>
        <p:spPr bwMode="auto">
          <a:xfrm>
            <a:off x="1447800" y="1066800"/>
            <a:ext cx="72390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buFont typeface="Wingdings" panose="05000000000000000000" pitchFamily="2" charset="2"/>
              <a:buChar char="§"/>
            </a:pPr>
            <a:r>
              <a:rPr lang="en-US" altLang="en-US" sz="2800" smtClean="0">
                <a:latin typeface="Arial Rounded MT Bold" panose="020F0704030504030204" pitchFamily="34" charset="0"/>
              </a:rPr>
              <a:t> </a:t>
            </a:r>
            <a:r>
              <a:rPr lang="en-US" altLang="en-US" sz="2800" smtClean="0">
                <a:solidFill>
                  <a:srgbClr val="002060"/>
                </a:solidFill>
                <a:latin typeface="Arial Rounded MT Bold" panose="020F0704030504030204" pitchFamily="34" charset="0"/>
              </a:rPr>
              <a:t>&gt;&gt;</a:t>
            </a:r>
            <a:r>
              <a:rPr lang="en-US" altLang="en-US" sz="2800" smtClean="0">
                <a:solidFill>
                  <a:srgbClr val="002060"/>
                </a:solidFill>
              </a:rPr>
              <a:t> causes all the bits in operand op  to be shifted to the right by n positions.</a:t>
            </a:r>
          </a:p>
          <a:p>
            <a:pPr algn="just" eaLnBrk="1" hangingPunct="1">
              <a:buFont typeface="Wingdings" panose="05000000000000000000" pitchFamily="2" charset="2"/>
              <a:buChar char="§"/>
            </a:pPr>
            <a:endParaRPr lang="en-US" altLang="en-US" sz="2800" smtClean="0">
              <a:solidFill>
                <a:srgbClr val="002060"/>
              </a:solidFill>
            </a:endParaRPr>
          </a:p>
          <a:p>
            <a:pPr algn="just" eaLnBrk="1" hangingPunct="1">
              <a:buFont typeface="Wingdings" panose="05000000000000000000" pitchFamily="2" charset="2"/>
              <a:buChar char="§"/>
            </a:pPr>
            <a:r>
              <a:rPr lang="en-US" altLang="en-US" sz="2800" smtClean="0">
                <a:solidFill>
                  <a:srgbClr val="002060"/>
                </a:solidFill>
              </a:rPr>
              <a:t>The </a:t>
            </a:r>
            <a:r>
              <a:rPr lang="en-US" altLang="en-US" sz="2800" i="1" smtClean="0">
                <a:solidFill>
                  <a:srgbClr val="002060"/>
                </a:solidFill>
              </a:rPr>
              <a:t>rightmost </a:t>
            </a:r>
            <a:r>
              <a:rPr lang="en-US" altLang="en-US" sz="2800" smtClean="0">
                <a:solidFill>
                  <a:srgbClr val="002060"/>
                </a:solidFill>
              </a:rPr>
              <a:t>n bits will be lost and the left most vacated bits are filled with 0’s if number is unsigned integer</a:t>
            </a:r>
          </a:p>
          <a:p>
            <a:pPr algn="just" eaLnBrk="1" hangingPunct="1">
              <a:buFont typeface="Wingdings" panose="05000000000000000000" pitchFamily="2" charset="2"/>
              <a:buChar char="§"/>
            </a:pPr>
            <a:endParaRPr lang="en-US" altLang="en-US" sz="2800" smtClean="0">
              <a:solidFill>
                <a:srgbClr val="002060"/>
              </a:solidFill>
            </a:endParaRPr>
          </a:p>
          <a:p>
            <a:pPr algn="just" eaLnBrk="1" hangingPunct="1">
              <a:buFont typeface="Wingdings" panose="05000000000000000000" pitchFamily="2" charset="2"/>
              <a:buChar char="§"/>
            </a:pPr>
            <a:r>
              <a:rPr lang="en-US" altLang="en-US" sz="2800" smtClean="0">
                <a:solidFill>
                  <a:srgbClr val="002060"/>
                </a:solidFill>
              </a:rPr>
              <a:t>If the number is signed the operation is machine dependent.</a:t>
            </a:r>
          </a:p>
        </p:txBody>
      </p:sp>
      <p:sp>
        <p:nvSpPr>
          <p:cNvPr id="11161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6A7B2730-36C8-445B-8A8D-E416C3C07A37}" type="slidenum">
              <a:rPr lang="en-US" altLang="en-US" b="0" smtClean="0">
                <a:solidFill>
                  <a:srgbClr val="000000"/>
                </a:solidFill>
              </a:rPr>
              <a:pPr eaLnBrk="1" hangingPunct="1"/>
              <a:t>61</a:t>
            </a:fld>
            <a:endParaRPr lang="en-US" altLang="en-US" b="0" smtClean="0">
              <a:solidFill>
                <a:srgbClr val="000000"/>
              </a:solidFill>
            </a:endParaRPr>
          </a:p>
        </p:txBody>
      </p:sp>
      <p:sp>
        <p:nvSpPr>
          <p:cNvPr id="111620" name="Footer Placehold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smtClean="0">
                <a:solidFill>
                  <a:srgbClr val="000000"/>
                </a:solidFill>
              </a:rPr>
              <a:t>CSE 1002                            Department of CSE</a:t>
            </a:r>
          </a:p>
        </p:txBody>
      </p:sp>
      <p:sp>
        <p:nvSpPr>
          <p:cNvPr id="14338" name="Rectangle 2"/>
          <p:cNvSpPr>
            <a:spLocks noGrp="1" noChangeArrowheads="1"/>
          </p:cNvSpPr>
          <p:nvPr>
            <p:ph type="title"/>
          </p:nvPr>
        </p:nvSpPr>
        <p:spPr>
          <a:xfrm>
            <a:off x="1219200" y="152400"/>
            <a:ext cx="7162800" cy="685800"/>
          </a:xfrm>
        </p:spPr>
        <p:txBody>
          <a:bodyPr rtlCol="0">
            <a:normAutofit fontScale="90000"/>
          </a:bodyPr>
          <a:lstStyle/>
          <a:p>
            <a:pPr eaLnBrk="1" fontAlgn="auto" hangingPunct="1">
              <a:spcAft>
                <a:spcPts val="0"/>
              </a:spcAft>
              <a:defRPr/>
            </a:pPr>
            <a:r>
              <a:rPr lang="en-US" sz="4000" smtClean="0"/>
              <a:t>Bitwise Shift operator: </a:t>
            </a:r>
            <a:r>
              <a:rPr lang="en-US" sz="4000" b="1" smtClean="0"/>
              <a:t>&gt;&gt;</a:t>
            </a:r>
          </a:p>
        </p:txBody>
      </p:sp>
      <p:sp>
        <p:nvSpPr>
          <p:cNvPr id="11162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9648FBA-F4AA-4795-A5E1-081C18F7C3DB}" type="datetime1">
              <a:rPr lang="en-US" altLang="en-US" b="0" smtClean="0">
                <a:solidFill>
                  <a:srgbClr val="000000"/>
                </a:solidFill>
              </a:rPr>
              <a:t>2/15/2015</a:t>
            </a:fld>
            <a:endParaRPr lang="en-US" altLang="en-US" b="0" smtClean="0">
              <a:solidFill>
                <a:srgbClr val="0000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idx="1"/>
          </p:nvPr>
        </p:nvSpPr>
        <p:spPr bwMode="auto">
          <a:xfrm>
            <a:off x="1447800" y="1066800"/>
            <a:ext cx="72390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buFont typeface="Wingdings" panose="05000000000000000000" pitchFamily="2" charset="2"/>
              <a:buChar char="§"/>
            </a:pPr>
            <a:r>
              <a:rPr lang="en-US" altLang="en-US" sz="2800" smtClean="0">
                <a:solidFill>
                  <a:srgbClr val="002060"/>
                </a:solidFill>
              </a:rPr>
              <a:t>Op and n can be constants or variables.</a:t>
            </a:r>
          </a:p>
          <a:p>
            <a:pPr algn="just" eaLnBrk="1" hangingPunct="1">
              <a:buFont typeface="Wingdings" panose="05000000000000000000" pitchFamily="2" charset="2"/>
              <a:buChar char="§"/>
            </a:pPr>
            <a:endParaRPr lang="en-US" altLang="en-US" sz="2800" smtClean="0">
              <a:solidFill>
                <a:srgbClr val="002060"/>
              </a:solidFill>
            </a:endParaRPr>
          </a:p>
          <a:p>
            <a:pPr algn="just" eaLnBrk="1" hangingPunct="1">
              <a:buFont typeface="Wingdings" panose="05000000000000000000" pitchFamily="2" charset="2"/>
              <a:buChar char="§"/>
            </a:pPr>
            <a:r>
              <a:rPr lang="en-US" altLang="en-US" sz="2800" smtClean="0">
                <a:solidFill>
                  <a:srgbClr val="002060"/>
                </a:solidFill>
              </a:rPr>
              <a:t>There are 2 restrictions on the value of n</a:t>
            </a:r>
          </a:p>
          <a:p>
            <a:pPr lvl="1" algn="just" eaLnBrk="1" hangingPunct="1">
              <a:buFont typeface="Wingdings" panose="05000000000000000000" pitchFamily="2" charset="2"/>
              <a:buChar char="ü"/>
            </a:pPr>
            <a:r>
              <a:rPr lang="en-US" altLang="en-US" sz="3200" i="1" smtClean="0">
                <a:solidFill>
                  <a:srgbClr val="002060"/>
                </a:solidFill>
                <a:latin typeface="Times New Roman" panose="02020603050405020304" pitchFamily="18" charset="0"/>
                <a:cs typeface="Times New Roman" panose="02020603050405020304" pitchFamily="18" charset="0"/>
              </a:rPr>
              <a:t>n</a:t>
            </a:r>
            <a:r>
              <a:rPr lang="en-US" altLang="en-US" smtClean="0">
                <a:solidFill>
                  <a:srgbClr val="002060"/>
                </a:solidFill>
              </a:rPr>
              <a:t> cannot be –ve</a:t>
            </a:r>
          </a:p>
          <a:p>
            <a:pPr lvl="1" algn="just" eaLnBrk="1" hangingPunct="1">
              <a:buFont typeface="Wingdings" panose="05000000000000000000" pitchFamily="2" charset="2"/>
              <a:buChar char="ü"/>
            </a:pPr>
            <a:r>
              <a:rPr lang="en-US" altLang="en-US" sz="3200" i="1" smtClean="0">
                <a:solidFill>
                  <a:srgbClr val="002060"/>
                </a:solidFill>
                <a:latin typeface="Times New Roman" panose="02020603050405020304" pitchFamily="18" charset="0"/>
                <a:cs typeface="Times New Roman" panose="02020603050405020304" pitchFamily="18" charset="0"/>
              </a:rPr>
              <a:t>n</a:t>
            </a:r>
            <a:r>
              <a:rPr lang="en-US" altLang="en-US" smtClean="0">
                <a:solidFill>
                  <a:srgbClr val="002060"/>
                </a:solidFill>
              </a:rPr>
              <a:t> should not be greater than number of bits  used to represent Op</a:t>
            </a:r>
            <a:r>
              <a:rPr lang="en-US" altLang="en-US" sz="2000" smtClean="0">
                <a:solidFill>
                  <a:srgbClr val="002060"/>
                </a:solidFill>
              </a:rPr>
              <a:t>.(E.g.: suppose op is </a:t>
            </a:r>
            <a:r>
              <a:rPr lang="en-US" altLang="en-US" sz="2400" b="1" i="1" smtClean="0">
                <a:solidFill>
                  <a:srgbClr val="002060"/>
                </a:solidFill>
                <a:latin typeface="Times New Roman" panose="02020603050405020304" pitchFamily="18" charset="0"/>
                <a:cs typeface="Times New Roman" panose="02020603050405020304" pitchFamily="18" charset="0"/>
              </a:rPr>
              <a:t>int</a:t>
            </a:r>
            <a:r>
              <a:rPr lang="en-US" altLang="en-US" sz="2000" smtClean="0">
                <a:solidFill>
                  <a:srgbClr val="002060"/>
                </a:solidFill>
              </a:rPr>
              <a:t> and size is 2 bytes then </a:t>
            </a:r>
            <a:r>
              <a:rPr lang="en-US" altLang="en-US" sz="2400" b="1" i="1" smtClean="0">
                <a:solidFill>
                  <a:srgbClr val="002060"/>
                </a:solidFill>
                <a:latin typeface="Times New Roman" panose="02020603050405020304" pitchFamily="18" charset="0"/>
                <a:cs typeface="Times New Roman" panose="02020603050405020304" pitchFamily="18" charset="0"/>
              </a:rPr>
              <a:t>n</a:t>
            </a:r>
            <a:r>
              <a:rPr lang="en-US" altLang="en-US" sz="2000" smtClean="0">
                <a:solidFill>
                  <a:srgbClr val="002060"/>
                </a:solidFill>
              </a:rPr>
              <a:t> cannot be greater than 16).</a:t>
            </a:r>
            <a:endParaRPr lang="en-US" altLang="en-US" smtClean="0">
              <a:solidFill>
                <a:srgbClr val="002060"/>
              </a:solidFill>
            </a:endParaRPr>
          </a:p>
        </p:txBody>
      </p:sp>
      <p:sp>
        <p:nvSpPr>
          <p:cNvPr id="11366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49C5B155-16AB-41EF-AF70-A4BD869BA02C}" type="slidenum">
              <a:rPr lang="en-US" altLang="en-US" b="0" smtClean="0">
                <a:solidFill>
                  <a:srgbClr val="000000"/>
                </a:solidFill>
              </a:rPr>
              <a:pPr eaLnBrk="1" hangingPunct="1"/>
              <a:t>62</a:t>
            </a:fld>
            <a:endParaRPr lang="en-US" altLang="en-US" b="0" smtClean="0">
              <a:solidFill>
                <a:srgbClr val="000000"/>
              </a:solidFill>
            </a:endParaRPr>
          </a:p>
        </p:txBody>
      </p:sp>
      <p:sp>
        <p:nvSpPr>
          <p:cNvPr id="113668" name="Footer Placehold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smtClean="0">
                <a:solidFill>
                  <a:srgbClr val="000000"/>
                </a:solidFill>
              </a:rPr>
              <a:t>CSE 1002                            Department of CSE</a:t>
            </a:r>
          </a:p>
        </p:txBody>
      </p:sp>
      <p:sp>
        <p:nvSpPr>
          <p:cNvPr id="15362" name="Rectangle 2"/>
          <p:cNvSpPr>
            <a:spLocks noGrp="1" noChangeArrowheads="1"/>
          </p:cNvSpPr>
          <p:nvPr>
            <p:ph type="title"/>
          </p:nvPr>
        </p:nvSpPr>
        <p:spPr>
          <a:xfrm>
            <a:off x="1219200" y="152400"/>
            <a:ext cx="7162800" cy="685800"/>
          </a:xfrm>
        </p:spPr>
        <p:txBody>
          <a:bodyPr rtlCol="0">
            <a:normAutofit fontScale="90000"/>
          </a:bodyPr>
          <a:lstStyle/>
          <a:p>
            <a:pPr eaLnBrk="1" fontAlgn="auto" hangingPunct="1">
              <a:spcAft>
                <a:spcPts val="0"/>
              </a:spcAft>
              <a:defRPr/>
            </a:pPr>
            <a:r>
              <a:rPr lang="en-US" sz="4000" smtClean="0"/>
              <a:t>Bitwise Shift operators</a:t>
            </a:r>
            <a:endParaRPr lang="en-US" sz="4000" b="1" smtClean="0"/>
          </a:p>
        </p:txBody>
      </p:sp>
      <p:sp>
        <p:nvSpPr>
          <p:cNvPr id="11367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5A1562D-B17B-4A13-9B22-02B281882B83}" type="datetime1">
              <a:rPr lang="en-US" altLang="en-US" b="0" smtClean="0">
                <a:solidFill>
                  <a:srgbClr val="000000"/>
                </a:solidFill>
              </a:rPr>
              <a:t>2/15/2015</a:t>
            </a:fld>
            <a:endParaRPr lang="en-US" altLang="en-US" b="0" smtClean="0">
              <a:solidFill>
                <a:srgbClr val="00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buFont typeface="Wingdings" panose="05000000000000000000" pitchFamily="2" charset="2"/>
              <a:buChar char="§"/>
            </a:pPr>
            <a:r>
              <a:rPr lang="en-US" altLang="en-US" smtClean="0">
                <a:solidFill>
                  <a:srgbClr val="002060"/>
                </a:solidFill>
              </a:rPr>
              <a:t>Suppose X is an unsigned integer whose bit pattern is 0000 0000 0000 1011</a:t>
            </a:r>
          </a:p>
          <a:p>
            <a:pPr algn="just" eaLnBrk="1" hangingPunct="1">
              <a:buFont typeface="Wingdings" panose="05000000000000000000" pitchFamily="2" charset="2"/>
              <a:buChar char="§"/>
            </a:pPr>
            <a:endParaRPr lang="en-US" altLang="en-US" smtClean="0">
              <a:solidFill>
                <a:srgbClr val="002060"/>
              </a:solidFill>
            </a:endParaRPr>
          </a:p>
          <a:p>
            <a:pPr algn="just" eaLnBrk="1" hangingPunct="1">
              <a:buFont typeface="Wingdings" panose="05000000000000000000" pitchFamily="2" charset="2"/>
              <a:buChar char="ü"/>
            </a:pPr>
            <a:r>
              <a:rPr lang="en-US" altLang="en-US" smtClean="0">
                <a:solidFill>
                  <a:srgbClr val="002060"/>
                </a:solidFill>
              </a:rPr>
              <a:t>x&lt;&lt;1             	 0000 0000 0001 0110</a:t>
            </a:r>
          </a:p>
          <a:p>
            <a:pPr algn="just" eaLnBrk="1" hangingPunct="1">
              <a:buFont typeface="Wingdings" panose="05000000000000000000" pitchFamily="2" charset="2"/>
              <a:buChar char="ü"/>
            </a:pPr>
            <a:r>
              <a:rPr lang="en-US" altLang="en-US" smtClean="0">
                <a:solidFill>
                  <a:srgbClr val="002060"/>
                </a:solidFill>
              </a:rPr>
              <a:t>x&gt;&gt;1             	 0000 0000 0000 0101 </a:t>
            </a:r>
          </a:p>
        </p:txBody>
      </p:sp>
      <p:sp>
        <p:nvSpPr>
          <p:cNvPr id="11571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35D85F83-C28E-4AC7-972B-32BD9E33482B}" type="slidenum">
              <a:rPr lang="en-US" altLang="en-US" b="0" smtClean="0">
                <a:solidFill>
                  <a:srgbClr val="000000"/>
                </a:solidFill>
              </a:rPr>
              <a:pPr eaLnBrk="1" hangingPunct="1"/>
              <a:t>63</a:t>
            </a:fld>
            <a:endParaRPr lang="en-US" altLang="en-US" b="0" smtClean="0">
              <a:solidFill>
                <a:srgbClr val="000000"/>
              </a:solidFill>
            </a:endParaRPr>
          </a:p>
        </p:txBody>
      </p:sp>
      <p:sp>
        <p:nvSpPr>
          <p:cNvPr id="115716" name="Footer Placehold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smtClean="0">
                <a:solidFill>
                  <a:srgbClr val="000000"/>
                </a:solidFill>
              </a:rPr>
              <a:t>CSE 1002                            Department of CSE</a:t>
            </a:r>
          </a:p>
        </p:txBody>
      </p:sp>
      <p:sp>
        <p:nvSpPr>
          <p:cNvPr id="16386" name="Rectangle 2"/>
          <p:cNvSpPr>
            <a:spLocks noGrp="1" noChangeArrowheads="1"/>
          </p:cNvSpPr>
          <p:nvPr>
            <p:ph type="title"/>
          </p:nvPr>
        </p:nvSpPr>
        <p:spPr>
          <a:xfrm>
            <a:off x="1219200" y="152400"/>
            <a:ext cx="7162800" cy="685800"/>
          </a:xfrm>
        </p:spPr>
        <p:txBody>
          <a:bodyPr rtlCol="0">
            <a:normAutofit fontScale="90000"/>
          </a:bodyPr>
          <a:lstStyle/>
          <a:p>
            <a:pPr eaLnBrk="1" fontAlgn="auto" hangingPunct="1">
              <a:spcAft>
                <a:spcPts val="0"/>
              </a:spcAft>
              <a:defRPr/>
            </a:pPr>
            <a:r>
              <a:rPr lang="en-US" sz="4000" smtClean="0"/>
              <a:t>Examples</a:t>
            </a:r>
          </a:p>
        </p:txBody>
      </p:sp>
      <p:cxnSp>
        <p:nvCxnSpPr>
          <p:cNvPr id="115718" name="Straight Connector 4"/>
          <p:cNvCxnSpPr>
            <a:cxnSpLocks noChangeShapeType="1"/>
          </p:cNvCxnSpPr>
          <p:nvPr/>
        </p:nvCxnSpPr>
        <p:spPr bwMode="auto">
          <a:xfrm>
            <a:off x="4114800" y="3200400"/>
            <a:ext cx="3733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5719" name="Straight Connector 4"/>
          <p:cNvCxnSpPr>
            <a:cxnSpLocks noChangeShapeType="1"/>
          </p:cNvCxnSpPr>
          <p:nvPr/>
        </p:nvCxnSpPr>
        <p:spPr bwMode="auto">
          <a:xfrm>
            <a:off x="4114800" y="3844925"/>
            <a:ext cx="361315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 name="Right Arrow 5"/>
          <p:cNvSpPr/>
          <p:nvPr/>
        </p:nvSpPr>
        <p:spPr bwMode="auto">
          <a:xfrm rot="10800000">
            <a:off x="7924800" y="2894013"/>
            <a:ext cx="381000" cy="212725"/>
          </a:xfrm>
          <a:prstGeom prst="rightArrow">
            <a:avLst/>
          </a:prstGeom>
          <a:solidFill>
            <a:schemeClr val="tx1"/>
          </a:solidFill>
          <a:ln w="9525" cap="flat" cmpd="sng" algn="ctr">
            <a:noFill/>
            <a:prstDash val="solid"/>
            <a:round/>
            <a:headEnd type="none" w="med" len="med"/>
            <a:tailEnd type="none" w="med" len="med"/>
          </a:ln>
          <a:effectLst/>
        </p:spPr>
        <p:txBody>
          <a:bodyPr>
            <a:spAutoFit/>
          </a:bodyPr>
          <a:lstStyle/>
          <a:p>
            <a:pPr eaLnBrk="1" fontAlgn="auto" hangingPunct="1">
              <a:spcBef>
                <a:spcPts val="0"/>
              </a:spcBef>
              <a:spcAft>
                <a:spcPts val="0"/>
              </a:spcAft>
              <a:defRPr/>
            </a:pPr>
            <a:endParaRPr lang="en-US" sz="100" dirty="0">
              <a:ln>
                <a:solidFill>
                  <a:prstClr val="black"/>
                </a:solidFill>
              </a:ln>
              <a:solidFill>
                <a:srgbClr val="002060"/>
              </a:solidFill>
              <a:latin typeface="Calibri"/>
            </a:endParaRPr>
          </a:p>
        </p:txBody>
      </p:sp>
      <p:sp>
        <p:nvSpPr>
          <p:cNvPr id="7" name="Right Arrow 6"/>
          <p:cNvSpPr>
            <a:spLocks noChangeArrowheads="1"/>
          </p:cNvSpPr>
          <p:nvPr/>
        </p:nvSpPr>
        <p:spPr bwMode="auto">
          <a:xfrm>
            <a:off x="3581400" y="3519488"/>
            <a:ext cx="444500" cy="214312"/>
          </a:xfrm>
          <a:prstGeom prst="rightArrow">
            <a:avLst>
              <a:gd name="adj1" fmla="val 50000"/>
              <a:gd name="adj2" fmla="val 49864"/>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sz="100">
              <a:solidFill>
                <a:srgbClr val="3333FF"/>
              </a:solidFill>
              <a:latin typeface="Calibri" panose="020F0502020204030204" pitchFamily="34" charset="0"/>
            </a:endParaRPr>
          </a:p>
        </p:txBody>
      </p:sp>
      <p:sp>
        <p:nvSpPr>
          <p:cNvPr id="8" name="TextBox 7"/>
          <p:cNvSpPr txBox="1">
            <a:spLocks noChangeArrowheads="1"/>
          </p:cNvSpPr>
          <p:nvPr/>
        </p:nvSpPr>
        <p:spPr bwMode="auto">
          <a:xfrm>
            <a:off x="8274050" y="2743200"/>
            <a:ext cx="869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600">
                <a:solidFill>
                  <a:srgbClr val="000000"/>
                </a:solidFill>
                <a:latin typeface="Calibri" panose="020F0502020204030204" pitchFamily="34" charset="0"/>
                <a:cs typeface="Times New Roman" panose="02020603050405020304" pitchFamily="18" charset="0"/>
              </a:rPr>
              <a:t>Add ZEROS</a:t>
            </a:r>
          </a:p>
        </p:txBody>
      </p:sp>
      <p:sp>
        <p:nvSpPr>
          <p:cNvPr id="9" name="TextBox 8"/>
          <p:cNvSpPr txBox="1">
            <a:spLocks noChangeArrowheads="1"/>
          </p:cNvSpPr>
          <p:nvPr/>
        </p:nvSpPr>
        <p:spPr bwMode="auto">
          <a:xfrm>
            <a:off x="2482850" y="3471863"/>
            <a:ext cx="1708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600">
                <a:solidFill>
                  <a:srgbClr val="000000"/>
                </a:solidFill>
                <a:latin typeface="Calibri" panose="020F0502020204030204" pitchFamily="34" charset="0"/>
                <a:cs typeface="Times New Roman" panose="02020603050405020304" pitchFamily="18" charset="0"/>
              </a:rPr>
              <a:t>Add ZEROS</a:t>
            </a:r>
          </a:p>
        </p:txBody>
      </p:sp>
      <p:sp>
        <p:nvSpPr>
          <p:cNvPr id="11572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1CAC530-7F38-4098-BB71-1DBD732466EE}" type="datetime1">
              <a:rPr lang="en-US" altLang="en-US" b="0" smtClean="0">
                <a:solidFill>
                  <a:srgbClr val="000000"/>
                </a:solidFill>
              </a:rPr>
              <a:t>2/15/2015</a:t>
            </a:fld>
            <a:endParaRPr lang="en-US" altLang="en-US" b="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1219200" y="1066800"/>
            <a:ext cx="7924800" cy="5059363"/>
          </a:xfrm>
        </p:spPr>
        <p:txBody>
          <a:bodyPr/>
          <a:lstStyle/>
          <a:p>
            <a:pPr algn="just" eaLnBrk="1" fontAlgn="auto" hangingPunct="1">
              <a:spcAft>
                <a:spcPts val="0"/>
              </a:spcAft>
              <a:buFont typeface="Wingdings" pitchFamily="2" charset="2"/>
              <a:buChar char="§"/>
              <a:defRPr/>
            </a:pPr>
            <a:r>
              <a:rPr lang="en-US" dirty="0" smtClean="0">
                <a:solidFill>
                  <a:srgbClr val="002060"/>
                </a:solidFill>
              </a:rPr>
              <a:t>Suppose X is an unsigned integer whose bit pattern is 0000 0000 0000 1011 whose equivalent value in decimal number system is 11.</a:t>
            </a:r>
          </a:p>
          <a:p>
            <a:pPr algn="just" eaLnBrk="1" fontAlgn="auto" hangingPunct="1">
              <a:spcAft>
                <a:spcPts val="0"/>
              </a:spcAft>
              <a:buFont typeface="Wingdings" pitchFamily="2" charset="2"/>
              <a:buChar char="ü"/>
              <a:defRPr/>
            </a:pPr>
            <a:r>
              <a:rPr lang="en-US" dirty="0" smtClean="0">
                <a:solidFill>
                  <a:srgbClr val="002060"/>
                </a:solidFill>
              </a:rPr>
              <a:t>x&lt;&lt;3   0000 0000 0101 1000             	    = 88</a:t>
            </a:r>
          </a:p>
          <a:p>
            <a:pPr algn="just" eaLnBrk="1" fontAlgn="auto" hangingPunct="1">
              <a:spcAft>
                <a:spcPts val="0"/>
              </a:spcAft>
              <a:buFont typeface="Wingdings" pitchFamily="2" charset="2"/>
              <a:buChar char="ü"/>
              <a:defRPr/>
            </a:pPr>
            <a:r>
              <a:rPr lang="en-US" dirty="0" smtClean="0">
                <a:solidFill>
                  <a:srgbClr val="002060"/>
                </a:solidFill>
              </a:rPr>
              <a:t>x&gt;&gt;2             	 0000 0000 0000 0010    = 2</a:t>
            </a:r>
          </a:p>
          <a:p>
            <a:pPr marL="0" indent="0" algn="just" eaLnBrk="1" fontAlgn="auto" hangingPunct="1">
              <a:spcAft>
                <a:spcPts val="0"/>
              </a:spcAft>
              <a:buFont typeface="Arial" panose="020B0604020202020204" pitchFamily="34" charset="0"/>
              <a:buNone/>
              <a:defRPr/>
            </a:pPr>
            <a:r>
              <a:rPr lang="en-US" dirty="0" smtClean="0">
                <a:solidFill>
                  <a:srgbClr val="002060"/>
                </a:solidFill>
              </a:rPr>
              <a:t>Note: </a:t>
            </a:r>
          </a:p>
          <a:p>
            <a:pPr algn="just" eaLnBrk="1" fontAlgn="auto" hangingPunct="1">
              <a:spcAft>
                <a:spcPts val="0"/>
              </a:spcAft>
              <a:buFont typeface="Wingdings" pitchFamily="2" charset="2"/>
              <a:buChar char="ü"/>
              <a:defRPr/>
            </a:pPr>
            <a:r>
              <a:rPr lang="en-US" dirty="0" smtClean="0">
                <a:solidFill>
                  <a:srgbClr val="FF0000"/>
                </a:solidFill>
                <a:latin typeface="Arial Rounded MT Bold" pitchFamily="34" charset="0"/>
              </a:rPr>
              <a:t>x=y&lt;&lt;1;   </a:t>
            </a:r>
            <a:r>
              <a:rPr lang="en-US" dirty="0" smtClean="0">
                <a:solidFill>
                  <a:srgbClr val="FF0000"/>
                </a:solidFill>
              </a:rPr>
              <a:t>same as x=y*2 (Multiplication)</a:t>
            </a:r>
          </a:p>
          <a:p>
            <a:pPr algn="just" eaLnBrk="1" fontAlgn="auto" hangingPunct="1">
              <a:spcAft>
                <a:spcPts val="0"/>
              </a:spcAft>
              <a:buFont typeface="Wingdings" pitchFamily="2" charset="2"/>
              <a:buChar char="ü"/>
              <a:defRPr/>
            </a:pPr>
            <a:r>
              <a:rPr lang="en-US" dirty="0" smtClean="0">
                <a:solidFill>
                  <a:srgbClr val="FF0000"/>
                </a:solidFill>
                <a:latin typeface="Arial Rounded MT Bold" pitchFamily="34" charset="0"/>
              </a:rPr>
              <a:t>x=y&gt;&gt;1;   </a:t>
            </a:r>
            <a:r>
              <a:rPr lang="en-US" dirty="0" smtClean="0">
                <a:solidFill>
                  <a:srgbClr val="FF0000"/>
                </a:solidFill>
              </a:rPr>
              <a:t>same as x=y/2  (Division)</a:t>
            </a:r>
          </a:p>
        </p:txBody>
      </p:sp>
      <p:sp>
        <p:nvSpPr>
          <p:cNvPr id="11776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63201203-B89A-481C-A001-9E08402D8005}" type="slidenum">
              <a:rPr lang="en-US" altLang="en-US" b="0" smtClean="0">
                <a:solidFill>
                  <a:srgbClr val="000000"/>
                </a:solidFill>
              </a:rPr>
              <a:pPr eaLnBrk="1" hangingPunct="1"/>
              <a:t>64</a:t>
            </a:fld>
            <a:endParaRPr lang="en-US" altLang="en-US" b="0" smtClean="0">
              <a:solidFill>
                <a:srgbClr val="000000"/>
              </a:solidFill>
            </a:endParaRPr>
          </a:p>
        </p:txBody>
      </p:sp>
      <p:sp>
        <p:nvSpPr>
          <p:cNvPr id="117764" name="Footer Placehold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smtClean="0">
                <a:solidFill>
                  <a:srgbClr val="000000"/>
                </a:solidFill>
              </a:rPr>
              <a:t>CSE 1002                            Department of CSE</a:t>
            </a:r>
          </a:p>
        </p:txBody>
      </p:sp>
      <p:sp>
        <p:nvSpPr>
          <p:cNvPr id="16386" name="Rectangle 2"/>
          <p:cNvSpPr>
            <a:spLocks noGrp="1" noChangeArrowheads="1"/>
          </p:cNvSpPr>
          <p:nvPr>
            <p:ph type="title"/>
          </p:nvPr>
        </p:nvSpPr>
        <p:spPr>
          <a:xfrm>
            <a:off x="1219200" y="152400"/>
            <a:ext cx="7162800" cy="685800"/>
          </a:xfrm>
        </p:spPr>
        <p:txBody>
          <a:bodyPr rtlCol="0">
            <a:normAutofit fontScale="90000"/>
          </a:bodyPr>
          <a:lstStyle/>
          <a:p>
            <a:pPr eaLnBrk="1" fontAlgn="auto" hangingPunct="1">
              <a:spcAft>
                <a:spcPts val="0"/>
              </a:spcAft>
              <a:defRPr/>
            </a:pPr>
            <a:r>
              <a:rPr lang="en-US" sz="4000" smtClean="0"/>
              <a:t>Examples</a:t>
            </a:r>
          </a:p>
        </p:txBody>
      </p:sp>
      <p:cxnSp>
        <p:nvCxnSpPr>
          <p:cNvPr id="117766" name="Straight Connector 4"/>
          <p:cNvCxnSpPr>
            <a:cxnSpLocks noChangeShapeType="1"/>
          </p:cNvCxnSpPr>
          <p:nvPr/>
        </p:nvCxnSpPr>
        <p:spPr bwMode="auto">
          <a:xfrm>
            <a:off x="2743200" y="3581400"/>
            <a:ext cx="35052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7767" name="Straight Connector 4"/>
          <p:cNvCxnSpPr>
            <a:cxnSpLocks noChangeShapeType="1"/>
          </p:cNvCxnSpPr>
          <p:nvPr/>
        </p:nvCxnSpPr>
        <p:spPr bwMode="auto">
          <a:xfrm>
            <a:off x="4152900" y="4191000"/>
            <a:ext cx="36195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 name="Right Arrow 5"/>
          <p:cNvSpPr/>
          <p:nvPr/>
        </p:nvSpPr>
        <p:spPr bwMode="auto">
          <a:xfrm rot="10800000">
            <a:off x="6400800" y="3275013"/>
            <a:ext cx="381000" cy="212725"/>
          </a:xfrm>
          <a:prstGeom prst="rightArrow">
            <a:avLst/>
          </a:prstGeom>
          <a:solidFill>
            <a:schemeClr val="tx1"/>
          </a:solidFill>
          <a:ln w="9525" cap="flat" cmpd="sng" algn="ctr">
            <a:noFill/>
            <a:prstDash val="solid"/>
            <a:round/>
            <a:headEnd type="none" w="med" len="med"/>
            <a:tailEnd type="none" w="med" len="med"/>
          </a:ln>
          <a:effectLst/>
        </p:spPr>
        <p:txBody>
          <a:bodyPr>
            <a:spAutoFit/>
          </a:bodyPr>
          <a:lstStyle/>
          <a:p>
            <a:pPr eaLnBrk="1" fontAlgn="auto" hangingPunct="1">
              <a:spcBef>
                <a:spcPts val="0"/>
              </a:spcBef>
              <a:spcAft>
                <a:spcPts val="0"/>
              </a:spcAft>
              <a:defRPr/>
            </a:pPr>
            <a:endParaRPr lang="en-US" sz="100" dirty="0">
              <a:ln>
                <a:solidFill>
                  <a:prstClr val="black"/>
                </a:solidFill>
              </a:ln>
              <a:solidFill>
                <a:srgbClr val="002060"/>
              </a:solidFill>
              <a:latin typeface="Calibri"/>
            </a:endParaRPr>
          </a:p>
        </p:txBody>
      </p:sp>
      <p:sp>
        <p:nvSpPr>
          <p:cNvPr id="7" name="Right Arrow 6"/>
          <p:cNvSpPr>
            <a:spLocks noChangeArrowheads="1"/>
          </p:cNvSpPr>
          <p:nvPr/>
        </p:nvSpPr>
        <p:spPr bwMode="auto">
          <a:xfrm>
            <a:off x="3511550" y="3881438"/>
            <a:ext cx="444500" cy="214312"/>
          </a:xfrm>
          <a:prstGeom prst="rightArrow">
            <a:avLst>
              <a:gd name="adj1" fmla="val 50000"/>
              <a:gd name="adj2" fmla="val 49864"/>
            </a:avLst>
          </a:prstGeom>
          <a:solidFill>
            <a:schemeClr val="tx1"/>
          </a:solidFill>
          <a:ln>
            <a:noFill/>
          </a:ln>
          <a:extLst>
            <a:ext uri="{91240B29-F687-4F45-9708-019B960494DF}">
              <a14:hiddenLine xmlns:a14="http://schemas.microsoft.com/office/drawing/2010/main" w="9525" algn="ctr">
                <a:solidFill>
                  <a:srgbClr val="000000"/>
                </a:solidFill>
                <a:round/>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sz="100">
              <a:solidFill>
                <a:srgbClr val="3333FF"/>
              </a:solidFill>
              <a:latin typeface="Calibri" panose="020F0502020204030204" pitchFamily="34" charset="0"/>
            </a:endParaRPr>
          </a:p>
        </p:txBody>
      </p:sp>
      <p:sp>
        <p:nvSpPr>
          <p:cNvPr id="8" name="TextBox 7"/>
          <p:cNvSpPr txBox="1">
            <a:spLocks noChangeArrowheads="1"/>
          </p:cNvSpPr>
          <p:nvPr/>
        </p:nvSpPr>
        <p:spPr bwMode="auto">
          <a:xfrm>
            <a:off x="6750050" y="3124200"/>
            <a:ext cx="869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600">
                <a:solidFill>
                  <a:srgbClr val="000000"/>
                </a:solidFill>
                <a:latin typeface="Calibri" panose="020F0502020204030204" pitchFamily="34" charset="0"/>
                <a:cs typeface="Times New Roman" panose="02020603050405020304" pitchFamily="18" charset="0"/>
              </a:rPr>
              <a:t>Add ZEROS</a:t>
            </a:r>
          </a:p>
        </p:txBody>
      </p:sp>
      <p:sp>
        <p:nvSpPr>
          <p:cNvPr id="9" name="TextBox 8"/>
          <p:cNvSpPr txBox="1">
            <a:spLocks noChangeArrowheads="1"/>
          </p:cNvSpPr>
          <p:nvPr/>
        </p:nvSpPr>
        <p:spPr bwMode="auto">
          <a:xfrm>
            <a:off x="2444750" y="3851275"/>
            <a:ext cx="1708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600">
                <a:solidFill>
                  <a:srgbClr val="000000"/>
                </a:solidFill>
                <a:latin typeface="Calibri" panose="020F0502020204030204" pitchFamily="34" charset="0"/>
                <a:cs typeface="Times New Roman" panose="02020603050405020304" pitchFamily="18" charset="0"/>
              </a:rPr>
              <a:t>Add ZEROS</a:t>
            </a:r>
          </a:p>
        </p:txBody>
      </p:sp>
      <p:sp>
        <p:nvSpPr>
          <p:cNvPr id="117772"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3F15828-61EE-46A7-AA3C-3EF57B40BFCE}" type="datetime1">
              <a:rPr lang="en-US" altLang="en-US" b="0" smtClean="0">
                <a:solidFill>
                  <a:srgbClr val="000000"/>
                </a:solidFill>
              </a:rPr>
              <a:t>2/15/2015</a:t>
            </a:fld>
            <a:endParaRPr lang="en-US" altLang="en-US" b="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1524000" y="1066800"/>
            <a:ext cx="7162800" cy="5059363"/>
          </a:xfrm>
        </p:spPr>
        <p:txBody>
          <a:bodyPr/>
          <a:lstStyle/>
          <a:p>
            <a:pPr algn="just" eaLnBrk="1" fontAlgn="auto" hangingPunct="1">
              <a:spcAft>
                <a:spcPts val="0"/>
              </a:spcAft>
              <a:buFont typeface="Wingdings" pitchFamily="2" charset="2"/>
              <a:buChar char="§"/>
              <a:defRPr/>
            </a:pPr>
            <a:r>
              <a:rPr lang="en-US" sz="2800" dirty="0" smtClean="0">
                <a:solidFill>
                  <a:srgbClr val="002060"/>
                </a:solidFill>
              </a:rPr>
              <a:t>The complement operator(~) is an </a:t>
            </a:r>
            <a:r>
              <a:rPr lang="en-US" sz="2800" i="1" dirty="0" smtClean="0">
                <a:solidFill>
                  <a:srgbClr val="002060"/>
                </a:solidFill>
              </a:rPr>
              <a:t>unary operator</a:t>
            </a:r>
            <a:r>
              <a:rPr lang="en-US" sz="2800" dirty="0" smtClean="0">
                <a:solidFill>
                  <a:srgbClr val="002060"/>
                </a:solidFill>
              </a:rPr>
              <a:t> and inverts all the bits represented by its operand.</a:t>
            </a:r>
          </a:p>
          <a:p>
            <a:pPr algn="just" eaLnBrk="1" fontAlgn="auto" hangingPunct="1">
              <a:spcAft>
                <a:spcPts val="0"/>
              </a:spcAft>
              <a:buFont typeface="Wingdings" pitchFamily="2" charset="2"/>
              <a:buChar char="§"/>
              <a:defRPr/>
            </a:pPr>
            <a:endParaRPr lang="en-US" sz="2800" dirty="0" smtClean="0">
              <a:solidFill>
                <a:srgbClr val="002060"/>
              </a:solidFill>
            </a:endParaRPr>
          </a:p>
          <a:p>
            <a:pPr algn="just" eaLnBrk="1" fontAlgn="auto" hangingPunct="1">
              <a:spcAft>
                <a:spcPts val="0"/>
              </a:spcAft>
              <a:buFont typeface="Wingdings" pitchFamily="2" charset="2"/>
              <a:buChar char="§"/>
              <a:defRPr/>
            </a:pPr>
            <a:r>
              <a:rPr lang="en-US" sz="2800" dirty="0" smtClean="0">
                <a:solidFill>
                  <a:srgbClr val="002060"/>
                </a:solidFill>
              </a:rPr>
              <a:t>Suppose x=1001100010001111</a:t>
            </a:r>
          </a:p>
          <a:p>
            <a:pPr lvl="4" algn="just" eaLnBrk="1" fontAlgn="auto" hangingPunct="1">
              <a:spcAft>
                <a:spcPts val="0"/>
              </a:spcAft>
              <a:buFontTx/>
              <a:buNone/>
              <a:defRPr/>
            </a:pPr>
            <a:r>
              <a:rPr lang="en-US" sz="2800" dirty="0" smtClean="0">
                <a:solidFill>
                  <a:srgbClr val="002060"/>
                </a:solidFill>
              </a:rPr>
              <a:t>~x=0110011101110000 </a:t>
            </a:r>
            <a:r>
              <a:rPr lang="en-US" dirty="0" smtClean="0">
                <a:solidFill>
                  <a:srgbClr val="002060"/>
                </a:solidFill>
              </a:rPr>
              <a:t>(complement)</a:t>
            </a:r>
          </a:p>
          <a:p>
            <a:pPr lvl="4" algn="just" eaLnBrk="1" fontAlgn="auto" hangingPunct="1">
              <a:spcAft>
                <a:spcPts val="0"/>
              </a:spcAft>
              <a:buFontTx/>
              <a:buNone/>
              <a:defRPr/>
            </a:pPr>
            <a:endParaRPr lang="en-US" sz="2800" dirty="0" smtClean="0">
              <a:solidFill>
                <a:srgbClr val="002060"/>
              </a:solidFill>
            </a:endParaRPr>
          </a:p>
          <a:p>
            <a:pPr algn="just" eaLnBrk="1" fontAlgn="auto" hangingPunct="1">
              <a:spcAft>
                <a:spcPts val="0"/>
              </a:spcAft>
              <a:buFont typeface="Wingdings" pitchFamily="2" charset="2"/>
              <a:buChar char="§"/>
              <a:defRPr/>
            </a:pPr>
            <a:r>
              <a:rPr lang="en-US" sz="2800" dirty="0" smtClean="0">
                <a:solidFill>
                  <a:srgbClr val="002060"/>
                </a:solidFill>
              </a:rPr>
              <a:t>Also called as 1’s complement operator.</a:t>
            </a:r>
          </a:p>
          <a:p>
            <a:pPr marL="0" indent="0" algn="just" eaLnBrk="1" fontAlgn="auto" hangingPunct="1">
              <a:spcAft>
                <a:spcPts val="0"/>
              </a:spcAft>
              <a:buFont typeface="Arial" panose="020B0604020202020204" pitchFamily="34" charset="0"/>
              <a:buNone/>
              <a:defRPr/>
            </a:pPr>
            <a:endParaRPr lang="en-US" sz="2800" dirty="0" smtClean="0"/>
          </a:p>
        </p:txBody>
      </p:sp>
      <p:sp>
        <p:nvSpPr>
          <p:cNvPr id="11981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9BEC7EC8-985B-4231-9797-1C1DA6B50FD0}" type="slidenum">
              <a:rPr lang="en-US" altLang="en-US" b="0" smtClean="0">
                <a:solidFill>
                  <a:srgbClr val="000000"/>
                </a:solidFill>
              </a:rPr>
              <a:pPr eaLnBrk="1" hangingPunct="1"/>
              <a:t>65</a:t>
            </a:fld>
            <a:endParaRPr lang="en-US" altLang="en-US" b="0" smtClean="0">
              <a:solidFill>
                <a:srgbClr val="000000"/>
              </a:solidFill>
            </a:endParaRPr>
          </a:p>
        </p:txBody>
      </p:sp>
      <p:sp>
        <p:nvSpPr>
          <p:cNvPr id="119812" name="Footer Placehold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smtClean="0">
                <a:solidFill>
                  <a:srgbClr val="000000"/>
                </a:solidFill>
              </a:rPr>
              <a:t>CSE 1002                            Department of CSE</a:t>
            </a:r>
          </a:p>
        </p:txBody>
      </p:sp>
      <p:sp>
        <p:nvSpPr>
          <p:cNvPr id="17410" name="Rectangle 2"/>
          <p:cNvSpPr>
            <a:spLocks noGrp="1" noChangeArrowheads="1"/>
          </p:cNvSpPr>
          <p:nvPr>
            <p:ph type="title"/>
          </p:nvPr>
        </p:nvSpPr>
        <p:spPr>
          <a:xfrm>
            <a:off x="1219200" y="152400"/>
            <a:ext cx="7162800" cy="685800"/>
          </a:xfrm>
        </p:spPr>
        <p:txBody>
          <a:bodyPr rtlCol="0">
            <a:normAutofit fontScale="90000"/>
          </a:bodyPr>
          <a:lstStyle/>
          <a:p>
            <a:pPr eaLnBrk="1" fontAlgn="auto" hangingPunct="1">
              <a:spcAft>
                <a:spcPts val="0"/>
              </a:spcAft>
              <a:defRPr/>
            </a:pPr>
            <a:r>
              <a:rPr lang="en-US" sz="4000" smtClean="0"/>
              <a:t>Bitwise complement operator </a:t>
            </a:r>
          </a:p>
        </p:txBody>
      </p:sp>
      <p:sp>
        <p:nvSpPr>
          <p:cNvPr id="11981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92121A0-C47E-4F5D-A3AB-9DCA477EDDBD}" type="datetime1">
              <a:rPr lang="en-US" altLang="en-US" b="0" smtClean="0">
                <a:solidFill>
                  <a:srgbClr val="000000"/>
                </a:solidFill>
              </a:rPr>
              <a:t>2/15/2015</a:t>
            </a:fld>
            <a:endParaRPr lang="en-US" altLang="en-US" b="0" smtClean="0">
              <a:solidFill>
                <a:srgbClr val="0000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121859" name="Rectangle 2"/>
          <p:cNvSpPr>
            <a:spLocks noGrp="1" noChangeArrowheads="1"/>
          </p:cNvSpPr>
          <p:nvPr>
            <p:ph type="title"/>
          </p:nvPr>
        </p:nvSpPr>
        <p:spPr>
          <a:xfrm>
            <a:off x="1295400" y="152400"/>
            <a:ext cx="7086600" cy="685800"/>
          </a:xfrm>
        </p:spPr>
        <p:txBody>
          <a:bodyPr/>
          <a:lstStyle/>
          <a:p>
            <a:pPr eaLnBrk="1" hangingPunct="1"/>
            <a:r>
              <a:rPr lang="en-US" altLang="en-US" dirty="0" smtClean="0"/>
              <a:t>The conditional operator </a:t>
            </a:r>
            <a:r>
              <a:rPr lang="en-US" altLang="en-US" dirty="0" smtClean="0">
                <a:latin typeface="Baskerville Old Face" panose="02020602080505020303" pitchFamily="18" charset="0"/>
              </a:rPr>
              <a:t>(?  :)</a:t>
            </a:r>
          </a:p>
        </p:txBody>
      </p:sp>
      <p:sp>
        <p:nvSpPr>
          <p:cNvPr id="121860" name="Text Box 4"/>
          <p:cNvSpPr txBox="1">
            <a:spLocks noChangeArrowheads="1"/>
          </p:cNvSpPr>
          <p:nvPr/>
        </p:nvSpPr>
        <p:spPr bwMode="auto">
          <a:xfrm>
            <a:off x="1371600" y="3940175"/>
            <a:ext cx="50292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dirty="0" err="1">
                <a:latin typeface="Courier New" panose="02070309020205020404" pitchFamily="49" charset="0"/>
              </a:rPr>
              <a:t>maxValue</a:t>
            </a:r>
            <a:r>
              <a:rPr lang="en-US" altLang="en-US" b="0" dirty="0">
                <a:latin typeface="Courier New" panose="02070309020205020404" pitchFamily="49" charset="0"/>
              </a:rPr>
              <a:t> = ( a &gt; b ) ? a : b;</a:t>
            </a:r>
          </a:p>
          <a:p>
            <a:pPr eaLnBrk="1" hangingPunct="1"/>
            <a:endParaRPr lang="en-US" altLang="en-US" b="0" dirty="0">
              <a:latin typeface="Courier New" panose="02070309020205020404" pitchFamily="49" charset="0"/>
            </a:endParaRPr>
          </a:p>
          <a:p>
            <a:pPr eaLnBrk="1" hangingPunct="1"/>
            <a:r>
              <a:rPr lang="en-US" altLang="en-US" b="0" dirty="0"/>
              <a:t>Equivalent to:</a:t>
            </a:r>
          </a:p>
          <a:p>
            <a:pPr eaLnBrk="1" hangingPunct="1"/>
            <a:endParaRPr lang="en-US" altLang="en-US" b="0" dirty="0"/>
          </a:p>
          <a:p>
            <a:pPr eaLnBrk="1" hangingPunct="1"/>
            <a:r>
              <a:rPr lang="en-US" altLang="en-US" b="0" dirty="0">
                <a:latin typeface="Courier New" panose="02070309020205020404" pitchFamily="49" charset="0"/>
              </a:rPr>
              <a:t>if ( a &gt; b ) </a:t>
            </a:r>
          </a:p>
          <a:p>
            <a:pPr eaLnBrk="1" hangingPunct="1"/>
            <a:r>
              <a:rPr lang="en-US" altLang="en-US" b="0" dirty="0">
                <a:latin typeface="Courier New" panose="02070309020205020404" pitchFamily="49" charset="0"/>
              </a:rPr>
              <a:t>	</a:t>
            </a:r>
            <a:r>
              <a:rPr lang="en-US" altLang="en-US" b="0" dirty="0" err="1">
                <a:latin typeface="Courier New" panose="02070309020205020404" pitchFamily="49" charset="0"/>
              </a:rPr>
              <a:t>maxValue</a:t>
            </a:r>
            <a:r>
              <a:rPr lang="en-US" altLang="en-US" b="0" dirty="0">
                <a:latin typeface="Courier New" panose="02070309020205020404" pitchFamily="49" charset="0"/>
              </a:rPr>
              <a:t> = a;</a:t>
            </a:r>
          </a:p>
          <a:p>
            <a:pPr eaLnBrk="1" hangingPunct="1"/>
            <a:r>
              <a:rPr lang="en-US" altLang="en-US" b="0" dirty="0">
                <a:latin typeface="Courier New" panose="02070309020205020404" pitchFamily="49" charset="0"/>
              </a:rPr>
              <a:t>else</a:t>
            </a:r>
          </a:p>
          <a:p>
            <a:pPr eaLnBrk="1" hangingPunct="1"/>
            <a:r>
              <a:rPr lang="en-US" altLang="en-US" b="0" dirty="0">
                <a:latin typeface="Courier New" panose="02070309020205020404" pitchFamily="49" charset="0"/>
              </a:rPr>
              <a:t>	</a:t>
            </a:r>
            <a:r>
              <a:rPr lang="en-US" altLang="en-US" b="0" dirty="0" err="1">
                <a:latin typeface="Courier New" panose="02070309020205020404" pitchFamily="49" charset="0"/>
              </a:rPr>
              <a:t>maxValue</a:t>
            </a:r>
            <a:r>
              <a:rPr lang="en-US" altLang="en-US" b="0" dirty="0">
                <a:latin typeface="Courier New" panose="02070309020205020404" pitchFamily="49" charset="0"/>
              </a:rPr>
              <a:t> = b;</a:t>
            </a:r>
          </a:p>
        </p:txBody>
      </p:sp>
      <p:sp>
        <p:nvSpPr>
          <p:cNvPr id="121861" name="Text Box 5"/>
          <p:cNvSpPr txBox="1">
            <a:spLocks noChangeArrowheads="1"/>
          </p:cNvSpPr>
          <p:nvPr/>
        </p:nvSpPr>
        <p:spPr bwMode="auto">
          <a:xfrm>
            <a:off x="1447800" y="1007696"/>
            <a:ext cx="7391400" cy="83099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lnSpc>
                <a:spcPct val="200000"/>
              </a:lnSpc>
            </a:pPr>
            <a:r>
              <a:rPr lang="en-US" altLang="en-US" sz="2400" dirty="0">
                <a:latin typeface="Courier New" panose="02070309020205020404" pitchFamily="49" charset="0"/>
                <a:cs typeface="Courier New" panose="02070309020205020404" pitchFamily="49" charset="0"/>
              </a:rPr>
              <a:t>condition ? expression1 : expression2</a:t>
            </a:r>
          </a:p>
        </p:txBody>
      </p:sp>
      <p:sp>
        <p:nvSpPr>
          <p:cNvPr id="121862" name="Text Box 6"/>
          <p:cNvSpPr txBox="1">
            <a:spLocks noChangeArrowheads="1"/>
          </p:cNvSpPr>
          <p:nvPr/>
        </p:nvSpPr>
        <p:spPr bwMode="auto">
          <a:xfrm>
            <a:off x="1295400" y="1930400"/>
            <a:ext cx="7772400" cy="17557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just" eaLnBrk="1" hangingPunct="1">
              <a:buFont typeface="Arial" panose="020B0604020202020204" pitchFamily="34" charset="0"/>
              <a:buChar char="•"/>
            </a:pPr>
            <a:r>
              <a:rPr lang="en-US" altLang="en-US" i="1" dirty="0"/>
              <a:t>condition</a:t>
            </a:r>
            <a:r>
              <a:rPr lang="en-US" altLang="en-US" b="0" i="1" dirty="0"/>
              <a:t> </a:t>
            </a:r>
            <a:r>
              <a:rPr lang="en-US" altLang="en-US" b="0" dirty="0"/>
              <a:t>is an expression that is evaluated first.</a:t>
            </a:r>
          </a:p>
          <a:p>
            <a:pPr algn="just" eaLnBrk="1" hangingPunct="1">
              <a:buFont typeface="Arial" panose="020B0604020202020204" pitchFamily="34" charset="0"/>
              <a:buChar char="•"/>
            </a:pPr>
            <a:r>
              <a:rPr lang="en-US" altLang="en-US" b="0" dirty="0"/>
              <a:t>If the result of the evaluation of </a:t>
            </a:r>
            <a:r>
              <a:rPr lang="en-US" altLang="en-US" i="1" dirty="0"/>
              <a:t>condition</a:t>
            </a:r>
            <a:r>
              <a:rPr lang="en-US" altLang="en-US" b="0" i="1" dirty="0"/>
              <a:t>  </a:t>
            </a:r>
            <a:r>
              <a:rPr lang="en-US" altLang="en-US" b="0" dirty="0"/>
              <a:t>is TRUE (nonzero), then </a:t>
            </a:r>
            <a:r>
              <a:rPr lang="en-US" altLang="en-US" i="1" dirty="0"/>
              <a:t>expression1</a:t>
            </a:r>
            <a:r>
              <a:rPr lang="en-US" altLang="en-US" b="0" i="1" dirty="0"/>
              <a:t> </a:t>
            </a:r>
            <a:r>
              <a:rPr lang="en-US" altLang="en-US" b="0" dirty="0"/>
              <a:t>is evaluated and the result of the evaluation becomes the result of the operation.</a:t>
            </a:r>
          </a:p>
          <a:p>
            <a:pPr algn="just" eaLnBrk="1" hangingPunct="1">
              <a:buFont typeface="Arial" panose="020B0604020202020204" pitchFamily="34" charset="0"/>
              <a:buChar char="•"/>
            </a:pPr>
            <a:r>
              <a:rPr lang="en-US" altLang="en-US" b="0" dirty="0"/>
              <a:t>If </a:t>
            </a:r>
            <a:r>
              <a:rPr lang="en-US" altLang="en-US" i="1" dirty="0"/>
              <a:t>condition</a:t>
            </a:r>
            <a:r>
              <a:rPr lang="en-US" altLang="en-US" b="0" i="1" dirty="0"/>
              <a:t> </a:t>
            </a:r>
            <a:r>
              <a:rPr lang="en-US" altLang="en-US" b="0" dirty="0"/>
              <a:t>is FALSE (zero), then </a:t>
            </a:r>
            <a:r>
              <a:rPr lang="en-US" altLang="en-US" i="1" dirty="0"/>
              <a:t>expression2</a:t>
            </a:r>
            <a:r>
              <a:rPr lang="en-US" altLang="en-US" b="0" i="1" dirty="0"/>
              <a:t> </a:t>
            </a:r>
            <a:r>
              <a:rPr lang="en-US" altLang="en-US" b="0" dirty="0"/>
              <a:t>is evaluated and its result becomes  the result of the operation.</a:t>
            </a:r>
          </a:p>
        </p:txBody>
      </p:sp>
      <p:sp>
        <p:nvSpPr>
          <p:cNvPr id="121863"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121864"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C970B06-642B-4EB8-841B-F7A39AE1D988}" type="slidenum">
              <a:rPr lang="en-US" altLang="en-US" b="0" smtClean="0"/>
              <a:pPr/>
              <a:t>66</a:t>
            </a:fld>
            <a:endParaRPr lang="en-US" altLang="en-US" b="0" smtClean="0"/>
          </a:p>
        </p:txBody>
      </p:sp>
      <p:sp>
        <p:nvSpPr>
          <p:cNvPr id="121865"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F58CAA2-E50D-4ECC-9A57-13473E2BD71A}" type="datetime1">
              <a:rPr lang="en-US" altLang="en-US" smtClean="0"/>
              <a:t>2/15/2015</a:t>
            </a:fld>
            <a:endParaRPr lang="en-US" altLang="en-US" smtClean="0"/>
          </a:p>
        </p:txBody>
      </p:sp>
      <p:pic>
        <p:nvPicPr>
          <p:cNvPr id="2" name="Picture 1"/>
          <p:cNvPicPr>
            <a:picLocks noChangeAspect="1"/>
          </p:cNvPicPr>
          <p:nvPr/>
        </p:nvPicPr>
        <p:blipFill>
          <a:blip r:embed="rId3"/>
          <a:stretch>
            <a:fillRect/>
          </a:stretch>
        </p:blipFill>
        <p:spPr>
          <a:xfrm>
            <a:off x="5879432" y="4034051"/>
            <a:ext cx="2900519" cy="231912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D5658705-A8C1-4AEA-B54E-DF8A9BE67C6F}" type="datetime1">
              <a:rPr lang="en-US" altLang="en-US" smtClean="0"/>
              <a:t>2/15/2015</a:t>
            </a:fld>
            <a:endParaRPr lang="en-US" altLang="en-US"/>
          </a:p>
        </p:txBody>
      </p:sp>
      <p:sp>
        <p:nvSpPr>
          <p:cNvPr id="5" name="Slide Number Placeholder 4"/>
          <p:cNvSpPr>
            <a:spLocks noGrp="1"/>
          </p:cNvSpPr>
          <p:nvPr>
            <p:ph type="sldNum" sz="quarter" idx="11"/>
          </p:nvPr>
        </p:nvSpPr>
        <p:spPr/>
        <p:txBody>
          <a:bodyPr/>
          <a:lstStyle/>
          <a:p>
            <a:pPr>
              <a:defRPr/>
            </a:pPr>
            <a:fld id="{83691FF4-421A-4EEA-A170-2A6C7A3D52FA}" type="slidenum">
              <a:rPr lang="en-US" altLang="en-US" smtClean="0"/>
              <a:pPr>
                <a:defRPr/>
              </a:pPr>
              <a:t>67</a:t>
            </a:fld>
            <a:endParaRPr lang="en-US" altLang="en-US" dirty="0"/>
          </a:p>
        </p:txBody>
      </p:sp>
      <p:sp>
        <p:nvSpPr>
          <p:cNvPr id="6" name="Footer Placeholder 5"/>
          <p:cNvSpPr>
            <a:spLocks noGrp="1"/>
          </p:cNvSpPr>
          <p:nvPr>
            <p:ph type="ftr" sz="quarter" idx="12"/>
          </p:nvPr>
        </p:nvSpPr>
        <p:spPr/>
        <p:txBody>
          <a:bodyPr/>
          <a:lstStyle/>
          <a:p>
            <a:pPr>
              <a:defRPr/>
            </a:pPr>
            <a:r>
              <a:rPr lang="en-US" altLang="en-US" smtClean="0"/>
              <a:t>CSE 1002                            Department of CSE</a:t>
            </a:r>
            <a:endParaRPr lang="en-US" altLang="en-US"/>
          </a:p>
        </p:txBody>
      </p:sp>
      <p:sp>
        <p:nvSpPr>
          <p:cNvPr id="8" name="Rectangle 2"/>
          <p:cNvSpPr>
            <a:spLocks noGrp="1" noChangeArrowheads="1"/>
          </p:cNvSpPr>
          <p:nvPr>
            <p:ph idx="1"/>
          </p:nvPr>
        </p:nvSpPr>
        <p:spPr bwMode="auto">
          <a:xfrm>
            <a:off x="1371600" y="974474"/>
            <a:ext cx="7620000" cy="5350126"/>
          </a:xfrm>
          <a:prstGeom prst="rect">
            <a:avLst/>
          </a:prstGeom>
          <a:noFill/>
          <a:ln>
            <a:noFill/>
          </a:ln>
          <a:effectLst/>
        </p:spPr>
        <p:txBody>
          <a:bodyPr vert="horz" wrap="square" lIns="0" tIns="88872"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include&lt;</a:t>
            </a:r>
            <a:r>
              <a:rPr lang="en-US" altLang="en-US" sz="2400" dirty="0" err="1" smtClean="0">
                <a:latin typeface="Courier New" panose="02070309020205020404" pitchFamily="49" charset="0"/>
                <a:cs typeface="Courier New" panose="02070309020205020404" pitchFamily="49" charset="0"/>
              </a:rPr>
              <a:t>iostream.h</a:t>
            </a:r>
            <a:r>
              <a:rPr lang="en-US" altLang="en-US" sz="2400" dirty="0">
                <a:latin typeface="Courier New" panose="02070309020205020404" pitchFamily="49" charset="0"/>
                <a:cs typeface="Courier New" panose="02070309020205020404" pitchFamily="49" charset="0"/>
              </a:rPr>
              <a:t>&gt; </a:t>
            </a:r>
            <a:endParaRPr lang="en-US" altLang="en-US" sz="2400" dirty="0" smtClean="0">
              <a:latin typeface="Courier New" panose="02070309020205020404" pitchFamily="49" charset="0"/>
              <a:cs typeface="Courier New" panose="02070309020205020404" pitchFamily="49" charset="0"/>
            </a:endParaRPr>
          </a:p>
          <a:p>
            <a:pPr marL="0" lvl="0" indent="0">
              <a:spcBef>
                <a:spcPct val="0"/>
              </a:spcBef>
              <a:buNone/>
            </a:pPr>
            <a:r>
              <a:rPr lang="en-US" altLang="en-US" sz="2400" dirty="0" smtClean="0">
                <a:latin typeface="Courier New" panose="02070309020205020404" pitchFamily="49" charset="0"/>
                <a:cs typeface="Courier New" panose="02070309020205020404" pitchFamily="49" charset="0"/>
              </a:rPr>
              <a:t>void </a:t>
            </a:r>
            <a:r>
              <a:rPr lang="en-US" altLang="en-US" sz="2400" dirty="0">
                <a:latin typeface="Courier New" panose="02070309020205020404" pitchFamily="49" charset="0"/>
                <a:cs typeface="Courier New" panose="02070309020205020404" pitchFamily="49" charset="0"/>
              </a:rPr>
              <a:t>main() </a:t>
            </a:r>
            <a:endParaRPr lang="en-US" altLang="en-US" sz="2400" dirty="0" smtClean="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smtClean="0">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err="1" smtClean="0">
                <a:latin typeface="Courier New" panose="02070309020205020404" pitchFamily="49" charset="0"/>
                <a:cs typeface="Courier New" panose="02070309020205020404" pitchFamily="49" charset="0"/>
              </a:rPr>
              <a:t>int</a:t>
            </a:r>
            <a:r>
              <a:rPr lang="en-US" altLang="en-US" sz="2400" dirty="0" smtClean="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num</a:t>
            </a:r>
            <a:r>
              <a:rPr lang="en-US" altLang="en-US" sz="2400" dirty="0">
                <a:latin typeface="Courier New" panose="02070309020205020404" pitchFamily="49" charset="0"/>
                <a:cs typeface="Courier New" panose="02070309020205020404" pitchFamily="49" charset="0"/>
              </a:rPr>
              <a:t>; </a:t>
            </a:r>
            <a:endParaRPr lang="en-US" altLang="en-US" sz="2400" dirty="0" smtClean="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err="1" smtClean="0">
                <a:latin typeface="Courier New" panose="02070309020205020404" pitchFamily="49" charset="0"/>
                <a:cs typeface="Courier New" panose="02070309020205020404" pitchFamily="49" charset="0"/>
              </a:rPr>
              <a:t>cout</a:t>
            </a:r>
            <a:r>
              <a:rPr lang="en-US" altLang="en-US" sz="2400" dirty="0" smtClean="0">
                <a:latin typeface="Courier New" panose="02070309020205020404" pitchFamily="49" charset="0"/>
                <a:cs typeface="Courier New" panose="02070309020205020404" pitchFamily="49" charset="0"/>
              </a:rPr>
              <a:t>&lt;&lt;"Enter </a:t>
            </a:r>
            <a:r>
              <a:rPr lang="en-US" altLang="en-US" sz="2400" dirty="0">
                <a:latin typeface="Courier New" panose="02070309020205020404" pitchFamily="49" charset="0"/>
                <a:cs typeface="Courier New" panose="02070309020205020404" pitchFamily="49" charset="0"/>
              </a:rPr>
              <a:t>the Number : </a:t>
            </a:r>
            <a:r>
              <a:rPr lang="en-US" altLang="en-US" sz="2400" dirty="0" smtClean="0">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err="1" smtClean="0">
                <a:latin typeface="Courier New" panose="02070309020205020404" pitchFamily="49" charset="0"/>
                <a:cs typeface="Courier New" panose="02070309020205020404" pitchFamily="49" charset="0"/>
              </a:rPr>
              <a:t>cin</a:t>
            </a:r>
            <a:r>
              <a:rPr lang="en-US" altLang="en-US" sz="2400" dirty="0" smtClean="0">
                <a:latin typeface="Courier New" panose="02070309020205020404" pitchFamily="49" charset="0"/>
                <a:cs typeface="Courier New" panose="02070309020205020404" pitchFamily="49" charset="0"/>
              </a:rPr>
              <a:t>&gt;&gt;</a:t>
            </a:r>
            <a:r>
              <a:rPr lang="en-US" altLang="en-US" sz="2400" dirty="0" err="1" smtClean="0">
                <a:latin typeface="Courier New" panose="02070309020205020404" pitchFamily="49" charset="0"/>
                <a:cs typeface="Courier New" panose="02070309020205020404" pitchFamily="49" charset="0"/>
              </a:rPr>
              <a:t>num</a:t>
            </a:r>
            <a:r>
              <a:rPr lang="en-US" altLang="en-US" sz="2400" dirty="0" smtClean="0">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smtClean="0">
                <a:latin typeface="Courier New" panose="02070309020205020404" pitchFamily="49" charset="0"/>
                <a:cs typeface="Courier New" panose="02070309020205020404" pitchFamily="49" charset="0"/>
              </a:rPr>
              <a:t>flag </a:t>
            </a:r>
            <a:r>
              <a:rPr lang="en-US" altLang="en-US" sz="2400" b="1" dirty="0">
                <a:latin typeface="Courier New" panose="02070309020205020404" pitchFamily="49" charset="0"/>
                <a:cs typeface="Courier New" panose="02070309020205020404" pitchFamily="49" charset="0"/>
              </a:rPr>
              <a:t>= ((num%2==0)?1:0); </a:t>
            </a:r>
            <a:endParaRPr lang="en-US" altLang="en-US" sz="2400" b="1" dirty="0" smtClean="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smtClean="0">
                <a:latin typeface="Courier New" panose="02070309020205020404" pitchFamily="49" charset="0"/>
                <a:cs typeface="Courier New" panose="02070309020205020404" pitchFamily="49" charset="0"/>
              </a:rPr>
              <a:t>if(flag==1) </a:t>
            </a:r>
            <a:endParaRPr lang="en-US" altLang="en-US" sz="2400" dirty="0" smtClean="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smtClean="0">
                <a:latin typeface="Courier New" panose="02070309020205020404" pitchFamily="49" charset="0"/>
                <a:cs typeface="Courier New" panose="02070309020205020404" pitchFamily="49" charset="0"/>
              </a:rPr>
              <a:t> </a:t>
            </a:r>
            <a:r>
              <a:rPr lang="en-US" altLang="en-US" sz="2400" dirty="0" err="1" smtClean="0">
                <a:latin typeface="Courier New" panose="02070309020205020404" pitchFamily="49" charset="0"/>
                <a:cs typeface="Courier New" panose="02070309020205020404" pitchFamily="49" charset="0"/>
              </a:rPr>
              <a:t>cout</a:t>
            </a:r>
            <a:r>
              <a:rPr lang="en-US" altLang="en-US" sz="2400" dirty="0" smtClean="0">
                <a:latin typeface="Courier New" panose="02070309020205020404" pitchFamily="49" charset="0"/>
                <a:cs typeface="Courier New" panose="02070309020205020404" pitchFamily="49" charset="0"/>
              </a:rPr>
              <a:t>&lt;&lt;"\</a:t>
            </a:r>
            <a:r>
              <a:rPr lang="en-US" altLang="en-US" sz="2400" dirty="0" err="1">
                <a:latin typeface="Courier New" panose="02070309020205020404" pitchFamily="49" charset="0"/>
                <a:cs typeface="Courier New" panose="02070309020205020404" pitchFamily="49" charset="0"/>
              </a:rPr>
              <a:t>nEven</a:t>
            </a:r>
            <a:r>
              <a:rPr lang="en-US" altLang="en-US" sz="2400" dirty="0" smtClean="0">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smtClean="0">
                <a:latin typeface="Courier New" panose="02070309020205020404" pitchFamily="49" charset="0"/>
                <a:cs typeface="Courier New" panose="02070309020205020404" pitchFamily="49" charset="0"/>
              </a:rPr>
              <a:t>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smtClean="0">
                <a:latin typeface="Courier New" panose="02070309020205020404" pitchFamily="49" charset="0"/>
                <a:cs typeface="Courier New" panose="02070309020205020404" pitchFamily="49" charset="0"/>
              </a:rPr>
              <a:t> </a:t>
            </a:r>
            <a:r>
              <a:rPr lang="en-US" altLang="en-US" sz="2400" dirty="0" err="1" smtClean="0">
                <a:latin typeface="Courier New" panose="02070309020205020404" pitchFamily="49" charset="0"/>
                <a:cs typeface="Courier New" panose="02070309020205020404" pitchFamily="49" charset="0"/>
              </a:rPr>
              <a:t>cout</a:t>
            </a:r>
            <a:r>
              <a:rPr lang="en-US" altLang="en-US" sz="2400" dirty="0" smtClean="0">
                <a:latin typeface="Courier New" panose="02070309020205020404" pitchFamily="49" charset="0"/>
                <a:cs typeface="Courier New" panose="02070309020205020404" pitchFamily="49" charset="0"/>
              </a:rPr>
              <a:t>&lt;&lt;"\</a:t>
            </a:r>
            <a:r>
              <a:rPr lang="en-US" altLang="en-US" sz="2400" dirty="0" err="1">
                <a:latin typeface="Courier New" panose="02070309020205020404" pitchFamily="49" charset="0"/>
                <a:cs typeface="Courier New" panose="02070309020205020404" pitchFamily="49" charset="0"/>
              </a:rPr>
              <a:t>nOdd</a:t>
            </a:r>
            <a:r>
              <a:rPr lang="en-US" altLang="en-US" sz="2400" dirty="0" smtClean="0">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smtClean="0">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smtClean="0">
                <a:latin typeface="+mj-lt"/>
                <a:cs typeface="Courier New" panose="02070309020205020404" pitchFamily="49" charset="0"/>
              </a:rPr>
              <a:t>More simply we can write </a:t>
            </a:r>
            <a:endParaRPr lang="en-US" altLang="en-US" sz="2400" dirty="0">
              <a:latin typeface="+mj-lt"/>
              <a:cs typeface="Courier New" panose="02070309020205020404" pitchFamily="49" charset="0"/>
            </a:endParaRPr>
          </a:p>
          <a:p>
            <a:pPr marL="0" lvl="0" indent="0" algn="ctr">
              <a:spcBef>
                <a:spcPct val="0"/>
              </a:spcBef>
              <a:buNone/>
            </a:pPr>
            <a:r>
              <a:rPr lang="en-US" altLang="en-US" sz="2400" b="1" dirty="0" smtClean="0">
                <a:latin typeface="Courier New" panose="02070309020205020404" pitchFamily="49" charset="0"/>
                <a:cs typeface="Courier New" panose="02070309020205020404" pitchFamily="49" charset="0"/>
              </a:rPr>
              <a:t>(</a:t>
            </a:r>
            <a:r>
              <a:rPr lang="en-US" altLang="en-US" sz="2400" b="1" dirty="0">
                <a:latin typeface="Courier New" panose="02070309020205020404" pitchFamily="49" charset="0"/>
                <a:cs typeface="Courier New" panose="02070309020205020404" pitchFamily="49" charset="0"/>
              </a:rPr>
              <a:t>num%2==0</a:t>
            </a:r>
            <a:r>
              <a:rPr lang="en-US" altLang="en-US" sz="2400" b="1" dirty="0" smtClean="0">
                <a:latin typeface="Courier New" panose="02070309020205020404" pitchFamily="49" charset="0"/>
                <a:cs typeface="Courier New" panose="02070309020205020404" pitchFamily="49" charset="0"/>
              </a:rPr>
              <a:t>)?</a:t>
            </a:r>
            <a:r>
              <a:rPr lang="en-US" altLang="en-US" sz="2400" b="1" dirty="0" err="1" smtClean="0">
                <a:latin typeface="Courier New" panose="02070309020205020404" pitchFamily="49" charset="0"/>
                <a:cs typeface="Courier New" panose="02070309020205020404" pitchFamily="49" charset="0"/>
              </a:rPr>
              <a:t>cout</a:t>
            </a:r>
            <a:r>
              <a:rPr lang="en-US" altLang="en-US" sz="2400" b="1" dirty="0" smtClean="0">
                <a:latin typeface="Courier New" panose="02070309020205020404" pitchFamily="49" charset="0"/>
                <a:cs typeface="Courier New" panose="02070309020205020404" pitchFamily="49" charset="0"/>
              </a:rPr>
              <a:t>&lt;&lt;"Even":</a:t>
            </a:r>
            <a:r>
              <a:rPr lang="en-US" altLang="en-US" sz="2400" b="1" dirty="0" err="1" smtClean="0">
                <a:latin typeface="Courier New" panose="02070309020205020404" pitchFamily="49" charset="0"/>
                <a:cs typeface="Courier New" panose="02070309020205020404" pitchFamily="49" charset="0"/>
              </a:rPr>
              <a:t>cout</a:t>
            </a:r>
            <a:r>
              <a:rPr lang="en-US" altLang="en-US" sz="2400" b="1" dirty="0" smtClean="0">
                <a:latin typeface="Courier New" panose="02070309020205020404" pitchFamily="49" charset="0"/>
                <a:cs typeface="Courier New" panose="02070309020205020404" pitchFamily="49" charset="0"/>
              </a:rPr>
              <a:t>&lt;&lt;Odd";</a:t>
            </a:r>
            <a:endParaRPr lang="en-US" altLang="en-US" sz="2400" b="1" dirty="0">
              <a:latin typeface="Courier New" panose="02070309020205020404" pitchFamily="49" charset="0"/>
              <a:cs typeface="Courier New" panose="02070309020205020404" pitchFamily="49" charset="0"/>
            </a:endParaRPr>
          </a:p>
        </p:txBody>
      </p:sp>
      <p:sp>
        <p:nvSpPr>
          <p:cNvPr id="9" name="Rectangle 2"/>
          <p:cNvSpPr>
            <a:spLocks noGrp="1" noChangeArrowheads="1"/>
          </p:cNvSpPr>
          <p:nvPr>
            <p:ph type="title"/>
          </p:nvPr>
        </p:nvSpPr>
        <p:spPr>
          <a:xfrm>
            <a:off x="1295400" y="152400"/>
            <a:ext cx="7086600" cy="685800"/>
          </a:xfrm>
        </p:spPr>
        <p:txBody>
          <a:bodyPr/>
          <a:lstStyle/>
          <a:p>
            <a:pPr eaLnBrk="1" hangingPunct="1"/>
            <a:r>
              <a:rPr lang="en-US" altLang="en-US" dirty="0" smtClean="0"/>
              <a:t>The conditional operator </a:t>
            </a:r>
            <a:r>
              <a:rPr lang="en-US" altLang="en-US" dirty="0" smtClean="0">
                <a:latin typeface="Baskerville Old Face" panose="02020602080505020303" pitchFamily="18" charset="0"/>
              </a:rPr>
              <a:t>(?  :)</a:t>
            </a:r>
          </a:p>
        </p:txBody>
      </p:sp>
    </p:spTree>
    <p:extLst>
      <p:ext uri="{BB962C8B-B14F-4D97-AF65-F5344CB8AC3E}">
        <p14:creationId xmlns:p14="http://schemas.microsoft.com/office/powerpoint/2010/main" val="269690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2" end="12"/>
                                            </p:txEl>
                                          </p:spTgt>
                                        </p:tgtEl>
                                        <p:attrNameLst>
                                          <p:attrName>style.visibility</p:attrName>
                                        </p:attrNameLst>
                                      </p:cBhvr>
                                      <p:to>
                                        <p:strVal val="visible"/>
                                      </p:to>
                                    </p:set>
                                    <p:animEffect transition="in" filter="fade">
                                      <p:cBhvr>
                                        <p:cTn id="7" dur="500"/>
                                        <p:tgtEl>
                                          <p:spTgt spid="8">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3" end="13"/>
                                            </p:txEl>
                                          </p:spTgt>
                                        </p:tgtEl>
                                        <p:attrNameLst>
                                          <p:attrName>style.visibility</p:attrName>
                                        </p:attrNameLst>
                                      </p:cBhvr>
                                      <p:to>
                                        <p:strVal val="visible"/>
                                      </p:to>
                                    </p:set>
                                    <p:animEffect transition="in" filter="fade">
                                      <p:cBhvr>
                                        <p:cTn id="10" dur="500"/>
                                        <p:tgtEl>
                                          <p:spTgt spid="8">
                                            <p:txEl>
                                              <p:pRg st="13" end="13"/>
                                            </p:txEl>
                                          </p:spTgt>
                                        </p:tgtEl>
                                      </p:cBhvr>
                                    </p:animEffect>
                                  </p:childTnLst>
                                </p:cTn>
                              </p:par>
                              <p:par>
                                <p:cTn id="11" presetID="3" presetClass="emph" presetSubtype="2" fill="hold" nodeType="withEffect">
                                  <p:stCondLst>
                                    <p:cond delay="0"/>
                                  </p:stCondLst>
                                  <p:childTnLst>
                                    <p:animClr clrSpc="rgb" dir="cw">
                                      <p:cBhvr override="childStyle">
                                        <p:cTn id="12" dur="2000" fill="hold"/>
                                        <p:tgtEl>
                                          <p:spTgt spid="8">
                                            <p:txEl>
                                              <p:pRg st="6" end="6"/>
                                            </p:txEl>
                                          </p:spTgt>
                                        </p:tgtEl>
                                        <p:attrNameLst>
                                          <p:attrName>style.color</p:attrName>
                                        </p:attrNameLst>
                                      </p:cBhvr>
                                      <p:to>
                                        <a:schemeClr val="accent2"/>
                                      </p:to>
                                    </p:animClr>
                                  </p:childTnLst>
                                </p:cTn>
                              </p:par>
                              <p:par>
                                <p:cTn id="13" presetID="3" presetClass="emph" presetSubtype="2" fill="hold" nodeType="withEffect">
                                  <p:stCondLst>
                                    <p:cond delay="0"/>
                                  </p:stCondLst>
                                  <p:childTnLst>
                                    <p:animClr clrSpc="rgb" dir="cw">
                                      <p:cBhvr override="childStyle">
                                        <p:cTn id="14" dur="2000" fill="hold"/>
                                        <p:tgtEl>
                                          <p:spTgt spid="8">
                                            <p:txEl>
                                              <p:pRg st="7" end="7"/>
                                            </p:txEl>
                                          </p:spTgt>
                                        </p:tgtEl>
                                        <p:attrNameLst>
                                          <p:attrName>style.color</p:attrName>
                                        </p:attrNameLst>
                                      </p:cBhvr>
                                      <p:to>
                                        <a:schemeClr val="accent2"/>
                                      </p:to>
                                    </p:animClr>
                                  </p:childTnLst>
                                </p:cTn>
                              </p:par>
                              <p:par>
                                <p:cTn id="15" presetID="3" presetClass="emph" presetSubtype="2" fill="hold" nodeType="withEffect">
                                  <p:stCondLst>
                                    <p:cond delay="0"/>
                                  </p:stCondLst>
                                  <p:childTnLst>
                                    <p:animClr clrSpc="rgb" dir="cw">
                                      <p:cBhvr override="childStyle">
                                        <p:cTn id="16" dur="2000" fill="hold"/>
                                        <p:tgtEl>
                                          <p:spTgt spid="8">
                                            <p:txEl>
                                              <p:pRg st="8" end="8"/>
                                            </p:txEl>
                                          </p:spTgt>
                                        </p:tgtEl>
                                        <p:attrNameLst>
                                          <p:attrName>style.color</p:attrName>
                                        </p:attrNameLst>
                                      </p:cBhvr>
                                      <p:to>
                                        <a:schemeClr val="accent2"/>
                                      </p:to>
                                    </p:animClr>
                                  </p:childTnLst>
                                </p:cTn>
                              </p:par>
                              <p:par>
                                <p:cTn id="17" presetID="3" presetClass="emph" presetSubtype="2" fill="hold" nodeType="withEffect">
                                  <p:stCondLst>
                                    <p:cond delay="0"/>
                                  </p:stCondLst>
                                  <p:childTnLst>
                                    <p:animClr clrSpc="rgb" dir="cw">
                                      <p:cBhvr override="childStyle">
                                        <p:cTn id="18" dur="2000" fill="hold"/>
                                        <p:tgtEl>
                                          <p:spTgt spid="8">
                                            <p:txEl>
                                              <p:pRg st="9" end="9"/>
                                            </p:txEl>
                                          </p:spTgt>
                                        </p:tgtEl>
                                        <p:attrNameLst>
                                          <p:attrName>style.color</p:attrName>
                                        </p:attrNameLst>
                                      </p:cBhvr>
                                      <p:to>
                                        <a:schemeClr val="accent2"/>
                                      </p:to>
                                    </p:animClr>
                                  </p:childTnLst>
                                </p:cTn>
                              </p:par>
                              <p:par>
                                <p:cTn id="19" presetID="3" presetClass="emph" presetSubtype="2" fill="hold" nodeType="withEffect">
                                  <p:stCondLst>
                                    <p:cond delay="0"/>
                                  </p:stCondLst>
                                  <p:childTnLst>
                                    <p:animClr clrSpc="rgb" dir="cw">
                                      <p:cBhvr override="childStyle">
                                        <p:cTn id="20" dur="2000" fill="hold"/>
                                        <p:tgtEl>
                                          <p:spTgt spid="8">
                                            <p:txEl>
                                              <p:pRg st="10" end="1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447800" y="1066800"/>
            <a:ext cx="7239000" cy="5059363"/>
          </a:xfrm>
        </p:spPr>
        <p:txBody>
          <a:bodyPr rtlCol="0">
            <a:normAutofit/>
          </a:bodyPr>
          <a:lstStyle/>
          <a:p>
            <a:pPr algn="just" eaLnBrk="1" fontAlgn="auto" hangingPunct="1">
              <a:spcAft>
                <a:spcPts val="0"/>
              </a:spcAft>
              <a:buFont typeface="Wingdings" pitchFamily="2" charset="2"/>
              <a:buChar char="§"/>
              <a:defRPr/>
            </a:pPr>
            <a:r>
              <a:rPr lang="en-US" sz="2400" dirty="0" smtClean="0">
                <a:latin typeface="Arial" pitchFamily="34" charset="0"/>
                <a:cs typeface="Arial" pitchFamily="34" charset="0"/>
              </a:rPr>
              <a:t>The coma operator is used basically to separate expressions.</a:t>
            </a:r>
          </a:p>
          <a:p>
            <a:pPr marL="0" indent="0" algn="just" eaLnBrk="1" fontAlgn="auto" hangingPunct="1">
              <a:spcAft>
                <a:spcPts val="0"/>
              </a:spcAft>
              <a:buFontTx/>
              <a:buNone/>
              <a:defRPr/>
            </a:pPr>
            <a:r>
              <a:rPr lang="nn-NO" sz="2400" b="1" dirty="0" smtClean="0">
                <a:latin typeface="Arial" pitchFamily="34" charset="0"/>
                <a:cs typeface="Arial" pitchFamily="34" charset="0"/>
              </a:rPr>
              <a:t>	</a:t>
            </a:r>
            <a:r>
              <a:rPr lang="en-US" sz="2400" dirty="0" smtClean="0">
                <a:latin typeface="Arial" pitchFamily="34" charset="0"/>
                <a:cs typeface="Arial" pitchFamily="34" charset="0"/>
              </a:rPr>
              <a:t> </a:t>
            </a:r>
            <a:r>
              <a:rPr lang="en-US" sz="2400" b="1" dirty="0">
                <a:latin typeface="Arial" pitchFamily="34" charset="0"/>
                <a:cs typeface="Arial" pitchFamily="34" charset="0"/>
              </a:rPr>
              <a:t>i = </a:t>
            </a:r>
            <a:r>
              <a:rPr lang="en-US" sz="2400" b="1" dirty="0" smtClean="0">
                <a:latin typeface="Arial" pitchFamily="34" charset="0"/>
                <a:cs typeface="Arial" pitchFamily="34" charset="0"/>
              </a:rPr>
              <a:t>0</a:t>
            </a:r>
            <a:r>
              <a:rPr lang="nn-NO" sz="2400" b="1" dirty="0" smtClean="0">
                <a:solidFill>
                  <a:srgbClr val="FF0000"/>
                </a:solidFill>
                <a:latin typeface="Arial" pitchFamily="34" charset="0"/>
                <a:cs typeface="Arial" pitchFamily="34" charset="0"/>
              </a:rPr>
              <a:t> ,</a:t>
            </a:r>
            <a:r>
              <a:rPr lang="en-US" sz="2400" b="1" dirty="0" smtClean="0">
                <a:latin typeface="Arial" pitchFamily="34" charset="0"/>
                <a:cs typeface="Arial" pitchFamily="34" charset="0"/>
              </a:rPr>
              <a:t> </a:t>
            </a:r>
            <a:r>
              <a:rPr lang="en-US" sz="2400" b="1" dirty="0">
                <a:latin typeface="Arial" pitchFamily="34" charset="0"/>
                <a:cs typeface="Arial" pitchFamily="34" charset="0"/>
              </a:rPr>
              <a:t>j = </a:t>
            </a:r>
            <a:r>
              <a:rPr lang="en-US" sz="2400" b="1" dirty="0" smtClean="0">
                <a:latin typeface="Arial" pitchFamily="34" charset="0"/>
                <a:cs typeface="Arial" pitchFamily="34" charset="0"/>
              </a:rPr>
              <a:t>10; </a:t>
            </a:r>
            <a:r>
              <a:rPr lang="en-US" sz="2400" dirty="0" smtClean="0">
                <a:solidFill>
                  <a:srgbClr val="FF0000"/>
                </a:solidFill>
                <a:latin typeface="Arial" pitchFamily="34" charset="0"/>
                <a:cs typeface="Arial" pitchFamily="34" charset="0"/>
              </a:rPr>
              <a:t>// in initialization [</a:t>
            </a:r>
            <a:r>
              <a:rPr lang="en-US" sz="2400" dirty="0" err="1" smtClean="0">
                <a:solidFill>
                  <a:srgbClr val="FF0000"/>
                </a:solidFill>
                <a:latin typeface="Arial" pitchFamily="34" charset="0"/>
                <a:cs typeface="Arial" pitchFamily="34" charset="0"/>
              </a:rPr>
              <a:t>l</a:t>
            </a:r>
            <a:r>
              <a:rPr lang="en-US" sz="2400" dirty="0" err="1" smtClean="0">
                <a:solidFill>
                  <a:srgbClr val="FF0000"/>
                </a:solidFill>
                <a:latin typeface="Arial" pitchFamily="34" charset="0"/>
                <a:cs typeface="Arial" pitchFamily="34" charset="0"/>
                <a:sym typeface="Wingdings" pitchFamily="2" charset="2"/>
              </a:rPr>
              <a:t>r</a:t>
            </a:r>
            <a:r>
              <a:rPr lang="en-US" sz="2400" dirty="0" smtClean="0">
                <a:solidFill>
                  <a:srgbClr val="FF0000"/>
                </a:solidFill>
                <a:latin typeface="Arial" pitchFamily="34" charset="0"/>
                <a:cs typeface="Arial" pitchFamily="34" charset="0"/>
                <a:sym typeface="Wingdings" pitchFamily="2" charset="2"/>
              </a:rPr>
              <a:t>]</a:t>
            </a:r>
          </a:p>
          <a:p>
            <a:pPr marL="0" indent="0" algn="just" eaLnBrk="1" fontAlgn="auto" hangingPunct="1">
              <a:spcAft>
                <a:spcPts val="0"/>
              </a:spcAft>
              <a:buFontTx/>
              <a:buNone/>
              <a:defRPr/>
            </a:pPr>
            <a:r>
              <a:rPr lang="en-US" sz="2400" dirty="0">
                <a:solidFill>
                  <a:schemeClr val="bg1">
                    <a:lumMod val="65000"/>
                  </a:schemeClr>
                </a:solidFill>
                <a:latin typeface="Arial" pitchFamily="34" charset="0"/>
                <a:cs typeface="Arial" pitchFamily="34" charset="0"/>
                <a:sym typeface="Wingdings" pitchFamily="2" charset="2"/>
              </a:rPr>
              <a:t>	</a:t>
            </a:r>
            <a:r>
              <a:rPr lang="en-US" sz="2400" dirty="0" smtClean="0">
                <a:solidFill>
                  <a:schemeClr val="bg1">
                    <a:lumMod val="65000"/>
                  </a:schemeClr>
                </a:solidFill>
                <a:latin typeface="Arial" pitchFamily="34" charset="0"/>
                <a:cs typeface="Arial" pitchFamily="34" charset="0"/>
                <a:sym typeface="Wingdings" pitchFamily="2" charset="2"/>
              </a:rPr>
              <a:t>	</a:t>
            </a:r>
            <a:r>
              <a:rPr lang="en-US" sz="2400" b="1" dirty="0" smtClean="0">
                <a:latin typeface="Arial" pitchFamily="34" charset="0"/>
                <a:cs typeface="Arial" pitchFamily="34" charset="0"/>
                <a:sym typeface="Wingdings" pitchFamily="2" charset="2"/>
              </a:rPr>
              <a:t>or</a:t>
            </a:r>
          </a:p>
          <a:p>
            <a:pPr marL="0" indent="0" algn="just" eaLnBrk="1" fontAlgn="auto" hangingPunct="1">
              <a:spcAft>
                <a:spcPts val="0"/>
              </a:spcAft>
              <a:buFontTx/>
              <a:buNone/>
              <a:defRPr/>
            </a:pPr>
            <a:r>
              <a:rPr lang="en-US" sz="2400" dirty="0">
                <a:solidFill>
                  <a:schemeClr val="bg1">
                    <a:lumMod val="65000"/>
                  </a:schemeClr>
                </a:solidFill>
                <a:latin typeface="Arial" pitchFamily="34" charset="0"/>
                <a:cs typeface="Arial" pitchFamily="34" charset="0"/>
                <a:sym typeface="Wingdings" pitchFamily="2" charset="2"/>
              </a:rPr>
              <a:t>	</a:t>
            </a:r>
            <a:r>
              <a:rPr lang="en-US" sz="2400" dirty="0" smtClean="0">
                <a:latin typeface="Arial" pitchFamily="34" charset="0"/>
                <a:cs typeface="Arial" pitchFamily="34" charset="0"/>
              </a:rPr>
              <a:t> </a:t>
            </a:r>
            <a:r>
              <a:rPr lang="en-US" sz="2400" b="1" dirty="0" err="1">
                <a:latin typeface="Arial" pitchFamily="34" charset="0"/>
                <a:cs typeface="Arial" pitchFamily="34" charset="0"/>
              </a:rPr>
              <a:t>i</a:t>
            </a:r>
            <a:r>
              <a:rPr lang="en-US" sz="2400" b="1" dirty="0" smtClean="0">
                <a:latin typeface="Arial" pitchFamily="34" charset="0"/>
                <a:cs typeface="Arial" pitchFamily="34" charset="0"/>
              </a:rPr>
              <a:t>++</a:t>
            </a:r>
            <a:r>
              <a:rPr lang="nn-NO" sz="2400" b="1" dirty="0" smtClean="0">
                <a:solidFill>
                  <a:srgbClr val="FF0000"/>
                </a:solidFill>
                <a:latin typeface="Arial" pitchFamily="34" charset="0"/>
                <a:cs typeface="Arial" pitchFamily="34" charset="0"/>
              </a:rPr>
              <a:t> ,</a:t>
            </a:r>
            <a:r>
              <a:rPr lang="en-US" sz="2400" b="1" dirty="0" smtClean="0">
                <a:latin typeface="Arial" pitchFamily="34" charset="0"/>
                <a:cs typeface="Arial" pitchFamily="34" charset="0"/>
              </a:rPr>
              <a:t> </a:t>
            </a:r>
            <a:r>
              <a:rPr lang="en-US" sz="2400" b="1" dirty="0">
                <a:latin typeface="Arial" pitchFamily="34" charset="0"/>
                <a:cs typeface="Arial" pitchFamily="34" charset="0"/>
              </a:rPr>
              <a:t>j-</a:t>
            </a:r>
            <a:r>
              <a:rPr lang="en-US" sz="2400" b="1" dirty="0" smtClean="0">
                <a:latin typeface="Arial" pitchFamily="34" charset="0"/>
                <a:cs typeface="Arial" pitchFamily="34" charset="0"/>
              </a:rPr>
              <a:t>-;</a:t>
            </a:r>
            <a:endParaRPr lang="en-US" sz="2400" b="1" dirty="0">
              <a:latin typeface="Arial" pitchFamily="34" charset="0"/>
              <a:cs typeface="Arial" pitchFamily="34" charset="0"/>
            </a:endParaRPr>
          </a:p>
          <a:p>
            <a:pPr marL="0" indent="0" algn="just" eaLnBrk="1" fontAlgn="auto" hangingPunct="1">
              <a:spcAft>
                <a:spcPts val="0"/>
              </a:spcAft>
              <a:buFontTx/>
              <a:buNone/>
              <a:defRPr/>
            </a:pPr>
            <a:r>
              <a:rPr lang="en-US" sz="2400" dirty="0" smtClean="0">
                <a:latin typeface="Arial" pitchFamily="34" charset="0"/>
                <a:cs typeface="Arial" pitchFamily="34" charset="0"/>
              </a:rPr>
              <a:t>So, the </a:t>
            </a:r>
            <a:r>
              <a:rPr lang="en-US" sz="2400" dirty="0">
                <a:latin typeface="Arial" pitchFamily="34" charset="0"/>
                <a:cs typeface="Arial" pitchFamily="34" charset="0"/>
              </a:rPr>
              <a:t>meaning of the comma operator in the general expression</a:t>
            </a:r>
          </a:p>
          <a:p>
            <a:pPr marL="0" indent="0" algn="just" eaLnBrk="1" fontAlgn="auto" hangingPunct="1">
              <a:spcAft>
                <a:spcPts val="0"/>
              </a:spcAft>
              <a:buFontTx/>
              <a:buNone/>
              <a:defRPr/>
            </a:pPr>
            <a:r>
              <a:rPr lang="en-US" sz="2400" i="1" dirty="0" smtClean="0">
                <a:latin typeface="Arial" pitchFamily="34" charset="0"/>
                <a:cs typeface="Arial" pitchFamily="34" charset="0"/>
              </a:rPr>
              <a:t>	</a:t>
            </a:r>
            <a:r>
              <a:rPr lang="en-US" sz="2400" dirty="0">
                <a:solidFill>
                  <a:srgbClr val="FF0000"/>
                </a:solidFill>
                <a:latin typeface="Arial" pitchFamily="34" charset="0"/>
                <a:cs typeface="Arial" pitchFamily="34" charset="0"/>
              </a:rPr>
              <a:t>e1 </a:t>
            </a:r>
            <a:r>
              <a:rPr lang="nn-NO" sz="2400" b="1" dirty="0" smtClean="0">
                <a:solidFill>
                  <a:srgbClr val="FF0000"/>
                </a:solidFill>
                <a:latin typeface="Arial" pitchFamily="34" charset="0"/>
                <a:cs typeface="Arial" pitchFamily="34" charset="0"/>
              </a:rPr>
              <a:t>,</a:t>
            </a:r>
            <a:r>
              <a:rPr lang="en-US" sz="2400" dirty="0" smtClean="0">
                <a:solidFill>
                  <a:srgbClr val="FF0000"/>
                </a:solidFill>
                <a:latin typeface="Arial" pitchFamily="34" charset="0"/>
                <a:cs typeface="Arial" pitchFamily="34" charset="0"/>
              </a:rPr>
              <a:t> </a:t>
            </a:r>
            <a:r>
              <a:rPr lang="en-US" sz="2400" dirty="0">
                <a:solidFill>
                  <a:srgbClr val="FF0000"/>
                </a:solidFill>
                <a:latin typeface="Arial" pitchFamily="34" charset="0"/>
                <a:cs typeface="Arial" pitchFamily="34" charset="0"/>
              </a:rPr>
              <a:t>e2 </a:t>
            </a:r>
          </a:p>
          <a:p>
            <a:pPr marL="0" indent="0" algn="just" eaLnBrk="1" fontAlgn="auto" hangingPunct="1">
              <a:spcAft>
                <a:spcPts val="0"/>
              </a:spcAft>
              <a:buFontTx/>
              <a:buNone/>
              <a:defRPr/>
            </a:pPr>
            <a:r>
              <a:rPr lang="en-US" sz="2400" dirty="0" smtClean="0">
                <a:latin typeface="Arial" pitchFamily="34" charset="0"/>
                <a:cs typeface="Arial" pitchFamily="34" charset="0"/>
              </a:rPr>
              <a:t>is </a:t>
            </a:r>
            <a:r>
              <a:rPr lang="en-US" sz="2400" dirty="0">
                <a:latin typeface="Arial" pitchFamily="34" charset="0"/>
                <a:cs typeface="Arial" pitchFamily="34" charset="0"/>
              </a:rPr>
              <a:t>``</a:t>
            </a:r>
            <a:r>
              <a:rPr lang="en-US" sz="2400" dirty="0">
                <a:solidFill>
                  <a:srgbClr val="7030A0"/>
                </a:solidFill>
                <a:latin typeface="Arial" pitchFamily="34" charset="0"/>
                <a:cs typeface="Arial" pitchFamily="34" charset="0"/>
              </a:rPr>
              <a:t>evaluate the </a:t>
            </a:r>
            <a:r>
              <a:rPr lang="en-US" sz="2400" dirty="0" smtClean="0">
                <a:solidFill>
                  <a:srgbClr val="7030A0"/>
                </a:solidFill>
                <a:latin typeface="Arial" pitchFamily="34" charset="0"/>
                <a:cs typeface="Arial" pitchFamily="34" charset="0"/>
              </a:rPr>
              <a:t>sub expression</a:t>
            </a:r>
            <a:r>
              <a:rPr lang="en-US" sz="2400" dirty="0">
                <a:solidFill>
                  <a:srgbClr val="7030A0"/>
                </a:solidFill>
                <a:latin typeface="Arial" pitchFamily="34" charset="0"/>
                <a:cs typeface="Arial" pitchFamily="34" charset="0"/>
              </a:rPr>
              <a:t> </a:t>
            </a:r>
            <a:r>
              <a:rPr lang="en-US" sz="2400" i="1" dirty="0">
                <a:solidFill>
                  <a:srgbClr val="7030A0"/>
                </a:solidFill>
                <a:latin typeface="Arial" pitchFamily="34" charset="0"/>
                <a:cs typeface="Arial" pitchFamily="34" charset="0"/>
              </a:rPr>
              <a:t>e1</a:t>
            </a:r>
            <a:r>
              <a:rPr lang="en-US" sz="2400" dirty="0">
                <a:solidFill>
                  <a:srgbClr val="7030A0"/>
                </a:solidFill>
                <a:latin typeface="Arial" pitchFamily="34" charset="0"/>
                <a:cs typeface="Arial" pitchFamily="34" charset="0"/>
              </a:rPr>
              <a:t>, then evaluate </a:t>
            </a:r>
            <a:r>
              <a:rPr lang="en-US" sz="2400" i="1" dirty="0">
                <a:solidFill>
                  <a:srgbClr val="7030A0"/>
                </a:solidFill>
                <a:latin typeface="Arial" pitchFamily="34" charset="0"/>
                <a:cs typeface="Arial" pitchFamily="34" charset="0"/>
              </a:rPr>
              <a:t>e2</a:t>
            </a:r>
            <a:r>
              <a:rPr lang="en-US" sz="2400" dirty="0">
                <a:solidFill>
                  <a:srgbClr val="7030A0"/>
                </a:solidFill>
                <a:latin typeface="Arial" pitchFamily="34" charset="0"/>
                <a:cs typeface="Arial" pitchFamily="34" charset="0"/>
              </a:rPr>
              <a:t>; the value of the expression is the value of </a:t>
            </a:r>
            <a:r>
              <a:rPr lang="en-US" sz="2400" i="1" dirty="0">
                <a:solidFill>
                  <a:srgbClr val="7030A0"/>
                </a:solidFill>
                <a:latin typeface="Arial" pitchFamily="34" charset="0"/>
                <a:cs typeface="Arial" pitchFamily="34" charset="0"/>
              </a:rPr>
              <a:t>e2</a:t>
            </a:r>
            <a:r>
              <a:rPr lang="en-US" sz="2400" dirty="0" smtClean="0">
                <a:latin typeface="Arial" pitchFamily="34" charset="0"/>
                <a:cs typeface="Arial" pitchFamily="34" charset="0"/>
              </a:rPr>
              <a:t>.''</a:t>
            </a:r>
          </a:p>
          <a:p>
            <a:pPr marL="0" indent="0" algn="just" eaLnBrk="1" fontAlgn="auto" hangingPunct="1">
              <a:spcAft>
                <a:spcPts val="0"/>
              </a:spcAft>
              <a:buFontTx/>
              <a:buNone/>
              <a:defRPr/>
            </a:pPr>
            <a:endParaRPr lang="en-US" sz="2400" dirty="0" smtClean="0"/>
          </a:p>
        </p:txBody>
      </p:sp>
      <p:sp>
        <p:nvSpPr>
          <p:cNvPr id="122883"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537DADA1-9724-4159-9B55-D745EA1E6C78}" type="slidenum">
              <a:rPr lang="en-US" altLang="en-US" b="0" smtClean="0">
                <a:solidFill>
                  <a:srgbClr val="000000"/>
                </a:solidFill>
              </a:rPr>
              <a:pPr eaLnBrk="1" hangingPunct="1"/>
              <a:t>68</a:t>
            </a:fld>
            <a:endParaRPr lang="en-US" altLang="en-US" b="0" smtClean="0">
              <a:solidFill>
                <a:srgbClr val="000000"/>
              </a:solidFill>
            </a:endParaRPr>
          </a:p>
        </p:txBody>
      </p:sp>
      <p:sp>
        <p:nvSpPr>
          <p:cNvPr id="122884" name="Footer Placeholder 2"/>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smtClean="0">
                <a:solidFill>
                  <a:srgbClr val="000000"/>
                </a:solidFill>
              </a:rPr>
              <a:t>CSE 1002                            Department of CSE</a:t>
            </a:r>
          </a:p>
        </p:txBody>
      </p:sp>
      <p:sp>
        <p:nvSpPr>
          <p:cNvPr id="18434" name="Rectangle 2"/>
          <p:cNvSpPr>
            <a:spLocks noGrp="1" noChangeArrowheads="1"/>
          </p:cNvSpPr>
          <p:nvPr>
            <p:ph type="title"/>
          </p:nvPr>
        </p:nvSpPr>
        <p:spPr>
          <a:xfrm>
            <a:off x="1219200" y="152400"/>
            <a:ext cx="7162800" cy="685800"/>
          </a:xfrm>
        </p:spPr>
        <p:txBody>
          <a:bodyPr rtlCol="0">
            <a:normAutofit fontScale="90000"/>
          </a:bodyPr>
          <a:lstStyle/>
          <a:p>
            <a:pPr eaLnBrk="1" fontAlgn="auto" hangingPunct="1">
              <a:spcAft>
                <a:spcPts val="0"/>
              </a:spcAft>
              <a:defRPr/>
            </a:pPr>
            <a:r>
              <a:rPr lang="en-US" sz="4000" smtClean="0"/>
              <a:t>Comma (</a:t>
            </a:r>
            <a:r>
              <a:rPr lang="en-US" sz="4000" smtClean="0">
                <a:latin typeface="Arial Black" pitchFamily="34" charset="0"/>
              </a:rPr>
              <a:t>,</a:t>
            </a:r>
            <a:r>
              <a:rPr lang="en-US" sz="4000" smtClean="0"/>
              <a:t>)operator </a:t>
            </a:r>
          </a:p>
        </p:txBody>
      </p:sp>
      <p:sp>
        <p:nvSpPr>
          <p:cNvPr id="122886"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7BBE9B3-C92D-4915-83E4-A1F419054654}" type="datetime1">
              <a:rPr lang="en-US" altLang="en-US" b="0" smtClean="0">
                <a:solidFill>
                  <a:srgbClr val="000000"/>
                </a:solidFill>
              </a:rPr>
              <a:t>2/15/2015</a:t>
            </a:fld>
            <a:endParaRPr lang="en-US" altLang="en-US" b="0" smtClean="0">
              <a:solidFill>
                <a:srgbClr val="0000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Content Placeholder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600"/>
              </a:spcBef>
              <a:spcAft>
                <a:spcPts val="600"/>
              </a:spcAft>
            </a:pPr>
            <a:r>
              <a:rPr lang="en-US" altLang="en-US" sz="2800" dirty="0" smtClean="0"/>
              <a:t>Making Decisions</a:t>
            </a:r>
          </a:p>
          <a:p>
            <a:pPr lvl="1" eaLnBrk="1" hangingPunct="1">
              <a:spcBef>
                <a:spcPts val="600"/>
              </a:spcBef>
              <a:spcAft>
                <a:spcPts val="600"/>
              </a:spcAft>
            </a:pPr>
            <a:r>
              <a:rPr lang="en-US" altLang="en-US" sz="2400" dirty="0" smtClean="0"/>
              <a:t>The </a:t>
            </a:r>
            <a:r>
              <a:rPr lang="en-US" altLang="en-US" sz="2400" dirty="0" smtClean="0">
                <a:latin typeface="Courier New" panose="02070309020205020404" pitchFamily="49" charset="0"/>
              </a:rPr>
              <a:t>if</a:t>
            </a:r>
            <a:r>
              <a:rPr lang="en-US" altLang="en-US" sz="2400" dirty="0" smtClean="0"/>
              <a:t> Statement </a:t>
            </a:r>
          </a:p>
          <a:p>
            <a:pPr lvl="1" eaLnBrk="1" hangingPunct="1">
              <a:spcBef>
                <a:spcPts val="600"/>
              </a:spcBef>
              <a:spcAft>
                <a:spcPts val="600"/>
              </a:spcAft>
            </a:pPr>
            <a:r>
              <a:rPr lang="en-US" altLang="en-US" sz="2400" dirty="0" smtClean="0"/>
              <a:t>The </a:t>
            </a:r>
            <a:r>
              <a:rPr lang="en-US" altLang="en-US" sz="2400" dirty="0" smtClean="0">
                <a:latin typeface="Courier New" panose="02070309020205020404" pitchFamily="49" charset="0"/>
              </a:rPr>
              <a:t>if-else</a:t>
            </a:r>
            <a:r>
              <a:rPr lang="en-US" altLang="en-US" sz="2400" dirty="0" smtClean="0"/>
              <a:t> Construct </a:t>
            </a:r>
          </a:p>
          <a:p>
            <a:pPr lvl="1" eaLnBrk="1" hangingPunct="1">
              <a:spcBef>
                <a:spcPts val="600"/>
              </a:spcBef>
              <a:spcAft>
                <a:spcPts val="600"/>
              </a:spcAft>
            </a:pPr>
            <a:r>
              <a:rPr lang="en-US" altLang="en-US" sz="2400" dirty="0" smtClean="0"/>
              <a:t>Logical Operators</a:t>
            </a:r>
          </a:p>
          <a:p>
            <a:pPr lvl="1" eaLnBrk="1" hangingPunct="1">
              <a:spcBef>
                <a:spcPts val="600"/>
              </a:spcBef>
              <a:spcAft>
                <a:spcPts val="600"/>
              </a:spcAft>
            </a:pPr>
            <a:r>
              <a:rPr lang="en-US" altLang="en-US" sz="2400" dirty="0" smtClean="0"/>
              <a:t>Nested </a:t>
            </a:r>
            <a:r>
              <a:rPr lang="en-US" altLang="en-US" sz="2400" dirty="0" smtClean="0">
                <a:latin typeface="Courier New" panose="02070309020205020404" pitchFamily="49" charset="0"/>
              </a:rPr>
              <a:t>if</a:t>
            </a:r>
            <a:r>
              <a:rPr lang="en-US" altLang="en-US" sz="2400" dirty="0" smtClean="0"/>
              <a:t> Statements </a:t>
            </a:r>
          </a:p>
          <a:p>
            <a:pPr lvl="1" eaLnBrk="1" hangingPunct="1">
              <a:spcBef>
                <a:spcPts val="600"/>
              </a:spcBef>
              <a:spcAft>
                <a:spcPts val="600"/>
              </a:spcAft>
            </a:pPr>
            <a:r>
              <a:rPr lang="en-US" altLang="en-US" sz="2400" dirty="0" smtClean="0"/>
              <a:t>The </a:t>
            </a:r>
            <a:r>
              <a:rPr lang="en-US" altLang="en-US" sz="2400" dirty="0" smtClean="0">
                <a:latin typeface="Courier New" panose="02070309020205020404" pitchFamily="49" charset="0"/>
              </a:rPr>
              <a:t>else if</a:t>
            </a:r>
            <a:r>
              <a:rPr lang="en-US" altLang="en-US" sz="2400" dirty="0" smtClean="0"/>
              <a:t> Construct </a:t>
            </a:r>
          </a:p>
          <a:p>
            <a:pPr lvl="1" eaLnBrk="1" hangingPunct="1">
              <a:spcBef>
                <a:spcPts val="600"/>
              </a:spcBef>
              <a:spcAft>
                <a:spcPts val="600"/>
              </a:spcAft>
            </a:pPr>
            <a:r>
              <a:rPr lang="en-US" altLang="en-US" sz="2400" dirty="0" smtClean="0"/>
              <a:t>The </a:t>
            </a:r>
            <a:r>
              <a:rPr lang="en-US" altLang="en-US" sz="2400" dirty="0" smtClean="0">
                <a:latin typeface="Courier New" panose="02070309020205020404" pitchFamily="49" charset="0"/>
              </a:rPr>
              <a:t>switch</a:t>
            </a:r>
            <a:r>
              <a:rPr lang="en-US" altLang="en-US" sz="2400" dirty="0" smtClean="0"/>
              <a:t> Statement </a:t>
            </a:r>
            <a:endParaRPr lang="en-US" altLang="en-US" sz="2400" dirty="0" smtClean="0"/>
          </a:p>
          <a:p>
            <a:pPr lvl="1" eaLnBrk="1" hangingPunct="1">
              <a:spcBef>
                <a:spcPts val="600"/>
              </a:spcBef>
              <a:spcAft>
                <a:spcPts val="600"/>
              </a:spcAft>
            </a:pPr>
            <a:r>
              <a:rPr lang="en-US" altLang="en-US" sz="2400" dirty="0" smtClean="0"/>
              <a:t>Bitwise Operators</a:t>
            </a:r>
            <a:endParaRPr lang="en-US" altLang="en-US" sz="2400" dirty="0" smtClean="0"/>
          </a:p>
          <a:p>
            <a:pPr lvl="1" eaLnBrk="1" hangingPunct="1">
              <a:spcBef>
                <a:spcPts val="600"/>
              </a:spcBef>
              <a:spcAft>
                <a:spcPts val="600"/>
              </a:spcAft>
            </a:pPr>
            <a:r>
              <a:rPr lang="en-US" altLang="en-US" sz="2400" dirty="0" smtClean="0"/>
              <a:t>The Conditional &amp; comma Operators </a:t>
            </a:r>
          </a:p>
        </p:txBody>
      </p:sp>
      <p:sp>
        <p:nvSpPr>
          <p:cNvPr id="124931" name="Title 2"/>
          <p:cNvSpPr>
            <a:spLocks noGrp="1"/>
          </p:cNvSpPr>
          <p:nvPr>
            <p:ph type="title"/>
          </p:nvPr>
        </p:nvSpPr>
        <p:spPr>
          <a:xfrm>
            <a:off x="1219200" y="152400"/>
            <a:ext cx="7162800" cy="685800"/>
          </a:xfrm>
        </p:spPr>
        <p:txBody>
          <a:bodyPr/>
          <a:lstStyle/>
          <a:p>
            <a:pPr eaLnBrk="1" hangingPunct="1"/>
            <a:r>
              <a:rPr lang="en-US" altLang="en-US" smtClean="0"/>
              <a:t>Summary </a:t>
            </a:r>
          </a:p>
        </p:txBody>
      </p:sp>
      <p:sp>
        <p:nvSpPr>
          <p:cNvPr id="124932"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124933"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D2EC51D-BAE3-4196-A4F9-C63DA5726372}" type="slidenum">
              <a:rPr lang="en-US" altLang="en-US" b="0" smtClean="0"/>
              <a:pPr/>
              <a:t>69</a:t>
            </a:fld>
            <a:endParaRPr lang="en-US" altLang="en-US" b="0" smtClean="0"/>
          </a:p>
        </p:txBody>
      </p:sp>
      <p:sp>
        <p:nvSpPr>
          <p:cNvPr id="12493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B3097F4-AE4A-4628-B1D2-7801214B80F9}" type="datetime1">
              <a:rPr lang="en-US" altLang="en-US" smtClean="0"/>
              <a:t>2/15/2015</a:t>
            </a:fld>
            <a:endParaRPr lang="en-US" altLang="en-US" smtClean="0"/>
          </a:p>
        </p:txBody>
      </p:sp>
      <p:sp>
        <p:nvSpPr>
          <p:cNvPr id="9" name="TextBox 8"/>
          <p:cNvSpPr txBox="1"/>
          <p:nvPr/>
        </p:nvSpPr>
        <p:spPr>
          <a:xfrm>
            <a:off x="0" y="1365250"/>
            <a:ext cx="1219200" cy="5040313"/>
          </a:xfrm>
          <a:prstGeom prst="rect">
            <a:avLst/>
          </a:prstGeom>
          <a:noFill/>
        </p:spPr>
        <p:txBody>
          <a:bodyPr>
            <a:spAutoFit/>
          </a:bodyPr>
          <a:lstStyle/>
          <a:p>
            <a:pPr marL="58738" lvl="1">
              <a:defRPr/>
            </a:pPr>
            <a:r>
              <a:rPr lang="en-US" sz="1400" i="1" dirty="0">
                <a:solidFill>
                  <a:srgbClr val="0000FF"/>
                </a:solidFill>
              </a:rPr>
              <a:t>Syntax</a:t>
            </a:r>
          </a:p>
          <a:p>
            <a:pPr marL="58738" lvl="1">
              <a:defRPr/>
            </a:pPr>
            <a:endParaRPr lang="en-US" sz="1050" i="1" dirty="0">
              <a:solidFill>
                <a:srgbClr val="0000FF"/>
              </a:solidFill>
            </a:endParaRPr>
          </a:p>
          <a:p>
            <a:pPr marL="58738" lvl="1">
              <a:defRPr/>
            </a:pPr>
            <a:r>
              <a:rPr lang="en-US" sz="1400" i="1" u="sng" dirty="0">
                <a:solidFill>
                  <a:srgbClr val="0000FF"/>
                </a:solidFill>
              </a:rPr>
              <a:t>Notes </a:t>
            </a:r>
          </a:p>
          <a:p>
            <a:pPr marL="58738" lvl="1">
              <a:defRPr/>
            </a:pPr>
            <a:endParaRPr lang="en-US" sz="1100" i="1" dirty="0">
              <a:solidFill>
                <a:srgbClr val="0000FF"/>
              </a:solidFill>
            </a:endParaRPr>
          </a:p>
          <a:p>
            <a:pPr marL="58738" lvl="1">
              <a:defRPr/>
            </a:pPr>
            <a:r>
              <a:rPr lang="en-US" sz="1400" i="1" dirty="0">
                <a:solidFill>
                  <a:srgbClr val="0000FF"/>
                </a:solidFill>
              </a:rPr>
              <a:t>Control Flow</a:t>
            </a:r>
          </a:p>
          <a:p>
            <a:pPr marL="58738" lvl="1">
              <a:defRPr/>
            </a:pPr>
            <a:endParaRPr lang="en-US" sz="1200" i="1" dirty="0">
              <a:solidFill>
                <a:srgbClr val="0000FF"/>
              </a:solidFill>
            </a:endParaRPr>
          </a:p>
          <a:p>
            <a:pPr marL="58738" lvl="1">
              <a:defRPr/>
            </a:pPr>
            <a:r>
              <a:rPr lang="en-US" sz="1400" i="1" dirty="0">
                <a:solidFill>
                  <a:srgbClr val="0000FF"/>
                </a:solidFill>
                <a:hlinkClick r:id="rId2" action="ppaction://hlinkfile"/>
              </a:rPr>
              <a:t>Case studies – 1</a:t>
            </a:r>
            <a:endParaRPr lang="en-US" sz="1400" i="1" dirty="0">
              <a:solidFill>
                <a:srgbClr val="0000FF"/>
              </a:solidFill>
            </a:endParaRPr>
          </a:p>
          <a:p>
            <a:pPr marL="58738" lvl="1">
              <a:defRPr/>
            </a:pPr>
            <a:r>
              <a:rPr lang="en-US" sz="1400" i="1" dirty="0">
                <a:solidFill>
                  <a:srgbClr val="0000FF"/>
                </a:solidFill>
              </a:rPr>
              <a:t> </a:t>
            </a:r>
          </a:p>
          <a:p>
            <a:pPr marL="58738" lvl="1">
              <a:defRPr/>
            </a:pPr>
            <a:r>
              <a:rPr lang="en-US" sz="1400" i="1" dirty="0">
                <a:solidFill>
                  <a:srgbClr val="0000FF"/>
                </a:solidFill>
                <a:hlinkClick r:id="rId3" action="ppaction://hlinkfile"/>
              </a:rPr>
              <a:t>Case studies – 2 </a:t>
            </a:r>
            <a:endParaRPr lang="en-US" sz="1400" i="1" dirty="0">
              <a:solidFill>
                <a:srgbClr val="0000FF"/>
              </a:solidFill>
            </a:endParaRPr>
          </a:p>
          <a:p>
            <a:pPr marL="58738" lvl="1">
              <a:defRPr/>
            </a:pPr>
            <a:endParaRPr lang="en-US" sz="1100" i="1" dirty="0">
              <a:solidFill>
                <a:srgbClr val="0000FF"/>
              </a:solidFill>
            </a:endParaRPr>
          </a:p>
          <a:p>
            <a:pPr marL="58738" lvl="1">
              <a:defRPr/>
            </a:pPr>
            <a:endParaRPr lang="en-US" sz="1100" i="1" dirty="0">
              <a:solidFill>
                <a:srgbClr val="0000FF"/>
              </a:solidFill>
            </a:endParaRPr>
          </a:p>
          <a:p>
            <a:pPr marL="58738" lvl="1">
              <a:defRPr/>
            </a:pPr>
            <a:r>
              <a:rPr lang="en-US" sz="1400" i="1" dirty="0">
                <a:solidFill>
                  <a:srgbClr val="0000FF"/>
                </a:solidFill>
                <a:hlinkClick r:id="rId4" action="ppaction://hlinkfile"/>
              </a:rPr>
              <a:t>Do it yourself-1</a:t>
            </a:r>
            <a:endParaRPr lang="en-US" sz="1400" i="1" dirty="0">
              <a:solidFill>
                <a:srgbClr val="0000FF"/>
              </a:solidFill>
            </a:endParaRPr>
          </a:p>
          <a:p>
            <a:pPr marL="58738" lvl="1">
              <a:defRPr/>
            </a:pPr>
            <a:endParaRPr lang="en-US" sz="1400" i="1" dirty="0">
              <a:solidFill>
                <a:srgbClr val="0000FF"/>
              </a:solidFill>
            </a:endParaRPr>
          </a:p>
          <a:p>
            <a:pPr marL="58738" lvl="1">
              <a:defRPr/>
            </a:pPr>
            <a:r>
              <a:rPr lang="en-US" sz="1400" i="1" dirty="0">
                <a:solidFill>
                  <a:srgbClr val="0000FF"/>
                </a:solidFill>
                <a:hlinkClick r:id="rId5" action="ppaction://hlinkfile"/>
              </a:rPr>
              <a:t>Do it yourself-2</a:t>
            </a:r>
            <a:endParaRPr lang="en-US" sz="1400" i="1" dirty="0">
              <a:solidFill>
                <a:srgbClr val="0000FF"/>
              </a:solidFill>
            </a:endParaRPr>
          </a:p>
          <a:p>
            <a:pPr marL="58738" lvl="1">
              <a:defRPr/>
            </a:pPr>
            <a:endParaRPr lang="en-US" sz="1400" i="1" dirty="0">
              <a:solidFill>
                <a:srgbClr val="0000FF"/>
              </a:solidFill>
            </a:endParaRPr>
          </a:p>
          <a:p>
            <a:pPr marL="58738" lvl="1">
              <a:defRPr/>
            </a:pPr>
            <a:r>
              <a:rPr lang="en-US" sz="1400" i="1" dirty="0">
                <a:solidFill>
                  <a:srgbClr val="0000FF"/>
                </a:solidFill>
                <a:hlinkClick r:id="rId6" action="ppaction://hlinkpres?slideindex=1&amp;slidetitle="/>
              </a:rPr>
              <a:t>MCQ’s-1</a:t>
            </a:r>
            <a:endParaRPr lang="en-US" sz="1400" i="1" dirty="0">
              <a:solidFill>
                <a:srgbClr val="0000FF"/>
              </a:solidFill>
            </a:endParaRPr>
          </a:p>
          <a:p>
            <a:pPr marL="58738" lvl="1">
              <a:defRPr/>
            </a:pPr>
            <a:endParaRPr lang="en-US" sz="1400" i="1" dirty="0">
              <a:solidFill>
                <a:srgbClr val="0000FF"/>
              </a:solidFill>
              <a:hlinkClick r:id="rId7" action="ppaction://hlinkpres?slideindex=1&amp;slidetitle="/>
            </a:endParaRPr>
          </a:p>
          <a:p>
            <a:pPr marL="58738" lvl="1">
              <a:defRPr/>
            </a:pPr>
            <a:r>
              <a:rPr lang="en-US" sz="1400" i="1" dirty="0">
                <a:solidFill>
                  <a:srgbClr val="0000FF"/>
                </a:solidFill>
                <a:hlinkClick r:id="rId7" action="ppaction://hlinkpres?slideindex=1&amp;slidetitle="/>
              </a:rPr>
              <a:t>MCQ’s-2</a:t>
            </a:r>
            <a:endParaRPr lang="en-US" sz="1400" i="1" dirty="0">
              <a:solidFill>
                <a:srgbClr val="0000FF"/>
              </a:solidFill>
            </a:endParaRPr>
          </a:p>
          <a:p>
            <a:pPr marL="58738" lvl="1">
              <a:defRPr/>
            </a:pPr>
            <a:endParaRPr lang="en-US" sz="1400" i="1" dirty="0">
              <a:solidFill>
                <a:srgbClr val="0000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40963" name="Rectangle 2"/>
          <p:cNvSpPr>
            <a:spLocks noGrp="1" noChangeArrowheads="1"/>
          </p:cNvSpPr>
          <p:nvPr>
            <p:ph type="title"/>
          </p:nvPr>
        </p:nvSpPr>
        <p:spPr>
          <a:xfrm>
            <a:off x="1219200" y="152400"/>
            <a:ext cx="7162800" cy="685800"/>
          </a:xfrm>
        </p:spPr>
        <p:txBody>
          <a:bodyPr/>
          <a:lstStyle/>
          <a:p>
            <a:pPr eaLnBrk="1" hangingPunct="1"/>
            <a:r>
              <a:rPr lang="en-US" altLang="en-US" smtClean="0"/>
              <a:t>The </a:t>
            </a:r>
            <a:r>
              <a:rPr lang="en-US" altLang="en-US" smtClean="0">
                <a:latin typeface="Courier New" panose="02070309020205020404" pitchFamily="49" charset="0"/>
              </a:rPr>
              <a:t>if-else</a:t>
            </a:r>
            <a:r>
              <a:rPr lang="en-US" altLang="en-US" smtClean="0"/>
              <a:t> statement</a:t>
            </a:r>
          </a:p>
        </p:txBody>
      </p:sp>
      <p:sp>
        <p:nvSpPr>
          <p:cNvPr id="40964" name="AutoShape 4"/>
          <p:cNvSpPr>
            <a:spLocks noChangeArrowheads="1"/>
          </p:cNvSpPr>
          <p:nvPr/>
        </p:nvSpPr>
        <p:spPr bwMode="auto">
          <a:xfrm>
            <a:off x="5492750" y="2057400"/>
            <a:ext cx="3575050" cy="1981200"/>
          </a:xfrm>
          <a:prstGeom prst="cloudCallout">
            <a:avLst>
              <a:gd name="adj1" fmla="val -76574"/>
              <a:gd name="adj2" fmla="val 26676"/>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a:t> if-else statement: enables you to choose between two statements</a:t>
            </a:r>
          </a:p>
        </p:txBody>
      </p:sp>
      <p:sp>
        <p:nvSpPr>
          <p:cNvPr id="40965" name="Text Box 30"/>
          <p:cNvSpPr txBox="1">
            <a:spLocks noChangeArrowheads="1"/>
          </p:cNvSpPr>
          <p:nvPr/>
        </p:nvSpPr>
        <p:spPr bwMode="auto">
          <a:xfrm>
            <a:off x="1355725" y="1447800"/>
            <a:ext cx="4359275" cy="12001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	if ( </a:t>
            </a:r>
            <a:r>
              <a:rPr lang="en-US" altLang="en-US" i="1"/>
              <a:t>expression </a:t>
            </a:r>
            <a:r>
              <a:rPr lang="en-US" altLang="en-US"/>
              <a:t>)</a:t>
            </a:r>
          </a:p>
          <a:p>
            <a:pPr eaLnBrk="1" hangingPunct="1"/>
            <a:r>
              <a:rPr lang="en-US" altLang="en-US" i="1"/>
              <a:t>		</a:t>
            </a:r>
            <a:r>
              <a:rPr lang="en-US" altLang="en-US" b="0" i="1"/>
              <a:t>program statement 1</a:t>
            </a:r>
          </a:p>
          <a:p>
            <a:pPr eaLnBrk="1" hangingPunct="1"/>
            <a:r>
              <a:rPr lang="en-US" altLang="en-US" i="1"/>
              <a:t>	else</a:t>
            </a:r>
          </a:p>
          <a:p>
            <a:pPr eaLnBrk="1" hangingPunct="1"/>
            <a:r>
              <a:rPr lang="en-US" altLang="en-US" i="1"/>
              <a:t>		</a:t>
            </a:r>
            <a:r>
              <a:rPr lang="en-US" altLang="en-US" b="0" i="1"/>
              <a:t>program statement 2</a:t>
            </a:r>
          </a:p>
        </p:txBody>
      </p:sp>
      <p:grpSp>
        <p:nvGrpSpPr>
          <p:cNvPr id="40966" name="Group 1"/>
          <p:cNvGrpSpPr>
            <a:grpSpLocks/>
          </p:cNvGrpSpPr>
          <p:nvPr/>
        </p:nvGrpSpPr>
        <p:grpSpPr bwMode="auto">
          <a:xfrm>
            <a:off x="1524000" y="3097213"/>
            <a:ext cx="5486400" cy="3379787"/>
            <a:chOff x="762000" y="3097696"/>
            <a:chExt cx="5486400" cy="3379304"/>
          </a:xfrm>
        </p:grpSpPr>
        <p:sp>
          <p:nvSpPr>
            <p:cNvPr id="40970" name="AutoShape 5"/>
            <p:cNvSpPr>
              <a:spLocks noChangeArrowheads="1"/>
            </p:cNvSpPr>
            <p:nvPr/>
          </p:nvSpPr>
          <p:spPr bwMode="auto">
            <a:xfrm>
              <a:off x="762000" y="5029200"/>
              <a:ext cx="2362200" cy="4572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a:t>Program statement 1</a:t>
              </a:r>
            </a:p>
          </p:txBody>
        </p:sp>
        <p:sp>
          <p:nvSpPr>
            <p:cNvPr id="40971" name="AutoShape 6"/>
            <p:cNvSpPr>
              <a:spLocks noChangeArrowheads="1"/>
            </p:cNvSpPr>
            <p:nvPr/>
          </p:nvSpPr>
          <p:spPr bwMode="auto">
            <a:xfrm>
              <a:off x="2286000" y="3581400"/>
              <a:ext cx="2362200" cy="10668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a:t>expression</a:t>
              </a:r>
            </a:p>
          </p:txBody>
        </p:sp>
        <p:sp>
          <p:nvSpPr>
            <p:cNvPr id="40972" name="Line 7"/>
            <p:cNvSpPr>
              <a:spLocks noChangeShapeType="1"/>
            </p:cNvSpPr>
            <p:nvPr/>
          </p:nvSpPr>
          <p:spPr bwMode="auto">
            <a:xfrm>
              <a:off x="3452192" y="3097696"/>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3" name="Text Box 9"/>
            <p:cNvSpPr txBox="1">
              <a:spLocks noChangeArrowheads="1"/>
            </p:cNvSpPr>
            <p:nvPr/>
          </p:nvSpPr>
          <p:spPr bwMode="auto">
            <a:xfrm>
              <a:off x="1447800" y="3733800"/>
              <a:ext cx="569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yes</a:t>
              </a:r>
            </a:p>
          </p:txBody>
        </p:sp>
        <p:sp>
          <p:nvSpPr>
            <p:cNvPr id="40974" name="Line 10"/>
            <p:cNvSpPr>
              <a:spLocks noChangeShapeType="1"/>
            </p:cNvSpPr>
            <p:nvPr/>
          </p:nvSpPr>
          <p:spPr bwMode="auto">
            <a:xfrm>
              <a:off x="4648200" y="4114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5" name="Text Box 11"/>
            <p:cNvSpPr txBox="1">
              <a:spLocks noChangeArrowheads="1"/>
            </p:cNvSpPr>
            <p:nvPr/>
          </p:nvSpPr>
          <p:spPr bwMode="auto">
            <a:xfrm>
              <a:off x="4648200" y="3748088"/>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no</a:t>
              </a:r>
            </a:p>
          </p:txBody>
        </p:sp>
        <p:sp>
          <p:nvSpPr>
            <p:cNvPr id="40976" name="Line 13"/>
            <p:cNvSpPr>
              <a:spLocks noChangeShapeType="1"/>
            </p:cNvSpPr>
            <p:nvPr/>
          </p:nvSpPr>
          <p:spPr bwMode="auto">
            <a:xfrm flipH="1">
              <a:off x="5257800" y="41148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7" name="AutoShape 25"/>
            <p:cNvSpPr>
              <a:spLocks noChangeArrowheads="1"/>
            </p:cNvSpPr>
            <p:nvPr/>
          </p:nvSpPr>
          <p:spPr bwMode="auto">
            <a:xfrm>
              <a:off x="3886200" y="5029200"/>
              <a:ext cx="2362200" cy="4572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a:t>Program statement 2</a:t>
              </a:r>
            </a:p>
          </p:txBody>
        </p:sp>
        <p:sp>
          <p:nvSpPr>
            <p:cNvPr id="40978" name="Line 26"/>
            <p:cNvSpPr>
              <a:spLocks noChangeShapeType="1"/>
            </p:cNvSpPr>
            <p:nvPr/>
          </p:nvSpPr>
          <p:spPr bwMode="auto">
            <a:xfrm flipH="1">
              <a:off x="1676400" y="41148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9" name="Line 27"/>
            <p:cNvSpPr>
              <a:spLocks noChangeShapeType="1"/>
            </p:cNvSpPr>
            <p:nvPr/>
          </p:nvSpPr>
          <p:spPr bwMode="auto">
            <a:xfrm>
              <a:off x="1676400" y="4114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0" name="Line 28"/>
            <p:cNvSpPr>
              <a:spLocks noChangeShapeType="1"/>
            </p:cNvSpPr>
            <p:nvPr/>
          </p:nvSpPr>
          <p:spPr bwMode="auto">
            <a:xfrm flipH="1">
              <a:off x="1676400" y="54864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1" name="Line 29"/>
            <p:cNvSpPr>
              <a:spLocks noChangeShapeType="1"/>
            </p:cNvSpPr>
            <p:nvPr/>
          </p:nvSpPr>
          <p:spPr bwMode="auto">
            <a:xfrm flipH="1">
              <a:off x="5257800" y="54864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2" name="Line 31"/>
            <p:cNvSpPr>
              <a:spLocks noChangeShapeType="1"/>
            </p:cNvSpPr>
            <p:nvPr/>
          </p:nvSpPr>
          <p:spPr bwMode="auto">
            <a:xfrm>
              <a:off x="1676400" y="6019800"/>
              <a:ext cx="358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3" name="Line 32"/>
            <p:cNvSpPr>
              <a:spLocks noChangeShapeType="1"/>
            </p:cNvSpPr>
            <p:nvPr/>
          </p:nvSpPr>
          <p:spPr bwMode="auto">
            <a:xfrm>
              <a:off x="3429000" y="6019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967"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40968"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B5121F4-6A4D-415D-AAE0-98C24CA517CB}" type="slidenum">
              <a:rPr lang="en-US" altLang="en-US" b="0" smtClean="0"/>
              <a:pPr/>
              <a:t>7</a:t>
            </a:fld>
            <a:endParaRPr lang="en-US" altLang="en-US" b="0" smtClean="0"/>
          </a:p>
        </p:txBody>
      </p:sp>
      <p:sp>
        <p:nvSpPr>
          <p:cNvPr id="4096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AB3A367-23D7-4853-B75B-AEABE83A441C}"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    </a:t>
            </a:r>
          </a:p>
        </p:txBody>
      </p:sp>
      <p:sp>
        <p:nvSpPr>
          <p:cNvPr id="41987" name="Rectangle 2"/>
          <p:cNvSpPr>
            <a:spLocks noGrp="1" noChangeArrowheads="1"/>
          </p:cNvSpPr>
          <p:nvPr>
            <p:ph type="title"/>
          </p:nvPr>
        </p:nvSpPr>
        <p:spPr>
          <a:xfrm>
            <a:off x="1219200" y="152400"/>
            <a:ext cx="7162800" cy="685800"/>
          </a:xfrm>
        </p:spPr>
        <p:txBody>
          <a:bodyPr/>
          <a:lstStyle/>
          <a:p>
            <a:pPr eaLnBrk="1" hangingPunct="1"/>
            <a:r>
              <a:rPr lang="en-US" altLang="en-US" smtClean="0"/>
              <a:t>Example: </a:t>
            </a:r>
            <a:r>
              <a:rPr lang="en-US" altLang="en-US" smtClean="0">
                <a:latin typeface="Courier New" panose="02070309020205020404" pitchFamily="49" charset="0"/>
              </a:rPr>
              <a:t>if-else</a:t>
            </a:r>
          </a:p>
        </p:txBody>
      </p:sp>
      <p:sp>
        <p:nvSpPr>
          <p:cNvPr id="41988" name="Text Box 4"/>
          <p:cNvSpPr txBox="1">
            <a:spLocks noChangeArrowheads="1"/>
          </p:cNvSpPr>
          <p:nvPr/>
        </p:nvSpPr>
        <p:spPr bwMode="auto">
          <a:xfrm>
            <a:off x="1447800" y="1885950"/>
            <a:ext cx="7215188" cy="369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latin typeface="Courier New" panose="02070309020205020404" pitchFamily="49" charset="0"/>
              </a:rPr>
              <a:t>// Program to determine if a number is even or odd </a:t>
            </a:r>
          </a:p>
          <a:p>
            <a:pPr eaLnBrk="1" hangingPunct="1"/>
            <a:r>
              <a:rPr lang="en-US" altLang="en-US" b="0">
                <a:latin typeface="Courier New" panose="02070309020205020404" pitchFamily="49" charset="0"/>
              </a:rPr>
              <a:t>#include &lt;iostream.h&gt;</a:t>
            </a:r>
          </a:p>
          <a:p>
            <a:pPr eaLnBrk="1" hangingPunct="1"/>
            <a:r>
              <a:rPr lang="en-US" altLang="en-US" b="0">
                <a:latin typeface="Courier New" panose="02070309020205020404" pitchFamily="49" charset="0"/>
              </a:rPr>
              <a:t>void main ()</a:t>
            </a:r>
          </a:p>
          <a:p>
            <a:pPr eaLnBrk="1" hangingPunct="1"/>
            <a:r>
              <a:rPr lang="en-US" altLang="en-US" b="0">
                <a:latin typeface="Courier New" panose="02070309020205020404" pitchFamily="49" charset="0"/>
              </a:rPr>
              <a:t>{</a:t>
            </a:r>
          </a:p>
          <a:p>
            <a:pPr lvl="1" eaLnBrk="1" hangingPunct="1"/>
            <a:r>
              <a:rPr lang="en-US" altLang="en-US" b="0">
                <a:latin typeface="Courier New" panose="02070309020205020404" pitchFamily="49" charset="0"/>
              </a:rPr>
              <a:t>int number_to_test, remainder;</a:t>
            </a:r>
          </a:p>
          <a:p>
            <a:pPr lvl="1" eaLnBrk="1" hangingPunct="1"/>
            <a:r>
              <a:rPr lang="en-US" altLang="en-US" b="0">
                <a:latin typeface="Courier New" panose="02070309020205020404" pitchFamily="49" charset="0"/>
              </a:rPr>
              <a:t>cout&lt;&lt;"Enter your number to be tested: \n";</a:t>
            </a:r>
          </a:p>
          <a:p>
            <a:pPr lvl="1" eaLnBrk="1" hangingPunct="1"/>
            <a:r>
              <a:rPr lang="en-US" altLang="en-US" b="0">
                <a:latin typeface="Courier New" panose="02070309020205020404" pitchFamily="49" charset="0"/>
              </a:rPr>
              <a:t>cin&gt;&gt;number_to_test;</a:t>
            </a:r>
          </a:p>
          <a:p>
            <a:pPr lvl="1" eaLnBrk="1" hangingPunct="1"/>
            <a:r>
              <a:rPr lang="en-US" altLang="en-US" b="0">
                <a:latin typeface="Courier New" panose="02070309020205020404" pitchFamily="49" charset="0"/>
              </a:rPr>
              <a:t>remainder = number_to_test % 2;</a:t>
            </a:r>
          </a:p>
          <a:p>
            <a:pPr lvl="1" eaLnBrk="1" hangingPunct="1"/>
            <a:r>
              <a:rPr lang="en-US" altLang="en-US" b="0">
                <a:latin typeface="Courier New" panose="02070309020205020404" pitchFamily="49" charset="0"/>
              </a:rPr>
              <a:t>if ( remainder == 0 )</a:t>
            </a:r>
          </a:p>
          <a:p>
            <a:pPr lvl="1" eaLnBrk="1" hangingPunct="1"/>
            <a:r>
              <a:rPr lang="en-US" altLang="en-US" b="0">
                <a:latin typeface="Courier New" panose="02070309020205020404" pitchFamily="49" charset="0"/>
              </a:rPr>
              <a:t>	cout&lt;&lt;"The number is even.\n";</a:t>
            </a:r>
          </a:p>
          <a:p>
            <a:pPr lvl="1" eaLnBrk="1" hangingPunct="1"/>
            <a:r>
              <a:rPr lang="en-US" altLang="en-US" b="0">
                <a:latin typeface="Courier New" panose="02070309020205020404" pitchFamily="49" charset="0"/>
              </a:rPr>
              <a:t>else</a:t>
            </a:r>
          </a:p>
          <a:p>
            <a:pPr lvl="1" eaLnBrk="1" hangingPunct="1"/>
            <a:r>
              <a:rPr lang="en-US" altLang="en-US" b="0">
                <a:latin typeface="Courier New" panose="02070309020205020404" pitchFamily="49" charset="0"/>
              </a:rPr>
              <a:t>	cout&lt;&lt;"The number is odd.\n";</a:t>
            </a:r>
          </a:p>
          <a:p>
            <a:pPr eaLnBrk="1" hangingPunct="1"/>
            <a:r>
              <a:rPr lang="en-US" altLang="en-US" b="0">
                <a:latin typeface="Courier New" panose="02070309020205020404" pitchFamily="49" charset="0"/>
              </a:rPr>
              <a:t>}</a:t>
            </a:r>
            <a:endParaRPr lang="en-US" altLang="en-US" b="0"/>
          </a:p>
        </p:txBody>
      </p:sp>
      <p:sp>
        <p:nvSpPr>
          <p:cNvPr id="41989"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41990"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02B7C38-6C97-4FF1-8A8A-BCC940D5F4A6}" type="slidenum">
              <a:rPr lang="en-US" altLang="en-US" b="0" smtClean="0"/>
              <a:pPr/>
              <a:t>8</a:t>
            </a:fld>
            <a:endParaRPr lang="en-US" altLang="en-US" b="0" smtClean="0"/>
          </a:p>
        </p:txBody>
      </p:sp>
      <p:sp>
        <p:nvSpPr>
          <p:cNvPr id="41991"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927921-8AE3-4FEC-A2C5-A44EA13B14D8}"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19200" y="152400"/>
            <a:ext cx="7162800" cy="685800"/>
          </a:xfrm>
        </p:spPr>
        <p:txBody>
          <a:bodyPr/>
          <a:lstStyle/>
          <a:p>
            <a:pPr eaLnBrk="1" hangingPunct="1"/>
            <a:r>
              <a:rPr lang="en-US" altLang="en-US" smtClean="0"/>
              <a:t>Attention on</a:t>
            </a:r>
            <a:r>
              <a:rPr lang="en-US" altLang="en-US" smtClean="0">
                <a:latin typeface="Courier New" panose="02070309020205020404" pitchFamily="49" charset="0"/>
              </a:rPr>
              <a:t> if-else</a:t>
            </a:r>
            <a:r>
              <a:rPr lang="en-US" altLang="en-US" smtClean="0"/>
              <a:t> syntax !</a:t>
            </a:r>
          </a:p>
        </p:txBody>
      </p:sp>
      <p:sp>
        <p:nvSpPr>
          <p:cNvPr id="43011" name="Text Box 5"/>
          <p:cNvSpPr txBox="1">
            <a:spLocks noChangeArrowheads="1"/>
          </p:cNvSpPr>
          <p:nvPr/>
        </p:nvSpPr>
        <p:spPr bwMode="auto">
          <a:xfrm>
            <a:off x="1355725" y="1042988"/>
            <a:ext cx="4130675" cy="12001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           if ( </a:t>
            </a:r>
            <a:r>
              <a:rPr lang="en-US" altLang="en-US" i="1"/>
              <a:t>expression </a:t>
            </a:r>
            <a:r>
              <a:rPr lang="en-US" altLang="en-US"/>
              <a:t>)</a:t>
            </a:r>
          </a:p>
          <a:p>
            <a:pPr eaLnBrk="1" hangingPunct="1"/>
            <a:r>
              <a:rPr lang="en-US" altLang="en-US" i="1"/>
              <a:t>	     </a:t>
            </a:r>
            <a:r>
              <a:rPr lang="en-US" altLang="en-US" b="0" i="1"/>
              <a:t>program statement 1</a:t>
            </a:r>
          </a:p>
          <a:p>
            <a:pPr eaLnBrk="1" hangingPunct="1"/>
            <a:r>
              <a:rPr lang="en-US" altLang="en-US" i="1"/>
              <a:t>           else</a:t>
            </a:r>
          </a:p>
          <a:p>
            <a:pPr eaLnBrk="1" hangingPunct="1"/>
            <a:r>
              <a:rPr lang="en-US" altLang="en-US" i="1"/>
              <a:t>	</a:t>
            </a:r>
            <a:r>
              <a:rPr lang="en-US" altLang="en-US" b="0" i="1"/>
              <a:t>     program statement 2</a:t>
            </a:r>
          </a:p>
        </p:txBody>
      </p:sp>
      <p:grpSp>
        <p:nvGrpSpPr>
          <p:cNvPr id="43012" name="Group 2"/>
          <p:cNvGrpSpPr>
            <a:grpSpLocks/>
          </p:cNvGrpSpPr>
          <p:nvPr/>
        </p:nvGrpSpPr>
        <p:grpSpPr bwMode="auto">
          <a:xfrm>
            <a:off x="1398588" y="2819400"/>
            <a:ext cx="5243512" cy="1200150"/>
            <a:chOff x="1398587" y="3124200"/>
            <a:chExt cx="5243743" cy="1200329"/>
          </a:xfrm>
        </p:grpSpPr>
        <p:sp>
          <p:nvSpPr>
            <p:cNvPr id="43021" name="Text Box 4"/>
            <p:cNvSpPr txBox="1">
              <a:spLocks noChangeArrowheads="1"/>
            </p:cNvSpPr>
            <p:nvPr/>
          </p:nvSpPr>
          <p:spPr bwMode="auto">
            <a:xfrm>
              <a:off x="1398587" y="3124200"/>
              <a:ext cx="5243743"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lvl="1" eaLnBrk="1" hangingPunct="1"/>
              <a:r>
                <a:rPr lang="en-US" altLang="en-US" b="0">
                  <a:latin typeface="Courier New" panose="02070309020205020404" pitchFamily="49" charset="0"/>
                </a:rPr>
                <a:t>if ( remainder == 0 )</a:t>
              </a:r>
            </a:p>
            <a:p>
              <a:pPr lvl="1" eaLnBrk="1" hangingPunct="1"/>
              <a:r>
                <a:rPr lang="en-US" altLang="en-US" b="0">
                  <a:latin typeface="Courier New" panose="02070309020205020404" pitchFamily="49" charset="0"/>
                </a:rPr>
                <a:t>	cout&lt;&lt;"The number is even.\n";</a:t>
              </a:r>
            </a:p>
            <a:p>
              <a:pPr lvl="1" eaLnBrk="1" hangingPunct="1"/>
              <a:r>
                <a:rPr lang="en-US" altLang="en-US" b="0">
                  <a:latin typeface="Courier New" panose="02070309020205020404" pitchFamily="49" charset="0"/>
                </a:rPr>
                <a:t>else</a:t>
              </a:r>
            </a:p>
            <a:p>
              <a:pPr lvl="1" eaLnBrk="1" hangingPunct="1"/>
              <a:r>
                <a:rPr lang="en-US" altLang="en-US" b="0">
                  <a:latin typeface="Courier New" panose="02070309020205020404" pitchFamily="49" charset="0"/>
                </a:rPr>
                <a:t>	cout&lt;&lt;"The number is odd.\n";</a:t>
              </a:r>
            </a:p>
          </p:txBody>
        </p:sp>
        <p:sp>
          <p:nvSpPr>
            <p:cNvPr id="43022" name="Freeform 6"/>
            <p:cNvSpPr>
              <a:spLocks/>
            </p:cNvSpPr>
            <p:nvPr/>
          </p:nvSpPr>
          <p:spPr bwMode="auto">
            <a:xfrm>
              <a:off x="6324600" y="3407568"/>
              <a:ext cx="312738" cy="414338"/>
            </a:xfrm>
            <a:custGeom>
              <a:avLst/>
              <a:gdLst>
                <a:gd name="T0" fmla="*/ 2147483646 w 197"/>
                <a:gd name="T1" fmla="*/ 2147483646 h 261"/>
                <a:gd name="T2" fmla="*/ 2147483646 w 197"/>
                <a:gd name="T3" fmla="*/ 2147483646 h 261"/>
                <a:gd name="T4" fmla="*/ 2147483646 w 197"/>
                <a:gd name="T5" fmla="*/ 2147483646 h 261"/>
                <a:gd name="T6" fmla="*/ 2147483646 w 197"/>
                <a:gd name="T7" fmla="*/ 2147483646 h 261"/>
                <a:gd name="T8" fmla="*/ 2147483646 w 197"/>
                <a:gd name="T9" fmla="*/ 2147483646 h 261"/>
                <a:gd name="T10" fmla="*/ 2147483646 w 197"/>
                <a:gd name="T11" fmla="*/ 2147483646 h 261"/>
                <a:gd name="T12" fmla="*/ 2147483646 w 197"/>
                <a:gd name="T13" fmla="*/ 0 h 261"/>
                <a:gd name="T14" fmla="*/ 2147483646 w 197"/>
                <a:gd name="T15" fmla="*/ 2147483646 h 2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7" h="261">
                  <a:moveTo>
                    <a:pt x="127" y="8"/>
                  </a:moveTo>
                  <a:cubicBezTo>
                    <a:pt x="159" y="19"/>
                    <a:pt x="164" y="32"/>
                    <a:pt x="174" y="63"/>
                  </a:cubicBezTo>
                  <a:cubicBezTo>
                    <a:pt x="168" y="178"/>
                    <a:pt x="197" y="226"/>
                    <a:pt x="96" y="261"/>
                  </a:cubicBezTo>
                  <a:cubicBezTo>
                    <a:pt x="85" y="258"/>
                    <a:pt x="73" y="259"/>
                    <a:pt x="64" y="253"/>
                  </a:cubicBezTo>
                  <a:cubicBezTo>
                    <a:pt x="47" y="241"/>
                    <a:pt x="48" y="221"/>
                    <a:pt x="40" y="205"/>
                  </a:cubicBezTo>
                  <a:cubicBezTo>
                    <a:pt x="27" y="179"/>
                    <a:pt x="10" y="162"/>
                    <a:pt x="1" y="134"/>
                  </a:cubicBezTo>
                  <a:cubicBezTo>
                    <a:pt x="7" y="83"/>
                    <a:pt x="0" y="19"/>
                    <a:pt x="56" y="0"/>
                  </a:cubicBezTo>
                  <a:cubicBezTo>
                    <a:pt x="122" y="8"/>
                    <a:pt x="98" y="8"/>
                    <a:pt x="127" y="8"/>
                  </a:cubicBez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013" name="AutoShape 7"/>
          <p:cNvSpPr>
            <a:spLocks noChangeArrowheads="1"/>
          </p:cNvSpPr>
          <p:nvPr/>
        </p:nvSpPr>
        <p:spPr bwMode="auto">
          <a:xfrm>
            <a:off x="5943600" y="1143000"/>
            <a:ext cx="3200400" cy="1219200"/>
          </a:xfrm>
          <a:prstGeom prst="cloudCallout">
            <a:avLst>
              <a:gd name="adj1" fmla="val -25796"/>
              <a:gd name="adj2" fmla="val 11384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sz="1600"/>
              <a:t>In C++, the </a:t>
            </a:r>
            <a:r>
              <a:rPr lang="en-US" altLang="en-US"/>
              <a:t>;</a:t>
            </a:r>
            <a:r>
              <a:rPr lang="en-US" altLang="en-US" sz="1600"/>
              <a:t> is part (end) of a statement !</a:t>
            </a:r>
          </a:p>
        </p:txBody>
      </p:sp>
      <p:grpSp>
        <p:nvGrpSpPr>
          <p:cNvPr id="43014" name="Group 1"/>
          <p:cNvGrpSpPr>
            <a:grpSpLocks/>
          </p:cNvGrpSpPr>
          <p:nvPr/>
        </p:nvGrpSpPr>
        <p:grpSpPr bwMode="auto">
          <a:xfrm>
            <a:off x="1398588" y="5583238"/>
            <a:ext cx="5381625" cy="660400"/>
            <a:chOff x="1398587" y="5584031"/>
            <a:chExt cx="5381601" cy="659825"/>
          </a:xfrm>
        </p:grpSpPr>
        <p:sp>
          <p:nvSpPr>
            <p:cNvPr id="43019" name="Text Box 8"/>
            <p:cNvSpPr txBox="1">
              <a:spLocks noChangeArrowheads="1"/>
            </p:cNvSpPr>
            <p:nvPr/>
          </p:nvSpPr>
          <p:spPr bwMode="auto">
            <a:xfrm>
              <a:off x="1398587" y="5597525"/>
              <a:ext cx="5381601"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lvl="1" eaLnBrk="1" hangingPunct="1"/>
              <a:r>
                <a:rPr lang="en-US" altLang="en-US" b="0">
                  <a:latin typeface="Courier New" panose="02070309020205020404" pitchFamily="49" charset="0"/>
                </a:rPr>
                <a:t>if ( x == 0 );</a:t>
              </a:r>
            </a:p>
            <a:p>
              <a:pPr lvl="1" eaLnBrk="1" hangingPunct="1"/>
              <a:r>
                <a:rPr lang="en-US" altLang="en-US" b="0">
                  <a:latin typeface="Courier New" panose="02070309020205020404" pitchFamily="49" charset="0"/>
                </a:rPr>
                <a:t>	cout&lt;&lt;"The number is zero.\n";</a:t>
              </a:r>
            </a:p>
          </p:txBody>
        </p:sp>
        <p:sp>
          <p:nvSpPr>
            <p:cNvPr id="43020" name="Freeform 9"/>
            <p:cNvSpPr>
              <a:spLocks/>
            </p:cNvSpPr>
            <p:nvPr/>
          </p:nvSpPr>
          <p:spPr bwMode="auto">
            <a:xfrm>
              <a:off x="3658843" y="5584031"/>
              <a:ext cx="312737" cy="414337"/>
            </a:xfrm>
            <a:custGeom>
              <a:avLst/>
              <a:gdLst>
                <a:gd name="T0" fmla="*/ 2147483646 w 197"/>
                <a:gd name="T1" fmla="*/ 2147483646 h 261"/>
                <a:gd name="T2" fmla="*/ 2147483646 w 197"/>
                <a:gd name="T3" fmla="*/ 2147483646 h 261"/>
                <a:gd name="T4" fmla="*/ 2147483646 w 197"/>
                <a:gd name="T5" fmla="*/ 2147483646 h 261"/>
                <a:gd name="T6" fmla="*/ 2147483646 w 197"/>
                <a:gd name="T7" fmla="*/ 2147483646 h 261"/>
                <a:gd name="T8" fmla="*/ 2147483646 w 197"/>
                <a:gd name="T9" fmla="*/ 2147483646 h 261"/>
                <a:gd name="T10" fmla="*/ 2147483646 w 197"/>
                <a:gd name="T11" fmla="*/ 2147483646 h 261"/>
                <a:gd name="T12" fmla="*/ 2147483646 w 197"/>
                <a:gd name="T13" fmla="*/ 0 h 261"/>
                <a:gd name="T14" fmla="*/ 2147483646 w 197"/>
                <a:gd name="T15" fmla="*/ 2147483646 h 2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7" h="261">
                  <a:moveTo>
                    <a:pt x="127" y="8"/>
                  </a:moveTo>
                  <a:cubicBezTo>
                    <a:pt x="159" y="19"/>
                    <a:pt x="164" y="32"/>
                    <a:pt x="174" y="63"/>
                  </a:cubicBezTo>
                  <a:cubicBezTo>
                    <a:pt x="168" y="178"/>
                    <a:pt x="197" y="226"/>
                    <a:pt x="96" y="261"/>
                  </a:cubicBezTo>
                  <a:cubicBezTo>
                    <a:pt x="85" y="258"/>
                    <a:pt x="73" y="259"/>
                    <a:pt x="64" y="253"/>
                  </a:cubicBezTo>
                  <a:cubicBezTo>
                    <a:pt x="47" y="241"/>
                    <a:pt x="48" y="221"/>
                    <a:pt x="40" y="205"/>
                  </a:cubicBezTo>
                  <a:cubicBezTo>
                    <a:pt x="27" y="179"/>
                    <a:pt x="10" y="162"/>
                    <a:pt x="1" y="134"/>
                  </a:cubicBezTo>
                  <a:cubicBezTo>
                    <a:pt x="7" y="83"/>
                    <a:pt x="0" y="19"/>
                    <a:pt x="56" y="0"/>
                  </a:cubicBezTo>
                  <a:cubicBezTo>
                    <a:pt x="122" y="8"/>
                    <a:pt x="98" y="8"/>
                    <a:pt x="127" y="8"/>
                  </a:cubicBez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015" name="AutoShape 10"/>
          <p:cNvSpPr>
            <a:spLocks noChangeArrowheads="1"/>
          </p:cNvSpPr>
          <p:nvPr/>
        </p:nvSpPr>
        <p:spPr bwMode="auto">
          <a:xfrm>
            <a:off x="4724400" y="4179888"/>
            <a:ext cx="4343400" cy="1306512"/>
          </a:xfrm>
          <a:prstGeom prst="cloudCallout">
            <a:avLst>
              <a:gd name="adj1" fmla="val -65718"/>
              <a:gd name="adj2" fmla="val 71509"/>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n-US" altLang="en-US" sz="1600"/>
              <a:t>Syntactically OK (void statement on if) but probably a semantic error !</a:t>
            </a:r>
          </a:p>
        </p:txBody>
      </p:sp>
      <p:sp>
        <p:nvSpPr>
          <p:cNvPr id="43016" name="Footer Placeholder 1"/>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b="0" smtClean="0"/>
              <a:t>CSE 1002                            Department of CSE</a:t>
            </a:r>
          </a:p>
        </p:txBody>
      </p:sp>
      <p:sp>
        <p:nvSpPr>
          <p:cNvPr id="43017" name="Slide Number Placeholder 2"/>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1BF50A5-D8D2-4E74-8012-19056B183ED5}" type="slidenum">
              <a:rPr lang="en-US" altLang="en-US" b="0" smtClean="0"/>
              <a:pPr/>
              <a:t>9</a:t>
            </a:fld>
            <a:endParaRPr lang="en-US" altLang="en-US" b="0" smtClean="0"/>
          </a:p>
        </p:txBody>
      </p:sp>
      <p:sp>
        <p:nvSpPr>
          <p:cNvPr id="43018"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E8DE614-A2A6-495B-AB2E-9064BCE6275B}" type="datetime1">
              <a:rPr lang="en-US" altLang="en-US" smtClean="0"/>
              <a:t>2/15/2015</a:t>
            </a:fld>
            <a:endParaRPr lang="en-US"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de Format - CSE">
  <a:themeElements>
    <a:clrScheme name="Custom 7">
      <a:dk1>
        <a:srgbClr val="00206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SUC" id="{CF3E4117-E293-4688-A732-E23BB77D8C03}" vid="{66D83C7E-885C-4869-9742-B9AF3640ED5C}"/>
    </a:ext>
  </a:extLst>
</a:theme>
</file>

<file path=ppt/theme/theme2.xml><?xml version="1.0" encoding="utf-8"?>
<a:theme xmlns:a="http://schemas.openxmlformats.org/drawingml/2006/main" name="1_Slide Format - CSE">
  <a:themeElements>
    <a:clrScheme name="CSE">
      <a:dk1>
        <a:sysClr val="windowText" lastClr="00000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PSUC</Template>
  <TotalTime>5426</TotalTime>
  <Words>4042</Words>
  <Application>Microsoft Office PowerPoint</Application>
  <PresentationFormat>On-screen Show (4:3)</PresentationFormat>
  <Paragraphs>1230</Paragraphs>
  <Slides>69</Slides>
  <Notes>33</Notes>
  <HiddenSlides>0</HiddenSlides>
  <MMClips>0</MMClips>
  <ScaleCrop>false</ScaleCrop>
  <HeadingPairs>
    <vt:vector size="8" baseType="variant">
      <vt:variant>
        <vt:lpstr>Fonts Used</vt:lpstr>
      </vt:variant>
      <vt:variant>
        <vt:i4>16</vt:i4>
      </vt:variant>
      <vt:variant>
        <vt:lpstr>Theme</vt:lpstr>
      </vt:variant>
      <vt:variant>
        <vt:i4>2</vt:i4>
      </vt:variant>
      <vt:variant>
        <vt:lpstr>Embedded OLE Servers</vt:lpstr>
      </vt:variant>
      <vt:variant>
        <vt:i4>1</vt:i4>
      </vt:variant>
      <vt:variant>
        <vt:lpstr>Slide Titles</vt:lpstr>
      </vt:variant>
      <vt:variant>
        <vt:i4>69</vt:i4>
      </vt:variant>
    </vt:vector>
  </HeadingPairs>
  <TitlesOfParts>
    <vt:vector size="88" baseType="lpstr">
      <vt:lpstr>Batang</vt:lpstr>
      <vt:lpstr>굴림</vt:lpstr>
      <vt:lpstr>굴림</vt:lpstr>
      <vt:lpstr>Arial</vt:lpstr>
      <vt:lpstr>Arial Black</vt:lpstr>
      <vt:lpstr>Arial Rounded MT Bold</vt:lpstr>
      <vt:lpstr>Baskerville Old Face</vt:lpstr>
      <vt:lpstr>Bell MT</vt:lpstr>
      <vt:lpstr>Calibri</vt:lpstr>
      <vt:lpstr>Courier New</vt:lpstr>
      <vt:lpstr>Impact</vt:lpstr>
      <vt:lpstr>OCIDJG+Arial</vt:lpstr>
      <vt:lpstr>Tempus Sans ITC</vt:lpstr>
      <vt:lpstr>Times New Roman</vt:lpstr>
      <vt:lpstr>Verdana</vt:lpstr>
      <vt:lpstr>Wingdings</vt:lpstr>
      <vt:lpstr>Slide Format - CSE</vt:lpstr>
      <vt:lpstr>1_Slide Format - CSE</vt:lpstr>
      <vt:lpstr>Equation</vt:lpstr>
      <vt:lpstr>Decision Making &amp; Branching</vt:lpstr>
      <vt:lpstr>Objectives</vt:lpstr>
      <vt:lpstr>Session outcome</vt:lpstr>
      <vt:lpstr>Control Structures</vt:lpstr>
      <vt:lpstr>The if statement</vt:lpstr>
      <vt:lpstr>Example - if</vt:lpstr>
      <vt:lpstr>The if-else statement</vt:lpstr>
      <vt:lpstr>Example: if-else</vt:lpstr>
      <vt:lpstr>Attention on if-else syntax !</vt:lpstr>
      <vt:lpstr>Example: compound relational test</vt:lpstr>
      <vt:lpstr>Logical operators</vt:lpstr>
      <vt:lpstr>Example  </vt:lpstr>
      <vt:lpstr>Operator precedence &amp; Associativity</vt:lpstr>
      <vt:lpstr>Operator precedence &amp; Associativity</vt:lpstr>
      <vt:lpstr>Operator precedence &amp; Associativity</vt:lpstr>
      <vt:lpstr>Operator precedence &amp; Associativity</vt:lpstr>
      <vt:lpstr>Summary of Operators</vt:lpstr>
      <vt:lpstr>Operator precedence &amp; Associativity</vt:lpstr>
      <vt:lpstr>Operator precedence &amp; Associativity</vt:lpstr>
      <vt:lpstr>Operator precedence &amp; Associativity</vt:lpstr>
      <vt:lpstr>Operator precedence &amp; Associativity</vt:lpstr>
      <vt:lpstr>Testing for ranges</vt:lpstr>
      <vt:lpstr>Testing for ranges</vt:lpstr>
      <vt:lpstr>Testing for character ranges</vt:lpstr>
      <vt:lpstr>Flow of control</vt:lpstr>
      <vt:lpstr>Nested if statements</vt:lpstr>
      <vt:lpstr>Nested if-else Statement</vt:lpstr>
      <vt:lpstr>Smallest among three numbers</vt:lpstr>
      <vt:lpstr>Example</vt:lpstr>
      <vt:lpstr>Variation of previous example</vt:lpstr>
      <vt:lpstr>Another variation</vt:lpstr>
      <vt:lpstr>The else if Ladder</vt:lpstr>
      <vt:lpstr>Example: else-if </vt:lpstr>
      <vt:lpstr>Multiple choices – else-if</vt:lpstr>
      <vt:lpstr>Example: else-if</vt:lpstr>
      <vt:lpstr>Example – multiple choices</vt:lpstr>
      <vt:lpstr>The else-if Ladder</vt:lpstr>
      <vt:lpstr>WAP Using else-if ladder to calculate  grade for the marks entered</vt:lpstr>
      <vt:lpstr>Problem…</vt:lpstr>
      <vt:lpstr>Find the roots of Quadratic equation using if-else statement</vt:lpstr>
      <vt:lpstr>The switch Statement</vt:lpstr>
      <vt:lpstr>switch- control flow </vt:lpstr>
      <vt:lpstr>Example - switch</vt:lpstr>
      <vt:lpstr>The switch statement</vt:lpstr>
      <vt:lpstr>The switch statement (cont)</vt:lpstr>
      <vt:lpstr>Some guidelines for writing switch case statements </vt:lpstr>
      <vt:lpstr>What is the output of the following code snippet? </vt:lpstr>
      <vt:lpstr>What is the output of the following code snippet? </vt:lpstr>
      <vt:lpstr>What is the output of the following code snippet? </vt:lpstr>
      <vt:lpstr>What is the output of the following code snippet? </vt:lpstr>
      <vt:lpstr>What is the output of the following code snippet? </vt:lpstr>
      <vt:lpstr>Flow of control in various control structures</vt:lpstr>
      <vt:lpstr>Problem: Find the roots of Quadratic equation using switch statement</vt:lpstr>
      <vt:lpstr>Problem: Find the roots of Quadratic equation using switch statement</vt:lpstr>
      <vt:lpstr>Problem: Find the roots of Quadratic equation using switch statement</vt:lpstr>
      <vt:lpstr>Bitwise Operators</vt:lpstr>
      <vt:lpstr>Bitwise Logical operators</vt:lpstr>
      <vt:lpstr>Example</vt:lpstr>
      <vt:lpstr>Bitwise Shift operators</vt:lpstr>
      <vt:lpstr>Bitwise Shift operator: &lt;&lt;</vt:lpstr>
      <vt:lpstr>Bitwise Shift operator: &gt;&gt;</vt:lpstr>
      <vt:lpstr>Bitwise Shift operators</vt:lpstr>
      <vt:lpstr>Examples</vt:lpstr>
      <vt:lpstr>Examples</vt:lpstr>
      <vt:lpstr>Bitwise complement operator </vt:lpstr>
      <vt:lpstr>The conditional operator (?  :)</vt:lpstr>
      <vt:lpstr>The conditional operator (?  :)</vt:lpstr>
      <vt:lpstr>Comma (,)operator </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dc:title>
  <dc:creator>RAJ</dc:creator>
  <cp:lastModifiedBy>Rajesh G</cp:lastModifiedBy>
  <cp:revision>248</cp:revision>
  <dcterms:created xsi:type="dcterms:W3CDTF">2008-10-04T19:13:24Z</dcterms:created>
  <dcterms:modified xsi:type="dcterms:W3CDTF">2015-02-15T18:05:43Z</dcterms:modified>
</cp:coreProperties>
</file>