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1"/>
  </p:notesMasterIdLst>
  <p:handoutMasterIdLst>
    <p:handoutMasterId r:id="rId42"/>
  </p:handoutMasterIdLst>
  <p:sldIdLst>
    <p:sldId id="310" r:id="rId2"/>
    <p:sldId id="311" r:id="rId3"/>
    <p:sldId id="308" r:id="rId4"/>
    <p:sldId id="307" r:id="rId5"/>
    <p:sldId id="265"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8" r:id="rId20"/>
    <p:sldId id="282" r:id="rId21"/>
    <p:sldId id="283" r:id="rId22"/>
    <p:sldId id="285" r:id="rId23"/>
    <p:sldId id="289" r:id="rId24"/>
    <p:sldId id="290" r:id="rId25"/>
    <p:sldId id="287" r:id="rId26"/>
    <p:sldId id="291" r:id="rId27"/>
    <p:sldId id="292" r:id="rId28"/>
    <p:sldId id="312" r:id="rId29"/>
    <p:sldId id="313" r:id="rId30"/>
    <p:sldId id="323" r:id="rId31"/>
    <p:sldId id="320" r:id="rId32"/>
    <p:sldId id="321" r:id="rId33"/>
    <p:sldId id="314" r:id="rId34"/>
    <p:sldId id="315" r:id="rId35"/>
    <p:sldId id="316" r:id="rId36"/>
    <p:sldId id="317" r:id="rId37"/>
    <p:sldId id="318" r:id="rId38"/>
    <p:sldId id="319" r:id="rId39"/>
    <p:sldId id="32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66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246"/>
    </p:cViewPr>
  </p:outlineViewPr>
  <p:notesTextViewPr>
    <p:cViewPr>
      <p:scale>
        <a:sx n="1" d="1"/>
        <a:sy n="1" d="1"/>
      </p:scale>
      <p:origin x="0" y="0"/>
    </p:cViewPr>
  </p:notesTextViewPr>
  <p:sorterViewPr>
    <p:cViewPr>
      <p:scale>
        <a:sx n="100" d="100"/>
        <a:sy n="100" d="100"/>
      </p:scale>
      <p:origin x="0" y="432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7D389-BB97-4556-B9FB-51A76BD6EA7E}" type="doc">
      <dgm:prSet loTypeId="urn:microsoft.com/office/officeart/2005/8/layout/hierarchy1" loCatId="hierarchy" qsTypeId="urn:microsoft.com/office/officeart/2005/8/quickstyle/simple3" qsCatId="simple" csTypeId="urn:microsoft.com/office/officeart/2005/8/colors/accent0_2" csCatId="mainScheme" phldr="1"/>
      <dgm:spPr/>
      <dgm:t>
        <a:bodyPr/>
        <a:lstStyle/>
        <a:p>
          <a:endParaRPr lang="en-US"/>
        </a:p>
      </dgm:t>
    </dgm:pt>
    <dgm:pt modelId="{A889E4D3-3C79-4A51-AA6A-046F09CC3136}">
      <dgm:prSet phldrT="[Text]"/>
      <dgm:spPr/>
      <dgm:t>
        <a:bodyPr/>
        <a:lstStyle/>
        <a:p>
          <a:r>
            <a:rPr lang="en-US" b="1" dirty="0" smtClean="0"/>
            <a:t>Software</a:t>
          </a:r>
          <a:endParaRPr lang="en-US" b="1" dirty="0"/>
        </a:p>
      </dgm:t>
    </dgm:pt>
    <dgm:pt modelId="{138A602A-8612-4687-BF2F-42D214A60143}" type="parTrans" cxnId="{F6FA584D-ABED-4198-A867-2361CF8C5FF2}">
      <dgm:prSet/>
      <dgm:spPr/>
      <dgm:t>
        <a:bodyPr/>
        <a:lstStyle/>
        <a:p>
          <a:endParaRPr lang="en-US"/>
        </a:p>
      </dgm:t>
    </dgm:pt>
    <dgm:pt modelId="{6675EFFA-E5F9-482B-974A-62815613C850}" type="sibTrans" cxnId="{F6FA584D-ABED-4198-A867-2361CF8C5FF2}">
      <dgm:prSet/>
      <dgm:spPr/>
      <dgm:t>
        <a:bodyPr/>
        <a:lstStyle/>
        <a:p>
          <a:endParaRPr lang="en-US"/>
        </a:p>
      </dgm:t>
    </dgm:pt>
    <dgm:pt modelId="{B032365C-FA71-4FD3-947C-61BE859770CC}">
      <dgm:prSet phldrT="[Text]"/>
      <dgm:spPr/>
      <dgm:t>
        <a:bodyPr/>
        <a:lstStyle/>
        <a:p>
          <a:r>
            <a:rPr lang="en-US" dirty="0" smtClean="0"/>
            <a:t>Application Software </a:t>
          </a:r>
          <a:endParaRPr lang="en-US" dirty="0"/>
        </a:p>
      </dgm:t>
    </dgm:pt>
    <dgm:pt modelId="{03291FB8-B321-4D2E-9ACD-E483D79BF5F7}" type="parTrans" cxnId="{9660E9AE-EDC0-4822-9FE7-3DC667AD788F}">
      <dgm:prSet/>
      <dgm:spPr/>
      <dgm:t>
        <a:bodyPr/>
        <a:lstStyle/>
        <a:p>
          <a:endParaRPr lang="en-US"/>
        </a:p>
      </dgm:t>
    </dgm:pt>
    <dgm:pt modelId="{20E479BD-1443-4AD1-9888-E998BEC003BE}" type="sibTrans" cxnId="{9660E9AE-EDC0-4822-9FE7-3DC667AD788F}">
      <dgm:prSet/>
      <dgm:spPr/>
      <dgm:t>
        <a:bodyPr/>
        <a:lstStyle/>
        <a:p>
          <a:endParaRPr lang="en-US"/>
        </a:p>
      </dgm:t>
    </dgm:pt>
    <dgm:pt modelId="{EC9A3FDC-4A3A-4B3C-B513-2FBE77DB4239}">
      <dgm:prSet phldrT="[Text]"/>
      <dgm:spPr/>
      <dgm:t>
        <a:bodyPr/>
        <a:lstStyle/>
        <a:p>
          <a:r>
            <a:rPr lang="en-US" dirty="0" smtClean="0"/>
            <a:t>System Software</a:t>
          </a:r>
          <a:endParaRPr lang="en-US" dirty="0"/>
        </a:p>
      </dgm:t>
    </dgm:pt>
    <dgm:pt modelId="{ABA18B04-FDF9-4175-AE91-F508EDC14183}" type="parTrans" cxnId="{FF1BD208-0849-4E92-BC89-8FD38A7DAE3D}">
      <dgm:prSet/>
      <dgm:spPr/>
      <dgm:t>
        <a:bodyPr/>
        <a:lstStyle/>
        <a:p>
          <a:endParaRPr lang="en-US"/>
        </a:p>
      </dgm:t>
    </dgm:pt>
    <dgm:pt modelId="{91C7B0B7-83E1-44F8-9A76-EE3825599287}" type="sibTrans" cxnId="{FF1BD208-0849-4E92-BC89-8FD38A7DAE3D}">
      <dgm:prSet/>
      <dgm:spPr/>
      <dgm:t>
        <a:bodyPr/>
        <a:lstStyle/>
        <a:p>
          <a:endParaRPr lang="en-US"/>
        </a:p>
      </dgm:t>
    </dgm:pt>
    <dgm:pt modelId="{71FB679A-7AF5-4204-A4E8-487C8FC488DF}" type="pres">
      <dgm:prSet presAssocID="{D937D389-BB97-4556-B9FB-51A76BD6EA7E}" presName="hierChild1" presStyleCnt="0">
        <dgm:presLayoutVars>
          <dgm:chPref val="1"/>
          <dgm:dir/>
          <dgm:animOne val="branch"/>
          <dgm:animLvl val="lvl"/>
          <dgm:resizeHandles/>
        </dgm:presLayoutVars>
      </dgm:prSet>
      <dgm:spPr/>
      <dgm:t>
        <a:bodyPr/>
        <a:lstStyle/>
        <a:p>
          <a:endParaRPr lang="en-US"/>
        </a:p>
      </dgm:t>
    </dgm:pt>
    <dgm:pt modelId="{50273204-A439-4907-ABA3-D2A0DE224AF0}" type="pres">
      <dgm:prSet presAssocID="{A889E4D3-3C79-4A51-AA6A-046F09CC3136}" presName="hierRoot1" presStyleCnt="0"/>
      <dgm:spPr/>
      <dgm:t>
        <a:bodyPr/>
        <a:lstStyle/>
        <a:p>
          <a:endParaRPr lang="en-US"/>
        </a:p>
      </dgm:t>
    </dgm:pt>
    <dgm:pt modelId="{DCE5C2A9-9E59-433E-8A01-CD1F8960B968}" type="pres">
      <dgm:prSet presAssocID="{A889E4D3-3C79-4A51-AA6A-046F09CC3136}" presName="composite" presStyleCnt="0"/>
      <dgm:spPr/>
      <dgm:t>
        <a:bodyPr/>
        <a:lstStyle/>
        <a:p>
          <a:endParaRPr lang="en-US"/>
        </a:p>
      </dgm:t>
    </dgm:pt>
    <dgm:pt modelId="{2F25E9EF-33BE-485A-8975-FAF7F4391AAD}" type="pres">
      <dgm:prSet presAssocID="{A889E4D3-3C79-4A51-AA6A-046F09CC3136}" presName="background" presStyleLbl="node0" presStyleIdx="0" presStyleCnt="1"/>
      <dgm:spPr>
        <a:ln>
          <a:solidFill>
            <a:schemeClr val="tx1"/>
          </a:solidFill>
        </a:ln>
      </dgm:spPr>
      <dgm:t>
        <a:bodyPr/>
        <a:lstStyle/>
        <a:p>
          <a:endParaRPr lang="en-US"/>
        </a:p>
      </dgm:t>
    </dgm:pt>
    <dgm:pt modelId="{C140840F-8DC4-48E2-A4DC-C24E89CCD0EF}" type="pres">
      <dgm:prSet presAssocID="{A889E4D3-3C79-4A51-AA6A-046F09CC3136}" presName="text" presStyleLbl="fgAcc0" presStyleIdx="0" presStyleCnt="1">
        <dgm:presLayoutVars>
          <dgm:chPref val="3"/>
        </dgm:presLayoutVars>
      </dgm:prSet>
      <dgm:spPr/>
      <dgm:t>
        <a:bodyPr/>
        <a:lstStyle/>
        <a:p>
          <a:endParaRPr lang="en-US"/>
        </a:p>
      </dgm:t>
    </dgm:pt>
    <dgm:pt modelId="{4D4D5A76-0EBE-4E17-9B66-18052E4FE89D}" type="pres">
      <dgm:prSet presAssocID="{A889E4D3-3C79-4A51-AA6A-046F09CC3136}" presName="hierChild2" presStyleCnt="0"/>
      <dgm:spPr/>
      <dgm:t>
        <a:bodyPr/>
        <a:lstStyle/>
        <a:p>
          <a:endParaRPr lang="en-US"/>
        </a:p>
      </dgm:t>
    </dgm:pt>
    <dgm:pt modelId="{1F5541D4-CC3E-4739-8526-4241CA5AA97D}" type="pres">
      <dgm:prSet presAssocID="{03291FB8-B321-4D2E-9ACD-E483D79BF5F7}" presName="Name10" presStyleLbl="parChTrans1D2" presStyleIdx="0" presStyleCnt="2"/>
      <dgm:spPr/>
      <dgm:t>
        <a:bodyPr/>
        <a:lstStyle/>
        <a:p>
          <a:endParaRPr lang="en-US"/>
        </a:p>
      </dgm:t>
    </dgm:pt>
    <dgm:pt modelId="{34CBD499-AF7A-45C8-8D98-E6D702F0D9E1}" type="pres">
      <dgm:prSet presAssocID="{B032365C-FA71-4FD3-947C-61BE859770CC}" presName="hierRoot2" presStyleCnt="0"/>
      <dgm:spPr/>
      <dgm:t>
        <a:bodyPr/>
        <a:lstStyle/>
        <a:p>
          <a:endParaRPr lang="en-US"/>
        </a:p>
      </dgm:t>
    </dgm:pt>
    <dgm:pt modelId="{8DC1D29C-50FE-4C14-8DE0-40B16EBF41DE}" type="pres">
      <dgm:prSet presAssocID="{B032365C-FA71-4FD3-947C-61BE859770CC}" presName="composite2" presStyleCnt="0"/>
      <dgm:spPr/>
      <dgm:t>
        <a:bodyPr/>
        <a:lstStyle/>
        <a:p>
          <a:endParaRPr lang="en-US"/>
        </a:p>
      </dgm:t>
    </dgm:pt>
    <dgm:pt modelId="{BB20E44B-7658-4589-B99D-DBDB8F97FB4F}" type="pres">
      <dgm:prSet presAssocID="{B032365C-FA71-4FD3-947C-61BE859770CC}" presName="background2" presStyleLbl="node2" presStyleIdx="0" presStyleCnt="2"/>
      <dgm:spPr>
        <a:ln>
          <a:solidFill>
            <a:schemeClr val="tx1"/>
          </a:solidFill>
        </a:ln>
      </dgm:spPr>
      <dgm:t>
        <a:bodyPr/>
        <a:lstStyle/>
        <a:p>
          <a:endParaRPr lang="en-US"/>
        </a:p>
      </dgm:t>
    </dgm:pt>
    <dgm:pt modelId="{FD8C28F8-6ED6-4B4F-9FDF-5AD63F03A51C}" type="pres">
      <dgm:prSet presAssocID="{B032365C-FA71-4FD3-947C-61BE859770CC}" presName="text2" presStyleLbl="fgAcc2" presStyleIdx="0" presStyleCnt="2" custScaleX="145365">
        <dgm:presLayoutVars>
          <dgm:chPref val="3"/>
        </dgm:presLayoutVars>
      </dgm:prSet>
      <dgm:spPr/>
      <dgm:t>
        <a:bodyPr/>
        <a:lstStyle/>
        <a:p>
          <a:endParaRPr lang="en-US"/>
        </a:p>
      </dgm:t>
    </dgm:pt>
    <dgm:pt modelId="{D2AE0DC3-BA49-4B91-A7D4-4B2A824E1BA4}" type="pres">
      <dgm:prSet presAssocID="{B032365C-FA71-4FD3-947C-61BE859770CC}" presName="hierChild3" presStyleCnt="0"/>
      <dgm:spPr/>
      <dgm:t>
        <a:bodyPr/>
        <a:lstStyle/>
        <a:p>
          <a:endParaRPr lang="en-US"/>
        </a:p>
      </dgm:t>
    </dgm:pt>
    <dgm:pt modelId="{1165742D-2DBC-474F-8740-875B86BEB5DC}" type="pres">
      <dgm:prSet presAssocID="{ABA18B04-FDF9-4175-AE91-F508EDC14183}" presName="Name10" presStyleLbl="parChTrans1D2" presStyleIdx="1" presStyleCnt="2"/>
      <dgm:spPr/>
      <dgm:t>
        <a:bodyPr/>
        <a:lstStyle/>
        <a:p>
          <a:endParaRPr lang="en-US"/>
        </a:p>
      </dgm:t>
    </dgm:pt>
    <dgm:pt modelId="{24E228DC-CA9C-4EBF-B25B-B427AC60CEEE}" type="pres">
      <dgm:prSet presAssocID="{EC9A3FDC-4A3A-4B3C-B513-2FBE77DB4239}" presName="hierRoot2" presStyleCnt="0"/>
      <dgm:spPr/>
      <dgm:t>
        <a:bodyPr/>
        <a:lstStyle/>
        <a:p>
          <a:endParaRPr lang="en-US"/>
        </a:p>
      </dgm:t>
    </dgm:pt>
    <dgm:pt modelId="{E71763CE-9B3D-4CC2-93CA-5181BF3B5073}" type="pres">
      <dgm:prSet presAssocID="{EC9A3FDC-4A3A-4B3C-B513-2FBE77DB4239}" presName="composite2" presStyleCnt="0"/>
      <dgm:spPr/>
      <dgm:t>
        <a:bodyPr/>
        <a:lstStyle/>
        <a:p>
          <a:endParaRPr lang="en-US"/>
        </a:p>
      </dgm:t>
    </dgm:pt>
    <dgm:pt modelId="{5B853BAB-70D4-40DA-B00A-3C034855CF0D}" type="pres">
      <dgm:prSet presAssocID="{EC9A3FDC-4A3A-4B3C-B513-2FBE77DB4239}" presName="background2" presStyleLbl="node2" presStyleIdx="1" presStyleCnt="2"/>
      <dgm:spPr>
        <a:ln>
          <a:solidFill>
            <a:schemeClr val="tx1"/>
          </a:solidFill>
        </a:ln>
      </dgm:spPr>
      <dgm:t>
        <a:bodyPr/>
        <a:lstStyle/>
        <a:p>
          <a:endParaRPr lang="en-US"/>
        </a:p>
      </dgm:t>
    </dgm:pt>
    <dgm:pt modelId="{6FD9C20F-1A98-4397-B974-37EE109E861F}" type="pres">
      <dgm:prSet presAssocID="{EC9A3FDC-4A3A-4B3C-B513-2FBE77DB4239}" presName="text2" presStyleLbl="fgAcc2" presStyleIdx="1" presStyleCnt="2" custScaleX="150635">
        <dgm:presLayoutVars>
          <dgm:chPref val="3"/>
        </dgm:presLayoutVars>
      </dgm:prSet>
      <dgm:spPr/>
      <dgm:t>
        <a:bodyPr/>
        <a:lstStyle/>
        <a:p>
          <a:endParaRPr lang="en-US"/>
        </a:p>
      </dgm:t>
    </dgm:pt>
    <dgm:pt modelId="{E8E5083C-3A57-4A42-B0B6-EF253C53B1A8}" type="pres">
      <dgm:prSet presAssocID="{EC9A3FDC-4A3A-4B3C-B513-2FBE77DB4239}" presName="hierChild3" presStyleCnt="0"/>
      <dgm:spPr/>
      <dgm:t>
        <a:bodyPr/>
        <a:lstStyle/>
        <a:p>
          <a:endParaRPr lang="en-US"/>
        </a:p>
      </dgm:t>
    </dgm:pt>
  </dgm:ptLst>
  <dgm:cxnLst>
    <dgm:cxn modelId="{06A4FCC6-BBD7-4B89-A121-8CFBA5709929}" type="presOf" srcId="{B032365C-FA71-4FD3-947C-61BE859770CC}" destId="{FD8C28F8-6ED6-4B4F-9FDF-5AD63F03A51C}" srcOrd="0" destOrd="0" presId="urn:microsoft.com/office/officeart/2005/8/layout/hierarchy1"/>
    <dgm:cxn modelId="{45D38191-F338-404A-9B95-4D00A49B5626}" type="presOf" srcId="{EC9A3FDC-4A3A-4B3C-B513-2FBE77DB4239}" destId="{6FD9C20F-1A98-4397-B974-37EE109E861F}" srcOrd="0" destOrd="0" presId="urn:microsoft.com/office/officeart/2005/8/layout/hierarchy1"/>
    <dgm:cxn modelId="{E02B8C91-9F8B-4716-92CB-135E1A0BD2F0}" type="presOf" srcId="{ABA18B04-FDF9-4175-AE91-F508EDC14183}" destId="{1165742D-2DBC-474F-8740-875B86BEB5DC}" srcOrd="0" destOrd="0" presId="urn:microsoft.com/office/officeart/2005/8/layout/hierarchy1"/>
    <dgm:cxn modelId="{F6FA584D-ABED-4198-A867-2361CF8C5FF2}" srcId="{D937D389-BB97-4556-B9FB-51A76BD6EA7E}" destId="{A889E4D3-3C79-4A51-AA6A-046F09CC3136}" srcOrd="0" destOrd="0" parTransId="{138A602A-8612-4687-BF2F-42D214A60143}" sibTransId="{6675EFFA-E5F9-482B-974A-62815613C850}"/>
    <dgm:cxn modelId="{9660E9AE-EDC0-4822-9FE7-3DC667AD788F}" srcId="{A889E4D3-3C79-4A51-AA6A-046F09CC3136}" destId="{B032365C-FA71-4FD3-947C-61BE859770CC}" srcOrd="0" destOrd="0" parTransId="{03291FB8-B321-4D2E-9ACD-E483D79BF5F7}" sibTransId="{20E479BD-1443-4AD1-9888-E998BEC003BE}"/>
    <dgm:cxn modelId="{A4F6BD47-91B0-4DBD-9ACC-F7E7718BD53E}" type="presOf" srcId="{A889E4D3-3C79-4A51-AA6A-046F09CC3136}" destId="{C140840F-8DC4-48E2-A4DC-C24E89CCD0EF}" srcOrd="0" destOrd="0" presId="urn:microsoft.com/office/officeart/2005/8/layout/hierarchy1"/>
    <dgm:cxn modelId="{08C9EB2F-DECA-404C-A105-F98BCDBF3F59}" type="presOf" srcId="{D937D389-BB97-4556-B9FB-51A76BD6EA7E}" destId="{71FB679A-7AF5-4204-A4E8-487C8FC488DF}" srcOrd="0" destOrd="0" presId="urn:microsoft.com/office/officeart/2005/8/layout/hierarchy1"/>
    <dgm:cxn modelId="{FF1BD208-0849-4E92-BC89-8FD38A7DAE3D}" srcId="{A889E4D3-3C79-4A51-AA6A-046F09CC3136}" destId="{EC9A3FDC-4A3A-4B3C-B513-2FBE77DB4239}" srcOrd="1" destOrd="0" parTransId="{ABA18B04-FDF9-4175-AE91-F508EDC14183}" sibTransId="{91C7B0B7-83E1-44F8-9A76-EE3825599287}"/>
    <dgm:cxn modelId="{B1D28001-28CA-44B5-8DC1-87B7AACCF6AE}" type="presOf" srcId="{03291FB8-B321-4D2E-9ACD-E483D79BF5F7}" destId="{1F5541D4-CC3E-4739-8526-4241CA5AA97D}" srcOrd="0" destOrd="0" presId="urn:microsoft.com/office/officeart/2005/8/layout/hierarchy1"/>
    <dgm:cxn modelId="{5AFD51F1-704B-4C7E-8192-70AE9EEAF9BB}" type="presParOf" srcId="{71FB679A-7AF5-4204-A4E8-487C8FC488DF}" destId="{50273204-A439-4907-ABA3-D2A0DE224AF0}" srcOrd="0" destOrd="0" presId="urn:microsoft.com/office/officeart/2005/8/layout/hierarchy1"/>
    <dgm:cxn modelId="{74B21960-A241-4C29-834E-97325E9208F2}" type="presParOf" srcId="{50273204-A439-4907-ABA3-D2A0DE224AF0}" destId="{DCE5C2A9-9E59-433E-8A01-CD1F8960B968}" srcOrd="0" destOrd="0" presId="urn:microsoft.com/office/officeart/2005/8/layout/hierarchy1"/>
    <dgm:cxn modelId="{AB2190DD-E8C7-4735-9FA7-B118DA561ADC}" type="presParOf" srcId="{DCE5C2A9-9E59-433E-8A01-CD1F8960B968}" destId="{2F25E9EF-33BE-485A-8975-FAF7F4391AAD}" srcOrd="0" destOrd="0" presId="urn:microsoft.com/office/officeart/2005/8/layout/hierarchy1"/>
    <dgm:cxn modelId="{F2D55A9C-CCF6-4282-B99D-76AA1F52623D}" type="presParOf" srcId="{DCE5C2A9-9E59-433E-8A01-CD1F8960B968}" destId="{C140840F-8DC4-48E2-A4DC-C24E89CCD0EF}" srcOrd="1" destOrd="0" presId="urn:microsoft.com/office/officeart/2005/8/layout/hierarchy1"/>
    <dgm:cxn modelId="{38AC19D1-66A1-4B9D-A302-EDAFB5532233}" type="presParOf" srcId="{50273204-A439-4907-ABA3-D2A0DE224AF0}" destId="{4D4D5A76-0EBE-4E17-9B66-18052E4FE89D}" srcOrd="1" destOrd="0" presId="urn:microsoft.com/office/officeart/2005/8/layout/hierarchy1"/>
    <dgm:cxn modelId="{02038959-FFB2-4FF5-894D-D1405A694E8C}" type="presParOf" srcId="{4D4D5A76-0EBE-4E17-9B66-18052E4FE89D}" destId="{1F5541D4-CC3E-4739-8526-4241CA5AA97D}" srcOrd="0" destOrd="0" presId="urn:microsoft.com/office/officeart/2005/8/layout/hierarchy1"/>
    <dgm:cxn modelId="{EEE6A972-A03D-4EC8-8248-D5AD414AC547}" type="presParOf" srcId="{4D4D5A76-0EBE-4E17-9B66-18052E4FE89D}" destId="{34CBD499-AF7A-45C8-8D98-E6D702F0D9E1}" srcOrd="1" destOrd="0" presId="urn:microsoft.com/office/officeart/2005/8/layout/hierarchy1"/>
    <dgm:cxn modelId="{5598AE50-D1BD-4E34-8E92-E10B426659EB}" type="presParOf" srcId="{34CBD499-AF7A-45C8-8D98-E6D702F0D9E1}" destId="{8DC1D29C-50FE-4C14-8DE0-40B16EBF41DE}" srcOrd="0" destOrd="0" presId="urn:microsoft.com/office/officeart/2005/8/layout/hierarchy1"/>
    <dgm:cxn modelId="{DB78654C-C55E-4C69-8D12-1C2378D2A27B}" type="presParOf" srcId="{8DC1D29C-50FE-4C14-8DE0-40B16EBF41DE}" destId="{BB20E44B-7658-4589-B99D-DBDB8F97FB4F}" srcOrd="0" destOrd="0" presId="urn:microsoft.com/office/officeart/2005/8/layout/hierarchy1"/>
    <dgm:cxn modelId="{BB78CF62-2FF7-4075-BDE8-CE4BB84A79D7}" type="presParOf" srcId="{8DC1D29C-50FE-4C14-8DE0-40B16EBF41DE}" destId="{FD8C28F8-6ED6-4B4F-9FDF-5AD63F03A51C}" srcOrd="1" destOrd="0" presId="urn:microsoft.com/office/officeart/2005/8/layout/hierarchy1"/>
    <dgm:cxn modelId="{F5DDF8E5-6D19-4178-B132-B67CF015D7DA}" type="presParOf" srcId="{34CBD499-AF7A-45C8-8D98-E6D702F0D9E1}" destId="{D2AE0DC3-BA49-4B91-A7D4-4B2A824E1BA4}" srcOrd="1" destOrd="0" presId="urn:microsoft.com/office/officeart/2005/8/layout/hierarchy1"/>
    <dgm:cxn modelId="{B55F2C13-2A32-480E-82FA-F336A110AAD4}" type="presParOf" srcId="{4D4D5A76-0EBE-4E17-9B66-18052E4FE89D}" destId="{1165742D-2DBC-474F-8740-875B86BEB5DC}" srcOrd="2" destOrd="0" presId="urn:microsoft.com/office/officeart/2005/8/layout/hierarchy1"/>
    <dgm:cxn modelId="{0AB06593-D855-44A8-8014-CAEB94DF26E5}" type="presParOf" srcId="{4D4D5A76-0EBE-4E17-9B66-18052E4FE89D}" destId="{24E228DC-CA9C-4EBF-B25B-B427AC60CEEE}" srcOrd="3" destOrd="0" presId="urn:microsoft.com/office/officeart/2005/8/layout/hierarchy1"/>
    <dgm:cxn modelId="{6AAC9E4E-FCC7-48EB-8E04-CB4CABC08297}" type="presParOf" srcId="{24E228DC-CA9C-4EBF-B25B-B427AC60CEEE}" destId="{E71763CE-9B3D-4CC2-93CA-5181BF3B5073}" srcOrd="0" destOrd="0" presId="urn:microsoft.com/office/officeart/2005/8/layout/hierarchy1"/>
    <dgm:cxn modelId="{E4B25694-0CDA-4DDE-8C64-75AD45129B5D}" type="presParOf" srcId="{E71763CE-9B3D-4CC2-93CA-5181BF3B5073}" destId="{5B853BAB-70D4-40DA-B00A-3C034855CF0D}" srcOrd="0" destOrd="0" presId="urn:microsoft.com/office/officeart/2005/8/layout/hierarchy1"/>
    <dgm:cxn modelId="{B0EF36F3-3C2C-48A2-8D7C-5F99CF2AB99D}" type="presParOf" srcId="{E71763CE-9B3D-4CC2-93CA-5181BF3B5073}" destId="{6FD9C20F-1A98-4397-B974-37EE109E861F}" srcOrd="1" destOrd="0" presId="urn:microsoft.com/office/officeart/2005/8/layout/hierarchy1"/>
    <dgm:cxn modelId="{2BFBAD0C-7C50-40F7-A887-54BE95C0F6FB}" type="presParOf" srcId="{24E228DC-CA9C-4EBF-B25B-B427AC60CEEE}" destId="{E8E5083C-3A57-4A42-B0B6-EF253C53B1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5742D-2DBC-474F-8740-875B86BEB5DC}">
      <dsp:nvSpPr>
        <dsp:cNvPr id="0" name=""/>
        <dsp:cNvSpPr/>
      </dsp:nvSpPr>
      <dsp:spPr>
        <a:xfrm>
          <a:off x="3644819" y="1756439"/>
          <a:ext cx="1916737" cy="665267"/>
        </a:xfrm>
        <a:custGeom>
          <a:avLst/>
          <a:gdLst/>
          <a:ahLst/>
          <a:cxnLst/>
          <a:rect l="0" t="0" r="0" b="0"/>
          <a:pathLst>
            <a:path>
              <a:moveTo>
                <a:pt x="0" y="0"/>
              </a:moveTo>
              <a:lnTo>
                <a:pt x="0" y="453360"/>
              </a:lnTo>
              <a:lnTo>
                <a:pt x="1916737" y="453360"/>
              </a:lnTo>
              <a:lnTo>
                <a:pt x="1916737" y="66526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541D4-CC3E-4739-8526-4241CA5AA97D}">
      <dsp:nvSpPr>
        <dsp:cNvPr id="0" name=""/>
        <dsp:cNvSpPr/>
      </dsp:nvSpPr>
      <dsp:spPr>
        <a:xfrm>
          <a:off x="1667807" y="1756439"/>
          <a:ext cx="1977012" cy="665267"/>
        </a:xfrm>
        <a:custGeom>
          <a:avLst/>
          <a:gdLst/>
          <a:ahLst/>
          <a:cxnLst/>
          <a:rect l="0" t="0" r="0" b="0"/>
          <a:pathLst>
            <a:path>
              <a:moveTo>
                <a:pt x="1977012" y="0"/>
              </a:moveTo>
              <a:lnTo>
                <a:pt x="1977012" y="453360"/>
              </a:lnTo>
              <a:lnTo>
                <a:pt x="0" y="453360"/>
              </a:lnTo>
              <a:lnTo>
                <a:pt x="0" y="66526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5E9EF-33BE-485A-8975-FAF7F4391AAD}">
      <dsp:nvSpPr>
        <dsp:cNvPr id="0" name=""/>
        <dsp:cNvSpPr/>
      </dsp:nvSpPr>
      <dsp:spPr>
        <a:xfrm>
          <a:off x="2501093" y="303908"/>
          <a:ext cx="2287451"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40840F-8DC4-48E2-A4DC-C24E89CCD0EF}">
      <dsp:nvSpPr>
        <dsp:cNvPr id="0" name=""/>
        <dsp:cNvSpPr/>
      </dsp:nvSpPr>
      <dsp:spPr>
        <a:xfrm>
          <a:off x="2755255" y="545361"/>
          <a:ext cx="2287451"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kern="1200" dirty="0" smtClean="0"/>
            <a:t>Software</a:t>
          </a:r>
          <a:endParaRPr lang="en-US" sz="3800" b="1" kern="1200" dirty="0"/>
        </a:p>
      </dsp:txBody>
      <dsp:txXfrm>
        <a:off x="2797798" y="587904"/>
        <a:ext cx="2202365" cy="1367445"/>
      </dsp:txXfrm>
    </dsp:sp>
    <dsp:sp modelId="{BB20E44B-7658-4589-B99D-DBDB8F97FB4F}">
      <dsp:nvSpPr>
        <dsp:cNvPr id="0" name=""/>
        <dsp:cNvSpPr/>
      </dsp:nvSpPr>
      <dsp:spPr>
        <a:xfrm>
          <a:off x="5230" y="2421706"/>
          <a:ext cx="3325153"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D8C28F8-6ED6-4B4F-9FDF-5AD63F03A51C}">
      <dsp:nvSpPr>
        <dsp:cNvPr id="0" name=""/>
        <dsp:cNvSpPr/>
      </dsp:nvSpPr>
      <dsp:spPr>
        <a:xfrm>
          <a:off x="259391" y="2663160"/>
          <a:ext cx="3325153"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Application Software </a:t>
          </a:r>
          <a:endParaRPr lang="en-US" sz="3800" kern="1200" dirty="0"/>
        </a:p>
      </dsp:txBody>
      <dsp:txXfrm>
        <a:off x="301934" y="2705703"/>
        <a:ext cx="3240067" cy="1367445"/>
      </dsp:txXfrm>
    </dsp:sp>
    <dsp:sp modelId="{5B853BAB-70D4-40DA-B00A-3C034855CF0D}">
      <dsp:nvSpPr>
        <dsp:cNvPr id="0" name=""/>
        <dsp:cNvSpPr/>
      </dsp:nvSpPr>
      <dsp:spPr>
        <a:xfrm>
          <a:off x="3838706" y="2421706"/>
          <a:ext cx="3445701"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FD9C20F-1A98-4397-B974-37EE109E861F}">
      <dsp:nvSpPr>
        <dsp:cNvPr id="0" name=""/>
        <dsp:cNvSpPr/>
      </dsp:nvSpPr>
      <dsp:spPr>
        <a:xfrm>
          <a:off x="4092867" y="2663160"/>
          <a:ext cx="3445701"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System Software</a:t>
          </a:r>
          <a:endParaRPr lang="en-US" sz="3800" kern="1200" dirty="0"/>
        </a:p>
      </dsp:txBody>
      <dsp:txXfrm>
        <a:off x="4135410" y="2705703"/>
        <a:ext cx="3360615" cy="1367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E719A-B5A3-4BA4-A2F9-2F7F6BB330E9}" type="datetimeFigureOut">
              <a:rPr lang="en-US" smtClean="0"/>
              <a:pPr/>
              <a:t>9/15/2014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6E58E9-FD86-4069-9486-4A8FAF9257C6}" type="slidenum">
              <a:rPr lang="en-US" smtClean="0"/>
              <a:pPr/>
              <a:t>‹#›</a:t>
            </a:fld>
            <a:endParaRPr lang="en-US"/>
          </a:p>
        </p:txBody>
      </p:sp>
    </p:spTree>
    <p:extLst>
      <p:ext uri="{BB962C8B-B14F-4D97-AF65-F5344CB8AC3E}">
        <p14:creationId xmlns:p14="http://schemas.microsoft.com/office/powerpoint/2010/main" val="1112758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C6FEF-9D69-498B-ACBB-6A76823C955D}" type="datetimeFigureOut">
              <a:rPr lang="en-US" smtClean="0"/>
              <a:pPr/>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B3B69-7968-40F8-B510-6655C16F6742}" type="slidenum">
              <a:rPr lang="en-US" smtClean="0"/>
              <a:pPr/>
              <a:t>‹#›</a:t>
            </a:fld>
            <a:endParaRPr lang="en-US"/>
          </a:p>
        </p:txBody>
      </p:sp>
    </p:spTree>
    <p:extLst>
      <p:ext uri="{BB962C8B-B14F-4D97-AF65-F5344CB8AC3E}">
        <p14:creationId xmlns:p14="http://schemas.microsoft.com/office/powerpoint/2010/main" val="3933418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my-programming.com/wp-content/uploads/2011/10/computer.jp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i="0" dirty="0" smtClean="0"/>
              <a:t>Notes</a:t>
            </a:r>
            <a:r>
              <a:rPr lang="en-US" b="1" i="0" baseline="0" dirty="0" smtClean="0"/>
              <a:t> on computer peripherals</a:t>
            </a:r>
          </a:p>
          <a:p>
            <a:endParaRPr lang="en-US" i="0" dirty="0" smtClean="0"/>
          </a:p>
          <a:p>
            <a:r>
              <a:rPr lang="en-US" i="0" dirty="0" smtClean="0"/>
              <a:t>A peripheral is generally defined as any auxiliary device such as, for example, a computer mouse or keyboard, that connects to and works with the computer in some way. Other examples of peripherals are expansion cards, graphics</a:t>
            </a:r>
            <a:r>
              <a:rPr lang="en-US" i="0" baseline="0" dirty="0" smtClean="0"/>
              <a:t> cards, computers, image scanners, tape drives, microphones, loudspeakers, webcams and digital cameras. </a:t>
            </a:r>
            <a:r>
              <a:rPr lang="en-US" i="0" dirty="0" smtClean="0"/>
              <a:t>RAM – random access memory - straddles the line between peripheral and primary component; it is technically a storage peripheral, but is required for every major function of a modern computer and removing the RAM will effectively disable any modern machine. Many new devices such as smartphones and tablet computers have interfaces which allow them to be used as a peripheral by a full computer, though they are not host-dependent as other peripheral devices are. According to the most technical definition, the only pieces of a computer not considered to be peripherals are the CPU, power</a:t>
            </a:r>
            <a:r>
              <a:rPr lang="en-US" i="0" baseline="0" dirty="0" smtClean="0"/>
              <a:t> supply, motherboard and computer case.</a:t>
            </a:r>
            <a:endParaRPr lang="en-US" i="0" dirty="0" smtClean="0"/>
          </a:p>
          <a:p>
            <a:r>
              <a:rPr lang="en-US" i="0" dirty="0" smtClean="0"/>
              <a:t>Usually, the word peripheral is used to refer to a device external to the computer case, like a scanner, but the devices located inside the computer case are also technically peripherals. Devices that exist outside the computer case are called external peripherals, or auxiliary components. Examples: "Many of the external peripherals I own, such as my scanner and printer, connect to the peripheral ports on the back of my computer." Devices that are inside the case such as internal</a:t>
            </a:r>
            <a:r>
              <a:rPr lang="en-US" i="0" baseline="0" dirty="0" smtClean="0"/>
              <a:t> hard drives </a:t>
            </a:r>
            <a:r>
              <a:rPr lang="en-US" i="0" dirty="0" smtClean="0"/>
              <a:t>or CD-ROM drives are also peripherals in technical terms and are called internal peripherals, but may not be recognized as peripherals by laypeople.</a:t>
            </a:r>
          </a:p>
          <a:p>
            <a:r>
              <a:rPr lang="en-US" i="0" dirty="0" smtClean="0"/>
              <a:t>In a system on</a:t>
            </a:r>
            <a:r>
              <a:rPr lang="en-US" i="0" baseline="0" dirty="0" smtClean="0"/>
              <a:t> a chip</a:t>
            </a:r>
            <a:r>
              <a:rPr lang="en-US" i="0" dirty="0" smtClean="0"/>
              <a:t>, peripherals are incorporated into the same integrated circuit as the CPU. They are still referred to as "peripherals" despite being permanently attached to (and in some sense part of) their host processor.</a:t>
            </a:r>
          </a:p>
          <a:p>
            <a:pPr eaLnBrk="1" hangingPunct="1"/>
            <a:endParaRPr lang="en-US" i="0" dirty="0" smtClean="0"/>
          </a:p>
          <a:p>
            <a:endParaRPr lang="en-US" i="0"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12</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on Input</a:t>
            </a:r>
            <a:r>
              <a:rPr lang="en-US" b="1" baseline="0" dirty="0" smtClean="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devices allow users and other applications to input data into the computer, for processing. The data input to a computer can be in the form of text, audio, video, etc.</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13</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 on Output devices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devices provide output to the user, which is generated after processing the input data. The processed data, presented to the user via the output devices could be text, graphics, audio or video. The output could be on a paper or on a film in a tangible form, or, in an intangible form as audio, video and electronic form.</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14</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effectLst/>
                <a:latin typeface="Arial" charset="0"/>
                <a:ea typeface="+mn-ea"/>
                <a:cs typeface="+mn-cs"/>
              </a:rPr>
              <a:t>Notes on f</a:t>
            </a:r>
            <a:r>
              <a:rPr lang="en-US" sz="1200" b="1" kern="1200" dirty="0" smtClean="0">
                <a:solidFill>
                  <a:schemeClr val="tx1"/>
                </a:solidFill>
                <a:effectLst/>
                <a:latin typeface="Arial" charset="0"/>
                <a:ea typeface="+mn-ea"/>
                <a:cs typeface="+mn-cs"/>
              </a:rPr>
              <a:t>unctional</a:t>
            </a:r>
            <a:r>
              <a:rPr lang="en-US" sz="1200" b="1" kern="1200" baseline="0" dirty="0" smtClean="0">
                <a:solidFill>
                  <a:schemeClr val="tx1"/>
                </a:solidFill>
                <a:effectLst/>
                <a:latin typeface="Arial" charset="0"/>
                <a:ea typeface="+mn-ea"/>
                <a:cs typeface="+mn-cs"/>
              </a:rPr>
              <a:t> units of a computer</a:t>
            </a:r>
            <a:endParaRPr lang="en-US" sz="1200" b="1" kern="1200" dirty="0" smtClean="0">
              <a:solidFill>
                <a:schemeClr val="tx1"/>
              </a:solidFill>
              <a:effectLst/>
              <a:latin typeface="Arial" charset="0"/>
              <a:ea typeface="+mn-ea"/>
              <a:cs typeface="+mn-cs"/>
            </a:endParaRPr>
          </a:p>
          <a:p>
            <a:endParaRPr lang="en-US" b="1" dirty="0" smtClean="0">
              <a:effectLst/>
            </a:endParaRPr>
          </a:p>
          <a:p>
            <a:r>
              <a:rPr lang="en-US" sz="1200" kern="1200" dirty="0" smtClean="0">
                <a:solidFill>
                  <a:schemeClr val="tx1"/>
                </a:solidFill>
                <a:effectLst/>
                <a:latin typeface="Arial" charset="0"/>
                <a:ea typeface="+mn-ea"/>
                <a:cs typeface="+mn-cs"/>
              </a:rPr>
              <a:t>In order to carry out the operations mentioned in the previous section the computer allocates the task between its various functional units. The computer system is divided into three separate units for its operation. They are </a:t>
            </a:r>
            <a:endParaRPr lang="en-US" dirty="0" smtClean="0">
              <a:effectLst/>
            </a:endParaRPr>
          </a:p>
          <a:p>
            <a:r>
              <a:rPr lang="en-US" sz="1200" kern="1200" dirty="0" smtClean="0">
                <a:solidFill>
                  <a:schemeClr val="tx1"/>
                </a:solidFill>
                <a:effectLst/>
                <a:latin typeface="Arial" charset="0"/>
                <a:ea typeface="+mn-ea"/>
                <a:cs typeface="+mn-cs"/>
              </a:rPr>
              <a:t>1) arithmetic logical unit </a:t>
            </a:r>
            <a:endParaRPr lang="en-US" dirty="0" smtClean="0">
              <a:effectLst/>
            </a:endParaRPr>
          </a:p>
          <a:p>
            <a:r>
              <a:rPr lang="en-US" sz="1200" kern="1200" dirty="0" smtClean="0">
                <a:solidFill>
                  <a:schemeClr val="tx1"/>
                </a:solidFill>
                <a:effectLst/>
                <a:latin typeface="Arial" charset="0"/>
                <a:ea typeface="+mn-ea"/>
                <a:cs typeface="+mn-cs"/>
              </a:rPr>
              <a:t>2) control unit. </a:t>
            </a:r>
            <a:endParaRPr lang="en-US" dirty="0" smtClean="0">
              <a:effectLst/>
            </a:endParaRPr>
          </a:p>
          <a:p>
            <a:r>
              <a:rPr lang="en-US" sz="1200" kern="1200" dirty="0" smtClean="0">
                <a:solidFill>
                  <a:schemeClr val="tx1"/>
                </a:solidFill>
                <a:effectLst/>
                <a:latin typeface="Arial" charset="0"/>
                <a:ea typeface="+mn-ea"/>
                <a:cs typeface="+mn-cs"/>
              </a:rPr>
              <a:t>3) central processing unit. </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15</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CPU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Central Processing Unit (CPU) or the processor is also often called the </a:t>
            </a:r>
            <a:r>
              <a:rPr lang="en-US" sz="1200" i="1" kern="1200" dirty="0" smtClean="0">
                <a:solidFill>
                  <a:schemeClr val="tx1"/>
                </a:solidFill>
                <a:effectLst/>
                <a:latin typeface="+mn-lt"/>
                <a:ea typeface="+mn-ea"/>
                <a:cs typeface="+mn-cs"/>
              </a:rPr>
              <a:t>brain of computer</a:t>
            </a:r>
            <a:r>
              <a:rPr lang="en-US" sz="1200" kern="1200" dirty="0" smtClean="0">
                <a:solidFill>
                  <a:schemeClr val="tx1"/>
                </a:solidFill>
                <a:effectLst/>
                <a:latin typeface="+mn-lt"/>
                <a:ea typeface="+mn-ea"/>
                <a:cs typeface="+mn-cs"/>
              </a:rPr>
              <a:t>. In addition, CPU also has a set of registers which are temporary storage areas for holding data, and instructions. ALU performs the arithmetic and logic operations on the data that is made available to it. CU is responsible for organizing the processing of data and instructions. CU controls and coordinates the activity of the other units of computer. CPU uses the registers to store the data, instructions during processing.</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16</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ALU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eight bit instruction informs the </a:t>
            </a:r>
            <a:r>
              <a:rPr lang="en-US" sz="1200" b="1" kern="1200" dirty="0" smtClean="0">
                <a:solidFill>
                  <a:schemeClr val="tx1"/>
                </a:solidFill>
                <a:effectLst/>
                <a:latin typeface="+mn-lt"/>
                <a:ea typeface="+mn-ea"/>
                <a:cs typeface="+mn-cs"/>
              </a:rPr>
              <a:t>ALU</a:t>
            </a:r>
            <a:r>
              <a:rPr lang="en-US" sz="1200" kern="1200" dirty="0" smtClean="0">
                <a:solidFill>
                  <a:schemeClr val="tx1"/>
                </a:solidFill>
                <a:effectLst/>
                <a:latin typeface="+mn-lt"/>
                <a:ea typeface="+mn-ea"/>
                <a:cs typeface="+mn-cs"/>
              </a:rPr>
              <a:t> which operation it is to carry out. One number to be manipulated comes from the accumulator, the other from memory or another register. The result is stored in the accumulator. Flags in the status register are set to indicate the result, such as negative etc.</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17</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control unit is circuitry that directs operations within the computer's processor by directing the input and output of a computer system. The processor then controls how the rest of the computer operates (giving directions to the other parts and systems). A control unit works by gathering input through a series of commands it receives from instructions in a running programs and then outputs those commands into control signals that the computer and other hardware attached to the computer carry out.</a:t>
            </a:r>
          </a:p>
          <a:p>
            <a:r>
              <a:rPr lang="en-US" sz="1200" kern="1200" dirty="0" smtClean="0">
                <a:solidFill>
                  <a:schemeClr val="tx1"/>
                </a:solidFill>
                <a:effectLst/>
                <a:latin typeface="+mn-lt"/>
                <a:ea typeface="+mn-ea"/>
                <a:cs typeface="+mn-cs"/>
              </a:rPr>
              <a:t>The control unit is basically circuitry inside the CPU, controlling the operations inside the CPU and "directing traffic" in a sense. The functions a control unit performs can depend on the type of CPU, since the varying degrees of architecture between all the different CPUs will determine the functions of the control unit.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18</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19</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computer starts using the memory from the moment the computer is switched on, till the time it is switched off. The list of steps that the computer performs from the time it is switched on are—</a:t>
            </a:r>
          </a:p>
          <a:p>
            <a:r>
              <a:rPr lang="en-US" sz="1200" kern="1200" dirty="0" smtClean="0">
                <a:solidFill>
                  <a:schemeClr val="tx1"/>
                </a:solidFill>
                <a:effectLst/>
                <a:latin typeface="+mn-lt"/>
                <a:ea typeface="+mn-ea"/>
                <a:cs typeface="+mn-cs"/>
              </a:rPr>
              <a:t>1. Turn the computer on.</a:t>
            </a:r>
          </a:p>
          <a:p>
            <a:r>
              <a:rPr lang="en-US" sz="1200" kern="1200" dirty="0" smtClean="0">
                <a:solidFill>
                  <a:schemeClr val="tx1"/>
                </a:solidFill>
                <a:effectLst/>
                <a:latin typeface="+mn-lt"/>
                <a:ea typeface="+mn-ea"/>
                <a:cs typeface="+mn-cs"/>
              </a:rPr>
              <a:t>2. The computer loads data from ROM. It makes sure that all the major components of the computer are functioning properly.</a:t>
            </a:r>
          </a:p>
          <a:p>
            <a:r>
              <a:rPr lang="en-US" sz="1200" kern="1200" dirty="0" smtClean="0">
                <a:solidFill>
                  <a:schemeClr val="tx1"/>
                </a:solidFill>
                <a:effectLst/>
                <a:latin typeface="+mn-lt"/>
                <a:ea typeface="+mn-ea"/>
                <a:cs typeface="+mn-cs"/>
              </a:rPr>
              <a:t>The computer loads the BIOS from ROM. The BIOS provides the most basic information about storage devices, boot sequence, security, plug and play capability and other items.</a:t>
            </a:r>
          </a:p>
          <a:p>
            <a:r>
              <a:rPr lang="en-US" sz="1200" kern="1200" dirty="0" smtClean="0">
                <a:solidFill>
                  <a:schemeClr val="tx1"/>
                </a:solidFill>
                <a:effectLst/>
                <a:latin typeface="+mn-lt"/>
                <a:ea typeface="+mn-ea"/>
                <a:cs typeface="+mn-cs"/>
              </a:rPr>
              <a:t>3. The computer loads the OS from the hard drive into the system’s RAM. CPU has immediate access to the OS as the critical parts of the OS are maintained in RAM as long as the computer is on. This enhances the performance and functionality of the overall system.</a:t>
            </a:r>
          </a:p>
          <a:p>
            <a:r>
              <a:rPr lang="en-US" sz="1200" kern="1200" dirty="0" smtClean="0">
                <a:solidFill>
                  <a:schemeClr val="tx1"/>
                </a:solidFill>
                <a:effectLst/>
                <a:latin typeface="+mn-lt"/>
                <a:ea typeface="+mn-ea"/>
                <a:cs typeface="+mn-cs"/>
              </a:rPr>
              <a:t>4. Now the system is ready for use.</a:t>
            </a:r>
          </a:p>
          <a:p>
            <a:r>
              <a:rPr lang="en-US" sz="1200" kern="1200" dirty="0" smtClean="0">
                <a:solidFill>
                  <a:schemeClr val="tx1"/>
                </a:solidFill>
                <a:effectLst/>
                <a:latin typeface="+mn-lt"/>
                <a:ea typeface="+mn-ea"/>
                <a:cs typeface="+mn-cs"/>
              </a:rPr>
              <a:t>5. When you load or open an application it is loaded in the RAM. Since the CPU looks for information in the RAM, any data and instructions that are required for processing (read, write or update) is brought into RAM. To conserve RAM usage, many applications load only the essential parts of the program initially and then load other pieces as needed. Any files that are opened for use in that application are also loaded into RAM.</a:t>
            </a:r>
          </a:p>
          <a:p>
            <a:r>
              <a:rPr lang="en-US" sz="1200" kern="1200" dirty="0" smtClean="0">
                <a:solidFill>
                  <a:schemeClr val="tx1"/>
                </a:solidFill>
                <a:effectLst/>
                <a:latin typeface="+mn-lt"/>
                <a:ea typeface="+mn-ea"/>
                <a:cs typeface="+mn-cs"/>
              </a:rPr>
              <a:t>6. The CPU requests the data it needs from RAM, processes it and writes new data back to RAM in a continuous cycle. The shuffling of data between the CPU and RAM happens millions of times every second.</a:t>
            </a:r>
          </a:p>
          <a:p>
            <a:r>
              <a:rPr lang="en-US" sz="1200" kern="1200" dirty="0" smtClean="0">
                <a:solidFill>
                  <a:schemeClr val="tx1"/>
                </a:solidFill>
                <a:effectLst/>
                <a:latin typeface="+mn-lt"/>
                <a:ea typeface="+mn-ea"/>
                <a:cs typeface="+mn-cs"/>
              </a:rPr>
              <a:t>7. When you save a file and close the application, the file is written to the secondary memory as specified by you. The application and any accompanying files usually get deleted from RAM to make space for new data.</a:t>
            </a:r>
          </a:p>
          <a:p>
            <a:r>
              <a:rPr lang="en-US" sz="1200" kern="1200" dirty="0" smtClean="0">
                <a:solidFill>
                  <a:schemeClr val="tx1"/>
                </a:solidFill>
                <a:effectLst/>
                <a:latin typeface="+mn-lt"/>
                <a:ea typeface="+mn-ea"/>
                <a:cs typeface="+mn-cs"/>
              </a:rPr>
              <a:t>8. If the files are not saved to a storage device before being closed, they are lost.</a:t>
            </a:r>
          </a:p>
          <a:p>
            <a:r>
              <a:rPr lang="en-US" sz="1200" kern="1200" dirty="0" smtClean="0">
                <a:solidFill>
                  <a:schemeClr val="tx1"/>
                </a:solidFill>
                <a:effectLst/>
                <a:latin typeface="+mn-lt"/>
                <a:ea typeface="+mn-ea"/>
                <a:cs typeface="+mn-cs"/>
              </a:rPr>
              <a:t>The memory unit is the part of the computer that holds data and instructions for processing. Although it is closely associated with the CPU, in actual fact it is separate from it. Memory associated with the CPU is also called primary storage, primary memory, main storage, internal storage and main memory. When we load software from a floppy disk, hard disk or CD-ROM, it is stored in the memory unit.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20</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 units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computer’s memory stores data, instructions required during the processing of data, and output results. Storage may be required for a limited period of time, instantly, or, for an extended period of time. Different types of memories, each having its own unique features, are available for use in a computer. The cache memory, registers, and RAM are fast memories and store the data and instructions temporarily during the processing of data and instructions. The secondary memories like magnetic disks and optical disks have large storage capacities and store the data and instructions permanently, but are slow memory devices. The memories are organized in the computer in a manner to achieve high levels of performance at the minimum cost.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21</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4</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associated with main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Primary memory is the main memory of computer. </a:t>
            </a:r>
          </a:p>
          <a:p>
            <a:r>
              <a:rPr lang="en-US" sz="1200" kern="1200" dirty="0" smtClean="0">
                <a:solidFill>
                  <a:schemeClr val="tx1"/>
                </a:solidFill>
                <a:effectLst/>
                <a:latin typeface="+mn-lt"/>
                <a:ea typeface="+mn-ea"/>
                <a:cs typeface="+mn-cs"/>
              </a:rPr>
              <a:t>It is a chip mounted on the motherboard of computer. </a:t>
            </a:r>
          </a:p>
          <a:p>
            <a:r>
              <a:rPr lang="en-US" sz="1200" kern="1200" dirty="0" smtClean="0">
                <a:solidFill>
                  <a:schemeClr val="tx1"/>
                </a:solidFill>
                <a:effectLst/>
                <a:latin typeface="+mn-lt"/>
                <a:ea typeface="+mn-ea"/>
                <a:cs typeface="+mn-cs"/>
              </a:rPr>
              <a:t>Primary memory is categorized into two main types- Random Access Memory (RAM), and Read Only Memory (ROM).</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22</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23</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24</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25</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cache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and instructions that are required during the processing of data are brought from the secondary storage devices and stored in the RAM. For processing, it is required that the data and instructions are accessed from the RAM and stored in the registers. The time taken to move the data between RAM and CPU registers is large. This affects the speed of processing of computer, and results in decreasing the performance of CPU.</a:t>
            </a:r>
          </a:p>
          <a:p>
            <a:r>
              <a:rPr lang="en-US" sz="1200" kern="1200" dirty="0" smtClean="0">
                <a:solidFill>
                  <a:schemeClr val="tx1"/>
                </a:solidFill>
                <a:effectLst/>
                <a:latin typeface="+mn-lt"/>
                <a:ea typeface="+mn-ea"/>
                <a:cs typeface="+mn-cs"/>
              </a:rPr>
              <a:t>Cache memory is a very high speed memory placed in between RAM and CPU. Cache memory increases the speed of processing.</a:t>
            </a:r>
          </a:p>
          <a:p>
            <a:r>
              <a:rPr lang="en-US" sz="1200" kern="1200" dirty="0" smtClean="0">
                <a:solidFill>
                  <a:schemeClr val="tx1"/>
                </a:solidFill>
                <a:effectLst/>
                <a:latin typeface="+mn-lt"/>
                <a:ea typeface="+mn-ea"/>
                <a:cs typeface="+mn-cs"/>
              </a:rPr>
              <a:t>Cache memory is a storage buffer that stores the data that is used more often, temporarily, and makes them available to CPU at a fast rate. During processing, CPU first checks cache for the required data. If data is not found in cache, then it looks in the RAM for data.</a:t>
            </a:r>
          </a:p>
          <a:p>
            <a:r>
              <a:rPr lang="en-US" sz="1200" kern="1200" dirty="0" smtClean="0">
                <a:solidFill>
                  <a:schemeClr val="tx1"/>
                </a:solidFill>
                <a:effectLst/>
                <a:latin typeface="+mn-lt"/>
                <a:ea typeface="+mn-ea"/>
                <a:cs typeface="+mn-cs"/>
              </a:rPr>
              <a:t>To access the cache memory, CPU does not have to use the motherboard’s system bus for data transfer. (The data transfer speed slows to the motherboard’s capability, when data is passed through system bus. CPU can process data at a much faster rate by avoiding the system bus.)</a:t>
            </a:r>
          </a:p>
          <a:p>
            <a:r>
              <a:rPr lang="en-US" sz="1200" kern="1200" dirty="0" smtClean="0">
                <a:solidFill>
                  <a:schemeClr val="tx1"/>
                </a:solidFill>
                <a:effectLst/>
                <a:latin typeface="+mn-lt"/>
                <a:ea typeface="+mn-ea"/>
                <a:cs typeface="+mn-cs"/>
              </a:rPr>
              <a:t>Cache memory is built into the processor, and may also be located next to it on a separate chip between the CPU and RAM. Cache built into the CPU is faster than separate cache, running at the speed of the microprocessor itself. However, separate cache is roughly twice as fast as RAM.</a:t>
            </a:r>
          </a:p>
          <a:p>
            <a:r>
              <a:rPr lang="en-US" sz="1200" kern="1200" dirty="0" smtClean="0">
                <a:solidFill>
                  <a:schemeClr val="tx1"/>
                </a:solidFill>
                <a:effectLst/>
                <a:latin typeface="+mn-lt"/>
                <a:ea typeface="+mn-ea"/>
                <a:cs typeface="+mn-cs"/>
              </a:rPr>
              <a:t>The CPU has a built-in Level 1 (L1) cache and Level 2 (L2) cache. In addition to the built-in L1 and L2 cache, some CPUs have a separate cache chip on the motherboard. This cache on the motherboard is called Level 3 (L3) cache. Nowadays, high-end processor comes with built-in L3 cache, like in Intel core i7. The L1, L2 and L3 cache store the most recently run instructions, the next ones and the possible ones, respectively. Typically, CPUs have cache size varying from 256KB (L1), 6 MB (L2), to 12MB (L3) cache.</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26</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BUS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bus</a:t>
            </a:r>
            <a:r>
              <a:rPr lang="en-US" sz="1200" kern="1200" dirty="0" smtClean="0">
                <a:solidFill>
                  <a:schemeClr val="tx1"/>
                </a:solidFill>
                <a:effectLst/>
                <a:latin typeface="+mn-lt"/>
                <a:ea typeface="+mn-ea"/>
                <a:cs typeface="+mn-cs"/>
              </a:rPr>
              <a:t>, in computing, is a set of physical connections (cables, printed circuits, etc.) which can be shared by multiple hardware components in order to communicate with one another. </a:t>
            </a:r>
          </a:p>
          <a:p>
            <a:r>
              <a:rPr lang="en-US" sz="1200" b="1" kern="1200" dirty="0" smtClean="0">
                <a:solidFill>
                  <a:schemeClr val="tx1"/>
                </a:solidFill>
                <a:effectLst/>
                <a:latin typeface="+mn-lt"/>
                <a:ea typeface="+mn-ea"/>
                <a:cs typeface="+mn-cs"/>
              </a:rPr>
              <a:t>Characteristics of a bus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bus is characterized by the amount of information that can be transmitted at once. This amount, expressed in bits, corresponds to the number of physical lines over which data is sent simultaneously. A 32-wire ribbon cable can transmit 32 bits in parallel. The term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is used to refer to the number of bits that a bus can transmit at once. </a:t>
            </a:r>
          </a:p>
          <a:p>
            <a:r>
              <a:rPr lang="en-US" sz="1200" kern="1200" dirty="0" smtClean="0">
                <a:solidFill>
                  <a:schemeClr val="tx1"/>
                </a:solidFill>
                <a:effectLst/>
                <a:latin typeface="+mn-lt"/>
                <a:ea typeface="+mn-ea"/>
                <a:cs typeface="+mn-cs"/>
              </a:rPr>
              <a:t>Additionally, the bus speed is also defined by its </a:t>
            </a:r>
            <a:r>
              <a:rPr lang="en-US" sz="1200" b="1" kern="1200" dirty="0" smtClean="0">
                <a:solidFill>
                  <a:schemeClr val="tx1"/>
                </a:solidFill>
                <a:effectLst/>
                <a:latin typeface="+mn-lt"/>
                <a:ea typeface="+mn-ea"/>
                <a:cs typeface="+mn-cs"/>
              </a:rPr>
              <a:t>frequency</a:t>
            </a:r>
            <a:r>
              <a:rPr lang="en-US" sz="1200" kern="1200" dirty="0" smtClean="0">
                <a:solidFill>
                  <a:schemeClr val="tx1"/>
                </a:solidFill>
                <a:effectLst/>
                <a:latin typeface="+mn-lt"/>
                <a:ea typeface="+mn-ea"/>
                <a:cs typeface="+mn-cs"/>
              </a:rPr>
              <a:t> (expressed in Hertz), the number of data packets sent or received per second. Each time that data is sent or received is called a </a:t>
            </a:r>
            <a:r>
              <a:rPr lang="en-US" sz="1200" b="1" kern="1200" dirty="0" smtClean="0">
                <a:solidFill>
                  <a:schemeClr val="tx1"/>
                </a:solidFill>
                <a:effectLst/>
                <a:latin typeface="+mn-lt"/>
                <a:ea typeface="+mn-ea"/>
                <a:cs typeface="+mn-cs"/>
              </a:rPr>
              <a:t>cycle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way, it is possible to find the maximum </a:t>
            </a:r>
            <a:r>
              <a:rPr lang="en-US" sz="1200" b="1" kern="1200" dirty="0" smtClean="0">
                <a:solidFill>
                  <a:schemeClr val="tx1"/>
                </a:solidFill>
                <a:effectLst/>
                <a:latin typeface="+mn-lt"/>
                <a:ea typeface="+mn-ea"/>
                <a:cs typeface="+mn-cs"/>
              </a:rPr>
              <a:t>transfer speed</a:t>
            </a:r>
            <a:r>
              <a:rPr lang="en-US" sz="1200" kern="1200" dirty="0" smtClean="0">
                <a:solidFill>
                  <a:schemeClr val="tx1"/>
                </a:solidFill>
                <a:effectLst/>
                <a:latin typeface="+mn-lt"/>
                <a:ea typeface="+mn-ea"/>
                <a:cs typeface="+mn-cs"/>
              </a:rPr>
              <a:t> of the bus, the amount of data which it can transport per unit of time, by multiplying its width by its frequency. </a:t>
            </a:r>
          </a:p>
        </p:txBody>
      </p:sp>
      <p:sp>
        <p:nvSpPr>
          <p:cNvPr id="4" name="Slide Number Placeholder 3"/>
          <p:cNvSpPr>
            <a:spLocks noGrp="1"/>
          </p:cNvSpPr>
          <p:nvPr>
            <p:ph type="sldNum" sz="quarter" idx="10"/>
          </p:nvPr>
        </p:nvSpPr>
        <p:spPr/>
        <p:txBody>
          <a:bodyPr/>
          <a:lstStyle/>
          <a:p>
            <a:fld id="{53AB3B69-7968-40F8-B510-6655C16F6742}" type="slidenum">
              <a:rPr lang="en-US" smtClean="0"/>
              <a:pPr/>
              <a:t>27</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Modern computers are complex instruments involving many different parts. To keep it running well you will need system software. System software will handle the smooth running of all the components of the computer as well as providing general functionality for other programs to use, tools to speed up the computer, tools to develop new software and programs to keep you safe from attacks. There are several different types of system software that we will look at in more detail very shortly:</a:t>
            </a:r>
          </a:p>
          <a:p>
            <a:r>
              <a:rPr lang="en-US" sz="1200" b="1" kern="1200" dirty="0" smtClean="0">
                <a:solidFill>
                  <a:schemeClr val="tx1"/>
                </a:solidFill>
                <a:effectLst/>
                <a:latin typeface="+mn-lt"/>
                <a:ea typeface="+mn-ea"/>
                <a:cs typeface="+mn-cs"/>
              </a:rPr>
              <a:t>Operating Systems</a:t>
            </a:r>
            <a:r>
              <a:rPr lang="en-US" sz="1200" kern="1200" dirty="0" smtClean="0">
                <a:solidFill>
                  <a:schemeClr val="tx1"/>
                </a:solidFill>
                <a:effectLst/>
                <a:latin typeface="+mn-lt"/>
                <a:ea typeface="+mn-ea"/>
                <a:cs typeface="+mn-cs"/>
              </a:rPr>
              <a:t> are a collection of programs that </a:t>
            </a:r>
            <a:r>
              <a:rPr lang="en-US" sz="1200" i="1" kern="1200" dirty="0" smtClean="0">
                <a:solidFill>
                  <a:schemeClr val="tx1"/>
                </a:solidFill>
                <a:effectLst/>
                <a:latin typeface="+mn-lt"/>
                <a:ea typeface="+mn-ea"/>
                <a:cs typeface="+mn-cs"/>
              </a:rPr>
              <a:t>make the computer hardware conveniently available to the user</a:t>
            </a:r>
            <a:r>
              <a:rPr lang="en-US" sz="1200" kern="1200" dirty="0" smtClean="0">
                <a:solidFill>
                  <a:schemeClr val="tx1"/>
                </a:solidFill>
                <a:effectLst/>
                <a:latin typeface="+mn-lt"/>
                <a:ea typeface="+mn-ea"/>
                <a:cs typeface="+mn-cs"/>
              </a:rPr>
              <a:t> and also </a:t>
            </a:r>
            <a:r>
              <a:rPr lang="en-US" sz="1200" i="1" kern="1200" dirty="0" smtClean="0">
                <a:solidFill>
                  <a:schemeClr val="tx1"/>
                </a:solidFill>
                <a:effectLst/>
                <a:latin typeface="+mn-lt"/>
                <a:ea typeface="+mn-ea"/>
                <a:cs typeface="+mn-cs"/>
              </a:rPr>
              <a:t>hide the complexities of the computer's operation</a:t>
            </a:r>
            <a:r>
              <a:rPr lang="en-US" sz="1200" kern="1200" dirty="0" smtClean="0">
                <a:solidFill>
                  <a:schemeClr val="tx1"/>
                </a:solidFill>
                <a:effectLst/>
                <a:latin typeface="+mn-lt"/>
                <a:ea typeface="+mn-ea"/>
                <a:cs typeface="+mn-cs"/>
              </a:rPr>
              <a:t>. The Operating System (such as Windows 7 or Linux) interprets commands issued by application software (e.g. word processor and spreadsheets). The Operating System is also </a:t>
            </a:r>
            <a:r>
              <a:rPr lang="en-US" sz="1200" i="1" kern="1200" dirty="0" smtClean="0">
                <a:solidFill>
                  <a:schemeClr val="tx1"/>
                </a:solidFill>
                <a:effectLst/>
                <a:latin typeface="+mn-lt"/>
                <a:ea typeface="+mn-ea"/>
                <a:cs typeface="+mn-cs"/>
              </a:rPr>
              <a:t>an interface between the application software and computer</a:t>
            </a:r>
            <a:r>
              <a:rPr lang="en-US" sz="1200" kern="1200" dirty="0" smtClean="0">
                <a:solidFill>
                  <a:schemeClr val="tx1"/>
                </a:solidFill>
                <a:effectLst/>
                <a:latin typeface="+mn-lt"/>
                <a:ea typeface="+mn-ea"/>
                <a:cs typeface="+mn-cs"/>
              </a:rPr>
              <a:t>. Without the operating system, the application programs would be unable to communicate with the computer.</a:t>
            </a:r>
          </a:p>
          <a:p>
            <a:r>
              <a:rPr lang="en-US" sz="1200" b="1" kern="1200" dirty="0" smtClean="0">
                <a:solidFill>
                  <a:schemeClr val="tx1"/>
                </a:solidFill>
                <a:effectLst/>
                <a:latin typeface="+mn-lt"/>
                <a:ea typeface="+mn-ea"/>
                <a:cs typeface="+mn-cs"/>
              </a:rPr>
              <a:t>Utility programs</a:t>
            </a:r>
            <a:r>
              <a:rPr lang="en-US" sz="1200" kern="1200" dirty="0" smtClean="0">
                <a:solidFill>
                  <a:schemeClr val="tx1"/>
                </a:solidFill>
                <a:effectLst/>
                <a:latin typeface="+mn-lt"/>
                <a:ea typeface="+mn-ea"/>
                <a:cs typeface="+mn-cs"/>
              </a:rPr>
              <a:t> are small, powerful programs with a limited capability, they are usually operated by the user to maintain a smooth running of the computer system. Various examples include file management, diagnosing problems and finding out information about the computer etc. Notable examples of utility programs include copy, paste, delete, file searching, disk defragmenter, disk cleanup. However, there are also other types that can be separately installable from the Operating System.</a:t>
            </a:r>
          </a:p>
          <a:p>
            <a:r>
              <a:rPr lang="en-US" sz="1200" b="1" kern="1200" dirty="0" smtClean="0">
                <a:solidFill>
                  <a:schemeClr val="tx1"/>
                </a:solidFill>
                <a:effectLst/>
                <a:latin typeface="+mn-lt"/>
                <a:ea typeface="+mn-ea"/>
                <a:cs typeface="+mn-cs"/>
              </a:rPr>
              <a:t>Library programs</a:t>
            </a:r>
            <a:r>
              <a:rPr lang="en-US" sz="1200" kern="1200" dirty="0" smtClean="0">
                <a:solidFill>
                  <a:schemeClr val="tx1"/>
                </a:solidFill>
                <a:effectLst/>
                <a:latin typeface="+mn-lt"/>
                <a:ea typeface="+mn-ea"/>
                <a:cs typeface="+mn-cs"/>
              </a:rPr>
              <a:t> are a compiled collection of subroutines</a:t>
            </a:r>
          </a:p>
          <a:p>
            <a:r>
              <a:rPr lang="en-US" sz="1200" b="1" kern="1200" dirty="0" smtClean="0">
                <a:solidFill>
                  <a:schemeClr val="tx1"/>
                </a:solidFill>
                <a:effectLst/>
                <a:latin typeface="+mn-lt"/>
                <a:ea typeface="+mn-ea"/>
                <a:cs typeface="+mn-cs"/>
              </a:rPr>
              <a:t>Translator software</a:t>
            </a:r>
            <a:r>
              <a:rPr lang="en-US" sz="1200" kern="1200" dirty="0" smtClean="0">
                <a:solidFill>
                  <a:schemeClr val="tx1"/>
                </a:solidFill>
                <a:effectLst/>
                <a:latin typeface="+mn-lt"/>
                <a:ea typeface="+mn-ea"/>
                <a:cs typeface="+mn-cs"/>
              </a:rPr>
              <a:t> (Compiler, Assembler, Interpreter)</a:t>
            </a:r>
          </a:p>
          <a:p>
            <a:r>
              <a:rPr lang="en-US" sz="1200" b="1" kern="1200" dirty="0" smtClean="0">
                <a:solidFill>
                  <a:schemeClr val="tx1"/>
                </a:solidFill>
                <a:effectLst/>
                <a:latin typeface="+mn-lt"/>
                <a:ea typeface="+mn-ea"/>
                <a:cs typeface="+mn-cs"/>
              </a:rPr>
              <a:t>Application software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 software is designed for people like me and you to perform tasks that we consider useful. This might be the ability of a scientist to work out statistical information using a set of results, or someone who wants to play the latest computer game. There are several categories of Application software that we'll look into shortly:</a:t>
            </a:r>
          </a:p>
          <a:p>
            <a:r>
              <a:rPr lang="en-US" sz="1200" kern="1200" dirty="0" smtClean="0">
                <a:solidFill>
                  <a:schemeClr val="tx1"/>
                </a:solidFill>
                <a:effectLst/>
                <a:latin typeface="+mn-lt"/>
                <a:ea typeface="+mn-ea"/>
                <a:cs typeface="+mn-cs"/>
              </a:rPr>
              <a:t>General purpose application software.</a:t>
            </a:r>
          </a:p>
          <a:p>
            <a:r>
              <a:rPr lang="en-US" sz="1200" kern="1200" dirty="0" smtClean="0">
                <a:solidFill>
                  <a:schemeClr val="tx1"/>
                </a:solidFill>
                <a:effectLst/>
                <a:latin typeface="+mn-lt"/>
                <a:ea typeface="+mn-ea"/>
                <a:cs typeface="+mn-cs"/>
              </a:rPr>
              <a:t>Special purpose application software.</a:t>
            </a:r>
          </a:p>
          <a:p>
            <a:r>
              <a:rPr lang="en-US" sz="1200" kern="1200" dirty="0" smtClean="0">
                <a:solidFill>
                  <a:schemeClr val="tx1"/>
                </a:solidFill>
                <a:effectLst/>
                <a:latin typeface="+mn-lt"/>
                <a:ea typeface="+mn-ea"/>
                <a:cs typeface="+mn-cs"/>
              </a:rPr>
              <a:t>Bespoke application software</a:t>
            </a:r>
          </a:p>
          <a:p>
            <a:endParaRPr lang="en-US" dirty="0" smtClean="0"/>
          </a:p>
        </p:txBody>
      </p:sp>
      <p:sp>
        <p:nvSpPr>
          <p:cNvPr id="4" name="Slide Number Placeholder 3"/>
          <p:cNvSpPr>
            <a:spLocks noGrp="1"/>
          </p:cNvSpPr>
          <p:nvPr>
            <p:ph type="sldNum" sz="quarter" idx="10"/>
          </p:nvPr>
        </p:nvSpPr>
        <p:spPr/>
        <p:txBody>
          <a:bodyPr/>
          <a:lstStyle/>
          <a:p>
            <a:fld id="{53AB3B69-7968-40F8-B510-6655C16F6742}" type="slidenum">
              <a:rPr lang="en-US" smtClean="0"/>
              <a:pPr/>
              <a:t>28</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System Software</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System software</a:t>
            </a:r>
            <a:r>
              <a:rPr lang="en-US" sz="1200" kern="1200" dirty="0" smtClean="0">
                <a:solidFill>
                  <a:schemeClr val="tx1"/>
                </a:solidFill>
                <a:effectLst/>
                <a:latin typeface="+mn-lt"/>
                <a:ea typeface="+mn-ea"/>
                <a:cs typeface="+mn-cs"/>
              </a:rPr>
              <a:t> is a program that manages and supports the computer resources and operations of a computer system while it executes various tasks such as processing data and information, controlling hardware components, and allowing users to use application software. That is, systems software functions as a </a:t>
            </a:r>
            <a:r>
              <a:rPr lang="en-US" sz="1200" i="1" kern="1200" dirty="0" smtClean="0">
                <a:solidFill>
                  <a:schemeClr val="tx1"/>
                </a:solidFill>
                <a:effectLst/>
                <a:latin typeface="+mn-lt"/>
                <a:ea typeface="+mn-ea"/>
                <a:cs typeface="+mn-cs"/>
              </a:rPr>
              <a:t>bridge</a:t>
            </a:r>
            <a:r>
              <a:rPr lang="en-US" sz="1200" kern="1200" dirty="0" smtClean="0">
                <a:solidFill>
                  <a:schemeClr val="tx1"/>
                </a:solidFill>
                <a:effectLst/>
                <a:latin typeface="+mn-lt"/>
                <a:ea typeface="+mn-ea"/>
                <a:cs typeface="+mn-cs"/>
              </a:rPr>
              <a:t> between computer system hardware and the application software. System software is made up of many control programs, including the operating system, communications software and database manager. There are many kinds of computers these days. Some of them are easier to learn than others. Some of them perform better than others. These differences may come from different systems software.</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Three Kinds of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Systems software consists of three kinds of programs. The system management programs, system support programs, and system development programs are they. These are explained briefly.</a:t>
            </a:r>
          </a:p>
          <a:p>
            <a:r>
              <a:rPr lang="en-US" sz="1200" b="1" kern="1200" dirty="0" smtClean="0">
                <a:solidFill>
                  <a:schemeClr val="tx1"/>
                </a:solidFill>
                <a:effectLst/>
                <a:latin typeface="+mn-lt"/>
                <a:ea typeface="+mn-ea"/>
                <a:cs typeface="+mn-cs"/>
              </a:rPr>
              <a:t>System Management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manage the application software, computer hardware, and data resources of the computer system. These programs include operating systems, operating environment programs, database management programs, and telecommunications monitor programs. Among these, the most important system management programs are operating systems. The operating systems are needed to study more details. There are two reasons. First, users need to know their functions first. For the second, there are many kinds of operating systems available today.</a:t>
            </a:r>
          </a:p>
          <a:p>
            <a:r>
              <a:rPr lang="en-US" sz="1200" kern="1200" dirty="0" smtClean="0">
                <a:solidFill>
                  <a:schemeClr val="tx1"/>
                </a:solidFill>
                <a:effectLst/>
                <a:latin typeface="+mn-lt"/>
                <a:ea typeface="+mn-ea"/>
                <a:cs typeface="+mn-cs"/>
              </a:rPr>
              <a:t>Telecommunications monitor programs are additions of the operating systems of microcomputers. These programs provide the extra logic for the computer system to control a class of communications devices.</a:t>
            </a:r>
          </a:p>
          <a:p>
            <a:r>
              <a:rPr lang="en-US" sz="1200" b="1" kern="1200" dirty="0" smtClean="0">
                <a:solidFill>
                  <a:schemeClr val="tx1"/>
                </a:solidFill>
                <a:effectLst/>
                <a:latin typeface="+mn-lt"/>
                <a:ea typeface="+mn-ea"/>
                <a:cs typeface="+mn-cs"/>
              </a:rPr>
              <a:t>System Support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the programs that help the operations and management of a computer system. They provide a variety of support services to let the computer hardware and other system programs run efficiently. The major system support programs are system utility programs, system performance monitor programs, and system security monitor programs (virus checking programs).</a:t>
            </a:r>
          </a:p>
          <a:p>
            <a:r>
              <a:rPr lang="en-US" sz="1200" b="1" kern="1200" dirty="0" smtClean="0">
                <a:solidFill>
                  <a:schemeClr val="tx1"/>
                </a:solidFill>
                <a:effectLst/>
                <a:latin typeface="+mn-lt"/>
                <a:ea typeface="+mn-ea"/>
                <a:cs typeface="+mn-cs"/>
              </a:rPr>
              <a:t>System Development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help users develop information system programs and prepare user programs for computer processing. These programs may analyze and design systems and program itself. The main system development programs are programming language translators, programming environment programs, computer-aided software engineering packages.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29</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System Software</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System software</a:t>
            </a:r>
            <a:r>
              <a:rPr lang="en-US" sz="1200" kern="1200" dirty="0" smtClean="0">
                <a:solidFill>
                  <a:schemeClr val="tx1"/>
                </a:solidFill>
                <a:effectLst/>
                <a:latin typeface="+mn-lt"/>
                <a:ea typeface="+mn-ea"/>
                <a:cs typeface="+mn-cs"/>
              </a:rPr>
              <a:t> is a program that manages and supports the computer resources and operations of a computer system while it executes various tasks such as processing data and information, controlling hardware components, and allowing users to use application software. That is, systems software functions as a </a:t>
            </a:r>
            <a:r>
              <a:rPr lang="en-US" sz="1200" i="1" kern="1200" dirty="0" smtClean="0">
                <a:solidFill>
                  <a:schemeClr val="tx1"/>
                </a:solidFill>
                <a:effectLst/>
                <a:latin typeface="+mn-lt"/>
                <a:ea typeface="+mn-ea"/>
                <a:cs typeface="+mn-cs"/>
              </a:rPr>
              <a:t>bridge</a:t>
            </a:r>
            <a:r>
              <a:rPr lang="en-US" sz="1200" kern="1200" dirty="0" smtClean="0">
                <a:solidFill>
                  <a:schemeClr val="tx1"/>
                </a:solidFill>
                <a:effectLst/>
                <a:latin typeface="+mn-lt"/>
                <a:ea typeface="+mn-ea"/>
                <a:cs typeface="+mn-cs"/>
              </a:rPr>
              <a:t> between computer system hardware and the application software. System software is made up of many control programs, including the operating system, communications software and database manager. There are many kinds of computers these days. Some of them are easier to learn than others. Some of them perform better than others. These differences may come from different systems software.</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Three Kinds of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Systems software consists of three kinds of programs. The system management programs, system support programs, and system development programs are they. These are explained briefly.</a:t>
            </a:r>
          </a:p>
          <a:p>
            <a:r>
              <a:rPr lang="en-US" sz="1200" b="1" kern="1200" dirty="0" smtClean="0">
                <a:solidFill>
                  <a:schemeClr val="tx1"/>
                </a:solidFill>
                <a:effectLst/>
                <a:latin typeface="+mn-lt"/>
                <a:ea typeface="+mn-ea"/>
                <a:cs typeface="+mn-cs"/>
              </a:rPr>
              <a:t>System Management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manage the application software, computer hardware, and data resources of the computer system. These programs include operating systems, operating environment programs, database management programs, and telecommunications monitor programs. Among these, the most important system management programs are operating systems. The operating systems are needed to study more details. There are two reasons. First, users need to know their functions first. For the second, there are many kinds of operating systems available today.</a:t>
            </a:r>
          </a:p>
          <a:p>
            <a:r>
              <a:rPr lang="en-US" sz="1200" kern="1200" dirty="0" smtClean="0">
                <a:solidFill>
                  <a:schemeClr val="tx1"/>
                </a:solidFill>
                <a:effectLst/>
                <a:latin typeface="+mn-lt"/>
                <a:ea typeface="+mn-ea"/>
                <a:cs typeface="+mn-cs"/>
              </a:rPr>
              <a:t>Telecommunications monitor programs are additions of the operating systems of microcomputers. These programs provide the extra logic for the computer system to control a class of communications devices.</a:t>
            </a:r>
          </a:p>
          <a:p>
            <a:r>
              <a:rPr lang="en-US" sz="1200" b="1" kern="1200" dirty="0" smtClean="0">
                <a:solidFill>
                  <a:schemeClr val="tx1"/>
                </a:solidFill>
                <a:effectLst/>
                <a:latin typeface="+mn-lt"/>
                <a:ea typeface="+mn-ea"/>
                <a:cs typeface="+mn-cs"/>
              </a:rPr>
              <a:t>System Support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the programs that help the operations and management of a computer system. They provide a variety of support services to let the computer hardware and other system programs run efficiently. The major system support programs are system utility programs, system performance monitor programs, and system security monitor programs (virus checking programs).</a:t>
            </a:r>
          </a:p>
          <a:p>
            <a:r>
              <a:rPr lang="en-US" sz="1200" b="1" kern="1200" dirty="0" smtClean="0">
                <a:solidFill>
                  <a:schemeClr val="tx1"/>
                </a:solidFill>
                <a:effectLst/>
                <a:latin typeface="+mn-lt"/>
                <a:ea typeface="+mn-ea"/>
                <a:cs typeface="+mn-cs"/>
              </a:rPr>
              <a:t>System Development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help users develop information system programs and prepare user programs for computer processing. These programs may analyze and design systems and program itself. The main system development programs are programming language translators, programming environment programs, computer-aided software engineering packages.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30</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Operating Systems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operating system is a collection of integrated computer programs that provide recurring services to other programs or to the user of a computer. These services consist of disk and file management, memory management, and device management. In other words, it manages CPU operations, input/output activities, storage resources, diverse support services, and controls various devices.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Operating system is the most important program for computer system. Without an operating system, every computer program would have to contain instructions telling the hardware each step the hardware should take to do its job, such as storing a file on a disk. Because the operating system contains these instructions, any program can call on the operating system when a service is needed. </a:t>
            </a:r>
          </a:p>
          <a:p>
            <a:r>
              <a:rPr lang="en-US" sz="1200" b="1" kern="1200" dirty="0" smtClean="0">
                <a:solidFill>
                  <a:schemeClr val="tx1"/>
                </a:solidFill>
                <a:effectLst/>
                <a:latin typeface="+mn-lt"/>
                <a:ea typeface="+mn-ea"/>
                <a:cs typeface="+mn-cs"/>
              </a:rPr>
              <a:t>Need to Study Operating System?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many different computer systems and several available operating systems. Thus, users must know what each operating system can do and cannot do to meet their necessity. Today, many operating systems are used for general use or sometimes for specific use. Then, which one is best for a specific purpose? The reason that users need to study operating system is here.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predominant microcomputer operating system for IBM and IBM-compatibles so far was DOS (Disk Operating System). It has different versions including MS-DOS, PC-DOS and others. DOS is very popular and wide spread, but it has some limitations. Users need to learn DOS although it may fade out in a few years and has some weakness, because it will be used for the next several years. The other popular operating system was the Apple Macintosh operating system.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As more powerful microcomputers become commonplace, more advanced operating systems are needed. Microcomputer users are beginning to demand more powerful operating system that can run powerful microcomputers more efficiently. Today's very powerful microcomputers are demanding more complex and refined operating system that can do </a:t>
            </a:r>
            <a:r>
              <a:rPr lang="en-US" sz="1200" kern="1200" dirty="0" err="1" smtClean="0">
                <a:solidFill>
                  <a:schemeClr val="tx1"/>
                </a:solidFill>
                <a:effectLst/>
                <a:latin typeface="+mn-lt"/>
                <a:ea typeface="+mn-ea"/>
                <a:cs typeface="+mn-cs"/>
              </a:rPr>
              <a:t>multifunctions</a:t>
            </a:r>
            <a:r>
              <a:rPr lang="en-US" sz="1200" kern="1200" dirty="0" smtClean="0">
                <a:solidFill>
                  <a:schemeClr val="tx1"/>
                </a:solidFill>
                <a:effectLst/>
                <a:latin typeface="+mn-lt"/>
                <a:ea typeface="+mn-ea"/>
                <a:cs typeface="+mn-cs"/>
              </a:rPr>
              <a:t>. They also ask an easier user interface than old operating systems did. Now, there are more than six popular operating systems, leading to the lack of a standard. The other reason that operating system should be learned is here. </a:t>
            </a:r>
          </a:p>
          <a:p>
            <a:r>
              <a:rPr lang="en-US" sz="1200" b="1" kern="1200" dirty="0" smtClean="0">
                <a:solidFill>
                  <a:schemeClr val="tx1"/>
                </a:solidFill>
                <a:effectLst/>
                <a:latin typeface="+mn-lt"/>
                <a:ea typeface="+mn-ea"/>
                <a:cs typeface="+mn-cs"/>
              </a:rPr>
              <a:t>Additional information on - How OS uses memory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explains in case of </a:t>
            </a:r>
            <a:r>
              <a:rPr lang="en-US" sz="1200" i="1" kern="1200" dirty="0"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 When a personal computer is turned on, it searches specific locations on the disk drives for operating system files. If the PC finds the files, it loads the first of them into memory. A set of operating system files then takes over, loading the rest of the main files into memory in a specific order. Because the operating system is in a sense, loading itself or lifting itself by its own bootstraps, this operation is called the boot-up.</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the lowest part of memory, the operating system loads a table of interrupt vectors. When the operating system receives special codes called interrupts, it uses the table to detect where in memory it can find matching instructions. DOS also uses a small area just above the interruption table to hold the BIOS data called 'flags' that record the state of various system conditions. The same area also acts as a buffer to store keystrokes that come in faster than the system can process them.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 large expanse of memory just above the BIOS flags and keyboard buffer is used for device drivers, utility programs, and application programs. When DOS reads the CONFIG.SYS and AUTOEXEC.BAT files, it looks for command lines to load drivers or memory-resident programs. Memory- resident programs are those that continue to be active even when application programs are running. When it finds such a command line, DOS normally puts the driver or program at the start of this large memory area. Device drivers usually remain loaded until the PC is turned off. Memory- resident programs can be unloaded if no other programs are loaded after them.</a:t>
            </a:r>
          </a:p>
          <a:p>
            <a:r>
              <a:rPr lang="en-US" sz="1200" b="1" kern="1200" dirty="0" smtClean="0">
                <a:solidFill>
                  <a:schemeClr val="tx1"/>
                </a:solidFill>
                <a:effectLst/>
                <a:latin typeface="+mn-lt"/>
                <a:ea typeface="+mn-ea"/>
                <a:cs typeface="+mn-cs"/>
              </a:rPr>
              <a:t>Operating System Functions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operating system executes many functions to operate computer system efficiently. Among them, four essential functions are the followings.</a:t>
            </a:r>
          </a:p>
          <a:p>
            <a:r>
              <a:rPr lang="en-US" sz="1200" b="1" kern="1200" dirty="0" smtClean="0">
                <a:solidFill>
                  <a:schemeClr val="tx1"/>
                </a:solidFill>
                <a:effectLst/>
                <a:latin typeface="+mn-lt"/>
                <a:ea typeface="+mn-ea"/>
                <a:cs typeface="+mn-cs"/>
              </a:rPr>
              <a:t>Resource Management: </a:t>
            </a:r>
            <a:r>
              <a:rPr lang="en-US" sz="1200" kern="1200" dirty="0" smtClean="0">
                <a:solidFill>
                  <a:schemeClr val="tx1"/>
                </a:solidFill>
                <a:effectLst/>
                <a:latin typeface="+mn-lt"/>
                <a:ea typeface="+mn-ea"/>
                <a:cs typeface="+mn-cs"/>
              </a:rPr>
              <a:t>An operating system manages a collection of computer hardware resources by using a variety of programs. It manages computer system resources, including its CPU, primary memory, </a:t>
            </a:r>
            <a:r>
              <a:rPr lang="en-US" sz="1200" i="1" kern="1200" dirty="0" smtClean="0">
                <a:solidFill>
                  <a:schemeClr val="tx1"/>
                </a:solidFill>
                <a:effectLst/>
                <a:latin typeface="+mn-lt"/>
                <a:ea typeface="+mn-ea"/>
                <a:cs typeface="+mn-cs"/>
              </a:rPr>
              <a:t>virtual memory</a:t>
            </a:r>
            <a:r>
              <a:rPr lang="en-US" sz="1200" kern="1200" dirty="0" smtClean="0">
                <a:solidFill>
                  <a:schemeClr val="tx1"/>
                </a:solidFill>
                <a:effectLst/>
                <a:latin typeface="+mn-lt"/>
                <a:ea typeface="+mn-ea"/>
                <a:cs typeface="+mn-cs"/>
              </a:rPr>
              <a:t>, secondary storage devices, input/output peripherals, and other devices.</a:t>
            </a:r>
          </a:p>
          <a:p>
            <a:r>
              <a:rPr lang="en-US" sz="1200" b="1" kern="1200" dirty="0" smtClean="0">
                <a:solidFill>
                  <a:schemeClr val="tx1"/>
                </a:solidFill>
                <a:effectLst/>
                <a:latin typeface="+mn-lt"/>
                <a:ea typeface="+mn-ea"/>
                <a:cs typeface="+mn-cs"/>
              </a:rPr>
              <a:t>Task Management: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of the operating system is to control the running of many tasks. It manages one program or many programs within a computer system simultaneously. That is, this function of operating system manages the completion of users' tasks. A task management program in an operating system provides each task and interrupts the CPU operations to manage tasks efficiently. Task management may involve a </a:t>
            </a:r>
            <a:r>
              <a:rPr lang="en-US" sz="1200" i="1" kern="1200" dirty="0" smtClean="0">
                <a:solidFill>
                  <a:schemeClr val="tx1"/>
                </a:solidFill>
                <a:effectLst/>
                <a:latin typeface="+mn-lt"/>
                <a:ea typeface="+mn-ea"/>
                <a:cs typeface="+mn-cs"/>
              </a:rPr>
              <a:t>multitasking</a:t>
            </a:r>
            <a:r>
              <a:rPr lang="en-US" sz="1200" kern="1200" dirty="0" smtClean="0">
                <a:solidFill>
                  <a:schemeClr val="tx1"/>
                </a:solidFill>
                <a:effectLst/>
                <a:latin typeface="+mn-lt"/>
                <a:ea typeface="+mn-ea"/>
                <a:cs typeface="+mn-cs"/>
              </a:rPr>
              <a:t> capability.</a:t>
            </a:r>
          </a:p>
          <a:p>
            <a:r>
              <a:rPr lang="en-US" sz="1200" b="1" kern="1200" dirty="0" smtClean="0">
                <a:solidFill>
                  <a:schemeClr val="tx1"/>
                </a:solidFill>
                <a:effectLst/>
                <a:latin typeface="+mn-lt"/>
                <a:ea typeface="+mn-ea"/>
                <a:cs typeface="+mn-cs"/>
              </a:rPr>
              <a:t>File management: </a:t>
            </a:r>
            <a:r>
              <a:rPr lang="en-US" sz="1200" kern="1200" dirty="0" smtClean="0">
                <a:solidFill>
                  <a:schemeClr val="tx1"/>
                </a:solidFill>
                <a:effectLst/>
                <a:latin typeface="+mn-lt"/>
                <a:ea typeface="+mn-ea"/>
                <a:cs typeface="+mn-cs"/>
              </a:rPr>
              <a:t>This is a function that manages data files. An operating system contains file management programs that provide the ability to create, delete, enter, change, ask, and access of files of data. They also produce reports on a file.</a:t>
            </a:r>
          </a:p>
          <a:p>
            <a:r>
              <a:rPr lang="en-US" sz="1200" b="1" kern="1200" dirty="0" smtClean="0">
                <a:solidFill>
                  <a:schemeClr val="tx1"/>
                </a:solidFill>
                <a:effectLst/>
                <a:latin typeface="+mn-lt"/>
                <a:ea typeface="+mn-ea"/>
                <a:cs typeface="+mn-cs"/>
              </a:rPr>
              <a:t>User Interface: </a:t>
            </a:r>
            <a:r>
              <a:rPr lang="en-US" sz="1200" kern="1200" dirty="0" smtClean="0">
                <a:solidFill>
                  <a:schemeClr val="tx1"/>
                </a:solidFill>
                <a:effectLst/>
                <a:latin typeface="+mn-lt"/>
                <a:ea typeface="+mn-ea"/>
                <a:cs typeface="+mn-cs"/>
              </a:rPr>
              <a:t>It is a function of an operating system that allows users to interact with a computer. A user interface program may include a combination of menus, screen design, keyboard commands. A well-designed user interface is essential for an operating system to be popular. Because of the function, users can load programs, access files, and accomplish other tasks.</a:t>
            </a:r>
            <a:endParaRPr lang="en-US" dirty="0" smtClean="0"/>
          </a:p>
        </p:txBody>
      </p:sp>
      <p:sp>
        <p:nvSpPr>
          <p:cNvPr id="4" name="Slide Number Placeholder 3"/>
          <p:cNvSpPr>
            <a:spLocks noGrp="1"/>
          </p:cNvSpPr>
          <p:nvPr>
            <p:ph type="sldNum" sz="quarter" idx="10"/>
          </p:nvPr>
        </p:nvSpPr>
        <p:spPr/>
        <p:txBody>
          <a:bodyPr/>
          <a:lstStyle/>
          <a:p>
            <a:fld id="{53AB3B69-7968-40F8-B510-6655C16F6742}" type="slidenum">
              <a:rPr lang="en-US" smtClean="0"/>
              <a:pPr/>
              <a:t>31</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Introduction to computers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Nowadays, computers are an integral part of our lives. They are used for the reservation of tickets for airplanes and railways, payment of telephone and electricity bills, deposit and withdrawal of money from banks, processing of business data, forecasting of weather conditions, diagnosis of diseases, searching for information on the Internet, etc. Computers are also used extensively in schools, universities, organizations, music industry, movie industry, scientific research, law firms, fashion industry, etc.</a:t>
            </a:r>
          </a:p>
          <a:p>
            <a:r>
              <a:rPr lang="en-US" sz="1200" kern="1200" dirty="0" smtClean="0">
                <a:solidFill>
                  <a:schemeClr val="tx1"/>
                </a:solidFill>
                <a:effectLst/>
                <a:latin typeface="+mn-lt"/>
                <a:ea typeface="+mn-ea"/>
                <a:cs typeface="+mn-cs"/>
              </a:rPr>
              <a:t>The term computer is derived from the word compute. The word compute means to calculate. A </a:t>
            </a:r>
            <a:r>
              <a:rPr lang="en-US" sz="1200" i="1" kern="1200" dirty="0" smtClean="0">
                <a:solidFill>
                  <a:schemeClr val="tx1"/>
                </a:solidFill>
                <a:effectLst/>
                <a:latin typeface="+mn-lt"/>
                <a:ea typeface="+mn-ea"/>
                <a:cs typeface="+mn-cs"/>
              </a:rPr>
              <a:t>computer</a:t>
            </a:r>
            <a:r>
              <a:rPr lang="en-US" sz="1200" kern="1200" dirty="0" smtClean="0">
                <a:solidFill>
                  <a:schemeClr val="tx1"/>
                </a:solidFill>
                <a:effectLst/>
                <a:latin typeface="+mn-lt"/>
                <a:ea typeface="+mn-ea"/>
                <a:cs typeface="+mn-cs"/>
              </a:rPr>
              <a:t> is an electronic machine that accepts data from the user, processes the data by performing calculations and operations on it, and generates the desired output results. Computer performs both simple and complex operations, with speed and accuracy.</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5</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32</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Application software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 software applies the power of a particular computing platform or system software to a particular purpose.</a:t>
            </a:r>
          </a:p>
          <a:p>
            <a:r>
              <a:rPr lang="en-US" sz="1200" kern="1200" dirty="0" smtClean="0">
                <a:solidFill>
                  <a:schemeClr val="tx1"/>
                </a:solidFill>
                <a:effectLst/>
                <a:latin typeface="+mn-lt"/>
                <a:ea typeface="+mn-ea"/>
                <a:cs typeface="+mn-cs"/>
              </a:rPr>
              <a:t>Some applications are available in versions for several different platforms; others have narrower requirements and are thus called, for example, a geography application for windows or an android application for education or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gaming. Sometimes a new and popular application arises which only runs on one platform, increasing the desirability of that platform. This is called a killer application.</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33</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computer languages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Machine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Computer works in bits and bytes. It understands the language of the binary digits, 0 and 1. You may write a program in whichever language you want, but it is finally converted into the language of 0s and 1s before it gets executed. Writing a program in machine language is definitely very difficult. It is not possible to memorize a long string of 0s and 1s for every instruction that you want to derive executed. It is proper that before the higher levels of programming languages were designed, machine languages were old-fashioned for writing programming codes, but they are no longer traditional for designing computer programs.</a:t>
            </a:r>
          </a:p>
          <a:p>
            <a:r>
              <a:rPr lang="en-US" sz="1200" b="1" kern="1200" dirty="0" smtClean="0">
                <a:solidFill>
                  <a:schemeClr val="tx1"/>
                </a:solidFill>
                <a:effectLst/>
                <a:latin typeface="+mn-lt"/>
                <a:ea typeface="+mn-ea"/>
                <a:cs typeface="+mn-cs"/>
              </a:rPr>
              <a:t>Assembly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assembly level language is unprejudiced one level above the shameful level machine languages. No doubt, designing a program in assembly language is also not a very simple task, but smooth the programming code is quite understandable. A person with a apt hand in assembly level language can very easily understand the statements. Till date, many of the programs for embedded technology are designed in assembly language. A computer program like the assembler is broken-down for converting the assembly level programs into their corresponding machine level programs.</a:t>
            </a:r>
          </a:p>
          <a:p>
            <a:r>
              <a:rPr lang="en-US" sz="1200" b="1" u="sng" kern="1200" dirty="0" smtClean="0">
                <a:solidFill>
                  <a:schemeClr val="tx1"/>
                </a:solidFill>
                <a:effectLst/>
                <a:latin typeface="+mn-lt"/>
                <a:ea typeface="+mn-ea"/>
                <a:cs typeface="+mn-cs"/>
                <a:hlinkClick r:id="rId3"/>
              </a:rPr>
              <a:t/>
            </a:r>
            <a:br>
              <a:rPr lang="en-US" sz="1200" b="1" u="sng" kern="1200" dirty="0" smtClean="0">
                <a:solidFill>
                  <a:schemeClr val="tx1"/>
                </a:solidFill>
                <a:effectLst/>
                <a:latin typeface="+mn-lt"/>
                <a:ea typeface="+mn-ea"/>
                <a:cs typeface="+mn-cs"/>
                <a:hlinkClick r:id="rId3"/>
              </a:rPr>
            </a:br>
            <a:r>
              <a:rPr lang="en-US" sz="1200" b="1" kern="1200" dirty="0" smtClean="0">
                <a:solidFill>
                  <a:schemeClr val="tx1"/>
                </a:solidFill>
                <a:effectLst/>
                <a:latin typeface="+mn-lt"/>
                <a:ea typeface="+mn-ea"/>
                <a:cs typeface="+mn-cs"/>
              </a:rPr>
              <a:t>High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 level languages are far more simpler to understand for the humans, than the assembly level language or machine level language. There are determined statements for writing, each and every instruction. However, whatever language you learn, you need to have a fine conception of the basics of that computer language. Without luminous the basics of a particular language, you cannot write a program in that language. The languages in these categories have different purposes. Some are meant for web programming, some are meant to produce simple desktop applications, while some can do both. But, one thing that you need to understand is that, high level language is not at all understandable for the computer. For the purpose of notion a computer program written in a high level language, it uses a compiler or interpreter to convert the programming code into its equivalent machine language build.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high level languages can also be broadly classified into two types; intention oriented languages and object oriented languages. Let me try to elaborate to you, these two types of programming languages in brief.</a:t>
            </a:r>
          </a:p>
          <a:p>
            <a:r>
              <a:rPr lang="en-US" sz="1200" kern="1200" dirty="0" smtClean="0">
                <a:solidFill>
                  <a:schemeClr val="tx1"/>
                </a:solidFill>
                <a:effectLst/>
                <a:latin typeface="+mn-lt"/>
                <a:ea typeface="+mn-ea"/>
                <a:cs typeface="+mn-cs"/>
              </a:rPr>
              <a:t>In the contrivance oriented languages, the instructions are executed one by one and the process is given more importance. There is one main function or process that includes all the other functions. Every time a current location of data is created, the functions need to be redesigned. The BASIC programming language and C language are the two most popular examples of high level language.</a:t>
            </a:r>
          </a:p>
          <a:p>
            <a:r>
              <a:rPr lang="en-US" sz="1200" kern="1200" dirty="0" smtClean="0">
                <a:solidFill>
                  <a:schemeClr val="tx1"/>
                </a:solidFill>
                <a:effectLst/>
                <a:latin typeface="+mn-lt"/>
                <a:ea typeface="+mn-ea"/>
                <a:cs typeface="+mn-cs"/>
              </a:rPr>
              <a:t>In the object oriented programming language, the main emphasis is given to the data. The process of programming becomes simpler as the code remains re-usable, under all cases. Even if the data changes, there is no impact on the remaining code. Java and C++ are the most commonly worn OOP languages.</a:t>
            </a:r>
          </a:p>
          <a:p>
            <a:r>
              <a:rPr lang="en-US" sz="1200" kern="1200" dirty="0" smtClean="0">
                <a:solidFill>
                  <a:schemeClr val="tx1"/>
                </a:solidFill>
                <a:effectLst/>
                <a:latin typeface="+mn-lt"/>
                <a:ea typeface="+mn-ea"/>
                <a:cs typeface="+mn-cs"/>
              </a:rPr>
              <a:t>Besides, these three basic types of languages, there is a next generation of programming language being developed, which is referred to as the fourth generation language. Fourth generation language are being designed with the perspective, that a person with limited or no programming experience can also exercise these languages to prepare his maintain code. No doubt, even the high level languages like Java, have incorporated such systems, so that the person writing the programming code does not have to memorize each and every function.</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34</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35</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36</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Related story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Assembler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assembler</a:t>
            </a:r>
            <a:r>
              <a:rPr lang="en-US" sz="1200" kern="1200" dirty="0" smtClean="0">
                <a:solidFill>
                  <a:schemeClr val="tx1"/>
                </a:solidFill>
                <a:effectLst/>
                <a:latin typeface="+mn-lt"/>
                <a:ea typeface="+mn-ea"/>
                <a:cs typeface="+mn-cs"/>
              </a:rPr>
              <a:t> translates assembly language into machine code. Assembly language consists of mnemonics for machine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so assemblers perform a 1:1 translation from mnemonic to a direct instruction. </a:t>
            </a:r>
          </a:p>
          <a:p>
            <a:r>
              <a:rPr lang="en-US" sz="1200" kern="1200" dirty="0" smtClean="0">
                <a:solidFill>
                  <a:schemeClr val="tx1"/>
                </a:solidFill>
                <a:effectLst/>
                <a:latin typeface="+mn-lt"/>
                <a:ea typeface="+mn-ea"/>
                <a:cs typeface="+mn-cs"/>
              </a:rPr>
              <a:t>For example: LDA #4 converts to 0001001000100100</a:t>
            </a:r>
          </a:p>
          <a:p>
            <a:r>
              <a:rPr lang="en-US" sz="1200" kern="1200" dirty="0" smtClean="0">
                <a:solidFill>
                  <a:schemeClr val="tx1"/>
                </a:solidFill>
                <a:effectLst/>
                <a:latin typeface="+mn-lt"/>
                <a:ea typeface="+mn-ea"/>
                <a:cs typeface="+mn-cs"/>
              </a:rPr>
              <a:t>Conversely, one instruction in a high level language will translate to one or more instructions at machine level.</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an Assembler: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Very fast in translating assembly language to machine code as 1 to 1 relationship</a:t>
            </a:r>
          </a:p>
          <a:p>
            <a:r>
              <a:rPr lang="en-US" sz="1200" kern="1200" dirty="0" smtClean="0">
                <a:solidFill>
                  <a:schemeClr val="tx1"/>
                </a:solidFill>
                <a:effectLst/>
                <a:latin typeface="+mn-lt"/>
                <a:ea typeface="+mn-ea"/>
                <a:cs typeface="+mn-cs"/>
              </a:rPr>
              <a:t>Assembly code is often very efficient (and therefore fast) because it is a low level language</a:t>
            </a:r>
          </a:p>
          <a:p>
            <a:r>
              <a:rPr lang="en-US" sz="1200" kern="1200" dirty="0" smtClean="0">
                <a:solidFill>
                  <a:schemeClr val="tx1"/>
                </a:solidFill>
                <a:effectLst/>
                <a:latin typeface="+mn-lt"/>
                <a:ea typeface="+mn-ea"/>
                <a:cs typeface="+mn-cs"/>
              </a:rPr>
              <a:t>Assembly code is fairly easy to understand due to the use of English-like mnemonics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Assembler: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Assembly language is written for a certain instruction set and/or processor</a:t>
            </a:r>
          </a:p>
          <a:p>
            <a:r>
              <a:rPr lang="en-US" sz="1200" kern="1200" dirty="0" smtClean="0">
                <a:solidFill>
                  <a:schemeClr val="tx1"/>
                </a:solidFill>
                <a:effectLst/>
                <a:latin typeface="+mn-lt"/>
                <a:ea typeface="+mn-ea"/>
                <a:cs typeface="+mn-cs"/>
              </a:rPr>
              <a:t>Assembly tends to be optimized for the hardware it's designed for, meaning it is often incompatible with different hardware</a:t>
            </a:r>
          </a:p>
          <a:p>
            <a:r>
              <a:rPr lang="en-US" sz="1200" kern="1200" dirty="0" smtClean="0">
                <a:solidFill>
                  <a:schemeClr val="tx1"/>
                </a:solidFill>
                <a:effectLst/>
                <a:latin typeface="+mn-lt"/>
                <a:ea typeface="+mn-ea"/>
                <a:cs typeface="+mn-cs"/>
              </a:rPr>
              <a:t>Lots of assembly code is needed to do relatively simple tasks, and complex programs require lots of programming time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Compiler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Compiler</a:t>
            </a:r>
            <a:r>
              <a:rPr lang="en-US" sz="1200" kern="1200" dirty="0" smtClean="0">
                <a:solidFill>
                  <a:schemeClr val="tx1"/>
                </a:solidFill>
                <a:effectLst/>
                <a:latin typeface="+mn-lt"/>
                <a:ea typeface="+mn-ea"/>
                <a:cs typeface="+mn-cs"/>
              </a:rPr>
              <a:t> is a computer program that </a:t>
            </a:r>
            <a:r>
              <a:rPr lang="en-US" sz="1200" b="1" kern="1200" dirty="0" smtClean="0">
                <a:solidFill>
                  <a:schemeClr val="tx1"/>
                </a:solidFill>
                <a:effectLst/>
                <a:latin typeface="+mn-lt"/>
                <a:ea typeface="+mn-ea"/>
                <a:cs typeface="+mn-cs"/>
              </a:rPr>
              <a:t>translates code</a:t>
            </a:r>
            <a:r>
              <a:rPr lang="en-US" sz="1200" kern="1200" dirty="0" smtClean="0">
                <a:solidFill>
                  <a:schemeClr val="tx1"/>
                </a:solidFill>
                <a:effectLst/>
                <a:latin typeface="+mn-lt"/>
                <a:ea typeface="+mn-ea"/>
                <a:cs typeface="+mn-cs"/>
              </a:rPr>
              <a:t> written in a high level language to a lower level language, object/machine code. The most common reason for translating source code is to create an executable program (converting from a high level language into machine language).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 compiler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Source code is not included; therefore compiled code is more secure than interpreted code</a:t>
            </a:r>
          </a:p>
          <a:p>
            <a:r>
              <a:rPr lang="en-US" sz="1200" kern="1200" dirty="0" smtClean="0">
                <a:solidFill>
                  <a:schemeClr val="tx1"/>
                </a:solidFill>
                <a:effectLst/>
                <a:latin typeface="+mn-lt"/>
                <a:ea typeface="+mn-ea"/>
                <a:cs typeface="+mn-cs"/>
              </a:rPr>
              <a:t>Tends to produce faster code than interpreting source code</a:t>
            </a:r>
          </a:p>
          <a:p>
            <a:r>
              <a:rPr lang="en-US" sz="1200" kern="1200" dirty="0" smtClean="0">
                <a:solidFill>
                  <a:schemeClr val="tx1"/>
                </a:solidFill>
                <a:effectLst/>
                <a:latin typeface="+mn-lt"/>
                <a:ea typeface="+mn-ea"/>
                <a:cs typeface="+mn-cs"/>
              </a:rPr>
              <a:t>Produces an executable file, and therefore the program can be run without need of the source code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 compiler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code needs to be produced before a final executable file, this can be a slow process</a:t>
            </a:r>
          </a:p>
          <a:p>
            <a:r>
              <a:rPr lang="en-US" sz="1200" kern="1200" dirty="0" smtClean="0">
                <a:solidFill>
                  <a:schemeClr val="tx1"/>
                </a:solidFill>
                <a:effectLst/>
                <a:latin typeface="+mn-lt"/>
                <a:ea typeface="+mn-ea"/>
                <a:cs typeface="+mn-cs"/>
              </a:rPr>
              <a:t>The source code must be 100% correct for the executable file to be produced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Interpreter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interpreter program executes other programs directly, running through program code and executing it line-by-line. As it analyses every line, an interpreter is slower than running compiled code but it can take less time to interpret program code than to compile and then run it — this is very useful when prototyping and testing code. Interpreters are written for multiple platforms, this means code written once can be run immediately on different systems without having to recompile for each. Examples of this include flash based web programs that will run on your PC, MAC, games console and Mobile phone.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an Interpreter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Easier to debug (check errors) than a compiler</a:t>
            </a:r>
          </a:p>
          <a:p>
            <a:r>
              <a:rPr lang="en-US" sz="1200" kern="1200" dirty="0" smtClean="0">
                <a:solidFill>
                  <a:schemeClr val="tx1"/>
                </a:solidFill>
                <a:effectLst/>
                <a:latin typeface="+mn-lt"/>
                <a:ea typeface="+mn-ea"/>
                <a:cs typeface="+mn-cs"/>
              </a:rPr>
              <a:t>Easier to create multi-platform code, as each different platform would have an interpreter to run the same code</a:t>
            </a:r>
          </a:p>
          <a:p>
            <a:r>
              <a:rPr lang="en-US" sz="1200" kern="1200" dirty="0" smtClean="0">
                <a:solidFill>
                  <a:schemeClr val="tx1"/>
                </a:solidFill>
                <a:effectLst/>
                <a:latin typeface="+mn-lt"/>
                <a:ea typeface="+mn-ea"/>
                <a:cs typeface="+mn-cs"/>
              </a:rPr>
              <a:t>Useful for prototyping software and testing basic program logic</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an Interpreter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Source code is required for the program to be executed, and this source code can be read making it insecure</a:t>
            </a:r>
          </a:p>
          <a:p>
            <a:r>
              <a:rPr lang="en-US" sz="1200" kern="1200" dirty="0" smtClean="0">
                <a:solidFill>
                  <a:schemeClr val="tx1"/>
                </a:solidFill>
                <a:effectLst/>
                <a:latin typeface="+mn-lt"/>
                <a:ea typeface="+mn-ea"/>
                <a:cs typeface="+mn-cs"/>
              </a:rPr>
              <a:t>Interpreters are generally slower than compiled programs due to the per-line translation method</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37</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(Compiler Vs. Interpreter)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translator translates a high level language into another high level language, it's called a </a:t>
            </a:r>
            <a:r>
              <a:rPr lang="en-US" b="1" dirty="0" smtClean="0"/>
              <a:t>source-to-source compiler</a:t>
            </a:r>
            <a:r>
              <a:rPr lang="en-US" dirty="0" smtClean="0"/>
              <a:t>, </a:t>
            </a:r>
            <a:r>
              <a:rPr lang="en-US" b="1" dirty="0" err="1" smtClean="0"/>
              <a:t>transcompiler</a:t>
            </a:r>
            <a:r>
              <a:rPr lang="en-US" dirty="0" smtClean="0"/>
              <a:t>, or </a:t>
            </a:r>
            <a:r>
              <a:rPr lang="en-US" b="1" dirty="0" err="1" smtClean="0"/>
              <a:t>transpiler</a:t>
            </a:r>
            <a:r>
              <a:rPr lang="en-US" sz="1200" kern="1200" dirty="0" smtClean="0">
                <a:solidFill>
                  <a:schemeClr val="tx1"/>
                </a:solidFill>
                <a:effectLst/>
                <a:latin typeface="+mn-lt"/>
                <a:ea typeface="+mn-ea"/>
                <a:cs typeface="+mn-cs"/>
              </a:rPr>
              <a:t>. Examples include </a:t>
            </a:r>
            <a:r>
              <a:rPr lang="en-US" sz="1200" kern="1200" dirty="0" err="1" smtClean="0">
                <a:solidFill>
                  <a:schemeClr val="tx1"/>
                </a:solidFill>
                <a:effectLst/>
                <a:latin typeface="+mn-lt"/>
                <a:ea typeface="+mn-ea"/>
                <a:cs typeface="+mn-cs"/>
              </a:rPr>
              <a:t>Haxe</a:t>
            </a:r>
            <a:r>
              <a:rPr lang="en-US" sz="1200" kern="1200" dirty="0" smtClean="0">
                <a:solidFill>
                  <a:schemeClr val="tx1"/>
                </a:solidFill>
                <a:effectLst/>
                <a:latin typeface="+mn-lt"/>
                <a:ea typeface="+mn-ea"/>
                <a:cs typeface="+mn-cs"/>
              </a:rPr>
              <a:t>, FORTRAN-to Ada translators, CHILL-to-C++ translators, PASCAL-to C translators, COBOL(</a:t>
            </a:r>
            <a:r>
              <a:rPr lang="en-US" sz="1200" kern="1200" dirty="0" err="1" smtClean="0">
                <a:solidFill>
                  <a:schemeClr val="tx1"/>
                </a:solidFill>
                <a:effectLst/>
                <a:latin typeface="+mn-lt"/>
                <a:ea typeface="+mn-ea"/>
                <a:cs typeface="+mn-cs"/>
              </a:rPr>
              <a:t>DialectA</a:t>
            </a:r>
            <a:r>
              <a:rPr lang="en-US" sz="1200" kern="1200" dirty="0" smtClean="0">
                <a:solidFill>
                  <a:schemeClr val="tx1"/>
                </a:solidFill>
                <a:effectLst/>
                <a:latin typeface="+mn-lt"/>
                <a:ea typeface="+mn-ea"/>
                <a:cs typeface="+mn-cs"/>
              </a:rPr>
              <a:t>)-to-COBOL(</a:t>
            </a:r>
            <a:r>
              <a:rPr lang="en-US" sz="1200" kern="1200" dirty="0" err="1" smtClean="0">
                <a:solidFill>
                  <a:schemeClr val="tx1"/>
                </a:solidFill>
                <a:effectLst/>
                <a:latin typeface="+mn-lt"/>
                <a:ea typeface="+mn-ea"/>
                <a:cs typeface="+mn-cs"/>
              </a:rPr>
              <a:t>DialectB</a:t>
            </a:r>
            <a:r>
              <a:rPr lang="en-US" sz="1200" kern="1200" dirty="0" smtClean="0">
                <a:solidFill>
                  <a:schemeClr val="tx1"/>
                </a:solidFill>
                <a:effectLst/>
                <a:latin typeface="+mn-lt"/>
                <a:ea typeface="+mn-ea"/>
                <a:cs typeface="+mn-cs"/>
              </a:rPr>
              <a:t>) translators.</a:t>
            </a:r>
          </a:p>
          <a:p>
            <a:r>
              <a:rPr lang="en-US" sz="1200" kern="1200" dirty="0" smtClean="0">
                <a:solidFill>
                  <a:schemeClr val="tx1"/>
                </a:solidFill>
                <a:effectLst/>
                <a:latin typeface="+mn-lt"/>
                <a:ea typeface="+mn-ea"/>
                <a:cs typeface="+mn-cs"/>
              </a:rPr>
              <a:t>If the translator translates a high level language into a lower level language it is called a compiler. </a:t>
            </a:r>
          </a:p>
          <a:p>
            <a:r>
              <a:rPr lang="en-US" sz="1200" kern="1200" dirty="0" smtClean="0">
                <a:solidFill>
                  <a:schemeClr val="tx1"/>
                </a:solidFill>
                <a:effectLst/>
                <a:latin typeface="+mn-lt"/>
                <a:ea typeface="+mn-ea"/>
                <a:cs typeface="+mn-cs"/>
              </a:rPr>
              <a:t>If the translator translates a high level language into an intermediate code which will be immediately executed it is called an interpreter.</a:t>
            </a:r>
          </a:p>
          <a:p>
            <a:r>
              <a:rPr lang="en-US" sz="1200" kern="1200" dirty="0" smtClean="0">
                <a:solidFill>
                  <a:schemeClr val="tx1"/>
                </a:solidFill>
                <a:effectLst/>
                <a:latin typeface="+mn-lt"/>
                <a:ea typeface="+mn-ea"/>
                <a:cs typeface="+mn-cs"/>
              </a:rPr>
              <a:t>If the translator translates target/machine code to source language it is called a </a:t>
            </a:r>
            <a:r>
              <a:rPr lang="en-US" sz="1200" kern="1200" dirty="0" err="1" smtClean="0">
                <a:solidFill>
                  <a:schemeClr val="tx1"/>
                </a:solidFill>
                <a:effectLst/>
                <a:latin typeface="+mn-lt"/>
                <a:ea typeface="+mn-ea"/>
                <a:cs typeface="+mn-cs"/>
              </a:rPr>
              <a:t>decompiler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Example: DCC, Boomerang </a:t>
            </a:r>
            <a:r>
              <a:rPr lang="en-US" sz="1200" kern="1200" dirty="0" err="1" smtClean="0">
                <a:solidFill>
                  <a:schemeClr val="tx1"/>
                </a:solidFill>
                <a:effectLst/>
                <a:latin typeface="+mn-lt"/>
                <a:ea typeface="+mn-ea"/>
                <a:cs typeface="+mn-cs"/>
              </a:rPr>
              <a:t>Decompilers</a:t>
            </a:r>
            <a:r>
              <a:rPr lang="en-US" sz="1200" kern="1200" dirty="0" smtClean="0">
                <a:solidFill>
                  <a:schemeClr val="tx1"/>
                </a:solidFill>
                <a:effectLst/>
                <a:latin typeface="+mn-lt"/>
                <a:ea typeface="+mn-ea"/>
                <a:cs typeface="+mn-cs"/>
              </a:rPr>
              <a:t> and Reverse Engineering Compiler (REC).</a:t>
            </a:r>
          </a:p>
          <a:p>
            <a:r>
              <a:rPr lang="en-US" sz="1200" kern="1200" dirty="0" smtClean="0">
                <a:solidFill>
                  <a:schemeClr val="tx1"/>
                </a:solidFill>
                <a:effectLst/>
                <a:latin typeface="+mn-lt"/>
                <a:ea typeface="+mn-ea"/>
                <a:cs typeface="+mn-cs"/>
              </a:rPr>
              <a:t>If the translator translates assembly language to machine code it is called an assembler. Examples include MASM, TASM, NASM and FASM.</a:t>
            </a:r>
          </a:p>
          <a:p>
            <a:r>
              <a:rPr lang="en-US" sz="1200" kern="1200" dirty="0" smtClean="0">
                <a:solidFill>
                  <a:schemeClr val="tx1"/>
                </a:solidFill>
                <a:effectLst/>
                <a:latin typeface="+mn-lt"/>
                <a:ea typeface="+mn-ea"/>
                <a:cs typeface="+mn-cs"/>
              </a:rPr>
              <a:t>If the translator translates machine code into assembly language it is called a disassembler. Examples include </a:t>
            </a:r>
            <a:r>
              <a:rPr lang="en-US" sz="1200" kern="1200" dirty="0" err="1" smtClean="0">
                <a:solidFill>
                  <a:schemeClr val="tx1"/>
                </a:solidFill>
                <a:effectLst/>
                <a:latin typeface="+mn-lt"/>
                <a:ea typeface="+mn-ea"/>
                <a:cs typeface="+mn-cs"/>
              </a:rPr>
              <a:t>gdb</a:t>
            </a:r>
            <a:r>
              <a:rPr lang="en-US" sz="1200" kern="1200" dirty="0" smtClean="0">
                <a:solidFill>
                  <a:schemeClr val="tx1"/>
                </a:solidFill>
                <a:effectLst/>
                <a:latin typeface="+mn-lt"/>
                <a:ea typeface="+mn-ea"/>
                <a:cs typeface="+mn-cs"/>
              </a:rPr>
              <a:t>, IDA Pro and </a:t>
            </a:r>
            <a:r>
              <a:rPr lang="en-US" sz="1200" kern="1200" dirty="0" err="1" smtClean="0">
                <a:solidFill>
                  <a:schemeClr val="tx1"/>
                </a:solidFill>
                <a:effectLst/>
                <a:latin typeface="+mn-lt"/>
                <a:ea typeface="+mn-ea"/>
                <a:cs typeface="+mn-cs"/>
              </a:rPr>
              <a:t>OllyDbg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38</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various characteristics of a computer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Speed: The computer can process data very fast, at the rate of millions of instructions per second. Some calculations that would have taken hours and days to complete otherwise, can be completed in a few seconds using the computer. For example, calculation and generation of salary slips of thousands of employees of an organization, weather forecasting that requires analysis of a large amount of data related to temperature, pressure and humidity of various places, etc.</a:t>
            </a:r>
          </a:p>
          <a:p>
            <a:r>
              <a:rPr lang="en-US" sz="1200" kern="1200" dirty="0" smtClean="0">
                <a:solidFill>
                  <a:schemeClr val="tx1"/>
                </a:solidFill>
                <a:effectLst/>
                <a:latin typeface="+mn-lt"/>
                <a:ea typeface="+mn-ea"/>
                <a:cs typeface="+mn-cs"/>
              </a:rPr>
              <a:t>Accuracy: Computer provides a high degree of accuracy. For example, the computer can accurately give the result of division of any two numbers up to 10 decimal places.</a:t>
            </a:r>
          </a:p>
          <a:p>
            <a:r>
              <a:rPr lang="en-US" sz="1200" kern="1200" dirty="0" smtClean="0">
                <a:solidFill>
                  <a:schemeClr val="tx1"/>
                </a:solidFill>
                <a:effectLst/>
                <a:latin typeface="+mn-lt"/>
                <a:ea typeface="+mn-ea"/>
                <a:cs typeface="+mn-cs"/>
              </a:rPr>
              <a:t>Diligence: When used for a longer period of time, the computer does not get tired or fatigued. It can perform long and complex calculations with the same speed and accuracy from the start till the end.</a:t>
            </a:r>
          </a:p>
          <a:p>
            <a:r>
              <a:rPr lang="en-US" sz="1200" kern="1200" dirty="0" smtClean="0">
                <a:solidFill>
                  <a:schemeClr val="tx1"/>
                </a:solidFill>
                <a:effectLst/>
                <a:latin typeface="+mn-lt"/>
                <a:ea typeface="+mn-ea"/>
                <a:cs typeface="+mn-cs"/>
              </a:rPr>
              <a:t>Storage Capability: Large volumes of data and information can be stored in the computer and also retrieved whenever required. A limited amount of data can be stored, temporarily, in the primary memory. Secondary storage devices like floppy disk and compact disk can store a large amount of data permanently.</a:t>
            </a:r>
          </a:p>
          <a:p>
            <a:r>
              <a:rPr lang="en-US" sz="1200" kern="1200" dirty="0" smtClean="0">
                <a:solidFill>
                  <a:schemeClr val="tx1"/>
                </a:solidFill>
                <a:effectLst/>
                <a:latin typeface="+mn-lt"/>
                <a:ea typeface="+mn-ea"/>
                <a:cs typeface="+mn-cs"/>
              </a:rPr>
              <a:t>Versatility: Computer is versatile in nature. It can perform different types of tasks with the same ease. At one moment you can use the computer to prepare a letter document and in the next moment you may play music or print a document.</a:t>
            </a:r>
          </a:p>
          <a:p>
            <a:r>
              <a:rPr lang="en-US" sz="1200" kern="1200" dirty="0" smtClean="0">
                <a:solidFill>
                  <a:schemeClr val="tx1"/>
                </a:solidFill>
                <a:effectLst/>
                <a:latin typeface="+mn-lt"/>
                <a:ea typeface="+mn-ea"/>
                <a:cs typeface="+mn-cs"/>
              </a:rPr>
              <a:t>Computers have several limitations too. Computer can only perform tasks that it has been programmed to do. Computer cannot do any work without instructions from the user. It executes instructions as specified by the user and does not take its own decisions.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6</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various computing devices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a desktop computer, you might already know that there isn't any single part called the "computer." A computer is really a system of many parts working together. The physical parts, which you can see and touch, are collectively called hardware. (Software, on the other hand, refers to the instructions, or programs, that tell the hardware what to do.)</a:t>
            </a:r>
          </a:p>
          <a:p>
            <a:r>
              <a:rPr lang="en-US" sz="1200" kern="1200" dirty="0" smtClean="0">
                <a:solidFill>
                  <a:schemeClr val="tx1"/>
                </a:solidFill>
                <a:effectLst/>
                <a:latin typeface="+mn-lt"/>
                <a:ea typeface="+mn-ea"/>
                <a:cs typeface="+mn-cs"/>
              </a:rPr>
              <a:t>The system unit</a:t>
            </a:r>
          </a:p>
          <a:p>
            <a:r>
              <a:rPr lang="en-US" sz="1200" kern="1200" dirty="0" smtClean="0">
                <a:solidFill>
                  <a:schemeClr val="tx1"/>
                </a:solidFill>
                <a:effectLst/>
                <a:latin typeface="+mn-lt"/>
                <a:ea typeface="+mn-ea"/>
                <a:cs typeface="+mn-cs"/>
              </a:rPr>
              <a:t>The system unit is the core of a computer system. Usually it's a rectangular box placed on or underneath your desk. Inside this box are many electronic components that process information. The most important of these components is the central processing unit (CPU), or microprocessor, which acts as the "brain" of your computer. Another component is random access memory (RAM), which temporarily stores information that the CPU uses while the computer is on. The information stored in RAM is erased when the computer is turned off.</a:t>
            </a:r>
          </a:p>
          <a:p>
            <a:r>
              <a:rPr lang="en-US" sz="1200" kern="1200" dirty="0" smtClean="0">
                <a:solidFill>
                  <a:schemeClr val="tx1"/>
                </a:solidFill>
                <a:effectLst/>
                <a:latin typeface="+mn-lt"/>
                <a:ea typeface="+mn-ea"/>
                <a:cs typeface="+mn-cs"/>
              </a:rPr>
              <a:t>Almost every other part of your computer connects to the system unit using cables. The cables plug into specific ports (openings), typically on the back of the system unit. Hardware that is not part of the system unit is sometimes called a peripheral device or device.</a:t>
            </a:r>
          </a:p>
          <a:p>
            <a:r>
              <a:rPr lang="en-US" sz="1200" b="1" kern="1200" dirty="0" smtClean="0">
                <a:solidFill>
                  <a:schemeClr val="tx1"/>
                </a:solidFill>
                <a:effectLst/>
                <a:latin typeface="+mn-lt"/>
                <a:ea typeface="+mn-ea"/>
                <a:cs typeface="+mn-cs"/>
              </a:rPr>
              <a:t>Storage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computer has one or more disk drives—devices that store information on a metal or plastic disk. The disk preserves the information even when your computer is turned off.</a:t>
            </a:r>
          </a:p>
          <a:p>
            <a:r>
              <a:rPr lang="en-US" sz="1200" b="1" kern="1200" dirty="0" smtClean="0">
                <a:solidFill>
                  <a:schemeClr val="tx1"/>
                </a:solidFill>
                <a:effectLst/>
                <a:latin typeface="+mn-lt"/>
                <a:ea typeface="+mn-ea"/>
                <a:cs typeface="+mn-cs"/>
              </a:rPr>
              <a:t>Hard disk drive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computer's hard disk drive stores information on a hard disk, a rigid platter or stack of platters with a magnetic surface. Because hard disks can hold massive amounts of information, they usually serve as your computer's primary means of storage, holding almost all of your programs and files. The hard disk drive is normally located inside the system unit.</a:t>
            </a:r>
          </a:p>
          <a:p>
            <a:r>
              <a:rPr lang="en-US" sz="1200" b="1" kern="1200" dirty="0" smtClean="0">
                <a:solidFill>
                  <a:schemeClr val="tx1"/>
                </a:solidFill>
                <a:effectLst/>
                <a:latin typeface="+mn-lt"/>
                <a:ea typeface="+mn-ea"/>
                <a:cs typeface="+mn-cs"/>
              </a:rPr>
              <a:t>CD and DVD drives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Nearly all computers today come equipped with a CD or DVD drive, usually located on the front of the system unit. CD drives use lasers to read (retrieve) data from a CD, and many CD drives can also write (record) data onto CDs. If you have a recordable disk drive, you can store copies of your files on blank CDs. You can also use a CD drive to play music CDs on your computer.</a:t>
            </a:r>
          </a:p>
          <a:p>
            <a:r>
              <a:rPr lang="en-US" sz="1200" b="1" kern="1200" dirty="0" smtClean="0">
                <a:solidFill>
                  <a:schemeClr val="tx1"/>
                </a:solidFill>
                <a:effectLst/>
                <a:latin typeface="+mn-lt"/>
                <a:ea typeface="+mn-ea"/>
                <a:cs typeface="+mn-cs"/>
              </a:rPr>
              <a:t>Floppy disk drive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Floppy disk drives store information on floppy disks, also called floppies or diskettes. Compared to CDs and DVDs, floppy disks can store only a small amount of data. They also retrieve information more slowly and are more prone to damage. For these reasons, floppy disk drives are less popular than they used to be, although some computers still include them.</a:t>
            </a:r>
          </a:p>
          <a:p>
            <a:r>
              <a:rPr lang="en-US" sz="1200" b="1" kern="1200" dirty="0" smtClean="0">
                <a:solidFill>
                  <a:schemeClr val="tx1"/>
                </a:solidFill>
                <a:effectLst/>
                <a:latin typeface="+mn-lt"/>
                <a:ea typeface="+mn-ea"/>
                <a:cs typeface="+mn-cs"/>
              </a:rPr>
              <a:t>Mouse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mouse is a small device used to point to and select items on your computer screen. Although mice come in many shapes, the typical mouse does look a bit like an actual mouse. It's small, oblong, and connected to the system unit by a long wire that resembles a tail. Some newer mice are wireless.</a:t>
            </a:r>
          </a:p>
          <a:p>
            <a:r>
              <a:rPr lang="en-US" sz="1200" b="1" kern="1200" dirty="0" smtClean="0">
                <a:solidFill>
                  <a:schemeClr val="tx1"/>
                </a:solidFill>
                <a:effectLst/>
                <a:latin typeface="+mn-lt"/>
                <a:ea typeface="+mn-ea"/>
                <a:cs typeface="+mn-cs"/>
              </a:rPr>
              <a:t>Keyboard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keyboard is used mainly for typing text into your computer. Like the keyboard on a typewriter, it has keys for letters and numbers, but it also has special keys:</a:t>
            </a:r>
          </a:p>
          <a:p>
            <a:r>
              <a:rPr lang="en-US" sz="1200" kern="1200" dirty="0" smtClean="0">
                <a:solidFill>
                  <a:schemeClr val="tx1"/>
                </a:solidFill>
                <a:effectLst/>
                <a:latin typeface="+mn-lt"/>
                <a:ea typeface="+mn-ea"/>
                <a:cs typeface="+mn-cs"/>
              </a:rPr>
              <a:t>The function keys, found on the top row, perform different functions depending on where they are used.</a:t>
            </a:r>
          </a:p>
          <a:p>
            <a:r>
              <a:rPr lang="en-US" sz="1200" kern="1200" dirty="0" smtClean="0">
                <a:solidFill>
                  <a:schemeClr val="tx1"/>
                </a:solidFill>
                <a:effectLst/>
                <a:latin typeface="+mn-lt"/>
                <a:ea typeface="+mn-ea"/>
                <a:cs typeface="+mn-cs"/>
              </a:rPr>
              <a:t>The numeric keypad, located on the right side of most keyboards, allows you to enter numbers quickly.</a:t>
            </a:r>
          </a:p>
          <a:p>
            <a:r>
              <a:rPr lang="en-US" sz="1200" kern="1200" dirty="0" smtClean="0">
                <a:solidFill>
                  <a:schemeClr val="tx1"/>
                </a:solidFill>
                <a:effectLst/>
                <a:latin typeface="+mn-lt"/>
                <a:ea typeface="+mn-ea"/>
                <a:cs typeface="+mn-cs"/>
              </a:rPr>
              <a:t>The navigation keys, such as the arrow keys, allow you to move your position within a document or webpage.</a:t>
            </a:r>
          </a:p>
          <a:p>
            <a:r>
              <a:rPr lang="en-US" sz="1200" b="1" kern="1200" dirty="0" smtClean="0">
                <a:solidFill>
                  <a:schemeClr val="tx1"/>
                </a:solidFill>
                <a:effectLst/>
                <a:latin typeface="+mn-lt"/>
                <a:ea typeface="+mn-ea"/>
                <a:cs typeface="+mn-cs"/>
              </a:rPr>
              <a:t>Monitor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monitor displays information in visual form, using text and graphics. The portion of the monitor that displays the information is called the screen. Like a television screen, a computer screen can show still or moving pictures.</a:t>
            </a:r>
          </a:p>
          <a:p>
            <a:r>
              <a:rPr lang="en-US" sz="1200" kern="1200" dirty="0" smtClean="0">
                <a:solidFill>
                  <a:schemeClr val="tx1"/>
                </a:solidFill>
                <a:effectLst/>
                <a:latin typeface="+mn-lt"/>
                <a:ea typeface="+mn-ea"/>
                <a:cs typeface="+mn-cs"/>
              </a:rPr>
              <a:t>There are two basic types of monitors: CRT (cathode ray tube) monitors and LCD (liquid crystal display) monitors. Both types produce sharp images, but LCD monitors have the advantage of being much thinner and lighter. CRT monitors, however, are generally more affordable.</a:t>
            </a:r>
          </a:p>
          <a:p>
            <a:r>
              <a:rPr lang="en-US" sz="1200" b="1" kern="1200" dirty="0" smtClean="0">
                <a:solidFill>
                  <a:schemeClr val="tx1"/>
                </a:solidFill>
                <a:effectLst/>
                <a:latin typeface="+mn-lt"/>
                <a:ea typeface="+mn-ea"/>
                <a:cs typeface="+mn-cs"/>
              </a:rPr>
              <a:t>Printer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printer transfers data from a computer onto paper. You don't need a printer to use your computer, but having one allows you to print e‑mail, cards, invitations, announcements, and other materials. Many people also like being able to print their own photos at home.</a:t>
            </a:r>
          </a:p>
          <a:p>
            <a:r>
              <a:rPr lang="en-US" sz="1200" kern="1200" dirty="0" smtClean="0">
                <a:solidFill>
                  <a:schemeClr val="tx1"/>
                </a:solidFill>
                <a:effectLst/>
                <a:latin typeface="+mn-lt"/>
                <a:ea typeface="+mn-ea"/>
                <a:cs typeface="+mn-cs"/>
              </a:rPr>
              <a:t>The two main types of printers are inkjet printers and laser printers. Inkjet printers are the most popular printers for the home. They can print in black and white or in full color and can produce high-quality photographs when used with special paper. Laser printers are faster and generally better able to handle heavy use.</a:t>
            </a:r>
          </a:p>
          <a:p>
            <a:r>
              <a:rPr lang="en-US" sz="1200" b="1" kern="1200" dirty="0" smtClean="0">
                <a:solidFill>
                  <a:schemeClr val="tx1"/>
                </a:solidFill>
                <a:effectLst/>
                <a:latin typeface="+mn-lt"/>
                <a:ea typeface="+mn-ea"/>
                <a:cs typeface="+mn-cs"/>
              </a:rPr>
              <a:t>Speakers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Speakers are used to play sound. They may be built into the system unit or connected with cables. Speakers allow you to listen to music and hear sound effects from your computer.</a:t>
            </a:r>
          </a:p>
          <a:p>
            <a:r>
              <a:rPr lang="en-US" sz="1200" b="1" kern="1200" dirty="0" smtClean="0">
                <a:solidFill>
                  <a:schemeClr val="tx1"/>
                </a:solidFill>
                <a:effectLst/>
                <a:latin typeface="+mn-lt"/>
                <a:ea typeface="+mn-ea"/>
                <a:cs typeface="+mn-cs"/>
              </a:rPr>
              <a:t>Modem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connect your computer to the Internet, you need a modem. A modem is a device that sends and receives computer information over a telephone line or high-speed cable. Modems are sometimes built into the system unit, but higher-speed modems are usually separate components.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7</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 what does a computer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computer is a basic technology that is a better resource to other than books, radio, and etc...It also is more accurate on all topics and many different features.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8</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data and information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is raw, unorganized facts that need to be processed. Data can be something simple and seemingly random and useless until it is organized. When data is processed, organized, structured or presented in a given context so as to make it useful, it is called Information.</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9</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computer instructions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a computer works with zeros and ones. A software program is created usually at a high level by a programmer and the subsequent code is converted into machine language (0 - 1) which is a language that the computer can understand and execute. When you select a button the button will access these programs which tell the computer: which circuits or switches to access -turn on or turn off, what system program to access - run or stop etc.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10</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computing process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computer can process data, pictures, sound and graphics. They can solve highly complicated problems quickly and accurately.  There are basically five major computer operations or functions irrespective of their size and make. They are</a:t>
            </a:r>
          </a:p>
          <a:p>
            <a:r>
              <a:rPr lang="en-US" sz="1200" kern="1200" dirty="0" smtClean="0">
                <a:solidFill>
                  <a:schemeClr val="tx1"/>
                </a:solidFill>
                <a:effectLst/>
                <a:latin typeface="+mn-lt"/>
                <a:ea typeface="+mn-ea"/>
                <a:cs typeface="+mn-cs"/>
              </a:rPr>
              <a:t> 1) It accepts data or instructions by way of input, </a:t>
            </a:r>
          </a:p>
          <a:p>
            <a:r>
              <a:rPr lang="en-US" sz="1200" kern="1200" dirty="0" smtClean="0">
                <a:solidFill>
                  <a:schemeClr val="tx1"/>
                </a:solidFill>
                <a:effectLst/>
                <a:latin typeface="+mn-lt"/>
                <a:ea typeface="+mn-ea"/>
                <a:cs typeface="+mn-cs"/>
              </a:rPr>
              <a:t>2) It stores data, </a:t>
            </a:r>
          </a:p>
          <a:p>
            <a:r>
              <a:rPr lang="en-US" sz="1200" kern="1200" dirty="0" smtClean="0">
                <a:solidFill>
                  <a:schemeClr val="tx1"/>
                </a:solidFill>
                <a:effectLst/>
                <a:latin typeface="+mn-lt"/>
                <a:ea typeface="+mn-ea"/>
                <a:cs typeface="+mn-cs"/>
              </a:rPr>
              <a:t>3) It can process data as required by the user, </a:t>
            </a:r>
          </a:p>
          <a:p>
            <a:r>
              <a:rPr lang="en-US" sz="1200" kern="1200" dirty="0" smtClean="0">
                <a:solidFill>
                  <a:schemeClr val="tx1"/>
                </a:solidFill>
                <a:effectLst/>
                <a:latin typeface="+mn-lt"/>
                <a:ea typeface="+mn-ea"/>
                <a:cs typeface="+mn-cs"/>
              </a:rPr>
              <a:t>4) It gives results in the form of output, and </a:t>
            </a:r>
          </a:p>
          <a:p>
            <a:r>
              <a:rPr lang="en-US" sz="1200" kern="1200" dirty="0" smtClean="0">
                <a:solidFill>
                  <a:schemeClr val="tx1"/>
                </a:solidFill>
                <a:effectLst/>
                <a:latin typeface="+mn-lt"/>
                <a:ea typeface="+mn-ea"/>
                <a:cs typeface="+mn-cs"/>
              </a:rPr>
              <a:t>5) It controls all operations inside a computer. </a:t>
            </a:r>
          </a:p>
          <a:p>
            <a:r>
              <a:rPr lang="en-US" sz="1200" kern="1200" dirty="0" smtClean="0">
                <a:solidFill>
                  <a:schemeClr val="tx1"/>
                </a:solidFill>
                <a:effectLst/>
                <a:latin typeface="+mn-lt"/>
                <a:ea typeface="+mn-ea"/>
                <a:cs typeface="+mn-cs"/>
              </a:rPr>
              <a:t>Computer operations </a:t>
            </a:r>
          </a:p>
          <a:p>
            <a:r>
              <a:rPr lang="en-US" sz="1200" b="1" kern="1200" dirty="0" smtClean="0">
                <a:solidFill>
                  <a:schemeClr val="tx1"/>
                </a:solidFill>
                <a:effectLst/>
                <a:latin typeface="+mn-lt"/>
                <a:ea typeface="+mn-ea"/>
                <a:cs typeface="+mn-cs"/>
              </a:rPr>
              <a:t>1. Input: </a:t>
            </a:r>
            <a:r>
              <a:rPr lang="en-US" sz="1200" kern="1200" dirty="0" smtClean="0">
                <a:solidFill>
                  <a:schemeClr val="tx1"/>
                </a:solidFill>
                <a:effectLst/>
                <a:latin typeface="+mn-lt"/>
                <a:ea typeface="+mn-ea"/>
                <a:cs typeface="+mn-cs"/>
              </a:rPr>
              <a:t>This is the process of entering data and programs in to the computer system. You should know that computer is an electronic machine like any other machine which takes as inputs raw data and performs some processing giving out processed data. Therefore, the input unit takes data from us to the computer in an organized manner for processing. </a:t>
            </a:r>
          </a:p>
          <a:p>
            <a:r>
              <a:rPr lang="en-US" sz="1200" b="1" kern="1200" dirty="0" smtClean="0">
                <a:solidFill>
                  <a:schemeClr val="tx1"/>
                </a:solidFill>
                <a:effectLst/>
                <a:latin typeface="+mn-lt"/>
                <a:ea typeface="+mn-ea"/>
                <a:cs typeface="+mn-cs"/>
              </a:rPr>
              <a:t>2. Storage: </a:t>
            </a:r>
            <a:r>
              <a:rPr lang="en-US" sz="1200" kern="1200" dirty="0" smtClean="0">
                <a:solidFill>
                  <a:schemeClr val="tx1"/>
                </a:solidFill>
                <a:effectLst/>
                <a:latin typeface="+mn-lt"/>
                <a:ea typeface="+mn-ea"/>
                <a:cs typeface="+mn-cs"/>
              </a:rPr>
              <a:t>The process of saving data and instructions permanently is known as storage. Data has to be fed into the system before the actual processing starts. It is because the processing speed of Central Processing Unit (CPU) is so fast that the data has to be provided to CPU with the same speed. Therefore the data is first stored in the storage unit for faster access and processing. This storage unit or the primary storage of the computer system is designed to do the above functionality. It provides space for storing data and instructions. </a:t>
            </a:r>
          </a:p>
          <a:p>
            <a:r>
              <a:rPr lang="en-US" sz="1200" kern="1200" dirty="0" smtClean="0">
                <a:solidFill>
                  <a:schemeClr val="tx1"/>
                </a:solidFill>
                <a:effectLst/>
                <a:latin typeface="+mn-lt"/>
                <a:ea typeface="+mn-ea"/>
                <a:cs typeface="+mn-cs"/>
              </a:rPr>
              <a:t>The storage unit performs the following major functions: </a:t>
            </a:r>
          </a:p>
          <a:p>
            <a:r>
              <a:rPr lang="en-US" sz="1200" kern="1200" dirty="0" smtClean="0">
                <a:solidFill>
                  <a:schemeClr val="tx1"/>
                </a:solidFill>
                <a:effectLst/>
                <a:latin typeface="+mn-lt"/>
                <a:ea typeface="+mn-ea"/>
                <a:cs typeface="+mn-cs"/>
              </a:rPr>
              <a:t>• All data and instructions are stored here before and after processing. </a:t>
            </a:r>
          </a:p>
          <a:p>
            <a:r>
              <a:rPr lang="en-US" sz="1200" kern="1200" dirty="0" smtClean="0">
                <a:solidFill>
                  <a:schemeClr val="tx1"/>
                </a:solidFill>
                <a:effectLst/>
                <a:latin typeface="+mn-lt"/>
                <a:ea typeface="+mn-ea"/>
                <a:cs typeface="+mn-cs"/>
              </a:rPr>
              <a:t>• Intermediate results of processing are also stored here. </a:t>
            </a:r>
          </a:p>
          <a:p>
            <a:r>
              <a:rPr lang="en-US" sz="1200" b="1" kern="1200" dirty="0" smtClean="0">
                <a:solidFill>
                  <a:schemeClr val="tx1"/>
                </a:solidFill>
                <a:effectLst/>
                <a:latin typeface="+mn-lt"/>
                <a:ea typeface="+mn-ea"/>
                <a:cs typeface="+mn-cs"/>
              </a:rPr>
              <a:t>3. Processing: </a:t>
            </a:r>
            <a:r>
              <a:rPr lang="en-US" sz="1200" kern="1200" dirty="0" smtClean="0">
                <a:solidFill>
                  <a:schemeClr val="tx1"/>
                </a:solidFill>
                <a:effectLst/>
                <a:latin typeface="+mn-lt"/>
                <a:ea typeface="+mn-ea"/>
                <a:cs typeface="+mn-cs"/>
              </a:rPr>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 </a:t>
            </a:r>
          </a:p>
          <a:p>
            <a:r>
              <a:rPr lang="en-US" sz="1200" b="1" kern="1200" dirty="0" smtClean="0">
                <a:solidFill>
                  <a:schemeClr val="tx1"/>
                </a:solidFill>
                <a:effectLst/>
                <a:latin typeface="+mn-lt"/>
                <a:ea typeface="+mn-ea"/>
                <a:cs typeface="+mn-cs"/>
              </a:rPr>
              <a:t>4. Output: </a:t>
            </a:r>
            <a:r>
              <a:rPr lang="en-US" sz="1200" kern="1200" dirty="0" smtClean="0">
                <a:solidFill>
                  <a:schemeClr val="tx1"/>
                </a:solidFill>
                <a:effectLst/>
                <a:latin typeface="+mn-lt"/>
                <a:ea typeface="+mn-ea"/>
                <a:cs typeface="+mn-cs"/>
              </a:rPr>
              <a:t>This is the process of producing results from the data for getting useful information. Similarly the output produced by the computer after processing must also be kept somewhere inside the computer before being given to you in human readable form. Again the output is also stored inside the computer for further processing. </a:t>
            </a:r>
          </a:p>
          <a:p>
            <a:r>
              <a:rPr lang="en-US" sz="1200" b="1" kern="1200" dirty="0" smtClean="0">
                <a:solidFill>
                  <a:schemeClr val="tx1"/>
                </a:solidFill>
                <a:effectLst/>
                <a:latin typeface="+mn-lt"/>
                <a:ea typeface="+mn-ea"/>
                <a:cs typeface="+mn-cs"/>
              </a:rPr>
              <a:t>5. Control: </a:t>
            </a:r>
            <a:r>
              <a:rPr lang="en-US" sz="1200" kern="1200" dirty="0" smtClean="0">
                <a:solidFill>
                  <a:schemeClr val="tx1"/>
                </a:solidFill>
                <a:effectLst/>
                <a:latin typeface="+mn-lt"/>
                <a:ea typeface="+mn-ea"/>
                <a:cs typeface="+mn-cs"/>
              </a:rPr>
              <a:t>The manner how instructions are executed and the above operations are performed. Controlling of all operations like input, processing and output are performed by control unit. It takes care of step by step processing of all operations inside the computer.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11</a:t>
            </a:fld>
            <a:endParaRPr lang="en-US"/>
          </a:p>
        </p:txBody>
      </p:sp>
    </p:spTree>
    <p:extLst>
      <p:ext uri="{BB962C8B-B14F-4D97-AF65-F5344CB8AC3E}">
        <p14:creationId xmlns:p14="http://schemas.microsoft.com/office/powerpoint/2010/main" val="45263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9C8670A5-C7DE-4E71-9869-D6DA1262DCA6}" type="datetime1">
              <a:rPr lang="en-US" smtClean="0"/>
              <a:t>9/15/2014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IN" smtClean="0"/>
              <a:t>CS 111                                              Computer science and Engg</a:t>
            </a:r>
            <a:endParaRPr lang="en-US"/>
          </a:p>
        </p:txBody>
      </p:sp>
      <p:sp>
        <p:nvSpPr>
          <p:cNvPr id="16" name="Slide Number Placeholder 15"/>
          <p:cNvSpPr>
            <a:spLocks noGrp="1"/>
          </p:cNvSpPr>
          <p:nvPr>
            <p:ph type="sldNum" sz="quarter" idx="12"/>
          </p:nvPr>
        </p:nvSpPr>
        <p:spPr/>
        <p:txBody>
          <a:bodyPr/>
          <a:lstStyle/>
          <a:p>
            <a:fld id="{C839977E-EAC6-4CBE-AE0E-153E042775AB}"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D09537-7680-48DB-AE6E-09D62F75350F}" type="datetime1">
              <a:rPr lang="en-US" smtClean="0"/>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05F28-6EE4-4711-BC14-AD9E83EB1B9B}" type="datetime1">
              <a:rPr lang="en-US" smtClean="0"/>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51CC558F-2FE3-4D66-BC43-ACF2C4E3E914}" type="datetime1">
              <a:rPr lang="en-US" smtClean="0"/>
              <a:t>9/15/2014</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IN" smtClean="0"/>
              <a:t>CS 111                                              Computer science and Engg</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7"/>
          <p:cNvSpPr>
            <a:spLocks noGrp="1"/>
          </p:cNvSpPr>
          <p:nvPr>
            <p:ph type="title"/>
          </p:nvPr>
        </p:nvSpPr>
        <p:spPr>
          <a:xfrm>
            <a:off x="1143001" y="21021"/>
            <a:ext cx="7315200" cy="867283"/>
          </a:xfrm>
        </p:spPr>
        <p:txBody>
          <a:bodyPr/>
          <a:lstStyle/>
          <a:p>
            <a:r>
              <a:rPr lang="en-US" smtClean="0"/>
              <a:t>Click to edit Master title style</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F6991E9-CC66-4391-880F-80D61889DBCC}" type="datetime1">
              <a:rPr lang="en-US" smtClean="0"/>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548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33267A-BE49-497D-9AD7-3D4ACD4F9AEF}" type="datetime1">
              <a:rPr lang="en-US" smtClean="0"/>
              <a:t>9/15/2014</a:t>
            </a:fld>
            <a:endParaRPr lang="en-US"/>
          </a:p>
        </p:txBody>
      </p:sp>
      <p:sp>
        <p:nvSpPr>
          <p:cNvPr id="4" name="Footer Placeholder 3"/>
          <p:cNvSpPr>
            <a:spLocks noGrp="1"/>
          </p:cNvSpPr>
          <p:nvPr>
            <p:ph type="ftr" sz="quarter" idx="11"/>
          </p:nvPr>
        </p:nvSpPr>
        <p:spPr/>
        <p:txBody>
          <a:bodyPr/>
          <a:lstStyle/>
          <a:p>
            <a:r>
              <a:rPr lang="en-IN" smtClean="0"/>
              <a:t>CS 111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6FCF4-3AE4-4002-B8C5-AFEC6CE47B52}" type="datetime1">
              <a:rPr lang="en-US" smtClean="0"/>
              <a:t>9/15/2014</a:t>
            </a:fld>
            <a:endParaRPr lang="en-US"/>
          </a:p>
        </p:txBody>
      </p:sp>
      <p:sp>
        <p:nvSpPr>
          <p:cNvPr id="3" name="Footer Placeholder 2"/>
          <p:cNvSpPr>
            <a:spLocks noGrp="1"/>
          </p:cNvSpPr>
          <p:nvPr>
            <p:ph type="ftr" sz="quarter" idx="11"/>
          </p:nvPr>
        </p:nvSpPr>
        <p:spPr/>
        <p:txBody>
          <a:bodyPr/>
          <a:lstStyle/>
          <a:p>
            <a:r>
              <a:rPr lang="en-IN" smtClean="0"/>
              <a:t>CS 111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EEEAC32F-B609-4895-B778-5228B43C73A5}" type="datetime1">
              <a:rPr lang="en-US" smtClean="0"/>
              <a:t>9/15/2014</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IN" smtClean="0"/>
              <a:t>CS 111                                              Computer science and Engg</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8E9DA-2EFB-44EC-92AB-A14B4351A5F3}" type="datetime1">
              <a:rPr lang="en-US" smtClean="0"/>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5F3B20-C5B0-4F69-9A8E-EC0244C1DE55}" type="datetime1">
              <a:rPr lang="en-US" smtClean="0"/>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76173-091D-4B11-AB9C-F7E950765ADB}" type="datetime1">
              <a:rPr lang="en-US" smtClean="0"/>
              <a:t>9/15/2014</a:t>
            </a:fld>
            <a:endParaRPr lang="en-US"/>
          </a:p>
        </p:txBody>
      </p:sp>
      <p:sp>
        <p:nvSpPr>
          <p:cNvPr id="8" name="Footer Placeholder 7"/>
          <p:cNvSpPr>
            <a:spLocks noGrp="1"/>
          </p:cNvSpPr>
          <p:nvPr>
            <p:ph type="ftr" sz="quarter" idx="11"/>
          </p:nvPr>
        </p:nvSpPr>
        <p:spPr/>
        <p:txBody>
          <a:bodyPr/>
          <a:lstStyle/>
          <a:p>
            <a:r>
              <a:rPr lang="en-IN" smtClean="0"/>
              <a:t>CS 111                                              Computer science and Engg</a:t>
            </a:r>
            <a:endParaRPr lang="en-US"/>
          </a:p>
        </p:txBody>
      </p:sp>
      <p:sp>
        <p:nvSpPr>
          <p:cNvPr id="9" name="Slide Number Placeholder 8"/>
          <p:cNvSpPr>
            <a:spLocks noGrp="1"/>
          </p:cNvSpPr>
          <p:nvPr>
            <p:ph type="sldNum" sz="quarter" idx="12"/>
          </p:nvPr>
        </p:nvSpPr>
        <p:spPr/>
        <p:txBody>
          <a:bodyPr/>
          <a:lstStyle/>
          <a:p>
            <a:fld id="{C839977E-EAC6-4CBE-AE0E-153E042775AB}"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FA978-392E-4C8D-89D1-65964667079D}" type="datetime1">
              <a:rPr lang="en-US" smtClean="0"/>
              <a:t>9/15/2014</a:t>
            </a:fld>
            <a:endParaRPr lang="en-US"/>
          </a:p>
        </p:txBody>
      </p:sp>
      <p:sp>
        <p:nvSpPr>
          <p:cNvPr id="4" name="Footer Placeholder 3"/>
          <p:cNvSpPr>
            <a:spLocks noGrp="1"/>
          </p:cNvSpPr>
          <p:nvPr>
            <p:ph type="ftr" sz="quarter" idx="11"/>
          </p:nvPr>
        </p:nvSpPr>
        <p:spPr/>
        <p:txBody>
          <a:bodyPr/>
          <a:lstStyle/>
          <a:p>
            <a:r>
              <a:rPr lang="en-IN" smtClean="0"/>
              <a:t>CS 111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19823-EC65-4825-9258-A70C999263E7}" type="datetime1">
              <a:rPr lang="en-US" smtClean="0"/>
              <a:t>9/15/2014</a:t>
            </a:fld>
            <a:endParaRPr lang="en-US"/>
          </a:p>
        </p:txBody>
      </p:sp>
      <p:sp>
        <p:nvSpPr>
          <p:cNvPr id="3" name="Footer Placeholder 2"/>
          <p:cNvSpPr>
            <a:spLocks noGrp="1"/>
          </p:cNvSpPr>
          <p:nvPr>
            <p:ph type="ftr" sz="quarter" idx="11"/>
          </p:nvPr>
        </p:nvSpPr>
        <p:spPr/>
        <p:txBody>
          <a:bodyPr/>
          <a:lstStyle/>
          <a:p>
            <a:r>
              <a:rPr lang="en-IN" smtClean="0"/>
              <a:t>CS 111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64183-7242-4CA3-A69D-7F185E01665A}" type="datetime1">
              <a:rPr lang="en-US" smtClean="0"/>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9FEC1-99AA-40E3-BFBA-D1DE9C46DC81}" type="datetime1">
              <a:rPr lang="en-US" smtClean="0"/>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F4E52753-41CE-47C0-B2D8-E264F2BF7E8D}" type="datetime1">
              <a:rPr lang="en-US" smtClean="0"/>
              <a:t>9/15/2014</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IN" smtClean="0"/>
              <a:t>CS 111                                              Computer science and Engg</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C839977E-EAC6-4CBE-AE0E-153E042775AB}" type="slidenum">
              <a:rPr lang="en-US" smtClean="0"/>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62" r:id="rId12"/>
    <p:sldLayoutId id="2147483664" r:id="rId13"/>
    <p:sldLayoutId id="2147483666" r:id="rId14"/>
    <p:sldLayoutId id="2147483667" r:id="rId15"/>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video%20illustrations/RAM%20&amp;%20ROM.mp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in/url?sa=i&amp;rct=j&amp;q=introduction+to+hardware+and+software+image&amp;source=images&amp;cd=&amp;cad=rja&amp;docid=_kQCHH-ych_w9M&amp;tbnid=uFnQ2tx7a2_elM:&amp;ved=0CAUQjRw&amp;url=http://lagcc-cuny.digication.com/tatjana_sevilla_scholars_ep_Fall2010/Introduction_to_Information_Systems&amp;ei=8t_HUZ3zOsPE0QWK24HACQ&amp;bvm=bv.48293060,d.ZG4&amp;psig=AFQjCNGHlhXqndyqG0inwrDCXmw5a5AI1A&amp;ust=1372139736282587"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823332" cy="1600200"/>
          </a:xfrm>
        </p:spPr>
        <p:txBody>
          <a:bodyPr>
            <a:normAutofit fontScale="90000"/>
          </a:bodyPr>
          <a:lstStyle/>
          <a:p>
            <a:pPr algn="ctr"/>
            <a:r>
              <a:rPr lang="en-IN" b="1" dirty="0" smtClean="0"/>
              <a:t>Introduction to Computers and Programming (CS-111)</a:t>
            </a:r>
            <a:br>
              <a:rPr lang="en-IN" b="1" dirty="0" smtClean="0"/>
            </a:b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8738" lvl="1" algn="ctr"/>
            <a:endParaRPr lang="en-US" sz="2000" b="1" dirty="0">
              <a:solidFill>
                <a:schemeClr val="bg1"/>
              </a:solidFill>
            </a:endParaRPr>
          </a:p>
        </p:txBody>
      </p:sp>
      <p:sp>
        <p:nvSpPr>
          <p:cNvPr id="8" name="TextBox 7"/>
          <p:cNvSpPr txBox="1"/>
          <p:nvPr/>
        </p:nvSpPr>
        <p:spPr>
          <a:xfrm>
            <a:off x="1267812" y="990600"/>
            <a:ext cx="7696200" cy="6124754"/>
          </a:xfrm>
          <a:prstGeom prst="rect">
            <a:avLst/>
          </a:prstGeom>
          <a:noFill/>
        </p:spPr>
        <p:txBody>
          <a:bodyPr wrap="square" rtlCol="0">
            <a:spAutoFit/>
          </a:bodyPr>
          <a:lstStyle/>
          <a:p>
            <a:pPr lvl="1"/>
            <a:endParaRPr lang="en-US" sz="2800" b="1" i="1" dirty="0">
              <a:solidFill>
                <a:schemeClr val="tx2"/>
              </a:solidFill>
            </a:endParaRPr>
          </a:p>
          <a:p>
            <a:pPr marL="342900" indent="-342900" algn="just">
              <a:buFont typeface="Wingdings" pitchFamily="2" charset="2"/>
              <a:buChar char="Ø"/>
            </a:pPr>
            <a:r>
              <a:rPr lang="en-US" sz="2800" b="1" dirty="0">
                <a:solidFill>
                  <a:schemeClr val="tx2"/>
                </a:solidFill>
              </a:rPr>
              <a:t>Program</a:t>
            </a:r>
            <a:r>
              <a:rPr lang="en-US" sz="2800" dirty="0">
                <a:solidFill>
                  <a:schemeClr val="tx2"/>
                </a:solidFill>
              </a:rPr>
              <a:t> or </a:t>
            </a:r>
            <a:r>
              <a:rPr lang="en-US" sz="2800" b="1" dirty="0">
                <a:solidFill>
                  <a:schemeClr val="tx2"/>
                </a:solidFill>
              </a:rPr>
              <a:t>software </a:t>
            </a:r>
            <a:r>
              <a:rPr lang="en-US" sz="2800" b="1" dirty="0" smtClean="0">
                <a:solidFill>
                  <a:schemeClr val="tx2"/>
                </a:solidFill>
              </a:rPr>
              <a:t>- </a:t>
            </a:r>
            <a:r>
              <a:rPr lang="en-US" sz="2800" dirty="0" smtClean="0">
                <a:solidFill>
                  <a:schemeClr val="tx2"/>
                </a:solidFill>
              </a:rPr>
              <a:t>a </a:t>
            </a:r>
            <a:r>
              <a:rPr lang="en-US" sz="2800" dirty="0">
                <a:solidFill>
                  <a:schemeClr val="tx2"/>
                </a:solidFill>
              </a:rPr>
              <a:t>detailed list of </a:t>
            </a:r>
            <a:r>
              <a:rPr lang="en-US" sz="2800" dirty="0" smtClean="0">
                <a:solidFill>
                  <a:schemeClr val="tx2"/>
                </a:solidFill>
              </a:rPr>
              <a:t>instructions that </a:t>
            </a:r>
            <a:r>
              <a:rPr lang="en-US" sz="2800" dirty="0">
                <a:solidFill>
                  <a:schemeClr val="tx2"/>
                </a:solidFill>
              </a:rPr>
              <a:t>tells </a:t>
            </a:r>
            <a:r>
              <a:rPr lang="en-US" sz="2800" dirty="0" smtClean="0">
                <a:solidFill>
                  <a:schemeClr val="tx2"/>
                </a:solidFill>
              </a:rPr>
              <a:t>the computer what exactly to </a:t>
            </a:r>
            <a:r>
              <a:rPr lang="en-US" sz="2800" dirty="0">
                <a:solidFill>
                  <a:schemeClr val="tx2"/>
                </a:solidFill>
              </a:rPr>
              <a:t>do</a:t>
            </a:r>
            <a:r>
              <a:rPr lang="en-US" sz="2800" dirty="0" smtClean="0">
                <a:solidFill>
                  <a:schemeClr val="tx2"/>
                </a:solidFill>
              </a:rPr>
              <a:t>.</a:t>
            </a:r>
          </a:p>
          <a:p>
            <a:pPr marL="342900" indent="-342900" algn="just"/>
            <a:endParaRPr lang="en-US" sz="2800" dirty="0">
              <a:solidFill>
                <a:schemeClr val="tx2"/>
              </a:solidFill>
            </a:endParaRPr>
          </a:p>
          <a:p>
            <a:pPr marL="342900" indent="-342900" algn="just">
              <a:buFont typeface="Wingdings" pitchFamily="2" charset="2"/>
              <a:buChar char="Ø"/>
            </a:pPr>
            <a:r>
              <a:rPr lang="en-US" sz="2800" dirty="0" smtClean="0">
                <a:solidFill>
                  <a:schemeClr val="tx2"/>
                </a:solidFill>
              </a:rPr>
              <a:t>Before </a:t>
            </a:r>
            <a:r>
              <a:rPr lang="en-US" sz="2800" dirty="0">
                <a:solidFill>
                  <a:schemeClr val="tx2"/>
                </a:solidFill>
              </a:rPr>
              <a:t>processing a specific job, the </a:t>
            </a:r>
            <a:r>
              <a:rPr lang="en-US" sz="2800" dirty="0" smtClean="0">
                <a:solidFill>
                  <a:schemeClr val="tx2"/>
                </a:solidFill>
              </a:rPr>
              <a:t>corresponding instructions (program) to do </a:t>
            </a:r>
            <a:r>
              <a:rPr lang="en-US" sz="2800" dirty="0">
                <a:solidFill>
                  <a:schemeClr val="tx2"/>
                </a:solidFill>
              </a:rPr>
              <a:t>that job must be stored in memory</a:t>
            </a:r>
            <a:r>
              <a:rPr lang="en-US" sz="2800" dirty="0" smtClean="0">
                <a:solidFill>
                  <a:schemeClr val="tx2"/>
                </a:solidFill>
              </a:rPr>
              <a:t>.</a:t>
            </a:r>
          </a:p>
          <a:p>
            <a:pPr marL="342900" indent="-342900" algn="just"/>
            <a:endParaRPr lang="en-US" sz="2800" dirty="0">
              <a:solidFill>
                <a:schemeClr val="tx2"/>
              </a:solidFill>
            </a:endParaRPr>
          </a:p>
          <a:p>
            <a:pPr marL="342900" indent="-342900" algn="just">
              <a:buFont typeface="Wingdings" pitchFamily="2" charset="2"/>
              <a:buChar char="Ø"/>
            </a:pPr>
            <a:r>
              <a:rPr lang="en-US" sz="2800" dirty="0" smtClean="0">
                <a:solidFill>
                  <a:schemeClr val="tx2"/>
                </a:solidFill>
              </a:rPr>
              <a:t>Once </a:t>
            </a:r>
            <a:r>
              <a:rPr lang="en-US" sz="2800" dirty="0">
                <a:solidFill>
                  <a:schemeClr val="tx2"/>
                </a:solidFill>
              </a:rPr>
              <a:t>the program is stored in memory the computer can start the operation by executing the program instructions one after the other.</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10</a:t>
            </a:fld>
            <a:endParaRPr lang="en-US"/>
          </a:p>
        </p:txBody>
      </p:sp>
      <p:sp>
        <p:nvSpPr>
          <p:cNvPr id="7"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Instruction to computer </a:t>
            </a:r>
            <a:endParaRPr lang="en-US" sz="4000"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8" y="3200400"/>
            <a:ext cx="1295399" cy="523220"/>
          </a:xfrm>
          <a:prstGeom prst="rect">
            <a:avLst/>
          </a:prstGeom>
          <a:noFill/>
        </p:spPr>
        <p:txBody>
          <a:bodyPr wrap="square" rtlCol="0">
            <a:spAutoFit/>
          </a:bodyPr>
          <a:lstStyle/>
          <a:p>
            <a:pPr marL="58738" lvl="1"/>
            <a:endParaRPr lang="en-US" sz="1400" i="1" dirty="0">
              <a:solidFill>
                <a:schemeClr val="bg1"/>
              </a:solidFill>
            </a:endParaRPr>
          </a:p>
          <a:p>
            <a:pPr marL="58738" lvl="1"/>
            <a:endParaRPr lang="en-US" sz="1400" i="1" dirty="0">
              <a:solidFill>
                <a:schemeClr val="bg1"/>
              </a:solidFill>
            </a:endParaRPr>
          </a:p>
        </p:txBody>
      </p:sp>
      <p:sp>
        <p:nvSpPr>
          <p:cNvPr id="8" name="TextBox 7"/>
          <p:cNvSpPr txBox="1"/>
          <p:nvPr/>
        </p:nvSpPr>
        <p:spPr>
          <a:xfrm>
            <a:off x="3242016" y="762000"/>
            <a:ext cx="3821046" cy="1138773"/>
          </a:xfrm>
          <a:prstGeom prst="rect">
            <a:avLst/>
          </a:prstGeom>
          <a:noFill/>
        </p:spPr>
        <p:txBody>
          <a:bodyPr wrap="none" rtlCol="0">
            <a:spAutoFit/>
          </a:bodyPr>
          <a:lstStyle/>
          <a:p>
            <a:pPr lvl="1" algn="ctr"/>
            <a:r>
              <a:rPr lang="en-US" sz="3600" b="1" dirty="0">
                <a:solidFill>
                  <a:schemeClr val="accent1"/>
                </a:solidFill>
              </a:rPr>
              <a:t> </a:t>
            </a:r>
            <a:endParaRPr lang="en-US" sz="3600" b="1" i="1" dirty="0" smtClean="0">
              <a:solidFill>
                <a:schemeClr val="accent1"/>
              </a:solidFill>
            </a:endParaRPr>
          </a:p>
          <a:p>
            <a:pPr lvl="1"/>
            <a:endParaRPr lang="en-US" sz="3200" dirty="0" smtClean="0">
              <a:solidFill>
                <a:schemeClr val="tx2"/>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376" y="1524000"/>
            <a:ext cx="7426325"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11</a:t>
            </a:fld>
            <a:endParaRPr lang="en-US"/>
          </a:p>
        </p:txBody>
      </p:sp>
      <p:sp>
        <p:nvSpPr>
          <p:cNvPr id="10" name="Title 5"/>
          <p:cNvSpPr>
            <a:spLocks noGrp="1"/>
          </p:cNvSpPr>
          <p:nvPr>
            <p:ph type="title"/>
          </p:nvPr>
        </p:nvSpPr>
        <p:spPr/>
        <p:txBody>
          <a:bodyPr>
            <a:normAutofit/>
          </a:bodyPr>
          <a:lstStyle/>
          <a:p>
            <a:pPr algn="ctr"/>
            <a:r>
              <a:rPr lang="en-US" b="1" dirty="0">
                <a:solidFill>
                  <a:schemeClr val="tx2"/>
                </a:solidFill>
              </a:rPr>
              <a:t>Block Diagram of </a:t>
            </a:r>
            <a:r>
              <a:rPr lang="en-US" b="1" dirty="0" smtClean="0">
                <a:solidFill>
                  <a:schemeClr val="tx2"/>
                </a:solidFill>
              </a:rPr>
              <a:t>a Computer</a:t>
            </a:r>
            <a:endParaRPr lang="en-US"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7009" y="856703"/>
            <a:ext cx="7848598" cy="6555641"/>
          </a:xfrm>
          <a:prstGeom prst="rect">
            <a:avLst/>
          </a:prstGeom>
          <a:noFill/>
        </p:spPr>
        <p:txBody>
          <a:bodyPr wrap="square" rtlCol="0">
            <a:spAutoFit/>
          </a:bodyPr>
          <a:lstStyle/>
          <a:p>
            <a:pPr algn="just">
              <a:buSzPct val="60000"/>
              <a:buFont typeface="Wingdings" pitchFamily="2" charset="2"/>
              <a:buChar char="ü"/>
            </a:pPr>
            <a:endParaRPr lang="en-US" sz="2800" dirty="0" smtClean="0">
              <a:solidFill>
                <a:schemeClr val="tx2"/>
              </a:solidFill>
            </a:endParaRPr>
          </a:p>
          <a:p>
            <a:pPr algn="just">
              <a:buSzPct val="60000"/>
            </a:pPr>
            <a:r>
              <a:rPr lang="en-US" sz="2800" dirty="0" smtClean="0">
                <a:solidFill>
                  <a:schemeClr val="tx2"/>
                </a:solidFill>
              </a:rPr>
              <a:t>Input</a:t>
            </a:r>
            <a:r>
              <a:rPr lang="en-US" sz="2800" dirty="0">
                <a:solidFill>
                  <a:schemeClr val="tx2"/>
                </a:solidFill>
              </a:rPr>
              <a:t>, output, or auxiliary storage devices </a:t>
            </a:r>
            <a:r>
              <a:rPr lang="en-US" sz="2800" dirty="0" smtClean="0">
                <a:solidFill>
                  <a:schemeClr val="tx2"/>
                </a:solidFill>
              </a:rPr>
              <a:t>are attached </a:t>
            </a:r>
            <a:r>
              <a:rPr lang="en-US" sz="2800" dirty="0">
                <a:solidFill>
                  <a:schemeClr val="tx2"/>
                </a:solidFill>
              </a:rPr>
              <a:t>to a </a:t>
            </a:r>
            <a:r>
              <a:rPr lang="en-US" sz="2800" dirty="0" smtClean="0">
                <a:solidFill>
                  <a:schemeClr val="tx2"/>
                </a:solidFill>
              </a:rPr>
              <a:t>computer</a:t>
            </a:r>
          </a:p>
          <a:p>
            <a:pPr algn="just">
              <a:buSzPct val="60000"/>
            </a:pPr>
            <a:endParaRPr lang="en-US" sz="2800" dirty="0">
              <a:solidFill>
                <a:schemeClr val="tx2"/>
              </a:solidFill>
            </a:endParaRPr>
          </a:p>
          <a:p>
            <a:pPr lvl="1" algn="just">
              <a:buClr>
                <a:srgbClr val="993300"/>
              </a:buClr>
              <a:buSzPct val="60000"/>
              <a:buFont typeface="Wingdings" pitchFamily="2" charset="2"/>
              <a:buChar char="Ø"/>
            </a:pPr>
            <a:r>
              <a:rPr lang="en-US" sz="2800" dirty="0">
                <a:solidFill>
                  <a:schemeClr val="tx2"/>
                </a:solidFill>
              </a:rPr>
              <a:t>Input Devices include keyboard and mouse, scanners</a:t>
            </a:r>
            <a:r>
              <a:rPr lang="en-US" sz="2800" dirty="0" smtClean="0">
                <a:solidFill>
                  <a:schemeClr val="tx2"/>
                </a:solidFill>
              </a:rPr>
              <a:t>.</a:t>
            </a:r>
          </a:p>
          <a:p>
            <a:pPr lvl="1" algn="just">
              <a:buClr>
                <a:srgbClr val="993300"/>
              </a:buClr>
              <a:buSzPct val="60000"/>
            </a:pPr>
            <a:endParaRPr lang="en-US" sz="2800" dirty="0" smtClean="0">
              <a:solidFill>
                <a:schemeClr val="tx2"/>
              </a:solidFill>
            </a:endParaRPr>
          </a:p>
          <a:p>
            <a:pPr lvl="1" algn="just">
              <a:buClr>
                <a:srgbClr val="993300"/>
              </a:buClr>
              <a:buSzPct val="60000"/>
              <a:buFont typeface="Wingdings" pitchFamily="2" charset="2"/>
              <a:buChar char="Ø"/>
            </a:pPr>
            <a:r>
              <a:rPr lang="en-US" sz="2800" dirty="0" smtClean="0">
                <a:solidFill>
                  <a:schemeClr val="tx2"/>
                </a:solidFill>
              </a:rPr>
              <a:t>Output </a:t>
            </a:r>
            <a:r>
              <a:rPr lang="en-US" sz="2800" dirty="0">
                <a:solidFill>
                  <a:schemeClr val="tx2"/>
                </a:solidFill>
              </a:rPr>
              <a:t>Devices include printers, video display, LCD screens</a:t>
            </a:r>
            <a:r>
              <a:rPr lang="en-US" sz="2800" dirty="0" smtClean="0">
                <a:solidFill>
                  <a:schemeClr val="tx2"/>
                </a:solidFill>
              </a:rPr>
              <a:t>.</a:t>
            </a:r>
          </a:p>
          <a:p>
            <a:pPr lvl="1" algn="just">
              <a:buClr>
                <a:srgbClr val="993300"/>
              </a:buClr>
              <a:buSzPct val="60000"/>
            </a:pPr>
            <a:endParaRPr lang="en-US" sz="2800" dirty="0">
              <a:solidFill>
                <a:schemeClr val="tx2"/>
              </a:solidFill>
            </a:endParaRPr>
          </a:p>
          <a:p>
            <a:pPr lvl="1" algn="just">
              <a:buClr>
                <a:srgbClr val="993300"/>
              </a:buClr>
              <a:buSzPct val="60000"/>
              <a:buFont typeface="Wingdings" pitchFamily="2" charset="2"/>
              <a:buChar char="Ø"/>
            </a:pPr>
            <a:r>
              <a:rPr lang="en-US" sz="2800" dirty="0">
                <a:solidFill>
                  <a:schemeClr val="tx2"/>
                </a:solidFill>
              </a:rPr>
              <a:t>Auxiliary </a:t>
            </a:r>
            <a:r>
              <a:rPr lang="en-US" sz="2800" dirty="0" smtClean="0">
                <a:solidFill>
                  <a:schemeClr val="tx2"/>
                </a:solidFill>
              </a:rPr>
              <a:t>Devices </a:t>
            </a:r>
            <a:r>
              <a:rPr lang="en-US" sz="2800" dirty="0">
                <a:solidFill>
                  <a:schemeClr val="tx2"/>
                </a:solidFill>
              </a:rPr>
              <a:t>include disk drives, CD-ROM and DVD-ROM drives, modems, and digital cameras.</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12</a:t>
            </a:fld>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Computer peripherals</a:t>
            </a:r>
            <a:endParaRPr lang="en-US" b="1"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71601" y="762000"/>
            <a:ext cx="7620000" cy="6986528"/>
          </a:xfrm>
          <a:prstGeom prst="rect">
            <a:avLst/>
          </a:prstGeom>
          <a:noFill/>
        </p:spPr>
        <p:txBody>
          <a:bodyPr wrap="square" rtlCol="0">
            <a:spAutoFit/>
          </a:bodyPr>
          <a:lstStyle/>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An </a:t>
            </a:r>
            <a:r>
              <a:rPr lang="en-US" sz="2800" dirty="0">
                <a:solidFill>
                  <a:schemeClr val="tx2"/>
                </a:solidFill>
              </a:rPr>
              <a:t>external device connected to the CPU, used to feed data and instructions for solving the problem at </a:t>
            </a:r>
            <a:r>
              <a:rPr lang="en-US" sz="2800" dirty="0" smtClean="0">
                <a:solidFill>
                  <a:schemeClr val="tx2"/>
                </a:solidFill>
              </a:rPr>
              <a:t>hand</a:t>
            </a:r>
          </a:p>
          <a:p>
            <a:pPr algn="just"/>
            <a:endParaRPr lang="en-US" sz="2800" dirty="0">
              <a:solidFill>
                <a:schemeClr val="tx2"/>
              </a:solidFill>
            </a:endParaRPr>
          </a:p>
          <a:p>
            <a:pPr lvl="1" algn="just">
              <a:buFont typeface="Wingdings" pitchFamily="2" charset="2"/>
              <a:buChar char="§"/>
            </a:pPr>
            <a:r>
              <a:rPr lang="en-US" sz="2800" dirty="0" smtClean="0">
                <a:solidFill>
                  <a:schemeClr val="tx2"/>
                </a:solidFill>
              </a:rPr>
              <a:t>Mouse</a:t>
            </a:r>
          </a:p>
          <a:p>
            <a:pPr lvl="1" algn="just">
              <a:buFont typeface="Wingdings" pitchFamily="2" charset="2"/>
              <a:buChar char="§"/>
            </a:pPr>
            <a:r>
              <a:rPr lang="en-US" sz="2800" dirty="0" smtClean="0">
                <a:solidFill>
                  <a:schemeClr val="tx2"/>
                </a:solidFill>
              </a:rPr>
              <a:t>Keyboard</a:t>
            </a:r>
            <a:endParaRPr lang="en-US" sz="2800" dirty="0">
              <a:solidFill>
                <a:schemeClr val="tx2"/>
              </a:solidFill>
            </a:endParaRPr>
          </a:p>
          <a:p>
            <a:pPr lvl="1" algn="just">
              <a:buFont typeface="Wingdings" pitchFamily="2" charset="2"/>
              <a:buChar char="§"/>
            </a:pPr>
            <a:r>
              <a:rPr lang="en-US" sz="2800" dirty="0">
                <a:solidFill>
                  <a:schemeClr val="tx2"/>
                </a:solidFill>
              </a:rPr>
              <a:t>Joystick</a:t>
            </a:r>
          </a:p>
          <a:p>
            <a:pPr lvl="1" algn="just">
              <a:buFont typeface="Wingdings" pitchFamily="2" charset="2"/>
              <a:buChar char="§"/>
            </a:pPr>
            <a:r>
              <a:rPr lang="en-US" sz="2800" dirty="0">
                <a:solidFill>
                  <a:schemeClr val="tx2"/>
                </a:solidFill>
              </a:rPr>
              <a:t>Light pen</a:t>
            </a:r>
          </a:p>
          <a:p>
            <a:pPr lvl="1" algn="just">
              <a:buFont typeface="Wingdings" pitchFamily="2" charset="2"/>
              <a:buChar char="§"/>
            </a:pPr>
            <a:r>
              <a:rPr lang="en-US" sz="2800" dirty="0">
                <a:solidFill>
                  <a:schemeClr val="tx2"/>
                </a:solidFill>
              </a:rPr>
              <a:t>Trackball</a:t>
            </a:r>
          </a:p>
          <a:p>
            <a:pPr lvl="1" algn="just">
              <a:buFont typeface="Wingdings" pitchFamily="2" charset="2"/>
              <a:buChar char="§"/>
            </a:pPr>
            <a:r>
              <a:rPr lang="en-US" sz="2800" dirty="0">
                <a:solidFill>
                  <a:schemeClr val="tx2"/>
                </a:solidFill>
              </a:rPr>
              <a:t>Optical Scanner</a:t>
            </a:r>
          </a:p>
          <a:p>
            <a:pPr lvl="1" algn="just">
              <a:buFont typeface="Wingdings" pitchFamily="2" charset="2"/>
              <a:buChar char="§"/>
            </a:pPr>
            <a:r>
              <a:rPr lang="en-US" sz="2800" dirty="0">
                <a:solidFill>
                  <a:schemeClr val="tx2"/>
                </a:solidFill>
              </a:rPr>
              <a:t>Voice input </a:t>
            </a:r>
          </a:p>
          <a:p>
            <a:pPr lvl="1"/>
            <a:endParaRPr lang="en-US" sz="2800" dirty="0" smtClean="0">
              <a:solidFill>
                <a:schemeClr val="tx2"/>
              </a:solidFill>
            </a:endParaRPr>
          </a:p>
          <a:p>
            <a:pPr lvl="1"/>
            <a:endParaRPr lang="en-US" sz="2800" dirty="0">
              <a:solidFill>
                <a:schemeClr val="tx2"/>
              </a:solidFill>
            </a:endParaRP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084500"/>
            <a:ext cx="246856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6705" y="4800600"/>
            <a:ext cx="30670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13</a:t>
            </a:fld>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Input devices</a:t>
            </a:r>
            <a:endParaRPr lang="en-US" b="1"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95402" y="762000"/>
            <a:ext cx="7772398" cy="5139869"/>
          </a:xfrm>
          <a:prstGeom prst="rect">
            <a:avLst/>
          </a:prstGeom>
          <a:noFill/>
        </p:spPr>
        <p:txBody>
          <a:bodyPr wrap="square" rtlCol="0">
            <a:spAutoFit/>
          </a:bodyPr>
          <a:lstStyle/>
          <a:p>
            <a:pPr lvl="1"/>
            <a:endParaRPr lang="en-US" sz="2800" b="1" i="1" dirty="0" smtClean="0">
              <a:solidFill>
                <a:schemeClr val="tx2"/>
              </a:solidFill>
            </a:endParaRPr>
          </a:p>
          <a:p>
            <a:pPr algn="just">
              <a:buFont typeface="Wingdings" pitchFamily="2" charset="2"/>
              <a:buChar char="Ø"/>
            </a:pPr>
            <a:r>
              <a:rPr lang="en-US" sz="2800" dirty="0" smtClean="0">
                <a:solidFill>
                  <a:schemeClr val="tx2"/>
                </a:solidFill>
              </a:rPr>
              <a:t>An external device connected to the CPU that </a:t>
            </a:r>
            <a:r>
              <a:rPr lang="en-US" sz="2800" dirty="0">
                <a:solidFill>
                  <a:schemeClr val="tx2"/>
                </a:solidFill>
              </a:rPr>
              <a:t>is used to display the results.</a:t>
            </a:r>
          </a:p>
          <a:p>
            <a:pPr algn="just"/>
            <a:endParaRPr lang="en-US" sz="2000" dirty="0">
              <a:solidFill>
                <a:schemeClr val="tx2"/>
              </a:solidFill>
            </a:endParaRPr>
          </a:p>
          <a:p>
            <a:pPr lvl="1" algn="just">
              <a:buFont typeface="Wingdings" pitchFamily="2" charset="2"/>
              <a:buChar char="§"/>
            </a:pPr>
            <a:r>
              <a:rPr lang="en-US" sz="2800" dirty="0" smtClean="0">
                <a:solidFill>
                  <a:schemeClr val="tx2"/>
                </a:solidFill>
              </a:rPr>
              <a:t>Monitor</a:t>
            </a:r>
          </a:p>
          <a:p>
            <a:pPr lvl="1" algn="just">
              <a:buFont typeface="Wingdings" pitchFamily="2" charset="2"/>
              <a:buChar char="§"/>
            </a:pPr>
            <a:r>
              <a:rPr lang="en-US" sz="2800" dirty="0" smtClean="0">
                <a:solidFill>
                  <a:schemeClr val="tx2"/>
                </a:solidFill>
              </a:rPr>
              <a:t>printer</a:t>
            </a:r>
            <a:endParaRPr lang="en-US" sz="2800" dirty="0">
              <a:solidFill>
                <a:schemeClr val="tx2"/>
              </a:solidFill>
            </a:endParaRPr>
          </a:p>
          <a:p>
            <a:pPr lvl="1" algn="just">
              <a:buFont typeface="Wingdings" pitchFamily="2" charset="2"/>
              <a:buChar char="§"/>
            </a:pPr>
            <a:r>
              <a:rPr lang="en-US" sz="2800" dirty="0">
                <a:solidFill>
                  <a:schemeClr val="tx2"/>
                </a:solidFill>
              </a:rPr>
              <a:t>plotter</a:t>
            </a:r>
          </a:p>
          <a:p>
            <a:pPr lvl="1" algn="just">
              <a:buFont typeface="Wingdings" pitchFamily="2" charset="2"/>
              <a:buChar char="§"/>
            </a:pPr>
            <a:r>
              <a:rPr lang="en-US" sz="2800" dirty="0">
                <a:solidFill>
                  <a:schemeClr val="tx2"/>
                </a:solidFill>
              </a:rPr>
              <a:t>plasma display panels</a:t>
            </a:r>
          </a:p>
          <a:p>
            <a:pPr lvl="1" algn="just">
              <a:buFont typeface="Wingdings" pitchFamily="2" charset="2"/>
              <a:buChar char="§"/>
            </a:pPr>
            <a:r>
              <a:rPr lang="en-US" sz="2800" dirty="0">
                <a:solidFill>
                  <a:schemeClr val="tx2"/>
                </a:solidFill>
              </a:rPr>
              <a:t>LCD displays</a:t>
            </a:r>
          </a:p>
          <a:p>
            <a:pPr lvl="1" algn="just">
              <a:buFont typeface="Wingdings" pitchFamily="2" charset="2"/>
              <a:buChar char="§"/>
            </a:pPr>
            <a:r>
              <a:rPr lang="en-US" sz="2800" dirty="0">
                <a:solidFill>
                  <a:schemeClr val="tx2"/>
                </a:solidFill>
              </a:rPr>
              <a:t>voice output</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925503"/>
            <a:ext cx="2359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4661338"/>
            <a:ext cx="24511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14</a:t>
            </a:fld>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Output devices</a:t>
            </a:r>
            <a:endParaRPr lang="en-US" b="1"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1066800"/>
            <a:ext cx="7620000" cy="3108543"/>
          </a:xfrm>
          <a:prstGeom prst="rect">
            <a:avLst/>
          </a:prstGeom>
          <a:noFill/>
        </p:spPr>
        <p:txBody>
          <a:bodyPr wrap="square" rtlCol="0">
            <a:spAutoFit/>
          </a:bodyPr>
          <a:lstStyle/>
          <a:p>
            <a:pPr marL="914400" lvl="1" indent="-457200" algn="just">
              <a:buFont typeface="Wingdings" pitchFamily="2" charset="2"/>
              <a:buChar char="Ø"/>
            </a:pPr>
            <a:r>
              <a:rPr lang="en-US" sz="2800" dirty="0" smtClean="0">
                <a:solidFill>
                  <a:schemeClr val="tx2"/>
                </a:solidFill>
              </a:rPr>
              <a:t>The Central Processing Unit and Memory Unit are together called as </a:t>
            </a:r>
            <a:r>
              <a:rPr lang="en-US" sz="2800" b="1" dirty="0" smtClean="0">
                <a:solidFill>
                  <a:schemeClr val="tx2"/>
                </a:solidFill>
              </a:rPr>
              <a:t>System Unit.</a:t>
            </a:r>
          </a:p>
          <a:p>
            <a:pPr marL="914400" lvl="1" indent="-457200" algn="just">
              <a:buFont typeface="Wingdings" pitchFamily="2" charset="2"/>
              <a:buChar char="Ø"/>
            </a:pPr>
            <a:endParaRPr lang="en-US" sz="2800" dirty="0" smtClean="0">
              <a:solidFill>
                <a:schemeClr val="tx2"/>
              </a:solidFill>
            </a:endParaRPr>
          </a:p>
          <a:p>
            <a:pPr marL="914400" lvl="1" indent="-457200" algn="just">
              <a:buFont typeface="Wingdings" pitchFamily="2" charset="2"/>
              <a:buChar char="Ø"/>
            </a:pPr>
            <a:r>
              <a:rPr lang="en-US" sz="2800" dirty="0" smtClean="0">
                <a:solidFill>
                  <a:schemeClr val="tx2"/>
                </a:solidFill>
              </a:rPr>
              <a:t>Data </a:t>
            </a:r>
            <a:r>
              <a:rPr lang="en-US" sz="2800" dirty="0">
                <a:solidFill>
                  <a:schemeClr val="tx2"/>
                </a:solidFill>
              </a:rPr>
              <a:t>and instructions received from the input device are stored and processed in the System unit. </a:t>
            </a:r>
            <a:endParaRPr lang="en-US" sz="2800" b="1" dirty="0">
              <a:solidFill>
                <a:schemeClr val="tx2"/>
              </a:solidFill>
            </a:endParaRPr>
          </a:p>
          <a:p>
            <a:pPr lvl="1" algn="just"/>
            <a:endParaRPr lang="en-US" sz="2800" dirty="0" smtClean="0">
              <a:solidFill>
                <a:schemeClr val="tx2"/>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5" y="3402013"/>
            <a:ext cx="61880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15</a:t>
            </a:fld>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System unit</a:t>
            </a:r>
            <a:endParaRPr lang="en-US" b="1"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95402" y="762000"/>
            <a:ext cx="7619998" cy="3539430"/>
          </a:xfrm>
          <a:prstGeom prst="rect">
            <a:avLst/>
          </a:prstGeom>
          <a:noFill/>
        </p:spPr>
        <p:txBody>
          <a:bodyPr wrap="square" rtlCol="0">
            <a:spAutoFit/>
          </a:bodyPr>
          <a:lstStyle/>
          <a:p>
            <a:pPr lvl="1"/>
            <a:endParaRPr lang="en-US" sz="2800" dirty="0">
              <a:solidFill>
                <a:schemeClr val="tx2"/>
              </a:solidFill>
            </a:endParaRPr>
          </a:p>
          <a:p>
            <a:pPr algn="just">
              <a:buFont typeface="Wingdings" pitchFamily="2" charset="2"/>
              <a:buChar char="Ø"/>
            </a:pPr>
            <a:r>
              <a:rPr lang="en-US" sz="2800" dirty="0" smtClean="0">
                <a:solidFill>
                  <a:schemeClr val="tx2"/>
                </a:solidFill>
              </a:rPr>
              <a:t>The </a:t>
            </a:r>
            <a:r>
              <a:rPr lang="en-US" sz="2800" dirty="0">
                <a:solidFill>
                  <a:schemeClr val="tx2"/>
                </a:solidFill>
              </a:rPr>
              <a:t>data and instructions received from the input </a:t>
            </a:r>
            <a:r>
              <a:rPr lang="en-US" sz="2800" dirty="0" smtClean="0">
                <a:solidFill>
                  <a:schemeClr val="tx2"/>
                </a:solidFill>
              </a:rPr>
              <a:t>device </a:t>
            </a:r>
            <a:r>
              <a:rPr lang="en-US" sz="2800" dirty="0">
                <a:solidFill>
                  <a:schemeClr val="tx2"/>
                </a:solidFill>
              </a:rPr>
              <a:t>are  </a:t>
            </a:r>
            <a:r>
              <a:rPr lang="en-US" sz="2800" dirty="0" smtClean="0">
                <a:solidFill>
                  <a:schemeClr val="tx2"/>
                </a:solidFill>
              </a:rPr>
              <a:t>processed </a:t>
            </a:r>
            <a:r>
              <a:rPr lang="en-US" sz="2800" dirty="0">
                <a:solidFill>
                  <a:schemeClr val="tx2"/>
                </a:solidFill>
              </a:rPr>
              <a:t>in this </a:t>
            </a:r>
            <a:r>
              <a:rPr lang="en-US" sz="2800" dirty="0" smtClean="0">
                <a:solidFill>
                  <a:schemeClr val="tx2"/>
                </a:solidFill>
              </a:rPr>
              <a:t>unit.</a:t>
            </a:r>
          </a:p>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It is divided </a:t>
            </a:r>
            <a:r>
              <a:rPr lang="en-US" sz="2800" dirty="0">
                <a:solidFill>
                  <a:schemeClr val="tx2"/>
                </a:solidFill>
              </a:rPr>
              <a:t>two functional units.</a:t>
            </a:r>
          </a:p>
          <a:p>
            <a:pPr lvl="1" algn="just">
              <a:buFont typeface="Wingdings" pitchFamily="2" charset="2"/>
              <a:buChar char="§"/>
            </a:pPr>
            <a:r>
              <a:rPr lang="en-US" sz="2800" dirty="0">
                <a:solidFill>
                  <a:schemeClr val="tx2"/>
                </a:solidFill>
              </a:rPr>
              <a:t>Control Unit (CU)</a:t>
            </a:r>
          </a:p>
          <a:p>
            <a:pPr lvl="1" algn="just">
              <a:buFont typeface="Wingdings" pitchFamily="2" charset="2"/>
              <a:buChar char="§"/>
            </a:pPr>
            <a:r>
              <a:rPr lang="en-US" sz="2800" dirty="0">
                <a:solidFill>
                  <a:schemeClr val="tx2"/>
                </a:solidFill>
              </a:rPr>
              <a:t>Arithmetic and Logic Unit (ALU)</a:t>
            </a:r>
          </a:p>
          <a:p>
            <a:pPr lvl="1"/>
            <a:endParaRPr lang="en-US" sz="2800" dirty="0" smtClean="0">
              <a:solidFill>
                <a:schemeClr val="tx2"/>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1" y="3886200"/>
            <a:ext cx="322897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3810000"/>
            <a:ext cx="263769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16</a:t>
            </a:fld>
            <a:endParaRPr lang="en-US"/>
          </a:p>
        </p:txBody>
      </p:sp>
      <p:sp>
        <p:nvSpPr>
          <p:cNvPr id="10" name="Title 5"/>
          <p:cNvSpPr>
            <a:spLocks noGrp="1"/>
          </p:cNvSpPr>
          <p:nvPr>
            <p:ph type="title"/>
          </p:nvPr>
        </p:nvSpPr>
        <p:spPr/>
        <p:txBody>
          <a:bodyPr>
            <a:noAutofit/>
          </a:bodyPr>
          <a:lstStyle/>
          <a:p>
            <a:pPr lvl="1" algn="ctr" rtl="0">
              <a:spcBef>
                <a:spcPct val="0"/>
              </a:spcBef>
            </a:pPr>
            <a:r>
              <a:rPr lang="en-US" sz="3600" b="1" dirty="0" smtClean="0">
                <a:solidFill>
                  <a:schemeClr val="tx2"/>
                </a:solidFill>
              </a:rPr>
              <a:t>Central Processing Unit (CPU)</a:t>
            </a:r>
            <a:endParaRPr lang="en-US" sz="3600"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762000"/>
            <a:ext cx="7180940" cy="3022366"/>
          </a:xfrm>
          <a:prstGeom prst="rect">
            <a:avLst/>
          </a:prstGeom>
          <a:noFill/>
        </p:spPr>
        <p:txBody>
          <a:bodyPr wrap="none" rtlCol="0">
            <a:spAutoFit/>
          </a:bodyPr>
          <a:lstStyle/>
          <a:p>
            <a:pPr lvl="1"/>
            <a:endParaRPr lang="en-US" sz="2800" b="1" dirty="0" smtClean="0">
              <a:solidFill>
                <a:schemeClr val="tx2"/>
              </a:solidFill>
            </a:endParaRPr>
          </a:p>
          <a:p>
            <a:pPr algn="just">
              <a:lnSpc>
                <a:spcPct val="120000"/>
              </a:lnSpc>
              <a:buSzPct val="100000"/>
              <a:buFont typeface="Wingdings" pitchFamily="2" charset="2"/>
              <a:buChar char="§"/>
              <a:defRPr/>
            </a:pPr>
            <a:r>
              <a:rPr lang="en-US" sz="2800" dirty="0">
                <a:solidFill>
                  <a:schemeClr val="tx2"/>
                </a:solidFill>
              </a:rPr>
              <a:t>Performs arithmetic and logical </a:t>
            </a:r>
            <a:r>
              <a:rPr lang="en-US" sz="2800" dirty="0" smtClean="0">
                <a:solidFill>
                  <a:schemeClr val="tx2"/>
                </a:solidFill>
              </a:rPr>
              <a:t> </a:t>
            </a:r>
            <a:r>
              <a:rPr lang="en-US" sz="2800" dirty="0">
                <a:solidFill>
                  <a:schemeClr val="tx2"/>
                </a:solidFill>
              </a:rPr>
              <a:t>operations:</a:t>
            </a:r>
          </a:p>
          <a:p>
            <a:pPr lvl="1" algn="just">
              <a:lnSpc>
                <a:spcPct val="120000"/>
              </a:lnSpc>
              <a:buSzPct val="60000"/>
              <a:defRPr/>
            </a:pPr>
            <a:r>
              <a:rPr lang="en-US" sz="2800" dirty="0">
                <a:solidFill>
                  <a:schemeClr val="tx2"/>
                </a:solidFill>
              </a:rPr>
              <a:t>Example:  </a:t>
            </a:r>
          </a:p>
          <a:p>
            <a:pPr lvl="1" algn="just">
              <a:lnSpc>
                <a:spcPct val="120000"/>
              </a:lnSpc>
              <a:buSzPct val="60000"/>
              <a:defRPr/>
            </a:pPr>
            <a:r>
              <a:rPr lang="en-US" sz="2800" dirty="0">
                <a:solidFill>
                  <a:schemeClr val="tx2"/>
                </a:solidFill>
              </a:rPr>
              <a:t>arithmetic</a:t>
            </a:r>
            <a:r>
              <a:rPr lang="en-US" sz="2800" dirty="0" smtClean="0">
                <a:solidFill>
                  <a:schemeClr val="tx2"/>
                </a:solidFill>
              </a:rPr>
              <a:t>(+,-,*,/ etc..)   </a:t>
            </a:r>
            <a:r>
              <a:rPr lang="en-US" sz="2800" dirty="0">
                <a:solidFill>
                  <a:schemeClr val="tx2"/>
                </a:solidFill>
              </a:rPr>
              <a:t>and  </a:t>
            </a:r>
          </a:p>
          <a:p>
            <a:pPr lvl="1" algn="just">
              <a:lnSpc>
                <a:spcPct val="120000"/>
              </a:lnSpc>
              <a:buSzPct val="60000"/>
              <a:defRPr/>
            </a:pPr>
            <a:r>
              <a:rPr lang="en-US" sz="2800" dirty="0">
                <a:solidFill>
                  <a:schemeClr val="tx2"/>
                </a:solidFill>
              </a:rPr>
              <a:t> logical </a:t>
            </a:r>
            <a:r>
              <a:rPr lang="en-US" sz="2800" dirty="0" smtClean="0">
                <a:solidFill>
                  <a:schemeClr val="tx2"/>
                </a:solidFill>
              </a:rPr>
              <a:t>(AND, OR, NOT, &lt;,= etc..) </a:t>
            </a:r>
            <a:r>
              <a:rPr lang="en-US" sz="2800" dirty="0">
                <a:solidFill>
                  <a:schemeClr val="tx2"/>
                </a:solidFill>
              </a:rPr>
              <a:t>operations</a:t>
            </a:r>
          </a:p>
          <a:p>
            <a:pPr lvl="1"/>
            <a:endParaRPr lang="en-US" sz="2800" dirty="0" smtClean="0">
              <a:solidFill>
                <a:schemeClr val="tx2"/>
              </a:solidFill>
            </a:endParaRPr>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429000"/>
            <a:ext cx="4648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17</a:t>
            </a:fld>
            <a:endParaRPr lang="en-US"/>
          </a:p>
        </p:txBody>
      </p:sp>
      <p:sp>
        <p:nvSpPr>
          <p:cNvPr id="10" name="Title 5"/>
          <p:cNvSpPr>
            <a:spLocks noGrp="1"/>
          </p:cNvSpPr>
          <p:nvPr>
            <p:ph type="title"/>
          </p:nvPr>
        </p:nvSpPr>
        <p:spPr/>
        <p:txBody>
          <a:bodyPr>
            <a:normAutofit/>
          </a:bodyPr>
          <a:lstStyle/>
          <a:p>
            <a:pPr algn="ctr"/>
            <a:r>
              <a:rPr lang="en-US" b="1" dirty="0" smtClean="0"/>
              <a:t>Arithmetic and Logical unit</a:t>
            </a:r>
            <a:endParaRPr lang="en-US" b="1" dirty="0"/>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 y="914402"/>
            <a:ext cx="1295399" cy="307777"/>
          </a:xfrm>
          <a:prstGeom prst="rect">
            <a:avLst/>
          </a:prstGeom>
          <a:noFill/>
        </p:spPr>
        <p:txBody>
          <a:bodyPr wrap="square" rtlCol="0">
            <a:spAutoFit/>
          </a:bodyPr>
          <a:lstStyle/>
          <a:p>
            <a:pPr marL="58738"/>
            <a:endParaRPr lang="en-US" sz="1400" i="1" dirty="0">
              <a:solidFill>
                <a:schemeClr val="bg1"/>
              </a:solidFill>
            </a:endParaRPr>
          </a:p>
        </p:txBody>
      </p:sp>
      <p:sp>
        <p:nvSpPr>
          <p:cNvPr id="8" name="TextBox 7"/>
          <p:cNvSpPr txBox="1"/>
          <p:nvPr/>
        </p:nvSpPr>
        <p:spPr>
          <a:xfrm>
            <a:off x="1345916" y="809299"/>
            <a:ext cx="7645684" cy="6641818"/>
          </a:xfrm>
          <a:prstGeom prst="rect">
            <a:avLst/>
          </a:prstGeom>
          <a:noFill/>
        </p:spPr>
        <p:txBody>
          <a:bodyPr wrap="square" rtlCol="0">
            <a:spAutoFit/>
          </a:bodyPr>
          <a:lstStyle/>
          <a:p>
            <a:pPr algn="just">
              <a:lnSpc>
                <a:spcPct val="120000"/>
              </a:lnSpc>
              <a:buSzPct val="100000"/>
              <a:defRPr/>
            </a:pPr>
            <a:endParaRPr lang="en-US" sz="2800" dirty="0">
              <a:solidFill>
                <a:schemeClr val="tx2"/>
              </a:solidFill>
            </a:endParaRPr>
          </a:p>
          <a:p>
            <a:pPr algn="just">
              <a:lnSpc>
                <a:spcPct val="120000"/>
              </a:lnSpc>
              <a:buSzPct val="100000"/>
              <a:buFont typeface="Wingdings" pitchFamily="2" charset="2"/>
              <a:buChar char="Ø"/>
              <a:defRPr/>
            </a:pPr>
            <a:r>
              <a:rPr lang="en-US" sz="2800" dirty="0" smtClean="0">
                <a:solidFill>
                  <a:schemeClr val="tx2"/>
                </a:solidFill>
              </a:rPr>
              <a:t>Controls </a:t>
            </a:r>
            <a:r>
              <a:rPr lang="en-US" sz="2800" dirty="0">
                <a:solidFill>
                  <a:schemeClr val="tx2"/>
                </a:solidFill>
              </a:rPr>
              <a:t>the order in which your program instructions are executed. </a:t>
            </a:r>
            <a:endParaRPr lang="en-US" sz="2800" dirty="0" smtClean="0">
              <a:solidFill>
                <a:schemeClr val="tx2"/>
              </a:solidFill>
            </a:endParaRPr>
          </a:p>
          <a:p>
            <a:pPr algn="just">
              <a:lnSpc>
                <a:spcPct val="120000"/>
              </a:lnSpc>
              <a:buSzPct val="100000"/>
              <a:defRPr/>
            </a:pPr>
            <a:endParaRPr lang="en-US" sz="2800" dirty="0" smtClean="0">
              <a:solidFill>
                <a:schemeClr val="tx2"/>
              </a:solidFill>
            </a:endParaRPr>
          </a:p>
          <a:p>
            <a:pPr algn="just">
              <a:lnSpc>
                <a:spcPct val="120000"/>
              </a:lnSpc>
              <a:buSzPct val="100000"/>
              <a:buFont typeface="Wingdings" pitchFamily="2" charset="2"/>
              <a:buChar char="Ø"/>
              <a:defRPr/>
            </a:pPr>
            <a:r>
              <a:rPr lang="en-US" sz="2800" dirty="0" smtClean="0">
                <a:solidFill>
                  <a:schemeClr val="tx2"/>
                </a:solidFill>
              </a:rPr>
              <a:t>Functions </a:t>
            </a:r>
            <a:r>
              <a:rPr lang="en-US" sz="2800" dirty="0">
                <a:solidFill>
                  <a:schemeClr val="tx2"/>
                </a:solidFill>
              </a:rPr>
              <a:t>of CU:</a:t>
            </a:r>
          </a:p>
          <a:p>
            <a:pPr lvl="1" algn="just">
              <a:lnSpc>
                <a:spcPct val="120000"/>
              </a:lnSpc>
              <a:buSzPct val="60000"/>
              <a:buFont typeface="Wingdings" pitchFamily="2" charset="2"/>
              <a:buChar char="§"/>
              <a:defRPr/>
            </a:pPr>
            <a:r>
              <a:rPr lang="en-US" sz="2800" dirty="0">
                <a:solidFill>
                  <a:schemeClr val="tx2"/>
                </a:solidFill>
              </a:rPr>
              <a:t>Fetches data and instructions to main memory</a:t>
            </a:r>
          </a:p>
          <a:p>
            <a:pPr lvl="1" algn="just">
              <a:lnSpc>
                <a:spcPct val="120000"/>
              </a:lnSpc>
              <a:buSzPct val="60000"/>
              <a:buFont typeface="Wingdings" pitchFamily="2" charset="2"/>
              <a:buChar char="§"/>
              <a:defRPr/>
            </a:pPr>
            <a:r>
              <a:rPr lang="en-US" sz="2800" dirty="0">
                <a:solidFill>
                  <a:schemeClr val="tx2"/>
                </a:solidFill>
              </a:rPr>
              <a:t>Interprets these instructions</a:t>
            </a:r>
          </a:p>
          <a:p>
            <a:pPr lvl="1" algn="just">
              <a:lnSpc>
                <a:spcPct val="120000"/>
              </a:lnSpc>
              <a:buSzPct val="60000"/>
              <a:buFont typeface="Wingdings" pitchFamily="2" charset="2"/>
              <a:buChar char="§"/>
              <a:defRPr/>
            </a:pPr>
            <a:r>
              <a:rPr lang="en-US" sz="2800" dirty="0">
                <a:solidFill>
                  <a:schemeClr val="tx2"/>
                </a:solidFill>
              </a:rPr>
              <a:t>Controls the transfer of data and instructions to and from main memory</a:t>
            </a:r>
          </a:p>
          <a:p>
            <a:pPr lvl="1" algn="just">
              <a:lnSpc>
                <a:spcPct val="120000"/>
              </a:lnSpc>
              <a:buSzPct val="60000"/>
              <a:buFont typeface="Wingdings" pitchFamily="2" charset="2"/>
              <a:buChar char="§"/>
              <a:defRPr/>
            </a:pPr>
            <a:r>
              <a:rPr lang="en-US" sz="2800" dirty="0">
                <a:solidFill>
                  <a:schemeClr val="tx2"/>
                </a:solidFill>
              </a:rPr>
              <a:t>Controls input and output devices.</a:t>
            </a:r>
          </a:p>
          <a:p>
            <a:pPr lvl="1" algn="just">
              <a:lnSpc>
                <a:spcPct val="120000"/>
              </a:lnSpc>
              <a:buSzPct val="60000"/>
              <a:buFont typeface="Wingdings" pitchFamily="2" charset="2"/>
              <a:buChar char="§"/>
              <a:defRPr/>
            </a:pPr>
            <a:r>
              <a:rPr lang="en-US" sz="2800" dirty="0">
                <a:solidFill>
                  <a:schemeClr val="tx2"/>
                </a:solidFill>
              </a:rPr>
              <a:t>Overall supervision of computer system</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sp>
        <p:nvSpPr>
          <p:cNvPr id="5" name="Slide Number Placeholder 4"/>
          <p:cNvSpPr>
            <a:spLocks noGrp="1"/>
          </p:cNvSpPr>
          <p:nvPr>
            <p:ph type="sldNum" sz="quarter" idx="12"/>
          </p:nvPr>
        </p:nvSpPr>
        <p:spPr/>
        <p:txBody>
          <a:bodyPr/>
          <a:lstStyle/>
          <a:p>
            <a:fld id="{C839977E-EAC6-4CBE-AE0E-153E042775AB}" type="slidenum">
              <a:rPr lang="en-US" smtClean="0"/>
              <a:pPr/>
              <a:t>18</a:t>
            </a:fld>
            <a:endParaRPr lang="en-US"/>
          </a:p>
        </p:txBody>
      </p:sp>
      <p:sp>
        <p:nvSpPr>
          <p:cNvPr id="10" name="Title 5"/>
          <p:cNvSpPr>
            <a:spLocks noGrp="1"/>
          </p:cNvSpPr>
          <p:nvPr>
            <p:ph type="title"/>
          </p:nvPr>
        </p:nvSpPr>
        <p:spPr/>
        <p:txBody>
          <a:bodyPr>
            <a:normAutofit/>
          </a:bodyPr>
          <a:lstStyle/>
          <a:p>
            <a:pPr algn="ctr"/>
            <a:r>
              <a:rPr lang="en-US" b="1" dirty="0" smtClean="0"/>
              <a:t>Control unit</a:t>
            </a:r>
            <a:endParaRPr lang="en-US" b="1" dirty="0"/>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95401" y="762000"/>
            <a:ext cx="7772399" cy="6124754"/>
          </a:xfrm>
          <a:prstGeom prst="rect">
            <a:avLst/>
          </a:prstGeom>
          <a:noFill/>
        </p:spPr>
        <p:txBody>
          <a:bodyPr wrap="square" rtlCol="0">
            <a:spAutoFit/>
          </a:bodyPr>
          <a:lstStyle/>
          <a:p>
            <a:pPr marL="342900" indent="-342900" algn="just" eaLnBrk="0" hangingPunct="0">
              <a:spcBef>
                <a:spcPct val="20000"/>
              </a:spcBef>
              <a:defRPr/>
            </a:pPr>
            <a:endParaRPr lang="en-US" sz="2800" kern="0" dirty="0" smtClean="0">
              <a:solidFill>
                <a:schemeClr val="tx2"/>
              </a:solidFill>
            </a:endParaRPr>
          </a:p>
          <a:p>
            <a:pPr marL="342900" indent="-342900" algn="just" eaLnBrk="0" hangingPunct="0">
              <a:spcBef>
                <a:spcPct val="20000"/>
              </a:spcBef>
              <a:defRPr/>
            </a:pPr>
            <a:r>
              <a:rPr lang="en-US" sz="2800" kern="0" dirty="0" smtClean="0">
                <a:solidFill>
                  <a:schemeClr val="tx2"/>
                </a:solidFill>
              </a:rPr>
              <a:t>The </a:t>
            </a:r>
            <a:r>
              <a:rPr lang="en-US" sz="2800" kern="0" dirty="0">
                <a:solidFill>
                  <a:schemeClr val="tx2"/>
                </a:solidFill>
              </a:rPr>
              <a:t>computer memory is classified </a:t>
            </a:r>
            <a:r>
              <a:rPr lang="en-US" sz="2800" kern="0" dirty="0" smtClean="0">
                <a:solidFill>
                  <a:schemeClr val="tx2"/>
                </a:solidFill>
              </a:rPr>
              <a:t>into: </a:t>
            </a:r>
          </a:p>
          <a:p>
            <a:pPr marL="342900" indent="-342900" algn="just" eaLnBrk="0" hangingPunct="0">
              <a:spcBef>
                <a:spcPct val="20000"/>
              </a:spcBef>
              <a:defRPr/>
            </a:pPr>
            <a:endParaRPr lang="en-US" sz="2800" kern="0" dirty="0">
              <a:solidFill>
                <a:schemeClr val="tx2"/>
              </a:solidFill>
            </a:endParaRPr>
          </a:p>
          <a:p>
            <a:pPr marL="342900" indent="-342900" algn="just" eaLnBrk="0" hangingPunct="0">
              <a:spcBef>
                <a:spcPct val="20000"/>
              </a:spcBef>
              <a:buFontTx/>
              <a:buChar char="•"/>
              <a:defRPr/>
            </a:pPr>
            <a:r>
              <a:rPr lang="en-US" sz="2800" kern="0" dirty="0">
                <a:solidFill>
                  <a:schemeClr val="tx2"/>
                </a:solidFill>
              </a:rPr>
              <a:t>Main </a:t>
            </a:r>
            <a:r>
              <a:rPr lang="en-US" sz="2800" kern="0" dirty="0" smtClean="0">
                <a:solidFill>
                  <a:schemeClr val="tx2"/>
                </a:solidFill>
              </a:rPr>
              <a:t>memory / Primary storage memory</a:t>
            </a:r>
          </a:p>
          <a:p>
            <a:pPr marL="342900" indent="-342900" algn="just" eaLnBrk="0" hangingPunct="0">
              <a:spcBef>
                <a:spcPct val="20000"/>
              </a:spcBef>
              <a:defRPr/>
            </a:pPr>
            <a:r>
              <a:rPr lang="en-US" sz="2800" kern="0" dirty="0" smtClean="0">
                <a:solidFill>
                  <a:schemeClr val="tx2"/>
                </a:solidFill>
                <a:sym typeface="Wingdings" pitchFamily="2" charset="2"/>
              </a:rPr>
              <a:t> 		</a:t>
            </a:r>
            <a:r>
              <a:rPr lang="en-US" sz="2800" kern="0" dirty="0" err="1" smtClean="0">
                <a:solidFill>
                  <a:schemeClr val="tx2"/>
                </a:solidFill>
                <a:sym typeface="Wingdings" pitchFamily="2" charset="2"/>
              </a:rPr>
              <a:t>Eg</a:t>
            </a:r>
            <a:r>
              <a:rPr lang="en-US" sz="2800" kern="0" dirty="0" smtClean="0">
                <a:solidFill>
                  <a:schemeClr val="tx2"/>
                </a:solidFill>
                <a:sym typeface="Wingdings" pitchFamily="2" charset="2"/>
              </a:rPr>
              <a:t>. RAM, ROM</a:t>
            </a:r>
          </a:p>
          <a:p>
            <a:pPr marL="342900" indent="-342900" algn="just" eaLnBrk="0" hangingPunct="0">
              <a:spcBef>
                <a:spcPct val="20000"/>
              </a:spcBef>
              <a:defRPr/>
            </a:pPr>
            <a:endParaRPr lang="en-US" sz="2800" kern="0" dirty="0">
              <a:solidFill>
                <a:schemeClr val="tx2"/>
              </a:solidFill>
            </a:endParaRPr>
          </a:p>
          <a:p>
            <a:pPr marL="342900" indent="-342900" algn="just" eaLnBrk="0" hangingPunct="0">
              <a:spcBef>
                <a:spcPct val="20000"/>
              </a:spcBef>
              <a:buFontTx/>
              <a:buChar char="•"/>
              <a:defRPr/>
            </a:pPr>
            <a:r>
              <a:rPr lang="en-US" sz="2800" kern="0" dirty="0">
                <a:solidFill>
                  <a:schemeClr val="tx2"/>
                </a:solidFill>
              </a:rPr>
              <a:t>Secondary </a:t>
            </a:r>
            <a:r>
              <a:rPr lang="en-US" sz="2800" kern="0" dirty="0" smtClean="0">
                <a:solidFill>
                  <a:schemeClr val="tx2"/>
                </a:solidFill>
              </a:rPr>
              <a:t>memory / Auxiliary storage memory</a:t>
            </a:r>
          </a:p>
          <a:p>
            <a:pPr marL="342900" indent="-342900" algn="just" eaLnBrk="0" hangingPunct="0">
              <a:spcBef>
                <a:spcPct val="20000"/>
              </a:spcBef>
              <a:defRPr/>
            </a:pPr>
            <a:r>
              <a:rPr lang="en-US" sz="2800" kern="0" dirty="0" smtClean="0">
                <a:solidFill>
                  <a:schemeClr val="tx2"/>
                </a:solidFill>
              </a:rPr>
              <a:t>           </a:t>
            </a:r>
            <a:r>
              <a:rPr lang="en-US" sz="2800" kern="0" dirty="0" err="1" smtClean="0">
                <a:solidFill>
                  <a:schemeClr val="tx2"/>
                </a:solidFill>
              </a:rPr>
              <a:t>Eg</a:t>
            </a:r>
            <a:r>
              <a:rPr lang="en-US" sz="2800" kern="0" dirty="0" smtClean="0">
                <a:solidFill>
                  <a:schemeClr val="tx2"/>
                </a:solidFill>
              </a:rPr>
              <a:t>.</a:t>
            </a:r>
            <a:r>
              <a:rPr lang="en-US" sz="2800" dirty="0" smtClean="0">
                <a:solidFill>
                  <a:schemeClr val="tx2"/>
                </a:solidFill>
              </a:rPr>
              <a:t> Magnetic tapes, magnetic disks, </a:t>
            </a:r>
          </a:p>
          <a:p>
            <a:pPr marL="342900" indent="-342900" algn="just" eaLnBrk="0" hangingPunct="0">
              <a:spcBef>
                <a:spcPct val="20000"/>
              </a:spcBef>
              <a:defRPr/>
            </a:pPr>
            <a:endParaRPr lang="en-US" sz="2800" kern="0" dirty="0">
              <a:solidFill>
                <a:schemeClr val="tx2"/>
              </a:solidFill>
            </a:endParaRPr>
          </a:p>
          <a:p>
            <a:pPr marL="342900" indent="-342900" algn="just" eaLnBrk="0" hangingPunct="0">
              <a:spcBef>
                <a:spcPct val="20000"/>
              </a:spcBef>
              <a:buFontTx/>
              <a:buChar char="•"/>
              <a:defRPr/>
            </a:pPr>
            <a:r>
              <a:rPr lang="en-US" sz="2800" kern="0" dirty="0">
                <a:solidFill>
                  <a:schemeClr val="tx2"/>
                </a:solidFill>
              </a:rPr>
              <a:t>Cache </a:t>
            </a:r>
            <a:r>
              <a:rPr lang="en-US" sz="2800" kern="0" dirty="0" smtClean="0">
                <a:solidFill>
                  <a:schemeClr val="tx2"/>
                </a:solidFill>
              </a:rPr>
              <a:t>memory</a:t>
            </a:r>
          </a:p>
          <a:p>
            <a:pPr marL="342900" indent="-342900" algn="just" eaLnBrk="0" hangingPunct="0">
              <a:spcBef>
                <a:spcPct val="20000"/>
              </a:spcBef>
              <a:buFont typeface="Wingdings" pitchFamily="2" charset="2"/>
              <a:buChar char="v"/>
              <a:defRPr/>
            </a:pPr>
            <a:endParaRPr lang="en-US" sz="2800" kern="0" dirty="0">
              <a:solidFill>
                <a:schemeClr val="tx2"/>
              </a:solidFill>
              <a:hlinkClick r:id="rId3" action="ppaction://hlinkfile"/>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19</a:t>
            </a:fld>
            <a:endParaRPr lang="en-US"/>
          </a:p>
        </p:txBody>
      </p:sp>
      <p:sp>
        <p:nvSpPr>
          <p:cNvPr id="9" name="Title 5"/>
          <p:cNvSpPr>
            <a:spLocks noGrp="1"/>
          </p:cNvSpPr>
          <p:nvPr>
            <p:ph type="title"/>
          </p:nvPr>
        </p:nvSpPr>
        <p:spPr/>
        <p:txBody>
          <a:bodyPr>
            <a:normAutofit/>
          </a:bodyPr>
          <a:lstStyle/>
          <a:p>
            <a:pPr algn="ctr"/>
            <a:r>
              <a:rPr lang="en-US" sz="3800" b="1" dirty="0" smtClean="0"/>
              <a:t>Computer memory classifications</a:t>
            </a:r>
            <a:endParaRPr lang="en-US" sz="3800"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37799"/>
            <a:ext cx="7924800" cy="461665"/>
          </a:xfrm>
          <a:prstGeom prst="rect">
            <a:avLst/>
          </a:prstGeom>
          <a:noFill/>
        </p:spPr>
        <p:txBody>
          <a:bodyPr wrap="square" rtlCol="0">
            <a:spAutoFit/>
          </a:bodyPr>
          <a:lstStyle/>
          <a:p>
            <a:pPr algn="ctr"/>
            <a:endParaRPr lang="en-US" sz="2400" dirty="0">
              <a:solidFill>
                <a:schemeClr val="tx2"/>
              </a:solidFill>
            </a:endParaRPr>
          </a:p>
        </p:txBody>
      </p:sp>
      <p:sp>
        <p:nvSpPr>
          <p:cNvPr id="2" name="Rectangle 1"/>
          <p:cNvSpPr/>
          <p:nvPr/>
        </p:nvSpPr>
        <p:spPr>
          <a:xfrm>
            <a:off x="1192924" y="296644"/>
            <a:ext cx="7924800" cy="5570756"/>
          </a:xfrm>
          <a:prstGeom prst="rect">
            <a:avLst/>
          </a:prstGeom>
        </p:spPr>
        <p:txBody>
          <a:bodyPr wrap="square">
            <a:spAutoFit/>
          </a:bodyPr>
          <a:lstStyle/>
          <a:p>
            <a:pPr algn="ctr"/>
            <a:r>
              <a:rPr lang="en-US" sz="2400" b="1" dirty="0" smtClean="0">
                <a:solidFill>
                  <a:schemeClr val="tx2"/>
                </a:solidFill>
              </a:rPr>
              <a:t>TEXT BOOKS and REFERENCES</a:t>
            </a:r>
          </a:p>
          <a:p>
            <a:pPr algn="ctr"/>
            <a:endParaRPr lang="en-US" sz="2400" b="1" dirty="0" smtClean="0">
              <a:solidFill>
                <a:schemeClr val="tx2"/>
              </a:solidFill>
            </a:endParaRPr>
          </a:p>
          <a:p>
            <a:r>
              <a:rPr lang="en-US" sz="2400" b="1" dirty="0" smtClean="0">
                <a:solidFill>
                  <a:schemeClr val="tx2"/>
                </a:solidFill>
              </a:rPr>
              <a:t>Text </a:t>
            </a:r>
            <a:r>
              <a:rPr lang="en-US" sz="2400" b="1" dirty="0">
                <a:solidFill>
                  <a:schemeClr val="tx2"/>
                </a:solidFill>
              </a:rPr>
              <a:t>Books: </a:t>
            </a:r>
            <a:endParaRPr lang="en-US" sz="2400" dirty="0">
              <a:solidFill>
                <a:schemeClr val="tx2"/>
              </a:solidFill>
            </a:endParaRPr>
          </a:p>
          <a:p>
            <a:pPr marL="457200" indent="-457200" algn="just">
              <a:buFont typeface="+mj-lt"/>
              <a:buAutoNum type="arabicPeriod"/>
            </a:pPr>
            <a:r>
              <a:rPr lang="en-US" sz="2000" dirty="0" smtClean="0">
                <a:solidFill>
                  <a:schemeClr val="tx2"/>
                </a:solidFill>
              </a:rPr>
              <a:t>E</a:t>
            </a:r>
            <a:r>
              <a:rPr lang="en-US" sz="2000" dirty="0">
                <a:solidFill>
                  <a:schemeClr val="tx2"/>
                </a:solidFill>
              </a:rPr>
              <a:t>. </a:t>
            </a:r>
            <a:r>
              <a:rPr lang="en-US" sz="2000" dirty="0" err="1">
                <a:solidFill>
                  <a:schemeClr val="tx2"/>
                </a:solidFill>
              </a:rPr>
              <a:t>Balaguruswamy</a:t>
            </a:r>
            <a:r>
              <a:rPr lang="en-US" sz="2000" dirty="0">
                <a:solidFill>
                  <a:schemeClr val="tx2"/>
                </a:solidFill>
              </a:rPr>
              <a:t>, </a:t>
            </a:r>
            <a:r>
              <a:rPr lang="en-US" sz="2000" dirty="0" smtClean="0">
                <a:solidFill>
                  <a:schemeClr val="tx2"/>
                </a:solidFill>
              </a:rPr>
              <a:t>“Programming in ANSI C”, </a:t>
            </a:r>
            <a:r>
              <a:rPr lang="en-US" sz="2000" dirty="0">
                <a:solidFill>
                  <a:schemeClr val="tx2"/>
                </a:solidFill>
              </a:rPr>
              <a:t>Tata McGraw Hill, </a:t>
            </a:r>
            <a:r>
              <a:rPr lang="en-US" sz="2000" dirty="0" smtClean="0">
                <a:solidFill>
                  <a:schemeClr val="tx2"/>
                </a:solidFill>
              </a:rPr>
              <a:t>6</a:t>
            </a:r>
            <a:r>
              <a:rPr lang="en-US" sz="2000" baseline="30000" dirty="0" smtClean="0">
                <a:solidFill>
                  <a:schemeClr val="tx2"/>
                </a:solidFill>
              </a:rPr>
              <a:t>th</a:t>
            </a:r>
            <a:r>
              <a:rPr lang="en-US" sz="2000" dirty="0" smtClean="0">
                <a:solidFill>
                  <a:schemeClr val="tx2"/>
                </a:solidFill>
              </a:rPr>
              <a:t>  Edition. </a:t>
            </a:r>
            <a:endParaRPr lang="en-US" sz="2000" dirty="0">
              <a:solidFill>
                <a:schemeClr val="tx2"/>
              </a:solidFill>
            </a:endParaRPr>
          </a:p>
          <a:p>
            <a:pPr marL="457200" indent="-457200" algn="just">
              <a:buFont typeface="+mj-lt"/>
              <a:buAutoNum type="arabicPeriod"/>
            </a:pPr>
            <a:r>
              <a:rPr lang="en-US" sz="2000" dirty="0" smtClean="0">
                <a:solidFill>
                  <a:schemeClr val="tx2"/>
                </a:solidFill>
              </a:rPr>
              <a:t>E</a:t>
            </a:r>
            <a:r>
              <a:rPr lang="en-US" sz="2000" dirty="0">
                <a:solidFill>
                  <a:schemeClr val="tx2"/>
                </a:solidFill>
              </a:rPr>
              <a:t>. </a:t>
            </a:r>
            <a:r>
              <a:rPr lang="en-US" sz="2000" dirty="0" err="1">
                <a:solidFill>
                  <a:schemeClr val="tx2"/>
                </a:solidFill>
              </a:rPr>
              <a:t>Balaguruswamy</a:t>
            </a:r>
            <a:r>
              <a:rPr lang="en-US" sz="2000" dirty="0">
                <a:solidFill>
                  <a:schemeClr val="tx2"/>
                </a:solidFill>
              </a:rPr>
              <a:t>, “Object Oriented Programming with C++”, Tata McGraw Hill, </a:t>
            </a:r>
            <a:r>
              <a:rPr lang="en-US" sz="2000" dirty="0" smtClean="0">
                <a:solidFill>
                  <a:schemeClr val="tx2"/>
                </a:solidFill>
              </a:rPr>
              <a:t>5</a:t>
            </a:r>
            <a:r>
              <a:rPr lang="en-US" sz="2000" baseline="30000" dirty="0" smtClean="0">
                <a:solidFill>
                  <a:schemeClr val="tx2"/>
                </a:solidFill>
              </a:rPr>
              <a:t>th</a:t>
            </a:r>
            <a:r>
              <a:rPr lang="en-US" sz="2000" dirty="0" smtClean="0">
                <a:solidFill>
                  <a:schemeClr val="tx2"/>
                </a:solidFill>
              </a:rPr>
              <a:t> Edition 2012. </a:t>
            </a:r>
            <a:endParaRPr lang="en-US" sz="2000" dirty="0">
              <a:solidFill>
                <a:schemeClr val="tx2"/>
              </a:solidFill>
            </a:endParaRPr>
          </a:p>
          <a:p>
            <a:pPr algn="just"/>
            <a:endParaRPr lang="en-US" sz="2400" dirty="0" smtClean="0">
              <a:solidFill>
                <a:schemeClr val="tx2"/>
              </a:solidFill>
            </a:endParaRPr>
          </a:p>
          <a:p>
            <a:pPr algn="just"/>
            <a:endParaRPr lang="en-US" sz="2400" dirty="0" smtClean="0">
              <a:solidFill>
                <a:schemeClr val="tx2"/>
              </a:solidFill>
            </a:endParaRPr>
          </a:p>
          <a:p>
            <a:pPr algn="just"/>
            <a:endParaRPr lang="en-US" sz="2400" dirty="0" smtClean="0">
              <a:solidFill>
                <a:schemeClr val="tx2"/>
              </a:solidFill>
            </a:endParaRPr>
          </a:p>
          <a:p>
            <a:pPr algn="just"/>
            <a:endParaRPr lang="en-US" sz="2400" dirty="0" smtClean="0">
              <a:solidFill>
                <a:schemeClr val="tx2"/>
              </a:solidFill>
            </a:endParaRPr>
          </a:p>
          <a:p>
            <a:pPr algn="just"/>
            <a:endParaRPr lang="en-US" sz="2400" dirty="0" smtClean="0">
              <a:solidFill>
                <a:schemeClr val="tx2"/>
              </a:solidFill>
            </a:endParaRPr>
          </a:p>
          <a:p>
            <a:pPr algn="just"/>
            <a:r>
              <a:rPr lang="en-US" sz="2400" dirty="0">
                <a:solidFill>
                  <a:schemeClr val="tx2"/>
                </a:solidFill>
              </a:rPr>
              <a:t> </a:t>
            </a:r>
            <a:r>
              <a:rPr lang="en-US" sz="2400" b="1" dirty="0" smtClean="0">
                <a:solidFill>
                  <a:schemeClr val="tx2"/>
                </a:solidFill>
              </a:rPr>
              <a:t>References</a:t>
            </a:r>
            <a:r>
              <a:rPr lang="en-US" sz="2400" b="1" dirty="0">
                <a:solidFill>
                  <a:schemeClr val="tx2"/>
                </a:solidFill>
              </a:rPr>
              <a:t>: </a:t>
            </a:r>
            <a:endParaRPr lang="en-US" sz="2400" dirty="0">
              <a:solidFill>
                <a:schemeClr val="tx2"/>
              </a:solidFill>
            </a:endParaRPr>
          </a:p>
          <a:p>
            <a:pPr lvl="0"/>
            <a:r>
              <a:rPr lang="en-US" sz="2000" dirty="0" smtClean="0"/>
              <a:t>1.     The Complete Reference – Fourth edition ,</a:t>
            </a:r>
            <a:r>
              <a:rPr lang="en-US" sz="2000" b="1" dirty="0" smtClean="0"/>
              <a:t> </a:t>
            </a:r>
            <a:r>
              <a:rPr lang="en-US" sz="2000" dirty="0" smtClean="0"/>
              <a:t>Herbert </a:t>
            </a:r>
            <a:r>
              <a:rPr lang="en-US" sz="2000" dirty="0" err="1" smtClean="0"/>
              <a:t>Schildt</a:t>
            </a:r>
            <a:endParaRPr lang="en-US" sz="2000" dirty="0" smtClean="0"/>
          </a:p>
          <a:p>
            <a:pPr marL="457200" lvl="0" indent="-457200">
              <a:buAutoNum type="arabicPeriod" startAt="2"/>
            </a:pPr>
            <a:r>
              <a:rPr lang="en-US" sz="2000" dirty="0" smtClean="0"/>
              <a:t>Object </a:t>
            </a:r>
            <a:r>
              <a:rPr lang="en-US" sz="2000" dirty="0" err="1" smtClean="0"/>
              <a:t>Orented</a:t>
            </a:r>
            <a:r>
              <a:rPr lang="en-US" sz="2000" dirty="0" smtClean="0"/>
              <a:t> Programming  in C++ , Robert </a:t>
            </a:r>
            <a:r>
              <a:rPr lang="en-US" sz="2000" dirty="0" err="1" smtClean="0"/>
              <a:t>Lafore</a:t>
            </a:r>
            <a:r>
              <a:rPr lang="en-US" sz="2000" dirty="0" smtClean="0"/>
              <a:t> , 4 Edition.</a:t>
            </a:r>
          </a:p>
          <a:p>
            <a:pPr marL="457200" indent="-457200" algn="just"/>
            <a:r>
              <a:rPr lang="en-US" sz="2000" dirty="0" smtClean="0">
                <a:solidFill>
                  <a:schemeClr val="tx2"/>
                </a:solidFill>
              </a:rPr>
              <a:t> </a:t>
            </a:r>
            <a:endParaRPr lang="en-US" sz="2000" dirty="0">
              <a:solidFill>
                <a:schemeClr val="tx2"/>
              </a:solidFill>
            </a:endParaRPr>
          </a:p>
        </p:txBody>
      </p:sp>
    </p:spTree>
    <p:extLst>
      <p:ext uri="{BB962C8B-B14F-4D97-AF65-F5344CB8AC3E}">
        <p14:creationId xmlns:p14="http://schemas.microsoft.com/office/powerpoint/2010/main" val="13825977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0" y="152400"/>
            <a:ext cx="7828758" cy="4185761"/>
          </a:xfrm>
          <a:prstGeom prst="rect">
            <a:avLst/>
          </a:prstGeom>
          <a:noFill/>
        </p:spPr>
        <p:txBody>
          <a:bodyPr wrap="square" rtlCol="0">
            <a:spAutoFit/>
          </a:bodyPr>
          <a:lstStyle/>
          <a:p>
            <a:pPr algn="ctr">
              <a:lnSpc>
                <a:spcPct val="150000"/>
              </a:lnSpc>
            </a:pPr>
            <a:endParaRPr lang="en-US" sz="2800" b="1" dirty="0" smtClean="0">
              <a:solidFill>
                <a:schemeClr val="tx2"/>
              </a:solidFill>
            </a:endParaRPr>
          </a:p>
          <a:p>
            <a:pPr algn="just">
              <a:buFont typeface="Wingdings" pitchFamily="2" charset="2"/>
              <a:buChar char="Ø"/>
            </a:pPr>
            <a:r>
              <a:rPr lang="en-US" sz="2800" dirty="0" smtClean="0">
                <a:solidFill>
                  <a:schemeClr val="tx2"/>
                </a:solidFill>
              </a:rPr>
              <a:t>It </a:t>
            </a:r>
            <a:r>
              <a:rPr lang="en-US" sz="2800" dirty="0">
                <a:solidFill>
                  <a:schemeClr val="tx2"/>
                </a:solidFill>
              </a:rPr>
              <a:t>is </a:t>
            </a:r>
            <a:r>
              <a:rPr lang="en-US" sz="2800" dirty="0" smtClean="0">
                <a:solidFill>
                  <a:schemeClr val="tx2"/>
                </a:solidFill>
              </a:rPr>
              <a:t>any </a:t>
            </a:r>
            <a:r>
              <a:rPr lang="en-US" sz="2800" dirty="0">
                <a:solidFill>
                  <a:schemeClr val="tx2"/>
                </a:solidFill>
              </a:rPr>
              <a:t>storage device where the data and instructions fed by the user are stored</a:t>
            </a:r>
            <a:r>
              <a:rPr lang="en-US" sz="2800" dirty="0" smtClean="0">
                <a:solidFill>
                  <a:schemeClr val="tx2"/>
                </a:solidFill>
              </a:rPr>
              <a:t>.</a:t>
            </a:r>
          </a:p>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It </a:t>
            </a:r>
            <a:r>
              <a:rPr lang="en-US" sz="2800" dirty="0">
                <a:solidFill>
                  <a:schemeClr val="tx2"/>
                </a:solidFill>
              </a:rPr>
              <a:t>is an ordered sequence of storage cells, each capable of holding a piece of </a:t>
            </a:r>
            <a:r>
              <a:rPr lang="en-US" sz="2800" dirty="0" smtClean="0">
                <a:solidFill>
                  <a:schemeClr val="tx2"/>
                </a:solidFill>
              </a:rPr>
              <a:t>information</a:t>
            </a:r>
          </a:p>
          <a:p>
            <a:pPr algn="just">
              <a:buFont typeface="Wingdings" pitchFamily="2" charset="2"/>
              <a:buChar char="Ø"/>
            </a:pPr>
            <a:endParaRPr lang="en-US" sz="2800" dirty="0">
              <a:solidFill>
                <a:schemeClr val="tx2"/>
              </a:solidFill>
            </a:endParaRPr>
          </a:p>
          <a:p>
            <a:pPr algn="just">
              <a:buFont typeface="Wingdings" pitchFamily="2" charset="2"/>
              <a:buChar char="Ø"/>
            </a:pPr>
            <a:r>
              <a:rPr lang="en-US" sz="2800" dirty="0">
                <a:solidFill>
                  <a:schemeClr val="tx2"/>
                </a:solidFill>
              </a:rPr>
              <a:t>Each cell has its own unique address</a:t>
            </a:r>
          </a:p>
          <a:p>
            <a:pPr lvl="1"/>
            <a:endParaRPr lang="en-US" sz="2800" dirty="0" smtClean="0">
              <a:solidFill>
                <a:schemeClr val="tx2"/>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114800"/>
            <a:ext cx="4800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20</a:t>
            </a:fld>
            <a:endParaRPr lang="en-US"/>
          </a:p>
        </p:txBody>
      </p:sp>
      <p:sp>
        <p:nvSpPr>
          <p:cNvPr id="9" name="Title 5"/>
          <p:cNvSpPr>
            <a:spLocks noGrp="1"/>
          </p:cNvSpPr>
          <p:nvPr>
            <p:ph type="title"/>
          </p:nvPr>
        </p:nvSpPr>
        <p:spPr/>
        <p:txBody>
          <a:bodyPr>
            <a:normAutofit/>
          </a:bodyPr>
          <a:lstStyle/>
          <a:p>
            <a:pPr algn="ctr"/>
            <a:r>
              <a:rPr lang="en-US" b="1" dirty="0" smtClean="0"/>
              <a:t>Memory unit</a:t>
            </a:r>
            <a:endParaRPr lang="en-US"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71600" y="762000"/>
            <a:ext cx="646331" cy="584775"/>
          </a:xfrm>
          <a:prstGeom prst="rect">
            <a:avLst/>
          </a:prstGeom>
          <a:noFill/>
        </p:spPr>
        <p:txBody>
          <a:bodyPr wrap="none" rtlCol="0">
            <a:spAutoFit/>
          </a:bodyPr>
          <a:lstStyle/>
          <a:p>
            <a:pPr lvl="1"/>
            <a:endParaRPr lang="en-US" sz="3200" dirty="0" smtClean="0">
              <a:solidFill>
                <a:schemeClr val="tx2"/>
              </a:solidFill>
            </a:endParaRPr>
          </a:p>
        </p:txBody>
      </p:sp>
      <p:sp>
        <p:nvSpPr>
          <p:cNvPr id="3" name="Rectangle 2"/>
          <p:cNvSpPr/>
          <p:nvPr/>
        </p:nvSpPr>
        <p:spPr>
          <a:xfrm>
            <a:off x="1232339" y="1166842"/>
            <a:ext cx="7772400" cy="4832092"/>
          </a:xfrm>
          <a:prstGeom prst="rect">
            <a:avLst/>
          </a:prstGeom>
        </p:spPr>
        <p:txBody>
          <a:bodyPr wrap="square">
            <a:spAutoFit/>
          </a:bodyPr>
          <a:lstStyle/>
          <a:p>
            <a:pPr algn="just">
              <a:buFont typeface="Wingdings" pitchFamily="2" charset="2"/>
              <a:buChar char="Ø"/>
            </a:pPr>
            <a:r>
              <a:rPr lang="en-US" sz="2800" dirty="0" smtClean="0">
                <a:solidFill>
                  <a:schemeClr val="tx2"/>
                </a:solidFill>
              </a:rPr>
              <a:t>The </a:t>
            </a:r>
            <a:r>
              <a:rPr lang="en-US" sz="2800" dirty="0">
                <a:solidFill>
                  <a:schemeClr val="tx2"/>
                </a:solidFill>
              </a:rPr>
              <a:t>computer memory is measured in terms of </a:t>
            </a:r>
            <a:r>
              <a:rPr lang="en-US" sz="2800" b="1" dirty="0">
                <a:solidFill>
                  <a:schemeClr val="tx2"/>
                </a:solidFill>
              </a:rPr>
              <a:t>bits, bytes </a:t>
            </a:r>
            <a:r>
              <a:rPr lang="en-US" sz="2800" dirty="0">
                <a:solidFill>
                  <a:schemeClr val="tx2"/>
                </a:solidFill>
              </a:rPr>
              <a:t>and</a:t>
            </a:r>
            <a:r>
              <a:rPr lang="en-US" sz="2800" b="1" dirty="0">
                <a:solidFill>
                  <a:schemeClr val="tx2"/>
                </a:solidFill>
              </a:rPr>
              <a:t> words</a:t>
            </a:r>
            <a:r>
              <a:rPr lang="en-US" sz="2800" b="1" dirty="0" smtClean="0">
                <a:solidFill>
                  <a:schemeClr val="tx2"/>
                </a:solidFill>
              </a:rPr>
              <a:t>.</a:t>
            </a:r>
          </a:p>
          <a:p>
            <a:pPr algn="just"/>
            <a:endParaRPr lang="en-US" sz="2800" dirty="0">
              <a:solidFill>
                <a:schemeClr val="tx2"/>
              </a:solidFill>
            </a:endParaRPr>
          </a:p>
          <a:p>
            <a:pPr algn="just">
              <a:buFont typeface="Wingdings" pitchFamily="2" charset="2"/>
              <a:buChar char="Ø"/>
            </a:pPr>
            <a:r>
              <a:rPr lang="en-US" sz="2800" dirty="0">
                <a:solidFill>
                  <a:schemeClr val="tx2"/>
                </a:solidFill>
              </a:rPr>
              <a:t>A </a:t>
            </a:r>
            <a:r>
              <a:rPr lang="en-US" sz="2800" b="1" dirty="0">
                <a:solidFill>
                  <a:schemeClr val="tx2"/>
                </a:solidFill>
              </a:rPr>
              <a:t>bit</a:t>
            </a:r>
            <a:r>
              <a:rPr lang="en-US" sz="2800" dirty="0">
                <a:solidFill>
                  <a:schemeClr val="tx2"/>
                </a:solidFill>
              </a:rPr>
              <a:t> is a </a:t>
            </a:r>
            <a:r>
              <a:rPr lang="en-US" sz="2800" b="1" dirty="0">
                <a:solidFill>
                  <a:schemeClr val="tx2"/>
                </a:solidFill>
              </a:rPr>
              <a:t>binary digit </a:t>
            </a:r>
            <a:r>
              <a:rPr lang="en-US" sz="2800" dirty="0">
                <a:solidFill>
                  <a:schemeClr val="tx2"/>
                </a:solidFill>
              </a:rPr>
              <a:t>either 0 or 1</a:t>
            </a:r>
            <a:r>
              <a:rPr lang="en-US" sz="2800" dirty="0" smtClean="0">
                <a:solidFill>
                  <a:schemeClr val="tx2"/>
                </a:solidFill>
              </a:rPr>
              <a:t>.</a:t>
            </a:r>
          </a:p>
          <a:p>
            <a:pPr algn="just">
              <a:buFont typeface="Wingdings" pitchFamily="2" charset="2"/>
              <a:buChar char="Ø"/>
            </a:pPr>
            <a:endParaRPr lang="en-US" sz="2800" dirty="0">
              <a:solidFill>
                <a:schemeClr val="tx2"/>
              </a:solidFill>
            </a:endParaRPr>
          </a:p>
          <a:p>
            <a:pPr algn="just">
              <a:buFont typeface="Wingdings" pitchFamily="2" charset="2"/>
              <a:buChar char="Ø"/>
            </a:pPr>
            <a:r>
              <a:rPr lang="en-US" sz="2800" dirty="0">
                <a:solidFill>
                  <a:schemeClr val="tx2"/>
                </a:solidFill>
              </a:rPr>
              <a:t>A </a:t>
            </a:r>
            <a:r>
              <a:rPr lang="en-US" sz="2800" b="1" dirty="0">
                <a:solidFill>
                  <a:schemeClr val="tx2"/>
                </a:solidFill>
              </a:rPr>
              <a:t>byte</a:t>
            </a:r>
            <a:r>
              <a:rPr lang="en-US" sz="2800" dirty="0">
                <a:solidFill>
                  <a:schemeClr val="tx2"/>
                </a:solidFill>
              </a:rPr>
              <a:t> is unit of memory and is defined as sequence of 8 bits</a:t>
            </a:r>
            <a:r>
              <a:rPr lang="en-US" sz="2800" dirty="0" smtClean="0">
                <a:solidFill>
                  <a:schemeClr val="tx2"/>
                </a:solidFill>
              </a:rPr>
              <a:t>.</a:t>
            </a:r>
          </a:p>
          <a:p>
            <a:pPr algn="just">
              <a:buFont typeface="Wingdings" pitchFamily="2" charset="2"/>
              <a:buChar char="Ø"/>
            </a:pPr>
            <a:endParaRPr lang="en-US" sz="2800" dirty="0">
              <a:solidFill>
                <a:schemeClr val="tx2"/>
              </a:solidFill>
            </a:endParaRPr>
          </a:p>
          <a:p>
            <a:pPr algn="just">
              <a:buFont typeface="Wingdings" pitchFamily="2" charset="2"/>
              <a:buChar char="Ø"/>
            </a:pPr>
            <a:r>
              <a:rPr lang="en-US" sz="2800" dirty="0">
                <a:solidFill>
                  <a:schemeClr val="tx2"/>
                </a:solidFill>
              </a:rPr>
              <a:t>The </a:t>
            </a:r>
            <a:r>
              <a:rPr lang="en-US" sz="2800" b="1" dirty="0">
                <a:solidFill>
                  <a:schemeClr val="tx2"/>
                </a:solidFill>
              </a:rPr>
              <a:t>word</a:t>
            </a:r>
            <a:r>
              <a:rPr lang="en-US" sz="2800" dirty="0">
                <a:solidFill>
                  <a:schemeClr val="tx2"/>
                </a:solidFill>
              </a:rPr>
              <a:t> can be defined as a sequence of 16/32/64 bits or 2/4/8 bytes respectively depending on the machine architecture.</a:t>
            </a:r>
          </a:p>
        </p:txBody>
      </p:sp>
      <p:sp>
        <p:nvSpPr>
          <p:cNvPr id="4" name="Slide Number Placeholder 3"/>
          <p:cNvSpPr>
            <a:spLocks noGrp="1"/>
          </p:cNvSpPr>
          <p:nvPr>
            <p:ph type="sldNum" sz="quarter" idx="12"/>
          </p:nvPr>
        </p:nvSpPr>
        <p:spPr/>
        <p:txBody>
          <a:bodyPr/>
          <a:lstStyle/>
          <a:p>
            <a:fld id="{C839977E-EAC6-4CBE-AE0E-153E042775AB}" type="slidenum">
              <a:rPr lang="en-US" smtClean="0"/>
              <a:pPr/>
              <a:t>21</a:t>
            </a:fld>
            <a:endParaRPr lang="en-US"/>
          </a:p>
        </p:txBody>
      </p:sp>
      <p:sp>
        <p:nvSpPr>
          <p:cNvPr id="9" name="Title 5"/>
          <p:cNvSpPr>
            <a:spLocks noGrp="1"/>
          </p:cNvSpPr>
          <p:nvPr>
            <p:ph type="title"/>
          </p:nvPr>
        </p:nvSpPr>
        <p:spPr/>
        <p:txBody>
          <a:bodyPr>
            <a:normAutofit/>
          </a:bodyPr>
          <a:lstStyle/>
          <a:p>
            <a:pPr algn="ctr"/>
            <a:r>
              <a:rPr lang="en-US" b="1" dirty="0" smtClean="0"/>
              <a:t>Memory unit</a:t>
            </a:r>
            <a:endParaRPr lang="en-US"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42697" y="838200"/>
            <a:ext cx="7772400" cy="5252015"/>
          </a:xfrm>
          <a:prstGeom prst="rect">
            <a:avLst/>
          </a:prstGeom>
          <a:noFill/>
        </p:spPr>
        <p:txBody>
          <a:bodyPr wrap="square" rtlCol="0">
            <a:spAutoFit/>
          </a:bodyPr>
          <a:lstStyle/>
          <a:p>
            <a:pPr marL="274320" indent="-274320" algn="just">
              <a:lnSpc>
                <a:spcPct val="114000"/>
              </a:lnSpc>
              <a:spcBef>
                <a:spcPts val="600"/>
              </a:spcBef>
            </a:pPr>
            <a:r>
              <a:rPr lang="en-US" sz="2800" dirty="0" smtClean="0">
                <a:solidFill>
                  <a:schemeClr val="tx2"/>
                </a:solidFill>
              </a:rPr>
              <a:t>It </a:t>
            </a:r>
            <a:r>
              <a:rPr lang="en-US" sz="2800" dirty="0">
                <a:solidFill>
                  <a:schemeClr val="tx2"/>
                </a:solidFill>
              </a:rPr>
              <a:t>is the place where the data and </a:t>
            </a:r>
            <a:r>
              <a:rPr lang="en-US" sz="2800" dirty="0" smtClean="0">
                <a:solidFill>
                  <a:schemeClr val="tx2"/>
                </a:solidFill>
              </a:rPr>
              <a:t>instructions of the program currently </a:t>
            </a:r>
            <a:r>
              <a:rPr lang="en-US" sz="2800" dirty="0">
                <a:solidFill>
                  <a:schemeClr val="tx2"/>
                </a:solidFill>
              </a:rPr>
              <a:t>being executed are stored.</a:t>
            </a:r>
          </a:p>
          <a:p>
            <a:pPr marL="674370" lvl="1" indent="-274320" algn="just">
              <a:lnSpc>
                <a:spcPct val="114000"/>
              </a:lnSpc>
              <a:spcBef>
                <a:spcPts val="600"/>
              </a:spcBef>
              <a:buFont typeface="Wingdings" pitchFamily="2" charset="2"/>
              <a:buChar char="Ø"/>
            </a:pPr>
            <a:r>
              <a:rPr lang="en-US" sz="2800" b="1" i="1" dirty="0" smtClean="0">
                <a:solidFill>
                  <a:schemeClr val="tx2"/>
                </a:solidFill>
              </a:rPr>
              <a:t>High </a:t>
            </a:r>
            <a:r>
              <a:rPr lang="en-US" sz="2800" b="1" i="1" dirty="0">
                <a:solidFill>
                  <a:schemeClr val="tx2"/>
                </a:solidFill>
              </a:rPr>
              <a:t>speed</a:t>
            </a:r>
            <a:r>
              <a:rPr lang="en-US" sz="2800" dirty="0">
                <a:solidFill>
                  <a:schemeClr val="tx2"/>
                </a:solidFill>
              </a:rPr>
              <a:t>.</a:t>
            </a:r>
          </a:p>
          <a:p>
            <a:pPr marL="674370" lvl="1" indent="-274320" algn="just">
              <a:lnSpc>
                <a:spcPct val="114000"/>
              </a:lnSpc>
              <a:spcBef>
                <a:spcPts val="600"/>
              </a:spcBef>
              <a:buFont typeface="Wingdings" pitchFamily="2" charset="2"/>
              <a:buChar char="Ø"/>
            </a:pPr>
            <a:r>
              <a:rPr lang="en-US" sz="2800" dirty="0">
                <a:solidFill>
                  <a:schemeClr val="tx2"/>
                </a:solidFill>
              </a:rPr>
              <a:t>This is a </a:t>
            </a:r>
            <a:r>
              <a:rPr lang="en-US" sz="2800" b="1" i="1" dirty="0">
                <a:solidFill>
                  <a:schemeClr val="tx2"/>
                </a:solidFill>
              </a:rPr>
              <a:t>temporary memory </a:t>
            </a:r>
            <a:r>
              <a:rPr lang="en-US" sz="2800" dirty="0">
                <a:solidFill>
                  <a:schemeClr val="tx2"/>
                </a:solidFill>
              </a:rPr>
              <a:t>because the data and instructions stored  here  get erased when the power goes off. </a:t>
            </a:r>
          </a:p>
          <a:p>
            <a:pPr marL="674370" lvl="1" indent="-274320" algn="just">
              <a:lnSpc>
                <a:spcPct val="114000"/>
              </a:lnSpc>
              <a:spcBef>
                <a:spcPts val="600"/>
              </a:spcBef>
              <a:buFont typeface="Wingdings" pitchFamily="2" charset="2"/>
              <a:buChar char="Ø"/>
            </a:pPr>
            <a:r>
              <a:rPr lang="en-US" sz="2800" dirty="0" smtClean="0">
                <a:solidFill>
                  <a:schemeClr val="tx2"/>
                </a:solidFill>
              </a:rPr>
              <a:t>It </a:t>
            </a:r>
            <a:r>
              <a:rPr lang="en-US" sz="2800" dirty="0">
                <a:solidFill>
                  <a:schemeClr val="tx2"/>
                </a:solidFill>
              </a:rPr>
              <a:t>is a </a:t>
            </a:r>
            <a:r>
              <a:rPr lang="en-US" sz="2800" b="1" i="1" dirty="0">
                <a:solidFill>
                  <a:schemeClr val="tx2"/>
                </a:solidFill>
              </a:rPr>
              <a:t>semiconductor memory </a:t>
            </a:r>
            <a:r>
              <a:rPr lang="en-US" sz="2800" dirty="0">
                <a:solidFill>
                  <a:schemeClr val="tx2"/>
                </a:solidFill>
              </a:rPr>
              <a:t>and measured in terms of megabytes and gigabytes.</a:t>
            </a:r>
          </a:p>
          <a:p>
            <a:pPr marL="674370" lvl="2" indent="-274320" algn="just">
              <a:lnSpc>
                <a:spcPct val="114000"/>
              </a:lnSpc>
              <a:spcBef>
                <a:spcPts val="600"/>
              </a:spcBef>
              <a:buFont typeface="Wingdings" pitchFamily="2" charset="2"/>
              <a:buChar char="Ø"/>
            </a:pPr>
            <a:r>
              <a:rPr lang="en-US" sz="2800" dirty="0" err="1">
                <a:solidFill>
                  <a:schemeClr val="tx2"/>
                </a:solidFill>
              </a:rPr>
              <a:t>Eg</a:t>
            </a:r>
            <a:r>
              <a:rPr lang="en-US" sz="2800" dirty="0">
                <a:solidFill>
                  <a:schemeClr val="tx2"/>
                </a:solidFill>
              </a:rPr>
              <a:t>. RAM and ROM  </a:t>
            </a:r>
          </a:p>
          <a:p>
            <a:pPr lvl="1"/>
            <a:endParaRPr lang="en-US" sz="2800" dirty="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22</a:t>
            </a:fld>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Main  memory / Primary memory</a:t>
            </a:r>
            <a:endParaRPr lang="en-US" b="1" dirty="0">
              <a:solidFill>
                <a:schemeClr val="tx2"/>
              </a:solidFill>
            </a:endParaRPr>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7778" y="338554"/>
            <a:ext cx="7866222" cy="6186309"/>
          </a:xfrm>
          <a:prstGeom prst="rect">
            <a:avLst/>
          </a:prstGeom>
          <a:noFill/>
        </p:spPr>
        <p:txBody>
          <a:bodyPr wrap="square" rtlCol="0">
            <a:spAutoFit/>
          </a:bodyPr>
          <a:lstStyle/>
          <a:p>
            <a:pPr algn="ctr"/>
            <a:endParaRPr lang="en-US" sz="3600" b="1" dirty="0" smtClean="0">
              <a:solidFill>
                <a:schemeClr val="tx2"/>
              </a:solidFill>
            </a:endParaRPr>
          </a:p>
          <a:p>
            <a:pPr algn="just"/>
            <a:r>
              <a:rPr lang="en-US" sz="2400" dirty="0" smtClean="0">
                <a:solidFill>
                  <a:schemeClr val="tx2"/>
                </a:solidFill>
              </a:rPr>
              <a:t>RAM </a:t>
            </a:r>
            <a:r>
              <a:rPr lang="en-US" sz="2400" dirty="0">
                <a:solidFill>
                  <a:schemeClr val="tx2"/>
                </a:solidFill>
              </a:rPr>
              <a:t>stands for Random Access Memory</a:t>
            </a:r>
          </a:p>
          <a:p>
            <a:pPr lvl="1" algn="just">
              <a:buFont typeface="Wingdings" pitchFamily="2" charset="2"/>
              <a:buChar char="Ø"/>
            </a:pPr>
            <a:r>
              <a:rPr lang="en-US" sz="2400" dirty="0">
                <a:solidFill>
                  <a:schemeClr val="tx2"/>
                </a:solidFill>
              </a:rPr>
              <a:t> It is the read and write memory.</a:t>
            </a:r>
          </a:p>
          <a:p>
            <a:pPr lvl="1" algn="just">
              <a:buFont typeface="Wingdings" pitchFamily="2" charset="2"/>
              <a:buChar char="Ø"/>
            </a:pPr>
            <a:r>
              <a:rPr lang="en-US" sz="2400" dirty="0">
                <a:solidFill>
                  <a:schemeClr val="tx2"/>
                </a:solidFill>
              </a:rPr>
              <a:t> </a:t>
            </a:r>
            <a:r>
              <a:rPr lang="en-US" sz="2400" dirty="0" smtClean="0">
                <a:solidFill>
                  <a:schemeClr val="tx2"/>
                </a:solidFill>
              </a:rPr>
              <a:t>Any memory </a:t>
            </a:r>
            <a:r>
              <a:rPr lang="en-US" sz="2400" dirty="0">
                <a:solidFill>
                  <a:schemeClr val="tx2"/>
                </a:solidFill>
              </a:rPr>
              <a:t>location can be accessed </a:t>
            </a:r>
            <a:r>
              <a:rPr lang="en-US" sz="2400" dirty="0" smtClean="0">
                <a:solidFill>
                  <a:schemeClr val="tx2"/>
                </a:solidFill>
              </a:rPr>
              <a:t>directly  </a:t>
            </a:r>
            <a:r>
              <a:rPr lang="en-US" sz="2400" dirty="0">
                <a:solidFill>
                  <a:schemeClr val="tx2"/>
                </a:solidFill>
              </a:rPr>
              <a:t>without </a:t>
            </a:r>
            <a:r>
              <a:rPr lang="en-US" sz="2400" dirty="0" smtClean="0">
                <a:solidFill>
                  <a:schemeClr val="tx2"/>
                </a:solidFill>
              </a:rPr>
              <a:t> </a:t>
            </a:r>
          </a:p>
          <a:p>
            <a:pPr lvl="1" algn="just"/>
            <a:r>
              <a:rPr lang="en-US" sz="2400" dirty="0" smtClean="0">
                <a:solidFill>
                  <a:schemeClr val="tx2"/>
                </a:solidFill>
              </a:rPr>
              <a:t>     accessing  </a:t>
            </a:r>
            <a:r>
              <a:rPr lang="en-US" sz="2400" dirty="0">
                <a:solidFill>
                  <a:schemeClr val="tx2"/>
                </a:solidFill>
              </a:rPr>
              <a:t>it sequentially.</a:t>
            </a:r>
          </a:p>
          <a:p>
            <a:pPr lvl="1" algn="just">
              <a:buFont typeface="Wingdings" pitchFamily="2" charset="2"/>
              <a:buChar char="Ø"/>
            </a:pPr>
            <a:r>
              <a:rPr lang="en-US" sz="2400" dirty="0">
                <a:solidFill>
                  <a:schemeClr val="tx2"/>
                </a:solidFill>
              </a:rPr>
              <a:t> Hence it is called as random access memory.</a:t>
            </a:r>
          </a:p>
          <a:p>
            <a:pPr lvl="1" algn="just">
              <a:buFont typeface="Wingdings" pitchFamily="2" charset="2"/>
              <a:buChar char="Ø"/>
            </a:pPr>
            <a:r>
              <a:rPr lang="en-US" sz="2400" dirty="0">
                <a:solidFill>
                  <a:schemeClr val="tx2"/>
                </a:solidFill>
              </a:rPr>
              <a:t> During power failure the information stored in it will be    </a:t>
            </a:r>
          </a:p>
          <a:p>
            <a:pPr lvl="1" algn="just"/>
            <a:r>
              <a:rPr lang="en-US" sz="2400" dirty="0">
                <a:solidFill>
                  <a:schemeClr val="tx2"/>
                </a:solidFill>
              </a:rPr>
              <a:t>    erased.</a:t>
            </a:r>
          </a:p>
          <a:p>
            <a:pPr lvl="1" algn="just">
              <a:buFont typeface="Wingdings" pitchFamily="2" charset="2"/>
              <a:buChar char="Ø"/>
            </a:pPr>
            <a:r>
              <a:rPr lang="en-US" sz="2400" dirty="0">
                <a:solidFill>
                  <a:schemeClr val="tx2"/>
                </a:solidFill>
              </a:rPr>
              <a:t> It is also called as volatile memory</a:t>
            </a:r>
            <a:r>
              <a:rPr lang="en-US" sz="2400" dirty="0" smtClean="0">
                <a:solidFill>
                  <a:schemeClr val="tx2"/>
                </a:solidFill>
              </a:rPr>
              <a:t>.</a:t>
            </a:r>
          </a:p>
          <a:p>
            <a:pPr lvl="1" algn="just"/>
            <a:endParaRPr lang="en-US" sz="2400" dirty="0">
              <a:solidFill>
                <a:schemeClr val="tx2"/>
              </a:solidFill>
            </a:endParaRPr>
          </a:p>
          <a:p>
            <a:pPr algn="just"/>
            <a:r>
              <a:rPr lang="en-US" sz="2400" dirty="0">
                <a:solidFill>
                  <a:schemeClr val="tx2"/>
                </a:solidFill>
              </a:rPr>
              <a:t>ROM stands for Read Only Memory</a:t>
            </a:r>
          </a:p>
          <a:p>
            <a:pPr lvl="1" algn="just">
              <a:buFont typeface="Wingdings" pitchFamily="2" charset="2"/>
              <a:buChar char="Ø"/>
            </a:pPr>
            <a:r>
              <a:rPr lang="en-US" sz="2400" dirty="0" smtClean="0">
                <a:solidFill>
                  <a:schemeClr val="tx2"/>
                </a:solidFill>
              </a:rPr>
              <a:t>It is a permanent </a:t>
            </a:r>
            <a:r>
              <a:rPr lang="en-US" sz="2400" dirty="0">
                <a:solidFill>
                  <a:schemeClr val="tx2"/>
                </a:solidFill>
              </a:rPr>
              <a:t>memory and </a:t>
            </a:r>
            <a:r>
              <a:rPr lang="en-US" sz="2400" dirty="0" smtClean="0">
                <a:solidFill>
                  <a:schemeClr val="tx2"/>
                </a:solidFill>
              </a:rPr>
              <a:t>non-volatile</a:t>
            </a:r>
            <a:r>
              <a:rPr lang="en-US" sz="2400" dirty="0">
                <a:solidFill>
                  <a:schemeClr val="tx2"/>
                </a:solidFill>
              </a:rPr>
              <a:t>.</a:t>
            </a:r>
          </a:p>
          <a:p>
            <a:pPr lvl="1" algn="just">
              <a:buFont typeface="Wingdings" pitchFamily="2" charset="2"/>
              <a:buChar char="Ø"/>
            </a:pPr>
            <a:r>
              <a:rPr lang="en-US" sz="2400" dirty="0">
                <a:solidFill>
                  <a:schemeClr val="tx2"/>
                </a:solidFill>
              </a:rPr>
              <a:t>The contents in </a:t>
            </a:r>
            <a:r>
              <a:rPr lang="en-US" sz="2400" dirty="0" smtClean="0">
                <a:solidFill>
                  <a:schemeClr val="tx2"/>
                </a:solidFill>
              </a:rPr>
              <a:t>ROM </a:t>
            </a:r>
            <a:r>
              <a:rPr lang="en-US" sz="2400" dirty="0">
                <a:solidFill>
                  <a:schemeClr val="tx2"/>
                </a:solidFill>
              </a:rPr>
              <a:t>can not be changed</a:t>
            </a:r>
          </a:p>
          <a:p>
            <a:pPr lvl="1" algn="just">
              <a:buFont typeface="Wingdings" pitchFamily="2" charset="2"/>
              <a:buChar char="Ø"/>
            </a:pPr>
            <a:r>
              <a:rPr lang="en-US" sz="2400" dirty="0">
                <a:solidFill>
                  <a:schemeClr val="tx2"/>
                </a:solidFill>
              </a:rPr>
              <a:t>It stores mainly stored program and basic input output </a:t>
            </a:r>
          </a:p>
          <a:p>
            <a:pPr lvl="1" algn="just"/>
            <a:r>
              <a:rPr lang="en-US" sz="2400" dirty="0">
                <a:solidFill>
                  <a:schemeClr val="tx2"/>
                </a:solidFill>
              </a:rPr>
              <a:t>   systems programs.</a:t>
            </a:r>
          </a:p>
          <a:p>
            <a:pPr lvl="1"/>
            <a:endParaRPr lang="en-US" sz="24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23</a:t>
            </a:fld>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RAM &amp; ROM</a:t>
            </a:r>
            <a:endParaRPr lang="en-US" b="1" dirty="0">
              <a:solidFill>
                <a:schemeClr val="tx2"/>
              </a:solidFill>
            </a:endParaRPr>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82264" y="799961"/>
            <a:ext cx="7864364" cy="5736955"/>
          </a:xfrm>
          <a:prstGeom prst="rect">
            <a:avLst/>
          </a:prstGeom>
          <a:noFill/>
        </p:spPr>
        <p:txBody>
          <a:bodyPr wrap="square" rtlCol="0">
            <a:spAutoFit/>
          </a:bodyPr>
          <a:lstStyle/>
          <a:p>
            <a:pPr algn="ctr">
              <a:lnSpc>
                <a:spcPct val="90000"/>
              </a:lnSpc>
            </a:pPr>
            <a:endParaRPr lang="en-US" sz="1200" b="1" dirty="0" smtClean="0">
              <a:solidFill>
                <a:schemeClr val="tx2"/>
              </a:solidFill>
            </a:endParaRPr>
          </a:p>
          <a:p>
            <a:pPr algn="just">
              <a:lnSpc>
                <a:spcPct val="90000"/>
              </a:lnSpc>
            </a:pPr>
            <a:r>
              <a:rPr lang="en-US" sz="2400" dirty="0" smtClean="0">
                <a:solidFill>
                  <a:schemeClr val="tx2"/>
                </a:solidFill>
              </a:rPr>
              <a:t>PROM </a:t>
            </a:r>
            <a:r>
              <a:rPr lang="en-US" sz="2400" dirty="0">
                <a:solidFill>
                  <a:schemeClr val="tx2"/>
                </a:solidFill>
              </a:rPr>
              <a:t>:</a:t>
            </a:r>
            <a:r>
              <a:rPr lang="en-US" sz="2400" b="1" dirty="0">
                <a:solidFill>
                  <a:schemeClr val="tx2"/>
                </a:solidFill>
              </a:rPr>
              <a:t>Programmable Read Only Memory</a:t>
            </a:r>
          </a:p>
          <a:p>
            <a:pPr algn="just">
              <a:lnSpc>
                <a:spcPct val="90000"/>
              </a:lnSpc>
              <a:buFont typeface="Wingdings" pitchFamily="2" charset="2"/>
              <a:buChar char="Ø"/>
            </a:pPr>
            <a:r>
              <a:rPr lang="en-US" sz="2400" dirty="0">
                <a:solidFill>
                  <a:schemeClr val="tx2"/>
                </a:solidFill>
              </a:rPr>
              <a:t>It  is a variation of ROM.</a:t>
            </a:r>
          </a:p>
          <a:p>
            <a:pPr algn="just">
              <a:lnSpc>
                <a:spcPct val="90000"/>
              </a:lnSpc>
              <a:buFont typeface="Wingdings" pitchFamily="2" charset="2"/>
              <a:buChar char="Ø"/>
            </a:pPr>
            <a:r>
              <a:rPr lang="en-US" sz="2400" dirty="0">
                <a:solidFill>
                  <a:schemeClr val="tx2"/>
                </a:solidFill>
              </a:rPr>
              <a:t>The contents of this memory are decided by the user</a:t>
            </a:r>
          </a:p>
          <a:p>
            <a:pPr algn="just">
              <a:lnSpc>
                <a:spcPct val="90000"/>
              </a:lnSpc>
              <a:buFont typeface="Wingdings" pitchFamily="2" charset="2"/>
              <a:buChar char="Ø"/>
            </a:pPr>
            <a:r>
              <a:rPr lang="en-US" sz="2400" dirty="0">
                <a:solidFill>
                  <a:schemeClr val="tx2"/>
                </a:solidFill>
              </a:rPr>
              <a:t>These contents can not be erased once they are written to it</a:t>
            </a:r>
            <a:r>
              <a:rPr lang="en-US" sz="2400" dirty="0" smtClean="0">
                <a:solidFill>
                  <a:schemeClr val="tx2"/>
                </a:solidFill>
              </a:rPr>
              <a:t>.</a:t>
            </a:r>
          </a:p>
          <a:p>
            <a:pPr algn="just">
              <a:lnSpc>
                <a:spcPct val="90000"/>
              </a:lnSpc>
            </a:pPr>
            <a:endParaRPr lang="en-US" sz="2400" dirty="0">
              <a:solidFill>
                <a:schemeClr val="tx2"/>
              </a:solidFill>
            </a:endParaRPr>
          </a:p>
          <a:p>
            <a:pPr algn="just">
              <a:lnSpc>
                <a:spcPct val="90000"/>
              </a:lnSpc>
            </a:pPr>
            <a:r>
              <a:rPr lang="en-US" sz="2400" dirty="0">
                <a:solidFill>
                  <a:schemeClr val="tx2"/>
                </a:solidFill>
              </a:rPr>
              <a:t>EPROM</a:t>
            </a:r>
            <a:r>
              <a:rPr lang="en-US" sz="2400" b="1" dirty="0">
                <a:solidFill>
                  <a:schemeClr val="tx2"/>
                </a:solidFill>
              </a:rPr>
              <a:t> : Erasable Programmable Read Only Memory</a:t>
            </a:r>
            <a:endParaRPr lang="en-US" sz="2400" dirty="0">
              <a:solidFill>
                <a:schemeClr val="tx2"/>
              </a:solidFill>
            </a:endParaRPr>
          </a:p>
          <a:p>
            <a:pPr algn="just">
              <a:lnSpc>
                <a:spcPct val="90000"/>
              </a:lnSpc>
              <a:buFont typeface="Wingdings" pitchFamily="2" charset="2"/>
              <a:buChar char="Ø"/>
            </a:pPr>
            <a:r>
              <a:rPr lang="en-US" sz="2400" dirty="0">
                <a:solidFill>
                  <a:schemeClr val="tx2"/>
                </a:solidFill>
              </a:rPr>
              <a:t>It is a modification to PROM.</a:t>
            </a:r>
          </a:p>
          <a:p>
            <a:pPr algn="just">
              <a:lnSpc>
                <a:spcPct val="90000"/>
              </a:lnSpc>
              <a:buFont typeface="Wingdings" pitchFamily="2" charset="2"/>
              <a:buChar char="Ø"/>
            </a:pPr>
            <a:r>
              <a:rPr lang="en-US" sz="2400" dirty="0">
                <a:solidFill>
                  <a:schemeClr val="tx2"/>
                </a:solidFill>
              </a:rPr>
              <a:t>Contents stored can be erased by exposing it to Ultra Violet Light source</a:t>
            </a:r>
            <a:r>
              <a:rPr lang="en-US" sz="2400" dirty="0" smtClean="0">
                <a:solidFill>
                  <a:schemeClr val="tx2"/>
                </a:solidFill>
              </a:rPr>
              <a:t>.</a:t>
            </a:r>
          </a:p>
          <a:p>
            <a:pPr algn="just">
              <a:lnSpc>
                <a:spcPct val="90000"/>
              </a:lnSpc>
            </a:pPr>
            <a:endParaRPr lang="en-US" sz="2400" dirty="0">
              <a:solidFill>
                <a:schemeClr val="tx2"/>
              </a:solidFill>
            </a:endParaRPr>
          </a:p>
          <a:p>
            <a:pPr algn="just">
              <a:lnSpc>
                <a:spcPct val="90000"/>
              </a:lnSpc>
            </a:pPr>
            <a:r>
              <a:rPr lang="en-US" sz="2400" dirty="0">
                <a:solidFill>
                  <a:schemeClr val="tx2"/>
                </a:solidFill>
              </a:rPr>
              <a:t>EEPROM</a:t>
            </a:r>
            <a:r>
              <a:rPr lang="en-US" sz="2400" b="1" dirty="0">
                <a:solidFill>
                  <a:schemeClr val="tx2"/>
                </a:solidFill>
              </a:rPr>
              <a:t>: Electrically Erasable Programmable Read Only Memory</a:t>
            </a:r>
            <a:r>
              <a:rPr lang="en-US" sz="2400" dirty="0">
                <a:solidFill>
                  <a:schemeClr val="tx2"/>
                </a:solidFill>
              </a:rPr>
              <a:t> </a:t>
            </a:r>
          </a:p>
          <a:p>
            <a:pPr algn="just">
              <a:lnSpc>
                <a:spcPct val="90000"/>
              </a:lnSpc>
              <a:buFont typeface="Wingdings" pitchFamily="2" charset="2"/>
              <a:buChar char="Ø"/>
            </a:pPr>
            <a:r>
              <a:rPr lang="en-US" sz="2400" dirty="0">
                <a:solidFill>
                  <a:schemeClr val="tx2"/>
                </a:solidFill>
              </a:rPr>
              <a:t>The contents stored in this can be erased electrically.</a:t>
            </a:r>
          </a:p>
          <a:p>
            <a:pPr algn="just">
              <a:lnSpc>
                <a:spcPct val="90000"/>
              </a:lnSpc>
            </a:pPr>
            <a:r>
              <a:rPr lang="en-US" sz="2400" dirty="0">
                <a:solidFill>
                  <a:schemeClr val="tx2"/>
                </a:solidFill>
              </a:rPr>
              <a:t>		[ Flash, micro processors </a:t>
            </a:r>
            <a:r>
              <a:rPr lang="en-US" sz="2400" dirty="0" smtClean="0">
                <a:solidFill>
                  <a:schemeClr val="tx2"/>
                </a:solidFill>
              </a:rPr>
              <a:t>etc.]</a:t>
            </a:r>
            <a:endParaRPr lang="en-US" sz="2400" dirty="0">
              <a:solidFill>
                <a:schemeClr val="tx2"/>
              </a:solidFill>
            </a:endParaRPr>
          </a:p>
          <a:p>
            <a:pPr lvl="1"/>
            <a:endParaRPr lang="en-US" sz="32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24</a:t>
            </a:fld>
            <a:endParaRPr lang="en-US"/>
          </a:p>
        </p:txBody>
      </p:sp>
      <p:sp>
        <p:nvSpPr>
          <p:cNvPr id="9" name="Title 5"/>
          <p:cNvSpPr>
            <a:spLocks noGrp="1"/>
          </p:cNvSpPr>
          <p:nvPr>
            <p:ph type="title"/>
          </p:nvPr>
        </p:nvSpPr>
        <p:spPr/>
        <p:txBody>
          <a:bodyPr>
            <a:normAutofit/>
          </a:bodyPr>
          <a:lstStyle/>
          <a:p>
            <a:pPr algn="ctr"/>
            <a:r>
              <a:rPr lang="en-US" b="1" dirty="0" smtClean="0"/>
              <a:t>Classifications of ROM</a:t>
            </a:r>
            <a:endParaRPr lang="en-US"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5739" y="1254442"/>
            <a:ext cx="7882983" cy="4401205"/>
          </a:xfrm>
          <a:prstGeom prst="rect">
            <a:avLst/>
          </a:prstGeom>
          <a:noFill/>
        </p:spPr>
        <p:txBody>
          <a:bodyPr wrap="square" rtlCol="0">
            <a:spAutoFit/>
          </a:bodyPr>
          <a:lstStyle/>
          <a:p>
            <a:pPr algn="just">
              <a:spcBef>
                <a:spcPct val="0"/>
              </a:spcBef>
            </a:pPr>
            <a:r>
              <a:rPr lang="en-US" sz="2800" dirty="0" smtClean="0">
                <a:solidFill>
                  <a:schemeClr val="tx2"/>
                </a:solidFill>
              </a:rPr>
              <a:t>It is made </a:t>
            </a:r>
            <a:r>
              <a:rPr lang="en-US" sz="2800" dirty="0">
                <a:solidFill>
                  <a:schemeClr val="tx2"/>
                </a:solidFill>
              </a:rPr>
              <a:t>up of </a:t>
            </a:r>
            <a:r>
              <a:rPr lang="en-US" sz="2800" b="1" i="1" dirty="0">
                <a:solidFill>
                  <a:schemeClr val="tx2"/>
                </a:solidFill>
              </a:rPr>
              <a:t>magnetic material</a:t>
            </a:r>
            <a:r>
              <a:rPr lang="en-US" sz="2800" dirty="0">
                <a:solidFill>
                  <a:schemeClr val="tx2"/>
                </a:solidFill>
              </a:rPr>
              <a:t> and stores large amount of information for long time</a:t>
            </a:r>
            <a:r>
              <a:rPr lang="en-US" sz="2800" dirty="0" smtClean="0">
                <a:solidFill>
                  <a:schemeClr val="tx2"/>
                </a:solidFill>
              </a:rPr>
              <a:t>.</a:t>
            </a:r>
          </a:p>
          <a:p>
            <a:pPr algn="just">
              <a:spcBef>
                <a:spcPct val="0"/>
              </a:spcBef>
            </a:pPr>
            <a:r>
              <a:rPr lang="en-US" sz="2800" dirty="0" smtClean="0">
                <a:solidFill>
                  <a:schemeClr val="tx2"/>
                </a:solidFill>
              </a:rPr>
              <a:t>  </a:t>
            </a:r>
            <a:endParaRPr lang="en-US" sz="2800" dirty="0">
              <a:solidFill>
                <a:schemeClr val="tx2"/>
              </a:solidFill>
            </a:endParaRPr>
          </a:p>
          <a:p>
            <a:pPr algn="just">
              <a:spcBef>
                <a:spcPct val="0"/>
              </a:spcBef>
              <a:buFont typeface="Wingdings" pitchFamily="2" charset="2"/>
              <a:buChar char="Ø"/>
            </a:pPr>
            <a:r>
              <a:rPr lang="en-US" sz="2800" b="1" i="1" dirty="0">
                <a:solidFill>
                  <a:schemeClr val="tx2"/>
                </a:solidFill>
              </a:rPr>
              <a:t>Low speed</a:t>
            </a:r>
            <a:r>
              <a:rPr lang="en-US" sz="2800" b="1" i="1" dirty="0" smtClean="0">
                <a:solidFill>
                  <a:schemeClr val="tx2"/>
                </a:solidFill>
              </a:rPr>
              <a:t>.</a:t>
            </a:r>
          </a:p>
          <a:p>
            <a:pPr algn="just">
              <a:spcBef>
                <a:spcPct val="0"/>
              </a:spcBef>
              <a:buFont typeface="Wingdings" pitchFamily="2" charset="2"/>
              <a:buChar char="Ø"/>
            </a:pPr>
            <a:r>
              <a:rPr lang="en-US" sz="2800" b="1" i="1" dirty="0" smtClean="0">
                <a:solidFill>
                  <a:schemeClr val="tx2"/>
                </a:solidFill>
              </a:rPr>
              <a:t>Non volatile memory</a:t>
            </a:r>
            <a:endParaRPr lang="en-US" sz="2800" b="1" i="1" dirty="0">
              <a:solidFill>
                <a:schemeClr val="tx2"/>
              </a:solidFill>
            </a:endParaRPr>
          </a:p>
          <a:p>
            <a:pPr algn="just">
              <a:spcBef>
                <a:spcPct val="0"/>
              </a:spcBef>
              <a:buFont typeface="Wingdings" pitchFamily="2" charset="2"/>
              <a:buChar char="Ø"/>
            </a:pPr>
            <a:r>
              <a:rPr lang="en-US" sz="2800" dirty="0">
                <a:solidFill>
                  <a:schemeClr val="tx2"/>
                </a:solidFill>
              </a:rPr>
              <a:t>Holds programs not currently being executed.</a:t>
            </a:r>
          </a:p>
          <a:p>
            <a:pPr algn="just">
              <a:spcBef>
                <a:spcPct val="0"/>
              </a:spcBef>
              <a:buFont typeface="Wingdings" pitchFamily="2" charset="2"/>
              <a:buChar char="Ø"/>
            </a:pPr>
            <a:r>
              <a:rPr lang="en-US" sz="2800" dirty="0" err="1" smtClean="0">
                <a:solidFill>
                  <a:schemeClr val="tx2"/>
                </a:solidFill>
              </a:rPr>
              <a:t>Eg</a:t>
            </a:r>
            <a:r>
              <a:rPr lang="en-US" sz="2800" dirty="0">
                <a:solidFill>
                  <a:schemeClr val="tx2"/>
                </a:solidFill>
              </a:rPr>
              <a:t>. Magnetic tapes, magnetic disks, compact disks etc.</a:t>
            </a:r>
          </a:p>
          <a:p>
            <a:endParaRPr lang="en-US" sz="2800" dirty="0">
              <a:solidFill>
                <a:schemeClr val="tx2"/>
              </a:solidFill>
            </a:endParaRPr>
          </a:p>
          <a:p>
            <a:pPr lvl="1"/>
            <a:endParaRPr lang="en-US" sz="2800" dirty="0" smtClean="0">
              <a:solidFill>
                <a:schemeClr val="tx2"/>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8900"/>
          <a:stretch/>
        </p:blipFill>
        <p:spPr bwMode="auto">
          <a:xfrm>
            <a:off x="1981200" y="4419600"/>
            <a:ext cx="6477000" cy="199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25</a:t>
            </a:fld>
            <a:endParaRPr lang="en-US"/>
          </a:p>
        </p:txBody>
      </p:sp>
      <p:sp>
        <p:nvSpPr>
          <p:cNvPr id="10"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Secondary Storage Devices</a:t>
            </a:r>
            <a:endParaRPr lang="en-US" sz="4000" dirty="0">
              <a:solidFill>
                <a:schemeClr val="tx2"/>
              </a:solidFill>
            </a:endParaRPr>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95402" y="976663"/>
            <a:ext cx="7848598" cy="4293483"/>
          </a:xfrm>
          <a:prstGeom prst="rect">
            <a:avLst/>
          </a:prstGeom>
          <a:noFill/>
        </p:spPr>
        <p:txBody>
          <a:bodyPr wrap="square" rtlCol="0">
            <a:spAutoFit/>
          </a:bodyPr>
          <a:lstStyle/>
          <a:p>
            <a:pPr algn="just">
              <a:lnSpc>
                <a:spcPct val="125000"/>
              </a:lnSpc>
              <a:spcBef>
                <a:spcPct val="0"/>
              </a:spcBef>
              <a:buFont typeface="Wingdings" pitchFamily="2" charset="2"/>
              <a:buChar char="Ø"/>
            </a:pPr>
            <a:r>
              <a:rPr lang="en-US" sz="2800" dirty="0" smtClean="0">
                <a:solidFill>
                  <a:schemeClr val="tx2"/>
                </a:solidFill>
              </a:rPr>
              <a:t>It </a:t>
            </a:r>
            <a:r>
              <a:rPr lang="en-US" sz="2800" dirty="0">
                <a:solidFill>
                  <a:schemeClr val="tx2"/>
                </a:solidFill>
              </a:rPr>
              <a:t>is a High speed memory and placed between the CPU and the main memory.</a:t>
            </a:r>
          </a:p>
          <a:p>
            <a:pPr algn="just">
              <a:lnSpc>
                <a:spcPct val="125000"/>
              </a:lnSpc>
              <a:spcBef>
                <a:spcPct val="0"/>
              </a:spcBef>
              <a:buFont typeface="Wingdings" pitchFamily="2" charset="2"/>
              <a:buChar char="Ø"/>
            </a:pPr>
            <a:r>
              <a:rPr lang="en-US" sz="2800" dirty="0">
                <a:solidFill>
                  <a:schemeClr val="tx2"/>
                </a:solidFill>
              </a:rPr>
              <a:t>Users can not access this memory.</a:t>
            </a:r>
          </a:p>
          <a:p>
            <a:pPr algn="just">
              <a:lnSpc>
                <a:spcPct val="125000"/>
              </a:lnSpc>
              <a:spcBef>
                <a:spcPct val="0"/>
              </a:spcBef>
              <a:buFont typeface="Wingdings" pitchFamily="2" charset="2"/>
              <a:buChar char="Ø"/>
            </a:pPr>
            <a:r>
              <a:rPr lang="en-US" sz="2800" dirty="0">
                <a:solidFill>
                  <a:schemeClr val="tx2"/>
                </a:solidFill>
              </a:rPr>
              <a:t>It stores the data and instructions currently to be executed.</a:t>
            </a:r>
          </a:p>
          <a:p>
            <a:pPr algn="just">
              <a:lnSpc>
                <a:spcPct val="125000"/>
              </a:lnSpc>
              <a:spcBef>
                <a:spcPct val="0"/>
              </a:spcBef>
              <a:buFont typeface="Wingdings" pitchFamily="2" charset="2"/>
              <a:buChar char="Ø"/>
            </a:pPr>
            <a:r>
              <a:rPr lang="en-US" sz="2800" dirty="0">
                <a:solidFill>
                  <a:schemeClr val="tx2"/>
                </a:solidFill>
              </a:rPr>
              <a:t>More costlier but less capacity than main memory.</a:t>
            </a:r>
          </a:p>
          <a:p>
            <a:pPr algn="just">
              <a:lnSpc>
                <a:spcPct val="125000"/>
              </a:lnSpc>
              <a:spcBef>
                <a:spcPct val="0"/>
              </a:spcBef>
            </a:pPr>
            <a:endParaRPr lang="en-US" sz="2800" dirty="0">
              <a:solidFill>
                <a:schemeClr val="tx2"/>
              </a:solidFill>
            </a:endParaRPr>
          </a:p>
          <a:p>
            <a:pPr lvl="1"/>
            <a:endParaRPr lang="en-US" sz="2800" dirty="0" smtClean="0">
              <a:solidFill>
                <a:schemeClr val="tx2"/>
              </a:solidFill>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1301" y="4366159"/>
            <a:ext cx="4876800" cy="235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26</a:t>
            </a:fld>
            <a:endParaRPr lang="en-US"/>
          </a:p>
        </p:txBody>
      </p:sp>
      <p:sp>
        <p:nvSpPr>
          <p:cNvPr id="10" name="Title 5"/>
          <p:cNvSpPr>
            <a:spLocks noGrp="1"/>
          </p:cNvSpPr>
          <p:nvPr>
            <p:ph type="title"/>
          </p:nvPr>
        </p:nvSpPr>
        <p:spPr/>
        <p:txBody>
          <a:bodyPr>
            <a:normAutofit/>
          </a:bodyPr>
          <a:lstStyle/>
          <a:p>
            <a:pPr algn="ctr"/>
            <a:r>
              <a:rPr lang="en-US" b="1" dirty="0" smtClean="0"/>
              <a:t>Cache memory</a:t>
            </a:r>
            <a:endParaRPr lang="en-US"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762000"/>
            <a:ext cx="7772400" cy="2117503"/>
          </a:xfrm>
          <a:prstGeom prst="rect">
            <a:avLst/>
          </a:prstGeom>
          <a:noFill/>
        </p:spPr>
        <p:txBody>
          <a:bodyPr wrap="square" rtlCol="0">
            <a:spAutoFit/>
          </a:bodyPr>
          <a:lstStyle/>
          <a:p>
            <a:pPr marL="342900" indent="-342900" algn="just" eaLnBrk="0" hangingPunct="0">
              <a:lnSpc>
                <a:spcPct val="150000"/>
              </a:lnSpc>
              <a:spcBef>
                <a:spcPct val="20000"/>
              </a:spcBef>
              <a:buFontTx/>
              <a:buChar char="•"/>
              <a:defRPr/>
            </a:pPr>
            <a:r>
              <a:rPr lang="en-US" sz="2800" kern="0" dirty="0" smtClean="0">
                <a:solidFill>
                  <a:schemeClr val="tx2"/>
                </a:solidFill>
              </a:rPr>
              <a:t>Computer </a:t>
            </a:r>
            <a:r>
              <a:rPr lang="en-US" sz="2800" kern="0" dirty="0">
                <a:solidFill>
                  <a:schemeClr val="tx2"/>
                </a:solidFill>
              </a:rPr>
              <a:t>components are connected by a bus.</a:t>
            </a:r>
          </a:p>
          <a:p>
            <a:pPr marL="342900" indent="-342900" algn="just" eaLnBrk="0" hangingPunct="0">
              <a:lnSpc>
                <a:spcPct val="150000"/>
              </a:lnSpc>
              <a:spcBef>
                <a:spcPct val="20000"/>
              </a:spcBef>
              <a:buFontTx/>
              <a:buChar char="•"/>
              <a:defRPr/>
            </a:pPr>
            <a:r>
              <a:rPr lang="en-US" sz="2800" kern="0" dirty="0">
                <a:solidFill>
                  <a:schemeClr val="tx2"/>
                </a:solidFill>
              </a:rPr>
              <a:t>A bus is a group of parallel wires that carry control signals and data between components</a:t>
            </a:r>
            <a:endParaRPr lang="en-US" sz="2800" dirty="0" smtClean="0">
              <a:solidFill>
                <a:schemeClr val="tx2"/>
              </a:solidFill>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218056"/>
            <a:ext cx="6705600" cy="363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27</a:t>
            </a:fld>
            <a:endParaRPr lang="en-US"/>
          </a:p>
        </p:txBody>
      </p:sp>
      <p:sp>
        <p:nvSpPr>
          <p:cNvPr id="10" name="Title 5"/>
          <p:cNvSpPr>
            <a:spLocks noGrp="1"/>
          </p:cNvSpPr>
          <p:nvPr>
            <p:ph type="title"/>
          </p:nvPr>
        </p:nvSpPr>
        <p:spPr/>
        <p:txBody>
          <a:bodyPr>
            <a:normAutofit/>
          </a:bodyPr>
          <a:lstStyle/>
          <a:p>
            <a:pPr algn="ctr"/>
            <a:r>
              <a:rPr lang="en-US" b="1" dirty="0" smtClean="0"/>
              <a:t>Computer BUS</a:t>
            </a:r>
            <a:endParaRPr lang="en-US" b="1" dirty="0"/>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1219199" y="152400"/>
            <a:ext cx="7162801" cy="685800"/>
          </a:xfrm>
        </p:spPr>
        <p:txBody>
          <a:bodyPr>
            <a:normAutofit/>
          </a:bodyPr>
          <a:lstStyle/>
          <a:p>
            <a:pPr algn="ctr"/>
            <a:r>
              <a:rPr lang="en-US" sz="3200" b="1" dirty="0" smtClean="0">
                <a:solidFill>
                  <a:schemeClr val="tx2"/>
                </a:solidFill>
              </a:rPr>
              <a:t>Classifications of software</a:t>
            </a:r>
            <a:endParaRPr lang="en-US" sz="3200" b="1" dirty="0">
              <a:solidFill>
                <a:schemeClr val="tx2"/>
              </a:solidFill>
            </a:endParaRPr>
          </a:p>
        </p:txBody>
      </p:sp>
      <p:graphicFrame>
        <p:nvGraphicFramePr>
          <p:cNvPr id="6" name="Diagram 5"/>
          <p:cNvGraphicFramePr/>
          <p:nvPr>
            <p:extLst>
              <p:ext uri="{D42A27DB-BD31-4B8C-83A1-F6EECF244321}">
                <p14:modId xmlns:p14="http://schemas.microsoft.com/office/powerpoint/2010/main" val="2121306560"/>
              </p:ext>
            </p:extLst>
          </p:nvPr>
        </p:nvGraphicFramePr>
        <p:xfrm>
          <a:off x="1371600" y="1412163"/>
          <a:ext cx="7543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C839977E-EAC6-4CBE-AE0E-153E042775AB}" type="slidenum">
              <a:rPr lang="en-US" smtClean="0"/>
              <a:pPr/>
              <a:t>28</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9592" y="925784"/>
            <a:ext cx="7467600" cy="5059363"/>
          </a:xfrm>
        </p:spPr>
        <p:txBody>
          <a:bodyPr/>
          <a:lstStyle/>
          <a:p>
            <a:pPr marL="274320" indent="-274320" algn="just">
              <a:buClr>
                <a:schemeClr val="tx1"/>
              </a:buClr>
              <a:buFontTx/>
              <a:buChar char="•"/>
            </a:pPr>
            <a:r>
              <a:rPr lang="en-US" sz="2800" dirty="0"/>
              <a:t>System software consists of programs that manages the computer resources.</a:t>
            </a:r>
          </a:p>
          <a:p>
            <a:pPr algn="just">
              <a:buClr>
                <a:schemeClr val="tx1"/>
              </a:buClr>
            </a:pPr>
            <a:r>
              <a:rPr lang="en-US" sz="2800" dirty="0"/>
              <a:t> Divided into three classes</a:t>
            </a:r>
          </a:p>
          <a:p>
            <a:pPr lvl="2" indent="-457200" algn="just">
              <a:buClr>
                <a:schemeClr val="tx1"/>
              </a:buClr>
              <a:buFontTx/>
              <a:buChar char="–"/>
            </a:pPr>
            <a:r>
              <a:rPr lang="en-US" sz="2800" dirty="0"/>
              <a:t>Operating </a:t>
            </a:r>
            <a:r>
              <a:rPr lang="en-US" sz="2800" dirty="0" smtClean="0"/>
              <a:t>System</a:t>
            </a:r>
            <a:endParaRPr lang="en-US" sz="2800" dirty="0"/>
          </a:p>
          <a:p>
            <a:pPr lvl="2" indent="-457200" algn="just">
              <a:buClr>
                <a:schemeClr val="tx1"/>
              </a:buClr>
              <a:buFontTx/>
              <a:buChar char="–"/>
            </a:pPr>
            <a:r>
              <a:rPr lang="en-US" sz="2800" dirty="0" smtClean="0"/>
              <a:t>Utility software</a:t>
            </a:r>
            <a:endParaRPr lang="en-US" sz="2800" dirty="0"/>
          </a:p>
          <a:p>
            <a:pPr lvl="2" indent="-457200" algn="just">
              <a:buClr>
                <a:schemeClr val="tx1"/>
              </a:buClr>
              <a:buFontTx/>
              <a:buChar char="–"/>
            </a:pPr>
            <a:r>
              <a:rPr lang="en-US" sz="2800" dirty="0"/>
              <a:t>System Development </a:t>
            </a:r>
            <a:r>
              <a:rPr lang="en-US" sz="2800" dirty="0" smtClean="0"/>
              <a:t>software</a:t>
            </a:r>
            <a:endParaRPr lang="en-US" sz="2800" dirty="0"/>
          </a:p>
        </p:txBody>
      </p:sp>
      <p:sp>
        <p:nvSpPr>
          <p:cNvPr id="3" name="Title 2"/>
          <p:cNvSpPr>
            <a:spLocks noGrp="1"/>
          </p:cNvSpPr>
          <p:nvPr>
            <p:ph type="title"/>
          </p:nvPr>
        </p:nvSpPr>
        <p:spPr/>
        <p:txBody>
          <a:bodyPr>
            <a:normAutofit/>
          </a:bodyPr>
          <a:lstStyle/>
          <a:p>
            <a:pPr algn="ctr"/>
            <a:r>
              <a:rPr lang="en-US" sz="3200" b="1" dirty="0" smtClean="0">
                <a:solidFill>
                  <a:srgbClr val="000099"/>
                </a:solidFill>
              </a:rPr>
              <a:t>System software</a:t>
            </a:r>
            <a:endParaRPr lang="en-US" sz="3200" b="1" dirty="0">
              <a:solidFill>
                <a:srgbClr val="000099"/>
              </a:solidFill>
            </a:endParaRPr>
          </a:p>
        </p:txBody>
      </p:sp>
      <p:sp>
        <p:nvSpPr>
          <p:cNvPr id="5" name="Slide Number Placeholder 4"/>
          <p:cNvSpPr>
            <a:spLocks noGrp="1"/>
          </p:cNvSpPr>
          <p:nvPr>
            <p:ph type="sldNum" sz="quarter" idx="12"/>
          </p:nvPr>
        </p:nvSpPr>
        <p:spPr/>
        <p:txBody>
          <a:bodyPr/>
          <a:lstStyle/>
          <a:p>
            <a:fld id="{C839977E-EAC6-4CBE-AE0E-153E042775AB}" type="slidenum">
              <a:rPr lang="en-US" smtClean="0"/>
              <a:pPr/>
              <a:t>29</a:t>
            </a:fld>
            <a:endParaRPr lang="en-US"/>
          </a:p>
        </p:txBody>
      </p:sp>
    </p:spTree>
    <p:extLst>
      <p:ext uri="{BB962C8B-B14F-4D97-AF65-F5344CB8AC3E}">
        <p14:creationId xmlns:p14="http://schemas.microsoft.com/office/powerpoint/2010/main" val="419164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500026"/>
            <a:ext cx="7924800" cy="1988237"/>
          </a:xfrm>
          <a:prstGeom prst="rect">
            <a:avLst/>
          </a:prstGeom>
          <a:noFill/>
        </p:spPr>
        <p:txBody>
          <a:bodyPr wrap="square" rtlCol="0">
            <a:spAutoFit/>
          </a:bodyPr>
          <a:lstStyle/>
          <a:p>
            <a:pPr algn="ctr">
              <a:lnSpc>
                <a:spcPct val="90000"/>
              </a:lnSpc>
              <a:buClr>
                <a:srgbClr val="993300"/>
              </a:buClr>
            </a:pPr>
            <a:r>
              <a:rPr lang="en-US" sz="4400" b="1" dirty="0" smtClean="0">
                <a:solidFill>
                  <a:srgbClr val="000099"/>
                </a:solidFill>
              </a:rPr>
              <a:t>Chapter - 1 </a:t>
            </a:r>
          </a:p>
          <a:p>
            <a:pPr algn="ctr"/>
            <a:r>
              <a:rPr lang="en-US" sz="4400" b="1" dirty="0" smtClean="0">
                <a:solidFill>
                  <a:srgbClr val="000099"/>
                </a:solidFill>
              </a:rPr>
              <a:t>Introduction </a:t>
            </a:r>
            <a:r>
              <a:rPr lang="en-US" sz="4400" b="1" dirty="0">
                <a:solidFill>
                  <a:srgbClr val="000099"/>
                </a:solidFill>
              </a:rPr>
              <a:t>to </a:t>
            </a:r>
            <a:r>
              <a:rPr lang="en-US" sz="4400" b="1" smtClean="0">
                <a:solidFill>
                  <a:srgbClr val="000099"/>
                </a:solidFill>
              </a:rPr>
              <a:t>Computers </a:t>
            </a:r>
            <a:endParaRPr lang="en-US" sz="4400" b="1" dirty="0">
              <a:solidFill>
                <a:srgbClr val="000099"/>
              </a:solidFill>
            </a:endParaRPr>
          </a:p>
          <a:p>
            <a:pPr algn="ctr">
              <a:lnSpc>
                <a:spcPct val="90000"/>
              </a:lnSpc>
              <a:buClr>
                <a:srgbClr val="993300"/>
              </a:buClr>
            </a:pPr>
            <a:endParaRPr lang="en-US" sz="4400" b="1" dirty="0" smtClean="0">
              <a:solidFill>
                <a:srgbClr val="000099"/>
              </a:solidFill>
            </a:endParaRPr>
          </a:p>
        </p:txBody>
      </p:sp>
      <p:pic>
        <p:nvPicPr>
          <p:cNvPr id="1028" name="Picture 4" descr="https://lagcc-cuny.digication.com/files/M3509d44d61f59dc6052dab6da7a522f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152400"/>
            <a:ext cx="38100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b="1" dirty="0" smtClean="0">
                <a:solidFill>
                  <a:srgbClr val="000099"/>
                </a:solidFill>
              </a:rPr>
              <a:t> </a:t>
            </a:r>
            <a:endParaRPr lang="en-US" sz="3200" b="1" dirty="0">
              <a:solidFill>
                <a:srgbClr val="000099"/>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95400"/>
            <a:ext cx="6553200" cy="51816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30</a:t>
            </a:fld>
            <a:endParaRPr lang="en-US"/>
          </a:p>
        </p:txBody>
      </p:sp>
      <p:sp>
        <p:nvSpPr>
          <p:cNvPr id="6" name="Content Placeholder 5"/>
          <p:cNvSpPr>
            <a:spLocks noGrp="1"/>
          </p:cNvSpPr>
          <p:nvPr>
            <p:ph idx="1"/>
          </p:nvPr>
        </p:nvSpPr>
        <p:spPr/>
        <p:txBody>
          <a:bodyPr/>
          <a:lstStyle/>
          <a:p>
            <a:pPr>
              <a:buNone/>
            </a:pPr>
            <a:r>
              <a:rPr lang="en-US" dirty="0" smtClean="0"/>
              <a:t> </a:t>
            </a:r>
            <a:endParaRPr lang="en-US" dirty="0"/>
          </a:p>
        </p:txBody>
      </p:sp>
    </p:spTree>
    <p:extLst>
      <p:ext uri="{BB962C8B-B14F-4D97-AF65-F5344CB8AC3E}">
        <p14:creationId xmlns:p14="http://schemas.microsoft.com/office/powerpoint/2010/main" val="4191640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791200"/>
          </a:xfrm>
        </p:spPr>
        <p:txBody>
          <a:bodyPr/>
          <a:lstStyle/>
          <a:p>
            <a:pPr algn="just">
              <a:lnSpc>
                <a:spcPts val="2875"/>
              </a:lnSpc>
              <a:spcBef>
                <a:spcPts val="1200"/>
              </a:spcBef>
              <a:buFont typeface="Wingdings" pitchFamily="2" charset="2"/>
              <a:buChar char="Ø"/>
            </a:pPr>
            <a:r>
              <a:rPr lang="en-US" sz="2400" dirty="0"/>
              <a:t>Operating System is an integrated collection of programs which make the computer operational and help in executing user programs.</a:t>
            </a:r>
          </a:p>
          <a:p>
            <a:pPr algn="just">
              <a:lnSpc>
                <a:spcPts val="2875"/>
              </a:lnSpc>
              <a:spcBef>
                <a:spcPts val="1200"/>
              </a:spcBef>
              <a:buFont typeface="Wingdings" pitchFamily="2" charset="2"/>
              <a:buChar char="Ø"/>
            </a:pPr>
            <a:r>
              <a:rPr lang="en-US" sz="2400" dirty="0"/>
              <a:t> It acts as interface between the man and machine.</a:t>
            </a:r>
          </a:p>
          <a:p>
            <a:pPr algn="just">
              <a:lnSpc>
                <a:spcPts val="2875"/>
              </a:lnSpc>
              <a:spcBef>
                <a:spcPts val="1200"/>
              </a:spcBef>
              <a:buFont typeface="Wingdings" pitchFamily="2" charset="2"/>
              <a:buChar char="Ø"/>
            </a:pPr>
            <a:r>
              <a:rPr lang="en-US" sz="2400" dirty="0"/>
              <a:t> It manages the system resources like memory, processors, input-output devices and files. </a:t>
            </a:r>
          </a:p>
          <a:p>
            <a:pPr algn="just">
              <a:lnSpc>
                <a:spcPts val="2875"/>
              </a:lnSpc>
              <a:spcBef>
                <a:spcPts val="1200"/>
              </a:spcBef>
              <a:buFont typeface="Wingdings" pitchFamily="2" charset="2"/>
              <a:buChar char="Ø"/>
            </a:pPr>
            <a:r>
              <a:rPr lang="en-US" sz="2400" dirty="0"/>
              <a:t>Types: </a:t>
            </a:r>
            <a:endParaRPr lang="en-US" sz="2400" dirty="0" smtClean="0"/>
          </a:p>
          <a:p>
            <a:pPr lvl="1" algn="just">
              <a:lnSpc>
                <a:spcPts val="2875"/>
              </a:lnSpc>
              <a:spcBef>
                <a:spcPct val="0"/>
              </a:spcBef>
              <a:buFont typeface="Wingdings" pitchFamily="2" charset="2"/>
              <a:buChar char="v"/>
            </a:pPr>
            <a:r>
              <a:rPr lang="en-US" sz="2400" dirty="0" smtClean="0"/>
              <a:t> </a:t>
            </a:r>
            <a:r>
              <a:rPr lang="en-US" sz="2400" dirty="0"/>
              <a:t>Single user </a:t>
            </a:r>
            <a:r>
              <a:rPr lang="en-US" sz="1800" dirty="0"/>
              <a:t>[DOS]</a:t>
            </a:r>
            <a:r>
              <a:rPr lang="en-US" sz="2400" dirty="0"/>
              <a:t> and Multi user OS </a:t>
            </a:r>
            <a:r>
              <a:rPr lang="en-US" sz="1800" dirty="0"/>
              <a:t>[Windows XP, Unix]</a:t>
            </a:r>
            <a:r>
              <a:rPr lang="en-US" sz="2400" dirty="0"/>
              <a:t>,</a:t>
            </a:r>
          </a:p>
          <a:p>
            <a:pPr lvl="1" algn="just">
              <a:lnSpc>
                <a:spcPts val="2875"/>
              </a:lnSpc>
              <a:spcBef>
                <a:spcPct val="0"/>
              </a:spcBef>
              <a:buFont typeface="Wingdings" pitchFamily="2" charset="2"/>
              <a:buChar char="v"/>
            </a:pPr>
            <a:r>
              <a:rPr lang="en-US" sz="2400" dirty="0"/>
              <a:t> Real time OS </a:t>
            </a:r>
            <a:r>
              <a:rPr lang="en-US" sz="2000" dirty="0"/>
              <a:t>[Windows CE, QNX]</a:t>
            </a:r>
            <a:r>
              <a:rPr lang="en-US" sz="2400" dirty="0"/>
              <a:t>, </a:t>
            </a:r>
          </a:p>
          <a:p>
            <a:pPr lvl="1" algn="just">
              <a:lnSpc>
                <a:spcPts val="2875"/>
              </a:lnSpc>
              <a:spcBef>
                <a:spcPct val="0"/>
              </a:spcBef>
              <a:buFont typeface="Wingdings" pitchFamily="2" charset="2"/>
              <a:buChar char="v"/>
            </a:pPr>
            <a:r>
              <a:rPr lang="en-US" sz="2400" dirty="0"/>
              <a:t> Single-tasking </a:t>
            </a:r>
            <a:r>
              <a:rPr lang="en-US" sz="2000" dirty="0"/>
              <a:t>[DOS]</a:t>
            </a:r>
            <a:r>
              <a:rPr lang="en-US" sz="2400" dirty="0"/>
              <a:t> and Multi-tasking </a:t>
            </a:r>
            <a:r>
              <a:rPr lang="en-US" sz="2000" dirty="0"/>
              <a:t>[Unix]</a:t>
            </a:r>
            <a:r>
              <a:rPr lang="en-US" sz="2400" dirty="0"/>
              <a:t>, </a:t>
            </a:r>
          </a:p>
          <a:p>
            <a:pPr lvl="1" algn="just">
              <a:lnSpc>
                <a:spcPts val="2875"/>
              </a:lnSpc>
              <a:spcBef>
                <a:spcPct val="0"/>
              </a:spcBef>
              <a:buFont typeface="Wingdings" pitchFamily="2" charset="2"/>
              <a:buChar char="v"/>
            </a:pPr>
            <a:r>
              <a:rPr lang="en-US" sz="2400" dirty="0"/>
              <a:t> Distributed OS </a:t>
            </a:r>
            <a:r>
              <a:rPr lang="en-US" sz="2000" dirty="0"/>
              <a:t>[Amoeba]</a:t>
            </a:r>
            <a:r>
              <a:rPr lang="en-US" sz="2400" dirty="0"/>
              <a:t>, </a:t>
            </a:r>
          </a:p>
          <a:p>
            <a:pPr lvl="1" algn="just">
              <a:lnSpc>
                <a:spcPts val="2875"/>
              </a:lnSpc>
              <a:spcBef>
                <a:spcPct val="0"/>
              </a:spcBef>
              <a:buFont typeface="Wingdings" pitchFamily="2" charset="2"/>
              <a:buChar char="v"/>
            </a:pPr>
            <a:r>
              <a:rPr lang="en-US" sz="2400" dirty="0"/>
              <a:t> Embedded OS </a:t>
            </a:r>
            <a:r>
              <a:rPr lang="en-US" sz="2000" dirty="0"/>
              <a:t>[Windows CE, Symbian OS] </a:t>
            </a:r>
            <a:r>
              <a:rPr lang="en-US" sz="2400" dirty="0"/>
              <a:t>etc. </a:t>
            </a:r>
          </a:p>
          <a:p>
            <a:endParaRPr lang="en-US" sz="2800" dirty="0"/>
          </a:p>
        </p:txBody>
      </p:sp>
      <p:sp>
        <p:nvSpPr>
          <p:cNvPr id="3" name="Title 2"/>
          <p:cNvSpPr>
            <a:spLocks noGrp="1"/>
          </p:cNvSpPr>
          <p:nvPr>
            <p:ph type="title"/>
          </p:nvPr>
        </p:nvSpPr>
        <p:spPr>
          <a:xfrm>
            <a:off x="1143001" y="21021"/>
            <a:ext cx="7239000" cy="867283"/>
          </a:xfrm>
        </p:spPr>
        <p:txBody>
          <a:bodyPr>
            <a:normAutofit/>
          </a:bodyPr>
          <a:lstStyle/>
          <a:p>
            <a:pPr algn="ctr"/>
            <a:r>
              <a:rPr lang="en-US" sz="3200" b="1" dirty="0" smtClean="0"/>
              <a:t>Operating system</a:t>
            </a:r>
            <a:endParaRPr lang="en-US" sz="3200" b="1" dirty="0"/>
          </a:p>
        </p:txBody>
      </p:sp>
      <p:sp>
        <p:nvSpPr>
          <p:cNvPr id="5" name="Slide Number Placeholder 4"/>
          <p:cNvSpPr>
            <a:spLocks noGrp="1"/>
          </p:cNvSpPr>
          <p:nvPr>
            <p:ph type="sldNum" sz="quarter" idx="12"/>
          </p:nvPr>
        </p:nvSpPr>
        <p:spPr/>
        <p:txBody>
          <a:bodyPr/>
          <a:lstStyle/>
          <a:p>
            <a:fld id="{C839977E-EAC6-4CBE-AE0E-153E042775AB}" type="slidenum">
              <a:rPr lang="en-US" smtClean="0"/>
              <a:pPr/>
              <a:t>31</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90600"/>
            <a:ext cx="7924799" cy="5867400"/>
          </a:xfrm>
        </p:spPr>
        <p:txBody>
          <a:bodyPr/>
          <a:lstStyle/>
          <a:p>
            <a:pPr eaLnBrk="0" hangingPunct="0">
              <a:buFontTx/>
              <a:buChar char="•"/>
              <a:defRPr/>
            </a:pPr>
            <a:r>
              <a:rPr lang="en-US" sz="2400" kern="0" dirty="0"/>
              <a:t>A program that runs on the “raw” hardware and </a:t>
            </a:r>
            <a:r>
              <a:rPr lang="en-US" sz="2400" kern="0" dirty="0" smtClean="0"/>
              <a:t>supports resource sharing</a:t>
            </a:r>
          </a:p>
          <a:p>
            <a:pPr eaLnBrk="0" hangingPunct="0">
              <a:buFontTx/>
              <a:buChar char="•"/>
              <a:defRPr/>
            </a:pPr>
            <a:endParaRPr lang="en-US" sz="2400" kern="0" dirty="0"/>
          </a:p>
          <a:p>
            <a:pPr eaLnBrk="0" hangingPunct="0">
              <a:buFontTx/>
              <a:buChar char="•"/>
              <a:defRPr/>
            </a:pPr>
            <a:r>
              <a:rPr lang="en-US" sz="2400" kern="0" dirty="0" smtClean="0"/>
              <a:t>Operating System </a:t>
            </a:r>
            <a:r>
              <a:rPr lang="en-US" sz="2400" kern="0" dirty="0"/>
              <a:t>hides the messy details which must be </a:t>
            </a:r>
            <a:r>
              <a:rPr lang="en-US" sz="2400" kern="0" dirty="0" smtClean="0"/>
              <a:t>performed from the users</a:t>
            </a:r>
          </a:p>
          <a:p>
            <a:pPr eaLnBrk="0" hangingPunct="0">
              <a:buFontTx/>
              <a:buChar char="•"/>
              <a:defRPr/>
            </a:pPr>
            <a:endParaRPr lang="en-US" sz="2400" kern="0" dirty="0"/>
          </a:p>
          <a:p>
            <a:pPr eaLnBrk="0" hangingPunct="0">
              <a:buFontTx/>
              <a:buChar char="•"/>
              <a:defRPr/>
            </a:pPr>
            <a:r>
              <a:rPr lang="en-US" sz="2400" kern="0" dirty="0"/>
              <a:t>Manages the hardware resources</a:t>
            </a:r>
          </a:p>
          <a:p>
            <a:pPr lvl="1" eaLnBrk="0" hangingPunct="0">
              <a:buFontTx/>
              <a:buChar char="–"/>
              <a:defRPr/>
            </a:pPr>
            <a:r>
              <a:rPr lang="en-US" sz="2400" kern="0" dirty="0"/>
              <a:t>Each program gets time with the resource</a:t>
            </a:r>
          </a:p>
          <a:p>
            <a:pPr lvl="1" eaLnBrk="0" hangingPunct="0">
              <a:buFontTx/>
              <a:buChar char="–"/>
              <a:defRPr/>
            </a:pPr>
            <a:r>
              <a:rPr lang="en-US" sz="2400" kern="0" dirty="0"/>
              <a:t>Each program gets space on the </a:t>
            </a:r>
            <a:r>
              <a:rPr lang="en-US" sz="2400" kern="0" dirty="0" smtClean="0"/>
              <a:t>resource</a:t>
            </a:r>
          </a:p>
          <a:p>
            <a:pPr lvl="1" eaLnBrk="0" hangingPunct="0">
              <a:buFontTx/>
              <a:buChar char="–"/>
              <a:defRPr/>
            </a:pPr>
            <a:endParaRPr lang="en-US" sz="2400" kern="0" dirty="0"/>
          </a:p>
          <a:p>
            <a:pPr eaLnBrk="0" hangingPunct="0">
              <a:buFontTx/>
              <a:buChar char="•"/>
              <a:defRPr/>
            </a:pPr>
            <a:r>
              <a:rPr lang="en-US" sz="2400" kern="0" dirty="0"/>
              <a:t>Manages different goals:</a:t>
            </a:r>
          </a:p>
          <a:p>
            <a:pPr lvl="1" eaLnBrk="0" hangingPunct="0">
              <a:buFontTx/>
              <a:buChar char="–"/>
              <a:defRPr/>
            </a:pPr>
            <a:r>
              <a:rPr lang="en-US" sz="2400" kern="0" dirty="0"/>
              <a:t>Use hardware efficiently and give maximum performance to each user.</a:t>
            </a:r>
          </a:p>
          <a:p>
            <a:endParaRPr lang="en-US" sz="2400" dirty="0"/>
          </a:p>
        </p:txBody>
      </p:sp>
      <p:sp>
        <p:nvSpPr>
          <p:cNvPr id="3" name="Title 2"/>
          <p:cNvSpPr>
            <a:spLocks noGrp="1"/>
          </p:cNvSpPr>
          <p:nvPr>
            <p:ph type="title"/>
          </p:nvPr>
        </p:nvSpPr>
        <p:spPr/>
        <p:txBody>
          <a:bodyPr>
            <a:normAutofit/>
          </a:bodyPr>
          <a:lstStyle/>
          <a:p>
            <a:pPr algn="ctr"/>
            <a:r>
              <a:rPr lang="en-US" sz="3200" b="1" dirty="0" smtClean="0"/>
              <a:t>An operating system is..</a:t>
            </a:r>
            <a:endParaRPr lang="en-US" sz="3200" b="1" dirty="0"/>
          </a:p>
        </p:txBody>
      </p:sp>
      <p:sp>
        <p:nvSpPr>
          <p:cNvPr id="5" name="Slide Number Placeholder 4"/>
          <p:cNvSpPr>
            <a:spLocks noGrp="1"/>
          </p:cNvSpPr>
          <p:nvPr>
            <p:ph type="sldNum" sz="quarter" idx="12"/>
          </p:nvPr>
        </p:nvSpPr>
        <p:spPr/>
        <p:txBody>
          <a:bodyPr/>
          <a:lstStyle/>
          <a:p>
            <a:fld id="{C839977E-EAC6-4CBE-AE0E-153E042775AB}" type="slidenum">
              <a:rPr lang="en-US" smtClean="0"/>
              <a:pPr/>
              <a:t>32</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defRPr/>
            </a:pPr>
            <a:r>
              <a:rPr lang="en-US" dirty="0"/>
              <a:t>Application Software is directly responsible for helping users solve their problems.  </a:t>
            </a:r>
          </a:p>
          <a:p>
            <a:pPr algn="just">
              <a:defRPr/>
            </a:pPr>
            <a:r>
              <a:rPr lang="en-US" dirty="0"/>
              <a:t>For example</a:t>
            </a:r>
          </a:p>
          <a:p>
            <a:pPr lvl="1" algn="just">
              <a:buFontTx/>
              <a:buChar char="•"/>
              <a:defRPr/>
            </a:pPr>
            <a:r>
              <a:rPr lang="en-US" dirty="0"/>
              <a:t> Word processing </a:t>
            </a:r>
          </a:p>
          <a:p>
            <a:pPr lvl="1" algn="just">
              <a:buFontTx/>
              <a:buChar char="•"/>
              <a:defRPr/>
            </a:pPr>
            <a:r>
              <a:rPr lang="en-US" dirty="0"/>
              <a:t> Electronic spreadsheet</a:t>
            </a:r>
          </a:p>
          <a:p>
            <a:pPr lvl="1" algn="just">
              <a:buFontTx/>
              <a:buChar char="•"/>
              <a:defRPr/>
            </a:pPr>
            <a:r>
              <a:rPr lang="en-US" dirty="0"/>
              <a:t> Database </a:t>
            </a:r>
          </a:p>
          <a:p>
            <a:pPr lvl="1" algn="just">
              <a:buFontTx/>
              <a:buChar char="•"/>
              <a:defRPr/>
            </a:pPr>
            <a:r>
              <a:rPr lang="en-US" dirty="0"/>
              <a:t> Presentation graphics</a:t>
            </a:r>
            <a:endParaRPr lang="en-US" kern="0" dirty="0"/>
          </a:p>
          <a:p>
            <a:endParaRPr lang="en-US" sz="2800" dirty="0"/>
          </a:p>
        </p:txBody>
      </p:sp>
      <p:sp>
        <p:nvSpPr>
          <p:cNvPr id="3" name="Title 2"/>
          <p:cNvSpPr>
            <a:spLocks noGrp="1"/>
          </p:cNvSpPr>
          <p:nvPr>
            <p:ph type="title"/>
          </p:nvPr>
        </p:nvSpPr>
        <p:spPr/>
        <p:txBody>
          <a:bodyPr>
            <a:normAutofit/>
          </a:bodyPr>
          <a:lstStyle/>
          <a:p>
            <a:pPr algn="ctr"/>
            <a:r>
              <a:rPr lang="en-US" sz="3200" b="1" dirty="0" smtClean="0"/>
              <a:t>Application software</a:t>
            </a:r>
            <a:endParaRPr lang="en-US" sz="32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2362200"/>
            <a:ext cx="35446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33</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467600" cy="5791200"/>
          </a:xfrm>
        </p:spPr>
        <p:txBody>
          <a:bodyPr/>
          <a:lstStyle/>
          <a:p>
            <a:pPr algn="just">
              <a:lnSpc>
                <a:spcPct val="90000"/>
              </a:lnSpc>
            </a:pPr>
            <a:r>
              <a:rPr lang="en-US" sz="2400" b="1" dirty="0"/>
              <a:t>Machine Language</a:t>
            </a:r>
            <a:r>
              <a:rPr lang="en-US" sz="2400" dirty="0"/>
              <a:t>- The only programming language available in earlier days</a:t>
            </a:r>
          </a:p>
          <a:p>
            <a:pPr lvl="1" algn="just">
              <a:lnSpc>
                <a:spcPct val="90000"/>
              </a:lnSpc>
            </a:pPr>
            <a:r>
              <a:rPr lang="en-US" sz="2400" dirty="0"/>
              <a:t>Consists of only </a:t>
            </a:r>
            <a:r>
              <a:rPr lang="en-US" sz="2400" b="1" dirty="0"/>
              <a:t>0</a:t>
            </a:r>
            <a:r>
              <a:rPr lang="en-US" sz="2400" dirty="0"/>
              <a:t>’s and </a:t>
            </a:r>
            <a:r>
              <a:rPr lang="en-US" sz="2400" b="1" dirty="0"/>
              <a:t>1</a:t>
            </a:r>
            <a:r>
              <a:rPr lang="en-US" sz="2400" dirty="0"/>
              <a:t>’s;  </a:t>
            </a:r>
            <a:r>
              <a:rPr lang="en-US" sz="2400" dirty="0">
                <a:latin typeface="Times New Roman" pitchFamily="18" charset="0"/>
                <a:cs typeface="Times New Roman" pitchFamily="18" charset="0"/>
              </a:rPr>
              <a:t>e.g.:- </a:t>
            </a:r>
            <a:r>
              <a:rPr lang="en-US" sz="2400" dirty="0" smtClean="0">
                <a:latin typeface="Arial Rounded MT Bold" pitchFamily="34" charset="0"/>
              </a:rPr>
              <a:t>10101011</a:t>
            </a:r>
          </a:p>
          <a:p>
            <a:pPr lvl="1" algn="just">
              <a:lnSpc>
                <a:spcPct val="90000"/>
              </a:lnSpc>
            </a:pPr>
            <a:endParaRPr lang="en-US" sz="2400" dirty="0" smtClean="0">
              <a:latin typeface="Arial Rounded MT Bold" pitchFamily="34" charset="0"/>
            </a:endParaRPr>
          </a:p>
          <a:p>
            <a:pPr lvl="1" algn="just">
              <a:lnSpc>
                <a:spcPct val="90000"/>
              </a:lnSpc>
              <a:buNone/>
            </a:pPr>
            <a:endParaRPr lang="en-US" sz="2400" dirty="0">
              <a:latin typeface="Arial Rounded MT Bold" pitchFamily="34" charset="0"/>
            </a:endParaRPr>
          </a:p>
          <a:p>
            <a:pPr algn="just">
              <a:lnSpc>
                <a:spcPct val="90000"/>
              </a:lnSpc>
            </a:pPr>
            <a:r>
              <a:rPr lang="en-US" sz="2400" b="1" dirty="0"/>
              <a:t>Symbolic language or Assembly language</a:t>
            </a:r>
            <a:r>
              <a:rPr lang="en-US" sz="2400" dirty="0"/>
              <a:t>-</a:t>
            </a:r>
          </a:p>
          <a:p>
            <a:pPr lvl="1" algn="just">
              <a:lnSpc>
                <a:spcPct val="90000"/>
              </a:lnSpc>
            </a:pPr>
            <a:r>
              <a:rPr lang="en-US" sz="2400" dirty="0"/>
              <a:t>symbols or mnemonics used to represent instructions</a:t>
            </a:r>
          </a:p>
          <a:p>
            <a:pPr lvl="1" algn="just">
              <a:lnSpc>
                <a:spcPct val="90000"/>
              </a:lnSpc>
            </a:pPr>
            <a:r>
              <a:rPr lang="en-US" sz="2400" dirty="0">
                <a:latin typeface="Times New Roman" pitchFamily="18" charset="0"/>
                <a:cs typeface="Times New Roman" pitchFamily="18" charset="0"/>
              </a:rPr>
              <a:t>	e.g.  </a:t>
            </a:r>
            <a:r>
              <a:rPr lang="en-US" sz="2400" dirty="0">
                <a:latin typeface="Arial Rounded MT Bold" pitchFamily="34" charset="0"/>
                <a:cs typeface="Times New Roman" pitchFamily="18" charset="0"/>
              </a:rPr>
              <a:t>ADD X,Y</a:t>
            </a:r>
            <a:r>
              <a:rPr lang="en-US" sz="2400" dirty="0">
                <a:latin typeface="Times New Roman" pitchFamily="18" charset="0"/>
                <a:cs typeface="Times New Roman" pitchFamily="18" charset="0"/>
              </a:rPr>
              <a:t>; Add the contents of y to </a:t>
            </a:r>
            <a:r>
              <a:rPr lang="en-US" sz="2400" dirty="0" smtClean="0">
                <a:latin typeface="Times New Roman" pitchFamily="18" charset="0"/>
                <a:cs typeface="Times New Roman" pitchFamily="18" charset="0"/>
              </a:rPr>
              <a:t>x</a:t>
            </a:r>
          </a:p>
          <a:p>
            <a:pPr lvl="1" algn="just">
              <a:lnSpc>
                <a:spcPct val="90000"/>
              </a:lnSpc>
            </a:pPr>
            <a:endParaRPr lang="en-US" sz="2400" dirty="0" smtClean="0">
              <a:latin typeface="Times New Roman" pitchFamily="18" charset="0"/>
              <a:cs typeface="Times New Roman" pitchFamily="18" charset="0"/>
            </a:endParaRPr>
          </a:p>
          <a:p>
            <a:pPr lvl="1" algn="just">
              <a:lnSpc>
                <a:spcPct val="90000"/>
              </a:lnSpc>
              <a:buNone/>
            </a:pPr>
            <a:endParaRPr lang="en-US" sz="2400" dirty="0"/>
          </a:p>
          <a:p>
            <a:pPr algn="just">
              <a:lnSpc>
                <a:spcPct val="90000"/>
              </a:lnSpc>
            </a:pPr>
            <a:r>
              <a:rPr lang="en-US" sz="2400" b="1" dirty="0"/>
              <a:t>High-level languages</a:t>
            </a:r>
            <a:r>
              <a:rPr lang="en-US" sz="2400" dirty="0"/>
              <a:t>-</a:t>
            </a:r>
            <a:r>
              <a:rPr lang="en-US" sz="2400" b="1" dirty="0"/>
              <a:t> </a:t>
            </a:r>
            <a:r>
              <a:rPr lang="en-US" sz="2400" dirty="0"/>
              <a:t>English like language using which the programmer can write programs to solve a problem.</a:t>
            </a:r>
          </a:p>
          <a:p>
            <a:pPr lvl="1" algn="just">
              <a:lnSpc>
                <a:spcPct val="90000"/>
              </a:lnSpc>
            </a:pPr>
            <a:r>
              <a:rPr lang="en-US" sz="2400" b="1" dirty="0"/>
              <a:t> </a:t>
            </a:r>
            <a:r>
              <a:rPr lang="en-US" sz="2400" dirty="0" smtClean="0"/>
              <a:t> </a:t>
            </a:r>
            <a:r>
              <a:rPr lang="en-US" sz="2400" dirty="0"/>
              <a:t>e.g.: C, C++, C#, Fortran, BASIC, Pascal etc</a:t>
            </a:r>
            <a:r>
              <a:rPr lang="en-US" sz="2400" b="1" dirty="0"/>
              <a:t>.</a:t>
            </a:r>
          </a:p>
          <a:p>
            <a:endParaRPr lang="en-US" sz="2800" dirty="0"/>
          </a:p>
        </p:txBody>
      </p:sp>
      <p:sp>
        <p:nvSpPr>
          <p:cNvPr id="3" name="Title 2"/>
          <p:cNvSpPr>
            <a:spLocks noGrp="1"/>
          </p:cNvSpPr>
          <p:nvPr>
            <p:ph type="title"/>
          </p:nvPr>
        </p:nvSpPr>
        <p:spPr/>
        <p:txBody>
          <a:bodyPr>
            <a:normAutofit/>
          </a:bodyPr>
          <a:lstStyle/>
          <a:p>
            <a:pPr algn="ctr"/>
            <a:r>
              <a:rPr lang="en-US" sz="3200" b="1" dirty="0">
                <a:solidFill>
                  <a:schemeClr val="tx2"/>
                </a:solidFill>
              </a:rPr>
              <a:t>Computer Languages</a:t>
            </a:r>
          </a:p>
        </p:txBody>
      </p:sp>
      <p:sp>
        <p:nvSpPr>
          <p:cNvPr id="5" name="Slide Number Placeholder 4"/>
          <p:cNvSpPr>
            <a:spLocks noGrp="1"/>
          </p:cNvSpPr>
          <p:nvPr>
            <p:ph type="sldNum" sz="quarter" idx="12"/>
          </p:nvPr>
        </p:nvSpPr>
        <p:spPr/>
        <p:txBody>
          <a:bodyPr/>
          <a:lstStyle/>
          <a:p>
            <a:fld id="{C839977E-EAC6-4CBE-AE0E-153E042775AB}" type="slidenum">
              <a:rPr lang="en-US" smtClean="0"/>
              <a:pPr/>
              <a:t>34</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1" y="21021"/>
            <a:ext cx="7239000" cy="867283"/>
          </a:xfrm>
        </p:spPr>
        <p:txBody>
          <a:bodyPr>
            <a:normAutofit/>
          </a:bodyPr>
          <a:lstStyle/>
          <a:p>
            <a:pPr algn="ctr"/>
            <a:r>
              <a:rPr lang="en-US" sz="3200" b="1" dirty="0"/>
              <a:t>Machine level </a:t>
            </a:r>
            <a:r>
              <a:rPr lang="en-US" sz="3200" b="1" dirty="0" err="1"/>
              <a:t>vs</a:t>
            </a:r>
            <a:r>
              <a:rPr lang="en-US" sz="3200" b="1" dirty="0"/>
              <a:t> High level languages</a:t>
            </a:r>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066800"/>
            <a:ext cx="7467600" cy="556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839977E-EAC6-4CBE-AE0E-153E042775AB}" type="slidenum">
              <a:rPr lang="en-US" smtClean="0"/>
              <a:pPr/>
              <a:t>35</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1" y="21021"/>
            <a:ext cx="7239000" cy="867283"/>
          </a:xfrm>
        </p:spPr>
        <p:txBody>
          <a:bodyPr>
            <a:normAutofit fontScale="90000"/>
          </a:bodyPr>
          <a:lstStyle/>
          <a:p>
            <a:pPr algn="ctr"/>
            <a:r>
              <a:rPr lang="en-US" sz="3200" b="1" dirty="0"/>
              <a:t>Assembly language </a:t>
            </a:r>
            <a:r>
              <a:rPr lang="en-US" sz="3200" b="1" dirty="0" err="1" smtClean="0"/>
              <a:t>Vs</a:t>
            </a:r>
            <a:r>
              <a:rPr lang="en-US" sz="3200" b="1" dirty="0" smtClean="0"/>
              <a:t> </a:t>
            </a:r>
            <a:r>
              <a:rPr lang="en-US" sz="3200" b="1" dirty="0"/>
              <a:t>High level language</a:t>
            </a:r>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32338" y="980090"/>
            <a:ext cx="793268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839977E-EAC6-4CBE-AE0E-153E042775AB}" type="slidenum">
              <a:rPr lang="en-US" smtClean="0"/>
              <a:pPr/>
              <a:t>36</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791200"/>
          </a:xfrm>
        </p:spPr>
        <p:txBody>
          <a:bodyPr/>
          <a:lstStyle/>
          <a:p>
            <a:pPr algn="just">
              <a:defRPr/>
            </a:pPr>
            <a:r>
              <a:rPr lang="en-US" sz="2400" dirty="0"/>
              <a:t>Compiler :  </a:t>
            </a:r>
            <a:r>
              <a:rPr lang="en-US" sz="2400" dirty="0" smtClean="0"/>
              <a:t>It translates a high-level </a:t>
            </a:r>
            <a:r>
              <a:rPr lang="en-US" sz="2400" dirty="0"/>
              <a:t>language program </a:t>
            </a:r>
            <a:r>
              <a:rPr lang="en-US" sz="2400" dirty="0" smtClean="0"/>
              <a:t>into </a:t>
            </a:r>
            <a:r>
              <a:rPr lang="en-US" sz="2400" dirty="0"/>
              <a:t>machine </a:t>
            </a:r>
            <a:r>
              <a:rPr lang="en-US" sz="2400" dirty="0" smtClean="0"/>
              <a:t>language program </a:t>
            </a:r>
            <a:r>
              <a:rPr lang="en-US" sz="2400" dirty="0"/>
              <a:t>at a time. </a:t>
            </a:r>
            <a:endParaRPr lang="en-US" sz="2400" dirty="0" smtClean="0"/>
          </a:p>
          <a:p>
            <a:pPr algn="just">
              <a:buNone/>
              <a:defRPr/>
            </a:pPr>
            <a:r>
              <a:rPr lang="en-US" sz="2400" dirty="0" smtClean="0"/>
              <a:t>		e.g</a:t>
            </a:r>
            <a:r>
              <a:rPr lang="en-US" sz="2400" dirty="0"/>
              <a:t>.:- C, C++ </a:t>
            </a:r>
            <a:r>
              <a:rPr lang="en-US" sz="2400" dirty="0" smtClean="0"/>
              <a:t>compilers.</a:t>
            </a:r>
          </a:p>
          <a:p>
            <a:pPr algn="just">
              <a:defRPr/>
            </a:pPr>
            <a:endParaRPr lang="en-US" sz="2400" dirty="0"/>
          </a:p>
          <a:p>
            <a:pPr algn="just">
              <a:defRPr/>
            </a:pPr>
            <a:r>
              <a:rPr lang="en-US" sz="2400" dirty="0" smtClean="0"/>
              <a:t>Interpreter </a:t>
            </a:r>
            <a:r>
              <a:rPr lang="en-US" sz="2400" dirty="0"/>
              <a:t>: </a:t>
            </a:r>
            <a:r>
              <a:rPr lang="en-US" sz="2400" dirty="0" smtClean="0"/>
              <a:t>It translates </a:t>
            </a:r>
            <a:r>
              <a:rPr lang="en-US" sz="2400" dirty="0"/>
              <a:t>one statement of a </a:t>
            </a:r>
            <a:r>
              <a:rPr lang="en-US" sz="2400" dirty="0" smtClean="0"/>
              <a:t>high-level </a:t>
            </a:r>
            <a:r>
              <a:rPr lang="en-US" sz="2400" dirty="0"/>
              <a:t>language program into machine language at a time and executes it. </a:t>
            </a:r>
          </a:p>
          <a:p>
            <a:pPr marL="0" indent="0">
              <a:buNone/>
              <a:defRPr/>
            </a:pPr>
            <a:r>
              <a:rPr lang="en-US" sz="2400" dirty="0"/>
              <a:t>	</a:t>
            </a:r>
            <a:r>
              <a:rPr lang="en-US" sz="2400" dirty="0" smtClean="0"/>
              <a:t>e.g</a:t>
            </a:r>
            <a:r>
              <a:rPr lang="en-US" sz="2400" dirty="0"/>
              <a:t>.:- Basic Interpreters, Java Interpreters</a:t>
            </a:r>
            <a:r>
              <a:rPr lang="en-US" sz="2400" dirty="0" smtClean="0"/>
              <a:t>.</a:t>
            </a:r>
          </a:p>
          <a:p>
            <a:pPr marL="0" indent="0">
              <a:buNone/>
              <a:defRPr/>
            </a:pPr>
            <a:endParaRPr lang="en-US" sz="2400" dirty="0"/>
          </a:p>
          <a:p>
            <a:pPr algn="just">
              <a:defRPr/>
            </a:pPr>
            <a:r>
              <a:rPr lang="en-US" sz="2400" dirty="0" smtClean="0">
                <a:cs typeface="Times New Roman" pitchFamily="18" charset="0"/>
              </a:rPr>
              <a:t>Assembler </a:t>
            </a:r>
            <a:r>
              <a:rPr lang="en-US" sz="2400" dirty="0">
                <a:cs typeface="Times New Roman" pitchFamily="18" charset="0"/>
              </a:rPr>
              <a:t>: is a program which translates an assembly language program into machine language. </a:t>
            </a:r>
            <a:endParaRPr lang="en-US" sz="2400" dirty="0" smtClean="0">
              <a:cs typeface="Times New Roman" pitchFamily="18" charset="0"/>
            </a:endParaRPr>
          </a:p>
          <a:p>
            <a:pPr marL="0" indent="0">
              <a:buNone/>
              <a:defRPr/>
            </a:pPr>
            <a:r>
              <a:rPr lang="en-US" sz="2400" dirty="0">
                <a:cs typeface="Times New Roman" pitchFamily="18" charset="0"/>
              </a:rPr>
              <a:t>	</a:t>
            </a:r>
            <a:r>
              <a:rPr lang="en-US" sz="2400" dirty="0" smtClean="0">
                <a:cs typeface="Times New Roman" pitchFamily="18" charset="0"/>
              </a:rPr>
              <a:t>e.g</a:t>
            </a:r>
            <a:r>
              <a:rPr lang="en-US" sz="2400" dirty="0">
                <a:cs typeface="Times New Roman" pitchFamily="18" charset="0"/>
              </a:rPr>
              <a:t>.:- TASM(Turbo </a:t>
            </a:r>
            <a:r>
              <a:rPr lang="en-US" sz="2400" dirty="0" err="1">
                <a:cs typeface="Times New Roman" pitchFamily="18" charset="0"/>
              </a:rPr>
              <a:t>ASseMbler</a:t>
            </a:r>
            <a:r>
              <a:rPr lang="en-US" sz="2400" dirty="0">
                <a:cs typeface="Times New Roman" pitchFamily="18" charset="0"/>
              </a:rPr>
              <a:t>), </a:t>
            </a:r>
            <a:r>
              <a:rPr lang="en-US" sz="2400" dirty="0" smtClean="0">
                <a:cs typeface="Times New Roman" pitchFamily="18" charset="0"/>
              </a:rPr>
              <a:t>MASM.</a:t>
            </a:r>
            <a:endParaRPr lang="en-US" sz="2400" dirty="0">
              <a:cs typeface="Times New Roman" pitchFamily="18" charset="0"/>
            </a:endParaRPr>
          </a:p>
          <a:p>
            <a:endParaRPr lang="en-US" sz="2400" dirty="0"/>
          </a:p>
        </p:txBody>
      </p:sp>
      <p:sp>
        <p:nvSpPr>
          <p:cNvPr id="3" name="Title 2"/>
          <p:cNvSpPr>
            <a:spLocks noGrp="1"/>
          </p:cNvSpPr>
          <p:nvPr>
            <p:ph type="title"/>
          </p:nvPr>
        </p:nvSpPr>
        <p:spPr>
          <a:xfrm>
            <a:off x="1143001" y="21021"/>
            <a:ext cx="7239000" cy="867283"/>
          </a:xfrm>
        </p:spPr>
        <p:txBody>
          <a:bodyPr>
            <a:normAutofit/>
          </a:bodyPr>
          <a:lstStyle/>
          <a:p>
            <a:pPr algn="ctr"/>
            <a:r>
              <a:rPr lang="en-US" sz="3200" b="1" dirty="0"/>
              <a:t>Language Translators</a:t>
            </a:r>
          </a:p>
        </p:txBody>
      </p:sp>
      <p:sp>
        <p:nvSpPr>
          <p:cNvPr id="5" name="Slide Number Placeholder 4"/>
          <p:cNvSpPr>
            <a:spLocks noGrp="1"/>
          </p:cNvSpPr>
          <p:nvPr>
            <p:ph type="sldNum" sz="quarter" idx="12"/>
          </p:nvPr>
        </p:nvSpPr>
        <p:spPr/>
        <p:txBody>
          <a:bodyPr/>
          <a:lstStyle/>
          <a:p>
            <a:fld id="{C839977E-EAC6-4CBE-AE0E-153E042775AB}" type="slidenum">
              <a:rPr lang="en-US" smtClean="0"/>
              <a:pPr/>
              <a:t>37</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1" y="21021"/>
            <a:ext cx="7239000" cy="867283"/>
          </a:xfrm>
        </p:spPr>
        <p:txBody>
          <a:bodyPr>
            <a:normAutofit/>
          </a:bodyPr>
          <a:lstStyle/>
          <a:p>
            <a:pPr algn="ctr"/>
            <a:r>
              <a:rPr lang="en-US" sz="3200" b="1" dirty="0"/>
              <a:t>Compiler </a:t>
            </a:r>
            <a:r>
              <a:rPr lang="en-US" sz="3200" b="1" dirty="0" err="1" smtClean="0"/>
              <a:t>Vs</a:t>
            </a:r>
            <a:r>
              <a:rPr lang="en-US" sz="3200" b="1" dirty="0" smtClean="0"/>
              <a:t> </a:t>
            </a:r>
            <a:r>
              <a:rPr lang="en-US" sz="3200" b="1" dirty="0"/>
              <a:t>Interpreter</a:t>
            </a:r>
          </a:p>
        </p:txBody>
      </p:sp>
      <p:pic>
        <p:nvPicPr>
          <p:cNvPr id="409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19201" y="985345"/>
            <a:ext cx="7924799"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839977E-EAC6-4CBE-AE0E-153E042775AB}" type="slidenum">
              <a:rPr lang="en-US" smtClean="0"/>
              <a:pPr/>
              <a:t>38</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914400"/>
            <a:ext cx="7848600" cy="5287963"/>
          </a:xfrm>
        </p:spPr>
        <p:txBody>
          <a:bodyPr/>
          <a:lstStyle/>
          <a:p>
            <a:pPr marL="457200" indent="-457200">
              <a:buFont typeface="Wingdings" pitchFamily="2" charset="2"/>
              <a:buChar char="ü"/>
            </a:pPr>
            <a:r>
              <a:rPr lang="en-US" sz="2800" dirty="0" smtClean="0"/>
              <a:t>Introduction to Computers</a:t>
            </a:r>
          </a:p>
          <a:p>
            <a:pPr marL="457200" indent="-457200">
              <a:buFont typeface="Wingdings" pitchFamily="2" charset="2"/>
              <a:buChar char="ü"/>
            </a:pPr>
            <a:r>
              <a:rPr lang="en-US" sz="2800" dirty="0" smtClean="0"/>
              <a:t>Block Diagram of Computer</a:t>
            </a:r>
          </a:p>
          <a:p>
            <a:pPr marL="457200" indent="-457200">
              <a:buFont typeface="Wingdings" pitchFamily="2" charset="2"/>
              <a:buChar char="ü"/>
            </a:pPr>
            <a:r>
              <a:rPr lang="en-US" sz="2800" dirty="0" smtClean="0"/>
              <a:t>Computer Memory Classification</a:t>
            </a:r>
          </a:p>
          <a:p>
            <a:pPr marL="457200" indent="-457200">
              <a:buFont typeface="Wingdings" pitchFamily="2" charset="2"/>
              <a:buChar char="ü"/>
            </a:pPr>
            <a:r>
              <a:rPr lang="en-US" sz="2800" dirty="0" smtClean="0"/>
              <a:t>Software classifications</a:t>
            </a:r>
          </a:p>
          <a:p>
            <a:pPr marL="457200" indent="-457200">
              <a:buFont typeface="Wingdings" pitchFamily="2" charset="2"/>
              <a:buChar char="ü"/>
            </a:pPr>
            <a:r>
              <a:rPr lang="en-US" sz="2800" dirty="0" smtClean="0"/>
              <a:t>Overview </a:t>
            </a:r>
            <a:r>
              <a:rPr lang="en-US" sz="2800" dirty="0"/>
              <a:t>of Application Software</a:t>
            </a:r>
          </a:p>
          <a:p>
            <a:pPr marL="457200" indent="-457200">
              <a:buFont typeface="Wingdings" pitchFamily="2" charset="2"/>
              <a:buChar char="ü"/>
            </a:pPr>
            <a:r>
              <a:rPr lang="en-US" sz="2800" dirty="0"/>
              <a:t>Overview of System Software </a:t>
            </a:r>
          </a:p>
          <a:p>
            <a:pPr marL="457200" indent="-457200">
              <a:buFont typeface="Wingdings" pitchFamily="2" charset="2"/>
              <a:buChar char="ü"/>
            </a:pPr>
            <a:r>
              <a:rPr lang="en-US" sz="2800" dirty="0"/>
              <a:t>Overview of Operating Systems</a:t>
            </a:r>
          </a:p>
          <a:p>
            <a:pPr marL="457200" indent="-457200">
              <a:buFont typeface="Wingdings" pitchFamily="2" charset="2"/>
              <a:buChar char="ü"/>
            </a:pPr>
            <a:r>
              <a:rPr lang="en-US" sz="2800" dirty="0" smtClean="0"/>
              <a:t>Functionality of Assemblers Compilers </a:t>
            </a:r>
            <a:r>
              <a:rPr lang="en-US" sz="2800" dirty="0"/>
              <a:t>and Interpreters </a:t>
            </a:r>
          </a:p>
          <a:p>
            <a:endParaRPr lang="en-US" sz="2800" dirty="0"/>
          </a:p>
        </p:txBody>
      </p:sp>
      <p:sp>
        <p:nvSpPr>
          <p:cNvPr id="3" name="Title 2"/>
          <p:cNvSpPr>
            <a:spLocks noGrp="1"/>
          </p:cNvSpPr>
          <p:nvPr>
            <p:ph type="title"/>
          </p:nvPr>
        </p:nvSpPr>
        <p:spPr/>
        <p:txBody>
          <a:bodyPr>
            <a:normAutofit/>
          </a:bodyPr>
          <a:lstStyle/>
          <a:p>
            <a:pPr algn="ctr"/>
            <a:r>
              <a:rPr lang="en-US" sz="3200" b="1" dirty="0" smtClean="0"/>
              <a:t>Summary</a:t>
            </a:r>
            <a:endParaRPr lang="en-US" sz="3200" b="1" dirty="0"/>
          </a:p>
        </p:txBody>
      </p:sp>
      <p:sp>
        <p:nvSpPr>
          <p:cNvPr id="6" name="Slide Number Placeholder 5"/>
          <p:cNvSpPr>
            <a:spLocks noGrp="1"/>
          </p:cNvSpPr>
          <p:nvPr>
            <p:ph type="sldNum" sz="quarter" idx="12"/>
          </p:nvPr>
        </p:nvSpPr>
        <p:spPr/>
        <p:txBody>
          <a:bodyPr/>
          <a:lstStyle/>
          <a:p>
            <a:fld id="{C839977E-EAC6-4CBE-AE0E-153E042775AB}" type="slidenum">
              <a:rPr lang="en-US" smtClean="0"/>
              <a:pPr/>
              <a:t>39</a:t>
            </a:fld>
            <a:endParaRPr lang="en-US"/>
          </a:p>
        </p:txBody>
      </p:sp>
    </p:spTree>
    <p:extLst>
      <p:ext uri="{BB962C8B-B14F-4D97-AF65-F5344CB8AC3E}">
        <p14:creationId xmlns:p14="http://schemas.microsoft.com/office/powerpoint/2010/main" val="166473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82263" y="914400"/>
            <a:ext cx="7772400" cy="4530471"/>
          </a:xfrm>
          <a:prstGeom prst="rect">
            <a:avLst/>
          </a:prstGeom>
          <a:noFill/>
        </p:spPr>
        <p:txBody>
          <a:bodyPr wrap="square" rtlCol="0">
            <a:spAutoFit/>
          </a:bodyPr>
          <a:lstStyle/>
          <a:p>
            <a:pPr algn="just">
              <a:lnSpc>
                <a:spcPct val="90000"/>
              </a:lnSpc>
              <a:buClr>
                <a:srgbClr val="993300"/>
              </a:buClr>
            </a:pPr>
            <a:r>
              <a:rPr lang="en-US" sz="2800" dirty="0" smtClean="0">
                <a:solidFill>
                  <a:srgbClr val="000099"/>
                </a:solidFill>
              </a:rPr>
              <a:t>To learn and appreciate the following concepts</a:t>
            </a:r>
          </a:p>
          <a:p>
            <a:pPr algn="just">
              <a:lnSpc>
                <a:spcPct val="90000"/>
              </a:lnSpc>
              <a:buClr>
                <a:srgbClr val="993300"/>
              </a:buClr>
            </a:pPr>
            <a:endParaRPr lang="en-US" sz="2800" dirty="0" smtClean="0">
              <a:solidFill>
                <a:srgbClr val="000099"/>
              </a:solidFill>
            </a:endParaRPr>
          </a:p>
          <a:p>
            <a:pPr marL="365125" algn="just">
              <a:lnSpc>
                <a:spcPct val="90000"/>
              </a:lnSpc>
              <a:buClr>
                <a:srgbClr val="993300"/>
              </a:buClr>
              <a:buFont typeface="Wingdings" pitchFamily="2" charset="2"/>
              <a:buChar char="ü"/>
            </a:pPr>
            <a:r>
              <a:rPr lang="en-US" sz="2800" dirty="0" smtClean="0">
                <a:solidFill>
                  <a:srgbClr val="000099"/>
                </a:solidFill>
              </a:rPr>
              <a:t>Basic </a:t>
            </a:r>
            <a:r>
              <a:rPr lang="en-US" sz="2800" dirty="0">
                <a:solidFill>
                  <a:srgbClr val="000099"/>
                </a:solidFill>
              </a:rPr>
              <a:t>introduction, </a:t>
            </a:r>
            <a:r>
              <a:rPr lang="en-US" sz="2800" dirty="0" smtClean="0">
                <a:solidFill>
                  <a:srgbClr val="000099"/>
                </a:solidFill>
              </a:rPr>
              <a:t>concepts</a:t>
            </a:r>
            <a:endParaRPr lang="en-US" sz="2800" dirty="0">
              <a:solidFill>
                <a:srgbClr val="000099"/>
              </a:solidFill>
            </a:endParaRPr>
          </a:p>
          <a:p>
            <a:pPr marL="365125" algn="just">
              <a:lnSpc>
                <a:spcPct val="90000"/>
              </a:lnSpc>
              <a:buClr>
                <a:srgbClr val="993300"/>
              </a:buClr>
              <a:buFont typeface="Wingdings" pitchFamily="2" charset="2"/>
              <a:buChar char="ü"/>
            </a:pPr>
            <a:r>
              <a:rPr lang="en-US" sz="2800" dirty="0" smtClean="0">
                <a:solidFill>
                  <a:srgbClr val="000099"/>
                </a:solidFill>
              </a:rPr>
              <a:t>Functionality </a:t>
            </a:r>
            <a:r>
              <a:rPr lang="en-US" sz="2800" dirty="0">
                <a:solidFill>
                  <a:srgbClr val="000099"/>
                </a:solidFill>
              </a:rPr>
              <a:t>of a computer</a:t>
            </a:r>
          </a:p>
          <a:p>
            <a:pPr marL="365125" algn="just">
              <a:lnSpc>
                <a:spcPct val="90000"/>
              </a:lnSpc>
              <a:buClr>
                <a:srgbClr val="993300"/>
              </a:buClr>
              <a:buFont typeface="Wingdings" pitchFamily="2" charset="2"/>
              <a:buChar char="ü"/>
            </a:pPr>
            <a:r>
              <a:rPr lang="en-US" sz="2800" dirty="0">
                <a:solidFill>
                  <a:srgbClr val="000099"/>
                </a:solidFill>
              </a:rPr>
              <a:t>Memory </a:t>
            </a:r>
            <a:r>
              <a:rPr lang="en-US" sz="2800" dirty="0" smtClean="0">
                <a:solidFill>
                  <a:srgbClr val="000099"/>
                </a:solidFill>
              </a:rPr>
              <a:t>system and its types</a:t>
            </a:r>
            <a:endParaRPr lang="en-US" sz="2800" dirty="0">
              <a:solidFill>
                <a:srgbClr val="000099"/>
              </a:solidFill>
            </a:endParaRPr>
          </a:p>
          <a:p>
            <a:pPr marL="365125" algn="just">
              <a:lnSpc>
                <a:spcPct val="90000"/>
              </a:lnSpc>
              <a:buClr>
                <a:srgbClr val="993300"/>
              </a:buClr>
              <a:buFont typeface="Wingdings" pitchFamily="2" charset="2"/>
              <a:buChar char="ü"/>
            </a:pPr>
            <a:r>
              <a:rPr lang="en-US" sz="2800" dirty="0" smtClean="0">
                <a:solidFill>
                  <a:srgbClr val="000099"/>
                </a:solidFill>
              </a:rPr>
              <a:t>Input </a:t>
            </a:r>
            <a:r>
              <a:rPr lang="en-US" sz="2800" dirty="0">
                <a:solidFill>
                  <a:srgbClr val="000099"/>
                </a:solidFill>
              </a:rPr>
              <a:t>– Output devices </a:t>
            </a:r>
          </a:p>
          <a:p>
            <a:pPr marL="365125" algn="just">
              <a:lnSpc>
                <a:spcPct val="90000"/>
              </a:lnSpc>
              <a:buClr>
                <a:srgbClr val="993300"/>
              </a:buClr>
              <a:buFont typeface="Wingdings" pitchFamily="2" charset="2"/>
              <a:buChar char="ü"/>
            </a:pPr>
            <a:r>
              <a:rPr lang="en-US" sz="2800" dirty="0">
                <a:solidFill>
                  <a:srgbClr val="000099"/>
                </a:solidFill>
              </a:rPr>
              <a:t>Bus </a:t>
            </a:r>
            <a:r>
              <a:rPr lang="en-US" sz="2800" dirty="0" smtClean="0">
                <a:solidFill>
                  <a:srgbClr val="000099"/>
                </a:solidFill>
              </a:rPr>
              <a:t>technology</a:t>
            </a:r>
          </a:p>
          <a:p>
            <a:pPr marL="365125">
              <a:buFont typeface="Wingdings" pitchFamily="2" charset="2"/>
              <a:buChar char="ü"/>
            </a:pPr>
            <a:r>
              <a:rPr lang="en-US" sz="2800" dirty="0" smtClean="0">
                <a:solidFill>
                  <a:srgbClr val="000099"/>
                </a:solidFill>
              </a:rPr>
              <a:t>Overview of Application Software</a:t>
            </a:r>
          </a:p>
          <a:p>
            <a:pPr marL="365125">
              <a:buFont typeface="Wingdings" pitchFamily="2" charset="2"/>
              <a:buChar char="ü"/>
            </a:pPr>
            <a:r>
              <a:rPr lang="en-US" sz="2800" dirty="0" smtClean="0">
                <a:solidFill>
                  <a:srgbClr val="000099"/>
                </a:solidFill>
              </a:rPr>
              <a:t>Overview of System Software </a:t>
            </a:r>
          </a:p>
          <a:p>
            <a:pPr marL="365125">
              <a:buFont typeface="Wingdings" pitchFamily="2" charset="2"/>
              <a:buChar char="ü"/>
            </a:pPr>
            <a:r>
              <a:rPr lang="en-US" sz="2800" dirty="0" smtClean="0">
                <a:solidFill>
                  <a:srgbClr val="000099"/>
                </a:solidFill>
              </a:rPr>
              <a:t>Overview of Operating Systems</a:t>
            </a:r>
          </a:p>
          <a:p>
            <a:pPr marL="365125">
              <a:buFont typeface="Wingdings" pitchFamily="2" charset="2"/>
              <a:buChar char="ü"/>
            </a:pPr>
            <a:r>
              <a:rPr lang="en-US" sz="2800" dirty="0" smtClean="0">
                <a:solidFill>
                  <a:srgbClr val="000099"/>
                </a:solidFill>
              </a:rPr>
              <a:t>Assemblers Compilers and Interpreters </a:t>
            </a:r>
          </a:p>
        </p:txBody>
      </p:sp>
      <p:sp>
        <p:nvSpPr>
          <p:cNvPr id="9" name="Title 5"/>
          <p:cNvSpPr>
            <a:spLocks noGrp="1"/>
          </p:cNvSpPr>
          <p:nvPr>
            <p:ph type="title"/>
          </p:nvPr>
        </p:nvSpPr>
        <p:spPr/>
        <p:txBody>
          <a:bodyPr>
            <a:normAutofit/>
          </a:bodyPr>
          <a:lstStyle/>
          <a:p>
            <a:pPr algn="ctr"/>
            <a:r>
              <a:rPr lang="en-US" b="1" dirty="0" smtClean="0"/>
              <a:t>Objectives</a:t>
            </a:r>
            <a:endParaRPr lang="en-US" b="1" dirty="0"/>
          </a:p>
        </p:txBody>
      </p:sp>
    </p:spTree>
    <p:extLst>
      <p:ext uri="{BB962C8B-B14F-4D97-AF65-F5344CB8AC3E}">
        <p14:creationId xmlns:p14="http://schemas.microsoft.com/office/powerpoint/2010/main" val="4037803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914400"/>
            <a:ext cx="7772400" cy="5262979"/>
          </a:xfrm>
          <a:prstGeom prst="rect">
            <a:avLst/>
          </a:prstGeom>
          <a:noFill/>
        </p:spPr>
        <p:txBody>
          <a:bodyPr wrap="square" rtlCol="0">
            <a:spAutoFit/>
          </a:bodyPr>
          <a:lstStyle/>
          <a:p>
            <a:pPr marL="342900" indent="-342900" algn="just">
              <a:buFont typeface="Wingdings" pitchFamily="2" charset="2"/>
              <a:buChar char="ü"/>
            </a:pPr>
            <a:endParaRPr lang="en-US" sz="2800" dirty="0" smtClean="0">
              <a:solidFill>
                <a:srgbClr val="000099"/>
              </a:solidFill>
            </a:endParaRPr>
          </a:p>
          <a:p>
            <a:pPr marL="342900" indent="-342900" algn="just">
              <a:buFont typeface="Wingdings" pitchFamily="2" charset="2"/>
              <a:buChar char="Ø"/>
            </a:pPr>
            <a:r>
              <a:rPr lang="en-US" sz="2800" dirty="0" smtClean="0">
                <a:solidFill>
                  <a:srgbClr val="000099"/>
                </a:solidFill>
              </a:rPr>
              <a:t>A </a:t>
            </a:r>
            <a:r>
              <a:rPr lang="en-US" sz="2800" dirty="0">
                <a:solidFill>
                  <a:srgbClr val="000099"/>
                </a:solidFill>
              </a:rPr>
              <a:t>computer is an electronic device, operating under the control of instructions (Software) stored in its own memory </a:t>
            </a:r>
            <a:r>
              <a:rPr lang="en-US" sz="2800" dirty="0" smtClean="0">
                <a:solidFill>
                  <a:srgbClr val="000099"/>
                </a:solidFill>
              </a:rPr>
              <a:t>unit. </a:t>
            </a:r>
          </a:p>
          <a:p>
            <a:pPr marL="342900" indent="-342900" algn="just"/>
            <a:endParaRPr lang="en-US" sz="2800" dirty="0" smtClean="0">
              <a:solidFill>
                <a:srgbClr val="000099"/>
              </a:solidFill>
            </a:endParaRPr>
          </a:p>
          <a:p>
            <a:pPr marL="342900" indent="-342900" algn="just">
              <a:buFont typeface="Wingdings" pitchFamily="2" charset="2"/>
              <a:buChar char="Ø"/>
            </a:pPr>
            <a:r>
              <a:rPr lang="en-US" sz="2800" dirty="0" smtClean="0">
                <a:solidFill>
                  <a:srgbClr val="000099"/>
                </a:solidFill>
              </a:rPr>
              <a:t>It </a:t>
            </a:r>
            <a:r>
              <a:rPr lang="en-US" sz="2800" dirty="0">
                <a:solidFill>
                  <a:srgbClr val="000099"/>
                </a:solidFill>
              </a:rPr>
              <a:t>can accept data (Input), manipulate data (Process), and produce information (Output) from the processing. </a:t>
            </a:r>
            <a:endParaRPr lang="en-US" sz="2800" dirty="0" smtClean="0">
              <a:solidFill>
                <a:srgbClr val="000099"/>
              </a:solidFill>
            </a:endParaRPr>
          </a:p>
          <a:p>
            <a:pPr marL="342900" indent="-342900" algn="just"/>
            <a:endParaRPr lang="en-US" sz="2800" dirty="0">
              <a:solidFill>
                <a:srgbClr val="000099"/>
              </a:solidFill>
            </a:endParaRPr>
          </a:p>
          <a:p>
            <a:pPr marL="342900" indent="-342900" algn="just">
              <a:buFont typeface="Wingdings" pitchFamily="2" charset="2"/>
              <a:buChar char="Ø"/>
            </a:pPr>
            <a:r>
              <a:rPr lang="en-US" sz="2800" dirty="0" smtClean="0">
                <a:solidFill>
                  <a:srgbClr val="000099"/>
                </a:solidFill>
              </a:rPr>
              <a:t>Generally, the term “computer” is used to describe a collection of devices that function together as a system.</a:t>
            </a:r>
          </a:p>
        </p:txBody>
      </p:sp>
      <p:sp>
        <p:nvSpPr>
          <p:cNvPr id="3" name="Slide Number Placeholder 2"/>
          <p:cNvSpPr>
            <a:spLocks noGrp="1"/>
          </p:cNvSpPr>
          <p:nvPr>
            <p:ph type="sldNum" sz="quarter" idx="12"/>
          </p:nvPr>
        </p:nvSpPr>
        <p:spPr/>
        <p:txBody>
          <a:bodyPr/>
          <a:lstStyle/>
          <a:p>
            <a:fld id="{C839977E-EAC6-4CBE-AE0E-153E042775AB}" type="slidenum">
              <a:rPr lang="en-US" smtClean="0"/>
              <a:pPr/>
              <a:t>5</a:t>
            </a:fld>
            <a:endParaRPr lang="en-US"/>
          </a:p>
        </p:txBody>
      </p:sp>
      <p:sp>
        <p:nvSpPr>
          <p:cNvPr id="9" name="Title 5"/>
          <p:cNvSpPr>
            <a:spLocks noGrp="1"/>
          </p:cNvSpPr>
          <p:nvPr>
            <p:ph type="title"/>
          </p:nvPr>
        </p:nvSpPr>
        <p:spPr/>
        <p:txBody>
          <a:bodyPr>
            <a:normAutofit/>
          </a:bodyPr>
          <a:lstStyle/>
          <a:p>
            <a:pPr algn="ctr"/>
            <a:r>
              <a:rPr lang="en-US" b="1" dirty="0" smtClean="0">
                <a:solidFill>
                  <a:srgbClr val="000099"/>
                </a:solidFill>
              </a:rPr>
              <a:t>Introduction to computers</a:t>
            </a:r>
            <a:endParaRPr lang="en-US" b="1" dirty="0">
              <a:solidFill>
                <a:srgbClr val="000099"/>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889843"/>
            <a:ext cx="7924800" cy="6063198"/>
          </a:xfrm>
          <a:prstGeom prst="rect">
            <a:avLst/>
          </a:prstGeom>
          <a:noFill/>
        </p:spPr>
        <p:txBody>
          <a:bodyPr wrap="square" rtlCol="0">
            <a:spAutoFit/>
          </a:bodyPr>
          <a:lstStyle/>
          <a:p>
            <a:endParaRPr lang="en-US" sz="2800" dirty="0" smtClean="0">
              <a:solidFill>
                <a:schemeClr val="tx2"/>
              </a:solidFill>
            </a:endParaRPr>
          </a:p>
          <a:p>
            <a:endParaRPr lang="en-US" sz="2800" dirty="0">
              <a:solidFill>
                <a:schemeClr val="tx2"/>
              </a:solidFill>
            </a:endParaRPr>
          </a:p>
          <a:p>
            <a:endParaRPr lang="en-US" sz="2800" dirty="0">
              <a:solidFill>
                <a:schemeClr val="tx2"/>
              </a:solidFill>
            </a:endParaRPr>
          </a:p>
          <a:p>
            <a:pPr>
              <a:buFont typeface="Wingdings" pitchFamily="2" charset="2"/>
              <a:buChar char="Ø"/>
            </a:pPr>
            <a:r>
              <a:rPr lang="en-US" sz="2800" dirty="0" smtClean="0">
                <a:solidFill>
                  <a:schemeClr val="tx2"/>
                </a:solidFill>
              </a:rPr>
              <a:t> Speed </a:t>
            </a:r>
            <a:r>
              <a:rPr lang="en-US" sz="2800" dirty="0" smtClean="0">
                <a:solidFill>
                  <a:schemeClr val="tx2"/>
                </a:solidFill>
                <a:sym typeface="Wingdings" pitchFamily="2" charset="2"/>
              </a:rPr>
              <a:t> </a:t>
            </a:r>
            <a:r>
              <a:rPr lang="en-US" sz="2000" dirty="0" smtClean="0">
                <a:solidFill>
                  <a:schemeClr val="tx2"/>
                </a:solidFill>
                <a:sym typeface="Wingdings" pitchFamily="2" charset="2"/>
              </a:rPr>
              <a:t>Faster processing</a:t>
            </a:r>
          </a:p>
          <a:p>
            <a:pPr>
              <a:buFont typeface="Wingdings" pitchFamily="2" charset="2"/>
              <a:buChar char="Ø"/>
            </a:pPr>
            <a:endParaRPr lang="en-US" sz="2000" dirty="0">
              <a:solidFill>
                <a:schemeClr val="tx2"/>
              </a:solidFill>
            </a:endParaRPr>
          </a:p>
          <a:p>
            <a:pPr>
              <a:buFont typeface="Wingdings" pitchFamily="2" charset="2"/>
              <a:buChar char="Ø"/>
            </a:pPr>
            <a:r>
              <a:rPr lang="en-US" sz="2800" dirty="0" smtClean="0">
                <a:solidFill>
                  <a:schemeClr val="tx2"/>
                </a:solidFill>
              </a:rPr>
              <a:t>Accuracy </a:t>
            </a:r>
            <a:r>
              <a:rPr lang="en-US" sz="2000" dirty="0" smtClean="0">
                <a:solidFill>
                  <a:schemeClr val="tx2"/>
                </a:solidFill>
                <a:sym typeface="Wingdings" pitchFamily="2" charset="2"/>
              </a:rPr>
              <a:t> T</a:t>
            </a:r>
            <a:r>
              <a:rPr lang="en-US" sz="2000" dirty="0" smtClean="0"/>
              <a:t>he quality or state of being correct or precise.</a:t>
            </a:r>
          </a:p>
          <a:p>
            <a:pPr>
              <a:buFont typeface="Wingdings" pitchFamily="2" charset="2"/>
              <a:buChar char="Ø"/>
            </a:pPr>
            <a:endParaRPr lang="en-US" sz="2000" dirty="0">
              <a:solidFill>
                <a:schemeClr val="tx2"/>
              </a:solidFill>
            </a:endParaRPr>
          </a:p>
          <a:p>
            <a:pPr>
              <a:buFont typeface="Wingdings" pitchFamily="2" charset="2"/>
              <a:buChar char="Ø"/>
            </a:pPr>
            <a:r>
              <a:rPr lang="en-US" sz="2800" dirty="0" smtClean="0">
                <a:solidFill>
                  <a:schemeClr val="tx2"/>
                </a:solidFill>
              </a:rPr>
              <a:t>Diligence </a:t>
            </a:r>
            <a:r>
              <a:rPr lang="en-US" sz="2800" dirty="0" smtClean="0">
                <a:solidFill>
                  <a:schemeClr val="tx2"/>
                </a:solidFill>
                <a:sym typeface="Wingdings" pitchFamily="2" charset="2"/>
              </a:rPr>
              <a:t></a:t>
            </a:r>
            <a:r>
              <a:rPr lang="en-US" sz="2000" dirty="0" smtClean="0"/>
              <a:t>persistent and determined effort to complete a task</a:t>
            </a:r>
          </a:p>
          <a:p>
            <a:endParaRPr lang="en-US" sz="2000" dirty="0">
              <a:solidFill>
                <a:schemeClr val="tx2"/>
              </a:solidFill>
            </a:endParaRPr>
          </a:p>
          <a:p>
            <a:pPr>
              <a:buFont typeface="Wingdings" pitchFamily="2" charset="2"/>
              <a:buChar char="Ø"/>
            </a:pPr>
            <a:r>
              <a:rPr lang="en-US" sz="2800" dirty="0">
                <a:solidFill>
                  <a:schemeClr val="tx2"/>
                </a:solidFill>
              </a:rPr>
              <a:t>Storage </a:t>
            </a:r>
            <a:r>
              <a:rPr lang="en-US" sz="2800" dirty="0" smtClean="0">
                <a:solidFill>
                  <a:schemeClr val="tx2"/>
                </a:solidFill>
              </a:rPr>
              <a:t>capability </a:t>
            </a:r>
            <a:r>
              <a:rPr lang="en-US" sz="2800" dirty="0" smtClean="0">
                <a:solidFill>
                  <a:schemeClr val="tx2"/>
                </a:solidFill>
                <a:sym typeface="Wingdings" pitchFamily="2" charset="2"/>
              </a:rPr>
              <a:t> </a:t>
            </a:r>
            <a:r>
              <a:rPr lang="en-US" sz="2000" dirty="0" smtClean="0">
                <a:solidFill>
                  <a:schemeClr val="tx2"/>
                </a:solidFill>
                <a:sym typeface="Wingdings" pitchFamily="2" charset="2"/>
              </a:rPr>
              <a:t>Permanent storage &amp; non-permanent  </a:t>
            </a:r>
          </a:p>
          <a:p>
            <a:r>
              <a:rPr lang="en-US" sz="2000" dirty="0" smtClean="0">
                <a:solidFill>
                  <a:schemeClr val="tx2"/>
                </a:solidFill>
                <a:sym typeface="Wingdings" pitchFamily="2" charset="2"/>
              </a:rPr>
              <a:t>                                                           storage</a:t>
            </a:r>
          </a:p>
          <a:p>
            <a:endParaRPr lang="en-US" sz="2000" dirty="0">
              <a:solidFill>
                <a:schemeClr val="tx2"/>
              </a:solidFill>
            </a:endParaRPr>
          </a:p>
          <a:p>
            <a:pPr>
              <a:buFont typeface="Wingdings" pitchFamily="2" charset="2"/>
              <a:buChar char="Ø"/>
            </a:pPr>
            <a:r>
              <a:rPr lang="en-US" sz="2800" dirty="0" smtClean="0">
                <a:solidFill>
                  <a:schemeClr val="tx2"/>
                </a:solidFill>
              </a:rPr>
              <a:t>Versatility </a:t>
            </a:r>
            <a:r>
              <a:rPr lang="en-US" sz="2800" dirty="0" smtClean="0">
                <a:solidFill>
                  <a:schemeClr val="tx2"/>
                </a:solidFill>
                <a:sym typeface="Wingdings" pitchFamily="2" charset="2"/>
              </a:rPr>
              <a:t> </a:t>
            </a:r>
            <a:r>
              <a:rPr lang="en-US" sz="2800" b="1" dirty="0" smtClean="0"/>
              <a:t> </a:t>
            </a:r>
            <a:r>
              <a:rPr lang="en-US" sz="2000" dirty="0" smtClean="0"/>
              <a:t>Having varied uses or serving many functions</a:t>
            </a:r>
            <a:endParaRPr lang="en-US" sz="2000" dirty="0">
              <a:solidFill>
                <a:schemeClr val="tx2"/>
              </a:solidFill>
            </a:endParaRPr>
          </a:p>
          <a:p>
            <a:pPr lvl="1"/>
            <a:endParaRPr lang="en-US" sz="3200" dirty="0">
              <a:solidFill>
                <a:schemeClr val="tx2"/>
              </a:solidFill>
            </a:endParaRPr>
          </a:p>
          <a:p>
            <a:pPr lvl="1"/>
            <a:endParaRPr lang="en-US" sz="32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6</a:t>
            </a:fld>
            <a:endParaRPr lang="en-US"/>
          </a:p>
        </p:txBody>
      </p:sp>
      <p:sp>
        <p:nvSpPr>
          <p:cNvPr id="9" name="Title 5"/>
          <p:cNvSpPr>
            <a:spLocks noGrp="1"/>
          </p:cNvSpPr>
          <p:nvPr>
            <p:ph type="title"/>
          </p:nvPr>
        </p:nvSpPr>
        <p:spPr>
          <a:xfrm>
            <a:off x="1219199" y="152400"/>
            <a:ext cx="7162801" cy="457200"/>
          </a:xfrm>
        </p:spPr>
        <p:txBody>
          <a:bodyPr>
            <a:noAutofit/>
          </a:bodyPr>
          <a:lstStyle/>
          <a:p>
            <a:pPr lvl="1" algn="ctr" rtl="0">
              <a:spcBef>
                <a:spcPct val="0"/>
              </a:spcBef>
            </a:pPr>
            <a:r>
              <a:rPr lang="en-US" sz="3200" b="1" dirty="0" smtClean="0">
                <a:solidFill>
                  <a:schemeClr val="tx2"/>
                </a:solidFill>
              </a:rPr>
              <a:t>Key characteristics of a computer</a:t>
            </a:r>
            <a:endParaRPr lang="en-US" sz="3200"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8100" y="2848475"/>
            <a:ext cx="1295399" cy="523220"/>
          </a:xfrm>
          <a:prstGeom prst="rect">
            <a:avLst/>
          </a:prstGeom>
          <a:noFill/>
        </p:spPr>
        <p:txBody>
          <a:bodyPr wrap="square" rtlCol="0">
            <a:spAutoFit/>
          </a:bodyPr>
          <a:lstStyle/>
          <a:p>
            <a:pPr marL="58738" lvl="1"/>
            <a:endParaRPr lang="en-US" sz="1400" i="1" dirty="0">
              <a:solidFill>
                <a:schemeClr val="bg1"/>
              </a:solidFill>
            </a:endParaRPr>
          </a:p>
          <a:p>
            <a:pPr marL="58738"/>
            <a:endParaRPr lang="en-US" sz="1400" i="1" dirty="0">
              <a:solidFill>
                <a:schemeClr val="bg1"/>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87" y="1717674"/>
            <a:ext cx="7364413"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7</a:t>
            </a:fld>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Various Computing devices</a:t>
            </a:r>
            <a:endParaRPr lang="en-US" b="1"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47800" y="762000"/>
            <a:ext cx="7467600" cy="4401205"/>
          </a:xfrm>
          <a:prstGeom prst="rect">
            <a:avLst/>
          </a:prstGeom>
          <a:noFill/>
        </p:spPr>
        <p:txBody>
          <a:bodyPr wrap="square" rtlCol="0">
            <a:spAutoFit/>
          </a:bodyPr>
          <a:lstStyle/>
          <a:p>
            <a:pPr algn="just">
              <a:lnSpc>
                <a:spcPct val="150000"/>
              </a:lnSpc>
            </a:pPr>
            <a:endParaRPr lang="en-US" sz="2800" dirty="0" smtClean="0">
              <a:solidFill>
                <a:schemeClr val="tx2"/>
              </a:solidFill>
            </a:endParaRPr>
          </a:p>
          <a:p>
            <a:pPr algn="just">
              <a:lnSpc>
                <a:spcPct val="150000"/>
              </a:lnSpc>
            </a:pPr>
            <a:r>
              <a:rPr lang="en-US" sz="2800" dirty="0" smtClean="0">
                <a:solidFill>
                  <a:schemeClr val="tx2"/>
                </a:solidFill>
              </a:rPr>
              <a:t>Computers </a:t>
            </a:r>
            <a:r>
              <a:rPr lang="en-US" sz="2800" dirty="0">
                <a:solidFill>
                  <a:schemeClr val="tx2"/>
                </a:solidFill>
              </a:rPr>
              <a:t>can perform four general </a:t>
            </a:r>
            <a:r>
              <a:rPr lang="en-US" sz="2800" dirty="0" smtClean="0">
                <a:solidFill>
                  <a:schemeClr val="tx2"/>
                </a:solidFill>
              </a:rPr>
              <a:t>operations :</a:t>
            </a:r>
            <a:endParaRPr lang="en-US" sz="2800" dirty="0">
              <a:solidFill>
                <a:schemeClr val="tx2"/>
              </a:solidFill>
            </a:endParaRPr>
          </a:p>
          <a:p>
            <a:pPr lvl="1" algn="just">
              <a:lnSpc>
                <a:spcPct val="150000"/>
              </a:lnSpc>
              <a:buFontTx/>
              <a:buChar char="•"/>
            </a:pPr>
            <a:r>
              <a:rPr lang="en-US" sz="2800" dirty="0">
                <a:solidFill>
                  <a:schemeClr val="tx2"/>
                </a:solidFill>
              </a:rPr>
              <a:t> Input</a:t>
            </a:r>
          </a:p>
          <a:p>
            <a:pPr lvl="1" algn="just">
              <a:lnSpc>
                <a:spcPct val="150000"/>
              </a:lnSpc>
              <a:buFontTx/>
              <a:buChar char="•"/>
            </a:pPr>
            <a:r>
              <a:rPr lang="en-US" sz="2800" dirty="0">
                <a:solidFill>
                  <a:schemeClr val="tx2"/>
                </a:solidFill>
              </a:rPr>
              <a:t> </a:t>
            </a:r>
            <a:r>
              <a:rPr lang="en-US" sz="2800" dirty="0" smtClean="0">
                <a:solidFill>
                  <a:schemeClr val="tx2"/>
                </a:solidFill>
              </a:rPr>
              <a:t>Processing / Computation</a:t>
            </a:r>
            <a:endParaRPr lang="en-US" sz="2800" dirty="0">
              <a:solidFill>
                <a:schemeClr val="tx2"/>
              </a:solidFill>
            </a:endParaRPr>
          </a:p>
          <a:p>
            <a:pPr lvl="1" algn="just">
              <a:lnSpc>
                <a:spcPct val="150000"/>
              </a:lnSpc>
              <a:buFontTx/>
              <a:buChar char="•"/>
            </a:pPr>
            <a:r>
              <a:rPr lang="en-US" sz="2800" dirty="0">
                <a:solidFill>
                  <a:schemeClr val="tx2"/>
                </a:solidFill>
              </a:rPr>
              <a:t> Storage</a:t>
            </a:r>
          </a:p>
          <a:p>
            <a:pPr lvl="1" algn="just">
              <a:lnSpc>
                <a:spcPct val="150000"/>
              </a:lnSpc>
              <a:buFontTx/>
              <a:buChar char="•"/>
            </a:pPr>
            <a:r>
              <a:rPr lang="en-US" sz="2800" dirty="0">
                <a:solidFill>
                  <a:schemeClr val="tx2"/>
                </a:solidFill>
              </a:rPr>
              <a:t> Output</a:t>
            </a: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8</a:t>
            </a:fld>
            <a:endParaRPr lang="en-US"/>
          </a:p>
        </p:txBody>
      </p:sp>
      <p:sp>
        <p:nvSpPr>
          <p:cNvPr id="9"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What Does A Computer Do?</a:t>
            </a:r>
            <a:endParaRPr lang="en-US" sz="4000"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0" y="914400"/>
            <a:ext cx="7924799" cy="4755148"/>
          </a:xfrm>
          <a:prstGeom prst="rect">
            <a:avLst/>
          </a:prstGeom>
          <a:noFill/>
        </p:spPr>
        <p:txBody>
          <a:bodyPr wrap="square" rtlCol="0">
            <a:spAutoFit/>
          </a:bodyPr>
          <a:lstStyle/>
          <a:p>
            <a:pPr lvl="1" algn="ctr"/>
            <a:endParaRPr lang="en-US" sz="2800" b="1" i="1" dirty="0" smtClean="0">
              <a:solidFill>
                <a:schemeClr val="tx2"/>
              </a:solidFill>
            </a:endParaRPr>
          </a:p>
          <a:p>
            <a:pPr marL="342900" indent="-342900" algn="just">
              <a:lnSpc>
                <a:spcPts val="3000"/>
              </a:lnSpc>
              <a:spcBef>
                <a:spcPct val="0"/>
              </a:spcBef>
              <a:buFont typeface="Wingdings" pitchFamily="2" charset="2"/>
              <a:buChar char="Ø"/>
            </a:pPr>
            <a:r>
              <a:rPr lang="en-US" sz="2800" dirty="0" smtClean="0">
                <a:solidFill>
                  <a:schemeClr val="tx2"/>
                </a:solidFill>
              </a:rPr>
              <a:t>Data – Collection of raw </a:t>
            </a:r>
            <a:r>
              <a:rPr lang="en-US" sz="2800" dirty="0">
                <a:solidFill>
                  <a:schemeClr val="tx2"/>
                </a:solidFill>
              </a:rPr>
              <a:t>facts, figures and </a:t>
            </a:r>
            <a:r>
              <a:rPr lang="en-US" sz="2800" dirty="0" smtClean="0">
                <a:solidFill>
                  <a:schemeClr val="tx2"/>
                </a:solidFill>
              </a:rPr>
              <a:t>symbols.</a:t>
            </a:r>
          </a:p>
          <a:p>
            <a:pPr marL="342900" indent="-342900" algn="just">
              <a:lnSpc>
                <a:spcPts val="3000"/>
              </a:lnSpc>
              <a:spcBef>
                <a:spcPct val="0"/>
              </a:spcBef>
            </a:pPr>
            <a:endParaRPr lang="en-US" sz="2800" dirty="0" smtClean="0">
              <a:solidFill>
                <a:schemeClr val="tx2"/>
              </a:solidFill>
            </a:endParaRPr>
          </a:p>
          <a:p>
            <a:pPr marL="342900" indent="-342900" algn="just">
              <a:lnSpc>
                <a:spcPts val="3000"/>
              </a:lnSpc>
              <a:spcBef>
                <a:spcPct val="0"/>
              </a:spcBef>
              <a:buFont typeface="Wingdings" pitchFamily="2" charset="2"/>
              <a:buChar char="Ø"/>
            </a:pPr>
            <a:r>
              <a:rPr lang="en-US" sz="2800" dirty="0" smtClean="0">
                <a:solidFill>
                  <a:schemeClr val="tx2"/>
                </a:solidFill>
              </a:rPr>
              <a:t>Computers </a:t>
            </a:r>
            <a:r>
              <a:rPr lang="en-US" sz="2800" dirty="0">
                <a:solidFill>
                  <a:schemeClr val="tx2"/>
                </a:solidFill>
              </a:rPr>
              <a:t>manipulate/processes data to create information. </a:t>
            </a:r>
            <a:endParaRPr lang="en-US" sz="2800" dirty="0" smtClean="0">
              <a:solidFill>
                <a:schemeClr val="tx2"/>
              </a:solidFill>
            </a:endParaRPr>
          </a:p>
          <a:p>
            <a:pPr marL="342900" indent="-342900" algn="just">
              <a:lnSpc>
                <a:spcPts val="3000"/>
              </a:lnSpc>
              <a:spcBef>
                <a:spcPct val="0"/>
              </a:spcBef>
            </a:pPr>
            <a:endParaRPr lang="en-US" sz="2800" dirty="0" smtClean="0">
              <a:solidFill>
                <a:schemeClr val="tx2"/>
              </a:solidFill>
            </a:endParaRPr>
          </a:p>
          <a:p>
            <a:pPr marL="342900" indent="-342900" algn="just">
              <a:lnSpc>
                <a:spcPts val="3000"/>
              </a:lnSpc>
              <a:spcBef>
                <a:spcPct val="0"/>
              </a:spcBef>
              <a:buFont typeface="Wingdings" pitchFamily="2" charset="2"/>
              <a:buChar char="Ø"/>
            </a:pPr>
            <a:r>
              <a:rPr lang="en-US" sz="2800" b="1" dirty="0" smtClean="0">
                <a:solidFill>
                  <a:schemeClr val="tx2"/>
                </a:solidFill>
              </a:rPr>
              <a:t>Information</a:t>
            </a:r>
            <a:r>
              <a:rPr lang="en-US" sz="2800" dirty="0" smtClean="0">
                <a:solidFill>
                  <a:schemeClr val="tx2"/>
                </a:solidFill>
              </a:rPr>
              <a:t> </a:t>
            </a:r>
            <a:r>
              <a:rPr lang="en-US" sz="2800" dirty="0">
                <a:solidFill>
                  <a:schemeClr val="tx2"/>
                </a:solidFill>
              </a:rPr>
              <a:t>is data that is organized, meaningful, and useful. </a:t>
            </a:r>
            <a:endParaRPr lang="en-US" sz="2800" dirty="0" smtClean="0">
              <a:solidFill>
                <a:schemeClr val="tx2"/>
              </a:solidFill>
            </a:endParaRPr>
          </a:p>
          <a:p>
            <a:pPr marL="342900" indent="-342900" algn="just">
              <a:lnSpc>
                <a:spcPts val="3000"/>
              </a:lnSpc>
              <a:spcBef>
                <a:spcPct val="0"/>
              </a:spcBef>
            </a:pPr>
            <a:endParaRPr lang="en-US" sz="2800" dirty="0">
              <a:solidFill>
                <a:schemeClr val="tx2"/>
              </a:solidFill>
            </a:endParaRPr>
          </a:p>
          <a:p>
            <a:pPr marL="342900" indent="-342900" algn="just">
              <a:lnSpc>
                <a:spcPts val="3000"/>
              </a:lnSpc>
              <a:spcBef>
                <a:spcPct val="0"/>
              </a:spcBef>
              <a:buFont typeface="Wingdings" pitchFamily="2" charset="2"/>
              <a:buChar char="Ø"/>
            </a:pPr>
            <a:r>
              <a:rPr lang="en-US" sz="2800" dirty="0">
                <a:solidFill>
                  <a:schemeClr val="tx2"/>
                </a:solidFill>
              </a:rPr>
              <a:t>During the output Phase, the information that has been created is put into some form, such as a printed report</a:t>
            </a:r>
            <a:r>
              <a:rPr lang="en-US" sz="2800" dirty="0" smtClean="0">
                <a:solidFill>
                  <a:schemeClr val="tx2"/>
                </a:solidFill>
              </a:rPr>
              <a:t>.</a:t>
            </a:r>
          </a:p>
        </p:txBody>
      </p:sp>
      <p:sp>
        <p:nvSpPr>
          <p:cNvPr id="3" name="Slide Number Placeholder 2"/>
          <p:cNvSpPr>
            <a:spLocks noGrp="1"/>
          </p:cNvSpPr>
          <p:nvPr>
            <p:ph type="sldNum" sz="quarter" idx="12"/>
          </p:nvPr>
        </p:nvSpPr>
        <p:spPr/>
        <p:txBody>
          <a:bodyPr/>
          <a:lstStyle/>
          <a:p>
            <a:fld id="{C839977E-EAC6-4CBE-AE0E-153E042775AB}" type="slidenum">
              <a:rPr lang="en-US" smtClean="0"/>
              <a:pPr/>
              <a:t>9</a:t>
            </a:fld>
            <a:endParaRPr lang="en-US"/>
          </a:p>
        </p:txBody>
      </p:sp>
      <p:sp>
        <p:nvSpPr>
          <p:cNvPr id="9"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Data and Information</a:t>
            </a:r>
            <a:endParaRPr lang="en-US" sz="4000" dirty="0">
              <a:solidFill>
                <a:schemeClr val="tx2"/>
              </a:solidFill>
            </a:endParaRP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6464</Words>
  <Application>Microsoft Office PowerPoint</Application>
  <PresentationFormat>On-screen Show (4:3)</PresentationFormat>
  <Paragraphs>603</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Rounded MT Bold</vt:lpstr>
      <vt:lpstr>Calibri</vt:lpstr>
      <vt:lpstr>Times New Roman</vt:lpstr>
      <vt:lpstr>Wingdings</vt:lpstr>
      <vt:lpstr>Slide Format - CSE</vt:lpstr>
      <vt:lpstr>Introduction to Computers and Programming (CS-111) </vt:lpstr>
      <vt:lpstr>PowerPoint Presentation</vt:lpstr>
      <vt:lpstr>PowerPoint Presentation</vt:lpstr>
      <vt:lpstr>Objectives</vt:lpstr>
      <vt:lpstr>Introduction to computers</vt:lpstr>
      <vt:lpstr>Key characteristics of a computer</vt:lpstr>
      <vt:lpstr>Various Computing devices</vt:lpstr>
      <vt:lpstr>What Does A Computer Do?</vt:lpstr>
      <vt:lpstr>Data and Information</vt:lpstr>
      <vt:lpstr>Instruction to computer </vt:lpstr>
      <vt:lpstr>Block Diagram of a Computer</vt:lpstr>
      <vt:lpstr>Computer peripherals</vt:lpstr>
      <vt:lpstr>Input devices</vt:lpstr>
      <vt:lpstr>Output devices</vt:lpstr>
      <vt:lpstr>System unit</vt:lpstr>
      <vt:lpstr>Central Processing Unit (CPU)</vt:lpstr>
      <vt:lpstr>Arithmetic and Logical unit</vt:lpstr>
      <vt:lpstr>Control unit</vt:lpstr>
      <vt:lpstr>Computer memory classifications</vt:lpstr>
      <vt:lpstr>Memory unit</vt:lpstr>
      <vt:lpstr>Memory unit</vt:lpstr>
      <vt:lpstr>Main  memory / Primary memory</vt:lpstr>
      <vt:lpstr>RAM &amp; ROM</vt:lpstr>
      <vt:lpstr>Classifications of ROM</vt:lpstr>
      <vt:lpstr>Secondary Storage Devices</vt:lpstr>
      <vt:lpstr>Cache memory</vt:lpstr>
      <vt:lpstr>Computer BUS</vt:lpstr>
      <vt:lpstr>Classifications of software</vt:lpstr>
      <vt:lpstr>System software</vt:lpstr>
      <vt:lpstr> </vt:lpstr>
      <vt:lpstr>Operating system</vt:lpstr>
      <vt:lpstr>An operating system is..</vt:lpstr>
      <vt:lpstr>Application software</vt:lpstr>
      <vt:lpstr>Computer Languages</vt:lpstr>
      <vt:lpstr>Machine level vs High level languages</vt:lpstr>
      <vt:lpstr>Assembly language Vs High level language</vt:lpstr>
      <vt:lpstr>Language Translators</vt:lpstr>
      <vt:lpstr>Compiler Vs Interpreter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383</cp:revision>
  <dcterms:created xsi:type="dcterms:W3CDTF">2013-04-02T09:06:53Z</dcterms:created>
  <dcterms:modified xsi:type="dcterms:W3CDTF">2014-09-15T08:40:34Z</dcterms:modified>
</cp:coreProperties>
</file>