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308" r:id="rId2"/>
    <p:sldId id="309" r:id="rId3"/>
    <p:sldId id="383" r:id="rId4"/>
    <p:sldId id="384" r:id="rId5"/>
    <p:sldId id="378" r:id="rId6"/>
    <p:sldId id="379" r:id="rId7"/>
    <p:sldId id="385" r:id="rId8"/>
    <p:sldId id="381" r:id="rId9"/>
    <p:sldId id="382" r:id="rId10"/>
    <p:sldId id="348" r:id="rId11"/>
    <p:sldId id="349" r:id="rId12"/>
    <p:sldId id="350" r:id="rId13"/>
    <p:sldId id="360" r:id="rId14"/>
    <p:sldId id="361" r:id="rId15"/>
    <p:sldId id="388" r:id="rId16"/>
    <p:sldId id="390" r:id="rId17"/>
    <p:sldId id="391" r:id="rId18"/>
    <p:sldId id="396" r:id="rId19"/>
    <p:sldId id="392" r:id="rId20"/>
    <p:sldId id="397" r:id="rId21"/>
    <p:sldId id="393" r:id="rId22"/>
    <p:sldId id="394" r:id="rId23"/>
    <p:sldId id="395" r:id="rId24"/>
    <p:sldId id="3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86146" autoAdjust="0"/>
  </p:normalViewPr>
  <p:slideViewPr>
    <p:cSldViewPr>
      <p:cViewPr varScale="1">
        <p:scale>
          <a:sx n="74" d="100"/>
          <a:sy n="74" d="100"/>
        </p:scale>
        <p:origin x="396" y="60"/>
      </p:cViewPr>
      <p:guideLst>
        <p:guide orient="horz" pos="2160"/>
        <p:guide pos="2880"/>
      </p:guideLst>
    </p:cSldViewPr>
  </p:slideViewPr>
  <p:outlineViewPr>
    <p:cViewPr>
      <p:scale>
        <a:sx n="33" d="100"/>
        <a:sy n="33" d="100"/>
      </p:scale>
      <p:origin x="0" y="246"/>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806" y="261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E719A-B5A3-4BA4-A2F9-2F7F6BB330E9}" type="datetimeFigureOut">
              <a:rPr lang="en-US" smtClean="0"/>
              <a:pPr/>
              <a:t>9/10/2016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6E58E9-FD86-4069-9486-4A8FAF9257C6}" type="slidenum">
              <a:rPr lang="en-US" smtClean="0"/>
              <a:pPr/>
              <a:t>‹#›</a:t>
            </a:fld>
            <a:endParaRPr lang="en-US"/>
          </a:p>
        </p:txBody>
      </p:sp>
    </p:spTree>
    <p:extLst>
      <p:ext uri="{BB962C8B-B14F-4D97-AF65-F5344CB8AC3E}">
        <p14:creationId xmlns:p14="http://schemas.microsoft.com/office/powerpoint/2010/main" val="1112758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C6FEF-9D69-498B-ACBB-6A76823C955D}" type="datetimeFigureOut">
              <a:rPr lang="en-US" smtClean="0"/>
              <a:pPr/>
              <a:t>9/10/2016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B3B69-7968-40F8-B510-6655C16F6742}" type="slidenum">
              <a:rPr lang="en-US" smtClean="0"/>
              <a:pPr/>
              <a:t>‹#›</a:t>
            </a:fld>
            <a:endParaRPr lang="en-US"/>
          </a:p>
        </p:txBody>
      </p:sp>
    </p:spTree>
    <p:extLst>
      <p:ext uri="{BB962C8B-B14F-4D97-AF65-F5344CB8AC3E}">
        <p14:creationId xmlns:p14="http://schemas.microsoft.com/office/powerpoint/2010/main" val="3933418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information about history of C and 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 programming language has a history going back to 1979, when </a:t>
            </a:r>
            <a:r>
              <a:rPr lang="en-US" sz="1200" kern="1200" dirty="0" err="1" smtClean="0">
                <a:solidFill>
                  <a:schemeClr val="tx1"/>
                </a:solidFill>
                <a:effectLst/>
                <a:latin typeface="+mn-lt"/>
                <a:ea typeface="+mn-ea"/>
                <a:cs typeface="+mn-cs"/>
              </a:rPr>
              <a:t>Bjarne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Stroustrup</a:t>
            </a:r>
            <a:r>
              <a:rPr lang="en-US" sz="1200" kern="1200" dirty="0" smtClean="0">
                <a:solidFill>
                  <a:schemeClr val="tx1"/>
                </a:solidFill>
                <a:effectLst/>
                <a:latin typeface="+mn-lt"/>
                <a:ea typeface="+mn-ea"/>
                <a:cs typeface="+mn-cs"/>
              </a:rPr>
              <a:t> was doing work for his Ph.D. thesis. One of the languages </a:t>
            </a:r>
            <a:r>
              <a:rPr lang="en-US" sz="1200" kern="1200" dirty="0" err="1" smtClean="0">
                <a:solidFill>
                  <a:schemeClr val="tx1"/>
                </a:solidFill>
                <a:effectLst/>
                <a:latin typeface="+mn-lt"/>
                <a:ea typeface="+mn-ea"/>
                <a:cs typeface="+mn-cs"/>
              </a:rPr>
              <a:t>Stroustrup</a:t>
            </a:r>
            <a:r>
              <a:rPr lang="en-US" sz="1200" kern="1200" dirty="0" smtClean="0">
                <a:solidFill>
                  <a:schemeClr val="tx1"/>
                </a:solidFill>
                <a:effectLst/>
                <a:latin typeface="+mn-lt"/>
                <a:ea typeface="+mn-ea"/>
                <a:cs typeface="+mn-cs"/>
              </a:rPr>
              <a:t> had the opportunity to work with was a language called </a:t>
            </a:r>
            <a:r>
              <a:rPr lang="en-US" sz="1200" kern="1200" dirty="0" err="1" smtClean="0">
                <a:solidFill>
                  <a:schemeClr val="tx1"/>
                </a:solidFill>
                <a:effectLst/>
                <a:latin typeface="+mn-lt"/>
                <a:ea typeface="+mn-ea"/>
                <a:cs typeface="+mn-cs"/>
              </a:rPr>
              <a:t>Simula</a:t>
            </a:r>
            <a:r>
              <a:rPr lang="en-US" sz="1200" kern="1200" dirty="0" smtClean="0">
                <a:solidFill>
                  <a:schemeClr val="tx1"/>
                </a:solidFill>
                <a:effectLst/>
                <a:latin typeface="+mn-lt"/>
                <a:ea typeface="+mn-ea"/>
                <a:cs typeface="+mn-cs"/>
              </a:rPr>
              <a:t>, which as the name implies is a language primarily designed for simulations. The </a:t>
            </a:r>
            <a:r>
              <a:rPr lang="en-US" sz="1200" kern="1200" dirty="0" err="1" smtClean="0">
                <a:solidFill>
                  <a:schemeClr val="tx1"/>
                </a:solidFill>
                <a:effectLst/>
                <a:latin typeface="+mn-lt"/>
                <a:ea typeface="+mn-ea"/>
                <a:cs typeface="+mn-cs"/>
              </a:rPr>
              <a:t>Simula</a:t>
            </a:r>
            <a:r>
              <a:rPr lang="en-US" sz="1200" kern="1200" dirty="0" smtClean="0">
                <a:solidFill>
                  <a:schemeClr val="tx1"/>
                </a:solidFill>
                <a:effectLst/>
                <a:latin typeface="+mn-lt"/>
                <a:ea typeface="+mn-ea"/>
                <a:cs typeface="+mn-cs"/>
              </a:rPr>
              <a:t> 67 language - which was the variant that </a:t>
            </a:r>
            <a:r>
              <a:rPr lang="en-US" sz="1200" kern="1200" dirty="0" err="1" smtClean="0">
                <a:solidFill>
                  <a:schemeClr val="tx1"/>
                </a:solidFill>
                <a:effectLst/>
                <a:latin typeface="+mn-lt"/>
                <a:ea typeface="+mn-ea"/>
                <a:cs typeface="+mn-cs"/>
              </a:rPr>
              <a:t>Stroustrup</a:t>
            </a:r>
            <a:r>
              <a:rPr lang="en-US" sz="1200" kern="1200" dirty="0" smtClean="0">
                <a:solidFill>
                  <a:schemeClr val="tx1"/>
                </a:solidFill>
                <a:effectLst/>
                <a:latin typeface="+mn-lt"/>
                <a:ea typeface="+mn-ea"/>
                <a:cs typeface="+mn-cs"/>
              </a:rPr>
              <a:t> worked with - is regarded as the first language to support the object-oriented programming paradigm. </a:t>
            </a:r>
            <a:r>
              <a:rPr lang="en-US" sz="1200" kern="1200" dirty="0" err="1" smtClean="0">
                <a:solidFill>
                  <a:schemeClr val="tx1"/>
                </a:solidFill>
                <a:effectLst/>
                <a:latin typeface="+mn-lt"/>
                <a:ea typeface="+mn-ea"/>
                <a:cs typeface="+mn-cs"/>
              </a:rPr>
              <a:t>Stroustrup</a:t>
            </a:r>
            <a:r>
              <a:rPr lang="en-US" sz="1200" kern="1200" dirty="0" smtClean="0">
                <a:solidFill>
                  <a:schemeClr val="tx1"/>
                </a:solidFill>
                <a:effectLst/>
                <a:latin typeface="+mn-lt"/>
                <a:ea typeface="+mn-ea"/>
                <a:cs typeface="+mn-cs"/>
              </a:rPr>
              <a:t> found that this paradigm was very useful for software development; </a:t>
            </a:r>
          </a:p>
          <a:p>
            <a:r>
              <a:rPr lang="en-US" sz="1200" kern="1200" dirty="0" smtClean="0">
                <a:solidFill>
                  <a:schemeClr val="tx1"/>
                </a:solidFill>
                <a:effectLst/>
                <a:latin typeface="+mn-lt"/>
                <a:ea typeface="+mn-ea"/>
                <a:cs typeface="+mn-cs"/>
              </a:rPr>
              <a:t>However the </a:t>
            </a:r>
            <a:r>
              <a:rPr lang="en-US" sz="1200" kern="1200" dirty="0" err="1" smtClean="0">
                <a:solidFill>
                  <a:schemeClr val="tx1"/>
                </a:solidFill>
                <a:effectLst/>
                <a:latin typeface="+mn-lt"/>
                <a:ea typeface="+mn-ea"/>
                <a:cs typeface="+mn-cs"/>
              </a:rPr>
              <a:t>Simula</a:t>
            </a:r>
            <a:r>
              <a:rPr lang="en-US" sz="1200" kern="1200" dirty="0" smtClean="0">
                <a:solidFill>
                  <a:schemeClr val="tx1"/>
                </a:solidFill>
                <a:effectLst/>
                <a:latin typeface="+mn-lt"/>
                <a:ea typeface="+mn-ea"/>
                <a:cs typeface="+mn-cs"/>
              </a:rPr>
              <a:t> language was far too slow for practical use. Shortly thereafter, he began work on "C with Classes", which as the name implies was meant to be a superset of the C language. His goal was to add object-oriented programming into the C language, which was and still is a language well-respected for its portability without sacrificing speed or low-level functionality. His language included classes, basic inheritance, </a:t>
            </a:r>
            <a:r>
              <a:rPr lang="en-US" sz="1200" kern="1200" dirty="0" err="1" smtClean="0">
                <a:solidFill>
                  <a:schemeClr val="tx1"/>
                </a:solidFill>
                <a:effectLst/>
                <a:latin typeface="+mn-lt"/>
                <a:ea typeface="+mn-ea"/>
                <a:cs typeface="+mn-cs"/>
              </a:rPr>
              <a:t>inlining</a:t>
            </a:r>
            <a:r>
              <a:rPr lang="en-US" sz="1200" kern="1200" dirty="0" smtClean="0">
                <a:solidFill>
                  <a:schemeClr val="tx1"/>
                </a:solidFill>
                <a:effectLst/>
                <a:latin typeface="+mn-lt"/>
                <a:ea typeface="+mn-ea"/>
                <a:cs typeface="+mn-cs"/>
              </a:rPr>
              <a:t>, default function arguments, and strong type checking in addition to all the features of the C language.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first C with Classes compiler was called </a:t>
            </a:r>
            <a:r>
              <a:rPr lang="en-US" sz="1200" kern="1200" dirty="0" err="1" smtClean="0">
                <a:solidFill>
                  <a:schemeClr val="tx1"/>
                </a:solidFill>
                <a:effectLst/>
                <a:latin typeface="+mn-lt"/>
                <a:ea typeface="+mn-ea"/>
                <a:cs typeface="+mn-cs"/>
              </a:rPr>
              <a:t>Cfront</a:t>
            </a:r>
            <a:r>
              <a:rPr lang="en-US" sz="1200" kern="1200" dirty="0" smtClean="0">
                <a:solidFill>
                  <a:schemeClr val="tx1"/>
                </a:solidFill>
                <a:effectLst/>
                <a:latin typeface="+mn-lt"/>
                <a:ea typeface="+mn-ea"/>
                <a:cs typeface="+mn-cs"/>
              </a:rPr>
              <a:t>, which was derived from a C compiler called </a:t>
            </a:r>
            <a:r>
              <a:rPr lang="en-US" sz="1200" kern="1200" dirty="0" err="1" smtClean="0">
                <a:solidFill>
                  <a:schemeClr val="tx1"/>
                </a:solidFill>
                <a:effectLst/>
                <a:latin typeface="+mn-lt"/>
                <a:ea typeface="+mn-ea"/>
                <a:cs typeface="+mn-cs"/>
              </a:rPr>
              <a:t>CPre</a:t>
            </a:r>
            <a:r>
              <a:rPr lang="en-US" sz="1200" kern="1200" dirty="0" smtClean="0">
                <a:solidFill>
                  <a:schemeClr val="tx1"/>
                </a:solidFill>
                <a:effectLst/>
                <a:latin typeface="+mn-lt"/>
                <a:ea typeface="+mn-ea"/>
                <a:cs typeface="+mn-cs"/>
              </a:rPr>
              <a:t>. It was a program designed to translate C with Classes code to ordinary C. A rather interesting point worth noting is that </a:t>
            </a:r>
            <a:r>
              <a:rPr lang="en-US" sz="1200" kern="1200" dirty="0" err="1" smtClean="0">
                <a:solidFill>
                  <a:schemeClr val="tx1"/>
                </a:solidFill>
                <a:effectLst/>
                <a:latin typeface="+mn-lt"/>
                <a:ea typeface="+mn-ea"/>
                <a:cs typeface="+mn-cs"/>
              </a:rPr>
              <a:t>Cfront</a:t>
            </a:r>
            <a:r>
              <a:rPr lang="en-US" sz="1200" kern="1200" dirty="0" smtClean="0">
                <a:solidFill>
                  <a:schemeClr val="tx1"/>
                </a:solidFill>
                <a:effectLst/>
                <a:latin typeface="+mn-lt"/>
                <a:ea typeface="+mn-ea"/>
                <a:cs typeface="+mn-cs"/>
              </a:rPr>
              <a:t> was written mostly in C with Classes, making it a self-hosting compiler (a compiler that can compile itself). </a:t>
            </a:r>
          </a:p>
          <a:p>
            <a:r>
              <a:rPr lang="en-US" sz="1200" kern="1200" dirty="0" err="1" smtClean="0">
                <a:solidFill>
                  <a:schemeClr val="tx1"/>
                </a:solidFill>
                <a:effectLst/>
                <a:latin typeface="+mn-lt"/>
                <a:ea typeface="+mn-ea"/>
                <a:cs typeface="+mn-cs"/>
              </a:rPr>
              <a:t>Cfront</a:t>
            </a:r>
            <a:r>
              <a:rPr lang="en-US" sz="1200" kern="1200" dirty="0" smtClean="0">
                <a:solidFill>
                  <a:schemeClr val="tx1"/>
                </a:solidFill>
                <a:effectLst/>
                <a:latin typeface="+mn-lt"/>
                <a:ea typeface="+mn-ea"/>
                <a:cs typeface="+mn-cs"/>
              </a:rPr>
              <a:t> would later be abandoned in 1993 after it became difficult to integrate new features into it, namely C++ exceptions. Nonetheless, </a:t>
            </a:r>
            <a:r>
              <a:rPr lang="en-US" sz="1200" kern="1200" dirty="0" err="1" smtClean="0">
                <a:solidFill>
                  <a:schemeClr val="tx1"/>
                </a:solidFill>
                <a:effectLst/>
                <a:latin typeface="+mn-lt"/>
                <a:ea typeface="+mn-ea"/>
                <a:cs typeface="+mn-cs"/>
              </a:rPr>
              <a:t>Cfront</a:t>
            </a:r>
            <a:r>
              <a:rPr lang="en-US" sz="1200" kern="1200" dirty="0" smtClean="0">
                <a:solidFill>
                  <a:schemeClr val="tx1"/>
                </a:solidFill>
                <a:effectLst/>
                <a:latin typeface="+mn-lt"/>
                <a:ea typeface="+mn-ea"/>
                <a:cs typeface="+mn-cs"/>
              </a:rPr>
              <a:t> made a huge impact on the implementations of future compilers and on the Unix operating system. In 1983, the name of the language was changed from C with Classes to C++. The ++ operator in the C language is an operator for incrementing a variable, which gives some insight into how </a:t>
            </a:r>
            <a:r>
              <a:rPr lang="en-US" sz="1200" kern="1200" dirty="0" err="1" smtClean="0">
                <a:solidFill>
                  <a:schemeClr val="tx1"/>
                </a:solidFill>
                <a:effectLst/>
                <a:latin typeface="+mn-lt"/>
                <a:ea typeface="+mn-ea"/>
                <a:cs typeface="+mn-cs"/>
              </a:rPr>
              <a:t>Stroustrup</a:t>
            </a:r>
            <a:r>
              <a:rPr lang="en-US" sz="1200" kern="1200" dirty="0" smtClean="0">
                <a:solidFill>
                  <a:schemeClr val="tx1"/>
                </a:solidFill>
                <a:effectLst/>
                <a:latin typeface="+mn-lt"/>
                <a:ea typeface="+mn-ea"/>
                <a:cs typeface="+mn-cs"/>
              </a:rPr>
              <a:t> regarded the language. Many new features were added around this time, the most notable of which are virtual functions, function overloading, references with the &amp; symbol, the </a:t>
            </a:r>
            <a:r>
              <a:rPr lang="en-US" sz="1200" kern="1200" dirty="0" err="1" smtClean="0">
                <a:solidFill>
                  <a:schemeClr val="tx1"/>
                </a:solidFill>
                <a:effectLst/>
                <a:latin typeface="+mn-lt"/>
                <a:ea typeface="+mn-ea"/>
                <a:cs typeface="+mn-cs"/>
              </a:rPr>
              <a:t>const</a:t>
            </a:r>
            <a:r>
              <a:rPr lang="en-US" sz="1200" kern="1200" dirty="0" smtClean="0">
                <a:solidFill>
                  <a:schemeClr val="tx1"/>
                </a:solidFill>
                <a:effectLst/>
                <a:latin typeface="+mn-lt"/>
                <a:ea typeface="+mn-ea"/>
                <a:cs typeface="+mn-cs"/>
              </a:rPr>
              <a:t> keyword, and single-line comments using two forward slashes (which is a feature taken from the language BCPL).</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a:t>
            </a:fld>
            <a:endParaRPr lang="en-US"/>
          </a:p>
        </p:txBody>
      </p:sp>
    </p:spTree>
    <p:extLst>
      <p:ext uri="{BB962C8B-B14F-4D97-AF65-F5344CB8AC3E}">
        <p14:creationId xmlns:p14="http://schemas.microsoft.com/office/powerpoint/2010/main" val="900572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6D397C7-0470-4C5F-89C7-0B19249EB869}" type="slidenum">
              <a:rPr lang="en-US" smtClean="0">
                <a:latin typeface="Arial" pitchFamily="34" charset="0"/>
              </a:rPr>
              <a:pPr/>
              <a:t>17</a:t>
            </a:fld>
            <a:endParaRPr lang="en-US" smtClean="0">
              <a:latin typeface="Arial" pitchFamily="34" charset="0"/>
            </a:endParaRPr>
          </a:p>
        </p:txBody>
      </p:sp>
      <p:sp>
        <p:nvSpPr>
          <p:cNvPr id="430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4E1AEA4-3321-4967-B053-FD156C2AA086}" type="slidenum">
              <a:rPr lang="en-US" sz="1200"/>
              <a:pPr algn="r"/>
              <a:t>17</a:t>
            </a:fld>
            <a:endParaRPr lang="en-US" sz="120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xfrm>
            <a:off x="914400" y="4343400"/>
            <a:ext cx="5029200" cy="4114800"/>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62116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6D397C7-0470-4C5F-89C7-0B19249EB869}" type="slidenum">
              <a:rPr lang="en-US" smtClean="0">
                <a:latin typeface="Arial" pitchFamily="34" charset="0"/>
              </a:rPr>
              <a:pPr/>
              <a:t>18</a:t>
            </a:fld>
            <a:endParaRPr lang="en-US" smtClean="0">
              <a:latin typeface="Arial" pitchFamily="34" charset="0"/>
            </a:endParaRPr>
          </a:p>
        </p:txBody>
      </p:sp>
      <p:sp>
        <p:nvSpPr>
          <p:cNvPr id="4301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4E1AEA4-3321-4967-B053-FD156C2AA086}" type="slidenum">
              <a:rPr lang="en-US" sz="1200"/>
              <a:pPr algn="r"/>
              <a:t>18</a:t>
            </a:fld>
            <a:endParaRPr lang="en-US" sz="120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xfrm>
            <a:off x="914400" y="4343400"/>
            <a:ext cx="5029200" cy="4114800"/>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3193134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A7FBC55-0DAB-42F0-B29E-5BE721FF7E7B}" type="slidenum">
              <a:rPr lang="en-US" smtClean="0">
                <a:latin typeface="Arial" pitchFamily="34" charset="0"/>
              </a:rPr>
              <a:pPr/>
              <a:t>19</a:t>
            </a:fld>
            <a:endParaRPr lang="en-US" smtClean="0">
              <a:latin typeface="Arial" pitchFamily="34" charset="0"/>
            </a:endParaRPr>
          </a:p>
        </p:txBody>
      </p:sp>
      <p:sp>
        <p:nvSpPr>
          <p:cNvPr id="440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544AD3E-0CA0-414F-891D-A36FBD317A0F}" type="slidenum">
              <a:rPr lang="en-US" sz="1200"/>
              <a:pPr algn="r"/>
              <a:t>19</a:t>
            </a:fld>
            <a:endParaRPr lang="en-US" sz="120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xfrm>
            <a:off x="914400" y="4343400"/>
            <a:ext cx="5029200" cy="4114800"/>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2434187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A7FBC55-0DAB-42F0-B29E-5BE721FF7E7B}" type="slidenum">
              <a:rPr lang="en-US" smtClean="0">
                <a:latin typeface="Arial" pitchFamily="34" charset="0"/>
              </a:rPr>
              <a:pPr/>
              <a:t>20</a:t>
            </a:fld>
            <a:endParaRPr lang="en-US" smtClean="0">
              <a:latin typeface="Arial" pitchFamily="34" charset="0"/>
            </a:endParaRPr>
          </a:p>
        </p:txBody>
      </p:sp>
      <p:sp>
        <p:nvSpPr>
          <p:cNvPr id="440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544AD3E-0CA0-414F-891D-A36FBD317A0F}" type="slidenum">
              <a:rPr lang="en-US" sz="1200"/>
              <a:pPr algn="r"/>
              <a:t>20</a:t>
            </a:fld>
            <a:endParaRPr lang="en-US" sz="120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xfrm>
            <a:off x="914400" y="4343400"/>
            <a:ext cx="5029200" cy="4114800"/>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69381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891D3E2-420E-4753-96D8-A12318D14BAC}" type="slidenum">
              <a:rPr lang="en-US" smtClean="0">
                <a:latin typeface="Arial" pitchFamily="34" charset="0"/>
              </a:rPr>
              <a:pPr/>
              <a:t>21</a:t>
            </a:fld>
            <a:endParaRPr lang="en-US" smtClean="0">
              <a:latin typeface="Arial" pitchFamily="34" charset="0"/>
            </a:endParaRPr>
          </a:p>
        </p:txBody>
      </p:sp>
      <p:sp>
        <p:nvSpPr>
          <p:cNvPr id="4505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B31B32-5577-489D-9543-E3271EF5F317}" type="slidenum">
              <a:rPr lang="en-US" sz="1200"/>
              <a:pPr algn="r"/>
              <a:t>21</a:t>
            </a:fld>
            <a:endParaRPr lang="en-US" sz="1200"/>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xfrm>
            <a:off x="914400" y="4343400"/>
            <a:ext cx="5029200" cy="4114800"/>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3444675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4AB5216-0310-4DC5-B297-6F4238F04938}" type="slidenum">
              <a:rPr lang="en-US" smtClean="0">
                <a:latin typeface="Arial" pitchFamily="34" charset="0"/>
              </a:rPr>
              <a:pPr/>
              <a:t>22</a:t>
            </a:fld>
            <a:endParaRPr lang="en-US" smtClean="0">
              <a:latin typeface="Arial" pitchFamily="34" charset="0"/>
            </a:endParaRPr>
          </a:p>
        </p:txBody>
      </p:sp>
      <p:sp>
        <p:nvSpPr>
          <p:cNvPr id="4710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D2D1F77-B977-4DDA-9BBD-B8D731D7EB94}" type="slidenum">
              <a:rPr lang="en-US" sz="1200"/>
              <a:pPr algn="r"/>
              <a:t>22</a:t>
            </a:fld>
            <a:endParaRPr lang="en-US" sz="1200"/>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xfrm>
            <a:off x="914400" y="4343400"/>
            <a:ext cx="5029200" cy="4114800"/>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66299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information on various C++ releases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1985, </a:t>
            </a:r>
            <a:r>
              <a:rPr lang="en-US" sz="1200" kern="1200" dirty="0" err="1" smtClean="0">
                <a:solidFill>
                  <a:schemeClr val="tx1"/>
                </a:solidFill>
                <a:effectLst/>
                <a:latin typeface="+mn-lt"/>
                <a:ea typeface="+mn-ea"/>
                <a:cs typeface="+mn-cs"/>
              </a:rPr>
              <a:t>Stroustrup's</a:t>
            </a:r>
            <a:r>
              <a:rPr lang="en-US" sz="1200" kern="1200" dirty="0" smtClean="0">
                <a:solidFill>
                  <a:schemeClr val="tx1"/>
                </a:solidFill>
                <a:effectLst/>
                <a:latin typeface="+mn-lt"/>
                <a:ea typeface="+mn-ea"/>
                <a:cs typeface="+mn-cs"/>
              </a:rPr>
              <a:t> reference to the language entitled </a:t>
            </a:r>
            <a:r>
              <a:rPr lang="en-US" sz="1200" i="1" kern="1200" dirty="0" smtClean="0">
                <a:solidFill>
                  <a:schemeClr val="tx1"/>
                </a:solidFill>
                <a:effectLst/>
                <a:latin typeface="+mn-lt"/>
                <a:ea typeface="+mn-ea"/>
                <a:cs typeface="+mn-cs"/>
              </a:rPr>
              <a:t>The C++ Programming Language</a:t>
            </a:r>
            <a:r>
              <a:rPr lang="en-US" sz="1200" kern="1200" dirty="0" smtClean="0">
                <a:solidFill>
                  <a:schemeClr val="tx1"/>
                </a:solidFill>
                <a:effectLst/>
                <a:latin typeface="+mn-lt"/>
                <a:ea typeface="+mn-ea"/>
                <a:cs typeface="+mn-cs"/>
              </a:rPr>
              <a:t> was published. That same year, C++ was implemented as a commercial product. The language was not officially standardized yet, making the book a very important reference.  The language was updated again in 1989 to include protected and static members, as well as inheritance from several classes. In 1990, </a:t>
            </a:r>
            <a:r>
              <a:rPr lang="en-US" sz="1200" i="1" kern="1200" dirty="0" smtClean="0">
                <a:solidFill>
                  <a:schemeClr val="tx1"/>
                </a:solidFill>
                <a:effectLst/>
                <a:latin typeface="+mn-lt"/>
                <a:ea typeface="+mn-ea"/>
                <a:cs typeface="+mn-cs"/>
              </a:rPr>
              <a:t>The Annotated C++ Reference Manual</a:t>
            </a:r>
            <a:r>
              <a:rPr lang="en-US" sz="1200" kern="1200" dirty="0" smtClean="0">
                <a:solidFill>
                  <a:schemeClr val="tx1"/>
                </a:solidFill>
                <a:effectLst/>
                <a:latin typeface="+mn-lt"/>
                <a:ea typeface="+mn-ea"/>
                <a:cs typeface="+mn-cs"/>
              </a:rPr>
              <a:t> was released. The same year, Borland's Turbo C++ compiler would be released as a commercial product. Turbo C++ added a plethora of additional libraries which would have a considerable impact on C++'s development. Although Turbo C++'s last stable release was in 2006, the compiler is still widely used.</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 1998, the C++ standards committee published the first international standard for C++ ISO/IEC 14882:1998, which would be informally known as C++98. </a:t>
            </a:r>
            <a:r>
              <a:rPr lang="en-US" sz="1200" i="1" kern="1200" dirty="0" smtClean="0">
                <a:solidFill>
                  <a:schemeClr val="tx1"/>
                </a:solidFill>
                <a:effectLst/>
                <a:latin typeface="+mn-lt"/>
                <a:ea typeface="+mn-ea"/>
                <a:cs typeface="+mn-cs"/>
              </a:rPr>
              <a:t>The Annotated C++ Reference Manual</a:t>
            </a:r>
            <a:r>
              <a:rPr lang="en-US" sz="1200" kern="1200" dirty="0" smtClean="0">
                <a:solidFill>
                  <a:schemeClr val="tx1"/>
                </a:solidFill>
                <a:effectLst/>
                <a:latin typeface="+mn-lt"/>
                <a:ea typeface="+mn-ea"/>
                <a:cs typeface="+mn-cs"/>
              </a:rPr>
              <a:t> was said to be a large influence in the development of the standard. The Standard Template Library, which began its conceptual development in 1979, was also included. </a:t>
            </a:r>
          </a:p>
          <a:p>
            <a:r>
              <a:rPr lang="en-US" sz="1200" kern="1200" dirty="0" smtClean="0">
                <a:solidFill>
                  <a:schemeClr val="tx1"/>
                </a:solidFill>
                <a:effectLst/>
                <a:latin typeface="+mn-lt"/>
                <a:ea typeface="+mn-ea"/>
                <a:cs typeface="+mn-cs"/>
              </a:rPr>
              <a:t>In 2003, the committee responded to multiple problems that were reported with their 1998 standard, and revised it accordingly. The changed language was dubbed C++03.</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 2005, the C++ standards committee released a technical report (dubbed TR1) detailing various features they were planning to add to the latest C++ standard. The new standard was informally dubbed C++0x as it was expected to be released sometime before the end of the first decade. Ironically, however, the new standard would not be released until mid-2011. </a:t>
            </a:r>
          </a:p>
          <a:p>
            <a:r>
              <a:rPr lang="en-US" sz="1200" kern="1200" dirty="0" smtClean="0">
                <a:solidFill>
                  <a:schemeClr val="tx1"/>
                </a:solidFill>
                <a:effectLst/>
                <a:latin typeface="+mn-lt"/>
                <a:ea typeface="+mn-ea"/>
                <a:cs typeface="+mn-cs"/>
              </a:rPr>
              <a:t>Several technical reports were released up until then, and some compilers began adding experimental support for the new features.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 mid-2011, the new C++ standard (dubbed C++11) was finished. The Boost library project made a considerable impact on the new standard, and some of the new modules were derived directly from the corresponding Boost libraries. Some of the new features included regular expression support (details on regular expressions may be found here), a comprehensive randomization library, a new C++ time library, atomics support, a standard threading library (which up until 2011 both C and C++ were lacking), a new for loop syntax providing functionality similar to for each loops in certain other languages, the auto keyword, new container classes, better support for unions and array-initialization lists, and </a:t>
            </a:r>
            <a:r>
              <a:rPr lang="en-US" sz="1200" kern="1200" dirty="0" err="1" smtClean="0">
                <a:solidFill>
                  <a:schemeClr val="tx1"/>
                </a:solidFill>
                <a:effectLst/>
                <a:latin typeface="+mn-lt"/>
                <a:ea typeface="+mn-ea"/>
                <a:cs typeface="+mn-cs"/>
              </a:rPr>
              <a:t>variadic</a:t>
            </a:r>
            <a:r>
              <a:rPr lang="en-US" sz="1200" kern="1200" dirty="0" smtClean="0">
                <a:solidFill>
                  <a:schemeClr val="tx1"/>
                </a:solidFill>
                <a:effectLst/>
                <a:latin typeface="+mn-lt"/>
                <a:ea typeface="+mn-ea"/>
                <a:cs typeface="+mn-cs"/>
              </a:rPr>
              <a:t> templates.</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4</a:t>
            </a:fld>
            <a:endParaRPr lang="en-US"/>
          </a:p>
        </p:txBody>
      </p:sp>
    </p:spTree>
    <p:extLst>
      <p:ext uri="{BB962C8B-B14F-4D97-AF65-F5344CB8AC3E}">
        <p14:creationId xmlns:p14="http://schemas.microsoft.com/office/powerpoint/2010/main" val="263302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information on Turbo C++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Turbo C++</a:t>
            </a:r>
            <a:r>
              <a:rPr lang="en-US" sz="1200" kern="1200" dirty="0" smtClean="0">
                <a:solidFill>
                  <a:schemeClr val="tx1"/>
                </a:solidFill>
                <a:effectLst/>
                <a:latin typeface="+mn-lt"/>
                <a:ea typeface="+mn-ea"/>
                <a:cs typeface="+mn-cs"/>
              </a:rPr>
              <a:t> was a C++ compiler and integrated development environment and computer language originally from Borland. Most recently it was distributed by Embarcadero Technologies, which acquired all of Borland's compiler tools with the purchase of its Code Gear division in 2008. The original Turbo C++ product line was put on hold after 1994, and was revived in 2006 as an introductory-level IDE, essentially a stripped-down version of their flagship C++ Builder. Turbo C++ 2006 was released on September 5, 2006 and was available in 'Explorer' and 'Professional' editions. The Explorer edition was free to download and distribute while the Professional edition was a commercial product. In October 2009 Embarcadero Technologies discontinued support of its 2006 C++ editions. As such, the Explorer edition is no longer available for download and the Professional edition is no longer available for purchase from Embarcadero Technologies. Turbo C++ is succeeded by C++ Builder.</a:t>
            </a:r>
          </a:p>
          <a:p>
            <a:endParaRPr lang="en-US" b="1"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6</a:t>
            </a:fld>
            <a:endParaRPr lang="en-US"/>
          </a:p>
        </p:txBody>
      </p:sp>
    </p:spTree>
    <p:extLst>
      <p:ext uri="{BB962C8B-B14F-4D97-AF65-F5344CB8AC3E}">
        <p14:creationId xmlns:p14="http://schemas.microsoft.com/office/powerpoint/2010/main" val="268294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8ABC9FA-2F06-4577-A7EC-D3E025FC0B52}" type="slidenum">
              <a:rPr lang="en-US" smtClean="0">
                <a:latin typeface="Arial" pitchFamily="34" charset="0"/>
              </a:rPr>
              <a:pPr/>
              <a:t>10</a:t>
            </a:fld>
            <a:endParaRPr lang="en-US"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p:spPr>
        <p:txBody>
          <a:bodyPr/>
          <a:lstStyle/>
          <a:p>
            <a:r>
              <a:rPr lang="en-US" sz="1200" b="1" kern="1200" dirty="0" smtClean="0">
                <a:solidFill>
                  <a:schemeClr val="tx1"/>
                </a:solidFill>
                <a:effectLst/>
                <a:latin typeface="+mn-lt"/>
                <a:ea typeface="+mn-ea"/>
                <a:cs typeface="+mn-cs"/>
              </a:rPr>
              <a:t>Additional information on few preprocessor directives</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#include&lt;</a:t>
            </a:r>
            <a:r>
              <a:rPr lang="en-US" sz="1200" b="1" kern="1200" dirty="0" err="1" smtClean="0">
                <a:solidFill>
                  <a:schemeClr val="tx1"/>
                </a:solidFill>
                <a:effectLst/>
                <a:latin typeface="+mn-lt"/>
                <a:ea typeface="+mn-ea"/>
                <a:cs typeface="+mn-cs"/>
              </a:rPr>
              <a:t>conio.h</a:t>
            </a:r>
            <a:r>
              <a:rPr lang="en-US" sz="1200" b="1" kern="1200" dirty="0" smtClean="0">
                <a:solidFill>
                  <a:schemeClr val="tx1"/>
                </a:solidFill>
                <a:effectLst/>
                <a:latin typeface="+mn-lt"/>
                <a:ea typeface="+mn-ea"/>
                <a:cs typeface="+mn-cs"/>
              </a:rPr>
              <a:t>&gt;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conio.h</a:t>
            </a:r>
            <a:r>
              <a:rPr lang="en-US" sz="1200" kern="1200" dirty="0" smtClean="0">
                <a:solidFill>
                  <a:schemeClr val="tx1"/>
                </a:solidFill>
                <a:effectLst/>
                <a:latin typeface="+mn-lt"/>
                <a:ea typeface="+mn-ea"/>
                <a:cs typeface="+mn-cs"/>
              </a:rPr>
              <a:t> is Turbo C++ header file from Borland. It is used for </a:t>
            </a:r>
            <a:r>
              <a:rPr lang="en-US" sz="1200" kern="1200" dirty="0" err="1" smtClean="0">
                <a:solidFill>
                  <a:schemeClr val="tx1"/>
                </a:solidFill>
                <a:effectLst/>
                <a:latin typeface="+mn-lt"/>
                <a:ea typeface="+mn-ea"/>
                <a:cs typeface="+mn-cs"/>
              </a:rPr>
              <a:t>clrscr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getch</a:t>
            </a:r>
            <a:r>
              <a:rPr lang="en-US" sz="1200" kern="1200" dirty="0" smtClean="0">
                <a:solidFill>
                  <a:schemeClr val="tx1"/>
                </a:solidFill>
                <a:effectLst/>
                <a:latin typeface="+mn-lt"/>
                <a:ea typeface="+mn-ea"/>
                <a:cs typeface="+mn-cs"/>
              </a:rPr>
              <a:t>() functions..</a:t>
            </a:r>
          </a:p>
          <a:p>
            <a:r>
              <a:rPr lang="en-US" sz="1200" b="1" kern="1200" dirty="0" smtClean="0">
                <a:solidFill>
                  <a:schemeClr val="tx1"/>
                </a:solidFill>
                <a:effectLst/>
                <a:latin typeface="+mn-lt"/>
                <a:ea typeface="+mn-ea"/>
                <a:cs typeface="+mn-cs"/>
              </a:rPr>
              <a:t>#include&lt;</a:t>
            </a:r>
            <a:r>
              <a:rPr lang="en-US" sz="1200" b="1" kern="1200" dirty="0" err="1" smtClean="0">
                <a:solidFill>
                  <a:schemeClr val="tx1"/>
                </a:solidFill>
                <a:effectLst/>
                <a:latin typeface="+mn-lt"/>
                <a:ea typeface="+mn-ea"/>
                <a:cs typeface="+mn-cs"/>
              </a:rPr>
              <a:t>math.h</a:t>
            </a:r>
            <a:r>
              <a:rPr lang="en-US" sz="1200" b="1" kern="1200" dirty="0" smtClean="0">
                <a:solidFill>
                  <a:schemeClr val="tx1"/>
                </a:solidFill>
                <a:effectLst/>
                <a:latin typeface="+mn-lt"/>
                <a:ea typeface="+mn-ea"/>
                <a:cs typeface="+mn-cs"/>
              </a:rPr>
              <a:t>&gt;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Used for mathematics related operations.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To compute square root etc.) </a:t>
            </a:r>
          </a:p>
          <a:p>
            <a:pPr eaLnBrk="1" hangingPunct="1"/>
            <a:endParaRPr lang="en-US" dirty="0" smtClean="0">
              <a:latin typeface="Arial" pitchFamily="34" charset="0"/>
            </a:endParaRPr>
          </a:p>
        </p:txBody>
      </p:sp>
    </p:spTree>
    <p:extLst>
      <p:ext uri="{BB962C8B-B14F-4D97-AF65-F5344CB8AC3E}">
        <p14:creationId xmlns:p14="http://schemas.microsoft.com/office/powerpoint/2010/main" val="238513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7FDF36A-2A17-4A33-84B2-216CC3FE6984}" type="slidenum">
              <a:rPr lang="en-US" smtClean="0">
                <a:latin typeface="Arial" pitchFamily="34" charset="0"/>
              </a:rPr>
              <a:pPr/>
              <a:t>11</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p:spPr>
        <p:txBody>
          <a:bodyPr/>
          <a:lstStyle/>
          <a:p>
            <a:r>
              <a:rPr lang="en-US" sz="1200" b="1" kern="1200" dirty="0" smtClean="0">
                <a:solidFill>
                  <a:schemeClr val="tx1"/>
                </a:solidFill>
                <a:effectLst/>
                <a:latin typeface="+mn-lt"/>
                <a:ea typeface="+mn-ea"/>
                <a:cs typeface="+mn-cs"/>
              </a:rPr>
              <a:t>Additional information – main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many programming languages, the </a:t>
            </a:r>
            <a:r>
              <a:rPr lang="en-US" sz="1200" b="1" kern="1200" dirty="0" smtClean="0">
                <a:solidFill>
                  <a:schemeClr val="tx1"/>
                </a:solidFill>
                <a:effectLst/>
                <a:latin typeface="+mn-lt"/>
                <a:ea typeface="+mn-ea"/>
                <a:cs typeface="+mn-cs"/>
              </a:rPr>
              <a:t>main function</a:t>
            </a:r>
            <a:r>
              <a:rPr lang="en-US" sz="1200" kern="1200" dirty="0" smtClean="0">
                <a:solidFill>
                  <a:schemeClr val="tx1"/>
                </a:solidFill>
                <a:effectLst/>
                <a:latin typeface="+mn-lt"/>
                <a:ea typeface="+mn-ea"/>
                <a:cs typeface="+mn-cs"/>
              </a:rPr>
              <a:t> is where a program starts execution. It is responsible for the high-level organization of the program's functionality, and typically has access to the command arguments given to the program when it was executed.</a:t>
            </a:r>
          </a:p>
          <a:p>
            <a:pPr eaLnBrk="1" hangingPunct="1"/>
            <a:endParaRPr lang="en-US" dirty="0" smtClean="0">
              <a:latin typeface="Arial" pitchFamily="34" charset="0"/>
            </a:endParaRPr>
          </a:p>
        </p:txBody>
      </p:sp>
    </p:spTree>
    <p:extLst>
      <p:ext uri="{BB962C8B-B14F-4D97-AF65-F5344CB8AC3E}">
        <p14:creationId xmlns:p14="http://schemas.microsoft.com/office/powerpoint/2010/main" val="133208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CD3FD15-AE1D-482F-8CFC-49003A69A4BA}" type="slidenum">
              <a:rPr lang="en-US" smtClean="0">
                <a:latin typeface="Arial" pitchFamily="34" charset="0"/>
              </a:rPr>
              <a:pPr/>
              <a:t>12</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509049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program life cycle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diagram above depicts the various phases involved in the program life cycle.</a:t>
            </a:r>
          </a:p>
          <a:p>
            <a:r>
              <a:rPr lang="en-US" sz="1200" kern="1200" dirty="0" smtClean="0">
                <a:solidFill>
                  <a:schemeClr val="tx1"/>
                </a:solidFill>
                <a:effectLst/>
                <a:latin typeface="+mn-lt"/>
                <a:ea typeface="+mn-ea"/>
                <a:cs typeface="+mn-cs"/>
              </a:rPr>
              <a:t>Editing Phase: The first step in writing a program is to create source code files with the code statements in header files (.h files) and source files (.c files). The code statements are entered into the files using a standard editor (Visual Studio in our case). Care must be taken to enter the code such that it is properly formatted and follows programming standards. Since a program is the most detailed design specifications it must be easily understandable.</a:t>
            </a:r>
          </a:p>
          <a:p>
            <a:r>
              <a:rPr lang="en-US" sz="1200" kern="1200" dirty="0" smtClean="0">
                <a:solidFill>
                  <a:schemeClr val="tx1"/>
                </a:solidFill>
                <a:effectLst/>
                <a:latin typeface="+mn-lt"/>
                <a:ea typeface="+mn-ea"/>
                <a:cs typeface="+mn-cs"/>
              </a:rPr>
              <a:t>Preprocessing and compiling phase: When the compiler is invoked the preprocessor runs first to create the compiler input. The compiler then scans the entire source code for any syntax errors and creates an OBJ file containing linker directives, external references etc.</a:t>
            </a:r>
          </a:p>
          <a:p>
            <a:r>
              <a:rPr lang="en-US" sz="1200" kern="1200" dirty="0" smtClean="0">
                <a:solidFill>
                  <a:schemeClr val="tx1"/>
                </a:solidFill>
                <a:effectLst/>
                <a:latin typeface="+mn-lt"/>
                <a:ea typeface="+mn-ea"/>
                <a:cs typeface="+mn-cs"/>
              </a:rPr>
              <a:t>If there are any syntax errors the code is edited and recompiled. It is a good practice to review the code once the code passes the compilation stage to locate logic errors and ensure conformance to standards</a:t>
            </a:r>
          </a:p>
          <a:p>
            <a:endParaRPr lang="en-US" dirty="0"/>
          </a:p>
        </p:txBody>
      </p:sp>
      <p:sp>
        <p:nvSpPr>
          <p:cNvPr id="4" name="Slide Number Placeholder 3"/>
          <p:cNvSpPr>
            <a:spLocks noGrp="1"/>
          </p:cNvSpPr>
          <p:nvPr>
            <p:ph type="sldNum" sz="quarter" idx="10"/>
          </p:nvPr>
        </p:nvSpPr>
        <p:spPr/>
        <p:txBody>
          <a:bodyPr/>
          <a:lstStyle/>
          <a:p>
            <a:pPr>
              <a:defRPr/>
            </a:pPr>
            <a:fld id="{BD66BABE-71E9-4964-83FC-93AC9529F4E9}" type="slidenum">
              <a:rPr lang="en-US" smtClean="0"/>
              <a:pPr>
                <a:defRPr/>
              </a:pPr>
              <a:t>13</a:t>
            </a:fld>
            <a:endParaRPr lang="en-US"/>
          </a:p>
        </p:txBody>
      </p:sp>
    </p:spTree>
    <p:extLst>
      <p:ext uri="{BB962C8B-B14F-4D97-AF65-F5344CB8AC3E}">
        <p14:creationId xmlns:p14="http://schemas.microsoft.com/office/powerpoint/2010/main" val="178418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3A4BF58-6889-4971-B829-1D2B13F83E19}" type="slidenum">
              <a:rPr lang="en-US" smtClean="0">
                <a:latin typeface="Arial" pitchFamily="34" charset="0"/>
              </a:rPr>
              <a:pPr/>
              <a:t>14</a:t>
            </a:fld>
            <a:endParaRPr lang="en-US" smtClean="0">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p:spPr>
        <p:txBody>
          <a:bodyPr/>
          <a:lstStyle/>
          <a:p>
            <a:r>
              <a:rPr lang="en-US" sz="1200" b="1" kern="1200" dirty="0" smtClean="0">
                <a:solidFill>
                  <a:schemeClr val="tx1"/>
                </a:solidFill>
                <a:effectLst/>
                <a:latin typeface="+mn-lt"/>
                <a:ea typeface="+mn-ea"/>
                <a:cs typeface="+mn-cs"/>
              </a:rPr>
              <a:t>Additional notes on program development environment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Assembler:</a:t>
            </a:r>
            <a:r>
              <a:rPr lang="en-US" sz="1200" kern="1200" dirty="0" smtClean="0">
                <a:solidFill>
                  <a:schemeClr val="tx1"/>
                </a:solidFill>
                <a:effectLst/>
                <a:latin typeface="+mn-lt"/>
                <a:ea typeface="+mn-ea"/>
                <a:cs typeface="+mn-cs"/>
              </a:rPr>
              <a:t> A computer will not understand any program written in a language, other than its machine language. The programs written in other languages must be translated into the machine language. Such translation is performed with the help of software. A program which translates an assembly language program into a machine language program is called an assembler. If an assembler which runs on a computer and produces the machine codes for the same computer then it is called self-assembler or resident assembler. If an assembler that runs on a computer and produces the machine codes for other computer then it is called Cross Assembler.</a:t>
            </a:r>
          </a:p>
          <a:p>
            <a:r>
              <a:rPr lang="en-US" sz="1200" kern="1200" dirty="0" smtClean="0">
                <a:solidFill>
                  <a:schemeClr val="tx1"/>
                </a:solidFill>
                <a:effectLst/>
                <a:latin typeface="+mn-lt"/>
                <a:ea typeface="+mn-ea"/>
                <a:cs typeface="+mn-cs"/>
              </a:rPr>
              <a:t>Assemblers are further divided into two types: One Pass Assembler and Two Pass Assembler. One pass assembler is the assembler which assigns the memory addresses to the variables and translates the source code into machine code in the first pass simultaneously. A Two Pass Assembler is the assembler which reads the source code twice. In the first pass, it reads all the variables and assigns them memory addresses. In the second pass, it reads the source code and translates the code into object code.</a:t>
            </a:r>
          </a:p>
          <a:p>
            <a:r>
              <a:rPr lang="en-US" sz="1200" b="1" kern="1200" dirty="0" smtClean="0">
                <a:solidFill>
                  <a:schemeClr val="tx1"/>
                </a:solidFill>
                <a:effectLst/>
                <a:latin typeface="+mn-lt"/>
                <a:ea typeface="+mn-ea"/>
                <a:cs typeface="+mn-cs"/>
              </a:rPr>
              <a:t>Compiler:</a:t>
            </a:r>
            <a:r>
              <a:rPr lang="en-US" sz="1200" kern="1200" dirty="0" smtClean="0">
                <a:solidFill>
                  <a:schemeClr val="tx1"/>
                </a:solidFill>
                <a:effectLst/>
                <a:latin typeface="+mn-lt"/>
                <a:ea typeface="+mn-ea"/>
                <a:cs typeface="+mn-cs"/>
              </a:rPr>
              <a:t> It is a program which translates a high level language program into a machine language program. A compiler is more intelligent than an assembler. It checks all kinds of limits, ranges, errors etc. But its program run time is more and occupies a larger part of the memory. It has slow speed. Because a compiler goes through the entire program and then translates the entire program into machine codes. If a compiler runs on a computer and produces the machine codes for the same computer then it is known as a self-compiler or resident compiler. On the other hand, if a compiler runs on a computer and produces the machine codes for other computer then it is known as a cross compiler.</a:t>
            </a:r>
          </a:p>
          <a:p>
            <a:r>
              <a:rPr lang="en-US" sz="1200" b="1" kern="1200" dirty="0" smtClean="0">
                <a:solidFill>
                  <a:schemeClr val="tx1"/>
                </a:solidFill>
                <a:effectLst/>
                <a:latin typeface="+mn-lt"/>
                <a:ea typeface="+mn-ea"/>
                <a:cs typeface="+mn-cs"/>
              </a:rPr>
              <a:t>Interpreter:</a:t>
            </a:r>
            <a:r>
              <a:rPr lang="en-US" sz="1200" kern="1200" dirty="0" smtClean="0">
                <a:solidFill>
                  <a:schemeClr val="tx1"/>
                </a:solidFill>
                <a:effectLst/>
                <a:latin typeface="+mn-lt"/>
                <a:ea typeface="+mn-ea"/>
                <a:cs typeface="+mn-cs"/>
              </a:rPr>
              <a:t> An interpreter is a program which translates statements of a program into machine code. It translates only one statement of the program at a time. It reads only one statement of program, translates it and executes it. Then it reads the next statement of the program again translates it and executes it. In this way it proceeds further till all the statements are translated and executed. On the other hand, a compiler goes through the entire program and then translates the entire program into machine codes. A compiler is 5 to 25 times faster than an interpreter.</a:t>
            </a:r>
          </a:p>
          <a:p>
            <a:r>
              <a:rPr lang="en-US" sz="1200" kern="1200" dirty="0" smtClean="0">
                <a:solidFill>
                  <a:schemeClr val="tx1"/>
                </a:solidFill>
                <a:effectLst/>
                <a:latin typeface="+mn-lt"/>
                <a:ea typeface="+mn-ea"/>
                <a:cs typeface="+mn-cs"/>
              </a:rPr>
              <a:t>By the compiler, the machine codes are saved permanently for future reference. On the other hand, the machine codes produced by interpreter are not saved. An interpreter is a small program as compared to compiler. It occupies less memory space, so it can be used in a smaller system which has limited memory space.</a:t>
            </a:r>
          </a:p>
          <a:p>
            <a:r>
              <a:rPr lang="en-US" sz="1200" b="1" kern="1200" dirty="0" smtClean="0">
                <a:solidFill>
                  <a:schemeClr val="tx1"/>
                </a:solidFill>
                <a:effectLst/>
                <a:latin typeface="+mn-lt"/>
                <a:ea typeface="+mn-ea"/>
                <a:cs typeface="+mn-cs"/>
              </a:rPr>
              <a:t>Linker:</a:t>
            </a:r>
            <a:r>
              <a:rPr lang="en-US" sz="1200" kern="1200" dirty="0" smtClean="0">
                <a:solidFill>
                  <a:schemeClr val="tx1"/>
                </a:solidFill>
                <a:effectLst/>
                <a:latin typeface="+mn-lt"/>
                <a:ea typeface="+mn-ea"/>
                <a:cs typeface="+mn-cs"/>
              </a:rPr>
              <a:t> In high level languages, some built in header files or libraries are stored. These libraries are predefined and these contain basic functions which are essential for executing the program. These functions are linked to the libraries by a program called Linker. If linker does not find a library of a function then it informs to compiler and then compiler generates an error. The compiler automatically invokes the linker as the last step in compiling a program.</a:t>
            </a:r>
          </a:p>
          <a:p>
            <a:r>
              <a:rPr lang="en-US" sz="1200" kern="1200" dirty="0" smtClean="0">
                <a:solidFill>
                  <a:schemeClr val="tx1"/>
                </a:solidFill>
                <a:effectLst/>
                <a:latin typeface="+mn-lt"/>
                <a:ea typeface="+mn-ea"/>
                <a:cs typeface="+mn-cs"/>
              </a:rPr>
              <a:t>Not built in libraries, it also links the user defined functions to the user defined libraries. Usually a longer program is divided into smaller subprograms called modules. And these modules must be combined to execute the program. The process of combining the modules is done by the linker.</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Loader:</a:t>
            </a:r>
            <a:r>
              <a:rPr lang="en-US" sz="1200" kern="1200" dirty="0" smtClean="0">
                <a:solidFill>
                  <a:schemeClr val="tx1"/>
                </a:solidFill>
                <a:effectLst/>
                <a:latin typeface="+mn-lt"/>
                <a:ea typeface="+mn-ea"/>
                <a:cs typeface="+mn-cs"/>
              </a:rPr>
              <a:t> Loader is a program that loads machine codes of a program into the system memory. In Computing, a </a:t>
            </a:r>
            <a:r>
              <a:rPr lang="en-US" sz="1200" b="1" kern="1200" dirty="0" smtClean="0">
                <a:solidFill>
                  <a:schemeClr val="tx1"/>
                </a:solidFill>
                <a:effectLst/>
                <a:latin typeface="+mn-lt"/>
                <a:ea typeface="+mn-ea"/>
                <a:cs typeface="+mn-cs"/>
              </a:rPr>
              <a:t>loader</a:t>
            </a:r>
            <a:r>
              <a:rPr lang="en-US" sz="1200" kern="1200" dirty="0" smtClean="0">
                <a:solidFill>
                  <a:schemeClr val="tx1"/>
                </a:solidFill>
                <a:effectLst/>
                <a:latin typeface="+mn-lt"/>
                <a:ea typeface="+mn-ea"/>
                <a:cs typeface="+mn-cs"/>
              </a:rPr>
              <a:t> is the part of an Operating System that is responsible for loading programs. It is one of the essential stages in the process of starting a program. Because it places programs into memory and prepares them for execution. Loading a program involves reading the contents of executable file into memory.  Once loading is complete, the operating system starts the program by passing control to the loaded program code. All operating systems that support program loading have loaders. In many operating systems the loader is permanently resident in memory. </a:t>
            </a:r>
          </a:p>
          <a:p>
            <a:r>
              <a:rPr lang="en-US" sz="1200" kern="1200" dirty="0" smtClean="0">
                <a:solidFill>
                  <a:schemeClr val="tx1"/>
                </a:solidFill>
                <a:effectLst/>
                <a:latin typeface="+mn-lt"/>
                <a:ea typeface="+mn-ea"/>
                <a:cs typeface="+mn-cs"/>
              </a:rPr>
              <a:t> </a:t>
            </a:r>
          </a:p>
          <a:p>
            <a:pPr eaLnBrk="1" hangingPunct="1"/>
            <a:endParaRPr lang="en-US" u="none" dirty="0" smtClean="0">
              <a:latin typeface="Arial" pitchFamily="34" charset="0"/>
            </a:endParaRPr>
          </a:p>
        </p:txBody>
      </p:sp>
    </p:spTree>
    <p:extLst>
      <p:ext uri="{BB962C8B-B14F-4D97-AF65-F5344CB8AC3E}">
        <p14:creationId xmlns:p14="http://schemas.microsoft.com/office/powerpoint/2010/main" val="2745101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9851FFD-5817-4B15-980C-3EC165110747}" type="slidenum">
              <a:rPr lang="en-US" smtClean="0">
                <a:latin typeface="Arial" pitchFamily="34" charset="0"/>
              </a:rPr>
              <a:pPr/>
              <a:t>16</a:t>
            </a:fld>
            <a:endParaRPr lang="en-US" smtClean="0">
              <a:latin typeface="Arial" pitchFamily="34" charset="0"/>
            </a:endParaRPr>
          </a:p>
        </p:txBody>
      </p:sp>
      <p:sp>
        <p:nvSpPr>
          <p:cNvPr id="419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6E60BAA-2B08-433F-A59F-31A7C64236DC}" type="slidenum">
              <a:rPr lang="en-US" sz="1200"/>
              <a:pPr algn="r"/>
              <a:t>16</a:t>
            </a:fld>
            <a:endParaRPr lang="en-US" sz="120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255997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3702B549-3695-41C4-90AA-BDD436E5BAA8}" type="datetime1">
              <a:rPr lang="en-US" smtClean="0"/>
              <a:pPr/>
              <a:t>9/10/2016</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101/102             Computer science and Engg</a:t>
            </a:r>
            <a:endParaRPr lang="en-US"/>
          </a:p>
        </p:txBody>
      </p:sp>
      <p:sp>
        <p:nvSpPr>
          <p:cNvPr id="16" name="Slide Number Placeholder 15"/>
          <p:cNvSpPr>
            <a:spLocks noGrp="1"/>
          </p:cNvSpPr>
          <p:nvPr>
            <p:ph type="sldNum" sz="quarter" idx="12"/>
          </p:nvPr>
        </p:nvSpPr>
        <p:spPr/>
        <p:txBody>
          <a:bodyPr/>
          <a:lstStyle/>
          <a:p>
            <a:fld id="{C839977E-EAC6-4CBE-AE0E-153E042775AB}" type="slidenum">
              <a:rPr lang="en-US" smtClean="0"/>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927ABC-A721-47BD-802A-4043DDA70997}" type="datetime1">
              <a:rPr lang="en-US" smtClean="0"/>
              <a:pPr/>
              <a:t>9/10/2016</a:t>
            </a:fld>
            <a:endParaRPr lang="en-US"/>
          </a:p>
        </p:txBody>
      </p:sp>
      <p:sp>
        <p:nvSpPr>
          <p:cNvPr id="5" name="Footer Placeholder 4"/>
          <p:cNvSpPr>
            <a:spLocks noGrp="1"/>
          </p:cNvSpPr>
          <p:nvPr>
            <p:ph type="ftr" sz="quarter" idx="11"/>
          </p:nvPr>
        </p:nvSpPr>
        <p:spPr/>
        <p:txBody>
          <a:bodyPr/>
          <a:lstStyle/>
          <a:p>
            <a:r>
              <a:rPr lang="en-US" smtClean="0"/>
              <a:t>CSE 101/102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F448C-7433-45F0-8556-E50AF34CBC46}" type="datetime1">
              <a:rPr lang="en-US" smtClean="0"/>
              <a:pPr/>
              <a:t>9/10/2016</a:t>
            </a:fld>
            <a:endParaRPr lang="en-US"/>
          </a:p>
        </p:txBody>
      </p:sp>
      <p:sp>
        <p:nvSpPr>
          <p:cNvPr id="5" name="Footer Placeholder 4"/>
          <p:cNvSpPr>
            <a:spLocks noGrp="1"/>
          </p:cNvSpPr>
          <p:nvPr>
            <p:ph type="ftr" sz="quarter" idx="11"/>
          </p:nvPr>
        </p:nvSpPr>
        <p:spPr/>
        <p:txBody>
          <a:bodyPr/>
          <a:lstStyle/>
          <a:p>
            <a:r>
              <a:rPr lang="en-US" smtClean="0"/>
              <a:t>CSE 101/102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513BA93D-9C0D-465F-AF9E-C4F674312EDD}" type="datetime1">
              <a:rPr lang="en-US" smtClean="0"/>
              <a:pPr/>
              <a:t>9/10/2016</a:t>
            </a:fld>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101/102             Computer science and Engg</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7"/>
          <p:cNvSpPr>
            <a:spLocks noGrp="1"/>
          </p:cNvSpPr>
          <p:nvPr>
            <p:ph type="title"/>
          </p:nvPr>
        </p:nvSpPr>
        <p:spPr>
          <a:xfrm>
            <a:off x="1143000" y="21021"/>
            <a:ext cx="7823333" cy="867283"/>
          </a:xfrm>
        </p:spPr>
        <p:txBody>
          <a:bodyPr/>
          <a:lstStyle/>
          <a:p>
            <a:r>
              <a:rPr lang="en-US" smtClean="0"/>
              <a:t>Click to edit Master title style</a:t>
            </a:r>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880239-B36B-4A62-A9A2-41556C35D763}" type="datetime1">
              <a:rPr lang="en-US" smtClean="0"/>
              <a:pPr/>
              <a:t>9/10/2016</a:t>
            </a:fld>
            <a:endParaRPr lang="en-US"/>
          </a:p>
        </p:txBody>
      </p:sp>
      <p:sp>
        <p:nvSpPr>
          <p:cNvPr id="5" name="Footer Placeholder 4"/>
          <p:cNvSpPr>
            <a:spLocks noGrp="1"/>
          </p:cNvSpPr>
          <p:nvPr>
            <p:ph type="ftr" sz="quarter" idx="11"/>
          </p:nvPr>
        </p:nvSpPr>
        <p:spPr/>
        <p:txBody>
          <a:bodyPr/>
          <a:lstStyle/>
          <a:p>
            <a:r>
              <a:rPr lang="en-US" smtClean="0"/>
              <a:t>CSE 101/102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933EE4-6D2C-4B20-91A9-96EA016B005D}" type="datetime1">
              <a:rPr lang="en-US" smtClean="0"/>
              <a:pPr/>
              <a:t>9/10/2016</a:t>
            </a:fld>
            <a:endParaRPr lang="en-US"/>
          </a:p>
        </p:txBody>
      </p:sp>
      <p:sp>
        <p:nvSpPr>
          <p:cNvPr id="6" name="Footer Placeholder 5"/>
          <p:cNvSpPr>
            <a:spLocks noGrp="1"/>
          </p:cNvSpPr>
          <p:nvPr>
            <p:ph type="ftr" sz="quarter" idx="11"/>
          </p:nvPr>
        </p:nvSpPr>
        <p:spPr/>
        <p:txBody>
          <a:bodyPr/>
          <a:lstStyle/>
          <a:p>
            <a:r>
              <a:rPr lang="en-US" smtClean="0"/>
              <a:t>CSE 101/102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0" name="Title 1"/>
          <p:cNvSpPr>
            <a:spLocks noGrp="1"/>
          </p:cNvSpPr>
          <p:nvPr>
            <p:ph type="title"/>
          </p:nvPr>
        </p:nvSpPr>
        <p:spPr>
          <a:xfrm>
            <a:off x="1371600" y="152400"/>
            <a:ext cx="7010398" cy="549992"/>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F34A5A-D2F0-402E-A527-92D87BFEBC8E}" type="datetime1">
              <a:rPr lang="en-US" smtClean="0"/>
              <a:pPr/>
              <a:t>9/10/2016</a:t>
            </a:fld>
            <a:endParaRPr lang="en-US"/>
          </a:p>
        </p:txBody>
      </p:sp>
      <p:sp>
        <p:nvSpPr>
          <p:cNvPr id="8" name="Footer Placeholder 7"/>
          <p:cNvSpPr>
            <a:spLocks noGrp="1"/>
          </p:cNvSpPr>
          <p:nvPr>
            <p:ph type="ftr" sz="quarter" idx="11"/>
          </p:nvPr>
        </p:nvSpPr>
        <p:spPr/>
        <p:txBody>
          <a:bodyPr/>
          <a:lstStyle/>
          <a:p>
            <a:r>
              <a:rPr lang="en-US" smtClean="0"/>
              <a:t>CSE 101/102             Computer science and Engg</a:t>
            </a:r>
            <a:endParaRPr lang="en-US"/>
          </a:p>
        </p:txBody>
      </p:sp>
      <p:sp>
        <p:nvSpPr>
          <p:cNvPr id="9" name="Slide Number Placeholder 8"/>
          <p:cNvSpPr>
            <a:spLocks noGrp="1"/>
          </p:cNvSpPr>
          <p:nvPr>
            <p:ph type="sldNum" sz="quarter" idx="12"/>
          </p:nvPr>
        </p:nvSpPr>
        <p:spPr/>
        <p:txBody>
          <a:bodyPr/>
          <a:lstStyle/>
          <a:p>
            <a:fld id="{C839977E-EAC6-4CBE-AE0E-153E042775AB}"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33DEB5-0F4E-4D2D-AF81-278D0B821A49}" type="datetime1">
              <a:rPr lang="en-US" smtClean="0"/>
              <a:pPr/>
              <a:t>9/10/2016</a:t>
            </a:fld>
            <a:endParaRPr lang="en-US"/>
          </a:p>
        </p:txBody>
      </p:sp>
      <p:sp>
        <p:nvSpPr>
          <p:cNvPr id="4" name="Footer Placeholder 3"/>
          <p:cNvSpPr>
            <a:spLocks noGrp="1"/>
          </p:cNvSpPr>
          <p:nvPr>
            <p:ph type="ftr" sz="quarter" idx="11"/>
          </p:nvPr>
        </p:nvSpPr>
        <p:spPr/>
        <p:txBody>
          <a:bodyPr/>
          <a:lstStyle/>
          <a:p>
            <a:r>
              <a:rPr lang="en-US" smtClean="0"/>
              <a:t>CSE 101/102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604F8-64E7-4BBE-A94F-09104BFD9A80}" type="datetime1">
              <a:rPr lang="en-US" smtClean="0"/>
              <a:pPr/>
              <a:t>9/10/2016</a:t>
            </a:fld>
            <a:endParaRPr lang="en-US"/>
          </a:p>
        </p:txBody>
      </p:sp>
      <p:sp>
        <p:nvSpPr>
          <p:cNvPr id="3" name="Footer Placeholder 2"/>
          <p:cNvSpPr>
            <a:spLocks noGrp="1"/>
          </p:cNvSpPr>
          <p:nvPr>
            <p:ph type="ftr" sz="quarter" idx="11"/>
          </p:nvPr>
        </p:nvSpPr>
        <p:spPr/>
        <p:txBody>
          <a:bodyPr/>
          <a:lstStyle/>
          <a:p>
            <a:r>
              <a:rPr lang="en-US" smtClean="0"/>
              <a:t>CSE 101/102             Computer science and Engg</a:t>
            </a:r>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4D14D-0D0A-4ACB-8095-1601E786E206}" type="datetime1">
              <a:rPr lang="en-US" smtClean="0"/>
              <a:pPr/>
              <a:t>9/10/2016</a:t>
            </a:fld>
            <a:endParaRPr lang="en-US"/>
          </a:p>
        </p:txBody>
      </p:sp>
      <p:sp>
        <p:nvSpPr>
          <p:cNvPr id="6" name="Footer Placeholder 5"/>
          <p:cNvSpPr>
            <a:spLocks noGrp="1"/>
          </p:cNvSpPr>
          <p:nvPr>
            <p:ph type="ftr" sz="quarter" idx="11"/>
          </p:nvPr>
        </p:nvSpPr>
        <p:spPr/>
        <p:txBody>
          <a:bodyPr/>
          <a:lstStyle/>
          <a:p>
            <a:r>
              <a:rPr lang="en-US" smtClean="0"/>
              <a:t>CSE 101/102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FB414-8111-488D-8DA2-CF8111186BC6}" type="datetime1">
              <a:rPr lang="en-US" smtClean="0"/>
              <a:pPr/>
              <a:t>9/10/2016</a:t>
            </a:fld>
            <a:endParaRPr lang="en-US"/>
          </a:p>
        </p:txBody>
      </p:sp>
      <p:sp>
        <p:nvSpPr>
          <p:cNvPr id="6" name="Footer Placeholder 5"/>
          <p:cNvSpPr>
            <a:spLocks noGrp="1"/>
          </p:cNvSpPr>
          <p:nvPr>
            <p:ph type="ftr" sz="quarter" idx="11"/>
          </p:nvPr>
        </p:nvSpPr>
        <p:spPr/>
        <p:txBody>
          <a:bodyPr/>
          <a:lstStyle/>
          <a:p>
            <a:r>
              <a:rPr lang="en-US" smtClean="0"/>
              <a:t>CSE 101/102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2E3361F0-BCB8-49F4-ABD8-C7CF9CFEB422}" type="datetime1">
              <a:rPr lang="en-US" smtClean="0"/>
              <a:pPr/>
              <a:t>9/10/2016</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101/102             Computer science and Engg</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C839977E-EAC6-4CBE-AE0E-153E042775AB}" type="slidenum">
              <a:rPr lang="en-US" smtClean="0"/>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828800"/>
            <a:ext cx="7848600" cy="1323439"/>
          </a:xfrm>
          <a:prstGeom prst="rect">
            <a:avLst/>
          </a:prstGeom>
          <a:noFill/>
        </p:spPr>
        <p:txBody>
          <a:bodyPr wrap="square" rtlCol="0">
            <a:spAutoFit/>
          </a:bodyPr>
          <a:lstStyle/>
          <a:p>
            <a:pPr algn="ctr"/>
            <a:r>
              <a:rPr lang="en-US" sz="4000" b="1" spc="1200" dirty="0" smtClean="0"/>
              <a:t>CH.3. BEGINNING WITH C++</a:t>
            </a:r>
            <a:endParaRPr lang="en-US" sz="4000" b="1" spc="1200" dirty="0"/>
          </a:p>
        </p:txBody>
      </p:sp>
    </p:spTree>
    <p:extLst>
      <p:ext uri="{BB962C8B-B14F-4D97-AF65-F5344CB8AC3E}">
        <p14:creationId xmlns:p14="http://schemas.microsoft.com/office/powerpoint/2010/main" val="1925260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pPr algn="ctr" eaLnBrk="1" hangingPunct="1"/>
            <a:r>
              <a:rPr lang="en-US" sz="2800" b="1" dirty="0" smtClean="0">
                <a:solidFill>
                  <a:schemeClr val="tx1"/>
                </a:solidFill>
              </a:rPr>
              <a:t>#include &lt;iostream.h&gt;</a:t>
            </a:r>
          </a:p>
        </p:txBody>
      </p:sp>
      <p:sp>
        <p:nvSpPr>
          <p:cNvPr id="56323" name="Rectangle 3"/>
          <p:cNvSpPr>
            <a:spLocks noGrp="1" noChangeArrowheads="1"/>
          </p:cNvSpPr>
          <p:nvPr>
            <p:ph idx="1"/>
          </p:nvPr>
        </p:nvSpPr>
        <p:spPr/>
        <p:txBody>
          <a:bodyPr/>
          <a:lstStyle/>
          <a:p>
            <a:pPr lvl="1" algn="just" eaLnBrk="1" hangingPunct="1">
              <a:lnSpc>
                <a:spcPct val="125000"/>
              </a:lnSpc>
              <a:spcBef>
                <a:spcPts val="600"/>
              </a:spcBef>
              <a:spcAft>
                <a:spcPts val="600"/>
              </a:spcAft>
              <a:buFont typeface="Wingdings" pitchFamily="2" charset="2"/>
              <a:buChar char="Ø"/>
              <a:defRPr/>
            </a:pPr>
            <a:r>
              <a:rPr lang="en-US" sz="2000" dirty="0" smtClean="0">
                <a:latin typeface="+mj-lt"/>
              </a:rPr>
              <a:t>Lines beginning with a  sign (</a:t>
            </a:r>
            <a:r>
              <a:rPr lang="en-US" sz="2000" b="1" dirty="0" smtClean="0">
                <a:solidFill>
                  <a:srgbClr val="C00000"/>
                </a:solidFill>
                <a:latin typeface="+mj-lt"/>
              </a:rPr>
              <a:t>#</a:t>
            </a:r>
            <a:r>
              <a:rPr lang="en-US" sz="2000" dirty="0" smtClean="0">
                <a:latin typeface="+mj-lt"/>
              </a:rPr>
              <a:t>) are called as </a:t>
            </a:r>
            <a:r>
              <a:rPr lang="en-US" sz="2000" b="1" dirty="0" smtClean="0">
                <a:solidFill>
                  <a:srgbClr val="C00000"/>
                </a:solidFill>
                <a:latin typeface="+mj-lt"/>
              </a:rPr>
              <a:t>preprocessor directives</a:t>
            </a:r>
            <a:r>
              <a:rPr lang="en-US" sz="2000" dirty="0" smtClean="0">
                <a:latin typeface="+mj-lt"/>
              </a:rPr>
              <a:t>. </a:t>
            </a:r>
          </a:p>
          <a:p>
            <a:pPr lvl="1" algn="just" eaLnBrk="1" hangingPunct="1">
              <a:lnSpc>
                <a:spcPct val="125000"/>
              </a:lnSpc>
              <a:spcBef>
                <a:spcPts val="600"/>
              </a:spcBef>
              <a:spcAft>
                <a:spcPts val="600"/>
              </a:spcAft>
              <a:buNone/>
              <a:defRPr/>
            </a:pPr>
            <a:r>
              <a:rPr lang="en-US" sz="2000" dirty="0" smtClean="0">
                <a:latin typeface="+mj-lt"/>
              </a:rPr>
              <a:t>				Ex:-    #include</a:t>
            </a:r>
          </a:p>
          <a:p>
            <a:pPr lvl="1" algn="just">
              <a:lnSpc>
                <a:spcPct val="125000"/>
              </a:lnSpc>
              <a:spcBef>
                <a:spcPts val="600"/>
              </a:spcBef>
              <a:spcAft>
                <a:spcPts val="600"/>
              </a:spcAft>
              <a:buFont typeface="Wingdings" pitchFamily="2" charset="2"/>
              <a:buChar char="Ø"/>
              <a:defRPr/>
            </a:pPr>
            <a:r>
              <a:rPr lang="en-US" sz="2000" dirty="0" smtClean="0">
                <a:latin typeface="+mj-lt"/>
              </a:rPr>
              <a:t>The </a:t>
            </a:r>
            <a:r>
              <a:rPr lang="en-US" sz="2000" b="1" dirty="0" smtClean="0">
                <a:solidFill>
                  <a:srgbClr val="C00000"/>
                </a:solidFill>
              </a:rPr>
              <a:t>preprocessor directives</a:t>
            </a:r>
            <a:r>
              <a:rPr lang="en-US" sz="2000" dirty="0" smtClean="0"/>
              <a:t> are always executed first by the  </a:t>
            </a:r>
            <a:r>
              <a:rPr lang="en-US" sz="2000" b="1" dirty="0" smtClean="0">
                <a:solidFill>
                  <a:srgbClr val="C00000"/>
                </a:solidFill>
                <a:latin typeface="+mj-lt"/>
              </a:rPr>
              <a:t>preprocessor</a:t>
            </a:r>
            <a:r>
              <a:rPr lang="en-US" sz="2000" b="1" dirty="0" smtClean="0">
                <a:latin typeface="+mj-lt"/>
              </a:rPr>
              <a:t> , </a:t>
            </a:r>
            <a:r>
              <a:rPr lang="en-US" sz="2000" dirty="0" smtClean="0">
                <a:latin typeface="+mj-lt"/>
              </a:rPr>
              <a:t>before executing the actual program statements. </a:t>
            </a:r>
          </a:p>
          <a:p>
            <a:pPr lvl="1" algn="just" eaLnBrk="1" hangingPunct="1">
              <a:lnSpc>
                <a:spcPct val="125000"/>
              </a:lnSpc>
              <a:spcBef>
                <a:spcPts val="600"/>
              </a:spcBef>
              <a:spcAft>
                <a:spcPts val="600"/>
              </a:spcAft>
              <a:buFont typeface="Wingdings" pitchFamily="2" charset="2"/>
              <a:buChar char="Ø"/>
              <a:defRPr/>
            </a:pPr>
            <a:r>
              <a:rPr lang="en-US" sz="2000" dirty="0" smtClean="0">
                <a:latin typeface="+mj-lt"/>
              </a:rPr>
              <a:t>The directive </a:t>
            </a:r>
            <a:r>
              <a:rPr lang="en-US" sz="2000" b="1" dirty="0" smtClean="0">
                <a:solidFill>
                  <a:srgbClr val="C00000"/>
                </a:solidFill>
                <a:latin typeface="+mj-lt"/>
              </a:rPr>
              <a:t>#include </a:t>
            </a:r>
            <a:r>
              <a:rPr lang="en-US" sz="2000" dirty="0" smtClean="0">
                <a:latin typeface="+mj-lt"/>
              </a:rPr>
              <a:t>tells the preprocessor to include the </a:t>
            </a:r>
            <a:r>
              <a:rPr lang="en-US" sz="2000" b="1" dirty="0" err="1" smtClean="0">
                <a:solidFill>
                  <a:srgbClr val="C00000"/>
                </a:solidFill>
                <a:latin typeface="+mj-lt"/>
              </a:rPr>
              <a:t>iostream</a:t>
            </a:r>
            <a:r>
              <a:rPr lang="en-US" sz="2000" dirty="0" err="1" smtClean="0">
                <a:latin typeface="+mj-lt"/>
              </a:rPr>
              <a:t>standard</a:t>
            </a:r>
            <a:r>
              <a:rPr lang="en-US" sz="2000" dirty="0" smtClean="0">
                <a:latin typeface="+mj-lt"/>
              </a:rPr>
              <a:t> header file for the program.</a:t>
            </a:r>
          </a:p>
          <a:p>
            <a:pPr lvl="1" algn="just">
              <a:lnSpc>
                <a:spcPct val="125000"/>
              </a:lnSpc>
              <a:spcBef>
                <a:spcPts val="600"/>
              </a:spcBef>
              <a:spcAft>
                <a:spcPts val="600"/>
              </a:spcAft>
              <a:buFont typeface="Wingdings" pitchFamily="2" charset="2"/>
              <a:buChar char="Ø"/>
              <a:defRPr/>
            </a:pPr>
            <a:r>
              <a:rPr lang="en-US" sz="2000" b="1" dirty="0" err="1" smtClean="0">
                <a:solidFill>
                  <a:srgbClr val="C00000"/>
                </a:solidFill>
              </a:rPr>
              <a:t>iostream</a:t>
            </a:r>
            <a:r>
              <a:rPr lang="en-US" sz="2000" dirty="0" smtClean="0">
                <a:latin typeface="+mj-lt"/>
              </a:rPr>
              <a:t> includes the declarations of the basic standard input-output library in C++. </a:t>
            </a:r>
          </a:p>
        </p:txBody>
      </p:sp>
      <p:sp>
        <p:nvSpPr>
          <p:cNvPr id="3" name="Slide Number Placeholder 2"/>
          <p:cNvSpPr>
            <a:spLocks noGrp="1"/>
          </p:cNvSpPr>
          <p:nvPr>
            <p:ph type="sldNum" sz="quarter" idx="12"/>
          </p:nvPr>
        </p:nvSpPr>
        <p:spPr/>
        <p:txBody>
          <a:bodyPr/>
          <a:lstStyle/>
          <a:p>
            <a:fld id="{C839977E-EAC6-4CBE-AE0E-153E042775AB}" type="slidenum">
              <a:rPr lang="en-US" smtClean="0"/>
              <a:pPr/>
              <a:t>10</a:t>
            </a:fld>
            <a:endParaRPr lang="en-US"/>
          </a:p>
        </p:txBody>
      </p:sp>
    </p:spTree>
    <p:extLst>
      <p:ext uri="{BB962C8B-B14F-4D97-AF65-F5344CB8AC3E}">
        <p14:creationId xmlns:p14="http://schemas.microsoft.com/office/powerpoint/2010/main" val="2070520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47801" y="21021"/>
            <a:ext cx="6858000" cy="867283"/>
          </a:xfrm>
        </p:spPr>
        <p:txBody>
          <a:bodyPr>
            <a:noAutofit/>
          </a:bodyPr>
          <a:lstStyle/>
          <a:p>
            <a:pPr algn="ctr" eaLnBrk="1" hangingPunct="1"/>
            <a:r>
              <a:rPr lang="en-US" sz="2800" b="1" dirty="0" err="1" smtClean="0"/>
              <a:t>int</a:t>
            </a:r>
            <a:r>
              <a:rPr lang="en-US" sz="2800" b="1" dirty="0" smtClean="0"/>
              <a:t> main ()</a:t>
            </a:r>
          </a:p>
        </p:txBody>
      </p:sp>
      <p:sp>
        <p:nvSpPr>
          <p:cNvPr id="57347" name="Rectangle 3"/>
          <p:cNvSpPr>
            <a:spLocks noGrp="1" noChangeArrowheads="1"/>
          </p:cNvSpPr>
          <p:nvPr>
            <p:ph idx="1"/>
          </p:nvPr>
        </p:nvSpPr>
        <p:spPr>
          <a:xfrm>
            <a:off x="1219200" y="1066800"/>
            <a:ext cx="7924800" cy="5059363"/>
          </a:xfrm>
        </p:spPr>
        <p:txBody>
          <a:bodyPr/>
          <a:lstStyle/>
          <a:p>
            <a:pPr lvl="1" algn="just" eaLnBrk="1" hangingPunct="1">
              <a:lnSpc>
                <a:spcPct val="80000"/>
              </a:lnSpc>
              <a:buFont typeface="Wingdings" pitchFamily="2" charset="2"/>
              <a:buChar char="Ø"/>
              <a:defRPr/>
            </a:pPr>
            <a:r>
              <a:rPr lang="en-US" sz="2000" dirty="0" smtClean="0">
                <a:solidFill>
                  <a:schemeClr val="tx2"/>
                </a:solidFill>
              </a:rPr>
              <a:t>The main function is the point  where all C++ programs start their execution, independently of its location within the source code.</a:t>
            </a:r>
          </a:p>
          <a:p>
            <a:pPr lvl="1" algn="just" eaLnBrk="1" hangingPunct="1">
              <a:lnSpc>
                <a:spcPct val="80000"/>
              </a:lnSpc>
              <a:buFont typeface="Wingdings" pitchFamily="2" charset="2"/>
              <a:buChar char="Ø"/>
              <a:defRPr/>
            </a:pPr>
            <a:endParaRPr lang="en-US" sz="2000" dirty="0" smtClean="0">
              <a:solidFill>
                <a:schemeClr val="tx2"/>
              </a:solidFill>
            </a:endParaRPr>
          </a:p>
          <a:p>
            <a:pPr lvl="1" algn="just" eaLnBrk="1" hangingPunct="1">
              <a:lnSpc>
                <a:spcPct val="80000"/>
              </a:lnSpc>
              <a:buFont typeface="Wingdings" pitchFamily="2" charset="2"/>
              <a:buChar char="Ø"/>
              <a:defRPr/>
            </a:pPr>
            <a:r>
              <a:rPr lang="en-US" sz="2000" dirty="0" smtClean="0">
                <a:solidFill>
                  <a:schemeClr val="tx2"/>
                </a:solidFill>
              </a:rPr>
              <a:t>It is essential that all C++ programs have a main() function.</a:t>
            </a:r>
          </a:p>
          <a:p>
            <a:pPr lvl="1" algn="just" eaLnBrk="1" hangingPunct="1">
              <a:lnSpc>
                <a:spcPct val="80000"/>
              </a:lnSpc>
              <a:buFont typeface="Wingdings" pitchFamily="2" charset="2"/>
              <a:buChar char="Ø"/>
              <a:defRPr/>
            </a:pPr>
            <a:endParaRPr lang="en-US" sz="2000" dirty="0" smtClean="0">
              <a:solidFill>
                <a:schemeClr val="tx2"/>
              </a:solidFill>
            </a:endParaRPr>
          </a:p>
          <a:p>
            <a:pPr lvl="1" algn="just" eaLnBrk="1" hangingPunct="1">
              <a:lnSpc>
                <a:spcPct val="80000"/>
              </a:lnSpc>
              <a:buFont typeface="Wingdings" pitchFamily="2" charset="2"/>
              <a:buChar char="Ø"/>
              <a:defRPr/>
            </a:pPr>
            <a:r>
              <a:rPr lang="en-US" sz="2000" dirty="0" smtClean="0">
                <a:solidFill>
                  <a:schemeClr val="tx2"/>
                </a:solidFill>
              </a:rPr>
              <a:t>The word main is followed in the code by a pair of parentheses (). That is because it is a </a:t>
            </a:r>
            <a:r>
              <a:rPr lang="en-US" sz="2000" dirty="0" smtClean="0">
                <a:solidFill>
                  <a:schemeClr val="tx2"/>
                </a:solidFill>
                <a:effectLst>
                  <a:outerShdw blurRad="38100" dist="38100" dir="2700000" algn="tl">
                    <a:srgbClr val="000000">
                      <a:alpha val="43137"/>
                    </a:srgbClr>
                  </a:outerShdw>
                </a:effectLst>
              </a:rPr>
              <a:t>function declaration</a:t>
            </a:r>
            <a:r>
              <a:rPr lang="en-US" sz="2000" dirty="0" smtClean="0">
                <a:solidFill>
                  <a:schemeClr val="tx2"/>
                </a:solidFill>
              </a:rPr>
              <a:t>.</a:t>
            </a:r>
          </a:p>
          <a:p>
            <a:pPr lvl="1" algn="just" eaLnBrk="1" hangingPunct="1">
              <a:lnSpc>
                <a:spcPct val="80000"/>
              </a:lnSpc>
              <a:buFont typeface="Wingdings" pitchFamily="2" charset="2"/>
              <a:buChar char="Ø"/>
              <a:defRPr/>
            </a:pPr>
            <a:endParaRPr lang="en-US" sz="2000" dirty="0" smtClean="0">
              <a:solidFill>
                <a:schemeClr val="tx2"/>
              </a:solidFill>
            </a:endParaRPr>
          </a:p>
          <a:p>
            <a:pPr lvl="1" algn="just" eaLnBrk="1" hangingPunct="1">
              <a:lnSpc>
                <a:spcPct val="80000"/>
              </a:lnSpc>
              <a:buFont typeface="Wingdings" pitchFamily="2" charset="2"/>
              <a:buChar char="Ø"/>
              <a:defRPr/>
            </a:pPr>
            <a:r>
              <a:rPr lang="en-US" sz="2000" dirty="0" smtClean="0">
                <a:solidFill>
                  <a:schemeClr val="tx2"/>
                </a:solidFill>
              </a:rPr>
              <a:t>Optionally, these parentheses may enclose a list of parameters within them.</a:t>
            </a:r>
          </a:p>
          <a:p>
            <a:pPr lvl="1" algn="just" eaLnBrk="1" hangingPunct="1">
              <a:lnSpc>
                <a:spcPct val="80000"/>
              </a:lnSpc>
              <a:buFont typeface="Wingdings" pitchFamily="2" charset="2"/>
              <a:buChar char="Ø"/>
              <a:defRPr/>
            </a:pPr>
            <a:endParaRPr lang="en-US" sz="2000" dirty="0" smtClean="0">
              <a:solidFill>
                <a:schemeClr val="tx2"/>
              </a:solidFill>
            </a:endParaRPr>
          </a:p>
          <a:p>
            <a:pPr lvl="1" algn="just" eaLnBrk="1" hangingPunct="1">
              <a:lnSpc>
                <a:spcPct val="80000"/>
              </a:lnSpc>
              <a:buFont typeface="Wingdings" pitchFamily="2" charset="2"/>
              <a:buChar char="Ø"/>
              <a:defRPr/>
            </a:pPr>
            <a:r>
              <a:rPr lang="en-US" sz="2000" dirty="0" smtClean="0">
                <a:solidFill>
                  <a:schemeClr val="tx2"/>
                </a:solidFill>
              </a:rPr>
              <a:t>Right after these parentheses we can find the body of the main function enclosed in braces{ }.</a:t>
            </a:r>
            <a:endParaRPr lang="en-US" sz="2000" dirty="0" smtClean="0">
              <a:solidFill>
                <a:schemeClr val="tx2"/>
              </a:solidFill>
              <a:latin typeface="Verdana" pitchFamily="34" charset="0"/>
            </a:endParaRPr>
          </a:p>
          <a:p>
            <a:pPr lvl="1" algn="just" eaLnBrk="1" hangingPunct="1">
              <a:lnSpc>
                <a:spcPct val="80000"/>
              </a:lnSpc>
              <a:buFont typeface="Wingdings" pitchFamily="2" charset="2"/>
              <a:buChar char="Ø"/>
              <a:defRPr/>
            </a:pPr>
            <a:endParaRPr lang="en-US" sz="2000" dirty="0" smtClean="0">
              <a:solidFill>
                <a:schemeClr val="tx2"/>
              </a:solidFill>
              <a:latin typeface="Verdana" pitchFamily="34" charset="0"/>
            </a:endParaRPr>
          </a:p>
          <a:p>
            <a:pPr lvl="2" algn="just" eaLnBrk="1" hangingPunct="1">
              <a:lnSpc>
                <a:spcPct val="80000"/>
              </a:lnSpc>
              <a:buFont typeface="Wingdings" pitchFamily="2" charset="2"/>
              <a:buChar char="Ø"/>
              <a:defRPr/>
            </a:pPr>
            <a:endParaRPr lang="en-US" sz="2000" b="1" dirty="0" smtClean="0">
              <a:solidFill>
                <a:schemeClr val="tx2"/>
              </a:solidFill>
              <a:latin typeface="Verdana" pitchFamily="34" charset="0"/>
            </a:endParaRPr>
          </a:p>
          <a:p>
            <a:pPr lvl="1" algn="just" eaLnBrk="1" hangingPunct="1">
              <a:lnSpc>
                <a:spcPct val="80000"/>
              </a:lnSpc>
              <a:buFont typeface="Wingdings" pitchFamily="2" charset="2"/>
              <a:buChar char="Ø"/>
              <a:defRPr/>
            </a:pPr>
            <a:endParaRPr lang="en-US" sz="2000" b="1" dirty="0" smtClean="0">
              <a:solidFill>
                <a:schemeClr val="tx2"/>
              </a:solidFill>
              <a:latin typeface="Verdana" pitchFamily="34" charset="0"/>
            </a:endParaRPr>
          </a:p>
          <a:p>
            <a:pPr lvl="1" algn="just" eaLnBrk="1" hangingPunct="1">
              <a:lnSpc>
                <a:spcPct val="80000"/>
              </a:lnSpc>
              <a:buFont typeface="Wingdings" pitchFamily="2" charset="2"/>
              <a:buChar char="Ø"/>
              <a:defRPr/>
            </a:pPr>
            <a:endParaRPr lang="en-US" sz="2000" b="1" dirty="0" smtClean="0">
              <a:solidFill>
                <a:schemeClr val="tx2"/>
              </a:solidFill>
              <a:latin typeface="Verdana" pitchFamily="34" charset="0"/>
            </a:endParaRPr>
          </a:p>
          <a:p>
            <a:pPr algn="just" eaLnBrk="1" hangingPunct="1">
              <a:lnSpc>
                <a:spcPct val="80000"/>
              </a:lnSpc>
              <a:buFont typeface="Wingdings" pitchFamily="2" charset="2"/>
              <a:buChar char="Ø"/>
              <a:defRPr/>
            </a:pPr>
            <a:endParaRPr lang="en-US" sz="2000" dirty="0" smtClean="0">
              <a:solidFill>
                <a:schemeClr val="tx2"/>
              </a:solidFill>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11</a:t>
            </a:fld>
            <a:endParaRPr lang="en-US"/>
          </a:p>
        </p:txBody>
      </p:sp>
    </p:spTree>
    <p:extLst>
      <p:ext uri="{BB962C8B-B14F-4D97-AF65-F5344CB8AC3E}">
        <p14:creationId xmlns:p14="http://schemas.microsoft.com/office/powerpoint/2010/main" val="8581696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1" y="21021"/>
            <a:ext cx="7162800" cy="867283"/>
          </a:xfrm>
        </p:spPr>
        <p:txBody>
          <a:bodyPr>
            <a:normAutofit/>
          </a:bodyPr>
          <a:lstStyle/>
          <a:p>
            <a:pPr algn="ctr" eaLnBrk="1" hangingPunct="1"/>
            <a:r>
              <a:rPr lang="en-US" sz="2800" b="1" dirty="0" err="1" smtClean="0"/>
              <a:t>cout</a:t>
            </a:r>
            <a:r>
              <a:rPr lang="en-US" sz="2800" b="1" dirty="0" smtClean="0"/>
              <a:t> / </a:t>
            </a:r>
            <a:r>
              <a:rPr lang="en-US" sz="2800" b="1" dirty="0" err="1" smtClean="0"/>
              <a:t>cin</a:t>
            </a:r>
            <a:r>
              <a:rPr lang="en-US" sz="2800" b="1" dirty="0" smtClean="0"/>
              <a:t>  statements</a:t>
            </a:r>
          </a:p>
        </p:txBody>
      </p:sp>
      <p:sp>
        <p:nvSpPr>
          <p:cNvPr id="58371" name="Rectangle 3"/>
          <p:cNvSpPr>
            <a:spLocks noGrp="1" noChangeArrowheads="1"/>
          </p:cNvSpPr>
          <p:nvPr>
            <p:ph idx="1"/>
          </p:nvPr>
        </p:nvSpPr>
        <p:spPr>
          <a:xfrm>
            <a:off x="1219200" y="914400"/>
            <a:ext cx="7924800" cy="5943600"/>
          </a:xfrm>
        </p:spPr>
        <p:txBody>
          <a:bodyPr>
            <a:noAutofit/>
          </a:bodyPr>
          <a:lstStyle/>
          <a:p>
            <a:pPr algn="just">
              <a:lnSpc>
                <a:spcPct val="120000"/>
              </a:lnSpc>
              <a:buSzPct val="100000"/>
              <a:buFont typeface="Wingdings" pitchFamily="2" charset="2"/>
              <a:buChar char="Ø"/>
              <a:defRPr/>
            </a:pPr>
            <a:r>
              <a:rPr lang="en-US" sz="2000" dirty="0" smtClean="0">
                <a:solidFill>
                  <a:schemeClr val="bg2">
                    <a:lumMod val="10000"/>
                  </a:schemeClr>
                </a:solidFill>
              </a:rPr>
              <a:t>The operator </a:t>
            </a:r>
            <a:r>
              <a:rPr lang="en-US" sz="2000" b="1" dirty="0" smtClean="0">
                <a:solidFill>
                  <a:srgbClr val="FF0000"/>
                </a:solidFill>
              </a:rPr>
              <a:t>&lt;&lt;</a:t>
            </a:r>
            <a:r>
              <a:rPr lang="en-US" sz="2000" b="1" dirty="0" smtClean="0">
                <a:solidFill>
                  <a:schemeClr val="tx2"/>
                </a:solidFill>
              </a:rPr>
              <a:t> </a:t>
            </a:r>
            <a:r>
              <a:rPr lang="en-US" sz="2000" dirty="0" smtClean="0">
                <a:solidFill>
                  <a:schemeClr val="tx2"/>
                </a:solidFill>
              </a:rPr>
              <a:t>is</a:t>
            </a:r>
            <a:r>
              <a:rPr lang="en-US" sz="2000" b="1" dirty="0" smtClean="0">
                <a:solidFill>
                  <a:schemeClr val="tx2"/>
                </a:solidFill>
              </a:rPr>
              <a:t> </a:t>
            </a:r>
            <a:r>
              <a:rPr lang="en-US" sz="2000" dirty="0" smtClean="0">
                <a:solidFill>
                  <a:schemeClr val="tx2"/>
                </a:solidFill>
              </a:rPr>
              <a:t>known </a:t>
            </a:r>
            <a:r>
              <a:rPr lang="en-US" sz="2000" dirty="0">
                <a:solidFill>
                  <a:schemeClr val="tx2"/>
                </a:solidFill>
              </a:rPr>
              <a:t>as </a:t>
            </a:r>
            <a:r>
              <a:rPr lang="en-US" sz="2000" b="1" i="1" dirty="0" smtClean="0">
                <a:solidFill>
                  <a:schemeClr val="tx2"/>
                </a:solidFill>
              </a:rPr>
              <a:t>insertion</a:t>
            </a:r>
            <a:r>
              <a:rPr lang="en-US" sz="2000" dirty="0" smtClean="0">
                <a:solidFill>
                  <a:schemeClr val="tx2"/>
                </a:solidFill>
              </a:rPr>
              <a:t> or </a:t>
            </a:r>
            <a:r>
              <a:rPr lang="en-US" sz="2000" b="1" i="1" dirty="0" smtClean="0">
                <a:solidFill>
                  <a:schemeClr val="tx2"/>
                </a:solidFill>
              </a:rPr>
              <a:t>put to </a:t>
            </a:r>
            <a:r>
              <a:rPr lang="en-US" sz="2000" dirty="0" smtClean="0">
                <a:solidFill>
                  <a:schemeClr val="tx2"/>
                </a:solidFill>
              </a:rPr>
              <a:t>operator.</a:t>
            </a:r>
            <a:endParaRPr lang="en-US" sz="2000" dirty="0"/>
          </a:p>
          <a:p>
            <a:pPr algn="just">
              <a:lnSpc>
                <a:spcPct val="120000"/>
              </a:lnSpc>
              <a:buSzPct val="100000"/>
              <a:buFont typeface="Wingdings" pitchFamily="2" charset="2"/>
              <a:buChar char="Ø"/>
              <a:defRPr/>
            </a:pPr>
            <a:r>
              <a:rPr lang="en-US" sz="2000" b="1" dirty="0" err="1" smtClean="0">
                <a:solidFill>
                  <a:srgbClr val="C00000"/>
                </a:solidFill>
                <a:latin typeface="+mj-lt"/>
              </a:rPr>
              <a:t>cout</a:t>
            </a:r>
            <a:r>
              <a:rPr lang="en-US" sz="2000" b="1" dirty="0" smtClean="0">
                <a:solidFill>
                  <a:schemeClr val="tx2"/>
                </a:solidFill>
                <a:latin typeface="+mj-lt"/>
              </a:rPr>
              <a:t> </a:t>
            </a:r>
            <a:r>
              <a:rPr lang="en-US" sz="2000" dirty="0" smtClean="0">
                <a:solidFill>
                  <a:schemeClr val="tx2"/>
                </a:solidFill>
                <a:latin typeface="+mj-lt"/>
              </a:rPr>
              <a:t>represents the standard output stream in C++. </a:t>
            </a:r>
          </a:p>
          <a:p>
            <a:pPr algn="just">
              <a:lnSpc>
                <a:spcPct val="120000"/>
              </a:lnSpc>
              <a:buSzPct val="100000"/>
              <a:buFont typeface="Wingdings" pitchFamily="2" charset="2"/>
              <a:buChar char="Ø"/>
              <a:defRPr/>
            </a:pPr>
            <a:r>
              <a:rPr lang="en-US" sz="2000" b="1" dirty="0" err="1" smtClean="0">
                <a:solidFill>
                  <a:srgbClr val="C00000"/>
                </a:solidFill>
              </a:rPr>
              <a:t>cout</a:t>
            </a:r>
            <a:r>
              <a:rPr lang="en-US" sz="2000" dirty="0" smtClean="0">
                <a:solidFill>
                  <a:schemeClr val="tx2"/>
                </a:solidFill>
                <a:latin typeface="+mj-lt"/>
              </a:rPr>
              <a:t> inserts a sequence of characters into the standard output stream (which is usually the screen).</a:t>
            </a:r>
          </a:p>
          <a:p>
            <a:pPr marL="0" indent="0" algn="just">
              <a:lnSpc>
                <a:spcPct val="120000"/>
              </a:lnSpc>
              <a:buSzPct val="155000"/>
              <a:buNone/>
              <a:defRPr/>
            </a:pPr>
            <a:r>
              <a:rPr lang="en-US" sz="2000" dirty="0" smtClean="0">
                <a:solidFill>
                  <a:schemeClr val="tx2"/>
                </a:solidFill>
                <a:latin typeface="+mj-lt"/>
              </a:rPr>
              <a:t>	</a:t>
            </a:r>
            <a:r>
              <a:rPr lang="en-US" sz="2000" b="1" dirty="0" smtClean="0">
                <a:solidFill>
                  <a:schemeClr val="tx2"/>
                </a:solidFill>
                <a:latin typeface="+mj-lt"/>
              </a:rPr>
              <a:t>Ex:-    </a:t>
            </a:r>
            <a:r>
              <a:rPr lang="en-US" sz="2000" b="1" dirty="0" err="1" smtClean="0">
                <a:solidFill>
                  <a:srgbClr val="FF0000"/>
                </a:solidFill>
                <a:latin typeface="+mj-lt"/>
              </a:rPr>
              <a:t>cout</a:t>
            </a:r>
            <a:r>
              <a:rPr lang="en-US" sz="2000" b="1" dirty="0" smtClean="0">
                <a:solidFill>
                  <a:srgbClr val="FF0000"/>
                </a:solidFill>
                <a:latin typeface="+mj-lt"/>
              </a:rPr>
              <a:t>&lt;&lt;“welcome to MIT”;</a:t>
            </a:r>
          </a:p>
          <a:p>
            <a:pPr marL="0" indent="0" algn="just">
              <a:lnSpc>
                <a:spcPct val="120000"/>
              </a:lnSpc>
              <a:buSzPct val="155000"/>
              <a:buNone/>
              <a:defRPr/>
            </a:pPr>
            <a:endParaRPr lang="en-US" sz="2000" b="1" dirty="0" smtClean="0">
              <a:solidFill>
                <a:srgbClr val="FF0000"/>
              </a:solidFill>
              <a:latin typeface="+mj-lt"/>
            </a:endParaRPr>
          </a:p>
          <a:p>
            <a:pPr marL="0" indent="0" algn="just">
              <a:lnSpc>
                <a:spcPct val="120000"/>
              </a:lnSpc>
              <a:buSzPct val="155000"/>
              <a:buNone/>
              <a:defRPr/>
            </a:pPr>
            <a:endParaRPr lang="en-US" sz="2000" b="1" dirty="0" smtClean="0">
              <a:solidFill>
                <a:srgbClr val="FF0000"/>
              </a:solidFill>
              <a:latin typeface="+mj-lt"/>
            </a:endParaRPr>
          </a:p>
          <a:p>
            <a:pPr algn="just">
              <a:lnSpc>
                <a:spcPct val="85000"/>
              </a:lnSpc>
              <a:buFont typeface="Wingdings" pitchFamily="2" charset="2"/>
              <a:buChar char="Ø"/>
              <a:defRPr/>
            </a:pPr>
            <a:r>
              <a:rPr lang="en-US" sz="2000" dirty="0" smtClean="0">
                <a:solidFill>
                  <a:schemeClr val="bg2">
                    <a:lumMod val="10000"/>
                  </a:schemeClr>
                </a:solidFill>
              </a:rPr>
              <a:t>The operator </a:t>
            </a:r>
            <a:r>
              <a:rPr lang="en-US" sz="2000" dirty="0" smtClean="0">
                <a:solidFill>
                  <a:srgbClr val="FF0000"/>
                </a:solidFill>
                <a:latin typeface="Arial Rounded MT Bold" pitchFamily="34" charset="0"/>
              </a:rPr>
              <a:t>&gt;&gt;</a:t>
            </a:r>
            <a:r>
              <a:rPr lang="en-US" sz="2000" dirty="0" smtClean="0">
                <a:solidFill>
                  <a:schemeClr val="tx2"/>
                </a:solidFill>
              </a:rPr>
              <a:t> is known as </a:t>
            </a:r>
            <a:r>
              <a:rPr lang="en-US" sz="2000" i="1" dirty="0" smtClean="0">
                <a:solidFill>
                  <a:schemeClr val="tx2"/>
                </a:solidFill>
                <a:latin typeface="Arial Rounded MT Bold" pitchFamily="34" charset="0"/>
              </a:rPr>
              <a:t>extraction</a:t>
            </a:r>
            <a:r>
              <a:rPr lang="en-US" sz="2000" dirty="0" smtClean="0">
                <a:solidFill>
                  <a:schemeClr val="tx2"/>
                </a:solidFill>
              </a:rPr>
              <a:t> or </a:t>
            </a:r>
            <a:r>
              <a:rPr lang="en-US" sz="2000" b="1" i="1" dirty="0" smtClean="0">
                <a:solidFill>
                  <a:schemeClr val="tx2"/>
                </a:solidFill>
              </a:rPr>
              <a:t>get from </a:t>
            </a:r>
            <a:r>
              <a:rPr lang="en-US" sz="2000" dirty="0" smtClean="0">
                <a:solidFill>
                  <a:schemeClr val="tx2"/>
                </a:solidFill>
              </a:rPr>
              <a:t>operator. </a:t>
            </a:r>
          </a:p>
          <a:p>
            <a:pPr algn="just">
              <a:lnSpc>
                <a:spcPct val="85000"/>
              </a:lnSpc>
              <a:buFont typeface="Wingdings" pitchFamily="2" charset="2"/>
              <a:buChar char="Ø"/>
              <a:defRPr/>
            </a:pPr>
            <a:r>
              <a:rPr lang="en-US" sz="2000" dirty="0" smtClean="0">
                <a:solidFill>
                  <a:schemeClr val="tx2"/>
                </a:solidFill>
              </a:rPr>
              <a:t>It extracts the value from keyboard &amp; assign it to the variable on its right.</a:t>
            </a:r>
          </a:p>
          <a:p>
            <a:pPr marL="457200" lvl="1" indent="0" algn="just">
              <a:lnSpc>
                <a:spcPct val="85000"/>
              </a:lnSpc>
              <a:buNone/>
              <a:defRPr/>
            </a:pPr>
            <a:r>
              <a:rPr lang="en-US" sz="2000" dirty="0" smtClean="0">
                <a:solidFill>
                  <a:schemeClr val="tx2"/>
                </a:solidFill>
              </a:rPr>
              <a:t>		</a:t>
            </a:r>
            <a:r>
              <a:rPr lang="en-US" sz="2000" b="1" dirty="0" smtClean="0">
                <a:solidFill>
                  <a:schemeClr val="tx2"/>
                </a:solidFill>
              </a:rPr>
              <a:t>Ex:-  </a:t>
            </a:r>
            <a:r>
              <a:rPr lang="en-US" sz="2000" b="1" dirty="0" err="1" smtClean="0">
                <a:solidFill>
                  <a:srgbClr val="FF0000"/>
                </a:solidFill>
              </a:rPr>
              <a:t>cin</a:t>
            </a:r>
            <a:r>
              <a:rPr lang="en-US" sz="2000" b="1" dirty="0" smtClean="0">
                <a:solidFill>
                  <a:srgbClr val="FF0000"/>
                </a:solidFill>
              </a:rPr>
              <a:t>&gt;&gt; name;</a:t>
            </a:r>
          </a:p>
          <a:p>
            <a:pPr marL="0" indent="0" algn="just">
              <a:lnSpc>
                <a:spcPct val="120000"/>
              </a:lnSpc>
              <a:buSzPct val="155000"/>
              <a:buNone/>
              <a:defRPr/>
            </a:pPr>
            <a:endParaRPr lang="en-US" sz="2000" b="1" dirty="0" smtClean="0">
              <a:solidFill>
                <a:srgbClr val="FF0000"/>
              </a:solidFill>
              <a:latin typeface="+mj-lt"/>
            </a:endParaRPr>
          </a:p>
        </p:txBody>
      </p:sp>
      <p:sp>
        <p:nvSpPr>
          <p:cNvPr id="3" name="Slide Number Placeholder 2"/>
          <p:cNvSpPr>
            <a:spLocks noGrp="1"/>
          </p:cNvSpPr>
          <p:nvPr>
            <p:ph type="sldNum" sz="quarter" idx="12"/>
          </p:nvPr>
        </p:nvSpPr>
        <p:spPr/>
        <p:txBody>
          <a:bodyPr/>
          <a:lstStyle/>
          <a:p>
            <a:fld id="{C839977E-EAC6-4CBE-AE0E-153E042775AB}" type="slidenum">
              <a:rPr lang="en-US" smtClean="0"/>
              <a:pPr/>
              <a:t>12</a:t>
            </a:fld>
            <a:endParaRPr lang="en-US"/>
          </a:p>
        </p:txBody>
      </p:sp>
    </p:spTree>
    <p:extLst>
      <p:ext uri="{BB962C8B-B14F-4D97-AF65-F5344CB8AC3E}">
        <p14:creationId xmlns:p14="http://schemas.microsoft.com/office/powerpoint/2010/main" val="149561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Program Life Cycle</a:t>
            </a:r>
            <a:endParaRPr lang="en-US" sz="2800" b="1"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954342"/>
            <a:ext cx="7924800" cy="590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839977E-EAC6-4CBE-AE0E-153E042775AB}" type="slidenum">
              <a:rPr lang="en-US" smtClean="0"/>
              <a:pPr/>
              <a:t>13</a:t>
            </a:fld>
            <a:endParaRPr lang="en-US"/>
          </a:p>
        </p:txBody>
      </p:sp>
    </p:spTree>
    <p:extLst>
      <p:ext uri="{BB962C8B-B14F-4D97-AF65-F5344CB8AC3E}">
        <p14:creationId xmlns:p14="http://schemas.microsoft.com/office/powerpoint/2010/main" val="1502579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95400" y="10510"/>
            <a:ext cx="7086600" cy="827690"/>
          </a:xfrm>
        </p:spPr>
        <p:txBody>
          <a:bodyPr>
            <a:noAutofit/>
          </a:bodyPr>
          <a:lstStyle/>
          <a:p>
            <a:pPr algn="ctr" eaLnBrk="1" hangingPunct="1"/>
            <a:r>
              <a:rPr lang="en-US" sz="2800" b="1" dirty="0" smtClean="0">
                <a:solidFill>
                  <a:schemeClr val="tx1"/>
                </a:solidFill>
              </a:rPr>
              <a:t>Typical C++ Program Development Environment</a:t>
            </a:r>
          </a:p>
        </p:txBody>
      </p:sp>
      <p:sp>
        <p:nvSpPr>
          <p:cNvPr id="4099" name="Text Box 3"/>
          <p:cNvSpPr txBox="1">
            <a:spLocks noChangeArrowheads="1"/>
          </p:cNvSpPr>
          <p:nvPr/>
        </p:nvSpPr>
        <p:spPr bwMode="auto">
          <a:xfrm>
            <a:off x="1295400" y="1854200"/>
            <a:ext cx="3124200" cy="3554819"/>
          </a:xfrm>
          <a:prstGeom prst="rect">
            <a:avLst/>
          </a:prstGeom>
          <a:noFill/>
          <a:ln w="9525">
            <a:noFill/>
            <a:miter lim="800000"/>
            <a:headEnd/>
            <a:tailEnd/>
          </a:ln>
        </p:spPr>
        <p:txBody>
          <a:bodyPr wrap="square">
            <a:spAutoFit/>
          </a:bodyPr>
          <a:lstStyle/>
          <a:p>
            <a:pPr marL="457200" indent="-457200" eaLnBrk="0" hangingPunct="0">
              <a:spcBef>
                <a:spcPct val="50000"/>
              </a:spcBef>
            </a:pPr>
            <a:r>
              <a:rPr lang="en-US" dirty="0">
                <a:latin typeface="Times New Roman" pitchFamily="18" charset="0"/>
                <a:cs typeface="Times New Roman" pitchFamily="18" charset="0"/>
              </a:rPr>
              <a:t>Phases of C++ </a:t>
            </a:r>
            <a:r>
              <a:rPr lang="en-US" dirty="0" smtClean="0">
                <a:latin typeface="Times New Roman" pitchFamily="18" charset="0"/>
                <a:cs typeface="Times New Roman" pitchFamily="18" charset="0"/>
              </a:rPr>
              <a:t>Program execution:</a:t>
            </a:r>
            <a:endParaRPr lang="en-US" dirty="0">
              <a:latin typeface="Times New Roman" pitchFamily="18" charset="0"/>
              <a:cs typeface="Times New Roman" pitchFamily="18" charset="0"/>
            </a:endParaRPr>
          </a:p>
          <a:p>
            <a:pPr marL="914400" lvl="1" indent="-457200" eaLnBrk="0" hangingPunct="0">
              <a:spcBef>
                <a:spcPct val="50000"/>
              </a:spcBef>
              <a:buFontTx/>
              <a:buAutoNum type="arabicPeriod"/>
            </a:pPr>
            <a:r>
              <a:rPr lang="en-US" b="1" i="1" dirty="0">
                <a:solidFill>
                  <a:srgbClr val="000066"/>
                </a:solidFill>
                <a:latin typeface="Times New Roman" pitchFamily="18" charset="0"/>
                <a:cs typeface="Times New Roman" pitchFamily="18" charset="0"/>
              </a:rPr>
              <a:t>Edit</a:t>
            </a:r>
          </a:p>
          <a:p>
            <a:pPr marL="914400" lvl="1" indent="-457200" eaLnBrk="0" hangingPunct="0">
              <a:spcBef>
                <a:spcPct val="50000"/>
              </a:spcBef>
              <a:buFontTx/>
              <a:buAutoNum type="arabicPeriod"/>
            </a:pPr>
            <a:r>
              <a:rPr lang="en-US" b="1" i="1" dirty="0">
                <a:solidFill>
                  <a:srgbClr val="000066"/>
                </a:solidFill>
                <a:latin typeface="Times New Roman" pitchFamily="18" charset="0"/>
                <a:cs typeface="Times New Roman" pitchFamily="18" charset="0"/>
              </a:rPr>
              <a:t>Preprocess</a:t>
            </a:r>
          </a:p>
          <a:p>
            <a:pPr marL="914400" lvl="1" indent="-457200" eaLnBrk="0" hangingPunct="0">
              <a:spcBef>
                <a:spcPct val="50000"/>
              </a:spcBef>
              <a:buFontTx/>
              <a:buAutoNum type="arabicPeriod"/>
            </a:pPr>
            <a:r>
              <a:rPr lang="en-US" b="1" i="1" dirty="0">
                <a:solidFill>
                  <a:srgbClr val="000066"/>
                </a:solidFill>
                <a:latin typeface="Times New Roman" pitchFamily="18" charset="0"/>
                <a:cs typeface="Times New Roman" pitchFamily="18" charset="0"/>
              </a:rPr>
              <a:t>Compile</a:t>
            </a:r>
          </a:p>
          <a:p>
            <a:pPr marL="914400" lvl="1" indent="-457200" eaLnBrk="0" hangingPunct="0">
              <a:spcBef>
                <a:spcPct val="50000"/>
              </a:spcBef>
              <a:buFontTx/>
              <a:buAutoNum type="arabicPeriod"/>
            </a:pPr>
            <a:r>
              <a:rPr lang="en-US" b="1" i="1" dirty="0">
                <a:solidFill>
                  <a:srgbClr val="000066"/>
                </a:solidFill>
                <a:latin typeface="Times New Roman" pitchFamily="18" charset="0"/>
                <a:cs typeface="Times New Roman" pitchFamily="18" charset="0"/>
              </a:rPr>
              <a:t>Link</a:t>
            </a:r>
          </a:p>
          <a:p>
            <a:pPr marL="914400" lvl="1" indent="-457200" eaLnBrk="0" hangingPunct="0">
              <a:spcBef>
                <a:spcPct val="50000"/>
              </a:spcBef>
              <a:buFontTx/>
              <a:buAutoNum type="arabicPeriod"/>
            </a:pPr>
            <a:r>
              <a:rPr lang="en-US" b="1" i="1" dirty="0">
                <a:solidFill>
                  <a:srgbClr val="000066"/>
                </a:solidFill>
                <a:latin typeface="Times New Roman" pitchFamily="18" charset="0"/>
                <a:cs typeface="Times New Roman" pitchFamily="18" charset="0"/>
              </a:rPr>
              <a:t>Load</a:t>
            </a:r>
          </a:p>
          <a:p>
            <a:pPr marL="914400" lvl="1" indent="-457200" eaLnBrk="0" hangingPunct="0">
              <a:spcBef>
                <a:spcPct val="50000"/>
              </a:spcBef>
              <a:buFontTx/>
              <a:buAutoNum type="arabicPeriod"/>
            </a:pPr>
            <a:r>
              <a:rPr lang="en-US" b="1" i="1" dirty="0">
                <a:solidFill>
                  <a:srgbClr val="000066"/>
                </a:solidFill>
                <a:latin typeface="Times New Roman" pitchFamily="18" charset="0"/>
                <a:cs typeface="Times New Roman" pitchFamily="18" charset="0"/>
              </a:rPr>
              <a:t>Execute</a:t>
            </a:r>
            <a:r>
              <a:rPr lang="en-US" b="1" dirty="0">
                <a:solidFill>
                  <a:srgbClr val="000066"/>
                </a:solidFill>
                <a:latin typeface="Times New Roman" pitchFamily="18" charset="0"/>
                <a:cs typeface="Times New Roman" pitchFamily="18" charset="0"/>
              </a:rPr>
              <a:t> </a:t>
            </a:r>
          </a:p>
          <a:p>
            <a:pPr marL="457200" indent="-457200" eaLnBrk="0" hangingPunct="0">
              <a:spcBef>
                <a:spcPct val="50000"/>
              </a:spcBef>
            </a:pPr>
            <a:endParaRPr lang="en-US" dirty="0">
              <a:solidFill>
                <a:srgbClr val="000066"/>
              </a:solidFill>
              <a:latin typeface="Times New Roman" pitchFamily="18" charset="0"/>
              <a:cs typeface="Times New Roman" pitchFamily="18" charset="0"/>
            </a:endParaRPr>
          </a:p>
        </p:txBody>
      </p:sp>
      <p:pic>
        <p:nvPicPr>
          <p:cNvPr id="4103" name="Picture 162" descr="C++ ENV.TIF"/>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4191000" y="990600"/>
            <a:ext cx="4848102" cy="5410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C839977E-EAC6-4CBE-AE0E-153E042775AB}" type="slidenum">
              <a:rPr lang="en-US" smtClean="0"/>
              <a:pPr/>
              <a:t>14</a:t>
            </a:fld>
            <a:endParaRPr lang="en-US"/>
          </a:p>
        </p:txBody>
      </p:sp>
    </p:spTree>
    <p:extLst>
      <p:ext uri="{BB962C8B-B14F-4D97-AF65-F5344CB8AC3E}">
        <p14:creationId xmlns:p14="http://schemas.microsoft.com/office/powerpoint/2010/main" val="28236606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2362200"/>
            <a:ext cx="7848600" cy="707886"/>
          </a:xfrm>
          <a:prstGeom prst="rect">
            <a:avLst/>
          </a:prstGeom>
          <a:noFill/>
        </p:spPr>
        <p:txBody>
          <a:bodyPr wrap="square" rtlCol="0">
            <a:spAutoFit/>
          </a:bodyPr>
          <a:lstStyle/>
          <a:p>
            <a:r>
              <a:rPr lang="en-US" sz="4000" b="1" spc="1200" dirty="0" smtClean="0"/>
              <a:t>Simple C++ Programs</a:t>
            </a:r>
            <a:endParaRPr lang="en-US" sz="4000" b="1" spc="1200" dirty="0"/>
          </a:p>
        </p:txBody>
      </p:sp>
    </p:spTree>
    <p:extLst>
      <p:ext uri="{BB962C8B-B14F-4D97-AF65-F5344CB8AC3E}">
        <p14:creationId xmlns:p14="http://schemas.microsoft.com/office/powerpoint/2010/main" val="1925260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1229710" y="914400"/>
            <a:ext cx="7924800" cy="4516621"/>
          </a:xfrm>
          <a:prstGeom prst="rect">
            <a:avLst/>
          </a:prstGeom>
          <a:noFill/>
          <a:ln w="9525">
            <a:noFill/>
            <a:miter lim="800000"/>
            <a:headEnd/>
            <a:tailEnd/>
          </a:ln>
        </p:spPr>
        <p:txBody>
          <a:bodyPr wrap="square">
            <a:spAutoFit/>
          </a:bodyPr>
          <a:lstStyle/>
          <a:p>
            <a:pPr>
              <a:spcBef>
                <a:spcPts val="300"/>
              </a:spcBef>
            </a:pPr>
            <a:endParaRPr lang="en-US" sz="2000" b="1" dirty="0" smtClean="0">
              <a:cs typeface="Arial" pitchFamily="34" charset="0"/>
            </a:endParaRPr>
          </a:p>
          <a:p>
            <a:pPr>
              <a:spcBef>
                <a:spcPts val="300"/>
              </a:spcBef>
            </a:pPr>
            <a:r>
              <a:rPr lang="en-US" sz="2000" b="1" dirty="0" smtClean="0">
                <a:cs typeface="Arial" pitchFamily="34" charset="0"/>
              </a:rPr>
              <a:t>#include&lt;</a:t>
            </a:r>
            <a:r>
              <a:rPr lang="en-US" sz="2000" b="1" dirty="0" err="1" smtClean="0">
                <a:cs typeface="Arial" pitchFamily="34" charset="0"/>
              </a:rPr>
              <a:t>iostream</a:t>
            </a:r>
            <a:r>
              <a:rPr lang="en-US" sz="2000" b="1" dirty="0" smtClean="0">
                <a:cs typeface="Arial" pitchFamily="34" charset="0"/>
              </a:rPr>
              <a:t>&gt; </a:t>
            </a:r>
            <a:r>
              <a:rPr lang="en-US" sz="2000" dirty="0">
                <a:solidFill>
                  <a:schemeClr val="bg1">
                    <a:lumMod val="50000"/>
                  </a:schemeClr>
                </a:solidFill>
                <a:cs typeface="Arial" pitchFamily="34" charset="0"/>
              </a:rPr>
              <a:t>// header file for </a:t>
            </a:r>
            <a:r>
              <a:rPr lang="en-US" sz="2000" dirty="0" smtClean="0">
                <a:solidFill>
                  <a:schemeClr val="bg1">
                    <a:lumMod val="50000"/>
                  </a:schemeClr>
                </a:solidFill>
                <a:cs typeface="Arial" pitchFamily="34" charset="0"/>
              </a:rPr>
              <a:t>input/output</a:t>
            </a:r>
          </a:p>
          <a:p>
            <a:pPr>
              <a:spcBef>
                <a:spcPts val="300"/>
              </a:spcBef>
            </a:pPr>
            <a:r>
              <a:rPr lang="en-US" sz="2000" dirty="0" smtClean="0">
                <a:solidFill>
                  <a:schemeClr val="bg1">
                    <a:lumMod val="50000"/>
                  </a:schemeClr>
                </a:solidFill>
                <a:cs typeface="Arial" pitchFamily="34" charset="0"/>
              </a:rPr>
              <a:t>using namespace </a:t>
            </a:r>
            <a:r>
              <a:rPr lang="en-US" sz="2000" dirty="0" err="1" smtClean="0">
                <a:solidFill>
                  <a:schemeClr val="bg1">
                    <a:lumMod val="50000"/>
                  </a:schemeClr>
                </a:solidFill>
                <a:cs typeface="Arial" pitchFamily="34" charset="0"/>
              </a:rPr>
              <a:t>std</a:t>
            </a:r>
            <a:r>
              <a:rPr lang="en-US" sz="2000" dirty="0" smtClean="0">
                <a:solidFill>
                  <a:schemeClr val="bg1">
                    <a:lumMod val="50000"/>
                  </a:schemeClr>
                </a:solidFill>
                <a:cs typeface="Arial" pitchFamily="34" charset="0"/>
              </a:rPr>
              <a:t>;</a:t>
            </a:r>
            <a:endParaRPr lang="en-US" sz="2000" dirty="0">
              <a:solidFill>
                <a:schemeClr val="bg1">
                  <a:lumMod val="50000"/>
                </a:schemeClr>
              </a:solidFill>
              <a:cs typeface="Arial" pitchFamily="34" charset="0"/>
            </a:endParaRPr>
          </a:p>
          <a:p>
            <a:pPr>
              <a:spcBef>
                <a:spcPts val="300"/>
              </a:spcBef>
            </a:pPr>
            <a:endParaRPr lang="en-US" sz="2000" b="1" dirty="0" smtClean="0">
              <a:cs typeface="Arial" pitchFamily="34" charset="0"/>
            </a:endParaRPr>
          </a:p>
          <a:p>
            <a:pPr>
              <a:spcBef>
                <a:spcPts val="300"/>
              </a:spcBef>
            </a:pPr>
            <a:r>
              <a:rPr lang="en-US" sz="2000" b="1" dirty="0" err="1" smtClean="0">
                <a:cs typeface="Arial" pitchFamily="34" charset="0"/>
              </a:rPr>
              <a:t>int</a:t>
            </a:r>
            <a:r>
              <a:rPr lang="en-US" sz="2000" b="1" dirty="0" smtClean="0">
                <a:cs typeface="Arial" pitchFamily="34" charset="0"/>
              </a:rPr>
              <a:t> </a:t>
            </a:r>
            <a:r>
              <a:rPr lang="en-US" sz="2000" b="1" dirty="0">
                <a:cs typeface="Arial" pitchFamily="34" charset="0"/>
              </a:rPr>
              <a:t>main() </a:t>
            </a:r>
            <a:r>
              <a:rPr lang="en-US" sz="2000" dirty="0">
                <a:solidFill>
                  <a:schemeClr val="bg1">
                    <a:lumMod val="50000"/>
                  </a:schemeClr>
                </a:solidFill>
                <a:cs typeface="Arial" pitchFamily="34" charset="0"/>
              </a:rPr>
              <a:t>//main function</a:t>
            </a:r>
          </a:p>
          <a:p>
            <a:pPr>
              <a:spcBef>
                <a:spcPts val="300"/>
              </a:spcBef>
            </a:pPr>
            <a:r>
              <a:rPr lang="en-US" sz="2000" b="1" dirty="0">
                <a:cs typeface="Arial" pitchFamily="34" charset="0"/>
              </a:rPr>
              <a:t>{ </a:t>
            </a:r>
            <a:r>
              <a:rPr lang="en-US" sz="2000" dirty="0">
                <a:solidFill>
                  <a:schemeClr val="bg1">
                    <a:lumMod val="50000"/>
                  </a:schemeClr>
                </a:solidFill>
                <a:cs typeface="Arial" pitchFamily="34" charset="0"/>
              </a:rPr>
              <a:t>//program body begins</a:t>
            </a:r>
          </a:p>
          <a:p>
            <a:pPr lvl="1">
              <a:spcBef>
                <a:spcPts val="300"/>
              </a:spcBef>
            </a:pPr>
            <a:r>
              <a:rPr lang="en-US" sz="2000" b="1" dirty="0" err="1" smtClean="0">
                <a:cs typeface="Arial" pitchFamily="34" charset="0"/>
              </a:rPr>
              <a:t>int</a:t>
            </a:r>
            <a:r>
              <a:rPr lang="en-US" sz="2000" b="1" dirty="0" smtClean="0">
                <a:cs typeface="Arial" pitchFamily="34" charset="0"/>
              </a:rPr>
              <a:t> number;</a:t>
            </a:r>
            <a:r>
              <a:rPr lang="en-US" sz="2000" dirty="0" smtClean="0">
                <a:cs typeface="Arial" pitchFamily="34" charset="0"/>
              </a:rPr>
              <a:t> </a:t>
            </a:r>
            <a:r>
              <a:rPr lang="en-US" sz="2000" dirty="0">
                <a:solidFill>
                  <a:schemeClr val="bg1">
                    <a:lumMod val="50000"/>
                  </a:schemeClr>
                </a:solidFill>
                <a:cs typeface="Arial" pitchFamily="34" charset="0"/>
              </a:rPr>
              <a:t>//variable </a:t>
            </a:r>
            <a:r>
              <a:rPr lang="en-US" sz="2000" dirty="0" smtClean="0">
                <a:solidFill>
                  <a:schemeClr val="bg1">
                    <a:lumMod val="50000"/>
                  </a:schemeClr>
                </a:solidFill>
                <a:cs typeface="Arial" pitchFamily="34" charset="0"/>
              </a:rPr>
              <a:t>declaration</a:t>
            </a:r>
          </a:p>
          <a:p>
            <a:pPr lvl="1">
              <a:spcBef>
                <a:spcPts val="300"/>
              </a:spcBef>
            </a:pPr>
            <a:endParaRPr lang="en-US" sz="2000" dirty="0" smtClean="0">
              <a:solidFill>
                <a:schemeClr val="bg1">
                  <a:lumMod val="50000"/>
                </a:schemeClr>
              </a:solidFill>
              <a:cs typeface="Arial" pitchFamily="34" charset="0"/>
            </a:endParaRPr>
          </a:p>
          <a:p>
            <a:pPr lvl="1">
              <a:spcBef>
                <a:spcPts val="300"/>
              </a:spcBef>
            </a:pPr>
            <a:r>
              <a:rPr lang="en-US" sz="2000" b="1" dirty="0" err="1" smtClean="0">
                <a:cs typeface="Arial" pitchFamily="34" charset="0"/>
              </a:rPr>
              <a:t>cout</a:t>
            </a:r>
            <a:r>
              <a:rPr lang="en-US" sz="2000" b="1" dirty="0" smtClean="0">
                <a:cs typeface="Arial" pitchFamily="34" charset="0"/>
              </a:rPr>
              <a:t>&lt;&lt;“Enter </a:t>
            </a:r>
            <a:r>
              <a:rPr lang="en-US" sz="2000" b="1" dirty="0">
                <a:cs typeface="Arial" pitchFamily="34" charset="0"/>
              </a:rPr>
              <a:t>number “; </a:t>
            </a:r>
            <a:r>
              <a:rPr lang="en-US" sz="2000" dirty="0">
                <a:solidFill>
                  <a:schemeClr val="bg1">
                    <a:lumMod val="50000"/>
                  </a:schemeClr>
                </a:solidFill>
                <a:cs typeface="Arial" pitchFamily="34" charset="0"/>
              </a:rPr>
              <a:t>// user friendly info display</a:t>
            </a:r>
          </a:p>
          <a:p>
            <a:pPr lvl="1">
              <a:spcBef>
                <a:spcPts val="300"/>
              </a:spcBef>
            </a:pPr>
            <a:r>
              <a:rPr lang="en-US" sz="2000" b="1" dirty="0" err="1">
                <a:cs typeface="Arial" pitchFamily="34" charset="0"/>
              </a:rPr>
              <a:t>cin</a:t>
            </a:r>
            <a:r>
              <a:rPr lang="en-US" sz="2000" b="1" dirty="0" smtClean="0">
                <a:cs typeface="Arial" pitchFamily="34" charset="0"/>
              </a:rPr>
              <a:t>&gt;&gt;number; </a:t>
            </a:r>
            <a:r>
              <a:rPr lang="en-US" sz="2000" dirty="0">
                <a:solidFill>
                  <a:schemeClr val="bg1">
                    <a:lumMod val="50000"/>
                  </a:schemeClr>
                </a:solidFill>
                <a:cs typeface="Arial" pitchFamily="34" charset="0"/>
              </a:rPr>
              <a:t>// reading </a:t>
            </a:r>
            <a:r>
              <a:rPr lang="en-US" sz="2000" dirty="0" smtClean="0">
                <a:solidFill>
                  <a:schemeClr val="bg1">
                    <a:lumMod val="50000"/>
                  </a:schemeClr>
                </a:solidFill>
                <a:cs typeface="Arial" pitchFamily="34" charset="0"/>
              </a:rPr>
              <a:t> </a:t>
            </a:r>
            <a:r>
              <a:rPr lang="en-US" sz="2000" dirty="0">
                <a:solidFill>
                  <a:schemeClr val="bg1">
                    <a:lumMod val="50000"/>
                  </a:schemeClr>
                </a:solidFill>
                <a:cs typeface="Arial" pitchFamily="34" charset="0"/>
              </a:rPr>
              <a:t>input value to the variable</a:t>
            </a:r>
          </a:p>
          <a:p>
            <a:pPr lvl="1">
              <a:spcBef>
                <a:spcPts val="300"/>
              </a:spcBef>
            </a:pPr>
            <a:r>
              <a:rPr lang="en-US" sz="2000" b="1" dirty="0" err="1">
                <a:cs typeface="Arial" pitchFamily="34" charset="0"/>
              </a:rPr>
              <a:t>cout</a:t>
            </a:r>
            <a:r>
              <a:rPr lang="en-US" sz="2000" b="1" dirty="0" smtClean="0">
                <a:cs typeface="Arial" pitchFamily="34" charset="0"/>
              </a:rPr>
              <a:t>&lt;&lt;“The entered no</a:t>
            </a:r>
            <a:r>
              <a:rPr lang="en-US" sz="2000" b="1" dirty="0">
                <a:cs typeface="Arial" pitchFamily="34" charset="0"/>
              </a:rPr>
              <a:t>. is\n</a:t>
            </a:r>
            <a:r>
              <a:rPr lang="en-US" sz="2000" b="1" dirty="0" smtClean="0">
                <a:cs typeface="Arial" pitchFamily="34" charset="0"/>
              </a:rPr>
              <a:t>”&lt;&lt;number; </a:t>
            </a:r>
            <a:r>
              <a:rPr lang="en-US" sz="2000" dirty="0">
                <a:solidFill>
                  <a:schemeClr val="bg1">
                    <a:lumMod val="50000"/>
                  </a:schemeClr>
                </a:solidFill>
                <a:cs typeface="Arial" pitchFamily="34" charset="0"/>
              </a:rPr>
              <a:t>//writing or output variable value </a:t>
            </a:r>
          </a:p>
          <a:p>
            <a:pPr>
              <a:spcBef>
                <a:spcPts val="300"/>
              </a:spcBef>
            </a:pPr>
            <a:r>
              <a:rPr lang="en-US" sz="2000" b="1" dirty="0" smtClean="0">
                <a:cs typeface="Arial" pitchFamily="34" charset="0"/>
              </a:rPr>
              <a:t>}</a:t>
            </a:r>
            <a:r>
              <a:rPr lang="en-US" sz="2000" dirty="0" smtClean="0">
                <a:cs typeface="Arial" pitchFamily="34" charset="0"/>
              </a:rPr>
              <a:t> </a:t>
            </a:r>
            <a:r>
              <a:rPr lang="en-US" sz="2000" dirty="0">
                <a:solidFill>
                  <a:schemeClr val="bg1">
                    <a:lumMod val="50000"/>
                  </a:schemeClr>
                </a:solidFill>
                <a:cs typeface="Arial" pitchFamily="34" charset="0"/>
              </a:rPr>
              <a:t>// end of program</a:t>
            </a:r>
          </a:p>
        </p:txBody>
      </p:sp>
      <p:sp>
        <p:nvSpPr>
          <p:cNvPr id="2" name="Title 1"/>
          <p:cNvSpPr>
            <a:spLocks noGrp="1"/>
          </p:cNvSpPr>
          <p:nvPr>
            <p:ph type="title"/>
          </p:nvPr>
        </p:nvSpPr>
        <p:spPr>
          <a:xfrm>
            <a:off x="1219200" y="0"/>
            <a:ext cx="7162800" cy="838200"/>
          </a:xfrm>
        </p:spPr>
        <p:txBody>
          <a:bodyPr>
            <a:normAutofit/>
          </a:bodyPr>
          <a:lstStyle/>
          <a:p>
            <a:pPr algn="ctr"/>
            <a:r>
              <a:rPr lang="en-US" sz="2800" b="1" kern="0" dirty="0" smtClean="0"/>
              <a:t>Read </a:t>
            </a:r>
            <a:r>
              <a:rPr lang="en-US" sz="2800" b="1" kern="0" dirty="0"/>
              <a:t>and display a </a:t>
            </a:r>
            <a:r>
              <a:rPr lang="en-US" sz="2800" b="1" kern="0" dirty="0" smtClean="0"/>
              <a:t>number</a:t>
            </a:r>
            <a:endParaRPr lang="en-US" sz="2800" b="1" dirty="0"/>
          </a:p>
        </p:txBody>
      </p:sp>
      <p:sp>
        <p:nvSpPr>
          <p:cNvPr id="4" name="Slide Number Placeholder 3"/>
          <p:cNvSpPr>
            <a:spLocks noGrp="1"/>
          </p:cNvSpPr>
          <p:nvPr>
            <p:ph type="sldNum" sz="quarter" idx="12"/>
          </p:nvPr>
        </p:nvSpPr>
        <p:spPr/>
        <p:txBody>
          <a:bodyPr/>
          <a:lstStyle/>
          <a:p>
            <a:fld id="{C839977E-EAC6-4CBE-AE0E-153E042775AB}" type="slidenum">
              <a:rPr lang="en-US" smtClean="0"/>
              <a:pPr/>
              <a:t>16</a:t>
            </a:fld>
            <a:endParaRPr lang="en-US"/>
          </a:p>
        </p:txBody>
      </p:sp>
    </p:spTree>
    <p:extLst>
      <p:ext uri="{BB962C8B-B14F-4D97-AF65-F5344CB8AC3E}">
        <p14:creationId xmlns:p14="http://schemas.microsoft.com/office/powerpoint/2010/main" val="3117884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2">
                                            <p:txEl>
                                              <p:pRg st="1" end="1"/>
                                            </p:txEl>
                                          </p:spTgt>
                                        </p:tgtEl>
                                        <p:attrNameLst>
                                          <p:attrName>style.visibility</p:attrName>
                                        </p:attrNameLst>
                                      </p:cBhvr>
                                      <p:to>
                                        <p:strVal val="visible"/>
                                      </p:to>
                                    </p:set>
                                    <p:animEffect transition="in" filter="blinds(horizontal)">
                                      <p:cBhvr>
                                        <p:cTn id="7" dur="500"/>
                                        <p:tgtEl>
                                          <p:spTgt spid="2918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1842">
                                            <p:txEl>
                                              <p:pRg st="2" end="2"/>
                                            </p:txEl>
                                          </p:spTgt>
                                        </p:tgtEl>
                                        <p:attrNameLst>
                                          <p:attrName>style.visibility</p:attrName>
                                        </p:attrNameLst>
                                      </p:cBhvr>
                                      <p:to>
                                        <p:strVal val="visible"/>
                                      </p:to>
                                    </p:set>
                                    <p:animEffect transition="in" filter="blinds(horizontal)">
                                      <p:cBhvr>
                                        <p:cTn id="12" dur="500"/>
                                        <p:tgtEl>
                                          <p:spTgt spid="2918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1842">
                                            <p:txEl>
                                              <p:pRg st="4" end="4"/>
                                            </p:txEl>
                                          </p:spTgt>
                                        </p:tgtEl>
                                        <p:attrNameLst>
                                          <p:attrName>style.visibility</p:attrName>
                                        </p:attrNameLst>
                                      </p:cBhvr>
                                      <p:to>
                                        <p:strVal val="visible"/>
                                      </p:to>
                                    </p:set>
                                    <p:animEffect transition="in" filter="blinds(horizontal)">
                                      <p:cBhvr>
                                        <p:cTn id="17" dur="500"/>
                                        <p:tgtEl>
                                          <p:spTgt spid="29184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1842">
                                            <p:txEl>
                                              <p:pRg st="5" end="5"/>
                                            </p:txEl>
                                          </p:spTgt>
                                        </p:tgtEl>
                                        <p:attrNameLst>
                                          <p:attrName>style.visibility</p:attrName>
                                        </p:attrNameLst>
                                      </p:cBhvr>
                                      <p:to>
                                        <p:strVal val="visible"/>
                                      </p:to>
                                    </p:set>
                                    <p:animEffect transition="in" filter="blinds(horizontal)">
                                      <p:cBhvr>
                                        <p:cTn id="22" dur="500"/>
                                        <p:tgtEl>
                                          <p:spTgt spid="291842">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91842">
                                            <p:txEl>
                                              <p:pRg st="6" end="6"/>
                                            </p:txEl>
                                          </p:spTgt>
                                        </p:tgtEl>
                                        <p:attrNameLst>
                                          <p:attrName>style.visibility</p:attrName>
                                        </p:attrNameLst>
                                      </p:cBhvr>
                                      <p:to>
                                        <p:strVal val="visible"/>
                                      </p:to>
                                    </p:set>
                                    <p:animEffect transition="in" filter="blinds(horizontal)">
                                      <p:cBhvr>
                                        <p:cTn id="25" dur="500"/>
                                        <p:tgtEl>
                                          <p:spTgt spid="291842">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91842">
                                            <p:txEl>
                                              <p:pRg st="8" end="8"/>
                                            </p:txEl>
                                          </p:spTgt>
                                        </p:tgtEl>
                                        <p:attrNameLst>
                                          <p:attrName>style.visibility</p:attrName>
                                        </p:attrNameLst>
                                      </p:cBhvr>
                                      <p:to>
                                        <p:strVal val="visible"/>
                                      </p:to>
                                    </p:set>
                                    <p:animEffect transition="in" filter="blinds(horizontal)">
                                      <p:cBhvr>
                                        <p:cTn id="28" dur="500"/>
                                        <p:tgtEl>
                                          <p:spTgt spid="291842">
                                            <p:txEl>
                                              <p:pRg st="8" end="8"/>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91842">
                                            <p:txEl>
                                              <p:pRg st="9" end="9"/>
                                            </p:txEl>
                                          </p:spTgt>
                                        </p:tgtEl>
                                        <p:attrNameLst>
                                          <p:attrName>style.visibility</p:attrName>
                                        </p:attrNameLst>
                                      </p:cBhvr>
                                      <p:to>
                                        <p:strVal val="visible"/>
                                      </p:to>
                                    </p:set>
                                    <p:animEffect transition="in" filter="blinds(horizontal)">
                                      <p:cBhvr>
                                        <p:cTn id="31" dur="500"/>
                                        <p:tgtEl>
                                          <p:spTgt spid="291842">
                                            <p:txEl>
                                              <p:pRg st="9" end="9"/>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91842">
                                            <p:txEl>
                                              <p:pRg st="10" end="10"/>
                                            </p:txEl>
                                          </p:spTgt>
                                        </p:tgtEl>
                                        <p:attrNameLst>
                                          <p:attrName>style.visibility</p:attrName>
                                        </p:attrNameLst>
                                      </p:cBhvr>
                                      <p:to>
                                        <p:strVal val="visible"/>
                                      </p:to>
                                    </p:set>
                                    <p:animEffect transition="in" filter="blinds(horizontal)">
                                      <p:cBhvr>
                                        <p:cTn id="34" dur="500"/>
                                        <p:tgtEl>
                                          <p:spTgt spid="291842">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91842">
                                            <p:txEl>
                                              <p:pRg st="11" end="11"/>
                                            </p:txEl>
                                          </p:spTgt>
                                        </p:tgtEl>
                                        <p:attrNameLst>
                                          <p:attrName>style.visibility</p:attrName>
                                        </p:attrNameLst>
                                      </p:cBhvr>
                                      <p:to>
                                        <p:strVal val="visible"/>
                                      </p:to>
                                    </p:set>
                                    <p:animEffect transition="in" filter="blinds(horizontal)">
                                      <p:cBhvr>
                                        <p:cTn id="39" dur="500"/>
                                        <p:tgtEl>
                                          <p:spTgt spid="29184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914400"/>
          </a:xfrm>
        </p:spPr>
        <p:txBody>
          <a:bodyPr>
            <a:noAutofit/>
          </a:bodyPr>
          <a:lstStyle/>
          <a:p>
            <a:pPr algn="ctr" eaLnBrk="0" hangingPunct="0">
              <a:defRPr/>
            </a:pPr>
            <a:r>
              <a:rPr lang="en-US" sz="2800" b="1" kern="0" dirty="0" smtClean="0"/>
              <a:t>Converting the given Seconds into hr., min. &amp; sec.</a:t>
            </a:r>
            <a:endParaRPr lang="en-US" sz="2800" b="1" dirty="0"/>
          </a:p>
        </p:txBody>
      </p:sp>
      <p:sp>
        <p:nvSpPr>
          <p:cNvPr id="128006" name="Rectangle 3"/>
          <p:cNvSpPr>
            <a:spLocks noGrp="1" noChangeArrowheads="1"/>
          </p:cNvSpPr>
          <p:nvPr>
            <p:ph idx="1"/>
          </p:nvPr>
        </p:nvSpPr>
        <p:spPr>
          <a:xfrm>
            <a:off x="1219201" y="990600"/>
            <a:ext cx="7924800" cy="5867400"/>
          </a:xfrm>
          <a:solidFill>
            <a:srgbClr val="FFFFFF"/>
          </a:solidFill>
        </p:spPr>
        <p:txBody>
          <a:bodyPr/>
          <a:lstStyle/>
          <a:p>
            <a:pPr>
              <a:lnSpc>
                <a:spcPct val="90000"/>
              </a:lnSpc>
              <a:spcBef>
                <a:spcPts val="400"/>
              </a:spcBef>
              <a:spcAft>
                <a:spcPts val="400"/>
              </a:spcAft>
              <a:buFontTx/>
              <a:buNone/>
              <a:defRPr/>
            </a:pPr>
            <a:endParaRPr lang="en-US" sz="2000" dirty="0" smtClean="0">
              <a:solidFill>
                <a:schemeClr val="tx2"/>
              </a:solidFill>
              <a:latin typeface="+mj-lt"/>
            </a:endParaRPr>
          </a:p>
        </p:txBody>
      </p:sp>
      <p:sp>
        <p:nvSpPr>
          <p:cNvPr id="4" name="Slide Number Placeholder 3"/>
          <p:cNvSpPr>
            <a:spLocks noGrp="1"/>
          </p:cNvSpPr>
          <p:nvPr>
            <p:ph type="sldNum" sz="quarter" idx="12"/>
          </p:nvPr>
        </p:nvSpPr>
        <p:spPr/>
        <p:txBody>
          <a:bodyPr/>
          <a:lstStyle/>
          <a:p>
            <a:fld id="{C839977E-EAC6-4CBE-AE0E-153E042775AB}" type="slidenum">
              <a:rPr lang="en-US" smtClean="0"/>
              <a:pPr/>
              <a:t>17</a:t>
            </a:fld>
            <a:endParaRPr lang="en-US"/>
          </a:p>
        </p:txBody>
      </p:sp>
    </p:spTree>
    <p:extLst>
      <p:ext uri="{BB962C8B-B14F-4D97-AF65-F5344CB8AC3E}">
        <p14:creationId xmlns:p14="http://schemas.microsoft.com/office/powerpoint/2010/main" val="770643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blinds(horizontal)">
                                      <p:cBhvr>
                                        <p:cTn id="7" dur="500"/>
                                        <p:tgtEl>
                                          <p:spTgt spid="128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914400"/>
          </a:xfrm>
        </p:spPr>
        <p:txBody>
          <a:bodyPr>
            <a:noAutofit/>
          </a:bodyPr>
          <a:lstStyle/>
          <a:p>
            <a:pPr algn="ctr" eaLnBrk="0" hangingPunct="0">
              <a:defRPr/>
            </a:pPr>
            <a:r>
              <a:rPr lang="en-US" sz="2800" b="1" kern="0" dirty="0" smtClean="0"/>
              <a:t>Converting the given Seconds into hr., min. &amp; sec.</a:t>
            </a:r>
            <a:endParaRPr lang="en-US" sz="2800" b="1" dirty="0"/>
          </a:p>
        </p:txBody>
      </p:sp>
      <p:sp>
        <p:nvSpPr>
          <p:cNvPr id="128006" name="Rectangle 3"/>
          <p:cNvSpPr>
            <a:spLocks noGrp="1" noChangeArrowheads="1"/>
          </p:cNvSpPr>
          <p:nvPr>
            <p:ph idx="1"/>
          </p:nvPr>
        </p:nvSpPr>
        <p:spPr>
          <a:xfrm>
            <a:off x="1219201" y="990600"/>
            <a:ext cx="7924800" cy="5867400"/>
          </a:xfrm>
          <a:solidFill>
            <a:srgbClr val="FFFFFF"/>
          </a:solidFill>
        </p:spPr>
        <p:txBody>
          <a:bodyPr/>
          <a:lstStyle/>
          <a:p>
            <a:pPr>
              <a:lnSpc>
                <a:spcPct val="90000"/>
              </a:lnSpc>
              <a:spcBef>
                <a:spcPts val="400"/>
              </a:spcBef>
              <a:spcAft>
                <a:spcPts val="400"/>
              </a:spcAft>
              <a:buFontTx/>
              <a:buNone/>
              <a:defRPr/>
            </a:pPr>
            <a:r>
              <a:rPr lang="en-US" sz="2000" dirty="0" smtClean="0">
                <a:solidFill>
                  <a:schemeClr val="tx2"/>
                </a:solidFill>
                <a:latin typeface="+mj-lt"/>
              </a:rPr>
              <a:t>#include&lt;</a:t>
            </a:r>
            <a:r>
              <a:rPr lang="en-US" sz="2000" dirty="0" err="1" smtClean="0">
                <a:solidFill>
                  <a:schemeClr val="tx2"/>
                </a:solidFill>
                <a:latin typeface="+mj-lt"/>
              </a:rPr>
              <a:t>iostream</a:t>
            </a:r>
            <a:r>
              <a:rPr lang="en-US" sz="2000" dirty="0" smtClean="0">
                <a:solidFill>
                  <a:schemeClr val="tx2"/>
                </a:solidFill>
                <a:latin typeface="+mj-lt"/>
              </a:rPr>
              <a:t>&gt;</a:t>
            </a:r>
          </a:p>
          <a:p>
            <a:pPr>
              <a:lnSpc>
                <a:spcPct val="90000"/>
              </a:lnSpc>
              <a:spcBef>
                <a:spcPts val="400"/>
              </a:spcBef>
              <a:spcAft>
                <a:spcPts val="400"/>
              </a:spcAft>
              <a:buFontTx/>
              <a:buNone/>
              <a:defRPr/>
            </a:pPr>
            <a:r>
              <a:rPr lang="en-US" sz="2000" dirty="0" smtClean="0">
                <a:solidFill>
                  <a:schemeClr val="tx2"/>
                </a:solidFill>
                <a:latin typeface="+mj-lt"/>
              </a:rPr>
              <a:t>using namespace </a:t>
            </a:r>
            <a:r>
              <a:rPr lang="en-US" sz="2000" dirty="0" err="1" smtClean="0">
                <a:solidFill>
                  <a:schemeClr val="tx2"/>
                </a:solidFill>
                <a:latin typeface="+mj-lt"/>
              </a:rPr>
              <a:t>std</a:t>
            </a:r>
            <a:r>
              <a:rPr lang="en-US" sz="2000" dirty="0" smtClean="0">
                <a:solidFill>
                  <a:schemeClr val="tx2"/>
                </a:solidFill>
                <a:latin typeface="+mj-lt"/>
              </a:rPr>
              <a:t>;</a:t>
            </a:r>
          </a:p>
          <a:p>
            <a:pPr>
              <a:lnSpc>
                <a:spcPct val="90000"/>
              </a:lnSpc>
              <a:spcBef>
                <a:spcPts val="400"/>
              </a:spcBef>
              <a:spcAft>
                <a:spcPts val="400"/>
              </a:spcAft>
              <a:buFontTx/>
              <a:buNone/>
              <a:defRPr/>
            </a:pPr>
            <a:r>
              <a:rPr lang="en-US" sz="2000" dirty="0" err="1" smtClean="0">
                <a:solidFill>
                  <a:schemeClr val="tx2"/>
                </a:solidFill>
                <a:latin typeface="+mj-lt"/>
              </a:rPr>
              <a:t>Int</a:t>
            </a:r>
            <a:r>
              <a:rPr lang="en-US" sz="2000" dirty="0" smtClean="0">
                <a:solidFill>
                  <a:schemeClr val="tx2"/>
                </a:solidFill>
                <a:latin typeface="+mj-lt"/>
              </a:rPr>
              <a:t> main( )</a:t>
            </a:r>
          </a:p>
          <a:p>
            <a:pPr>
              <a:lnSpc>
                <a:spcPct val="90000"/>
              </a:lnSpc>
              <a:spcBef>
                <a:spcPts val="400"/>
              </a:spcBef>
              <a:spcAft>
                <a:spcPts val="400"/>
              </a:spcAft>
              <a:buFontTx/>
              <a:buNone/>
              <a:defRPr/>
            </a:pPr>
            <a:r>
              <a:rPr lang="en-US" sz="2000" dirty="0" smtClean="0">
                <a:solidFill>
                  <a:schemeClr val="tx2"/>
                </a:solidFill>
                <a:latin typeface="+mj-lt"/>
              </a:rPr>
              <a:t>{</a:t>
            </a:r>
          </a:p>
          <a:p>
            <a:pPr>
              <a:lnSpc>
                <a:spcPct val="90000"/>
              </a:lnSpc>
              <a:spcBef>
                <a:spcPts val="400"/>
              </a:spcBef>
              <a:spcAft>
                <a:spcPts val="400"/>
              </a:spcAft>
              <a:buFontTx/>
              <a:buNone/>
              <a:defRPr/>
            </a:pPr>
            <a:r>
              <a:rPr lang="en-US" sz="2000" dirty="0" smtClean="0">
                <a:solidFill>
                  <a:schemeClr val="tx2"/>
                </a:solidFill>
                <a:latin typeface="+mj-lt"/>
              </a:rPr>
              <a:t>	</a:t>
            </a:r>
            <a:r>
              <a:rPr lang="en-US" sz="2000" dirty="0" err="1" smtClean="0">
                <a:solidFill>
                  <a:schemeClr val="tx2"/>
                </a:solidFill>
                <a:latin typeface="+mj-lt"/>
              </a:rPr>
              <a:t>int</a:t>
            </a:r>
            <a:r>
              <a:rPr lang="en-US" sz="2000" dirty="0" smtClean="0">
                <a:solidFill>
                  <a:schemeClr val="tx2"/>
                </a:solidFill>
                <a:latin typeface="+mj-lt"/>
              </a:rPr>
              <a:t> seconds, hours, minutes;</a:t>
            </a:r>
          </a:p>
          <a:p>
            <a:pPr>
              <a:lnSpc>
                <a:spcPct val="90000"/>
              </a:lnSpc>
              <a:spcBef>
                <a:spcPts val="400"/>
              </a:spcBef>
              <a:spcAft>
                <a:spcPts val="400"/>
              </a:spcAft>
              <a:buFontTx/>
              <a:buNone/>
              <a:defRPr/>
            </a:pPr>
            <a:r>
              <a:rPr lang="en-US" sz="2000" dirty="0" smtClean="0">
                <a:solidFill>
                  <a:schemeClr val="tx2"/>
                </a:solidFill>
                <a:latin typeface="+mj-lt"/>
              </a:rPr>
              <a:t>	</a:t>
            </a:r>
            <a:r>
              <a:rPr lang="en-US" sz="2000" dirty="0" err="1" smtClean="0">
                <a:solidFill>
                  <a:schemeClr val="tx2"/>
                </a:solidFill>
                <a:latin typeface="+mj-lt"/>
              </a:rPr>
              <a:t>cout</a:t>
            </a:r>
            <a:r>
              <a:rPr lang="en-US" sz="2000" dirty="0" smtClean="0">
                <a:solidFill>
                  <a:schemeClr val="tx2"/>
                </a:solidFill>
                <a:latin typeface="+mj-lt"/>
              </a:rPr>
              <a:t>&lt;&lt;“enter seconds”;</a:t>
            </a:r>
          </a:p>
          <a:p>
            <a:pPr>
              <a:lnSpc>
                <a:spcPct val="90000"/>
              </a:lnSpc>
              <a:spcBef>
                <a:spcPts val="400"/>
              </a:spcBef>
              <a:spcAft>
                <a:spcPts val="400"/>
              </a:spcAft>
              <a:buFontTx/>
              <a:buNone/>
              <a:defRPr/>
            </a:pPr>
            <a:r>
              <a:rPr lang="en-US" sz="2000" dirty="0" smtClean="0">
                <a:solidFill>
                  <a:schemeClr val="tx2"/>
                </a:solidFill>
                <a:latin typeface="+mj-lt"/>
              </a:rPr>
              <a:t>	</a:t>
            </a:r>
            <a:r>
              <a:rPr lang="en-US" sz="2000" dirty="0" err="1" smtClean="0">
                <a:solidFill>
                  <a:schemeClr val="tx2"/>
                </a:solidFill>
                <a:latin typeface="+mj-lt"/>
              </a:rPr>
              <a:t>cin</a:t>
            </a:r>
            <a:r>
              <a:rPr lang="en-US" sz="2000" dirty="0" smtClean="0">
                <a:solidFill>
                  <a:schemeClr val="tx2"/>
                </a:solidFill>
                <a:latin typeface="+mj-lt"/>
              </a:rPr>
              <a:t>&gt;&gt;seconds;</a:t>
            </a:r>
          </a:p>
          <a:p>
            <a:pPr>
              <a:lnSpc>
                <a:spcPct val="90000"/>
              </a:lnSpc>
              <a:spcBef>
                <a:spcPts val="400"/>
              </a:spcBef>
              <a:spcAft>
                <a:spcPts val="400"/>
              </a:spcAft>
              <a:buFontTx/>
              <a:buNone/>
              <a:defRPr/>
            </a:pPr>
            <a:r>
              <a:rPr lang="en-US" sz="2000" dirty="0" smtClean="0">
                <a:solidFill>
                  <a:schemeClr val="tx2"/>
                </a:solidFill>
                <a:latin typeface="+mj-lt"/>
              </a:rPr>
              <a:t>	hours= seconds/3600;</a:t>
            </a:r>
          </a:p>
          <a:p>
            <a:pPr>
              <a:lnSpc>
                <a:spcPct val="90000"/>
              </a:lnSpc>
              <a:spcBef>
                <a:spcPts val="400"/>
              </a:spcBef>
              <a:spcAft>
                <a:spcPts val="400"/>
              </a:spcAft>
              <a:buFontTx/>
              <a:buNone/>
              <a:defRPr/>
            </a:pPr>
            <a:r>
              <a:rPr lang="en-US" sz="2000" dirty="0" smtClean="0">
                <a:solidFill>
                  <a:schemeClr val="tx2"/>
                </a:solidFill>
                <a:latin typeface="+mj-lt"/>
              </a:rPr>
              <a:t>	seconds = seconds  % 3600;</a:t>
            </a:r>
          </a:p>
          <a:p>
            <a:pPr>
              <a:lnSpc>
                <a:spcPct val="90000"/>
              </a:lnSpc>
              <a:spcBef>
                <a:spcPts val="400"/>
              </a:spcBef>
              <a:spcAft>
                <a:spcPts val="400"/>
              </a:spcAft>
              <a:buFontTx/>
              <a:buNone/>
              <a:defRPr/>
            </a:pPr>
            <a:r>
              <a:rPr lang="en-US" sz="2000" dirty="0" smtClean="0">
                <a:solidFill>
                  <a:schemeClr val="tx2"/>
                </a:solidFill>
                <a:latin typeface="+mj-lt"/>
              </a:rPr>
              <a:t>	minutes= seconds/60;</a:t>
            </a:r>
          </a:p>
          <a:p>
            <a:pPr>
              <a:lnSpc>
                <a:spcPct val="90000"/>
              </a:lnSpc>
              <a:spcBef>
                <a:spcPts val="400"/>
              </a:spcBef>
              <a:spcAft>
                <a:spcPts val="400"/>
              </a:spcAft>
              <a:buFontTx/>
              <a:buNone/>
              <a:defRPr/>
            </a:pPr>
            <a:r>
              <a:rPr lang="en-US" sz="2000" dirty="0" smtClean="0">
                <a:solidFill>
                  <a:schemeClr val="tx2"/>
                </a:solidFill>
                <a:latin typeface="+mj-lt"/>
              </a:rPr>
              <a:t>	seconds= seconds % 60;</a:t>
            </a:r>
          </a:p>
          <a:p>
            <a:pPr>
              <a:lnSpc>
                <a:spcPct val="90000"/>
              </a:lnSpc>
              <a:spcBef>
                <a:spcPts val="400"/>
              </a:spcBef>
              <a:spcAft>
                <a:spcPts val="400"/>
              </a:spcAft>
              <a:buFontTx/>
              <a:buNone/>
              <a:defRPr/>
            </a:pPr>
            <a:r>
              <a:rPr lang="en-US" sz="2000" dirty="0" smtClean="0">
                <a:solidFill>
                  <a:schemeClr val="tx2"/>
                </a:solidFill>
                <a:latin typeface="+mj-lt"/>
              </a:rPr>
              <a:t>	</a:t>
            </a:r>
            <a:r>
              <a:rPr lang="en-US" sz="2000" dirty="0" err="1" smtClean="0">
                <a:solidFill>
                  <a:schemeClr val="tx2"/>
                </a:solidFill>
                <a:latin typeface="+mj-lt"/>
              </a:rPr>
              <a:t>cout</a:t>
            </a:r>
            <a:r>
              <a:rPr lang="en-US" sz="2000" dirty="0" smtClean="0">
                <a:solidFill>
                  <a:schemeClr val="tx2"/>
                </a:solidFill>
                <a:latin typeface="+mj-lt"/>
              </a:rPr>
              <a:t>&lt;&lt;“\n”&lt;&lt;“ Given Seconds = “ &lt;&lt;hours&lt;&lt;“ hrs : “&lt;&lt;minutes&lt;&lt;“ </a:t>
            </a:r>
            <a:r>
              <a:rPr lang="en-US" sz="2000" dirty="0" err="1" smtClean="0">
                <a:solidFill>
                  <a:schemeClr val="tx2"/>
                </a:solidFill>
                <a:latin typeface="+mj-lt"/>
              </a:rPr>
              <a:t>mins</a:t>
            </a:r>
            <a:r>
              <a:rPr lang="en-US" sz="2000" dirty="0" smtClean="0">
                <a:solidFill>
                  <a:schemeClr val="tx2"/>
                </a:solidFill>
                <a:latin typeface="+mj-lt"/>
              </a:rPr>
              <a:t> : “ &lt;&lt;seconds &lt;&lt;“ </a:t>
            </a:r>
            <a:r>
              <a:rPr lang="en-US" sz="2000" dirty="0" err="1" smtClean="0">
                <a:solidFill>
                  <a:schemeClr val="tx2"/>
                </a:solidFill>
                <a:latin typeface="+mj-lt"/>
              </a:rPr>
              <a:t>secs</a:t>
            </a:r>
            <a:r>
              <a:rPr lang="en-US" sz="2000" dirty="0" smtClean="0">
                <a:solidFill>
                  <a:schemeClr val="tx2"/>
                </a:solidFill>
                <a:latin typeface="+mj-lt"/>
              </a:rPr>
              <a:t>”;</a:t>
            </a:r>
          </a:p>
          <a:p>
            <a:pPr>
              <a:lnSpc>
                <a:spcPct val="90000"/>
              </a:lnSpc>
              <a:spcBef>
                <a:spcPts val="400"/>
              </a:spcBef>
              <a:spcAft>
                <a:spcPts val="400"/>
              </a:spcAft>
              <a:buFontTx/>
              <a:buNone/>
              <a:defRPr/>
            </a:pPr>
            <a:r>
              <a:rPr lang="en-US" sz="2000" dirty="0">
                <a:solidFill>
                  <a:schemeClr val="tx2"/>
                </a:solidFill>
                <a:latin typeface="+mj-lt"/>
              </a:rPr>
              <a:t>	</a:t>
            </a:r>
            <a:r>
              <a:rPr lang="en-US" sz="2000" dirty="0" smtClean="0">
                <a:solidFill>
                  <a:schemeClr val="tx2"/>
                </a:solidFill>
                <a:latin typeface="+mj-lt"/>
              </a:rPr>
              <a:t>} </a:t>
            </a:r>
          </a:p>
        </p:txBody>
      </p:sp>
      <p:sp>
        <p:nvSpPr>
          <p:cNvPr id="4" name="Slide Number Placeholder 3"/>
          <p:cNvSpPr>
            <a:spLocks noGrp="1"/>
          </p:cNvSpPr>
          <p:nvPr>
            <p:ph type="sldNum" sz="quarter" idx="12"/>
          </p:nvPr>
        </p:nvSpPr>
        <p:spPr/>
        <p:txBody>
          <a:bodyPr/>
          <a:lstStyle/>
          <a:p>
            <a:fld id="{C839977E-EAC6-4CBE-AE0E-153E042775AB}" type="slidenum">
              <a:rPr lang="en-US" smtClean="0"/>
              <a:pPr/>
              <a:t>18</a:t>
            </a:fld>
            <a:endParaRPr lang="en-US"/>
          </a:p>
        </p:txBody>
      </p:sp>
    </p:spTree>
    <p:extLst>
      <p:ext uri="{BB962C8B-B14F-4D97-AF65-F5344CB8AC3E}">
        <p14:creationId xmlns:p14="http://schemas.microsoft.com/office/powerpoint/2010/main" val="3610129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blinds(horizontal)">
                                      <p:cBhvr>
                                        <p:cTn id="7" dur="500"/>
                                        <p:tgtEl>
                                          <p:spTgt spid="128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6276"/>
            <a:ext cx="7238999" cy="888124"/>
          </a:xfrm>
        </p:spPr>
        <p:txBody>
          <a:bodyPr>
            <a:noAutofit/>
          </a:bodyPr>
          <a:lstStyle/>
          <a:p>
            <a:pPr algn="ctr"/>
            <a:r>
              <a:rPr lang="en-US" sz="2800" b="1" kern="0" dirty="0" smtClean="0"/>
              <a:t>Convert </a:t>
            </a:r>
            <a:r>
              <a:rPr lang="en-US" sz="2800" b="1" kern="0" dirty="0" err="1" smtClean="0"/>
              <a:t>Cel</a:t>
            </a:r>
            <a:r>
              <a:rPr lang="en-US" sz="2800" b="1" kern="0" dirty="0" smtClean="0"/>
              <a:t>. </a:t>
            </a:r>
            <a:r>
              <a:rPr lang="en-US" sz="2800" b="1" kern="0" dirty="0"/>
              <a:t>to </a:t>
            </a:r>
            <a:r>
              <a:rPr lang="en-US" sz="2800" b="1" kern="0" dirty="0" err="1" smtClean="0"/>
              <a:t>Fahren</a:t>
            </a:r>
            <a:r>
              <a:rPr lang="en-US" sz="2800" b="1" kern="0" dirty="0" smtClean="0"/>
              <a:t>. &amp; </a:t>
            </a:r>
            <a:r>
              <a:rPr lang="en-US" sz="2800" b="1" kern="0" dirty="0"/>
              <a:t>vice versa</a:t>
            </a:r>
            <a:endParaRPr lang="en-US" sz="2800" b="1" dirty="0"/>
          </a:p>
        </p:txBody>
      </p:sp>
      <p:sp>
        <p:nvSpPr>
          <p:cNvPr id="73733" name="Rectangle 3"/>
          <p:cNvSpPr>
            <a:spLocks noGrp="1" noChangeArrowheads="1"/>
          </p:cNvSpPr>
          <p:nvPr>
            <p:ph idx="1"/>
          </p:nvPr>
        </p:nvSpPr>
        <p:spPr>
          <a:xfrm>
            <a:off x="1219200" y="914400"/>
            <a:ext cx="7924800" cy="5943600"/>
          </a:xfrm>
        </p:spPr>
        <p:txBody>
          <a:bodyPr>
            <a:normAutofit/>
          </a:bodyPr>
          <a:lstStyle/>
          <a:p>
            <a:pPr>
              <a:lnSpc>
                <a:spcPct val="80000"/>
              </a:lnSpc>
              <a:buFontTx/>
              <a:buNone/>
              <a:defRPr/>
            </a:pPr>
            <a:r>
              <a:rPr lang="en-US" sz="2000" dirty="0" smtClean="0">
                <a:latin typeface="+mj-lt"/>
              </a:rPr>
              <a:t>	</a:t>
            </a:r>
          </a:p>
        </p:txBody>
      </p:sp>
      <p:sp>
        <p:nvSpPr>
          <p:cNvPr id="4" name="Slide Number Placeholder 3"/>
          <p:cNvSpPr>
            <a:spLocks noGrp="1"/>
          </p:cNvSpPr>
          <p:nvPr>
            <p:ph type="sldNum" sz="quarter" idx="12"/>
          </p:nvPr>
        </p:nvSpPr>
        <p:spPr/>
        <p:txBody>
          <a:bodyPr/>
          <a:lstStyle/>
          <a:p>
            <a:fld id="{C839977E-EAC6-4CBE-AE0E-153E042775AB}" type="slidenum">
              <a:rPr lang="en-US" smtClean="0"/>
              <a:pPr/>
              <a:t>19</a:t>
            </a:fld>
            <a:endParaRPr lang="en-US"/>
          </a:p>
        </p:txBody>
      </p:sp>
    </p:spTree>
    <p:extLst>
      <p:ext uri="{BB962C8B-B14F-4D97-AF65-F5344CB8AC3E}">
        <p14:creationId xmlns:p14="http://schemas.microsoft.com/office/powerpoint/2010/main" val="215012759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914400"/>
            <a:ext cx="7924800" cy="5943600"/>
          </a:xfrm>
        </p:spPr>
        <p:txBody>
          <a:bodyPr/>
          <a:lstStyle/>
          <a:p>
            <a:pPr marL="0" indent="0">
              <a:buNone/>
            </a:pPr>
            <a:r>
              <a:rPr lang="en-US" sz="2000" dirty="0" smtClean="0"/>
              <a:t>To learn the following concepts</a:t>
            </a:r>
          </a:p>
          <a:p>
            <a:pPr marL="0" indent="0">
              <a:buFont typeface="Wingdings" pitchFamily="2" charset="2"/>
              <a:buChar char="Ø"/>
            </a:pPr>
            <a:endParaRPr lang="en-US" sz="2000" dirty="0" smtClean="0"/>
          </a:p>
          <a:p>
            <a:pPr>
              <a:buFont typeface="Wingdings" pitchFamily="2" charset="2"/>
              <a:buChar char="Ø"/>
            </a:pPr>
            <a:r>
              <a:rPr lang="en-US" sz="2000" dirty="0" smtClean="0"/>
              <a:t>HISTORY OF C++</a:t>
            </a:r>
          </a:p>
          <a:p>
            <a:pPr>
              <a:buFont typeface="Wingdings" pitchFamily="2" charset="2"/>
              <a:buChar char="Ø"/>
            </a:pPr>
            <a:r>
              <a:rPr lang="en-US" sz="2000" dirty="0" smtClean="0"/>
              <a:t>Basic C++ program structure </a:t>
            </a:r>
          </a:p>
          <a:p>
            <a:pPr>
              <a:buFont typeface="Wingdings" pitchFamily="2" charset="2"/>
              <a:buChar char="Ø"/>
            </a:pPr>
            <a:r>
              <a:rPr lang="en-US" sz="2000" dirty="0" smtClean="0"/>
              <a:t>Few editors for C++ compilation</a:t>
            </a:r>
          </a:p>
          <a:p>
            <a:pPr>
              <a:buFont typeface="Wingdings" pitchFamily="2" charset="2"/>
              <a:buChar char="Ø"/>
            </a:pPr>
            <a:r>
              <a:rPr lang="en-US" sz="2000" dirty="0" smtClean="0"/>
              <a:t>Various Input and Output operations</a:t>
            </a:r>
          </a:p>
          <a:p>
            <a:pPr>
              <a:buFont typeface="Wingdings" pitchFamily="2" charset="2"/>
              <a:buChar char="Ø"/>
            </a:pPr>
            <a:r>
              <a:rPr lang="en-US" sz="2000" dirty="0"/>
              <a:t>Program life cycle model</a:t>
            </a:r>
          </a:p>
          <a:p>
            <a:pPr>
              <a:buFont typeface="Wingdings" pitchFamily="2" charset="2"/>
              <a:buChar char="Ø"/>
            </a:pPr>
            <a:r>
              <a:rPr lang="en-US" sz="2000" dirty="0"/>
              <a:t>C++ program development </a:t>
            </a:r>
            <a:r>
              <a:rPr lang="en-US" sz="2000" dirty="0" smtClean="0"/>
              <a:t>environment</a:t>
            </a:r>
          </a:p>
          <a:p>
            <a:pPr>
              <a:buFont typeface="Wingdings" pitchFamily="2" charset="2"/>
              <a:buChar char="Ø"/>
            </a:pPr>
            <a:r>
              <a:rPr lang="en-US" sz="2000" dirty="0" smtClean="0"/>
              <a:t>Writing simple C++ programs</a:t>
            </a:r>
            <a:endParaRPr lang="en-US" sz="2000" dirty="0"/>
          </a:p>
          <a:p>
            <a:pPr marL="0" indent="0">
              <a:buFont typeface="Wingdings" pitchFamily="2" charset="2"/>
              <a:buChar char="Ø"/>
            </a:pPr>
            <a:endParaRPr lang="en-US" sz="2000" dirty="0" smtClean="0"/>
          </a:p>
          <a:p>
            <a:pPr marL="0" indent="0">
              <a:buFont typeface="Wingdings" pitchFamily="2" charset="2"/>
              <a:buChar char="Ø"/>
            </a:pPr>
            <a:endParaRPr lang="en-US" sz="2000" dirty="0"/>
          </a:p>
        </p:txBody>
      </p:sp>
      <p:sp>
        <p:nvSpPr>
          <p:cNvPr id="3" name="Title 2"/>
          <p:cNvSpPr>
            <a:spLocks noGrp="1"/>
          </p:cNvSpPr>
          <p:nvPr>
            <p:ph type="title"/>
          </p:nvPr>
        </p:nvSpPr>
        <p:spPr/>
        <p:txBody>
          <a:bodyPr>
            <a:normAutofit/>
          </a:bodyPr>
          <a:lstStyle/>
          <a:p>
            <a:pPr algn="ctr"/>
            <a:r>
              <a:rPr lang="en-US" sz="2800" b="1" dirty="0" smtClean="0"/>
              <a:t>Objectives</a:t>
            </a:r>
            <a:endParaRPr lang="en-US" sz="2800" b="1" dirty="0"/>
          </a:p>
        </p:txBody>
      </p:sp>
      <p:sp>
        <p:nvSpPr>
          <p:cNvPr id="5" name="Slide Number Placeholder 4"/>
          <p:cNvSpPr>
            <a:spLocks noGrp="1"/>
          </p:cNvSpPr>
          <p:nvPr>
            <p:ph type="sldNum" sz="quarter" idx="12"/>
          </p:nvPr>
        </p:nvSpPr>
        <p:spPr/>
        <p:txBody>
          <a:bodyPr/>
          <a:lstStyle/>
          <a:p>
            <a:fld id="{C839977E-EAC6-4CBE-AE0E-153E042775AB}" type="slidenum">
              <a:rPr lang="en-US" smtClean="0"/>
              <a:pPr/>
              <a:t>2</a:t>
            </a:fld>
            <a:endParaRPr lang="en-US"/>
          </a:p>
        </p:txBody>
      </p:sp>
    </p:spTree>
    <p:extLst>
      <p:ext uri="{BB962C8B-B14F-4D97-AF65-F5344CB8AC3E}">
        <p14:creationId xmlns:p14="http://schemas.microsoft.com/office/powerpoint/2010/main" val="3546764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6276"/>
            <a:ext cx="7238999" cy="888124"/>
          </a:xfrm>
        </p:spPr>
        <p:txBody>
          <a:bodyPr>
            <a:noAutofit/>
          </a:bodyPr>
          <a:lstStyle/>
          <a:p>
            <a:pPr algn="ctr"/>
            <a:r>
              <a:rPr lang="en-US" sz="2800" b="1" kern="0" dirty="0" smtClean="0"/>
              <a:t>Convert </a:t>
            </a:r>
            <a:r>
              <a:rPr lang="en-US" sz="2800" b="1" kern="0" dirty="0" err="1" smtClean="0"/>
              <a:t>Cel</a:t>
            </a:r>
            <a:r>
              <a:rPr lang="en-US" sz="2800" b="1" kern="0" dirty="0" smtClean="0"/>
              <a:t>. </a:t>
            </a:r>
            <a:r>
              <a:rPr lang="en-US" sz="2800" b="1" kern="0" dirty="0"/>
              <a:t>to </a:t>
            </a:r>
            <a:r>
              <a:rPr lang="en-US" sz="2800" b="1" kern="0" dirty="0" err="1" smtClean="0"/>
              <a:t>Fahren</a:t>
            </a:r>
            <a:r>
              <a:rPr lang="en-US" sz="2800" b="1" kern="0" dirty="0" smtClean="0"/>
              <a:t>. &amp; </a:t>
            </a:r>
            <a:r>
              <a:rPr lang="en-US" sz="2800" b="1" kern="0" dirty="0"/>
              <a:t>vice versa</a:t>
            </a:r>
            <a:endParaRPr lang="en-US" sz="2800" b="1" dirty="0"/>
          </a:p>
        </p:txBody>
      </p:sp>
      <p:sp>
        <p:nvSpPr>
          <p:cNvPr id="73733" name="Rectangle 3"/>
          <p:cNvSpPr>
            <a:spLocks noGrp="1" noChangeArrowheads="1"/>
          </p:cNvSpPr>
          <p:nvPr>
            <p:ph idx="1"/>
          </p:nvPr>
        </p:nvSpPr>
        <p:spPr>
          <a:xfrm>
            <a:off x="1219200" y="914400"/>
            <a:ext cx="7924800" cy="5943600"/>
          </a:xfrm>
        </p:spPr>
        <p:txBody>
          <a:bodyPr>
            <a:normAutofit/>
          </a:bodyPr>
          <a:lstStyle/>
          <a:p>
            <a:pPr>
              <a:lnSpc>
                <a:spcPct val="80000"/>
              </a:lnSpc>
              <a:buFontTx/>
              <a:buNone/>
              <a:defRPr/>
            </a:pPr>
            <a:r>
              <a:rPr lang="en-US" sz="2000" dirty="0" smtClean="0">
                <a:latin typeface="+mj-lt"/>
              </a:rPr>
              <a:t>	</a:t>
            </a:r>
            <a:r>
              <a:rPr lang="en-US" sz="2000" dirty="0" smtClean="0">
                <a:latin typeface="+mj-lt"/>
              </a:rPr>
              <a:t>#include&lt;</a:t>
            </a:r>
            <a:r>
              <a:rPr lang="en-US" sz="2000" dirty="0" err="1" smtClean="0">
                <a:latin typeface="+mj-lt"/>
              </a:rPr>
              <a:t>iostream</a:t>
            </a:r>
            <a:r>
              <a:rPr lang="en-US" sz="2000" dirty="0" smtClean="0">
                <a:latin typeface="+mj-lt"/>
              </a:rPr>
              <a:t>&gt;</a:t>
            </a:r>
          </a:p>
          <a:p>
            <a:pPr>
              <a:lnSpc>
                <a:spcPct val="80000"/>
              </a:lnSpc>
              <a:buFontTx/>
              <a:buNone/>
              <a:defRPr/>
            </a:pPr>
            <a:r>
              <a:rPr lang="en-US" sz="2000" dirty="0" smtClean="0">
                <a:latin typeface="+mj-lt"/>
              </a:rPr>
              <a:t>	using namespace </a:t>
            </a:r>
            <a:r>
              <a:rPr lang="en-US" sz="2000" dirty="0" err="1" smtClean="0">
                <a:latin typeface="+mj-lt"/>
              </a:rPr>
              <a:t>std</a:t>
            </a:r>
            <a:r>
              <a:rPr lang="en-US" sz="2000" dirty="0" smtClean="0">
                <a:latin typeface="+mj-lt"/>
              </a:rPr>
              <a:t>;</a:t>
            </a:r>
          </a:p>
          <a:p>
            <a:pPr>
              <a:lnSpc>
                <a:spcPct val="80000"/>
              </a:lnSpc>
              <a:buFontTx/>
              <a:buNone/>
              <a:defRPr/>
            </a:pPr>
            <a:r>
              <a:rPr lang="en-US" sz="2000" dirty="0" smtClean="0">
                <a:latin typeface="+mj-lt"/>
              </a:rPr>
              <a:t>	</a:t>
            </a:r>
          </a:p>
          <a:p>
            <a:pPr>
              <a:lnSpc>
                <a:spcPct val="80000"/>
              </a:lnSpc>
              <a:buFontTx/>
              <a:buNone/>
              <a:defRPr/>
            </a:pPr>
            <a:r>
              <a:rPr lang="en-US" sz="2000" dirty="0" smtClean="0">
                <a:latin typeface="+mj-lt"/>
              </a:rPr>
              <a:t>	</a:t>
            </a:r>
            <a:r>
              <a:rPr lang="en-US" sz="2000" dirty="0" err="1" smtClean="0">
                <a:latin typeface="+mj-lt"/>
              </a:rPr>
              <a:t>int</a:t>
            </a:r>
            <a:r>
              <a:rPr lang="en-US" sz="2000" dirty="0" smtClean="0">
                <a:latin typeface="+mj-lt"/>
              </a:rPr>
              <a:t> main()</a:t>
            </a:r>
          </a:p>
          <a:p>
            <a:pPr>
              <a:lnSpc>
                <a:spcPct val="80000"/>
              </a:lnSpc>
              <a:buFontTx/>
              <a:buNone/>
              <a:defRPr/>
            </a:pPr>
            <a:r>
              <a:rPr lang="en-US" sz="2000" dirty="0" smtClean="0">
                <a:latin typeface="+mj-lt"/>
              </a:rPr>
              <a:t> 	{</a:t>
            </a:r>
          </a:p>
          <a:p>
            <a:pPr lvl="1">
              <a:lnSpc>
                <a:spcPct val="80000"/>
              </a:lnSpc>
              <a:buFontTx/>
              <a:buNone/>
              <a:defRPr/>
            </a:pPr>
            <a:r>
              <a:rPr lang="en-US" sz="2000" dirty="0" smtClean="0">
                <a:latin typeface="+mj-lt"/>
              </a:rPr>
              <a:t>	float </a:t>
            </a:r>
            <a:r>
              <a:rPr lang="en-US" sz="2000" dirty="0" err="1" smtClean="0">
                <a:latin typeface="+mj-lt"/>
              </a:rPr>
              <a:t>fahrenheit</a:t>
            </a:r>
            <a:r>
              <a:rPr lang="en-US" sz="2000" dirty="0" smtClean="0">
                <a:latin typeface="+mj-lt"/>
              </a:rPr>
              <a:t> , </a:t>
            </a:r>
            <a:r>
              <a:rPr lang="en-US" sz="2000" dirty="0" err="1" smtClean="0">
                <a:latin typeface="+mj-lt"/>
              </a:rPr>
              <a:t>celsius</a:t>
            </a:r>
            <a:r>
              <a:rPr lang="en-US" sz="2000" dirty="0" smtClean="0">
                <a:latin typeface="+mj-lt"/>
              </a:rPr>
              <a:t>;</a:t>
            </a:r>
          </a:p>
          <a:p>
            <a:pPr lvl="1">
              <a:lnSpc>
                <a:spcPct val="80000"/>
              </a:lnSpc>
              <a:buFontTx/>
              <a:buNone/>
              <a:defRPr/>
            </a:pPr>
            <a:r>
              <a:rPr lang="en-US" sz="2000" dirty="0" smtClean="0">
                <a:latin typeface="+mj-lt"/>
              </a:rPr>
              <a:t>	</a:t>
            </a:r>
          </a:p>
          <a:p>
            <a:pPr lvl="1">
              <a:lnSpc>
                <a:spcPct val="80000"/>
              </a:lnSpc>
              <a:buFontTx/>
              <a:buNone/>
              <a:defRPr/>
            </a:pPr>
            <a:r>
              <a:rPr lang="en-US" sz="2000" dirty="0" smtClean="0">
                <a:latin typeface="+mj-lt"/>
              </a:rPr>
              <a:t>	</a:t>
            </a:r>
            <a:r>
              <a:rPr lang="en-US" sz="2000" dirty="0" err="1" smtClean="0">
                <a:latin typeface="+mj-lt"/>
              </a:rPr>
              <a:t>cout</a:t>
            </a:r>
            <a:r>
              <a:rPr lang="en-US" sz="2000" dirty="0" smtClean="0">
                <a:latin typeface="+mj-lt"/>
              </a:rPr>
              <a:t>&lt;&lt;“enter temperature in Celsius”;</a:t>
            </a:r>
          </a:p>
          <a:p>
            <a:pPr lvl="1">
              <a:lnSpc>
                <a:spcPct val="80000"/>
              </a:lnSpc>
              <a:spcBef>
                <a:spcPts val="600"/>
              </a:spcBef>
              <a:buFontTx/>
              <a:buNone/>
              <a:defRPr/>
            </a:pPr>
            <a:r>
              <a:rPr lang="en-US" sz="2000" dirty="0" smtClean="0">
                <a:latin typeface="+mj-lt"/>
              </a:rPr>
              <a:t> 	</a:t>
            </a:r>
            <a:r>
              <a:rPr lang="en-US" sz="2000" dirty="0" err="1" smtClean="0">
                <a:latin typeface="+mj-lt"/>
              </a:rPr>
              <a:t>cin</a:t>
            </a:r>
            <a:r>
              <a:rPr lang="en-US" sz="2000" dirty="0" smtClean="0">
                <a:latin typeface="+mj-lt"/>
              </a:rPr>
              <a:t>&gt;&gt;</a:t>
            </a:r>
            <a:r>
              <a:rPr lang="en-US" sz="2000" dirty="0" err="1" smtClean="0">
                <a:latin typeface="+mj-lt"/>
              </a:rPr>
              <a:t>celsius</a:t>
            </a:r>
            <a:r>
              <a:rPr lang="en-US" sz="2000" dirty="0" smtClean="0">
                <a:latin typeface="+mj-lt"/>
              </a:rPr>
              <a:t>;</a:t>
            </a:r>
          </a:p>
          <a:p>
            <a:pPr lvl="1">
              <a:lnSpc>
                <a:spcPct val="80000"/>
              </a:lnSpc>
              <a:spcBef>
                <a:spcPts val="600"/>
              </a:spcBef>
              <a:buFontTx/>
              <a:buNone/>
              <a:defRPr/>
            </a:pPr>
            <a:r>
              <a:rPr lang="en-US" sz="2000" dirty="0" smtClean="0">
                <a:latin typeface="+mj-lt"/>
              </a:rPr>
              <a:t>	</a:t>
            </a:r>
            <a:r>
              <a:rPr lang="en-US" sz="2000" dirty="0" err="1" smtClean="0">
                <a:latin typeface="+mj-lt"/>
              </a:rPr>
              <a:t>fahrenheit</a:t>
            </a:r>
            <a:r>
              <a:rPr lang="en-US" sz="2000" dirty="0" smtClean="0">
                <a:latin typeface="+mj-lt"/>
              </a:rPr>
              <a:t>=(9.0 / 5.0) * </a:t>
            </a:r>
            <a:r>
              <a:rPr lang="en-US" sz="2000" dirty="0" err="1" smtClean="0">
                <a:latin typeface="+mj-lt"/>
              </a:rPr>
              <a:t>celsius</a:t>
            </a:r>
            <a:r>
              <a:rPr lang="en-US" sz="2000" dirty="0" smtClean="0">
                <a:latin typeface="+mj-lt"/>
              </a:rPr>
              <a:t> + 32.0;</a:t>
            </a:r>
          </a:p>
          <a:p>
            <a:pPr lvl="1">
              <a:lnSpc>
                <a:spcPct val="80000"/>
              </a:lnSpc>
              <a:spcBef>
                <a:spcPts val="600"/>
              </a:spcBef>
              <a:buFontTx/>
              <a:buNone/>
              <a:defRPr/>
            </a:pPr>
            <a:r>
              <a:rPr lang="en-US" sz="2000" dirty="0" smtClean="0">
                <a:latin typeface="+mj-lt"/>
              </a:rPr>
              <a:t>	</a:t>
            </a:r>
            <a:r>
              <a:rPr lang="en-US" sz="2000" dirty="0" err="1" smtClean="0">
                <a:latin typeface="+mj-lt"/>
              </a:rPr>
              <a:t>cout</a:t>
            </a:r>
            <a:r>
              <a:rPr lang="en-US" sz="2000" dirty="0" smtClean="0">
                <a:latin typeface="+mj-lt"/>
              </a:rPr>
              <a:t>&lt;&lt;“</a:t>
            </a:r>
            <a:r>
              <a:rPr lang="en-US" sz="2000" dirty="0" err="1" smtClean="0">
                <a:latin typeface="+mj-lt"/>
              </a:rPr>
              <a:t>fahrenheit</a:t>
            </a:r>
            <a:r>
              <a:rPr lang="en-US" sz="2000" dirty="0" smtClean="0">
                <a:latin typeface="+mj-lt"/>
              </a:rPr>
              <a:t> =“&lt;&lt;</a:t>
            </a:r>
            <a:r>
              <a:rPr lang="en-US" sz="2000" dirty="0" err="1" smtClean="0">
                <a:latin typeface="+mj-lt"/>
              </a:rPr>
              <a:t>fahrenheit</a:t>
            </a:r>
            <a:r>
              <a:rPr lang="en-US" sz="2000" dirty="0" smtClean="0">
                <a:latin typeface="+mj-lt"/>
              </a:rPr>
              <a:t>;</a:t>
            </a:r>
          </a:p>
          <a:p>
            <a:pPr lvl="1">
              <a:lnSpc>
                <a:spcPct val="80000"/>
              </a:lnSpc>
              <a:spcBef>
                <a:spcPts val="600"/>
              </a:spcBef>
              <a:buFontTx/>
              <a:buNone/>
              <a:defRPr/>
            </a:pPr>
            <a:r>
              <a:rPr lang="en-US" sz="2000" dirty="0" smtClean="0">
                <a:latin typeface="+mj-lt"/>
              </a:rPr>
              <a:t>	</a:t>
            </a:r>
            <a:r>
              <a:rPr lang="en-US" sz="2000" dirty="0" err="1" smtClean="0">
                <a:latin typeface="+mj-lt"/>
              </a:rPr>
              <a:t>cout</a:t>
            </a:r>
            <a:r>
              <a:rPr lang="en-US" sz="2000" dirty="0" smtClean="0">
                <a:latin typeface="+mj-lt"/>
              </a:rPr>
              <a:t>&lt;&lt;“enter temperature in </a:t>
            </a:r>
            <a:r>
              <a:rPr lang="en-US" sz="2000" dirty="0" err="1" smtClean="0">
                <a:latin typeface="+mj-lt"/>
              </a:rPr>
              <a:t>fahrenheit</a:t>
            </a:r>
            <a:r>
              <a:rPr lang="en-US" sz="2000" dirty="0" smtClean="0">
                <a:latin typeface="+mj-lt"/>
              </a:rPr>
              <a:t> “;</a:t>
            </a:r>
          </a:p>
          <a:p>
            <a:pPr lvl="1">
              <a:lnSpc>
                <a:spcPct val="80000"/>
              </a:lnSpc>
              <a:spcBef>
                <a:spcPts val="600"/>
              </a:spcBef>
              <a:buFontTx/>
              <a:buNone/>
              <a:defRPr/>
            </a:pPr>
            <a:r>
              <a:rPr lang="en-US" sz="2000" dirty="0" smtClean="0">
                <a:latin typeface="+mj-lt"/>
              </a:rPr>
              <a:t>	</a:t>
            </a:r>
            <a:r>
              <a:rPr lang="en-US" sz="2000" dirty="0" err="1" smtClean="0">
                <a:latin typeface="+mj-lt"/>
              </a:rPr>
              <a:t>cin</a:t>
            </a:r>
            <a:r>
              <a:rPr lang="en-US" sz="2000" dirty="0" smtClean="0">
                <a:latin typeface="+mj-lt"/>
              </a:rPr>
              <a:t>&gt;&gt;</a:t>
            </a:r>
            <a:r>
              <a:rPr lang="en-US" sz="2000" dirty="0" err="1" smtClean="0">
                <a:latin typeface="+mj-lt"/>
              </a:rPr>
              <a:t>fahrenheit</a:t>
            </a:r>
            <a:r>
              <a:rPr lang="en-US" sz="2000" dirty="0" smtClean="0">
                <a:latin typeface="+mj-lt"/>
              </a:rPr>
              <a:t>;</a:t>
            </a:r>
          </a:p>
          <a:p>
            <a:pPr lvl="1">
              <a:lnSpc>
                <a:spcPct val="80000"/>
              </a:lnSpc>
              <a:spcBef>
                <a:spcPts val="600"/>
              </a:spcBef>
              <a:buFontTx/>
              <a:buNone/>
              <a:defRPr/>
            </a:pPr>
            <a:r>
              <a:rPr lang="en-US" sz="2000" dirty="0" smtClean="0">
                <a:latin typeface="+mj-lt"/>
              </a:rPr>
              <a:t>	</a:t>
            </a:r>
            <a:r>
              <a:rPr lang="en-US" sz="2000" dirty="0" err="1" smtClean="0">
                <a:latin typeface="+mj-lt"/>
              </a:rPr>
              <a:t>cel</a:t>
            </a:r>
            <a:r>
              <a:rPr lang="en-US" sz="2000" dirty="0" smtClean="0">
                <a:latin typeface="+mj-lt"/>
              </a:rPr>
              <a:t>=(</a:t>
            </a:r>
            <a:r>
              <a:rPr lang="en-US" sz="2000" dirty="0" err="1" smtClean="0">
                <a:latin typeface="+mj-lt"/>
              </a:rPr>
              <a:t>fahrenheit</a:t>
            </a:r>
            <a:r>
              <a:rPr lang="en-US" sz="2000" dirty="0" smtClean="0">
                <a:latin typeface="+mj-lt"/>
              </a:rPr>
              <a:t> – 32) * (5.0 / 9);</a:t>
            </a:r>
          </a:p>
          <a:p>
            <a:pPr lvl="1">
              <a:lnSpc>
                <a:spcPct val="80000"/>
              </a:lnSpc>
              <a:spcBef>
                <a:spcPts val="600"/>
              </a:spcBef>
              <a:buFontTx/>
              <a:buNone/>
              <a:defRPr/>
            </a:pPr>
            <a:r>
              <a:rPr lang="en-US" sz="2000" dirty="0" smtClean="0">
                <a:latin typeface="+mj-lt"/>
              </a:rPr>
              <a:t>	</a:t>
            </a:r>
            <a:r>
              <a:rPr lang="en-US" sz="2000" dirty="0" err="1" smtClean="0">
                <a:latin typeface="+mj-lt"/>
              </a:rPr>
              <a:t>cout</a:t>
            </a:r>
            <a:r>
              <a:rPr lang="en-US" sz="2000" dirty="0" smtClean="0">
                <a:latin typeface="+mj-lt"/>
              </a:rPr>
              <a:t>&lt;&lt;“</a:t>
            </a:r>
            <a:r>
              <a:rPr lang="en-US" sz="2000" dirty="0" err="1" smtClean="0">
                <a:latin typeface="+mj-lt"/>
              </a:rPr>
              <a:t>celsius</a:t>
            </a:r>
            <a:r>
              <a:rPr lang="en-US" sz="2000" dirty="0" smtClean="0">
                <a:latin typeface="+mj-lt"/>
              </a:rPr>
              <a:t>= “&lt;&lt;</a:t>
            </a:r>
            <a:r>
              <a:rPr lang="en-US" sz="2000" dirty="0" err="1" smtClean="0">
                <a:latin typeface="+mj-lt"/>
              </a:rPr>
              <a:t>celsius</a:t>
            </a:r>
            <a:r>
              <a:rPr lang="en-US" sz="2000" dirty="0" smtClean="0">
                <a:latin typeface="+mj-lt"/>
              </a:rPr>
              <a:t>;</a:t>
            </a:r>
          </a:p>
          <a:p>
            <a:pPr lvl="1">
              <a:lnSpc>
                <a:spcPct val="80000"/>
              </a:lnSpc>
              <a:spcBef>
                <a:spcPts val="600"/>
              </a:spcBef>
              <a:buFontTx/>
              <a:buNone/>
              <a:defRPr/>
            </a:pPr>
            <a:r>
              <a:rPr lang="en-US" sz="2000" dirty="0" smtClean="0">
                <a:latin typeface="+mj-lt"/>
              </a:rPr>
              <a:t>}</a:t>
            </a:r>
            <a:endParaRPr lang="en-US" sz="2000" dirty="0" smtClean="0">
              <a:latin typeface="+mj-lt"/>
            </a:endParaRPr>
          </a:p>
        </p:txBody>
      </p:sp>
      <p:sp>
        <p:nvSpPr>
          <p:cNvPr id="4" name="Slide Number Placeholder 3"/>
          <p:cNvSpPr>
            <a:spLocks noGrp="1"/>
          </p:cNvSpPr>
          <p:nvPr>
            <p:ph type="sldNum" sz="quarter" idx="12"/>
          </p:nvPr>
        </p:nvSpPr>
        <p:spPr/>
        <p:txBody>
          <a:bodyPr/>
          <a:lstStyle/>
          <a:p>
            <a:fld id="{C839977E-EAC6-4CBE-AE0E-153E042775AB}" type="slidenum">
              <a:rPr lang="en-US" smtClean="0"/>
              <a:pPr/>
              <a:t>20</a:t>
            </a:fld>
            <a:endParaRPr lang="en-US"/>
          </a:p>
        </p:txBody>
      </p:sp>
    </p:spTree>
    <p:extLst>
      <p:ext uri="{BB962C8B-B14F-4D97-AF65-F5344CB8AC3E}">
        <p14:creationId xmlns:p14="http://schemas.microsoft.com/office/powerpoint/2010/main" val="63371141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086600" cy="838200"/>
          </a:xfrm>
        </p:spPr>
        <p:txBody>
          <a:bodyPr>
            <a:noAutofit/>
          </a:bodyPr>
          <a:lstStyle/>
          <a:p>
            <a:pPr algn="ctr"/>
            <a:r>
              <a:rPr lang="en-US" sz="2800" b="1" kern="0" dirty="0" smtClean="0"/>
              <a:t>Exchange </a:t>
            </a:r>
            <a:r>
              <a:rPr lang="en-US" sz="2800" b="1" kern="0" dirty="0"/>
              <a:t>memory variables a, </a:t>
            </a:r>
            <a:r>
              <a:rPr lang="en-US" sz="2800" b="1" kern="0" dirty="0" smtClean="0"/>
              <a:t>b without 3</a:t>
            </a:r>
            <a:r>
              <a:rPr lang="en-US" sz="2800" b="1" kern="0" baseline="30000" dirty="0" smtClean="0"/>
              <a:t>rd</a:t>
            </a:r>
            <a:r>
              <a:rPr lang="en-US" sz="2800" b="1" kern="0" dirty="0" smtClean="0"/>
              <a:t> variable</a:t>
            </a:r>
            <a:endParaRPr lang="en-US" sz="2800" b="1" dirty="0"/>
          </a:p>
        </p:txBody>
      </p:sp>
      <p:sp>
        <p:nvSpPr>
          <p:cNvPr id="82949" name="Rectangle 3"/>
          <p:cNvSpPr>
            <a:spLocks noGrp="1" noChangeArrowheads="1"/>
          </p:cNvSpPr>
          <p:nvPr>
            <p:ph idx="1"/>
          </p:nvPr>
        </p:nvSpPr>
        <p:spPr>
          <a:xfrm>
            <a:off x="1219200" y="914400"/>
            <a:ext cx="7924800" cy="5943600"/>
          </a:xfrm>
        </p:spPr>
        <p:txBody>
          <a:bodyPr>
            <a:noAutofit/>
          </a:bodyPr>
          <a:lstStyle/>
          <a:p>
            <a:pPr>
              <a:lnSpc>
                <a:spcPct val="80000"/>
              </a:lnSpc>
              <a:spcAft>
                <a:spcPts val="600"/>
              </a:spcAft>
              <a:buFontTx/>
              <a:buNone/>
              <a:defRPr/>
            </a:pPr>
            <a:r>
              <a:rPr lang="en-US" sz="2000" dirty="0" smtClean="0">
                <a:latin typeface="+mj-lt"/>
              </a:rPr>
              <a:t>	# include&lt;</a:t>
            </a:r>
            <a:r>
              <a:rPr lang="en-US" sz="2000" dirty="0" err="1" smtClean="0">
                <a:latin typeface="+mj-lt"/>
              </a:rPr>
              <a:t>iostream</a:t>
            </a:r>
            <a:r>
              <a:rPr lang="en-US" sz="2000" dirty="0" smtClean="0">
                <a:latin typeface="+mj-lt"/>
              </a:rPr>
              <a:t>&gt;</a:t>
            </a:r>
          </a:p>
          <a:p>
            <a:pPr>
              <a:lnSpc>
                <a:spcPct val="80000"/>
              </a:lnSpc>
              <a:spcAft>
                <a:spcPts val="600"/>
              </a:spcAft>
              <a:buNone/>
              <a:defRPr/>
            </a:pPr>
            <a:r>
              <a:rPr lang="en-US" sz="2000" dirty="0" smtClean="0">
                <a:latin typeface="+mj-lt"/>
              </a:rPr>
              <a:t>	</a:t>
            </a:r>
            <a:r>
              <a:rPr lang="en-US" sz="2000" dirty="0"/>
              <a:t>using namespace </a:t>
            </a:r>
            <a:r>
              <a:rPr lang="en-US" sz="2000" dirty="0" err="1"/>
              <a:t>std</a:t>
            </a:r>
            <a:r>
              <a:rPr lang="en-US" sz="2000" dirty="0"/>
              <a:t>;</a:t>
            </a:r>
          </a:p>
          <a:p>
            <a:pPr>
              <a:lnSpc>
                <a:spcPct val="80000"/>
              </a:lnSpc>
              <a:spcAft>
                <a:spcPts val="600"/>
              </a:spcAft>
              <a:buFontTx/>
              <a:buNone/>
              <a:defRPr/>
            </a:pPr>
            <a:endParaRPr lang="en-US" sz="2000" dirty="0" smtClean="0">
              <a:latin typeface="+mj-lt"/>
            </a:endParaRPr>
          </a:p>
          <a:p>
            <a:pPr>
              <a:lnSpc>
                <a:spcPct val="80000"/>
              </a:lnSpc>
              <a:spcAft>
                <a:spcPts val="600"/>
              </a:spcAft>
              <a:buFontTx/>
              <a:buNone/>
              <a:defRPr/>
            </a:pPr>
            <a:r>
              <a:rPr lang="en-US" sz="2000" dirty="0" smtClean="0">
                <a:latin typeface="+mj-lt"/>
              </a:rPr>
              <a:t>	</a:t>
            </a:r>
            <a:r>
              <a:rPr lang="en-US" sz="2000" dirty="0" err="1" smtClean="0">
                <a:latin typeface="+mj-lt"/>
              </a:rPr>
              <a:t>int</a:t>
            </a:r>
            <a:r>
              <a:rPr lang="en-US" sz="2000" dirty="0" smtClean="0">
                <a:latin typeface="+mj-lt"/>
              </a:rPr>
              <a:t> main( ) </a:t>
            </a:r>
          </a:p>
          <a:p>
            <a:pPr>
              <a:lnSpc>
                <a:spcPct val="80000"/>
              </a:lnSpc>
              <a:spcAft>
                <a:spcPts val="600"/>
              </a:spcAft>
              <a:buFontTx/>
              <a:buNone/>
              <a:defRPr/>
            </a:pPr>
            <a:r>
              <a:rPr lang="en-US" sz="2000" dirty="0" smtClean="0">
                <a:latin typeface="+mj-lt"/>
              </a:rPr>
              <a:t>	{</a:t>
            </a:r>
          </a:p>
          <a:p>
            <a:pPr lvl="1">
              <a:lnSpc>
                <a:spcPct val="80000"/>
              </a:lnSpc>
              <a:spcAft>
                <a:spcPts val="600"/>
              </a:spcAft>
              <a:buFontTx/>
              <a:buNone/>
              <a:defRPr/>
            </a:pPr>
            <a:r>
              <a:rPr lang="en-US" sz="2000" dirty="0" smtClean="0">
                <a:latin typeface="+mj-lt"/>
              </a:rPr>
              <a:t>	</a:t>
            </a:r>
            <a:r>
              <a:rPr lang="en-US" sz="2000" dirty="0" err="1" smtClean="0">
                <a:latin typeface="+mj-lt"/>
              </a:rPr>
              <a:t>int</a:t>
            </a:r>
            <a:r>
              <a:rPr lang="en-US" sz="2000" dirty="0" smtClean="0">
                <a:latin typeface="+mj-lt"/>
              </a:rPr>
              <a:t> </a:t>
            </a:r>
            <a:r>
              <a:rPr lang="en-US" sz="2000" dirty="0" err="1" smtClean="0">
                <a:latin typeface="+mj-lt"/>
              </a:rPr>
              <a:t>a,b</a:t>
            </a:r>
            <a:r>
              <a:rPr lang="en-US" sz="2000" dirty="0" smtClean="0">
                <a:latin typeface="+mj-lt"/>
              </a:rPr>
              <a:t>;</a:t>
            </a:r>
          </a:p>
          <a:p>
            <a:pPr lvl="1">
              <a:lnSpc>
                <a:spcPct val="80000"/>
              </a:lnSpc>
              <a:spcAft>
                <a:spcPts val="600"/>
              </a:spcAft>
              <a:buFontTx/>
              <a:buNone/>
              <a:defRPr/>
            </a:pPr>
            <a:r>
              <a:rPr lang="en-US" sz="2000" dirty="0" smtClean="0">
                <a:latin typeface="+mj-lt"/>
              </a:rPr>
              <a:t>	</a:t>
            </a:r>
            <a:r>
              <a:rPr lang="en-US" sz="2000" dirty="0" err="1" smtClean="0">
                <a:latin typeface="+mj-lt"/>
              </a:rPr>
              <a:t>clrscr</a:t>
            </a:r>
            <a:r>
              <a:rPr lang="en-US" sz="2000" dirty="0" smtClean="0">
                <a:latin typeface="+mj-lt"/>
              </a:rPr>
              <a:t>();</a:t>
            </a:r>
          </a:p>
          <a:p>
            <a:pPr lvl="1">
              <a:lnSpc>
                <a:spcPct val="80000"/>
              </a:lnSpc>
              <a:spcAft>
                <a:spcPts val="600"/>
              </a:spcAft>
              <a:buFontTx/>
              <a:buNone/>
              <a:defRPr/>
            </a:pPr>
            <a:r>
              <a:rPr lang="en-US" sz="2000" dirty="0" smtClean="0">
                <a:latin typeface="+mj-lt"/>
              </a:rPr>
              <a:t>	</a:t>
            </a:r>
            <a:r>
              <a:rPr lang="en-US" sz="2000" dirty="0" err="1" smtClean="0">
                <a:latin typeface="+mj-lt"/>
              </a:rPr>
              <a:t>cout</a:t>
            </a:r>
            <a:r>
              <a:rPr lang="en-US" sz="2000" dirty="0" smtClean="0">
                <a:latin typeface="+mj-lt"/>
              </a:rPr>
              <a:t>&lt;&lt;"enter 2 numbers: ";</a:t>
            </a:r>
          </a:p>
          <a:p>
            <a:pPr lvl="1">
              <a:lnSpc>
                <a:spcPct val="80000"/>
              </a:lnSpc>
              <a:spcAft>
                <a:spcPts val="600"/>
              </a:spcAft>
              <a:buFontTx/>
              <a:buNone/>
              <a:defRPr/>
            </a:pPr>
            <a:r>
              <a:rPr lang="en-US" sz="2000" dirty="0" smtClean="0">
                <a:latin typeface="+mj-lt"/>
              </a:rPr>
              <a:t>	</a:t>
            </a:r>
            <a:r>
              <a:rPr lang="en-US" sz="2000" dirty="0" err="1" smtClean="0">
                <a:latin typeface="+mj-lt"/>
              </a:rPr>
              <a:t>cin</a:t>
            </a:r>
            <a:r>
              <a:rPr lang="en-US" sz="2000" dirty="0" smtClean="0">
                <a:latin typeface="+mj-lt"/>
              </a:rPr>
              <a:t>&gt;&gt;a&gt;&gt;b;</a:t>
            </a:r>
          </a:p>
          <a:p>
            <a:pPr lvl="1">
              <a:lnSpc>
                <a:spcPct val="80000"/>
              </a:lnSpc>
              <a:spcAft>
                <a:spcPts val="600"/>
              </a:spcAft>
              <a:buFontTx/>
              <a:buNone/>
              <a:defRPr/>
            </a:pPr>
            <a:r>
              <a:rPr lang="en-US" sz="2000" dirty="0" smtClean="0">
                <a:latin typeface="+mj-lt"/>
              </a:rPr>
              <a:t>	a=a + b;</a:t>
            </a:r>
          </a:p>
          <a:p>
            <a:pPr lvl="1">
              <a:lnSpc>
                <a:spcPct val="80000"/>
              </a:lnSpc>
              <a:spcAft>
                <a:spcPts val="600"/>
              </a:spcAft>
              <a:buFontTx/>
              <a:buNone/>
              <a:defRPr/>
            </a:pPr>
            <a:r>
              <a:rPr lang="en-US" sz="2000" dirty="0" smtClean="0">
                <a:latin typeface="+mj-lt"/>
              </a:rPr>
              <a:t>	b=a-b;</a:t>
            </a:r>
          </a:p>
          <a:p>
            <a:pPr lvl="1">
              <a:lnSpc>
                <a:spcPct val="80000"/>
              </a:lnSpc>
              <a:spcAft>
                <a:spcPts val="600"/>
              </a:spcAft>
              <a:buFontTx/>
              <a:buNone/>
              <a:defRPr/>
            </a:pPr>
            <a:r>
              <a:rPr lang="en-US" sz="2000" dirty="0" smtClean="0">
                <a:latin typeface="+mj-lt"/>
              </a:rPr>
              <a:t>	a=a-b;</a:t>
            </a:r>
          </a:p>
          <a:p>
            <a:pPr lvl="1">
              <a:lnSpc>
                <a:spcPct val="80000"/>
              </a:lnSpc>
              <a:spcAft>
                <a:spcPts val="600"/>
              </a:spcAft>
              <a:buFontTx/>
              <a:buNone/>
              <a:defRPr/>
            </a:pPr>
            <a:r>
              <a:rPr lang="en-US" sz="2000" dirty="0" smtClean="0">
                <a:latin typeface="+mj-lt"/>
              </a:rPr>
              <a:t>	</a:t>
            </a:r>
            <a:r>
              <a:rPr lang="en-US" sz="2000" dirty="0" err="1" smtClean="0">
                <a:latin typeface="+mj-lt"/>
              </a:rPr>
              <a:t>cout</a:t>
            </a:r>
            <a:r>
              <a:rPr lang="en-US" sz="2000" dirty="0" smtClean="0">
                <a:latin typeface="+mj-lt"/>
              </a:rPr>
              <a:t>&lt;&lt;"after interchange the values are&lt;&lt;a&lt;&lt;"\t"&lt;&lt;b;</a:t>
            </a:r>
          </a:p>
          <a:p>
            <a:pPr lvl="1">
              <a:lnSpc>
                <a:spcPct val="80000"/>
              </a:lnSpc>
              <a:spcAft>
                <a:spcPts val="600"/>
              </a:spcAft>
              <a:buFontTx/>
              <a:buNone/>
              <a:defRPr/>
            </a:pPr>
            <a:r>
              <a:rPr lang="en-US" sz="2000" dirty="0">
                <a:latin typeface="+mj-lt"/>
              </a:rPr>
              <a:t>	</a:t>
            </a:r>
            <a:r>
              <a:rPr lang="en-US" sz="2000" dirty="0" smtClean="0">
                <a:latin typeface="+mj-lt"/>
              </a:rPr>
              <a:t>	}</a:t>
            </a:r>
          </a:p>
          <a:p>
            <a:pPr>
              <a:lnSpc>
                <a:spcPct val="80000"/>
              </a:lnSpc>
              <a:spcAft>
                <a:spcPts val="600"/>
              </a:spcAft>
              <a:defRPr/>
            </a:pPr>
            <a:endParaRPr lang="en-US" sz="2000" dirty="0" smtClean="0">
              <a:latin typeface="+mj-lt"/>
            </a:endParaRPr>
          </a:p>
        </p:txBody>
      </p:sp>
      <p:sp>
        <p:nvSpPr>
          <p:cNvPr id="4" name="Slide Number Placeholder 3"/>
          <p:cNvSpPr>
            <a:spLocks noGrp="1"/>
          </p:cNvSpPr>
          <p:nvPr>
            <p:ph type="sldNum" sz="quarter" idx="12"/>
          </p:nvPr>
        </p:nvSpPr>
        <p:spPr/>
        <p:txBody>
          <a:bodyPr/>
          <a:lstStyle/>
          <a:p>
            <a:fld id="{C839977E-EAC6-4CBE-AE0E-153E042775AB}" type="slidenum">
              <a:rPr lang="en-US" smtClean="0"/>
              <a:pPr/>
              <a:t>21</a:t>
            </a:fld>
            <a:endParaRPr lang="en-US"/>
          </a:p>
        </p:txBody>
      </p:sp>
    </p:spTree>
    <p:extLst>
      <p:ext uri="{BB962C8B-B14F-4D97-AF65-F5344CB8AC3E}">
        <p14:creationId xmlns:p14="http://schemas.microsoft.com/office/powerpoint/2010/main" val="28138530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359" y="0"/>
            <a:ext cx="7128641" cy="914400"/>
          </a:xfrm>
        </p:spPr>
        <p:txBody>
          <a:bodyPr>
            <a:noAutofit/>
          </a:bodyPr>
          <a:lstStyle/>
          <a:p>
            <a:pPr algn="ctr"/>
            <a:r>
              <a:rPr lang="en-US" sz="2800" b="1" kern="0" dirty="0" smtClean="0"/>
              <a:t>Sum </a:t>
            </a:r>
            <a:r>
              <a:rPr lang="en-US" sz="2800" b="1" kern="0" dirty="0"/>
              <a:t>of digits of a 4-digit </a:t>
            </a:r>
            <a:r>
              <a:rPr lang="en-US" sz="2800" b="1" kern="0" dirty="0" smtClean="0"/>
              <a:t>number</a:t>
            </a:r>
            <a:endParaRPr lang="en-US" sz="2800" b="1" dirty="0"/>
          </a:p>
        </p:txBody>
      </p:sp>
      <p:sp>
        <p:nvSpPr>
          <p:cNvPr id="84997" name="Rectangle 3"/>
          <p:cNvSpPr>
            <a:spLocks noGrp="1" noChangeArrowheads="1"/>
          </p:cNvSpPr>
          <p:nvPr>
            <p:ph idx="1"/>
          </p:nvPr>
        </p:nvSpPr>
        <p:spPr>
          <a:xfrm>
            <a:off x="1219200" y="914400"/>
            <a:ext cx="3962400" cy="5943600"/>
          </a:xfrm>
          <a:ln>
            <a:solidFill>
              <a:schemeClr val="tx1"/>
            </a:solidFill>
          </a:ln>
        </p:spPr>
        <p:txBody>
          <a:bodyPr>
            <a:normAutofit/>
          </a:bodyPr>
          <a:lstStyle/>
          <a:p>
            <a:pPr>
              <a:lnSpc>
                <a:spcPct val="90000"/>
              </a:lnSpc>
              <a:spcBef>
                <a:spcPts val="600"/>
              </a:spcBef>
              <a:spcAft>
                <a:spcPts val="600"/>
              </a:spcAft>
              <a:buFontTx/>
              <a:buNone/>
              <a:defRPr/>
            </a:pPr>
            <a:r>
              <a:rPr lang="en-US" sz="2000" dirty="0" smtClean="0">
                <a:latin typeface="+mj-lt"/>
              </a:rPr>
              <a:t>#include&lt;</a:t>
            </a:r>
            <a:r>
              <a:rPr lang="en-US" sz="2000" dirty="0" err="1" smtClean="0">
                <a:latin typeface="+mj-lt"/>
              </a:rPr>
              <a:t>iostream.h</a:t>
            </a:r>
            <a:r>
              <a:rPr lang="en-US" sz="2000" dirty="0" smtClean="0">
                <a:latin typeface="+mj-lt"/>
              </a:rPr>
              <a:t>&gt;</a:t>
            </a:r>
          </a:p>
          <a:p>
            <a:pPr>
              <a:lnSpc>
                <a:spcPct val="80000"/>
              </a:lnSpc>
              <a:buFontTx/>
              <a:buNone/>
              <a:defRPr/>
            </a:pPr>
            <a:r>
              <a:rPr lang="en-US" sz="2000" dirty="0"/>
              <a:t>using namespace </a:t>
            </a:r>
            <a:r>
              <a:rPr lang="en-US" sz="2000" dirty="0" err="1"/>
              <a:t>std</a:t>
            </a:r>
            <a:r>
              <a:rPr lang="en-US" sz="2000" dirty="0"/>
              <a:t>;</a:t>
            </a:r>
          </a:p>
          <a:p>
            <a:pPr>
              <a:lnSpc>
                <a:spcPct val="90000"/>
              </a:lnSpc>
              <a:spcBef>
                <a:spcPts val="600"/>
              </a:spcBef>
              <a:spcAft>
                <a:spcPts val="600"/>
              </a:spcAft>
              <a:buFontTx/>
              <a:buNone/>
              <a:defRPr/>
            </a:pPr>
            <a:r>
              <a:rPr lang="en-US" sz="2000" dirty="0" err="1" smtClean="0">
                <a:latin typeface="+mj-lt"/>
              </a:rPr>
              <a:t>int</a:t>
            </a:r>
            <a:r>
              <a:rPr lang="en-US" sz="2000" dirty="0" smtClean="0">
                <a:latin typeface="+mj-lt"/>
              </a:rPr>
              <a:t> main()</a:t>
            </a:r>
          </a:p>
          <a:p>
            <a:pPr>
              <a:lnSpc>
                <a:spcPct val="90000"/>
              </a:lnSpc>
              <a:spcBef>
                <a:spcPts val="600"/>
              </a:spcBef>
              <a:spcAft>
                <a:spcPts val="600"/>
              </a:spcAft>
              <a:buFontTx/>
              <a:buNone/>
              <a:defRPr/>
            </a:pPr>
            <a:r>
              <a:rPr lang="en-US" sz="2000" dirty="0" smtClean="0">
                <a:latin typeface="+mj-lt"/>
              </a:rPr>
              <a:t>{ </a:t>
            </a:r>
          </a:p>
          <a:p>
            <a:pPr lvl="1">
              <a:lnSpc>
                <a:spcPct val="90000"/>
              </a:lnSpc>
              <a:spcBef>
                <a:spcPts val="600"/>
              </a:spcBef>
              <a:spcAft>
                <a:spcPts val="600"/>
              </a:spcAft>
              <a:buFontTx/>
              <a:buNone/>
              <a:defRPr/>
            </a:pPr>
            <a:r>
              <a:rPr lang="en-US" sz="2000" dirty="0" err="1" smtClean="0">
                <a:latin typeface="+mj-lt"/>
              </a:rPr>
              <a:t>int</a:t>
            </a:r>
            <a:r>
              <a:rPr lang="en-US" sz="2000" dirty="0" smtClean="0">
                <a:latin typeface="+mj-lt"/>
              </a:rPr>
              <a:t> num, digit, sum=0;</a:t>
            </a:r>
          </a:p>
          <a:p>
            <a:pPr lvl="1">
              <a:lnSpc>
                <a:spcPct val="90000"/>
              </a:lnSpc>
              <a:spcBef>
                <a:spcPts val="600"/>
              </a:spcBef>
              <a:spcAft>
                <a:spcPts val="600"/>
              </a:spcAft>
              <a:buFontTx/>
              <a:buNone/>
              <a:defRPr/>
            </a:pPr>
            <a:r>
              <a:rPr lang="en-US" sz="2000" dirty="0" err="1" smtClean="0">
                <a:latin typeface="+mj-lt"/>
              </a:rPr>
              <a:t>cout</a:t>
            </a:r>
            <a:r>
              <a:rPr lang="en-US" sz="2000" dirty="0" smtClean="0">
                <a:latin typeface="+mj-lt"/>
              </a:rPr>
              <a:t>&lt;&lt;“enter 4 digit no.”;</a:t>
            </a:r>
          </a:p>
          <a:p>
            <a:pPr lvl="1">
              <a:lnSpc>
                <a:spcPct val="90000"/>
              </a:lnSpc>
              <a:spcBef>
                <a:spcPts val="600"/>
              </a:spcBef>
              <a:spcAft>
                <a:spcPts val="600"/>
              </a:spcAft>
              <a:buFontTx/>
              <a:buNone/>
              <a:defRPr/>
            </a:pPr>
            <a:r>
              <a:rPr lang="en-US" sz="2000" dirty="0" err="1" smtClean="0">
                <a:latin typeface="+mj-lt"/>
              </a:rPr>
              <a:t>cin</a:t>
            </a:r>
            <a:r>
              <a:rPr lang="en-US" sz="2000" dirty="0" smtClean="0">
                <a:latin typeface="+mj-lt"/>
              </a:rPr>
              <a:t>&gt;&gt;num;</a:t>
            </a:r>
          </a:p>
          <a:p>
            <a:pPr lvl="1">
              <a:lnSpc>
                <a:spcPct val="90000"/>
              </a:lnSpc>
              <a:spcBef>
                <a:spcPts val="600"/>
              </a:spcBef>
              <a:spcAft>
                <a:spcPts val="600"/>
              </a:spcAft>
              <a:buFontTx/>
              <a:buNone/>
              <a:defRPr/>
            </a:pPr>
            <a:r>
              <a:rPr lang="en-US" sz="2000" dirty="0" smtClean="0">
                <a:latin typeface="+mj-lt"/>
              </a:rPr>
              <a:t>digit= num%10;</a:t>
            </a:r>
          </a:p>
          <a:p>
            <a:pPr lvl="1">
              <a:lnSpc>
                <a:spcPct val="90000"/>
              </a:lnSpc>
              <a:spcBef>
                <a:spcPts val="600"/>
              </a:spcBef>
              <a:spcAft>
                <a:spcPts val="600"/>
              </a:spcAft>
              <a:buFontTx/>
              <a:buNone/>
              <a:defRPr/>
            </a:pPr>
            <a:r>
              <a:rPr lang="en-US" sz="2000" dirty="0" smtClean="0">
                <a:latin typeface="+mj-lt"/>
              </a:rPr>
              <a:t>num=num/10;</a:t>
            </a:r>
          </a:p>
          <a:p>
            <a:pPr lvl="1">
              <a:lnSpc>
                <a:spcPct val="90000"/>
              </a:lnSpc>
              <a:spcBef>
                <a:spcPts val="600"/>
              </a:spcBef>
              <a:spcAft>
                <a:spcPts val="600"/>
              </a:spcAft>
              <a:buFontTx/>
              <a:buNone/>
              <a:defRPr/>
            </a:pPr>
            <a:r>
              <a:rPr lang="en-US" sz="2000" dirty="0" smtClean="0">
                <a:latin typeface="+mj-lt"/>
              </a:rPr>
              <a:t>sum=sum + digit;</a:t>
            </a:r>
          </a:p>
        </p:txBody>
      </p:sp>
      <p:sp>
        <p:nvSpPr>
          <p:cNvPr id="84998" name="Rectangle 6"/>
          <p:cNvSpPr>
            <a:spLocks noChangeArrowheads="1"/>
          </p:cNvSpPr>
          <p:nvPr/>
        </p:nvSpPr>
        <p:spPr bwMode="auto">
          <a:xfrm>
            <a:off x="5410200" y="990600"/>
            <a:ext cx="3733800" cy="3662541"/>
          </a:xfrm>
          <a:prstGeom prst="rect">
            <a:avLst/>
          </a:prstGeom>
          <a:noFill/>
          <a:ln w="9525">
            <a:solidFill>
              <a:schemeClr val="tx1"/>
            </a:solidFill>
            <a:miter lim="800000"/>
            <a:headEnd/>
            <a:tailEnd/>
          </a:ln>
        </p:spPr>
        <p:txBody>
          <a:bodyPr wrap="square">
            <a:spAutoFit/>
          </a:bodyPr>
          <a:lstStyle/>
          <a:p>
            <a:pPr lvl="1">
              <a:lnSpc>
                <a:spcPct val="90000"/>
              </a:lnSpc>
              <a:spcBef>
                <a:spcPts val="600"/>
              </a:spcBef>
              <a:spcAft>
                <a:spcPts val="600"/>
              </a:spcAft>
              <a:defRPr/>
            </a:pPr>
            <a:r>
              <a:rPr lang="en-US" sz="2000" dirty="0">
                <a:latin typeface="+mj-lt"/>
              </a:rPr>
              <a:t>digit= num%10;</a:t>
            </a:r>
          </a:p>
          <a:p>
            <a:pPr lvl="1">
              <a:lnSpc>
                <a:spcPct val="90000"/>
              </a:lnSpc>
              <a:spcBef>
                <a:spcPts val="600"/>
              </a:spcBef>
              <a:spcAft>
                <a:spcPts val="600"/>
              </a:spcAft>
              <a:defRPr/>
            </a:pPr>
            <a:r>
              <a:rPr lang="en-US" sz="2000" dirty="0">
                <a:latin typeface="+mj-lt"/>
              </a:rPr>
              <a:t>num=num/10;</a:t>
            </a:r>
          </a:p>
          <a:p>
            <a:pPr lvl="1">
              <a:lnSpc>
                <a:spcPct val="90000"/>
              </a:lnSpc>
              <a:spcBef>
                <a:spcPts val="600"/>
              </a:spcBef>
              <a:spcAft>
                <a:spcPts val="600"/>
              </a:spcAft>
              <a:defRPr/>
            </a:pPr>
            <a:r>
              <a:rPr lang="en-US" sz="2000" dirty="0">
                <a:latin typeface="+mj-lt"/>
              </a:rPr>
              <a:t>sum=sum + digit;</a:t>
            </a:r>
          </a:p>
          <a:p>
            <a:pPr lvl="1">
              <a:lnSpc>
                <a:spcPct val="90000"/>
              </a:lnSpc>
              <a:spcBef>
                <a:spcPts val="600"/>
              </a:spcBef>
              <a:spcAft>
                <a:spcPts val="600"/>
              </a:spcAft>
              <a:defRPr/>
            </a:pPr>
            <a:r>
              <a:rPr lang="en-US" sz="2000" dirty="0">
                <a:latin typeface="+mj-lt"/>
              </a:rPr>
              <a:t>digit= num%10;</a:t>
            </a:r>
          </a:p>
          <a:p>
            <a:pPr lvl="1">
              <a:lnSpc>
                <a:spcPct val="90000"/>
              </a:lnSpc>
              <a:spcBef>
                <a:spcPts val="600"/>
              </a:spcBef>
              <a:spcAft>
                <a:spcPts val="600"/>
              </a:spcAft>
              <a:defRPr/>
            </a:pPr>
            <a:r>
              <a:rPr lang="en-US" sz="2000" dirty="0">
                <a:latin typeface="+mj-lt"/>
              </a:rPr>
              <a:t>num=num/10;</a:t>
            </a:r>
          </a:p>
          <a:p>
            <a:pPr lvl="1">
              <a:lnSpc>
                <a:spcPct val="90000"/>
              </a:lnSpc>
              <a:spcBef>
                <a:spcPts val="600"/>
              </a:spcBef>
              <a:spcAft>
                <a:spcPts val="600"/>
              </a:spcAft>
              <a:defRPr/>
            </a:pPr>
            <a:r>
              <a:rPr lang="en-US" sz="2000" dirty="0">
                <a:latin typeface="+mj-lt"/>
              </a:rPr>
              <a:t>sum=sum + digit + num;</a:t>
            </a:r>
          </a:p>
          <a:p>
            <a:pPr lvl="1">
              <a:lnSpc>
                <a:spcPct val="90000"/>
              </a:lnSpc>
              <a:spcBef>
                <a:spcPts val="600"/>
              </a:spcBef>
              <a:spcAft>
                <a:spcPts val="600"/>
              </a:spcAft>
              <a:defRPr/>
            </a:pPr>
            <a:r>
              <a:rPr lang="en-US" sz="2000" dirty="0" err="1">
                <a:latin typeface="+mj-lt"/>
              </a:rPr>
              <a:t>cout</a:t>
            </a:r>
            <a:r>
              <a:rPr lang="en-US" sz="2000" dirty="0">
                <a:latin typeface="+mj-lt"/>
              </a:rPr>
              <a:t>&lt;&lt;“\n”&lt;&lt;“sum of digits=“&lt;&lt;sum;</a:t>
            </a:r>
          </a:p>
          <a:p>
            <a:pPr>
              <a:lnSpc>
                <a:spcPct val="90000"/>
              </a:lnSpc>
              <a:spcBef>
                <a:spcPts val="600"/>
              </a:spcBef>
              <a:spcAft>
                <a:spcPts val="600"/>
              </a:spcAft>
              <a:defRPr/>
            </a:pPr>
            <a:r>
              <a:rPr lang="en-US" sz="2000" dirty="0" smtClean="0">
                <a:latin typeface="+mj-lt"/>
              </a:rPr>
              <a:t>}</a:t>
            </a:r>
            <a:endParaRPr lang="en-US" sz="2000" dirty="0">
              <a:latin typeface="+mj-lt"/>
            </a:endParaRPr>
          </a:p>
        </p:txBody>
      </p:sp>
      <p:sp>
        <p:nvSpPr>
          <p:cNvPr id="4" name="Slide Number Placeholder 3"/>
          <p:cNvSpPr>
            <a:spLocks noGrp="1"/>
          </p:cNvSpPr>
          <p:nvPr>
            <p:ph type="sldNum" sz="quarter" idx="12"/>
          </p:nvPr>
        </p:nvSpPr>
        <p:spPr/>
        <p:txBody>
          <a:bodyPr/>
          <a:lstStyle/>
          <a:p>
            <a:fld id="{C839977E-EAC6-4CBE-AE0E-153E042775AB}" type="slidenum">
              <a:rPr lang="en-US" smtClean="0"/>
              <a:pPr/>
              <a:t>22</a:t>
            </a:fld>
            <a:endParaRPr lang="en-US"/>
          </a:p>
        </p:txBody>
      </p:sp>
    </p:spTree>
    <p:extLst>
      <p:ext uri="{BB962C8B-B14F-4D97-AF65-F5344CB8AC3E}">
        <p14:creationId xmlns:p14="http://schemas.microsoft.com/office/powerpoint/2010/main" val="463175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997">
                                            <p:txEl>
                                              <p:pRg st="2" end="2"/>
                                            </p:txEl>
                                          </p:spTgt>
                                        </p:tgtEl>
                                        <p:attrNameLst>
                                          <p:attrName>style.visibility</p:attrName>
                                        </p:attrNameLst>
                                      </p:cBhvr>
                                      <p:to>
                                        <p:strVal val="visible"/>
                                      </p:to>
                                    </p:set>
                                    <p:animEffect transition="in" filter="fade">
                                      <p:cBhvr>
                                        <p:cTn id="7" dur="500"/>
                                        <p:tgtEl>
                                          <p:spTgt spid="8499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997">
                                            <p:txEl>
                                              <p:pRg st="1" end="1"/>
                                            </p:txEl>
                                          </p:spTgt>
                                        </p:tgtEl>
                                        <p:attrNameLst>
                                          <p:attrName>style.visibility</p:attrName>
                                        </p:attrNameLst>
                                      </p:cBhvr>
                                      <p:to>
                                        <p:strVal val="visible"/>
                                      </p:to>
                                    </p:set>
                                    <p:animEffect transition="in" filter="fade">
                                      <p:cBhvr>
                                        <p:cTn id="12" dur="500"/>
                                        <p:tgtEl>
                                          <p:spTgt spid="849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997">
                                            <p:txEl>
                                              <p:pRg st="3" end="3"/>
                                            </p:txEl>
                                          </p:spTgt>
                                        </p:tgtEl>
                                        <p:attrNameLst>
                                          <p:attrName>style.visibility</p:attrName>
                                        </p:attrNameLst>
                                      </p:cBhvr>
                                      <p:to>
                                        <p:strVal val="visible"/>
                                      </p:to>
                                    </p:set>
                                    <p:animEffect transition="in" filter="fade">
                                      <p:cBhvr>
                                        <p:cTn id="17" dur="500"/>
                                        <p:tgtEl>
                                          <p:spTgt spid="8499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4997">
                                            <p:txEl>
                                              <p:pRg st="4" end="4"/>
                                            </p:txEl>
                                          </p:spTgt>
                                        </p:tgtEl>
                                        <p:attrNameLst>
                                          <p:attrName>style.visibility</p:attrName>
                                        </p:attrNameLst>
                                      </p:cBhvr>
                                      <p:to>
                                        <p:strVal val="visible"/>
                                      </p:to>
                                    </p:set>
                                    <p:animEffect transition="in" filter="fade">
                                      <p:cBhvr>
                                        <p:cTn id="20" dur="500"/>
                                        <p:tgtEl>
                                          <p:spTgt spid="8499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4997">
                                            <p:txEl>
                                              <p:pRg st="5" end="5"/>
                                            </p:txEl>
                                          </p:spTgt>
                                        </p:tgtEl>
                                        <p:attrNameLst>
                                          <p:attrName>style.visibility</p:attrName>
                                        </p:attrNameLst>
                                      </p:cBhvr>
                                      <p:to>
                                        <p:strVal val="visible"/>
                                      </p:to>
                                    </p:set>
                                    <p:animEffect transition="in" filter="fade">
                                      <p:cBhvr>
                                        <p:cTn id="23" dur="500"/>
                                        <p:tgtEl>
                                          <p:spTgt spid="8499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4997">
                                            <p:txEl>
                                              <p:pRg st="6" end="6"/>
                                            </p:txEl>
                                          </p:spTgt>
                                        </p:tgtEl>
                                        <p:attrNameLst>
                                          <p:attrName>style.visibility</p:attrName>
                                        </p:attrNameLst>
                                      </p:cBhvr>
                                      <p:to>
                                        <p:strVal val="visible"/>
                                      </p:to>
                                    </p:set>
                                    <p:animEffect transition="in" filter="fade">
                                      <p:cBhvr>
                                        <p:cTn id="26" dur="500"/>
                                        <p:tgtEl>
                                          <p:spTgt spid="8499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4997">
                                            <p:txEl>
                                              <p:pRg st="7" end="7"/>
                                            </p:txEl>
                                          </p:spTgt>
                                        </p:tgtEl>
                                        <p:attrNameLst>
                                          <p:attrName>style.visibility</p:attrName>
                                        </p:attrNameLst>
                                      </p:cBhvr>
                                      <p:to>
                                        <p:strVal val="visible"/>
                                      </p:to>
                                    </p:set>
                                    <p:animEffect transition="in" filter="fade">
                                      <p:cBhvr>
                                        <p:cTn id="31" dur="500"/>
                                        <p:tgtEl>
                                          <p:spTgt spid="84997">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4997">
                                            <p:txEl>
                                              <p:pRg st="8" end="8"/>
                                            </p:txEl>
                                          </p:spTgt>
                                        </p:tgtEl>
                                        <p:attrNameLst>
                                          <p:attrName>style.visibility</p:attrName>
                                        </p:attrNameLst>
                                      </p:cBhvr>
                                      <p:to>
                                        <p:strVal val="visible"/>
                                      </p:to>
                                    </p:set>
                                    <p:animEffect transition="in" filter="fade">
                                      <p:cBhvr>
                                        <p:cTn id="34" dur="500"/>
                                        <p:tgtEl>
                                          <p:spTgt spid="84997">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4997">
                                            <p:txEl>
                                              <p:pRg st="9" end="9"/>
                                            </p:txEl>
                                          </p:spTgt>
                                        </p:tgtEl>
                                        <p:attrNameLst>
                                          <p:attrName>style.visibility</p:attrName>
                                        </p:attrNameLst>
                                      </p:cBhvr>
                                      <p:to>
                                        <p:strVal val="visible"/>
                                      </p:to>
                                    </p:set>
                                    <p:animEffect transition="in" filter="fade">
                                      <p:cBhvr>
                                        <p:cTn id="37" dur="500"/>
                                        <p:tgtEl>
                                          <p:spTgt spid="8499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4998">
                                            <p:txEl>
                                              <p:pRg st="0" end="0"/>
                                            </p:txEl>
                                          </p:spTgt>
                                        </p:tgtEl>
                                        <p:attrNameLst>
                                          <p:attrName>style.visibility</p:attrName>
                                        </p:attrNameLst>
                                      </p:cBhvr>
                                      <p:to>
                                        <p:strVal val="visible"/>
                                      </p:to>
                                    </p:set>
                                    <p:animEffect transition="in" filter="fade">
                                      <p:cBhvr>
                                        <p:cTn id="42" dur="500"/>
                                        <p:tgtEl>
                                          <p:spTgt spid="84998">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4998">
                                            <p:txEl>
                                              <p:pRg st="1" end="1"/>
                                            </p:txEl>
                                          </p:spTgt>
                                        </p:tgtEl>
                                        <p:attrNameLst>
                                          <p:attrName>style.visibility</p:attrName>
                                        </p:attrNameLst>
                                      </p:cBhvr>
                                      <p:to>
                                        <p:strVal val="visible"/>
                                      </p:to>
                                    </p:set>
                                    <p:animEffect transition="in" filter="fade">
                                      <p:cBhvr>
                                        <p:cTn id="45" dur="500"/>
                                        <p:tgtEl>
                                          <p:spTgt spid="84998">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84998">
                                            <p:txEl>
                                              <p:pRg st="2" end="2"/>
                                            </p:txEl>
                                          </p:spTgt>
                                        </p:tgtEl>
                                        <p:attrNameLst>
                                          <p:attrName>style.visibility</p:attrName>
                                        </p:attrNameLst>
                                      </p:cBhvr>
                                      <p:to>
                                        <p:strVal val="visible"/>
                                      </p:to>
                                    </p:set>
                                    <p:animEffect transition="in" filter="fade">
                                      <p:cBhvr>
                                        <p:cTn id="48" dur="500"/>
                                        <p:tgtEl>
                                          <p:spTgt spid="84998">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4998">
                                            <p:txEl>
                                              <p:pRg st="3" end="3"/>
                                            </p:txEl>
                                          </p:spTgt>
                                        </p:tgtEl>
                                        <p:attrNameLst>
                                          <p:attrName>style.visibility</p:attrName>
                                        </p:attrNameLst>
                                      </p:cBhvr>
                                      <p:to>
                                        <p:strVal val="visible"/>
                                      </p:to>
                                    </p:set>
                                    <p:animEffect transition="in" filter="fade">
                                      <p:cBhvr>
                                        <p:cTn id="53" dur="500"/>
                                        <p:tgtEl>
                                          <p:spTgt spid="84998">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84998">
                                            <p:txEl>
                                              <p:pRg st="4" end="4"/>
                                            </p:txEl>
                                          </p:spTgt>
                                        </p:tgtEl>
                                        <p:attrNameLst>
                                          <p:attrName>style.visibility</p:attrName>
                                        </p:attrNameLst>
                                      </p:cBhvr>
                                      <p:to>
                                        <p:strVal val="visible"/>
                                      </p:to>
                                    </p:set>
                                    <p:animEffect transition="in" filter="fade">
                                      <p:cBhvr>
                                        <p:cTn id="56" dur="500"/>
                                        <p:tgtEl>
                                          <p:spTgt spid="84998">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4998">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4998">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4998">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49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924800" cy="5791200"/>
          </a:xfrm>
        </p:spPr>
        <p:txBody>
          <a:bodyPr/>
          <a:lstStyle/>
          <a:p>
            <a:pPr marL="0" indent="0">
              <a:lnSpc>
                <a:spcPct val="80000"/>
              </a:lnSpc>
              <a:buNone/>
              <a:defRPr/>
            </a:pPr>
            <a:endParaRPr lang="en-US" sz="2800" kern="0" dirty="0" smtClean="0"/>
          </a:p>
          <a:p>
            <a:pPr marL="0" indent="0">
              <a:lnSpc>
                <a:spcPct val="80000"/>
              </a:lnSpc>
              <a:buNone/>
              <a:defRPr/>
            </a:pPr>
            <a:r>
              <a:rPr lang="en-US" sz="2800" kern="0" dirty="0" smtClean="0"/>
              <a:t>#include &lt;</a:t>
            </a:r>
            <a:r>
              <a:rPr lang="en-US" sz="2800" kern="0" dirty="0" err="1" smtClean="0"/>
              <a:t>iostream</a:t>
            </a:r>
            <a:r>
              <a:rPr lang="en-US" sz="2800" kern="0" dirty="0" smtClean="0"/>
              <a:t>&gt;</a:t>
            </a:r>
          </a:p>
          <a:p>
            <a:pPr marL="0" indent="0">
              <a:lnSpc>
                <a:spcPct val="80000"/>
              </a:lnSpc>
              <a:buNone/>
              <a:defRPr/>
            </a:pPr>
            <a:r>
              <a:rPr lang="en-US" sz="2800" dirty="0"/>
              <a:t>using namespace </a:t>
            </a:r>
            <a:r>
              <a:rPr lang="en-US" sz="2800" dirty="0" err="1"/>
              <a:t>std</a:t>
            </a:r>
            <a:r>
              <a:rPr lang="en-US" sz="2800" dirty="0"/>
              <a:t>;</a:t>
            </a:r>
          </a:p>
          <a:p>
            <a:pPr marL="0" indent="0">
              <a:lnSpc>
                <a:spcPct val="80000"/>
              </a:lnSpc>
              <a:buNone/>
              <a:defRPr/>
            </a:pPr>
            <a:endParaRPr lang="en-US" sz="2800" kern="0" dirty="0"/>
          </a:p>
          <a:p>
            <a:pPr marL="0" indent="0">
              <a:lnSpc>
                <a:spcPct val="80000"/>
              </a:lnSpc>
              <a:buNone/>
              <a:defRPr/>
            </a:pPr>
            <a:r>
              <a:rPr lang="en-US" sz="2800" kern="0" dirty="0" err="1" smtClean="0"/>
              <a:t>Int</a:t>
            </a:r>
            <a:r>
              <a:rPr lang="en-US" sz="2800" kern="0" dirty="0" smtClean="0"/>
              <a:t> main()</a:t>
            </a:r>
            <a:endParaRPr lang="en-US" sz="2800" kern="0" dirty="0">
              <a:solidFill>
                <a:srgbClr val="FF0000"/>
              </a:solidFill>
            </a:endParaRPr>
          </a:p>
          <a:p>
            <a:pPr marL="0" indent="0">
              <a:lnSpc>
                <a:spcPct val="80000"/>
              </a:lnSpc>
              <a:buNone/>
              <a:defRPr/>
            </a:pPr>
            <a:r>
              <a:rPr lang="en-US" sz="2800" kern="0" dirty="0"/>
              <a:t>{  </a:t>
            </a:r>
            <a:r>
              <a:rPr lang="en-US" sz="2800" kern="0" dirty="0" smtClean="0"/>
              <a:t>	</a:t>
            </a:r>
            <a:r>
              <a:rPr lang="en-US" sz="2800" kern="0" dirty="0" err="1" smtClean="0"/>
              <a:t>int</a:t>
            </a:r>
            <a:r>
              <a:rPr lang="en-US" sz="2800" kern="0" dirty="0" smtClean="0"/>
              <a:t> </a:t>
            </a:r>
            <a:r>
              <a:rPr lang="en-US" sz="2800" kern="0" dirty="0"/>
              <a:t>R, C;</a:t>
            </a:r>
          </a:p>
          <a:p>
            <a:pPr marL="0" indent="0">
              <a:lnSpc>
                <a:spcPct val="80000"/>
              </a:lnSpc>
              <a:buNone/>
              <a:defRPr/>
            </a:pPr>
            <a:r>
              <a:rPr lang="en-US" sz="2800" kern="0" dirty="0"/>
              <a:t>	float </a:t>
            </a:r>
            <a:r>
              <a:rPr lang="en-US" sz="2800" kern="0" dirty="0" smtClean="0"/>
              <a:t>perimeter </a:t>
            </a:r>
            <a:r>
              <a:rPr lang="en-US" sz="2800" kern="0" dirty="0"/>
              <a:t>area;</a:t>
            </a:r>
          </a:p>
          <a:p>
            <a:pPr marL="0" indent="0">
              <a:lnSpc>
                <a:spcPct val="80000"/>
              </a:lnSpc>
              <a:buNone/>
              <a:defRPr/>
            </a:pPr>
            <a:r>
              <a:rPr lang="en-US" sz="2800" kern="0" dirty="0"/>
              <a:t>	C = </a:t>
            </a:r>
            <a:r>
              <a:rPr lang="en-US" sz="2800" kern="0" dirty="0" smtClean="0"/>
              <a:t>PI</a:t>
            </a:r>
            <a:endParaRPr lang="en-US" sz="2800" b="1" kern="0" dirty="0"/>
          </a:p>
          <a:p>
            <a:pPr marL="0" indent="0">
              <a:lnSpc>
                <a:spcPct val="80000"/>
              </a:lnSpc>
              <a:buNone/>
              <a:defRPr/>
            </a:pPr>
            <a:r>
              <a:rPr lang="en-US" sz="2800" kern="0" dirty="0"/>
              <a:t>	R = 5; </a:t>
            </a:r>
          </a:p>
          <a:p>
            <a:pPr marL="0" indent="0">
              <a:lnSpc>
                <a:spcPct val="80000"/>
              </a:lnSpc>
              <a:buNone/>
              <a:defRPr/>
            </a:pPr>
            <a:r>
              <a:rPr lang="en-US" sz="2800" kern="0" dirty="0"/>
              <a:t>	perimeter = 2.0*C*R;</a:t>
            </a:r>
          </a:p>
          <a:p>
            <a:pPr marL="0" indent="0">
              <a:lnSpc>
                <a:spcPct val="80000"/>
              </a:lnSpc>
              <a:buNone/>
              <a:defRPr/>
            </a:pPr>
            <a:r>
              <a:rPr lang="en-US" sz="2800" kern="0" dirty="0"/>
              <a:t>	area    </a:t>
            </a:r>
            <a:r>
              <a:rPr lang="en-US" sz="2800" kern="0" dirty="0" smtClean="0"/>
              <a:t>= </a:t>
            </a:r>
            <a:r>
              <a:rPr lang="en-US" sz="2800" kern="0" dirty="0"/>
              <a:t>C * R * R;</a:t>
            </a:r>
          </a:p>
          <a:p>
            <a:pPr marL="0" indent="0">
              <a:lnSpc>
                <a:spcPct val="80000"/>
              </a:lnSpc>
              <a:buNone/>
              <a:defRPr/>
            </a:pPr>
            <a:r>
              <a:rPr lang="en-US" sz="2800" kern="0" dirty="0"/>
              <a:t>	</a:t>
            </a:r>
            <a:r>
              <a:rPr lang="en-US" sz="2800" kern="0" dirty="0" err="1"/>
              <a:t>cout</a:t>
            </a:r>
            <a:r>
              <a:rPr lang="en-US" sz="2800" kern="0" dirty="0"/>
              <a:t>&lt;&lt; perimeter &lt;&lt; area</a:t>
            </a:r>
            <a:r>
              <a:rPr lang="en-US" sz="2800" kern="0" dirty="0" smtClean="0"/>
              <a:t>;</a:t>
            </a:r>
          </a:p>
          <a:p>
            <a:pPr marL="0" indent="0">
              <a:lnSpc>
                <a:spcPct val="80000"/>
              </a:lnSpc>
              <a:buNone/>
              <a:defRPr/>
            </a:pPr>
            <a:r>
              <a:rPr lang="en-US" sz="2800" kern="0" dirty="0" smtClean="0"/>
              <a:t>} </a:t>
            </a:r>
            <a:r>
              <a:rPr lang="en-US" sz="2800" kern="0" dirty="0"/>
              <a:t>	</a:t>
            </a:r>
            <a:r>
              <a:rPr lang="en-US" sz="2800" kern="0" dirty="0">
                <a:solidFill>
                  <a:srgbClr val="FF0000"/>
                </a:solidFill>
              </a:rPr>
              <a:t>				        	</a:t>
            </a:r>
            <a:endParaRPr lang="en-US" sz="2800" kern="0" dirty="0"/>
          </a:p>
          <a:p>
            <a:pPr marL="0" indent="0">
              <a:buNone/>
            </a:pPr>
            <a:endParaRPr lang="en-US" sz="2800" dirty="0"/>
          </a:p>
        </p:txBody>
      </p:sp>
      <p:sp>
        <p:nvSpPr>
          <p:cNvPr id="3" name="Title 2"/>
          <p:cNvSpPr>
            <a:spLocks noGrp="1"/>
          </p:cNvSpPr>
          <p:nvPr>
            <p:ph type="title"/>
          </p:nvPr>
        </p:nvSpPr>
        <p:spPr/>
        <p:txBody>
          <a:bodyPr>
            <a:normAutofit/>
          </a:bodyPr>
          <a:lstStyle/>
          <a:p>
            <a:pPr algn="ctr"/>
            <a:r>
              <a:rPr lang="en-US" sz="2800" b="1" dirty="0" smtClean="0"/>
              <a:t>Identify the errors</a:t>
            </a:r>
            <a:endParaRPr lang="en-US" sz="2800" b="1" dirty="0"/>
          </a:p>
        </p:txBody>
      </p:sp>
      <p:sp>
        <p:nvSpPr>
          <p:cNvPr id="6" name="Slide Number Placeholder 5"/>
          <p:cNvSpPr>
            <a:spLocks noGrp="1"/>
          </p:cNvSpPr>
          <p:nvPr>
            <p:ph type="sldNum" sz="quarter" idx="12"/>
          </p:nvPr>
        </p:nvSpPr>
        <p:spPr/>
        <p:txBody>
          <a:bodyPr/>
          <a:lstStyle/>
          <a:p>
            <a:fld id="{C839977E-EAC6-4CBE-AE0E-153E042775AB}" type="slidenum">
              <a:rPr lang="en-US" smtClean="0"/>
              <a:pPr/>
              <a:t>23</a:t>
            </a:fld>
            <a:endParaRPr lang="en-US"/>
          </a:p>
        </p:txBody>
      </p:sp>
    </p:spTree>
    <p:extLst>
      <p:ext uri="{BB962C8B-B14F-4D97-AF65-F5344CB8AC3E}">
        <p14:creationId xmlns:p14="http://schemas.microsoft.com/office/powerpoint/2010/main" val="5115785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1" y="914400"/>
            <a:ext cx="7924799" cy="5943600"/>
          </a:xfrm>
        </p:spPr>
        <p:txBody>
          <a:bodyPr/>
          <a:lstStyle/>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HISTORY OF C++</a:t>
            </a:r>
          </a:p>
          <a:p>
            <a:pPr>
              <a:buFont typeface="Wingdings" pitchFamily="2" charset="2"/>
              <a:buChar char="ü"/>
            </a:pPr>
            <a:r>
              <a:rPr lang="en-US" sz="2000" dirty="0" smtClean="0"/>
              <a:t>Basic C++ program structure </a:t>
            </a:r>
          </a:p>
          <a:p>
            <a:pPr>
              <a:buFont typeface="Wingdings" pitchFamily="2" charset="2"/>
              <a:buChar char="ü"/>
            </a:pPr>
            <a:r>
              <a:rPr lang="en-US" sz="2000" dirty="0" smtClean="0"/>
              <a:t>Few editors for C++ compilation</a:t>
            </a:r>
          </a:p>
          <a:p>
            <a:pPr>
              <a:buFont typeface="Wingdings" pitchFamily="2" charset="2"/>
              <a:buChar char="ü"/>
            </a:pPr>
            <a:r>
              <a:rPr lang="en-US" sz="2000" dirty="0" smtClean="0"/>
              <a:t>Various Input and Output operations</a:t>
            </a:r>
          </a:p>
          <a:p>
            <a:pPr>
              <a:buFont typeface="Wingdings" pitchFamily="2" charset="2"/>
              <a:buChar char="ü"/>
            </a:pPr>
            <a:r>
              <a:rPr lang="en-US" sz="2000" dirty="0" smtClean="0"/>
              <a:t>Program life cycle model</a:t>
            </a:r>
          </a:p>
          <a:p>
            <a:pPr>
              <a:buFont typeface="Wingdings" pitchFamily="2" charset="2"/>
              <a:buChar char="ü"/>
            </a:pPr>
            <a:r>
              <a:rPr lang="en-US" sz="2000" dirty="0" smtClean="0"/>
              <a:t>C++ program development environment</a:t>
            </a:r>
          </a:p>
          <a:p>
            <a:pPr>
              <a:buFont typeface="Wingdings" pitchFamily="2" charset="2"/>
              <a:buChar char="ü"/>
            </a:pPr>
            <a:r>
              <a:rPr lang="en-US" sz="2000" dirty="0" smtClean="0"/>
              <a:t>Writing simple C++ programs</a:t>
            </a:r>
          </a:p>
          <a:p>
            <a:pPr>
              <a:buNone/>
            </a:pPr>
            <a:endParaRPr lang="en-US" sz="2000" dirty="0" smtClean="0"/>
          </a:p>
          <a:p>
            <a:pPr>
              <a:buFont typeface="Wingdings" pitchFamily="2" charset="2"/>
              <a:buChar char="ü"/>
            </a:pPr>
            <a:endParaRPr lang="en-US" sz="2000" dirty="0" smtClean="0"/>
          </a:p>
        </p:txBody>
      </p:sp>
      <p:sp>
        <p:nvSpPr>
          <p:cNvPr id="3" name="Title 2"/>
          <p:cNvSpPr>
            <a:spLocks noGrp="1"/>
          </p:cNvSpPr>
          <p:nvPr>
            <p:ph type="title"/>
          </p:nvPr>
        </p:nvSpPr>
        <p:spPr>
          <a:xfrm>
            <a:off x="1143001" y="21021"/>
            <a:ext cx="7239000" cy="867283"/>
          </a:xfrm>
        </p:spPr>
        <p:txBody>
          <a:bodyPr>
            <a:normAutofit/>
          </a:bodyPr>
          <a:lstStyle/>
          <a:p>
            <a:pPr algn="ctr"/>
            <a:r>
              <a:rPr lang="en-US" sz="3200" b="1" dirty="0" smtClean="0"/>
              <a:t>Summary</a:t>
            </a:r>
            <a:endParaRPr lang="en-US" sz="3200" b="1" dirty="0"/>
          </a:p>
        </p:txBody>
      </p:sp>
      <p:sp>
        <p:nvSpPr>
          <p:cNvPr id="5" name="Slide Number Placeholder 4"/>
          <p:cNvSpPr>
            <a:spLocks noGrp="1"/>
          </p:cNvSpPr>
          <p:nvPr>
            <p:ph type="sldNum" sz="quarter" idx="12"/>
          </p:nvPr>
        </p:nvSpPr>
        <p:spPr/>
        <p:txBody>
          <a:bodyPr/>
          <a:lstStyle/>
          <a:p>
            <a:fld id="{C839977E-EAC6-4CBE-AE0E-153E042775AB}" type="slidenum">
              <a:rPr lang="en-US" smtClean="0"/>
              <a:pPr/>
              <a:t>24</a:t>
            </a:fld>
            <a:endParaRPr lang="en-US"/>
          </a:p>
        </p:txBody>
      </p:sp>
    </p:spTree>
    <p:extLst>
      <p:ext uri="{BB962C8B-B14F-4D97-AF65-F5344CB8AC3E}">
        <p14:creationId xmlns:p14="http://schemas.microsoft.com/office/powerpoint/2010/main" val="1196501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914400"/>
            <a:ext cx="7924800" cy="5943600"/>
          </a:xfrm>
        </p:spPr>
        <p:txBody>
          <a:bodyPr/>
          <a:lstStyle/>
          <a:p>
            <a:pPr marL="346075" lvl="1" indent="-346075" algn="just">
              <a:buFont typeface="Wingdings" pitchFamily="2" charset="2"/>
              <a:buChar char="Ø"/>
            </a:pPr>
            <a:r>
              <a:rPr lang="en-US" sz="2000" dirty="0" smtClean="0">
                <a:solidFill>
                  <a:schemeClr val="tx2"/>
                </a:solidFill>
              </a:rPr>
              <a:t>1978- C  language was developed by </a:t>
            </a:r>
            <a:r>
              <a:rPr lang="en-US" sz="2000" dirty="0">
                <a:solidFill>
                  <a:schemeClr val="tx2"/>
                </a:solidFill>
              </a:rPr>
              <a:t>Dennis Ritchie  and Brain </a:t>
            </a:r>
            <a:r>
              <a:rPr lang="en-US" sz="2000" dirty="0" smtClean="0">
                <a:solidFill>
                  <a:schemeClr val="tx2"/>
                </a:solidFill>
              </a:rPr>
              <a:t>Kernighan.</a:t>
            </a:r>
          </a:p>
          <a:p>
            <a:pPr marL="346075" lvl="1" indent="-346075" algn="just">
              <a:buFont typeface="Wingdings" pitchFamily="2" charset="2"/>
              <a:buChar char="Ø"/>
            </a:pPr>
            <a:endParaRPr lang="en-US" sz="2000" dirty="0" smtClean="0">
              <a:solidFill>
                <a:schemeClr val="tx2"/>
              </a:solidFill>
            </a:endParaRPr>
          </a:p>
          <a:p>
            <a:pPr algn="just">
              <a:buFont typeface="Wingdings" pitchFamily="2" charset="2"/>
              <a:buChar char="Ø"/>
            </a:pPr>
            <a:r>
              <a:rPr lang="en-US" sz="2000" dirty="0" smtClean="0">
                <a:solidFill>
                  <a:schemeClr val="tx2"/>
                </a:solidFill>
              </a:rPr>
              <a:t>1979- C++ was developed </a:t>
            </a:r>
            <a:r>
              <a:rPr lang="en-US" sz="2000" dirty="0">
                <a:solidFill>
                  <a:schemeClr val="tx2"/>
                </a:solidFill>
              </a:rPr>
              <a:t>by </a:t>
            </a:r>
            <a:r>
              <a:rPr lang="en-US" sz="2000" dirty="0" err="1">
                <a:solidFill>
                  <a:schemeClr val="tx2"/>
                </a:solidFill>
              </a:rPr>
              <a:t>Bjarne</a:t>
            </a:r>
            <a:r>
              <a:rPr lang="en-US" sz="2000" dirty="0">
                <a:solidFill>
                  <a:schemeClr val="tx2"/>
                </a:solidFill>
              </a:rPr>
              <a:t> </a:t>
            </a:r>
            <a:r>
              <a:rPr lang="en-US" sz="2000" dirty="0" err="1">
                <a:solidFill>
                  <a:schemeClr val="tx2"/>
                </a:solidFill>
              </a:rPr>
              <a:t>Stroustrup</a:t>
            </a:r>
            <a:r>
              <a:rPr lang="en-US" sz="2000" dirty="0">
                <a:solidFill>
                  <a:schemeClr val="tx2"/>
                </a:solidFill>
              </a:rPr>
              <a:t> at Bell Labs and provides object-oriented capabilities </a:t>
            </a:r>
            <a:r>
              <a:rPr lang="en-US" sz="2000" dirty="0" smtClean="0">
                <a:solidFill>
                  <a:schemeClr val="tx2"/>
                </a:solidFill>
              </a:rPr>
              <a:t>.</a:t>
            </a:r>
          </a:p>
          <a:p>
            <a:pPr algn="just">
              <a:buFont typeface="Wingdings" pitchFamily="2" charset="2"/>
              <a:buChar char="Ø"/>
            </a:pPr>
            <a:endParaRPr lang="en-US" sz="2000" dirty="0" smtClean="0">
              <a:solidFill>
                <a:schemeClr val="tx2"/>
              </a:solidFill>
            </a:endParaRPr>
          </a:p>
          <a:p>
            <a:pPr algn="just">
              <a:buFont typeface="Wingdings" pitchFamily="2" charset="2"/>
              <a:buChar char="Ø"/>
            </a:pPr>
            <a:r>
              <a:rPr lang="en-US" sz="2000" dirty="0" smtClean="0">
                <a:solidFill>
                  <a:schemeClr val="tx2"/>
                </a:solidFill>
              </a:rPr>
              <a:t>Object-oriented </a:t>
            </a:r>
            <a:r>
              <a:rPr lang="en-US" sz="2000" dirty="0">
                <a:solidFill>
                  <a:schemeClr val="tx2"/>
                </a:solidFill>
              </a:rPr>
              <a:t>design is very </a:t>
            </a:r>
            <a:r>
              <a:rPr lang="en-US" sz="2000" dirty="0" smtClean="0">
                <a:solidFill>
                  <a:schemeClr val="tx2"/>
                </a:solidFill>
              </a:rPr>
              <a:t>powerful.</a:t>
            </a:r>
          </a:p>
          <a:p>
            <a:pPr algn="just">
              <a:buFont typeface="Wingdings" pitchFamily="2" charset="2"/>
              <a:buChar char="Ø"/>
            </a:pPr>
            <a:endParaRPr lang="en-US" sz="2000" dirty="0" smtClean="0">
              <a:solidFill>
                <a:schemeClr val="tx2"/>
              </a:solidFill>
            </a:endParaRPr>
          </a:p>
          <a:p>
            <a:pPr algn="just">
              <a:buFont typeface="Wingdings" pitchFamily="2" charset="2"/>
              <a:buChar char="Ø"/>
            </a:pPr>
            <a:r>
              <a:rPr lang="en-US" sz="2000" dirty="0" smtClean="0">
                <a:solidFill>
                  <a:schemeClr val="tx2"/>
                </a:solidFill>
              </a:rPr>
              <a:t>Dominant </a:t>
            </a:r>
            <a:r>
              <a:rPr lang="en-US" sz="2000" dirty="0">
                <a:solidFill>
                  <a:schemeClr val="tx2"/>
                </a:solidFill>
              </a:rPr>
              <a:t>language in industry and academia.</a:t>
            </a:r>
          </a:p>
          <a:p>
            <a:pPr algn="just">
              <a:buFont typeface="Wingdings" pitchFamily="2" charset="2"/>
              <a:buChar char="Ø"/>
            </a:pPr>
            <a:endParaRPr lang="en-US" sz="2000" dirty="0">
              <a:solidFill>
                <a:schemeClr val="tx2"/>
              </a:solidFill>
            </a:endParaRPr>
          </a:p>
          <a:p>
            <a:pPr>
              <a:buFont typeface="Wingdings" pitchFamily="2" charset="2"/>
              <a:buChar char="Ø"/>
            </a:pPr>
            <a:endParaRPr lang="en-US" sz="2000" dirty="0">
              <a:solidFill>
                <a:schemeClr val="tx2"/>
              </a:solidFill>
            </a:endParaRPr>
          </a:p>
        </p:txBody>
      </p:sp>
      <p:sp>
        <p:nvSpPr>
          <p:cNvPr id="6" name="Slide Number Placeholder 5"/>
          <p:cNvSpPr>
            <a:spLocks noGrp="1"/>
          </p:cNvSpPr>
          <p:nvPr>
            <p:ph type="sldNum" sz="quarter" idx="12"/>
          </p:nvPr>
        </p:nvSpPr>
        <p:spPr/>
        <p:txBody>
          <a:bodyPr/>
          <a:lstStyle/>
          <a:p>
            <a:fld id="{C839977E-EAC6-4CBE-AE0E-153E042775AB}" type="slidenum">
              <a:rPr lang="en-US" smtClean="0"/>
              <a:pPr/>
              <a:t>3</a:t>
            </a:fld>
            <a:endParaRPr lang="en-US"/>
          </a:p>
        </p:txBody>
      </p:sp>
      <p:sp>
        <p:nvSpPr>
          <p:cNvPr id="3" name="Title 2"/>
          <p:cNvSpPr>
            <a:spLocks noGrp="1"/>
          </p:cNvSpPr>
          <p:nvPr>
            <p:ph type="title"/>
          </p:nvPr>
        </p:nvSpPr>
        <p:spPr/>
        <p:txBody>
          <a:bodyPr/>
          <a:lstStyle/>
          <a:p>
            <a:pPr algn="ctr"/>
            <a:r>
              <a:rPr lang="en-US" b="1" dirty="0" smtClean="0"/>
              <a:t>History of C++</a:t>
            </a:r>
            <a:endParaRPr lang="en-US" b="1" dirty="0"/>
          </a:p>
        </p:txBody>
      </p:sp>
      <p:sp>
        <p:nvSpPr>
          <p:cNvPr id="9" name="Left Arrow 8">
            <a:hlinkClick r:id="" action="ppaction://hlinkshowjump?jump=lastslideviewed"/>
          </p:cNvPr>
          <p:cNvSpPr/>
          <p:nvPr/>
        </p:nvSpPr>
        <p:spPr>
          <a:xfrm>
            <a:off x="152400" y="6019800"/>
            <a:ext cx="914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988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914400"/>
            <a:ext cx="7924800" cy="5943600"/>
          </a:xfrm>
        </p:spPr>
        <p:txBody>
          <a:bodyPr/>
          <a:lstStyle/>
          <a:p>
            <a:pPr algn="just">
              <a:buFont typeface="Wingdings" pitchFamily="2" charset="2"/>
              <a:buChar char="Ø"/>
            </a:pPr>
            <a:endParaRPr lang="en-US" sz="2000" dirty="0" smtClean="0"/>
          </a:p>
          <a:p>
            <a:pPr algn="just">
              <a:buFont typeface="Wingdings" pitchFamily="2" charset="2"/>
              <a:buChar char="Ø"/>
            </a:pPr>
            <a:r>
              <a:rPr lang="en-US" sz="2000" dirty="0" smtClean="0"/>
              <a:t>C</a:t>
            </a:r>
            <a:r>
              <a:rPr lang="en-US" sz="2000" dirty="0"/>
              <a:t>++ programming language is highly </a:t>
            </a:r>
            <a:r>
              <a:rPr lang="en-US" sz="2000" b="1" i="1" dirty="0"/>
              <a:t>flexible, versatile</a:t>
            </a:r>
            <a:r>
              <a:rPr lang="en-US" sz="2000" dirty="0"/>
              <a:t> and very </a:t>
            </a:r>
            <a:r>
              <a:rPr lang="en-US" sz="2000" dirty="0" smtClean="0"/>
              <a:t>powerful.</a:t>
            </a:r>
          </a:p>
          <a:p>
            <a:pPr algn="just">
              <a:buFont typeface="Wingdings" pitchFamily="2" charset="2"/>
              <a:buChar char="Ø"/>
            </a:pPr>
            <a:endParaRPr lang="en-US" sz="2000" dirty="0" smtClean="0"/>
          </a:p>
          <a:p>
            <a:pPr algn="just">
              <a:buFont typeface="Wingdings" pitchFamily="2" charset="2"/>
              <a:buChar char="Ø"/>
            </a:pPr>
            <a:r>
              <a:rPr lang="en-US" sz="2000" dirty="0" smtClean="0"/>
              <a:t>It is well suited for developing </a:t>
            </a:r>
            <a:r>
              <a:rPr lang="en-US" sz="2000" b="1" i="1" dirty="0" smtClean="0"/>
              <a:t>system softwares </a:t>
            </a:r>
            <a:r>
              <a:rPr lang="en-US" sz="2000" dirty="0" smtClean="0"/>
              <a:t>like  </a:t>
            </a:r>
            <a:r>
              <a:rPr lang="en-US" sz="2000" dirty="0"/>
              <a:t>operating system, compilers etc</a:t>
            </a:r>
            <a:r>
              <a:rPr lang="en-US" sz="2000" dirty="0" smtClean="0"/>
              <a:t>.</a:t>
            </a:r>
          </a:p>
          <a:p>
            <a:pPr algn="just">
              <a:buFont typeface="Wingdings" pitchFamily="2" charset="2"/>
              <a:buChar char="Ø"/>
            </a:pPr>
            <a:endParaRPr lang="en-US" sz="2000" dirty="0" smtClean="0"/>
          </a:p>
          <a:p>
            <a:pPr algn="just">
              <a:buFont typeface="Wingdings" pitchFamily="2" charset="2"/>
              <a:buChar char="Ø"/>
            </a:pPr>
            <a:r>
              <a:rPr lang="en-US" sz="2000" dirty="0" smtClean="0"/>
              <a:t>It is </a:t>
            </a:r>
            <a:r>
              <a:rPr lang="en-US" sz="2000" dirty="0"/>
              <a:t>most </a:t>
            </a:r>
            <a:r>
              <a:rPr lang="en-US" sz="2000" dirty="0" smtClean="0"/>
              <a:t>suited for </a:t>
            </a:r>
            <a:r>
              <a:rPr lang="en-US" sz="2000" dirty="0"/>
              <a:t>development of </a:t>
            </a:r>
            <a:r>
              <a:rPr lang="en-US" sz="2000" b="1" i="1" dirty="0"/>
              <a:t>reusable </a:t>
            </a:r>
            <a:r>
              <a:rPr lang="en-US" sz="2000" dirty="0" smtClean="0"/>
              <a:t>programs.</a:t>
            </a:r>
          </a:p>
          <a:p>
            <a:pPr algn="just">
              <a:buFont typeface="Wingdings" pitchFamily="2" charset="2"/>
              <a:buChar char="Ø"/>
            </a:pPr>
            <a:endParaRPr lang="en-US" sz="2000" dirty="0" smtClean="0"/>
          </a:p>
          <a:p>
            <a:pPr algn="just">
              <a:buFont typeface="Wingdings" pitchFamily="2" charset="2"/>
              <a:buChar char="Ø"/>
            </a:pPr>
            <a:r>
              <a:rPr lang="en-US" sz="2000" dirty="0" smtClean="0"/>
              <a:t>We can develop new user defined data types called </a:t>
            </a:r>
            <a:r>
              <a:rPr lang="en-US" sz="2000" b="1" i="1" dirty="0" smtClean="0"/>
              <a:t>classes</a:t>
            </a:r>
            <a:r>
              <a:rPr lang="en-US" sz="2000" b="1" dirty="0" smtClean="0"/>
              <a:t>. </a:t>
            </a:r>
          </a:p>
          <a:p>
            <a:pPr algn="just">
              <a:buFont typeface="Wingdings" pitchFamily="2" charset="2"/>
              <a:buChar char="Ø"/>
            </a:pPr>
            <a:endParaRPr lang="en-US" sz="2000" b="1" dirty="0" smtClean="0"/>
          </a:p>
          <a:p>
            <a:pPr algn="just">
              <a:buFont typeface="Wingdings" pitchFamily="2" charset="2"/>
              <a:buChar char="Ø"/>
            </a:pPr>
            <a:r>
              <a:rPr lang="en-US" sz="2000" dirty="0" smtClean="0"/>
              <a:t>We can give new meanings to operators using </a:t>
            </a:r>
            <a:r>
              <a:rPr lang="en-US" sz="2000" b="1" i="1" dirty="0" smtClean="0"/>
              <a:t>operator overloading.</a:t>
            </a:r>
          </a:p>
          <a:p>
            <a:pPr algn="just">
              <a:buFont typeface="Wingdings" pitchFamily="2" charset="2"/>
              <a:buChar char="Ø"/>
            </a:pPr>
            <a:endParaRPr lang="en-US" sz="2000" b="1" i="1" dirty="0" smtClean="0"/>
          </a:p>
          <a:p>
            <a:pPr algn="just">
              <a:buFont typeface="Wingdings" pitchFamily="2" charset="2"/>
              <a:buChar char="Ø"/>
            </a:pPr>
            <a:r>
              <a:rPr lang="en-US" sz="2000" dirty="0" smtClean="0"/>
              <a:t>It provides a very rich set of unique features like </a:t>
            </a:r>
            <a:r>
              <a:rPr lang="en-US" sz="2000" b="1" i="1" dirty="0" smtClean="0"/>
              <a:t>encapsulation, polymorphism </a:t>
            </a:r>
            <a:r>
              <a:rPr lang="en-US" sz="2000" dirty="0" smtClean="0"/>
              <a:t>and </a:t>
            </a:r>
            <a:r>
              <a:rPr lang="en-US" sz="2000" b="1" i="1" dirty="0" smtClean="0"/>
              <a:t>inheritance.</a:t>
            </a:r>
            <a:endParaRPr lang="en-US" sz="2000" b="1" i="1" dirty="0"/>
          </a:p>
        </p:txBody>
      </p:sp>
      <p:sp>
        <p:nvSpPr>
          <p:cNvPr id="6" name="Slide Number Placeholder 5"/>
          <p:cNvSpPr>
            <a:spLocks noGrp="1"/>
          </p:cNvSpPr>
          <p:nvPr>
            <p:ph type="sldNum" sz="quarter" idx="12"/>
          </p:nvPr>
        </p:nvSpPr>
        <p:spPr/>
        <p:txBody>
          <a:bodyPr/>
          <a:lstStyle/>
          <a:p>
            <a:fld id="{C839977E-EAC6-4CBE-AE0E-153E042775AB}" type="slidenum">
              <a:rPr lang="en-US" smtClean="0"/>
              <a:pPr/>
              <a:t>4</a:t>
            </a:fld>
            <a:endParaRPr lang="en-US"/>
          </a:p>
        </p:txBody>
      </p:sp>
      <p:sp>
        <p:nvSpPr>
          <p:cNvPr id="3" name="Title 2"/>
          <p:cNvSpPr>
            <a:spLocks noGrp="1"/>
          </p:cNvSpPr>
          <p:nvPr>
            <p:ph type="title"/>
          </p:nvPr>
        </p:nvSpPr>
        <p:spPr/>
        <p:txBody>
          <a:bodyPr>
            <a:normAutofit/>
          </a:bodyPr>
          <a:lstStyle/>
          <a:p>
            <a:pPr algn="ctr"/>
            <a:r>
              <a:rPr lang="en-US" sz="2800" b="1" dirty="0" smtClean="0">
                <a:solidFill>
                  <a:schemeClr val="tx2"/>
                </a:solidFill>
              </a:rPr>
              <a:t>Features of C++ language</a:t>
            </a:r>
            <a:endParaRPr lang="en-US" sz="2800" b="1" dirty="0">
              <a:solidFill>
                <a:schemeClr val="tx2"/>
              </a:solidFill>
            </a:endParaRPr>
          </a:p>
        </p:txBody>
      </p:sp>
      <p:sp>
        <p:nvSpPr>
          <p:cNvPr id="9" name="Left Arrow 8">
            <a:hlinkClick r:id="" action="ppaction://hlinkshowjump?jump=lastslideviewed"/>
          </p:cNvPr>
          <p:cNvSpPr/>
          <p:nvPr/>
        </p:nvSpPr>
        <p:spPr>
          <a:xfrm>
            <a:off x="152400" y="6019800"/>
            <a:ext cx="914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4264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ctr" eaLnBrk="1" hangingPunct="1">
              <a:defRPr/>
            </a:pPr>
            <a:r>
              <a:rPr lang="en-US" sz="2800" b="1" dirty="0" smtClean="0"/>
              <a:t>Editor: Turbo C++ </a:t>
            </a:r>
          </a:p>
        </p:txBody>
      </p:sp>
      <p:sp>
        <p:nvSpPr>
          <p:cNvPr id="12291" name="Rectangle 3"/>
          <p:cNvSpPr>
            <a:spLocks noGrp="1" noChangeArrowheads="1"/>
          </p:cNvSpPr>
          <p:nvPr>
            <p:ph idx="1"/>
          </p:nvPr>
        </p:nvSpPr>
        <p:spPr>
          <a:xfrm>
            <a:off x="1219200" y="1066800"/>
            <a:ext cx="7696200" cy="5562600"/>
          </a:xfrm>
        </p:spPr>
        <p:txBody>
          <a:bodyPr/>
          <a:lstStyle/>
          <a:p>
            <a:pPr eaLnBrk="1" hangingPunct="1">
              <a:lnSpc>
                <a:spcPct val="80000"/>
              </a:lnSpc>
              <a:buNone/>
            </a:pPr>
            <a:r>
              <a:rPr lang="en-US" sz="2400" b="1" u="sng" dirty="0" smtClean="0">
                <a:solidFill>
                  <a:schemeClr val="tx2"/>
                </a:solidFill>
              </a:rPr>
              <a:t>Menu Options:</a:t>
            </a:r>
            <a:r>
              <a:rPr lang="en-US" sz="2400" b="1" dirty="0" smtClean="0">
                <a:solidFill>
                  <a:schemeClr val="tx2"/>
                </a:solidFill>
              </a:rPr>
              <a:t> </a:t>
            </a:r>
          </a:p>
          <a:p>
            <a:pPr eaLnBrk="1" hangingPunct="1">
              <a:lnSpc>
                <a:spcPct val="80000"/>
              </a:lnSpc>
              <a:buFont typeface="Wingdings" pitchFamily="2" charset="2"/>
              <a:buChar char="q"/>
            </a:pPr>
            <a:endParaRPr lang="en-US" sz="2000" b="1" dirty="0" smtClean="0">
              <a:solidFill>
                <a:schemeClr val="tx2"/>
              </a:solidFill>
            </a:endParaRPr>
          </a:p>
          <a:p>
            <a:pPr eaLnBrk="1" hangingPunct="1">
              <a:lnSpc>
                <a:spcPct val="80000"/>
              </a:lnSpc>
              <a:buFont typeface="Wingdings" pitchFamily="2" charset="2"/>
              <a:buChar char="q"/>
            </a:pPr>
            <a:r>
              <a:rPr lang="en-US" sz="2000" b="1" dirty="0" smtClean="0">
                <a:solidFill>
                  <a:schemeClr val="tx2"/>
                </a:solidFill>
              </a:rPr>
              <a:t>File		:   </a:t>
            </a:r>
            <a:r>
              <a:rPr lang="en-US" sz="2000" dirty="0" smtClean="0">
                <a:solidFill>
                  <a:schemeClr val="tx2"/>
                </a:solidFill>
                <a:latin typeface="Arial Rounded MT Bold" pitchFamily="34" charset="0"/>
              </a:rPr>
              <a:t>New,  Open(F3), Save(F2),  Save as,     		    	    Change dir,   Quit(Alt  + x)</a:t>
            </a:r>
          </a:p>
          <a:p>
            <a:pPr eaLnBrk="1" hangingPunct="1">
              <a:lnSpc>
                <a:spcPct val="80000"/>
              </a:lnSpc>
              <a:buNone/>
            </a:pPr>
            <a:endParaRPr lang="en-US" sz="2000" b="1" dirty="0" smtClean="0">
              <a:solidFill>
                <a:schemeClr val="tx2"/>
              </a:solidFill>
              <a:latin typeface="Arial Rounded MT Bold" pitchFamily="34" charset="0"/>
            </a:endParaRPr>
          </a:p>
          <a:p>
            <a:pPr eaLnBrk="1" hangingPunct="1">
              <a:lnSpc>
                <a:spcPct val="80000"/>
              </a:lnSpc>
              <a:buFont typeface="Wingdings" pitchFamily="2" charset="2"/>
              <a:buChar char="q"/>
            </a:pPr>
            <a:r>
              <a:rPr lang="en-US" sz="2000" b="1" dirty="0" smtClean="0">
                <a:solidFill>
                  <a:schemeClr val="tx2"/>
                </a:solidFill>
              </a:rPr>
              <a:t>Edit		:  </a:t>
            </a:r>
            <a:r>
              <a:rPr lang="en-US" sz="2000" dirty="0" smtClean="0">
                <a:solidFill>
                  <a:schemeClr val="tx2"/>
                </a:solidFill>
                <a:latin typeface="Arial Rounded MT Bold" pitchFamily="34" charset="0"/>
              </a:rPr>
              <a:t>Undo, Redo, Cut, Copy, Paste</a:t>
            </a:r>
          </a:p>
          <a:p>
            <a:pPr eaLnBrk="1" hangingPunct="1">
              <a:lnSpc>
                <a:spcPct val="80000"/>
              </a:lnSpc>
              <a:buFont typeface="Wingdings" pitchFamily="2" charset="2"/>
              <a:buChar char="q"/>
            </a:pPr>
            <a:endParaRPr lang="en-US" sz="2000" b="1" dirty="0" smtClean="0">
              <a:solidFill>
                <a:schemeClr val="tx2"/>
              </a:solidFill>
              <a:latin typeface="Arial Rounded MT Bold" pitchFamily="34" charset="0"/>
            </a:endParaRPr>
          </a:p>
          <a:p>
            <a:pPr eaLnBrk="1" hangingPunct="1">
              <a:lnSpc>
                <a:spcPct val="80000"/>
              </a:lnSpc>
              <a:buFont typeface="Wingdings" pitchFamily="2" charset="2"/>
              <a:buChar char="q"/>
            </a:pPr>
            <a:r>
              <a:rPr lang="en-US" sz="2000" b="1" dirty="0" smtClean="0">
                <a:solidFill>
                  <a:schemeClr val="tx2"/>
                </a:solidFill>
              </a:rPr>
              <a:t>Run		:</a:t>
            </a:r>
            <a:r>
              <a:rPr lang="en-US" sz="2000" dirty="0" smtClean="0">
                <a:solidFill>
                  <a:schemeClr val="tx2"/>
                </a:solidFill>
              </a:rPr>
              <a:t>  </a:t>
            </a:r>
            <a:r>
              <a:rPr lang="en-US" sz="2000" dirty="0" smtClean="0">
                <a:solidFill>
                  <a:schemeClr val="tx2"/>
                </a:solidFill>
                <a:latin typeface="Arial Rounded MT Bold" pitchFamily="34" charset="0"/>
              </a:rPr>
              <a:t>Run</a:t>
            </a:r>
            <a:r>
              <a:rPr lang="en-US" sz="2000" dirty="0" smtClean="0">
                <a:solidFill>
                  <a:schemeClr val="tx2"/>
                </a:solidFill>
              </a:rPr>
              <a:t>(Ctrl + F9), </a:t>
            </a:r>
            <a:r>
              <a:rPr lang="en-US" sz="2000" b="1" dirty="0" smtClean="0">
                <a:solidFill>
                  <a:schemeClr val="tx2"/>
                </a:solidFill>
              </a:rPr>
              <a:t>Trace into</a:t>
            </a:r>
            <a:r>
              <a:rPr lang="en-US" sz="2000" dirty="0" smtClean="0">
                <a:solidFill>
                  <a:schemeClr val="tx2"/>
                </a:solidFill>
              </a:rPr>
              <a:t>(F7), </a:t>
            </a:r>
            <a:r>
              <a:rPr lang="en-US" sz="2000" b="1" dirty="0" smtClean="0">
                <a:solidFill>
                  <a:schemeClr val="tx2"/>
                </a:solidFill>
              </a:rPr>
              <a:t>Step Over</a:t>
            </a:r>
            <a:r>
              <a:rPr lang="en-US" sz="2000" dirty="0" smtClean="0">
                <a:solidFill>
                  <a:schemeClr val="tx2"/>
                </a:solidFill>
              </a:rPr>
              <a:t>(F8)</a:t>
            </a:r>
          </a:p>
          <a:p>
            <a:pPr eaLnBrk="1" hangingPunct="1">
              <a:lnSpc>
                <a:spcPct val="80000"/>
              </a:lnSpc>
              <a:buFont typeface="Wingdings" pitchFamily="2" charset="2"/>
              <a:buChar char="q"/>
            </a:pPr>
            <a:r>
              <a:rPr lang="en-US" sz="2000" b="1" dirty="0" smtClean="0">
                <a:solidFill>
                  <a:schemeClr val="tx2"/>
                </a:solidFill>
              </a:rPr>
              <a:t>		   Break-point </a:t>
            </a:r>
            <a:r>
              <a:rPr lang="en-US" sz="2000" dirty="0" smtClean="0">
                <a:solidFill>
                  <a:schemeClr val="tx2"/>
                </a:solidFill>
              </a:rPr>
              <a:t>(Ctrl+F8)</a:t>
            </a:r>
          </a:p>
          <a:p>
            <a:pPr eaLnBrk="1" hangingPunct="1">
              <a:lnSpc>
                <a:spcPct val="80000"/>
              </a:lnSpc>
              <a:buFont typeface="Wingdings" pitchFamily="2" charset="2"/>
              <a:buChar char="q"/>
            </a:pPr>
            <a:endParaRPr lang="en-US" sz="2000" b="1" dirty="0" smtClean="0">
              <a:solidFill>
                <a:schemeClr val="tx2"/>
              </a:solidFill>
            </a:endParaRPr>
          </a:p>
          <a:p>
            <a:pPr eaLnBrk="1" hangingPunct="1">
              <a:lnSpc>
                <a:spcPct val="80000"/>
              </a:lnSpc>
              <a:buFont typeface="Wingdings" pitchFamily="2" charset="2"/>
              <a:buChar char="q"/>
            </a:pPr>
            <a:r>
              <a:rPr lang="en-US" sz="2000" b="1" dirty="0" smtClean="0">
                <a:solidFill>
                  <a:schemeClr val="tx2"/>
                </a:solidFill>
              </a:rPr>
              <a:t>Compile	:  </a:t>
            </a:r>
            <a:r>
              <a:rPr lang="en-US" sz="2000" dirty="0" smtClean="0">
                <a:solidFill>
                  <a:schemeClr val="tx2"/>
                </a:solidFill>
                <a:latin typeface="Arial Rounded MT Bold" pitchFamily="34" charset="0"/>
              </a:rPr>
              <a:t>Compile</a:t>
            </a:r>
            <a:r>
              <a:rPr lang="en-US" sz="2000" dirty="0" smtClean="0">
                <a:solidFill>
                  <a:schemeClr val="tx2"/>
                </a:solidFill>
              </a:rPr>
              <a:t>(Alt + F9)</a:t>
            </a:r>
          </a:p>
          <a:p>
            <a:pPr eaLnBrk="1" hangingPunct="1">
              <a:lnSpc>
                <a:spcPct val="80000"/>
              </a:lnSpc>
              <a:buFont typeface="Wingdings" pitchFamily="2" charset="2"/>
              <a:buChar char="q"/>
            </a:pPr>
            <a:endParaRPr lang="en-US" sz="2000" b="1" dirty="0" smtClean="0">
              <a:solidFill>
                <a:schemeClr val="tx2"/>
              </a:solidFill>
            </a:endParaRPr>
          </a:p>
          <a:p>
            <a:pPr eaLnBrk="1" hangingPunct="1">
              <a:lnSpc>
                <a:spcPct val="80000"/>
              </a:lnSpc>
              <a:buFont typeface="Wingdings" pitchFamily="2" charset="2"/>
              <a:buChar char="q"/>
            </a:pPr>
            <a:r>
              <a:rPr lang="en-US" sz="2000" b="1" dirty="0" smtClean="0">
                <a:solidFill>
                  <a:schemeClr val="tx2"/>
                </a:solidFill>
              </a:rPr>
              <a:t>Debug	:  </a:t>
            </a:r>
            <a:r>
              <a:rPr lang="en-US" sz="2000" dirty="0" smtClean="0">
                <a:solidFill>
                  <a:schemeClr val="tx2"/>
                </a:solidFill>
                <a:latin typeface="Arial Rounded MT Bold" pitchFamily="34" charset="0"/>
              </a:rPr>
              <a:t>Watch window </a:t>
            </a:r>
            <a:r>
              <a:rPr lang="en-US" sz="2000" dirty="0" smtClean="0">
                <a:solidFill>
                  <a:schemeClr val="tx2"/>
                </a:solidFill>
              </a:rPr>
              <a:t>(add watch (Ctrl+F7), delete 	        	                   watch, Edit watch, remove all watches)</a:t>
            </a:r>
          </a:p>
          <a:p>
            <a:pPr eaLnBrk="1" hangingPunct="1">
              <a:lnSpc>
                <a:spcPct val="80000"/>
              </a:lnSpc>
              <a:buFont typeface="Wingdings" pitchFamily="2" charset="2"/>
              <a:buChar char="q"/>
            </a:pPr>
            <a:endParaRPr lang="en-US" sz="2000" b="1" dirty="0" smtClean="0">
              <a:solidFill>
                <a:schemeClr val="tx2"/>
              </a:solidFill>
            </a:endParaRPr>
          </a:p>
          <a:p>
            <a:pPr eaLnBrk="1" hangingPunct="1">
              <a:lnSpc>
                <a:spcPct val="80000"/>
              </a:lnSpc>
              <a:buFont typeface="Wingdings" pitchFamily="2" charset="2"/>
              <a:buChar char="q"/>
            </a:pPr>
            <a:r>
              <a:rPr lang="en-US" sz="2000" b="1" dirty="0" smtClean="0">
                <a:solidFill>
                  <a:schemeClr val="tx2"/>
                </a:solidFill>
              </a:rPr>
              <a:t>Windows	:</a:t>
            </a:r>
            <a:r>
              <a:rPr lang="en-US" sz="2000" dirty="0" smtClean="0">
                <a:solidFill>
                  <a:schemeClr val="tx2"/>
                </a:solidFill>
              </a:rPr>
              <a:t>  </a:t>
            </a:r>
            <a:r>
              <a:rPr lang="en-US" sz="2000" dirty="0" smtClean="0">
                <a:solidFill>
                  <a:schemeClr val="tx2"/>
                </a:solidFill>
                <a:latin typeface="Arial Rounded MT Bold" pitchFamily="34" charset="0"/>
              </a:rPr>
              <a:t>User Screen</a:t>
            </a:r>
            <a:r>
              <a:rPr lang="en-US" sz="2000" dirty="0" smtClean="0">
                <a:solidFill>
                  <a:schemeClr val="tx2"/>
                </a:solidFill>
              </a:rPr>
              <a:t>( Alt + F5)</a:t>
            </a:r>
          </a:p>
          <a:p>
            <a:pPr eaLnBrk="1" hangingPunct="1">
              <a:lnSpc>
                <a:spcPct val="80000"/>
              </a:lnSpc>
              <a:buFont typeface="Wingdings" pitchFamily="2" charset="2"/>
              <a:buChar char="q"/>
            </a:pPr>
            <a:endParaRPr lang="en-US" sz="2000" b="1" dirty="0" smtClean="0">
              <a:solidFill>
                <a:schemeClr val="tx2"/>
              </a:solidFill>
            </a:endParaRPr>
          </a:p>
          <a:p>
            <a:pPr eaLnBrk="1" hangingPunct="1">
              <a:lnSpc>
                <a:spcPct val="80000"/>
              </a:lnSpc>
              <a:buFont typeface="Wingdings" pitchFamily="2" charset="2"/>
              <a:buChar char="q"/>
            </a:pPr>
            <a:r>
              <a:rPr lang="en-US" sz="2000" b="1" dirty="0" smtClean="0">
                <a:solidFill>
                  <a:schemeClr val="tx2"/>
                </a:solidFill>
              </a:rPr>
              <a:t>Help		:  </a:t>
            </a:r>
            <a:r>
              <a:rPr lang="en-US" sz="2000" dirty="0" smtClean="0">
                <a:solidFill>
                  <a:schemeClr val="tx2"/>
                </a:solidFill>
              </a:rPr>
              <a:t>&lt;Ctrl&gt; F1 or right click (keep cursor on the word)</a:t>
            </a:r>
          </a:p>
        </p:txBody>
      </p:sp>
      <p:sp>
        <p:nvSpPr>
          <p:cNvPr id="3" name="Slide Number Placeholder 2"/>
          <p:cNvSpPr>
            <a:spLocks noGrp="1"/>
          </p:cNvSpPr>
          <p:nvPr>
            <p:ph type="sldNum" sz="quarter" idx="12"/>
          </p:nvPr>
        </p:nvSpPr>
        <p:spPr/>
        <p:txBody>
          <a:bodyPr/>
          <a:lstStyle/>
          <a:p>
            <a:fld id="{C839977E-EAC6-4CBE-AE0E-153E042775AB}" type="slidenum">
              <a:rPr lang="en-US" smtClean="0"/>
              <a:pPr/>
              <a:t>5</a:t>
            </a:fld>
            <a:endParaRPr lang="en-US"/>
          </a:p>
        </p:txBody>
      </p:sp>
    </p:spTree>
    <p:extLst>
      <p:ext uri="{BB962C8B-B14F-4D97-AF65-F5344CB8AC3E}">
        <p14:creationId xmlns:p14="http://schemas.microsoft.com/office/powerpoint/2010/main" val="279532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rmAutofit/>
          </a:bodyPr>
          <a:lstStyle/>
          <a:p>
            <a:pPr algn="ctr" eaLnBrk="1" hangingPunct="1">
              <a:defRPr/>
            </a:pPr>
            <a:r>
              <a:rPr lang="en-US" sz="2800" b="1" dirty="0" smtClean="0"/>
              <a:t>Editor: Turbo C++ </a:t>
            </a:r>
          </a:p>
        </p:txBody>
      </p:sp>
      <p:pic>
        <p:nvPicPr>
          <p:cNvPr id="6149" name="Picture 2"/>
          <p:cNvPicPr>
            <a:picLocks noChangeAspect="1" noChangeArrowheads="1"/>
          </p:cNvPicPr>
          <p:nvPr/>
        </p:nvPicPr>
        <p:blipFill>
          <a:blip r:embed="rId3" cstate="print"/>
          <a:srcRect/>
          <a:stretch>
            <a:fillRect/>
          </a:stretch>
        </p:blipFill>
        <p:spPr bwMode="auto">
          <a:xfrm>
            <a:off x="1219200" y="990600"/>
            <a:ext cx="7922172" cy="58674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C839977E-EAC6-4CBE-AE0E-153E042775AB}" type="slidenum">
              <a:rPr lang="en-US" smtClean="0"/>
              <a:pPr/>
              <a:t>6</a:t>
            </a:fld>
            <a:endParaRPr lang="en-US"/>
          </a:p>
        </p:txBody>
      </p:sp>
    </p:spTree>
    <p:extLst>
      <p:ext uri="{BB962C8B-B14F-4D97-AF65-F5344CB8AC3E}">
        <p14:creationId xmlns:p14="http://schemas.microsoft.com/office/powerpoint/2010/main" val="3750463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839977E-EAC6-4CBE-AE0E-153E042775AB}" type="slidenum">
              <a:rPr lang="en-US" smtClean="0"/>
              <a:pPr/>
              <a:t>7</a:t>
            </a:fld>
            <a:endParaRPr lang="en-US"/>
          </a:p>
        </p:txBody>
      </p:sp>
      <p:sp>
        <p:nvSpPr>
          <p:cNvPr id="4" name="Title 3"/>
          <p:cNvSpPr>
            <a:spLocks noGrp="1"/>
          </p:cNvSpPr>
          <p:nvPr>
            <p:ph type="title"/>
          </p:nvPr>
        </p:nvSpPr>
        <p:spPr/>
        <p:txBody>
          <a:bodyPr>
            <a:normAutofit/>
          </a:bodyPr>
          <a:lstStyle/>
          <a:p>
            <a:pPr algn="ctr"/>
            <a:r>
              <a:rPr lang="en-US" sz="2800" b="1" dirty="0" smtClean="0"/>
              <a:t>Basic structure of a C++ program</a:t>
            </a:r>
            <a:endParaRPr lang="en-US" sz="2800"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47800" y="914400"/>
            <a:ext cx="74676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2"/>
          <p:cNvSpPr>
            <a:spLocks noGrp="1" noChangeArrowheads="1"/>
          </p:cNvSpPr>
          <p:nvPr>
            <p:ph type="title"/>
          </p:nvPr>
        </p:nvSpPr>
        <p:spPr/>
        <p:txBody>
          <a:bodyPr>
            <a:normAutofit/>
          </a:bodyPr>
          <a:lstStyle/>
          <a:p>
            <a:pPr algn="ctr" eaLnBrk="1" hangingPunct="1"/>
            <a:r>
              <a:rPr lang="en-US" sz="2800" b="1" dirty="0" smtClean="0">
                <a:solidFill>
                  <a:schemeClr val="tx1"/>
                </a:solidFill>
              </a:rPr>
              <a:t>A Simple C++ program</a:t>
            </a:r>
          </a:p>
        </p:txBody>
      </p:sp>
      <p:sp>
        <p:nvSpPr>
          <p:cNvPr id="7" name="Rectangle 3"/>
          <p:cNvSpPr txBox="1">
            <a:spLocks noChangeArrowheads="1"/>
          </p:cNvSpPr>
          <p:nvPr/>
        </p:nvSpPr>
        <p:spPr bwMode="auto">
          <a:xfrm>
            <a:off x="1219200" y="914400"/>
            <a:ext cx="7924800" cy="4648200"/>
          </a:xfrm>
          <a:prstGeom prst="rect">
            <a:avLst/>
          </a:prstGeom>
          <a:solidFill>
            <a:schemeClr val="accent5"/>
          </a:solidFill>
          <a:ln w="9525">
            <a:noFill/>
            <a:miter lim="800000"/>
            <a:headEnd/>
            <a:tailEnd/>
          </a:ln>
        </p:spPr>
        <p:txBody>
          <a:bodyPr/>
          <a:lstStyle/>
          <a:p>
            <a:pPr marL="342900" indent="-342900">
              <a:spcBef>
                <a:spcPct val="20000"/>
              </a:spcBef>
              <a:defRPr/>
            </a:pPr>
            <a:r>
              <a:rPr lang="en-US" kern="0" dirty="0">
                <a:latin typeface="AvantGarde" pitchFamily="34" charset="0"/>
                <a:cs typeface="Times New Roman" pitchFamily="18" charset="0"/>
              </a:rPr>
              <a:t>1      </a:t>
            </a:r>
            <a:r>
              <a:rPr lang="en-US" kern="0" dirty="0">
                <a:latin typeface="+mn-lt"/>
                <a:cs typeface="Courier New" pitchFamily="49" charset="0"/>
              </a:rPr>
              <a:t>// Program: </a:t>
            </a:r>
            <a:r>
              <a:rPr lang="en-US" kern="0" dirty="0" smtClean="0">
                <a:latin typeface="+mn-lt"/>
                <a:cs typeface="Courier New" pitchFamily="49" charset="0"/>
              </a:rPr>
              <a:t>Demo.cpp</a:t>
            </a:r>
            <a:endParaRPr lang="en-US" kern="0" dirty="0">
              <a:latin typeface="Courier" pitchFamily="49" charset="0"/>
              <a:cs typeface="Times New Roman" pitchFamily="18" charset="0"/>
            </a:endParaRPr>
          </a:p>
          <a:p>
            <a:pPr marL="342900" indent="-342900">
              <a:spcBef>
                <a:spcPct val="20000"/>
              </a:spcBef>
              <a:defRPr/>
            </a:pPr>
            <a:r>
              <a:rPr lang="en-US" kern="0" dirty="0">
                <a:latin typeface="AvantGarde" pitchFamily="34" charset="0"/>
                <a:cs typeface="Times New Roman" pitchFamily="18" charset="0"/>
              </a:rPr>
              <a:t>2      </a:t>
            </a:r>
            <a:r>
              <a:rPr lang="en-US" kern="0" dirty="0">
                <a:latin typeface="+mn-lt"/>
                <a:cs typeface="Courier New" pitchFamily="49" charset="0"/>
              </a:rPr>
              <a:t>// Printing </a:t>
            </a:r>
            <a:r>
              <a:rPr lang="en-US" kern="0" dirty="0" smtClean="0">
                <a:cs typeface="Courier New" pitchFamily="49" charset="0"/>
              </a:rPr>
              <a:t>welcome statement for users</a:t>
            </a:r>
            <a:r>
              <a:rPr lang="en-US" kern="0" dirty="0" smtClean="0">
                <a:latin typeface="+mn-lt"/>
                <a:cs typeface="Courier New" pitchFamily="49" charset="0"/>
              </a:rPr>
              <a:t>.</a:t>
            </a:r>
            <a:endParaRPr lang="en-US" kern="0" dirty="0">
              <a:latin typeface="Courier" pitchFamily="49" charset="0"/>
              <a:cs typeface="Times New Roman" pitchFamily="18" charset="0"/>
            </a:endParaRPr>
          </a:p>
          <a:p>
            <a:pPr marL="342900" indent="-342900">
              <a:spcBef>
                <a:spcPct val="20000"/>
              </a:spcBef>
              <a:defRPr/>
            </a:pPr>
            <a:r>
              <a:rPr lang="en-US" kern="0" dirty="0">
                <a:latin typeface="AvantGarde" pitchFamily="34" charset="0"/>
                <a:cs typeface="Times New Roman" pitchFamily="18" charset="0"/>
              </a:rPr>
              <a:t>3    </a:t>
            </a:r>
            <a:endParaRPr lang="en-US" kern="0" dirty="0" smtClean="0">
              <a:latin typeface="AvantGarde" pitchFamily="34" charset="0"/>
              <a:cs typeface="Times New Roman" pitchFamily="18" charset="0"/>
            </a:endParaRPr>
          </a:p>
          <a:p>
            <a:pPr marL="342900" indent="-342900">
              <a:spcBef>
                <a:spcPct val="20000"/>
              </a:spcBef>
              <a:defRPr/>
            </a:pPr>
            <a:r>
              <a:rPr lang="en-US" kern="0" dirty="0" smtClean="0">
                <a:latin typeface="AvantGarde" pitchFamily="34" charset="0"/>
                <a:cs typeface="Times New Roman" pitchFamily="18" charset="0"/>
              </a:rPr>
              <a:t> 	  </a:t>
            </a:r>
            <a:r>
              <a:rPr lang="en-US" kern="0" dirty="0">
                <a:latin typeface="+mn-lt"/>
                <a:cs typeface="Courier New" pitchFamily="49" charset="0"/>
              </a:rPr>
              <a:t>#include &lt;</a:t>
            </a:r>
            <a:r>
              <a:rPr lang="en-US" kern="0" dirty="0" err="1" smtClean="0">
                <a:latin typeface="+mn-lt"/>
                <a:cs typeface="Courier New" pitchFamily="49" charset="0"/>
              </a:rPr>
              <a:t>iostream</a:t>
            </a:r>
            <a:r>
              <a:rPr lang="en-US" kern="0" dirty="0" smtClean="0">
                <a:latin typeface="+mn-lt"/>
                <a:cs typeface="Courier New" pitchFamily="49" charset="0"/>
              </a:rPr>
              <a:t>&gt;</a:t>
            </a:r>
            <a:endParaRPr lang="en-US" kern="0" dirty="0">
              <a:latin typeface="Courier" pitchFamily="49" charset="0"/>
              <a:cs typeface="Times New Roman" pitchFamily="18" charset="0"/>
            </a:endParaRPr>
          </a:p>
          <a:p>
            <a:pPr marL="342900" indent="-342900">
              <a:spcBef>
                <a:spcPct val="20000"/>
              </a:spcBef>
              <a:defRPr/>
            </a:pPr>
            <a:r>
              <a:rPr lang="en-US" kern="0" dirty="0">
                <a:latin typeface="AvantGarde" pitchFamily="34" charset="0"/>
                <a:cs typeface="Times New Roman" pitchFamily="18" charset="0"/>
              </a:rPr>
              <a:t>4      </a:t>
            </a:r>
            <a:r>
              <a:rPr lang="en-US" kern="0" dirty="0" smtClean="0">
                <a:latin typeface="AvantGarde" pitchFamily="34" charset="0"/>
                <a:cs typeface="Times New Roman" pitchFamily="18" charset="0"/>
              </a:rPr>
              <a:t>using namespace </a:t>
            </a:r>
            <a:r>
              <a:rPr lang="en-US" kern="0" dirty="0" err="1" smtClean="0">
                <a:latin typeface="AvantGarde" pitchFamily="34" charset="0"/>
                <a:cs typeface="Times New Roman" pitchFamily="18" charset="0"/>
              </a:rPr>
              <a:t>std</a:t>
            </a:r>
            <a:r>
              <a:rPr lang="en-US" kern="0" dirty="0" smtClean="0">
                <a:latin typeface="AvantGarde" pitchFamily="34" charset="0"/>
                <a:cs typeface="Times New Roman" pitchFamily="18" charset="0"/>
              </a:rPr>
              <a:t>;</a:t>
            </a:r>
            <a:endParaRPr lang="en-US" kern="0" dirty="0" smtClean="0">
              <a:latin typeface="Courier" pitchFamily="49" charset="0"/>
              <a:cs typeface="Times New Roman" pitchFamily="18" charset="0"/>
            </a:endParaRPr>
          </a:p>
          <a:p>
            <a:pPr marL="342900" indent="-342900">
              <a:spcBef>
                <a:spcPct val="20000"/>
              </a:spcBef>
              <a:defRPr/>
            </a:pPr>
            <a:r>
              <a:rPr lang="en-US" kern="0" dirty="0" smtClean="0">
                <a:latin typeface="AvantGarde" pitchFamily="34" charset="0"/>
                <a:cs typeface="Times New Roman" pitchFamily="18" charset="0"/>
              </a:rPr>
              <a:t>5      </a:t>
            </a:r>
            <a:r>
              <a:rPr lang="en-US" kern="0" dirty="0" smtClean="0">
                <a:latin typeface="+mn-lt"/>
                <a:cs typeface="Courier New" pitchFamily="49" charset="0"/>
              </a:rPr>
              <a:t>// function main begins program execution</a:t>
            </a:r>
            <a:endParaRPr lang="en-US" kern="0" dirty="0" smtClean="0">
              <a:latin typeface="Courier" pitchFamily="49" charset="0"/>
              <a:cs typeface="Times New Roman" pitchFamily="18" charset="0"/>
            </a:endParaRPr>
          </a:p>
          <a:p>
            <a:pPr marL="342900" indent="-342900">
              <a:spcBef>
                <a:spcPct val="20000"/>
              </a:spcBef>
              <a:defRPr/>
            </a:pPr>
            <a:r>
              <a:rPr lang="en-US" kern="0" dirty="0" smtClean="0">
                <a:latin typeface="AvantGarde" pitchFamily="34" charset="0"/>
                <a:cs typeface="Times New Roman" pitchFamily="18" charset="0"/>
              </a:rPr>
              <a:t>6      </a:t>
            </a:r>
            <a:r>
              <a:rPr lang="en-US" kern="0" dirty="0" err="1" smtClean="0">
                <a:cs typeface="Courier New" pitchFamily="49" charset="0"/>
              </a:rPr>
              <a:t>int</a:t>
            </a:r>
            <a:r>
              <a:rPr lang="en-US" kern="0" dirty="0" smtClean="0">
                <a:latin typeface="+mn-lt"/>
                <a:cs typeface="Courier New" pitchFamily="49" charset="0"/>
              </a:rPr>
              <a:t> </a:t>
            </a:r>
            <a:r>
              <a:rPr lang="en-US" kern="0" dirty="0">
                <a:latin typeface="+mn-lt"/>
                <a:cs typeface="Courier New" pitchFamily="49" charset="0"/>
              </a:rPr>
              <a:t>main()</a:t>
            </a:r>
            <a:endParaRPr lang="en-US" kern="0" dirty="0">
              <a:latin typeface="Courier" pitchFamily="49" charset="0"/>
              <a:cs typeface="Times New Roman" pitchFamily="18" charset="0"/>
            </a:endParaRPr>
          </a:p>
          <a:p>
            <a:pPr marL="342900" indent="-342900">
              <a:spcBef>
                <a:spcPct val="20000"/>
              </a:spcBef>
              <a:defRPr/>
            </a:pPr>
            <a:r>
              <a:rPr lang="en-US" kern="0" dirty="0">
                <a:latin typeface="AvantGarde" pitchFamily="34" charset="0"/>
                <a:cs typeface="Times New Roman" pitchFamily="18" charset="0"/>
              </a:rPr>
              <a:t>7      </a:t>
            </a:r>
            <a:r>
              <a:rPr lang="en-US" kern="0" dirty="0">
                <a:latin typeface="+mn-lt"/>
                <a:cs typeface="Courier New" pitchFamily="49" charset="0"/>
              </a:rPr>
              <a:t>{</a:t>
            </a:r>
            <a:endParaRPr lang="en-US" kern="0" dirty="0">
              <a:latin typeface="Courier" pitchFamily="49" charset="0"/>
              <a:cs typeface="Times New Roman" pitchFamily="18" charset="0"/>
            </a:endParaRPr>
          </a:p>
          <a:p>
            <a:pPr marL="342900" indent="-342900">
              <a:spcBef>
                <a:spcPct val="20000"/>
              </a:spcBef>
              <a:defRPr/>
            </a:pPr>
            <a:r>
              <a:rPr lang="en-US" kern="0" dirty="0">
                <a:latin typeface="AvantGarde" pitchFamily="34" charset="0"/>
                <a:cs typeface="Times New Roman" pitchFamily="18" charset="0"/>
              </a:rPr>
              <a:t>8      </a:t>
            </a:r>
            <a:r>
              <a:rPr lang="en-US" kern="0" dirty="0">
                <a:latin typeface="+mn-lt"/>
                <a:cs typeface="Courier New" pitchFamily="49" charset="0"/>
              </a:rPr>
              <a:t>   </a:t>
            </a:r>
            <a:r>
              <a:rPr lang="en-US" kern="0" dirty="0" smtClean="0">
                <a:latin typeface="+mn-lt"/>
                <a:cs typeface="Courier New" pitchFamily="49" charset="0"/>
              </a:rPr>
              <a:t>	</a:t>
            </a:r>
            <a:r>
              <a:rPr lang="en-US" kern="0" dirty="0" err="1" smtClean="0">
                <a:latin typeface="+mn-lt"/>
                <a:cs typeface="Courier New" pitchFamily="49" charset="0"/>
              </a:rPr>
              <a:t>cout</a:t>
            </a:r>
            <a:r>
              <a:rPr lang="en-US" kern="0" dirty="0" smtClean="0">
                <a:latin typeface="+mn-lt"/>
                <a:cs typeface="Courier New" pitchFamily="49" charset="0"/>
              </a:rPr>
              <a:t> </a:t>
            </a:r>
            <a:r>
              <a:rPr lang="en-US" kern="0" dirty="0">
                <a:latin typeface="+mn-lt"/>
                <a:cs typeface="Courier New" pitchFamily="49" charset="0"/>
              </a:rPr>
              <a:t>&lt;&lt; "Welcome </a:t>
            </a:r>
            <a:r>
              <a:rPr lang="en-US" kern="0" dirty="0" smtClean="0">
                <a:latin typeface="+mn-lt"/>
                <a:cs typeface="Courier New" pitchFamily="49" charset="0"/>
              </a:rPr>
              <a:t>to C++ "; </a:t>
            </a:r>
            <a:endParaRPr lang="en-US" kern="0" dirty="0">
              <a:latin typeface="Courier" pitchFamily="49" charset="0"/>
              <a:cs typeface="Times New Roman" pitchFamily="18" charset="0"/>
            </a:endParaRPr>
          </a:p>
          <a:p>
            <a:pPr marL="342900" indent="-342900">
              <a:spcBef>
                <a:spcPct val="20000"/>
              </a:spcBef>
              <a:defRPr/>
            </a:pPr>
            <a:r>
              <a:rPr lang="en-US" kern="0" dirty="0">
                <a:latin typeface="AvantGarde" pitchFamily="34" charset="0"/>
                <a:cs typeface="Times New Roman" pitchFamily="18" charset="0"/>
              </a:rPr>
              <a:t>9      </a:t>
            </a:r>
            <a:r>
              <a:rPr lang="en-US" kern="0" dirty="0">
                <a:latin typeface="+mn-lt"/>
                <a:cs typeface="Courier New" pitchFamily="49" charset="0"/>
              </a:rPr>
              <a:t> </a:t>
            </a:r>
            <a:r>
              <a:rPr lang="en-US" kern="0" dirty="0" smtClean="0">
                <a:latin typeface="+mn-lt"/>
                <a:cs typeface="Courier New" pitchFamily="49" charset="0"/>
              </a:rPr>
              <a:t>} </a:t>
            </a:r>
            <a:r>
              <a:rPr lang="en-US" kern="0" dirty="0">
                <a:latin typeface="+mn-lt"/>
                <a:cs typeface="Courier New" pitchFamily="49" charset="0"/>
              </a:rPr>
              <a:t>// end function main</a:t>
            </a:r>
            <a:endParaRPr lang="en-US" kern="0" dirty="0">
              <a:latin typeface="Courier" pitchFamily="49" charset="0"/>
              <a:cs typeface="Times New Roman" pitchFamily="18" charset="0"/>
            </a:endParaRPr>
          </a:p>
          <a:p>
            <a:pPr marL="342900" indent="-342900">
              <a:spcBef>
                <a:spcPct val="20000"/>
              </a:spcBef>
              <a:defRPr/>
            </a:pPr>
            <a:endParaRPr lang="en-US" kern="0" dirty="0">
              <a:latin typeface="+mn-lt"/>
            </a:endParaRPr>
          </a:p>
        </p:txBody>
      </p:sp>
      <p:sp>
        <p:nvSpPr>
          <p:cNvPr id="8" name="Rectangle 4"/>
          <p:cNvSpPr>
            <a:spLocks noChangeArrowheads="1"/>
          </p:cNvSpPr>
          <p:nvPr/>
        </p:nvSpPr>
        <p:spPr bwMode="auto">
          <a:xfrm>
            <a:off x="1219200" y="5562600"/>
            <a:ext cx="7924800" cy="533400"/>
          </a:xfrm>
          <a:prstGeom prst="rect">
            <a:avLst/>
          </a:prstGeom>
          <a:solidFill>
            <a:srgbClr val="CC99FF"/>
          </a:solidFill>
          <a:ln w="9525">
            <a:noFill/>
            <a:miter lim="800000"/>
            <a:headEnd/>
            <a:tailEnd/>
          </a:ln>
        </p:spPr>
        <p:txBody>
          <a:bodyPr tIns="182880" bIns="182880"/>
          <a:lstStyle/>
          <a:p>
            <a:pPr>
              <a:spcBef>
                <a:spcPct val="20000"/>
              </a:spcBef>
              <a:defRPr/>
            </a:pPr>
            <a:r>
              <a:rPr lang="en-US" sz="1600" b="1" dirty="0" smtClean="0"/>
              <a:t>Output:</a:t>
            </a:r>
            <a:r>
              <a:rPr lang="en-US" sz="1600" b="1" dirty="0" smtClean="0">
                <a:solidFill>
                  <a:srgbClr val="FF0000"/>
                </a:solidFill>
              </a:rPr>
              <a:t> Welcome </a:t>
            </a:r>
            <a:r>
              <a:rPr lang="en-US" sz="1600" b="1" dirty="0">
                <a:solidFill>
                  <a:srgbClr val="FF0000"/>
                </a:solidFill>
              </a:rPr>
              <a:t>to C++!</a:t>
            </a:r>
            <a:r>
              <a:rPr lang="en-US" sz="1600" b="1" dirty="0"/>
              <a:t> </a:t>
            </a:r>
          </a:p>
        </p:txBody>
      </p:sp>
      <p:sp>
        <p:nvSpPr>
          <p:cNvPr id="4" name="Slide Number Placeholder 3"/>
          <p:cNvSpPr>
            <a:spLocks noGrp="1"/>
          </p:cNvSpPr>
          <p:nvPr>
            <p:ph type="sldNum" sz="quarter" idx="12"/>
          </p:nvPr>
        </p:nvSpPr>
        <p:spPr/>
        <p:txBody>
          <a:bodyPr/>
          <a:lstStyle/>
          <a:p>
            <a:fld id="{C839977E-EAC6-4CBE-AE0E-153E042775AB}" type="slidenum">
              <a:rPr lang="en-US" smtClean="0"/>
              <a:pPr/>
              <a:t>8</a:t>
            </a:fld>
            <a:endParaRPr lang="en-US"/>
          </a:p>
        </p:txBody>
      </p:sp>
    </p:spTree>
    <p:extLst>
      <p:ext uri="{BB962C8B-B14F-4D97-AF65-F5344CB8AC3E}">
        <p14:creationId xmlns:p14="http://schemas.microsoft.com/office/powerpoint/2010/main" val="797252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p:cNvSpPr>
            <a:spLocks noGrp="1" noChangeArrowheads="1"/>
          </p:cNvSpPr>
          <p:nvPr>
            <p:ph type="title"/>
          </p:nvPr>
        </p:nvSpPr>
        <p:spPr/>
        <p:txBody>
          <a:bodyPr>
            <a:normAutofit/>
          </a:bodyPr>
          <a:lstStyle/>
          <a:p>
            <a:pPr algn="ctr" eaLnBrk="1" hangingPunct="1"/>
            <a:r>
              <a:rPr lang="en-US" sz="2800" b="1" dirty="0" smtClean="0">
                <a:solidFill>
                  <a:schemeClr val="tx1"/>
                </a:solidFill>
              </a:rPr>
              <a:t>A Simple C++ program</a:t>
            </a:r>
          </a:p>
        </p:txBody>
      </p:sp>
      <p:grpSp>
        <p:nvGrpSpPr>
          <p:cNvPr id="14341" name="Group 14"/>
          <p:cNvGrpSpPr>
            <a:grpSpLocks/>
          </p:cNvGrpSpPr>
          <p:nvPr/>
        </p:nvGrpSpPr>
        <p:grpSpPr bwMode="auto">
          <a:xfrm>
            <a:off x="1219200" y="914401"/>
            <a:ext cx="7935311" cy="5943599"/>
            <a:chOff x="280776" y="1350788"/>
            <a:chExt cx="7348958" cy="4408075"/>
          </a:xfrm>
        </p:grpSpPr>
        <p:sp>
          <p:nvSpPr>
            <p:cNvPr id="7" name="Rectangle 3"/>
            <p:cNvSpPr txBox="1">
              <a:spLocks noChangeArrowheads="1"/>
            </p:cNvSpPr>
            <p:nvPr/>
          </p:nvSpPr>
          <p:spPr bwMode="auto">
            <a:xfrm>
              <a:off x="280776" y="1350788"/>
              <a:ext cx="7339224" cy="3265075"/>
            </a:xfrm>
            <a:prstGeom prst="rect">
              <a:avLst/>
            </a:prstGeom>
            <a:solidFill>
              <a:schemeClr val="accent5"/>
            </a:solidFill>
            <a:ln w="9525">
              <a:noFill/>
              <a:miter lim="800000"/>
              <a:headEnd/>
              <a:tailEnd/>
            </a:ln>
          </p:spPr>
          <p:txBody>
            <a:bodyPr/>
            <a:lstStyle/>
            <a:p>
              <a:pPr marL="342900" indent="-342900">
                <a:spcBef>
                  <a:spcPct val="20000"/>
                </a:spcBef>
                <a:defRPr/>
              </a:pPr>
              <a:r>
                <a:rPr lang="en-US" sz="1600" kern="0" dirty="0">
                  <a:latin typeface="AvantGarde" pitchFamily="34" charset="0"/>
                  <a:cs typeface="Times New Roman" pitchFamily="18" charset="0"/>
                </a:rPr>
                <a:t>1      </a:t>
              </a:r>
              <a:r>
                <a:rPr lang="en-US" sz="1600" kern="0" dirty="0">
                  <a:latin typeface="+mn-lt"/>
                  <a:cs typeface="Courier New" pitchFamily="49" charset="0"/>
                </a:rPr>
                <a:t>// Program: </a:t>
              </a:r>
              <a:r>
                <a:rPr lang="en-US" sz="1600" kern="0" dirty="0" smtClean="0">
                  <a:latin typeface="+mn-lt"/>
                  <a:cs typeface="Courier New" pitchFamily="49" charset="0"/>
                </a:rPr>
                <a:t>Demo1.cpp</a:t>
              </a:r>
              <a:endParaRPr lang="en-US" sz="1600" kern="0" dirty="0">
                <a:latin typeface="Courier" pitchFamily="49" charset="0"/>
                <a:cs typeface="Times New Roman" pitchFamily="18" charset="0"/>
              </a:endParaRPr>
            </a:p>
            <a:p>
              <a:pPr marL="342900" indent="-342900">
                <a:spcBef>
                  <a:spcPct val="20000"/>
                </a:spcBef>
                <a:defRPr/>
              </a:pPr>
              <a:r>
                <a:rPr lang="en-US" sz="1600" kern="0" dirty="0">
                  <a:latin typeface="AvantGarde" pitchFamily="34" charset="0"/>
                  <a:cs typeface="Times New Roman" pitchFamily="18" charset="0"/>
                </a:rPr>
                <a:t>2      </a:t>
              </a:r>
              <a:r>
                <a:rPr lang="en-US" sz="1600" kern="0" dirty="0">
                  <a:latin typeface="+mn-lt"/>
                  <a:cs typeface="Courier New" pitchFamily="49" charset="0"/>
                </a:rPr>
                <a:t>// Printing multiple lines with a single statement</a:t>
              </a:r>
              <a:endParaRPr lang="en-US" sz="1600" kern="0" dirty="0">
                <a:latin typeface="Courier" pitchFamily="49" charset="0"/>
                <a:cs typeface="Times New Roman" pitchFamily="18" charset="0"/>
              </a:endParaRPr>
            </a:p>
            <a:p>
              <a:pPr marL="342900" indent="-342900">
                <a:spcBef>
                  <a:spcPct val="20000"/>
                </a:spcBef>
                <a:defRPr/>
              </a:pPr>
              <a:r>
                <a:rPr lang="en-US" sz="1600" kern="0" dirty="0">
                  <a:latin typeface="AvantGarde" pitchFamily="34" charset="0"/>
                  <a:cs typeface="Times New Roman" pitchFamily="18" charset="0"/>
                </a:rPr>
                <a:t>3      </a:t>
              </a:r>
              <a:r>
                <a:rPr lang="en-US" sz="1600" kern="0" dirty="0">
                  <a:latin typeface="+mn-lt"/>
                  <a:cs typeface="Courier New" pitchFamily="49" charset="0"/>
                </a:rPr>
                <a:t>#include &lt;</a:t>
              </a:r>
              <a:r>
                <a:rPr lang="en-US" sz="1600" kern="0" dirty="0" err="1" smtClean="0">
                  <a:latin typeface="+mn-lt"/>
                  <a:cs typeface="Courier New" pitchFamily="49" charset="0"/>
                </a:rPr>
                <a:t>iostream</a:t>
              </a:r>
              <a:r>
                <a:rPr lang="en-US" sz="1600" kern="0" dirty="0" smtClean="0">
                  <a:latin typeface="+mn-lt"/>
                  <a:cs typeface="Courier New" pitchFamily="49" charset="0"/>
                </a:rPr>
                <a:t>&gt;</a:t>
              </a:r>
              <a:endParaRPr lang="en-US" sz="1600" kern="0" dirty="0">
                <a:latin typeface="Courier" pitchFamily="49" charset="0"/>
                <a:cs typeface="Times New Roman" pitchFamily="18" charset="0"/>
              </a:endParaRPr>
            </a:p>
            <a:p>
              <a:pPr marL="342900" indent="-342900">
                <a:spcBef>
                  <a:spcPct val="20000"/>
                </a:spcBef>
                <a:defRPr/>
              </a:pPr>
              <a:r>
                <a:rPr lang="en-US" sz="1600" kern="0" dirty="0">
                  <a:latin typeface="AvantGarde" pitchFamily="34" charset="0"/>
                  <a:cs typeface="Times New Roman" pitchFamily="18" charset="0"/>
                </a:rPr>
                <a:t>4      u</a:t>
              </a:r>
              <a:r>
                <a:rPr lang="en-US" sz="1600" kern="0" dirty="0" smtClean="0">
                  <a:latin typeface="AvantGarde" pitchFamily="34" charset="0"/>
                  <a:cs typeface="Times New Roman" pitchFamily="18" charset="0"/>
                </a:rPr>
                <a:t>sing namespace </a:t>
              </a:r>
              <a:r>
                <a:rPr lang="en-US" sz="1600" kern="0" dirty="0" err="1" smtClean="0">
                  <a:latin typeface="AvantGarde" pitchFamily="34" charset="0"/>
                  <a:cs typeface="Times New Roman" pitchFamily="18" charset="0"/>
                </a:rPr>
                <a:t>std</a:t>
              </a:r>
              <a:r>
                <a:rPr lang="en-US" sz="1600" kern="0" dirty="0" smtClean="0">
                  <a:latin typeface="AvantGarde" pitchFamily="34" charset="0"/>
                  <a:cs typeface="Times New Roman" pitchFamily="18" charset="0"/>
                </a:rPr>
                <a:t>;</a:t>
              </a:r>
              <a:endParaRPr lang="en-US" sz="1600" kern="0" dirty="0">
                <a:latin typeface="Courier" pitchFamily="49" charset="0"/>
                <a:cs typeface="Times New Roman" pitchFamily="18" charset="0"/>
              </a:endParaRPr>
            </a:p>
            <a:p>
              <a:pPr marL="342900" indent="-342900">
                <a:spcBef>
                  <a:spcPct val="20000"/>
                </a:spcBef>
                <a:defRPr/>
              </a:pPr>
              <a:r>
                <a:rPr lang="en-US" sz="1600" kern="0" dirty="0">
                  <a:latin typeface="AvantGarde" pitchFamily="34" charset="0"/>
                  <a:cs typeface="Times New Roman" pitchFamily="18" charset="0"/>
                </a:rPr>
                <a:t>5      </a:t>
              </a:r>
              <a:r>
                <a:rPr lang="en-US" sz="1600" kern="0" dirty="0">
                  <a:latin typeface="+mn-lt"/>
                  <a:cs typeface="Courier New" pitchFamily="49" charset="0"/>
                </a:rPr>
                <a:t>// function main begins program execution</a:t>
              </a:r>
              <a:endParaRPr lang="en-US" sz="1600" kern="0" dirty="0">
                <a:latin typeface="Courier" pitchFamily="49" charset="0"/>
                <a:cs typeface="Times New Roman" pitchFamily="18" charset="0"/>
              </a:endParaRPr>
            </a:p>
            <a:p>
              <a:pPr marL="342900" indent="-342900">
                <a:spcBef>
                  <a:spcPct val="20000"/>
                </a:spcBef>
                <a:defRPr/>
              </a:pPr>
              <a:r>
                <a:rPr lang="en-US" sz="1600" kern="0" dirty="0">
                  <a:latin typeface="AvantGarde" pitchFamily="34" charset="0"/>
                  <a:cs typeface="Times New Roman" pitchFamily="18" charset="0"/>
                </a:rPr>
                <a:t>6      </a:t>
              </a:r>
              <a:r>
                <a:rPr lang="en-US" sz="1600" kern="0" dirty="0" err="1" smtClean="0">
                  <a:latin typeface="+mj-lt"/>
                  <a:cs typeface="Times New Roman" pitchFamily="18" charset="0"/>
                </a:rPr>
                <a:t>int</a:t>
              </a:r>
              <a:r>
                <a:rPr lang="en-US" sz="1600" kern="0" dirty="0" smtClean="0">
                  <a:latin typeface="AvantGarde" pitchFamily="34" charset="0"/>
                  <a:cs typeface="Times New Roman" pitchFamily="18" charset="0"/>
                </a:rPr>
                <a:t> </a:t>
              </a:r>
              <a:r>
                <a:rPr lang="en-US" sz="1600" kern="0" dirty="0" smtClean="0">
                  <a:latin typeface="+mn-lt"/>
                  <a:cs typeface="Courier New" pitchFamily="49" charset="0"/>
                </a:rPr>
                <a:t>main</a:t>
              </a:r>
              <a:r>
                <a:rPr lang="en-US" sz="1600" kern="0" dirty="0">
                  <a:latin typeface="+mn-lt"/>
                  <a:cs typeface="Courier New" pitchFamily="49" charset="0"/>
                </a:rPr>
                <a:t>()</a:t>
              </a:r>
              <a:endParaRPr lang="en-US" sz="1600" kern="0" dirty="0">
                <a:latin typeface="Courier" pitchFamily="49" charset="0"/>
                <a:cs typeface="Times New Roman" pitchFamily="18" charset="0"/>
              </a:endParaRPr>
            </a:p>
            <a:p>
              <a:pPr marL="342900" indent="-342900">
                <a:spcBef>
                  <a:spcPct val="20000"/>
                </a:spcBef>
                <a:defRPr/>
              </a:pPr>
              <a:r>
                <a:rPr lang="en-US" sz="1600" kern="0" dirty="0">
                  <a:latin typeface="AvantGarde" pitchFamily="34" charset="0"/>
                  <a:cs typeface="Times New Roman" pitchFamily="18" charset="0"/>
                </a:rPr>
                <a:t>7      </a:t>
              </a:r>
              <a:r>
                <a:rPr lang="en-US" sz="1600" kern="0" dirty="0">
                  <a:latin typeface="+mn-lt"/>
                  <a:cs typeface="Courier New" pitchFamily="49" charset="0"/>
                </a:rPr>
                <a:t>{</a:t>
              </a:r>
              <a:endParaRPr lang="en-US" sz="1600" kern="0" dirty="0">
                <a:latin typeface="Courier" pitchFamily="49" charset="0"/>
                <a:cs typeface="Times New Roman" pitchFamily="18" charset="0"/>
              </a:endParaRPr>
            </a:p>
            <a:p>
              <a:pPr marL="342900" indent="-342900">
                <a:spcBef>
                  <a:spcPct val="20000"/>
                </a:spcBef>
                <a:buAutoNum type="arabicPlain" startAt="8"/>
                <a:defRPr/>
              </a:pPr>
              <a:r>
                <a:rPr lang="en-US" sz="1600" kern="0" dirty="0" smtClean="0">
                  <a:latin typeface="+mn-lt"/>
                  <a:cs typeface="Courier New" pitchFamily="49" charset="0"/>
                </a:rPr>
                <a:t>               </a:t>
              </a:r>
              <a:r>
                <a:rPr lang="en-US" sz="1600" kern="0" dirty="0" err="1" smtClean="0">
                  <a:latin typeface="+mn-lt"/>
                  <a:cs typeface="Courier New" pitchFamily="49" charset="0"/>
                </a:rPr>
                <a:t>cout</a:t>
              </a:r>
              <a:r>
                <a:rPr lang="en-US" sz="1600" kern="0" dirty="0" smtClean="0">
                  <a:latin typeface="+mn-lt"/>
                  <a:cs typeface="Courier New" pitchFamily="49" charset="0"/>
                </a:rPr>
                <a:t> </a:t>
              </a:r>
              <a:r>
                <a:rPr lang="en-US" sz="1600" kern="0" dirty="0">
                  <a:latin typeface="+mn-lt"/>
                  <a:cs typeface="Courier New" pitchFamily="49" charset="0"/>
                </a:rPr>
                <a:t>&lt;&lt; "</a:t>
              </a:r>
              <a:r>
                <a:rPr lang="en-US" sz="1600" kern="0" dirty="0" smtClean="0">
                  <a:latin typeface="+mn-lt"/>
                  <a:cs typeface="Courier New" pitchFamily="49" charset="0"/>
                </a:rPr>
                <a:t>Welcome </a:t>
              </a:r>
              <a:r>
                <a:rPr lang="en-US" sz="1600" kern="0" dirty="0" smtClean="0">
                  <a:solidFill>
                    <a:srgbClr val="993300"/>
                  </a:solidFill>
                  <a:latin typeface="+mn-lt"/>
                  <a:cs typeface="Courier New" pitchFamily="49" charset="0"/>
                </a:rPr>
                <a:t>\n </a:t>
              </a:r>
              <a:r>
                <a:rPr lang="en-US" sz="1600" kern="0" dirty="0" smtClean="0">
                  <a:latin typeface="+mn-lt"/>
                  <a:cs typeface="Courier New" pitchFamily="49" charset="0"/>
                </a:rPr>
                <a:t>to </a:t>
              </a:r>
              <a:r>
                <a:rPr lang="en-US" sz="1600" kern="0" dirty="0" smtClean="0">
                  <a:solidFill>
                    <a:srgbClr val="993300"/>
                  </a:solidFill>
                  <a:latin typeface="+mn-lt"/>
                  <a:cs typeface="Courier New" pitchFamily="49" charset="0"/>
                </a:rPr>
                <a:t>\n \n </a:t>
              </a:r>
              <a:r>
                <a:rPr lang="en-US" sz="1600" kern="0" dirty="0" smtClean="0">
                  <a:latin typeface="+mn-lt"/>
                  <a:cs typeface="Courier New" pitchFamily="49" charset="0"/>
                </a:rPr>
                <a:t>C</a:t>
              </a:r>
              <a:r>
                <a:rPr lang="en-US" sz="1600" kern="0" dirty="0">
                  <a:latin typeface="+mn-lt"/>
                  <a:cs typeface="Courier New" pitchFamily="49" charset="0"/>
                </a:rPr>
                <a:t>++!</a:t>
              </a:r>
              <a:r>
                <a:rPr lang="en-US" sz="1600" kern="0" dirty="0">
                  <a:solidFill>
                    <a:srgbClr val="993300"/>
                  </a:solidFill>
                  <a:latin typeface="+mn-lt"/>
                  <a:cs typeface="Courier New" pitchFamily="49" charset="0"/>
                </a:rPr>
                <a:t>\n</a:t>
              </a:r>
              <a:r>
                <a:rPr lang="en-US" sz="1600" kern="0" dirty="0">
                  <a:latin typeface="+mn-lt"/>
                  <a:cs typeface="Courier New" pitchFamily="49" charset="0"/>
                </a:rPr>
                <a:t>";</a:t>
              </a:r>
              <a:endParaRPr lang="en-US" sz="1600" kern="0" dirty="0">
                <a:latin typeface="Courier" pitchFamily="49" charset="0"/>
                <a:cs typeface="Times New Roman" pitchFamily="18" charset="0"/>
              </a:endParaRPr>
            </a:p>
            <a:p>
              <a:pPr marL="342900" indent="-342900">
                <a:spcBef>
                  <a:spcPct val="20000"/>
                </a:spcBef>
                <a:buAutoNum type="arabicPlain" startAt="8"/>
                <a:defRPr/>
              </a:pPr>
              <a:r>
                <a:rPr lang="en-US" sz="1600" kern="0" dirty="0" smtClean="0">
                  <a:latin typeface="AvantGarde" pitchFamily="34" charset="0"/>
                  <a:cs typeface="Times New Roman" pitchFamily="18" charset="0"/>
                </a:rPr>
                <a:t>  </a:t>
              </a:r>
              <a:r>
                <a:rPr lang="en-US" sz="1600" kern="0" dirty="0" smtClean="0">
                  <a:latin typeface="+mn-lt"/>
                  <a:cs typeface="Courier New" pitchFamily="49" charset="0"/>
                </a:rPr>
                <a:t>} </a:t>
              </a:r>
              <a:r>
                <a:rPr lang="en-US" sz="1600" kern="0" dirty="0">
                  <a:latin typeface="+mn-lt"/>
                  <a:cs typeface="Courier New" pitchFamily="49" charset="0"/>
                </a:rPr>
                <a:t>// end function main</a:t>
              </a:r>
              <a:endParaRPr lang="en-US" sz="1600" kern="0" dirty="0">
                <a:latin typeface="Courier" pitchFamily="49" charset="0"/>
                <a:cs typeface="Times New Roman" pitchFamily="18" charset="0"/>
              </a:endParaRPr>
            </a:p>
            <a:p>
              <a:pPr marL="342900" indent="-342900">
                <a:spcBef>
                  <a:spcPct val="20000"/>
                </a:spcBef>
                <a:defRPr/>
              </a:pPr>
              <a:endParaRPr lang="en-US" sz="1600" kern="0" dirty="0">
                <a:latin typeface="+mn-lt"/>
              </a:endParaRPr>
            </a:p>
          </p:txBody>
        </p:sp>
        <p:sp>
          <p:nvSpPr>
            <p:cNvPr id="8" name="Rectangle 4"/>
            <p:cNvSpPr>
              <a:spLocks noChangeArrowheads="1"/>
            </p:cNvSpPr>
            <p:nvPr/>
          </p:nvSpPr>
          <p:spPr bwMode="auto">
            <a:xfrm>
              <a:off x="290510" y="4615863"/>
              <a:ext cx="7339224" cy="1143000"/>
            </a:xfrm>
            <a:prstGeom prst="rect">
              <a:avLst/>
            </a:prstGeom>
            <a:solidFill>
              <a:srgbClr val="CC99FF"/>
            </a:solidFill>
            <a:ln w="9525">
              <a:noFill/>
              <a:miter lim="800000"/>
              <a:headEnd/>
              <a:tailEnd/>
            </a:ln>
          </p:spPr>
          <p:txBody>
            <a:bodyPr tIns="182880" bIns="182880"/>
            <a:lstStyle/>
            <a:p>
              <a:pPr>
                <a:spcBef>
                  <a:spcPts val="0"/>
                </a:spcBef>
                <a:defRPr/>
              </a:pPr>
              <a:r>
                <a:rPr lang="en-US" sz="1600" dirty="0" smtClean="0">
                  <a:solidFill>
                    <a:srgbClr val="000000"/>
                  </a:solidFill>
                  <a:latin typeface="+mj-lt"/>
                  <a:cs typeface="Courier New" pitchFamily="49" charset="0"/>
                </a:rPr>
                <a:t>Output:</a:t>
              </a:r>
            </a:p>
            <a:p>
              <a:pPr>
                <a:spcBef>
                  <a:spcPts val="0"/>
                </a:spcBef>
                <a:defRPr/>
              </a:pPr>
              <a:r>
                <a:rPr lang="en-US" sz="1600" b="1" dirty="0" smtClean="0">
                  <a:solidFill>
                    <a:srgbClr val="FF0000"/>
                  </a:solidFill>
                  <a:latin typeface="+mj-lt"/>
                  <a:cs typeface="Courier New" pitchFamily="49" charset="0"/>
                </a:rPr>
                <a:t>Welcome</a:t>
              </a:r>
              <a:endParaRPr lang="en-US" sz="1600" b="1" dirty="0">
                <a:solidFill>
                  <a:srgbClr val="FF0000"/>
                </a:solidFill>
                <a:latin typeface="+mj-lt"/>
              </a:endParaRPr>
            </a:p>
            <a:p>
              <a:pPr>
                <a:spcBef>
                  <a:spcPts val="0"/>
                </a:spcBef>
                <a:defRPr/>
              </a:pPr>
              <a:r>
                <a:rPr lang="en-US" sz="1600" b="1" dirty="0">
                  <a:solidFill>
                    <a:srgbClr val="FF0000"/>
                  </a:solidFill>
                  <a:latin typeface="+mj-lt"/>
                  <a:cs typeface="Courier New" pitchFamily="49" charset="0"/>
                </a:rPr>
                <a:t>to</a:t>
              </a:r>
              <a:endParaRPr lang="en-US" sz="1600" b="1" dirty="0">
                <a:solidFill>
                  <a:srgbClr val="FF0000"/>
                </a:solidFill>
                <a:latin typeface="+mj-lt"/>
              </a:endParaRPr>
            </a:p>
            <a:p>
              <a:pPr>
                <a:spcBef>
                  <a:spcPts val="0"/>
                </a:spcBef>
                <a:defRPr/>
              </a:pPr>
              <a:r>
                <a:rPr lang="en-US" sz="1600" b="1" dirty="0">
                  <a:solidFill>
                    <a:srgbClr val="FF0000"/>
                  </a:solidFill>
                  <a:latin typeface="+mj-lt"/>
                </a:rPr>
                <a:t> </a:t>
              </a:r>
              <a:endParaRPr lang="en-US" sz="700" b="1" dirty="0">
                <a:solidFill>
                  <a:srgbClr val="FF0000"/>
                </a:solidFill>
                <a:latin typeface="+mj-lt"/>
              </a:endParaRPr>
            </a:p>
            <a:p>
              <a:pPr>
                <a:spcBef>
                  <a:spcPts val="0"/>
                </a:spcBef>
                <a:defRPr/>
              </a:pPr>
              <a:r>
                <a:rPr lang="en-US" sz="1600" b="1" dirty="0">
                  <a:solidFill>
                    <a:srgbClr val="FF0000"/>
                  </a:solidFill>
                  <a:latin typeface="+mj-lt"/>
                </a:rPr>
                <a:t>C++!</a:t>
              </a:r>
              <a:r>
                <a:rPr lang="en-US" sz="1600" b="1" dirty="0">
                  <a:solidFill>
                    <a:srgbClr val="FF0000"/>
                  </a:solidFill>
                  <a:latin typeface="+mj-lt"/>
                  <a:cs typeface="Courier New" pitchFamily="49" charset="0"/>
                </a:rPr>
                <a:t> </a:t>
              </a:r>
            </a:p>
          </p:txBody>
        </p:sp>
        <p:grpSp>
          <p:nvGrpSpPr>
            <p:cNvPr id="14345" name="Group 10"/>
            <p:cNvGrpSpPr>
              <a:grpSpLocks/>
            </p:cNvGrpSpPr>
            <p:nvPr/>
          </p:nvGrpSpPr>
          <p:grpSpPr bwMode="auto">
            <a:xfrm>
              <a:off x="2820988" y="2362201"/>
              <a:ext cx="4799013" cy="1016001"/>
              <a:chOff x="1297" y="528"/>
              <a:chExt cx="3023" cy="640"/>
            </a:xfrm>
          </p:grpSpPr>
          <p:sp>
            <p:nvSpPr>
              <p:cNvPr id="14346" name="Text Box 5"/>
              <p:cNvSpPr txBox="1">
                <a:spLocks noChangeArrowheads="1"/>
              </p:cNvSpPr>
              <p:nvPr/>
            </p:nvSpPr>
            <p:spPr bwMode="auto">
              <a:xfrm>
                <a:off x="2640" y="528"/>
                <a:ext cx="1680" cy="640"/>
              </a:xfrm>
              <a:prstGeom prst="rect">
                <a:avLst/>
              </a:prstGeom>
              <a:solidFill>
                <a:schemeClr val="accent2"/>
              </a:solidFill>
              <a:ln w="9525">
                <a:noFill/>
                <a:miter lim="800000"/>
                <a:headEnd/>
                <a:tailEnd/>
              </a:ln>
            </p:spPr>
            <p:txBody>
              <a:bodyPr>
                <a:spAutoFit/>
              </a:bodyPr>
              <a:lstStyle/>
              <a:p>
                <a:pPr eaLnBrk="0" hangingPunct="0"/>
                <a:r>
                  <a:rPr lang="en-US" sz="2000" dirty="0">
                    <a:solidFill>
                      <a:schemeClr val="bg1"/>
                    </a:solidFill>
                    <a:effectLst>
                      <a:outerShdw blurRad="38100" dist="38100" dir="2700000" algn="tl">
                        <a:srgbClr val="000000">
                          <a:alpha val="43137"/>
                        </a:srgbClr>
                      </a:outerShdw>
                    </a:effectLst>
                    <a:latin typeface="Times New Roman" pitchFamily="18" charset="0"/>
                  </a:rPr>
                  <a:t>Using newline characters to print on multiple lines.</a:t>
                </a:r>
              </a:p>
            </p:txBody>
          </p:sp>
          <p:sp>
            <p:nvSpPr>
              <p:cNvPr id="14347" name="Line 6"/>
              <p:cNvSpPr>
                <a:spLocks noChangeShapeType="1"/>
              </p:cNvSpPr>
              <p:nvPr/>
            </p:nvSpPr>
            <p:spPr bwMode="auto">
              <a:xfrm flipH="1">
                <a:off x="1297" y="593"/>
                <a:ext cx="1343" cy="295"/>
              </a:xfrm>
              <a:prstGeom prst="line">
                <a:avLst/>
              </a:prstGeom>
              <a:noFill/>
              <a:ln w="9525">
                <a:solidFill>
                  <a:schemeClr val="tx1"/>
                </a:solidFill>
                <a:round/>
                <a:headEnd/>
                <a:tailEnd type="triangle" w="med" len="med"/>
              </a:ln>
            </p:spPr>
            <p:txBody>
              <a:bodyPr wrap="square" anchor="ctr">
                <a:spAutoFit/>
              </a:bodyPr>
              <a:lstStyle/>
              <a:p>
                <a:endParaRPr lang="en-US"/>
              </a:p>
            </p:txBody>
          </p:sp>
          <p:sp>
            <p:nvSpPr>
              <p:cNvPr id="14348" name="Line 7"/>
              <p:cNvSpPr>
                <a:spLocks noChangeShapeType="1"/>
              </p:cNvSpPr>
              <p:nvPr/>
            </p:nvSpPr>
            <p:spPr bwMode="auto">
              <a:xfrm flipH="1">
                <a:off x="1599" y="638"/>
                <a:ext cx="1032" cy="249"/>
              </a:xfrm>
              <a:prstGeom prst="line">
                <a:avLst/>
              </a:prstGeom>
              <a:noFill/>
              <a:ln w="9525">
                <a:solidFill>
                  <a:schemeClr val="tx1"/>
                </a:solidFill>
                <a:round/>
                <a:headEnd/>
                <a:tailEnd type="triangle" w="med" len="med"/>
              </a:ln>
            </p:spPr>
            <p:txBody>
              <a:bodyPr wrap="square" anchor="ctr">
                <a:spAutoFit/>
              </a:bodyPr>
              <a:lstStyle/>
              <a:p>
                <a:endParaRPr lang="en-US"/>
              </a:p>
            </p:txBody>
          </p:sp>
          <p:sp>
            <p:nvSpPr>
              <p:cNvPr id="14349" name="Line 8"/>
              <p:cNvSpPr>
                <a:spLocks noChangeShapeType="1"/>
              </p:cNvSpPr>
              <p:nvPr/>
            </p:nvSpPr>
            <p:spPr bwMode="auto">
              <a:xfrm flipH="1">
                <a:off x="1742" y="674"/>
                <a:ext cx="889" cy="214"/>
              </a:xfrm>
              <a:prstGeom prst="line">
                <a:avLst/>
              </a:prstGeom>
              <a:noFill/>
              <a:ln w="9525">
                <a:solidFill>
                  <a:schemeClr val="tx1"/>
                </a:solidFill>
                <a:round/>
                <a:headEnd/>
                <a:tailEnd type="triangle" w="med" len="med"/>
              </a:ln>
            </p:spPr>
            <p:txBody>
              <a:bodyPr wrap="square" anchor="ctr">
                <a:spAutoFit/>
              </a:bodyPr>
              <a:lstStyle/>
              <a:p>
                <a:endParaRPr lang="en-US"/>
              </a:p>
            </p:txBody>
          </p:sp>
          <p:sp>
            <p:nvSpPr>
              <p:cNvPr id="14350" name="Line 9"/>
              <p:cNvSpPr>
                <a:spLocks noChangeShapeType="1"/>
              </p:cNvSpPr>
              <p:nvPr/>
            </p:nvSpPr>
            <p:spPr bwMode="auto">
              <a:xfrm flipH="1">
                <a:off x="2044" y="710"/>
                <a:ext cx="587" cy="193"/>
              </a:xfrm>
              <a:prstGeom prst="line">
                <a:avLst/>
              </a:prstGeom>
              <a:noFill/>
              <a:ln w="9525">
                <a:solidFill>
                  <a:schemeClr val="tx1"/>
                </a:solidFill>
                <a:round/>
                <a:headEnd/>
                <a:tailEnd type="triangle" w="med" len="med"/>
              </a:ln>
            </p:spPr>
            <p:txBody>
              <a:bodyPr wrap="square" anchor="ctr">
                <a:spAutoFit/>
              </a:bodyPr>
              <a:lstStyle/>
              <a:p>
                <a:endParaRPr lang="en-US"/>
              </a:p>
            </p:txBody>
          </p:sp>
        </p:grpSp>
      </p:grpSp>
      <p:sp>
        <p:nvSpPr>
          <p:cNvPr id="3" name="Slide Number Placeholder 2"/>
          <p:cNvSpPr>
            <a:spLocks noGrp="1"/>
          </p:cNvSpPr>
          <p:nvPr>
            <p:ph type="sldNum" sz="quarter" idx="12"/>
          </p:nvPr>
        </p:nvSpPr>
        <p:spPr/>
        <p:txBody>
          <a:bodyPr/>
          <a:lstStyle/>
          <a:p>
            <a:fld id="{C839977E-EAC6-4CBE-AE0E-153E042775AB}" type="slidenum">
              <a:rPr lang="en-US" smtClean="0"/>
              <a:pPr/>
              <a:t>9</a:t>
            </a:fld>
            <a:endParaRPr lang="en-US"/>
          </a:p>
        </p:txBody>
      </p:sp>
    </p:spTree>
    <p:extLst>
      <p:ext uri="{BB962C8B-B14F-4D97-AF65-F5344CB8AC3E}">
        <p14:creationId xmlns:p14="http://schemas.microsoft.com/office/powerpoint/2010/main" val="1878579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Format - CSE">
  <a:themeElements>
    <a:clrScheme name="Custom 6">
      <a:dk1>
        <a:srgbClr val="002060"/>
      </a:dk1>
      <a:lt1>
        <a:srgbClr val="FFFFFF"/>
      </a:lt1>
      <a:dk2>
        <a:srgbClr val="002060"/>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Format - CSE</Template>
  <TotalTime>3511</TotalTime>
  <Words>2221</Words>
  <Application>Microsoft Office PowerPoint</Application>
  <PresentationFormat>On-screen Show (4:3)</PresentationFormat>
  <Paragraphs>308</Paragraphs>
  <Slides>24</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Rounded MT Bold</vt:lpstr>
      <vt:lpstr>AvantGarde</vt:lpstr>
      <vt:lpstr>Calibri</vt:lpstr>
      <vt:lpstr>Courier</vt:lpstr>
      <vt:lpstr>Courier New</vt:lpstr>
      <vt:lpstr>Times New Roman</vt:lpstr>
      <vt:lpstr>Verdana</vt:lpstr>
      <vt:lpstr>Wingdings</vt:lpstr>
      <vt:lpstr>Slide Format - CSE</vt:lpstr>
      <vt:lpstr>PowerPoint Presentation</vt:lpstr>
      <vt:lpstr>Objectives</vt:lpstr>
      <vt:lpstr>History of C++</vt:lpstr>
      <vt:lpstr>Features of C++ language</vt:lpstr>
      <vt:lpstr>Editor: Turbo C++ </vt:lpstr>
      <vt:lpstr>Editor: Turbo C++ </vt:lpstr>
      <vt:lpstr>Basic structure of a C++ program</vt:lpstr>
      <vt:lpstr>A Simple C++ program</vt:lpstr>
      <vt:lpstr>A Simple C++ program</vt:lpstr>
      <vt:lpstr>#include &lt;iostream.h&gt;</vt:lpstr>
      <vt:lpstr>int main ()</vt:lpstr>
      <vt:lpstr>cout / cin  statements</vt:lpstr>
      <vt:lpstr>Program Life Cycle</vt:lpstr>
      <vt:lpstr>Typical C++ Program Development Environment</vt:lpstr>
      <vt:lpstr>PowerPoint Presentation</vt:lpstr>
      <vt:lpstr>Read and display a number</vt:lpstr>
      <vt:lpstr>Converting the given Seconds into hr., min. &amp; sec.</vt:lpstr>
      <vt:lpstr>Converting the given Seconds into hr., min. &amp; sec.</vt:lpstr>
      <vt:lpstr>Convert Cel. to Fahren. &amp; vice versa</vt:lpstr>
      <vt:lpstr>Convert Cel. to Fahren. &amp; vice versa</vt:lpstr>
      <vt:lpstr>Exchange memory variables a, b without 3rd variable</vt:lpstr>
      <vt:lpstr>Sum of digits of a 4-digit number</vt:lpstr>
      <vt:lpstr>Identify the errors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686</cp:revision>
  <dcterms:created xsi:type="dcterms:W3CDTF">2013-04-02T09:06:53Z</dcterms:created>
  <dcterms:modified xsi:type="dcterms:W3CDTF">2016-09-10T03:41:57Z</dcterms:modified>
</cp:coreProperties>
</file>