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08" r:id="rId2"/>
    <p:sldId id="407" r:id="rId3"/>
    <p:sldId id="410" r:id="rId4"/>
    <p:sldId id="411" r:id="rId5"/>
    <p:sldId id="412" r:id="rId6"/>
    <p:sldId id="424" r:id="rId7"/>
    <p:sldId id="413" r:id="rId8"/>
    <p:sldId id="414" r:id="rId9"/>
    <p:sldId id="415" r:id="rId10"/>
    <p:sldId id="416" r:id="rId11"/>
    <p:sldId id="417" r:id="rId12"/>
    <p:sldId id="426" r:id="rId13"/>
    <p:sldId id="418" r:id="rId14"/>
    <p:sldId id="419" r:id="rId15"/>
    <p:sldId id="420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5" r:id="rId33"/>
    <p:sldId id="448" r:id="rId34"/>
    <p:sldId id="449" r:id="rId35"/>
    <p:sldId id="450" r:id="rId36"/>
    <p:sldId id="458" r:id="rId37"/>
    <p:sldId id="459" r:id="rId38"/>
    <p:sldId id="460" r:id="rId39"/>
    <p:sldId id="46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146" autoAdjust="0"/>
  </p:normalViewPr>
  <p:slideViewPr>
    <p:cSldViewPr>
      <p:cViewPr varScale="1">
        <p:scale>
          <a:sx n="74" d="100"/>
          <a:sy n="74" d="100"/>
        </p:scale>
        <p:origin x="3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6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96647-E92D-4F9B-B1B7-964EB964C2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954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917AF-3186-48BA-B5D8-AD6314E3D49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360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8EA76-F33D-4131-A69E-9202564BEA2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8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6BE1F-0907-49AF-B14A-3F1016086F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601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438A09-D0BA-4A36-BBE9-8671F93CD7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09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4C3CC-B72D-4643-A7EA-CCAE93F8FE8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84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D2633-59CD-4835-B865-F7B2766DBE0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7399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4ABE6-B0E9-4842-A7DF-1AB25FA18A2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6272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C44B6-1295-43D1-96AB-4B5B126AB42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05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73054-289D-4E8D-B418-9FE688E26BE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4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– Constants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Literals are the most obvious kind of constants. They are used to express particular values within the source code of a program.</a:t>
            </a:r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– String constants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"COMPUTER" will re represented as "COMPUTER\0" in the memory and its size is 9 characters.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C93BD-4449-4399-90CA-57C162B2B11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15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F0D08-D6C3-4163-BFE4-5D004135872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138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data type allows the user/programmer  to select the type appropriate to the needs of the application as well as machine.</a:t>
            </a:r>
          </a:p>
          <a:p>
            <a:r>
              <a:rPr lang="en-US" dirty="0" smtClean="0"/>
              <a:t>ALL C compilers support 5 fundamental data types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BC58F-F4DC-4CE5-8699-CC72C6110B1F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004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F0EC7-1FE2-4E57-8EFA-B8D663B1A63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336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B0B7D0B4-7BE2-40BB-AA75-375C4C12BB94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10E3-F5CF-4325-9388-EDBDF475065E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269-B0CA-4F14-8A0F-615A90D55086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7250435D-F911-423B-AD29-3EA26FBE3F07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1" y="21021"/>
            <a:ext cx="7391400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4E4-FD22-4D31-B761-F55746C58C77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ABE-642B-4876-B55F-586458E956DC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25FE-E8EF-40A0-873F-999F32D93926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BBE7ADEF-3F8A-4C10-AB72-418445DDCB28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12C-AECB-4E67-A27B-8A056BE7C9BE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1A98-7167-4CB1-8B06-D4FB37768C71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F4A1-2BB2-4D59-B10A-C6F4DEAE5153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1057-4576-4FE5-BA4D-5056AC2C9EDC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678-7875-43E2-9C69-55C07F857C4F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D962-DFD1-4D2E-9DB3-B81711392B9B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9CF6-AA88-418A-BC07-22F742143660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5008BF-8C63-4570-9034-3A8EAAE2A922}" type="datetime1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            Computer science and Engg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66" r:id="rId14"/>
    <p:sldLayoutId id="21474836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977211"/>
            <a:ext cx="78486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4400" b="1" dirty="0" smtClean="0"/>
              <a:t>Ch. 4: tokens and expressions</a:t>
            </a: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4400" dirty="0"/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4400" dirty="0" smtClean="0"/>
              <a:t> </a:t>
            </a:r>
            <a:endParaRPr lang="en-US" sz="4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47244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b="1" i="1" dirty="0" smtClean="0"/>
              <a:t>Constants</a:t>
            </a:r>
            <a:r>
              <a:rPr lang="en-US" sz="2000" dirty="0" smtClean="0"/>
              <a:t> </a:t>
            </a:r>
            <a:r>
              <a:rPr lang="en-US" sz="2000" dirty="0"/>
              <a:t>are data items that never change their value during the execution of the program.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following types of </a:t>
            </a:r>
            <a:r>
              <a:rPr lang="en-US" sz="2000" dirty="0" smtClean="0"/>
              <a:t>constants </a:t>
            </a:r>
            <a:r>
              <a:rPr lang="en-US" sz="2000" dirty="0"/>
              <a:t>are available in C</a:t>
            </a:r>
            <a:r>
              <a:rPr lang="en-US" sz="2000" dirty="0" smtClean="0"/>
              <a:t>++.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Integer-Constants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Floating-constants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Character-constants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Strings-constants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Constants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91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Integer constants are whole number without any fractional part. C++ allows three types of integer </a:t>
            </a:r>
            <a:r>
              <a:rPr lang="en-US" sz="2000" dirty="0" smtClean="0"/>
              <a:t>constants.</a:t>
            </a:r>
          </a:p>
          <a:p>
            <a:pPr>
              <a:buNone/>
            </a:pPr>
            <a:endParaRPr lang="en-US" sz="2000" dirty="0" smtClean="0"/>
          </a:p>
          <a:p>
            <a:pPr marL="342900" lvl="2" indent="-342900">
              <a:buFont typeface="Wingdings" pitchFamily="2" charset="2"/>
              <a:buChar char="Ø"/>
            </a:pPr>
            <a:r>
              <a:rPr lang="en-US" sz="2000" b="1" dirty="0" smtClean="0"/>
              <a:t>Decimal </a:t>
            </a:r>
            <a:r>
              <a:rPr lang="en-US" sz="2000" b="1" dirty="0"/>
              <a:t>integer constants : </a:t>
            </a:r>
            <a:r>
              <a:rPr lang="en-US" sz="2000" dirty="0"/>
              <a:t>It consists of sequence of digits and should not begin with 0 (zero). </a:t>
            </a:r>
            <a:r>
              <a:rPr lang="en-US" sz="2000" dirty="0" smtClean="0"/>
              <a:t>preceded </a:t>
            </a:r>
            <a:r>
              <a:rPr lang="en-US" sz="2000" dirty="0"/>
              <a:t>by optional “–” or “+” </a:t>
            </a:r>
            <a:r>
              <a:rPr lang="en-US" sz="2000" dirty="0" smtClean="0"/>
              <a:t>sign. </a:t>
            </a:r>
          </a:p>
          <a:p>
            <a:pPr marL="0" lvl="2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example 124, - 179, +108. </a:t>
            </a:r>
            <a:endParaRPr lang="en-US" sz="2000" dirty="0" smtClean="0"/>
          </a:p>
          <a:p>
            <a:pPr marL="0" lvl="2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Octal </a:t>
            </a:r>
            <a:r>
              <a:rPr lang="en-US" sz="2000" b="1" dirty="0"/>
              <a:t>integer constants: </a:t>
            </a:r>
            <a:r>
              <a:rPr lang="en-US" sz="2000" dirty="0"/>
              <a:t>It consists of sequence of digits starting with 0 (zero).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example. 014, 012. 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Hexadecimal </a:t>
            </a:r>
            <a:r>
              <a:rPr lang="en-US" sz="2000" b="1" dirty="0"/>
              <a:t>integer constant:</a:t>
            </a:r>
            <a:r>
              <a:rPr lang="en-US" sz="2000" dirty="0"/>
              <a:t> It consists of sequence of digits preceded by ox or </a:t>
            </a:r>
            <a:r>
              <a:rPr lang="en-US" sz="2000" dirty="0" smtClean="0"/>
              <a:t>Ox.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For example </a:t>
            </a:r>
            <a:r>
              <a:rPr lang="en-US" sz="2000" dirty="0"/>
              <a:t>0x34, </a:t>
            </a:r>
            <a:r>
              <a:rPr lang="en-US" sz="2000" dirty="0" smtClean="0"/>
              <a:t>0x8AF.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Integer constants</a:t>
            </a:r>
            <a:endParaRPr lang="en-US" sz="2800" b="1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//Program to find sum of two inputs.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           </a:t>
            </a:r>
            <a:r>
              <a:rPr lang="en-US" sz="2000" b="1" i="1" dirty="0" smtClean="0"/>
              <a:t>//preprocessor directive &amp; header file</a:t>
            </a:r>
          </a:p>
          <a:p>
            <a:pPr marL="0" indent="0"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/>
              <a:t>main</a:t>
            </a:r>
            <a:r>
              <a:rPr lang="en-US" sz="2000" dirty="0" smtClean="0"/>
              <a:t>()                              </a:t>
            </a:r>
            <a:r>
              <a:rPr lang="en-US" sz="2000" b="1" i="1" dirty="0" smtClean="0"/>
              <a:t>// program entry point</a:t>
            </a:r>
          </a:p>
          <a:p>
            <a:pPr marL="0" indent="0">
              <a:buNone/>
            </a:pPr>
            <a:r>
              <a:rPr lang="en-US" sz="2000" dirty="0" smtClean="0"/>
              <a:t> {			 </a:t>
            </a:r>
            <a:r>
              <a:rPr lang="en-US" sz="2000" b="1" dirty="0" smtClean="0"/>
              <a:t>//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block of statements: </a:t>
            </a:r>
            <a:r>
              <a:rPr lang="en-US" sz="2000" b="1" dirty="0" smtClean="0">
                <a:solidFill>
                  <a:srgbClr val="002060"/>
                </a:solidFill>
                <a:latin typeface="Arial Rounded MT Bold" pitchFamily="34" charset="0"/>
              </a:rPr>
              <a:t>Begin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int</a:t>
            </a:r>
            <a:r>
              <a:rPr lang="en-US" sz="2000" dirty="0"/>
              <a:t> a, b</a:t>
            </a:r>
            <a:r>
              <a:rPr lang="en-US" sz="2000" dirty="0" smtClean="0"/>
              <a:t>; 		</a:t>
            </a:r>
            <a:r>
              <a:rPr lang="en-US" sz="2000" b="1" dirty="0" smtClean="0">
                <a:solidFill>
                  <a:srgbClr val="002060"/>
                </a:solidFill>
              </a:rPr>
              <a:t>// integer variables with data type integer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int</a:t>
            </a:r>
            <a:r>
              <a:rPr lang="en-US" sz="2000" dirty="0" smtClean="0">
                <a:solidFill>
                  <a:srgbClr val="002060"/>
                </a:solidFill>
              </a:rPr>
              <a:t> sum;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a=10;</a:t>
            </a:r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"Enter </a:t>
            </a:r>
            <a:r>
              <a:rPr lang="en-US" sz="2000" dirty="0" smtClean="0"/>
              <a:t>the second number: ";</a:t>
            </a:r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cin</a:t>
            </a:r>
            <a:r>
              <a:rPr lang="en-US" sz="2000" dirty="0"/>
              <a:t> </a:t>
            </a:r>
            <a:r>
              <a:rPr lang="en-US" sz="2000" dirty="0" smtClean="0"/>
              <a:t>&gt;&gt;b;		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// Variable ‘b’ value is  input using &gt;&gt; op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sum = a + b;		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“Sum =\n“, sum;</a:t>
            </a:r>
          </a:p>
          <a:p>
            <a:pPr marL="0" indent="0">
              <a:buNone/>
            </a:pPr>
            <a:r>
              <a:rPr lang="en-US" sz="2000" dirty="0" smtClean="0"/>
              <a:t>} 			</a:t>
            </a:r>
            <a:r>
              <a:rPr lang="en-US" sz="2000" b="1" dirty="0" smtClean="0"/>
              <a:t>//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block of statements: </a:t>
            </a:r>
            <a:r>
              <a:rPr lang="en-US" sz="2000" b="1" dirty="0" smtClean="0">
                <a:solidFill>
                  <a:srgbClr val="002060"/>
                </a:solidFill>
                <a:latin typeface="Arial Rounded MT Bold" pitchFamily="34" charset="0"/>
              </a:rPr>
              <a:t>End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Simple C++ program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They are also called real constants. They are numbers having fractional parts. 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They </a:t>
            </a:r>
            <a:r>
              <a:rPr lang="en-US" sz="2000" dirty="0"/>
              <a:t>may be written in </a:t>
            </a:r>
            <a:r>
              <a:rPr lang="en-US" sz="2000" b="1" i="1" dirty="0"/>
              <a:t>fractional form </a:t>
            </a:r>
            <a:r>
              <a:rPr lang="en-US" sz="2000" dirty="0"/>
              <a:t>or</a:t>
            </a:r>
            <a:r>
              <a:rPr lang="en-US" sz="2000" b="1" i="1" dirty="0"/>
              <a:t> exponent form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real constant in fractional form consists of signed or unsigned digits including a decimal point between digits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	 E.g</a:t>
            </a:r>
            <a:r>
              <a:rPr lang="en-US" sz="2000" dirty="0"/>
              <a:t>.; </a:t>
            </a:r>
            <a:r>
              <a:rPr lang="en-US" sz="2000" dirty="0" smtClean="0"/>
              <a:t> 213.45</a:t>
            </a:r>
            <a:r>
              <a:rPr lang="en-US" sz="2000" dirty="0"/>
              <a:t>, .456,234.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An exponent form has the form </a:t>
            </a:r>
            <a:r>
              <a:rPr lang="en-US" sz="2000" b="1" i="1" dirty="0" smtClean="0">
                <a:latin typeface="Bell MT" pitchFamily="18" charset="0"/>
              </a:rPr>
              <a:t>mantissa </a:t>
            </a:r>
            <a:r>
              <a:rPr lang="en-US" sz="2000" b="1" i="1" dirty="0">
                <a:latin typeface="Bell MT" pitchFamily="18" charset="0"/>
              </a:rPr>
              <a:t>e </a:t>
            </a:r>
            <a:r>
              <a:rPr lang="en-US" sz="2000" b="1" i="1" dirty="0" smtClean="0">
                <a:latin typeface="Bell MT" pitchFamily="18" charset="0"/>
              </a:rPr>
              <a:t>exponent</a:t>
            </a:r>
          </a:p>
          <a:p>
            <a:pPr marL="0" indent="0" algn="just">
              <a:buNone/>
            </a:pPr>
            <a:r>
              <a:rPr lang="en-US" sz="2000" b="1" i="1" dirty="0">
                <a:latin typeface="Bell MT" pitchFamily="18" charset="0"/>
              </a:rPr>
              <a:t>	</a:t>
            </a:r>
            <a:r>
              <a:rPr lang="en-US" sz="2000" b="1" i="1" dirty="0" smtClean="0">
                <a:latin typeface="Bell MT" pitchFamily="18" charset="0"/>
              </a:rPr>
              <a:t> </a:t>
            </a:r>
            <a:r>
              <a:rPr lang="en-US" sz="2000" dirty="0" smtClean="0"/>
              <a:t>E.g.;     </a:t>
            </a:r>
            <a:r>
              <a:rPr lang="en-US" sz="2000" dirty="0"/>
              <a:t>0.56e4, 3.12E4  , -4.6E-1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Floating constants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59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A character constant in C++ </a:t>
            </a:r>
            <a:r>
              <a:rPr lang="en-US" sz="2000" dirty="0" smtClean="0"/>
              <a:t>contains </a:t>
            </a:r>
            <a:r>
              <a:rPr lang="en-US" sz="2000" dirty="0"/>
              <a:t>one or more </a:t>
            </a:r>
            <a:r>
              <a:rPr lang="en-US" sz="2000" dirty="0" smtClean="0"/>
              <a:t>characters.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They </a:t>
            </a:r>
            <a:r>
              <a:rPr lang="en-US" sz="2000" dirty="0"/>
              <a:t>must be enclosed in </a:t>
            </a:r>
            <a:r>
              <a:rPr lang="en-US" sz="2000" b="1" i="1" dirty="0"/>
              <a:t>single quotation marks</a:t>
            </a:r>
            <a:r>
              <a:rPr lang="en-US" sz="2000" dirty="0"/>
              <a:t>. For </a:t>
            </a:r>
            <a:r>
              <a:rPr lang="en-US" sz="2000" dirty="0" smtClean="0"/>
              <a:t>ex: </a:t>
            </a:r>
            <a:r>
              <a:rPr lang="en-US" sz="2000" b="1" dirty="0"/>
              <a:t>'A', '9'</a:t>
            </a:r>
            <a:r>
              <a:rPr lang="en-US" sz="2000" dirty="0"/>
              <a:t>, etc. </a:t>
            </a: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b="1" i="1" dirty="0" err="1" smtClean="0"/>
              <a:t>Nongraphic</a:t>
            </a:r>
            <a:r>
              <a:rPr lang="en-US" sz="2000" b="1" i="1" dirty="0" smtClean="0"/>
              <a:t> </a:t>
            </a:r>
            <a:r>
              <a:rPr lang="en-US" sz="2000" b="1" i="1" dirty="0"/>
              <a:t>characters </a:t>
            </a:r>
            <a:r>
              <a:rPr lang="en-US" sz="2000" dirty="0"/>
              <a:t>which cannot be typed directly from keyboard, e.g., backspace, tab, carriage return etc. </a:t>
            </a:r>
            <a:r>
              <a:rPr lang="en-US" sz="2000" dirty="0" smtClean="0"/>
              <a:t>can be even used as characters.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An </a:t>
            </a:r>
            <a:r>
              <a:rPr lang="en-US" sz="2000" b="1" i="1" dirty="0"/>
              <a:t>escape sequence </a:t>
            </a:r>
            <a:r>
              <a:rPr lang="en-US" sz="2000" dirty="0"/>
              <a:t>represents a single character. The following table gives a listing of common escape sequences.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Escape </a:t>
            </a:r>
            <a:r>
              <a:rPr lang="en-US" sz="2000" b="1" dirty="0"/>
              <a:t>Sequence 	Nongraphic Character</a:t>
            </a:r>
          </a:p>
          <a:p>
            <a:pPr marL="0" indent="0" algn="just">
              <a:buNone/>
            </a:pPr>
            <a:r>
              <a:rPr lang="en-US" sz="2000" dirty="0" smtClean="0"/>
              <a:t>		\</a:t>
            </a:r>
            <a:r>
              <a:rPr lang="en-US" sz="2000" dirty="0"/>
              <a:t>a </a:t>
            </a:r>
            <a:r>
              <a:rPr lang="en-US" sz="2000" dirty="0" smtClean="0"/>
              <a:t>	</a:t>
            </a:r>
            <a:r>
              <a:rPr lang="en-US" sz="2000" dirty="0"/>
              <a:t>	Bell (beep)</a:t>
            </a:r>
          </a:p>
          <a:p>
            <a:pPr marL="0" indent="0" algn="just">
              <a:buNone/>
            </a:pPr>
            <a:r>
              <a:rPr lang="en-US" sz="2000" dirty="0" smtClean="0"/>
              <a:t>		\</a:t>
            </a:r>
            <a:r>
              <a:rPr lang="en-US" sz="2000" dirty="0"/>
              <a:t>n 	</a:t>
            </a:r>
            <a:r>
              <a:rPr lang="en-US" sz="2000" dirty="0" smtClean="0"/>
              <a:t>	Newline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		\r	 </a:t>
            </a:r>
            <a:r>
              <a:rPr lang="en-US" sz="2000" dirty="0"/>
              <a:t>	Carriage Return</a:t>
            </a:r>
          </a:p>
          <a:p>
            <a:pPr marL="0" indent="0" algn="just">
              <a:buNone/>
            </a:pPr>
            <a:r>
              <a:rPr lang="en-US" sz="2000" dirty="0" smtClean="0"/>
              <a:t>		\t	 </a:t>
            </a:r>
            <a:r>
              <a:rPr lang="en-US" sz="2000" dirty="0"/>
              <a:t>	Horizontal tab</a:t>
            </a:r>
          </a:p>
          <a:p>
            <a:pPr marL="0" indent="0" algn="just">
              <a:buNone/>
            </a:pPr>
            <a:r>
              <a:rPr lang="en-US" sz="2000" dirty="0" smtClean="0"/>
              <a:t>		\0	 </a:t>
            </a:r>
            <a:r>
              <a:rPr lang="en-US" sz="2000" dirty="0"/>
              <a:t>	Null Character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Character constants</a:t>
            </a:r>
            <a:endParaRPr lang="en-US" sz="2800" b="1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 sequence of </a:t>
            </a:r>
            <a:r>
              <a:rPr lang="en-US" sz="2000" dirty="0" smtClean="0">
                <a:solidFill>
                  <a:schemeClr val="tx2"/>
                </a:solidFill>
              </a:rPr>
              <a:t>characters enclosed </a:t>
            </a:r>
            <a:r>
              <a:rPr lang="en-US" sz="2000" dirty="0">
                <a:solidFill>
                  <a:schemeClr val="tx2"/>
                </a:solidFill>
              </a:rPr>
              <a:t>within double quotes is called a </a:t>
            </a:r>
            <a:r>
              <a:rPr lang="en-US" sz="2000" b="1" i="1" dirty="0">
                <a:solidFill>
                  <a:schemeClr val="tx2"/>
                </a:solidFill>
              </a:rPr>
              <a:t>string </a:t>
            </a:r>
            <a:r>
              <a:rPr lang="en-US" sz="2000" b="1" i="1" dirty="0" smtClean="0">
                <a:solidFill>
                  <a:schemeClr val="tx2"/>
                </a:solidFill>
              </a:rPr>
              <a:t>constant</a:t>
            </a:r>
            <a:r>
              <a:rPr lang="en-US" sz="2000" dirty="0" smtClean="0">
                <a:solidFill>
                  <a:schemeClr val="tx2"/>
                </a:solidFill>
              </a:rPr>
              <a:t>. 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A string constant </a:t>
            </a:r>
            <a:r>
              <a:rPr lang="en-US" sz="2000" dirty="0">
                <a:solidFill>
                  <a:schemeClr val="tx2"/>
                </a:solidFill>
              </a:rPr>
              <a:t>is by default (automatically) added with a special character </a:t>
            </a:r>
            <a:r>
              <a:rPr lang="en-US" sz="2000" b="1" dirty="0">
                <a:solidFill>
                  <a:schemeClr val="tx2"/>
                </a:solidFill>
              </a:rPr>
              <a:t>‘\0'</a:t>
            </a:r>
            <a:r>
              <a:rPr lang="en-US" sz="2000" dirty="0">
                <a:solidFill>
                  <a:schemeClr val="tx2"/>
                </a:solidFill>
              </a:rPr>
              <a:t> which denotes the end of the string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Therefore </a:t>
            </a:r>
            <a:r>
              <a:rPr lang="en-US" sz="2000" dirty="0">
                <a:solidFill>
                  <a:schemeClr val="tx2"/>
                </a:solidFill>
              </a:rPr>
              <a:t>the size of the string </a:t>
            </a:r>
            <a:r>
              <a:rPr lang="en-US" sz="2000" dirty="0" smtClean="0">
                <a:solidFill>
                  <a:schemeClr val="tx2"/>
                </a:solidFill>
              </a:rPr>
              <a:t>is always = </a:t>
            </a:r>
            <a:r>
              <a:rPr lang="en-US" sz="2000" b="1" i="1" dirty="0" smtClean="0">
                <a:solidFill>
                  <a:schemeClr val="tx2"/>
                </a:solidFill>
              </a:rPr>
              <a:t>number of characters+1</a:t>
            </a:r>
            <a:r>
              <a:rPr lang="en-US" sz="2000" i="1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</a:rPr>
              <a:t>Characters  </a:t>
            </a:r>
            <a:r>
              <a:rPr lang="en-US" sz="2000" dirty="0">
                <a:solidFill>
                  <a:schemeClr val="tx2"/>
                </a:solidFill>
              </a:rPr>
              <a:t>may be letters, numbers, special characters and blank space.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algn="just"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="1" dirty="0" smtClean="0"/>
              <a:t>E.g</a:t>
            </a:r>
            <a:r>
              <a:rPr lang="en-US" sz="2000" b="1" dirty="0"/>
              <a:t>.: “hello”, “2007”, “T”, “4+5”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String constants</a:t>
            </a:r>
            <a:endParaRPr lang="en-US" sz="2800" b="1" dirty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#</a:t>
            </a:r>
            <a:r>
              <a:rPr lang="en-US" sz="1600" b="1" dirty="0" smtClean="0"/>
              <a:t>include&lt;</a:t>
            </a:r>
            <a:r>
              <a:rPr lang="en-US" sz="1600" b="1" dirty="0" err="1" smtClean="0"/>
              <a:t>iostream</a:t>
            </a:r>
            <a:r>
              <a:rPr lang="en-US" sz="1600" b="1" dirty="0" smtClean="0"/>
              <a:t>&gt;</a:t>
            </a:r>
            <a:endParaRPr lang="en-US" sz="1600" b="1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smtClean="0"/>
              <a:t>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{      	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	 float 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	char gender;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	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 "Enter your age\n";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&gt;&gt;age;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	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 "Enter your height\n";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	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&gt;&gt;height;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	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 "Enter your gender\n";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&gt;&gt;gender;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	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 "Enter your name\n";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	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 "name=\n" &lt;&lt;name &lt;&lt; "age=\n"&lt;&lt;age  &lt;&lt; "gender=\n"&lt;&lt;gender;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                   &lt;&lt;"height=\n"&lt;&lt;height;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/>
              <a:t> }</a:t>
            </a: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 Example for data types usage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9214E-04F0-4A51-8BB7-D86A5CA5AC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1295400" y="1217474"/>
            <a:ext cx="7696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Variables 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data storage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locations in the computer’s memory.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79" y="3112646"/>
            <a:ext cx="5557321" cy="3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b="1" i="1" dirty="0" smtClean="0"/>
              <a:t>variable</a:t>
            </a:r>
            <a:r>
              <a:rPr lang="en-US" sz="2000" dirty="0" smtClean="0"/>
              <a:t> is a data name that may be used to store a data value.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 variable may take different values at different times during execution.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Variable name should be chosen by the programmer in a meaningful way.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rules for giving name to a variable is  similar to  an identifier.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9214E-04F0-4A51-8BB7-D86A5CA5AC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kern="0" dirty="0" smtClean="0"/>
              <a:t>Variables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43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D6E83-DAA8-40D5-BA97-07E08DB2857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/>
              <a:t> C++ data Types</a:t>
            </a:r>
          </a:p>
        </p:txBody>
      </p:sp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295400" y="1457325"/>
            <a:ext cx="7620000" cy="456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6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0" y="1066800"/>
            <a:ext cx="7467600" cy="50593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2"/>
                </a:solidFill>
              </a:rPr>
              <a:t>Steps </a:t>
            </a:r>
            <a:r>
              <a:rPr lang="en-US" sz="2000" dirty="0">
                <a:solidFill>
                  <a:schemeClr val="tx2"/>
                </a:solidFill>
              </a:rPr>
              <a:t>in learning English </a:t>
            </a:r>
            <a:r>
              <a:rPr lang="en-US" sz="2000" dirty="0" smtClean="0">
                <a:solidFill>
                  <a:schemeClr val="tx2"/>
                </a:solidFill>
              </a:rPr>
              <a:t>Language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Alphabets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Words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Sentence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Paragraphs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Steps in learning </a:t>
            </a:r>
            <a:r>
              <a:rPr lang="en-US" sz="2000" dirty="0" smtClean="0">
                <a:solidFill>
                  <a:schemeClr val="tx2"/>
                </a:solidFill>
              </a:rPr>
              <a:t>C++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Alphabets, Digits, Special Symbols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Constants, Variables, Keywords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Instructions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Programs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8999" cy="86728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Analogy between learning English </a:t>
            </a:r>
            <a:r>
              <a:rPr lang="en-US" sz="2800" b="1" dirty="0" smtClean="0"/>
              <a:t>and C++ language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97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67593"/>
            <a:ext cx="746760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In C++ there are mainly 3 classes of data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Primary (fundamental or Built-in type) data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User defined Data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Derived Data types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63500" indent="-63500" algn="just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The fundamental or Built-in data types fall into one of following categories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nteger type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/>
              <a:t>f</a:t>
            </a:r>
            <a:r>
              <a:rPr lang="en-US" sz="2000" dirty="0" smtClean="0"/>
              <a:t>loating-point type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character type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void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80154E-1978-4E0C-9E74-346A4C043DA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 Data types</a:t>
            </a:r>
          </a:p>
        </p:txBody>
      </p:sp>
    </p:spTree>
    <p:extLst>
      <p:ext uri="{BB962C8B-B14F-4D97-AF65-F5344CB8AC3E}">
        <p14:creationId xmlns:p14="http://schemas.microsoft.com/office/powerpoint/2010/main" val="3551845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A9FBD9-E742-453A-9892-BD90B0DEBC8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0"/>
            <a:ext cx="7924801" cy="838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Primary (built-in or Basic)Data types</a:t>
            </a: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6246813" y="762000"/>
            <a:ext cx="458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63040" y="1752600"/>
            <a:ext cx="7223760" cy="3874532"/>
            <a:chOff x="457200" y="1981200"/>
            <a:chExt cx="7924800" cy="3874532"/>
          </a:xfrm>
        </p:grpSpPr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457200" y="2590800"/>
              <a:ext cx="4038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SIGNED TYPE </a:t>
              </a:r>
              <a:r>
                <a:rPr lang="en-US" sz="1400" b="1" dirty="0">
                  <a:solidFill>
                    <a:schemeClr val="bg1"/>
                  </a:solidFill>
                </a:rPr>
                <a:t>	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 </a:t>
              </a:r>
              <a:r>
                <a:rPr lang="en-US" b="1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UNSIGNED </a:t>
              </a:r>
              <a:r>
                <a:rPr lang="en-US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INT	   	UNSIGNED INT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SHORT </a:t>
              </a:r>
              <a:r>
                <a:rPr lang="en-US" sz="1400" b="1" dirty="0">
                  <a:solidFill>
                    <a:schemeClr val="bg1"/>
                  </a:solidFill>
                </a:rPr>
                <a:t>INT              	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 UNSIGNED  </a:t>
              </a:r>
              <a:r>
                <a:rPr lang="en-US" sz="1400" b="1" dirty="0">
                  <a:solidFill>
                    <a:schemeClr val="bg1"/>
                  </a:solidFill>
                </a:rPr>
                <a:t>SHORT INT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    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LONG </a:t>
              </a:r>
              <a:r>
                <a:rPr lang="en-US" sz="1400" b="1" dirty="0">
                  <a:solidFill>
                    <a:schemeClr val="bg1"/>
                  </a:solidFill>
                </a:rPr>
                <a:t>INT 	 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 UNSIGNED </a:t>
              </a:r>
              <a:r>
                <a:rPr lang="en-US" sz="1400" b="1" dirty="0">
                  <a:solidFill>
                    <a:schemeClr val="bg1"/>
                  </a:solidFill>
                </a:rPr>
                <a:t>LONG INT	</a:t>
              </a:r>
            </a:p>
          </p:txBody>
        </p:sp>
        <p:sp>
          <p:nvSpPr>
            <p:cNvPr id="6155" name="Rectangle 6"/>
            <p:cNvSpPr>
              <a:spLocks noChangeArrowheads="1"/>
            </p:cNvSpPr>
            <p:nvPr/>
          </p:nvSpPr>
          <p:spPr bwMode="auto">
            <a:xfrm>
              <a:off x="4724400" y="2590800"/>
              <a:ext cx="3657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SIGNED </a:t>
              </a:r>
              <a:r>
                <a:rPr lang="en-US" b="1" dirty="0" smtClean="0">
                  <a:solidFill>
                    <a:schemeClr val="bg1"/>
                  </a:solidFill>
                </a:rPr>
                <a:t>CHARACTER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UNSIGNED CHARACTER</a:t>
              </a:r>
            </a:p>
          </p:txBody>
        </p: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685800" y="4788932"/>
              <a:ext cx="3733800" cy="10668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FLOATING  POINT  TYPE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LONG DOUBLE</a:t>
              </a: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1219200" y="1981200"/>
              <a:ext cx="2438400" cy="36671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INTEGER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5638800" y="1981200"/>
              <a:ext cx="1828800" cy="36671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CHARACTER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158240" y="4343400"/>
              <a:ext cx="28956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FLOATING POINT   TYPE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410200" y="4831080"/>
              <a:ext cx="2590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VOID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715000" y="4373880"/>
              <a:ext cx="19812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VOID 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310640" y="1295400"/>
            <a:ext cx="7528560" cy="472440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The basic integer type is </a:t>
            </a:r>
            <a:r>
              <a:rPr lang="en-US" sz="2000" b="1" dirty="0" err="1" smtClean="0"/>
              <a:t>int</a:t>
            </a:r>
            <a:endParaRPr lang="en-US" sz="2000" b="1" dirty="0" smtClean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/>
              <a:t>The size of an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depends on the machine and on PCs it is normally 16 or 32 or 64 bits.</a:t>
            </a:r>
          </a:p>
          <a:p>
            <a:pPr lvl="1" algn="just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 modifiers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 smtClean="0"/>
              <a:t>short</a:t>
            </a:r>
            <a:r>
              <a:rPr lang="en-US" sz="2000" dirty="0" smtClean="0"/>
              <a:t>: typically uses less bits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 smtClean="0"/>
              <a:t>long</a:t>
            </a:r>
            <a:r>
              <a:rPr lang="en-US" sz="2000" dirty="0" smtClean="0"/>
              <a:t>: typically uses more bits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 smtClean="0"/>
              <a:t>unsigned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b="1" dirty="0" smtClean="0"/>
              <a:t>Signed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sz="2000" b="1" dirty="0" smtClean="0"/>
          </a:p>
          <a:p>
            <a:pPr algn="just" eaLnBrk="1" hangingPunct="1"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71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8B7D83-7170-4D3B-AEAC-5DAFDA8E3B3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Integer Types </a:t>
            </a:r>
          </a:p>
        </p:txBody>
      </p:sp>
    </p:spTree>
    <p:extLst>
      <p:ext uri="{BB962C8B-B14F-4D97-AF65-F5344CB8AC3E}">
        <p14:creationId xmlns:p14="http://schemas.microsoft.com/office/powerpoint/2010/main" val="21592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BC8C2-F46E-4D67-9128-C17859406E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848600" cy="914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2800" b="1" cap="all" dirty="0" smtClean="0"/>
              <a:t>Size and Range of values for a 16-bit Machine (Integer type)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3597"/>
              </p:ext>
            </p:extLst>
          </p:nvPr>
        </p:nvGraphicFramePr>
        <p:xfrm>
          <a:off x="1371599" y="1752602"/>
          <a:ext cx="7391401" cy="4710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1103"/>
                <a:gridCol w="2402205"/>
                <a:gridCol w="1108710"/>
                <a:gridCol w="2679383"/>
              </a:tblGrid>
              <a:tr h="50504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Range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9090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short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short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 or </a:t>
                      </a:r>
                    </a:p>
                    <a:p>
                      <a:pPr algn="ctr"/>
                      <a:r>
                        <a:rPr lang="en-US" sz="2400" dirty="0" smtClean="0"/>
                        <a:t>signed short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-128 to</a:t>
                      </a:r>
                      <a:r>
                        <a:rPr lang="en-US" sz="2400" baseline="0" dirty="0" smtClean="0"/>
                        <a:t> 127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871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255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505046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integer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or signed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-32,768 to 32,767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5050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65,535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909084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or </a:t>
                      </a:r>
                    </a:p>
                    <a:p>
                      <a:pPr algn="ctr"/>
                      <a:r>
                        <a:rPr lang="en-US" sz="2400" dirty="0" smtClean="0"/>
                        <a:t>signed long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-2,147,483,648</a:t>
                      </a:r>
                      <a:r>
                        <a:rPr lang="en-US" sz="2400" baseline="0" dirty="0" smtClean="0"/>
                        <a:t> to 2,147,483,647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5050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unsigned long </a:t>
                      </a:r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to 4,294,967,295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Character type </a:t>
            </a:r>
            <a:r>
              <a:rPr lang="en-US" sz="2000" b="1" dirty="0" smtClean="0"/>
              <a:t>char</a:t>
            </a:r>
            <a:r>
              <a:rPr lang="en-US" sz="2000" dirty="0" smtClean="0"/>
              <a:t> is</a:t>
            </a:r>
            <a:r>
              <a:rPr lang="en-US" sz="2000" b="1" dirty="0" smtClean="0"/>
              <a:t> </a:t>
            </a:r>
            <a:r>
              <a:rPr lang="en-US" sz="2000" dirty="0" smtClean="0"/>
              <a:t>related to the integer type.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Modifiers </a:t>
            </a:r>
            <a:r>
              <a:rPr lang="en-US" sz="2000" b="1" i="1" dirty="0" smtClean="0"/>
              <a:t>unsigned </a:t>
            </a:r>
            <a:r>
              <a:rPr lang="en-US" sz="2000" dirty="0" smtClean="0"/>
              <a:t>and </a:t>
            </a:r>
            <a:r>
              <a:rPr lang="en-US" sz="2000" b="1" i="1" dirty="0" smtClean="0"/>
              <a:t>signed</a:t>
            </a:r>
            <a:r>
              <a:rPr lang="en-US" sz="2000" dirty="0" smtClean="0"/>
              <a:t> can be used</a:t>
            </a:r>
          </a:p>
          <a:p>
            <a:pPr marL="977900" indent="-2921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/>
              <a:t>char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1 byte (-128 to 127)</a:t>
            </a:r>
          </a:p>
          <a:p>
            <a:pPr marL="977900" indent="-2921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/>
              <a:t>signed char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1 byte (-128 to 127)</a:t>
            </a:r>
          </a:p>
          <a:p>
            <a:pPr marL="977900" indent="-2921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/>
              <a:t>unsigned char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1 byte (0  to 255)</a:t>
            </a:r>
          </a:p>
          <a:p>
            <a:pPr marL="977900" indent="-29210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ASCII (American Standard Code for Information Interchange ) is the dominant encoding scheme for characters.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 smtClean="0"/>
              <a:t>Examples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b="1" dirty="0" smtClean="0"/>
              <a:t>' '</a:t>
            </a:r>
            <a:r>
              <a:rPr lang="en-US" sz="2000" dirty="0" smtClean="0"/>
              <a:t> encoded as 32		</a:t>
            </a:r>
            <a:r>
              <a:rPr lang="en-US" sz="2000" b="1" dirty="0" smtClean="0"/>
              <a:t>'+'</a:t>
            </a:r>
            <a:r>
              <a:rPr lang="en-US" sz="2000" dirty="0" smtClean="0"/>
              <a:t> encoded as 43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b="1" dirty="0" smtClean="0"/>
              <a:t>'A'</a:t>
            </a:r>
            <a:r>
              <a:rPr lang="en-US" sz="2000" dirty="0" smtClean="0"/>
              <a:t> encoded as 65		</a:t>
            </a:r>
            <a:r>
              <a:rPr lang="en-US" sz="2000" b="1" dirty="0" smtClean="0"/>
              <a:t>'Z'</a:t>
            </a:r>
            <a:r>
              <a:rPr lang="en-US" sz="2000" dirty="0" smtClean="0"/>
              <a:t> encoded as 90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b="1" dirty="0" smtClean="0"/>
              <a:t>'a'</a:t>
            </a:r>
            <a:r>
              <a:rPr lang="en-US" sz="2000" dirty="0" smtClean="0"/>
              <a:t> encoded as 97 		</a:t>
            </a:r>
            <a:r>
              <a:rPr lang="en-US" sz="2000" b="1" dirty="0" smtClean="0"/>
              <a:t>'z'</a:t>
            </a:r>
            <a:r>
              <a:rPr lang="en-US" sz="2000" dirty="0" smtClean="0"/>
              <a:t> encoded as 122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FF41C-F928-44F9-BB0C-95E1D6D7FD0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Character  Types</a:t>
            </a:r>
          </a:p>
        </p:txBody>
      </p:sp>
    </p:spTree>
    <p:extLst>
      <p:ext uri="{BB962C8B-B14F-4D97-AF65-F5344CB8AC3E}">
        <p14:creationId xmlns:p14="http://schemas.microsoft.com/office/powerpoint/2010/main" val="4344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Floating-point types represent real numbers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Integer part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Fractional part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The number 108.1517 breaks down into the following parts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108 -  integer part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/>
              <a:t>1517 - fractional part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There are three floating-point  types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b="1" dirty="0" smtClean="0"/>
              <a:t>float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b="1" dirty="0" smtClean="0"/>
              <a:t>double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b="1" dirty="0" smtClean="0"/>
              <a:t>long double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2DE3B-5D6A-4435-AF65-ED6DD719970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Floating-Point Types</a:t>
            </a:r>
          </a:p>
        </p:txBody>
      </p:sp>
    </p:spTree>
    <p:extLst>
      <p:ext uri="{BB962C8B-B14F-4D97-AF65-F5344CB8AC3E}">
        <p14:creationId xmlns:p14="http://schemas.microsoft.com/office/powerpoint/2010/main" val="446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B04BC-FC16-4B66-A81B-4061D00441E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9144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SIZE AND RANGE OF VALUES FOR 16-BIT MACHINE (FLOATING POINT TYPE)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9987"/>
              </p:ext>
            </p:extLst>
          </p:nvPr>
        </p:nvGraphicFramePr>
        <p:xfrm>
          <a:off x="1371601" y="1676400"/>
          <a:ext cx="693420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3640"/>
                <a:gridCol w="2560320"/>
                <a:gridCol w="1920240"/>
              </a:tblGrid>
              <a:tr h="5106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</a:tr>
              <a:tr h="1429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Single Precision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 bits</a:t>
                      </a:r>
                    </a:p>
                    <a:p>
                      <a:pPr algn="ctr"/>
                      <a:r>
                        <a:rPr lang="en-US" sz="2400" dirty="0" smtClean="0"/>
                        <a:t>4 bytes</a:t>
                      </a:r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12018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Double Precision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double </a:t>
                      </a:r>
                      <a:endParaRPr lang="en-US" sz="2400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 bytes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 anchorCtr="1">
                    <a:cell3D prstMaterial="dkEdge">
                      <a:bevel/>
                      <a:lightRig rig="flood" dir="t"/>
                    </a:cell3D>
                  </a:tcPr>
                </a:tc>
              </a:tr>
              <a:tr h="14297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 Double </a:t>
                      </a:r>
                    </a:p>
                    <a:p>
                      <a:pPr algn="ctr"/>
                      <a:r>
                        <a:rPr lang="en-US" sz="2400" dirty="0" smtClean="0"/>
                        <a:t>Precision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long double</a:t>
                      </a:r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80 bits</a:t>
                      </a:r>
                    </a:p>
                    <a:p>
                      <a:pPr algn="ctr"/>
                      <a:r>
                        <a:rPr kumimoji="1" lang="en-US" sz="24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10 bytes</a:t>
                      </a:r>
                      <a:endParaRPr lang="en-US" sz="2400" dirty="0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190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2 uses of void are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To specify the return type of a function when it is not returning any value.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/>
              <a:t>To indicate an empty argument list to a function.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8F7B-53B6-4DA3-896F-9936B2F5416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solidFill>
                  <a:srgbClr val="002060"/>
                </a:solidFill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4225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50593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Logical or Boolean data type is named after a French Mathematician/philosopher George Boole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Consists of only two values: </a:t>
            </a:r>
            <a:r>
              <a:rPr lang="en-US" sz="2000" b="1" dirty="0" smtClean="0">
                <a:solidFill>
                  <a:srgbClr val="C00000"/>
                </a:solidFill>
              </a:rPr>
              <a:t>true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false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Nonzero</a:t>
            </a:r>
            <a:r>
              <a:rPr lang="en-US" sz="2000" dirty="0" smtClean="0"/>
              <a:t> number can be used to represent </a:t>
            </a:r>
            <a:r>
              <a:rPr lang="en-US" sz="2000" b="1" dirty="0" smtClean="0"/>
              <a:t>true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Zero</a:t>
            </a:r>
            <a:r>
              <a:rPr lang="en-US" sz="2000" dirty="0" smtClean="0"/>
              <a:t> is used to represent </a:t>
            </a:r>
            <a:r>
              <a:rPr lang="en-US" sz="2000" b="1" dirty="0" smtClean="0"/>
              <a:t>false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b="1" dirty="0"/>
              <a:t>	</a:t>
            </a:r>
            <a:endParaRPr lang="en-US" sz="2000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5BE1E-31CE-41F0-B053-180EE83E4D8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/>
              <a:t>Boolean </a:t>
            </a:r>
          </a:p>
        </p:txBody>
      </p:sp>
    </p:spTree>
    <p:extLst>
      <p:ext uri="{BB962C8B-B14F-4D97-AF65-F5344CB8AC3E}">
        <p14:creationId xmlns:p14="http://schemas.microsoft.com/office/powerpoint/2010/main" val="34684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0" lvl="1" indent="0" algn="just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These helps </a:t>
            </a:r>
            <a:r>
              <a:rPr lang="en-US" sz="2000" dirty="0"/>
              <a:t>us to associate an identifier with a </a:t>
            </a:r>
            <a:r>
              <a:rPr lang="en-US" sz="2000" dirty="0" smtClean="0"/>
              <a:t>constant </a:t>
            </a:r>
            <a:r>
              <a:rPr lang="en-US" sz="2000" dirty="0"/>
              <a:t>value in </a:t>
            </a:r>
            <a:r>
              <a:rPr lang="en-US" sz="2000" dirty="0" smtClean="0"/>
              <a:t>a program.</a:t>
            </a:r>
          </a:p>
          <a:p>
            <a:pPr marL="0" lvl="1" indent="0" algn="just">
              <a:buFont typeface="Wingdings" pitchFamily="2" charset="2"/>
              <a:buChar char="Ø"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b="1" dirty="0" smtClean="0">
                <a:sym typeface="Wingdings" pitchFamily="2" charset="2"/>
              </a:rPr>
              <a:t>const</a:t>
            </a:r>
            <a:r>
              <a:rPr lang="en-US" sz="2000" dirty="0" smtClean="0">
                <a:sym typeface="Wingdings" pitchFamily="2" charset="2"/>
              </a:rPr>
              <a:t> keyword tells the compiler that the value of variable should not be modified by the program.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  </a:t>
            </a:r>
          </a:p>
          <a:p>
            <a:pPr marL="0" lvl="1" indent="0" algn="just">
              <a:buFont typeface="Wingdings" pitchFamily="2" charset="2"/>
              <a:buChar char="Ø"/>
              <a:defRPr/>
            </a:pPr>
            <a:r>
              <a:rPr lang="en-US" sz="2000" dirty="0" smtClean="0"/>
              <a:t>We can declare </a:t>
            </a:r>
            <a:r>
              <a:rPr lang="en-US" sz="2000" dirty="0"/>
              <a:t>a symbolic </a:t>
            </a:r>
            <a:r>
              <a:rPr lang="en-US" sz="2000" dirty="0" smtClean="0"/>
              <a:t>constant as follows:</a:t>
            </a:r>
            <a:endParaRPr lang="en-US" sz="2000" dirty="0"/>
          </a:p>
          <a:p>
            <a:pPr marL="0" lvl="2" indent="0" algn="just">
              <a:buNone/>
              <a:defRPr/>
            </a:pPr>
            <a:r>
              <a:rPr lang="en-US" sz="2000" b="1" dirty="0" smtClean="0"/>
              <a:t>	Syntax:</a:t>
            </a:r>
          </a:p>
          <a:p>
            <a:pPr marL="0" lvl="2" indent="0" algn="just">
              <a:buNone/>
              <a:defRPr/>
            </a:pPr>
            <a:r>
              <a:rPr lang="en-US" sz="2000" b="1" dirty="0" smtClean="0"/>
              <a:t>		const </a:t>
            </a:r>
            <a:r>
              <a:rPr lang="en-US" sz="2000" b="1" i="1" dirty="0" smtClean="0"/>
              <a:t>data-type</a:t>
            </a:r>
            <a:r>
              <a:rPr lang="en-US" sz="2000" b="1" dirty="0" smtClean="0"/>
              <a:t> </a:t>
            </a:r>
            <a:r>
              <a:rPr lang="en-US" sz="2000" b="1" i="1" dirty="0"/>
              <a:t>identifier</a:t>
            </a:r>
            <a:r>
              <a:rPr lang="en-US" sz="2000" b="1" dirty="0"/>
              <a:t>  =   </a:t>
            </a:r>
            <a:r>
              <a:rPr lang="en-US" sz="2000" b="1" i="1" dirty="0"/>
              <a:t>value</a:t>
            </a:r>
            <a:r>
              <a:rPr lang="en-US" sz="2000" b="1" dirty="0" smtClean="0"/>
              <a:t>;</a:t>
            </a:r>
          </a:p>
          <a:p>
            <a:pPr marL="0" lvl="2" indent="0" algn="just">
              <a:buNone/>
              <a:defRPr/>
            </a:pPr>
            <a:endParaRPr lang="en-US" sz="2000" b="1" dirty="0" smtClean="0"/>
          </a:p>
          <a:p>
            <a:pPr marL="0" lvl="2" indent="0" algn="just">
              <a:buNone/>
              <a:defRPr/>
            </a:pPr>
            <a:r>
              <a:rPr lang="en-US" sz="2000" b="1" dirty="0" smtClean="0"/>
              <a:t>	Example:</a:t>
            </a:r>
            <a:endParaRPr lang="en-US" sz="2000" b="1" dirty="0"/>
          </a:p>
          <a:p>
            <a:pPr marL="0" lvl="2" indent="0" algn="just">
              <a:buNone/>
              <a:defRPr/>
            </a:pPr>
            <a:r>
              <a:rPr lang="en-US" sz="2000" b="1" dirty="0" smtClean="0"/>
              <a:t>		const float pi=3.14;</a:t>
            </a:r>
          </a:p>
          <a:p>
            <a:pPr marL="0" lvl="2" indent="0" algn="just">
              <a:buNone/>
              <a:defRPr/>
            </a:pPr>
            <a:endParaRPr lang="en-US" sz="2000" b="1" dirty="0" smtClean="0"/>
          </a:p>
          <a:p>
            <a:pPr marL="0" lvl="2" indent="0" algn="just">
              <a:buNone/>
              <a:defRPr/>
            </a:pPr>
            <a:r>
              <a:rPr lang="en-US" sz="2000" b="1" dirty="0" smtClean="0"/>
              <a:t>		const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independence = 1947;</a:t>
            </a:r>
            <a:endParaRPr lang="en-US" sz="2000" b="1" dirty="0"/>
          </a:p>
          <a:p>
            <a:pPr marL="457200" lvl="1" indent="0" algn="just">
              <a:buFont typeface="Wingdings" pitchFamily="2" charset="2"/>
              <a:buChar char="Ø"/>
              <a:defRPr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Symbolic constants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4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Character set is a set of valid characters that a language can recognize. 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000" dirty="0" smtClean="0">
                <a:cs typeface="Arial" charset="0"/>
                <a:sym typeface="Wingdings" pitchFamily="2" charset="2"/>
              </a:rPr>
              <a:t>   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000" dirty="0" smtClean="0">
                <a:cs typeface="Arial" charset="0"/>
                <a:sym typeface="Wingdings" pitchFamily="2" charset="2"/>
              </a:rPr>
              <a:t>C++ character set consists </a:t>
            </a:r>
            <a:r>
              <a:rPr lang="en-US" sz="2000" dirty="0">
                <a:cs typeface="Arial" charset="0"/>
                <a:sym typeface="Wingdings" pitchFamily="2" charset="2"/>
              </a:rPr>
              <a:t>of letters, digits, special characters, white spaces. </a:t>
            </a:r>
            <a:endParaRPr lang="en-US" sz="2000" dirty="0" smtClean="0">
              <a:cs typeface="Arial" charset="0"/>
              <a:sym typeface="Wingdings" pitchFamily="2" charset="2"/>
            </a:endParaRPr>
          </a:p>
          <a:p>
            <a:pPr marL="514350" indent="-514350">
              <a:spcBef>
                <a:spcPct val="50000"/>
              </a:spcBef>
              <a:buAutoNum type="romanLcParenBoth"/>
              <a:defRPr/>
            </a:pPr>
            <a:r>
              <a:rPr lang="en-US" sz="2000" b="1" dirty="0" smtClean="0">
                <a:cs typeface="Arial" charset="0"/>
              </a:rPr>
              <a:t>Letters </a:t>
            </a:r>
            <a:r>
              <a:rPr lang="en-US" sz="2000" dirty="0">
                <a:cs typeface="Arial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‘a’, ‘b’, ‘c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’,………..’z’  </a:t>
            </a:r>
            <a:r>
              <a:rPr lang="en-US" sz="2000" dirty="0">
                <a:cs typeface="Arial" charset="0"/>
                <a:sym typeface="Wingdings" pitchFamily="2" charset="2"/>
              </a:rPr>
              <a:t>Or </a:t>
            </a:r>
            <a:r>
              <a:rPr lang="en-US" sz="2000" dirty="0" smtClean="0">
                <a:cs typeface="Arial" charset="0"/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‘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A’, ‘B’, ‘C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’,……….’Z’</a:t>
            </a:r>
          </a:p>
          <a:p>
            <a:pPr marL="514350" indent="-514350">
              <a:spcBef>
                <a:spcPct val="50000"/>
              </a:spcBef>
              <a:buAutoNum type="romanLcParenBoth"/>
              <a:defRPr/>
            </a:pPr>
            <a:endParaRPr lang="en-US" sz="20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000" b="1" dirty="0" smtClean="0">
                <a:cs typeface="Arial" charset="0"/>
                <a:sym typeface="Wingdings" pitchFamily="2" charset="2"/>
              </a:rPr>
              <a:t>(</a:t>
            </a:r>
            <a:r>
              <a:rPr lang="en-US" sz="2000" b="1" dirty="0">
                <a:cs typeface="Arial" charset="0"/>
                <a:sym typeface="Wingdings" pitchFamily="2" charset="2"/>
              </a:rPr>
              <a:t>ii) Digits </a:t>
            </a:r>
            <a:r>
              <a:rPr lang="en-US" sz="2000" dirty="0">
                <a:cs typeface="Arial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0, 1, 2,……………………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9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sz="2000" dirty="0" smtClean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000" b="1" dirty="0" smtClean="0">
                <a:cs typeface="Arial" charset="0"/>
                <a:sym typeface="Wingdings" pitchFamily="2" charset="2"/>
              </a:rPr>
              <a:t>(</a:t>
            </a:r>
            <a:r>
              <a:rPr lang="en-US" sz="2000" b="1" dirty="0">
                <a:cs typeface="Arial" charset="0"/>
                <a:sym typeface="Wingdings" pitchFamily="2" charset="2"/>
              </a:rPr>
              <a:t>iii) Special characters </a:t>
            </a:r>
            <a:r>
              <a:rPr lang="en-US" sz="2000" dirty="0">
                <a:cs typeface="Arial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;, ?, &gt;, &lt;, &amp;,{, }, [,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]……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sz="20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000" b="1" dirty="0" smtClean="0">
                <a:cs typeface="Arial" charset="0"/>
                <a:sym typeface="Wingdings" pitchFamily="2" charset="2"/>
              </a:rPr>
              <a:t>(</a:t>
            </a:r>
            <a:r>
              <a:rPr lang="en-US" sz="2000" b="1" dirty="0">
                <a:cs typeface="Arial" charset="0"/>
                <a:sym typeface="Wingdings" pitchFamily="2" charset="2"/>
              </a:rPr>
              <a:t>iv) White spaces </a:t>
            </a:r>
            <a:r>
              <a:rPr lang="en-US" sz="2000" dirty="0">
                <a:cs typeface="Arial" charset="0"/>
                <a:sym typeface="Wingdings" pitchFamily="2" charset="2"/>
              </a:rPr>
              <a:t> ex. New line (\n)</a:t>
            </a:r>
            <a:endParaRPr lang="en-US" sz="2000" dirty="0">
              <a:cs typeface="Arial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cs typeface="Arial" charset="0"/>
              </a:rPr>
              <a:t>C++ Character </a:t>
            </a:r>
            <a:r>
              <a:rPr lang="en-US" sz="2800" b="1" dirty="0">
                <a:cs typeface="Arial" charset="0"/>
              </a:rPr>
              <a:t>set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6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/>
          <a:lstStyle/>
          <a:p>
            <a:pPr marL="457200" lvl="1" indent="0" algn="just">
              <a:buNone/>
              <a:defRPr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smtClean="0"/>
              <a:t>main</a:t>
            </a:r>
            <a:r>
              <a:rPr lang="en-US" sz="2000" b="1" dirty="0"/>
              <a:t>()</a:t>
            </a:r>
          </a:p>
          <a:p>
            <a:pPr marL="457200" lvl="1" indent="0" algn="just">
              <a:buNone/>
              <a:defRPr/>
            </a:pPr>
            <a:r>
              <a:rPr lang="en-US" sz="2000" b="1" dirty="0" smtClean="0"/>
              <a:t>{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	</a:t>
            </a:r>
            <a:r>
              <a:rPr lang="en-US" sz="2000" b="1" dirty="0" smtClean="0"/>
              <a:t>float  </a:t>
            </a:r>
            <a:r>
              <a:rPr lang="en-US" sz="2000" b="1" dirty="0"/>
              <a:t>area, </a:t>
            </a:r>
            <a:r>
              <a:rPr lang="en-US" sz="2000" b="1" dirty="0" smtClean="0"/>
              <a:t>perimeter, radius; </a:t>
            </a: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 smtClean="0"/>
              <a:t>	const float pi </a:t>
            </a:r>
            <a:r>
              <a:rPr lang="en-US" sz="2000" b="1" dirty="0"/>
              <a:t>= 3.14159;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clrscr</a:t>
            </a:r>
            <a:r>
              <a:rPr lang="en-US" sz="2000" b="1" dirty="0" smtClean="0"/>
              <a:t>();  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&lt;&lt;“Enter the radius”;  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&gt;&gt;radius;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area = </a:t>
            </a:r>
            <a:r>
              <a:rPr lang="en-US" sz="2000" b="1" dirty="0"/>
              <a:t>radius * radius * </a:t>
            </a:r>
            <a:r>
              <a:rPr lang="en-US" sz="2000" b="1" dirty="0" smtClean="0"/>
              <a:t>pi</a:t>
            </a:r>
            <a:r>
              <a:rPr lang="en-US" sz="2000" b="1" dirty="0"/>
              <a:t>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   </a:t>
            </a:r>
            <a:r>
              <a:rPr lang="en-US" sz="2000" b="1" dirty="0" smtClean="0"/>
              <a:t>	perimeter </a:t>
            </a:r>
            <a:r>
              <a:rPr lang="en-US" sz="2000" b="1" dirty="0"/>
              <a:t>= 2 * Pi * radius;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cout </a:t>
            </a:r>
            <a:r>
              <a:rPr lang="en-US" sz="2000" b="1" dirty="0"/>
              <a:t>&lt;&lt;“Area </a:t>
            </a:r>
            <a:r>
              <a:rPr lang="en-US" sz="2000" b="1" dirty="0" smtClean="0"/>
              <a:t>= </a:t>
            </a:r>
            <a:r>
              <a:rPr lang="en-US" sz="2000" b="1" dirty="0"/>
              <a:t>“&lt;&lt;</a:t>
            </a:r>
            <a:r>
              <a:rPr lang="en-US" sz="2000" b="1" dirty="0" smtClean="0"/>
              <a:t>area &lt;&lt;“Perimeter =”&lt;&lt;perimeter;</a:t>
            </a:r>
          </a:p>
          <a:p>
            <a:pPr marL="457200" lvl="1" indent="0">
              <a:buNone/>
              <a:defRPr/>
            </a:pPr>
            <a:r>
              <a:rPr lang="en-US" sz="2000" b="1" dirty="0" smtClean="0"/>
              <a:t>	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21021"/>
            <a:ext cx="7239000" cy="8672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C++ program using symbolic constants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72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/>
              <a:t>In order to use a variable in C++, we must first declare it.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 smtClean="0"/>
              <a:t>Declaration of variables does two things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000" dirty="0" smtClean="0"/>
              <a:t>Tells the compiler the variable name.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000" dirty="0" smtClean="0"/>
              <a:t>Specifies the type of data. 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Syntax: </a:t>
            </a: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   	Write the specifier of the desired data type (like </a:t>
            </a:r>
            <a:r>
              <a:rPr lang="en-US" sz="2000" dirty="0" err="1" smtClean="0"/>
              <a:t>int</a:t>
            </a:r>
            <a:r>
              <a:rPr lang="en-US" sz="2000" dirty="0" smtClean="0"/>
              <a:t>, char, float...) followed by a valid variable identifier.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i="1" dirty="0" smtClean="0">
                <a:solidFill>
                  <a:srgbClr val="002060"/>
                </a:solidFill>
              </a:rPr>
              <a:t>data-type V</a:t>
            </a:r>
            <a:r>
              <a:rPr lang="en-US" sz="2000" b="1" i="1" baseline="-25000" dirty="0" smtClean="0">
                <a:solidFill>
                  <a:srgbClr val="002060"/>
                </a:solidFill>
              </a:rPr>
              <a:t>1</a:t>
            </a:r>
            <a:r>
              <a:rPr lang="en-US" sz="2000" b="1" i="1" dirty="0" smtClean="0">
                <a:solidFill>
                  <a:srgbClr val="002060"/>
                </a:solidFill>
              </a:rPr>
              <a:t>, V</a:t>
            </a:r>
            <a:r>
              <a:rPr lang="en-US" sz="2000" b="1" i="1" baseline="-25000" dirty="0" smtClean="0">
                <a:solidFill>
                  <a:srgbClr val="002060"/>
                </a:solidFill>
              </a:rPr>
              <a:t>2</a:t>
            </a:r>
            <a:r>
              <a:rPr lang="en-US" sz="2000" b="1" i="1" dirty="0" smtClean="0">
                <a:solidFill>
                  <a:srgbClr val="002060"/>
                </a:solidFill>
              </a:rPr>
              <a:t>,…,</a:t>
            </a:r>
            <a:r>
              <a:rPr lang="en-US" sz="2000" b="1" i="1" dirty="0" err="1" smtClean="0">
                <a:solidFill>
                  <a:srgbClr val="002060"/>
                </a:solidFill>
              </a:rPr>
              <a:t>V</a:t>
            </a:r>
            <a:r>
              <a:rPr lang="en-US" sz="2000" b="1" i="1" baseline="-25000" dirty="0" err="1" smtClean="0">
                <a:solidFill>
                  <a:srgbClr val="002060"/>
                </a:solidFill>
              </a:rPr>
              <a:t>n</a:t>
            </a:r>
            <a:r>
              <a:rPr lang="en-US" sz="2000" b="1" i="1" baseline="-25000" dirty="0" smtClean="0">
                <a:solidFill>
                  <a:srgbClr val="002060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    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 </a:t>
            </a:r>
            <a:r>
              <a:rPr lang="en-US" sz="2000" i="1" dirty="0" smtClean="0"/>
              <a:t>age;     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    		float  </a:t>
            </a:r>
            <a:r>
              <a:rPr lang="en-US" sz="2000" i="1" dirty="0" smtClean="0"/>
              <a:t>amount, height</a:t>
            </a:r>
            <a:r>
              <a:rPr lang="en-US" sz="2000" dirty="0" smtClean="0"/>
              <a:t>; </a:t>
            </a:r>
          </a:p>
          <a:p>
            <a:pPr eaLnBrk="1" hangingPunct="1"/>
            <a:endParaRPr lang="en-US" sz="20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9214E-04F0-4A51-8BB7-D86A5CA5ACA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/>
              <a:t>Declaration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59111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219200" y="1143000"/>
            <a:ext cx="75438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1" dirty="0" smtClean="0">
                <a:solidFill>
                  <a:srgbClr val="660033"/>
                </a:solidFill>
              </a:rPr>
              <a:t> Signed</a:t>
            </a:r>
            <a:r>
              <a:rPr lang="en-US" sz="2000" b="1" i="1" dirty="0" smtClean="0"/>
              <a:t> </a:t>
            </a:r>
            <a:r>
              <a:rPr lang="en-US" sz="2000" dirty="0"/>
              <a:t>and </a:t>
            </a:r>
            <a:r>
              <a:rPr lang="en-US" sz="2000" b="1" i="1" dirty="0">
                <a:solidFill>
                  <a:srgbClr val="660033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can be used during variable  declarations. </a:t>
            </a:r>
            <a:endParaRPr lang="en-US" sz="20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Example: </a:t>
            </a:r>
            <a:endParaRPr lang="en-US" sz="2000" b="1" dirty="0">
              <a:solidFill>
                <a:srgbClr val="C00000"/>
              </a:solidFill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2060"/>
                </a:solidFill>
              </a:rPr>
              <a:t>		signed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age; </a:t>
            </a:r>
            <a:r>
              <a:rPr lang="en-US" sz="2000" dirty="0"/>
              <a:t>		</a:t>
            </a:r>
            <a:endParaRPr lang="en-US" sz="200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2060"/>
                </a:solidFill>
              </a:rPr>
              <a:t>		unsigned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age; </a:t>
            </a: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660033"/>
                </a:solidFill>
              </a:rPr>
              <a:t> </a:t>
            </a:r>
            <a:r>
              <a:rPr lang="en-US" sz="2000" b="1" i="1" dirty="0" smtClean="0">
                <a:solidFill>
                  <a:srgbClr val="660033"/>
                </a:solidFill>
              </a:rPr>
              <a:t>short</a:t>
            </a:r>
            <a:r>
              <a:rPr lang="en-US" sz="2000" dirty="0" smtClean="0"/>
              <a:t> and </a:t>
            </a:r>
            <a:r>
              <a:rPr lang="en-US" sz="2000" b="1" i="1" dirty="0" smtClean="0">
                <a:solidFill>
                  <a:srgbClr val="660033"/>
                </a:solidFill>
              </a:rPr>
              <a:t>long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can also be used during variable  declarations. The following two variable declarations are equivalent: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C00000"/>
                </a:solidFill>
              </a:rPr>
              <a:t>       Example: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2060"/>
                </a:solidFill>
              </a:rPr>
              <a:t>		short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age; 		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rgbClr val="002060"/>
                </a:solidFill>
              </a:rPr>
              <a:t>		long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age; </a:t>
            </a:r>
            <a:endParaRPr lang="en-US" sz="20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9214E-04F0-4A51-8BB7-D86A5CA5AC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kern="0" dirty="0"/>
              <a:t>Declaration of </a:t>
            </a:r>
            <a:r>
              <a:rPr lang="en-US" sz="2800" b="1" kern="0" dirty="0" smtClean="0"/>
              <a:t>variables </a:t>
            </a:r>
            <a:r>
              <a:rPr lang="en-US" sz="2800" b="1" kern="0" dirty="0" err="1" smtClean="0"/>
              <a:t>cntd</a:t>
            </a:r>
            <a:r>
              <a:rPr lang="en-US" sz="2800" b="1" kern="0" dirty="0" smtClean="0"/>
              <a:t>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036637"/>
            <a:ext cx="7848600" cy="50593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Variables can be assigned values using the assignment operator   ‘ = 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It is possible to assign values at the time of declaration.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Syntax: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		</a:t>
            </a:r>
            <a:r>
              <a:rPr lang="en-US" sz="2000" b="1" dirty="0" smtClean="0"/>
              <a:t>data-type </a:t>
            </a:r>
            <a:r>
              <a:rPr lang="en-US" sz="2000" b="1" dirty="0" err="1" smtClean="0"/>
              <a:t>varaiable</a:t>
            </a:r>
            <a:r>
              <a:rPr lang="en-US" sz="2000" b="1" dirty="0" smtClean="0"/>
              <a:t>-name=constant;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Example: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	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age;	          OR       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age = 25;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			age = 25;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		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      		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The process of giving initial values to variables is called</a:t>
            </a:r>
            <a:r>
              <a:rPr lang="en-US" sz="2000" b="1" dirty="0" smtClean="0"/>
              <a:t> </a:t>
            </a:r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“variable </a:t>
            </a:r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Initialization”.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          </a:t>
            </a: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B4AD7-1ECB-4483-84A1-E7F4A26C6BB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Assigning values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28029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467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#include &lt;</a:t>
            </a:r>
            <a:r>
              <a:rPr lang="en-US" sz="2000" dirty="0" err="1" smtClean="0">
                <a:latin typeface="Arial Unicode MS" pitchFamily="34" charset="-128"/>
              </a:rPr>
              <a:t>iostream.h</a:t>
            </a:r>
            <a:r>
              <a:rPr lang="en-US" sz="2000" dirty="0" smtClean="0">
                <a:latin typeface="Arial Unicode MS" pitchFamily="34" charset="-128"/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void main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{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 Unicode MS" pitchFamily="34" charset="-128"/>
              </a:rPr>
              <a:t>	</a:t>
            </a:r>
            <a:r>
              <a:rPr lang="en-US" sz="2000" dirty="0" err="1" smtClean="0">
                <a:latin typeface="Arial Unicode MS" pitchFamily="34" charset="-128"/>
              </a:rPr>
              <a:t>int</a:t>
            </a:r>
            <a:r>
              <a:rPr lang="en-US" sz="2000" dirty="0" smtClean="0">
                <a:latin typeface="Arial Unicode MS" pitchFamily="34" charset="-128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8"/>
              </a:rPr>
              <a:t>a=5</a:t>
            </a:r>
            <a:r>
              <a:rPr lang="en-US" sz="2000" dirty="0" smtClean="0">
                <a:latin typeface="Arial Unicode MS" pitchFamily="34" charset="-128"/>
              </a:rPr>
              <a:t>;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</a:rPr>
              <a:t>// initial value =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 	</a:t>
            </a:r>
            <a:r>
              <a:rPr lang="en-US" sz="2000" dirty="0" err="1" smtClean="0">
                <a:latin typeface="Arial Unicode MS" pitchFamily="34" charset="-128"/>
              </a:rPr>
              <a:t>int</a:t>
            </a:r>
            <a:r>
              <a:rPr lang="en-US" sz="2000" dirty="0" smtClean="0">
                <a:latin typeface="Arial Unicode MS" pitchFamily="34" charset="-128"/>
              </a:rPr>
              <a:t>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 	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8"/>
              </a:rPr>
              <a:t>b=2</a:t>
            </a:r>
            <a:r>
              <a:rPr lang="en-US" sz="2000" dirty="0" smtClean="0">
                <a:latin typeface="Arial Unicode MS" pitchFamily="34" charset="-128"/>
              </a:rPr>
              <a:t>; 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</a:rPr>
              <a:t>// initial value =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	</a:t>
            </a:r>
            <a:r>
              <a:rPr lang="en-US" sz="2000" dirty="0" err="1" smtClean="0">
                <a:latin typeface="Arial Unicode MS" pitchFamily="34" charset="-128"/>
              </a:rPr>
              <a:t>int</a:t>
            </a:r>
            <a:r>
              <a:rPr lang="en-US" sz="2000" dirty="0" smtClean="0">
                <a:latin typeface="Arial Unicode MS" pitchFamily="34" charset="-128"/>
              </a:rPr>
              <a:t> result;  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 Unicode MS" pitchFamily="34" charset="-128"/>
              </a:rPr>
              <a:t>// initial value undetermined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	a = a + 3;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	result = a - b;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 	</a:t>
            </a:r>
            <a:r>
              <a:rPr lang="en-US" sz="2000" dirty="0" err="1" smtClean="0">
                <a:latin typeface="Arial Unicode MS" pitchFamily="34" charset="-128"/>
              </a:rPr>
              <a:t>cout</a:t>
            </a:r>
            <a:r>
              <a:rPr lang="en-US" sz="2000" dirty="0" smtClean="0">
                <a:latin typeface="Arial Unicode MS" pitchFamily="34" charset="-128"/>
              </a:rPr>
              <a:t> &lt;&lt;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 Unicode MS" pitchFamily="34" charset="-128"/>
              </a:rPr>
              <a:t>} </a:t>
            </a:r>
            <a:endParaRPr lang="en-US" sz="20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Verdana" pitchFamily="34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FE2E16-CA00-4B09-9A8B-6AF738E64EB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Initialization of variables example</a:t>
            </a:r>
          </a:p>
        </p:txBody>
      </p:sp>
    </p:spTree>
    <p:extLst>
      <p:ext uri="{BB962C8B-B14F-4D97-AF65-F5344CB8AC3E}">
        <p14:creationId xmlns:p14="http://schemas.microsoft.com/office/powerpoint/2010/main" val="16337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1" dirty="0" err="1" smtClean="0">
                <a:cs typeface="Times New Roman" pitchFamily="18" charset="0"/>
              </a:rPr>
              <a:t>typedef</a:t>
            </a:r>
            <a:endParaRPr lang="en-US" sz="2000" b="1" i="1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>
                <a:cs typeface="Times New Roman" pitchFamily="18" charset="0"/>
              </a:rPr>
              <a:t>Type definition - lets you define your own identifiers.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000" b="1" dirty="0" err="1" smtClean="0">
                <a:cs typeface="Times New Roman" pitchFamily="18" charset="0"/>
              </a:rPr>
              <a:t>r</a:t>
            </a:r>
            <a:r>
              <a:rPr lang="en-US" sz="2000" b="1" dirty="0" smtClean="0"/>
              <a:t>: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   			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type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identifier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	             </a:t>
            </a:r>
            <a:r>
              <a:rPr lang="en-US" sz="2000" dirty="0" smtClean="0"/>
              <a:t>The “type” refers to an existing data type and “identifier” refers 	    to the new name given to that data type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	            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b="1" i="1" dirty="0" smtClean="0">
                <a:solidFill>
                  <a:schemeClr val="accent2"/>
                </a:solidFill>
              </a:rPr>
              <a:t>                     </a:t>
            </a:r>
            <a:r>
              <a:rPr lang="en-US" sz="2000" b="1" i="1" dirty="0" smtClean="0"/>
              <a:t>Example: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			 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Arial Rounded MT Bold" pitchFamily="34" charset="0"/>
              </a:rPr>
              <a:t>int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marks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			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 float</a:t>
            </a:r>
            <a:r>
              <a:rPr lang="en-US" sz="20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units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/>
              <a:t>		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		</a:t>
            </a:r>
            <a:r>
              <a:rPr lang="en-US" sz="2000" b="1" dirty="0" smtClean="0">
                <a:latin typeface="Arial Rounded MT Bold" pitchFamily="34" charset="0"/>
              </a:rPr>
              <a:t>marks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m1,m2</a:t>
            </a:r>
            <a:r>
              <a:rPr lang="en-US" sz="2000" b="1" dirty="0" smtClean="0">
                <a:solidFill>
                  <a:srgbClr val="C00000"/>
                </a:solidFill>
                <a:latin typeface="Arial Rounded MT Bold" pitchFamily="34" charset="0"/>
              </a:rPr>
              <a:t>;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m2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declared as integer variables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None/>
              <a:defRPr/>
            </a:pPr>
            <a:r>
              <a:rPr lang="en-US" sz="2000" baseline="-25000" dirty="0" smtClean="0">
                <a:solidFill>
                  <a:srgbClr val="C00000"/>
                </a:solidFill>
                <a:latin typeface="Arial Rounded MT Bold" pitchFamily="34" charset="0"/>
              </a:rPr>
              <a:t>		</a:t>
            </a:r>
            <a:r>
              <a:rPr lang="en-US" sz="2000" b="1" dirty="0" smtClean="0">
                <a:latin typeface="Arial Rounded MT Bold" pitchFamily="34" charset="0"/>
              </a:rPr>
              <a:t>units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u1, u2</a:t>
            </a:r>
            <a:r>
              <a:rPr lang="en-US" sz="2000" b="1" dirty="0" smtClean="0">
                <a:solidFill>
                  <a:srgbClr val="C00000"/>
                </a:solidFill>
                <a:latin typeface="Arial Rounded MT Bold" pitchFamily="34" charset="0"/>
              </a:rPr>
              <a:t>;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u2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declared as floating point variables</a:t>
            </a:r>
          </a:p>
          <a:p>
            <a:pPr marL="520700" indent="16510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000" dirty="0" smtClean="0"/>
              <a:t>	The main advantage of </a:t>
            </a:r>
            <a:r>
              <a:rPr lang="en-US" sz="2000" dirty="0" err="1" smtClean="0"/>
              <a:t>typedef</a:t>
            </a:r>
            <a:r>
              <a:rPr lang="en-US" sz="2000" dirty="0" smtClean="0"/>
              <a:t> is that we can create meaningful  data type names for increasing the readability of the program.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66B0E-4A48-4B51-91E3-EC25EF03E65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User defined Type declarations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0593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C++ permits initialization of the variable at run time. This is referred to as </a:t>
            </a:r>
            <a:r>
              <a:rPr lang="en-IN" sz="2000" b="1" i="1" dirty="0" smtClean="0"/>
              <a:t>dynamic initialization. 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In C++, a variable can be initialized at run time using expressions at the place of declaration.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Example:</a:t>
            </a:r>
          </a:p>
          <a:p>
            <a:pPr algn="just">
              <a:buNone/>
            </a:pPr>
            <a:r>
              <a:rPr lang="en-IN" sz="2000" dirty="0" smtClean="0"/>
              <a:t>			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dirty="0" smtClean="0"/>
              <a:t> a=3,b=2,rad=10;</a:t>
            </a:r>
          </a:p>
          <a:p>
            <a:pPr algn="just">
              <a:buNone/>
            </a:pPr>
            <a:r>
              <a:rPr lang="en-IN" sz="2000" dirty="0" smtClean="0"/>
              <a:t>			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dirty="0" smtClean="0"/>
              <a:t>n= </a:t>
            </a:r>
            <a:r>
              <a:rPr lang="en-IN" sz="2000" dirty="0" err="1" smtClean="0"/>
              <a:t>pow</a:t>
            </a:r>
            <a:r>
              <a:rPr lang="en-IN" sz="2000" dirty="0" smtClean="0"/>
              <a:t>(</a:t>
            </a:r>
            <a:r>
              <a:rPr lang="en-IN" sz="2000" dirty="0" err="1" smtClean="0"/>
              <a:t>a,b</a:t>
            </a:r>
            <a:r>
              <a:rPr lang="en-IN" sz="2000" dirty="0" smtClean="0"/>
              <a:t>); 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b="1" dirty="0" smtClean="0"/>
              <a:t>float </a:t>
            </a:r>
            <a:r>
              <a:rPr lang="en-IN" sz="2000" dirty="0" smtClean="0"/>
              <a:t> area= 3.14159*</a:t>
            </a:r>
            <a:r>
              <a:rPr lang="en-IN" sz="2000" dirty="0" err="1" smtClean="0"/>
              <a:t>rad</a:t>
            </a:r>
            <a:r>
              <a:rPr lang="en-IN" sz="2000" dirty="0" smtClean="0"/>
              <a:t>*</a:t>
            </a:r>
            <a:r>
              <a:rPr lang="en-IN" sz="2000" dirty="0" err="1" smtClean="0"/>
              <a:t>rad</a:t>
            </a:r>
            <a:r>
              <a:rPr lang="en-IN" sz="2000" dirty="0" smtClean="0"/>
              <a:t>;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E1FCC3FD-0698-4F10-B073-FC96B2669B6B}" type="slidenum">
              <a:rPr lang="en-US" smtClean="0"/>
              <a:pPr algn="just">
                <a:defRPr/>
              </a:pPr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Dynamic initialization of variables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696200" cy="50593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Arial Unicode MS" pitchFamily="34" charset="-128"/>
              </a:rPr>
              <a:t>#include &lt;</a:t>
            </a:r>
            <a:r>
              <a:rPr lang="en-US" sz="2000" b="1" dirty="0" err="1" smtClean="0">
                <a:latin typeface="Arial Unicode MS" pitchFamily="34" charset="-128"/>
              </a:rPr>
              <a:t>iostream</a:t>
            </a:r>
            <a:r>
              <a:rPr lang="en-US" sz="2000" b="1" dirty="0" smtClean="0">
                <a:latin typeface="Arial Unicode MS" pitchFamily="34" charset="-128"/>
              </a:rPr>
              <a:t>&gt; </a:t>
            </a:r>
          </a:p>
          <a:p>
            <a:pPr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smtClean="0"/>
              <a:t>main()</a:t>
            </a:r>
          </a:p>
          <a:p>
            <a:pPr>
              <a:buNone/>
            </a:pPr>
            <a:r>
              <a:rPr lang="en-IN" sz="2000" b="1" dirty="0" smtClean="0"/>
              <a:t> {                </a:t>
            </a:r>
          </a:p>
          <a:p>
            <a:pPr>
              <a:buNone/>
            </a:pPr>
            <a:r>
              <a:rPr lang="en-IN" sz="2000" b="1" dirty="0" smtClean="0"/>
              <a:t>  	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number,devisor</a:t>
            </a:r>
            <a:r>
              <a:rPr lang="en-IN" sz="2000" b="1" dirty="0" smtClean="0"/>
              <a:t>; </a:t>
            </a:r>
          </a:p>
          <a:p>
            <a:pPr>
              <a:buNone/>
            </a:pPr>
            <a:r>
              <a:rPr lang="en-IN" sz="2000" b="1" dirty="0" smtClean="0"/>
              <a:t>  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&lt;&lt;"\n Enter number:"; </a:t>
            </a:r>
          </a:p>
          <a:p>
            <a:pPr>
              <a:buNone/>
            </a:pPr>
            <a:r>
              <a:rPr lang="en-IN" sz="2000" b="1" dirty="0" smtClean="0"/>
              <a:t>   	</a:t>
            </a:r>
            <a:r>
              <a:rPr lang="en-IN" sz="2000" b="1" dirty="0" err="1" smtClean="0"/>
              <a:t>cin</a:t>
            </a:r>
            <a:r>
              <a:rPr lang="en-IN" sz="2000" b="1" dirty="0" smtClean="0"/>
              <a:t>&gt;&gt; number;</a:t>
            </a:r>
          </a:p>
          <a:p>
            <a:pPr>
              <a:buNone/>
            </a:pPr>
            <a:r>
              <a:rPr lang="en-IN" sz="2000" b="1" dirty="0" smtClean="0"/>
              <a:t>   	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&lt;&lt;"\n Enter devisor:"; </a:t>
            </a:r>
          </a:p>
          <a:p>
            <a:pPr>
              <a:buNone/>
            </a:pPr>
            <a:r>
              <a:rPr lang="en-IN" sz="2000" b="1" dirty="0" smtClean="0"/>
              <a:t>   	</a:t>
            </a:r>
            <a:r>
              <a:rPr lang="en-IN" sz="2000" b="1" dirty="0" err="1" smtClean="0"/>
              <a:t>cin</a:t>
            </a:r>
            <a:r>
              <a:rPr lang="en-IN" sz="2000" b="1" dirty="0" smtClean="0"/>
              <a:t>&gt;&gt;devisor;                 </a:t>
            </a:r>
          </a:p>
          <a:p>
            <a:pPr>
              <a:buNone/>
            </a:pPr>
            <a:r>
              <a:rPr lang="en-IN" sz="2000" b="1" dirty="0" smtClean="0"/>
              <a:t>  </a:t>
            </a:r>
          </a:p>
          <a:p>
            <a:pPr>
              <a:buNone/>
            </a:pPr>
            <a:r>
              <a:rPr lang="en-IN" sz="2000" b="1" dirty="0" smtClean="0"/>
              <a:t>	 float average=(number/devisor);  </a:t>
            </a:r>
            <a:r>
              <a:rPr lang="en-IN" sz="2000" b="1" dirty="0" smtClean="0">
                <a:solidFill>
                  <a:schemeClr val="bg2">
                    <a:lumMod val="10000"/>
                  </a:schemeClr>
                </a:solidFill>
              </a:rPr>
              <a:t>/*This is dynamic initialization*/</a:t>
            </a:r>
          </a:p>
          <a:p>
            <a:pPr>
              <a:buNone/>
            </a:pPr>
            <a:r>
              <a:rPr lang="en-IN" sz="2000" b="1" dirty="0" smtClean="0"/>
              <a:t>   	</a:t>
            </a:r>
            <a:r>
              <a:rPr lang="en-IN" sz="2000" b="1" dirty="0" err="1" smtClean="0"/>
              <a:t>cout</a:t>
            </a:r>
            <a:r>
              <a:rPr lang="en-IN" sz="2000" b="1" dirty="0" smtClean="0"/>
              <a:t>&lt;&lt;"AVERAGE is: "&lt;&lt;average;  </a:t>
            </a:r>
          </a:p>
          <a:p>
            <a:pPr>
              <a:buNone/>
            </a:pPr>
            <a:r>
              <a:rPr lang="en-IN" sz="2000" b="1" dirty="0" smtClean="0"/>
              <a:t>} </a:t>
            </a:r>
            <a:endParaRPr lang="en-IN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CC3FD-0698-4F10-B073-FC96B2669B6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 smtClean="0"/>
              <a:t>Example for Dynamic initialization of variables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059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A reference variable is an </a:t>
            </a:r>
            <a:r>
              <a:rPr lang="en-IN" sz="2000" b="1" i="1" dirty="0" smtClean="0"/>
              <a:t>alias</a:t>
            </a:r>
            <a:r>
              <a:rPr lang="en-IN" sz="2000" dirty="0" smtClean="0"/>
              <a:t>, that is, another name for an already existing variable. 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Once a reference is created for a variable, either the variable name or the reference name may be used to refer that variable.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Example: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 = 17;</a:t>
            </a:r>
          </a:p>
          <a:p>
            <a:pPr>
              <a:buNone/>
            </a:pPr>
            <a:r>
              <a:rPr lang="en-IN" sz="2000" dirty="0" smtClean="0"/>
              <a:t>			We can declare a reference variable ‘r’ for ‘</a:t>
            </a:r>
            <a:r>
              <a:rPr lang="en-IN" sz="2000" dirty="0" err="1" smtClean="0"/>
              <a:t>i</a:t>
            </a:r>
            <a:r>
              <a:rPr lang="en-IN" sz="2000" dirty="0" smtClean="0"/>
              <a:t>’ as follows.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int</a:t>
            </a:r>
            <a:r>
              <a:rPr lang="en-IN" sz="2000" dirty="0" smtClean="0"/>
              <a:t> &amp; r = </a:t>
            </a:r>
            <a:r>
              <a:rPr lang="en-IN" sz="2000" dirty="0" err="1" smtClean="0"/>
              <a:t>i</a:t>
            </a:r>
            <a:r>
              <a:rPr lang="en-IN" sz="2000" dirty="0" smtClean="0"/>
              <a:t>;</a:t>
            </a:r>
          </a:p>
          <a:p>
            <a:pPr>
              <a:buNone/>
            </a:pP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Read the &amp; in these declarations as </a:t>
            </a:r>
            <a:r>
              <a:rPr lang="en-IN" sz="2000" b="1" dirty="0" smtClean="0"/>
              <a:t>reference</a:t>
            </a:r>
            <a:r>
              <a:rPr lang="en-IN" sz="2000" dirty="0" smtClean="0"/>
              <a:t>. Thus, read the declaration as "r is an integer reference initialized to </a:t>
            </a:r>
            <a:r>
              <a:rPr lang="en-IN" sz="2000" dirty="0" err="1" smtClean="0"/>
              <a:t>i</a:t>
            </a:r>
            <a:r>
              <a:rPr lang="en-IN" sz="2000" dirty="0" smtClean="0"/>
              <a:t>" 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Now both ’</a:t>
            </a:r>
            <a:r>
              <a:rPr lang="en-IN" sz="2000" dirty="0" err="1" smtClean="0"/>
              <a:t>i</a:t>
            </a:r>
            <a:r>
              <a:rPr lang="en-IN" sz="2000" dirty="0" smtClean="0"/>
              <a:t>’ and ’r’ are the same variables.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CC3FD-0698-4F10-B073-FC96B2669B6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 smtClean="0"/>
              <a:t>Reference variables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467600" cy="5943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smtClean="0"/>
              <a:t>int </a:t>
            </a:r>
            <a:r>
              <a:rPr lang="en-US" sz="2000" dirty="0" smtClean="0"/>
              <a:t>main ()</a:t>
            </a:r>
          </a:p>
          <a:p>
            <a:pPr>
              <a:buNone/>
            </a:pPr>
            <a:r>
              <a:rPr lang="en-US" sz="2000" dirty="0" smtClean="0"/>
              <a:t> { 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   float d;                     // declare simple variables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&amp; r = </a:t>
            </a:r>
            <a:r>
              <a:rPr lang="en-US" sz="2000" dirty="0" err="1" smtClean="0"/>
              <a:t>i</a:t>
            </a:r>
            <a:r>
              <a:rPr lang="en-US" sz="2000" dirty="0" smtClean="0"/>
              <a:t>;                            // declare reference variables </a:t>
            </a:r>
          </a:p>
          <a:p>
            <a:pPr>
              <a:buNone/>
            </a:pPr>
            <a:r>
              <a:rPr lang="en-US" sz="2000" dirty="0" smtClean="0"/>
              <a:t>      float&amp; s = d;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	</a:t>
            </a:r>
            <a:r>
              <a:rPr lang="en-US" sz="2000" dirty="0" err="1" smtClean="0"/>
              <a:t>i</a:t>
            </a:r>
            <a:r>
              <a:rPr lang="en-US" sz="2000" dirty="0" smtClean="0"/>
              <a:t>=5			  // assign values to variables </a:t>
            </a:r>
          </a:p>
          <a:p>
            <a:pPr>
              <a:buNone/>
            </a:pPr>
            <a:r>
              <a:rPr lang="en-US" sz="2000" dirty="0" smtClean="0"/>
              <a:t>      d = 11.7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 : " &lt;&lt;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&lt;&lt; "Value of </a:t>
            </a:r>
            <a:r>
              <a:rPr lang="en-US" sz="2000" dirty="0" err="1" smtClean="0"/>
              <a:t>i</a:t>
            </a:r>
            <a:r>
              <a:rPr lang="en-US" sz="2000" dirty="0" smtClean="0"/>
              <a:t> reference : " &lt;&lt; r ;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"Value of d : " &lt;&lt; d &lt;&lt; "Value of d reference : " &lt;&lt; s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Output:</a:t>
            </a:r>
            <a:r>
              <a:rPr lang="en-US" sz="2000" dirty="0" smtClean="0"/>
              <a:t>   </a:t>
            </a:r>
            <a:r>
              <a:rPr lang="en-US" sz="2000" b="1" dirty="0" smtClean="0"/>
              <a:t>Value of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: 5      Value of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reference : 5</a:t>
            </a:r>
          </a:p>
          <a:p>
            <a:pPr>
              <a:buNone/>
            </a:pPr>
            <a:r>
              <a:rPr lang="en-US" sz="2000" b="1" dirty="0" smtClean="0"/>
              <a:t>		 Value of d : 11.7 Value of d reference : 11.7 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Example for reference variables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897964"/>
            <a:ext cx="7467600" cy="139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C++ Tokens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99060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/>
              <a:t>A token is a group of characters that logically belong together. </a:t>
            </a:r>
            <a:endParaRPr lang="en-US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programmer can write a program by using tokens. C++ uses the </a:t>
            </a:r>
            <a:r>
              <a:rPr lang="en-US" sz="2000" dirty="0" smtClean="0"/>
              <a:t>following types </a:t>
            </a:r>
            <a:r>
              <a:rPr lang="en-US" sz="2000" dirty="0"/>
              <a:t>of tokens.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16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These </a:t>
            </a:r>
            <a:r>
              <a:rPr lang="en-US" sz="2000" dirty="0"/>
              <a:t>are some reserved words in C++ which have predefined meaning to compiler called keywords. 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Keywords are not to be used as </a:t>
            </a:r>
            <a:r>
              <a:rPr lang="en-US" sz="2000" dirty="0"/>
              <a:t>variable and constant </a:t>
            </a:r>
            <a:r>
              <a:rPr lang="en-US" sz="2000" dirty="0" smtClean="0"/>
              <a:t>names.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All </a:t>
            </a:r>
            <a:r>
              <a:rPr lang="en-US" sz="2000" dirty="0"/>
              <a:t>key words have fixed meanings and these meanings cannot be changed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 Keywords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Compiler specific keywords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9906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Some commonly used Keyword are given below: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47800" y="18288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CourierNew"/>
              </a:rPr>
              <a:t>asm</a:t>
            </a:r>
            <a:r>
              <a:rPr lang="en-US" sz="2400" b="1" dirty="0">
                <a:latin typeface="CourierNew"/>
              </a:rPr>
              <a:t>, auto, </a:t>
            </a:r>
            <a:r>
              <a:rPr lang="en-US" sz="2400" b="1" dirty="0" err="1">
                <a:latin typeface="CourierNew"/>
              </a:rPr>
              <a:t>bool</a:t>
            </a:r>
            <a:r>
              <a:rPr lang="en-US" sz="2400" b="1" dirty="0">
                <a:latin typeface="CourierNew"/>
              </a:rPr>
              <a:t>, break, case, catch, char, class, </a:t>
            </a:r>
            <a:r>
              <a:rPr lang="en-US" sz="2400" b="1" dirty="0" err="1">
                <a:latin typeface="CourierNew"/>
              </a:rPr>
              <a:t>const</a:t>
            </a:r>
            <a:r>
              <a:rPr lang="en-US" sz="2400" b="1" dirty="0">
                <a:latin typeface="CourierNew"/>
              </a:rPr>
              <a:t>, </a:t>
            </a:r>
            <a:r>
              <a:rPr lang="en-US" sz="2400" b="1" dirty="0" smtClean="0">
                <a:latin typeface="CourierNew"/>
              </a:rPr>
              <a:t>continue</a:t>
            </a:r>
            <a:r>
              <a:rPr lang="en-US" sz="2400" b="1" dirty="0">
                <a:latin typeface="CourierNew"/>
              </a:rPr>
              <a:t>, default, </a:t>
            </a:r>
            <a:r>
              <a:rPr lang="en-US" sz="2400" b="1" dirty="0" smtClean="0">
                <a:latin typeface="CourierNew"/>
              </a:rPr>
              <a:t>delete, do</a:t>
            </a:r>
            <a:r>
              <a:rPr lang="en-US" sz="2400" b="1" dirty="0">
                <a:latin typeface="CourierNew"/>
              </a:rPr>
              <a:t>, double, </a:t>
            </a:r>
            <a:r>
              <a:rPr lang="en-US" sz="2400" b="1" dirty="0" smtClean="0">
                <a:latin typeface="CourierNew"/>
              </a:rPr>
              <a:t>else</a:t>
            </a:r>
            <a:r>
              <a:rPr lang="en-US" sz="2400" b="1" dirty="0">
                <a:latin typeface="CourierNew"/>
              </a:rPr>
              <a:t>, </a:t>
            </a:r>
            <a:r>
              <a:rPr lang="en-US" sz="2400" b="1" dirty="0" err="1">
                <a:latin typeface="CourierNew"/>
              </a:rPr>
              <a:t>enum</a:t>
            </a:r>
            <a:r>
              <a:rPr lang="en-US" sz="2400" b="1" dirty="0">
                <a:latin typeface="CourierNew"/>
              </a:rPr>
              <a:t>, explicit, export, extern, false, float, for, friend, </a:t>
            </a:r>
            <a:r>
              <a:rPr lang="en-US" sz="2400" b="1" dirty="0" err="1">
                <a:latin typeface="CourierNew"/>
              </a:rPr>
              <a:t>goto</a:t>
            </a:r>
            <a:r>
              <a:rPr lang="en-US" sz="2400" b="1" dirty="0" smtClean="0">
                <a:latin typeface="CourierNew"/>
              </a:rPr>
              <a:t>, if</a:t>
            </a:r>
            <a:r>
              <a:rPr lang="en-US" sz="2400" b="1" dirty="0">
                <a:latin typeface="CourierNew"/>
              </a:rPr>
              <a:t>, inline, </a:t>
            </a:r>
            <a:r>
              <a:rPr lang="en-US" sz="2400" b="1" dirty="0" err="1">
                <a:latin typeface="CourierNew"/>
              </a:rPr>
              <a:t>int</a:t>
            </a:r>
            <a:r>
              <a:rPr lang="en-US" sz="2400" b="1" dirty="0">
                <a:latin typeface="CourierNew"/>
              </a:rPr>
              <a:t>, long, mutable, namespace, new, operator, private, protected, public, register</a:t>
            </a:r>
            <a:r>
              <a:rPr lang="en-US" sz="2400" b="1" dirty="0" smtClean="0">
                <a:latin typeface="CourierNew"/>
              </a:rPr>
              <a:t>, return</a:t>
            </a:r>
            <a:r>
              <a:rPr lang="en-US" sz="2400" b="1" dirty="0">
                <a:latin typeface="CourierNew"/>
              </a:rPr>
              <a:t>, short, signed, </a:t>
            </a:r>
            <a:r>
              <a:rPr lang="en-US" sz="2400" b="1" dirty="0" err="1">
                <a:latin typeface="CourierNew"/>
              </a:rPr>
              <a:t>sizeof</a:t>
            </a:r>
            <a:r>
              <a:rPr lang="en-US" sz="2400" b="1" dirty="0">
                <a:latin typeface="CourierNew"/>
              </a:rPr>
              <a:t>, static, </a:t>
            </a:r>
            <a:r>
              <a:rPr lang="en-US" sz="2400" b="1" dirty="0" err="1" smtClean="0">
                <a:latin typeface="CourierNew"/>
              </a:rPr>
              <a:t>struct</a:t>
            </a:r>
            <a:r>
              <a:rPr lang="en-US" sz="2400" b="1" dirty="0">
                <a:latin typeface="CourierNew"/>
              </a:rPr>
              <a:t>, switch, template</a:t>
            </a:r>
            <a:r>
              <a:rPr lang="en-US" sz="2400" b="1" dirty="0" smtClean="0">
                <a:latin typeface="CourierNew"/>
              </a:rPr>
              <a:t>, this</a:t>
            </a:r>
            <a:r>
              <a:rPr lang="en-US" sz="2400" b="1" dirty="0">
                <a:latin typeface="CourierNew"/>
              </a:rPr>
              <a:t>, throw, true, try, </a:t>
            </a:r>
            <a:r>
              <a:rPr lang="en-US" sz="2400" b="1" dirty="0" err="1">
                <a:latin typeface="CourierNew"/>
              </a:rPr>
              <a:t>typedef</a:t>
            </a:r>
            <a:r>
              <a:rPr lang="en-US" sz="2400" b="1" dirty="0">
                <a:latin typeface="CourierNew"/>
              </a:rPr>
              <a:t>, </a:t>
            </a:r>
            <a:r>
              <a:rPr lang="en-US" sz="2400" b="1" dirty="0" err="1">
                <a:latin typeface="CourierNew"/>
              </a:rPr>
              <a:t>typeid</a:t>
            </a:r>
            <a:r>
              <a:rPr lang="en-US" sz="2400" b="1" dirty="0">
                <a:latin typeface="CourierNew"/>
              </a:rPr>
              <a:t>, </a:t>
            </a:r>
            <a:r>
              <a:rPr lang="en-US" sz="2400" b="1" dirty="0" err="1">
                <a:latin typeface="CourierNew"/>
              </a:rPr>
              <a:t>typename</a:t>
            </a:r>
            <a:r>
              <a:rPr lang="en-US" sz="2400" b="1" dirty="0">
                <a:latin typeface="CourierNew"/>
              </a:rPr>
              <a:t>, union, unsigned, using, virtual, void</a:t>
            </a:r>
            <a:r>
              <a:rPr lang="en-US" sz="2400" b="1" dirty="0" smtClean="0">
                <a:latin typeface="CourierNew"/>
              </a:rPr>
              <a:t>, volatile</a:t>
            </a:r>
            <a:r>
              <a:rPr lang="en-US" sz="2400" b="1" dirty="0">
                <a:latin typeface="CourierNew"/>
              </a:rPr>
              <a:t>, </a:t>
            </a:r>
            <a:r>
              <a:rPr lang="en-US" sz="2400" b="1" dirty="0" smtClean="0">
                <a:latin typeface="CourierNew"/>
              </a:rPr>
              <a:t>while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23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5943600"/>
          </a:xfrm>
        </p:spPr>
        <p:txBody>
          <a:bodyPr/>
          <a:lstStyle/>
          <a:p>
            <a:pPr marL="457200" lvl="1" indent="-457200">
              <a:buFont typeface="Wingdings" pitchFamily="2" charset="2"/>
              <a:buChar char="Ø"/>
            </a:pPr>
            <a:endParaRPr lang="en-US" sz="2000" dirty="0" smtClean="0"/>
          </a:p>
          <a:p>
            <a:pPr marL="457200" lvl="1" indent="-457200">
              <a:buFont typeface="Wingdings" pitchFamily="2" charset="2"/>
              <a:buChar char="Ø"/>
            </a:pPr>
            <a:r>
              <a:rPr lang="en-US" sz="2000" dirty="0" smtClean="0"/>
              <a:t>Symbolic </a:t>
            </a:r>
            <a:r>
              <a:rPr lang="en-US" sz="2000" dirty="0"/>
              <a:t>names can be used in C++ for various data items used by a </a:t>
            </a:r>
            <a:r>
              <a:rPr lang="en-US" sz="2000" dirty="0" smtClean="0"/>
              <a:t>programmer. </a:t>
            </a:r>
          </a:p>
          <a:p>
            <a:pPr marL="457200" lvl="1" indent="-457200">
              <a:buFont typeface="Wingdings" pitchFamily="2" charset="2"/>
              <a:buChar char="Ø"/>
            </a:pPr>
            <a:endParaRPr lang="en-US" sz="2000" dirty="0" smtClean="0"/>
          </a:p>
          <a:p>
            <a:pPr marL="457200" lvl="1" indent="-457200"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symbolic name is generally  known as an identifier. An identifier is a name for a variable, constant, function, </a:t>
            </a:r>
            <a:r>
              <a:rPr lang="en-US" sz="2000" dirty="0" smtClean="0"/>
              <a:t>etc. </a:t>
            </a:r>
          </a:p>
          <a:p>
            <a:pPr marL="457200" lvl="1" indent="-457200">
              <a:buFont typeface="Wingdings" pitchFamily="2" charset="2"/>
              <a:buChar char="Ø"/>
            </a:pPr>
            <a:endParaRPr lang="en-US" sz="2000" dirty="0" smtClean="0"/>
          </a:p>
          <a:p>
            <a:pPr marL="457200" lvl="1" indent="-4572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identifier is a sequence of characters taken from C++ character set.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/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/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 Identifiers 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60198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5675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900" dirty="0" smtClean="0"/>
              <a:t>An identifier should </a:t>
            </a:r>
            <a:r>
              <a:rPr lang="en-US" sz="1900" dirty="0"/>
              <a:t>not be a </a:t>
            </a:r>
            <a:r>
              <a:rPr lang="en-US" sz="1900" dirty="0" smtClean="0"/>
              <a:t>keyword word of C++.</a:t>
            </a:r>
          </a:p>
          <a:p>
            <a:pPr marL="514350" indent="-514350">
              <a:buFont typeface="+mj-lt"/>
              <a:buAutoNum type="arabicPeriod"/>
            </a:pPr>
            <a:endParaRPr lang="en-US" sz="1900" dirty="0"/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1900" dirty="0" smtClean="0">
                <a:latin typeface="+mj-lt"/>
              </a:rPr>
              <a:t>A </a:t>
            </a:r>
            <a:r>
              <a:rPr lang="en-US" sz="1900" dirty="0">
                <a:latin typeface="+mj-lt"/>
              </a:rPr>
              <a:t>valid identifier is a sequence of one or more letters, digits or underscore character </a:t>
            </a:r>
            <a:r>
              <a:rPr lang="en-US" sz="1900" dirty="0" smtClean="0">
                <a:latin typeface="+mj-lt"/>
              </a:rPr>
              <a:t>(_).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endParaRPr lang="en-US" sz="1900" dirty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900" dirty="0" smtClean="0">
                <a:latin typeface="+mj-lt"/>
              </a:rPr>
              <a:t>Neither </a:t>
            </a:r>
            <a:r>
              <a:rPr lang="en-US" sz="1900" dirty="0">
                <a:latin typeface="+mj-lt"/>
              </a:rPr>
              <a:t>spaces nor punctuation marks or symbols can be part of an </a:t>
            </a:r>
            <a:r>
              <a:rPr lang="en-US" sz="1900" dirty="0" smtClean="0">
                <a:latin typeface="+mj-lt"/>
              </a:rPr>
              <a:t>identifier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900" dirty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900" dirty="0" smtClean="0">
                <a:latin typeface="+mj-lt"/>
              </a:rPr>
              <a:t>Only </a:t>
            </a:r>
            <a:r>
              <a:rPr lang="en-US" sz="1900" dirty="0">
                <a:latin typeface="+mj-lt"/>
              </a:rPr>
              <a:t>letters, digits and underline characters are </a:t>
            </a:r>
            <a:r>
              <a:rPr lang="en-US" sz="1900" dirty="0" smtClean="0">
                <a:latin typeface="+mj-lt"/>
              </a:rPr>
              <a:t>valid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900" dirty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1900" dirty="0" smtClean="0">
                <a:latin typeface="+mj-lt"/>
              </a:rPr>
              <a:t>Variable </a:t>
            </a:r>
            <a:r>
              <a:rPr lang="en-US" sz="1900" dirty="0">
                <a:latin typeface="+mj-lt"/>
              </a:rPr>
              <a:t>identifiers always have to begin with a </a:t>
            </a:r>
            <a:r>
              <a:rPr lang="en-US" sz="1900" dirty="0" smtClean="0">
                <a:latin typeface="+mj-lt"/>
              </a:rPr>
              <a:t>letter not with numbers.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9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smtClean="0">
                <a:latin typeface="+mj-lt"/>
              </a:rPr>
              <a:t>They </a:t>
            </a:r>
            <a:r>
              <a:rPr lang="en-US" sz="1900" dirty="0">
                <a:latin typeface="+mj-lt"/>
              </a:rPr>
              <a:t>can also begin with an underscore character (_ ), but this is usually reserved for compiler specific keywords or external identifiers</a:t>
            </a:r>
            <a:r>
              <a:rPr lang="en-US" sz="1900" dirty="0" smtClean="0"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900" dirty="0" smtClean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/>
              <a:t>C++ is case sensitive that is upper case and lower case letters are considered different from each other.</a:t>
            </a:r>
            <a:endParaRPr lang="en-US" sz="1900" dirty="0">
              <a:latin typeface="+mj-lt"/>
            </a:endParaRPr>
          </a:p>
          <a:p>
            <a:endParaRPr lang="en-US" sz="19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Identifier rules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3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7912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 smtClean="0"/>
              <a:t>Examples </a:t>
            </a:r>
            <a:r>
              <a:rPr lang="en-US" sz="2000" dirty="0"/>
              <a:t>of valid identifiers: </a:t>
            </a:r>
            <a:r>
              <a:rPr lang="en-US" sz="2000" dirty="0" smtClean="0"/>
              <a:t> </a:t>
            </a:r>
            <a:r>
              <a:rPr lang="en-US" sz="2000" b="1" dirty="0" smtClean="0"/>
              <a:t>First_name</a:t>
            </a:r>
            <a:r>
              <a:rPr lang="en-US" sz="2000" b="1" dirty="0"/>
              <a:t>, age,  y2000,  y2k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/>
              <a:t>Examples of invalid identifiers: </a:t>
            </a:r>
            <a:r>
              <a:rPr lang="en-US" sz="2000" dirty="0" smtClean="0"/>
              <a:t> </a:t>
            </a:r>
            <a:r>
              <a:rPr lang="en-US" sz="2000" b="1" dirty="0" smtClean="0"/>
              <a:t>2000y</a:t>
            </a:r>
            <a:endParaRPr lang="en-US" sz="2000" b="1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/>
              <a:t>Identifiers cannot have special characters in them. For example:  </a:t>
            </a:r>
            <a:r>
              <a:rPr lang="en-US" sz="2000" b="1" dirty="0"/>
              <a:t>X=Y, J-20, ~Ricky,*Michael  </a:t>
            </a:r>
            <a:r>
              <a:rPr lang="en-US" sz="2000" dirty="0"/>
              <a:t>are invalid identifiers.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/>
              <a:t>Identifiers are case-sensitive. 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For example:  </a:t>
            </a:r>
            <a:r>
              <a:rPr lang="en-US" sz="2000" b="1" dirty="0"/>
              <a:t>Hello, hello, WHOAMI, </a:t>
            </a:r>
            <a:r>
              <a:rPr lang="en-US" sz="2000" b="1" dirty="0" err="1"/>
              <a:t>WhoAmI</a:t>
            </a:r>
            <a:r>
              <a:rPr lang="en-US" sz="2000" b="1" dirty="0"/>
              <a:t>, </a:t>
            </a:r>
            <a:r>
              <a:rPr lang="en-US" sz="2000" b="1" dirty="0" err="1"/>
              <a:t>whoami</a:t>
            </a:r>
            <a:r>
              <a:rPr lang="en-US" sz="2000" b="1" dirty="0"/>
              <a:t> </a:t>
            </a:r>
            <a:r>
              <a:rPr lang="en-US" sz="2000" dirty="0"/>
              <a:t>are unique identifiers.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Identifiers - examples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2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3323</TotalTime>
  <Words>1803</Words>
  <Application>Microsoft Office PowerPoint</Application>
  <PresentationFormat>On-screen Show (4:3)</PresentationFormat>
  <Paragraphs>506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 Unicode MS</vt:lpstr>
      <vt:lpstr>Arial</vt:lpstr>
      <vt:lpstr>Arial Rounded MT Bold</vt:lpstr>
      <vt:lpstr>Bell MT</vt:lpstr>
      <vt:lpstr>Calibri</vt:lpstr>
      <vt:lpstr>CourierNew</vt:lpstr>
      <vt:lpstr>Times New Roman</vt:lpstr>
      <vt:lpstr>Verdana</vt:lpstr>
      <vt:lpstr>Wingdings</vt:lpstr>
      <vt:lpstr>Slide Format - CSE</vt:lpstr>
      <vt:lpstr>PowerPoint Presentation</vt:lpstr>
      <vt:lpstr>Analogy between learning English and C++ language</vt:lpstr>
      <vt:lpstr>C++ Character set</vt:lpstr>
      <vt:lpstr>C++ Tokens</vt:lpstr>
      <vt:lpstr> Keywords</vt:lpstr>
      <vt:lpstr>Compiler specific keywords</vt:lpstr>
      <vt:lpstr> Identifiers </vt:lpstr>
      <vt:lpstr>Identifier rules</vt:lpstr>
      <vt:lpstr>Identifiers - examples</vt:lpstr>
      <vt:lpstr>Constants</vt:lpstr>
      <vt:lpstr>Integer constants</vt:lpstr>
      <vt:lpstr>Simple C++ program</vt:lpstr>
      <vt:lpstr>Floating constants</vt:lpstr>
      <vt:lpstr>Character constants</vt:lpstr>
      <vt:lpstr>String constants</vt:lpstr>
      <vt:lpstr> Example for data types usage</vt:lpstr>
      <vt:lpstr>Variables</vt:lpstr>
      <vt:lpstr>Variables</vt:lpstr>
      <vt:lpstr> C++ data Types</vt:lpstr>
      <vt:lpstr> Data types</vt:lpstr>
      <vt:lpstr>Primary (built-in or Basic)Data types</vt:lpstr>
      <vt:lpstr>Integer Types </vt:lpstr>
      <vt:lpstr>Size and Range of values for a 16-bit Machine (Integer type)</vt:lpstr>
      <vt:lpstr>Character  Types</vt:lpstr>
      <vt:lpstr>Floating-Point Types</vt:lpstr>
      <vt:lpstr>SIZE AND RANGE OF VALUES FOR 16-BIT MACHINE (FLOATING POINT TYPE)</vt:lpstr>
      <vt:lpstr>void</vt:lpstr>
      <vt:lpstr>Boolean </vt:lpstr>
      <vt:lpstr>Symbolic constants</vt:lpstr>
      <vt:lpstr>C++ program using symbolic constants</vt:lpstr>
      <vt:lpstr>Declaration of variables</vt:lpstr>
      <vt:lpstr>Declaration of variables cntd..</vt:lpstr>
      <vt:lpstr>Assigning values to variables</vt:lpstr>
      <vt:lpstr>Initialization of variables example</vt:lpstr>
      <vt:lpstr>User defined Type declarations</vt:lpstr>
      <vt:lpstr>Dynamic initialization of variables</vt:lpstr>
      <vt:lpstr>Example for Dynamic initialization of variables</vt:lpstr>
      <vt:lpstr>Reference variables</vt:lpstr>
      <vt:lpstr>Example for reference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588</cp:revision>
  <dcterms:created xsi:type="dcterms:W3CDTF">2013-04-02T09:06:53Z</dcterms:created>
  <dcterms:modified xsi:type="dcterms:W3CDTF">2016-09-07T09:25:45Z</dcterms:modified>
</cp:coreProperties>
</file>