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365" r:id="rId2"/>
    <p:sldId id="259" r:id="rId3"/>
    <p:sldId id="296" r:id="rId4"/>
    <p:sldId id="260" r:id="rId5"/>
    <p:sldId id="262" r:id="rId6"/>
    <p:sldId id="263" r:id="rId7"/>
    <p:sldId id="264" r:id="rId8"/>
    <p:sldId id="265" r:id="rId9"/>
    <p:sldId id="266" r:id="rId10"/>
    <p:sldId id="267" r:id="rId11"/>
    <p:sldId id="268" r:id="rId12"/>
    <p:sldId id="366" r:id="rId13"/>
    <p:sldId id="269" r:id="rId14"/>
    <p:sldId id="270" r:id="rId15"/>
    <p:sldId id="271" r:id="rId16"/>
    <p:sldId id="312" r:id="rId17"/>
    <p:sldId id="272" r:id="rId18"/>
    <p:sldId id="313"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4" r:id="rId37"/>
    <p:sldId id="335" r:id="rId38"/>
    <p:sldId id="336" r:id="rId39"/>
    <p:sldId id="337" r:id="rId40"/>
    <p:sldId id="338" r:id="rId41"/>
    <p:sldId id="339" r:id="rId42"/>
    <p:sldId id="340" r:id="rId43"/>
    <p:sldId id="341" r:id="rId44"/>
    <p:sldId id="368" r:id="rId45"/>
    <p:sldId id="343" r:id="rId46"/>
    <p:sldId id="345" r:id="rId47"/>
    <p:sldId id="346" r:id="rId48"/>
    <p:sldId id="347" r:id="rId49"/>
    <p:sldId id="348" r:id="rId50"/>
    <p:sldId id="350" r:id="rId51"/>
    <p:sldId id="351" r:id="rId52"/>
    <p:sldId id="352" r:id="rId53"/>
    <p:sldId id="353" r:id="rId54"/>
    <p:sldId id="354" r:id="rId55"/>
    <p:sldId id="355" r:id="rId56"/>
    <p:sldId id="356" r:id="rId57"/>
    <p:sldId id="357" r:id="rId58"/>
    <p:sldId id="358" r:id="rId59"/>
    <p:sldId id="369" r:id="rId60"/>
    <p:sldId id="370" r:id="rId61"/>
    <p:sldId id="371" r:id="rId62"/>
    <p:sldId id="372" r:id="rId63"/>
    <p:sldId id="373" r:id="rId64"/>
    <p:sldId id="374" r:id="rId65"/>
    <p:sldId id="375" r:id="rId66"/>
    <p:sldId id="376" r:id="rId67"/>
    <p:sldId id="377" r:id="rId68"/>
    <p:sldId id="378" r:id="rId69"/>
    <p:sldId id="379" r:id="rId70"/>
    <p:sldId id="380" r:id="rId71"/>
    <p:sldId id="381" r:id="rId72"/>
    <p:sldId id="382"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462" autoAdjust="0"/>
  </p:normalViewPr>
  <p:slideViewPr>
    <p:cSldViewPr>
      <p:cViewPr varScale="1">
        <p:scale>
          <a:sx n="74" d="100"/>
          <a:sy n="74" d="100"/>
        </p:scale>
        <p:origin x="39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7247F-3329-473D-A4A5-7E26A9F32F41}" type="datetimeFigureOut">
              <a:rPr lang="en-US" smtClean="0"/>
              <a:pPr/>
              <a:t>9/7/2016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461ACF-E6A2-4341-9114-AF8D277B89B7}" type="slidenum">
              <a:rPr lang="en-US" smtClean="0"/>
              <a:pPr/>
              <a:t>‹#›</a:t>
            </a:fld>
            <a:endParaRPr lang="en-US"/>
          </a:p>
        </p:txBody>
      </p:sp>
    </p:spTree>
    <p:extLst>
      <p:ext uri="{BB962C8B-B14F-4D97-AF65-F5344CB8AC3E}">
        <p14:creationId xmlns:p14="http://schemas.microsoft.com/office/powerpoint/2010/main" val="261443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6D14829B-AEFE-4B01-BAA8-5C9D97899879}" type="slidenum">
              <a:rPr lang="en-US" smtClean="0">
                <a:latin typeface="Arial" charset="0"/>
              </a:rPr>
              <a:pPr/>
              <a:t>2</a:t>
            </a:fld>
            <a:endParaRPr lang="en-US" dirty="0" smtClean="0">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2084852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dirty="0" smtClean="0">
                <a:latin typeface="Arial" charset="0"/>
              </a:rPr>
              <a:t>0, 7, Not Valid[1], 3,  -2, 10.25, 5</a:t>
            </a:r>
          </a:p>
        </p:txBody>
      </p:sp>
      <p:sp>
        <p:nvSpPr>
          <p:cNvPr id="40964" name="Slide Number Placeholder 3"/>
          <p:cNvSpPr>
            <a:spLocks noGrp="1"/>
          </p:cNvSpPr>
          <p:nvPr>
            <p:ph type="sldNum" sz="quarter" idx="5"/>
          </p:nvPr>
        </p:nvSpPr>
        <p:spPr>
          <a:noFill/>
        </p:spPr>
        <p:txBody>
          <a:bodyPr/>
          <a:lstStyle/>
          <a:p>
            <a:fld id="{D789564D-AED1-4D04-8C4A-3FD02272B907}" type="slidenum">
              <a:rPr lang="en-US" smtClean="0">
                <a:latin typeface="Arial" charset="0"/>
              </a:rPr>
              <a:pPr/>
              <a:t>11</a:t>
            </a:fld>
            <a:endParaRPr lang="en-US" smtClean="0">
              <a:latin typeface="Arial" charset="0"/>
            </a:endParaRPr>
          </a:p>
        </p:txBody>
      </p:sp>
    </p:spTree>
    <p:extLst>
      <p:ext uri="{BB962C8B-B14F-4D97-AF65-F5344CB8AC3E}">
        <p14:creationId xmlns:p14="http://schemas.microsoft.com/office/powerpoint/2010/main" val="1841672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dirty="0" smtClean="0">
                <a:latin typeface="Arial" charset="0"/>
              </a:rPr>
              <a:t>0, 7, Not Valid[1], 3,  -2, 10.25, 5</a:t>
            </a:r>
          </a:p>
        </p:txBody>
      </p:sp>
      <p:sp>
        <p:nvSpPr>
          <p:cNvPr id="40964" name="Slide Number Placeholder 3"/>
          <p:cNvSpPr>
            <a:spLocks noGrp="1"/>
          </p:cNvSpPr>
          <p:nvPr>
            <p:ph type="sldNum" sz="quarter" idx="5"/>
          </p:nvPr>
        </p:nvSpPr>
        <p:spPr>
          <a:noFill/>
        </p:spPr>
        <p:txBody>
          <a:bodyPr/>
          <a:lstStyle/>
          <a:p>
            <a:fld id="{D789564D-AED1-4D04-8C4A-3FD02272B907}" type="slidenum">
              <a:rPr lang="en-US" smtClean="0">
                <a:latin typeface="Arial" charset="0"/>
              </a:rPr>
              <a:pPr/>
              <a:t>12</a:t>
            </a:fld>
            <a:endParaRPr lang="en-US" smtClean="0">
              <a:latin typeface="Arial" charset="0"/>
            </a:endParaRPr>
          </a:p>
        </p:txBody>
      </p:sp>
    </p:spTree>
    <p:extLst>
      <p:ext uri="{BB962C8B-B14F-4D97-AF65-F5344CB8AC3E}">
        <p14:creationId xmlns:p14="http://schemas.microsoft.com/office/powerpoint/2010/main" val="127545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88A92CC-68FF-4E4E-8F75-8D52D61A6173}" type="slidenum">
              <a:rPr lang="en-US" smtClean="0">
                <a:latin typeface="Arial" charset="0"/>
              </a:rPr>
              <a:pPr/>
              <a:t>13</a:t>
            </a:fld>
            <a:endParaRPr lang="en-US"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b="0" i="0" kern="1200" dirty="0" smtClean="0">
                <a:solidFill>
                  <a:schemeClr val="tx1"/>
                </a:solidFill>
                <a:effectLst/>
                <a:latin typeface="+mn-lt"/>
                <a:ea typeface="+mn-ea"/>
                <a:cs typeface="+mn-cs"/>
              </a:rPr>
              <a:t>Used to compare expressions, asking questions such as, “is x greater than 200?” or  “is y equal to 10”.</a:t>
            </a:r>
          </a:p>
          <a:p>
            <a:r>
              <a:rPr lang="en-US" sz="1200" b="0" i="0" kern="1200" dirty="0" smtClean="0">
                <a:solidFill>
                  <a:schemeClr val="tx1"/>
                </a:solidFill>
                <a:effectLst/>
                <a:latin typeface="+mn-lt"/>
                <a:ea typeface="+mn-ea"/>
                <a:cs typeface="+mn-cs"/>
              </a:rPr>
              <a:t>An expression containing a relational operator evaluates as either TRUE (1) or FALSE (0).</a:t>
            </a:r>
          </a:p>
          <a:p>
            <a:pPr eaLnBrk="1" hangingPunct="1"/>
            <a:endParaRPr lang="en-US" dirty="0" smtClean="0">
              <a:latin typeface="Arial" charset="0"/>
            </a:endParaRPr>
          </a:p>
        </p:txBody>
      </p:sp>
    </p:spTree>
    <p:extLst>
      <p:ext uri="{BB962C8B-B14F-4D97-AF65-F5344CB8AC3E}">
        <p14:creationId xmlns:p14="http://schemas.microsoft.com/office/powerpoint/2010/main" val="326124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F625F34-2385-4CFE-821A-C781D999BCCB}" type="slidenum">
              <a:rPr lang="en-US" smtClean="0">
                <a:latin typeface="Arial" charset="0"/>
              </a:rPr>
              <a:pPr/>
              <a:t>14</a:t>
            </a:fld>
            <a:endParaRPr lang="en-US"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sz="1200" b="1" kern="1200" dirty="0" smtClean="0">
                <a:solidFill>
                  <a:schemeClr val="tx1"/>
                </a:solidFill>
                <a:effectLst/>
                <a:latin typeface="+mn-lt"/>
                <a:ea typeface="+mn-ea"/>
                <a:cs typeface="+mn-cs"/>
              </a:rPr>
              <a:t>Operator		Symbol	Means				Example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Equal		==	Is operand 1 equal to operand 2?		x  == y</a:t>
            </a:r>
          </a:p>
          <a:p>
            <a:r>
              <a:rPr lang="en-US" sz="1200" kern="1200" dirty="0" smtClean="0">
                <a:solidFill>
                  <a:schemeClr val="tx1"/>
                </a:solidFill>
                <a:effectLst/>
                <a:latin typeface="+mn-lt"/>
                <a:ea typeface="+mn-ea"/>
                <a:cs typeface="+mn-cs"/>
              </a:rPr>
              <a:t>Greater than		&gt;	Is operand 1 greater than operand 2?		x  &gt;  y</a:t>
            </a:r>
          </a:p>
          <a:p>
            <a:r>
              <a:rPr lang="en-US" sz="1200" kern="1200" dirty="0" smtClean="0">
                <a:solidFill>
                  <a:schemeClr val="tx1"/>
                </a:solidFill>
                <a:effectLst/>
                <a:latin typeface="+mn-lt"/>
                <a:ea typeface="+mn-ea"/>
                <a:cs typeface="+mn-cs"/>
              </a:rPr>
              <a:t>Less than		&lt;	Is operand 1 less than operand 2?		x  &lt;  y</a:t>
            </a:r>
          </a:p>
          <a:p>
            <a:r>
              <a:rPr lang="en-US" sz="1200" kern="1200" dirty="0" smtClean="0">
                <a:solidFill>
                  <a:schemeClr val="tx1"/>
                </a:solidFill>
                <a:effectLst/>
                <a:latin typeface="+mn-lt"/>
                <a:ea typeface="+mn-ea"/>
                <a:cs typeface="+mn-cs"/>
              </a:rPr>
              <a:t>Greater than		&gt;=	Is operand 1 greater than or equal to operand 2?	x  &gt;= y</a:t>
            </a:r>
          </a:p>
          <a:p>
            <a:r>
              <a:rPr lang="en-US" sz="1200" kern="1200" dirty="0" smtClean="0">
                <a:solidFill>
                  <a:schemeClr val="tx1"/>
                </a:solidFill>
                <a:effectLst/>
                <a:latin typeface="+mn-lt"/>
                <a:ea typeface="+mn-ea"/>
                <a:cs typeface="+mn-cs"/>
              </a:rPr>
              <a:t>Less than		&lt;=	Is operand 1 less than or equal to operand 2?	x  &lt;= y</a:t>
            </a:r>
          </a:p>
          <a:p>
            <a:r>
              <a:rPr lang="en-US" sz="1200" kern="1200" dirty="0" smtClean="0">
                <a:solidFill>
                  <a:schemeClr val="tx1"/>
                </a:solidFill>
                <a:effectLst/>
                <a:latin typeface="+mn-lt"/>
                <a:ea typeface="+mn-ea"/>
                <a:cs typeface="+mn-cs"/>
              </a:rPr>
              <a:t>Not equal		!=	Is operand 1 not equal to operand 2?		x != y</a:t>
            </a:r>
          </a:p>
          <a:p>
            <a:pPr eaLnBrk="1" hangingPunct="1"/>
            <a:endParaRPr lang="en-US" dirty="0" smtClean="0">
              <a:latin typeface="Arial" charset="0"/>
            </a:endParaRPr>
          </a:p>
        </p:txBody>
      </p:sp>
    </p:spTree>
    <p:extLst>
      <p:ext uri="{BB962C8B-B14F-4D97-AF65-F5344CB8AC3E}">
        <p14:creationId xmlns:p14="http://schemas.microsoft.com/office/powerpoint/2010/main" val="1442110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09DDC9B-7516-4298-B21F-B67A390284A2}" type="slidenum">
              <a:rPr lang="en-US" smtClean="0">
                <a:latin typeface="Arial" charset="0"/>
              </a:rPr>
              <a:pPr/>
              <a:t>15</a:t>
            </a:fld>
            <a:endParaRPr lang="en-US"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2457333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09DDC9B-7516-4298-B21F-B67A390284A2}" type="slidenum">
              <a:rPr lang="en-US" smtClean="0">
                <a:latin typeface="Arial" charset="0"/>
              </a:rPr>
              <a:pPr/>
              <a:t>16</a:t>
            </a:fld>
            <a:endParaRPr lang="en-US"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75521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FD803B-A512-4D97-81AD-CED0F81E252A}" type="slidenum">
              <a:rPr lang="en-US" smtClean="0">
                <a:latin typeface="Arial" charset="0"/>
              </a:rPr>
              <a:pPr/>
              <a:t>17</a:t>
            </a:fld>
            <a:endParaRPr lang="en-US" smtClean="0">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247848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FD803B-A512-4D97-81AD-CED0F81E252A}" type="slidenum">
              <a:rPr lang="en-US" smtClean="0">
                <a:latin typeface="Arial" charset="0"/>
              </a:rPr>
              <a:pPr/>
              <a:t>18</a:t>
            </a:fld>
            <a:endParaRPr lang="en-US" smtClean="0">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374342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1884B08-D801-4054-BD37-9570C514B80C}" type="slidenum">
              <a:rPr lang="en-US" smtClean="0">
                <a:latin typeface="Arial" charset="0"/>
              </a:rPr>
              <a:pPr/>
              <a:t>19</a:t>
            </a:fld>
            <a:endParaRPr lang="en-US" smtClean="0">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b="1" kern="1200" dirty="0" smtClean="0">
                <a:solidFill>
                  <a:schemeClr val="tx1"/>
                </a:solidFill>
                <a:effectLst/>
                <a:latin typeface="Arial" pitchFamily="34" charset="0"/>
                <a:ea typeface="+mn-ea"/>
                <a:cs typeface="+mn-cs"/>
              </a:rPr>
              <a:t>Logical Operators</a:t>
            </a:r>
            <a:r>
              <a:rPr lang="en-US" sz="1200" kern="1200" dirty="0" smtClean="0">
                <a:solidFill>
                  <a:schemeClr val="tx1"/>
                </a:solidFill>
                <a:effectLst/>
                <a:latin typeface="Arial" pitchFamily="34" charset="0"/>
                <a:ea typeface="+mn-ea"/>
                <a:cs typeface="+mn-cs"/>
              </a:rPr>
              <a:t>	</a:t>
            </a:r>
            <a:r>
              <a:rPr lang="en-US" sz="1200" b="1" kern="1200" dirty="0" smtClean="0">
                <a:solidFill>
                  <a:schemeClr val="tx1"/>
                </a:solidFill>
                <a:effectLst/>
                <a:latin typeface="Arial" pitchFamily="34" charset="0"/>
                <a:ea typeface="+mn-ea"/>
                <a:cs typeface="+mn-cs"/>
              </a:rPr>
              <a:t>&amp;&amp;</a:t>
            </a:r>
            <a:r>
              <a:rPr lang="en-US" sz="1200" kern="1200" dirty="0" smtClean="0">
                <a:solidFill>
                  <a:schemeClr val="tx1"/>
                </a:solidFill>
                <a:effectLst/>
                <a:latin typeface="Arial" pitchFamily="34" charset="0"/>
                <a:ea typeface="+mn-ea"/>
                <a:cs typeface="+mn-cs"/>
              </a:rPr>
              <a:t> (and)	</a:t>
            </a:r>
            <a:r>
              <a:rPr lang="en-US" sz="1200" b="1" kern="1200" dirty="0" smtClean="0">
                <a:solidFill>
                  <a:schemeClr val="tx1"/>
                </a:solidFill>
                <a:effectLst/>
                <a:latin typeface="Arial" pitchFamily="34" charset="0"/>
                <a:ea typeface="+mn-ea"/>
                <a:cs typeface="+mn-cs"/>
              </a:rPr>
              <a:t>||</a:t>
            </a:r>
            <a:r>
              <a:rPr lang="en-US" sz="1200" kern="1200" dirty="0" smtClean="0">
                <a:solidFill>
                  <a:schemeClr val="tx1"/>
                </a:solidFill>
                <a:effectLst/>
                <a:latin typeface="Arial" pitchFamily="34" charset="0"/>
                <a:ea typeface="+mn-ea"/>
                <a:cs typeface="+mn-cs"/>
              </a:rPr>
              <a:t> (or)	unary operator </a:t>
            </a:r>
            <a:r>
              <a:rPr lang="en-US" sz="1200" b="1" kern="1200" dirty="0" smtClean="0">
                <a:solidFill>
                  <a:schemeClr val="tx1"/>
                </a:solidFill>
                <a:effectLst/>
                <a:latin typeface="Arial" pitchFamily="34" charset="0"/>
                <a:ea typeface="+mn-ea"/>
                <a:cs typeface="+mn-cs"/>
              </a:rPr>
              <a:t>!</a:t>
            </a:r>
            <a:r>
              <a:rPr lang="en-US" sz="1200" kern="1200" dirty="0" smtClean="0">
                <a:solidFill>
                  <a:schemeClr val="tx1"/>
                </a:solidFill>
                <a:effectLst/>
                <a:latin typeface="Arial" pitchFamily="34" charset="0"/>
                <a:ea typeface="+mn-ea"/>
                <a:cs typeface="+mn-cs"/>
              </a:rPr>
              <a:t> negates the value of a logical operator </a:t>
            </a:r>
          </a:p>
          <a:p>
            <a:r>
              <a:rPr lang="en-US" sz="1200" kern="1200" dirty="0" smtClean="0">
                <a:solidFill>
                  <a:schemeClr val="tx1"/>
                </a:solidFill>
                <a:effectLst/>
                <a:latin typeface="Arial" pitchFamily="34" charset="0"/>
                <a:ea typeface="+mn-ea"/>
                <a:cs typeface="+mn-cs"/>
              </a:rPr>
              <a:t> </a:t>
            </a:r>
          </a:p>
          <a:p>
            <a:r>
              <a:rPr lang="en-US" sz="1200" kern="1200" dirty="0" smtClean="0">
                <a:solidFill>
                  <a:schemeClr val="tx1"/>
                </a:solidFill>
                <a:effectLst/>
                <a:latin typeface="Arial" pitchFamily="34" charset="0"/>
                <a:ea typeface="+mn-ea"/>
                <a:cs typeface="+mn-cs"/>
              </a:rPr>
              <a:t>Example:	!(n&lt;=10) - n is not less than or equal to 10</a:t>
            </a:r>
            <a:endParaRPr lang="en-US" dirty="0" smtClean="0">
              <a:latin typeface="Arial" charset="0"/>
            </a:endParaRPr>
          </a:p>
        </p:txBody>
      </p:sp>
    </p:spTree>
    <p:extLst>
      <p:ext uri="{BB962C8B-B14F-4D97-AF65-F5344CB8AC3E}">
        <p14:creationId xmlns:p14="http://schemas.microsoft.com/office/powerpoint/2010/main" val="2053150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2138C80-A614-4DD5-BE0C-1E3C4A4EEF52}" type="slidenum">
              <a:rPr lang="en-US" smtClean="0">
                <a:latin typeface="Arial" charset="0"/>
              </a:rPr>
              <a:pPr/>
              <a:t>20</a:t>
            </a:fld>
            <a:endParaRPr lang="en-US" smtClean="0">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u="sng" baseline="0" dirty="0" smtClean="0">
              <a:latin typeface="Arial" charset="0"/>
            </a:endParaRPr>
          </a:p>
        </p:txBody>
      </p:sp>
    </p:spTree>
    <p:extLst>
      <p:ext uri="{BB962C8B-B14F-4D97-AF65-F5344CB8AC3E}">
        <p14:creationId xmlns:p14="http://schemas.microsoft.com/office/powerpoint/2010/main" val="422739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6D14829B-AEFE-4B01-BAA8-5C9D97899879}" type="slidenum">
              <a:rPr lang="en-US" smtClean="0">
                <a:latin typeface="Arial" charset="0"/>
              </a:rPr>
              <a:pPr/>
              <a:t>3</a:t>
            </a:fld>
            <a:endParaRPr lang="en-US" dirty="0" smtClean="0">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2421158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2138C80-A614-4DD5-BE0C-1E3C4A4EEF52}" type="slidenum">
              <a:rPr lang="en-US" smtClean="0">
                <a:latin typeface="Arial" charset="0"/>
              </a:rPr>
              <a:pPr/>
              <a:t>21</a:t>
            </a:fld>
            <a:endParaRPr lang="en-US" smtClean="0">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u="sng" baseline="0" dirty="0" smtClean="0">
              <a:latin typeface="Arial" charset="0"/>
            </a:endParaRPr>
          </a:p>
        </p:txBody>
      </p:sp>
    </p:spTree>
    <p:extLst>
      <p:ext uri="{BB962C8B-B14F-4D97-AF65-F5344CB8AC3E}">
        <p14:creationId xmlns:p14="http://schemas.microsoft.com/office/powerpoint/2010/main" val="267724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2138C80-A614-4DD5-BE0C-1E3C4A4EEF52}" type="slidenum">
              <a:rPr lang="en-US" smtClean="0">
                <a:latin typeface="Arial" charset="0"/>
              </a:rPr>
              <a:pPr/>
              <a:t>22</a:t>
            </a:fld>
            <a:endParaRPr lang="en-US" smtClean="0">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u="sng" baseline="0" dirty="0" smtClean="0">
              <a:latin typeface="Arial" charset="0"/>
            </a:endParaRPr>
          </a:p>
        </p:txBody>
      </p:sp>
    </p:spTree>
    <p:extLst>
      <p:ext uri="{BB962C8B-B14F-4D97-AF65-F5344CB8AC3E}">
        <p14:creationId xmlns:p14="http://schemas.microsoft.com/office/powerpoint/2010/main" val="519474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84DD9E9-1129-48CA-9C15-9D6DA0BC8362}" type="slidenum">
              <a:rPr lang="en-US" smtClean="0">
                <a:latin typeface="Arial" charset="0"/>
              </a:rPr>
              <a:pPr/>
              <a:t>23</a:t>
            </a:fld>
            <a:endParaRPr lang="en-US" smtClean="0">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6899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startAt="5"/>
            </a:pPr>
            <a:r>
              <a:rPr lang="en-US" baseline="0" dirty="0" smtClean="0"/>
              <a:t>5/2.0 != 0.0 so the expression (a/2.0 == 0.0 &amp;&amp; b/2.0 !=0.0) will be </a:t>
            </a:r>
            <a:r>
              <a:rPr lang="en-US" u="sng" baseline="0" dirty="0" smtClean="0"/>
              <a:t>false</a:t>
            </a:r>
          </a:p>
          <a:p>
            <a:pPr marL="0" indent="0">
              <a:buNone/>
            </a:pPr>
            <a:r>
              <a:rPr lang="en-US" baseline="0" dirty="0" smtClean="0"/>
              <a:t>     c&lt;0.0 is </a:t>
            </a:r>
            <a:r>
              <a:rPr lang="en-US" u="sng" baseline="0" dirty="0" smtClean="0"/>
              <a:t>true</a:t>
            </a:r>
            <a:r>
              <a:rPr lang="en-US" baseline="0" dirty="0" smtClean="0"/>
              <a:t> so the total expression (a/2.0 == 0.0 &amp;&amp; b/2.0 !=0.0) || c&lt;0.0 results to </a:t>
            </a:r>
            <a:r>
              <a:rPr lang="en-US" u="sng" baseline="0" dirty="0" smtClean="0"/>
              <a:t>True</a:t>
            </a:r>
            <a:r>
              <a:rPr lang="en-US" u="none" baseline="0" dirty="0" smtClean="0"/>
              <a:t> (1)</a:t>
            </a:r>
          </a:p>
          <a:p>
            <a:pPr marL="0" indent="0">
              <a:buNone/>
            </a:pP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61AD9C26-02A8-4B7E-AAC4-C248A4898500}" type="slidenum">
              <a:rPr lang="en-US" smtClean="0"/>
              <a:pPr>
                <a:defRPr/>
              </a:pPr>
              <a:t>24</a:t>
            </a:fld>
            <a:endParaRPr lang="en-US"/>
          </a:p>
        </p:txBody>
      </p:sp>
    </p:spTree>
    <p:extLst>
      <p:ext uri="{BB962C8B-B14F-4D97-AF65-F5344CB8AC3E}">
        <p14:creationId xmlns:p14="http://schemas.microsoft.com/office/powerpoint/2010/main" val="2965552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5D98C9B-B4FA-4249-94F8-5BF017CC0574}" type="slidenum">
              <a:rPr lang="en-US" smtClean="0">
                <a:latin typeface="Arial" charset="0"/>
              </a:rPr>
              <a:pPr/>
              <a:t>25</a:t>
            </a:fld>
            <a:endParaRPr lang="en-US" smtClean="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548643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E377C0B-2698-40CD-B365-664448554F64}" type="slidenum">
              <a:rPr lang="en-US" smtClean="0">
                <a:latin typeface="Arial" charset="0"/>
              </a:rPr>
              <a:pPr/>
              <a:t>26</a:t>
            </a:fld>
            <a:endParaRPr lang="en-US" smtClean="0">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408346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3C0868A-3E6C-443F-9AE4-11C7C00A1016}" type="slidenum">
              <a:rPr lang="en-US" smtClean="0">
                <a:latin typeface="Arial" charset="0"/>
              </a:rPr>
              <a:pPr/>
              <a:t>27</a:t>
            </a:fld>
            <a:endParaRPr lang="en-US"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631468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3C0868A-3E6C-443F-9AE4-11C7C00A1016}" type="slidenum">
              <a:rPr lang="en-US" smtClean="0">
                <a:latin typeface="Arial" charset="0"/>
              </a:rPr>
              <a:pPr/>
              <a:t>28</a:t>
            </a:fld>
            <a:endParaRPr lang="en-US"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285624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3C0868A-3E6C-443F-9AE4-11C7C00A1016}" type="slidenum">
              <a:rPr lang="en-US" smtClean="0">
                <a:latin typeface="Arial" charset="0"/>
              </a:rPr>
              <a:pPr/>
              <a:t>29</a:t>
            </a:fld>
            <a:endParaRPr lang="en-US"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83122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0225844-4E7A-4E20-9017-D7C8F65232A2}" type="slidenum">
              <a:rPr lang="en-US" smtClean="0">
                <a:latin typeface="Arial" charset="0"/>
              </a:rPr>
              <a:pPr/>
              <a:t>30</a:t>
            </a:fld>
            <a:endParaRPr lang="en-US" smtClean="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b="0" i="0" kern="1200" dirty="0" smtClean="0">
                <a:solidFill>
                  <a:schemeClr val="tx1"/>
                </a:solidFill>
                <a:effectLst/>
                <a:latin typeface="+mn-lt"/>
                <a:ea typeface="+mn-ea"/>
                <a:cs typeface="+mn-cs"/>
              </a:rPr>
              <a:t>For combining a binary mathematical operation with an assignment operation.</a:t>
            </a:r>
          </a:p>
          <a:p>
            <a:r>
              <a:rPr lang="en-US" sz="1200" b="0" i="0" kern="1200" dirty="0" smtClean="0">
                <a:solidFill>
                  <a:schemeClr val="tx1"/>
                </a:solidFill>
                <a:effectLst/>
                <a:latin typeface="+mn-lt"/>
                <a:ea typeface="+mn-ea"/>
                <a:cs typeface="+mn-cs"/>
              </a:rPr>
              <a:t>There is shorthand method.</a:t>
            </a:r>
          </a:p>
          <a:p>
            <a:r>
              <a:rPr lang="en-US" sz="1200" b="0" i="0" kern="1200" dirty="0" smtClean="0">
                <a:solidFill>
                  <a:schemeClr val="tx1"/>
                </a:solidFill>
                <a:effectLst/>
                <a:latin typeface="+mn-lt"/>
                <a:ea typeface="+mn-ea"/>
                <a:cs typeface="+mn-cs"/>
              </a:rPr>
              <a:t>For example:</a:t>
            </a:r>
          </a:p>
          <a:p>
            <a:r>
              <a:rPr lang="en-US" sz="1200" b="0" i="0" kern="1200" dirty="0" smtClean="0">
                <a:solidFill>
                  <a:schemeClr val="tx1"/>
                </a:solidFill>
                <a:effectLst/>
                <a:latin typeface="+mn-lt"/>
                <a:ea typeface="+mn-ea"/>
                <a:cs typeface="+mn-cs"/>
              </a:rPr>
              <a:t>x  =  x  +  5;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x  += 5;</a:t>
            </a:r>
          </a:p>
          <a:p>
            <a:r>
              <a:rPr lang="en-US" sz="1200" b="0" i="0" kern="1200" dirty="0" smtClean="0">
                <a:solidFill>
                  <a:schemeClr val="tx1"/>
                </a:solidFill>
                <a:effectLst/>
                <a:latin typeface="+mn-lt"/>
                <a:ea typeface="+mn-ea"/>
                <a:cs typeface="+mn-cs"/>
              </a:rPr>
              <a:t>The general notation is:</a:t>
            </a:r>
          </a:p>
          <a:p>
            <a:r>
              <a:rPr lang="en-US" sz="1200" b="1" i="0" kern="1200" dirty="0" smtClean="0">
                <a:solidFill>
                  <a:schemeClr val="tx1"/>
                </a:solidFill>
                <a:effectLst/>
                <a:latin typeface="+mn-lt"/>
                <a:ea typeface="+mn-ea"/>
                <a:cs typeface="+mn-cs"/>
              </a:rPr>
              <a:t>expression1 = expression1 operator expression2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shorthand method is:</a:t>
            </a: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expression1 operator  =  expression2</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Example:</a:t>
            </a:r>
          </a:p>
          <a:p>
            <a:r>
              <a:rPr lang="en-US" sz="1200" b="0" i="0" kern="1200" dirty="0" smtClean="0">
                <a:solidFill>
                  <a:schemeClr val="tx1"/>
                </a:solidFill>
                <a:effectLst/>
                <a:latin typeface="+mn-lt"/>
                <a:ea typeface="+mn-ea"/>
                <a:cs typeface="+mn-cs"/>
              </a:rPr>
              <a:t>If x = 12;</a:t>
            </a:r>
          </a:p>
          <a:p>
            <a:r>
              <a:rPr lang="en-US" sz="1200" b="0" i="0" kern="1200" dirty="0" smtClean="0">
                <a:solidFill>
                  <a:schemeClr val="tx1"/>
                </a:solidFill>
                <a:effectLst/>
                <a:latin typeface="+mn-lt"/>
                <a:ea typeface="+mn-ea"/>
                <a:cs typeface="+mn-cs"/>
              </a:rPr>
              <a:t>Then,</a:t>
            </a:r>
          </a:p>
          <a:p>
            <a:r>
              <a:rPr lang="en-US" sz="1200" b="0" i="0" kern="1200" dirty="0" smtClean="0">
                <a:solidFill>
                  <a:schemeClr val="tx1"/>
                </a:solidFill>
                <a:effectLst/>
                <a:latin typeface="+mn-lt"/>
                <a:ea typeface="+mn-ea"/>
                <a:cs typeface="+mn-cs"/>
              </a:rPr>
              <a:t>z = x += 2; means </a:t>
            </a:r>
          </a:p>
          <a:p>
            <a:r>
              <a:rPr lang="en-US" sz="1200" b="0" i="0" kern="1200" dirty="0" smtClean="0">
                <a:solidFill>
                  <a:schemeClr val="tx1"/>
                </a:solidFill>
                <a:effectLst/>
                <a:latin typeface="+mn-lt"/>
                <a:ea typeface="+mn-ea"/>
                <a:cs typeface="+mn-cs"/>
              </a:rPr>
              <a:t>z =  x = x + 2</a:t>
            </a:r>
          </a:p>
          <a:p>
            <a:r>
              <a:rPr lang="en-US" sz="1200" b="0" i="0" kern="1200" dirty="0" smtClean="0">
                <a:solidFill>
                  <a:schemeClr val="tx1"/>
                </a:solidFill>
                <a:effectLst/>
                <a:latin typeface="+mn-lt"/>
                <a:ea typeface="+mn-ea"/>
                <a:cs typeface="+mn-cs"/>
              </a:rPr>
              <a:t>          =   12 + 2</a:t>
            </a:r>
          </a:p>
          <a:p>
            <a:r>
              <a:rPr lang="en-US" sz="1200" b="0" i="0" kern="1200" dirty="0" smtClean="0">
                <a:solidFill>
                  <a:schemeClr val="tx1"/>
                </a:solidFill>
                <a:effectLst/>
                <a:latin typeface="+mn-lt"/>
                <a:ea typeface="+mn-ea"/>
                <a:cs typeface="+mn-cs"/>
              </a:rPr>
              <a:t>          =   14</a:t>
            </a:r>
          </a:p>
          <a:p>
            <a:endParaRPr lang="en-US" sz="1200" b="0" i="0" kern="1200" dirty="0" smtClean="0">
              <a:solidFill>
                <a:schemeClr val="tx1"/>
              </a:solidFill>
              <a:effectLst/>
              <a:latin typeface="+mn-lt"/>
              <a:ea typeface="+mn-ea"/>
              <a:cs typeface="+mn-cs"/>
            </a:endParaRPr>
          </a:p>
          <a:p>
            <a:pPr eaLnBrk="1" hangingPunct="1"/>
            <a:endParaRPr lang="en-US" dirty="0" smtClean="0">
              <a:latin typeface="Arial" charset="0"/>
            </a:endParaRPr>
          </a:p>
          <a:p>
            <a:pPr eaLnBrk="1" hangingPunct="1"/>
            <a:endParaRPr lang="en-US" dirty="0" smtClean="0">
              <a:latin typeface="Arial" charset="0"/>
            </a:endParaRPr>
          </a:p>
        </p:txBody>
      </p:sp>
    </p:spTree>
    <p:extLst>
      <p:ext uri="{BB962C8B-B14F-4D97-AF65-F5344CB8AC3E}">
        <p14:creationId xmlns:p14="http://schemas.microsoft.com/office/powerpoint/2010/main" val="2060236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F39A700-0AB9-4797-881E-4ECB771CC821}" type="slidenum">
              <a:rPr lang="en-US" smtClean="0">
                <a:latin typeface="Arial" charset="0"/>
              </a:rPr>
              <a:pPr/>
              <a:t>4</a:t>
            </a:fld>
            <a:endParaRPr lang="en-US" dirty="0" smtClean="0">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smtClean="0">
                <a:latin typeface="Arial" charset="0"/>
              </a:rPr>
              <a:t>Please note that </a:t>
            </a:r>
            <a:r>
              <a:rPr lang="en-US" sz="1200" kern="1200" dirty="0" smtClean="0">
                <a:solidFill>
                  <a:schemeClr val="tx1"/>
                </a:solidFill>
                <a:effectLst/>
                <a:latin typeface="Arial" pitchFamily="34" charset="0"/>
                <a:ea typeface="+mn-ea"/>
                <a:cs typeface="+mn-cs"/>
              </a:rPr>
              <a:t>an arithmetic expression without parentheses will be evaluated from </a:t>
            </a:r>
            <a:r>
              <a:rPr lang="en-US" sz="1200" b="1" i="1" kern="1200" dirty="0" smtClean="0">
                <a:solidFill>
                  <a:schemeClr val="tx1"/>
                </a:solidFill>
                <a:effectLst/>
                <a:latin typeface="Arial" pitchFamily="34" charset="0"/>
                <a:ea typeface="+mn-ea"/>
                <a:cs typeface="+mn-cs"/>
              </a:rPr>
              <a:t>left-to-right</a:t>
            </a:r>
            <a:r>
              <a:rPr lang="en-US" sz="1200" kern="1200" dirty="0" smtClean="0">
                <a:solidFill>
                  <a:schemeClr val="tx1"/>
                </a:solidFill>
                <a:effectLst/>
                <a:latin typeface="Arial" pitchFamily="34" charset="0"/>
                <a:ea typeface="+mn-ea"/>
                <a:cs typeface="+mn-cs"/>
              </a:rPr>
              <a:t> using the rules of  precedence of operators.</a:t>
            </a:r>
          </a:p>
          <a:p>
            <a:r>
              <a:rPr lang="en-US" b="1" dirty="0" smtClean="0">
                <a:effectLst/>
                <a:latin typeface="Arial"/>
              </a:rPr>
              <a:t>The Arithmetic Operators</a:t>
            </a:r>
            <a:endParaRPr lang="en-US" b="1" dirty="0" smtClean="0">
              <a:effectLst/>
            </a:endParaRPr>
          </a:p>
          <a:p>
            <a:pPr>
              <a:buFont typeface="Arial"/>
              <a:buNone/>
            </a:pPr>
            <a:r>
              <a:rPr lang="en-US" sz="1200" dirty="0" smtClean="0">
                <a:effectLst/>
                <a:latin typeface="Arial"/>
              </a:rPr>
              <a:t>C / C++ Arithmetic operators take two operands as listed in the Table</a:t>
            </a:r>
          </a:p>
          <a:p>
            <a:pPr>
              <a:buFont typeface="Arial"/>
              <a:buNone/>
            </a:pPr>
            <a:endParaRPr lang="en-US" sz="1200" dirty="0" smtClean="0">
              <a:effectLst/>
              <a:latin typeface="Times New Roman"/>
            </a:endParaRPr>
          </a:p>
          <a:p>
            <a:pPr algn="l">
              <a:spcAft>
                <a:spcPts val="0"/>
              </a:spcAft>
            </a:pPr>
            <a:r>
              <a:rPr lang="en-US" sz="1000" b="1" dirty="0" smtClean="0">
                <a:effectLst/>
                <a:latin typeface="Arial"/>
              </a:rPr>
              <a:t>Operator		Symbol	Action			  	</a:t>
            </a:r>
            <a:r>
              <a:rPr lang="en-US" sz="1000" b="1" baseline="0" dirty="0" smtClean="0">
                <a:effectLst/>
                <a:latin typeface="Arial"/>
              </a:rPr>
              <a:t>                  		</a:t>
            </a:r>
            <a:r>
              <a:rPr lang="en-US" sz="1000" b="1" dirty="0" smtClean="0">
                <a:effectLst/>
                <a:latin typeface="Arial"/>
              </a:rPr>
              <a:t>Example</a:t>
            </a:r>
            <a:endParaRPr lang="en-US" sz="1000" dirty="0" smtClean="0">
              <a:effectLst/>
              <a:latin typeface="Times New Roman"/>
            </a:endParaRPr>
          </a:p>
          <a:p>
            <a:pPr algn="l">
              <a:spcAft>
                <a:spcPts val="0"/>
              </a:spcAft>
            </a:pPr>
            <a:r>
              <a:rPr lang="en-US" sz="1000" dirty="0" smtClean="0">
                <a:effectLst/>
                <a:latin typeface="Arial"/>
              </a:rPr>
              <a:t>Addition		    </a:t>
            </a:r>
            <a:r>
              <a:rPr lang="en-US" sz="1000" dirty="0" smtClean="0">
                <a:effectLst/>
                <a:latin typeface="Courier New"/>
              </a:rPr>
              <a:t>+	</a:t>
            </a:r>
            <a:r>
              <a:rPr lang="en-US" sz="1100" dirty="0" smtClean="0">
                <a:effectLst/>
                <a:latin typeface="Arial"/>
              </a:rPr>
              <a:t>Adds its two operands	  	    			</a:t>
            </a:r>
            <a:r>
              <a:rPr lang="en-US" sz="1100" dirty="0" smtClean="0">
                <a:effectLst/>
                <a:latin typeface="Courier New"/>
              </a:rPr>
              <a:t>x  +  y</a:t>
            </a:r>
            <a:endParaRPr lang="en-US" sz="1100" dirty="0" smtClean="0">
              <a:effectLst/>
              <a:latin typeface="Times New Roman"/>
            </a:endParaRPr>
          </a:p>
          <a:p>
            <a:pPr algn="l">
              <a:spcAft>
                <a:spcPts val="0"/>
              </a:spcAft>
            </a:pPr>
            <a:r>
              <a:rPr lang="en-US" sz="1000" dirty="0" smtClean="0">
                <a:effectLst/>
                <a:latin typeface="Arial"/>
              </a:rPr>
              <a:t>Subtraction		     </a:t>
            </a:r>
            <a:r>
              <a:rPr lang="en-US" sz="1000" dirty="0" smtClean="0">
                <a:effectLst/>
                <a:latin typeface="Courier New"/>
              </a:rPr>
              <a:t>-</a:t>
            </a:r>
            <a:r>
              <a:rPr lang="en-US" sz="1000" dirty="0" smtClean="0">
                <a:effectLst/>
                <a:latin typeface="Times New Roman"/>
              </a:rPr>
              <a:t>	</a:t>
            </a:r>
            <a:r>
              <a:rPr lang="en-US" sz="1100" dirty="0" smtClean="0">
                <a:effectLst/>
                <a:latin typeface="Arial"/>
              </a:rPr>
              <a:t>Subtracts the second operand from the first operand       		</a:t>
            </a:r>
            <a:r>
              <a:rPr lang="en-US" sz="1100" dirty="0" smtClean="0">
                <a:effectLst/>
                <a:latin typeface="Courier New"/>
              </a:rPr>
              <a:t>x  -  y</a:t>
            </a:r>
            <a:endParaRPr lang="en-US" sz="1100" dirty="0" smtClean="0">
              <a:effectLst/>
              <a:latin typeface="Times New Roman"/>
            </a:endParaRPr>
          </a:p>
          <a:p>
            <a:pPr algn="l">
              <a:spcAft>
                <a:spcPts val="0"/>
              </a:spcAft>
            </a:pPr>
            <a:r>
              <a:rPr lang="en-US" sz="1000" dirty="0" smtClean="0">
                <a:effectLst/>
                <a:latin typeface="Arial"/>
              </a:rPr>
              <a:t>Multiplication		    </a:t>
            </a:r>
            <a:r>
              <a:rPr lang="en-US" sz="1000" dirty="0" smtClean="0">
                <a:effectLst/>
                <a:latin typeface="Courier New"/>
              </a:rPr>
              <a:t>*    	</a:t>
            </a:r>
            <a:r>
              <a:rPr lang="en-US" sz="1100" dirty="0" smtClean="0">
                <a:effectLst/>
                <a:latin typeface="Arial"/>
              </a:rPr>
              <a:t>Multiplies its two operands		    			</a:t>
            </a:r>
            <a:r>
              <a:rPr lang="en-US" sz="1100" dirty="0" smtClean="0">
                <a:effectLst/>
                <a:latin typeface="Courier New"/>
              </a:rPr>
              <a:t>x  *  y</a:t>
            </a:r>
            <a:endParaRPr lang="en-US" sz="1100" dirty="0" smtClean="0">
              <a:effectLst/>
              <a:latin typeface="Times New Roman"/>
            </a:endParaRPr>
          </a:p>
          <a:p>
            <a:pPr algn="l">
              <a:spcAft>
                <a:spcPts val="0"/>
              </a:spcAft>
            </a:pPr>
            <a:r>
              <a:rPr lang="en-US" sz="1000" dirty="0" smtClean="0">
                <a:effectLst/>
                <a:latin typeface="Arial"/>
              </a:rPr>
              <a:t>Division  		    </a:t>
            </a:r>
            <a:r>
              <a:rPr lang="en-US" sz="1000" dirty="0" smtClean="0">
                <a:effectLst/>
                <a:latin typeface="Courier New"/>
              </a:rPr>
              <a:t>/	</a:t>
            </a:r>
            <a:r>
              <a:rPr lang="en-US" sz="1100" dirty="0" smtClean="0">
                <a:effectLst/>
                <a:latin typeface="Arial"/>
              </a:rPr>
              <a:t>Divides the first operand by the second operand	    		</a:t>
            </a:r>
            <a:r>
              <a:rPr lang="en-US" sz="1100" dirty="0" smtClean="0">
                <a:effectLst/>
                <a:latin typeface="Courier New"/>
              </a:rPr>
              <a:t>x  /  y</a:t>
            </a:r>
            <a:endParaRPr lang="en-US" sz="1100" dirty="0" smtClean="0">
              <a:effectLst/>
              <a:latin typeface="Times New Roman"/>
            </a:endParaRPr>
          </a:p>
          <a:p>
            <a:pPr algn="l">
              <a:spcAft>
                <a:spcPts val="0"/>
              </a:spcAft>
            </a:pPr>
            <a:r>
              <a:rPr lang="en-US" sz="1000" dirty="0" smtClean="0">
                <a:effectLst/>
                <a:latin typeface="Arial"/>
              </a:rPr>
              <a:t>Modulus		   </a:t>
            </a:r>
            <a:r>
              <a:rPr lang="en-US" sz="1000" dirty="0" smtClean="0">
                <a:effectLst/>
                <a:latin typeface="Courier New"/>
              </a:rPr>
              <a:t>%    	</a:t>
            </a:r>
            <a:r>
              <a:rPr lang="en-US" sz="1100" dirty="0" smtClean="0">
                <a:effectLst/>
                <a:latin typeface="Arial"/>
              </a:rPr>
              <a:t>Gives the remainder when the first operand is divided by the second operand  	</a:t>
            </a:r>
            <a:r>
              <a:rPr lang="en-US" sz="1100" dirty="0" smtClean="0">
                <a:effectLst/>
                <a:latin typeface="Courier New"/>
              </a:rPr>
              <a:t>x  %  y</a:t>
            </a:r>
            <a:endParaRPr lang="en-US" sz="1100" dirty="0" smtClean="0">
              <a:effectLst/>
              <a:latin typeface="Times New Roman"/>
            </a:endParaRPr>
          </a:p>
        </p:txBody>
      </p:sp>
    </p:spTree>
    <p:extLst>
      <p:ext uri="{BB962C8B-B14F-4D97-AF65-F5344CB8AC3E}">
        <p14:creationId xmlns:p14="http://schemas.microsoft.com/office/powerpoint/2010/main" val="3790918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52FE54E-D4EA-43A6-8C5B-7BAD8A722EF7}" type="slidenum">
              <a:rPr lang="en-US" smtClean="0">
                <a:latin typeface="Arial" charset="0"/>
              </a:rPr>
              <a:pPr/>
              <a:t>31</a:t>
            </a:fld>
            <a:endParaRPr lang="en-US" smtClean="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2467846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3DA30D6-8DF3-41C8-9A19-32A47F98E058}" type="slidenum">
              <a:rPr lang="en-US" smtClean="0">
                <a:latin typeface="Arial" charset="0"/>
              </a:rPr>
              <a:pPr/>
              <a:t>32</a:t>
            </a:fld>
            <a:endParaRPr lang="en-US" smtClean="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ea typeface="Calibri"/>
                <a:cs typeface="Arial" pitchFamily="34" charset="0"/>
              </a:rPr>
              <a:t>You can put the ++/-- </a:t>
            </a:r>
            <a:r>
              <a:rPr lang="en-US" sz="1200" u="sng" dirty="0" smtClean="0">
                <a:latin typeface="Arial" pitchFamily="34" charset="0"/>
                <a:ea typeface="Calibri"/>
                <a:cs typeface="Arial" pitchFamily="34" charset="0"/>
              </a:rPr>
              <a:t>before or after the operand</a:t>
            </a:r>
            <a:r>
              <a:rPr lang="en-US" sz="1200" dirty="0" smtClean="0">
                <a:latin typeface="Arial" pitchFamily="34" charset="0"/>
                <a:ea typeface="Calibri"/>
                <a:cs typeface="Arial" pitchFamily="34" charset="0"/>
              </a:rPr>
              <a:t>. If it appears </a:t>
            </a:r>
            <a:r>
              <a:rPr lang="en-US" sz="1200" u="sng" dirty="0" smtClean="0">
                <a:latin typeface="Arial" pitchFamily="34" charset="0"/>
                <a:ea typeface="Calibri"/>
                <a:cs typeface="Arial" pitchFamily="34" charset="0"/>
              </a:rPr>
              <a:t>before the operand</a:t>
            </a:r>
            <a:r>
              <a:rPr lang="en-US" sz="1200" dirty="0" smtClean="0">
                <a:latin typeface="Arial" pitchFamily="34" charset="0"/>
                <a:ea typeface="Calibri"/>
                <a:cs typeface="Arial" pitchFamily="34" charset="0"/>
              </a:rPr>
              <a:t>, </a:t>
            </a:r>
            <a:r>
              <a:rPr lang="en-US" sz="1200" u="sng" dirty="0" smtClean="0">
                <a:latin typeface="Arial" pitchFamily="34" charset="0"/>
                <a:ea typeface="Calibri"/>
                <a:cs typeface="Arial" pitchFamily="34" charset="0"/>
              </a:rPr>
              <a:t>the operand</a:t>
            </a:r>
            <a:r>
              <a:rPr lang="en-US" sz="1200" dirty="0" smtClean="0">
                <a:latin typeface="Arial" pitchFamily="34" charset="0"/>
                <a:ea typeface="Calibri"/>
                <a:cs typeface="Arial" pitchFamily="34" charset="0"/>
              </a:rPr>
              <a:t> is incremented/decremented. The incremented value is then used in the expression. If you put the ++/-- </a:t>
            </a:r>
            <a:r>
              <a:rPr lang="en-US" sz="1200" u="sng" dirty="0" smtClean="0">
                <a:latin typeface="Arial" pitchFamily="34" charset="0"/>
                <a:ea typeface="Calibri"/>
                <a:cs typeface="Arial" pitchFamily="34" charset="0"/>
              </a:rPr>
              <a:t>after the operand</a:t>
            </a:r>
            <a:r>
              <a:rPr lang="en-US" sz="1200" dirty="0" smtClean="0">
                <a:latin typeface="Arial" pitchFamily="34" charset="0"/>
                <a:ea typeface="Calibri"/>
                <a:cs typeface="Arial" pitchFamily="34" charset="0"/>
              </a:rPr>
              <a:t>, </a:t>
            </a:r>
            <a:r>
              <a:rPr lang="en-US" sz="1200" u="sng" dirty="0" smtClean="0">
                <a:latin typeface="Arial" pitchFamily="34" charset="0"/>
                <a:ea typeface="Calibri"/>
                <a:cs typeface="Arial" pitchFamily="34" charset="0"/>
              </a:rPr>
              <a:t>the value of the operand</a:t>
            </a:r>
            <a:r>
              <a:rPr lang="en-US" sz="1200" dirty="0" smtClean="0">
                <a:latin typeface="Arial" pitchFamily="34" charset="0"/>
                <a:ea typeface="Calibri"/>
                <a:cs typeface="Arial" pitchFamily="34" charset="0"/>
              </a:rPr>
              <a:t> is used in the expression </a:t>
            </a:r>
            <a:r>
              <a:rPr lang="en-US" sz="1200" u="sng" dirty="0" smtClean="0">
                <a:latin typeface="Arial" pitchFamily="34" charset="0"/>
                <a:ea typeface="Calibri"/>
                <a:cs typeface="Arial" pitchFamily="34" charset="0"/>
              </a:rPr>
              <a:t>before the operand is incremented/decremented</a:t>
            </a:r>
            <a:r>
              <a:rPr lang="en-US" sz="1200" dirty="0" smtClean="0">
                <a:latin typeface="Arial" pitchFamily="34" charset="0"/>
                <a:ea typeface="Calibri"/>
                <a:cs typeface="Arial" pitchFamily="34" charset="0"/>
              </a:rPr>
              <a:t>.</a:t>
            </a:r>
          </a:p>
          <a:p>
            <a:pPr eaLnBrk="1" hangingPunct="1"/>
            <a:endParaRPr lang="en-US" dirty="0" smtClean="0">
              <a:latin typeface="Arial" charset="0"/>
            </a:endParaRPr>
          </a:p>
          <a:p>
            <a:pPr rtl="0" eaLnBrk="1" fontAlgn="ctr" latinLnBrk="0" hangingPunct="1"/>
            <a:endParaRPr lang="en-US" sz="1200" b="0" i="0" u="none" strike="noStrike" kern="1200" dirty="0" smtClean="0">
              <a:solidFill>
                <a:schemeClr val="tx1"/>
              </a:solidFill>
              <a:latin typeface="+mn-lt"/>
              <a:ea typeface="+mn-ea"/>
              <a:cs typeface="+mn-cs"/>
            </a:endParaRPr>
          </a:p>
          <a:p>
            <a:pPr eaLnBrk="1" hangingPunct="1"/>
            <a:endParaRPr lang="en-US" dirty="0" smtClean="0">
              <a:latin typeface="Arial" charset="0"/>
            </a:endParaRPr>
          </a:p>
          <a:p>
            <a:pPr eaLnBrk="1" hangingPunct="1"/>
            <a:endParaRPr lang="en-US" dirty="0" smtClean="0">
              <a:latin typeface="Arial" charset="0"/>
            </a:endParaRPr>
          </a:p>
        </p:txBody>
      </p:sp>
    </p:spTree>
    <p:extLst>
      <p:ext uri="{BB962C8B-B14F-4D97-AF65-F5344CB8AC3E}">
        <p14:creationId xmlns:p14="http://schemas.microsoft.com/office/powerpoint/2010/main" val="3340492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815EE43-7643-4160-B6FF-504935F4E1C8}" type="slidenum">
              <a:rPr lang="en-US" smtClean="0">
                <a:latin typeface="Arial" charset="0"/>
              </a:rPr>
              <a:pPr/>
              <a:t>33</a:t>
            </a:fld>
            <a:endParaRPr lang="en-US" smtClean="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dirty="0" smtClean="0"/>
              <a:t>++x and --y are called prefix mode, that means the increment or decrement operators modify their operand before it is used.</a:t>
            </a:r>
          </a:p>
          <a:p>
            <a:r>
              <a:rPr lang="en-US" dirty="0" smtClean="0"/>
              <a:t>x++ and y-- are called postfix mode, the increment or decrement operators modify their operand after it is used.  Remember the before used and after used words.</a:t>
            </a:r>
          </a:p>
          <a:p>
            <a:r>
              <a:rPr lang="en-US" dirty="0" smtClean="0"/>
              <a:t>For example:</a:t>
            </a:r>
          </a:p>
          <a:p>
            <a:endParaRPr lang="en-US" dirty="0" smtClean="0"/>
          </a:p>
          <a:p>
            <a:r>
              <a:rPr lang="en-US" dirty="0" smtClean="0"/>
              <a:t>Postfix mode:</a:t>
            </a:r>
          </a:p>
          <a:p>
            <a:r>
              <a:rPr lang="en-US" sz="1200" kern="1200" dirty="0" smtClean="0">
                <a:solidFill>
                  <a:schemeClr val="tx1"/>
                </a:solidFill>
                <a:latin typeface="+mn-lt"/>
                <a:ea typeface="+mn-ea"/>
                <a:cs typeface="+mn-cs"/>
              </a:rPr>
              <a:t>x  =  10;</a:t>
            </a:r>
            <a:endParaRPr lang="en-US" dirty="0" smtClean="0"/>
          </a:p>
          <a:p>
            <a:r>
              <a:rPr lang="en-US" sz="1200" kern="1200" dirty="0" smtClean="0">
                <a:solidFill>
                  <a:schemeClr val="tx1"/>
                </a:solidFill>
                <a:latin typeface="+mn-lt"/>
                <a:ea typeface="+mn-ea"/>
                <a:cs typeface="+mn-cs"/>
              </a:rPr>
              <a:t>y  =  x++;</a:t>
            </a:r>
            <a:endParaRPr lang="en-US" dirty="0" smtClean="0"/>
          </a:p>
          <a:p>
            <a:r>
              <a:rPr lang="en-US" dirty="0" smtClean="0"/>
              <a:t>After these statements are executed, x = 11, y has the value of 10, the value of x was assigned to y, and then x was incremented.</a:t>
            </a:r>
          </a:p>
          <a:p>
            <a:r>
              <a:rPr lang="en-US" dirty="0" smtClean="0"/>
              <a:t>Prefix mode:</a:t>
            </a:r>
          </a:p>
          <a:p>
            <a:r>
              <a:rPr lang="en-US" dirty="0" smtClean="0"/>
              <a:t> </a:t>
            </a:r>
          </a:p>
          <a:p>
            <a:r>
              <a:rPr lang="en-US" sz="1200" kern="1200" dirty="0" smtClean="0">
                <a:solidFill>
                  <a:schemeClr val="tx1"/>
                </a:solidFill>
                <a:latin typeface="+mn-lt"/>
                <a:ea typeface="+mn-ea"/>
                <a:cs typeface="+mn-cs"/>
              </a:rPr>
              <a:t>y  =  10;</a:t>
            </a:r>
            <a:endParaRPr lang="en-US" dirty="0" smtClean="0"/>
          </a:p>
          <a:p>
            <a:r>
              <a:rPr lang="en-US" sz="1200" kern="1200" dirty="0" smtClean="0">
                <a:solidFill>
                  <a:schemeClr val="tx1"/>
                </a:solidFill>
                <a:latin typeface="+mn-lt"/>
                <a:ea typeface="+mn-ea"/>
                <a:cs typeface="+mn-cs"/>
              </a:rPr>
              <a:t>y  =  ++x;</a:t>
            </a:r>
            <a:endParaRPr lang="en-US" dirty="0" smtClean="0"/>
          </a:p>
          <a:p>
            <a:r>
              <a:rPr lang="en-US" dirty="0" smtClean="0"/>
              <a:t>Both y and x having the value of 11, x is incremented, and then its value is assigned to y.</a:t>
            </a:r>
          </a:p>
          <a:p>
            <a:pPr eaLnBrk="1" hangingPunct="1"/>
            <a:endParaRPr lang="en-US" dirty="0" smtClean="0">
              <a:latin typeface="Arial" charset="0"/>
            </a:endParaRPr>
          </a:p>
        </p:txBody>
      </p:sp>
    </p:spTree>
    <p:extLst>
      <p:ext uri="{BB962C8B-B14F-4D97-AF65-F5344CB8AC3E}">
        <p14:creationId xmlns:p14="http://schemas.microsoft.com/office/powerpoint/2010/main" val="1515719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815EE43-7643-4160-B6FF-504935F4E1C8}" type="slidenum">
              <a:rPr lang="en-US" smtClean="0">
                <a:latin typeface="Arial" charset="0"/>
              </a:rPr>
              <a:pPr/>
              <a:t>34</a:t>
            </a:fld>
            <a:endParaRPr lang="en-US" smtClean="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900919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815EE43-7643-4160-B6FF-504935F4E1C8}" type="slidenum">
              <a:rPr lang="en-US" smtClean="0">
                <a:latin typeface="Arial" charset="0"/>
              </a:rPr>
              <a:pPr/>
              <a:t>35</a:t>
            </a:fld>
            <a:endParaRPr lang="en-US" smtClean="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4620927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FD803B-A512-4D97-81AD-CED0F81E252A}" type="slidenum">
              <a:rPr lang="en-US" smtClean="0">
                <a:solidFill>
                  <a:prstClr val="black"/>
                </a:solidFill>
                <a:latin typeface="Arial" charset="0"/>
              </a:rPr>
              <a:pPr/>
              <a:t>36</a:t>
            </a:fld>
            <a:endParaRPr lang="en-US" smtClean="0">
              <a:solidFill>
                <a:prstClr val="black"/>
              </a:solidFill>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3038424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 / C++ only ternary operator, it takes 3 operands.</a:t>
            </a:r>
          </a:p>
          <a:p>
            <a:r>
              <a:rPr lang="en-US" sz="1200" b="0" i="0" kern="1200" dirty="0" smtClean="0">
                <a:solidFill>
                  <a:schemeClr val="tx1"/>
                </a:solidFill>
                <a:effectLst/>
                <a:latin typeface="+mn-lt"/>
                <a:ea typeface="+mn-ea"/>
                <a:cs typeface="+mn-cs"/>
              </a:rPr>
              <a:t>The syntax:</a:t>
            </a:r>
          </a:p>
          <a:p>
            <a:r>
              <a:rPr lang="en-US" sz="1200" b="1" i="0" kern="1200" dirty="0" smtClean="0">
                <a:solidFill>
                  <a:schemeClr val="tx1"/>
                </a:solidFill>
                <a:effectLst/>
                <a:latin typeface="+mn-lt"/>
                <a:ea typeface="+mn-ea"/>
                <a:cs typeface="+mn-cs"/>
              </a:rPr>
              <a:t>Expression1  ?  expression2  :  expression3;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expression1 evaluates as true (non zero), the entire expression is evaluated to the value of expression2.  If expression1 evaluates as false (zero), the entire expression is evaluated to the value of expression3.</a:t>
            </a:r>
          </a:p>
          <a:p>
            <a:r>
              <a:rPr lang="en-US" sz="1200" b="0" i="0" kern="1200" dirty="0" smtClean="0">
                <a:solidFill>
                  <a:schemeClr val="tx1"/>
                </a:solidFill>
                <a:effectLst/>
                <a:latin typeface="+mn-lt"/>
                <a:ea typeface="+mn-ea"/>
                <a:cs typeface="+mn-cs"/>
              </a:rPr>
              <a:t>For example:</a:t>
            </a:r>
          </a:p>
          <a:p>
            <a:r>
              <a:rPr lang="en-US" sz="1200" b="0" i="0" kern="1200" dirty="0" smtClean="0">
                <a:solidFill>
                  <a:schemeClr val="tx1"/>
                </a:solidFill>
                <a:effectLst/>
                <a:latin typeface="+mn-lt"/>
                <a:ea typeface="+mn-ea"/>
                <a:cs typeface="+mn-cs"/>
              </a:rPr>
              <a:t>x  =  y  ?  1  :  100;</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Assign value 1 to x if y is true.</a:t>
            </a:r>
          </a:p>
          <a:p>
            <a:r>
              <a:rPr lang="en-US" sz="1200" b="0" i="0" kern="1200" dirty="0" smtClean="0">
                <a:solidFill>
                  <a:schemeClr val="tx1"/>
                </a:solidFill>
                <a:effectLst/>
                <a:latin typeface="+mn-lt"/>
                <a:ea typeface="+mn-ea"/>
                <a:cs typeface="+mn-cs"/>
              </a:rPr>
              <a:t>                Assign value 100 to x if y is false.</a:t>
            </a:r>
          </a:p>
          <a:p>
            <a:r>
              <a:rPr lang="en-US" sz="1200" b="0" i="0" kern="1200" dirty="0" smtClean="0">
                <a:solidFill>
                  <a:schemeClr val="tx1"/>
                </a:solidFill>
                <a:effectLst/>
                <a:latin typeface="+mn-lt"/>
                <a:ea typeface="+mn-ea"/>
                <a:cs typeface="+mn-cs"/>
              </a:rPr>
              <a:t>It also can be used as an if statement. </a:t>
            </a:r>
          </a:p>
          <a:p>
            <a:r>
              <a:rPr lang="en-US" sz="1200" b="0" i="0" kern="1200" dirty="0" smtClean="0">
                <a:solidFill>
                  <a:schemeClr val="tx1"/>
                </a:solidFill>
                <a:effectLst/>
                <a:latin typeface="+mn-lt"/>
                <a:ea typeface="+mn-ea"/>
                <a:cs typeface="+mn-cs"/>
              </a:rPr>
              <a:t>Example:</a:t>
            </a:r>
          </a:p>
          <a:p>
            <a:r>
              <a:rPr lang="en-US" sz="1200" b="0" i="0" kern="1200" dirty="0" smtClean="0">
                <a:solidFill>
                  <a:schemeClr val="tx1"/>
                </a:solidFill>
                <a:effectLst/>
                <a:latin typeface="+mn-lt"/>
                <a:ea typeface="+mn-ea"/>
                <a:cs typeface="+mn-cs"/>
              </a:rPr>
              <a:t>z = (x &gt; y)? x : y;</a:t>
            </a:r>
          </a:p>
          <a:p>
            <a:r>
              <a:rPr lang="en-US" sz="1200" b="0" i="0" kern="1200" dirty="0" smtClean="0">
                <a:solidFill>
                  <a:schemeClr val="tx1"/>
                </a:solidFill>
                <a:effectLst/>
                <a:latin typeface="+mn-lt"/>
                <a:ea typeface="+mn-ea"/>
                <a:cs typeface="+mn-cs"/>
              </a:rPr>
              <a:t>Can be written as:</a:t>
            </a:r>
          </a:p>
          <a:p>
            <a:r>
              <a:rPr lang="en-US" sz="1200" b="0" i="0" kern="1200" dirty="0" smtClean="0">
                <a:solidFill>
                  <a:schemeClr val="tx1"/>
                </a:solidFill>
                <a:effectLst/>
                <a:latin typeface="+mn-lt"/>
                <a:ea typeface="+mn-ea"/>
                <a:cs typeface="+mn-cs"/>
              </a:rPr>
              <a:t>                if(x &gt; y)</a:t>
            </a:r>
          </a:p>
          <a:p>
            <a:r>
              <a:rPr lang="en-US" sz="1200" b="0" i="0" kern="1200" dirty="0" smtClean="0">
                <a:solidFill>
                  <a:schemeClr val="tx1"/>
                </a:solidFill>
                <a:effectLst/>
                <a:latin typeface="+mn-lt"/>
                <a:ea typeface="+mn-ea"/>
                <a:cs typeface="+mn-cs"/>
              </a:rPr>
              <a:t>                    z  =  x;</a:t>
            </a:r>
          </a:p>
          <a:p>
            <a:r>
              <a:rPr lang="en-US" sz="1200" b="0" i="0" kern="1200" dirty="0" smtClean="0">
                <a:solidFill>
                  <a:schemeClr val="tx1"/>
                </a:solidFill>
                <a:effectLst/>
                <a:latin typeface="+mn-lt"/>
                <a:ea typeface="+mn-ea"/>
                <a:cs typeface="+mn-cs"/>
              </a:rPr>
              <a:t>                else</a:t>
            </a:r>
          </a:p>
          <a:p>
            <a:r>
              <a:rPr lang="en-US" sz="1200" b="0" i="0" kern="1200" dirty="0" smtClean="0">
                <a:solidFill>
                  <a:schemeClr val="tx1"/>
                </a:solidFill>
                <a:effectLst/>
                <a:latin typeface="+mn-lt"/>
                <a:ea typeface="+mn-ea"/>
                <a:cs typeface="+mn-cs"/>
              </a:rPr>
              <a:t>                    z  =  y;</a:t>
            </a:r>
          </a:p>
          <a:p>
            <a:endParaRPr lang="en-US" dirty="0"/>
          </a:p>
        </p:txBody>
      </p:sp>
      <p:sp>
        <p:nvSpPr>
          <p:cNvPr id="4" name="Slide Number Placeholder 3"/>
          <p:cNvSpPr>
            <a:spLocks noGrp="1"/>
          </p:cNvSpPr>
          <p:nvPr>
            <p:ph type="sldNum" sz="quarter" idx="10"/>
          </p:nvPr>
        </p:nvSpPr>
        <p:spPr/>
        <p:txBody>
          <a:bodyPr/>
          <a:lstStyle/>
          <a:p>
            <a:fld id="{B9461ACF-E6A2-4341-9114-AF8D277B89B7}" type="slidenum">
              <a:rPr lang="en-US" smtClean="0"/>
              <a:pPr/>
              <a:t>37</a:t>
            </a:fld>
            <a:endParaRPr lang="en-US"/>
          </a:p>
        </p:txBody>
      </p:sp>
    </p:spTree>
    <p:extLst>
      <p:ext uri="{BB962C8B-B14F-4D97-AF65-F5344CB8AC3E}">
        <p14:creationId xmlns:p14="http://schemas.microsoft.com/office/powerpoint/2010/main" val="3277990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61ACF-E6A2-4341-9114-AF8D277B89B7}" type="slidenum">
              <a:rPr lang="en-US" smtClean="0"/>
              <a:pPr/>
              <a:t>38</a:t>
            </a:fld>
            <a:endParaRPr lang="en-US"/>
          </a:p>
        </p:txBody>
      </p:sp>
    </p:spTree>
    <p:extLst>
      <p:ext uri="{BB962C8B-B14F-4D97-AF65-F5344CB8AC3E}">
        <p14:creationId xmlns:p14="http://schemas.microsoft.com/office/powerpoint/2010/main" val="663789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7E6A40-8374-42E9-B557-D55B9263E154}" type="slidenum">
              <a:rPr lang="en-US" smtClean="0"/>
              <a:pPr eaLnBrk="1" hangingPunct="1"/>
              <a:t>39</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36374617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5935AB-D3E0-4C4F-A53B-08DC0864E26C}" type="slidenum">
              <a:rPr lang="en-US" smtClean="0"/>
              <a:pPr eaLnBrk="1" hangingPunct="1"/>
              <a:t>40</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mn-lt"/>
                <a:ea typeface="+mn-ea"/>
                <a:cs typeface="+mn-cs"/>
              </a:rPr>
              <a:t>Bitwise operators used to manipulate the bits of integral operands, to modify the individual bits (bit by bit) rather than the number itself.  Both operands in a bitwise expression must be of an integral type.</a:t>
            </a:r>
          </a:p>
          <a:p>
            <a:r>
              <a:rPr lang="en-US" sz="1200" b="0" i="0" kern="1200" dirty="0" smtClean="0">
                <a:solidFill>
                  <a:schemeClr val="tx1"/>
                </a:solidFill>
                <a:effectLst/>
                <a:latin typeface="+mn-lt"/>
                <a:ea typeface="+mn-ea"/>
                <a:cs typeface="+mn-cs"/>
              </a:rPr>
              <a:t>Below</a:t>
            </a:r>
            <a:r>
              <a:rPr lang="en-US" sz="1200" b="0" i="0"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the list of the bitwise operators.</a:t>
            </a:r>
          </a:p>
          <a:p>
            <a:r>
              <a:rPr lang="en-US" sz="1200" b="1" i="0" kern="1200" dirty="0" smtClean="0">
                <a:solidFill>
                  <a:schemeClr val="tx1"/>
                </a:solidFill>
                <a:effectLst/>
                <a:latin typeface="+mn-lt"/>
                <a:ea typeface="+mn-ea"/>
                <a:cs typeface="+mn-cs"/>
              </a:rPr>
              <a:t>Operator				Description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&amp; (ampersand - bitwise AND)	The bit in the result are set to 1 if the corresponding bits in the two operands are both 1, otherwise it returns 0.</a:t>
            </a:r>
          </a:p>
          <a:p>
            <a:r>
              <a:rPr lang="en-US" sz="1200" b="0" i="0" kern="1200" dirty="0" smtClean="0">
                <a:solidFill>
                  <a:schemeClr val="tx1"/>
                </a:solidFill>
                <a:effectLst/>
                <a:latin typeface="+mn-lt"/>
                <a:ea typeface="+mn-ea"/>
                <a:cs typeface="+mn-cs"/>
              </a:rPr>
              <a:t>| (pipe - bitwise inclusive OR)	The bit in the result is set to 1 if at least one (either or both) of the corresponding bits in the two operands is 1,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otherwise it returns 0.</a:t>
            </a:r>
          </a:p>
          <a:p>
            <a:r>
              <a:rPr lang="en-US" sz="1200" b="0" i="0" kern="1200" dirty="0" smtClean="0">
                <a:solidFill>
                  <a:schemeClr val="tx1"/>
                </a:solidFill>
                <a:effectLst/>
                <a:latin typeface="+mn-lt"/>
                <a:ea typeface="+mn-ea"/>
                <a:cs typeface="+mn-cs"/>
              </a:rPr>
              <a:t>^ (caret - bitwise exclusive OR)	The bit in the result is set to 1 if exactly one of the corresponding bits in the two operands is 1.</a:t>
            </a:r>
          </a:p>
        </p:txBody>
      </p:sp>
    </p:spTree>
    <p:extLst>
      <p:ext uri="{BB962C8B-B14F-4D97-AF65-F5344CB8AC3E}">
        <p14:creationId xmlns:p14="http://schemas.microsoft.com/office/powerpoint/2010/main" val="3364820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58EBA7D-C4B6-4362-8C89-AA05D0299F8A}" type="slidenum">
              <a:rPr lang="en-US" smtClean="0">
                <a:latin typeface="Arial" charset="0"/>
              </a:rPr>
              <a:pPr/>
              <a:t>5</a:t>
            </a:fld>
            <a:endParaRPr lang="en-US" dirty="0" smtClean="0">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682982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DB95CD-BBF6-44AD-8121-D965FE135305}" type="slidenum">
              <a:rPr lang="en-US" smtClean="0"/>
              <a:pPr eaLnBrk="1" hangingPunct="1"/>
              <a:t>41</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ndParaRPr>
          </a:p>
        </p:txBody>
      </p:sp>
    </p:spTree>
    <p:extLst>
      <p:ext uri="{BB962C8B-B14F-4D97-AF65-F5344CB8AC3E}">
        <p14:creationId xmlns:p14="http://schemas.microsoft.com/office/powerpoint/2010/main" val="12533206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5452CA-9337-4E63-AB19-6E69092B9AD8}" type="slidenum">
              <a:rPr lang="en-US" smtClean="0"/>
              <a:pPr eaLnBrk="1" hangingPunct="1"/>
              <a:t>42</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kern="1200" dirty="0" smtClean="0">
                <a:solidFill>
                  <a:schemeClr val="tx1"/>
                </a:solidFill>
                <a:effectLst/>
                <a:latin typeface="+mn-lt"/>
                <a:ea typeface="+mn-ea"/>
                <a:cs typeface="+mn-cs"/>
              </a:rPr>
              <a:t>Operators 			Description</a:t>
            </a:r>
          </a:p>
          <a:p>
            <a:r>
              <a:rPr lang="en-US" sz="1200" b="0" i="0" kern="1200" dirty="0" smtClean="0">
                <a:solidFill>
                  <a:schemeClr val="tx1"/>
                </a:solidFill>
                <a:effectLst/>
                <a:latin typeface="+mn-lt"/>
                <a:ea typeface="+mn-ea"/>
                <a:cs typeface="+mn-cs"/>
              </a:rPr>
              <a:t>&lt;&lt; (bitwise shift left)	Moves the bit of the first operand to the left by the number of bits specified by the second operand; it discards the far left bit ; fill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from the right with 0 bits.</a:t>
            </a:r>
          </a:p>
          <a:p>
            <a:r>
              <a:rPr lang="en-US" sz="1200" b="0" i="0" kern="1200" dirty="0" smtClean="0">
                <a:solidFill>
                  <a:schemeClr val="tx1"/>
                </a:solidFill>
                <a:effectLst/>
                <a:latin typeface="+mn-lt"/>
                <a:ea typeface="+mn-ea"/>
                <a:cs typeface="+mn-cs"/>
              </a:rPr>
              <a:t>&gt;&gt; (bitwise shift right)	Moves the bit of the first operand to the right by the number of bits specified by the second operand; discards the far right bit; fill </a:t>
            </a:r>
          </a:p>
          <a:p>
            <a:r>
              <a:rPr lang="en-US" sz="1200" b="0" i="0" kern="1200" dirty="0" smtClean="0">
                <a:solidFill>
                  <a:schemeClr val="tx1"/>
                </a:solidFill>
                <a:effectLst/>
                <a:latin typeface="+mn-lt"/>
                <a:ea typeface="+mn-ea"/>
                <a:cs typeface="+mn-cs"/>
              </a:rPr>
              <a:t>		from the right with 0 bits.</a:t>
            </a:r>
          </a:p>
          <a:p>
            <a:endParaRPr lang="en-US" dirty="0" smtClean="0">
              <a:latin typeface="Arial" charset="0"/>
            </a:endParaRPr>
          </a:p>
          <a:p>
            <a:endParaRPr lang="en-US" dirty="0" smtClean="0">
              <a:latin typeface="Arial" charset="0"/>
            </a:endParaRPr>
          </a:p>
        </p:txBody>
      </p:sp>
    </p:spTree>
    <p:extLst>
      <p:ext uri="{BB962C8B-B14F-4D97-AF65-F5344CB8AC3E}">
        <p14:creationId xmlns:p14="http://schemas.microsoft.com/office/powerpoint/2010/main" val="3595780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20F376-495B-4F36-8341-68D7A92629B9}" type="slidenum">
              <a:rPr lang="en-US" smtClean="0"/>
              <a:pPr eaLnBrk="1" hangingPunct="1"/>
              <a:t>43</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32027796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20F376-495B-4F36-8341-68D7A92629B9}" type="slidenum">
              <a:rPr lang="en-US" smtClean="0"/>
              <a:pPr eaLnBrk="1" hangingPunct="1"/>
              <a:t>44</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291316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1760E2-4294-46A9-BC56-6C6AD1D01620}" type="slidenum">
              <a:rPr lang="en-US" smtClean="0"/>
              <a:pPr eaLnBrk="1" hangingPunct="1"/>
              <a:t>45</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34373168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AC4CA4-8635-4913-A14E-BEB2015BA604}" type="slidenum">
              <a:rPr lang="en-US" smtClean="0"/>
              <a:pPr eaLnBrk="1" hangingPunct="1"/>
              <a:t>46</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mn-lt"/>
                <a:ea typeface="+mn-ea"/>
                <a:cs typeface="+mn-cs"/>
              </a:rPr>
              <a:t>Another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example for &lt;&lt;, lets say the variable declaration is:</a:t>
            </a:r>
          </a:p>
          <a:p>
            <a:r>
              <a:rPr lang="en-US" sz="1200" b="0" i="0" kern="1200" dirty="0" smtClean="0">
                <a:solidFill>
                  <a:schemeClr val="tx1"/>
                </a:solidFill>
                <a:effectLst/>
                <a:latin typeface="+mn-lt"/>
                <a:ea typeface="+mn-ea"/>
                <a:cs typeface="+mn-cs"/>
              </a:rPr>
              <a:t>unsigned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p = 5;</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In binary, p = 00000000  00000101</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For p&lt;&lt;1 in binary, </a:t>
            </a:r>
          </a:p>
          <a:p>
            <a:r>
              <a:rPr lang="en-US" sz="1200" b="0" i="0" kern="1200" dirty="0" smtClean="0">
                <a:solidFill>
                  <a:schemeClr val="tx1"/>
                </a:solidFill>
                <a:effectLst/>
                <a:latin typeface="+mn-lt"/>
                <a:ea typeface="+mn-ea"/>
                <a:cs typeface="+mn-cs"/>
              </a:rPr>
              <a:t>00000000  00000101 &lt;&lt; 1  = 00000000  00001010 = 10 decimal</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For p&lt;&lt;2 in binary,</a:t>
            </a:r>
          </a:p>
          <a:p>
            <a:r>
              <a:rPr lang="en-US" sz="1200" b="0" i="0" kern="1200" dirty="0" smtClean="0">
                <a:solidFill>
                  <a:schemeClr val="tx1"/>
                </a:solidFill>
                <a:effectLst/>
                <a:latin typeface="+mn-lt"/>
                <a:ea typeface="+mn-ea"/>
                <a:cs typeface="+mn-cs"/>
              </a:rPr>
              <a:t>00000000  00000101 &lt;&lt; 2 =  00000000  00010100 = 20 decimal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Example for &gt;&gt;: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unsigned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p = 40960, for 16 bits,</a:t>
            </a:r>
          </a:p>
          <a:p>
            <a:r>
              <a:rPr lang="en-US" sz="1200" b="0" i="0" kern="1200" dirty="0" smtClean="0">
                <a:solidFill>
                  <a:schemeClr val="tx1"/>
                </a:solidFill>
                <a:effectLst/>
                <a:latin typeface="+mn-lt"/>
                <a:ea typeface="+mn-ea"/>
                <a:cs typeface="+mn-cs"/>
              </a:rPr>
              <a:t>In binary, p = 10100000  00000000  </a:t>
            </a:r>
          </a:p>
          <a:p>
            <a:r>
              <a:rPr lang="en-US" sz="1200" b="0" i="0" kern="1200" dirty="0" smtClean="0">
                <a:solidFill>
                  <a:schemeClr val="tx1"/>
                </a:solidFill>
                <a:effectLst/>
                <a:latin typeface="+mn-lt"/>
                <a:ea typeface="+mn-ea"/>
                <a:cs typeface="+mn-cs"/>
              </a:rPr>
              <a:t>For p &gt;&gt; 1   in binary,</a:t>
            </a:r>
          </a:p>
          <a:p>
            <a:r>
              <a:rPr lang="en-US" sz="1200" b="0" i="0" kern="1200" dirty="0" smtClean="0">
                <a:solidFill>
                  <a:schemeClr val="tx1"/>
                </a:solidFill>
                <a:effectLst/>
                <a:latin typeface="+mn-lt"/>
                <a:ea typeface="+mn-ea"/>
                <a:cs typeface="+mn-cs"/>
              </a:rPr>
              <a:t>10100000 00000000 &gt;&gt; 1 = 01010000  00000000 = 20480 decimal</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For p&gt;&gt;3     in binary,</a:t>
            </a:r>
          </a:p>
          <a:p>
            <a:r>
              <a:rPr lang="en-US" sz="1200" b="0" i="0" kern="1200" dirty="0" smtClean="0">
                <a:solidFill>
                  <a:schemeClr val="tx1"/>
                </a:solidFill>
                <a:effectLst/>
                <a:latin typeface="+mn-lt"/>
                <a:ea typeface="+mn-ea"/>
                <a:cs typeface="+mn-cs"/>
              </a:rPr>
              <a:t>10100000  00000000 &gt;&gt; 3 = 00010100  00000000 =  5120 decimal</a:t>
            </a:r>
          </a:p>
        </p:txBody>
      </p:sp>
    </p:spTree>
    <p:extLst>
      <p:ext uri="{BB962C8B-B14F-4D97-AF65-F5344CB8AC3E}">
        <p14:creationId xmlns:p14="http://schemas.microsoft.com/office/powerpoint/2010/main" val="2009898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3CACA8-8D6C-4634-B4D4-B9D802143D28}" type="slidenum">
              <a:rPr lang="en-US" smtClean="0"/>
              <a:pPr eaLnBrk="1" hangingPunct="1"/>
              <a:t>47</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kern="1200" dirty="0" smtClean="0">
                <a:solidFill>
                  <a:schemeClr val="tx1"/>
                </a:solidFill>
                <a:effectLst/>
                <a:latin typeface="+mn-lt"/>
                <a:ea typeface="+mn-ea"/>
                <a:cs typeface="+mn-cs"/>
              </a:rPr>
              <a:t>Operator			Description</a:t>
            </a:r>
          </a:p>
          <a:p>
            <a:r>
              <a:rPr lang="en-US" sz="1200" b="0" i="0" kern="1200" dirty="0" smtClean="0">
                <a:solidFill>
                  <a:schemeClr val="tx1"/>
                </a:solidFill>
                <a:effectLst/>
                <a:latin typeface="+mn-lt"/>
                <a:ea typeface="+mn-ea"/>
                <a:cs typeface="+mn-cs"/>
              </a:rPr>
              <a:t>~ (tilde - bitwise complement)	Negation. 0 bit set to 1, and 1 bit set to 0.  Also used to create destructors.</a:t>
            </a:r>
          </a:p>
          <a:p>
            <a:endParaRPr lang="en-US" dirty="0" smtClean="0">
              <a:latin typeface="Arial" charset="0"/>
            </a:endParaRPr>
          </a:p>
        </p:txBody>
      </p:sp>
    </p:spTree>
    <p:extLst>
      <p:ext uri="{BB962C8B-B14F-4D97-AF65-F5344CB8AC3E}">
        <p14:creationId xmlns:p14="http://schemas.microsoft.com/office/powerpoint/2010/main" val="217475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28BFC2-2535-4A97-B431-90EED99EE228}" type="slidenum">
              <a:rPr lang="en-US" smtClean="0"/>
              <a:pPr eaLnBrk="1" hangingPunct="1"/>
              <a:t>48</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2566449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FD803B-A512-4D97-81AD-CED0F81E252A}" type="slidenum">
              <a:rPr lang="en-US" smtClean="0">
                <a:solidFill>
                  <a:prstClr val="black"/>
                </a:solidFill>
                <a:latin typeface="Arial" charset="0"/>
              </a:rPr>
              <a:pPr/>
              <a:t>49</a:t>
            </a:fld>
            <a:endParaRPr lang="en-US" smtClean="0">
              <a:solidFill>
                <a:prstClr val="black"/>
              </a:solidFill>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2296056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50E5A8B-DB88-4D9B-9526-27F9BB53EC10}" type="slidenum">
              <a:rPr lang="en-US" smtClean="0">
                <a:latin typeface="Arial" charset="0"/>
              </a:rPr>
              <a:pPr/>
              <a:t>50</a:t>
            </a:fld>
            <a:endParaRPr lang="en-US" dirty="0" smtClean="0">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kern="1200" dirty="0" smtClean="0">
                <a:solidFill>
                  <a:schemeClr val="tx1"/>
                </a:solidFill>
                <a:effectLst/>
                <a:latin typeface="Arial" pitchFamily="34" charset="0"/>
                <a:ea typeface="+mn-ea"/>
                <a:cs typeface="+mn-cs"/>
              </a:rPr>
              <a:t>Operator:</a:t>
            </a:r>
            <a:br>
              <a:rPr lang="en-US" sz="1200" b="0" i="0" kern="1200" dirty="0" smtClean="0">
                <a:solidFill>
                  <a:schemeClr val="tx1"/>
                </a:solidFill>
                <a:effectLst/>
                <a:latin typeface="Arial" pitchFamily="34" charset="0"/>
                <a:ea typeface="+mn-ea"/>
                <a:cs typeface="+mn-cs"/>
              </a:rPr>
            </a:br>
            <a:r>
              <a:rPr lang="en-US" sz="1200" b="0" i="0" kern="1200" dirty="0" smtClean="0">
                <a:solidFill>
                  <a:schemeClr val="tx1"/>
                </a:solidFill>
                <a:effectLst/>
                <a:latin typeface="Arial" pitchFamily="34" charset="0"/>
                <a:ea typeface="+mn-ea"/>
                <a:cs typeface="+mn-cs"/>
              </a:rPr>
              <a:t>Is a symbol that instructs C / C++ to perform some operation, or action, on one or more operands.</a:t>
            </a:r>
          </a:p>
          <a:p>
            <a:r>
              <a:rPr lang="en-US" sz="1200" b="0" i="0" kern="1200" dirty="0" smtClean="0">
                <a:solidFill>
                  <a:schemeClr val="tx1"/>
                </a:solidFill>
                <a:effectLst/>
                <a:latin typeface="Arial" pitchFamily="34" charset="0"/>
                <a:ea typeface="+mn-ea"/>
                <a:cs typeface="+mn-cs"/>
              </a:rPr>
              <a:t>Operand is something that an operator acts on.</a:t>
            </a:r>
          </a:p>
          <a:p>
            <a:r>
              <a:rPr lang="en-US" sz="1200" b="0" i="0" kern="1200" dirty="0" smtClean="0">
                <a:solidFill>
                  <a:schemeClr val="tx1"/>
                </a:solidFill>
                <a:effectLst/>
                <a:latin typeface="Arial" pitchFamily="34" charset="0"/>
                <a:ea typeface="+mn-ea"/>
                <a:cs typeface="+mn-cs"/>
              </a:rPr>
              <a:t>For example:</a:t>
            </a:r>
          </a:p>
          <a:p>
            <a:r>
              <a:rPr lang="en-US" sz="1200" b="1" i="0" kern="1200" dirty="0" smtClean="0">
                <a:solidFill>
                  <a:schemeClr val="tx1"/>
                </a:solidFill>
                <a:effectLst/>
                <a:latin typeface="Arial" pitchFamily="34" charset="0"/>
                <a:ea typeface="+mn-ea"/>
                <a:cs typeface="+mn-cs"/>
              </a:rPr>
              <a:t>x  =  2  +  3;</a:t>
            </a:r>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 </a:t>
            </a:r>
          </a:p>
          <a:p>
            <a:r>
              <a:rPr lang="en-US" sz="1200" b="0" i="0" kern="1200" dirty="0" smtClean="0">
                <a:solidFill>
                  <a:schemeClr val="tx1"/>
                </a:solidFill>
                <a:effectLst/>
                <a:latin typeface="Arial" pitchFamily="34" charset="0"/>
                <a:ea typeface="+mn-ea"/>
                <a:cs typeface="+mn-cs"/>
              </a:rPr>
              <a:t> +  and    =    are operators.</a:t>
            </a:r>
          </a:p>
          <a:p>
            <a:r>
              <a:rPr lang="en-US" sz="1200" b="0" i="0" kern="1200" dirty="0" smtClean="0">
                <a:solidFill>
                  <a:schemeClr val="tx1"/>
                </a:solidFill>
                <a:effectLst/>
                <a:latin typeface="Arial" pitchFamily="34" charset="0"/>
                <a:ea typeface="+mn-ea"/>
                <a:cs typeface="+mn-cs"/>
              </a:rPr>
              <a:t>2  and    3     are operands.</a:t>
            </a:r>
          </a:p>
          <a:p>
            <a:r>
              <a:rPr lang="en-US" sz="1200" b="0" i="0" kern="1200" dirty="0" smtClean="0">
                <a:solidFill>
                  <a:schemeClr val="tx1"/>
                </a:solidFill>
                <a:effectLst/>
                <a:latin typeface="Arial" pitchFamily="34" charset="0"/>
                <a:ea typeface="+mn-ea"/>
                <a:cs typeface="+mn-cs"/>
              </a:rPr>
              <a:t>x   is variable.</a:t>
            </a:r>
          </a:p>
          <a:p>
            <a:r>
              <a:rPr lang="en-US" sz="1200" b="0" i="0" kern="1200" dirty="0" smtClean="0">
                <a:solidFill>
                  <a:schemeClr val="tx1"/>
                </a:solidFill>
                <a:effectLst/>
                <a:latin typeface="Arial" pitchFamily="34" charset="0"/>
                <a:ea typeface="+mn-ea"/>
                <a:cs typeface="+mn-cs"/>
              </a:rPr>
              <a:t>In C/C++, all operands are expressions; and operators fall into several categories. Some operators</a:t>
            </a:r>
            <a:r>
              <a:rPr lang="en-US" sz="1200" b="0" i="0" kern="1200" baseline="0" dirty="0" smtClean="0">
                <a:solidFill>
                  <a:schemeClr val="tx1"/>
                </a:solidFill>
                <a:effectLst/>
                <a:latin typeface="Arial" pitchFamily="34" charset="0"/>
                <a:ea typeface="+mn-ea"/>
                <a:cs typeface="+mn-cs"/>
              </a:rPr>
              <a:t> are as </a:t>
            </a:r>
            <a:r>
              <a:rPr lang="en-US" sz="1200" b="0" i="0" kern="1200" dirty="0" smtClean="0">
                <a:solidFill>
                  <a:schemeClr val="tx1"/>
                </a:solidFill>
                <a:effectLst/>
                <a:latin typeface="Arial" pitchFamily="34" charset="0"/>
                <a:ea typeface="+mn-ea"/>
                <a:cs typeface="+mn-cs"/>
              </a:rPr>
              <a:t>follows:</a:t>
            </a:r>
          </a:p>
          <a:p>
            <a:r>
              <a:rPr lang="en-US" sz="1200" b="0" i="0" kern="1200" dirty="0" smtClean="0">
                <a:solidFill>
                  <a:schemeClr val="tx1"/>
                </a:solidFill>
                <a:effectLst/>
                <a:latin typeface="Arial" pitchFamily="34" charset="0"/>
                <a:ea typeface="+mn-ea"/>
                <a:cs typeface="+mn-cs"/>
              </a:rPr>
              <a:t>1.    The assignment operator ( = ).</a:t>
            </a:r>
          </a:p>
          <a:p>
            <a:r>
              <a:rPr lang="en-US" sz="1200" b="0" i="0" kern="1200" dirty="0" smtClean="0">
                <a:solidFill>
                  <a:schemeClr val="tx1"/>
                </a:solidFill>
                <a:effectLst/>
                <a:latin typeface="Arial" pitchFamily="34" charset="0"/>
                <a:ea typeface="+mn-ea"/>
                <a:cs typeface="+mn-cs"/>
              </a:rPr>
              <a:t>2.    Mathematical operators ( +, -, /, *,  %).</a:t>
            </a:r>
          </a:p>
          <a:p>
            <a:r>
              <a:rPr lang="en-US" sz="1200" b="0" i="0" kern="1200" dirty="0" smtClean="0">
                <a:solidFill>
                  <a:schemeClr val="tx1"/>
                </a:solidFill>
                <a:effectLst/>
                <a:latin typeface="Arial" pitchFamily="34" charset="0"/>
                <a:ea typeface="+mn-ea"/>
                <a:cs typeface="+mn-cs"/>
              </a:rPr>
              <a:t>3.    Relational operators ( &gt;, &lt;, &gt;=, &lt;=, ==, !=).</a:t>
            </a:r>
          </a:p>
          <a:p>
            <a:r>
              <a:rPr lang="en-US" sz="1200" b="0" i="0" kern="1200" dirty="0" smtClean="0">
                <a:solidFill>
                  <a:schemeClr val="tx1"/>
                </a:solidFill>
                <a:effectLst/>
                <a:latin typeface="Arial" pitchFamily="34" charset="0"/>
                <a:ea typeface="+mn-ea"/>
                <a:cs typeface="+mn-cs"/>
              </a:rPr>
              <a:t>4.    Logical operators (AND, OR, NOT, &amp;&amp;, ||)</a:t>
            </a:r>
            <a:r>
              <a:rPr lang="en-US" sz="1200" b="0" i="0" kern="1200" baseline="0" dirty="0" smtClean="0">
                <a:solidFill>
                  <a:schemeClr val="tx1"/>
                </a:solidFill>
                <a:effectLst/>
                <a:latin typeface="Arial" pitchFamily="34" charset="0"/>
                <a:ea typeface="+mn-ea"/>
                <a:cs typeface="+mn-cs"/>
              </a:rPr>
              <a:t> etc.,.</a:t>
            </a:r>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An example of the assignment operator:</a:t>
            </a:r>
          </a:p>
          <a:p>
            <a:r>
              <a:rPr lang="en-US" sz="1200" b="0" i="0" kern="1200" dirty="0" smtClean="0">
                <a:solidFill>
                  <a:schemeClr val="tx1"/>
                </a:solidFill>
                <a:effectLst/>
                <a:latin typeface="Arial" pitchFamily="34" charset="0"/>
                <a:ea typeface="+mn-ea"/>
                <a:cs typeface="+mn-cs"/>
              </a:rPr>
              <a:t>x  =  y;</a:t>
            </a:r>
          </a:p>
          <a:p>
            <a:r>
              <a:rPr lang="en-US" sz="1200" b="0" i="0" kern="1200" dirty="0" smtClean="0">
                <a:solidFill>
                  <a:schemeClr val="tx1"/>
                </a:solidFill>
                <a:effectLst/>
                <a:latin typeface="Arial" pitchFamily="34" charset="0"/>
                <a:ea typeface="+mn-ea"/>
                <a:cs typeface="+mn-cs"/>
              </a:rPr>
              <a:t> </a:t>
            </a:r>
          </a:p>
          <a:p>
            <a:r>
              <a:rPr lang="en-US" sz="1200" b="0" i="0" kern="1200" dirty="0" smtClean="0">
                <a:solidFill>
                  <a:schemeClr val="tx1"/>
                </a:solidFill>
                <a:effectLst/>
                <a:latin typeface="Arial" pitchFamily="34" charset="0"/>
                <a:ea typeface="+mn-ea"/>
                <a:cs typeface="+mn-cs"/>
              </a:rPr>
              <a:t>Assign the value of y to variable x and this is called assignment statement.</a:t>
            </a:r>
          </a:p>
          <a:p>
            <a:r>
              <a:rPr lang="en-US" sz="1200" b="0" i="0" kern="1200" dirty="0" smtClean="0">
                <a:solidFill>
                  <a:schemeClr val="tx1"/>
                </a:solidFill>
                <a:effectLst/>
                <a:latin typeface="Arial" pitchFamily="34" charset="0"/>
                <a:ea typeface="+mn-ea"/>
                <a:cs typeface="+mn-cs"/>
              </a:rPr>
              <a:t>Left side (</a:t>
            </a:r>
            <a:r>
              <a:rPr lang="en-US" sz="1200" b="0" i="0" kern="1200" dirty="0" err="1" smtClean="0">
                <a:solidFill>
                  <a:schemeClr val="tx1"/>
                </a:solidFill>
                <a:effectLst/>
                <a:latin typeface="Arial" pitchFamily="34" charset="0"/>
                <a:ea typeface="+mn-ea"/>
                <a:cs typeface="+mn-cs"/>
              </a:rPr>
              <a:t>lvalue</a:t>
            </a:r>
            <a:r>
              <a:rPr lang="en-US" sz="1200" b="0" i="0" kern="1200" dirty="0" smtClean="0">
                <a:solidFill>
                  <a:schemeClr val="tx1"/>
                </a:solidFill>
                <a:effectLst/>
                <a:latin typeface="Arial" pitchFamily="34" charset="0"/>
                <a:ea typeface="+mn-ea"/>
                <a:cs typeface="+mn-cs"/>
              </a:rPr>
              <a:t>) must be a variable name.</a:t>
            </a:r>
          </a:p>
          <a:p>
            <a:r>
              <a:rPr lang="en-US" sz="1200" b="0" i="0" kern="1200" dirty="0" smtClean="0">
                <a:solidFill>
                  <a:schemeClr val="tx1"/>
                </a:solidFill>
                <a:effectLst/>
                <a:latin typeface="Arial" pitchFamily="34" charset="0"/>
                <a:ea typeface="+mn-ea"/>
                <a:cs typeface="+mn-cs"/>
              </a:rPr>
              <a:t>Right side (</a:t>
            </a:r>
            <a:r>
              <a:rPr lang="en-US" sz="1200" b="0" i="0" kern="1200" dirty="0" err="1" smtClean="0">
                <a:solidFill>
                  <a:schemeClr val="tx1"/>
                </a:solidFill>
                <a:effectLst/>
                <a:latin typeface="Arial" pitchFamily="34" charset="0"/>
                <a:ea typeface="+mn-ea"/>
                <a:cs typeface="+mn-cs"/>
              </a:rPr>
              <a:t>rvalue</a:t>
            </a:r>
            <a:r>
              <a:rPr lang="en-US" sz="1200" b="0" i="0" kern="1200" dirty="0" smtClean="0">
                <a:solidFill>
                  <a:schemeClr val="tx1"/>
                </a:solidFill>
                <a:effectLst/>
                <a:latin typeface="Arial" pitchFamily="34" charset="0"/>
                <a:ea typeface="+mn-ea"/>
                <a:cs typeface="+mn-cs"/>
              </a:rPr>
              <a:t>) can be any expression.</a:t>
            </a:r>
          </a:p>
          <a:p>
            <a:r>
              <a:rPr lang="en-US" sz="1200" b="0" i="0" kern="1200" dirty="0" smtClean="0">
                <a:solidFill>
                  <a:schemeClr val="tx1"/>
                </a:solidFill>
                <a:effectLst/>
                <a:latin typeface="Arial" pitchFamily="34" charset="0"/>
                <a:ea typeface="+mn-ea"/>
                <a:cs typeface="+mn-cs"/>
              </a:rPr>
              <a:t>The evaluation from right to left.</a:t>
            </a:r>
          </a:p>
          <a:p>
            <a:r>
              <a:rPr lang="en-US" dirty="0" smtClean="0"/>
              <a:t/>
            </a:r>
            <a:br>
              <a:rPr lang="en-US" dirty="0" smtClean="0"/>
            </a:br>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Expression: An expression in a programming language is a combination of explicit values, constants, variables, operators, and functions that are interpreted according to the particular rules of precedence and of association for a particular programming language, which computes and then produces another value. This process, like for mathematical expressions, is called evaluation. The value can be of various types, such as numerical, string, and logical.</a:t>
            </a:r>
          </a:p>
          <a:p>
            <a:r>
              <a:rPr lang="en-US" sz="1200" b="0" i="0" kern="1200" baseline="0" dirty="0" smtClean="0">
                <a:solidFill>
                  <a:schemeClr val="tx1"/>
                </a:solidFill>
                <a:effectLst/>
                <a:latin typeface="Arial" pitchFamily="34" charset="0"/>
                <a:ea typeface="+mn-ea"/>
                <a:cs typeface="+mn-cs"/>
              </a:rPr>
              <a:t>For example, 2+3 is an arithmetic and programming expression which evaluates to 5. A variable is an expression because it denotes a value in memory, so y+6 is an expression. An example of a relational expression is 4≠4, which evaluates to false.</a:t>
            </a:r>
            <a:endParaRPr lang="en-US" dirty="0" smtClean="0">
              <a:solidFill>
                <a:schemeClr val="tx1"/>
              </a:solidFill>
              <a:latin typeface="Arial" charset="0"/>
            </a:endParaRPr>
          </a:p>
        </p:txBody>
      </p:sp>
    </p:spTree>
    <p:extLst>
      <p:ext uri="{BB962C8B-B14F-4D97-AF65-F5344CB8AC3E}">
        <p14:creationId xmlns:p14="http://schemas.microsoft.com/office/powerpoint/2010/main" val="121326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BF4FF56-70F7-4115-832A-83DE9DC1A386}" type="slidenum">
              <a:rPr lang="en-US" smtClean="0">
                <a:latin typeface="Arial" charset="0"/>
              </a:rPr>
              <a:pPr/>
              <a:t>6</a:t>
            </a:fld>
            <a:endParaRPr lang="en-US" dirty="0" smtClean="0">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1328058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ABCC958-DD84-46AE-90BE-AC54F8AC34F0}" type="slidenum">
              <a:rPr lang="en-US" smtClean="0">
                <a:latin typeface="Arial" charset="0"/>
              </a:rPr>
              <a:pPr/>
              <a:t>51</a:t>
            </a:fld>
            <a:endParaRPr lang="en-US" smtClean="0">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dirty="0" smtClean="0">
                <a:latin typeface="Arial" charset="0"/>
              </a:rPr>
              <a:t>The precedence table determines the order of binding in chained expressions, when it is not expressly specified by parentheses.</a:t>
            </a:r>
          </a:p>
          <a:p>
            <a:pPr eaLnBrk="1" hangingPunct="1"/>
            <a:r>
              <a:rPr lang="en-US" dirty="0" smtClean="0">
                <a:latin typeface="Arial" charset="0"/>
              </a:rPr>
              <a:t>For example, ++x*3 is ambiguous without some precedence rule(s). The precedence table tells us that: x is 'bound' more tightly to ++ than to *, so that whatever ++ does (now or later—see below), it does it ONLY to x (and not to x*3); it is equivalent to (++x, x*3).</a:t>
            </a:r>
          </a:p>
          <a:p>
            <a:pPr eaLnBrk="1" hangingPunct="1"/>
            <a:endParaRPr lang="en-US" dirty="0" smtClean="0">
              <a:latin typeface="Arial" charset="0"/>
            </a:endParaRPr>
          </a:p>
          <a:p>
            <a:pPr eaLnBrk="1" hangingPunct="1"/>
            <a:r>
              <a:rPr lang="en-US" dirty="0" smtClean="0">
                <a:latin typeface="Arial" charset="0"/>
              </a:rPr>
              <a:t>Similarly, with 3*x++, where though the post-fix ++ is designed to act AFTER the entire expression is evaluated, the precedence table makes it clear that ONLY x gets incremented (and NOT 3*x).</a:t>
            </a:r>
          </a:p>
          <a:p>
            <a:pPr eaLnBrk="1" hangingPunct="1"/>
            <a:endParaRPr lang="en-US" dirty="0" smtClean="0">
              <a:latin typeface="Arial" charset="0"/>
            </a:endParaRPr>
          </a:p>
          <a:p>
            <a:r>
              <a:rPr lang="en-US" sz="1200" kern="1200" dirty="0" smtClean="0">
                <a:solidFill>
                  <a:schemeClr val="tx1"/>
                </a:solidFill>
                <a:effectLst/>
                <a:latin typeface="Arial" pitchFamily="34" charset="0"/>
                <a:ea typeface="+mn-ea"/>
                <a:cs typeface="+mn-cs"/>
              </a:rPr>
              <a:t>An arithmetic expression without parentheses will be evaluated from </a:t>
            </a:r>
            <a:r>
              <a:rPr lang="en-US" sz="1200" b="1" i="1" kern="1200" dirty="0" smtClean="0">
                <a:solidFill>
                  <a:schemeClr val="tx1"/>
                </a:solidFill>
                <a:effectLst/>
                <a:latin typeface="Arial" pitchFamily="34" charset="0"/>
                <a:ea typeface="+mn-ea"/>
                <a:cs typeface="+mn-cs"/>
              </a:rPr>
              <a:t>left-to-right</a:t>
            </a:r>
            <a:r>
              <a:rPr lang="en-US" sz="1200" kern="1200" dirty="0" smtClean="0">
                <a:solidFill>
                  <a:schemeClr val="tx1"/>
                </a:solidFill>
                <a:effectLst/>
                <a:latin typeface="Arial" pitchFamily="34" charset="0"/>
                <a:ea typeface="+mn-ea"/>
                <a:cs typeface="+mn-cs"/>
              </a:rPr>
              <a:t> using the rules of  precedence of operators.</a:t>
            </a:r>
          </a:p>
          <a:p>
            <a:r>
              <a:rPr lang="en-US" sz="1200" kern="1200" dirty="0" smtClean="0">
                <a:solidFill>
                  <a:schemeClr val="tx1"/>
                </a:solidFill>
                <a:effectLst/>
                <a:latin typeface="Arial" pitchFamily="34" charset="0"/>
                <a:ea typeface="+mn-ea"/>
                <a:cs typeface="+mn-cs"/>
              </a:rPr>
              <a:t>Priority levels:</a:t>
            </a:r>
          </a:p>
          <a:p>
            <a:r>
              <a:rPr lang="en-US" sz="1200" kern="1200" dirty="0" smtClean="0">
                <a:solidFill>
                  <a:schemeClr val="tx1"/>
                </a:solidFill>
                <a:effectLst/>
                <a:latin typeface="Arial" pitchFamily="34" charset="0"/>
                <a:ea typeface="+mn-ea"/>
                <a:cs typeface="+mn-cs"/>
              </a:rPr>
              <a:t>		</a:t>
            </a:r>
            <a:r>
              <a:rPr lang="en-US" sz="1200" b="1" kern="1200" dirty="0" smtClean="0">
                <a:solidFill>
                  <a:schemeClr val="tx1"/>
                </a:solidFill>
                <a:effectLst/>
                <a:latin typeface="Arial" pitchFamily="34" charset="0"/>
                <a:ea typeface="+mn-ea"/>
                <a:cs typeface="+mn-cs"/>
              </a:rPr>
              <a:t>High priority		*	/	%</a:t>
            </a:r>
            <a:endParaRPr lang="en-US" sz="1200" kern="1200" dirty="0" smtClean="0">
              <a:solidFill>
                <a:schemeClr val="tx1"/>
              </a:solidFill>
              <a:effectLst/>
              <a:latin typeface="Arial" pitchFamily="34" charset="0"/>
              <a:ea typeface="+mn-ea"/>
              <a:cs typeface="+mn-cs"/>
            </a:endParaRPr>
          </a:p>
          <a:p>
            <a:r>
              <a:rPr lang="en-US" sz="1200" b="1" kern="1200" dirty="0" smtClean="0">
                <a:solidFill>
                  <a:schemeClr val="tx1"/>
                </a:solidFill>
                <a:effectLst/>
                <a:latin typeface="Arial" pitchFamily="34" charset="0"/>
                <a:ea typeface="+mn-ea"/>
                <a:cs typeface="+mn-cs"/>
              </a:rPr>
              <a:t>		Low priority		+	-</a:t>
            </a:r>
            <a:endParaRPr lang="en-US" sz="1200" kern="1200" dirty="0" smtClean="0">
              <a:solidFill>
                <a:schemeClr val="tx1"/>
              </a:solidFill>
              <a:effectLst/>
              <a:latin typeface="Arial" pitchFamily="34" charset="0"/>
              <a:ea typeface="+mn-ea"/>
              <a:cs typeface="+mn-cs"/>
            </a:endParaRPr>
          </a:p>
          <a:p>
            <a:pPr eaLnBrk="1" hangingPunct="1"/>
            <a:endParaRPr lang="en-US" dirty="0" smtClean="0">
              <a:latin typeface="Arial" charset="0"/>
            </a:endParaRPr>
          </a:p>
        </p:txBody>
      </p:sp>
    </p:spTree>
    <p:extLst>
      <p:ext uri="{BB962C8B-B14F-4D97-AF65-F5344CB8AC3E}">
        <p14:creationId xmlns:p14="http://schemas.microsoft.com/office/powerpoint/2010/main" val="36063205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A66B83A-808F-4C22-9C83-6EBC2C7EF5C7}" type="slidenum">
              <a:rPr lang="en-US" smtClean="0">
                <a:latin typeface="Arial" charset="0"/>
              </a:rPr>
              <a:pPr/>
              <a:t>52</a:t>
            </a:fld>
            <a:endParaRPr lang="en-US" smtClean="0">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latin typeface="Arial" charset="0"/>
            </a:endParaRPr>
          </a:p>
        </p:txBody>
      </p:sp>
    </p:spTree>
    <p:extLst>
      <p:ext uri="{BB962C8B-B14F-4D97-AF65-F5344CB8AC3E}">
        <p14:creationId xmlns:p14="http://schemas.microsoft.com/office/powerpoint/2010/main" val="605352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823E9DF7-833B-4B1C-A4D9-36AD80C36561}" type="slidenum">
              <a:rPr lang="en-US" smtClean="0">
                <a:latin typeface="Arial" charset="0"/>
              </a:rPr>
              <a:pPr/>
              <a:t>53</a:t>
            </a:fld>
            <a:endParaRPr lang="en-US"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34" charset="0"/>
                <a:ea typeface="+mn-ea"/>
                <a:cs typeface="+mn-cs"/>
              </a:rPr>
              <a:t>The basic evaluation procedure includes two left-to-right passes through the expression. During the first pass, the high priority operators (if any) are applied as they are encountered. During the second pass, the low priority operators (if any) are applied as they are encountered. The parentheses enjoys highest priority level (the innermost first, if nested).</a:t>
            </a:r>
            <a:endParaRPr lang="en-US" sz="1200" b="1" kern="1200" dirty="0" smtClean="0">
              <a:solidFill>
                <a:schemeClr val="tx1"/>
              </a:solidFill>
              <a:effectLst/>
              <a:latin typeface="Arial" pitchFamily="34" charset="0"/>
              <a:ea typeface="+mn-ea"/>
              <a:cs typeface="+mn-cs"/>
            </a:endParaRPr>
          </a:p>
          <a:p>
            <a:r>
              <a:rPr lang="en-US" sz="1200" b="1" kern="1200" dirty="0" smtClean="0">
                <a:solidFill>
                  <a:schemeClr val="tx1"/>
                </a:solidFill>
                <a:effectLst/>
                <a:latin typeface="Arial" pitchFamily="34" charset="0"/>
                <a:ea typeface="+mn-ea"/>
                <a:cs typeface="+mn-cs"/>
              </a:rPr>
              <a:t>Example: 	10 / 2 + 3		will return 8.</a:t>
            </a:r>
            <a:endParaRPr lang="en-US" sz="1200" kern="1200" dirty="0" smtClean="0">
              <a:solidFill>
                <a:schemeClr val="tx1"/>
              </a:solidFill>
              <a:effectLst/>
              <a:latin typeface="Arial" pitchFamily="34" charset="0"/>
              <a:ea typeface="+mn-ea"/>
              <a:cs typeface="+mn-cs"/>
            </a:endParaRPr>
          </a:p>
          <a:p>
            <a:r>
              <a:rPr lang="en-US" sz="1200" b="1" kern="1200" dirty="0" smtClean="0">
                <a:solidFill>
                  <a:schemeClr val="tx1"/>
                </a:solidFill>
                <a:effectLst/>
                <a:latin typeface="Arial" pitchFamily="34" charset="0"/>
                <a:ea typeface="+mn-ea"/>
                <a:cs typeface="+mn-cs"/>
              </a:rPr>
              <a:t>	10 / (2 + 3)	will return 2.</a:t>
            </a:r>
            <a:endParaRPr lang="en-US" dirty="0" smtClean="0">
              <a:latin typeface="Arial" charset="0"/>
            </a:endParaRPr>
          </a:p>
          <a:p>
            <a:pPr eaLnBrk="1" hangingPunct="1"/>
            <a:endParaRPr lang="en-US" dirty="0" smtClean="0">
              <a:latin typeface="Arial" charset="0"/>
            </a:endParaRPr>
          </a:p>
        </p:txBody>
      </p:sp>
    </p:spTree>
    <p:extLst>
      <p:ext uri="{BB962C8B-B14F-4D97-AF65-F5344CB8AC3E}">
        <p14:creationId xmlns:p14="http://schemas.microsoft.com/office/powerpoint/2010/main" val="24109218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D70EE0D-1914-4A33-9429-5236E452AF7E}" type="slidenum">
              <a:rPr lang="en-US" smtClean="0">
                <a:latin typeface="Arial" charset="0"/>
              </a:rPr>
              <a:pPr/>
              <a:t>54</a:t>
            </a:fld>
            <a:endParaRPr lang="en-US"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9223433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AD9C26-02A8-4B7E-AAC4-C248A4898500}" type="slidenum">
              <a:rPr lang="en-US" smtClean="0"/>
              <a:pPr>
                <a:defRPr/>
              </a:pPr>
              <a:t>55</a:t>
            </a:fld>
            <a:endParaRPr lang="en-US"/>
          </a:p>
        </p:txBody>
      </p:sp>
    </p:spTree>
    <p:extLst>
      <p:ext uri="{BB962C8B-B14F-4D97-AF65-F5344CB8AC3E}">
        <p14:creationId xmlns:p14="http://schemas.microsoft.com/office/powerpoint/2010/main" val="89193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4206F6F-11AD-43C8-9EF1-432BD96E1CCE}" type="slidenum">
              <a:rPr lang="en-US" smtClean="0">
                <a:latin typeface="Arial" charset="0"/>
              </a:rPr>
              <a:pPr/>
              <a:t>56</a:t>
            </a:fld>
            <a:endParaRPr lang="en-US"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1422523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4206F6F-11AD-43C8-9EF1-432BD96E1CCE}" type="slidenum">
              <a:rPr lang="en-US" smtClean="0">
                <a:latin typeface="Arial" charset="0"/>
              </a:rPr>
              <a:pPr/>
              <a:t>57</a:t>
            </a:fld>
            <a:endParaRPr lang="en-US"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3889360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4206F6F-11AD-43C8-9EF1-432BD96E1CCE}" type="slidenum">
              <a:rPr lang="en-US" smtClean="0">
                <a:latin typeface="Arial" charset="0"/>
              </a:rPr>
              <a:pPr/>
              <a:t>58</a:t>
            </a:fld>
            <a:endParaRPr lang="en-US"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38423364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4206F6F-11AD-43C8-9EF1-432BD96E1CCE}" type="slidenum">
              <a:rPr lang="en-US" smtClean="0">
                <a:latin typeface="Arial" charset="0"/>
              </a:rPr>
              <a:pPr/>
              <a:t>59</a:t>
            </a:fld>
            <a:endParaRPr lang="en-US"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1481150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61ACF-E6A2-4341-9114-AF8D277B89B7}" type="slidenum">
              <a:rPr lang="en-US" smtClean="0"/>
              <a:pPr/>
              <a:t>62</a:t>
            </a:fld>
            <a:endParaRPr lang="en-US"/>
          </a:p>
        </p:txBody>
      </p:sp>
    </p:spTree>
    <p:extLst>
      <p:ext uri="{BB962C8B-B14F-4D97-AF65-F5344CB8AC3E}">
        <p14:creationId xmlns:p14="http://schemas.microsoft.com/office/powerpoint/2010/main" val="401115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0724198-5545-45A5-9499-987AF4131249}" type="slidenum">
              <a:rPr lang="en-US" smtClean="0">
                <a:latin typeface="Arial" charset="0"/>
              </a:rPr>
              <a:pPr/>
              <a:t>7</a:t>
            </a:fld>
            <a:endParaRPr lang="en-US" dirty="0" smtClean="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smtClean="0">
                <a:latin typeface="Arial" charset="0"/>
              </a:rPr>
              <a:t>Please make a note that Modulo operation can</a:t>
            </a:r>
            <a:r>
              <a:rPr lang="en-US" baseline="0" dirty="0" smtClean="0">
                <a:latin typeface="Arial" charset="0"/>
              </a:rPr>
              <a:t> only be used on Integers. And always the resultant sign of Modulo division is the sign of the first operand.</a:t>
            </a:r>
          </a:p>
          <a:p>
            <a:pPr eaLnBrk="1" hangingPunct="1"/>
            <a:endParaRPr lang="en-US" baseline="0" dirty="0" smtClean="0">
              <a:latin typeface="Arial" charset="0"/>
            </a:endParaRPr>
          </a:p>
          <a:p>
            <a:pPr eaLnBrk="1" hangingPunct="1"/>
            <a:r>
              <a:rPr lang="en-US" baseline="0" dirty="0" smtClean="0">
                <a:latin typeface="Arial" charset="0"/>
              </a:rPr>
              <a:t>Examples: Modulus Operation (Remainder after dividing with the denominator)</a:t>
            </a:r>
          </a:p>
          <a:p>
            <a:pPr eaLnBrk="1" hangingPunct="1"/>
            <a:endParaRPr lang="en-US" baseline="0" dirty="0" smtClean="0">
              <a:latin typeface="Arial" charset="0"/>
            </a:endParaRPr>
          </a:p>
          <a:p>
            <a:pPr eaLnBrk="1" hangingPunct="1"/>
            <a:r>
              <a:rPr lang="en-US" baseline="0" dirty="0" smtClean="0">
                <a:latin typeface="Arial" charset="0"/>
              </a:rPr>
              <a:t>6 % 4 = 2</a:t>
            </a:r>
          </a:p>
          <a:p>
            <a:pPr eaLnBrk="1" hangingPunct="1"/>
            <a:r>
              <a:rPr lang="en-US" baseline="0" dirty="0" smtClean="0">
                <a:latin typeface="Arial" charset="0"/>
              </a:rPr>
              <a:t>4 % 6 = 4</a:t>
            </a:r>
          </a:p>
          <a:p>
            <a:pPr eaLnBrk="1" hangingPunct="1"/>
            <a:r>
              <a:rPr lang="en-US" baseline="0" dirty="0" smtClean="0">
                <a:latin typeface="Arial" charset="0"/>
              </a:rPr>
              <a:t>6 % 3 = 0</a:t>
            </a:r>
          </a:p>
          <a:p>
            <a:pPr eaLnBrk="1" hangingPunct="1"/>
            <a:r>
              <a:rPr lang="en-US" baseline="0" dirty="0" smtClean="0">
                <a:latin typeface="Arial" charset="0"/>
              </a:rPr>
              <a:t>3 % 6 = 3</a:t>
            </a:r>
          </a:p>
          <a:p>
            <a:pPr eaLnBrk="1" hangingPunct="1"/>
            <a:r>
              <a:rPr lang="en-US" baseline="0" dirty="0" smtClean="0">
                <a:latin typeface="Arial" charset="0"/>
              </a:rPr>
              <a:t>1 % 3 = 1</a:t>
            </a:r>
          </a:p>
          <a:p>
            <a:pPr eaLnBrk="1" hangingPunct="1"/>
            <a:r>
              <a:rPr lang="en-US" baseline="0" dirty="0" smtClean="0">
                <a:latin typeface="Arial" charset="0"/>
              </a:rPr>
              <a:t>3 % 1 = 0</a:t>
            </a:r>
          </a:p>
          <a:p>
            <a:pPr eaLnBrk="1" hangingPunct="1"/>
            <a:r>
              <a:rPr lang="en-US" baseline="0" dirty="0" smtClean="0">
                <a:latin typeface="Arial" charset="0"/>
              </a:rPr>
              <a:t>0 % 3 = 0</a:t>
            </a:r>
          </a:p>
        </p:txBody>
      </p:sp>
    </p:spTree>
    <p:extLst>
      <p:ext uri="{BB962C8B-B14F-4D97-AF65-F5344CB8AC3E}">
        <p14:creationId xmlns:p14="http://schemas.microsoft.com/office/powerpoint/2010/main" val="8821569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D2AB026-2E03-4088-8ADE-17D35172F6F2}" type="slidenum">
              <a:rPr lang="en-US" smtClean="0">
                <a:solidFill>
                  <a:prstClr val="black"/>
                </a:solidFill>
                <a:latin typeface="Arial" charset="0"/>
              </a:rPr>
              <a:pPr/>
              <a:t>64</a:t>
            </a:fld>
            <a:endParaRPr lang="en-US" smtClean="0">
              <a:solidFill>
                <a:prstClr val="black"/>
              </a:solidFill>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6625428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CC79049-C949-4460-89B6-61C8BE0C71E5}" type="slidenum">
              <a:rPr lang="en-US" smtClean="0">
                <a:solidFill>
                  <a:prstClr val="black"/>
                </a:solidFill>
                <a:latin typeface="Arial" charset="0"/>
              </a:rPr>
              <a:pPr/>
              <a:t>67</a:t>
            </a:fld>
            <a:endParaRPr lang="en-US" smtClean="0">
              <a:solidFill>
                <a:prstClr val="black"/>
              </a:solidFill>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smtClean="0">
                <a:latin typeface="Arial" charset="0"/>
              </a:rPr>
              <a:t>It may so happen that the type of the expression an</a:t>
            </a:r>
            <a:r>
              <a:rPr lang="en-US" baseline="0" dirty="0" smtClean="0">
                <a:latin typeface="Arial" charset="0"/>
              </a:rPr>
              <a:t>d the type of the variable on the left hand side of the assignment operator may not be same.</a:t>
            </a:r>
          </a:p>
          <a:p>
            <a:pPr eaLnBrk="1" hangingPunct="1"/>
            <a:r>
              <a:rPr lang="en-US" baseline="0" dirty="0" smtClean="0">
                <a:latin typeface="Arial" charset="0"/>
              </a:rPr>
              <a:t>In such a case the value of the expression is promoted or demoted depending on the type of the variable on left hand side of =.</a:t>
            </a:r>
          </a:p>
          <a:p>
            <a:pPr eaLnBrk="1" hangingPunct="1"/>
            <a:r>
              <a:rPr lang="en-US" baseline="0" dirty="0" smtClean="0">
                <a:latin typeface="Arial" charset="0"/>
              </a:rPr>
              <a:t>Example:</a:t>
            </a:r>
          </a:p>
          <a:p>
            <a:pPr eaLnBrk="1" hangingPunct="1"/>
            <a:r>
              <a:rPr lang="en-US" baseline="0" dirty="0" err="1" smtClean="0">
                <a:latin typeface="Arial" charset="0"/>
              </a:rPr>
              <a:t>int</a:t>
            </a:r>
            <a:r>
              <a:rPr lang="en-US" baseline="0" dirty="0" smtClean="0">
                <a:latin typeface="Arial" charset="0"/>
              </a:rPr>
              <a:t> </a:t>
            </a:r>
            <a:r>
              <a:rPr lang="en-US" baseline="0" dirty="0" err="1" smtClean="0">
                <a:latin typeface="Arial" charset="0"/>
              </a:rPr>
              <a:t>i</a:t>
            </a:r>
            <a:r>
              <a:rPr lang="en-US" baseline="0" dirty="0" smtClean="0">
                <a:latin typeface="Arial" charset="0"/>
              </a:rPr>
              <a:t>=3.5;</a:t>
            </a:r>
          </a:p>
          <a:p>
            <a:pPr eaLnBrk="1" hangingPunct="1"/>
            <a:r>
              <a:rPr lang="en-US" dirty="0" smtClean="0">
                <a:latin typeface="Arial" charset="0"/>
              </a:rPr>
              <a:t>float b=30;</a:t>
            </a:r>
          </a:p>
          <a:p>
            <a:pPr eaLnBrk="1" hangingPunct="1"/>
            <a:r>
              <a:rPr lang="en-US" dirty="0" smtClean="0">
                <a:latin typeface="Arial" charset="0"/>
              </a:rPr>
              <a:t>In</a:t>
            </a:r>
            <a:r>
              <a:rPr lang="en-US" baseline="0" dirty="0" smtClean="0">
                <a:latin typeface="Arial" charset="0"/>
              </a:rPr>
              <a:t> the first assignment statement though the expressions value is a float (3.5), it cannot be stored in </a:t>
            </a:r>
            <a:r>
              <a:rPr lang="en-US" baseline="0" dirty="0" err="1" smtClean="0">
                <a:latin typeface="Arial" charset="0"/>
              </a:rPr>
              <a:t>i</a:t>
            </a:r>
            <a:r>
              <a:rPr lang="en-US" baseline="0" dirty="0" smtClean="0">
                <a:latin typeface="Arial" charset="0"/>
              </a:rPr>
              <a:t> since it is an int. In such case the float is demoted to an </a:t>
            </a:r>
            <a:r>
              <a:rPr lang="en-US" baseline="0" dirty="0" err="1" smtClean="0">
                <a:latin typeface="Arial" charset="0"/>
              </a:rPr>
              <a:t>int</a:t>
            </a:r>
            <a:r>
              <a:rPr lang="en-US" baseline="0" dirty="0" smtClean="0">
                <a:latin typeface="Arial" charset="0"/>
              </a:rPr>
              <a:t> and then its value is stored. Hence what gets stored in </a:t>
            </a:r>
            <a:r>
              <a:rPr lang="en-US" baseline="0" dirty="0" err="1" smtClean="0">
                <a:latin typeface="Arial" charset="0"/>
              </a:rPr>
              <a:t>i</a:t>
            </a:r>
            <a:r>
              <a:rPr lang="en-US" baseline="0" dirty="0" smtClean="0">
                <a:latin typeface="Arial" charset="0"/>
              </a:rPr>
              <a:t> is 3.</a:t>
            </a:r>
          </a:p>
          <a:p>
            <a:pPr eaLnBrk="1" hangingPunct="1"/>
            <a:r>
              <a:rPr lang="en-US" baseline="0" dirty="0" smtClean="0">
                <a:latin typeface="Arial" charset="0"/>
              </a:rPr>
              <a:t>Exactly opposite happens in the next statement. Here, 30 is promoted to 30.000000 and then stored in b, since b being a float variable which cannot hold anything except a float value.</a:t>
            </a:r>
            <a:endParaRPr lang="en-US" dirty="0" smtClean="0">
              <a:latin typeface="Arial" charset="0"/>
            </a:endParaRPr>
          </a:p>
        </p:txBody>
      </p:sp>
    </p:spTree>
    <p:extLst>
      <p:ext uri="{BB962C8B-B14F-4D97-AF65-F5344CB8AC3E}">
        <p14:creationId xmlns:p14="http://schemas.microsoft.com/office/powerpoint/2010/main" val="2877475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CC79049-C949-4460-89B6-61C8BE0C71E5}" type="slidenum">
              <a:rPr lang="en-US" smtClean="0">
                <a:solidFill>
                  <a:prstClr val="black"/>
                </a:solidFill>
                <a:latin typeface="Arial" charset="0"/>
              </a:rPr>
              <a:pPr/>
              <a:t>68</a:t>
            </a:fld>
            <a:endParaRPr lang="en-US" smtClean="0">
              <a:solidFill>
                <a:prstClr val="black"/>
              </a:solidFill>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smtClean="0">
                <a:latin typeface="Arial" charset="0"/>
              </a:rPr>
              <a:t>It may so happen that the type of the expression an</a:t>
            </a:r>
            <a:r>
              <a:rPr lang="en-US" baseline="0" dirty="0" smtClean="0">
                <a:latin typeface="Arial" charset="0"/>
              </a:rPr>
              <a:t>d the type of the variable on the left hand side of the assignment operator may not be same.</a:t>
            </a:r>
          </a:p>
          <a:p>
            <a:pPr eaLnBrk="1" hangingPunct="1"/>
            <a:r>
              <a:rPr lang="en-US" baseline="0" dirty="0" smtClean="0">
                <a:latin typeface="Arial" charset="0"/>
              </a:rPr>
              <a:t>In such a case the value of the expression is promoted or demoted depending on the type of the variable on left hand side of =.</a:t>
            </a:r>
          </a:p>
          <a:p>
            <a:pPr eaLnBrk="1" hangingPunct="1"/>
            <a:r>
              <a:rPr lang="en-US" baseline="0" dirty="0" smtClean="0">
                <a:latin typeface="Arial" charset="0"/>
              </a:rPr>
              <a:t>Example:</a:t>
            </a:r>
          </a:p>
          <a:p>
            <a:pPr eaLnBrk="1" hangingPunct="1"/>
            <a:r>
              <a:rPr lang="en-US" baseline="0" dirty="0" err="1" smtClean="0">
                <a:latin typeface="Arial" charset="0"/>
              </a:rPr>
              <a:t>int</a:t>
            </a:r>
            <a:r>
              <a:rPr lang="en-US" baseline="0" dirty="0" smtClean="0">
                <a:latin typeface="Arial" charset="0"/>
              </a:rPr>
              <a:t> </a:t>
            </a:r>
            <a:r>
              <a:rPr lang="en-US" baseline="0" dirty="0" err="1" smtClean="0">
                <a:latin typeface="Arial" charset="0"/>
              </a:rPr>
              <a:t>i</a:t>
            </a:r>
            <a:r>
              <a:rPr lang="en-US" baseline="0" dirty="0" smtClean="0">
                <a:latin typeface="Arial" charset="0"/>
              </a:rPr>
              <a:t>=3.5;</a:t>
            </a:r>
          </a:p>
          <a:p>
            <a:pPr eaLnBrk="1" hangingPunct="1"/>
            <a:r>
              <a:rPr lang="en-US" dirty="0" smtClean="0">
                <a:latin typeface="Arial" charset="0"/>
              </a:rPr>
              <a:t>float b=30;</a:t>
            </a:r>
          </a:p>
          <a:p>
            <a:pPr eaLnBrk="1" hangingPunct="1"/>
            <a:r>
              <a:rPr lang="en-US" dirty="0" smtClean="0">
                <a:latin typeface="Arial" charset="0"/>
              </a:rPr>
              <a:t>In</a:t>
            </a:r>
            <a:r>
              <a:rPr lang="en-US" baseline="0" dirty="0" smtClean="0">
                <a:latin typeface="Arial" charset="0"/>
              </a:rPr>
              <a:t> the first assignment statement though the expressions value is a float (3.5), it cannot be stored in </a:t>
            </a:r>
            <a:r>
              <a:rPr lang="en-US" baseline="0" dirty="0" err="1" smtClean="0">
                <a:latin typeface="Arial" charset="0"/>
              </a:rPr>
              <a:t>i</a:t>
            </a:r>
            <a:r>
              <a:rPr lang="en-US" baseline="0" dirty="0" smtClean="0">
                <a:latin typeface="Arial" charset="0"/>
              </a:rPr>
              <a:t> since it is an int. In such case the float is demoted to an </a:t>
            </a:r>
            <a:r>
              <a:rPr lang="en-US" baseline="0" dirty="0" err="1" smtClean="0">
                <a:latin typeface="Arial" charset="0"/>
              </a:rPr>
              <a:t>int</a:t>
            </a:r>
            <a:r>
              <a:rPr lang="en-US" baseline="0" dirty="0" smtClean="0">
                <a:latin typeface="Arial" charset="0"/>
              </a:rPr>
              <a:t> and then its value is stored. Hence what gets stored in </a:t>
            </a:r>
            <a:r>
              <a:rPr lang="en-US" baseline="0" dirty="0" err="1" smtClean="0">
                <a:latin typeface="Arial" charset="0"/>
              </a:rPr>
              <a:t>i</a:t>
            </a:r>
            <a:r>
              <a:rPr lang="en-US" baseline="0" dirty="0" smtClean="0">
                <a:latin typeface="Arial" charset="0"/>
              </a:rPr>
              <a:t> is 3.</a:t>
            </a:r>
          </a:p>
          <a:p>
            <a:pPr eaLnBrk="1" hangingPunct="1"/>
            <a:r>
              <a:rPr lang="en-US" baseline="0" dirty="0" smtClean="0">
                <a:latin typeface="Arial" charset="0"/>
              </a:rPr>
              <a:t>Exactly opposite happens in the next statement. Here, 30 is promoted to 30.000000 and then stored in b, since b being a float variable which cannot hold anything except a float value.</a:t>
            </a:r>
            <a:endParaRPr lang="en-US" dirty="0" smtClean="0">
              <a:latin typeface="Arial" charset="0"/>
            </a:endParaRPr>
          </a:p>
        </p:txBody>
      </p:sp>
    </p:spTree>
    <p:extLst>
      <p:ext uri="{BB962C8B-B14F-4D97-AF65-F5344CB8AC3E}">
        <p14:creationId xmlns:p14="http://schemas.microsoft.com/office/powerpoint/2010/main" val="39241538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62A401-C34F-4912-A7FE-61ECF2B12DD9}" type="slidenum">
              <a:rPr lang="en-US" smtClean="0">
                <a:solidFill>
                  <a:prstClr val="black"/>
                </a:solidFill>
                <a:latin typeface="Arial" charset="0"/>
              </a:rPr>
              <a:pPr/>
              <a:t>69</a:t>
            </a:fld>
            <a:endParaRPr lang="en-US" smtClean="0">
              <a:solidFill>
                <a:prstClr val="black"/>
              </a:solidFill>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1728590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62A401-C34F-4912-A7FE-61ECF2B12DD9}" type="slidenum">
              <a:rPr lang="en-US" smtClean="0">
                <a:solidFill>
                  <a:prstClr val="black"/>
                </a:solidFill>
                <a:latin typeface="Arial" charset="0"/>
              </a:rPr>
              <a:pPr/>
              <a:t>70</a:t>
            </a:fld>
            <a:endParaRPr lang="en-US" smtClean="0">
              <a:solidFill>
                <a:prstClr val="black"/>
              </a:solidFill>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8845583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dirty="0" smtClean="0">
              <a:latin typeface="Arial" charset="0"/>
            </a:endParaRPr>
          </a:p>
        </p:txBody>
      </p:sp>
      <p:sp>
        <p:nvSpPr>
          <p:cNvPr id="50180" name="Slide Number Placeholder 3"/>
          <p:cNvSpPr>
            <a:spLocks noGrp="1"/>
          </p:cNvSpPr>
          <p:nvPr>
            <p:ph type="sldNum" sz="quarter" idx="5"/>
          </p:nvPr>
        </p:nvSpPr>
        <p:spPr>
          <a:noFill/>
        </p:spPr>
        <p:txBody>
          <a:bodyPr/>
          <a:lstStyle/>
          <a:p>
            <a:fld id="{FBF16D72-8C81-47D0-8335-6CA0792E6BAF}" type="slidenum">
              <a:rPr lang="en-US" smtClean="0">
                <a:solidFill>
                  <a:prstClr val="black"/>
                </a:solidFill>
                <a:latin typeface="Arial" charset="0"/>
              </a:rPr>
              <a:pPr/>
              <a:t>71</a:t>
            </a:fld>
            <a:endParaRPr lang="en-US" smtClean="0">
              <a:solidFill>
                <a:prstClr val="black"/>
              </a:solidFill>
              <a:latin typeface="Arial" charset="0"/>
            </a:endParaRPr>
          </a:p>
        </p:txBody>
      </p:sp>
    </p:spTree>
    <p:extLst>
      <p:ext uri="{BB962C8B-B14F-4D97-AF65-F5344CB8AC3E}">
        <p14:creationId xmlns:p14="http://schemas.microsoft.com/office/powerpoint/2010/main" val="7412600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dirty="0" smtClean="0">
                <a:latin typeface="Arial" charset="0"/>
              </a:rPr>
              <a:t>1.	1 for float(5/3)+3/5;	:  1.666667 for (float)5/3 + 3/5;</a:t>
            </a:r>
          </a:p>
          <a:p>
            <a:r>
              <a:rPr lang="en-US" dirty="0" smtClean="0">
                <a:latin typeface="Arial" charset="0"/>
              </a:rPr>
              <a:t>2.	7</a:t>
            </a:r>
          </a:p>
          <a:p>
            <a:r>
              <a:rPr lang="en-US" dirty="0" smtClean="0">
                <a:latin typeface="Arial" charset="0"/>
              </a:rPr>
              <a:t>3.	5</a:t>
            </a:r>
          </a:p>
          <a:p>
            <a:r>
              <a:rPr lang="en-US" dirty="0" smtClean="0">
                <a:latin typeface="Arial" charset="0"/>
              </a:rPr>
              <a:t>4.	6.666667</a:t>
            </a:r>
          </a:p>
          <a:p>
            <a:r>
              <a:rPr lang="en-US" dirty="0" smtClean="0">
                <a:latin typeface="Arial" charset="0"/>
              </a:rPr>
              <a:t>5.	5</a:t>
            </a:r>
          </a:p>
          <a:p>
            <a:r>
              <a:rPr lang="en-US" dirty="0" smtClean="0">
                <a:latin typeface="Arial" charset="0"/>
              </a:rPr>
              <a:t>6.	5</a:t>
            </a:r>
          </a:p>
          <a:p>
            <a:r>
              <a:rPr lang="en-US" dirty="0" smtClean="0">
                <a:latin typeface="Arial" charset="0"/>
              </a:rPr>
              <a:t>7.	0.283622</a:t>
            </a:r>
          </a:p>
          <a:p>
            <a:r>
              <a:rPr lang="en-US" dirty="0" smtClean="0">
                <a:latin typeface="Arial" charset="0"/>
              </a:rPr>
              <a:t>8. 	1</a:t>
            </a:r>
          </a:p>
          <a:p>
            <a:endParaRPr lang="en-US" dirty="0" smtClean="0">
              <a:latin typeface="Arial" charset="0"/>
            </a:endParaRPr>
          </a:p>
        </p:txBody>
      </p:sp>
      <p:sp>
        <p:nvSpPr>
          <p:cNvPr id="50180" name="Slide Number Placeholder 3"/>
          <p:cNvSpPr>
            <a:spLocks noGrp="1"/>
          </p:cNvSpPr>
          <p:nvPr>
            <p:ph type="sldNum" sz="quarter" idx="5"/>
          </p:nvPr>
        </p:nvSpPr>
        <p:spPr>
          <a:noFill/>
        </p:spPr>
        <p:txBody>
          <a:bodyPr/>
          <a:lstStyle/>
          <a:p>
            <a:fld id="{FBF16D72-8C81-47D0-8335-6CA0792E6BAF}" type="slidenum">
              <a:rPr lang="en-US" smtClean="0">
                <a:solidFill>
                  <a:prstClr val="black"/>
                </a:solidFill>
                <a:latin typeface="Arial" charset="0"/>
              </a:rPr>
              <a:pPr/>
              <a:t>72</a:t>
            </a:fld>
            <a:endParaRPr lang="en-US" smtClean="0">
              <a:solidFill>
                <a:prstClr val="black"/>
              </a:solidFill>
              <a:latin typeface="Arial" charset="0"/>
            </a:endParaRPr>
          </a:p>
        </p:txBody>
      </p:sp>
    </p:spTree>
    <p:extLst>
      <p:ext uri="{BB962C8B-B14F-4D97-AF65-F5344CB8AC3E}">
        <p14:creationId xmlns:p14="http://schemas.microsoft.com/office/powerpoint/2010/main" val="59849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7E7B5F-7124-4738-80D1-0DA89352CC18}" type="slidenum">
              <a:rPr lang="en-US" smtClean="0">
                <a:latin typeface="Arial" charset="0"/>
              </a:rPr>
              <a:pPr/>
              <a:t>8</a:t>
            </a:fld>
            <a:endParaRPr lang="en-US" smtClean="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dirty="0" smtClean="0">
                <a:latin typeface="Arial" charset="0"/>
              </a:rPr>
              <a:t>First time</a:t>
            </a:r>
            <a:r>
              <a:rPr lang="en-US" baseline="0" dirty="0" smtClean="0">
                <a:latin typeface="Arial" charset="0"/>
              </a:rPr>
              <a:t> when the program is executed the input provided is 265 and the output is Months=8</a:t>
            </a:r>
          </a:p>
          <a:p>
            <a:pPr eaLnBrk="1" hangingPunct="1"/>
            <a:r>
              <a:rPr lang="en-US" baseline="0" dirty="0" smtClean="0">
                <a:latin typeface="Arial" charset="0"/>
              </a:rPr>
              <a:t> 						     Days=25</a:t>
            </a:r>
          </a:p>
          <a:p>
            <a:pPr eaLnBrk="1" hangingPunct="1"/>
            <a:r>
              <a:rPr lang="en-US" dirty="0" smtClean="0">
                <a:latin typeface="Arial" charset="0"/>
              </a:rPr>
              <a:t>Second time</a:t>
            </a:r>
            <a:r>
              <a:rPr lang="en-US" baseline="0" dirty="0" smtClean="0">
                <a:latin typeface="Arial" charset="0"/>
              </a:rPr>
              <a:t> when the program is executed the input provided is 364 and the output is Months=12</a:t>
            </a:r>
          </a:p>
          <a:p>
            <a:pPr eaLnBrk="1" hangingPunct="1"/>
            <a:r>
              <a:rPr lang="en-US" baseline="0" dirty="0" smtClean="0">
                <a:latin typeface="Arial" charset="0"/>
              </a:rPr>
              <a:t> 						         Days=4</a:t>
            </a:r>
            <a:endParaRPr lang="en-US" dirty="0" smtClean="0">
              <a:latin typeface="Arial" charset="0"/>
            </a:endParaRPr>
          </a:p>
          <a:p>
            <a:pPr eaLnBrk="1" hangingPunct="1"/>
            <a:endParaRPr lang="en-US" dirty="0" smtClean="0">
              <a:latin typeface="Arial" charset="0"/>
            </a:endParaRPr>
          </a:p>
        </p:txBody>
      </p:sp>
    </p:spTree>
    <p:extLst>
      <p:ext uri="{BB962C8B-B14F-4D97-AF65-F5344CB8AC3E}">
        <p14:creationId xmlns:p14="http://schemas.microsoft.com/office/powerpoint/2010/main" val="645654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86BCF60-82D9-4144-B533-FE2B09BC5F40}" type="slidenum">
              <a:rPr lang="en-US" smtClean="0">
                <a:latin typeface="Arial" charset="0"/>
              </a:rPr>
              <a:pPr/>
              <a:t>9</a:t>
            </a:fld>
            <a:endParaRPr lang="en-US"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sz="1200" b="1" kern="1200" dirty="0" smtClean="0">
                <a:solidFill>
                  <a:schemeClr val="tx1"/>
                </a:solidFill>
                <a:effectLst/>
                <a:latin typeface="Arial" pitchFamily="34" charset="0"/>
                <a:ea typeface="+mn-ea"/>
                <a:cs typeface="+mn-cs"/>
              </a:rPr>
              <a:t>Chances of  computational errors: </a:t>
            </a:r>
            <a:endParaRPr lang="en-US" sz="1200" kern="1200" dirty="0" smtClean="0">
              <a:solidFill>
                <a:schemeClr val="tx1"/>
              </a:solidFill>
              <a:effectLst/>
              <a:latin typeface="Arial" pitchFamily="34" charset="0"/>
              <a:ea typeface="+mn-ea"/>
              <a:cs typeface="+mn-cs"/>
            </a:endParaRPr>
          </a:p>
          <a:p>
            <a:pPr lvl="0"/>
            <a:r>
              <a:rPr lang="en-US" sz="1200" b="1" kern="1200" dirty="0" smtClean="0">
                <a:solidFill>
                  <a:schemeClr val="tx1"/>
                </a:solidFill>
                <a:effectLst/>
                <a:latin typeface="Arial" pitchFamily="34" charset="0"/>
                <a:ea typeface="+mn-ea"/>
                <a:cs typeface="+mn-cs"/>
              </a:rPr>
              <a:t>Real values :</a:t>
            </a:r>
            <a:r>
              <a:rPr lang="en-US" sz="1200" kern="1200" dirty="0" smtClean="0">
                <a:solidFill>
                  <a:schemeClr val="tx1"/>
                </a:solidFill>
                <a:effectLst/>
                <a:latin typeface="Arial" pitchFamily="34" charset="0"/>
                <a:ea typeface="+mn-ea"/>
                <a:cs typeface="+mn-cs"/>
              </a:rPr>
              <a:t> Computer gives approximate values for real numbers and errors due to such approximations may lead to serious problems.</a:t>
            </a:r>
          </a:p>
          <a:p>
            <a:r>
              <a:rPr lang="en-US" sz="1200" kern="1200" dirty="0" smtClean="0">
                <a:solidFill>
                  <a:schemeClr val="tx1"/>
                </a:solidFill>
                <a:effectLst/>
                <a:latin typeface="Arial" pitchFamily="34" charset="0"/>
                <a:ea typeface="+mn-ea"/>
                <a:cs typeface="+mn-cs"/>
              </a:rPr>
              <a:t>		</a:t>
            </a:r>
            <a:r>
              <a:rPr lang="en-US" sz="1200" b="1" kern="1200" dirty="0" smtClean="0">
                <a:solidFill>
                  <a:schemeClr val="tx1"/>
                </a:solidFill>
                <a:effectLst/>
                <a:latin typeface="Arial" pitchFamily="34" charset="0"/>
                <a:ea typeface="+mn-ea"/>
                <a:cs typeface="+mn-cs"/>
              </a:rPr>
              <a:t>e.g.	......</a:t>
            </a:r>
            <a:endParaRPr lang="en-US" sz="1200" kern="1200" dirty="0" smtClean="0">
              <a:solidFill>
                <a:schemeClr val="tx1"/>
              </a:solidFill>
              <a:effectLst/>
              <a:latin typeface="Arial" pitchFamily="34" charset="0"/>
              <a:ea typeface="+mn-ea"/>
              <a:cs typeface="+mn-cs"/>
            </a:endParaRPr>
          </a:p>
          <a:p>
            <a:r>
              <a:rPr lang="en-US" sz="1200" b="1" kern="1200" dirty="0" smtClean="0">
                <a:solidFill>
                  <a:schemeClr val="tx1"/>
                </a:solidFill>
                <a:effectLst/>
                <a:latin typeface="Arial" pitchFamily="34" charset="0"/>
                <a:ea typeface="+mn-ea"/>
                <a:cs typeface="+mn-cs"/>
              </a:rPr>
              <a:t>			x = 5.0 / 3.0;</a:t>
            </a:r>
            <a:endParaRPr lang="en-US" sz="1200" kern="1200" dirty="0" smtClean="0">
              <a:solidFill>
                <a:schemeClr val="tx1"/>
              </a:solidFill>
              <a:effectLst/>
              <a:latin typeface="Arial" pitchFamily="34" charset="0"/>
              <a:ea typeface="+mn-ea"/>
              <a:cs typeface="+mn-cs"/>
            </a:endParaRPr>
          </a:p>
          <a:p>
            <a:r>
              <a:rPr lang="en-US" sz="1200" b="1" kern="1200" dirty="0" smtClean="0">
                <a:solidFill>
                  <a:schemeClr val="tx1"/>
                </a:solidFill>
                <a:effectLst/>
                <a:latin typeface="Arial" pitchFamily="34" charset="0"/>
                <a:ea typeface="+mn-ea"/>
                <a:cs typeface="+mn-cs"/>
              </a:rPr>
              <a:t>			y = x* 3.0;</a:t>
            </a:r>
            <a:endParaRPr lang="en-US" sz="1200" kern="1200" dirty="0" smtClean="0">
              <a:solidFill>
                <a:schemeClr val="tx1"/>
              </a:solidFill>
              <a:effectLst/>
              <a:latin typeface="Arial" pitchFamily="34" charset="0"/>
              <a:ea typeface="+mn-ea"/>
              <a:cs typeface="+mn-cs"/>
            </a:endParaRPr>
          </a:p>
          <a:p>
            <a:r>
              <a:rPr lang="en-US" sz="1200" kern="1200" dirty="0" smtClean="0">
                <a:solidFill>
                  <a:schemeClr val="tx1"/>
                </a:solidFill>
                <a:effectLst/>
                <a:latin typeface="Arial" pitchFamily="34" charset="0"/>
                <a:ea typeface="+mn-ea"/>
                <a:cs typeface="+mn-cs"/>
              </a:rPr>
              <a:t> </a:t>
            </a:r>
          </a:p>
          <a:p>
            <a:r>
              <a:rPr lang="en-US" sz="1200" kern="1200" dirty="0" smtClean="0">
                <a:solidFill>
                  <a:schemeClr val="tx1"/>
                </a:solidFill>
                <a:effectLst/>
                <a:latin typeface="Arial" pitchFamily="34" charset="0"/>
                <a:ea typeface="+mn-ea"/>
                <a:cs typeface="+mn-cs"/>
              </a:rPr>
              <a:t>	We know that value of y must be equal to 5. But there is no guarantee. It may be 4.99999 also.</a:t>
            </a:r>
          </a:p>
          <a:p>
            <a:r>
              <a:rPr lang="en-US" sz="1200" kern="1200" dirty="0" smtClean="0">
                <a:solidFill>
                  <a:schemeClr val="tx1"/>
                </a:solidFill>
                <a:effectLst/>
                <a:latin typeface="Arial" pitchFamily="34" charset="0"/>
                <a:ea typeface="+mn-ea"/>
                <a:cs typeface="+mn-cs"/>
              </a:rPr>
              <a:t> </a:t>
            </a:r>
          </a:p>
          <a:p>
            <a:pPr lvl="0"/>
            <a:r>
              <a:rPr lang="en-US" sz="1200" b="1" kern="1200" dirty="0" smtClean="0">
                <a:solidFill>
                  <a:schemeClr val="tx1"/>
                </a:solidFill>
                <a:effectLst/>
                <a:latin typeface="Arial" pitchFamily="34" charset="0"/>
                <a:ea typeface="+mn-ea"/>
                <a:cs typeface="+mn-cs"/>
              </a:rPr>
              <a:t>Division by zero:</a:t>
            </a:r>
            <a:r>
              <a:rPr lang="en-US" sz="1200" kern="1200" dirty="0" smtClean="0">
                <a:solidFill>
                  <a:schemeClr val="tx1"/>
                </a:solidFill>
                <a:effectLst/>
                <a:latin typeface="Arial" pitchFamily="34" charset="0"/>
                <a:ea typeface="+mn-ea"/>
                <a:cs typeface="+mn-cs"/>
              </a:rPr>
              <a:t> It may cause abnormal termination of the program or meaningless result. Care should be taken to test the denominator that is zero or likely to assume zero value after calculation.</a:t>
            </a:r>
          </a:p>
          <a:p>
            <a:endParaRPr lang="en-US" sz="1200" kern="1200" dirty="0" smtClean="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176886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B03D73F-FB6C-44BE-9170-F91114EB43AE}" type="slidenum">
              <a:rPr lang="en-US" smtClean="0">
                <a:latin typeface="Arial" charset="0"/>
              </a:rPr>
              <a:pPr/>
              <a:t>10</a:t>
            </a:fld>
            <a:endParaRPr lang="en-US" smtClean="0">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61757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AB140BD6-9C04-46CD-88B7-302F0C6D51DE}" type="datetime1">
              <a:rPr lang="en-US" smtClean="0"/>
              <a:t>9/7/2016</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101/102 PSUC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AECD7B-AC55-4F31-BD7D-7247F57AE8B1}" type="datetime1">
              <a:rPr lang="en-US" smtClean="0"/>
              <a:t>9/7/2016</a:t>
            </a:fld>
            <a:endParaRPr lang="en-US"/>
          </a:p>
        </p:txBody>
      </p:sp>
      <p:sp>
        <p:nvSpPr>
          <p:cNvPr id="5" name="Footer Placeholder 4"/>
          <p:cNvSpPr>
            <a:spLocks noGrp="1"/>
          </p:cNvSpPr>
          <p:nvPr>
            <p:ph type="ftr" sz="quarter" idx="11"/>
          </p:nvPr>
        </p:nvSpPr>
        <p:spPr/>
        <p:txBody>
          <a:bodyPr/>
          <a:lstStyle/>
          <a:p>
            <a:r>
              <a:rPr lang="en-US" smtClean="0"/>
              <a:t>CSE 101/102 PSUC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2978C-2BB5-4B61-8A69-0319D234C04E}" type="datetime1">
              <a:rPr lang="en-US" smtClean="0"/>
              <a:t>9/7/2016</a:t>
            </a:fld>
            <a:endParaRPr lang="en-US"/>
          </a:p>
        </p:txBody>
      </p:sp>
      <p:sp>
        <p:nvSpPr>
          <p:cNvPr id="5" name="Footer Placeholder 4"/>
          <p:cNvSpPr>
            <a:spLocks noGrp="1"/>
          </p:cNvSpPr>
          <p:nvPr>
            <p:ph type="ftr" sz="quarter" idx="11"/>
          </p:nvPr>
        </p:nvSpPr>
        <p:spPr/>
        <p:txBody>
          <a:bodyPr/>
          <a:lstStyle/>
          <a:p>
            <a:r>
              <a:rPr lang="en-US" smtClean="0"/>
              <a:t>CSE 101/102 PSUC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09000910-C8C6-497A-BCE8-66C07C6B6F7D}" type="datetime1">
              <a:rPr lang="en-US" smtClean="0"/>
              <a:t>9/7/2016</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dirty="0" smtClean="0"/>
              <a:t>CSE 101/102 PSUC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8A9ED27A-E22A-455B-987D-573330CC0F69}" type="datetime1">
              <a:rPr lang="en-US" smtClean="0"/>
              <a:t>9/7/2016</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dirty="0" smtClean="0"/>
              <a:t>CSE 101/102 PSUC                                                      Department of CSE</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D8378-A30C-452A-88F0-E6D72CD84713}" type="datetime1">
              <a:rPr lang="en-US" smtClean="0"/>
              <a:t>9/7/2016</a:t>
            </a:fld>
            <a:endParaRPr lang="en-US"/>
          </a:p>
        </p:txBody>
      </p:sp>
      <p:sp>
        <p:nvSpPr>
          <p:cNvPr id="5" name="Footer Placeholder 4"/>
          <p:cNvSpPr>
            <a:spLocks noGrp="1"/>
          </p:cNvSpPr>
          <p:nvPr>
            <p:ph type="ftr" sz="quarter" idx="11"/>
          </p:nvPr>
        </p:nvSpPr>
        <p:spPr/>
        <p:txBody>
          <a:bodyPr/>
          <a:lstStyle/>
          <a:p>
            <a:r>
              <a:rPr lang="en-US" smtClean="0"/>
              <a:t>CSE 101/102 PSUC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D15F4DE8-BC3B-4302-9AFE-A2A8A99773EA}" type="datetime1">
              <a:rPr lang="en-US" smtClean="0"/>
              <a:t>9/7/2016</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101/102 PSUC                                                      Department of CSE</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8A73D-9DFA-4BFE-9E43-2934C19B5F84}" type="datetime1">
              <a:rPr lang="en-US" smtClean="0"/>
              <a:t>9/7/2016</a:t>
            </a:fld>
            <a:endParaRPr lang="en-US"/>
          </a:p>
        </p:txBody>
      </p:sp>
      <p:sp>
        <p:nvSpPr>
          <p:cNvPr id="5" name="Footer Placeholder 4"/>
          <p:cNvSpPr>
            <a:spLocks noGrp="1"/>
          </p:cNvSpPr>
          <p:nvPr>
            <p:ph type="ftr" sz="quarter" idx="11"/>
          </p:nvPr>
        </p:nvSpPr>
        <p:spPr/>
        <p:txBody>
          <a:bodyPr/>
          <a:lstStyle/>
          <a:p>
            <a:r>
              <a:rPr lang="en-US" smtClean="0"/>
              <a:t>CSE 101/102 PSUC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Rectangle 8"/>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0588C9-2527-448E-BFD8-5B5EDE1D6610}" type="datetime1">
              <a:rPr lang="en-US" smtClean="0"/>
              <a:t>9/7/2016</a:t>
            </a:fld>
            <a:endParaRPr lang="en-US"/>
          </a:p>
        </p:txBody>
      </p:sp>
      <p:sp>
        <p:nvSpPr>
          <p:cNvPr id="6" name="Footer Placeholder 5"/>
          <p:cNvSpPr>
            <a:spLocks noGrp="1"/>
          </p:cNvSpPr>
          <p:nvPr>
            <p:ph type="ftr" sz="quarter" idx="11"/>
          </p:nvPr>
        </p:nvSpPr>
        <p:spPr/>
        <p:txBody>
          <a:bodyPr/>
          <a:lstStyle/>
          <a:p>
            <a:r>
              <a:rPr lang="en-US" smtClean="0"/>
              <a:t>CSE 101/102 PSUC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Rectangle 8"/>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EBA1AB-A1A9-40AB-AF11-81E522B61BF6}" type="datetime1">
              <a:rPr lang="en-US" smtClean="0"/>
              <a:t>9/7/2016</a:t>
            </a:fld>
            <a:endParaRPr lang="en-US"/>
          </a:p>
        </p:txBody>
      </p:sp>
      <p:sp>
        <p:nvSpPr>
          <p:cNvPr id="8" name="Footer Placeholder 7"/>
          <p:cNvSpPr>
            <a:spLocks noGrp="1"/>
          </p:cNvSpPr>
          <p:nvPr>
            <p:ph type="ftr" sz="quarter" idx="11"/>
          </p:nvPr>
        </p:nvSpPr>
        <p:spPr/>
        <p:txBody>
          <a:bodyPr/>
          <a:lstStyle/>
          <a:p>
            <a:r>
              <a:rPr lang="en-US" smtClean="0"/>
              <a:t>CSE 101/102 PSUC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Rectangle 10"/>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F6FF3-A428-4491-9A17-A87E77A4DED1}" type="datetime1">
              <a:rPr lang="en-US" smtClean="0"/>
              <a:t>9/7/2016</a:t>
            </a:fld>
            <a:endParaRPr lang="en-US"/>
          </a:p>
        </p:txBody>
      </p:sp>
      <p:sp>
        <p:nvSpPr>
          <p:cNvPr id="4" name="Footer Placeholder 3"/>
          <p:cNvSpPr>
            <a:spLocks noGrp="1"/>
          </p:cNvSpPr>
          <p:nvPr>
            <p:ph type="ftr" sz="quarter" idx="11"/>
          </p:nvPr>
        </p:nvSpPr>
        <p:spPr/>
        <p:txBody>
          <a:bodyPr/>
          <a:lstStyle/>
          <a:p>
            <a:r>
              <a:rPr lang="en-US" smtClean="0"/>
              <a:t>CSE 101/102 PSUC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7" name="Rectangle 6"/>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0F02D-F694-4598-AA56-F37AEEDEDA86}" type="datetime1">
              <a:rPr lang="en-US" smtClean="0"/>
              <a:t>9/7/2016</a:t>
            </a:fld>
            <a:endParaRPr lang="en-US"/>
          </a:p>
        </p:txBody>
      </p:sp>
      <p:sp>
        <p:nvSpPr>
          <p:cNvPr id="3" name="Footer Placeholder 2"/>
          <p:cNvSpPr>
            <a:spLocks noGrp="1"/>
          </p:cNvSpPr>
          <p:nvPr>
            <p:ph type="ftr" sz="quarter" idx="11"/>
          </p:nvPr>
        </p:nvSpPr>
        <p:spPr/>
        <p:txBody>
          <a:bodyPr/>
          <a:lstStyle/>
          <a:p>
            <a:r>
              <a:rPr lang="en-US" smtClean="0"/>
              <a:t>CSE 101/102 PSUC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Rectangle 5"/>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C163E-3D08-4C1C-8A0E-04625B9E1F46}" type="datetime1">
              <a:rPr lang="en-US" smtClean="0"/>
              <a:t>9/7/2016</a:t>
            </a:fld>
            <a:endParaRPr lang="en-US"/>
          </a:p>
        </p:txBody>
      </p:sp>
      <p:sp>
        <p:nvSpPr>
          <p:cNvPr id="6" name="Footer Placeholder 5"/>
          <p:cNvSpPr>
            <a:spLocks noGrp="1"/>
          </p:cNvSpPr>
          <p:nvPr>
            <p:ph type="ftr" sz="quarter" idx="11"/>
          </p:nvPr>
        </p:nvSpPr>
        <p:spPr/>
        <p:txBody>
          <a:bodyPr/>
          <a:lstStyle/>
          <a:p>
            <a:r>
              <a:rPr lang="en-US" smtClean="0"/>
              <a:t>CSE 101/102 PSUC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Rectangle 8"/>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D9538-6A82-4FEE-9EEE-AE81E190CCDC}" type="datetime1">
              <a:rPr lang="en-US" smtClean="0"/>
              <a:t>9/7/2016</a:t>
            </a:fld>
            <a:endParaRPr lang="en-US"/>
          </a:p>
        </p:txBody>
      </p:sp>
      <p:sp>
        <p:nvSpPr>
          <p:cNvPr id="6" name="Footer Placeholder 5"/>
          <p:cNvSpPr>
            <a:spLocks noGrp="1"/>
          </p:cNvSpPr>
          <p:nvPr>
            <p:ph type="ftr" sz="quarter" idx="11"/>
          </p:nvPr>
        </p:nvSpPr>
        <p:spPr/>
        <p:txBody>
          <a:bodyPr/>
          <a:lstStyle/>
          <a:p>
            <a:r>
              <a:rPr lang="en-US" smtClean="0"/>
              <a:t>CSE 101/102 PSUC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Rectangle 8"/>
          <p:cNvSpPr/>
          <p:nvPr userDrawn="1"/>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1E6A403F-A6AC-4441-A010-D094924FE779}" type="datetime1">
              <a:rPr lang="en-US" smtClean="0"/>
              <a:t>9/7/2016</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101/102 PSUC                                                      Department of CSE</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 id="2147483650" r:id="rId13"/>
    <p:sldLayoutId id="2147483651" r:id="rId14"/>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0.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6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sz="3600" b="1" dirty="0" smtClean="0"/>
              <a:t>Operators and Expressions</a:t>
            </a:r>
            <a:endParaRPr lang="en-US" sz="3600" b="1" dirty="0"/>
          </a:p>
        </p:txBody>
      </p:sp>
      <p:sp>
        <p:nvSpPr>
          <p:cNvPr id="4" name="Slide Number Placeholder 3"/>
          <p:cNvSpPr>
            <a:spLocks noGrp="1"/>
          </p:cNvSpPr>
          <p:nvPr>
            <p:ph type="sldNum" sz="quarter" idx="12"/>
          </p:nvPr>
        </p:nvSpPr>
        <p:spPr/>
        <p:txBody>
          <a:bodyPr/>
          <a:lstStyle/>
          <a:p>
            <a:fld id="{EB572375-96E0-4DBB-B3D7-B1489209CDB4}" type="slidenum">
              <a:rPr lang="en-US" smtClean="0"/>
              <a:pPr/>
              <a:t>1</a:t>
            </a:fld>
            <a:endParaRPr lang="en-US"/>
          </a:p>
        </p:txBody>
      </p:sp>
      <p:sp>
        <p:nvSpPr>
          <p:cNvPr id="6" name="Title 5"/>
          <p:cNvSpPr>
            <a:spLocks noGrp="1"/>
          </p:cNvSpPr>
          <p:nvPr>
            <p:ph type="title"/>
          </p:nvPr>
        </p:nvSpPr>
        <p:spPr/>
        <p:txBody>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algn="just" eaLnBrk="1" hangingPunct="1">
              <a:lnSpc>
                <a:spcPct val="120000"/>
              </a:lnSpc>
              <a:buFont typeface="Wingdings" pitchFamily="2" charset="2"/>
              <a:buChar char="Ø"/>
            </a:pPr>
            <a:r>
              <a:rPr lang="en-US" sz="2800" dirty="0" smtClean="0"/>
              <a:t>When one of the operands is real &amp; the other is integer, it is called as mixed mode arithmetic.</a:t>
            </a:r>
          </a:p>
          <a:p>
            <a:pPr algn="just" eaLnBrk="1" hangingPunct="1">
              <a:lnSpc>
                <a:spcPct val="120000"/>
              </a:lnSpc>
              <a:buFont typeface="Wingdings" pitchFamily="2" charset="2"/>
              <a:buChar char="Ø"/>
            </a:pPr>
            <a:endParaRPr lang="en-US" sz="2800" dirty="0" smtClean="0"/>
          </a:p>
          <a:p>
            <a:pPr algn="just" eaLnBrk="1" hangingPunct="1">
              <a:lnSpc>
                <a:spcPct val="120000"/>
              </a:lnSpc>
              <a:buFont typeface="Wingdings" pitchFamily="2" charset="2"/>
              <a:buChar char="Ø"/>
            </a:pPr>
            <a:r>
              <a:rPr lang="en-US" sz="2800" dirty="0" smtClean="0"/>
              <a:t> Only the real operation is performed &amp; the result is always a real number.</a:t>
            </a:r>
          </a:p>
          <a:p>
            <a:pPr algn="just" eaLnBrk="1" hangingPunct="1">
              <a:lnSpc>
                <a:spcPct val="120000"/>
              </a:lnSpc>
              <a:buFontTx/>
              <a:buNone/>
            </a:pPr>
            <a:endParaRPr lang="en-US" sz="2400" dirty="0" smtClean="0"/>
          </a:p>
          <a:p>
            <a:pPr algn="just" eaLnBrk="1" hangingPunct="1">
              <a:lnSpc>
                <a:spcPct val="120000"/>
              </a:lnSpc>
              <a:buFontTx/>
              <a:buNone/>
            </a:pPr>
            <a:r>
              <a:rPr lang="en-US" sz="2400" dirty="0" smtClean="0">
                <a:solidFill>
                  <a:srgbClr val="6600CC"/>
                </a:solidFill>
              </a:rPr>
              <a:t>	</a:t>
            </a:r>
            <a:r>
              <a:rPr lang="en-US" sz="2400" b="1" dirty="0" smtClean="0"/>
              <a:t>Example:</a:t>
            </a:r>
          </a:p>
          <a:p>
            <a:pPr lvl="1" algn="just" eaLnBrk="1" hangingPunct="1">
              <a:lnSpc>
                <a:spcPct val="120000"/>
              </a:lnSpc>
              <a:buFontTx/>
              <a:buNone/>
            </a:pPr>
            <a:r>
              <a:rPr lang="en-US" sz="2400" b="1" dirty="0" smtClean="0">
                <a:solidFill>
                  <a:srgbClr val="002060"/>
                </a:solidFill>
              </a:rPr>
              <a:t>	15/10.0 =1.5</a:t>
            </a:r>
          </a:p>
          <a:p>
            <a:pPr lvl="1" algn="just" eaLnBrk="1" hangingPunct="1">
              <a:lnSpc>
                <a:spcPct val="120000"/>
              </a:lnSpc>
              <a:buFontTx/>
              <a:buNone/>
            </a:pPr>
            <a:r>
              <a:rPr lang="en-US" sz="2400" b="1" dirty="0" smtClean="0">
                <a:solidFill>
                  <a:srgbClr val="002060"/>
                </a:solidFill>
              </a:rPr>
              <a:t>     15.0/10 = 1.5</a:t>
            </a:r>
          </a:p>
          <a:p>
            <a:pPr lvl="1" algn="just" eaLnBrk="1" hangingPunct="1">
              <a:lnSpc>
                <a:spcPct val="120000"/>
              </a:lnSpc>
              <a:buFontTx/>
              <a:buNone/>
            </a:pPr>
            <a:r>
              <a:rPr lang="en-US" sz="2400" b="1" dirty="0" smtClean="0">
                <a:solidFill>
                  <a:srgbClr val="002060"/>
                </a:solidFill>
              </a:rPr>
              <a:t>	-15.0/10 = -1.5</a:t>
            </a:r>
          </a:p>
        </p:txBody>
      </p:sp>
      <p:sp>
        <p:nvSpPr>
          <p:cNvPr id="15366" name="Slide Number Placeholder 5"/>
          <p:cNvSpPr>
            <a:spLocks noGrp="1"/>
          </p:cNvSpPr>
          <p:nvPr>
            <p:ph type="sldNum" sz="quarter" idx="12"/>
          </p:nvPr>
        </p:nvSpPr>
        <p:spPr>
          <a:noFill/>
        </p:spPr>
        <p:txBody>
          <a:bodyPr/>
          <a:lstStyle/>
          <a:p>
            <a:fld id="{DCB5E599-8DEF-438C-8908-F0CE52085E6F}" type="slidenum">
              <a:rPr lang="en-US" smtClean="0"/>
              <a:pPr/>
              <a:t>10</a:t>
            </a:fld>
            <a:endParaRPr lang="en-US" smtClean="0"/>
          </a:p>
        </p:txBody>
      </p:sp>
      <p:sp>
        <p:nvSpPr>
          <p:cNvPr id="15362" name="Text Box 4"/>
          <p:cNvSpPr>
            <a:spLocks noGrp="1" noChangeArrowheads="1"/>
          </p:cNvSpPr>
          <p:nvPr>
            <p:ph type="title"/>
          </p:nvPr>
        </p:nvSpPr>
        <p:spPr>
          <a:noFill/>
        </p:spPr>
        <p:txBody>
          <a:bodyPr>
            <a:noAutofit/>
          </a:bodyPr>
          <a:lstStyle/>
          <a:p>
            <a:pPr algn="ctr"/>
            <a:r>
              <a:rPr lang="en-US" sz="4000" b="1" dirty="0" smtClean="0"/>
              <a:t/>
            </a:r>
            <a:br>
              <a:rPr lang="en-US" sz="4000" b="1" dirty="0" smtClean="0"/>
            </a:br>
            <a:r>
              <a:rPr lang="en-US" sz="4000" b="1" dirty="0"/>
              <a:t>Mixed mode </a:t>
            </a:r>
            <a:r>
              <a:rPr lang="en-US" sz="4000" b="1" dirty="0" smtClean="0"/>
              <a:t>arithmetic</a:t>
            </a:r>
            <a:br>
              <a:rPr lang="en-US" sz="4000" b="1" dirty="0" smtClean="0"/>
            </a:br>
            <a:endParaRPr lang="en-US" sz="4000" b="1" dirty="0" smtClean="0"/>
          </a:p>
        </p:txBody>
      </p:sp>
    </p:spTree>
    <p:extLst>
      <p:ext uri="{BB962C8B-B14F-4D97-AF65-F5344CB8AC3E}">
        <p14:creationId xmlns:p14="http://schemas.microsoft.com/office/powerpoint/2010/main" val="2133903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p:txBody>
          <a:bodyPr/>
          <a:lstStyle/>
          <a:p>
            <a:pPr marL="609600" indent="-609600" eaLnBrk="1" hangingPunct="1">
              <a:spcBef>
                <a:spcPct val="0"/>
              </a:spcBef>
              <a:buFontTx/>
              <a:buNone/>
            </a:pPr>
            <a:r>
              <a:rPr lang="en-US" sz="2400" dirty="0" smtClean="0"/>
              <a:t>Which of the following arithmetic expressions are valid? </a:t>
            </a:r>
          </a:p>
          <a:p>
            <a:pPr marL="609600" indent="-609600" eaLnBrk="1" hangingPunct="1">
              <a:spcBef>
                <a:spcPct val="0"/>
              </a:spcBef>
              <a:buFontTx/>
              <a:buNone/>
            </a:pPr>
            <a:r>
              <a:rPr lang="en-US" sz="2400" dirty="0" smtClean="0"/>
              <a:t>If valid, give the value of the expression; otherwise give </a:t>
            </a:r>
          </a:p>
          <a:p>
            <a:pPr marL="609600" indent="-609600" eaLnBrk="1" hangingPunct="1">
              <a:spcBef>
                <a:spcPct val="0"/>
              </a:spcBef>
              <a:buFontTx/>
              <a:buNone/>
            </a:pPr>
            <a:r>
              <a:rPr lang="en-US" sz="2400" dirty="0" smtClean="0"/>
              <a:t>reason.</a:t>
            </a:r>
          </a:p>
          <a:p>
            <a:pPr marL="609600" indent="-609600">
              <a:buFontTx/>
              <a:buAutoNum type="alphaLcPeriod"/>
            </a:pPr>
            <a:r>
              <a:rPr lang="en-US" sz="2400" dirty="0" smtClean="0"/>
              <a:t>(25/3) %2 </a:t>
            </a:r>
          </a:p>
          <a:p>
            <a:pPr marL="609600" indent="-609600">
              <a:buFontTx/>
              <a:buAutoNum type="alphaLcPeriod"/>
            </a:pPr>
            <a:r>
              <a:rPr lang="en-US" sz="2400" dirty="0" smtClean="0"/>
              <a:t>(+9/4) + 5</a:t>
            </a:r>
          </a:p>
          <a:p>
            <a:pPr marL="609600" indent="-609600">
              <a:buFontTx/>
              <a:buAutoNum type="alphaLcPeriod"/>
            </a:pPr>
            <a:r>
              <a:rPr lang="en-US" sz="2400" dirty="0" smtClean="0"/>
              <a:t>7.5 % 3</a:t>
            </a:r>
          </a:p>
          <a:p>
            <a:pPr marL="609600" indent="-609600">
              <a:buFontTx/>
              <a:buAutoNum type="alphaLcPeriod"/>
            </a:pPr>
            <a:r>
              <a:rPr lang="en-US" sz="2400" dirty="0" smtClean="0"/>
              <a:t>(14%3)+(7 % 2)</a:t>
            </a:r>
          </a:p>
          <a:p>
            <a:pPr marL="609600" indent="-609600">
              <a:buFontTx/>
              <a:buAutoNum type="alphaLcPeriod"/>
            </a:pPr>
            <a:r>
              <a:rPr lang="en-US" sz="2400" dirty="0" smtClean="0"/>
              <a:t>-14 % 3.0</a:t>
            </a:r>
          </a:p>
          <a:p>
            <a:pPr marL="609600" indent="-609600">
              <a:buFontTx/>
              <a:buAutoNum type="alphaLcPeriod"/>
            </a:pPr>
            <a:r>
              <a:rPr lang="en-US" sz="2400" dirty="0" smtClean="0"/>
              <a:t>15.25 + - 5.0</a:t>
            </a:r>
          </a:p>
          <a:p>
            <a:pPr marL="609600" indent="-609600">
              <a:buFontTx/>
              <a:buAutoNum type="alphaLcPeriod"/>
            </a:pPr>
            <a:r>
              <a:rPr lang="en-US" sz="2400" dirty="0"/>
              <a:t>((5/3)*3)+(5%3)	</a:t>
            </a:r>
            <a:endParaRPr lang="en-US" sz="2400" dirty="0" smtClean="0"/>
          </a:p>
          <a:p>
            <a:pPr marL="609600" indent="-609600" eaLnBrk="1" hangingPunct="1">
              <a:buFontTx/>
              <a:buNone/>
            </a:pPr>
            <a:endParaRPr lang="en-US" sz="2400" dirty="0" smtClean="0"/>
          </a:p>
          <a:p>
            <a:pPr marL="609600" indent="-609600" eaLnBrk="1" hangingPunct="1">
              <a:buFontTx/>
              <a:buNone/>
            </a:pPr>
            <a:endParaRPr lang="en-US" sz="3600" dirty="0" smtClean="0"/>
          </a:p>
        </p:txBody>
      </p:sp>
      <p:sp>
        <p:nvSpPr>
          <p:cNvPr id="16390" name="Slide Number Placeholder 5"/>
          <p:cNvSpPr>
            <a:spLocks noGrp="1"/>
          </p:cNvSpPr>
          <p:nvPr>
            <p:ph type="sldNum" sz="quarter" idx="12"/>
          </p:nvPr>
        </p:nvSpPr>
        <p:spPr>
          <a:noFill/>
        </p:spPr>
        <p:txBody>
          <a:bodyPr/>
          <a:lstStyle/>
          <a:p>
            <a:fld id="{DE7B98A3-54B8-4DBD-8832-85C7734D4BCE}" type="slidenum">
              <a:rPr lang="en-US" smtClean="0"/>
              <a:pPr/>
              <a:t>11</a:t>
            </a:fld>
            <a:endParaRPr lang="en-US" smtClean="0"/>
          </a:p>
        </p:txBody>
      </p:sp>
      <p:sp>
        <p:nvSpPr>
          <p:cNvPr id="16386" name="Rectangle 2"/>
          <p:cNvSpPr>
            <a:spLocks noGrp="1" noChangeArrowheads="1"/>
          </p:cNvSpPr>
          <p:nvPr>
            <p:ph type="title"/>
          </p:nvPr>
        </p:nvSpPr>
        <p:spPr/>
        <p:txBody>
          <a:bodyPr>
            <a:normAutofit/>
          </a:bodyPr>
          <a:lstStyle/>
          <a:p>
            <a:pPr algn="l" eaLnBrk="1" hangingPunct="1"/>
            <a:r>
              <a:rPr lang="en-US" spc="800" dirty="0" smtClean="0"/>
              <a:t>Exercise 	</a:t>
            </a:r>
          </a:p>
        </p:txBody>
      </p:sp>
    </p:spTree>
    <p:extLst>
      <p:ext uri="{BB962C8B-B14F-4D97-AF65-F5344CB8AC3E}">
        <p14:creationId xmlns:p14="http://schemas.microsoft.com/office/powerpoint/2010/main" val="285762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7" dur="500"/>
                                        <p:tgtEl>
                                          <p:spTgt spid="8499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4995">
                                            <p:txEl>
                                              <p:pRg st="5" end="5"/>
                                            </p:txEl>
                                          </p:spTgt>
                                        </p:tgtEl>
                                        <p:attrNameLst>
                                          <p:attrName>style.visibility</p:attrName>
                                        </p:attrNameLst>
                                      </p:cBhvr>
                                      <p:to>
                                        <p:strVal val="visible"/>
                                      </p:to>
                                    </p:set>
                                    <p:animEffect transition="in" filter="blinds(horizontal)">
                                      <p:cBhvr>
                                        <p:cTn id="16" dur="500"/>
                                        <p:tgtEl>
                                          <p:spTgt spid="8499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4995">
                                            <p:txEl>
                                              <p:pRg st="6" end="6"/>
                                            </p:txEl>
                                          </p:spTgt>
                                        </p:tgtEl>
                                        <p:attrNameLst>
                                          <p:attrName>style.visibility</p:attrName>
                                        </p:attrNameLst>
                                      </p:cBhvr>
                                      <p:to>
                                        <p:strVal val="visible"/>
                                      </p:to>
                                    </p:set>
                                    <p:animEffect transition="in" filter="blinds(horizontal)">
                                      <p:cBhvr>
                                        <p:cTn id="21" dur="500"/>
                                        <p:tgtEl>
                                          <p:spTgt spid="8499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4995">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49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p:txBody>
          <a:bodyPr/>
          <a:lstStyle/>
          <a:p>
            <a:pPr marL="609600" indent="-609600" eaLnBrk="1" hangingPunct="1">
              <a:spcBef>
                <a:spcPct val="0"/>
              </a:spcBef>
              <a:buFontTx/>
              <a:buNone/>
            </a:pPr>
            <a:r>
              <a:rPr lang="en-US" sz="2400" dirty="0" smtClean="0"/>
              <a:t>Which of the following arithmetic expressions are valid? </a:t>
            </a:r>
          </a:p>
          <a:p>
            <a:pPr marL="609600" indent="-609600" eaLnBrk="1" hangingPunct="1">
              <a:spcBef>
                <a:spcPct val="0"/>
              </a:spcBef>
              <a:buFontTx/>
              <a:buNone/>
            </a:pPr>
            <a:r>
              <a:rPr lang="en-US" sz="2400" dirty="0" smtClean="0"/>
              <a:t>If valid, give the value of the expression; otherwise give </a:t>
            </a:r>
          </a:p>
          <a:p>
            <a:pPr marL="609600" indent="-609600" eaLnBrk="1" hangingPunct="1">
              <a:spcBef>
                <a:spcPct val="0"/>
              </a:spcBef>
              <a:buFontTx/>
              <a:buNone/>
            </a:pPr>
            <a:r>
              <a:rPr lang="en-US" sz="2400" dirty="0" smtClean="0"/>
              <a:t>reason.</a:t>
            </a:r>
          </a:p>
          <a:p>
            <a:pPr marL="609600" indent="-609600">
              <a:buFontTx/>
              <a:buAutoNum type="alphaLcPeriod"/>
            </a:pPr>
            <a:r>
              <a:rPr lang="en-US" sz="2400" dirty="0" smtClean="0"/>
              <a:t>(25/3) %2 </a:t>
            </a:r>
          </a:p>
          <a:p>
            <a:pPr marL="609600" indent="-609600">
              <a:buFontTx/>
              <a:buAutoNum type="alphaLcPeriod"/>
            </a:pPr>
            <a:r>
              <a:rPr lang="en-US" sz="2400" dirty="0" smtClean="0"/>
              <a:t>(+9/4) + 5</a:t>
            </a:r>
          </a:p>
          <a:p>
            <a:pPr marL="609600" indent="-609600">
              <a:buFontTx/>
              <a:buAutoNum type="alphaLcPeriod"/>
            </a:pPr>
            <a:r>
              <a:rPr lang="en-US" sz="2400" dirty="0" smtClean="0"/>
              <a:t>7.5 % 3</a:t>
            </a:r>
          </a:p>
          <a:p>
            <a:pPr marL="609600" indent="-609600">
              <a:buFontTx/>
              <a:buAutoNum type="alphaLcPeriod"/>
            </a:pPr>
            <a:r>
              <a:rPr lang="en-US" sz="2400" dirty="0" smtClean="0"/>
              <a:t>(14%3)+(7 % 2)</a:t>
            </a:r>
          </a:p>
          <a:p>
            <a:pPr marL="609600" indent="-609600">
              <a:buFontTx/>
              <a:buAutoNum type="alphaLcPeriod"/>
            </a:pPr>
            <a:r>
              <a:rPr lang="en-US" sz="2400" dirty="0" smtClean="0"/>
              <a:t>-14 % 3.0</a:t>
            </a:r>
          </a:p>
          <a:p>
            <a:pPr marL="609600" indent="-609600">
              <a:buFontTx/>
              <a:buAutoNum type="alphaLcPeriod"/>
            </a:pPr>
            <a:r>
              <a:rPr lang="en-US" sz="2400" dirty="0" smtClean="0"/>
              <a:t>15.25 + - 5.0</a:t>
            </a:r>
          </a:p>
          <a:p>
            <a:pPr marL="609600" indent="-609600">
              <a:buFontTx/>
              <a:buAutoNum type="alphaLcPeriod"/>
            </a:pPr>
            <a:r>
              <a:rPr lang="en-US" sz="2400" dirty="0"/>
              <a:t>((5/3)*3)+(5%3)	</a:t>
            </a:r>
            <a:endParaRPr lang="en-US" sz="2400" dirty="0" smtClean="0"/>
          </a:p>
          <a:p>
            <a:pPr marL="609600" indent="-609600" eaLnBrk="1" hangingPunct="1">
              <a:buFontTx/>
              <a:buNone/>
            </a:pPr>
            <a:endParaRPr lang="en-US" sz="2400" dirty="0" smtClean="0"/>
          </a:p>
          <a:p>
            <a:pPr marL="609600" indent="-609600" eaLnBrk="1" hangingPunct="1">
              <a:buFontTx/>
              <a:buNone/>
            </a:pPr>
            <a:endParaRPr lang="en-US" sz="3600" dirty="0" smtClean="0"/>
          </a:p>
        </p:txBody>
      </p:sp>
      <p:sp>
        <p:nvSpPr>
          <p:cNvPr id="16390" name="Slide Number Placeholder 5"/>
          <p:cNvSpPr>
            <a:spLocks noGrp="1"/>
          </p:cNvSpPr>
          <p:nvPr>
            <p:ph type="sldNum" sz="quarter" idx="12"/>
          </p:nvPr>
        </p:nvSpPr>
        <p:spPr>
          <a:noFill/>
        </p:spPr>
        <p:txBody>
          <a:bodyPr/>
          <a:lstStyle/>
          <a:p>
            <a:fld id="{DE7B98A3-54B8-4DBD-8832-85C7734D4BCE}" type="slidenum">
              <a:rPr lang="en-US" smtClean="0"/>
              <a:pPr/>
              <a:t>12</a:t>
            </a:fld>
            <a:endParaRPr lang="en-US" smtClean="0"/>
          </a:p>
        </p:txBody>
      </p:sp>
      <p:sp>
        <p:nvSpPr>
          <p:cNvPr id="16386" name="Rectangle 2"/>
          <p:cNvSpPr>
            <a:spLocks noGrp="1" noChangeArrowheads="1"/>
          </p:cNvSpPr>
          <p:nvPr>
            <p:ph type="title"/>
          </p:nvPr>
        </p:nvSpPr>
        <p:spPr/>
        <p:txBody>
          <a:bodyPr>
            <a:normAutofit/>
          </a:bodyPr>
          <a:lstStyle/>
          <a:p>
            <a:pPr algn="l" eaLnBrk="1" hangingPunct="1"/>
            <a:r>
              <a:rPr lang="en-US" spc="800" dirty="0" smtClean="0"/>
              <a:t>Exercise 	</a:t>
            </a:r>
          </a:p>
        </p:txBody>
      </p:sp>
      <p:sp>
        <p:nvSpPr>
          <p:cNvPr id="7" name="Rectangle 3"/>
          <p:cNvSpPr txBox="1">
            <a:spLocks noChangeArrowheads="1"/>
          </p:cNvSpPr>
          <p:nvPr/>
        </p:nvSpPr>
        <p:spPr bwMode="auto">
          <a:xfrm>
            <a:off x="4114800" y="2209800"/>
            <a:ext cx="4953000" cy="3429000"/>
          </a:xfrm>
          <a:prstGeom prst="rect">
            <a:avLst/>
          </a:prstGeom>
          <a:noFill/>
          <a:ln w="9525">
            <a:noFill/>
            <a:miter lim="800000"/>
            <a:headEnd/>
            <a:tailEnd/>
          </a:ln>
        </p:spPr>
        <p:txBody>
          <a:bodyPr/>
          <a:lstStyle/>
          <a:p>
            <a:pPr marL="609600" indent="-609600">
              <a:spcBef>
                <a:spcPts val="624"/>
              </a:spcBef>
              <a:defRPr/>
            </a:pPr>
            <a:r>
              <a:rPr lang="en-US" sz="2400" b="1" kern="0" dirty="0">
                <a:latin typeface="+mn-lt"/>
              </a:rPr>
              <a:t>= </a:t>
            </a:r>
            <a:r>
              <a:rPr lang="en-US" sz="2400" kern="0" dirty="0">
                <a:latin typeface="+mn-lt"/>
              </a:rPr>
              <a:t>VALID;</a:t>
            </a:r>
            <a:r>
              <a:rPr lang="en-US" sz="2400" b="1" kern="0" dirty="0">
                <a:latin typeface="+mn-lt"/>
              </a:rPr>
              <a:t> 0</a:t>
            </a:r>
          </a:p>
          <a:p>
            <a:pPr marL="609600" indent="-609600">
              <a:spcBef>
                <a:spcPts val="624"/>
              </a:spcBef>
              <a:defRPr/>
            </a:pPr>
            <a:r>
              <a:rPr lang="en-US" sz="2400" b="1" kern="0" dirty="0">
                <a:latin typeface="+mn-lt"/>
              </a:rPr>
              <a:t>= </a:t>
            </a:r>
            <a:r>
              <a:rPr lang="en-US" sz="2400" kern="0" dirty="0">
                <a:latin typeface="+mn-lt"/>
              </a:rPr>
              <a:t>VALID; </a:t>
            </a:r>
            <a:r>
              <a:rPr lang="en-US" sz="2400" b="1" kern="0" dirty="0">
                <a:latin typeface="+mn-lt"/>
              </a:rPr>
              <a:t>7</a:t>
            </a:r>
          </a:p>
          <a:p>
            <a:pPr marL="609600" indent="-609600">
              <a:spcBef>
                <a:spcPts val="624"/>
              </a:spcBef>
              <a:defRPr/>
            </a:pPr>
            <a:r>
              <a:rPr lang="en-US" sz="2400" b="1" kern="0" dirty="0">
                <a:latin typeface="+mn-lt"/>
              </a:rPr>
              <a:t>= NOT VALID; </a:t>
            </a:r>
            <a:r>
              <a:rPr lang="en-US" sz="2200" kern="0" dirty="0">
                <a:latin typeface="+mn-lt"/>
              </a:rPr>
              <a:t>illegal use of floating point</a:t>
            </a:r>
          </a:p>
          <a:p>
            <a:pPr marL="609600" indent="-609600">
              <a:spcBef>
                <a:spcPts val="624"/>
              </a:spcBef>
              <a:defRPr/>
            </a:pPr>
            <a:r>
              <a:rPr lang="en-US" sz="2400" b="1" kern="0" dirty="0">
                <a:latin typeface="+mn-lt"/>
              </a:rPr>
              <a:t>= </a:t>
            </a:r>
            <a:r>
              <a:rPr lang="en-US" sz="2400" kern="0" dirty="0">
                <a:latin typeface="+mn-lt"/>
              </a:rPr>
              <a:t>VALID; </a:t>
            </a:r>
            <a:r>
              <a:rPr lang="en-US" sz="2400" b="1" kern="0" dirty="0">
                <a:latin typeface="+mn-lt"/>
              </a:rPr>
              <a:t>3</a:t>
            </a:r>
          </a:p>
          <a:p>
            <a:pPr marL="609600" indent="-609600">
              <a:spcBef>
                <a:spcPts val="624"/>
              </a:spcBef>
              <a:defRPr/>
            </a:pPr>
            <a:r>
              <a:rPr lang="en-US" sz="2400" b="1" kern="0" dirty="0">
                <a:latin typeface="+mn-lt"/>
              </a:rPr>
              <a:t>= </a:t>
            </a:r>
            <a:r>
              <a:rPr lang="en-US" sz="2400" b="1" kern="0" dirty="0" smtClean="0"/>
              <a:t>NOT VALID; </a:t>
            </a:r>
            <a:r>
              <a:rPr lang="en-US" sz="2200" kern="0" dirty="0" smtClean="0"/>
              <a:t>illegal use of floating point</a:t>
            </a:r>
            <a:endParaRPr lang="en-US" sz="2200" b="1" kern="0" dirty="0">
              <a:latin typeface="+mn-lt"/>
            </a:endParaRPr>
          </a:p>
          <a:p>
            <a:pPr marL="609600" indent="-609600">
              <a:spcBef>
                <a:spcPts val="624"/>
              </a:spcBef>
              <a:defRPr/>
            </a:pPr>
            <a:r>
              <a:rPr lang="en-US" sz="2400" b="1" kern="0" dirty="0">
                <a:latin typeface="+mn-lt"/>
              </a:rPr>
              <a:t>= </a:t>
            </a:r>
            <a:r>
              <a:rPr lang="en-US" sz="2400" kern="0" dirty="0">
                <a:latin typeface="+mn-lt"/>
              </a:rPr>
              <a:t>VALID; </a:t>
            </a:r>
            <a:r>
              <a:rPr lang="en-US" sz="2400" b="1" kern="0" dirty="0">
                <a:latin typeface="+mn-lt"/>
              </a:rPr>
              <a:t>10.25</a:t>
            </a:r>
          </a:p>
          <a:p>
            <a:pPr marL="609600" indent="-609600">
              <a:spcBef>
                <a:spcPct val="20000"/>
              </a:spcBef>
              <a:defRPr/>
            </a:pPr>
            <a:r>
              <a:rPr lang="en-US" sz="2400" b="1" dirty="0" smtClean="0"/>
              <a:t>=</a:t>
            </a:r>
            <a:r>
              <a:rPr lang="en-US" sz="2400" dirty="0" smtClean="0"/>
              <a:t> </a:t>
            </a:r>
            <a:r>
              <a:rPr lang="en-US" sz="2400" dirty="0"/>
              <a:t>VALID; </a:t>
            </a:r>
            <a:r>
              <a:rPr lang="en-US" sz="2400" b="1" dirty="0"/>
              <a:t>5</a:t>
            </a:r>
            <a:endParaRPr lang="en-US" sz="2400" b="1" kern="0" dirty="0">
              <a:solidFill>
                <a:srgbClr val="C00000"/>
              </a:solidFill>
            </a:endParaRPr>
          </a:p>
        </p:txBody>
      </p:sp>
    </p:spTree>
    <p:extLst>
      <p:ext uri="{BB962C8B-B14F-4D97-AF65-F5344CB8AC3E}">
        <p14:creationId xmlns:p14="http://schemas.microsoft.com/office/powerpoint/2010/main" val="285762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7" dur="500"/>
                                        <p:tgtEl>
                                          <p:spTgt spid="8499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4995">
                                            <p:txEl>
                                              <p:pRg st="5" end="5"/>
                                            </p:txEl>
                                          </p:spTgt>
                                        </p:tgtEl>
                                        <p:attrNameLst>
                                          <p:attrName>style.visibility</p:attrName>
                                        </p:attrNameLst>
                                      </p:cBhvr>
                                      <p:to>
                                        <p:strVal val="visible"/>
                                      </p:to>
                                    </p:set>
                                    <p:animEffect transition="in" filter="blinds(horizontal)">
                                      <p:cBhvr>
                                        <p:cTn id="16" dur="500"/>
                                        <p:tgtEl>
                                          <p:spTgt spid="8499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4995">
                                            <p:txEl>
                                              <p:pRg st="6" end="6"/>
                                            </p:txEl>
                                          </p:spTgt>
                                        </p:tgtEl>
                                        <p:attrNameLst>
                                          <p:attrName>style.visibility</p:attrName>
                                        </p:attrNameLst>
                                      </p:cBhvr>
                                      <p:to>
                                        <p:strVal val="visible"/>
                                      </p:to>
                                    </p:set>
                                    <p:animEffect transition="in" filter="blinds(horizontal)">
                                      <p:cBhvr>
                                        <p:cTn id="21" dur="500"/>
                                        <p:tgtEl>
                                          <p:spTgt spid="8499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4995">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4995">
                                            <p:txEl>
                                              <p:pRg st="9" end="9"/>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buFontTx/>
              <a:buNone/>
            </a:pPr>
            <a:r>
              <a:rPr lang="en-US" sz="2400" dirty="0" smtClean="0"/>
              <a:t>Relational operators are used to compare two quantities</a:t>
            </a:r>
          </a:p>
          <a:p>
            <a:pPr eaLnBrk="1" hangingPunct="1">
              <a:buFontTx/>
              <a:buNone/>
            </a:pPr>
            <a:endParaRPr lang="en-US" sz="2400" dirty="0" smtClean="0">
              <a:solidFill>
                <a:srgbClr val="660033"/>
              </a:solidFill>
            </a:endParaRPr>
          </a:p>
          <a:p>
            <a:pPr eaLnBrk="1" hangingPunct="1">
              <a:buFontTx/>
              <a:buNone/>
            </a:pPr>
            <a:r>
              <a:rPr lang="en-US" sz="2400" dirty="0" smtClean="0"/>
              <a:t>    </a:t>
            </a:r>
            <a:r>
              <a:rPr lang="en-US" sz="2400" u="sng" dirty="0" smtClean="0"/>
              <a:t>Operator</a:t>
            </a:r>
            <a:r>
              <a:rPr lang="en-US" sz="2400" dirty="0" smtClean="0"/>
              <a:t>			    </a:t>
            </a:r>
            <a:r>
              <a:rPr lang="en-US" sz="2400" u="sng" dirty="0" smtClean="0"/>
              <a:t>Meaning</a:t>
            </a:r>
          </a:p>
          <a:p>
            <a:pPr eaLnBrk="1" hangingPunct="1">
              <a:buFontTx/>
              <a:buNone/>
            </a:pPr>
            <a:r>
              <a:rPr lang="en-US" dirty="0" smtClean="0"/>
              <a:t>	</a:t>
            </a:r>
            <a:r>
              <a:rPr lang="en-US" sz="2400" dirty="0" smtClean="0"/>
              <a:t>&lt;</a:t>
            </a:r>
            <a:r>
              <a:rPr lang="en-US" dirty="0" smtClean="0"/>
              <a:t> 				</a:t>
            </a:r>
            <a:r>
              <a:rPr lang="en-US" sz="2400" dirty="0" smtClean="0"/>
              <a:t>is less than</a:t>
            </a:r>
          </a:p>
          <a:p>
            <a:pPr eaLnBrk="1" hangingPunct="1">
              <a:buFontTx/>
              <a:buNone/>
            </a:pPr>
            <a:r>
              <a:rPr lang="en-US" sz="2400" dirty="0" smtClean="0"/>
              <a:t>	&lt;=				is less than or equal to</a:t>
            </a:r>
          </a:p>
          <a:p>
            <a:pPr eaLnBrk="1" hangingPunct="1">
              <a:buFontTx/>
              <a:buNone/>
            </a:pPr>
            <a:r>
              <a:rPr lang="en-US" sz="2400" dirty="0" smtClean="0"/>
              <a:t>	&gt;				is greater than</a:t>
            </a:r>
          </a:p>
          <a:p>
            <a:pPr eaLnBrk="1" hangingPunct="1">
              <a:buFontTx/>
              <a:buNone/>
            </a:pPr>
            <a:r>
              <a:rPr lang="en-US" sz="2400" dirty="0" smtClean="0"/>
              <a:t>	&gt;=				is greater than or equal to</a:t>
            </a:r>
          </a:p>
          <a:p>
            <a:pPr eaLnBrk="1" hangingPunct="1">
              <a:buFontTx/>
              <a:buNone/>
            </a:pPr>
            <a:r>
              <a:rPr lang="en-US" sz="2400" dirty="0" smtClean="0"/>
              <a:t>	==				is equal to</a:t>
            </a:r>
          </a:p>
          <a:p>
            <a:pPr eaLnBrk="1" hangingPunct="1">
              <a:buFontTx/>
              <a:buNone/>
            </a:pPr>
            <a:r>
              <a:rPr lang="en-US" sz="2400" dirty="0" smtClean="0"/>
              <a:t>	!=				is not equal to</a:t>
            </a:r>
          </a:p>
        </p:txBody>
      </p:sp>
      <p:sp>
        <p:nvSpPr>
          <p:cNvPr id="17413" name="Slide Number Placeholder 5"/>
          <p:cNvSpPr>
            <a:spLocks noGrp="1"/>
          </p:cNvSpPr>
          <p:nvPr>
            <p:ph type="sldNum" sz="quarter" idx="12"/>
          </p:nvPr>
        </p:nvSpPr>
        <p:spPr>
          <a:noFill/>
        </p:spPr>
        <p:txBody>
          <a:bodyPr/>
          <a:lstStyle/>
          <a:p>
            <a:fld id="{13C30BB6-3579-47EE-B88A-CD8437461795}" type="slidenum">
              <a:rPr lang="en-US" smtClean="0"/>
              <a:pPr/>
              <a:t>13</a:t>
            </a:fld>
            <a:endParaRPr lang="en-US" smtClean="0"/>
          </a:p>
        </p:txBody>
      </p:sp>
      <p:sp>
        <p:nvSpPr>
          <p:cNvPr id="3" name="Title 2"/>
          <p:cNvSpPr>
            <a:spLocks noGrp="1"/>
          </p:cNvSpPr>
          <p:nvPr>
            <p:ph type="title"/>
          </p:nvPr>
        </p:nvSpPr>
        <p:spPr/>
        <p:txBody>
          <a:bodyPr>
            <a:normAutofit/>
          </a:bodyPr>
          <a:lstStyle/>
          <a:p>
            <a:pPr algn="ctr"/>
            <a:r>
              <a:rPr lang="en-US" b="1" dirty="0"/>
              <a:t>Relational operators</a:t>
            </a:r>
          </a:p>
        </p:txBody>
      </p:sp>
    </p:spTree>
    <p:extLst>
      <p:ext uri="{BB962C8B-B14F-4D97-AF65-F5344CB8AC3E}">
        <p14:creationId xmlns:p14="http://schemas.microsoft.com/office/powerpoint/2010/main" val="1420952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2"/>
          </p:nvPr>
        </p:nvSpPr>
        <p:spPr>
          <a:noFill/>
        </p:spPr>
        <p:txBody>
          <a:bodyPr/>
          <a:lstStyle/>
          <a:p>
            <a:fld id="{09111A58-A5E8-40B5-9D15-B50F6C4AC7E8}" type="slidenum">
              <a:rPr lang="en-US" smtClean="0"/>
              <a:pPr/>
              <a:t>14</a:t>
            </a:fld>
            <a:endParaRPr lang="en-US" smtClean="0"/>
          </a:p>
        </p:txBody>
      </p:sp>
      <p:sp>
        <p:nvSpPr>
          <p:cNvPr id="4" name="Title 3"/>
          <p:cNvSpPr>
            <a:spLocks noGrp="1"/>
          </p:cNvSpPr>
          <p:nvPr>
            <p:ph type="title"/>
          </p:nvPr>
        </p:nvSpPr>
        <p:spPr/>
        <p:txBody>
          <a:bodyPr>
            <a:normAutofit/>
          </a:bodyPr>
          <a:lstStyle/>
          <a:p>
            <a:pPr algn="ctr"/>
            <a:r>
              <a:rPr lang="en-US" b="1" dirty="0"/>
              <a:t>Relational operators</a:t>
            </a:r>
          </a:p>
        </p:txBody>
      </p:sp>
      <p:sp>
        <p:nvSpPr>
          <p:cNvPr id="18437" name="Text Box 4"/>
          <p:cNvSpPr txBox="1">
            <a:spLocks noChangeArrowheads="1"/>
          </p:cNvSpPr>
          <p:nvPr/>
        </p:nvSpPr>
        <p:spPr bwMode="auto">
          <a:xfrm>
            <a:off x="1219200" y="1066800"/>
            <a:ext cx="7772400" cy="5693866"/>
          </a:xfrm>
          <a:prstGeom prst="rect">
            <a:avLst/>
          </a:prstGeom>
          <a:noFill/>
          <a:ln w="9525">
            <a:noFill/>
            <a:miter lim="800000"/>
            <a:headEnd/>
            <a:tailEnd/>
          </a:ln>
        </p:spPr>
        <p:txBody>
          <a:bodyPr wrap="square">
            <a:spAutoFit/>
          </a:bodyPr>
          <a:lstStyle/>
          <a:p>
            <a:pPr algn="just">
              <a:buFont typeface="Wingdings" pitchFamily="2" charset="2"/>
              <a:buChar char="Ø"/>
            </a:pPr>
            <a:r>
              <a:rPr lang="en-US" sz="2800" dirty="0"/>
              <a:t>An expression such as </a:t>
            </a:r>
            <a:r>
              <a:rPr lang="en-US" sz="2800" b="1" dirty="0">
                <a:latin typeface="Comic Sans MS" pitchFamily="66" charset="0"/>
              </a:rPr>
              <a:t>a&lt;b</a:t>
            </a:r>
            <a:r>
              <a:rPr lang="en-US" sz="2800" b="1" dirty="0"/>
              <a:t> c</a:t>
            </a:r>
            <a:r>
              <a:rPr lang="en-US" sz="2800" dirty="0"/>
              <a:t>ontaining a relational operator is called a </a:t>
            </a:r>
            <a:r>
              <a:rPr lang="en-US" sz="2800" b="1" i="1" dirty="0"/>
              <a:t>relational expression</a:t>
            </a:r>
            <a:r>
              <a:rPr lang="en-US" sz="2800" b="1" dirty="0"/>
              <a:t>.</a:t>
            </a:r>
          </a:p>
          <a:p>
            <a:pPr algn="just">
              <a:buFont typeface="Wingdings" pitchFamily="2" charset="2"/>
              <a:buChar char="Ø"/>
            </a:pPr>
            <a:endParaRPr lang="en-US" sz="2800" dirty="0"/>
          </a:p>
          <a:p>
            <a:pPr algn="just">
              <a:buFont typeface="Wingdings" pitchFamily="2" charset="2"/>
              <a:buChar char="Ø"/>
            </a:pPr>
            <a:r>
              <a:rPr lang="en-US" sz="2800" dirty="0"/>
              <a:t>The value of a relational expression is </a:t>
            </a:r>
            <a:r>
              <a:rPr lang="en-US" sz="2800" b="1" i="1" dirty="0" smtClean="0"/>
              <a:t>one</a:t>
            </a:r>
            <a:r>
              <a:rPr lang="en-US" sz="2800" dirty="0" smtClean="0"/>
              <a:t> </a:t>
            </a:r>
            <a:r>
              <a:rPr lang="en-US" sz="2800" dirty="0"/>
              <a:t>if the specified relation is </a:t>
            </a:r>
            <a:r>
              <a:rPr lang="en-US" sz="2800" b="1" i="1" dirty="0" smtClean="0"/>
              <a:t>true</a:t>
            </a:r>
            <a:r>
              <a:rPr lang="en-US" sz="2800" dirty="0" smtClean="0"/>
              <a:t>.</a:t>
            </a:r>
          </a:p>
          <a:p>
            <a:pPr algn="just">
              <a:buFont typeface="Wingdings" pitchFamily="2" charset="2"/>
              <a:buChar char="Ø"/>
            </a:pPr>
            <a:endParaRPr lang="en-US" sz="2800" dirty="0" smtClean="0"/>
          </a:p>
          <a:p>
            <a:pPr algn="just">
              <a:buFont typeface="Wingdings" pitchFamily="2" charset="2"/>
              <a:buChar char="Ø"/>
            </a:pPr>
            <a:r>
              <a:rPr lang="en-US" sz="2800" dirty="0" smtClean="0"/>
              <a:t>The value of a relational expression is </a:t>
            </a:r>
            <a:r>
              <a:rPr lang="en-US" sz="2800" b="1" i="1" dirty="0" smtClean="0"/>
              <a:t>zero</a:t>
            </a:r>
            <a:r>
              <a:rPr lang="en-US" sz="2800" dirty="0" smtClean="0"/>
              <a:t> if the specified relation is </a:t>
            </a:r>
            <a:r>
              <a:rPr lang="en-US" sz="2800" b="1" i="1" dirty="0" smtClean="0"/>
              <a:t>false</a:t>
            </a:r>
            <a:r>
              <a:rPr lang="en-US" sz="2800" dirty="0"/>
              <a:t>.</a:t>
            </a:r>
          </a:p>
          <a:p>
            <a:pPr algn="just">
              <a:buClr>
                <a:srgbClr val="6600CC"/>
              </a:buClr>
              <a:buFont typeface="Wingdings" pitchFamily="2" charset="2"/>
              <a:buChar char="§"/>
            </a:pPr>
            <a:endParaRPr lang="en-US" sz="2800" dirty="0"/>
          </a:p>
          <a:p>
            <a:pPr algn="just"/>
            <a:r>
              <a:rPr lang="en-US" sz="2800" dirty="0"/>
              <a:t>	E.g.:</a:t>
            </a:r>
          </a:p>
          <a:p>
            <a:pPr algn="just"/>
            <a:r>
              <a:rPr lang="en-US" sz="2800" dirty="0"/>
              <a:t>		</a:t>
            </a:r>
            <a:r>
              <a:rPr lang="en-US" sz="2800" dirty="0" smtClean="0"/>
              <a:t>10 </a:t>
            </a:r>
            <a:r>
              <a:rPr lang="en-US" sz="2800" dirty="0"/>
              <a:t>&lt; 20 is </a:t>
            </a:r>
            <a:r>
              <a:rPr lang="en-US" sz="2800" dirty="0" smtClean="0">
                <a:latin typeface="Baskerville Old Face" pitchFamily="18" charset="0"/>
              </a:rPr>
              <a:t>TRUE (1)</a:t>
            </a:r>
            <a:endParaRPr lang="en-US" sz="2800" dirty="0">
              <a:latin typeface="Baskerville Old Face" pitchFamily="18" charset="0"/>
            </a:endParaRPr>
          </a:p>
          <a:p>
            <a:pPr algn="just"/>
            <a:r>
              <a:rPr lang="en-US" sz="2800" dirty="0"/>
              <a:t>		20 &lt; 10 is </a:t>
            </a:r>
            <a:r>
              <a:rPr lang="en-US" sz="2800" dirty="0" smtClean="0">
                <a:latin typeface="Baskerville Old Face" pitchFamily="18" charset="0"/>
              </a:rPr>
              <a:t>FALSE (0)</a:t>
            </a:r>
            <a:endParaRPr lang="en-US" sz="2800" dirty="0">
              <a:latin typeface="Baskerville Old Face" pitchFamily="18" charset="0"/>
            </a:endParaRPr>
          </a:p>
          <a:p>
            <a:pPr algn="just"/>
            <a:endParaRPr lang="en-US" sz="2800" dirty="0"/>
          </a:p>
        </p:txBody>
      </p:sp>
    </p:spTree>
    <p:extLst>
      <p:ext uri="{BB962C8B-B14F-4D97-AF65-F5344CB8AC3E}">
        <p14:creationId xmlns:p14="http://schemas.microsoft.com/office/powerpoint/2010/main" val="3797824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5"/>
          <p:cNvSpPr>
            <a:spLocks noGrp="1"/>
          </p:cNvSpPr>
          <p:nvPr>
            <p:ph type="sldNum" sz="quarter" idx="12"/>
          </p:nvPr>
        </p:nvSpPr>
        <p:spPr>
          <a:noFill/>
        </p:spPr>
        <p:txBody>
          <a:bodyPr/>
          <a:lstStyle/>
          <a:p>
            <a:fld id="{27C10383-6209-4433-BEEF-DE47D482D131}" type="slidenum">
              <a:rPr lang="en-US" smtClean="0"/>
              <a:pPr/>
              <a:t>15</a:t>
            </a:fld>
            <a:endParaRPr lang="en-US" smtClean="0"/>
          </a:p>
        </p:txBody>
      </p:sp>
      <p:sp>
        <p:nvSpPr>
          <p:cNvPr id="4" name="Title 3"/>
          <p:cNvSpPr>
            <a:spLocks noGrp="1"/>
          </p:cNvSpPr>
          <p:nvPr>
            <p:ph type="title"/>
          </p:nvPr>
        </p:nvSpPr>
        <p:spPr/>
        <p:txBody>
          <a:bodyPr>
            <a:normAutofit/>
          </a:bodyPr>
          <a:lstStyle/>
          <a:p>
            <a:pPr algn="ctr"/>
            <a:r>
              <a:rPr lang="en-US" dirty="0" smtClean="0"/>
              <a:t>Simple Relational </a:t>
            </a:r>
            <a:r>
              <a:rPr lang="en-US" dirty="0" err="1" smtClean="0"/>
              <a:t>Expresion</a:t>
            </a:r>
            <a:endParaRPr lang="en-US" dirty="0"/>
          </a:p>
        </p:txBody>
      </p:sp>
      <p:sp>
        <p:nvSpPr>
          <p:cNvPr id="19461" name="Text Box 5"/>
          <p:cNvSpPr txBox="1">
            <a:spLocks noChangeArrowheads="1"/>
          </p:cNvSpPr>
          <p:nvPr/>
        </p:nvSpPr>
        <p:spPr bwMode="auto">
          <a:xfrm>
            <a:off x="1219200" y="1219200"/>
            <a:ext cx="7620000" cy="3816429"/>
          </a:xfrm>
          <a:prstGeom prst="rect">
            <a:avLst/>
          </a:prstGeom>
          <a:noFill/>
          <a:ln w="9525">
            <a:noFill/>
            <a:miter lim="800000"/>
            <a:headEnd/>
            <a:tailEnd/>
          </a:ln>
        </p:spPr>
        <p:txBody>
          <a:bodyPr wrap="square">
            <a:spAutoFit/>
          </a:bodyPr>
          <a:lstStyle/>
          <a:p>
            <a:pPr algn="just">
              <a:lnSpc>
                <a:spcPct val="110000"/>
              </a:lnSpc>
              <a:buFont typeface="Wingdings" pitchFamily="2" charset="2"/>
              <a:buChar char="Ø"/>
            </a:pPr>
            <a:r>
              <a:rPr lang="en-US" sz="2800" dirty="0"/>
              <a:t>A simple relational expression contains only one relational operator and takes the following form.</a:t>
            </a:r>
          </a:p>
          <a:p>
            <a:pPr algn="just">
              <a:lnSpc>
                <a:spcPct val="110000"/>
              </a:lnSpc>
            </a:pPr>
            <a:endParaRPr lang="en-US" sz="2800" dirty="0"/>
          </a:p>
          <a:p>
            <a:pPr algn="just">
              <a:lnSpc>
                <a:spcPct val="110000"/>
              </a:lnSpc>
            </a:pPr>
            <a:r>
              <a:rPr lang="en-US" sz="2800" dirty="0">
                <a:latin typeface="Arial Rounded MT Bold" pitchFamily="34" charset="0"/>
              </a:rPr>
              <a:t>	ae1</a:t>
            </a:r>
            <a:r>
              <a:rPr lang="en-US" sz="2800" dirty="0"/>
              <a:t> </a:t>
            </a:r>
            <a:r>
              <a:rPr lang="en-US" sz="2800" b="1" dirty="0"/>
              <a:t>relational operator </a:t>
            </a:r>
            <a:r>
              <a:rPr lang="en-US" sz="2800" dirty="0">
                <a:latin typeface="Arial Rounded MT Bold" pitchFamily="34" charset="0"/>
              </a:rPr>
              <a:t>ae2</a:t>
            </a:r>
          </a:p>
          <a:p>
            <a:pPr algn="just">
              <a:lnSpc>
                <a:spcPct val="110000"/>
              </a:lnSpc>
            </a:pPr>
            <a:endParaRPr lang="en-US" sz="2800" dirty="0"/>
          </a:p>
          <a:p>
            <a:pPr marL="236538" indent="-236538" algn="just">
              <a:lnSpc>
                <a:spcPct val="110000"/>
              </a:lnSpc>
            </a:pPr>
            <a:r>
              <a:rPr lang="en-US" sz="2800" dirty="0"/>
              <a:t>	</a:t>
            </a:r>
            <a:r>
              <a:rPr lang="en-US" sz="2400" dirty="0">
                <a:effectLst>
                  <a:outerShdw blurRad="38100" dist="38100" dir="2700000" algn="tl">
                    <a:srgbClr val="000000">
                      <a:alpha val="43137"/>
                    </a:srgbClr>
                  </a:outerShdw>
                </a:effectLst>
              </a:rPr>
              <a:t>ae1</a:t>
            </a:r>
            <a:r>
              <a:rPr lang="en-US" sz="2400" dirty="0"/>
              <a:t> &amp; </a:t>
            </a:r>
            <a:r>
              <a:rPr lang="en-US" sz="2400" dirty="0">
                <a:effectLst>
                  <a:outerShdw blurRad="38100" dist="38100" dir="2700000" algn="tl">
                    <a:srgbClr val="000000">
                      <a:alpha val="43137"/>
                    </a:srgbClr>
                  </a:outerShdw>
                </a:effectLst>
              </a:rPr>
              <a:t>ae2</a:t>
            </a:r>
            <a:r>
              <a:rPr lang="en-US" sz="2400" dirty="0"/>
              <a:t> are arithmetic expressions, </a:t>
            </a:r>
            <a:r>
              <a:rPr lang="en-US" sz="2400" dirty="0" smtClean="0"/>
              <a:t>which </a:t>
            </a:r>
            <a:r>
              <a:rPr lang="en-US" sz="2400" dirty="0"/>
              <a:t>may be simple constants, variables or </a:t>
            </a:r>
            <a:r>
              <a:rPr lang="en-US" sz="2400" dirty="0" smtClean="0"/>
              <a:t> combinations </a:t>
            </a:r>
            <a:r>
              <a:rPr lang="en-US" sz="2400" dirty="0"/>
              <a:t>of them.</a:t>
            </a:r>
          </a:p>
          <a:p>
            <a:pPr algn="just">
              <a:lnSpc>
                <a:spcPct val="110000"/>
              </a:lnSpc>
            </a:pPr>
            <a:endParaRPr lang="en-US" sz="2800" dirty="0"/>
          </a:p>
        </p:txBody>
      </p:sp>
    </p:spTree>
    <p:extLst>
      <p:ext uri="{BB962C8B-B14F-4D97-AF65-F5344CB8AC3E}">
        <p14:creationId xmlns:p14="http://schemas.microsoft.com/office/powerpoint/2010/main" val="2987329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5"/>
          <p:cNvSpPr>
            <a:spLocks noGrp="1"/>
          </p:cNvSpPr>
          <p:nvPr>
            <p:ph type="sldNum" sz="quarter" idx="12"/>
          </p:nvPr>
        </p:nvSpPr>
        <p:spPr>
          <a:noFill/>
        </p:spPr>
        <p:txBody>
          <a:bodyPr/>
          <a:lstStyle/>
          <a:p>
            <a:fld id="{27C10383-6209-4433-BEEF-DE47D482D131}" type="slidenum">
              <a:rPr lang="en-US" smtClean="0"/>
              <a:pPr/>
              <a:t>16</a:t>
            </a:fld>
            <a:endParaRPr lang="en-US" smtClean="0"/>
          </a:p>
        </p:txBody>
      </p:sp>
      <p:sp>
        <p:nvSpPr>
          <p:cNvPr id="4" name="Title 3"/>
          <p:cNvSpPr>
            <a:spLocks noGrp="1"/>
          </p:cNvSpPr>
          <p:nvPr>
            <p:ph type="title"/>
          </p:nvPr>
        </p:nvSpPr>
        <p:spPr/>
        <p:txBody>
          <a:bodyPr>
            <a:normAutofit/>
          </a:bodyPr>
          <a:lstStyle/>
          <a:p>
            <a:pPr algn="ctr"/>
            <a:r>
              <a:rPr lang="en-US" b="1" dirty="0" smtClean="0"/>
              <a:t>Simple Examples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4155980774"/>
              </p:ext>
            </p:extLst>
          </p:nvPr>
        </p:nvGraphicFramePr>
        <p:xfrm>
          <a:off x="1371600" y="1600200"/>
          <a:ext cx="7620000" cy="3705565"/>
        </p:xfrm>
        <a:graphic>
          <a:graphicData uri="http://schemas.openxmlformats.org/drawingml/2006/table">
            <a:tbl>
              <a:tblPr/>
              <a:tblGrid>
                <a:gridCol w="2430299"/>
                <a:gridCol w="1822725"/>
                <a:gridCol w="3366976"/>
              </a:tblGrid>
              <a:tr h="741113">
                <a:tc>
                  <a:txBody>
                    <a:bodyPr/>
                    <a:lstStyle/>
                    <a:p>
                      <a:pPr algn="l">
                        <a:spcAft>
                          <a:spcPts val="0"/>
                        </a:spcAft>
                      </a:pPr>
                      <a:r>
                        <a:rPr lang="en-US" sz="1800" b="1" dirty="0">
                          <a:solidFill>
                            <a:schemeClr val="tx1"/>
                          </a:solidFill>
                          <a:effectLst/>
                          <a:latin typeface="Arial"/>
                        </a:rPr>
                        <a:t>Expression</a:t>
                      </a:r>
                      <a:endParaRPr lang="en-US" sz="1800" dirty="0">
                        <a:solidFill>
                          <a:schemeClr val="tx1"/>
                        </a:solidFill>
                        <a:effectLst/>
                        <a:latin typeface="Times New Roman"/>
                      </a:endParaRPr>
                    </a:p>
                  </a:txBody>
                  <a:tcPr marL="68580" marR="6858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solidFill>
                      <a:srgbClr val="E0E0E0"/>
                    </a:solidFill>
                  </a:tcPr>
                </a:tc>
                <a:tc>
                  <a:txBody>
                    <a:bodyPr/>
                    <a:lstStyle/>
                    <a:p>
                      <a:pPr algn="l">
                        <a:spcAft>
                          <a:spcPts val="0"/>
                        </a:spcAft>
                      </a:pPr>
                      <a:r>
                        <a:rPr lang="en-US" sz="1800" b="1" dirty="0">
                          <a:solidFill>
                            <a:schemeClr val="tx1"/>
                          </a:solidFill>
                          <a:effectLst/>
                          <a:latin typeface="Arial"/>
                        </a:rPr>
                        <a:t>Evaluates As</a:t>
                      </a:r>
                      <a:endParaRPr lang="en-US" sz="1800" dirty="0">
                        <a:solidFill>
                          <a:schemeClr val="tx1"/>
                        </a:solidFill>
                        <a:effectLst/>
                        <a:latin typeface="Times New Roman"/>
                      </a:endParaRPr>
                    </a:p>
                  </a:txBody>
                  <a:tcPr marL="68580" marR="6858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solidFill>
                      <a:srgbClr val="E0E0E0"/>
                    </a:solidFill>
                  </a:tcPr>
                </a:tc>
                <a:tc>
                  <a:txBody>
                    <a:bodyPr/>
                    <a:lstStyle/>
                    <a:p>
                      <a:pPr algn="l">
                        <a:spcAft>
                          <a:spcPts val="0"/>
                        </a:spcAft>
                      </a:pPr>
                      <a:r>
                        <a:rPr lang="en-US" sz="1800" b="1" dirty="0">
                          <a:solidFill>
                            <a:schemeClr val="tx1"/>
                          </a:solidFill>
                          <a:effectLst/>
                          <a:latin typeface="Arial"/>
                        </a:rPr>
                        <a:t>Read As</a:t>
                      </a:r>
                      <a:endParaRPr lang="en-US" sz="1800" dirty="0">
                        <a:solidFill>
                          <a:schemeClr val="tx1"/>
                        </a:solidFill>
                        <a:effectLst/>
                        <a:latin typeface="Times New Roman"/>
                      </a:endParaRPr>
                    </a:p>
                  </a:txBody>
                  <a:tcPr marL="68580" marR="68580"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solidFill>
                      <a:srgbClr val="E0E0E0"/>
                    </a:solidFill>
                  </a:tcPr>
                </a:tc>
              </a:tr>
              <a:tr h="741113">
                <a:tc>
                  <a:txBody>
                    <a:bodyPr/>
                    <a:lstStyle/>
                    <a:p>
                      <a:pPr>
                        <a:spcAft>
                          <a:spcPts val="0"/>
                        </a:spcAft>
                      </a:pPr>
                      <a:r>
                        <a:rPr lang="en-US" sz="2000" dirty="0">
                          <a:solidFill>
                            <a:schemeClr val="tx1"/>
                          </a:solidFill>
                          <a:effectLst/>
                          <a:latin typeface="Arial"/>
                        </a:rPr>
                        <a:t>5 == 1</a:t>
                      </a:r>
                      <a:endParaRPr lang="en-US" sz="2000" dirty="0">
                        <a:solidFill>
                          <a:schemeClr val="tx1"/>
                        </a:solidFill>
                        <a:effectLst/>
                        <a:latin typeface="Times New Roman"/>
                      </a:endParaRPr>
                    </a:p>
                  </a:txBody>
                  <a:tcPr marL="68580" marR="68580" marT="0" marB="0">
                    <a:lnL>
                      <a:noFill/>
                    </a:lnL>
                    <a:lnR>
                      <a:noFill/>
                    </a:lnR>
                    <a:lnT w="12700" cap="flat" cmpd="sng" algn="ctr">
                      <a:solidFill>
                        <a:srgbClr val="008000"/>
                      </a:solidFill>
                      <a:prstDash val="solid"/>
                      <a:round/>
                      <a:headEnd type="none" w="med" len="med"/>
                      <a:tailEnd type="none" w="med" len="med"/>
                    </a:lnT>
                    <a:lnB>
                      <a:noFill/>
                    </a:lnB>
                  </a:tcPr>
                </a:tc>
                <a:tc>
                  <a:txBody>
                    <a:bodyPr/>
                    <a:lstStyle/>
                    <a:p>
                      <a:pPr>
                        <a:spcAft>
                          <a:spcPts val="0"/>
                        </a:spcAft>
                      </a:pPr>
                      <a:r>
                        <a:rPr lang="en-US" sz="2000">
                          <a:solidFill>
                            <a:schemeClr val="tx1"/>
                          </a:solidFill>
                          <a:effectLst/>
                          <a:latin typeface="Arial"/>
                        </a:rPr>
                        <a:t>0 (false)</a:t>
                      </a:r>
                      <a:endParaRPr lang="en-US" sz="2000">
                        <a:solidFill>
                          <a:schemeClr val="tx1"/>
                        </a:solidFill>
                        <a:effectLst/>
                        <a:latin typeface="Times New Roman"/>
                      </a:endParaRPr>
                    </a:p>
                  </a:txBody>
                  <a:tcPr marL="68580" marR="68580" marT="0" marB="0">
                    <a:lnL>
                      <a:noFill/>
                    </a:lnL>
                    <a:lnR>
                      <a:noFill/>
                    </a:lnR>
                    <a:lnT w="12700" cap="flat" cmpd="sng" algn="ctr">
                      <a:solidFill>
                        <a:srgbClr val="008000"/>
                      </a:solidFill>
                      <a:prstDash val="solid"/>
                      <a:round/>
                      <a:headEnd type="none" w="med" len="med"/>
                      <a:tailEnd type="none" w="med" len="med"/>
                    </a:lnT>
                    <a:lnB>
                      <a:noFill/>
                    </a:lnB>
                  </a:tcPr>
                </a:tc>
                <a:tc>
                  <a:txBody>
                    <a:bodyPr/>
                    <a:lstStyle/>
                    <a:p>
                      <a:pPr>
                        <a:spcAft>
                          <a:spcPts val="0"/>
                        </a:spcAft>
                      </a:pPr>
                      <a:r>
                        <a:rPr lang="en-US" sz="2000">
                          <a:solidFill>
                            <a:schemeClr val="tx1"/>
                          </a:solidFill>
                          <a:effectLst/>
                          <a:latin typeface="Arial"/>
                        </a:rPr>
                        <a:t>Is 5 equal to 1?</a:t>
                      </a:r>
                      <a:endParaRPr lang="en-US" sz="2000">
                        <a:solidFill>
                          <a:schemeClr val="tx1"/>
                        </a:solidFill>
                        <a:effectLst/>
                        <a:latin typeface="Times New Roman"/>
                      </a:endParaRPr>
                    </a:p>
                  </a:txBody>
                  <a:tcPr marL="68580" marR="68580" marT="0" marB="0">
                    <a:lnL>
                      <a:noFill/>
                    </a:lnL>
                    <a:lnR>
                      <a:noFill/>
                    </a:lnR>
                    <a:lnT w="12700" cap="flat" cmpd="sng" algn="ctr">
                      <a:solidFill>
                        <a:srgbClr val="008000"/>
                      </a:solidFill>
                      <a:prstDash val="solid"/>
                      <a:round/>
                      <a:headEnd type="none" w="med" len="med"/>
                      <a:tailEnd type="none" w="med" len="med"/>
                    </a:lnT>
                    <a:lnB>
                      <a:noFill/>
                    </a:lnB>
                  </a:tcPr>
                </a:tc>
              </a:tr>
              <a:tr h="741113">
                <a:tc>
                  <a:txBody>
                    <a:bodyPr/>
                    <a:lstStyle/>
                    <a:p>
                      <a:pPr>
                        <a:spcAft>
                          <a:spcPts val="0"/>
                        </a:spcAft>
                      </a:pPr>
                      <a:r>
                        <a:rPr lang="en-US" sz="2000" dirty="0">
                          <a:solidFill>
                            <a:schemeClr val="tx1"/>
                          </a:solidFill>
                          <a:effectLst/>
                          <a:latin typeface="Arial"/>
                        </a:rPr>
                        <a:t>5 &gt; 1</a:t>
                      </a:r>
                      <a:endParaRPr lang="en-US" sz="2000" dirty="0">
                        <a:solidFill>
                          <a:schemeClr val="tx1"/>
                        </a:solidFill>
                        <a:effectLst/>
                        <a:latin typeface="Times New Roman"/>
                      </a:endParaRPr>
                    </a:p>
                  </a:txBody>
                  <a:tcPr marL="68580" marR="68580" marT="0" marB="0">
                    <a:lnL>
                      <a:noFill/>
                    </a:lnL>
                    <a:lnR>
                      <a:noFill/>
                    </a:lnR>
                    <a:lnT>
                      <a:noFill/>
                    </a:lnT>
                    <a:lnB>
                      <a:noFill/>
                    </a:lnB>
                  </a:tcPr>
                </a:tc>
                <a:tc>
                  <a:txBody>
                    <a:bodyPr/>
                    <a:lstStyle/>
                    <a:p>
                      <a:pPr>
                        <a:spcAft>
                          <a:spcPts val="0"/>
                        </a:spcAft>
                      </a:pPr>
                      <a:r>
                        <a:rPr lang="en-US" sz="2000">
                          <a:solidFill>
                            <a:schemeClr val="tx1"/>
                          </a:solidFill>
                          <a:effectLst/>
                          <a:latin typeface="Arial"/>
                        </a:rPr>
                        <a:t>1 (true)</a:t>
                      </a:r>
                      <a:endParaRPr lang="en-US" sz="2000">
                        <a:solidFill>
                          <a:schemeClr val="tx1"/>
                        </a:solidFill>
                        <a:effectLst/>
                        <a:latin typeface="Times New Roman"/>
                      </a:endParaRPr>
                    </a:p>
                  </a:txBody>
                  <a:tcPr marL="68580" marR="68580" marT="0" marB="0">
                    <a:lnL>
                      <a:noFill/>
                    </a:lnL>
                    <a:lnR>
                      <a:noFill/>
                    </a:lnR>
                    <a:lnT>
                      <a:noFill/>
                    </a:lnT>
                    <a:lnB>
                      <a:noFill/>
                    </a:lnB>
                  </a:tcPr>
                </a:tc>
                <a:tc>
                  <a:txBody>
                    <a:bodyPr/>
                    <a:lstStyle/>
                    <a:p>
                      <a:pPr>
                        <a:spcAft>
                          <a:spcPts val="0"/>
                        </a:spcAft>
                      </a:pPr>
                      <a:r>
                        <a:rPr lang="en-US" sz="2000">
                          <a:solidFill>
                            <a:schemeClr val="tx1"/>
                          </a:solidFill>
                          <a:effectLst/>
                          <a:latin typeface="Arial"/>
                        </a:rPr>
                        <a:t>Is 5 greater than 1?</a:t>
                      </a:r>
                      <a:endParaRPr lang="en-US" sz="2000">
                        <a:solidFill>
                          <a:schemeClr val="tx1"/>
                        </a:solidFill>
                        <a:effectLst/>
                        <a:latin typeface="Times New Roman"/>
                      </a:endParaRPr>
                    </a:p>
                  </a:txBody>
                  <a:tcPr marL="68580" marR="68580" marT="0" marB="0">
                    <a:lnL>
                      <a:noFill/>
                    </a:lnL>
                    <a:lnR>
                      <a:noFill/>
                    </a:lnR>
                    <a:lnT>
                      <a:noFill/>
                    </a:lnT>
                    <a:lnB>
                      <a:noFill/>
                    </a:lnB>
                  </a:tcPr>
                </a:tc>
              </a:tr>
              <a:tr h="741113">
                <a:tc>
                  <a:txBody>
                    <a:bodyPr/>
                    <a:lstStyle/>
                    <a:p>
                      <a:pPr>
                        <a:spcAft>
                          <a:spcPts val="0"/>
                        </a:spcAft>
                      </a:pPr>
                      <a:r>
                        <a:rPr lang="en-US" sz="2000" dirty="0">
                          <a:solidFill>
                            <a:schemeClr val="tx1"/>
                          </a:solidFill>
                          <a:effectLst/>
                          <a:latin typeface="Arial"/>
                        </a:rPr>
                        <a:t>5 != 1</a:t>
                      </a:r>
                      <a:endParaRPr lang="en-US" sz="2000" dirty="0">
                        <a:solidFill>
                          <a:schemeClr val="tx1"/>
                        </a:solidFill>
                        <a:effectLst/>
                        <a:latin typeface="Times New Roman"/>
                      </a:endParaRPr>
                    </a:p>
                  </a:txBody>
                  <a:tcPr marL="68580" marR="68580" marT="0" marB="0">
                    <a:lnL>
                      <a:noFill/>
                    </a:lnL>
                    <a:lnR>
                      <a:noFill/>
                    </a:lnR>
                    <a:lnT>
                      <a:noFill/>
                    </a:lnT>
                    <a:lnB>
                      <a:noFill/>
                    </a:lnB>
                  </a:tcPr>
                </a:tc>
                <a:tc>
                  <a:txBody>
                    <a:bodyPr/>
                    <a:lstStyle/>
                    <a:p>
                      <a:pPr>
                        <a:spcAft>
                          <a:spcPts val="0"/>
                        </a:spcAft>
                      </a:pPr>
                      <a:r>
                        <a:rPr lang="en-US" sz="2000">
                          <a:solidFill>
                            <a:schemeClr val="tx1"/>
                          </a:solidFill>
                          <a:effectLst/>
                          <a:latin typeface="Arial"/>
                        </a:rPr>
                        <a:t>1 (true)</a:t>
                      </a:r>
                      <a:endParaRPr lang="en-US" sz="2000">
                        <a:solidFill>
                          <a:schemeClr val="tx1"/>
                        </a:solidFill>
                        <a:effectLst/>
                        <a:latin typeface="Times New Roman"/>
                      </a:endParaRPr>
                    </a:p>
                  </a:txBody>
                  <a:tcPr marL="68580" marR="68580" marT="0" marB="0">
                    <a:lnL>
                      <a:noFill/>
                    </a:lnL>
                    <a:lnR>
                      <a:noFill/>
                    </a:lnR>
                    <a:lnT>
                      <a:noFill/>
                    </a:lnT>
                    <a:lnB>
                      <a:noFill/>
                    </a:lnB>
                  </a:tcPr>
                </a:tc>
                <a:tc>
                  <a:txBody>
                    <a:bodyPr/>
                    <a:lstStyle/>
                    <a:p>
                      <a:pPr>
                        <a:spcAft>
                          <a:spcPts val="0"/>
                        </a:spcAft>
                      </a:pPr>
                      <a:r>
                        <a:rPr lang="en-US" sz="2000">
                          <a:solidFill>
                            <a:schemeClr val="tx1"/>
                          </a:solidFill>
                          <a:effectLst/>
                          <a:latin typeface="Arial"/>
                        </a:rPr>
                        <a:t>Is 5 not equal to 1?</a:t>
                      </a:r>
                      <a:endParaRPr lang="en-US" sz="2000">
                        <a:solidFill>
                          <a:schemeClr val="tx1"/>
                        </a:solidFill>
                        <a:effectLst/>
                        <a:latin typeface="Times New Roman"/>
                      </a:endParaRPr>
                    </a:p>
                  </a:txBody>
                  <a:tcPr marL="68580" marR="68580" marT="0" marB="0">
                    <a:lnL>
                      <a:noFill/>
                    </a:lnL>
                    <a:lnR>
                      <a:noFill/>
                    </a:lnR>
                    <a:lnT>
                      <a:noFill/>
                    </a:lnT>
                    <a:lnB>
                      <a:noFill/>
                    </a:lnB>
                  </a:tcPr>
                </a:tc>
              </a:tr>
              <a:tr h="741113">
                <a:tc>
                  <a:txBody>
                    <a:bodyPr/>
                    <a:lstStyle/>
                    <a:p>
                      <a:pPr>
                        <a:spcAft>
                          <a:spcPts val="0"/>
                        </a:spcAft>
                      </a:pPr>
                      <a:r>
                        <a:rPr lang="en-US" sz="2000" dirty="0">
                          <a:solidFill>
                            <a:schemeClr val="tx1"/>
                          </a:solidFill>
                          <a:effectLst/>
                          <a:latin typeface="Arial"/>
                        </a:rPr>
                        <a:t>( 5 + 10 ) == ( 3 * 5 )</a:t>
                      </a:r>
                      <a:endParaRPr lang="en-US" sz="2000" dirty="0">
                        <a:solidFill>
                          <a:schemeClr val="tx1"/>
                        </a:solidFill>
                        <a:effectLst/>
                        <a:latin typeface="Times New Roman"/>
                      </a:endParaRPr>
                    </a:p>
                  </a:txBody>
                  <a:tcPr marL="68580" marR="68580" marT="0" marB="0">
                    <a:lnL>
                      <a:noFill/>
                    </a:lnL>
                    <a:lnR>
                      <a:noFill/>
                    </a:lnR>
                    <a:lnT>
                      <a:noFill/>
                    </a:lnT>
                    <a:lnB w="19050" cap="flat" cmpd="sng" algn="ctr">
                      <a:solidFill>
                        <a:srgbClr val="008000"/>
                      </a:solidFill>
                      <a:prstDash val="solid"/>
                      <a:round/>
                      <a:headEnd type="none" w="med" len="med"/>
                      <a:tailEnd type="none" w="med" len="med"/>
                    </a:lnB>
                  </a:tcPr>
                </a:tc>
                <a:tc>
                  <a:txBody>
                    <a:bodyPr/>
                    <a:lstStyle/>
                    <a:p>
                      <a:pPr>
                        <a:spcAft>
                          <a:spcPts val="0"/>
                        </a:spcAft>
                      </a:pPr>
                      <a:r>
                        <a:rPr lang="en-US" sz="2000" dirty="0">
                          <a:solidFill>
                            <a:schemeClr val="tx1"/>
                          </a:solidFill>
                          <a:effectLst/>
                          <a:latin typeface="Arial"/>
                        </a:rPr>
                        <a:t>1 (true)</a:t>
                      </a:r>
                      <a:endParaRPr lang="en-US" sz="2000" dirty="0">
                        <a:solidFill>
                          <a:schemeClr val="tx1"/>
                        </a:solidFill>
                        <a:effectLst/>
                        <a:latin typeface="Times New Roman"/>
                      </a:endParaRPr>
                    </a:p>
                  </a:txBody>
                  <a:tcPr marL="68580" marR="68580" marT="0" marB="0">
                    <a:lnL>
                      <a:noFill/>
                    </a:lnL>
                    <a:lnR>
                      <a:noFill/>
                    </a:lnR>
                    <a:lnT>
                      <a:noFill/>
                    </a:lnT>
                    <a:lnB w="19050" cap="flat" cmpd="sng" algn="ctr">
                      <a:solidFill>
                        <a:srgbClr val="008000"/>
                      </a:solidFill>
                      <a:prstDash val="solid"/>
                      <a:round/>
                      <a:headEnd type="none" w="med" len="med"/>
                      <a:tailEnd type="none" w="med" len="med"/>
                    </a:lnB>
                  </a:tcPr>
                </a:tc>
                <a:tc>
                  <a:txBody>
                    <a:bodyPr/>
                    <a:lstStyle/>
                    <a:p>
                      <a:pPr>
                        <a:spcAft>
                          <a:spcPts val="0"/>
                        </a:spcAft>
                      </a:pPr>
                      <a:r>
                        <a:rPr lang="en-US" sz="2000" dirty="0">
                          <a:solidFill>
                            <a:schemeClr val="tx1"/>
                          </a:solidFill>
                          <a:effectLst/>
                          <a:latin typeface="Arial"/>
                        </a:rPr>
                        <a:t>Is (5 + 10) equal to (3 * 5)?</a:t>
                      </a:r>
                      <a:endParaRPr lang="en-US" sz="2000" dirty="0">
                        <a:solidFill>
                          <a:schemeClr val="tx1"/>
                        </a:solidFill>
                        <a:effectLst/>
                        <a:latin typeface="Times New Roman"/>
                      </a:endParaRPr>
                    </a:p>
                  </a:txBody>
                  <a:tcPr marL="68580" marR="68580" marT="0" marB="0">
                    <a:lnL>
                      <a:noFill/>
                    </a:lnL>
                    <a:lnR>
                      <a:noFill/>
                    </a:lnR>
                    <a:lnT>
                      <a:noFill/>
                    </a:lnT>
                    <a:lnB w="19050" cap="flat" cmpd="sng" algn="ctr">
                      <a:solidFill>
                        <a:srgbClr val="008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70325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1219200" y="990600"/>
            <a:ext cx="7467600" cy="5059363"/>
          </a:xfrm>
        </p:spPr>
        <p:txBody>
          <a:bodyPr>
            <a:normAutofit/>
          </a:bodyPr>
          <a:lstStyle/>
          <a:p>
            <a:pPr marL="0" indent="0" algn="just">
              <a:lnSpc>
                <a:spcPct val="110000"/>
              </a:lnSpc>
              <a:spcBef>
                <a:spcPct val="0"/>
              </a:spcBef>
              <a:buFont typeface="Wingdings" pitchFamily="2" charset="2"/>
              <a:buChar char="Ø"/>
            </a:pPr>
            <a:r>
              <a:rPr lang="en-US" sz="2400" b="1" i="1" dirty="0" smtClean="0"/>
              <a:t>The  arithmetic operators have a higher priority </a:t>
            </a:r>
          </a:p>
          <a:p>
            <a:pPr indent="-58738" algn="just">
              <a:lnSpc>
                <a:spcPct val="110000"/>
              </a:lnSpc>
              <a:spcBef>
                <a:spcPct val="0"/>
              </a:spcBef>
              <a:buNone/>
            </a:pPr>
            <a:r>
              <a:rPr lang="en-US" sz="2400" b="1" i="1" dirty="0" smtClean="0"/>
              <a:t>over relational operators.</a:t>
            </a:r>
          </a:p>
          <a:p>
            <a:pPr algn="just">
              <a:lnSpc>
                <a:spcPct val="110000"/>
              </a:lnSpc>
              <a:spcBef>
                <a:spcPct val="0"/>
              </a:spcBef>
              <a:buNone/>
            </a:pPr>
            <a:endParaRPr lang="en-US" sz="2400" b="1" i="1" dirty="0" smtClean="0"/>
          </a:p>
          <a:p>
            <a:pPr algn="just">
              <a:lnSpc>
                <a:spcPct val="110000"/>
              </a:lnSpc>
              <a:spcBef>
                <a:spcPct val="0"/>
              </a:spcBef>
              <a:buFont typeface="Wingdings" pitchFamily="2" charset="2"/>
              <a:buChar char="Ø"/>
            </a:pPr>
            <a:r>
              <a:rPr lang="en-US" sz="2400" dirty="0" smtClean="0"/>
              <a:t>The </a:t>
            </a:r>
            <a:r>
              <a:rPr lang="en-US" sz="2400" dirty="0"/>
              <a:t>arithmetic expressions will be </a:t>
            </a:r>
            <a:r>
              <a:rPr lang="en-US" sz="2400" dirty="0" smtClean="0"/>
              <a:t>evaluated first </a:t>
            </a:r>
            <a:r>
              <a:rPr lang="en-US" sz="2400" dirty="0"/>
              <a:t>&amp;  then the results will be compared. </a:t>
            </a:r>
            <a:endParaRPr lang="en-US" sz="2400" dirty="0" smtClean="0"/>
          </a:p>
          <a:p>
            <a:pPr algn="just">
              <a:lnSpc>
                <a:spcPct val="110000"/>
              </a:lnSpc>
              <a:spcBef>
                <a:spcPct val="0"/>
              </a:spcBef>
              <a:buFont typeface="Wingdings" pitchFamily="2" charset="2"/>
              <a:buChar char="Ø"/>
            </a:pPr>
            <a:endParaRPr lang="en-US" sz="2400" dirty="0"/>
          </a:p>
        </p:txBody>
      </p:sp>
      <p:sp>
        <p:nvSpPr>
          <p:cNvPr id="20485" name="Slide Number Placeholder 5"/>
          <p:cNvSpPr>
            <a:spLocks noGrp="1"/>
          </p:cNvSpPr>
          <p:nvPr>
            <p:ph type="sldNum" sz="quarter" idx="12"/>
          </p:nvPr>
        </p:nvSpPr>
        <p:spPr>
          <a:noFill/>
        </p:spPr>
        <p:txBody>
          <a:bodyPr/>
          <a:lstStyle/>
          <a:p>
            <a:fld id="{A228E252-5987-4433-AB05-D40C87DEDA55}" type="slidenum">
              <a:rPr lang="en-US" smtClean="0"/>
              <a:pPr/>
              <a:t>17</a:t>
            </a:fld>
            <a:endParaRPr lang="en-US" smtClean="0"/>
          </a:p>
        </p:txBody>
      </p:sp>
      <p:sp>
        <p:nvSpPr>
          <p:cNvPr id="3" name="Title 2"/>
          <p:cNvSpPr>
            <a:spLocks noGrp="1"/>
          </p:cNvSpPr>
          <p:nvPr>
            <p:ph type="title"/>
          </p:nvPr>
        </p:nvSpPr>
        <p:spPr/>
        <p:txBody>
          <a:bodyPr>
            <a:noAutofit/>
          </a:bodyPr>
          <a:lstStyle/>
          <a:p>
            <a:pPr algn="ctr"/>
            <a:r>
              <a:rPr lang="en-US" sz="3000" b="1" dirty="0" smtClean="0"/>
              <a:t>Precedence of Arithmetic operators and Relational Operator</a:t>
            </a:r>
            <a:endParaRPr lang="en-US" sz="3000" b="1" dirty="0"/>
          </a:p>
        </p:txBody>
      </p:sp>
      <p:sp>
        <p:nvSpPr>
          <p:cNvPr id="19462" name="Text Box 5"/>
          <p:cNvSpPr txBox="1">
            <a:spLocks noChangeArrowheads="1"/>
          </p:cNvSpPr>
          <p:nvPr/>
        </p:nvSpPr>
        <p:spPr bwMode="auto">
          <a:xfrm>
            <a:off x="1219200" y="3016249"/>
            <a:ext cx="7924800" cy="2986087"/>
          </a:xfrm>
          <a:prstGeom prst="rect">
            <a:avLst/>
          </a:prstGeom>
          <a:noFill/>
          <a:ln w="9525">
            <a:noFill/>
            <a:miter lim="800000"/>
            <a:headEnd/>
            <a:tailEnd/>
          </a:ln>
        </p:spPr>
        <p:txBody>
          <a:bodyPr wrap="square">
            <a:spAutoFit/>
          </a:bodyPr>
          <a:lstStyle/>
          <a:p>
            <a:pPr algn="just"/>
            <a:r>
              <a:rPr lang="en-US" sz="2400" b="1" dirty="0"/>
              <a:t>Suppose that </a:t>
            </a:r>
            <a:r>
              <a:rPr lang="en-US" sz="2400" b="1" dirty="0" err="1"/>
              <a:t>i</a:t>
            </a:r>
            <a:r>
              <a:rPr lang="en-US" sz="2400" b="1" dirty="0"/>
              <a:t>, j and k are integer variables whose values are 1, 2 and 3 respectively.</a:t>
            </a:r>
          </a:p>
          <a:p>
            <a:pPr algn="just"/>
            <a:endParaRPr lang="en-US" sz="2000" b="1" dirty="0"/>
          </a:p>
          <a:p>
            <a:pPr algn="just"/>
            <a:r>
              <a:rPr lang="en-US" sz="2000" b="1" u="sng" dirty="0"/>
              <a:t>Expression</a:t>
            </a:r>
            <a:r>
              <a:rPr lang="en-US" sz="2000" b="1" dirty="0"/>
              <a:t>                 </a:t>
            </a:r>
            <a:r>
              <a:rPr lang="en-US" sz="2000" b="1" dirty="0" smtClean="0"/>
              <a:t>	 </a:t>
            </a:r>
            <a:r>
              <a:rPr lang="en-US" sz="2000" b="1" u="sng" dirty="0" smtClean="0"/>
              <a:t>Interpretation</a:t>
            </a:r>
            <a:r>
              <a:rPr lang="en-US" sz="2000" b="1" dirty="0" smtClean="0"/>
              <a:t>                              </a:t>
            </a:r>
            <a:r>
              <a:rPr lang="en-US" sz="2000" b="1" u="sng" dirty="0" smtClean="0"/>
              <a:t>Value</a:t>
            </a:r>
            <a:endParaRPr lang="en-US" sz="2000" b="1" u="sng" dirty="0"/>
          </a:p>
          <a:p>
            <a:pPr algn="just"/>
            <a:r>
              <a:rPr lang="en-US" sz="2000" b="1" dirty="0" err="1"/>
              <a:t>i</a:t>
            </a:r>
            <a:r>
              <a:rPr lang="en-US" sz="2000" b="1" dirty="0"/>
              <a:t>&lt;j               		</a:t>
            </a:r>
          </a:p>
          <a:p>
            <a:pPr algn="just"/>
            <a:r>
              <a:rPr lang="en-US" sz="2000" b="1" dirty="0"/>
              <a:t>(</a:t>
            </a:r>
            <a:r>
              <a:rPr lang="en-US" sz="2000" b="1" dirty="0" err="1"/>
              <a:t>i+j</a:t>
            </a:r>
            <a:r>
              <a:rPr lang="en-US" sz="2000" b="1" dirty="0"/>
              <a:t>)&gt;=k                         	</a:t>
            </a:r>
          </a:p>
          <a:p>
            <a:pPr algn="just"/>
            <a:r>
              <a:rPr lang="en-US" sz="2000" b="1" dirty="0"/>
              <a:t>(</a:t>
            </a:r>
            <a:r>
              <a:rPr lang="en-US" sz="2000" b="1" dirty="0" err="1"/>
              <a:t>j+k</a:t>
            </a:r>
            <a:r>
              <a:rPr lang="en-US" sz="2000" b="1" dirty="0"/>
              <a:t>)&gt;(i+5)                     	</a:t>
            </a:r>
          </a:p>
          <a:p>
            <a:pPr algn="just"/>
            <a:r>
              <a:rPr lang="en-US" sz="2000" b="1" dirty="0"/>
              <a:t>k!=3                               	</a:t>
            </a:r>
          </a:p>
          <a:p>
            <a:pPr algn="just"/>
            <a:r>
              <a:rPr lang="en-US" sz="2000" b="1" dirty="0"/>
              <a:t>j==2                               	</a:t>
            </a:r>
            <a:endParaRPr lang="en-US" dirty="0"/>
          </a:p>
        </p:txBody>
      </p:sp>
      <p:sp>
        <p:nvSpPr>
          <p:cNvPr id="8" name="Text Box 5"/>
          <p:cNvSpPr txBox="1">
            <a:spLocks noChangeArrowheads="1"/>
          </p:cNvSpPr>
          <p:nvPr/>
        </p:nvSpPr>
        <p:spPr bwMode="auto">
          <a:xfrm>
            <a:off x="4343400" y="4387850"/>
            <a:ext cx="4800600" cy="1631950"/>
          </a:xfrm>
          <a:prstGeom prst="rect">
            <a:avLst/>
          </a:prstGeom>
          <a:noFill/>
          <a:ln w="9525">
            <a:noFill/>
            <a:miter lim="800000"/>
            <a:headEnd/>
            <a:tailEnd/>
          </a:ln>
        </p:spPr>
        <p:txBody>
          <a:bodyPr wrap="square">
            <a:spAutoFit/>
          </a:bodyPr>
          <a:lstStyle/>
          <a:p>
            <a:pPr algn="just"/>
            <a:r>
              <a:rPr lang="en-US" sz="2000" b="1" dirty="0"/>
              <a:t>true 			       1                                           </a:t>
            </a:r>
          </a:p>
          <a:p>
            <a:pPr algn="just"/>
            <a:r>
              <a:rPr lang="en-US" sz="2000" b="1" dirty="0"/>
              <a:t>true 			       1</a:t>
            </a:r>
          </a:p>
          <a:p>
            <a:pPr algn="just"/>
            <a:r>
              <a:rPr lang="en-US" sz="2000" b="1" dirty="0"/>
              <a:t>false 			       0</a:t>
            </a:r>
          </a:p>
          <a:p>
            <a:pPr algn="just"/>
            <a:r>
              <a:rPr lang="en-US" sz="2000" b="1" dirty="0"/>
              <a:t>false 			       0</a:t>
            </a:r>
          </a:p>
          <a:p>
            <a:pPr algn="just"/>
            <a:r>
              <a:rPr lang="en-US" sz="2000" b="1" dirty="0"/>
              <a:t>true			       1</a:t>
            </a:r>
            <a:r>
              <a:rPr lang="en-US" dirty="0"/>
              <a:t> </a:t>
            </a:r>
          </a:p>
        </p:txBody>
      </p:sp>
    </p:spTree>
    <p:extLst>
      <p:ext uri="{BB962C8B-B14F-4D97-AF65-F5344CB8AC3E}">
        <p14:creationId xmlns:p14="http://schemas.microsoft.com/office/powerpoint/2010/main" val="64702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417637"/>
            <a:ext cx="7696200" cy="5440363"/>
          </a:xfrm>
        </p:spPr>
        <p:txBody>
          <a:bodyPr/>
          <a:lstStyle/>
          <a:p>
            <a:pPr marL="0" indent="0">
              <a:spcBef>
                <a:spcPts val="600"/>
              </a:spcBef>
              <a:spcAft>
                <a:spcPts val="600"/>
              </a:spcAft>
              <a:buNone/>
            </a:pPr>
            <a:r>
              <a:rPr lang="en-US" b="1" u="sng" dirty="0" smtClean="0"/>
              <a:t>Arithmetic Expression:</a:t>
            </a:r>
          </a:p>
          <a:p>
            <a:pPr marL="0" indent="0">
              <a:spcBef>
                <a:spcPts val="600"/>
              </a:spcBef>
              <a:spcAft>
                <a:spcPts val="600"/>
              </a:spcAft>
              <a:buNone/>
            </a:pPr>
            <a:r>
              <a:rPr lang="en-US" sz="2400" dirty="0" smtClean="0"/>
              <a:t>   	</a:t>
            </a:r>
            <a:r>
              <a:rPr lang="en-US" sz="2400" b="1" i="1" dirty="0" smtClean="0">
                <a:latin typeface="Arial Narrow" pitchFamily="34" charset="0"/>
              </a:rPr>
              <a:t>operand1 arithmetic operator operand2</a:t>
            </a:r>
          </a:p>
          <a:p>
            <a:pPr marL="914400" indent="-914400">
              <a:spcBef>
                <a:spcPts val="600"/>
              </a:spcBef>
              <a:spcAft>
                <a:spcPts val="600"/>
              </a:spcAft>
              <a:buNone/>
            </a:pPr>
            <a:r>
              <a:rPr lang="en-US" sz="2400" dirty="0"/>
              <a:t> </a:t>
            </a:r>
            <a:r>
              <a:rPr lang="en-US" sz="2400" dirty="0" smtClean="0"/>
              <a:t>Ex:  	</a:t>
            </a:r>
            <a:r>
              <a:rPr lang="en-US" sz="2400" dirty="0" err="1" smtClean="0"/>
              <a:t>a+b</a:t>
            </a:r>
            <a:r>
              <a:rPr lang="en-US" sz="2400" dirty="0" smtClean="0"/>
              <a:t>, a-b where a and b are two variables and +,- are arithmetic operators</a:t>
            </a:r>
          </a:p>
          <a:p>
            <a:pPr marL="0" indent="0">
              <a:spcBef>
                <a:spcPts val="600"/>
              </a:spcBef>
              <a:spcAft>
                <a:spcPts val="600"/>
              </a:spcAft>
              <a:buNone/>
            </a:pPr>
            <a:r>
              <a:rPr lang="en-US" sz="3000" b="1" u="sng" dirty="0" smtClean="0"/>
              <a:t>Relational Expression:</a:t>
            </a:r>
          </a:p>
          <a:p>
            <a:pPr marL="0" indent="0">
              <a:spcBef>
                <a:spcPts val="600"/>
              </a:spcBef>
              <a:spcAft>
                <a:spcPts val="600"/>
              </a:spcAft>
              <a:buNone/>
            </a:pPr>
            <a:r>
              <a:rPr lang="en-US" sz="3000" dirty="0" smtClean="0"/>
              <a:t>	</a:t>
            </a:r>
            <a:r>
              <a:rPr lang="en-US" sz="2400" b="1" i="1" dirty="0" smtClean="0">
                <a:latin typeface="Arial Narrow" pitchFamily="34" charset="0"/>
              </a:rPr>
              <a:t>ae1 </a:t>
            </a:r>
            <a:r>
              <a:rPr lang="en-US" sz="2400" b="1" i="1" dirty="0">
                <a:latin typeface="Arial Narrow" pitchFamily="34" charset="0"/>
              </a:rPr>
              <a:t>relational operator ae2</a:t>
            </a:r>
          </a:p>
          <a:p>
            <a:pPr marL="0" indent="0">
              <a:spcBef>
                <a:spcPts val="600"/>
              </a:spcBef>
              <a:spcAft>
                <a:spcPts val="600"/>
              </a:spcAft>
              <a:buNone/>
            </a:pPr>
            <a:r>
              <a:rPr lang="en-US" sz="2400" dirty="0" smtClean="0"/>
              <a:t>Where ae1 </a:t>
            </a:r>
            <a:r>
              <a:rPr lang="en-US" sz="2400" dirty="0"/>
              <a:t>&amp; ae2 are arithmetic expressions, </a:t>
            </a:r>
            <a:r>
              <a:rPr lang="en-US" sz="2400" dirty="0" smtClean="0"/>
              <a:t>which </a:t>
            </a:r>
            <a:r>
              <a:rPr lang="en-US" sz="2400" dirty="0"/>
              <a:t>may be simple constants, variables or combinations of </a:t>
            </a:r>
            <a:r>
              <a:rPr lang="en-US" sz="2400" dirty="0" smtClean="0"/>
              <a:t>them.</a:t>
            </a:r>
          </a:p>
          <a:p>
            <a:pPr fontAlgn="t">
              <a:buNone/>
            </a:pPr>
            <a:r>
              <a:rPr lang="en-US" sz="2400" dirty="0" smtClean="0"/>
              <a:t>Ex:	 (a==b),    </a:t>
            </a:r>
          </a:p>
          <a:p>
            <a:pPr fontAlgn="t">
              <a:buNone/>
            </a:pPr>
            <a:r>
              <a:rPr lang="en-US" sz="2400" dirty="0" smtClean="0"/>
              <a:t>		 ( 5 + 10 ) == ( 3 * 5 )</a:t>
            </a:r>
          </a:p>
          <a:p>
            <a:pPr fontAlgn="t">
              <a:buNone/>
            </a:pPr>
            <a:endParaRPr lang="en-US" sz="2400" dirty="0" smtClean="0"/>
          </a:p>
          <a:p>
            <a:pPr marL="0" indent="0">
              <a:spcBef>
                <a:spcPts val="600"/>
              </a:spcBef>
              <a:spcAft>
                <a:spcPts val="600"/>
              </a:spcAft>
              <a:buNone/>
            </a:pPr>
            <a:endParaRPr lang="en-US" sz="2400" dirty="0"/>
          </a:p>
        </p:txBody>
      </p:sp>
      <p:sp>
        <p:nvSpPr>
          <p:cNvPr id="20485" name="Slide Number Placeholder 5"/>
          <p:cNvSpPr>
            <a:spLocks noGrp="1"/>
          </p:cNvSpPr>
          <p:nvPr>
            <p:ph type="sldNum" sz="quarter" idx="12"/>
          </p:nvPr>
        </p:nvSpPr>
        <p:spPr>
          <a:noFill/>
        </p:spPr>
        <p:txBody>
          <a:bodyPr/>
          <a:lstStyle/>
          <a:p>
            <a:fld id="{A228E252-5987-4433-AB05-D40C87DEDA55}" type="slidenum">
              <a:rPr lang="en-US" smtClean="0"/>
              <a:pPr/>
              <a:t>18</a:t>
            </a:fld>
            <a:endParaRPr lang="en-US" smtClean="0"/>
          </a:p>
        </p:txBody>
      </p:sp>
      <p:sp>
        <p:nvSpPr>
          <p:cNvPr id="3" name="Title 2"/>
          <p:cNvSpPr>
            <a:spLocks noGrp="1"/>
          </p:cNvSpPr>
          <p:nvPr>
            <p:ph type="title"/>
          </p:nvPr>
        </p:nvSpPr>
        <p:spPr>
          <a:xfrm>
            <a:off x="1295399" y="152400"/>
            <a:ext cx="7848601" cy="685800"/>
          </a:xfrm>
        </p:spPr>
        <p:txBody>
          <a:bodyPr>
            <a:noAutofit/>
          </a:bodyPr>
          <a:lstStyle/>
          <a:p>
            <a:pPr algn="ctr"/>
            <a:r>
              <a:rPr lang="en-US" sz="3000" b="1" dirty="0" smtClean="0"/>
              <a:t>Syntax for Arithmetic and Relational Expressions</a:t>
            </a:r>
            <a:endParaRPr lang="en-US" sz="3000" b="1" dirty="0"/>
          </a:p>
        </p:txBody>
      </p:sp>
    </p:spTree>
    <p:extLst>
      <p:ext uri="{BB962C8B-B14F-4D97-AF65-F5344CB8AC3E}">
        <p14:creationId xmlns:p14="http://schemas.microsoft.com/office/powerpoint/2010/main" val="210386929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idx="1"/>
          </p:nvPr>
        </p:nvSpPr>
        <p:spPr>
          <a:xfrm>
            <a:off x="1219200" y="1066800"/>
            <a:ext cx="7924800" cy="5486400"/>
          </a:xfrm>
        </p:spPr>
        <p:txBody>
          <a:bodyPr>
            <a:normAutofit/>
          </a:bodyPr>
          <a:lstStyle/>
          <a:p>
            <a:pPr algn="just" eaLnBrk="1" hangingPunct="1">
              <a:lnSpc>
                <a:spcPct val="80000"/>
              </a:lnSpc>
              <a:buFont typeface="Wingdings" pitchFamily="2" charset="2"/>
              <a:buChar char="Ø"/>
            </a:pPr>
            <a:endParaRPr lang="en-US" sz="2400" dirty="0" smtClean="0"/>
          </a:p>
          <a:p>
            <a:pPr algn="just" eaLnBrk="1" hangingPunct="1">
              <a:lnSpc>
                <a:spcPct val="80000"/>
              </a:lnSpc>
              <a:buFont typeface="Wingdings" pitchFamily="2" charset="2"/>
              <a:buChar char="Ø"/>
            </a:pPr>
            <a:r>
              <a:rPr lang="en-US" sz="2400" dirty="0" smtClean="0"/>
              <a:t>The logical operators are used when we want to test more than one condition and make decisions.</a:t>
            </a:r>
          </a:p>
          <a:p>
            <a:pPr algn="just" eaLnBrk="1" hangingPunct="1">
              <a:lnSpc>
                <a:spcPct val="80000"/>
              </a:lnSpc>
            </a:pPr>
            <a:endParaRPr lang="en-US" sz="2400" dirty="0" smtClean="0"/>
          </a:p>
          <a:p>
            <a:pPr lvl="4" algn="just" eaLnBrk="1" hangingPunct="1">
              <a:lnSpc>
                <a:spcPct val="80000"/>
              </a:lnSpc>
              <a:buFontTx/>
              <a:buNone/>
            </a:pPr>
            <a:r>
              <a:rPr lang="en-US" sz="2800" b="1" dirty="0" smtClean="0">
                <a:solidFill>
                  <a:srgbClr val="002060"/>
                </a:solidFill>
              </a:rPr>
              <a:t>&amp;&amp;     		logical AND</a:t>
            </a:r>
          </a:p>
          <a:p>
            <a:pPr lvl="4" algn="just" eaLnBrk="1" hangingPunct="1">
              <a:lnSpc>
                <a:spcPct val="80000"/>
              </a:lnSpc>
              <a:buFontTx/>
              <a:buNone/>
            </a:pPr>
            <a:endParaRPr lang="en-US" sz="2800" b="1" dirty="0" smtClean="0">
              <a:solidFill>
                <a:srgbClr val="002060"/>
              </a:solidFill>
            </a:endParaRPr>
          </a:p>
          <a:p>
            <a:pPr lvl="4" algn="just" eaLnBrk="1" hangingPunct="1">
              <a:lnSpc>
                <a:spcPct val="80000"/>
              </a:lnSpc>
              <a:buFontTx/>
              <a:buNone/>
            </a:pPr>
            <a:r>
              <a:rPr lang="en-US" sz="2800" b="1" dirty="0" smtClean="0">
                <a:solidFill>
                  <a:srgbClr val="002060"/>
                </a:solidFill>
                <a:cs typeface="Arial" charset="0"/>
              </a:rPr>
              <a:t>||    	         	logical OR</a:t>
            </a:r>
          </a:p>
          <a:p>
            <a:pPr lvl="4" algn="just" eaLnBrk="1" hangingPunct="1">
              <a:lnSpc>
                <a:spcPct val="80000"/>
              </a:lnSpc>
              <a:buFontTx/>
              <a:buNone/>
            </a:pPr>
            <a:endParaRPr lang="en-US" sz="2800" b="1" dirty="0" smtClean="0">
              <a:solidFill>
                <a:srgbClr val="002060"/>
              </a:solidFill>
              <a:cs typeface="Arial" charset="0"/>
            </a:endParaRPr>
          </a:p>
          <a:p>
            <a:pPr lvl="4" algn="just" eaLnBrk="1" hangingPunct="1">
              <a:lnSpc>
                <a:spcPct val="80000"/>
              </a:lnSpc>
              <a:buFontTx/>
              <a:buNone/>
            </a:pPr>
            <a:r>
              <a:rPr lang="en-US" sz="2800" b="1" dirty="0" smtClean="0">
                <a:solidFill>
                  <a:srgbClr val="002060"/>
                </a:solidFill>
                <a:cs typeface="Arial" charset="0"/>
              </a:rPr>
              <a:t>!                     Logical NOT</a:t>
            </a:r>
          </a:p>
          <a:p>
            <a:pPr lvl="4" algn="just" eaLnBrk="1" hangingPunct="1">
              <a:lnSpc>
                <a:spcPct val="80000"/>
              </a:lnSpc>
              <a:buFontTx/>
              <a:buNone/>
            </a:pPr>
            <a:endParaRPr lang="en-US" sz="2400" dirty="0" smtClean="0">
              <a:solidFill>
                <a:srgbClr val="002060"/>
              </a:solidFill>
              <a:cs typeface="Arial" charset="0"/>
            </a:endParaRPr>
          </a:p>
          <a:p>
            <a:pPr lvl="4" algn="just" eaLnBrk="1" hangingPunct="1">
              <a:lnSpc>
                <a:spcPct val="80000"/>
              </a:lnSpc>
              <a:buFontTx/>
              <a:buNone/>
            </a:pPr>
            <a:r>
              <a:rPr lang="en-US" sz="2400" b="1" dirty="0" smtClean="0">
                <a:solidFill>
                  <a:srgbClr val="002060"/>
                </a:solidFill>
                <a:cs typeface="Arial" charset="0"/>
              </a:rPr>
              <a:t>Ex: (</a:t>
            </a:r>
            <a:r>
              <a:rPr lang="en-US" sz="2400" b="1" dirty="0" smtClean="0">
                <a:solidFill>
                  <a:srgbClr val="002060"/>
                </a:solidFill>
                <a:cs typeface="Arial" charset="0"/>
                <a:sym typeface="Wingdings" pitchFamily="2" charset="2"/>
              </a:rPr>
              <a:t>a&gt;b) &amp;&amp; (x==10)</a:t>
            </a:r>
          </a:p>
          <a:p>
            <a:pPr lvl="4" algn="just" eaLnBrk="1" hangingPunct="1">
              <a:lnSpc>
                <a:spcPct val="80000"/>
              </a:lnSpc>
              <a:buFontTx/>
              <a:buNone/>
            </a:pPr>
            <a:endParaRPr lang="en-US" b="1" dirty="0" smtClean="0">
              <a:solidFill>
                <a:srgbClr val="6600CC"/>
              </a:solidFill>
              <a:cs typeface="Arial" charset="0"/>
              <a:sym typeface="Wingdings" pitchFamily="2" charset="2"/>
            </a:endParaRPr>
          </a:p>
          <a:p>
            <a:pPr eaLnBrk="1" hangingPunct="1">
              <a:lnSpc>
                <a:spcPct val="80000"/>
              </a:lnSpc>
              <a:spcBef>
                <a:spcPct val="0"/>
              </a:spcBef>
              <a:buFont typeface="Wingdings" pitchFamily="2" charset="2"/>
              <a:buChar char="Ø"/>
            </a:pPr>
            <a:r>
              <a:rPr lang="en-US" sz="2400" dirty="0" smtClean="0">
                <a:sym typeface="Wingdings" pitchFamily="2" charset="2"/>
              </a:rPr>
              <a:t>An expression of this kind which combines two or more </a:t>
            </a:r>
          </a:p>
          <a:p>
            <a:pPr eaLnBrk="1" hangingPunct="1">
              <a:lnSpc>
                <a:spcPct val="80000"/>
              </a:lnSpc>
              <a:spcBef>
                <a:spcPct val="0"/>
              </a:spcBef>
              <a:buFontTx/>
              <a:buNone/>
            </a:pPr>
            <a:r>
              <a:rPr lang="en-US" sz="2400" dirty="0" smtClean="0">
                <a:sym typeface="Wingdings" pitchFamily="2" charset="2"/>
              </a:rPr>
              <a:t>	relational expressions is termed as </a:t>
            </a:r>
            <a:r>
              <a:rPr lang="en-US" sz="2400" dirty="0" smtClean="0">
                <a:solidFill>
                  <a:srgbClr val="002060"/>
                </a:solidFill>
                <a:sym typeface="Wingdings" pitchFamily="2" charset="2"/>
              </a:rPr>
              <a:t>a </a:t>
            </a:r>
            <a:r>
              <a:rPr lang="en-US" sz="2400" b="1" dirty="0" smtClean="0">
                <a:solidFill>
                  <a:srgbClr val="002060"/>
                </a:solidFill>
                <a:sym typeface="Wingdings" pitchFamily="2" charset="2"/>
              </a:rPr>
              <a:t>logical expression </a:t>
            </a:r>
            <a:r>
              <a:rPr lang="en-US" sz="2400" dirty="0" smtClean="0">
                <a:sym typeface="Wingdings" pitchFamily="2" charset="2"/>
              </a:rPr>
              <a:t>or</a:t>
            </a:r>
            <a:r>
              <a:rPr lang="en-US" sz="2400" dirty="0" smtClean="0">
                <a:solidFill>
                  <a:srgbClr val="002060"/>
                </a:solidFill>
                <a:sym typeface="Wingdings" pitchFamily="2" charset="2"/>
              </a:rPr>
              <a:t> a </a:t>
            </a:r>
            <a:r>
              <a:rPr lang="en-US" sz="2400" b="1" dirty="0" smtClean="0">
                <a:solidFill>
                  <a:srgbClr val="002060"/>
                </a:solidFill>
                <a:sym typeface="Wingdings" pitchFamily="2" charset="2"/>
              </a:rPr>
              <a:t>compound relational expression</a:t>
            </a:r>
            <a:r>
              <a:rPr lang="en-US" sz="2400" dirty="0" smtClean="0">
                <a:solidFill>
                  <a:srgbClr val="002060"/>
                </a:solidFill>
                <a:sym typeface="Wingdings" pitchFamily="2" charset="2"/>
              </a:rPr>
              <a:t>.</a:t>
            </a:r>
            <a:endParaRPr lang="en-US" sz="2400" dirty="0" smtClean="0">
              <a:solidFill>
                <a:srgbClr val="002060"/>
              </a:solidFill>
              <a:cs typeface="Arial" charset="0"/>
              <a:sym typeface="Wingdings" pitchFamily="2" charset="2"/>
            </a:endParaRPr>
          </a:p>
        </p:txBody>
      </p:sp>
      <p:sp>
        <p:nvSpPr>
          <p:cNvPr id="1030" name="Slide Number Placeholder 5"/>
          <p:cNvSpPr>
            <a:spLocks noGrp="1"/>
          </p:cNvSpPr>
          <p:nvPr>
            <p:ph type="sldNum" sz="quarter" idx="12"/>
          </p:nvPr>
        </p:nvSpPr>
        <p:spPr>
          <a:noFill/>
        </p:spPr>
        <p:txBody>
          <a:bodyPr/>
          <a:lstStyle/>
          <a:p>
            <a:fld id="{31E6EC43-997E-490F-BBF8-36B5AFB7CD5B}" type="slidenum">
              <a:rPr lang="en-US" smtClean="0"/>
              <a:pPr/>
              <a:t>19</a:t>
            </a:fld>
            <a:endParaRPr lang="en-US" smtClean="0"/>
          </a:p>
        </p:txBody>
      </p:sp>
      <p:sp>
        <p:nvSpPr>
          <p:cNvPr id="3" name="Title 2"/>
          <p:cNvSpPr>
            <a:spLocks noGrp="1"/>
          </p:cNvSpPr>
          <p:nvPr>
            <p:ph type="title"/>
          </p:nvPr>
        </p:nvSpPr>
        <p:spPr/>
        <p:txBody>
          <a:bodyPr>
            <a:normAutofit/>
          </a:bodyPr>
          <a:lstStyle/>
          <a:p>
            <a:pPr algn="ctr"/>
            <a:r>
              <a:rPr lang="en-US" b="1" dirty="0"/>
              <a:t>Logical </a:t>
            </a:r>
            <a:r>
              <a:rPr lang="en-US" b="1" dirty="0" smtClean="0"/>
              <a:t>operators</a:t>
            </a:r>
            <a:endParaRPr lang="en-US" b="1" dirty="0"/>
          </a:p>
        </p:txBody>
      </p:sp>
    </p:spTree>
    <p:extLst>
      <p:ext uri="{BB962C8B-B14F-4D97-AF65-F5344CB8AC3E}">
        <p14:creationId xmlns:p14="http://schemas.microsoft.com/office/powerpoint/2010/main" val="3511941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p:txBody>
          <a:bodyPr>
            <a:normAutofit/>
          </a:bodyPr>
          <a:lstStyle/>
          <a:p>
            <a:pPr>
              <a:lnSpc>
                <a:spcPct val="115000"/>
              </a:lnSpc>
            </a:pPr>
            <a:r>
              <a:rPr lang="en-US" sz="2800" dirty="0" smtClean="0"/>
              <a:t>Understand various operators available.</a:t>
            </a:r>
          </a:p>
          <a:p>
            <a:pPr>
              <a:lnSpc>
                <a:spcPct val="115000"/>
              </a:lnSpc>
            </a:pPr>
            <a:r>
              <a:rPr lang="en-US" sz="2800" dirty="0" smtClean="0"/>
              <a:t>Syntax for writing operational expressions.</a:t>
            </a:r>
          </a:p>
          <a:p>
            <a:pPr>
              <a:lnSpc>
                <a:spcPct val="115000"/>
              </a:lnSpc>
            </a:pPr>
            <a:r>
              <a:rPr lang="en-US" sz="2800" dirty="0" smtClean="0"/>
              <a:t>Able to write and solve expressions of all the operators.</a:t>
            </a:r>
          </a:p>
          <a:p>
            <a:pPr eaLnBrk="1" hangingPunct="1">
              <a:lnSpc>
                <a:spcPct val="115000"/>
              </a:lnSpc>
              <a:buFont typeface="Wingdings" pitchFamily="2" charset="2"/>
              <a:buChar char="Ø"/>
            </a:pPr>
            <a:endParaRPr lang="en-US" sz="3600" dirty="0" smtClean="0"/>
          </a:p>
        </p:txBody>
      </p:sp>
      <p:sp>
        <p:nvSpPr>
          <p:cNvPr id="7173" name="Slide Number Placeholder 5"/>
          <p:cNvSpPr>
            <a:spLocks noGrp="1"/>
          </p:cNvSpPr>
          <p:nvPr>
            <p:ph type="sldNum" sz="quarter" idx="12"/>
          </p:nvPr>
        </p:nvSpPr>
        <p:spPr>
          <a:noFill/>
        </p:spPr>
        <p:txBody>
          <a:bodyPr/>
          <a:lstStyle/>
          <a:p>
            <a:fld id="{87681F97-261D-4314-9182-CA8E3A3DEC2C}" type="slidenum">
              <a:rPr lang="en-US" smtClean="0"/>
              <a:pPr/>
              <a:t>2</a:t>
            </a:fld>
            <a:endParaRPr lang="en-US" dirty="0" smtClean="0"/>
          </a:p>
        </p:txBody>
      </p:sp>
      <p:sp>
        <p:nvSpPr>
          <p:cNvPr id="3" name="Title 2"/>
          <p:cNvSpPr>
            <a:spLocks noGrp="1"/>
          </p:cNvSpPr>
          <p:nvPr>
            <p:ph type="title"/>
          </p:nvPr>
        </p:nvSpPr>
        <p:spPr/>
        <p:txBody>
          <a:bodyPr>
            <a:normAutofit/>
          </a:bodyPr>
          <a:lstStyle/>
          <a:p>
            <a:r>
              <a:rPr lang="en-US" dirty="0" smtClean="0"/>
              <a:t> 		</a:t>
            </a:r>
            <a:r>
              <a:rPr lang="en-US" b="1" dirty="0" smtClean="0"/>
              <a:t>    Objectives</a:t>
            </a:r>
            <a:endParaRPr lang="en-US" b="1" dirty="0">
              <a:solidFill>
                <a:srgbClr val="000066"/>
              </a:solidFill>
            </a:endParaRPr>
          </a:p>
        </p:txBody>
      </p:sp>
    </p:spTree>
    <p:extLst>
      <p:ext uri="{BB962C8B-B14F-4D97-AF65-F5344CB8AC3E}">
        <p14:creationId xmlns:p14="http://schemas.microsoft.com/office/powerpoint/2010/main" val="2256213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219200" y="914400"/>
            <a:ext cx="7924800" cy="5211763"/>
          </a:xfrm>
        </p:spPr>
        <p:txBody>
          <a:bodyPr/>
          <a:lstStyle/>
          <a:p>
            <a:pPr marL="0" algn="ctr" eaLnBrk="1" hangingPunct="1">
              <a:spcBef>
                <a:spcPct val="0"/>
              </a:spcBef>
              <a:buFontTx/>
              <a:buNone/>
            </a:pPr>
            <a:r>
              <a:rPr lang="en-US" sz="2800" u="sng" dirty="0" smtClean="0"/>
              <a:t>Truth Table</a:t>
            </a:r>
          </a:p>
          <a:p>
            <a:pPr marL="0" algn="ctr" eaLnBrk="1" hangingPunct="1">
              <a:spcBef>
                <a:spcPct val="0"/>
              </a:spcBef>
              <a:buFontTx/>
              <a:buNone/>
            </a:pPr>
            <a:endParaRPr lang="en-US" sz="3600" dirty="0" smtClean="0"/>
          </a:p>
          <a:p>
            <a:pPr marL="0" algn="ctr" eaLnBrk="1" hangingPunct="1">
              <a:spcBef>
                <a:spcPct val="0"/>
              </a:spcBef>
              <a:buFontTx/>
              <a:buNone/>
            </a:pPr>
            <a:endParaRPr lang="en-US" sz="3600" dirty="0" smtClean="0"/>
          </a:p>
          <a:p>
            <a:pPr marL="0" algn="ctr" eaLnBrk="1" hangingPunct="1">
              <a:spcBef>
                <a:spcPct val="0"/>
              </a:spcBef>
              <a:buFontTx/>
              <a:buNone/>
            </a:pPr>
            <a:endParaRPr lang="en-US" sz="3600" dirty="0"/>
          </a:p>
          <a:p>
            <a:pPr marL="0" algn="ctr" eaLnBrk="1" hangingPunct="1">
              <a:spcBef>
                <a:spcPct val="0"/>
              </a:spcBef>
              <a:buFontTx/>
              <a:buNone/>
            </a:pPr>
            <a:endParaRPr lang="en-US" sz="3600" dirty="0" smtClean="0"/>
          </a:p>
          <a:p>
            <a:pPr marL="0" algn="ctr" eaLnBrk="1" hangingPunct="1">
              <a:spcBef>
                <a:spcPct val="0"/>
              </a:spcBef>
              <a:buFontTx/>
              <a:buNone/>
            </a:pPr>
            <a:endParaRPr lang="en-US" sz="800" u="sng" dirty="0" smtClean="0"/>
          </a:p>
          <a:p>
            <a:pPr marL="0" algn="ctr" eaLnBrk="1" hangingPunct="1">
              <a:spcBef>
                <a:spcPct val="0"/>
              </a:spcBef>
              <a:buFontTx/>
              <a:buNone/>
            </a:pPr>
            <a:endParaRPr lang="en-US" sz="800" u="sng" dirty="0" smtClean="0"/>
          </a:p>
          <a:p>
            <a:pPr marL="0" algn="ctr" eaLnBrk="1" hangingPunct="1">
              <a:spcBef>
                <a:spcPct val="0"/>
              </a:spcBef>
              <a:buFontTx/>
              <a:buNone/>
            </a:pPr>
            <a:r>
              <a:rPr lang="en-US" sz="2400" u="sng" dirty="0" smtClean="0"/>
              <a:t>Symbol and Expression Syntax of Logical Operators</a:t>
            </a:r>
          </a:p>
        </p:txBody>
      </p:sp>
      <p:sp>
        <p:nvSpPr>
          <p:cNvPr id="21509" name="Slide Number Placeholder 5"/>
          <p:cNvSpPr>
            <a:spLocks noGrp="1"/>
          </p:cNvSpPr>
          <p:nvPr>
            <p:ph type="sldNum" sz="quarter" idx="12"/>
          </p:nvPr>
        </p:nvSpPr>
        <p:spPr>
          <a:noFill/>
        </p:spPr>
        <p:txBody>
          <a:bodyPr/>
          <a:lstStyle/>
          <a:p>
            <a:fld id="{1CA9FC36-CB88-4253-9295-DE1A00A18953}" type="slidenum">
              <a:rPr lang="en-US" smtClean="0"/>
              <a:pPr/>
              <a:t>20</a:t>
            </a:fld>
            <a:endParaRPr lang="en-US" smtClean="0"/>
          </a:p>
        </p:txBody>
      </p:sp>
      <p:sp>
        <p:nvSpPr>
          <p:cNvPr id="3" name="Title 2"/>
          <p:cNvSpPr>
            <a:spLocks noGrp="1"/>
          </p:cNvSpPr>
          <p:nvPr>
            <p:ph type="title"/>
          </p:nvPr>
        </p:nvSpPr>
        <p:spPr/>
        <p:txBody>
          <a:bodyPr>
            <a:normAutofit/>
          </a:bodyPr>
          <a:lstStyle/>
          <a:p>
            <a:pPr algn="ctr"/>
            <a:r>
              <a:rPr lang="en-US" b="1" dirty="0"/>
              <a:t>Logical </a:t>
            </a:r>
            <a:r>
              <a:rPr lang="en-US" b="1" dirty="0" smtClean="0"/>
              <a:t>operators</a:t>
            </a:r>
            <a:endParaRPr lang="en-US" b="1" dirty="0"/>
          </a:p>
        </p:txBody>
      </p:sp>
      <p:sp>
        <p:nvSpPr>
          <p:cNvPr id="21510" name="Text Box 4"/>
          <p:cNvSpPr txBox="1">
            <a:spLocks noChangeArrowheads="1"/>
          </p:cNvSpPr>
          <p:nvPr/>
        </p:nvSpPr>
        <p:spPr bwMode="auto">
          <a:xfrm>
            <a:off x="1219200" y="1371600"/>
            <a:ext cx="7924800" cy="830997"/>
          </a:xfrm>
          <a:prstGeom prst="rect">
            <a:avLst/>
          </a:prstGeom>
          <a:noFill/>
          <a:ln w="9525">
            <a:noFill/>
            <a:miter lim="800000"/>
            <a:headEnd/>
            <a:tailEnd/>
          </a:ln>
        </p:spPr>
        <p:txBody>
          <a:bodyPr wrap="square">
            <a:spAutoFit/>
          </a:bodyPr>
          <a:lstStyle/>
          <a:p>
            <a:r>
              <a:rPr lang="en-US" sz="2000" b="1" dirty="0"/>
              <a:t>    op-1             op-2                               value of expression</a:t>
            </a:r>
          </a:p>
          <a:p>
            <a:r>
              <a:rPr lang="en-US" sz="2000" b="1" dirty="0" smtClean="0"/>
              <a:t>                                                      </a:t>
            </a:r>
            <a:r>
              <a:rPr lang="en-US" sz="2000" b="1" dirty="0"/>
              <a:t>op-1</a:t>
            </a:r>
            <a:r>
              <a:rPr lang="en-US" sz="2800" b="1" dirty="0"/>
              <a:t>&amp;&amp;</a:t>
            </a:r>
            <a:r>
              <a:rPr lang="en-US" sz="2000" b="1" dirty="0"/>
              <a:t>op-2               </a:t>
            </a:r>
            <a:r>
              <a:rPr lang="en-US" sz="2000" b="1" dirty="0" smtClean="0"/>
              <a:t>op-1</a:t>
            </a:r>
            <a:r>
              <a:rPr lang="en-US" sz="2800" b="1" dirty="0"/>
              <a:t>||</a:t>
            </a:r>
            <a:r>
              <a:rPr lang="en-US" sz="2000" b="1" dirty="0">
                <a:cs typeface="Arial" charset="0"/>
              </a:rPr>
              <a:t>op-2</a:t>
            </a:r>
          </a:p>
        </p:txBody>
      </p:sp>
      <p:sp>
        <p:nvSpPr>
          <p:cNvPr id="21511" name="Line 5"/>
          <p:cNvSpPr>
            <a:spLocks noChangeShapeType="1"/>
          </p:cNvSpPr>
          <p:nvPr/>
        </p:nvSpPr>
        <p:spPr bwMode="auto">
          <a:xfrm>
            <a:off x="4267200" y="1752600"/>
            <a:ext cx="3962400" cy="0"/>
          </a:xfrm>
          <a:prstGeom prst="line">
            <a:avLst/>
          </a:prstGeom>
          <a:noFill/>
          <a:ln w="9525">
            <a:solidFill>
              <a:schemeClr val="tx1"/>
            </a:solidFill>
            <a:round/>
            <a:headEnd/>
            <a:tailEnd/>
          </a:ln>
        </p:spPr>
        <p:txBody>
          <a:bodyPr/>
          <a:lstStyle/>
          <a:p>
            <a:endParaRPr lang="en-US"/>
          </a:p>
        </p:txBody>
      </p:sp>
      <p:sp>
        <p:nvSpPr>
          <p:cNvPr id="21512" name="Text Box 13"/>
          <p:cNvSpPr txBox="1">
            <a:spLocks noChangeArrowheads="1"/>
          </p:cNvSpPr>
          <p:nvPr/>
        </p:nvSpPr>
        <p:spPr bwMode="auto">
          <a:xfrm>
            <a:off x="1371600" y="2209800"/>
            <a:ext cx="6477000" cy="1323439"/>
          </a:xfrm>
          <a:prstGeom prst="rect">
            <a:avLst/>
          </a:prstGeom>
          <a:noFill/>
          <a:ln w="9525">
            <a:noFill/>
            <a:miter lim="800000"/>
            <a:headEnd/>
            <a:tailEnd/>
          </a:ln>
        </p:spPr>
        <p:txBody>
          <a:bodyPr wrap="square">
            <a:spAutoFit/>
          </a:bodyPr>
          <a:lstStyle/>
          <a:p>
            <a:r>
              <a:rPr lang="en-US" sz="2000" b="1" dirty="0"/>
              <a:t>Non-zero     </a:t>
            </a:r>
            <a:r>
              <a:rPr lang="en-US" sz="2000" b="1" dirty="0" err="1"/>
              <a:t>Non-zero</a:t>
            </a:r>
            <a:r>
              <a:rPr lang="en-US" sz="2000" b="1" dirty="0"/>
              <a:t>                          1                                   1</a:t>
            </a:r>
          </a:p>
          <a:p>
            <a:r>
              <a:rPr lang="en-US" sz="2000" b="1" dirty="0"/>
              <a:t>Non-zero         0                                    </a:t>
            </a:r>
            <a:r>
              <a:rPr lang="en-US" sz="2000" b="1" dirty="0" smtClean="0"/>
              <a:t> 0                                   </a:t>
            </a:r>
            <a:r>
              <a:rPr lang="en-US" sz="2000" b="1" dirty="0"/>
              <a:t>1</a:t>
            </a:r>
          </a:p>
          <a:p>
            <a:r>
              <a:rPr lang="en-US" sz="2000" b="1" dirty="0"/>
              <a:t>0                  Non-zero                           </a:t>
            </a:r>
            <a:r>
              <a:rPr lang="en-US" sz="2000" b="1" dirty="0" smtClean="0"/>
              <a:t> 0                                   </a:t>
            </a:r>
            <a:r>
              <a:rPr lang="en-US" sz="2000" b="1" dirty="0"/>
              <a:t>1</a:t>
            </a:r>
          </a:p>
          <a:p>
            <a:r>
              <a:rPr lang="en-US" sz="2000" b="1" dirty="0"/>
              <a:t>0                       0                    	          </a:t>
            </a:r>
            <a:r>
              <a:rPr lang="en-US" sz="2000" b="1" dirty="0" smtClean="0"/>
              <a:t>       0                                   </a:t>
            </a:r>
            <a:r>
              <a:rPr lang="en-US" sz="2000" b="1" dirty="0"/>
              <a:t>0</a:t>
            </a:r>
          </a:p>
        </p:txBody>
      </p:sp>
      <p:cxnSp>
        <p:nvCxnSpPr>
          <p:cNvPr id="21514" name="Straight Connector 19"/>
          <p:cNvCxnSpPr>
            <a:cxnSpLocks noChangeShapeType="1"/>
          </p:cNvCxnSpPr>
          <p:nvPr/>
        </p:nvCxnSpPr>
        <p:spPr bwMode="auto">
          <a:xfrm>
            <a:off x="1371600" y="2133600"/>
            <a:ext cx="7162800" cy="1588"/>
          </a:xfrm>
          <a:prstGeom prst="line">
            <a:avLst/>
          </a:prstGeom>
          <a:noFill/>
          <a:ln w="9525" algn="ctr">
            <a:solidFill>
              <a:schemeClr val="tx1"/>
            </a:solidFill>
            <a:round/>
            <a:headEnd/>
            <a:tailEnd/>
          </a:ln>
        </p:spPr>
      </p:cxnSp>
      <p:graphicFrame>
        <p:nvGraphicFramePr>
          <p:cNvPr id="4" name="Table 3"/>
          <p:cNvGraphicFramePr>
            <a:graphicFrameLocks noGrp="1"/>
          </p:cNvGraphicFramePr>
          <p:nvPr>
            <p:extLst>
              <p:ext uri="{D42A27DB-BD31-4B8C-83A1-F6EECF244321}">
                <p14:modId xmlns:p14="http://schemas.microsoft.com/office/powerpoint/2010/main" val="594047414"/>
              </p:ext>
            </p:extLst>
          </p:nvPr>
        </p:nvGraphicFramePr>
        <p:xfrm>
          <a:off x="1371602" y="4343400"/>
          <a:ext cx="7391398" cy="1828800"/>
        </p:xfrm>
        <a:graphic>
          <a:graphicData uri="http://schemas.openxmlformats.org/drawingml/2006/table">
            <a:tbl>
              <a:tblPr/>
              <a:tblGrid>
                <a:gridCol w="1662613"/>
                <a:gridCol w="1391535"/>
                <a:gridCol w="4337250"/>
              </a:tblGrid>
              <a:tr h="457200">
                <a:tc>
                  <a:txBody>
                    <a:bodyPr/>
                    <a:lstStyle/>
                    <a:p>
                      <a:pPr algn="ctr">
                        <a:spcAft>
                          <a:spcPts val="0"/>
                        </a:spcAft>
                      </a:pPr>
                      <a:r>
                        <a:rPr lang="en-US" sz="2000" b="1" dirty="0">
                          <a:effectLst/>
                          <a:latin typeface="Arial"/>
                        </a:rPr>
                        <a:t>Operator</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2000" b="1" dirty="0">
                          <a:effectLst/>
                          <a:latin typeface="Arial"/>
                        </a:rPr>
                        <a:t>Symbol</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2000" b="1" dirty="0">
                          <a:effectLst/>
                          <a:latin typeface="Arial"/>
                        </a:rPr>
                        <a:t>Example</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7200">
                <a:tc>
                  <a:txBody>
                    <a:bodyPr/>
                    <a:lstStyle/>
                    <a:p>
                      <a:pPr>
                        <a:spcAft>
                          <a:spcPts val="0"/>
                        </a:spcAft>
                      </a:pPr>
                      <a:r>
                        <a:rPr lang="en-US" sz="2000">
                          <a:effectLst/>
                          <a:latin typeface="Courier New"/>
                        </a:rPr>
                        <a:t>AND</a:t>
                      </a:r>
                      <a:endParaRPr lang="en-US" sz="20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a:effectLst/>
                          <a:latin typeface="Courier New"/>
                        </a:rPr>
                        <a:t>&amp;&amp;</a:t>
                      </a:r>
                      <a:endParaRPr lang="en-US" sz="20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dirty="0">
                          <a:effectLst/>
                          <a:latin typeface="Arial"/>
                        </a:rPr>
                        <a:t>expression1 &amp;&amp; expression2</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spcAft>
                          <a:spcPts val="0"/>
                        </a:spcAft>
                      </a:pPr>
                      <a:r>
                        <a:rPr lang="en-US" sz="2000">
                          <a:effectLst/>
                          <a:latin typeface="Courier New"/>
                        </a:rPr>
                        <a:t>OR</a:t>
                      </a:r>
                      <a:endParaRPr lang="en-US" sz="20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a:effectLst/>
                          <a:latin typeface="Courier New"/>
                        </a:rPr>
                        <a:t>||</a:t>
                      </a:r>
                      <a:endParaRPr lang="en-US" sz="20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dirty="0">
                          <a:effectLst/>
                          <a:latin typeface="Arial"/>
                        </a:rPr>
                        <a:t>expression1 || expression2</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spcAft>
                          <a:spcPts val="0"/>
                        </a:spcAft>
                      </a:pPr>
                      <a:r>
                        <a:rPr lang="en-US" sz="2000">
                          <a:effectLst/>
                          <a:latin typeface="Courier New"/>
                        </a:rPr>
                        <a:t>NOT</a:t>
                      </a:r>
                      <a:endParaRPr lang="en-US" sz="20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dirty="0">
                          <a:effectLst/>
                          <a:latin typeface="Courier New"/>
                        </a:rPr>
                        <a:t>!</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dirty="0">
                          <a:effectLst/>
                          <a:latin typeface="Arial"/>
                        </a:rPr>
                        <a:t>!expression1</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5956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162835343"/>
              </p:ext>
            </p:extLst>
          </p:nvPr>
        </p:nvGraphicFramePr>
        <p:xfrm>
          <a:off x="1295402" y="1447801"/>
          <a:ext cx="7848598" cy="3886200"/>
        </p:xfrm>
        <a:graphic>
          <a:graphicData uri="http://schemas.openxmlformats.org/drawingml/2006/table">
            <a:tbl>
              <a:tblPr/>
              <a:tblGrid>
                <a:gridCol w="2175943"/>
                <a:gridCol w="5672655"/>
              </a:tblGrid>
              <a:tr h="431800">
                <a:tc>
                  <a:txBody>
                    <a:bodyPr/>
                    <a:lstStyle/>
                    <a:p>
                      <a:pPr algn="ctr">
                        <a:spcAft>
                          <a:spcPts val="0"/>
                        </a:spcAft>
                      </a:pPr>
                      <a:r>
                        <a:rPr lang="en-US" sz="2000" b="1" dirty="0">
                          <a:effectLst/>
                          <a:latin typeface="Arial"/>
                        </a:rPr>
                        <a:t>Expression</a:t>
                      </a:r>
                      <a:endParaRPr lang="en-US" sz="2000" dirty="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2000" b="1">
                          <a:effectLst/>
                          <a:latin typeface="Arial"/>
                        </a:rPr>
                        <a:t>Evaluates As</a:t>
                      </a:r>
                      <a:endParaRPr lang="en-US" sz="200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863600">
                <a:tc>
                  <a:txBody>
                    <a:bodyPr/>
                    <a:lstStyle/>
                    <a:p>
                      <a:pPr algn="l">
                        <a:spcAft>
                          <a:spcPts val="0"/>
                        </a:spcAft>
                      </a:pPr>
                      <a:r>
                        <a:rPr lang="en-US" sz="2000">
                          <a:effectLst/>
                          <a:latin typeface="Arial"/>
                        </a:rPr>
                        <a:t>(expression1  &amp;&amp;   expression2)</a:t>
                      </a:r>
                      <a:endParaRPr lang="en-US" sz="200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dirty="0">
                          <a:effectLst/>
                          <a:latin typeface="Arial"/>
                        </a:rPr>
                        <a:t>True (1) only if both expression1 and expression2 are true; false (0) otherwise.</a:t>
                      </a:r>
                      <a:endParaRPr lang="en-US" sz="2000" dirty="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3600">
                <a:tc>
                  <a:txBody>
                    <a:bodyPr/>
                    <a:lstStyle/>
                    <a:p>
                      <a:pPr algn="l">
                        <a:spcAft>
                          <a:spcPts val="0"/>
                        </a:spcAft>
                      </a:pPr>
                      <a:r>
                        <a:rPr lang="en-US" sz="2000">
                          <a:effectLst/>
                          <a:latin typeface="Arial"/>
                        </a:rPr>
                        <a:t>(expression1 || expression2)</a:t>
                      </a:r>
                      <a:endParaRPr lang="en-US" sz="200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dirty="0">
                          <a:effectLst/>
                          <a:latin typeface="Arial"/>
                        </a:rPr>
                        <a:t>True (1) if either expression1 or expression2 is true; false (0) only if both are FALSE.</a:t>
                      </a:r>
                      <a:endParaRPr lang="en-US" sz="2000" dirty="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3600">
                <a:tc>
                  <a:txBody>
                    <a:bodyPr/>
                    <a:lstStyle/>
                    <a:p>
                      <a:pPr algn="l">
                        <a:spcAft>
                          <a:spcPts val="0"/>
                        </a:spcAft>
                      </a:pPr>
                      <a:r>
                        <a:rPr lang="en-US" sz="2000">
                          <a:effectLst/>
                          <a:latin typeface="Arial"/>
                        </a:rPr>
                        <a:t>(! expression1)</a:t>
                      </a:r>
                      <a:endParaRPr lang="en-US" sz="200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dirty="0">
                          <a:effectLst/>
                          <a:latin typeface="Arial"/>
                        </a:rPr>
                        <a:t>False (0) if expression1 is true; true (1) if expression1 is </a:t>
                      </a:r>
                      <a:r>
                        <a:rPr lang="en-US" sz="2000" dirty="0" smtClean="0">
                          <a:effectLst/>
                          <a:latin typeface="Arial"/>
                        </a:rPr>
                        <a:t>false.</a:t>
                      </a:r>
                      <a:endParaRPr lang="en-US" sz="2000" dirty="0">
                        <a:effectLst/>
                        <a:latin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3600">
                <a:tc gridSpan="2">
                  <a:txBody>
                    <a:bodyPr/>
                    <a:lstStyle/>
                    <a:p>
                      <a:pPr algn="ctr">
                        <a:spcAft>
                          <a:spcPts val="0"/>
                        </a:spcAft>
                      </a:pPr>
                      <a:endParaRPr lang="en-US" sz="2000" dirty="0">
                        <a:effectLst/>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r>
            </a:tbl>
          </a:graphicData>
        </a:graphic>
      </p:graphicFrame>
      <p:sp>
        <p:nvSpPr>
          <p:cNvPr id="21509" name="Slide Number Placeholder 5"/>
          <p:cNvSpPr>
            <a:spLocks noGrp="1"/>
          </p:cNvSpPr>
          <p:nvPr>
            <p:ph type="sldNum" sz="quarter" idx="12"/>
          </p:nvPr>
        </p:nvSpPr>
        <p:spPr>
          <a:noFill/>
        </p:spPr>
        <p:txBody>
          <a:bodyPr/>
          <a:lstStyle/>
          <a:p>
            <a:fld id="{1CA9FC36-CB88-4253-9295-DE1A00A18953}" type="slidenum">
              <a:rPr lang="en-US" smtClean="0"/>
              <a:pPr/>
              <a:t>21</a:t>
            </a:fld>
            <a:endParaRPr lang="en-US" smtClean="0"/>
          </a:p>
        </p:txBody>
      </p:sp>
      <p:sp>
        <p:nvSpPr>
          <p:cNvPr id="3" name="Title 2"/>
          <p:cNvSpPr>
            <a:spLocks noGrp="1"/>
          </p:cNvSpPr>
          <p:nvPr>
            <p:ph type="title"/>
          </p:nvPr>
        </p:nvSpPr>
        <p:spPr/>
        <p:txBody>
          <a:bodyPr>
            <a:normAutofit/>
          </a:bodyPr>
          <a:lstStyle/>
          <a:p>
            <a:pPr algn="ctr"/>
            <a:r>
              <a:rPr lang="en-US" b="1" dirty="0"/>
              <a:t>Logical </a:t>
            </a:r>
            <a:r>
              <a:rPr lang="en-US" b="1" dirty="0" smtClean="0"/>
              <a:t>operators</a:t>
            </a:r>
            <a:endParaRPr lang="en-US" b="1" dirty="0"/>
          </a:p>
        </p:txBody>
      </p:sp>
    </p:spTree>
    <p:extLst>
      <p:ext uri="{BB962C8B-B14F-4D97-AF65-F5344CB8AC3E}">
        <p14:creationId xmlns:p14="http://schemas.microsoft.com/office/powerpoint/2010/main" val="3881088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Slide Number Placeholder 5"/>
          <p:cNvSpPr>
            <a:spLocks noGrp="1"/>
          </p:cNvSpPr>
          <p:nvPr>
            <p:ph type="sldNum" sz="quarter" idx="12"/>
          </p:nvPr>
        </p:nvSpPr>
        <p:spPr>
          <a:noFill/>
        </p:spPr>
        <p:txBody>
          <a:bodyPr/>
          <a:lstStyle/>
          <a:p>
            <a:fld id="{1CA9FC36-CB88-4253-9295-DE1A00A18953}" type="slidenum">
              <a:rPr lang="en-US" smtClean="0"/>
              <a:pPr/>
              <a:t>22</a:t>
            </a:fld>
            <a:endParaRPr lang="en-US" smtClean="0"/>
          </a:p>
        </p:txBody>
      </p:sp>
      <p:sp>
        <p:nvSpPr>
          <p:cNvPr id="3" name="Title 2"/>
          <p:cNvSpPr>
            <a:spLocks noGrp="1"/>
          </p:cNvSpPr>
          <p:nvPr>
            <p:ph type="title"/>
          </p:nvPr>
        </p:nvSpPr>
        <p:spPr/>
        <p:txBody>
          <a:bodyPr>
            <a:normAutofit/>
          </a:bodyPr>
          <a:lstStyle/>
          <a:p>
            <a:r>
              <a:rPr lang="en-US" dirty="0"/>
              <a:t>Logical </a:t>
            </a:r>
            <a:r>
              <a:rPr lang="en-US" dirty="0" smtClean="0"/>
              <a:t>operators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613351858"/>
              </p:ext>
            </p:extLst>
          </p:nvPr>
        </p:nvGraphicFramePr>
        <p:xfrm>
          <a:off x="1219202" y="1371600"/>
          <a:ext cx="7848598" cy="3810000"/>
        </p:xfrm>
        <a:graphic>
          <a:graphicData uri="http://schemas.openxmlformats.org/drawingml/2006/table">
            <a:tbl>
              <a:tblPr/>
              <a:tblGrid>
                <a:gridCol w="3124198"/>
                <a:gridCol w="4724400"/>
              </a:tblGrid>
              <a:tr h="457200">
                <a:tc>
                  <a:txBody>
                    <a:bodyPr/>
                    <a:lstStyle/>
                    <a:p>
                      <a:pPr algn="ctr">
                        <a:spcAft>
                          <a:spcPts val="0"/>
                        </a:spcAft>
                      </a:pPr>
                      <a:r>
                        <a:rPr lang="en-US" sz="2000" b="1" dirty="0">
                          <a:effectLst/>
                          <a:latin typeface="Arial"/>
                        </a:rPr>
                        <a:t>Expressions</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2000" b="1" dirty="0">
                          <a:effectLst/>
                          <a:latin typeface="Arial"/>
                        </a:rPr>
                        <a:t>Evaluates As</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7200">
                <a:tc>
                  <a:txBody>
                    <a:bodyPr/>
                    <a:lstStyle/>
                    <a:p>
                      <a:pPr>
                        <a:spcAft>
                          <a:spcPts val="0"/>
                        </a:spcAft>
                      </a:pPr>
                      <a:r>
                        <a:rPr lang="en-US" sz="2000" dirty="0">
                          <a:effectLst/>
                          <a:latin typeface="Courier New"/>
                        </a:rPr>
                        <a:t>(5 </a:t>
                      </a:r>
                      <a:r>
                        <a:rPr lang="en-US" sz="2000" dirty="0" smtClean="0">
                          <a:effectLst/>
                          <a:latin typeface="Courier New"/>
                        </a:rPr>
                        <a:t>== 5)&amp;&amp;(6 </a:t>
                      </a:r>
                      <a:r>
                        <a:rPr lang="en-US" sz="2000" dirty="0">
                          <a:effectLst/>
                          <a:latin typeface="Courier New"/>
                        </a:rPr>
                        <a:t>!= </a:t>
                      </a:r>
                      <a:r>
                        <a:rPr lang="en-US" sz="2000" dirty="0" smtClean="0">
                          <a:effectLst/>
                          <a:latin typeface="Courier New"/>
                        </a:rPr>
                        <a:t>2</a:t>
                      </a:r>
                      <a:r>
                        <a:rPr lang="en-US" sz="2000" dirty="0">
                          <a:effectLst/>
                          <a:latin typeface="Courier New"/>
                        </a:rPr>
                        <a:t>)</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a:effectLst/>
                          <a:latin typeface="Arial"/>
                        </a:rPr>
                        <a:t>True (1) because both operands are true</a:t>
                      </a:r>
                      <a:endParaRPr lang="en-US" sz="20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spcAft>
                          <a:spcPts val="0"/>
                        </a:spcAft>
                      </a:pPr>
                      <a:r>
                        <a:rPr lang="en-US" sz="2000" dirty="0">
                          <a:effectLst/>
                          <a:latin typeface="Courier New"/>
                        </a:rPr>
                        <a:t>(5 &gt; 1) || (6 &lt; 1)</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dirty="0">
                          <a:effectLst/>
                          <a:latin typeface="Arial"/>
                        </a:rPr>
                        <a:t>True (1) because one operand is true</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spcAft>
                          <a:spcPts val="0"/>
                        </a:spcAft>
                      </a:pPr>
                      <a:r>
                        <a:rPr lang="en-US" sz="2000" dirty="0">
                          <a:effectLst/>
                          <a:latin typeface="Courier New"/>
                        </a:rPr>
                        <a:t>(2 == 1</a:t>
                      </a:r>
                      <a:r>
                        <a:rPr lang="en-US" sz="2000" dirty="0" smtClean="0">
                          <a:effectLst/>
                          <a:latin typeface="Courier New"/>
                        </a:rPr>
                        <a:t>)&amp;&amp;(</a:t>
                      </a:r>
                      <a:r>
                        <a:rPr lang="en-US" sz="2000" dirty="0">
                          <a:effectLst/>
                          <a:latin typeface="Courier New"/>
                        </a:rPr>
                        <a:t>5 </a:t>
                      </a:r>
                      <a:r>
                        <a:rPr lang="en-US" sz="2000" dirty="0" smtClean="0">
                          <a:effectLst/>
                          <a:latin typeface="Courier New"/>
                        </a:rPr>
                        <a:t>==5</a:t>
                      </a:r>
                      <a:r>
                        <a:rPr lang="en-US" sz="2000" dirty="0">
                          <a:effectLst/>
                          <a:latin typeface="Courier New"/>
                        </a:rPr>
                        <a:t>)</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a:effectLst/>
                          <a:latin typeface="Arial"/>
                        </a:rPr>
                        <a:t>False (0) because one operand is false</a:t>
                      </a:r>
                      <a:endParaRPr lang="en-US" sz="20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spcAft>
                          <a:spcPts val="0"/>
                        </a:spcAft>
                      </a:pPr>
                      <a:r>
                        <a:rPr lang="en-US" sz="2000" dirty="0">
                          <a:effectLst/>
                          <a:latin typeface="Courier New"/>
                        </a:rPr>
                        <a:t> ! (5 == 4)</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dirty="0">
                          <a:effectLst/>
                          <a:latin typeface="Arial"/>
                        </a:rPr>
                        <a:t>True (1) because the operand is false</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gridSpan="2">
                  <a:txBody>
                    <a:bodyPr/>
                    <a:lstStyle/>
                    <a:p>
                      <a:pPr>
                        <a:spcAft>
                          <a:spcPts val="0"/>
                        </a:spcAft>
                      </a:pPr>
                      <a:r>
                        <a:rPr lang="en-US" sz="2000" dirty="0" smtClean="0">
                          <a:effectLst/>
                          <a:latin typeface="Courier New"/>
                        </a:rPr>
                        <a:t>!(</a:t>
                      </a:r>
                      <a:r>
                        <a:rPr lang="en-US" sz="2000" dirty="0">
                          <a:effectLst/>
                          <a:latin typeface="Courier New"/>
                        </a:rPr>
                        <a:t>FALSE)  = </a:t>
                      </a:r>
                      <a:r>
                        <a:rPr lang="en-US" sz="2000" dirty="0" smtClean="0">
                          <a:effectLst/>
                          <a:latin typeface="Courier New"/>
                        </a:rPr>
                        <a:t>TRUE</a:t>
                      </a:r>
                    </a:p>
                    <a:p>
                      <a:pPr>
                        <a:spcAft>
                          <a:spcPts val="0"/>
                        </a:spcAft>
                      </a:pPr>
                      <a:r>
                        <a:rPr lang="en-US" sz="2000" dirty="0" smtClean="0">
                          <a:effectLst/>
                          <a:latin typeface="Courier New"/>
                        </a:rPr>
                        <a:t>!(TRUE) = FALSE</a:t>
                      </a:r>
                      <a:endParaRPr lang="en-US" sz="200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914400">
                <a:tc gridSpan="2">
                  <a:txBody>
                    <a:bodyPr/>
                    <a:lstStyle/>
                    <a:p>
                      <a:pPr algn="ctr">
                        <a:spcAft>
                          <a:spcPts val="0"/>
                        </a:spcAft>
                      </a:pPr>
                      <a:r>
                        <a:rPr lang="en-US" sz="2000" dirty="0">
                          <a:effectLst/>
                          <a:latin typeface="Times New Roman"/>
                        </a:rPr>
                        <a:t> </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r>
            </a:tbl>
          </a:graphicData>
        </a:graphic>
      </p:graphicFrame>
    </p:spTree>
    <p:extLst>
      <p:ext uri="{BB962C8B-B14F-4D97-AF65-F5344CB8AC3E}">
        <p14:creationId xmlns:p14="http://schemas.microsoft.com/office/powerpoint/2010/main" val="3881088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eaLnBrk="1" hangingPunct="1">
              <a:buFont typeface="Wingdings" pitchFamily="2" charset="2"/>
              <a:buChar char="Ø"/>
            </a:pPr>
            <a:r>
              <a:rPr lang="en-US" sz="2400" dirty="0" smtClean="0"/>
              <a:t>Ex: </a:t>
            </a:r>
          </a:p>
          <a:p>
            <a:pPr eaLnBrk="1" hangingPunct="1">
              <a:buNone/>
            </a:pPr>
            <a:r>
              <a:rPr lang="en-US" sz="2400" dirty="0" smtClean="0"/>
              <a:t>	</a:t>
            </a:r>
            <a:r>
              <a:rPr lang="en-US" sz="2600" b="1" dirty="0" err="1" smtClean="0"/>
              <a:t>i</a:t>
            </a:r>
            <a:r>
              <a:rPr lang="en-US" sz="2600" b="1" dirty="0" smtClean="0"/>
              <a:t> = 7,   f = 5.5 , c = ‘w’</a:t>
            </a:r>
          </a:p>
        </p:txBody>
      </p:sp>
      <p:sp>
        <p:nvSpPr>
          <p:cNvPr id="22533" name="Slide Number Placeholder 5"/>
          <p:cNvSpPr>
            <a:spLocks noGrp="1"/>
          </p:cNvSpPr>
          <p:nvPr>
            <p:ph type="sldNum" sz="quarter" idx="12"/>
          </p:nvPr>
        </p:nvSpPr>
        <p:spPr>
          <a:noFill/>
        </p:spPr>
        <p:txBody>
          <a:bodyPr/>
          <a:lstStyle/>
          <a:p>
            <a:fld id="{9421DD7D-3B69-444A-BFB3-2E30840CC104}" type="slidenum">
              <a:rPr lang="en-US" smtClean="0"/>
              <a:pPr/>
              <a:t>23</a:t>
            </a:fld>
            <a:endParaRPr lang="en-US" smtClean="0"/>
          </a:p>
        </p:txBody>
      </p:sp>
      <p:sp>
        <p:nvSpPr>
          <p:cNvPr id="3" name="Title 2"/>
          <p:cNvSpPr>
            <a:spLocks noGrp="1"/>
          </p:cNvSpPr>
          <p:nvPr>
            <p:ph type="title"/>
          </p:nvPr>
        </p:nvSpPr>
        <p:spPr/>
        <p:txBody>
          <a:bodyPr>
            <a:normAutofit/>
          </a:bodyPr>
          <a:lstStyle/>
          <a:p>
            <a:pPr algn="ctr"/>
            <a:r>
              <a:rPr lang="en-US" b="1" dirty="0"/>
              <a:t>Logical </a:t>
            </a:r>
            <a:r>
              <a:rPr lang="en-US" b="1" dirty="0" smtClean="0"/>
              <a:t>operators</a:t>
            </a:r>
            <a:endParaRPr lang="en-US" b="1" dirty="0"/>
          </a:p>
        </p:txBody>
      </p:sp>
      <p:sp>
        <p:nvSpPr>
          <p:cNvPr id="22534" name="Text Box 5"/>
          <p:cNvSpPr txBox="1">
            <a:spLocks noChangeArrowheads="1"/>
          </p:cNvSpPr>
          <p:nvPr/>
        </p:nvSpPr>
        <p:spPr bwMode="auto">
          <a:xfrm>
            <a:off x="1371600" y="2692902"/>
            <a:ext cx="7467600" cy="3478212"/>
          </a:xfrm>
          <a:prstGeom prst="rect">
            <a:avLst/>
          </a:prstGeom>
          <a:noFill/>
          <a:ln w="9525">
            <a:noFill/>
            <a:miter lim="800000"/>
            <a:headEnd/>
            <a:tailEnd/>
          </a:ln>
        </p:spPr>
        <p:txBody>
          <a:bodyPr>
            <a:spAutoFit/>
          </a:bodyPr>
          <a:lstStyle/>
          <a:p>
            <a:r>
              <a:rPr lang="en-US" sz="2000" b="1" dirty="0"/>
              <a:t>Expression  	         Interpretation                Value</a:t>
            </a:r>
          </a:p>
          <a:p>
            <a:r>
              <a:rPr lang="en-US" sz="2000" dirty="0"/>
              <a:t> </a:t>
            </a:r>
            <a:endParaRPr lang="en-US" sz="2000" b="1" dirty="0"/>
          </a:p>
          <a:p>
            <a:r>
              <a:rPr lang="en-US" sz="2000" b="1" dirty="0"/>
              <a:t>(i&gt;=6) &amp;&amp; (c==‘w’)</a:t>
            </a:r>
          </a:p>
          <a:p>
            <a:r>
              <a:rPr lang="en-US" sz="2000" b="1" dirty="0"/>
              <a:t>(i&gt;=6)||(c==‘w’)</a:t>
            </a:r>
          </a:p>
          <a:p>
            <a:r>
              <a:rPr lang="en-US" sz="2000" b="1" dirty="0"/>
              <a:t>(f&lt;11)&amp;&amp; (i&gt;100)</a:t>
            </a:r>
          </a:p>
          <a:p>
            <a:r>
              <a:rPr lang="en-US" sz="2000" b="1" dirty="0"/>
              <a:t>f&gt;5</a:t>
            </a:r>
          </a:p>
          <a:p>
            <a:r>
              <a:rPr lang="en-US" sz="2000" b="1" dirty="0"/>
              <a:t>!(f&gt;5)</a:t>
            </a:r>
          </a:p>
          <a:p>
            <a:r>
              <a:rPr lang="en-US" sz="2000" b="1" dirty="0"/>
              <a:t>i&lt;=3</a:t>
            </a:r>
          </a:p>
          <a:p>
            <a:r>
              <a:rPr lang="en-US" sz="2000" b="1" dirty="0"/>
              <a:t>!(i&lt;=3)</a:t>
            </a:r>
          </a:p>
          <a:p>
            <a:r>
              <a:rPr lang="en-US" sz="2000" b="1" dirty="0"/>
              <a:t>i&gt;(f+1)</a:t>
            </a:r>
          </a:p>
          <a:p>
            <a:r>
              <a:rPr lang="en-US" sz="2000" b="1" dirty="0"/>
              <a:t>!(i&gt;(f+1))</a:t>
            </a:r>
            <a:endParaRPr lang="en-US" sz="2000" dirty="0"/>
          </a:p>
        </p:txBody>
      </p:sp>
      <p:cxnSp>
        <p:nvCxnSpPr>
          <p:cNvPr id="22536" name="Straight Connector 10"/>
          <p:cNvCxnSpPr>
            <a:cxnSpLocks noChangeShapeType="1"/>
          </p:cNvCxnSpPr>
          <p:nvPr/>
        </p:nvCxnSpPr>
        <p:spPr bwMode="auto">
          <a:xfrm>
            <a:off x="1371600" y="3046413"/>
            <a:ext cx="6934200" cy="1587"/>
          </a:xfrm>
          <a:prstGeom prst="line">
            <a:avLst/>
          </a:prstGeom>
          <a:noFill/>
          <a:ln w="9525" algn="ctr">
            <a:solidFill>
              <a:schemeClr val="tx1"/>
            </a:solidFill>
            <a:round/>
            <a:headEnd/>
            <a:tailEnd/>
          </a:ln>
        </p:spPr>
      </p:cxnSp>
      <p:sp>
        <p:nvSpPr>
          <p:cNvPr id="9" name="Text Box 5"/>
          <p:cNvSpPr txBox="1">
            <a:spLocks noChangeArrowheads="1"/>
          </p:cNvSpPr>
          <p:nvPr/>
        </p:nvSpPr>
        <p:spPr bwMode="auto">
          <a:xfrm>
            <a:off x="3427412" y="2693988"/>
            <a:ext cx="5030788" cy="3478212"/>
          </a:xfrm>
          <a:prstGeom prst="rect">
            <a:avLst/>
          </a:prstGeom>
          <a:noFill/>
          <a:ln w="9525">
            <a:noFill/>
            <a:miter lim="800000"/>
            <a:headEnd/>
            <a:tailEnd/>
          </a:ln>
        </p:spPr>
        <p:txBody>
          <a:bodyPr>
            <a:spAutoFit/>
          </a:bodyPr>
          <a:lstStyle/>
          <a:p>
            <a:r>
              <a:rPr lang="en-US" sz="2000" b="1" dirty="0">
                <a:solidFill>
                  <a:srgbClr val="660066"/>
                </a:solidFill>
              </a:rPr>
              <a:t>     </a:t>
            </a:r>
          </a:p>
          <a:p>
            <a:r>
              <a:rPr lang="en-US" sz="2000" dirty="0"/>
              <a:t> </a:t>
            </a:r>
            <a:endParaRPr lang="en-US" sz="2000" b="1" dirty="0">
              <a:solidFill>
                <a:srgbClr val="660066"/>
              </a:solidFill>
            </a:endParaRPr>
          </a:p>
          <a:p>
            <a:r>
              <a:rPr lang="en-US" sz="2000" b="1" dirty="0">
                <a:solidFill>
                  <a:srgbClr val="660066"/>
                </a:solidFill>
              </a:rPr>
              <a:t>	</a:t>
            </a:r>
            <a:r>
              <a:rPr lang="en-US" sz="2000" b="1" dirty="0"/>
              <a:t>true                            1</a:t>
            </a:r>
          </a:p>
          <a:p>
            <a:r>
              <a:rPr lang="en-US" sz="2000" b="1" dirty="0"/>
              <a:t>	true                            1 </a:t>
            </a:r>
          </a:p>
          <a:p>
            <a:r>
              <a:rPr lang="en-US" sz="2000" b="1" dirty="0"/>
              <a:t>	false                           0</a:t>
            </a:r>
          </a:p>
          <a:p>
            <a:r>
              <a:rPr lang="en-US" sz="2000" b="1" dirty="0"/>
              <a:t>	true		    </a:t>
            </a:r>
            <a:r>
              <a:rPr lang="en-US" sz="2000" b="1" dirty="0" smtClean="0"/>
              <a:t>1                         </a:t>
            </a:r>
            <a:endParaRPr lang="en-US" sz="2000" b="1" dirty="0"/>
          </a:p>
          <a:p>
            <a:r>
              <a:rPr lang="en-US" sz="2000" b="1" dirty="0"/>
              <a:t>	false                           0</a:t>
            </a:r>
          </a:p>
          <a:p>
            <a:r>
              <a:rPr lang="en-US" sz="2000" b="1" dirty="0"/>
              <a:t>	false                           0</a:t>
            </a:r>
          </a:p>
          <a:p>
            <a:r>
              <a:rPr lang="en-US" sz="2000" b="1" dirty="0"/>
              <a:t>	true		    </a:t>
            </a:r>
            <a:r>
              <a:rPr lang="en-US" sz="2000" b="1" dirty="0" smtClean="0"/>
              <a:t>1</a:t>
            </a:r>
            <a:endParaRPr lang="en-US" sz="2000" b="1" dirty="0"/>
          </a:p>
          <a:p>
            <a:r>
              <a:rPr lang="en-US" sz="2000" b="1" dirty="0"/>
              <a:t>	true                 	    </a:t>
            </a:r>
            <a:r>
              <a:rPr lang="en-US" sz="2000" b="1" dirty="0" smtClean="0"/>
              <a:t>1</a:t>
            </a:r>
            <a:endParaRPr lang="en-US" sz="2000" b="1" dirty="0"/>
          </a:p>
          <a:p>
            <a:r>
              <a:rPr lang="en-US" sz="2000" b="1" dirty="0"/>
              <a:t>	false                           </a:t>
            </a:r>
            <a:r>
              <a:rPr lang="en-US" sz="2000" b="1" dirty="0" smtClean="0"/>
              <a:t> 0</a:t>
            </a:r>
            <a:endParaRPr lang="en-US" sz="2000" dirty="0"/>
          </a:p>
        </p:txBody>
      </p:sp>
    </p:spTree>
    <p:extLst>
      <p:ext uri="{BB962C8B-B14F-4D97-AF65-F5344CB8AC3E}">
        <p14:creationId xmlns:p14="http://schemas.microsoft.com/office/powerpoint/2010/main" val="378361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1143000" y="1997075"/>
            <a:ext cx="8229600" cy="3565525"/>
          </a:xfrm>
        </p:spPr>
        <p:txBody>
          <a:bodyPr/>
          <a:lstStyle/>
          <a:p>
            <a:pPr marL="609600" indent="-609600" eaLnBrk="1" hangingPunct="1">
              <a:buFontTx/>
              <a:buAutoNum type="alphaLcParenR"/>
            </a:pPr>
            <a:r>
              <a:rPr lang="en-US" dirty="0" smtClean="0"/>
              <a:t>(a&gt;b) &amp;&amp; (a&lt;c)</a:t>
            </a:r>
          </a:p>
          <a:p>
            <a:pPr marL="609600" indent="-609600" eaLnBrk="1" hangingPunct="1">
              <a:buFontTx/>
              <a:buAutoNum type="alphaLcParenR"/>
            </a:pPr>
            <a:r>
              <a:rPr lang="en-US" dirty="0" smtClean="0"/>
              <a:t>(a&lt;b) &amp;&amp; (a&gt;c)</a:t>
            </a:r>
          </a:p>
          <a:p>
            <a:pPr marL="609600" indent="-609600" eaLnBrk="1" hangingPunct="1">
              <a:buFontTx/>
              <a:buAutoNum type="alphaLcParenR"/>
            </a:pPr>
            <a:r>
              <a:rPr lang="en-US" dirty="0" smtClean="0"/>
              <a:t>(a==c) || (b&gt;a)</a:t>
            </a:r>
          </a:p>
          <a:p>
            <a:pPr marL="609600" indent="-609600" eaLnBrk="1" hangingPunct="1">
              <a:buFontTx/>
              <a:buAutoNum type="alphaLcParenR"/>
            </a:pPr>
            <a:r>
              <a:rPr lang="en-US" dirty="0" smtClean="0"/>
              <a:t>(b&gt;15)&amp;&amp;(c&lt;0) || (a&gt;0)</a:t>
            </a:r>
          </a:p>
          <a:p>
            <a:pPr marL="609600" indent="-609600" eaLnBrk="1" hangingPunct="1">
              <a:buFontTx/>
              <a:buAutoNum type="alphaLcParenR"/>
            </a:pPr>
            <a:r>
              <a:rPr lang="en-US" dirty="0" smtClean="0"/>
              <a:t>((a/2.0 == 0.0) &amp;&amp; (b/2.0!=0.0)) || (c&lt;0.0)</a:t>
            </a:r>
          </a:p>
        </p:txBody>
      </p:sp>
      <p:sp>
        <p:nvSpPr>
          <p:cNvPr id="23558" name="Slide Number Placeholder 5"/>
          <p:cNvSpPr>
            <a:spLocks noGrp="1"/>
          </p:cNvSpPr>
          <p:nvPr>
            <p:ph type="sldNum" sz="quarter" idx="12"/>
          </p:nvPr>
        </p:nvSpPr>
        <p:spPr>
          <a:noFill/>
        </p:spPr>
        <p:txBody>
          <a:bodyPr/>
          <a:lstStyle/>
          <a:p>
            <a:fld id="{C9E6D4D2-BB53-4A25-BAF4-C2A6BB0238E8}" type="slidenum">
              <a:rPr lang="en-US" smtClean="0"/>
              <a:pPr/>
              <a:t>24</a:t>
            </a:fld>
            <a:endParaRPr lang="en-US" smtClean="0"/>
          </a:p>
        </p:txBody>
      </p:sp>
      <p:sp>
        <p:nvSpPr>
          <p:cNvPr id="23554" name="Rectangle 2"/>
          <p:cNvSpPr>
            <a:spLocks noGrp="1" noChangeArrowheads="1"/>
          </p:cNvSpPr>
          <p:nvPr>
            <p:ph type="title"/>
          </p:nvPr>
        </p:nvSpPr>
        <p:spPr>
          <a:xfrm>
            <a:off x="1143000" y="609600"/>
            <a:ext cx="7848600" cy="549992"/>
          </a:xfrm>
        </p:spPr>
        <p:txBody>
          <a:bodyPr>
            <a:noAutofit/>
          </a:bodyPr>
          <a:lstStyle/>
          <a:p>
            <a:pPr algn="l" eaLnBrk="1" hangingPunct="1"/>
            <a:r>
              <a:rPr lang="en-US" sz="3000" b="1" dirty="0" smtClean="0"/>
              <a:t>Determine the value of each of the following </a:t>
            </a:r>
            <a:br>
              <a:rPr lang="en-US" sz="3000" b="1" dirty="0" smtClean="0"/>
            </a:br>
            <a:r>
              <a:rPr lang="en-US" sz="3000" b="1" dirty="0" smtClean="0"/>
              <a:t/>
            </a:r>
            <a:br>
              <a:rPr lang="en-US" sz="3000" b="1" dirty="0" smtClean="0"/>
            </a:br>
            <a:r>
              <a:rPr lang="en-US" sz="3000" b="1" dirty="0" smtClean="0"/>
              <a:t>	</a:t>
            </a:r>
            <a:r>
              <a:rPr lang="en-US" sz="3000" b="1" dirty="0" smtClean="0">
                <a:solidFill>
                  <a:srgbClr val="002060"/>
                </a:solidFill>
              </a:rPr>
              <a:t> a =5, b=10 and c=-6</a:t>
            </a:r>
          </a:p>
        </p:txBody>
      </p:sp>
    </p:spTree>
    <p:extLst>
      <p:ext uri="{BB962C8B-B14F-4D97-AF65-F5344CB8AC3E}">
        <p14:creationId xmlns:p14="http://schemas.microsoft.com/office/powerpoint/2010/main" val="314983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B572375-96E0-4DBB-B3D7-B1489209CDB4}" type="slidenum">
              <a:rPr lang="en-US" smtClean="0"/>
              <a:pPr/>
              <a:t>25</a:t>
            </a:fld>
            <a:endParaRPr lang="en-US"/>
          </a:p>
        </p:txBody>
      </p:sp>
      <p:sp>
        <p:nvSpPr>
          <p:cNvPr id="4" name="Title 3"/>
          <p:cNvSpPr>
            <a:spLocks noGrp="1"/>
          </p:cNvSpPr>
          <p:nvPr>
            <p:ph type="title"/>
          </p:nvPr>
        </p:nvSpPr>
        <p:spPr/>
        <p:txBody>
          <a:bodyPr>
            <a:normAutofit/>
          </a:bodyPr>
          <a:lstStyle/>
          <a:p>
            <a:pPr algn="ctr"/>
            <a:r>
              <a:rPr lang="en-US" b="1" dirty="0"/>
              <a:t>Assignment </a:t>
            </a:r>
            <a:r>
              <a:rPr lang="en-US" b="1" dirty="0" smtClean="0"/>
              <a:t>operator</a:t>
            </a:r>
            <a:endParaRPr lang="en-US" b="1" dirty="0"/>
          </a:p>
        </p:txBody>
      </p:sp>
      <p:sp>
        <p:nvSpPr>
          <p:cNvPr id="35846" name="Text Box 6"/>
          <p:cNvSpPr txBox="1">
            <a:spLocks noChangeArrowheads="1"/>
          </p:cNvSpPr>
          <p:nvPr/>
        </p:nvSpPr>
        <p:spPr bwMode="auto">
          <a:xfrm>
            <a:off x="1219200" y="1200150"/>
            <a:ext cx="7924800" cy="5110630"/>
          </a:xfrm>
          <a:prstGeom prst="rect">
            <a:avLst/>
          </a:prstGeom>
          <a:noFill/>
          <a:ln w="9525">
            <a:noFill/>
            <a:miter lim="800000"/>
            <a:headEnd/>
            <a:tailEnd/>
          </a:ln>
          <a:effectLst/>
        </p:spPr>
        <p:txBody>
          <a:bodyPr wrap="square">
            <a:spAutoFit/>
          </a:bodyPr>
          <a:lstStyle/>
          <a:p>
            <a:pPr marL="236538" indent="-236538" algn="just">
              <a:lnSpc>
                <a:spcPct val="135000"/>
              </a:lnSpc>
              <a:buFont typeface="Wingdings" pitchFamily="2" charset="2"/>
              <a:buChar char="Ø"/>
              <a:defRPr/>
            </a:pPr>
            <a:r>
              <a:rPr lang="en-US" sz="2400" dirty="0" smtClean="0">
                <a:latin typeface="Arial" pitchFamily="34" charset="0"/>
              </a:rPr>
              <a:t> Assignment </a:t>
            </a:r>
            <a:r>
              <a:rPr lang="en-US" sz="2400" dirty="0">
                <a:latin typeface="Arial" pitchFamily="34" charset="0"/>
              </a:rPr>
              <a:t>operator is used to assign the result of an expression to a variable.</a:t>
            </a:r>
          </a:p>
          <a:p>
            <a:pPr algn="just">
              <a:lnSpc>
                <a:spcPct val="135000"/>
              </a:lnSpc>
              <a:defRPr/>
            </a:pPr>
            <a:endParaRPr lang="en-US" sz="2400" dirty="0">
              <a:latin typeface="Arial" pitchFamily="34" charset="0"/>
            </a:endParaRPr>
          </a:p>
          <a:p>
            <a:pPr algn="just">
              <a:defRPr/>
            </a:pPr>
            <a:r>
              <a:rPr lang="en-US" sz="2400" dirty="0" smtClean="0">
                <a:solidFill>
                  <a:srgbClr val="002060"/>
                </a:solidFill>
                <a:latin typeface="Arial" pitchFamily="34" charset="0"/>
              </a:rPr>
              <a:t>Format</a:t>
            </a:r>
            <a:r>
              <a:rPr lang="en-US" sz="2400" dirty="0">
                <a:solidFill>
                  <a:srgbClr val="002060"/>
                </a:solidFill>
                <a:latin typeface="Arial" pitchFamily="34" charset="0"/>
              </a:rPr>
              <a:t>: </a:t>
            </a:r>
          </a:p>
          <a:p>
            <a:pPr algn="just">
              <a:defRPr/>
            </a:pPr>
            <a:r>
              <a:rPr lang="en-US" sz="2400" b="1" dirty="0">
                <a:solidFill>
                  <a:srgbClr val="002060"/>
                </a:solidFill>
                <a:latin typeface="Arial" pitchFamily="34" charset="0"/>
              </a:rPr>
              <a:t>	</a:t>
            </a:r>
            <a:r>
              <a:rPr lang="en-US" sz="2400" b="1" dirty="0" smtClean="0">
                <a:solidFill>
                  <a:srgbClr val="002060"/>
                </a:solidFill>
                <a:latin typeface="Arial" pitchFamily="34" charset="0"/>
              </a:rPr>
              <a:t> </a:t>
            </a:r>
            <a:r>
              <a:rPr lang="en-US" sz="2400" dirty="0" smtClean="0">
                <a:solidFill>
                  <a:srgbClr val="002060"/>
                </a:solidFill>
                <a:latin typeface="Arial Rounded MT Bold" pitchFamily="34" charset="0"/>
              </a:rPr>
              <a:t>identifier </a:t>
            </a:r>
            <a:r>
              <a:rPr lang="en-US" sz="2400" dirty="0">
                <a:solidFill>
                  <a:srgbClr val="002060"/>
                </a:solidFill>
                <a:latin typeface="Arial Rounded MT Bold" pitchFamily="34" charset="0"/>
              </a:rPr>
              <a:t>= expression</a:t>
            </a:r>
          </a:p>
          <a:p>
            <a:pPr algn="just">
              <a:lnSpc>
                <a:spcPct val="135000"/>
              </a:lnSpc>
              <a:defRPr/>
            </a:pPr>
            <a:endParaRPr lang="en-US" sz="600" b="1" dirty="0">
              <a:solidFill>
                <a:srgbClr val="660066"/>
              </a:solidFill>
              <a:latin typeface="Arial" pitchFamily="34" charset="0"/>
            </a:endParaRPr>
          </a:p>
          <a:p>
            <a:pPr marL="693738" indent="-125413" algn="just">
              <a:lnSpc>
                <a:spcPct val="135000"/>
              </a:lnSpc>
              <a:buFont typeface="Arial" pitchFamily="34" charset="0"/>
              <a:buChar char="•"/>
              <a:defRPr/>
            </a:pPr>
            <a:r>
              <a:rPr lang="en-US" sz="2800" dirty="0">
                <a:solidFill>
                  <a:srgbClr val="660033"/>
                </a:solidFill>
                <a:latin typeface="Arial" pitchFamily="34" charset="0"/>
              </a:rPr>
              <a:t>	</a:t>
            </a:r>
            <a:r>
              <a:rPr lang="en-US" sz="2200" dirty="0" smtClean="0">
                <a:latin typeface="Arial" pitchFamily="34" charset="0"/>
              </a:rPr>
              <a:t>identifier </a:t>
            </a:r>
            <a:r>
              <a:rPr lang="en-US" sz="2200" dirty="0">
                <a:latin typeface="Arial" pitchFamily="34" charset="0"/>
              </a:rPr>
              <a:t>represents a </a:t>
            </a:r>
            <a:r>
              <a:rPr lang="en-US" sz="2200" dirty="0" smtClean="0">
                <a:latin typeface="Arial" pitchFamily="34" charset="0"/>
              </a:rPr>
              <a:t>variable</a:t>
            </a:r>
          </a:p>
          <a:p>
            <a:pPr marL="693738" indent="-125413" algn="just">
              <a:lnSpc>
                <a:spcPct val="135000"/>
              </a:lnSpc>
              <a:buFont typeface="Arial" pitchFamily="34" charset="0"/>
              <a:buChar char="•"/>
              <a:defRPr/>
            </a:pPr>
            <a:r>
              <a:rPr lang="en-US" sz="2200" dirty="0" smtClean="0">
                <a:latin typeface="Arial" pitchFamily="34" charset="0"/>
              </a:rPr>
              <a:t>   expression represents </a:t>
            </a:r>
            <a:r>
              <a:rPr lang="en-US" sz="2200" dirty="0">
                <a:latin typeface="Arial" pitchFamily="34" charset="0"/>
              </a:rPr>
              <a:t>a constant, a variable or a more </a:t>
            </a:r>
            <a:r>
              <a:rPr lang="en-US" sz="2200" dirty="0" smtClean="0">
                <a:latin typeface="Arial" pitchFamily="34" charset="0"/>
              </a:rPr>
              <a:t> </a:t>
            </a:r>
          </a:p>
          <a:p>
            <a:pPr marL="693738" indent="-125413" algn="just">
              <a:lnSpc>
                <a:spcPct val="135000"/>
              </a:lnSpc>
              <a:defRPr/>
            </a:pPr>
            <a:r>
              <a:rPr lang="en-US" sz="2200" dirty="0" smtClean="0">
                <a:latin typeface="Arial" pitchFamily="34" charset="0"/>
              </a:rPr>
              <a:t>     complex expression</a:t>
            </a:r>
            <a:r>
              <a:rPr lang="en-US" sz="2200" dirty="0">
                <a:latin typeface="Arial" pitchFamily="34" charset="0"/>
              </a:rPr>
              <a:t>. </a:t>
            </a:r>
            <a:endParaRPr lang="en-US" sz="2200" dirty="0" smtClean="0">
              <a:latin typeface="Arial" pitchFamily="34" charset="0"/>
            </a:endParaRPr>
          </a:p>
          <a:p>
            <a:pPr marL="693738" indent="-125413" algn="just">
              <a:lnSpc>
                <a:spcPct val="135000"/>
              </a:lnSpc>
              <a:buFont typeface="Arial" pitchFamily="34" charset="0"/>
              <a:buChar char="•"/>
              <a:defRPr/>
            </a:pPr>
            <a:r>
              <a:rPr lang="en-US" sz="2200" dirty="0" smtClean="0">
                <a:latin typeface="Arial" pitchFamily="34" charset="0"/>
              </a:rPr>
              <a:t>   The </a:t>
            </a:r>
            <a:r>
              <a:rPr lang="en-US" sz="2200" dirty="0">
                <a:latin typeface="Arial" pitchFamily="34" charset="0"/>
              </a:rPr>
              <a:t>variable on the L.H.S is </a:t>
            </a:r>
            <a:r>
              <a:rPr lang="en-US" sz="2200" dirty="0" smtClean="0">
                <a:latin typeface="Arial" pitchFamily="34" charset="0"/>
              </a:rPr>
              <a:t>called the </a:t>
            </a:r>
            <a:r>
              <a:rPr lang="en-US" sz="2800" b="1" dirty="0" smtClean="0">
                <a:effectLst>
                  <a:outerShdw blurRad="38100" dist="38100" dir="2700000" algn="tl">
                    <a:srgbClr val="000000">
                      <a:alpha val="43137"/>
                    </a:srgbClr>
                  </a:outerShdw>
                </a:effectLst>
                <a:latin typeface="Calibri" pitchFamily="34" charset="0"/>
                <a:cs typeface="Calibri" pitchFamily="34" charset="0"/>
              </a:rPr>
              <a:t>target </a:t>
            </a:r>
          </a:p>
          <a:p>
            <a:pPr marL="693738" indent="-125413" algn="just">
              <a:lnSpc>
                <a:spcPct val="135000"/>
              </a:lnSpc>
              <a:defRPr/>
            </a:pPr>
            <a:r>
              <a:rPr lang="en-US" sz="2800" b="1" dirty="0" smtClean="0">
                <a:effectLst>
                  <a:outerShdw blurRad="38100" dist="38100" dir="2700000" algn="tl">
                    <a:srgbClr val="000000">
                      <a:alpha val="43137"/>
                    </a:srgbClr>
                  </a:outerShdw>
                </a:effectLst>
                <a:latin typeface="Calibri" pitchFamily="34" charset="0"/>
                <a:cs typeface="Calibri" pitchFamily="34" charset="0"/>
              </a:rPr>
              <a:t>     variable</a:t>
            </a:r>
            <a:r>
              <a:rPr lang="en-US" sz="2400" dirty="0">
                <a:latin typeface="Arial" pitchFamily="34" charset="0"/>
              </a:rPr>
              <a:t>.</a:t>
            </a:r>
            <a:endParaRPr lang="en-US" sz="2800" dirty="0">
              <a:latin typeface="Arial" pitchFamily="34" charset="0"/>
            </a:endParaRPr>
          </a:p>
        </p:txBody>
      </p:sp>
    </p:spTree>
    <p:extLst>
      <p:ext uri="{BB962C8B-B14F-4D97-AF65-F5344CB8AC3E}">
        <p14:creationId xmlns:p14="http://schemas.microsoft.com/office/powerpoint/2010/main" val="1053425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a:spLocks noGrp="1" noChangeArrowheads="1"/>
          </p:cNvSpPr>
          <p:nvPr>
            <p:ph idx="1"/>
          </p:nvPr>
        </p:nvSpPr>
        <p:spPr>
          <a:xfrm>
            <a:off x="1219200" y="1066800"/>
            <a:ext cx="7924800" cy="5059363"/>
          </a:xfrm>
        </p:spPr>
        <p:txBody>
          <a:bodyPr/>
          <a:lstStyle/>
          <a:p>
            <a:pPr algn="just" eaLnBrk="1" hangingPunct="1">
              <a:lnSpc>
                <a:spcPct val="80000"/>
              </a:lnSpc>
              <a:buFontTx/>
              <a:buNone/>
            </a:pPr>
            <a:r>
              <a:rPr lang="en-US" sz="2000" dirty="0" smtClean="0"/>
              <a:t>    </a:t>
            </a:r>
            <a:r>
              <a:rPr lang="en-US" sz="2400" b="1" dirty="0" smtClean="0"/>
              <a:t>Example:</a:t>
            </a:r>
          </a:p>
          <a:p>
            <a:pPr algn="just" eaLnBrk="1" hangingPunct="1">
              <a:lnSpc>
                <a:spcPct val="80000"/>
              </a:lnSpc>
              <a:buFontTx/>
              <a:buNone/>
            </a:pPr>
            <a:r>
              <a:rPr lang="en-US" sz="2400" b="1" dirty="0" smtClean="0"/>
              <a:t>    			</a:t>
            </a:r>
            <a:r>
              <a:rPr lang="en-US" sz="2400" b="1" dirty="0" smtClean="0">
                <a:solidFill>
                  <a:srgbClr val="002060"/>
                </a:solidFill>
              </a:rPr>
              <a:t>a=3;</a:t>
            </a:r>
          </a:p>
          <a:p>
            <a:pPr algn="just" eaLnBrk="1" hangingPunct="1">
              <a:lnSpc>
                <a:spcPct val="80000"/>
              </a:lnSpc>
              <a:buFontTx/>
              <a:buNone/>
            </a:pPr>
            <a:r>
              <a:rPr lang="en-US" sz="2400" b="1" dirty="0" smtClean="0">
                <a:solidFill>
                  <a:srgbClr val="002060"/>
                </a:solidFill>
              </a:rPr>
              <a:t>    			x=y;</a:t>
            </a:r>
          </a:p>
          <a:p>
            <a:pPr algn="just" eaLnBrk="1" hangingPunct="1">
              <a:lnSpc>
                <a:spcPct val="80000"/>
              </a:lnSpc>
              <a:buFontTx/>
              <a:buNone/>
            </a:pPr>
            <a:r>
              <a:rPr lang="en-US" sz="2400" b="1" dirty="0" smtClean="0">
                <a:solidFill>
                  <a:srgbClr val="002060"/>
                </a:solidFill>
              </a:rPr>
              <a:t>			area=length * width;</a:t>
            </a:r>
          </a:p>
          <a:p>
            <a:pPr algn="just" eaLnBrk="1" hangingPunct="1">
              <a:lnSpc>
                <a:spcPct val="80000"/>
              </a:lnSpc>
              <a:buFontTx/>
              <a:buNone/>
            </a:pPr>
            <a:endParaRPr lang="en-US" sz="2400" b="1" dirty="0" smtClean="0">
              <a:solidFill>
                <a:srgbClr val="002060"/>
              </a:solidFill>
              <a:latin typeface="Arial Rounded MT Bold" pitchFamily="34" charset="0"/>
            </a:endParaRPr>
          </a:p>
          <a:p>
            <a:pPr algn="just" eaLnBrk="1" hangingPunct="1">
              <a:lnSpc>
                <a:spcPct val="80000"/>
              </a:lnSpc>
              <a:buFontTx/>
              <a:buNone/>
            </a:pPr>
            <a:endParaRPr lang="en-US" sz="2400" b="1" dirty="0" smtClean="0">
              <a:solidFill>
                <a:srgbClr val="002060"/>
              </a:solidFill>
              <a:latin typeface="Arial Rounded MT Bold" pitchFamily="34" charset="0"/>
            </a:endParaRPr>
          </a:p>
          <a:p>
            <a:pPr marL="0" indent="0" algn="just" eaLnBrk="1" hangingPunct="1">
              <a:lnSpc>
                <a:spcPct val="80000"/>
              </a:lnSpc>
              <a:buFontTx/>
              <a:buNone/>
            </a:pPr>
            <a:r>
              <a:rPr lang="en-US" sz="2200" dirty="0" smtClean="0">
                <a:latin typeface="Arial Rounded MT Bold" pitchFamily="34" charset="0"/>
              </a:rPr>
              <a:t>The assignment operator ‘=‘ and the equality operator ‘==‘ are different!</a:t>
            </a:r>
          </a:p>
          <a:p>
            <a:pPr algn="just" eaLnBrk="1" hangingPunct="1">
              <a:lnSpc>
                <a:spcPct val="80000"/>
              </a:lnSpc>
              <a:buFontTx/>
              <a:buNone/>
            </a:pPr>
            <a:endParaRPr lang="en-US" sz="2200" b="1" dirty="0" smtClean="0"/>
          </a:p>
          <a:p>
            <a:pPr algn="just" eaLnBrk="1" hangingPunct="1">
              <a:lnSpc>
                <a:spcPct val="80000"/>
              </a:lnSpc>
              <a:buFontTx/>
              <a:buNone/>
            </a:pPr>
            <a:r>
              <a:rPr lang="en-US" sz="2200" dirty="0" smtClean="0"/>
              <a:t>    </a:t>
            </a:r>
            <a:r>
              <a:rPr lang="en-US" sz="2200" b="1" dirty="0" smtClean="0"/>
              <a:t>Example:</a:t>
            </a:r>
          </a:p>
          <a:p>
            <a:pPr algn="just" eaLnBrk="1" hangingPunct="1">
              <a:lnSpc>
                <a:spcPct val="80000"/>
              </a:lnSpc>
              <a:buFontTx/>
              <a:buNone/>
            </a:pPr>
            <a:r>
              <a:rPr lang="en-US" sz="2200" dirty="0" smtClean="0"/>
              <a:t>   			</a:t>
            </a:r>
            <a:r>
              <a:rPr lang="en-US" sz="2200" b="1" dirty="0" smtClean="0"/>
              <a:t>a=2 is </a:t>
            </a:r>
            <a:r>
              <a:rPr lang="en-US" sz="2200" dirty="0" smtClean="0">
                <a:latin typeface="Arial Rounded MT Bold" pitchFamily="34" charset="0"/>
              </a:rPr>
              <a:t>not the same </a:t>
            </a:r>
            <a:r>
              <a:rPr lang="en-US" sz="2200" b="1" dirty="0" smtClean="0"/>
              <a:t>as a==2</a:t>
            </a:r>
          </a:p>
          <a:p>
            <a:pPr algn="just" eaLnBrk="1" hangingPunct="1">
              <a:lnSpc>
                <a:spcPct val="80000"/>
              </a:lnSpc>
              <a:buFontTx/>
              <a:buNone/>
            </a:pPr>
            <a:endParaRPr lang="en-US" sz="2000" b="1" dirty="0" smtClean="0"/>
          </a:p>
          <a:p>
            <a:pPr algn="just" eaLnBrk="1" hangingPunct="1">
              <a:lnSpc>
                <a:spcPct val="80000"/>
              </a:lnSpc>
              <a:spcBef>
                <a:spcPct val="0"/>
              </a:spcBef>
              <a:buFontTx/>
              <a:buNone/>
            </a:pPr>
            <a:r>
              <a:rPr lang="en-US" sz="2400" dirty="0" smtClean="0">
                <a:latin typeface="Calibri" pitchFamily="34" charset="0"/>
              </a:rPr>
              <a:t>	</a:t>
            </a:r>
            <a:endParaRPr lang="en-US" sz="2000" dirty="0" smtClean="0"/>
          </a:p>
        </p:txBody>
      </p:sp>
      <p:sp>
        <p:nvSpPr>
          <p:cNvPr id="5" name="Slide Number Placeholder 4"/>
          <p:cNvSpPr>
            <a:spLocks noGrp="1"/>
          </p:cNvSpPr>
          <p:nvPr>
            <p:ph type="sldNum" sz="quarter" idx="12"/>
          </p:nvPr>
        </p:nvSpPr>
        <p:spPr/>
        <p:txBody>
          <a:bodyPr/>
          <a:lstStyle/>
          <a:p>
            <a:fld id="{EB572375-96E0-4DBB-B3D7-B1489209CDB4}" type="slidenum">
              <a:rPr lang="en-US" smtClean="0"/>
              <a:pPr/>
              <a:t>26</a:t>
            </a:fld>
            <a:endParaRPr lang="en-US"/>
          </a:p>
        </p:txBody>
      </p:sp>
      <p:sp>
        <p:nvSpPr>
          <p:cNvPr id="3" name="Title 2"/>
          <p:cNvSpPr>
            <a:spLocks noGrp="1"/>
          </p:cNvSpPr>
          <p:nvPr>
            <p:ph type="title"/>
          </p:nvPr>
        </p:nvSpPr>
        <p:spPr/>
        <p:txBody>
          <a:bodyPr>
            <a:normAutofit/>
          </a:bodyPr>
          <a:lstStyle/>
          <a:p>
            <a:pPr algn="ctr"/>
            <a:r>
              <a:rPr lang="en-US" b="1" dirty="0"/>
              <a:t>Assignment </a:t>
            </a:r>
            <a:r>
              <a:rPr lang="en-US" b="1" dirty="0" smtClean="0"/>
              <a:t>operator</a:t>
            </a:r>
            <a:endParaRPr lang="en-US" b="1" dirty="0"/>
          </a:p>
        </p:txBody>
      </p:sp>
    </p:spTree>
    <p:extLst>
      <p:ext uri="{BB962C8B-B14F-4D97-AF65-F5344CB8AC3E}">
        <p14:creationId xmlns:p14="http://schemas.microsoft.com/office/powerpoint/2010/main" val="2131674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1219200" y="1066800"/>
            <a:ext cx="7467600" cy="5791200"/>
          </a:xfrm>
        </p:spPr>
        <p:txBody>
          <a:bodyPr>
            <a:normAutofit fontScale="85000" lnSpcReduction="20000"/>
          </a:bodyPr>
          <a:lstStyle/>
          <a:p>
            <a:pPr algn="just" eaLnBrk="1" hangingPunct="1">
              <a:lnSpc>
                <a:spcPct val="90000"/>
              </a:lnSpc>
              <a:buFontTx/>
              <a:buNone/>
            </a:pPr>
            <a:r>
              <a:rPr lang="en-US" dirty="0" smtClean="0"/>
              <a:t>  	</a:t>
            </a:r>
          </a:p>
          <a:p>
            <a:pPr algn="just">
              <a:lnSpc>
                <a:spcPct val="80000"/>
              </a:lnSpc>
              <a:spcBef>
                <a:spcPct val="0"/>
              </a:spcBef>
              <a:buFont typeface="Wingdings" pitchFamily="2" charset="2"/>
              <a:buChar char="Ø"/>
            </a:pPr>
            <a:r>
              <a:rPr lang="en-US" sz="2800" dirty="0" smtClean="0"/>
              <a:t>If the two operands in an assignment  expression are of different types, then the value of the expression on the right will automatically be converted to the type of the identifier on the left.</a:t>
            </a:r>
          </a:p>
          <a:p>
            <a:pPr algn="just">
              <a:lnSpc>
                <a:spcPct val="80000"/>
              </a:lnSpc>
              <a:buNone/>
            </a:pPr>
            <a:r>
              <a:rPr lang="en-US" sz="2600" dirty="0" smtClean="0"/>
              <a:t>	</a:t>
            </a:r>
          </a:p>
          <a:p>
            <a:pPr algn="just">
              <a:lnSpc>
                <a:spcPct val="80000"/>
              </a:lnSpc>
              <a:buNone/>
            </a:pPr>
            <a:r>
              <a:rPr lang="en-US" sz="2400" dirty="0" smtClean="0"/>
              <a:t>       Ex: Truncation when real value is converted to an integer</a:t>
            </a:r>
          </a:p>
          <a:p>
            <a:pPr algn="just" eaLnBrk="1" hangingPunct="1">
              <a:lnSpc>
                <a:spcPct val="90000"/>
              </a:lnSpc>
              <a:buFontTx/>
              <a:buNone/>
            </a:pPr>
            <a:endParaRPr lang="en-US" sz="2800" dirty="0"/>
          </a:p>
          <a:p>
            <a:pPr algn="just" eaLnBrk="1" hangingPunct="1">
              <a:lnSpc>
                <a:spcPct val="90000"/>
              </a:lnSpc>
              <a:buFontTx/>
              <a:buNone/>
            </a:pPr>
            <a:r>
              <a:rPr lang="en-US" sz="2800" dirty="0" smtClean="0"/>
              <a:t>	Suppose </a:t>
            </a:r>
            <a:r>
              <a:rPr lang="en-US" sz="2800" b="1" dirty="0" smtClean="0">
                <a:effectLst>
                  <a:outerShdw blurRad="38100" dist="38100" dir="2700000" algn="tl">
                    <a:srgbClr val="000000">
                      <a:alpha val="43137"/>
                    </a:srgbClr>
                  </a:outerShdw>
                </a:effectLst>
              </a:rPr>
              <a:t>‘i’  </a:t>
            </a:r>
            <a:r>
              <a:rPr lang="en-US" sz="2800" dirty="0" smtClean="0"/>
              <a:t>is integer type variable</a:t>
            </a:r>
          </a:p>
          <a:p>
            <a:pPr algn="just" eaLnBrk="1" hangingPunct="1">
              <a:lnSpc>
                <a:spcPct val="90000"/>
              </a:lnSpc>
              <a:buFontTx/>
              <a:buNone/>
            </a:pPr>
            <a:r>
              <a:rPr lang="en-US" sz="2800" dirty="0" smtClean="0"/>
              <a:t>  		</a:t>
            </a:r>
            <a:r>
              <a:rPr lang="en-US" sz="2400" dirty="0" smtClean="0"/>
              <a:t>Expression                  Value of </a:t>
            </a:r>
            <a:r>
              <a:rPr lang="en-US" sz="2400" b="1" dirty="0" err="1" smtClean="0"/>
              <a:t>i</a:t>
            </a:r>
            <a:endParaRPr lang="en-US" sz="2800" b="1" dirty="0" smtClean="0"/>
          </a:p>
          <a:p>
            <a:pPr algn="just" eaLnBrk="1" hangingPunct="1">
              <a:lnSpc>
                <a:spcPct val="90000"/>
              </a:lnSpc>
              <a:buFontTx/>
              <a:buNone/>
            </a:pPr>
            <a:r>
              <a:rPr lang="en-US" sz="2800" dirty="0" smtClean="0"/>
              <a:t>   		</a:t>
            </a:r>
            <a:r>
              <a:rPr lang="en-US" sz="2800" b="1" dirty="0" err="1" smtClean="0"/>
              <a:t>i</a:t>
            </a:r>
            <a:r>
              <a:rPr lang="en-US" sz="2800" b="1" dirty="0" smtClean="0"/>
              <a:t>=3.9                                  3</a:t>
            </a:r>
          </a:p>
          <a:p>
            <a:pPr algn="just" eaLnBrk="1" hangingPunct="1">
              <a:lnSpc>
                <a:spcPct val="90000"/>
              </a:lnSpc>
              <a:buFontTx/>
              <a:buNone/>
            </a:pPr>
            <a:r>
              <a:rPr lang="en-US" sz="2800" b="1" dirty="0" smtClean="0"/>
              <a:t>   		</a:t>
            </a:r>
            <a:r>
              <a:rPr lang="en-US" sz="2800" b="1" dirty="0" err="1" smtClean="0"/>
              <a:t>i</a:t>
            </a:r>
            <a:r>
              <a:rPr lang="en-US" sz="2800" b="1" dirty="0" smtClean="0"/>
              <a:t>=-3.9                                -3</a:t>
            </a:r>
          </a:p>
          <a:p>
            <a:pPr algn="just" eaLnBrk="1" hangingPunct="1">
              <a:lnSpc>
                <a:spcPct val="90000"/>
              </a:lnSpc>
              <a:buFontTx/>
              <a:buNone/>
            </a:pPr>
            <a:endParaRPr lang="en-US" sz="2800" b="1" dirty="0" smtClean="0"/>
          </a:p>
          <a:p>
            <a:pPr algn="just">
              <a:lnSpc>
                <a:spcPct val="90000"/>
              </a:lnSpc>
              <a:buNone/>
            </a:pPr>
            <a:r>
              <a:rPr lang="en-US" sz="2800" dirty="0" smtClean="0"/>
              <a:t>	Suppose </a:t>
            </a:r>
            <a:r>
              <a:rPr lang="en-US" sz="2800" b="1" dirty="0" smtClean="0">
                <a:effectLst>
                  <a:outerShdw blurRad="38100" dist="38100" dir="2700000" algn="tl">
                    <a:srgbClr val="000000">
                      <a:alpha val="43137"/>
                    </a:srgbClr>
                  </a:outerShdw>
                </a:effectLst>
              </a:rPr>
              <a:t>‘f’  </a:t>
            </a:r>
            <a:r>
              <a:rPr lang="en-US" sz="2800" dirty="0" smtClean="0"/>
              <a:t>is floating-point type variable</a:t>
            </a:r>
          </a:p>
          <a:p>
            <a:pPr algn="just">
              <a:lnSpc>
                <a:spcPct val="90000"/>
              </a:lnSpc>
              <a:buNone/>
            </a:pPr>
            <a:r>
              <a:rPr lang="en-US" sz="2400" dirty="0" smtClean="0"/>
              <a:t>		Expression                  Value of</a:t>
            </a:r>
            <a:r>
              <a:rPr lang="en-US" sz="2400" b="1" dirty="0" smtClean="0"/>
              <a:t> f</a:t>
            </a:r>
            <a:endParaRPr lang="en-US" sz="2800" b="1" dirty="0" smtClean="0"/>
          </a:p>
          <a:p>
            <a:pPr algn="just">
              <a:lnSpc>
                <a:spcPct val="90000"/>
              </a:lnSpc>
              <a:buNone/>
            </a:pPr>
            <a:r>
              <a:rPr lang="en-US" sz="2800" dirty="0" smtClean="0"/>
              <a:t>   		</a:t>
            </a:r>
            <a:r>
              <a:rPr lang="en-US" sz="2800" b="1" dirty="0" smtClean="0"/>
              <a:t>f=3                                  3.0</a:t>
            </a:r>
          </a:p>
          <a:p>
            <a:pPr algn="just">
              <a:lnSpc>
                <a:spcPct val="90000"/>
              </a:lnSpc>
              <a:buNone/>
            </a:pPr>
            <a:r>
              <a:rPr lang="en-US" sz="2800" b="1" dirty="0" smtClean="0"/>
              <a:t>   		f= 4/3                             1.333333</a:t>
            </a:r>
          </a:p>
          <a:p>
            <a:pPr algn="just">
              <a:lnSpc>
                <a:spcPct val="90000"/>
              </a:lnSpc>
              <a:buNone/>
            </a:pPr>
            <a:endParaRPr lang="en-US" sz="2800" b="1" dirty="0" smtClean="0"/>
          </a:p>
          <a:p>
            <a:pPr algn="just">
              <a:lnSpc>
                <a:spcPct val="90000"/>
              </a:lnSpc>
              <a:buNone/>
            </a:pPr>
            <a:endParaRPr lang="en-US" sz="1000" dirty="0" smtClean="0"/>
          </a:p>
          <a:p>
            <a:pPr algn="just" eaLnBrk="1" hangingPunct="1">
              <a:lnSpc>
                <a:spcPct val="90000"/>
              </a:lnSpc>
              <a:buFontTx/>
              <a:buNone/>
            </a:pPr>
            <a:r>
              <a:rPr lang="en-US" sz="2800" b="1" dirty="0" smtClean="0"/>
              <a:t>	</a:t>
            </a:r>
            <a:endParaRPr lang="en-US" sz="2800" dirty="0" smtClean="0"/>
          </a:p>
        </p:txBody>
      </p:sp>
      <p:sp>
        <p:nvSpPr>
          <p:cNvPr id="5" name="Slide Number Placeholder 4"/>
          <p:cNvSpPr>
            <a:spLocks noGrp="1"/>
          </p:cNvSpPr>
          <p:nvPr>
            <p:ph type="sldNum" sz="quarter" idx="12"/>
          </p:nvPr>
        </p:nvSpPr>
        <p:spPr/>
        <p:txBody>
          <a:bodyPr/>
          <a:lstStyle/>
          <a:p>
            <a:fld id="{EB572375-96E0-4DBB-B3D7-B1489209CDB4}" type="slidenum">
              <a:rPr lang="en-US" smtClean="0"/>
              <a:pPr/>
              <a:t>27</a:t>
            </a:fld>
            <a:endParaRPr lang="en-US"/>
          </a:p>
        </p:txBody>
      </p:sp>
      <p:sp>
        <p:nvSpPr>
          <p:cNvPr id="3" name="Title 2"/>
          <p:cNvSpPr>
            <a:spLocks noGrp="1"/>
          </p:cNvSpPr>
          <p:nvPr>
            <p:ph type="title"/>
          </p:nvPr>
        </p:nvSpPr>
        <p:spPr/>
        <p:txBody>
          <a:bodyPr>
            <a:normAutofit/>
          </a:bodyPr>
          <a:lstStyle/>
          <a:p>
            <a:r>
              <a:rPr lang="en-US" dirty="0" smtClean="0"/>
              <a:t>	</a:t>
            </a:r>
            <a:r>
              <a:rPr lang="en-US" b="1" dirty="0" smtClean="0"/>
              <a:t>Type Conversion (Type Casting)</a:t>
            </a:r>
            <a:endParaRPr lang="en-US" b="1" dirty="0"/>
          </a:p>
        </p:txBody>
      </p:sp>
    </p:spTree>
    <p:extLst>
      <p:ext uri="{BB962C8B-B14F-4D97-AF65-F5344CB8AC3E}">
        <p14:creationId xmlns:p14="http://schemas.microsoft.com/office/powerpoint/2010/main" val="39693413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1219200" y="914400"/>
            <a:ext cx="7772400" cy="5211763"/>
          </a:xfrm>
        </p:spPr>
        <p:txBody>
          <a:bodyPr>
            <a:noAutofit/>
          </a:bodyPr>
          <a:lstStyle/>
          <a:p>
            <a:pPr algn="just">
              <a:lnSpc>
                <a:spcPct val="90000"/>
              </a:lnSpc>
              <a:buFont typeface="Wingdings" pitchFamily="2" charset="2"/>
              <a:buChar char="Ø"/>
            </a:pPr>
            <a:r>
              <a:rPr lang="en-US" sz="2400" dirty="0" smtClean="0"/>
              <a:t>In C</a:t>
            </a:r>
            <a:r>
              <a:rPr lang="en-US" sz="2400" dirty="0"/>
              <a:t>++ </a:t>
            </a:r>
            <a:r>
              <a:rPr lang="en-US" sz="2400" dirty="0" smtClean="0"/>
              <a:t>the </a:t>
            </a:r>
            <a:r>
              <a:rPr lang="en-US" sz="2400" dirty="0"/>
              <a:t>assignment operation can be used as the</a:t>
            </a:r>
            <a:r>
              <a:rPr lang="en-US" sz="2400" b="1" i="1" dirty="0"/>
              <a:t> </a:t>
            </a:r>
            <a:r>
              <a:rPr lang="en-US" sz="2400" b="1" i="1" dirty="0" err="1" smtClean="0"/>
              <a:t>rvalue</a:t>
            </a:r>
            <a:r>
              <a:rPr lang="en-US" sz="2400" b="1" i="1" dirty="0" smtClean="0"/>
              <a:t> </a:t>
            </a:r>
            <a:r>
              <a:rPr lang="en-US" sz="2400" dirty="0" smtClean="0"/>
              <a:t>(or </a:t>
            </a:r>
            <a:r>
              <a:rPr lang="en-US" sz="2400" dirty="0"/>
              <a:t>part of an </a:t>
            </a:r>
            <a:r>
              <a:rPr lang="en-US" sz="2400" dirty="0" err="1"/>
              <a:t>rvalue</a:t>
            </a:r>
            <a:r>
              <a:rPr lang="en-US" sz="2400" dirty="0"/>
              <a:t>) for another assignment operation. </a:t>
            </a:r>
          </a:p>
          <a:p>
            <a:pPr algn="just">
              <a:lnSpc>
                <a:spcPct val="90000"/>
              </a:lnSpc>
              <a:buNone/>
            </a:pPr>
            <a:endParaRPr lang="en-US" sz="2400" dirty="0" smtClean="0"/>
          </a:p>
          <a:p>
            <a:pPr lvl="1" algn="just">
              <a:lnSpc>
                <a:spcPct val="90000"/>
              </a:lnSpc>
              <a:buNone/>
            </a:pPr>
            <a:r>
              <a:rPr lang="en-US" sz="2400" dirty="0" smtClean="0"/>
              <a:t>For </a:t>
            </a:r>
            <a:r>
              <a:rPr lang="en-US" sz="2400" dirty="0"/>
              <a:t>example: </a:t>
            </a:r>
            <a:r>
              <a:rPr lang="en-US" sz="2400" dirty="0" smtClean="0"/>
              <a:t>    </a:t>
            </a:r>
            <a:r>
              <a:rPr lang="en-US" dirty="0" smtClean="0"/>
              <a:t>a </a:t>
            </a:r>
            <a:r>
              <a:rPr lang="en-US" dirty="0"/>
              <a:t>= 2 + (b = 5);</a:t>
            </a:r>
          </a:p>
          <a:p>
            <a:pPr lvl="1" algn="just">
              <a:lnSpc>
                <a:spcPct val="90000"/>
              </a:lnSpc>
              <a:buNone/>
            </a:pPr>
            <a:r>
              <a:rPr lang="en-US" sz="2400" dirty="0" smtClean="0"/>
              <a:t>is </a:t>
            </a:r>
            <a:r>
              <a:rPr lang="en-US" sz="2400" dirty="0"/>
              <a:t>equivalent to: </a:t>
            </a:r>
          </a:p>
          <a:p>
            <a:pPr lvl="5" algn="just">
              <a:lnSpc>
                <a:spcPct val="90000"/>
              </a:lnSpc>
              <a:buNone/>
            </a:pPr>
            <a:r>
              <a:rPr lang="en-US" sz="2800" dirty="0" smtClean="0"/>
              <a:t>	b </a:t>
            </a:r>
            <a:r>
              <a:rPr lang="en-US" sz="2800" dirty="0"/>
              <a:t>= 5;</a:t>
            </a:r>
          </a:p>
          <a:p>
            <a:pPr lvl="5" algn="just">
              <a:lnSpc>
                <a:spcPct val="90000"/>
              </a:lnSpc>
              <a:buNone/>
            </a:pPr>
            <a:r>
              <a:rPr lang="en-US" sz="2800" dirty="0" smtClean="0"/>
              <a:t>	a </a:t>
            </a:r>
            <a:r>
              <a:rPr lang="en-US" sz="2800" dirty="0"/>
              <a:t>= 2 + b;</a:t>
            </a:r>
          </a:p>
          <a:p>
            <a:pPr algn="just">
              <a:lnSpc>
                <a:spcPct val="90000"/>
              </a:lnSpc>
              <a:buNone/>
            </a:pPr>
            <a:endParaRPr lang="en-US" sz="2400" dirty="0" smtClean="0"/>
          </a:p>
          <a:p>
            <a:pPr algn="just">
              <a:lnSpc>
                <a:spcPct val="90000"/>
              </a:lnSpc>
              <a:buNone/>
            </a:pPr>
            <a:r>
              <a:rPr lang="en-US" sz="2400" dirty="0" smtClean="0"/>
              <a:t>that </a:t>
            </a:r>
            <a:r>
              <a:rPr lang="en-US" sz="2400" dirty="0"/>
              <a:t>means: first assign 5 to variable </a:t>
            </a:r>
            <a:r>
              <a:rPr lang="en-US" sz="2400" dirty="0" smtClean="0"/>
              <a:t>‘</a:t>
            </a:r>
            <a:r>
              <a:rPr lang="en-US" sz="2400" b="1" dirty="0" smtClean="0"/>
              <a:t>b’</a:t>
            </a:r>
            <a:r>
              <a:rPr lang="en-US" sz="2400" dirty="0" smtClean="0"/>
              <a:t> </a:t>
            </a:r>
            <a:r>
              <a:rPr lang="en-US" sz="2400" dirty="0"/>
              <a:t>and then assign to </a:t>
            </a:r>
            <a:r>
              <a:rPr lang="en-US" sz="2400" dirty="0" smtClean="0"/>
              <a:t>‘</a:t>
            </a:r>
            <a:r>
              <a:rPr lang="en-US" sz="2400" b="1" dirty="0" smtClean="0"/>
              <a:t>a’</a:t>
            </a:r>
          </a:p>
          <a:p>
            <a:pPr algn="just">
              <a:lnSpc>
                <a:spcPct val="90000"/>
              </a:lnSpc>
              <a:buNone/>
            </a:pPr>
            <a:r>
              <a:rPr lang="en-US" sz="2400" dirty="0" smtClean="0"/>
              <a:t>the </a:t>
            </a:r>
            <a:r>
              <a:rPr lang="en-US" sz="2400" dirty="0"/>
              <a:t>value 2 plus the result of the previous assignment of </a:t>
            </a:r>
            <a:r>
              <a:rPr lang="en-US" sz="2400" dirty="0" smtClean="0"/>
              <a:t>‘</a:t>
            </a:r>
            <a:r>
              <a:rPr lang="en-US" sz="2400" b="1" dirty="0" smtClean="0"/>
              <a:t>b’</a:t>
            </a:r>
          </a:p>
          <a:p>
            <a:pPr algn="just">
              <a:lnSpc>
                <a:spcPct val="90000"/>
              </a:lnSpc>
              <a:buNone/>
            </a:pPr>
            <a:r>
              <a:rPr lang="en-US" sz="2400" dirty="0" smtClean="0"/>
              <a:t>(</a:t>
            </a:r>
            <a:r>
              <a:rPr lang="en-US" sz="2400" dirty="0"/>
              <a:t>i.e. 5), leaving </a:t>
            </a:r>
            <a:r>
              <a:rPr lang="en-US" sz="2400" dirty="0" smtClean="0"/>
              <a:t>‘</a:t>
            </a:r>
            <a:r>
              <a:rPr lang="en-US" sz="2400" b="1" dirty="0" smtClean="0"/>
              <a:t>a’</a:t>
            </a:r>
            <a:r>
              <a:rPr lang="en-US" sz="2400" dirty="0" smtClean="0"/>
              <a:t> </a:t>
            </a:r>
            <a:r>
              <a:rPr lang="en-US" sz="2400" dirty="0"/>
              <a:t>with a final value of 7.</a:t>
            </a:r>
          </a:p>
          <a:p>
            <a:pPr algn="just">
              <a:lnSpc>
                <a:spcPct val="90000"/>
              </a:lnSpc>
              <a:buNone/>
            </a:pPr>
            <a:endParaRPr lang="en-US" sz="2400" dirty="0"/>
          </a:p>
        </p:txBody>
      </p:sp>
      <p:sp>
        <p:nvSpPr>
          <p:cNvPr id="5" name="Slide Number Placeholder 4"/>
          <p:cNvSpPr>
            <a:spLocks noGrp="1"/>
          </p:cNvSpPr>
          <p:nvPr>
            <p:ph type="sldNum" sz="quarter" idx="12"/>
          </p:nvPr>
        </p:nvSpPr>
        <p:spPr/>
        <p:txBody>
          <a:bodyPr/>
          <a:lstStyle/>
          <a:p>
            <a:fld id="{EB572375-96E0-4DBB-B3D7-B1489209CDB4}" type="slidenum">
              <a:rPr lang="en-US" smtClean="0"/>
              <a:pPr/>
              <a:t>28</a:t>
            </a:fld>
            <a:endParaRPr lang="en-US"/>
          </a:p>
        </p:txBody>
      </p:sp>
      <p:sp>
        <p:nvSpPr>
          <p:cNvPr id="3" name="Title 2"/>
          <p:cNvSpPr>
            <a:spLocks noGrp="1"/>
          </p:cNvSpPr>
          <p:nvPr>
            <p:ph type="title"/>
          </p:nvPr>
        </p:nvSpPr>
        <p:spPr/>
        <p:txBody>
          <a:bodyPr>
            <a:normAutofit/>
          </a:bodyPr>
          <a:lstStyle/>
          <a:p>
            <a:pPr algn="ctr"/>
            <a:r>
              <a:rPr lang="en-US" b="1" dirty="0"/>
              <a:t>Assignment </a:t>
            </a:r>
            <a:r>
              <a:rPr lang="en-US" b="1" dirty="0" smtClean="0"/>
              <a:t>operator</a:t>
            </a:r>
            <a:endParaRPr lang="en-US" b="1" dirty="0"/>
          </a:p>
        </p:txBody>
      </p:sp>
    </p:spTree>
    <p:extLst>
      <p:ext uri="{BB962C8B-B14F-4D97-AF65-F5344CB8AC3E}">
        <p14:creationId xmlns:p14="http://schemas.microsoft.com/office/powerpoint/2010/main" val="886768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1219200" y="914400"/>
            <a:ext cx="7924800" cy="5410200"/>
          </a:xfrm>
        </p:spPr>
        <p:txBody>
          <a:bodyPr>
            <a:noAutofit/>
          </a:bodyPr>
          <a:lstStyle/>
          <a:p>
            <a:pPr algn="just">
              <a:lnSpc>
                <a:spcPct val="90000"/>
              </a:lnSpc>
              <a:buFont typeface="Wingdings" pitchFamily="2" charset="2"/>
              <a:buChar char="Ø"/>
            </a:pPr>
            <a:r>
              <a:rPr lang="en-US" sz="2400" b="1" dirty="0"/>
              <a:t>Multiple assignments</a:t>
            </a:r>
            <a:r>
              <a:rPr lang="en-US" sz="2400" dirty="0"/>
              <a:t> of </a:t>
            </a:r>
            <a:r>
              <a:rPr lang="en-US" sz="2400" dirty="0" smtClean="0"/>
              <a:t>the following form are permitted. </a:t>
            </a:r>
            <a:endParaRPr lang="en-US" sz="2400" dirty="0"/>
          </a:p>
          <a:p>
            <a:pPr algn="just">
              <a:lnSpc>
                <a:spcPct val="90000"/>
              </a:lnSpc>
              <a:buNone/>
            </a:pPr>
            <a:r>
              <a:rPr lang="en-US" sz="2400" dirty="0"/>
              <a:t>	</a:t>
            </a:r>
            <a:endParaRPr lang="en-US" sz="2400" dirty="0" smtClean="0"/>
          </a:p>
          <a:p>
            <a:pPr algn="just">
              <a:lnSpc>
                <a:spcPct val="90000"/>
              </a:lnSpc>
              <a:buNone/>
            </a:pPr>
            <a:r>
              <a:rPr lang="en-US" sz="2400" b="1" dirty="0" smtClean="0"/>
              <a:t>		Identifier1=identfier2</a:t>
            </a:r>
            <a:r>
              <a:rPr lang="en-US" sz="2400" b="1" dirty="0"/>
              <a:t>= . . . =expression </a:t>
            </a:r>
          </a:p>
          <a:p>
            <a:pPr algn="just">
              <a:lnSpc>
                <a:spcPct val="90000"/>
              </a:lnSpc>
              <a:buNone/>
            </a:pPr>
            <a:r>
              <a:rPr lang="en-US" sz="2400" dirty="0"/>
              <a:t>	</a:t>
            </a:r>
            <a:endParaRPr lang="en-US" sz="2400" dirty="0" smtClean="0"/>
          </a:p>
          <a:p>
            <a:pPr algn="just">
              <a:lnSpc>
                <a:spcPct val="90000"/>
              </a:lnSpc>
              <a:buFont typeface="Wingdings" pitchFamily="2" charset="2"/>
              <a:buChar char="Ø"/>
            </a:pPr>
            <a:r>
              <a:rPr lang="en-US" sz="2400" dirty="0" smtClean="0"/>
              <a:t> In </a:t>
            </a:r>
            <a:r>
              <a:rPr lang="en-US" sz="2400" dirty="0"/>
              <a:t>such situations, the assignments are carried out from </a:t>
            </a:r>
            <a:r>
              <a:rPr lang="en-US" sz="2400" b="1" i="1" dirty="0"/>
              <a:t>right to left</a:t>
            </a:r>
            <a:r>
              <a:rPr lang="en-US" sz="2400" dirty="0"/>
              <a:t>.</a:t>
            </a:r>
          </a:p>
          <a:p>
            <a:pPr algn="just">
              <a:lnSpc>
                <a:spcPct val="90000"/>
              </a:lnSpc>
              <a:buNone/>
            </a:pPr>
            <a:endParaRPr lang="en-US" sz="1400" dirty="0"/>
          </a:p>
          <a:p>
            <a:pPr algn="just">
              <a:lnSpc>
                <a:spcPct val="90000"/>
              </a:lnSpc>
              <a:buNone/>
            </a:pPr>
            <a:endParaRPr lang="en-US" sz="1400" dirty="0"/>
          </a:p>
          <a:p>
            <a:pPr algn="just">
              <a:lnSpc>
                <a:spcPct val="90000"/>
              </a:lnSpc>
              <a:buNone/>
            </a:pPr>
            <a:r>
              <a:rPr lang="en-US" dirty="0"/>
              <a:t>	Ex: Suppose </a:t>
            </a:r>
            <a:r>
              <a:rPr lang="en-US" b="1" dirty="0"/>
              <a:t>i, j </a:t>
            </a:r>
            <a:r>
              <a:rPr lang="en-US" dirty="0"/>
              <a:t>and </a:t>
            </a:r>
            <a:r>
              <a:rPr lang="en-US" b="1" dirty="0"/>
              <a:t>k</a:t>
            </a:r>
            <a:r>
              <a:rPr lang="en-US" dirty="0"/>
              <a:t> are integer variables.</a:t>
            </a:r>
          </a:p>
          <a:p>
            <a:pPr algn="just">
              <a:lnSpc>
                <a:spcPct val="90000"/>
              </a:lnSpc>
              <a:buNone/>
            </a:pPr>
            <a:r>
              <a:rPr lang="en-US" dirty="0"/>
              <a:t>          	</a:t>
            </a:r>
            <a:r>
              <a:rPr lang="en-US" b="1" dirty="0"/>
              <a:t>i=j=k=5</a:t>
            </a:r>
            <a:r>
              <a:rPr lang="en-US" b="1" dirty="0" smtClean="0"/>
              <a:t>;</a:t>
            </a:r>
            <a:endParaRPr lang="en-US" dirty="0">
              <a:solidFill>
                <a:srgbClr val="002060"/>
              </a:solidFill>
            </a:endParaRPr>
          </a:p>
          <a:p>
            <a:pPr lvl="0" algn="just">
              <a:lnSpc>
                <a:spcPct val="90000"/>
              </a:lnSpc>
              <a:buNone/>
            </a:pPr>
            <a:r>
              <a:rPr lang="en-US" dirty="0" smtClean="0">
                <a:solidFill>
                  <a:srgbClr val="002060"/>
                </a:solidFill>
              </a:rPr>
              <a:t>	It </a:t>
            </a:r>
            <a:r>
              <a:rPr lang="en-US" dirty="0">
                <a:solidFill>
                  <a:srgbClr val="002060"/>
                </a:solidFill>
              </a:rPr>
              <a:t>assigns 5 to the all three variables: </a:t>
            </a:r>
            <a:r>
              <a:rPr lang="en-US" b="1" dirty="0" smtClean="0">
                <a:solidFill>
                  <a:srgbClr val="002060"/>
                </a:solidFill>
              </a:rPr>
              <a:t>i</a:t>
            </a:r>
            <a:r>
              <a:rPr lang="en-US" dirty="0" smtClean="0">
                <a:solidFill>
                  <a:srgbClr val="002060"/>
                </a:solidFill>
              </a:rPr>
              <a:t>, </a:t>
            </a:r>
            <a:r>
              <a:rPr lang="en-US" b="1" dirty="0" smtClean="0">
                <a:solidFill>
                  <a:srgbClr val="002060"/>
                </a:solidFill>
              </a:rPr>
              <a:t>j</a:t>
            </a:r>
            <a:r>
              <a:rPr lang="en-US" dirty="0" smtClean="0">
                <a:solidFill>
                  <a:srgbClr val="002060"/>
                </a:solidFill>
              </a:rPr>
              <a:t> </a:t>
            </a:r>
            <a:r>
              <a:rPr lang="en-US" dirty="0">
                <a:solidFill>
                  <a:srgbClr val="002060"/>
                </a:solidFill>
              </a:rPr>
              <a:t>and </a:t>
            </a:r>
            <a:r>
              <a:rPr lang="en-US" b="1" dirty="0" smtClean="0">
                <a:solidFill>
                  <a:srgbClr val="002060"/>
                </a:solidFill>
              </a:rPr>
              <a:t>k</a:t>
            </a:r>
            <a:r>
              <a:rPr lang="en-US" dirty="0" smtClean="0">
                <a:solidFill>
                  <a:srgbClr val="002060"/>
                </a:solidFill>
              </a:rPr>
              <a:t>. </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pPr/>
              <a:t>29</a:t>
            </a:fld>
            <a:endParaRPr lang="en-US"/>
          </a:p>
        </p:txBody>
      </p:sp>
      <p:sp>
        <p:nvSpPr>
          <p:cNvPr id="3" name="Title 2"/>
          <p:cNvSpPr>
            <a:spLocks noGrp="1"/>
          </p:cNvSpPr>
          <p:nvPr>
            <p:ph type="title"/>
          </p:nvPr>
        </p:nvSpPr>
        <p:spPr/>
        <p:txBody>
          <a:bodyPr>
            <a:normAutofit/>
          </a:bodyPr>
          <a:lstStyle/>
          <a:p>
            <a:pPr algn="ctr"/>
            <a:r>
              <a:rPr lang="en-US" b="1" dirty="0"/>
              <a:t>Assignment </a:t>
            </a:r>
            <a:r>
              <a:rPr lang="en-US" b="1" dirty="0" smtClean="0"/>
              <a:t>operator</a:t>
            </a:r>
            <a:endParaRPr lang="en-US" b="1" dirty="0"/>
          </a:p>
        </p:txBody>
      </p:sp>
    </p:spTree>
    <p:extLst>
      <p:ext uri="{BB962C8B-B14F-4D97-AF65-F5344CB8AC3E}">
        <p14:creationId xmlns:p14="http://schemas.microsoft.com/office/powerpoint/2010/main" val="2565507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p:txBody>
          <a:bodyPr>
            <a:normAutofit/>
          </a:bodyPr>
          <a:lstStyle/>
          <a:p>
            <a:pPr eaLnBrk="1" hangingPunct="1">
              <a:lnSpc>
                <a:spcPct val="115000"/>
              </a:lnSpc>
              <a:buFont typeface="Wingdings" pitchFamily="2" charset="2"/>
              <a:buChar char="Ø"/>
            </a:pPr>
            <a:r>
              <a:rPr lang="en-US" sz="2800" dirty="0" smtClean="0">
                <a:solidFill>
                  <a:srgbClr val="000066"/>
                </a:solidFill>
              </a:rPr>
              <a:t>Arithmetic operators</a:t>
            </a:r>
          </a:p>
          <a:p>
            <a:pPr eaLnBrk="1" hangingPunct="1">
              <a:lnSpc>
                <a:spcPct val="115000"/>
              </a:lnSpc>
              <a:buFont typeface="Wingdings" pitchFamily="2" charset="2"/>
              <a:buChar char="Ø"/>
            </a:pPr>
            <a:r>
              <a:rPr lang="en-US" sz="2800" dirty="0" smtClean="0">
                <a:solidFill>
                  <a:srgbClr val="000066"/>
                </a:solidFill>
              </a:rPr>
              <a:t>Relational operators</a:t>
            </a:r>
          </a:p>
          <a:p>
            <a:pPr eaLnBrk="1" hangingPunct="1">
              <a:lnSpc>
                <a:spcPct val="115000"/>
              </a:lnSpc>
              <a:buFont typeface="Wingdings" pitchFamily="2" charset="2"/>
              <a:buChar char="Ø"/>
            </a:pPr>
            <a:r>
              <a:rPr lang="en-US" sz="2800" dirty="0" smtClean="0">
                <a:solidFill>
                  <a:srgbClr val="000066"/>
                </a:solidFill>
              </a:rPr>
              <a:t>Logical operators</a:t>
            </a:r>
          </a:p>
          <a:p>
            <a:pPr eaLnBrk="1" hangingPunct="1">
              <a:lnSpc>
                <a:spcPct val="115000"/>
              </a:lnSpc>
              <a:buFont typeface="Wingdings" pitchFamily="2" charset="2"/>
              <a:buChar char="Ø"/>
            </a:pPr>
            <a:r>
              <a:rPr lang="en-US" sz="2800" dirty="0" smtClean="0">
                <a:solidFill>
                  <a:srgbClr val="000066"/>
                </a:solidFill>
              </a:rPr>
              <a:t>Assignment operators</a:t>
            </a:r>
          </a:p>
          <a:p>
            <a:pPr eaLnBrk="1" hangingPunct="1">
              <a:lnSpc>
                <a:spcPct val="115000"/>
              </a:lnSpc>
              <a:buFont typeface="Wingdings" pitchFamily="2" charset="2"/>
              <a:buChar char="Ø"/>
            </a:pPr>
            <a:r>
              <a:rPr lang="en-US" sz="2800" dirty="0" smtClean="0">
                <a:solidFill>
                  <a:srgbClr val="000066"/>
                </a:solidFill>
              </a:rPr>
              <a:t>Increment and decrement operators</a:t>
            </a:r>
          </a:p>
          <a:p>
            <a:pPr eaLnBrk="1" hangingPunct="1">
              <a:lnSpc>
                <a:spcPct val="115000"/>
              </a:lnSpc>
              <a:buFont typeface="Wingdings" pitchFamily="2" charset="2"/>
              <a:buChar char="Ø"/>
            </a:pPr>
            <a:r>
              <a:rPr lang="en-US" sz="2800" dirty="0" smtClean="0">
                <a:solidFill>
                  <a:srgbClr val="000066"/>
                </a:solidFill>
              </a:rPr>
              <a:t>Conditional operators</a:t>
            </a:r>
          </a:p>
          <a:p>
            <a:pPr eaLnBrk="1" hangingPunct="1">
              <a:lnSpc>
                <a:spcPct val="115000"/>
              </a:lnSpc>
              <a:buFont typeface="Wingdings" pitchFamily="2" charset="2"/>
              <a:buChar char="Ø"/>
            </a:pPr>
            <a:r>
              <a:rPr lang="en-US" sz="2800" dirty="0" smtClean="0">
                <a:solidFill>
                  <a:srgbClr val="000066"/>
                </a:solidFill>
              </a:rPr>
              <a:t>Bit wise operators</a:t>
            </a:r>
          </a:p>
          <a:p>
            <a:pPr eaLnBrk="1" hangingPunct="1">
              <a:lnSpc>
                <a:spcPct val="115000"/>
              </a:lnSpc>
              <a:buFont typeface="Wingdings" pitchFamily="2" charset="2"/>
              <a:buChar char="Ø"/>
            </a:pPr>
            <a:r>
              <a:rPr lang="en-US" sz="2800" dirty="0" smtClean="0">
                <a:solidFill>
                  <a:srgbClr val="000066"/>
                </a:solidFill>
              </a:rPr>
              <a:t>Special operators</a:t>
            </a:r>
          </a:p>
          <a:p>
            <a:pPr eaLnBrk="1" hangingPunct="1">
              <a:lnSpc>
                <a:spcPct val="115000"/>
              </a:lnSpc>
              <a:buFont typeface="Wingdings" pitchFamily="2" charset="2"/>
              <a:buChar char="Ø"/>
            </a:pPr>
            <a:endParaRPr lang="en-US" sz="2800" dirty="0" smtClean="0"/>
          </a:p>
          <a:p>
            <a:pPr eaLnBrk="1" hangingPunct="1">
              <a:lnSpc>
                <a:spcPct val="115000"/>
              </a:lnSpc>
              <a:buFont typeface="Wingdings" pitchFamily="2" charset="2"/>
              <a:buChar char="Ø"/>
            </a:pPr>
            <a:endParaRPr lang="en-US" sz="3600" dirty="0" smtClean="0"/>
          </a:p>
        </p:txBody>
      </p:sp>
      <p:sp>
        <p:nvSpPr>
          <p:cNvPr id="7173" name="Slide Number Placeholder 5"/>
          <p:cNvSpPr>
            <a:spLocks noGrp="1"/>
          </p:cNvSpPr>
          <p:nvPr>
            <p:ph type="sldNum" sz="quarter" idx="12"/>
          </p:nvPr>
        </p:nvSpPr>
        <p:spPr>
          <a:noFill/>
        </p:spPr>
        <p:txBody>
          <a:bodyPr/>
          <a:lstStyle/>
          <a:p>
            <a:fld id="{87681F97-261D-4314-9182-CA8E3A3DEC2C}" type="slidenum">
              <a:rPr lang="en-US" smtClean="0"/>
              <a:pPr/>
              <a:t>3</a:t>
            </a:fld>
            <a:endParaRPr lang="en-US" dirty="0" smtClean="0"/>
          </a:p>
        </p:txBody>
      </p:sp>
      <p:sp>
        <p:nvSpPr>
          <p:cNvPr id="3" name="Title 2"/>
          <p:cNvSpPr>
            <a:spLocks noGrp="1"/>
          </p:cNvSpPr>
          <p:nvPr>
            <p:ph type="title"/>
          </p:nvPr>
        </p:nvSpPr>
        <p:spPr/>
        <p:txBody>
          <a:bodyPr>
            <a:normAutofit/>
          </a:bodyPr>
          <a:lstStyle/>
          <a:p>
            <a:r>
              <a:rPr lang="en-US" dirty="0" smtClean="0">
                <a:solidFill>
                  <a:srgbClr val="000066"/>
                </a:solidFill>
                <a:latin typeface="Calibri" pitchFamily="34" charset="0"/>
              </a:rPr>
              <a:t>Operator Classification</a:t>
            </a:r>
            <a:endParaRPr lang="en-US" dirty="0">
              <a:solidFill>
                <a:srgbClr val="000066"/>
              </a:solidFill>
            </a:endParaRPr>
          </a:p>
        </p:txBody>
      </p:sp>
    </p:spTree>
    <p:extLst>
      <p:ext uri="{BB962C8B-B14F-4D97-AF65-F5344CB8AC3E}">
        <p14:creationId xmlns:p14="http://schemas.microsoft.com/office/powerpoint/2010/main" val="3195370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1219200" y="1066800"/>
            <a:ext cx="7924800" cy="5059363"/>
          </a:xfrm>
        </p:spPr>
        <p:txBody>
          <a:bodyPr>
            <a:normAutofit/>
          </a:bodyPr>
          <a:lstStyle/>
          <a:p>
            <a:pPr eaLnBrk="1" hangingPunct="1">
              <a:lnSpc>
                <a:spcPct val="110000"/>
              </a:lnSpc>
              <a:buFontTx/>
              <a:buNone/>
            </a:pPr>
            <a:r>
              <a:rPr lang="en-US" sz="2400" dirty="0" smtClean="0"/>
              <a:t>	</a:t>
            </a:r>
            <a:r>
              <a:rPr lang="en-US" sz="2400" b="1" i="1" u="sng" dirty="0" smtClean="0"/>
              <a:t>Format: </a:t>
            </a:r>
          </a:p>
          <a:p>
            <a:pPr eaLnBrk="1" hangingPunct="1">
              <a:lnSpc>
                <a:spcPct val="110000"/>
              </a:lnSpc>
              <a:buFontTx/>
              <a:buNone/>
            </a:pPr>
            <a:r>
              <a:rPr lang="en-US" sz="2400" dirty="0" smtClean="0"/>
              <a:t>				 </a:t>
            </a:r>
            <a:r>
              <a:rPr lang="en-US" sz="2800" dirty="0" smtClean="0">
                <a:latin typeface="Arial Rounded MT Bold" pitchFamily="34" charset="0"/>
              </a:rPr>
              <a:t>v  op = exp;</a:t>
            </a:r>
            <a:endParaRPr lang="en-US" sz="2400" dirty="0" smtClean="0">
              <a:latin typeface="Arial Rounded MT Bold" pitchFamily="34" charset="0"/>
            </a:endParaRPr>
          </a:p>
          <a:p>
            <a:pPr marL="520700" indent="-520700" eaLnBrk="1" hangingPunct="1">
              <a:lnSpc>
                <a:spcPct val="110000"/>
              </a:lnSpc>
              <a:buFontTx/>
              <a:buNone/>
            </a:pPr>
            <a:r>
              <a:rPr lang="en-US" sz="2400" dirty="0" smtClean="0">
                <a:latin typeface="Arial Rounded MT Bold" pitchFamily="34" charset="0"/>
              </a:rPr>
              <a:t>      </a:t>
            </a:r>
            <a:r>
              <a:rPr lang="en-US" sz="2200" dirty="0" smtClean="0"/>
              <a:t>Where </a:t>
            </a:r>
            <a:r>
              <a:rPr lang="en-US" sz="2200" b="1" dirty="0" smtClean="0"/>
              <a:t>v</a:t>
            </a:r>
            <a:r>
              <a:rPr lang="en-US" sz="2200" dirty="0" smtClean="0"/>
              <a:t> is a variable, </a:t>
            </a:r>
            <a:r>
              <a:rPr lang="en-US" sz="2200" b="1" dirty="0" smtClean="0"/>
              <a:t>op</a:t>
            </a:r>
            <a:r>
              <a:rPr lang="en-US" sz="2200" dirty="0" smtClean="0"/>
              <a:t> is a binary arithmetic operator and </a:t>
            </a:r>
            <a:r>
              <a:rPr lang="en-US" sz="2200" b="1" dirty="0" smtClean="0"/>
              <a:t>exp</a:t>
            </a:r>
            <a:r>
              <a:rPr lang="en-US" sz="2200" dirty="0" smtClean="0"/>
              <a:t> is an expression.</a:t>
            </a:r>
          </a:p>
          <a:p>
            <a:pPr marL="520700" indent="-520700" eaLnBrk="1" hangingPunct="1">
              <a:lnSpc>
                <a:spcPct val="110000"/>
              </a:lnSpc>
              <a:buFontTx/>
              <a:buNone/>
            </a:pPr>
            <a:endParaRPr lang="en-US" sz="2200" dirty="0" smtClean="0"/>
          </a:p>
          <a:p>
            <a:pPr marL="520700" indent="-520700" eaLnBrk="1" hangingPunct="1">
              <a:lnSpc>
                <a:spcPct val="110000"/>
              </a:lnSpc>
              <a:buFontTx/>
              <a:buNone/>
            </a:pPr>
            <a:endParaRPr lang="en-US" sz="2200" dirty="0" smtClean="0"/>
          </a:p>
          <a:p>
            <a:pPr algn="ctr" eaLnBrk="1" hangingPunct="1">
              <a:lnSpc>
                <a:spcPct val="110000"/>
              </a:lnSpc>
              <a:buFontTx/>
              <a:buNone/>
            </a:pPr>
            <a:r>
              <a:rPr lang="en-US" sz="2800" dirty="0" smtClean="0">
                <a:latin typeface="Arial Rounded MT Bold" pitchFamily="34" charset="0"/>
              </a:rPr>
              <a:t>v  op = exp;  is equivalent to v=v op (exp);</a:t>
            </a:r>
          </a:p>
          <a:p>
            <a:pPr eaLnBrk="1" hangingPunct="1">
              <a:lnSpc>
                <a:spcPct val="110000"/>
              </a:lnSpc>
              <a:buFontTx/>
              <a:buNone/>
            </a:pPr>
            <a:endParaRPr lang="en-US" sz="2800" dirty="0" smtClean="0"/>
          </a:p>
          <a:p>
            <a:pPr algn="ctr" eaLnBrk="1" hangingPunct="1">
              <a:lnSpc>
                <a:spcPct val="110000"/>
              </a:lnSpc>
              <a:buFontTx/>
              <a:buNone/>
            </a:pPr>
            <a:endParaRPr lang="en-US" sz="2800" dirty="0" smtClean="0">
              <a:solidFill>
                <a:srgbClr val="C00000"/>
              </a:solidFill>
              <a:latin typeface="Arial Rounded MT Bold" pitchFamily="34" charset="0"/>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pPr/>
              <a:t>30</a:t>
            </a:fld>
            <a:endParaRPr lang="en-US"/>
          </a:p>
        </p:txBody>
      </p:sp>
      <p:sp>
        <p:nvSpPr>
          <p:cNvPr id="3" name="Title 2"/>
          <p:cNvSpPr>
            <a:spLocks noGrp="1"/>
          </p:cNvSpPr>
          <p:nvPr>
            <p:ph type="title"/>
          </p:nvPr>
        </p:nvSpPr>
        <p:spPr/>
        <p:txBody>
          <a:bodyPr>
            <a:normAutofit fontScale="90000"/>
          </a:bodyPr>
          <a:lstStyle/>
          <a:p>
            <a:pPr algn="ctr">
              <a:lnSpc>
                <a:spcPct val="110000"/>
              </a:lnSpc>
            </a:pPr>
            <a:r>
              <a:rPr lang="en-US" b="1" dirty="0" smtClean="0"/>
              <a:t>Shorthand assignment operators</a:t>
            </a:r>
          </a:p>
        </p:txBody>
      </p:sp>
    </p:spTree>
    <p:extLst>
      <p:ext uri="{BB962C8B-B14F-4D97-AF65-F5344CB8AC3E}">
        <p14:creationId xmlns:p14="http://schemas.microsoft.com/office/powerpoint/2010/main" val="781304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1219200" y="1066800"/>
            <a:ext cx="7924800" cy="5059363"/>
          </a:xfrm>
        </p:spPr>
        <p:txBody>
          <a:bodyPr/>
          <a:lstStyle/>
          <a:p>
            <a:pPr eaLnBrk="1" hangingPunct="1">
              <a:buFontTx/>
              <a:buNone/>
              <a:defRPr/>
            </a:pPr>
            <a:r>
              <a:rPr lang="en-US" sz="2400" b="1" dirty="0" smtClean="0"/>
              <a:t>Let </a:t>
            </a:r>
            <a:r>
              <a:rPr lang="en-US" sz="2400" b="1" dirty="0" err="1" smtClean="0"/>
              <a:t>i</a:t>
            </a:r>
            <a:r>
              <a:rPr lang="en-US" sz="2400" b="1" dirty="0" smtClean="0"/>
              <a:t>=5;  j=7;  f=5.5;  g= – 3.25</a:t>
            </a:r>
          </a:p>
          <a:p>
            <a:pPr eaLnBrk="1" hangingPunct="1">
              <a:buFontTx/>
              <a:buNone/>
              <a:defRPr/>
            </a:pPr>
            <a:endParaRPr lang="en-US" sz="1050" b="1" dirty="0" smtClean="0"/>
          </a:p>
          <a:p>
            <a:pPr eaLnBrk="1" hangingPunct="1">
              <a:buFontTx/>
              <a:buNone/>
              <a:defRPr/>
            </a:pPr>
            <a:r>
              <a:rPr lang="en-US" sz="2400" dirty="0" smtClean="0">
                <a:latin typeface="Arial Rounded MT Bold" pitchFamily="34" charset="0"/>
              </a:rPr>
              <a:t>Expression             </a:t>
            </a:r>
            <a:r>
              <a:rPr lang="en-US" sz="2400" dirty="0">
                <a:latin typeface="Arial Rounded MT Bold" pitchFamily="34" charset="0"/>
              </a:rPr>
              <a:t>Equivalent Expression        </a:t>
            </a:r>
            <a:r>
              <a:rPr lang="en-US" sz="2400" dirty="0" smtClean="0">
                <a:latin typeface="Arial Rounded MT Bold" pitchFamily="34" charset="0"/>
              </a:rPr>
              <a:t>  </a:t>
            </a:r>
            <a:r>
              <a:rPr lang="en-US" sz="2400" dirty="0">
                <a:latin typeface="Arial Rounded MT Bold" pitchFamily="34" charset="0"/>
              </a:rPr>
              <a:t>Final Value</a:t>
            </a:r>
          </a:p>
          <a:p>
            <a:pPr eaLnBrk="1" hangingPunct="1">
              <a:buFontTx/>
              <a:buNone/>
              <a:defRPr/>
            </a:pPr>
            <a:endParaRPr lang="en-US" sz="1600" dirty="0">
              <a:solidFill>
                <a:srgbClr val="CC3300"/>
              </a:solidFill>
              <a:latin typeface="Arial Rounded MT Bold" pitchFamily="34" charset="0"/>
            </a:endParaRPr>
          </a:p>
          <a:p>
            <a:pPr>
              <a:buNone/>
              <a:defRPr/>
            </a:pPr>
            <a:r>
              <a:rPr lang="en-US" sz="2400" dirty="0" smtClean="0">
                <a:latin typeface="Arial Rounded MT Bold" pitchFamily="34" charset="0"/>
              </a:rPr>
              <a:t> i</a:t>
            </a:r>
            <a:r>
              <a:rPr lang="en-US" sz="2400" dirty="0">
                <a:latin typeface="Arial Rounded MT Bold" pitchFamily="34" charset="0"/>
              </a:rPr>
              <a:t>+=5 				</a:t>
            </a:r>
          </a:p>
          <a:p>
            <a:pPr>
              <a:buNone/>
              <a:defRPr/>
            </a:pPr>
            <a:r>
              <a:rPr lang="en-US" sz="2400" dirty="0" smtClean="0">
                <a:latin typeface="Arial Rounded MT Bold" pitchFamily="34" charset="0"/>
              </a:rPr>
              <a:t> f-</a:t>
            </a:r>
            <a:r>
              <a:rPr lang="en-US" sz="2400" dirty="0">
                <a:latin typeface="Arial Rounded MT Bold" pitchFamily="34" charset="0"/>
              </a:rPr>
              <a:t>=g				</a:t>
            </a:r>
          </a:p>
          <a:p>
            <a:pPr>
              <a:buNone/>
              <a:defRPr/>
            </a:pPr>
            <a:r>
              <a:rPr lang="en-US" sz="2400" dirty="0" smtClean="0">
                <a:latin typeface="Arial Rounded MT Bold" pitchFamily="34" charset="0"/>
              </a:rPr>
              <a:t> j</a:t>
            </a:r>
            <a:r>
              <a:rPr lang="en-US" sz="2400" dirty="0">
                <a:latin typeface="Arial Rounded MT Bold" pitchFamily="34" charset="0"/>
              </a:rPr>
              <a:t>*=(i-3)			</a:t>
            </a:r>
          </a:p>
          <a:p>
            <a:pPr>
              <a:buNone/>
              <a:defRPr/>
            </a:pPr>
            <a:r>
              <a:rPr lang="en-US" sz="2400" dirty="0" smtClean="0">
                <a:latin typeface="Arial Rounded MT Bold" pitchFamily="34" charset="0"/>
              </a:rPr>
              <a:t> f</a:t>
            </a:r>
            <a:r>
              <a:rPr lang="en-US" sz="2400" dirty="0">
                <a:latin typeface="Arial Rounded MT Bold" pitchFamily="34" charset="0"/>
              </a:rPr>
              <a:t>/=3 				</a:t>
            </a:r>
          </a:p>
          <a:p>
            <a:pPr>
              <a:buNone/>
              <a:defRPr/>
            </a:pPr>
            <a:r>
              <a:rPr lang="en-US" sz="2400" dirty="0" smtClean="0">
                <a:latin typeface="Arial Rounded MT Bold" pitchFamily="34" charset="0"/>
              </a:rPr>
              <a:t> i</a:t>
            </a:r>
            <a:r>
              <a:rPr lang="en-US" sz="2400" dirty="0">
                <a:latin typeface="Arial Rounded MT Bold" pitchFamily="34" charset="0"/>
              </a:rPr>
              <a:t>%=(j-2)			</a:t>
            </a:r>
          </a:p>
        </p:txBody>
      </p:sp>
      <p:sp>
        <p:nvSpPr>
          <p:cNvPr id="5" name="Slide Number Placeholder 4"/>
          <p:cNvSpPr>
            <a:spLocks noGrp="1"/>
          </p:cNvSpPr>
          <p:nvPr>
            <p:ph type="sldNum" sz="quarter" idx="12"/>
          </p:nvPr>
        </p:nvSpPr>
        <p:spPr/>
        <p:txBody>
          <a:bodyPr/>
          <a:lstStyle/>
          <a:p>
            <a:fld id="{EB572375-96E0-4DBB-B3D7-B1489209CDB4}" type="slidenum">
              <a:rPr lang="en-US" smtClean="0"/>
              <a:pPr/>
              <a:t>31</a:t>
            </a:fld>
            <a:endParaRPr lang="en-US"/>
          </a:p>
        </p:txBody>
      </p:sp>
      <p:sp>
        <p:nvSpPr>
          <p:cNvPr id="3" name="Title 2"/>
          <p:cNvSpPr>
            <a:spLocks noGrp="1"/>
          </p:cNvSpPr>
          <p:nvPr>
            <p:ph type="title"/>
          </p:nvPr>
        </p:nvSpPr>
        <p:spPr/>
        <p:txBody>
          <a:bodyPr>
            <a:normAutofit/>
          </a:bodyPr>
          <a:lstStyle/>
          <a:p>
            <a:pPr algn="ctr"/>
            <a:r>
              <a:rPr lang="en-US" b="1" dirty="0" smtClean="0"/>
              <a:t>Shorthand assignment operators</a:t>
            </a:r>
            <a:endParaRPr lang="en-US" dirty="0"/>
          </a:p>
        </p:txBody>
      </p:sp>
      <p:cxnSp>
        <p:nvCxnSpPr>
          <p:cNvPr id="28675" name="Straight Connector 4"/>
          <p:cNvCxnSpPr>
            <a:cxnSpLocks noChangeShapeType="1"/>
            <a:stCxn id="6147" idx="1"/>
          </p:cNvCxnSpPr>
          <p:nvPr/>
        </p:nvCxnSpPr>
        <p:spPr bwMode="auto">
          <a:xfrm>
            <a:off x="1219200" y="3596482"/>
            <a:ext cx="8458200" cy="564356"/>
          </a:xfrm>
          <a:prstGeom prst="line">
            <a:avLst/>
          </a:prstGeom>
          <a:noFill/>
          <a:ln w="9525" algn="ctr">
            <a:noFill/>
            <a:round/>
            <a:headEnd/>
            <a:tailEnd/>
          </a:ln>
        </p:spPr>
      </p:cxnSp>
      <p:cxnSp>
        <p:nvCxnSpPr>
          <p:cNvPr id="28676" name="Straight Connector 14"/>
          <p:cNvCxnSpPr>
            <a:cxnSpLocks noChangeShapeType="1"/>
          </p:cNvCxnSpPr>
          <p:nvPr/>
        </p:nvCxnSpPr>
        <p:spPr bwMode="auto">
          <a:xfrm>
            <a:off x="1219200" y="2438400"/>
            <a:ext cx="7772400" cy="0"/>
          </a:xfrm>
          <a:prstGeom prst="line">
            <a:avLst/>
          </a:prstGeom>
          <a:noFill/>
          <a:ln w="9525" algn="ctr">
            <a:solidFill>
              <a:schemeClr val="tx1"/>
            </a:solidFill>
            <a:round/>
            <a:headEnd/>
            <a:tailEnd/>
          </a:ln>
        </p:spPr>
      </p:cxnSp>
      <p:sp>
        <p:nvSpPr>
          <p:cNvPr id="13" name="Rectangle 3"/>
          <p:cNvSpPr txBox="1">
            <a:spLocks noChangeArrowheads="1"/>
          </p:cNvSpPr>
          <p:nvPr/>
        </p:nvSpPr>
        <p:spPr>
          <a:xfrm>
            <a:off x="2743200" y="2438400"/>
            <a:ext cx="6248400" cy="2849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endParaRPr lang="en-US" sz="1600" dirty="0" smtClean="0">
              <a:solidFill>
                <a:srgbClr val="CC3300"/>
              </a:solidFill>
              <a:latin typeface="Arial Rounded MT Bold" pitchFamily="34" charset="0"/>
            </a:endParaRPr>
          </a:p>
          <a:p>
            <a:pPr>
              <a:lnSpc>
                <a:spcPct val="120000"/>
              </a:lnSpc>
              <a:spcBef>
                <a:spcPts val="0"/>
              </a:spcBef>
              <a:buFont typeface="Arial" pitchFamily="34" charset="0"/>
              <a:buNone/>
              <a:defRPr/>
            </a:pPr>
            <a:r>
              <a:rPr lang="en-US" sz="2400" dirty="0" smtClean="0">
                <a:latin typeface="Arial Rounded MT Bold" pitchFamily="34" charset="0"/>
              </a:rPr>
              <a:t>     		i=i+5		 	         10</a:t>
            </a:r>
          </a:p>
          <a:p>
            <a:pPr>
              <a:spcBef>
                <a:spcPts val="576"/>
              </a:spcBef>
              <a:buFont typeface="Arial" pitchFamily="34" charset="0"/>
              <a:buNone/>
              <a:defRPr/>
            </a:pPr>
            <a:r>
              <a:rPr lang="en-US" sz="2400" dirty="0">
                <a:latin typeface="Arial Rounded MT Bold" pitchFamily="34" charset="0"/>
              </a:rPr>
              <a:t> </a:t>
            </a:r>
            <a:r>
              <a:rPr lang="en-US" sz="2400" dirty="0" smtClean="0">
                <a:latin typeface="Arial Rounded MT Bold" pitchFamily="34" charset="0"/>
              </a:rPr>
              <a:t>    		f=f-g			       8.75</a:t>
            </a:r>
          </a:p>
          <a:p>
            <a:pPr>
              <a:buFont typeface="Arial" pitchFamily="34" charset="0"/>
              <a:buNone/>
              <a:defRPr/>
            </a:pPr>
            <a:r>
              <a:rPr lang="en-US" sz="2400" dirty="0" smtClean="0">
                <a:latin typeface="Arial Rounded MT Bold" pitchFamily="34" charset="0"/>
              </a:rPr>
              <a:t>			j=j*(i-3)	    	         14</a:t>
            </a:r>
          </a:p>
          <a:p>
            <a:pPr>
              <a:buFont typeface="Arial" pitchFamily="34" charset="0"/>
              <a:buNone/>
              <a:defRPr/>
            </a:pPr>
            <a:r>
              <a:rPr lang="en-US" sz="2400" dirty="0">
                <a:latin typeface="Arial Rounded MT Bold" pitchFamily="34" charset="0"/>
              </a:rPr>
              <a:t> </a:t>
            </a:r>
            <a:r>
              <a:rPr lang="en-US" sz="2400" dirty="0" smtClean="0">
                <a:latin typeface="Arial Rounded MT Bold" pitchFamily="34" charset="0"/>
              </a:rPr>
              <a:t>    		f=f/3 		             1.833333</a:t>
            </a:r>
          </a:p>
          <a:p>
            <a:pPr>
              <a:buFont typeface="Arial" pitchFamily="34" charset="0"/>
              <a:buNone/>
              <a:defRPr/>
            </a:pPr>
            <a:r>
              <a:rPr lang="en-US" sz="2400" dirty="0">
                <a:latin typeface="Arial Rounded MT Bold" pitchFamily="34" charset="0"/>
              </a:rPr>
              <a:t> </a:t>
            </a:r>
            <a:r>
              <a:rPr lang="en-US" sz="2400" dirty="0" smtClean="0">
                <a:latin typeface="Arial Rounded MT Bold" pitchFamily="34" charset="0"/>
              </a:rPr>
              <a:t>    		i=i%(j-2)		           0</a:t>
            </a:r>
            <a:endParaRPr lang="en-US" sz="2400" dirty="0">
              <a:latin typeface="Arial Rounded MT Bold" pitchFamily="34" charset="0"/>
            </a:endParaRPr>
          </a:p>
        </p:txBody>
      </p:sp>
    </p:spTree>
    <p:extLst>
      <p:ext uri="{BB962C8B-B14F-4D97-AF65-F5344CB8AC3E}">
        <p14:creationId xmlns:p14="http://schemas.microsoft.com/office/powerpoint/2010/main" val="177556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fade">
                                      <p:cBhvr>
                                        <p:cTn id="16" dur="500"/>
                                        <p:tgtEl>
                                          <p:spTgt spid="1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Effect transition="in" filter="fade">
                                      <p:cBhvr>
                                        <p:cTn id="25"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lnSpc>
                <a:spcPct val="120000"/>
              </a:lnSpc>
              <a:buFont typeface="Wingdings" pitchFamily="2" charset="2"/>
              <a:buChar char="Ø"/>
            </a:pPr>
            <a:r>
              <a:rPr lang="en-US" sz="2800" dirty="0" smtClean="0"/>
              <a:t>The operator </a:t>
            </a:r>
            <a:r>
              <a:rPr lang="en-US" sz="2800" b="1" dirty="0" smtClean="0">
                <a:latin typeface="Tempus Sans ITC" pitchFamily="82" charset="0"/>
              </a:rPr>
              <a:t>++</a:t>
            </a:r>
            <a:r>
              <a:rPr lang="en-US" sz="2800" dirty="0" smtClean="0"/>
              <a:t> adds 1 to the operand.</a:t>
            </a:r>
          </a:p>
          <a:p>
            <a:pPr eaLnBrk="1" hangingPunct="1">
              <a:lnSpc>
                <a:spcPct val="120000"/>
              </a:lnSpc>
              <a:buFont typeface="Wingdings" pitchFamily="2" charset="2"/>
              <a:buChar char="Ø"/>
            </a:pPr>
            <a:r>
              <a:rPr lang="en-US" sz="2800" dirty="0" smtClean="0"/>
              <a:t>The operator </a:t>
            </a:r>
            <a:r>
              <a:rPr lang="en-US" sz="2800" b="1" dirty="0" smtClean="0">
                <a:latin typeface="Tempus Sans ITC" pitchFamily="82" charset="0"/>
              </a:rPr>
              <a:t>--</a:t>
            </a:r>
            <a:r>
              <a:rPr lang="en-US" sz="2800" dirty="0" smtClean="0"/>
              <a:t> subtracts 1 from the operand.</a:t>
            </a:r>
          </a:p>
          <a:p>
            <a:pPr eaLnBrk="1" hangingPunct="1">
              <a:lnSpc>
                <a:spcPct val="120000"/>
              </a:lnSpc>
              <a:buFont typeface="Wingdings" pitchFamily="2" charset="2"/>
              <a:buChar char="Ø"/>
            </a:pPr>
            <a:r>
              <a:rPr lang="en-US" sz="2800" dirty="0" smtClean="0"/>
              <a:t>Both are called unary operators because they take only one operand.</a:t>
            </a:r>
          </a:p>
          <a:p>
            <a:pPr eaLnBrk="1" hangingPunct="1">
              <a:lnSpc>
                <a:spcPct val="120000"/>
              </a:lnSpc>
              <a:buFont typeface="Wingdings" pitchFamily="2" charset="2"/>
              <a:buChar char="Ø"/>
            </a:pPr>
            <a:r>
              <a:rPr lang="en-US" sz="2800" dirty="0" smtClean="0"/>
              <a:t>Ex:  </a:t>
            </a:r>
            <a:r>
              <a:rPr lang="en-US" sz="2800" b="1" dirty="0" smtClean="0">
                <a:latin typeface="+mj-lt"/>
              </a:rPr>
              <a:t>++i</a:t>
            </a:r>
            <a:r>
              <a:rPr lang="en-US" sz="2800" dirty="0" smtClean="0">
                <a:latin typeface="+mj-lt"/>
              </a:rPr>
              <a:t> or </a:t>
            </a:r>
            <a:r>
              <a:rPr lang="en-US" sz="2800" b="1" dirty="0" smtClean="0">
                <a:latin typeface="+mj-lt"/>
              </a:rPr>
              <a:t>i++ </a:t>
            </a:r>
            <a:r>
              <a:rPr lang="en-US" sz="2800" dirty="0" smtClean="0">
                <a:latin typeface="+mj-lt"/>
              </a:rPr>
              <a:t>is equivalent to </a:t>
            </a:r>
            <a:r>
              <a:rPr lang="en-US" sz="2800" b="1" dirty="0" smtClean="0">
                <a:latin typeface="+mj-lt"/>
              </a:rPr>
              <a:t>i=i+1</a:t>
            </a:r>
          </a:p>
          <a:p>
            <a:pPr eaLnBrk="1" hangingPunct="1">
              <a:lnSpc>
                <a:spcPct val="120000"/>
              </a:lnSpc>
              <a:buFontTx/>
              <a:buNone/>
            </a:pPr>
            <a:r>
              <a:rPr lang="en-US" sz="2800" b="1" dirty="0" smtClean="0"/>
              <a:t>    </a:t>
            </a:r>
            <a:r>
              <a:rPr lang="en-US" sz="2800" dirty="0" smtClean="0">
                <a:latin typeface="Arial Rounded MT Bold" pitchFamily="34" charset="0"/>
              </a:rPr>
              <a:t>They behave differently when they are used in expressions on the R.H.S of an assignment statement.</a:t>
            </a:r>
          </a:p>
        </p:txBody>
      </p:sp>
      <p:sp>
        <p:nvSpPr>
          <p:cNvPr id="5" name="Slide Number Placeholder 4"/>
          <p:cNvSpPr>
            <a:spLocks noGrp="1"/>
          </p:cNvSpPr>
          <p:nvPr>
            <p:ph type="sldNum" sz="quarter" idx="12"/>
          </p:nvPr>
        </p:nvSpPr>
        <p:spPr/>
        <p:txBody>
          <a:bodyPr/>
          <a:lstStyle/>
          <a:p>
            <a:fld id="{EB572375-96E0-4DBB-B3D7-B1489209CDB4}" type="slidenum">
              <a:rPr lang="en-US" smtClean="0"/>
              <a:pPr/>
              <a:t>32</a:t>
            </a:fld>
            <a:endParaRPr lang="en-US"/>
          </a:p>
        </p:txBody>
      </p:sp>
      <p:sp>
        <p:nvSpPr>
          <p:cNvPr id="2" name="Title 1"/>
          <p:cNvSpPr>
            <a:spLocks noGrp="1"/>
          </p:cNvSpPr>
          <p:nvPr>
            <p:ph type="title"/>
          </p:nvPr>
        </p:nvSpPr>
        <p:spPr>
          <a:xfrm>
            <a:off x="1219199" y="152400"/>
            <a:ext cx="7772401" cy="685800"/>
          </a:xfrm>
        </p:spPr>
        <p:txBody>
          <a:bodyPr>
            <a:normAutofit fontScale="90000"/>
          </a:bodyPr>
          <a:lstStyle/>
          <a:p>
            <a:r>
              <a:rPr lang="en-US" sz="3200" b="1" dirty="0"/>
              <a:t>Increment and Decrement </a:t>
            </a:r>
            <a:r>
              <a:rPr lang="en-US" sz="3200" b="1" dirty="0" smtClean="0"/>
              <a:t>operators (++ and --)</a:t>
            </a:r>
            <a:endParaRPr lang="en-US" sz="3200" b="1" dirty="0"/>
          </a:p>
        </p:txBody>
      </p:sp>
    </p:spTree>
    <p:extLst>
      <p:ext uri="{BB962C8B-B14F-4D97-AF65-F5344CB8AC3E}">
        <p14:creationId xmlns:p14="http://schemas.microsoft.com/office/powerpoint/2010/main" val="2876696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276353" y="1219200"/>
            <a:ext cx="7772400" cy="5389360"/>
          </a:xfrm>
          <a:prstGeom prst="rect">
            <a:avLst/>
          </a:prstGeom>
          <a:noFill/>
          <a:ln w="9525">
            <a:noFill/>
            <a:miter lim="800000"/>
            <a:headEnd/>
            <a:tailEnd/>
          </a:ln>
        </p:spPr>
        <p:txBody>
          <a:bodyPr wrap="square">
            <a:spAutoFit/>
          </a:bodyPr>
          <a:lstStyle/>
          <a:p>
            <a:pPr>
              <a:lnSpc>
                <a:spcPct val="120000"/>
              </a:lnSpc>
            </a:pPr>
            <a:r>
              <a:rPr lang="en-US" sz="2400" dirty="0"/>
              <a:t>Ex:</a:t>
            </a:r>
          </a:p>
          <a:p>
            <a:pPr>
              <a:lnSpc>
                <a:spcPct val="120000"/>
              </a:lnSpc>
            </a:pPr>
            <a:r>
              <a:rPr lang="en-US" sz="2400" dirty="0"/>
              <a:t>	</a:t>
            </a:r>
            <a:r>
              <a:rPr lang="en-US" sz="2400" dirty="0">
                <a:latin typeface="+mj-lt"/>
              </a:rPr>
              <a:t> </a:t>
            </a:r>
            <a:r>
              <a:rPr lang="en-US" sz="2400" b="1" dirty="0">
                <a:latin typeface="+mj-lt"/>
              </a:rPr>
              <a:t>m=5;</a:t>
            </a:r>
          </a:p>
          <a:p>
            <a:pPr>
              <a:lnSpc>
                <a:spcPct val="120000"/>
              </a:lnSpc>
            </a:pPr>
            <a:r>
              <a:rPr lang="en-US" sz="2400" b="1" dirty="0">
                <a:latin typeface="+mj-lt"/>
              </a:rPr>
              <a:t>	y=++m</a:t>
            </a:r>
            <a:r>
              <a:rPr lang="en-US" sz="2400" b="1" dirty="0" smtClean="0">
                <a:latin typeface="+mj-lt"/>
              </a:rPr>
              <a:t>;                          //Prefix </a:t>
            </a:r>
            <a:endParaRPr lang="en-US" sz="2400" b="1" dirty="0">
              <a:latin typeface="+mj-lt"/>
            </a:endParaRPr>
          </a:p>
          <a:p>
            <a:pPr>
              <a:lnSpc>
                <a:spcPct val="120000"/>
              </a:lnSpc>
            </a:pPr>
            <a:endParaRPr lang="en-US" sz="2400" dirty="0">
              <a:latin typeface="+mj-lt"/>
            </a:endParaRPr>
          </a:p>
          <a:p>
            <a:pPr>
              <a:lnSpc>
                <a:spcPct val="120000"/>
              </a:lnSpc>
            </a:pPr>
            <a:r>
              <a:rPr lang="en-US" sz="2400" dirty="0">
                <a:latin typeface="+mj-lt"/>
              </a:rPr>
              <a:t>	</a:t>
            </a:r>
            <a:endParaRPr lang="en-US" sz="2400" dirty="0" smtClean="0">
              <a:latin typeface="+mj-lt"/>
            </a:endParaRPr>
          </a:p>
          <a:p>
            <a:pPr>
              <a:lnSpc>
                <a:spcPct val="120000"/>
              </a:lnSpc>
            </a:pPr>
            <a:r>
              <a:rPr lang="en-US" sz="2400" b="1" dirty="0" smtClean="0">
                <a:latin typeface="+mj-lt"/>
              </a:rPr>
              <a:t>	m=5</a:t>
            </a:r>
            <a:r>
              <a:rPr lang="en-US" sz="2400" b="1" dirty="0">
                <a:latin typeface="+mj-lt"/>
              </a:rPr>
              <a:t>;</a:t>
            </a:r>
          </a:p>
          <a:p>
            <a:pPr>
              <a:lnSpc>
                <a:spcPct val="120000"/>
              </a:lnSpc>
            </a:pPr>
            <a:r>
              <a:rPr lang="en-US" sz="2400" b="1" dirty="0">
                <a:latin typeface="+mj-lt"/>
              </a:rPr>
              <a:t>	y=m</a:t>
            </a:r>
            <a:r>
              <a:rPr lang="en-US" sz="2400" b="1" dirty="0" smtClean="0">
                <a:latin typeface="+mj-lt"/>
              </a:rPr>
              <a:t>++;		// Postfix	</a:t>
            </a:r>
            <a:endParaRPr lang="en-US" sz="2400" b="1" dirty="0">
              <a:latin typeface="+mj-lt"/>
            </a:endParaRPr>
          </a:p>
          <a:p>
            <a:pPr>
              <a:lnSpc>
                <a:spcPct val="120000"/>
              </a:lnSpc>
            </a:pPr>
            <a:endParaRPr lang="en-US" sz="2400" dirty="0" smtClean="0"/>
          </a:p>
          <a:p>
            <a:pPr>
              <a:lnSpc>
                <a:spcPct val="120000"/>
              </a:lnSpc>
            </a:pPr>
            <a:endParaRPr lang="en-US" sz="2400" dirty="0"/>
          </a:p>
          <a:p>
            <a:pPr>
              <a:lnSpc>
                <a:spcPct val="120000"/>
              </a:lnSpc>
            </a:pPr>
            <a:endParaRPr lang="en-US" sz="2400" dirty="0"/>
          </a:p>
          <a:p>
            <a:pPr>
              <a:lnSpc>
                <a:spcPct val="120000"/>
              </a:lnSpc>
            </a:pPr>
            <a:r>
              <a:rPr lang="en-US" sz="2400" b="1" dirty="0"/>
              <a:t>Prefix operator </a:t>
            </a:r>
            <a:r>
              <a:rPr lang="en-US" sz="2400" b="1" dirty="0">
                <a:latin typeface="Tempus Sans ITC" pitchFamily="82" charset="0"/>
              </a:rPr>
              <a:t>++</a:t>
            </a:r>
            <a:r>
              <a:rPr lang="en-US" sz="2400" dirty="0"/>
              <a:t> appears </a:t>
            </a:r>
            <a:r>
              <a:rPr lang="en-US" sz="2400" dirty="0">
                <a:latin typeface="Arial Rounded MT Bold" pitchFamily="34" charset="0"/>
              </a:rPr>
              <a:t>before</a:t>
            </a:r>
            <a:r>
              <a:rPr lang="en-US" sz="2400" dirty="0"/>
              <a:t> the variable.</a:t>
            </a:r>
          </a:p>
          <a:p>
            <a:pPr>
              <a:lnSpc>
                <a:spcPct val="120000"/>
              </a:lnSpc>
            </a:pPr>
            <a:r>
              <a:rPr lang="en-US" sz="2400" b="1" dirty="0"/>
              <a:t>Postfix operator </a:t>
            </a:r>
            <a:r>
              <a:rPr lang="en-US" sz="2400" b="1" dirty="0">
                <a:latin typeface="Tempus Sans ITC" pitchFamily="82" charset="0"/>
              </a:rPr>
              <a:t>++</a:t>
            </a:r>
            <a:r>
              <a:rPr lang="en-US" sz="2400" dirty="0"/>
              <a:t> appears </a:t>
            </a:r>
            <a:r>
              <a:rPr lang="en-US" sz="2400" dirty="0">
                <a:latin typeface="Arial Rounded MT Bold" pitchFamily="34" charset="0"/>
              </a:rPr>
              <a:t>after</a:t>
            </a:r>
            <a:r>
              <a:rPr lang="en-US" sz="2400" dirty="0"/>
              <a:t>  the variable.</a:t>
            </a:r>
          </a:p>
        </p:txBody>
      </p:sp>
      <p:sp>
        <p:nvSpPr>
          <p:cNvPr id="5" name="Slide Number Placeholder 4"/>
          <p:cNvSpPr>
            <a:spLocks noGrp="1"/>
          </p:cNvSpPr>
          <p:nvPr>
            <p:ph type="sldNum" sz="quarter" idx="12"/>
          </p:nvPr>
        </p:nvSpPr>
        <p:spPr/>
        <p:txBody>
          <a:bodyPr/>
          <a:lstStyle/>
          <a:p>
            <a:fld id="{EB572375-96E0-4DBB-B3D7-B1489209CDB4}" type="slidenum">
              <a:rPr lang="en-US" smtClean="0"/>
              <a:pPr/>
              <a:t>33</a:t>
            </a:fld>
            <a:endParaRPr lang="en-US"/>
          </a:p>
        </p:txBody>
      </p:sp>
      <p:sp>
        <p:nvSpPr>
          <p:cNvPr id="2" name="Title 1"/>
          <p:cNvSpPr>
            <a:spLocks noGrp="1"/>
          </p:cNvSpPr>
          <p:nvPr>
            <p:ph type="title"/>
          </p:nvPr>
        </p:nvSpPr>
        <p:spPr/>
        <p:txBody>
          <a:bodyPr>
            <a:normAutofit/>
          </a:bodyPr>
          <a:lstStyle/>
          <a:p>
            <a:pPr algn="ctr"/>
            <a:r>
              <a:rPr lang="en-US" b="1" dirty="0" smtClean="0"/>
              <a:t>Prefix </a:t>
            </a:r>
            <a:r>
              <a:rPr lang="en-US" b="1" dirty="0"/>
              <a:t>and </a:t>
            </a:r>
            <a:r>
              <a:rPr lang="en-US" b="1" dirty="0" smtClean="0"/>
              <a:t>Postfix </a:t>
            </a:r>
            <a:r>
              <a:rPr lang="en-US" b="1" dirty="0"/>
              <a:t>operators</a:t>
            </a:r>
          </a:p>
        </p:txBody>
      </p:sp>
      <p:sp>
        <p:nvSpPr>
          <p:cNvPr id="7" name="Rectangle 6"/>
          <p:cNvSpPr>
            <a:spLocks noChangeArrowheads="1"/>
          </p:cNvSpPr>
          <p:nvPr/>
        </p:nvSpPr>
        <p:spPr bwMode="auto">
          <a:xfrm>
            <a:off x="1276352" y="2971799"/>
            <a:ext cx="7772400" cy="523875"/>
          </a:xfrm>
          <a:prstGeom prst="rect">
            <a:avLst/>
          </a:prstGeom>
          <a:noFill/>
          <a:ln w="9525">
            <a:noFill/>
            <a:miter lim="800000"/>
            <a:headEnd/>
            <a:tailEnd/>
          </a:ln>
        </p:spPr>
        <p:txBody>
          <a:bodyPr>
            <a:spAutoFit/>
          </a:bodyPr>
          <a:lstStyle/>
          <a:p>
            <a:r>
              <a:rPr lang="en-US" sz="2800" dirty="0"/>
              <a:t>In this case, the value of y and m would be 6.</a:t>
            </a:r>
          </a:p>
        </p:txBody>
      </p:sp>
      <p:sp>
        <p:nvSpPr>
          <p:cNvPr id="8" name="Rectangle 7"/>
          <p:cNvSpPr>
            <a:spLocks noChangeArrowheads="1"/>
          </p:cNvSpPr>
          <p:nvPr/>
        </p:nvSpPr>
        <p:spPr bwMode="auto">
          <a:xfrm>
            <a:off x="1219200" y="4876800"/>
            <a:ext cx="7924800" cy="522287"/>
          </a:xfrm>
          <a:prstGeom prst="rect">
            <a:avLst/>
          </a:prstGeom>
          <a:noFill/>
          <a:ln w="9525">
            <a:noFill/>
            <a:miter lim="800000"/>
            <a:headEnd/>
            <a:tailEnd/>
          </a:ln>
        </p:spPr>
        <p:txBody>
          <a:bodyPr>
            <a:spAutoFit/>
          </a:bodyPr>
          <a:lstStyle/>
          <a:p>
            <a:r>
              <a:rPr lang="en-US" sz="2800" dirty="0"/>
              <a:t>Here y continues to be 5</a:t>
            </a:r>
            <a:r>
              <a:rPr lang="en-US" sz="2800" dirty="0" smtClean="0"/>
              <a:t>. Only </a:t>
            </a:r>
            <a:r>
              <a:rPr lang="en-US" sz="2800" dirty="0"/>
              <a:t>m changes to 6.</a:t>
            </a:r>
          </a:p>
        </p:txBody>
      </p:sp>
    </p:spTree>
    <p:extLst>
      <p:ext uri="{BB962C8B-B14F-4D97-AF65-F5344CB8AC3E}">
        <p14:creationId xmlns:p14="http://schemas.microsoft.com/office/powerpoint/2010/main" val="36088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276353" y="990600"/>
            <a:ext cx="7772400" cy="5853910"/>
          </a:xfrm>
          <a:prstGeom prst="rect">
            <a:avLst/>
          </a:prstGeom>
          <a:noFill/>
          <a:ln w="9525">
            <a:noFill/>
            <a:miter lim="800000"/>
            <a:headEnd/>
            <a:tailEnd/>
          </a:ln>
        </p:spPr>
        <p:txBody>
          <a:bodyPr wrap="square">
            <a:spAutoFit/>
          </a:bodyPr>
          <a:lstStyle/>
          <a:p>
            <a:pPr>
              <a:lnSpc>
                <a:spcPct val="120000"/>
              </a:lnSpc>
            </a:pPr>
            <a:r>
              <a:rPr lang="en-US" sz="2600" dirty="0" smtClean="0"/>
              <a:t>void main</a:t>
            </a:r>
            <a:r>
              <a:rPr lang="en-US" sz="2600" dirty="0"/>
              <a:t>() </a:t>
            </a:r>
            <a:r>
              <a:rPr lang="en-US" sz="2600" dirty="0" smtClean="0"/>
              <a:t>{ </a:t>
            </a:r>
          </a:p>
          <a:p>
            <a:pPr>
              <a:lnSpc>
                <a:spcPct val="120000"/>
              </a:lnSpc>
            </a:pPr>
            <a:r>
              <a:rPr lang="en-US" sz="2600" dirty="0" err="1" smtClean="0"/>
              <a:t>int</a:t>
            </a:r>
            <a:r>
              <a:rPr lang="en-US" sz="2600" dirty="0" smtClean="0"/>
              <a:t> </a:t>
            </a:r>
            <a:r>
              <a:rPr lang="en-US" sz="2600" dirty="0"/>
              <a:t>a = </a:t>
            </a:r>
            <a:r>
              <a:rPr lang="en-US" sz="2600" dirty="0" smtClean="0"/>
              <a:t>21, </a:t>
            </a:r>
            <a:r>
              <a:rPr lang="en-US" sz="2600" dirty="0"/>
              <a:t>c ; </a:t>
            </a:r>
            <a:endParaRPr lang="en-US" sz="2600" dirty="0" smtClean="0"/>
          </a:p>
          <a:p>
            <a:pPr>
              <a:lnSpc>
                <a:spcPct val="120000"/>
              </a:lnSpc>
            </a:pPr>
            <a:r>
              <a:rPr lang="en-US" sz="2600" dirty="0" smtClean="0">
                <a:solidFill>
                  <a:schemeClr val="accent6">
                    <a:lumMod val="75000"/>
                  </a:schemeClr>
                </a:solidFill>
              </a:rPr>
              <a:t>// </a:t>
            </a:r>
            <a:r>
              <a:rPr lang="en-US" sz="2600" dirty="0">
                <a:solidFill>
                  <a:schemeClr val="accent6">
                    <a:lumMod val="75000"/>
                  </a:schemeClr>
                </a:solidFill>
              </a:rPr>
              <a:t>Value of a will not be increased before assignment.</a:t>
            </a:r>
            <a:r>
              <a:rPr lang="en-US" sz="2600" dirty="0"/>
              <a:t> </a:t>
            </a:r>
            <a:endParaRPr lang="en-US" sz="2600" dirty="0" smtClean="0"/>
          </a:p>
          <a:p>
            <a:pPr>
              <a:lnSpc>
                <a:spcPct val="120000"/>
              </a:lnSpc>
            </a:pPr>
            <a:r>
              <a:rPr lang="en-US" sz="2600" dirty="0" smtClean="0"/>
              <a:t>c </a:t>
            </a:r>
            <a:r>
              <a:rPr lang="en-US" sz="2600" dirty="0"/>
              <a:t>= a++; </a:t>
            </a:r>
            <a:endParaRPr lang="en-US" sz="2600" dirty="0" smtClean="0"/>
          </a:p>
          <a:p>
            <a:pPr>
              <a:lnSpc>
                <a:spcPct val="120000"/>
              </a:lnSpc>
            </a:pPr>
            <a:r>
              <a:rPr lang="en-US" sz="2600" dirty="0" err="1" smtClean="0"/>
              <a:t>cout</a:t>
            </a:r>
            <a:r>
              <a:rPr lang="en-US" sz="2600" dirty="0" smtClean="0"/>
              <a:t> </a:t>
            </a:r>
            <a:r>
              <a:rPr lang="en-US" sz="2600" dirty="0"/>
              <a:t>&lt;&lt; </a:t>
            </a:r>
            <a:r>
              <a:rPr lang="en-US" sz="2600" dirty="0" smtClean="0"/>
              <a:t>“ </a:t>
            </a:r>
            <a:r>
              <a:rPr lang="en-US" sz="2600" dirty="0"/>
              <a:t>Value of </a:t>
            </a:r>
            <a:r>
              <a:rPr lang="en-US" sz="2600" dirty="0" smtClean="0"/>
              <a:t>c </a:t>
            </a:r>
            <a:r>
              <a:rPr lang="en-US" sz="2600" dirty="0"/>
              <a:t>is </a:t>
            </a:r>
            <a:r>
              <a:rPr lang="en-US" sz="2600" dirty="0" smtClean="0"/>
              <a:t>: " </a:t>
            </a:r>
            <a:r>
              <a:rPr lang="en-US" sz="2600" dirty="0"/>
              <a:t>&lt;&lt; c &lt;&lt; </a:t>
            </a:r>
            <a:r>
              <a:rPr lang="en-US" sz="2600" dirty="0" err="1"/>
              <a:t>endl</a:t>
            </a:r>
            <a:r>
              <a:rPr lang="en-US" sz="2600" dirty="0"/>
              <a:t> ; </a:t>
            </a:r>
            <a:endParaRPr lang="en-US" sz="2600" dirty="0" smtClean="0"/>
          </a:p>
          <a:p>
            <a:pPr>
              <a:lnSpc>
                <a:spcPct val="120000"/>
              </a:lnSpc>
            </a:pPr>
            <a:r>
              <a:rPr lang="en-US" sz="2600" dirty="0" smtClean="0">
                <a:solidFill>
                  <a:schemeClr val="accent6">
                    <a:lumMod val="75000"/>
                  </a:schemeClr>
                </a:solidFill>
              </a:rPr>
              <a:t>// </a:t>
            </a:r>
            <a:r>
              <a:rPr lang="en-US" sz="2600" dirty="0">
                <a:solidFill>
                  <a:schemeClr val="accent6">
                    <a:lumMod val="75000"/>
                  </a:schemeClr>
                </a:solidFill>
              </a:rPr>
              <a:t>After </a:t>
            </a:r>
            <a:r>
              <a:rPr lang="en-US" sz="2600" dirty="0" smtClean="0">
                <a:solidFill>
                  <a:schemeClr val="accent6">
                    <a:lumMod val="75000"/>
                  </a:schemeClr>
                </a:solidFill>
              </a:rPr>
              <a:t>expression evaluation </a:t>
            </a:r>
            <a:r>
              <a:rPr lang="en-US" sz="2600" dirty="0">
                <a:solidFill>
                  <a:schemeClr val="accent6">
                    <a:lumMod val="75000"/>
                  </a:schemeClr>
                </a:solidFill>
              </a:rPr>
              <a:t>value of a is </a:t>
            </a:r>
            <a:r>
              <a:rPr lang="en-US" sz="2600" dirty="0" smtClean="0">
                <a:solidFill>
                  <a:schemeClr val="accent6">
                    <a:lumMod val="75000"/>
                  </a:schemeClr>
                </a:solidFill>
              </a:rPr>
              <a:t>increased. </a:t>
            </a:r>
          </a:p>
          <a:p>
            <a:pPr>
              <a:lnSpc>
                <a:spcPct val="120000"/>
              </a:lnSpc>
            </a:pPr>
            <a:r>
              <a:rPr lang="en-US" sz="2600" dirty="0" err="1" smtClean="0"/>
              <a:t>cout</a:t>
            </a:r>
            <a:r>
              <a:rPr lang="en-US" sz="2600" dirty="0" smtClean="0"/>
              <a:t> </a:t>
            </a:r>
            <a:r>
              <a:rPr lang="en-US" sz="2600" dirty="0"/>
              <a:t>&lt;&lt; </a:t>
            </a:r>
            <a:r>
              <a:rPr lang="en-US" sz="2600" dirty="0" smtClean="0"/>
              <a:t>“ Value </a:t>
            </a:r>
            <a:r>
              <a:rPr lang="en-US" sz="2600" dirty="0"/>
              <a:t>of a is </a:t>
            </a:r>
            <a:r>
              <a:rPr lang="en-US" sz="2600" dirty="0" smtClean="0"/>
              <a:t>: " </a:t>
            </a:r>
            <a:r>
              <a:rPr lang="en-US" sz="2600" dirty="0"/>
              <a:t>&lt;&lt; a &lt;&lt; </a:t>
            </a:r>
            <a:r>
              <a:rPr lang="en-US" sz="2600" dirty="0" err="1"/>
              <a:t>endl</a:t>
            </a:r>
            <a:r>
              <a:rPr lang="en-US" sz="2600" dirty="0"/>
              <a:t> ; </a:t>
            </a:r>
            <a:endParaRPr lang="en-US" sz="2600" dirty="0" smtClean="0"/>
          </a:p>
          <a:p>
            <a:pPr>
              <a:lnSpc>
                <a:spcPct val="120000"/>
              </a:lnSpc>
            </a:pPr>
            <a:r>
              <a:rPr lang="en-US" sz="2600" dirty="0" smtClean="0">
                <a:solidFill>
                  <a:schemeClr val="accent6">
                    <a:lumMod val="75000"/>
                  </a:schemeClr>
                </a:solidFill>
              </a:rPr>
              <a:t>// </a:t>
            </a:r>
            <a:r>
              <a:rPr lang="en-US" sz="2600" dirty="0">
                <a:solidFill>
                  <a:schemeClr val="accent6">
                    <a:lumMod val="75000"/>
                  </a:schemeClr>
                </a:solidFill>
              </a:rPr>
              <a:t>Value of a will be increased before assignment. </a:t>
            </a:r>
            <a:endParaRPr lang="en-US" sz="2600" dirty="0" smtClean="0">
              <a:solidFill>
                <a:schemeClr val="accent6">
                  <a:lumMod val="75000"/>
                </a:schemeClr>
              </a:solidFill>
            </a:endParaRPr>
          </a:p>
          <a:p>
            <a:pPr>
              <a:lnSpc>
                <a:spcPct val="120000"/>
              </a:lnSpc>
            </a:pPr>
            <a:r>
              <a:rPr lang="en-US" sz="2600" dirty="0" smtClean="0"/>
              <a:t>c </a:t>
            </a:r>
            <a:r>
              <a:rPr lang="en-US" sz="2600" dirty="0"/>
              <a:t>= ++a; </a:t>
            </a:r>
            <a:endParaRPr lang="en-US" sz="2600" dirty="0" smtClean="0"/>
          </a:p>
          <a:p>
            <a:pPr>
              <a:lnSpc>
                <a:spcPct val="120000"/>
              </a:lnSpc>
            </a:pPr>
            <a:r>
              <a:rPr lang="en-US" sz="2600" dirty="0" err="1" smtClean="0"/>
              <a:t>cout</a:t>
            </a:r>
            <a:r>
              <a:rPr lang="en-US" sz="2600" dirty="0" smtClean="0"/>
              <a:t> </a:t>
            </a:r>
            <a:r>
              <a:rPr lang="en-US" sz="2600" dirty="0"/>
              <a:t>&lt;&lt; </a:t>
            </a:r>
            <a:r>
              <a:rPr lang="en-US" sz="2600" dirty="0" smtClean="0"/>
              <a:t>“Value </a:t>
            </a:r>
            <a:r>
              <a:rPr lang="en-US" sz="2600" dirty="0"/>
              <a:t>of </a:t>
            </a:r>
            <a:r>
              <a:rPr lang="en-US" sz="2600" dirty="0" smtClean="0"/>
              <a:t> c is “&lt;&lt; c &lt;&lt; “Value of  a </a:t>
            </a:r>
            <a:r>
              <a:rPr lang="en-US" sz="2600" dirty="0"/>
              <a:t>is </a:t>
            </a:r>
            <a:r>
              <a:rPr lang="en-US" sz="2600" dirty="0" smtClean="0"/>
              <a:t>: " </a:t>
            </a:r>
            <a:r>
              <a:rPr lang="en-US" sz="2600" dirty="0"/>
              <a:t>&lt;&lt; </a:t>
            </a:r>
            <a:r>
              <a:rPr lang="en-US" sz="2600" dirty="0" smtClean="0"/>
              <a:t>a;</a:t>
            </a:r>
          </a:p>
          <a:p>
            <a:pPr>
              <a:lnSpc>
                <a:spcPct val="120000"/>
              </a:lnSpc>
            </a:pPr>
            <a:r>
              <a:rPr lang="en-US" sz="2600" dirty="0" smtClean="0"/>
              <a:t> </a:t>
            </a:r>
          </a:p>
          <a:p>
            <a:pPr>
              <a:lnSpc>
                <a:spcPct val="120000"/>
              </a:lnSpc>
            </a:pPr>
            <a:r>
              <a:rPr lang="en-US" sz="2600" dirty="0" smtClean="0"/>
              <a:t>return </a:t>
            </a:r>
            <a:r>
              <a:rPr lang="en-US" sz="2600" dirty="0"/>
              <a:t>0; }</a:t>
            </a:r>
          </a:p>
        </p:txBody>
      </p:sp>
      <p:sp>
        <p:nvSpPr>
          <p:cNvPr id="5" name="Slide Number Placeholder 4"/>
          <p:cNvSpPr>
            <a:spLocks noGrp="1"/>
          </p:cNvSpPr>
          <p:nvPr>
            <p:ph type="sldNum" sz="quarter" idx="12"/>
          </p:nvPr>
        </p:nvSpPr>
        <p:spPr/>
        <p:txBody>
          <a:bodyPr/>
          <a:lstStyle/>
          <a:p>
            <a:fld id="{EB572375-96E0-4DBB-B3D7-B1489209CDB4}" type="slidenum">
              <a:rPr lang="en-US" smtClean="0"/>
              <a:pPr/>
              <a:t>34</a:t>
            </a:fld>
            <a:endParaRPr lang="en-US"/>
          </a:p>
        </p:txBody>
      </p:sp>
      <p:sp>
        <p:nvSpPr>
          <p:cNvPr id="2" name="Title 1"/>
          <p:cNvSpPr>
            <a:spLocks noGrp="1"/>
          </p:cNvSpPr>
          <p:nvPr>
            <p:ph type="title"/>
          </p:nvPr>
        </p:nvSpPr>
        <p:spPr/>
        <p:txBody>
          <a:bodyPr>
            <a:normAutofit/>
          </a:bodyPr>
          <a:lstStyle/>
          <a:p>
            <a:pPr algn="ctr"/>
            <a:r>
              <a:rPr lang="en-US" b="1" dirty="0" smtClean="0"/>
              <a:t>Example</a:t>
            </a:r>
            <a:endParaRPr lang="en-US" b="1" dirty="0"/>
          </a:p>
        </p:txBody>
      </p:sp>
    </p:spTree>
    <p:extLst>
      <p:ext uri="{BB962C8B-B14F-4D97-AF65-F5344CB8AC3E}">
        <p14:creationId xmlns:p14="http://schemas.microsoft.com/office/powerpoint/2010/main" val="10958100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276353" y="990600"/>
            <a:ext cx="7772400" cy="5299912"/>
          </a:xfrm>
          <a:prstGeom prst="rect">
            <a:avLst/>
          </a:prstGeom>
          <a:noFill/>
          <a:ln w="9525">
            <a:noFill/>
            <a:miter lim="800000"/>
            <a:headEnd/>
            <a:tailEnd/>
          </a:ln>
        </p:spPr>
        <p:txBody>
          <a:bodyPr wrap="square">
            <a:spAutoFit/>
          </a:bodyPr>
          <a:lstStyle/>
          <a:p>
            <a:pPr>
              <a:lnSpc>
                <a:spcPct val="120000"/>
              </a:lnSpc>
            </a:pPr>
            <a:r>
              <a:rPr lang="en-US" sz="2400" dirty="0"/>
              <a:t>When the above code is compiled and executed, it produces following result</a:t>
            </a:r>
            <a:r>
              <a:rPr lang="en-US" sz="2400" dirty="0" smtClean="0"/>
              <a:t>:</a:t>
            </a:r>
          </a:p>
          <a:p>
            <a:pPr>
              <a:lnSpc>
                <a:spcPct val="120000"/>
              </a:lnSpc>
            </a:pPr>
            <a:r>
              <a:rPr lang="en-US" sz="3200" dirty="0" smtClean="0">
                <a:solidFill>
                  <a:srgbClr val="C00000"/>
                </a:solidFill>
              </a:rPr>
              <a:t>Value </a:t>
            </a:r>
            <a:r>
              <a:rPr lang="en-US" sz="3200" dirty="0">
                <a:solidFill>
                  <a:srgbClr val="C00000"/>
                </a:solidFill>
              </a:rPr>
              <a:t>of </a:t>
            </a:r>
            <a:r>
              <a:rPr lang="en-US" sz="3200" dirty="0" smtClean="0">
                <a:solidFill>
                  <a:srgbClr val="C00000"/>
                </a:solidFill>
              </a:rPr>
              <a:t>c </a:t>
            </a:r>
            <a:r>
              <a:rPr lang="en-US" sz="3200" dirty="0">
                <a:solidFill>
                  <a:srgbClr val="C00000"/>
                </a:solidFill>
              </a:rPr>
              <a:t>is </a:t>
            </a:r>
            <a:r>
              <a:rPr lang="en-US" sz="3200" dirty="0" smtClean="0">
                <a:solidFill>
                  <a:srgbClr val="C00000"/>
                </a:solidFill>
              </a:rPr>
              <a:t>: 21 </a:t>
            </a:r>
          </a:p>
          <a:p>
            <a:pPr>
              <a:lnSpc>
                <a:spcPct val="120000"/>
              </a:lnSpc>
            </a:pPr>
            <a:r>
              <a:rPr lang="en-US" sz="3200" dirty="0" smtClean="0">
                <a:solidFill>
                  <a:srgbClr val="C00000"/>
                </a:solidFill>
              </a:rPr>
              <a:t>Value </a:t>
            </a:r>
            <a:r>
              <a:rPr lang="en-US" sz="3200" dirty="0">
                <a:solidFill>
                  <a:srgbClr val="C00000"/>
                </a:solidFill>
              </a:rPr>
              <a:t>of a is </a:t>
            </a:r>
            <a:r>
              <a:rPr lang="en-US" sz="3200" dirty="0" smtClean="0">
                <a:solidFill>
                  <a:srgbClr val="C00000"/>
                </a:solidFill>
              </a:rPr>
              <a:t>: 22 </a:t>
            </a:r>
          </a:p>
          <a:p>
            <a:pPr>
              <a:lnSpc>
                <a:spcPct val="120000"/>
              </a:lnSpc>
            </a:pPr>
            <a:r>
              <a:rPr lang="en-US" sz="3200" dirty="0" smtClean="0">
                <a:solidFill>
                  <a:srgbClr val="C00000"/>
                </a:solidFill>
              </a:rPr>
              <a:t> </a:t>
            </a:r>
            <a:r>
              <a:rPr lang="en-US" sz="3200" dirty="0">
                <a:solidFill>
                  <a:srgbClr val="C00000"/>
                </a:solidFill>
              </a:rPr>
              <a:t>Value of </a:t>
            </a:r>
            <a:r>
              <a:rPr lang="en-US" sz="3200" dirty="0" smtClean="0">
                <a:solidFill>
                  <a:srgbClr val="C00000"/>
                </a:solidFill>
              </a:rPr>
              <a:t>c </a:t>
            </a:r>
            <a:r>
              <a:rPr lang="en-US" sz="3200" dirty="0">
                <a:solidFill>
                  <a:srgbClr val="C00000"/>
                </a:solidFill>
              </a:rPr>
              <a:t>is </a:t>
            </a:r>
            <a:r>
              <a:rPr lang="en-US" sz="3200" dirty="0" smtClean="0">
                <a:solidFill>
                  <a:srgbClr val="C00000"/>
                </a:solidFill>
              </a:rPr>
              <a:t>: 23   Value of a is : 23</a:t>
            </a:r>
            <a:endParaRPr lang="en-US" sz="3200" dirty="0">
              <a:solidFill>
                <a:srgbClr val="C00000"/>
              </a:solidFill>
            </a:endParaRPr>
          </a:p>
          <a:p>
            <a:pPr>
              <a:lnSpc>
                <a:spcPct val="120000"/>
              </a:lnSpc>
            </a:pPr>
            <a:r>
              <a:rPr lang="en-US" sz="2400" dirty="0" smtClean="0"/>
              <a:t>In the above code if decrement operator (--) is present instead of increment operator (++) the code produces:</a:t>
            </a:r>
            <a:endParaRPr lang="en-US" sz="2400" dirty="0"/>
          </a:p>
          <a:p>
            <a:pPr>
              <a:lnSpc>
                <a:spcPct val="120000"/>
              </a:lnSpc>
            </a:pPr>
            <a:r>
              <a:rPr lang="en-US" sz="3000" dirty="0" smtClean="0">
                <a:solidFill>
                  <a:srgbClr val="C00000"/>
                </a:solidFill>
              </a:rPr>
              <a:t>Value </a:t>
            </a:r>
            <a:r>
              <a:rPr lang="en-US" sz="3000" dirty="0">
                <a:solidFill>
                  <a:srgbClr val="C00000"/>
                </a:solidFill>
              </a:rPr>
              <a:t>of </a:t>
            </a:r>
            <a:r>
              <a:rPr lang="en-US" sz="3000" dirty="0" smtClean="0">
                <a:solidFill>
                  <a:srgbClr val="C00000"/>
                </a:solidFill>
              </a:rPr>
              <a:t>c </a:t>
            </a:r>
            <a:r>
              <a:rPr lang="en-US" sz="3000" dirty="0">
                <a:solidFill>
                  <a:srgbClr val="C00000"/>
                </a:solidFill>
              </a:rPr>
              <a:t>is </a:t>
            </a:r>
            <a:r>
              <a:rPr lang="en-US" sz="3000" dirty="0" smtClean="0">
                <a:solidFill>
                  <a:srgbClr val="C00000"/>
                </a:solidFill>
              </a:rPr>
              <a:t>: 21 </a:t>
            </a:r>
            <a:endParaRPr lang="en-US" sz="3000" dirty="0">
              <a:solidFill>
                <a:srgbClr val="C00000"/>
              </a:solidFill>
            </a:endParaRPr>
          </a:p>
          <a:p>
            <a:pPr>
              <a:lnSpc>
                <a:spcPct val="120000"/>
              </a:lnSpc>
            </a:pPr>
            <a:r>
              <a:rPr lang="en-US" sz="3000" dirty="0" smtClean="0">
                <a:solidFill>
                  <a:srgbClr val="C00000"/>
                </a:solidFill>
              </a:rPr>
              <a:t>Value </a:t>
            </a:r>
            <a:r>
              <a:rPr lang="en-US" sz="3000" dirty="0">
                <a:solidFill>
                  <a:srgbClr val="C00000"/>
                </a:solidFill>
              </a:rPr>
              <a:t>of a is </a:t>
            </a:r>
            <a:r>
              <a:rPr lang="en-US" sz="3000" dirty="0" smtClean="0">
                <a:solidFill>
                  <a:srgbClr val="C00000"/>
                </a:solidFill>
              </a:rPr>
              <a:t>: 20</a:t>
            </a:r>
            <a:endParaRPr lang="en-US" sz="3000" dirty="0">
              <a:solidFill>
                <a:srgbClr val="C00000"/>
              </a:solidFill>
            </a:endParaRPr>
          </a:p>
          <a:p>
            <a:pPr>
              <a:lnSpc>
                <a:spcPct val="120000"/>
              </a:lnSpc>
            </a:pPr>
            <a:r>
              <a:rPr lang="en-US" sz="3000" dirty="0" smtClean="0">
                <a:solidFill>
                  <a:srgbClr val="C00000"/>
                </a:solidFill>
              </a:rPr>
              <a:t>Value </a:t>
            </a:r>
            <a:r>
              <a:rPr lang="en-US" sz="3000" dirty="0">
                <a:solidFill>
                  <a:srgbClr val="C00000"/>
                </a:solidFill>
              </a:rPr>
              <a:t>of </a:t>
            </a:r>
            <a:r>
              <a:rPr lang="en-US" sz="3000" dirty="0" smtClean="0">
                <a:solidFill>
                  <a:srgbClr val="C00000"/>
                </a:solidFill>
              </a:rPr>
              <a:t>c is : 19    </a:t>
            </a:r>
            <a:r>
              <a:rPr lang="en-US" sz="2800" dirty="0" smtClean="0">
                <a:solidFill>
                  <a:srgbClr val="C00000"/>
                </a:solidFill>
              </a:rPr>
              <a:t>Value of a is : 19</a:t>
            </a:r>
            <a:endParaRPr lang="en-US" sz="3000" dirty="0">
              <a:solidFill>
                <a:srgbClr val="C0000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pPr/>
              <a:t>35</a:t>
            </a:fld>
            <a:endParaRPr lang="en-US"/>
          </a:p>
        </p:txBody>
      </p:sp>
      <p:sp>
        <p:nvSpPr>
          <p:cNvPr id="2" name="Title 1"/>
          <p:cNvSpPr>
            <a:spLocks noGrp="1"/>
          </p:cNvSpPr>
          <p:nvPr>
            <p:ph type="title"/>
          </p:nvPr>
        </p:nvSpPr>
        <p:spPr/>
        <p:txBody>
          <a:bodyPr>
            <a:normAutofit/>
          </a:bodyPr>
          <a:lstStyle/>
          <a:p>
            <a:r>
              <a:rPr lang="en-US" dirty="0" smtClean="0"/>
              <a:t>Example Output</a:t>
            </a:r>
            <a:endParaRPr lang="en-US" dirty="0"/>
          </a:p>
        </p:txBody>
      </p:sp>
    </p:spTree>
    <p:extLst>
      <p:ext uri="{BB962C8B-B14F-4D97-AF65-F5344CB8AC3E}">
        <p14:creationId xmlns:p14="http://schemas.microsoft.com/office/powerpoint/2010/main" val="4207787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417637"/>
            <a:ext cx="7696200" cy="4906963"/>
          </a:xfrm>
        </p:spPr>
        <p:txBody>
          <a:bodyPr/>
          <a:lstStyle/>
          <a:p>
            <a:pPr marL="0" indent="0">
              <a:spcBef>
                <a:spcPts val="600"/>
              </a:spcBef>
              <a:spcAft>
                <a:spcPts val="600"/>
              </a:spcAft>
              <a:buNone/>
            </a:pPr>
            <a:r>
              <a:rPr lang="en-US" sz="2400" b="1" u="sng" dirty="0" smtClean="0"/>
              <a:t>Logical Expression:</a:t>
            </a:r>
          </a:p>
          <a:p>
            <a:pPr marL="0" indent="0">
              <a:spcBef>
                <a:spcPts val="600"/>
              </a:spcBef>
              <a:spcAft>
                <a:spcPts val="600"/>
              </a:spcAft>
              <a:buNone/>
            </a:pPr>
            <a:r>
              <a:rPr lang="en-US" sz="2400" dirty="0" smtClean="0">
                <a:cs typeface="Calibri"/>
              </a:rPr>
              <a:t>→ </a:t>
            </a:r>
            <a:r>
              <a:rPr lang="en-US" sz="2400" dirty="0" smtClean="0"/>
              <a:t>exp1 logical operator exp2</a:t>
            </a:r>
          </a:p>
          <a:p>
            <a:pPr marL="0" indent="0">
              <a:spcBef>
                <a:spcPts val="600"/>
              </a:spcBef>
              <a:spcAft>
                <a:spcPts val="600"/>
              </a:spcAft>
              <a:buNone/>
            </a:pPr>
            <a:r>
              <a:rPr lang="en-US" sz="2400" dirty="0"/>
              <a:t> </a:t>
            </a:r>
            <a:r>
              <a:rPr lang="en-US" sz="2400" dirty="0" smtClean="0"/>
              <a:t>Ex: (a&gt;b) &amp;&amp; (b&gt;c)</a:t>
            </a:r>
          </a:p>
          <a:p>
            <a:pPr marL="0" indent="0">
              <a:spcBef>
                <a:spcPts val="600"/>
              </a:spcBef>
              <a:spcAft>
                <a:spcPts val="600"/>
              </a:spcAft>
              <a:buNone/>
            </a:pPr>
            <a:r>
              <a:rPr lang="en-US" sz="2400" b="1" u="sng" dirty="0" smtClean="0"/>
              <a:t>Assignment Expression:</a:t>
            </a:r>
          </a:p>
          <a:p>
            <a:pPr marL="0" indent="0" algn="just">
              <a:buNone/>
              <a:defRPr/>
            </a:pPr>
            <a:r>
              <a:rPr lang="en-US" sz="2400" dirty="0" smtClean="0"/>
              <a:t>→ </a:t>
            </a:r>
            <a:r>
              <a:rPr lang="en-US" sz="2400" dirty="0">
                <a:solidFill>
                  <a:srgbClr val="002060"/>
                </a:solidFill>
              </a:rPr>
              <a:t>identifier = </a:t>
            </a:r>
            <a:r>
              <a:rPr lang="en-US" sz="2400" dirty="0" smtClean="0">
                <a:solidFill>
                  <a:srgbClr val="002060"/>
                </a:solidFill>
              </a:rPr>
              <a:t>expression</a:t>
            </a:r>
          </a:p>
          <a:p>
            <a:pPr marL="0" indent="0" algn="just">
              <a:buNone/>
              <a:defRPr/>
            </a:pPr>
            <a:r>
              <a:rPr lang="en-US" sz="2400" dirty="0" smtClean="0"/>
              <a:t>→</a:t>
            </a:r>
            <a:r>
              <a:rPr lang="en-US" sz="2400" b="1" dirty="0" smtClean="0"/>
              <a:t> </a:t>
            </a:r>
            <a:r>
              <a:rPr lang="en-US" sz="2400" dirty="0" smtClean="0"/>
              <a:t>identifier1=identfier2</a:t>
            </a:r>
            <a:r>
              <a:rPr lang="en-US" sz="2400" dirty="0"/>
              <a:t>= . . . =</a:t>
            </a:r>
            <a:r>
              <a:rPr lang="en-US" sz="2400" dirty="0" smtClean="0"/>
              <a:t>expression</a:t>
            </a:r>
          </a:p>
          <a:p>
            <a:pPr marL="0" indent="0" algn="just">
              <a:buNone/>
              <a:defRPr/>
            </a:pPr>
            <a:r>
              <a:rPr lang="en-US" sz="2400" dirty="0"/>
              <a:t>→ </a:t>
            </a:r>
            <a:r>
              <a:rPr lang="en-US" sz="2400" dirty="0" smtClean="0"/>
              <a:t>v  </a:t>
            </a:r>
            <a:r>
              <a:rPr lang="en-US" sz="2400" dirty="0"/>
              <a:t>op = </a:t>
            </a:r>
            <a:r>
              <a:rPr lang="en-US" sz="2400" dirty="0" err="1"/>
              <a:t>exp</a:t>
            </a:r>
            <a:r>
              <a:rPr lang="en-US" sz="2400" dirty="0"/>
              <a:t>; is equivalent to v=v op (</a:t>
            </a:r>
            <a:r>
              <a:rPr lang="en-US" sz="2400" dirty="0" err="1"/>
              <a:t>exp</a:t>
            </a:r>
            <a:r>
              <a:rPr lang="en-US" sz="2400" dirty="0"/>
              <a:t>);</a:t>
            </a:r>
          </a:p>
          <a:p>
            <a:pPr marL="0" indent="0" algn="just">
              <a:buNone/>
              <a:defRPr/>
            </a:pPr>
            <a:r>
              <a:rPr lang="en-US" sz="2400" b="1" u="sng" dirty="0" smtClean="0"/>
              <a:t>Increment/Decrement </a:t>
            </a:r>
            <a:r>
              <a:rPr lang="en-US" sz="2400" b="1" u="sng" dirty="0"/>
              <a:t>Expression</a:t>
            </a:r>
            <a:r>
              <a:rPr lang="en-US" sz="2400" b="1" u="sng" dirty="0" smtClean="0"/>
              <a:t>:</a:t>
            </a:r>
          </a:p>
          <a:p>
            <a:pPr marL="0" indent="0" algn="just">
              <a:spcBef>
                <a:spcPts val="0"/>
              </a:spcBef>
              <a:buNone/>
              <a:defRPr/>
            </a:pPr>
            <a:r>
              <a:rPr lang="en-US" sz="2400" dirty="0"/>
              <a:t>→ </a:t>
            </a:r>
            <a:r>
              <a:rPr lang="en-US" sz="2400" dirty="0" smtClean="0">
                <a:solidFill>
                  <a:srgbClr val="002060"/>
                </a:solidFill>
              </a:rPr>
              <a:t>identifier++; </a:t>
            </a:r>
          </a:p>
          <a:p>
            <a:pPr marL="0" indent="0" algn="just">
              <a:spcBef>
                <a:spcPts val="0"/>
              </a:spcBef>
              <a:buNone/>
              <a:defRPr/>
            </a:pPr>
            <a:r>
              <a:rPr lang="en-US" sz="2400" dirty="0"/>
              <a:t>→ </a:t>
            </a:r>
            <a:r>
              <a:rPr lang="en-US" sz="2400" dirty="0" smtClean="0">
                <a:solidFill>
                  <a:srgbClr val="002060"/>
                </a:solidFill>
              </a:rPr>
              <a:t>--identifier; </a:t>
            </a:r>
          </a:p>
          <a:p>
            <a:pPr marL="0" indent="0" algn="just">
              <a:spcBef>
                <a:spcPts val="0"/>
              </a:spcBef>
              <a:buNone/>
              <a:defRPr/>
            </a:pPr>
            <a:r>
              <a:rPr lang="en-US" sz="2400" dirty="0"/>
              <a:t>→ </a:t>
            </a:r>
            <a:r>
              <a:rPr lang="en-US" sz="2400" dirty="0" smtClean="0">
                <a:solidFill>
                  <a:srgbClr val="002060"/>
                </a:solidFill>
              </a:rPr>
              <a:t>identifier1 = identifier2--;</a:t>
            </a:r>
            <a:endParaRPr lang="en-US" sz="2400" dirty="0">
              <a:solidFill>
                <a:srgbClr val="002060"/>
              </a:solidFill>
            </a:endParaRPr>
          </a:p>
        </p:txBody>
      </p:sp>
      <p:sp>
        <p:nvSpPr>
          <p:cNvPr id="20485" name="Slide Number Placeholder 5"/>
          <p:cNvSpPr>
            <a:spLocks noGrp="1"/>
          </p:cNvSpPr>
          <p:nvPr>
            <p:ph type="sldNum" sz="quarter" idx="12"/>
          </p:nvPr>
        </p:nvSpPr>
        <p:spPr>
          <a:noFill/>
        </p:spPr>
        <p:txBody>
          <a:bodyPr/>
          <a:lstStyle/>
          <a:p>
            <a:fld id="{A228E252-5987-4433-AB05-D40C87DEDA55}" type="slidenum">
              <a:rPr lang="en-US" smtClean="0">
                <a:solidFill>
                  <a:srgbClr val="002060"/>
                </a:solidFill>
              </a:rPr>
              <a:pPr/>
              <a:t>36</a:t>
            </a:fld>
            <a:endParaRPr lang="en-US" smtClean="0">
              <a:solidFill>
                <a:srgbClr val="002060"/>
              </a:solidFill>
            </a:endParaRPr>
          </a:p>
        </p:txBody>
      </p:sp>
      <p:sp>
        <p:nvSpPr>
          <p:cNvPr id="3" name="Title 2"/>
          <p:cNvSpPr>
            <a:spLocks noGrp="1"/>
          </p:cNvSpPr>
          <p:nvPr>
            <p:ph type="title"/>
          </p:nvPr>
        </p:nvSpPr>
        <p:spPr>
          <a:xfrm>
            <a:off x="1371600" y="0"/>
            <a:ext cx="7620000" cy="685800"/>
          </a:xfrm>
        </p:spPr>
        <p:txBody>
          <a:bodyPr>
            <a:normAutofit fontScale="90000"/>
          </a:bodyPr>
          <a:lstStyle/>
          <a:p>
            <a:pPr algn="ctr"/>
            <a:r>
              <a:rPr lang="en-US" b="1" dirty="0" smtClean="0"/>
              <a:t>Syntax for Logical, Assignment and Increment / Decrement Expressions</a:t>
            </a:r>
            <a:endParaRPr lang="en-US" b="1" dirty="0"/>
          </a:p>
        </p:txBody>
      </p:sp>
    </p:spTree>
    <p:extLst>
      <p:ext uri="{BB962C8B-B14F-4D97-AF65-F5344CB8AC3E}">
        <p14:creationId xmlns:p14="http://schemas.microsoft.com/office/powerpoint/2010/main" val="2059978631"/>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19200" y="990600"/>
            <a:ext cx="7924800" cy="5257800"/>
          </a:xfrm>
        </p:spPr>
        <p:txBody>
          <a:bodyPr lIns="92075" tIns="46038" rIns="92075" bIns="46038"/>
          <a:lstStyle/>
          <a:p>
            <a:pPr algn="just" eaLnBrk="1" hangingPunct="1">
              <a:spcBef>
                <a:spcPts val="600"/>
              </a:spcBef>
              <a:buFont typeface="Wingdings" pitchFamily="2" charset="2"/>
              <a:buChar char="§"/>
            </a:pPr>
            <a:r>
              <a:rPr lang="en-US" sz="2400" dirty="0" smtClean="0"/>
              <a:t>It is </a:t>
            </a:r>
            <a:r>
              <a:rPr lang="en-US" sz="2400" i="1" dirty="0" smtClean="0">
                <a:solidFill>
                  <a:srgbClr val="002060"/>
                </a:solidFill>
              </a:rPr>
              <a:t>a pair of operators </a:t>
            </a:r>
            <a:r>
              <a:rPr lang="en-US" sz="2400" dirty="0" smtClean="0">
                <a:solidFill>
                  <a:srgbClr val="002060"/>
                </a:solidFill>
              </a:rPr>
              <a:t>(</a:t>
            </a:r>
            <a:r>
              <a:rPr lang="en-US" sz="2400" dirty="0" smtClean="0">
                <a:solidFill>
                  <a:srgbClr val="002060"/>
                </a:solidFill>
                <a:latin typeface="Arial Rounded MT Bold" pitchFamily="34" charset="0"/>
              </a:rPr>
              <a:t>? :</a:t>
            </a:r>
            <a:r>
              <a:rPr lang="en-US" sz="2400" dirty="0" smtClean="0">
                <a:solidFill>
                  <a:srgbClr val="002060"/>
                </a:solidFill>
              </a:rPr>
              <a:t>) that uses a Boolean condition to determine which of two expressions is evaluated.</a:t>
            </a:r>
          </a:p>
          <a:p>
            <a:pPr algn="just" eaLnBrk="1" hangingPunct="1">
              <a:spcBef>
                <a:spcPts val="600"/>
              </a:spcBef>
              <a:buNone/>
            </a:pPr>
            <a:endParaRPr lang="en-US" sz="2400" dirty="0" smtClean="0">
              <a:solidFill>
                <a:srgbClr val="002060"/>
              </a:solidFill>
            </a:endParaRPr>
          </a:p>
          <a:p>
            <a:pPr algn="just" eaLnBrk="1" hangingPunct="1">
              <a:spcBef>
                <a:spcPts val="600"/>
              </a:spcBef>
              <a:buNone/>
            </a:pPr>
            <a:r>
              <a:rPr lang="en-US" sz="2800" b="1" u="sng" dirty="0" smtClean="0">
                <a:solidFill>
                  <a:srgbClr val="002060"/>
                </a:solidFill>
              </a:rPr>
              <a:t>Syntax :</a:t>
            </a:r>
          </a:p>
          <a:p>
            <a:pPr algn="ctr" eaLnBrk="1" hangingPunct="1">
              <a:spcBef>
                <a:spcPts val="600"/>
              </a:spcBef>
              <a:buFontTx/>
              <a:buNone/>
            </a:pPr>
            <a:r>
              <a:rPr lang="en-US" sz="2800" b="1" i="1" dirty="0" smtClean="0">
                <a:solidFill>
                  <a:srgbClr val="002060"/>
                </a:solidFill>
                <a:latin typeface="Courier New" pitchFamily="49" charset="0"/>
              </a:rPr>
              <a:t>condition</a:t>
            </a:r>
            <a:r>
              <a:rPr lang="en-US" sz="2800" b="1" dirty="0" smtClean="0">
                <a:solidFill>
                  <a:srgbClr val="002060"/>
                </a:solidFill>
                <a:latin typeface="Courier New" pitchFamily="49" charset="0"/>
              </a:rPr>
              <a:t> ? </a:t>
            </a:r>
            <a:r>
              <a:rPr lang="en-US" sz="2800" b="1" i="1" dirty="0" smtClean="0">
                <a:solidFill>
                  <a:srgbClr val="002060"/>
                </a:solidFill>
                <a:latin typeface="Courier New" pitchFamily="49" charset="0"/>
              </a:rPr>
              <a:t>expression1</a:t>
            </a:r>
            <a:r>
              <a:rPr lang="en-US" sz="2800" b="1" dirty="0" smtClean="0">
                <a:solidFill>
                  <a:srgbClr val="002060"/>
                </a:solidFill>
                <a:latin typeface="Courier New" pitchFamily="49" charset="0"/>
              </a:rPr>
              <a:t> : </a:t>
            </a:r>
            <a:r>
              <a:rPr lang="en-US" sz="2800" b="1" i="1" dirty="0" smtClean="0">
                <a:solidFill>
                  <a:srgbClr val="002060"/>
                </a:solidFill>
                <a:latin typeface="Courier New" pitchFamily="49" charset="0"/>
              </a:rPr>
              <a:t>expression2</a:t>
            </a:r>
          </a:p>
          <a:p>
            <a:pPr algn="ctr" eaLnBrk="1" hangingPunct="1">
              <a:spcBef>
                <a:spcPts val="600"/>
              </a:spcBef>
              <a:buFontTx/>
              <a:buNone/>
            </a:pPr>
            <a:endParaRPr lang="en-US" sz="2800" b="1" i="1" dirty="0" smtClean="0">
              <a:solidFill>
                <a:srgbClr val="002060"/>
              </a:solidFill>
              <a:latin typeface="Courier New" pitchFamily="49" charset="0"/>
            </a:endParaRPr>
          </a:p>
          <a:p>
            <a:pPr eaLnBrk="1" hangingPunct="1">
              <a:spcBef>
                <a:spcPts val="600"/>
              </a:spcBef>
              <a:buFontTx/>
              <a:buNone/>
            </a:pPr>
            <a:endParaRPr lang="en-US" sz="500" b="1" i="1" dirty="0" smtClean="0">
              <a:solidFill>
                <a:srgbClr val="002060"/>
              </a:solidFill>
              <a:latin typeface="Courier New" pitchFamily="49" charset="0"/>
            </a:endParaRPr>
          </a:p>
          <a:p>
            <a:pPr algn="just" eaLnBrk="1" hangingPunct="1">
              <a:spcBef>
                <a:spcPts val="600"/>
              </a:spcBef>
              <a:buFont typeface="Wingdings" pitchFamily="2" charset="2"/>
              <a:buChar char="§"/>
            </a:pPr>
            <a:r>
              <a:rPr lang="en-US" sz="2400" dirty="0" smtClean="0">
                <a:solidFill>
                  <a:srgbClr val="002060"/>
                </a:solidFill>
              </a:rPr>
              <a:t>If the </a:t>
            </a:r>
            <a:r>
              <a:rPr lang="en-US" sz="2400" b="1" i="1" dirty="0" smtClean="0">
                <a:solidFill>
                  <a:srgbClr val="002060"/>
                </a:solidFill>
                <a:latin typeface="Courier New" pitchFamily="49" charset="0"/>
              </a:rPr>
              <a:t>condition</a:t>
            </a:r>
            <a:r>
              <a:rPr lang="en-US" sz="2400" b="1" dirty="0" smtClean="0">
                <a:solidFill>
                  <a:srgbClr val="002060"/>
                </a:solidFill>
              </a:rPr>
              <a:t> </a:t>
            </a:r>
            <a:r>
              <a:rPr lang="en-US" sz="2400" dirty="0" smtClean="0">
                <a:solidFill>
                  <a:srgbClr val="002060"/>
                </a:solidFill>
              </a:rPr>
              <a:t>is true, </a:t>
            </a:r>
            <a:r>
              <a:rPr lang="en-US" sz="2400" b="1" i="1" dirty="0" smtClean="0">
                <a:solidFill>
                  <a:srgbClr val="002060"/>
                </a:solidFill>
                <a:latin typeface="Courier New" pitchFamily="49" charset="0"/>
              </a:rPr>
              <a:t>expression1</a:t>
            </a:r>
            <a:r>
              <a:rPr lang="en-US" sz="2400" b="1" dirty="0" smtClean="0">
                <a:solidFill>
                  <a:srgbClr val="002060"/>
                </a:solidFill>
              </a:rPr>
              <a:t> </a:t>
            </a:r>
            <a:r>
              <a:rPr lang="en-US" sz="2400" dirty="0" smtClean="0">
                <a:solidFill>
                  <a:srgbClr val="002060"/>
                </a:solidFill>
              </a:rPr>
              <a:t>is evaluated; </a:t>
            </a:r>
          </a:p>
          <a:p>
            <a:pPr algn="just" eaLnBrk="1" hangingPunct="1">
              <a:spcBef>
                <a:spcPts val="600"/>
              </a:spcBef>
              <a:buFont typeface="Wingdings" pitchFamily="2" charset="2"/>
              <a:buChar char="§"/>
            </a:pPr>
            <a:r>
              <a:rPr lang="en-US" sz="2400" dirty="0" smtClean="0">
                <a:solidFill>
                  <a:srgbClr val="002060"/>
                </a:solidFill>
              </a:rPr>
              <a:t>if it is false, </a:t>
            </a:r>
            <a:r>
              <a:rPr lang="en-US" sz="2400" b="1" i="1" dirty="0" smtClean="0">
                <a:solidFill>
                  <a:srgbClr val="002060"/>
                </a:solidFill>
                <a:latin typeface="Courier New" pitchFamily="49" charset="0"/>
              </a:rPr>
              <a:t>expression2</a:t>
            </a:r>
            <a:r>
              <a:rPr lang="en-US" sz="2400" b="1" dirty="0" smtClean="0">
                <a:solidFill>
                  <a:srgbClr val="002060"/>
                </a:solidFill>
              </a:rPr>
              <a:t> </a:t>
            </a:r>
            <a:r>
              <a:rPr lang="en-US" sz="2400" dirty="0" smtClean="0">
                <a:solidFill>
                  <a:srgbClr val="002060"/>
                </a:solidFill>
              </a:rPr>
              <a:t>i</a:t>
            </a:r>
            <a:r>
              <a:rPr lang="en-US" sz="2400" dirty="0" smtClean="0"/>
              <a:t>s evaluated.</a:t>
            </a:r>
          </a:p>
          <a:p>
            <a:pPr algn="just" eaLnBrk="1" hangingPunct="1">
              <a:spcBef>
                <a:spcPts val="600"/>
              </a:spcBef>
              <a:buFont typeface="Wingdings" pitchFamily="2" charset="2"/>
              <a:buChar char="§"/>
            </a:pPr>
            <a:r>
              <a:rPr lang="en-US" sz="2400" dirty="0" smtClean="0"/>
              <a:t>The value of the entire conditional operator is the value of the selected expression.</a:t>
            </a:r>
          </a:p>
        </p:txBody>
      </p:sp>
      <p:sp>
        <p:nvSpPr>
          <p:cNvPr id="71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4AD019-C423-46F1-A648-87F9A2872359}" type="slidenum">
              <a:rPr lang="en-US" smtClean="0"/>
              <a:pPr eaLnBrk="1" hangingPunct="1"/>
              <a:t>37</a:t>
            </a:fld>
            <a:endParaRPr lang="en-US" smtClean="0"/>
          </a:p>
        </p:txBody>
      </p:sp>
      <p:sp>
        <p:nvSpPr>
          <p:cNvPr id="7170" name="Rectangle 2"/>
          <p:cNvSpPr>
            <a:spLocks noGrp="1" noChangeArrowheads="1"/>
          </p:cNvSpPr>
          <p:nvPr>
            <p:ph type="title"/>
          </p:nvPr>
        </p:nvSpPr>
        <p:spPr>
          <a:xfrm>
            <a:off x="1219199" y="152400"/>
            <a:ext cx="7924801" cy="685800"/>
          </a:xfrm>
        </p:spPr>
        <p:txBody>
          <a:bodyPr lIns="92075" tIns="46038" rIns="92075" bIns="46038">
            <a:noAutofit/>
          </a:bodyPr>
          <a:lstStyle/>
          <a:p>
            <a:pPr algn="ctr" eaLnBrk="1" hangingPunct="1"/>
            <a:r>
              <a:rPr lang="en-US" sz="3200" b="1" dirty="0" smtClean="0"/>
              <a:t>The Conditional Operator (Ternary Operator)</a:t>
            </a:r>
          </a:p>
        </p:txBody>
      </p:sp>
    </p:spTree>
    <p:extLst>
      <p:ext uri="{BB962C8B-B14F-4D97-AF65-F5344CB8AC3E}">
        <p14:creationId xmlns:p14="http://schemas.microsoft.com/office/powerpoint/2010/main" val="14032270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lIns="92075" tIns="46038" rIns="92075" bIns="46038"/>
          <a:lstStyle/>
          <a:p>
            <a:pPr algn="just" eaLnBrk="1" hangingPunct="1">
              <a:spcBef>
                <a:spcPts val="600"/>
              </a:spcBef>
              <a:buFont typeface="Wingdings" pitchFamily="2" charset="2"/>
              <a:buChar char="§"/>
            </a:pPr>
            <a:r>
              <a:rPr lang="en-US" sz="2600" dirty="0" smtClean="0">
                <a:solidFill>
                  <a:srgbClr val="002060"/>
                </a:solidFill>
              </a:rPr>
              <a:t>The conditional operator is similar to an </a:t>
            </a:r>
            <a:r>
              <a:rPr lang="en-US" sz="2600" b="1" dirty="0" smtClean="0">
                <a:solidFill>
                  <a:srgbClr val="002060"/>
                </a:solidFill>
                <a:latin typeface="Courier New" pitchFamily="49" charset="0"/>
              </a:rPr>
              <a:t>if-else</a:t>
            </a:r>
            <a:r>
              <a:rPr lang="en-US" sz="2600" dirty="0" smtClean="0">
                <a:solidFill>
                  <a:srgbClr val="002060"/>
                </a:solidFill>
              </a:rPr>
              <a:t> statement, except that it is an expression that returns a value.</a:t>
            </a:r>
          </a:p>
          <a:p>
            <a:pPr algn="just" eaLnBrk="1" hangingPunct="1">
              <a:spcBef>
                <a:spcPts val="600"/>
              </a:spcBef>
              <a:buNone/>
            </a:pPr>
            <a:r>
              <a:rPr lang="en-US" sz="2800" dirty="0" smtClean="0">
                <a:solidFill>
                  <a:srgbClr val="002060"/>
                </a:solidFill>
              </a:rPr>
              <a:t>Example:</a:t>
            </a:r>
          </a:p>
          <a:p>
            <a:pPr algn="just" eaLnBrk="1" hangingPunct="1">
              <a:spcBef>
                <a:spcPts val="600"/>
              </a:spcBef>
              <a:buFontTx/>
              <a:buNone/>
            </a:pPr>
            <a:r>
              <a:rPr lang="en-US" sz="1800" dirty="0" smtClean="0">
                <a:solidFill>
                  <a:srgbClr val="002060"/>
                </a:solidFill>
                <a:latin typeface="Courier New" pitchFamily="49" charset="0"/>
              </a:rPr>
              <a:t>		</a:t>
            </a:r>
            <a:r>
              <a:rPr lang="en-US" sz="2400" dirty="0" smtClean="0">
                <a:solidFill>
                  <a:srgbClr val="002060"/>
                </a:solidFill>
                <a:latin typeface="Arial Rounded MT Bold" pitchFamily="34" charset="0"/>
                <a:ea typeface="Cambria Math" pitchFamily="18" charset="0"/>
                <a:cs typeface="Cambria Math" pitchFamily="18" charset="0"/>
              </a:rPr>
              <a:t>larger = ((num1 &gt; num2) ? num1 : num2);</a:t>
            </a:r>
          </a:p>
          <a:p>
            <a:pPr algn="just" eaLnBrk="1" hangingPunct="1">
              <a:spcBef>
                <a:spcPts val="600"/>
              </a:spcBef>
              <a:buFontTx/>
              <a:buNone/>
            </a:pPr>
            <a:endParaRPr lang="en-US" sz="1800" dirty="0" smtClean="0">
              <a:solidFill>
                <a:srgbClr val="002060"/>
              </a:solidFill>
              <a:latin typeface="Arial Rounded MT Bold" pitchFamily="34" charset="0"/>
              <a:ea typeface="Cambria Math" pitchFamily="18" charset="0"/>
              <a:cs typeface="Cambria Math" pitchFamily="18" charset="0"/>
            </a:endParaRPr>
          </a:p>
          <a:p>
            <a:pPr marL="693738" indent="-125413" algn="just" eaLnBrk="1" hangingPunct="1">
              <a:spcBef>
                <a:spcPts val="600"/>
              </a:spcBef>
              <a:buFont typeface="Wingdings" pitchFamily="2" charset="2"/>
              <a:buChar char="ü"/>
            </a:pPr>
            <a:r>
              <a:rPr lang="en-US" sz="2400" dirty="0" smtClean="0">
                <a:solidFill>
                  <a:srgbClr val="002060"/>
                </a:solidFill>
              </a:rPr>
              <a:t> If </a:t>
            </a:r>
            <a:r>
              <a:rPr lang="en-US" sz="2400" b="1" dirty="0" smtClean="0">
                <a:solidFill>
                  <a:srgbClr val="002060"/>
                </a:solidFill>
                <a:latin typeface="Courier New" pitchFamily="49" charset="0"/>
              </a:rPr>
              <a:t>num1</a:t>
            </a:r>
            <a:r>
              <a:rPr lang="en-US" sz="2400" dirty="0" smtClean="0">
                <a:solidFill>
                  <a:srgbClr val="002060"/>
                </a:solidFill>
              </a:rPr>
              <a:t> is greater than </a:t>
            </a:r>
            <a:r>
              <a:rPr lang="en-US" sz="2400" b="1" dirty="0" smtClean="0">
                <a:solidFill>
                  <a:srgbClr val="002060"/>
                </a:solidFill>
                <a:latin typeface="Courier New" pitchFamily="49" charset="0"/>
              </a:rPr>
              <a:t>num2</a:t>
            </a:r>
            <a:r>
              <a:rPr lang="en-US" sz="2400" dirty="0" smtClean="0">
                <a:solidFill>
                  <a:srgbClr val="002060"/>
                </a:solidFill>
              </a:rPr>
              <a:t>, then </a:t>
            </a:r>
            <a:r>
              <a:rPr lang="en-US" sz="2400" b="1" dirty="0" smtClean="0">
                <a:solidFill>
                  <a:srgbClr val="002060"/>
                </a:solidFill>
                <a:latin typeface="Courier New" pitchFamily="49" charset="0"/>
              </a:rPr>
              <a:t>num1</a:t>
            </a:r>
            <a:r>
              <a:rPr lang="en-US" sz="2400" dirty="0" smtClean="0">
                <a:solidFill>
                  <a:srgbClr val="002060"/>
                </a:solidFill>
              </a:rPr>
              <a:t> is assigned to </a:t>
            </a:r>
            <a:r>
              <a:rPr lang="en-US" sz="2400" b="1" dirty="0" smtClean="0">
                <a:solidFill>
                  <a:srgbClr val="002060"/>
                </a:solidFill>
                <a:latin typeface="Courier New" pitchFamily="49" charset="0"/>
              </a:rPr>
              <a:t>larger</a:t>
            </a:r>
            <a:r>
              <a:rPr lang="en-US" sz="2400" dirty="0" smtClean="0">
                <a:solidFill>
                  <a:srgbClr val="002060"/>
                </a:solidFill>
              </a:rPr>
              <a:t>;  otherwise, </a:t>
            </a:r>
            <a:r>
              <a:rPr lang="en-US" sz="2400" b="1" dirty="0" smtClean="0">
                <a:solidFill>
                  <a:srgbClr val="002060"/>
                </a:solidFill>
                <a:latin typeface="Courier New" pitchFamily="49" charset="0"/>
              </a:rPr>
              <a:t>num2</a:t>
            </a:r>
            <a:r>
              <a:rPr lang="en-US" sz="2400" dirty="0" smtClean="0">
                <a:solidFill>
                  <a:srgbClr val="002060"/>
                </a:solidFill>
              </a:rPr>
              <a:t> is assigned to </a:t>
            </a:r>
            <a:r>
              <a:rPr lang="en-US" sz="2400" b="1" dirty="0" smtClean="0">
                <a:solidFill>
                  <a:srgbClr val="002060"/>
                </a:solidFill>
                <a:latin typeface="Courier New" pitchFamily="49" charset="0"/>
              </a:rPr>
              <a:t>larger.</a:t>
            </a:r>
          </a:p>
          <a:p>
            <a:pPr algn="just" eaLnBrk="1" hangingPunct="1">
              <a:spcBef>
                <a:spcPts val="600"/>
              </a:spcBef>
              <a:buNone/>
            </a:pPr>
            <a:endParaRPr lang="en-US" sz="2400" b="1" dirty="0" smtClean="0">
              <a:solidFill>
                <a:srgbClr val="002060"/>
              </a:solidFill>
              <a:latin typeface="Courier New" pitchFamily="49" charset="0"/>
            </a:endParaRPr>
          </a:p>
          <a:p>
            <a:pPr algn="just" eaLnBrk="1" hangingPunct="1">
              <a:spcBef>
                <a:spcPts val="600"/>
              </a:spcBef>
              <a:buFont typeface="Wingdings" pitchFamily="2" charset="2"/>
              <a:buChar char="§"/>
            </a:pPr>
            <a:r>
              <a:rPr lang="en-US" sz="2800" dirty="0" smtClean="0">
                <a:solidFill>
                  <a:srgbClr val="002060"/>
                </a:solidFill>
              </a:rPr>
              <a:t>The conditional operator is </a:t>
            </a:r>
            <a:r>
              <a:rPr lang="en-US" sz="2800" i="1" dirty="0" smtClean="0">
                <a:solidFill>
                  <a:srgbClr val="002060"/>
                </a:solidFill>
              </a:rPr>
              <a:t>ternary</a:t>
            </a:r>
            <a:r>
              <a:rPr lang="en-US" sz="2800" dirty="0" smtClean="0">
                <a:solidFill>
                  <a:srgbClr val="002060"/>
                </a:solidFill>
              </a:rPr>
              <a:t> because it requires three operands.</a:t>
            </a:r>
          </a:p>
        </p:txBody>
      </p:sp>
      <p:sp>
        <p:nvSpPr>
          <p:cNvPr id="81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DB8FD2E-5B34-44E7-8ED8-9C583B9C05B5}" type="slidenum">
              <a:rPr lang="en-US" smtClean="0"/>
              <a:pPr eaLnBrk="1" hangingPunct="1"/>
              <a:t>38</a:t>
            </a:fld>
            <a:endParaRPr lang="en-US" smtClean="0"/>
          </a:p>
        </p:txBody>
      </p:sp>
      <p:sp>
        <p:nvSpPr>
          <p:cNvPr id="8194" name="Rectangle 2"/>
          <p:cNvSpPr>
            <a:spLocks noGrp="1" noChangeArrowheads="1"/>
          </p:cNvSpPr>
          <p:nvPr>
            <p:ph type="title"/>
          </p:nvPr>
        </p:nvSpPr>
        <p:spPr/>
        <p:txBody>
          <a:bodyPr lIns="92075" tIns="46038" rIns="92075" bIns="46038">
            <a:normAutofit fontScale="90000"/>
          </a:bodyPr>
          <a:lstStyle/>
          <a:p>
            <a:pPr algn="ctr" eaLnBrk="1" hangingPunct="1"/>
            <a:r>
              <a:rPr lang="en-US" sz="4000" b="1" dirty="0" smtClean="0"/>
              <a:t>The Conditional Operator</a:t>
            </a:r>
          </a:p>
        </p:txBody>
      </p:sp>
    </p:spTree>
    <p:extLst>
      <p:ext uri="{BB962C8B-B14F-4D97-AF65-F5344CB8AC3E}">
        <p14:creationId xmlns:p14="http://schemas.microsoft.com/office/powerpoint/2010/main" val="128504478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654106-2924-474B-B4BC-4AE52AEA6A93}" type="slidenum">
              <a:rPr lang="en-US" smtClean="0"/>
              <a:pPr eaLnBrk="1" hangingPunct="1"/>
              <a:t>39</a:t>
            </a:fld>
            <a:endParaRPr lang="en-US" smtClean="0"/>
          </a:p>
        </p:txBody>
      </p:sp>
      <p:sp>
        <p:nvSpPr>
          <p:cNvPr id="9218" name="Rectangle 2"/>
          <p:cNvSpPr>
            <a:spLocks noGrp="1" noChangeArrowheads="1"/>
          </p:cNvSpPr>
          <p:nvPr>
            <p:ph type="title"/>
          </p:nvPr>
        </p:nvSpPr>
        <p:spPr/>
        <p:txBody>
          <a:bodyPr>
            <a:normAutofit fontScale="90000"/>
          </a:bodyPr>
          <a:lstStyle/>
          <a:p>
            <a:pPr algn="ctr" eaLnBrk="1" hangingPunct="1"/>
            <a:r>
              <a:rPr lang="en-US" sz="4000" b="1" dirty="0" smtClean="0"/>
              <a:t>Bitwise Operators</a:t>
            </a:r>
          </a:p>
        </p:txBody>
      </p:sp>
      <p:sp>
        <p:nvSpPr>
          <p:cNvPr id="9219" name="TextBox 3"/>
          <p:cNvSpPr txBox="1">
            <a:spLocks noChangeArrowheads="1"/>
          </p:cNvSpPr>
          <p:nvPr/>
        </p:nvSpPr>
        <p:spPr bwMode="auto">
          <a:xfrm>
            <a:off x="1447800" y="1371600"/>
            <a:ext cx="6172200" cy="213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buFont typeface="Wingdings" pitchFamily="2" charset="2"/>
              <a:buChar char="§"/>
            </a:pPr>
            <a:r>
              <a:rPr lang="en-US" sz="3600" dirty="0"/>
              <a:t> </a:t>
            </a:r>
            <a:r>
              <a:rPr lang="en-US" sz="2800" dirty="0">
                <a:latin typeface="+mn-lt"/>
              </a:rPr>
              <a:t>Bitwise Logical Operators</a:t>
            </a:r>
          </a:p>
          <a:p>
            <a:pPr eaLnBrk="1" hangingPunct="1">
              <a:lnSpc>
                <a:spcPct val="150000"/>
              </a:lnSpc>
              <a:buFont typeface="Wingdings" pitchFamily="2" charset="2"/>
              <a:buChar char="§"/>
            </a:pPr>
            <a:r>
              <a:rPr lang="en-US" sz="2800" dirty="0" smtClean="0">
                <a:latin typeface="+mn-lt"/>
              </a:rPr>
              <a:t>  </a:t>
            </a:r>
            <a:r>
              <a:rPr lang="en-US" sz="2800" dirty="0">
                <a:latin typeface="+mn-lt"/>
              </a:rPr>
              <a:t>Bitwise Shift Operators</a:t>
            </a:r>
          </a:p>
          <a:p>
            <a:pPr eaLnBrk="1" hangingPunct="1">
              <a:lnSpc>
                <a:spcPct val="150000"/>
              </a:lnSpc>
              <a:buFont typeface="Wingdings" pitchFamily="2" charset="2"/>
              <a:buChar char="§"/>
            </a:pPr>
            <a:r>
              <a:rPr lang="en-US" sz="2800" dirty="0" smtClean="0">
                <a:latin typeface="+mn-lt"/>
              </a:rPr>
              <a:t>  </a:t>
            </a:r>
            <a:r>
              <a:rPr lang="en-US" sz="2800" dirty="0">
                <a:latin typeface="+mn-lt"/>
              </a:rPr>
              <a:t>Ones Complement operator</a:t>
            </a:r>
          </a:p>
        </p:txBody>
      </p:sp>
    </p:spTree>
    <p:extLst>
      <p:ext uri="{BB962C8B-B14F-4D97-AF65-F5344CB8AC3E}">
        <p14:creationId xmlns:p14="http://schemas.microsoft.com/office/powerpoint/2010/main" val="2547004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1524000" y="1066800"/>
            <a:ext cx="7467600" cy="5059363"/>
          </a:xfrm>
        </p:spPr>
        <p:txBody>
          <a:bodyPr/>
          <a:lstStyle/>
          <a:p>
            <a:pPr eaLnBrk="1" hangingPunct="1">
              <a:buFontTx/>
              <a:buNone/>
            </a:pPr>
            <a:r>
              <a:rPr lang="en-US" sz="3600" dirty="0" smtClean="0"/>
              <a:t>  </a:t>
            </a:r>
            <a:r>
              <a:rPr lang="en-US" sz="3600" i="1" dirty="0" smtClean="0">
                <a:solidFill>
                  <a:srgbClr val="002060"/>
                </a:solidFill>
              </a:rPr>
              <a:t>Operator              Meaning</a:t>
            </a:r>
          </a:p>
          <a:p>
            <a:pPr eaLnBrk="1" hangingPunct="1">
              <a:buFontTx/>
              <a:buNone/>
            </a:pPr>
            <a:endParaRPr lang="en-US" sz="700" i="1" dirty="0" smtClean="0">
              <a:solidFill>
                <a:srgbClr val="006600"/>
              </a:solidFill>
            </a:endParaRPr>
          </a:p>
          <a:p>
            <a:pPr eaLnBrk="1" hangingPunct="1">
              <a:lnSpc>
                <a:spcPct val="150000"/>
              </a:lnSpc>
              <a:buFontTx/>
              <a:buNone/>
            </a:pPr>
            <a:r>
              <a:rPr lang="en-US" sz="3600" dirty="0" smtClean="0"/>
              <a:t> 		</a:t>
            </a:r>
            <a:r>
              <a:rPr lang="en-US" sz="2800" b="1" dirty="0" smtClean="0">
                <a:solidFill>
                  <a:srgbClr val="000066"/>
                </a:solidFill>
              </a:rPr>
              <a:t>+ </a:t>
            </a:r>
            <a:r>
              <a:rPr lang="en-US" sz="2800" dirty="0" smtClean="0">
                <a:solidFill>
                  <a:srgbClr val="000066"/>
                </a:solidFill>
              </a:rPr>
              <a:t>                       Addition</a:t>
            </a:r>
          </a:p>
          <a:p>
            <a:pPr eaLnBrk="1" hangingPunct="1">
              <a:lnSpc>
                <a:spcPct val="150000"/>
              </a:lnSpc>
              <a:buFontTx/>
              <a:buNone/>
            </a:pPr>
            <a:r>
              <a:rPr lang="en-US" sz="2800" dirty="0" smtClean="0">
                <a:solidFill>
                  <a:srgbClr val="000066"/>
                </a:solidFill>
              </a:rPr>
              <a:t> 		</a:t>
            </a:r>
            <a:r>
              <a:rPr lang="en-US" sz="2800" b="1" dirty="0" smtClean="0">
                <a:solidFill>
                  <a:srgbClr val="000066"/>
                </a:solidFill>
              </a:rPr>
              <a:t>–</a:t>
            </a:r>
            <a:r>
              <a:rPr lang="en-US" sz="2800" b="1" dirty="0">
                <a:solidFill>
                  <a:srgbClr val="000066"/>
                </a:solidFill>
              </a:rPr>
              <a:t>	</a:t>
            </a:r>
            <a:r>
              <a:rPr lang="en-US" sz="2800" b="1" dirty="0" smtClean="0">
                <a:solidFill>
                  <a:srgbClr val="000066"/>
                </a:solidFill>
              </a:rPr>
              <a:t>	    </a:t>
            </a:r>
            <a:r>
              <a:rPr lang="en-US" sz="2800" dirty="0" smtClean="0">
                <a:solidFill>
                  <a:srgbClr val="000066"/>
                </a:solidFill>
              </a:rPr>
              <a:t>Subtraction or  unary minus  </a:t>
            </a:r>
          </a:p>
          <a:p>
            <a:pPr eaLnBrk="1" hangingPunct="1">
              <a:lnSpc>
                <a:spcPct val="150000"/>
              </a:lnSpc>
              <a:buFontTx/>
              <a:buNone/>
            </a:pPr>
            <a:r>
              <a:rPr lang="en-US" sz="2800" dirty="0" smtClean="0">
                <a:solidFill>
                  <a:srgbClr val="000066"/>
                </a:solidFill>
              </a:rPr>
              <a:t>		</a:t>
            </a:r>
            <a:r>
              <a:rPr lang="en-US" sz="2800" b="1" dirty="0" smtClean="0">
                <a:solidFill>
                  <a:srgbClr val="000066"/>
                </a:solidFill>
              </a:rPr>
              <a:t>*   </a:t>
            </a:r>
            <a:r>
              <a:rPr lang="en-US" sz="2800" dirty="0" smtClean="0">
                <a:solidFill>
                  <a:srgbClr val="000066"/>
                </a:solidFill>
              </a:rPr>
              <a:t>                     Multiplication</a:t>
            </a:r>
          </a:p>
          <a:p>
            <a:pPr eaLnBrk="1" hangingPunct="1">
              <a:lnSpc>
                <a:spcPct val="150000"/>
              </a:lnSpc>
              <a:buFontTx/>
              <a:buNone/>
            </a:pPr>
            <a:r>
              <a:rPr lang="en-US" sz="2800" b="1" dirty="0" smtClean="0">
                <a:solidFill>
                  <a:srgbClr val="000066"/>
                </a:solidFill>
              </a:rPr>
              <a:t> 		/                        </a:t>
            </a:r>
            <a:r>
              <a:rPr lang="en-US" sz="2800" dirty="0" smtClean="0">
                <a:solidFill>
                  <a:srgbClr val="000066"/>
                </a:solidFill>
              </a:rPr>
              <a:t>Division</a:t>
            </a:r>
          </a:p>
          <a:p>
            <a:pPr eaLnBrk="1" hangingPunct="1">
              <a:lnSpc>
                <a:spcPct val="150000"/>
              </a:lnSpc>
              <a:buFontTx/>
              <a:buNone/>
            </a:pPr>
            <a:r>
              <a:rPr lang="en-US" sz="2800" dirty="0" smtClean="0">
                <a:solidFill>
                  <a:srgbClr val="000066"/>
                </a:solidFill>
              </a:rPr>
              <a:t> 		</a:t>
            </a:r>
            <a:r>
              <a:rPr lang="en-US" sz="2800" b="1" dirty="0" smtClean="0">
                <a:solidFill>
                  <a:srgbClr val="000066"/>
                </a:solidFill>
              </a:rPr>
              <a:t>%</a:t>
            </a:r>
            <a:r>
              <a:rPr lang="en-US" sz="2800" dirty="0" smtClean="0">
                <a:solidFill>
                  <a:srgbClr val="000066"/>
                </a:solidFill>
              </a:rPr>
              <a:t>                       Modulo division</a:t>
            </a:r>
          </a:p>
        </p:txBody>
      </p:sp>
      <p:sp>
        <p:nvSpPr>
          <p:cNvPr id="8197" name="Slide Number Placeholder 5"/>
          <p:cNvSpPr>
            <a:spLocks noGrp="1"/>
          </p:cNvSpPr>
          <p:nvPr>
            <p:ph type="sldNum" sz="quarter" idx="12"/>
          </p:nvPr>
        </p:nvSpPr>
        <p:spPr>
          <a:noFill/>
        </p:spPr>
        <p:txBody>
          <a:bodyPr/>
          <a:lstStyle/>
          <a:p>
            <a:fld id="{1CAC201F-A498-4003-885C-E2DACA9DCBBA}" type="slidenum">
              <a:rPr lang="en-US" smtClean="0"/>
              <a:pPr/>
              <a:t>4</a:t>
            </a:fld>
            <a:endParaRPr lang="en-US" dirty="0" smtClean="0"/>
          </a:p>
        </p:txBody>
      </p:sp>
      <p:sp>
        <p:nvSpPr>
          <p:cNvPr id="3" name="Title 2"/>
          <p:cNvSpPr>
            <a:spLocks noGrp="1"/>
          </p:cNvSpPr>
          <p:nvPr>
            <p:ph type="title"/>
          </p:nvPr>
        </p:nvSpPr>
        <p:spPr/>
        <p:txBody>
          <a:bodyPr>
            <a:normAutofit/>
          </a:bodyPr>
          <a:lstStyle/>
          <a:p>
            <a:pPr algn="ctr"/>
            <a:r>
              <a:rPr lang="en-US" b="1" dirty="0"/>
              <a:t>Arithmetic </a:t>
            </a:r>
            <a:r>
              <a:rPr lang="en-US" b="1" dirty="0" smtClean="0"/>
              <a:t>Operators</a:t>
            </a:r>
            <a:endParaRPr lang="en-US" b="1" dirty="0"/>
          </a:p>
        </p:txBody>
      </p:sp>
      <p:grpSp>
        <p:nvGrpSpPr>
          <p:cNvPr id="7" name="Group 6"/>
          <p:cNvGrpSpPr/>
          <p:nvPr/>
        </p:nvGrpSpPr>
        <p:grpSpPr>
          <a:xfrm>
            <a:off x="1524000" y="1263316"/>
            <a:ext cx="6858000" cy="4832684"/>
            <a:chOff x="838200" y="1295400"/>
            <a:chExt cx="6858000" cy="4832684"/>
          </a:xfrm>
        </p:grpSpPr>
        <p:cxnSp>
          <p:nvCxnSpPr>
            <p:cNvPr id="4" name="Straight Connector 3"/>
            <p:cNvCxnSpPr/>
            <p:nvPr/>
          </p:nvCxnSpPr>
          <p:spPr>
            <a:xfrm>
              <a:off x="838200" y="1828800"/>
              <a:ext cx="6858000"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3200400" y="1295400"/>
              <a:ext cx="0" cy="4832684"/>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13530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62" name="Group 42"/>
          <p:cNvGraphicFramePr>
            <a:graphicFrameLocks noGrp="1"/>
          </p:cNvGraphicFramePr>
          <p:nvPr>
            <p:ph idx="1"/>
            <p:extLst>
              <p:ext uri="{D42A27DB-BD31-4B8C-83A1-F6EECF244321}">
                <p14:modId xmlns:p14="http://schemas.microsoft.com/office/powerpoint/2010/main" val="2536190934"/>
              </p:ext>
            </p:extLst>
          </p:nvPr>
        </p:nvGraphicFramePr>
        <p:xfrm>
          <a:off x="5105400" y="2514600"/>
          <a:ext cx="3810000" cy="3773487"/>
        </p:xfrm>
        <a:graphic>
          <a:graphicData uri="http://schemas.openxmlformats.org/drawingml/2006/table">
            <a:tbl>
              <a:tblPr/>
              <a:tblGrid>
                <a:gridCol w="762300"/>
                <a:gridCol w="762299"/>
                <a:gridCol w="760802"/>
                <a:gridCol w="762300"/>
                <a:gridCol w="762299"/>
              </a:tblGrid>
              <a:tr h="822973">
                <a:tc>
                  <a:txBody>
                    <a:bodyPr/>
                    <a:lstStyle/>
                    <a:p>
                      <a:pPr marL="111125" marR="0" lvl="0" indent="-111125"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op1 </a:t>
                      </a:r>
                    </a:p>
                  </a:txBody>
                  <a:tcPr marL="176349" marR="176349"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op2</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2060"/>
                          </a:solidFill>
                          <a:effectLst/>
                          <a:latin typeface="Arial" pitchFamily="34" charset="0"/>
                        </a:rPr>
                        <a:t>&amp;</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2060"/>
                          </a:solidFill>
                          <a:effectLst/>
                          <a:latin typeface="Arial" pitchFamily="34" charset="0"/>
                        </a:rPr>
                        <a:t>|</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2060"/>
                          </a:solidFill>
                          <a:effectLst/>
                          <a:latin typeface="Arial" pitchFamily="34" charset="0"/>
                        </a:rPr>
                        <a:t>^</a:t>
                      </a:r>
                    </a:p>
                  </a:txBody>
                  <a:tcPr marL="176349" marR="176349"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73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1</a:t>
                      </a:r>
                    </a:p>
                  </a:txBody>
                  <a:tcPr marL="176349" marR="176349"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5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1</a:t>
                      </a:r>
                    </a:p>
                  </a:txBody>
                  <a:tcPr marL="176349" marR="176349"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73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2060"/>
                          </a:solidFill>
                          <a:effectLst/>
                          <a:latin typeface="Arial" pitchFamily="34" charset="0"/>
                        </a:rPr>
                        <a:t>0</a:t>
                      </a:r>
                    </a:p>
                  </a:txBody>
                  <a:tcPr marL="176349" marR="176349"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73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2060"/>
                          </a:solidFill>
                          <a:effectLst/>
                          <a:latin typeface="Arial" pitchFamily="34" charset="0"/>
                        </a:rPr>
                        <a:t>0</a:t>
                      </a:r>
                    </a:p>
                  </a:txBody>
                  <a:tcPr marL="176349" marR="176349"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2781BE8-BBEC-444E-A0E1-B1A5FCE463EC}" type="slidenum">
              <a:rPr lang="en-US" smtClean="0"/>
              <a:pPr eaLnBrk="1" hangingPunct="1"/>
              <a:t>40</a:t>
            </a:fld>
            <a:endParaRPr lang="en-US" smtClean="0"/>
          </a:p>
        </p:txBody>
      </p:sp>
      <p:sp>
        <p:nvSpPr>
          <p:cNvPr id="10242" name="Rectangle 2"/>
          <p:cNvSpPr>
            <a:spLocks noGrp="1" noChangeArrowheads="1"/>
          </p:cNvSpPr>
          <p:nvPr>
            <p:ph type="title"/>
          </p:nvPr>
        </p:nvSpPr>
        <p:spPr/>
        <p:txBody>
          <a:bodyPr>
            <a:normAutofit fontScale="90000"/>
          </a:bodyPr>
          <a:lstStyle/>
          <a:p>
            <a:pPr algn="ctr" eaLnBrk="1" hangingPunct="1"/>
            <a:r>
              <a:rPr lang="en-US" sz="4000" b="1" dirty="0" smtClean="0"/>
              <a:t>Bitwise Logical operators</a:t>
            </a:r>
          </a:p>
        </p:txBody>
      </p:sp>
      <p:sp>
        <p:nvSpPr>
          <p:cNvPr id="10284" name="Rectangle 3"/>
          <p:cNvSpPr>
            <a:spLocks noGrp="1" noChangeArrowheads="1"/>
          </p:cNvSpPr>
          <p:nvPr>
            <p:ph type="body" sz="half" idx="4294967295"/>
          </p:nvPr>
        </p:nvSpPr>
        <p:spPr>
          <a:xfrm>
            <a:off x="1219200" y="1295400"/>
            <a:ext cx="3962400" cy="4953000"/>
          </a:xfrm>
          <a:prstGeom prst="rect">
            <a:avLst/>
          </a:prstGeom>
        </p:spPr>
        <p:txBody>
          <a:bodyPr/>
          <a:lstStyle/>
          <a:p>
            <a:pPr algn="just" eaLnBrk="1" hangingPunct="1">
              <a:buFont typeface="Wingdings" pitchFamily="2" charset="2"/>
              <a:buChar char="§"/>
            </a:pPr>
            <a:r>
              <a:rPr lang="en-US" sz="2800" dirty="0" smtClean="0">
                <a:solidFill>
                  <a:srgbClr val="002060"/>
                </a:solidFill>
                <a:latin typeface="Arial Rounded MT Bold" pitchFamily="34" charset="0"/>
              </a:rPr>
              <a:t>&amp;(AND),|(OR),^(EX OR)</a:t>
            </a:r>
          </a:p>
          <a:p>
            <a:pPr marL="0" indent="0" algn="just" eaLnBrk="1" hangingPunct="1">
              <a:buNone/>
            </a:pPr>
            <a:endParaRPr lang="en-US" sz="1200" dirty="0" smtClean="0">
              <a:solidFill>
                <a:srgbClr val="002060"/>
              </a:solidFill>
              <a:latin typeface="Arial Rounded MT Bold" pitchFamily="34" charset="0"/>
            </a:endParaRPr>
          </a:p>
          <a:p>
            <a:pPr algn="just" eaLnBrk="1" hangingPunct="1">
              <a:buFont typeface="Wingdings" pitchFamily="2" charset="2"/>
              <a:buChar char="§"/>
            </a:pPr>
            <a:r>
              <a:rPr lang="en-US" sz="2800" dirty="0" smtClean="0">
                <a:solidFill>
                  <a:srgbClr val="002060"/>
                </a:solidFill>
              </a:rPr>
              <a:t>These are </a:t>
            </a:r>
            <a:r>
              <a:rPr lang="en-US" sz="2800" i="1" dirty="0" smtClean="0">
                <a:solidFill>
                  <a:srgbClr val="002060"/>
                </a:solidFill>
              </a:rPr>
              <a:t>binary operators </a:t>
            </a:r>
            <a:r>
              <a:rPr lang="en-US" sz="2800" dirty="0" smtClean="0">
                <a:solidFill>
                  <a:srgbClr val="002060"/>
                </a:solidFill>
              </a:rPr>
              <a:t>and require two integer operands.</a:t>
            </a:r>
          </a:p>
          <a:p>
            <a:pPr algn="just" eaLnBrk="1" hangingPunct="1">
              <a:buFont typeface="Wingdings" pitchFamily="2" charset="2"/>
              <a:buChar char="§"/>
            </a:pPr>
            <a:endParaRPr lang="en-US" sz="1200" dirty="0" smtClean="0">
              <a:solidFill>
                <a:srgbClr val="002060"/>
              </a:solidFill>
            </a:endParaRPr>
          </a:p>
          <a:p>
            <a:pPr algn="just" eaLnBrk="1" hangingPunct="1">
              <a:buFont typeface="Wingdings" pitchFamily="2" charset="2"/>
              <a:buChar char="§"/>
            </a:pPr>
            <a:r>
              <a:rPr lang="en-US" sz="2800" dirty="0" smtClean="0">
                <a:solidFill>
                  <a:srgbClr val="002060"/>
                </a:solidFill>
              </a:rPr>
              <a:t>These work on their operands bit by bit starting from LSB (rightmost bit).</a:t>
            </a:r>
          </a:p>
        </p:txBody>
      </p:sp>
    </p:spTree>
    <p:extLst>
      <p:ext uri="{BB962C8B-B14F-4D97-AF65-F5344CB8AC3E}">
        <p14:creationId xmlns:p14="http://schemas.microsoft.com/office/powerpoint/2010/main" val="31586926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smtClean="0">
                <a:solidFill>
                  <a:srgbClr val="002060"/>
                </a:solidFill>
              </a:rPr>
              <a:t>Suppose x = 10, y = 15</a:t>
            </a:r>
          </a:p>
          <a:p>
            <a:pPr eaLnBrk="1" fontAlgn="auto" hangingPunct="1">
              <a:spcAft>
                <a:spcPts val="0"/>
              </a:spcAft>
              <a:buFontTx/>
              <a:buNone/>
              <a:defRPr/>
            </a:pPr>
            <a:r>
              <a:rPr lang="en-US" dirty="0" smtClean="0">
                <a:solidFill>
                  <a:srgbClr val="002060"/>
                </a:solidFill>
              </a:rPr>
              <a:t>	z = x &amp; y     </a:t>
            </a:r>
            <a:r>
              <a:rPr lang="en-US" dirty="0">
                <a:solidFill>
                  <a:srgbClr val="002060"/>
                </a:solidFill>
              </a:rPr>
              <a:t>sets z=10 like this</a:t>
            </a:r>
          </a:p>
          <a:p>
            <a:pPr eaLnBrk="1" fontAlgn="auto" hangingPunct="1">
              <a:spcAft>
                <a:spcPts val="0"/>
              </a:spcAft>
              <a:buFontTx/>
              <a:buNone/>
              <a:defRPr/>
            </a:pPr>
            <a:r>
              <a:rPr lang="en-US" dirty="0" smtClean="0">
                <a:solidFill>
                  <a:srgbClr val="002060"/>
                </a:solidFill>
              </a:rPr>
              <a:t>	1010  </a:t>
            </a:r>
            <a:r>
              <a:rPr lang="en-US" dirty="0" smtClean="0">
                <a:solidFill>
                  <a:srgbClr val="002060"/>
                </a:solidFill>
                <a:sym typeface="Wingdings" pitchFamily="2" charset="2"/>
              </a:rPr>
              <a:t> </a:t>
            </a:r>
            <a:r>
              <a:rPr lang="en-US" dirty="0" smtClean="0">
                <a:solidFill>
                  <a:srgbClr val="002060"/>
                </a:solidFill>
              </a:rPr>
              <a:t>x</a:t>
            </a:r>
            <a:endParaRPr lang="en-US" dirty="0">
              <a:solidFill>
                <a:srgbClr val="002060"/>
              </a:solidFill>
            </a:endParaRPr>
          </a:p>
          <a:p>
            <a:pPr eaLnBrk="1" fontAlgn="auto" hangingPunct="1">
              <a:spcAft>
                <a:spcPts val="0"/>
              </a:spcAft>
              <a:buFontTx/>
              <a:buNone/>
              <a:defRPr/>
            </a:pPr>
            <a:r>
              <a:rPr lang="en-US" dirty="0" smtClean="0">
                <a:solidFill>
                  <a:srgbClr val="002060"/>
                </a:solidFill>
              </a:rPr>
              <a:t>	1111  </a:t>
            </a:r>
            <a:r>
              <a:rPr lang="en-US" dirty="0" smtClean="0">
                <a:solidFill>
                  <a:srgbClr val="002060"/>
                </a:solidFill>
                <a:sym typeface="Wingdings" pitchFamily="2" charset="2"/>
              </a:rPr>
              <a:t> </a:t>
            </a:r>
            <a:r>
              <a:rPr lang="en-US" dirty="0" smtClean="0">
                <a:solidFill>
                  <a:srgbClr val="002060"/>
                </a:solidFill>
              </a:rPr>
              <a:t>y</a:t>
            </a:r>
            <a:endParaRPr lang="en-US" dirty="0">
              <a:solidFill>
                <a:srgbClr val="002060"/>
              </a:solidFill>
            </a:endParaRPr>
          </a:p>
          <a:p>
            <a:pPr eaLnBrk="1" fontAlgn="auto" hangingPunct="1">
              <a:spcAft>
                <a:spcPts val="0"/>
              </a:spcAft>
              <a:buFontTx/>
              <a:buNone/>
              <a:defRPr/>
            </a:pPr>
            <a:r>
              <a:rPr lang="en-US" dirty="0" smtClean="0">
                <a:solidFill>
                  <a:srgbClr val="002060"/>
                </a:solidFill>
              </a:rPr>
              <a:t>	1010  </a:t>
            </a:r>
            <a:r>
              <a:rPr lang="en-US" dirty="0" smtClean="0">
                <a:solidFill>
                  <a:srgbClr val="002060"/>
                </a:solidFill>
                <a:sym typeface="Wingdings" pitchFamily="2" charset="2"/>
              </a:rPr>
              <a:t> </a:t>
            </a:r>
            <a:r>
              <a:rPr lang="en-US" dirty="0" smtClean="0">
                <a:solidFill>
                  <a:srgbClr val="002060"/>
                </a:solidFill>
              </a:rPr>
              <a:t>z = x &amp; y</a:t>
            </a:r>
            <a:endParaRPr lang="en-US" dirty="0">
              <a:solidFill>
                <a:srgbClr val="002060"/>
              </a:solidFill>
            </a:endParaRPr>
          </a:p>
          <a:p>
            <a:pPr eaLnBrk="1" fontAlgn="auto" hangingPunct="1">
              <a:spcAft>
                <a:spcPts val="0"/>
              </a:spcAft>
              <a:buFontTx/>
              <a:buNone/>
              <a:defRPr/>
            </a:pPr>
            <a:r>
              <a:rPr lang="en-US" dirty="0" smtClean="0">
                <a:solidFill>
                  <a:srgbClr val="002060"/>
                </a:solidFill>
              </a:rPr>
              <a:t>	</a:t>
            </a:r>
          </a:p>
          <a:p>
            <a:pPr eaLnBrk="1" fontAlgn="auto" hangingPunct="1">
              <a:spcAft>
                <a:spcPts val="0"/>
              </a:spcAft>
              <a:buFontTx/>
              <a:buNone/>
              <a:defRPr/>
            </a:pPr>
            <a:r>
              <a:rPr lang="en-US" dirty="0" smtClean="0">
                <a:solidFill>
                  <a:srgbClr val="002060"/>
                </a:solidFill>
              </a:rPr>
              <a:t>	Same </a:t>
            </a:r>
            <a:r>
              <a:rPr lang="en-US" dirty="0">
                <a:solidFill>
                  <a:srgbClr val="002060"/>
                </a:solidFill>
              </a:rPr>
              <a:t>way </a:t>
            </a:r>
            <a:r>
              <a:rPr lang="en-US" dirty="0">
                <a:solidFill>
                  <a:srgbClr val="002060"/>
                </a:solidFill>
                <a:latin typeface="Arial Rounded MT Bold" pitchFamily="34" charset="0"/>
              </a:rPr>
              <a:t>|,^</a:t>
            </a:r>
            <a:r>
              <a:rPr lang="en-US" dirty="0">
                <a:solidFill>
                  <a:srgbClr val="002060"/>
                </a:solidFill>
              </a:rPr>
              <a:t> </a:t>
            </a:r>
            <a:r>
              <a:rPr lang="en-US" dirty="0"/>
              <a:t>according to the table are computed.</a:t>
            </a:r>
          </a:p>
        </p:txBody>
      </p:sp>
      <p:sp>
        <p:nvSpPr>
          <p:cNvPr id="112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EE55F5-33D8-446E-9F9D-D1B926384620}" type="slidenum">
              <a:rPr lang="en-US" smtClean="0"/>
              <a:pPr eaLnBrk="1" hangingPunct="1"/>
              <a:t>41</a:t>
            </a:fld>
            <a:endParaRPr lang="en-US" smtClean="0"/>
          </a:p>
        </p:txBody>
      </p:sp>
      <p:sp>
        <p:nvSpPr>
          <p:cNvPr id="11266" name="Rectangle 2"/>
          <p:cNvSpPr>
            <a:spLocks noGrp="1" noChangeArrowheads="1"/>
          </p:cNvSpPr>
          <p:nvPr>
            <p:ph type="title"/>
          </p:nvPr>
        </p:nvSpPr>
        <p:spPr/>
        <p:txBody>
          <a:bodyPr>
            <a:normAutofit fontScale="90000"/>
          </a:bodyPr>
          <a:lstStyle/>
          <a:p>
            <a:pPr eaLnBrk="1" hangingPunct="1"/>
            <a:r>
              <a:rPr lang="en-US" sz="4000" smtClean="0"/>
              <a:t>Example</a:t>
            </a:r>
          </a:p>
        </p:txBody>
      </p:sp>
      <p:sp>
        <p:nvSpPr>
          <p:cNvPr id="11271" name="Line 5"/>
          <p:cNvSpPr>
            <a:spLocks noChangeShapeType="1"/>
          </p:cNvSpPr>
          <p:nvPr/>
        </p:nvSpPr>
        <p:spPr bwMode="auto">
          <a:xfrm>
            <a:off x="1524000" y="3886200"/>
            <a:ext cx="365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97694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gn="just" eaLnBrk="1" hangingPunct="1">
              <a:buFont typeface="Wingdings" pitchFamily="2" charset="2"/>
              <a:buChar char="§"/>
            </a:pPr>
            <a:r>
              <a:rPr lang="en-US" sz="2400" dirty="0" smtClean="0">
                <a:solidFill>
                  <a:srgbClr val="002060"/>
                </a:solidFill>
              </a:rPr>
              <a:t>These are used to move bit patterns either to the left or right.</a:t>
            </a:r>
          </a:p>
          <a:p>
            <a:pPr algn="just" eaLnBrk="1" hangingPunct="1">
              <a:buNone/>
            </a:pPr>
            <a:endParaRPr lang="en-US" sz="2400" dirty="0" smtClean="0">
              <a:solidFill>
                <a:srgbClr val="002060"/>
              </a:solidFill>
            </a:endParaRPr>
          </a:p>
          <a:p>
            <a:pPr algn="just" eaLnBrk="1" hangingPunct="1">
              <a:buFont typeface="Wingdings" pitchFamily="2" charset="2"/>
              <a:buChar char="§"/>
            </a:pPr>
            <a:r>
              <a:rPr lang="en-US" sz="2400" dirty="0" smtClean="0">
                <a:solidFill>
                  <a:srgbClr val="002060"/>
                </a:solidFill>
              </a:rPr>
              <a:t>They are used in the following form </a:t>
            </a:r>
            <a:r>
              <a:rPr lang="en-US" sz="2400" dirty="0" smtClean="0">
                <a:solidFill>
                  <a:srgbClr val="002060"/>
                </a:solidFill>
                <a:latin typeface="Arial Rounded MT Bold" pitchFamily="34" charset="0"/>
              </a:rPr>
              <a:t>op&lt;&lt;n  </a:t>
            </a:r>
            <a:r>
              <a:rPr lang="en-US" sz="2400" dirty="0" smtClean="0">
                <a:solidFill>
                  <a:srgbClr val="002060"/>
                </a:solidFill>
              </a:rPr>
              <a:t>or   </a:t>
            </a:r>
            <a:r>
              <a:rPr lang="en-US" sz="2400" dirty="0" smtClean="0">
                <a:solidFill>
                  <a:srgbClr val="002060"/>
                </a:solidFill>
                <a:latin typeface="Arial Rounded MT Bold" pitchFamily="34" charset="0"/>
              </a:rPr>
              <a:t>op&gt;&gt;n   </a:t>
            </a:r>
            <a:r>
              <a:rPr lang="en-US" sz="2400" dirty="0" smtClean="0">
                <a:solidFill>
                  <a:srgbClr val="002060"/>
                </a:solidFill>
              </a:rPr>
              <a:t>here ‘op’ is the operand to be shifted and ‘n’ is number of positions to shift.</a:t>
            </a:r>
          </a:p>
        </p:txBody>
      </p:sp>
      <p:sp>
        <p:nvSpPr>
          <p:cNvPr id="122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A0906E-C344-4DB4-B5BE-22F651B5B827}" type="slidenum">
              <a:rPr lang="en-US" smtClean="0"/>
              <a:pPr eaLnBrk="1" hangingPunct="1"/>
              <a:t>42</a:t>
            </a:fld>
            <a:endParaRPr lang="en-US" smtClean="0"/>
          </a:p>
        </p:txBody>
      </p:sp>
      <p:sp>
        <p:nvSpPr>
          <p:cNvPr id="12290" name="Rectangle 2"/>
          <p:cNvSpPr>
            <a:spLocks noGrp="1" noChangeArrowheads="1"/>
          </p:cNvSpPr>
          <p:nvPr>
            <p:ph type="title"/>
          </p:nvPr>
        </p:nvSpPr>
        <p:spPr/>
        <p:txBody>
          <a:bodyPr>
            <a:normAutofit fontScale="90000"/>
          </a:bodyPr>
          <a:lstStyle/>
          <a:p>
            <a:pPr algn="ctr"/>
            <a:r>
              <a:rPr lang="en-US" sz="4000" b="1" dirty="0" smtClean="0"/>
              <a:t>Bitwise Shift operators </a:t>
            </a:r>
            <a:r>
              <a:rPr lang="en-US" dirty="0" smtClean="0">
                <a:solidFill>
                  <a:srgbClr val="002060"/>
                </a:solidFill>
                <a:latin typeface="Arial Rounded MT Bold" pitchFamily="34" charset="0"/>
              </a:rPr>
              <a:t>&lt;&lt; and &gt;&gt;</a:t>
            </a:r>
            <a:r>
              <a:rPr lang="en-US" dirty="0" smtClean="0">
                <a:solidFill>
                  <a:srgbClr val="002060"/>
                </a:solidFill>
              </a:rPr>
              <a:t> </a:t>
            </a:r>
            <a:br>
              <a:rPr lang="en-US" dirty="0" smtClean="0">
                <a:solidFill>
                  <a:srgbClr val="002060"/>
                </a:solidFill>
              </a:rPr>
            </a:br>
            <a:endParaRPr lang="en-US" sz="4000" b="1" dirty="0" smtClean="0"/>
          </a:p>
        </p:txBody>
      </p:sp>
    </p:spTree>
    <p:extLst>
      <p:ext uri="{BB962C8B-B14F-4D97-AF65-F5344CB8AC3E}">
        <p14:creationId xmlns:p14="http://schemas.microsoft.com/office/powerpoint/2010/main" val="1842776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algn="just" eaLnBrk="1" hangingPunct="1">
              <a:buFont typeface="Wingdings" pitchFamily="2" charset="2"/>
              <a:buChar char="§"/>
            </a:pPr>
            <a:r>
              <a:rPr lang="en-US" sz="2600" dirty="0" smtClean="0"/>
              <a:t> </a:t>
            </a:r>
            <a:r>
              <a:rPr lang="en-US" sz="2600" dirty="0" smtClean="0">
                <a:solidFill>
                  <a:srgbClr val="002060"/>
                </a:solidFill>
                <a:latin typeface="Arial Rounded MT Bold" pitchFamily="34" charset="0"/>
              </a:rPr>
              <a:t>&lt;&lt;</a:t>
            </a:r>
            <a:r>
              <a:rPr lang="en-US" sz="2600" dirty="0" smtClean="0">
                <a:solidFill>
                  <a:srgbClr val="002060"/>
                </a:solidFill>
              </a:rPr>
              <a:t> causes all the bits in the operand ‘op’ to be shifted to the left by ‘n’ positions.</a:t>
            </a:r>
          </a:p>
          <a:p>
            <a:pPr algn="just" eaLnBrk="1" hangingPunct="1">
              <a:buFont typeface="Wingdings" pitchFamily="2" charset="2"/>
              <a:buChar char="§"/>
            </a:pPr>
            <a:endParaRPr lang="en-US" sz="2600" dirty="0" smtClean="0">
              <a:solidFill>
                <a:srgbClr val="002060"/>
              </a:solidFill>
            </a:endParaRPr>
          </a:p>
          <a:p>
            <a:pPr algn="just" eaLnBrk="1" hangingPunct="1">
              <a:buFont typeface="Wingdings" pitchFamily="2" charset="2"/>
              <a:buChar char="§"/>
            </a:pPr>
            <a:r>
              <a:rPr lang="en-US" sz="2600" dirty="0" smtClean="0">
                <a:solidFill>
                  <a:srgbClr val="002060"/>
                </a:solidFill>
              </a:rPr>
              <a:t>The </a:t>
            </a:r>
            <a:r>
              <a:rPr lang="en-US" sz="2600" i="1" dirty="0" smtClean="0">
                <a:solidFill>
                  <a:srgbClr val="002060"/>
                </a:solidFill>
              </a:rPr>
              <a:t>leftmost</a:t>
            </a:r>
            <a:r>
              <a:rPr lang="en-US" sz="2600" dirty="0" smtClean="0">
                <a:solidFill>
                  <a:srgbClr val="002060"/>
                </a:solidFill>
              </a:rPr>
              <a:t> n bits in the original bit pattern will be lost and the </a:t>
            </a:r>
            <a:r>
              <a:rPr lang="en-US" sz="2600" i="1" dirty="0" smtClean="0">
                <a:solidFill>
                  <a:srgbClr val="002060"/>
                </a:solidFill>
              </a:rPr>
              <a:t>rightmost </a:t>
            </a:r>
            <a:r>
              <a:rPr lang="en-US" sz="2600" dirty="0" smtClean="0">
                <a:solidFill>
                  <a:srgbClr val="002060"/>
                </a:solidFill>
              </a:rPr>
              <a:t>n bits that are vacated are filled with 0’s.</a:t>
            </a:r>
          </a:p>
          <a:p>
            <a:pPr algn="just">
              <a:buNone/>
            </a:pPr>
            <a:endParaRPr lang="en-US" sz="2800" dirty="0" smtClean="0">
              <a:solidFill>
                <a:srgbClr val="002060"/>
              </a:solidFill>
            </a:endParaRPr>
          </a:p>
          <a:p>
            <a:pPr algn="just">
              <a:buNone/>
            </a:pPr>
            <a:r>
              <a:rPr lang="en-US" sz="2800" dirty="0" smtClean="0">
                <a:solidFill>
                  <a:srgbClr val="002060"/>
                </a:solidFill>
              </a:rPr>
              <a:t>EX:</a:t>
            </a:r>
          </a:p>
          <a:p>
            <a:pPr algn="just">
              <a:buNone/>
            </a:pPr>
            <a:r>
              <a:rPr lang="en-US" sz="2000" b="1" dirty="0" smtClean="0">
                <a:solidFill>
                  <a:srgbClr val="002060"/>
                </a:solidFill>
              </a:rPr>
              <a:t>   Suppose X is an integer whose bit pattern is  0000 1111</a:t>
            </a:r>
          </a:p>
          <a:p>
            <a:pPr algn="just">
              <a:buNone/>
            </a:pPr>
            <a:endParaRPr lang="en-US" sz="2000" b="1" dirty="0" smtClean="0">
              <a:solidFill>
                <a:srgbClr val="002060"/>
              </a:solidFill>
            </a:endParaRPr>
          </a:p>
          <a:p>
            <a:pPr algn="just">
              <a:buNone/>
            </a:pPr>
            <a:r>
              <a:rPr lang="en-US" sz="2000" b="1" dirty="0" smtClean="0">
                <a:solidFill>
                  <a:srgbClr val="002060"/>
                </a:solidFill>
              </a:rPr>
              <a:t>		x&lt;&lt;2          </a:t>
            </a:r>
            <a:r>
              <a:rPr lang="en-US" sz="2000" b="1" dirty="0" smtClean="0">
                <a:solidFill>
                  <a:srgbClr val="002060"/>
                </a:solidFill>
                <a:sym typeface="Wingdings" pitchFamily="2" charset="2"/>
              </a:rPr>
              <a:t></a:t>
            </a:r>
            <a:r>
              <a:rPr lang="en-US" sz="2000" b="1" dirty="0" smtClean="0">
                <a:solidFill>
                  <a:srgbClr val="002060"/>
                </a:solidFill>
              </a:rPr>
              <a:t>   	 0011 1100 </a:t>
            </a:r>
          </a:p>
          <a:p>
            <a:pPr algn="just" eaLnBrk="1" hangingPunct="1">
              <a:buFont typeface="Wingdings" pitchFamily="2" charset="2"/>
              <a:buChar char="§"/>
            </a:pPr>
            <a:endParaRPr lang="en-US" sz="2600" dirty="0" smtClean="0">
              <a:solidFill>
                <a:srgbClr val="002060"/>
              </a:solidFill>
            </a:endParaRPr>
          </a:p>
          <a:p>
            <a:pPr algn="just" eaLnBrk="1" hangingPunct="1">
              <a:buFont typeface="Wingdings" pitchFamily="2" charset="2"/>
              <a:buChar char="§"/>
            </a:pPr>
            <a:endParaRPr lang="en-US" sz="2600" dirty="0" smtClean="0">
              <a:solidFill>
                <a:srgbClr val="002060"/>
              </a:solidFill>
            </a:endParaRPr>
          </a:p>
        </p:txBody>
      </p:sp>
      <p:sp>
        <p:nvSpPr>
          <p:cNvPr id="133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AC62AF-5AD7-47FE-AFB3-3359CDA5AC25}" type="slidenum">
              <a:rPr lang="en-US" smtClean="0"/>
              <a:pPr eaLnBrk="1" hangingPunct="1"/>
              <a:t>43</a:t>
            </a:fld>
            <a:endParaRPr lang="en-US" smtClean="0"/>
          </a:p>
        </p:txBody>
      </p:sp>
      <p:sp>
        <p:nvSpPr>
          <p:cNvPr id="13314" name="Rectangle 2"/>
          <p:cNvSpPr>
            <a:spLocks noGrp="1" noChangeArrowheads="1"/>
          </p:cNvSpPr>
          <p:nvPr>
            <p:ph type="title"/>
          </p:nvPr>
        </p:nvSpPr>
        <p:spPr/>
        <p:txBody>
          <a:bodyPr>
            <a:normAutofit fontScale="90000"/>
          </a:bodyPr>
          <a:lstStyle/>
          <a:p>
            <a:pPr algn="ctr" eaLnBrk="1" hangingPunct="1"/>
            <a:r>
              <a:rPr lang="en-US" sz="4000" b="1" dirty="0" smtClean="0"/>
              <a:t>Bitwise left-Shift operator: &lt;&lt;</a:t>
            </a:r>
          </a:p>
        </p:txBody>
      </p:sp>
      <p:sp>
        <p:nvSpPr>
          <p:cNvPr id="9" name="Right Arrow 8"/>
          <p:cNvSpPr/>
          <p:nvPr/>
        </p:nvSpPr>
        <p:spPr bwMode="auto">
          <a:xfrm rot="10800000">
            <a:off x="5334001" y="5484183"/>
            <a:ext cx="381000" cy="213985"/>
          </a:xfrm>
          <a:prstGeom prst="rightArrow">
            <a:avLst/>
          </a:prstGeom>
          <a:solidFill>
            <a:schemeClr val="tx1"/>
          </a:solidFill>
          <a:ln w="9525" cap="flat" cmpd="sng" algn="ctr">
            <a:noFill/>
            <a:prstDash val="solid"/>
            <a:round/>
            <a:headEnd type="none" w="med" len="med"/>
            <a:tailEnd type="none" w="med" len="med"/>
          </a:ln>
          <a:effectLst/>
        </p:spPr>
        <p:txBody>
          <a:bodyPr>
            <a:spAutoFit/>
          </a:bodyPr>
          <a:lstStyle/>
          <a:p>
            <a:pPr>
              <a:defRPr/>
            </a:pPr>
            <a:endParaRPr lang="en-US" sz="100" b="1" dirty="0">
              <a:ln>
                <a:solidFill>
                  <a:schemeClr val="tx1"/>
                </a:solidFill>
              </a:ln>
              <a:solidFill>
                <a:srgbClr val="002060"/>
              </a:solidFill>
            </a:endParaRPr>
          </a:p>
        </p:txBody>
      </p:sp>
      <p:sp>
        <p:nvSpPr>
          <p:cNvPr id="11" name="TextBox 10"/>
          <p:cNvSpPr txBox="1">
            <a:spLocks noChangeArrowheads="1"/>
          </p:cNvSpPr>
          <p:nvPr/>
        </p:nvSpPr>
        <p:spPr bwMode="auto">
          <a:xfrm>
            <a:off x="5683251" y="5334000"/>
            <a:ext cx="869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dirty="0">
                <a:latin typeface="+mj-lt"/>
                <a:cs typeface="Times New Roman" pitchFamily="18" charset="0"/>
              </a:rPr>
              <a:t>Add ZEROS</a:t>
            </a:r>
          </a:p>
        </p:txBody>
      </p:sp>
    </p:spTree>
    <p:extLst>
      <p:ext uri="{BB962C8B-B14F-4D97-AF65-F5344CB8AC3E}">
        <p14:creationId xmlns:p14="http://schemas.microsoft.com/office/powerpoint/2010/main" val="26423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algn="just" eaLnBrk="1" hangingPunct="1">
              <a:buFont typeface="Wingdings" pitchFamily="2" charset="2"/>
              <a:buChar char="§"/>
            </a:pPr>
            <a:r>
              <a:rPr lang="en-US" sz="2600" dirty="0" smtClean="0">
                <a:solidFill>
                  <a:srgbClr val="002060"/>
                </a:solidFill>
                <a:latin typeface="Arial Rounded MT Bold" pitchFamily="34" charset="0"/>
              </a:rPr>
              <a:t>&gt;&gt;</a:t>
            </a:r>
            <a:r>
              <a:rPr lang="en-US" sz="2600" dirty="0" smtClean="0">
                <a:solidFill>
                  <a:srgbClr val="002060"/>
                </a:solidFill>
              </a:rPr>
              <a:t> causes all the bits in the operand ‘op’ to be shifted to the right by ‘n’ positions.</a:t>
            </a:r>
          </a:p>
          <a:p>
            <a:pPr algn="just" eaLnBrk="1" hangingPunct="1">
              <a:buFont typeface="Wingdings" pitchFamily="2" charset="2"/>
              <a:buChar char="§"/>
            </a:pPr>
            <a:endParaRPr lang="en-US" sz="2600" dirty="0" smtClean="0">
              <a:solidFill>
                <a:srgbClr val="002060"/>
              </a:solidFill>
            </a:endParaRPr>
          </a:p>
          <a:p>
            <a:pPr algn="just" eaLnBrk="1" hangingPunct="1">
              <a:buFont typeface="Wingdings" pitchFamily="2" charset="2"/>
              <a:buChar char="§"/>
            </a:pPr>
            <a:r>
              <a:rPr lang="en-US" sz="2600" dirty="0" smtClean="0">
                <a:solidFill>
                  <a:srgbClr val="002060"/>
                </a:solidFill>
              </a:rPr>
              <a:t>The </a:t>
            </a:r>
            <a:r>
              <a:rPr lang="en-US" sz="2600" i="1" dirty="0" smtClean="0">
                <a:solidFill>
                  <a:srgbClr val="002060"/>
                </a:solidFill>
              </a:rPr>
              <a:t>rightmost</a:t>
            </a:r>
            <a:r>
              <a:rPr lang="en-US" sz="2600" dirty="0" smtClean="0">
                <a:solidFill>
                  <a:srgbClr val="002060"/>
                </a:solidFill>
              </a:rPr>
              <a:t> n bits in the original bit pattern will be lost and the </a:t>
            </a:r>
            <a:r>
              <a:rPr lang="en-US" sz="2600" i="1" dirty="0" smtClean="0">
                <a:solidFill>
                  <a:srgbClr val="002060"/>
                </a:solidFill>
              </a:rPr>
              <a:t>leftmost </a:t>
            </a:r>
            <a:r>
              <a:rPr lang="en-US" sz="2600" dirty="0" smtClean="0">
                <a:solidFill>
                  <a:srgbClr val="002060"/>
                </a:solidFill>
              </a:rPr>
              <a:t>n bits that are vacated are filled with 0’s.</a:t>
            </a:r>
          </a:p>
          <a:p>
            <a:pPr algn="just">
              <a:buNone/>
            </a:pPr>
            <a:endParaRPr lang="en-US" sz="2800" dirty="0" smtClean="0">
              <a:solidFill>
                <a:srgbClr val="002060"/>
              </a:solidFill>
            </a:endParaRPr>
          </a:p>
          <a:p>
            <a:pPr algn="just">
              <a:buNone/>
            </a:pPr>
            <a:r>
              <a:rPr lang="en-US" sz="2800" dirty="0" smtClean="0">
                <a:solidFill>
                  <a:srgbClr val="002060"/>
                </a:solidFill>
              </a:rPr>
              <a:t>EX:</a:t>
            </a:r>
          </a:p>
          <a:p>
            <a:pPr algn="just">
              <a:buNone/>
            </a:pPr>
            <a:r>
              <a:rPr lang="en-US" sz="2000" b="1" dirty="0" smtClean="0">
                <a:solidFill>
                  <a:srgbClr val="002060"/>
                </a:solidFill>
              </a:rPr>
              <a:t>   Suppose X is an integer whose bit pattern is  0000 1111</a:t>
            </a:r>
          </a:p>
          <a:p>
            <a:pPr algn="just">
              <a:buNone/>
            </a:pPr>
            <a:endParaRPr lang="en-US" sz="2000" b="1" dirty="0" smtClean="0">
              <a:solidFill>
                <a:srgbClr val="002060"/>
              </a:solidFill>
            </a:endParaRPr>
          </a:p>
          <a:p>
            <a:pPr algn="just">
              <a:buNone/>
            </a:pPr>
            <a:r>
              <a:rPr lang="en-US" sz="2000" b="1" dirty="0" smtClean="0">
                <a:solidFill>
                  <a:srgbClr val="002060"/>
                </a:solidFill>
              </a:rPr>
              <a:t>		x&gt;&gt;2          </a:t>
            </a:r>
            <a:r>
              <a:rPr lang="en-US" sz="2000" b="1" dirty="0" smtClean="0">
                <a:solidFill>
                  <a:srgbClr val="002060"/>
                </a:solidFill>
                <a:sym typeface="Wingdings" pitchFamily="2" charset="2"/>
              </a:rPr>
              <a:t></a:t>
            </a:r>
            <a:r>
              <a:rPr lang="en-US" sz="2000" b="1" dirty="0" smtClean="0">
                <a:solidFill>
                  <a:srgbClr val="002060"/>
                </a:solidFill>
              </a:rPr>
              <a:t>   	 0000 0011 </a:t>
            </a:r>
          </a:p>
          <a:p>
            <a:pPr algn="just" eaLnBrk="1" hangingPunct="1">
              <a:buFont typeface="Wingdings" pitchFamily="2" charset="2"/>
              <a:buChar char="§"/>
            </a:pPr>
            <a:endParaRPr lang="en-US" sz="2600" dirty="0" smtClean="0">
              <a:solidFill>
                <a:srgbClr val="002060"/>
              </a:solidFill>
            </a:endParaRPr>
          </a:p>
          <a:p>
            <a:pPr algn="just" eaLnBrk="1" hangingPunct="1">
              <a:buFont typeface="Wingdings" pitchFamily="2" charset="2"/>
              <a:buChar char="§"/>
            </a:pPr>
            <a:endParaRPr lang="en-US" sz="2600" dirty="0" smtClean="0">
              <a:solidFill>
                <a:srgbClr val="002060"/>
              </a:solidFill>
            </a:endParaRPr>
          </a:p>
        </p:txBody>
      </p:sp>
      <p:sp>
        <p:nvSpPr>
          <p:cNvPr id="133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AC62AF-5AD7-47FE-AFB3-3359CDA5AC25}" type="slidenum">
              <a:rPr lang="en-US" smtClean="0"/>
              <a:pPr eaLnBrk="1" hangingPunct="1"/>
              <a:t>44</a:t>
            </a:fld>
            <a:endParaRPr lang="en-US" smtClean="0"/>
          </a:p>
        </p:txBody>
      </p:sp>
      <p:sp>
        <p:nvSpPr>
          <p:cNvPr id="13314" name="Rectangle 2"/>
          <p:cNvSpPr>
            <a:spLocks noGrp="1" noChangeArrowheads="1"/>
          </p:cNvSpPr>
          <p:nvPr>
            <p:ph type="title"/>
          </p:nvPr>
        </p:nvSpPr>
        <p:spPr/>
        <p:txBody>
          <a:bodyPr>
            <a:normAutofit fontScale="90000"/>
          </a:bodyPr>
          <a:lstStyle/>
          <a:p>
            <a:pPr algn="ctr" eaLnBrk="1" hangingPunct="1"/>
            <a:r>
              <a:rPr lang="en-US" sz="4000" b="1" dirty="0" smtClean="0"/>
              <a:t>Bitwise Right-Shift operator: &gt;&gt;</a:t>
            </a:r>
          </a:p>
        </p:txBody>
      </p:sp>
      <p:sp>
        <p:nvSpPr>
          <p:cNvPr id="11" name="TextBox 10"/>
          <p:cNvSpPr txBox="1">
            <a:spLocks noChangeArrowheads="1"/>
          </p:cNvSpPr>
          <p:nvPr/>
        </p:nvSpPr>
        <p:spPr bwMode="auto">
          <a:xfrm>
            <a:off x="3429000" y="6019800"/>
            <a:ext cx="869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dirty="0">
                <a:latin typeface="+mj-lt"/>
                <a:cs typeface="Times New Roman" pitchFamily="18" charset="0"/>
              </a:rPr>
              <a:t>Add ZEROS</a:t>
            </a:r>
          </a:p>
        </p:txBody>
      </p:sp>
      <p:sp>
        <p:nvSpPr>
          <p:cNvPr id="7" name="Right Arrow 6"/>
          <p:cNvSpPr>
            <a:spLocks noChangeArrowheads="1"/>
          </p:cNvSpPr>
          <p:nvPr/>
        </p:nvSpPr>
        <p:spPr bwMode="auto">
          <a:xfrm>
            <a:off x="3581400" y="5715000"/>
            <a:ext cx="444500" cy="214313"/>
          </a:xfrm>
          <a:prstGeom prst="rightArrow">
            <a:avLst>
              <a:gd name="adj1" fmla="val 50000"/>
              <a:gd name="adj2" fmla="val 49864"/>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endParaRPr lang="en-US" sz="100" b="1">
              <a:solidFill>
                <a:srgbClr val="3333FF"/>
              </a:solidFill>
            </a:endParaRPr>
          </a:p>
        </p:txBody>
      </p:sp>
    </p:spTree>
    <p:extLst>
      <p:ext uri="{BB962C8B-B14F-4D97-AF65-F5344CB8AC3E}">
        <p14:creationId xmlns:p14="http://schemas.microsoft.com/office/powerpoint/2010/main" val="26423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algn="just" eaLnBrk="1" hangingPunct="1">
              <a:buFont typeface="Wingdings" pitchFamily="2" charset="2"/>
              <a:buChar char="§"/>
            </a:pPr>
            <a:r>
              <a:rPr lang="en-US" sz="2400" dirty="0" smtClean="0">
                <a:solidFill>
                  <a:srgbClr val="002060"/>
                </a:solidFill>
              </a:rPr>
              <a:t>‘Op’ and ‘n’ can be constants or variables.</a:t>
            </a:r>
          </a:p>
          <a:p>
            <a:pPr algn="just" eaLnBrk="1" hangingPunct="1">
              <a:buNone/>
            </a:pPr>
            <a:endParaRPr lang="en-US" sz="2400" dirty="0" smtClean="0">
              <a:solidFill>
                <a:srgbClr val="002060"/>
              </a:solidFill>
            </a:endParaRPr>
          </a:p>
          <a:p>
            <a:pPr algn="just" eaLnBrk="1" hangingPunct="1">
              <a:buFont typeface="Wingdings" pitchFamily="2" charset="2"/>
              <a:buChar char="§"/>
            </a:pPr>
            <a:r>
              <a:rPr lang="en-US" sz="2400" dirty="0" smtClean="0">
                <a:solidFill>
                  <a:srgbClr val="002060"/>
                </a:solidFill>
              </a:rPr>
              <a:t>There are 2 restrictions on the value of n:</a:t>
            </a:r>
          </a:p>
          <a:p>
            <a:pPr lvl="1" algn="just" eaLnBrk="1" hangingPunct="1">
              <a:buFont typeface="Wingdings" pitchFamily="2" charset="2"/>
              <a:buChar char="ü"/>
            </a:pPr>
            <a:r>
              <a:rPr lang="en-US" sz="2400" i="1" dirty="0" smtClean="0">
                <a:solidFill>
                  <a:srgbClr val="002060"/>
                </a:solidFill>
                <a:latin typeface="Times New Roman" pitchFamily="18" charset="0"/>
                <a:cs typeface="Times New Roman" pitchFamily="18" charset="0"/>
              </a:rPr>
              <a:t>‘n’</a:t>
            </a:r>
            <a:r>
              <a:rPr lang="en-US" sz="2400" dirty="0" smtClean="0">
                <a:solidFill>
                  <a:srgbClr val="002060"/>
                </a:solidFill>
              </a:rPr>
              <a:t> cannot be –</a:t>
            </a:r>
            <a:r>
              <a:rPr lang="en-US" sz="2400" dirty="0" err="1" smtClean="0">
                <a:solidFill>
                  <a:srgbClr val="002060"/>
                </a:solidFill>
              </a:rPr>
              <a:t>ve</a:t>
            </a:r>
            <a:endParaRPr lang="en-US" sz="2400" dirty="0" smtClean="0">
              <a:solidFill>
                <a:srgbClr val="002060"/>
              </a:solidFill>
            </a:endParaRPr>
          </a:p>
          <a:p>
            <a:pPr lvl="1" algn="just" eaLnBrk="1" hangingPunct="1">
              <a:buFont typeface="Wingdings" pitchFamily="2" charset="2"/>
              <a:buChar char="ü"/>
            </a:pPr>
            <a:r>
              <a:rPr lang="en-US" sz="2400" i="1" dirty="0" smtClean="0">
                <a:solidFill>
                  <a:srgbClr val="002060"/>
                </a:solidFill>
                <a:latin typeface="Times New Roman" pitchFamily="18" charset="0"/>
                <a:cs typeface="Times New Roman" pitchFamily="18" charset="0"/>
              </a:rPr>
              <a:t>‘n’</a:t>
            </a:r>
            <a:r>
              <a:rPr lang="en-US" sz="2400" dirty="0" smtClean="0">
                <a:solidFill>
                  <a:srgbClr val="002060"/>
                </a:solidFill>
              </a:rPr>
              <a:t> should not be greater than number of bits  used to represent ‘Op’.(E.g.: suppose op is </a:t>
            </a:r>
            <a:r>
              <a:rPr lang="en-US" sz="2400" b="1" i="1" dirty="0" err="1" smtClean="0">
                <a:solidFill>
                  <a:srgbClr val="002060"/>
                </a:solidFill>
                <a:latin typeface="Times New Roman" pitchFamily="18" charset="0"/>
                <a:cs typeface="Times New Roman" pitchFamily="18" charset="0"/>
              </a:rPr>
              <a:t>int</a:t>
            </a:r>
            <a:r>
              <a:rPr lang="en-US" sz="2400" dirty="0" smtClean="0">
                <a:solidFill>
                  <a:srgbClr val="002060"/>
                </a:solidFill>
              </a:rPr>
              <a:t> and size is 2 bytes then </a:t>
            </a:r>
            <a:r>
              <a:rPr lang="en-US" sz="2400" b="1" i="1" dirty="0" smtClean="0">
                <a:solidFill>
                  <a:srgbClr val="002060"/>
                </a:solidFill>
                <a:latin typeface="Times New Roman" pitchFamily="18" charset="0"/>
                <a:cs typeface="Times New Roman" pitchFamily="18" charset="0"/>
              </a:rPr>
              <a:t>n</a:t>
            </a:r>
            <a:r>
              <a:rPr lang="en-US" sz="2400" dirty="0" smtClean="0">
                <a:solidFill>
                  <a:srgbClr val="002060"/>
                </a:solidFill>
              </a:rPr>
              <a:t> cannot be greater than 16).</a:t>
            </a:r>
          </a:p>
        </p:txBody>
      </p:sp>
      <p:sp>
        <p:nvSpPr>
          <p:cNvPr id="153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283CB2-B7EB-4581-945A-F16BF5208B96}" type="slidenum">
              <a:rPr lang="en-US" smtClean="0"/>
              <a:pPr eaLnBrk="1" hangingPunct="1"/>
              <a:t>45</a:t>
            </a:fld>
            <a:endParaRPr lang="en-US" smtClean="0"/>
          </a:p>
        </p:txBody>
      </p:sp>
      <p:sp>
        <p:nvSpPr>
          <p:cNvPr id="15362" name="Rectangle 2"/>
          <p:cNvSpPr>
            <a:spLocks noGrp="1" noChangeArrowheads="1"/>
          </p:cNvSpPr>
          <p:nvPr>
            <p:ph type="title"/>
          </p:nvPr>
        </p:nvSpPr>
        <p:spPr/>
        <p:txBody>
          <a:bodyPr>
            <a:normAutofit fontScale="90000"/>
          </a:bodyPr>
          <a:lstStyle/>
          <a:p>
            <a:pPr algn="ctr" eaLnBrk="1" hangingPunct="1"/>
            <a:r>
              <a:rPr lang="en-US" sz="4000" b="1" dirty="0" smtClean="0"/>
              <a:t>Bitwise Shift operators</a:t>
            </a:r>
          </a:p>
        </p:txBody>
      </p:sp>
    </p:spTree>
    <p:extLst>
      <p:ext uri="{BB962C8B-B14F-4D97-AF65-F5344CB8AC3E}">
        <p14:creationId xmlns:p14="http://schemas.microsoft.com/office/powerpoint/2010/main" val="2359267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1219200" y="1066800"/>
            <a:ext cx="7924800" cy="5059363"/>
          </a:xfrm>
        </p:spPr>
        <p:txBody>
          <a:bodyPr/>
          <a:lstStyle/>
          <a:p>
            <a:pPr algn="just" eaLnBrk="1" hangingPunct="1">
              <a:buFont typeface="Wingdings" pitchFamily="2" charset="2"/>
              <a:buChar char="§"/>
            </a:pPr>
            <a:r>
              <a:rPr lang="en-US" sz="2400" dirty="0" smtClean="0">
                <a:solidFill>
                  <a:srgbClr val="002060"/>
                </a:solidFill>
              </a:rPr>
              <a:t>Suppose X is integer 11 whose bit pattern is 0000 0000 0000 1011 .</a:t>
            </a:r>
          </a:p>
          <a:p>
            <a:pPr algn="just" eaLnBrk="1" hangingPunct="1">
              <a:buNone/>
            </a:pPr>
            <a:endParaRPr lang="en-US" sz="2400" dirty="0" smtClean="0">
              <a:solidFill>
                <a:srgbClr val="002060"/>
              </a:solidFill>
            </a:endParaRPr>
          </a:p>
          <a:p>
            <a:pPr indent="50800" algn="just" eaLnBrk="1" hangingPunct="1">
              <a:buFont typeface="Wingdings" pitchFamily="2" charset="2"/>
              <a:buChar char="ü"/>
            </a:pPr>
            <a:r>
              <a:rPr lang="en-US" sz="2400" dirty="0" smtClean="0">
                <a:solidFill>
                  <a:srgbClr val="002060"/>
                </a:solidFill>
              </a:rPr>
              <a:t> x&lt;&lt;3     0000 0000 0101 1000  = 88</a:t>
            </a:r>
          </a:p>
          <a:p>
            <a:pPr indent="50800" algn="just" eaLnBrk="1" hangingPunct="1">
              <a:buNone/>
            </a:pPr>
            <a:endParaRPr lang="en-US" sz="2400" dirty="0" smtClean="0">
              <a:solidFill>
                <a:srgbClr val="002060"/>
              </a:solidFill>
            </a:endParaRPr>
          </a:p>
          <a:p>
            <a:pPr indent="3175" algn="just" eaLnBrk="1" hangingPunct="1">
              <a:buFont typeface="Wingdings" pitchFamily="2" charset="2"/>
              <a:buChar char="ü"/>
            </a:pPr>
            <a:r>
              <a:rPr lang="en-US" sz="2400" dirty="0" smtClean="0">
                <a:solidFill>
                  <a:srgbClr val="002060"/>
                </a:solidFill>
              </a:rPr>
              <a:t>x&gt;&gt;2      0000 0000 0000 0010  = 2</a:t>
            </a:r>
          </a:p>
          <a:p>
            <a:pPr marL="0" indent="0" algn="just" eaLnBrk="1" hangingPunct="1">
              <a:buNone/>
            </a:pPr>
            <a:endParaRPr lang="en-US" sz="2400" dirty="0" smtClean="0">
              <a:solidFill>
                <a:srgbClr val="002060"/>
              </a:solidFill>
            </a:endParaRPr>
          </a:p>
          <a:p>
            <a:pPr marL="0" indent="0" algn="just" eaLnBrk="1" hangingPunct="1">
              <a:buNone/>
            </a:pPr>
            <a:endParaRPr lang="en-US" sz="2400" b="1" dirty="0" smtClean="0">
              <a:solidFill>
                <a:srgbClr val="002060"/>
              </a:solidFill>
            </a:endParaRPr>
          </a:p>
          <a:p>
            <a:pPr marL="0" indent="0" algn="just" eaLnBrk="1" hangingPunct="1">
              <a:buNone/>
            </a:pPr>
            <a:r>
              <a:rPr lang="en-US" sz="2400" b="1" dirty="0" smtClean="0">
                <a:solidFill>
                  <a:srgbClr val="002060"/>
                </a:solidFill>
              </a:rPr>
              <a:t>Note: </a:t>
            </a:r>
          </a:p>
          <a:p>
            <a:pPr algn="just" eaLnBrk="1" hangingPunct="1">
              <a:buFont typeface="Wingdings" pitchFamily="2" charset="2"/>
              <a:buChar char="ü"/>
            </a:pPr>
            <a:r>
              <a:rPr lang="en-US" sz="2400" dirty="0" smtClean="0">
                <a:solidFill>
                  <a:srgbClr val="002060"/>
                </a:solidFill>
                <a:latin typeface="Arial Rounded MT Bold" pitchFamily="34" charset="0"/>
              </a:rPr>
              <a:t>x=y&lt;&lt;1;   </a:t>
            </a:r>
            <a:r>
              <a:rPr lang="en-US" sz="2400" dirty="0" smtClean="0">
                <a:solidFill>
                  <a:srgbClr val="002060"/>
                </a:solidFill>
              </a:rPr>
              <a:t>same as x=y*2 (Multiplication)</a:t>
            </a:r>
          </a:p>
          <a:p>
            <a:pPr algn="just" eaLnBrk="1" hangingPunct="1">
              <a:buFont typeface="Wingdings" pitchFamily="2" charset="2"/>
              <a:buChar char="ü"/>
            </a:pPr>
            <a:r>
              <a:rPr lang="en-US" sz="2400" dirty="0" smtClean="0">
                <a:solidFill>
                  <a:srgbClr val="002060"/>
                </a:solidFill>
                <a:latin typeface="Arial Rounded MT Bold" pitchFamily="34" charset="0"/>
              </a:rPr>
              <a:t>x=y&gt;&gt;1;   </a:t>
            </a:r>
            <a:r>
              <a:rPr lang="en-US" sz="2400" dirty="0" smtClean="0"/>
              <a:t>same as x=y/2  (Division)</a:t>
            </a:r>
          </a:p>
        </p:txBody>
      </p:sp>
      <p:sp>
        <p:nvSpPr>
          <p:cNvPr id="163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0154D33-13BE-4559-AB3B-302A9883AD3A}" type="slidenum">
              <a:rPr lang="en-US" smtClean="0"/>
              <a:pPr eaLnBrk="1" hangingPunct="1"/>
              <a:t>46</a:t>
            </a:fld>
            <a:endParaRPr lang="en-US" smtClean="0"/>
          </a:p>
        </p:txBody>
      </p:sp>
      <p:sp>
        <p:nvSpPr>
          <p:cNvPr id="16386" name="Rectangle 2"/>
          <p:cNvSpPr>
            <a:spLocks noGrp="1" noChangeArrowheads="1"/>
          </p:cNvSpPr>
          <p:nvPr>
            <p:ph type="title"/>
          </p:nvPr>
        </p:nvSpPr>
        <p:spPr/>
        <p:txBody>
          <a:bodyPr>
            <a:normAutofit fontScale="90000"/>
          </a:bodyPr>
          <a:lstStyle/>
          <a:p>
            <a:pPr algn="ctr" eaLnBrk="1" hangingPunct="1"/>
            <a:r>
              <a:rPr lang="en-US" sz="4000" b="1" dirty="0" smtClean="0"/>
              <a:t>Examples:</a:t>
            </a:r>
          </a:p>
        </p:txBody>
      </p:sp>
      <p:sp>
        <p:nvSpPr>
          <p:cNvPr id="6" name="Right Arrow 5"/>
          <p:cNvSpPr/>
          <p:nvPr/>
        </p:nvSpPr>
        <p:spPr bwMode="auto">
          <a:xfrm rot="10800000">
            <a:off x="5105400" y="2209800"/>
            <a:ext cx="381000" cy="213985"/>
          </a:xfrm>
          <a:prstGeom prst="rightArrow">
            <a:avLst/>
          </a:prstGeom>
          <a:solidFill>
            <a:schemeClr val="tx1"/>
          </a:solidFill>
          <a:ln w="9525" cap="flat" cmpd="sng" algn="ctr">
            <a:noFill/>
            <a:prstDash val="solid"/>
            <a:round/>
            <a:headEnd type="none" w="med" len="med"/>
            <a:tailEnd type="none" w="med" len="med"/>
          </a:ln>
          <a:effectLst/>
        </p:spPr>
        <p:txBody>
          <a:bodyPr>
            <a:spAutoFit/>
          </a:bodyPr>
          <a:lstStyle/>
          <a:p>
            <a:pPr>
              <a:defRPr/>
            </a:pPr>
            <a:endParaRPr lang="en-US" sz="100" b="1" dirty="0">
              <a:ln>
                <a:solidFill>
                  <a:schemeClr val="tx1"/>
                </a:solidFill>
              </a:ln>
              <a:solidFill>
                <a:srgbClr val="002060"/>
              </a:solidFill>
            </a:endParaRPr>
          </a:p>
        </p:txBody>
      </p:sp>
      <p:sp>
        <p:nvSpPr>
          <p:cNvPr id="7" name="Right Arrow 6"/>
          <p:cNvSpPr>
            <a:spLocks noChangeArrowheads="1"/>
          </p:cNvSpPr>
          <p:nvPr/>
        </p:nvSpPr>
        <p:spPr bwMode="auto">
          <a:xfrm>
            <a:off x="2984500" y="3595687"/>
            <a:ext cx="444500" cy="214313"/>
          </a:xfrm>
          <a:prstGeom prst="rightArrow">
            <a:avLst>
              <a:gd name="adj1" fmla="val 50000"/>
              <a:gd name="adj2" fmla="val 49864"/>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p>
            <a:endParaRPr lang="en-US" sz="100" b="1">
              <a:solidFill>
                <a:srgbClr val="3333FF"/>
              </a:solidFill>
            </a:endParaRPr>
          </a:p>
        </p:txBody>
      </p:sp>
      <p:sp>
        <p:nvSpPr>
          <p:cNvPr id="8" name="TextBox 7"/>
          <p:cNvSpPr txBox="1">
            <a:spLocks noChangeArrowheads="1"/>
          </p:cNvSpPr>
          <p:nvPr/>
        </p:nvSpPr>
        <p:spPr bwMode="auto">
          <a:xfrm>
            <a:off x="5562600" y="2099846"/>
            <a:ext cx="137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dirty="0">
                <a:latin typeface="+mj-lt"/>
                <a:cs typeface="Times New Roman" pitchFamily="18" charset="0"/>
              </a:rPr>
              <a:t>Add ZEROS</a:t>
            </a:r>
          </a:p>
        </p:txBody>
      </p:sp>
      <p:sp>
        <p:nvSpPr>
          <p:cNvPr id="9" name="TextBox 8"/>
          <p:cNvSpPr txBox="1">
            <a:spLocks noChangeArrowheads="1"/>
          </p:cNvSpPr>
          <p:nvPr/>
        </p:nvSpPr>
        <p:spPr bwMode="auto">
          <a:xfrm>
            <a:off x="1949450" y="3547646"/>
            <a:ext cx="1403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dirty="0">
                <a:latin typeface="+mj-lt"/>
                <a:cs typeface="Times New Roman" pitchFamily="18" charset="0"/>
              </a:rPr>
              <a:t>Add </a:t>
            </a:r>
            <a:r>
              <a:rPr lang="en-US" sz="1600" b="1" dirty="0" smtClean="0">
                <a:latin typeface="+mj-lt"/>
                <a:cs typeface="Times New Roman" pitchFamily="18" charset="0"/>
              </a:rPr>
              <a:t>ZEROS</a:t>
            </a:r>
            <a:endParaRPr lang="en-US" sz="1600" b="1" dirty="0">
              <a:latin typeface="+mj-lt"/>
              <a:cs typeface="Times New Roman" pitchFamily="18" charset="0"/>
            </a:endParaRPr>
          </a:p>
        </p:txBody>
      </p:sp>
    </p:spTree>
    <p:extLst>
      <p:ext uri="{BB962C8B-B14F-4D97-AF65-F5344CB8AC3E}">
        <p14:creationId xmlns:p14="http://schemas.microsoft.com/office/powerpoint/2010/main" val="226276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algn="just" eaLnBrk="1" hangingPunct="1">
              <a:buFont typeface="Wingdings" pitchFamily="2" charset="2"/>
              <a:buChar char="§"/>
            </a:pPr>
            <a:r>
              <a:rPr lang="en-US" sz="2400" dirty="0" smtClean="0">
                <a:solidFill>
                  <a:srgbClr val="002060"/>
                </a:solidFill>
              </a:rPr>
              <a:t>The complement operator(~) is an </a:t>
            </a:r>
            <a:r>
              <a:rPr lang="en-US" sz="2400" i="1" dirty="0" smtClean="0">
                <a:solidFill>
                  <a:srgbClr val="002060"/>
                </a:solidFill>
              </a:rPr>
              <a:t>unary operator</a:t>
            </a:r>
            <a:r>
              <a:rPr lang="en-US" sz="2400" dirty="0" smtClean="0">
                <a:solidFill>
                  <a:srgbClr val="002060"/>
                </a:solidFill>
              </a:rPr>
              <a:t> and inverts all the bits represented by its operand.</a:t>
            </a:r>
          </a:p>
          <a:p>
            <a:pPr algn="just" eaLnBrk="1" hangingPunct="1">
              <a:buNone/>
            </a:pPr>
            <a:endParaRPr lang="en-US" sz="2400" dirty="0" smtClean="0">
              <a:solidFill>
                <a:srgbClr val="002060"/>
              </a:solidFill>
            </a:endParaRPr>
          </a:p>
          <a:p>
            <a:pPr algn="just" eaLnBrk="1" hangingPunct="1">
              <a:buFont typeface="Wingdings" pitchFamily="2" charset="2"/>
              <a:buChar char="§"/>
            </a:pPr>
            <a:r>
              <a:rPr lang="en-US" sz="2400" b="1" dirty="0" smtClean="0">
                <a:solidFill>
                  <a:srgbClr val="002060"/>
                </a:solidFill>
              </a:rPr>
              <a:t>Suppose x=1001100010001111</a:t>
            </a:r>
          </a:p>
          <a:p>
            <a:pPr lvl="4" algn="just" eaLnBrk="1" hangingPunct="1">
              <a:buFontTx/>
              <a:buNone/>
            </a:pPr>
            <a:r>
              <a:rPr lang="en-US" sz="2400" b="1" dirty="0" smtClean="0">
                <a:solidFill>
                  <a:srgbClr val="002060"/>
                </a:solidFill>
              </a:rPr>
              <a:t>~x=0110011101110000 (complement)</a:t>
            </a:r>
          </a:p>
          <a:p>
            <a:pPr lvl="4" algn="just" eaLnBrk="1" hangingPunct="1">
              <a:buFontTx/>
              <a:buNone/>
            </a:pPr>
            <a:endParaRPr lang="en-US" sz="2400" dirty="0" smtClean="0">
              <a:solidFill>
                <a:srgbClr val="002060"/>
              </a:solidFill>
            </a:endParaRPr>
          </a:p>
          <a:p>
            <a:pPr algn="just" eaLnBrk="1" hangingPunct="1">
              <a:buFont typeface="Wingdings" pitchFamily="2" charset="2"/>
              <a:buChar char="§"/>
            </a:pPr>
            <a:r>
              <a:rPr lang="en-US" sz="2400" dirty="0" smtClean="0">
                <a:solidFill>
                  <a:srgbClr val="002060"/>
                </a:solidFill>
              </a:rPr>
              <a:t>It is also called 1’s complement operator.</a:t>
            </a:r>
          </a:p>
          <a:p>
            <a:pPr marL="0" indent="0" algn="just" eaLnBrk="1" hangingPunct="1">
              <a:buNone/>
            </a:pPr>
            <a:endParaRPr lang="en-US" dirty="0" smtClean="0"/>
          </a:p>
        </p:txBody>
      </p:sp>
      <p:sp>
        <p:nvSpPr>
          <p:cNvPr id="174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FFC5BA-15BD-40C2-B946-FC7E5860CDD8}" type="slidenum">
              <a:rPr lang="en-US" smtClean="0"/>
              <a:pPr eaLnBrk="1" hangingPunct="1"/>
              <a:t>47</a:t>
            </a:fld>
            <a:endParaRPr lang="en-US" smtClean="0"/>
          </a:p>
        </p:txBody>
      </p:sp>
      <p:sp>
        <p:nvSpPr>
          <p:cNvPr id="17410" name="Rectangle 2"/>
          <p:cNvSpPr>
            <a:spLocks noGrp="1" noChangeArrowheads="1"/>
          </p:cNvSpPr>
          <p:nvPr>
            <p:ph type="title"/>
          </p:nvPr>
        </p:nvSpPr>
        <p:spPr/>
        <p:txBody>
          <a:bodyPr>
            <a:normAutofit fontScale="90000"/>
          </a:bodyPr>
          <a:lstStyle/>
          <a:p>
            <a:pPr algn="ctr" eaLnBrk="1" hangingPunct="1"/>
            <a:r>
              <a:rPr lang="en-US" sz="4000" b="1" dirty="0" smtClean="0"/>
              <a:t>Bitwise complement operator </a:t>
            </a:r>
          </a:p>
        </p:txBody>
      </p:sp>
    </p:spTree>
    <p:extLst>
      <p:ext uri="{BB962C8B-B14F-4D97-AF65-F5344CB8AC3E}">
        <p14:creationId xmlns:p14="http://schemas.microsoft.com/office/powerpoint/2010/main" val="30603471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rtlCol="0">
            <a:normAutofit/>
          </a:bodyPr>
          <a:lstStyle/>
          <a:p>
            <a:pPr algn="just" eaLnBrk="1" fontAlgn="auto" hangingPunct="1">
              <a:spcAft>
                <a:spcPts val="0"/>
              </a:spcAft>
              <a:buFont typeface="Wingdings" pitchFamily="2" charset="2"/>
              <a:buChar char="§"/>
              <a:defRPr/>
            </a:pPr>
            <a:r>
              <a:rPr lang="en-US" sz="2400" dirty="0" smtClean="0"/>
              <a:t>The coma operator is used basically to separate expressions.</a:t>
            </a:r>
          </a:p>
          <a:p>
            <a:pPr marL="0" indent="0" algn="just" eaLnBrk="1" fontAlgn="auto" hangingPunct="1">
              <a:spcAft>
                <a:spcPts val="0"/>
              </a:spcAft>
              <a:buFontTx/>
              <a:buNone/>
              <a:defRPr/>
            </a:pPr>
            <a:r>
              <a:rPr lang="nn-NO" sz="2800" b="1" dirty="0" smtClean="0">
                <a:latin typeface="Tempus Sans ITC" pitchFamily="82" charset="0"/>
              </a:rPr>
              <a:t>	</a:t>
            </a:r>
            <a:r>
              <a:rPr lang="en-US" sz="2800" dirty="0" smtClean="0"/>
              <a:t> </a:t>
            </a:r>
            <a:r>
              <a:rPr lang="en-US" sz="2800" b="1" dirty="0">
                <a:latin typeface="Tempus Sans ITC" pitchFamily="82" charset="0"/>
              </a:rPr>
              <a:t>i = </a:t>
            </a:r>
            <a:r>
              <a:rPr lang="en-US" sz="2800" b="1" dirty="0" smtClean="0">
                <a:latin typeface="Tempus Sans ITC" pitchFamily="82" charset="0"/>
              </a:rPr>
              <a:t>0</a:t>
            </a:r>
            <a:r>
              <a:rPr lang="nn-NO" sz="2800" b="1" dirty="0" smtClean="0">
                <a:solidFill>
                  <a:srgbClr val="FF0000"/>
                </a:solidFill>
                <a:latin typeface="Arial Black" pitchFamily="34" charset="0"/>
              </a:rPr>
              <a:t> ,</a:t>
            </a:r>
            <a:r>
              <a:rPr lang="en-US" sz="2800" b="1" dirty="0" smtClean="0">
                <a:latin typeface="Tempus Sans ITC" pitchFamily="82" charset="0"/>
              </a:rPr>
              <a:t> k </a:t>
            </a:r>
            <a:r>
              <a:rPr lang="en-US" sz="2800" b="1" dirty="0">
                <a:latin typeface="Tempus Sans ITC" pitchFamily="82" charset="0"/>
              </a:rPr>
              <a:t>= </a:t>
            </a:r>
            <a:r>
              <a:rPr lang="en-US" sz="2800" b="1" dirty="0" smtClean="0">
                <a:latin typeface="Tempus Sans ITC" pitchFamily="82" charset="0"/>
              </a:rPr>
              <a:t>10; </a:t>
            </a:r>
            <a:endParaRPr lang="en-US" sz="2800" dirty="0" smtClean="0">
              <a:solidFill>
                <a:srgbClr val="FF0000"/>
              </a:solidFill>
              <a:latin typeface="Baskerville Old Face" pitchFamily="18" charset="0"/>
              <a:sym typeface="Wingdings" pitchFamily="2" charset="2"/>
            </a:endParaRPr>
          </a:p>
          <a:p>
            <a:pPr marL="0" indent="0" algn="just" eaLnBrk="1" fontAlgn="auto" hangingPunct="1">
              <a:spcAft>
                <a:spcPts val="0"/>
              </a:spcAft>
              <a:buFontTx/>
              <a:buNone/>
              <a:defRPr/>
            </a:pPr>
            <a:r>
              <a:rPr lang="en-US" sz="2800" dirty="0">
                <a:solidFill>
                  <a:schemeClr val="bg1">
                    <a:lumMod val="65000"/>
                  </a:schemeClr>
                </a:solidFill>
                <a:latin typeface="Baskerville Old Face" pitchFamily="18" charset="0"/>
                <a:sym typeface="Wingdings" pitchFamily="2" charset="2"/>
              </a:rPr>
              <a:t>	</a:t>
            </a:r>
            <a:r>
              <a:rPr lang="en-US" sz="2800" dirty="0" smtClean="0">
                <a:solidFill>
                  <a:schemeClr val="bg1">
                    <a:lumMod val="65000"/>
                  </a:schemeClr>
                </a:solidFill>
                <a:latin typeface="Baskerville Old Face" pitchFamily="18" charset="0"/>
                <a:sym typeface="Wingdings" pitchFamily="2" charset="2"/>
              </a:rPr>
              <a:t>	</a:t>
            </a:r>
            <a:r>
              <a:rPr lang="en-US" sz="2800" b="1" dirty="0" smtClean="0">
                <a:latin typeface="Baskerville Old Face" pitchFamily="18" charset="0"/>
                <a:sym typeface="Wingdings" pitchFamily="2" charset="2"/>
              </a:rPr>
              <a:t>or</a:t>
            </a:r>
          </a:p>
          <a:p>
            <a:pPr marL="0" indent="0" algn="just" eaLnBrk="1" fontAlgn="auto" hangingPunct="1">
              <a:spcAft>
                <a:spcPts val="0"/>
              </a:spcAft>
              <a:buFontTx/>
              <a:buNone/>
              <a:defRPr/>
            </a:pPr>
            <a:r>
              <a:rPr lang="en-US" sz="2800" dirty="0">
                <a:solidFill>
                  <a:schemeClr val="bg1">
                    <a:lumMod val="65000"/>
                  </a:schemeClr>
                </a:solidFill>
                <a:latin typeface="Baskerville Old Face" pitchFamily="18" charset="0"/>
                <a:sym typeface="Wingdings" pitchFamily="2" charset="2"/>
              </a:rPr>
              <a:t>	</a:t>
            </a:r>
            <a:r>
              <a:rPr lang="en-US" sz="2800" dirty="0" smtClean="0"/>
              <a:t> </a:t>
            </a:r>
            <a:r>
              <a:rPr lang="en-US" sz="2800" b="1" dirty="0" err="1">
                <a:latin typeface="Tempus Sans ITC" pitchFamily="82" charset="0"/>
              </a:rPr>
              <a:t>i</a:t>
            </a:r>
            <a:r>
              <a:rPr lang="en-US" sz="2800" b="1" dirty="0" smtClean="0">
                <a:latin typeface="Tempus Sans ITC" pitchFamily="82" charset="0"/>
              </a:rPr>
              <a:t>++</a:t>
            </a:r>
            <a:r>
              <a:rPr lang="nn-NO" sz="2800" b="1" dirty="0" smtClean="0">
                <a:solidFill>
                  <a:srgbClr val="FF0000"/>
                </a:solidFill>
                <a:latin typeface="Arial Black" pitchFamily="34" charset="0"/>
              </a:rPr>
              <a:t> ,</a:t>
            </a:r>
            <a:r>
              <a:rPr lang="en-US" sz="2800" b="1" dirty="0" smtClean="0">
                <a:latin typeface="Tempus Sans ITC" pitchFamily="82" charset="0"/>
              </a:rPr>
              <a:t> </a:t>
            </a:r>
            <a:r>
              <a:rPr lang="en-US" sz="2800" b="1" dirty="0">
                <a:latin typeface="Tempus Sans ITC" pitchFamily="82" charset="0"/>
              </a:rPr>
              <a:t>k</a:t>
            </a:r>
            <a:r>
              <a:rPr lang="en-US" sz="2800" b="1" dirty="0" smtClean="0">
                <a:latin typeface="Tempus Sans ITC" pitchFamily="82" charset="0"/>
              </a:rPr>
              <a:t>--;</a:t>
            </a:r>
          </a:p>
          <a:p>
            <a:pPr marL="0" indent="0" algn="just" eaLnBrk="1" fontAlgn="auto" hangingPunct="1">
              <a:spcAft>
                <a:spcPts val="0"/>
              </a:spcAft>
              <a:buFontTx/>
              <a:buNone/>
              <a:defRPr/>
            </a:pPr>
            <a:endParaRPr lang="en-US" sz="2800" b="1" dirty="0">
              <a:latin typeface="Tempus Sans ITC" pitchFamily="82" charset="0"/>
            </a:endParaRPr>
          </a:p>
          <a:p>
            <a:pPr marL="0" indent="0" algn="just" eaLnBrk="1" fontAlgn="auto" hangingPunct="1">
              <a:spcAft>
                <a:spcPts val="0"/>
              </a:spcAft>
              <a:buFont typeface="Wingdings" pitchFamily="2" charset="2"/>
              <a:buChar char="§"/>
              <a:defRPr/>
            </a:pPr>
            <a:r>
              <a:rPr lang="en-US" sz="2400" dirty="0" smtClean="0"/>
              <a:t> The </a:t>
            </a:r>
            <a:r>
              <a:rPr lang="en-US" sz="2400" dirty="0"/>
              <a:t>meaning of the comma operator in the general </a:t>
            </a:r>
            <a:r>
              <a:rPr lang="en-US" sz="2400" dirty="0" smtClean="0"/>
              <a:t>expression </a:t>
            </a:r>
            <a:r>
              <a:rPr lang="en-US" sz="2800" dirty="0" smtClean="0"/>
              <a:t>e1 </a:t>
            </a:r>
            <a:r>
              <a:rPr lang="nn-NO" sz="2800" b="1" dirty="0" smtClean="0">
                <a:solidFill>
                  <a:srgbClr val="FF0000"/>
                </a:solidFill>
                <a:latin typeface="Arial Black" pitchFamily="34" charset="0"/>
              </a:rPr>
              <a:t>,</a:t>
            </a:r>
            <a:r>
              <a:rPr lang="en-US" sz="2800" dirty="0" smtClean="0"/>
              <a:t> </a:t>
            </a:r>
            <a:r>
              <a:rPr lang="en-US" sz="2800" dirty="0"/>
              <a:t>e2 </a:t>
            </a:r>
            <a:r>
              <a:rPr lang="en-US" sz="2400" dirty="0" smtClean="0"/>
              <a:t>is </a:t>
            </a:r>
            <a:r>
              <a:rPr lang="en-US" sz="2400" b="1" i="1" dirty="0"/>
              <a:t>``evaluate the </a:t>
            </a:r>
            <a:r>
              <a:rPr lang="en-US" sz="2400" b="1" i="1" dirty="0" smtClean="0"/>
              <a:t>sub expression</a:t>
            </a:r>
            <a:r>
              <a:rPr lang="en-US" sz="2400" b="1" i="1" dirty="0"/>
              <a:t> e1, then evaluate e2; the value of the expression is the value of e2</a:t>
            </a:r>
            <a:r>
              <a:rPr lang="en-US" sz="2400" b="1" i="1" dirty="0" smtClean="0"/>
              <a:t>.''</a:t>
            </a:r>
          </a:p>
          <a:p>
            <a:pPr marL="0" indent="0" algn="just" eaLnBrk="1" fontAlgn="auto" hangingPunct="1">
              <a:spcAft>
                <a:spcPts val="0"/>
              </a:spcAft>
              <a:buFontTx/>
              <a:buNone/>
              <a:defRPr/>
            </a:pPr>
            <a:endParaRPr lang="en-US" sz="2800" dirty="0" smtClean="0"/>
          </a:p>
        </p:txBody>
      </p:sp>
      <p:sp>
        <p:nvSpPr>
          <p:cNvPr id="1843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A50051-D84C-4D46-9340-54947E8CFA04}" type="slidenum">
              <a:rPr lang="en-US" smtClean="0"/>
              <a:pPr eaLnBrk="1" hangingPunct="1"/>
              <a:t>48</a:t>
            </a:fld>
            <a:endParaRPr lang="en-US" smtClean="0"/>
          </a:p>
        </p:txBody>
      </p:sp>
      <p:sp>
        <p:nvSpPr>
          <p:cNvPr id="18434" name="Rectangle 2"/>
          <p:cNvSpPr>
            <a:spLocks noGrp="1" noChangeArrowheads="1"/>
          </p:cNvSpPr>
          <p:nvPr>
            <p:ph type="title"/>
          </p:nvPr>
        </p:nvSpPr>
        <p:spPr/>
        <p:txBody>
          <a:bodyPr>
            <a:normAutofit fontScale="90000"/>
          </a:bodyPr>
          <a:lstStyle/>
          <a:p>
            <a:pPr algn="ctr" eaLnBrk="1" hangingPunct="1"/>
            <a:r>
              <a:rPr lang="en-US" sz="4000" b="1" dirty="0" smtClean="0"/>
              <a:t>Comma (</a:t>
            </a:r>
            <a:r>
              <a:rPr lang="en-US" sz="4000" b="1" dirty="0" smtClean="0">
                <a:latin typeface="Arial Black" pitchFamily="34" charset="0"/>
              </a:rPr>
              <a:t>,</a:t>
            </a:r>
            <a:r>
              <a:rPr lang="en-US" sz="4000" b="1" dirty="0" smtClean="0"/>
              <a:t>)operator </a:t>
            </a:r>
          </a:p>
        </p:txBody>
      </p:sp>
    </p:spTree>
    <p:extLst>
      <p:ext uri="{BB962C8B-B14F-4D97-AF65-F5344CB8AC3E}">
        <p14:creationId xmlns:p14="http://schemas.microsoft.com/office/powerpoint/2010/main" val="3558446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914400"/>
            <a:ext cx="7467600" cy="5410200"/>
          </a:xfrm>
        </p:spPr>
        <p:txBody>
          <a:bodyPr/>
          <a:lstStyle/>
          <a:p>
            <a:pPr marL="0" indent="0">
              <a:spcBef>
                <a:spcPts val="600"/>
              </a:spcBef>
              <a:spcAft>
                <a:spcPts val="600"/>
              </a:spcAft>
              <a:buNone/>
            </a:pPr>
            <a:r>
              <a:rPr lang="en-US" sz="2400" b="1" u="sng" dirty="0"/>
              <a:t>Conditional</a:t>
            </a:r>
            <a:r>
              <a:rPr lang="en-US" sz="2400" b="1" u="sng" dirty="0" smtClean="0"/>
              <a:t> Expression:</a:t>
            </a:r>
          </a:p>
          <a:p>
            <a:pPr marL="0" indent="0">
              <a:spcBef>
                <a:spcPts val="0"/>
              </a:spcBef>
              <a:buNone/>
            </a:pPr>
            <a:r>
              <a:rPr lang="en-US" sz="2400" dirty="0" smtClean="0">
                <a:cs typeface="Calibri"/>
              </a:rPr>
              <a:t>→ </a:t>
            </a:r>
            <a:r>
              <a:rPr lang="en-US" sz="2400" b="1" i="1" dirty="0">
                <a:solidFill>
                  <a:srgbClr val="002060"/>
                </a:solidFill>
                <a:latin typeface="Courier New" pitchFamily="49" charset="0"/>
              </a:rPr>
              <a:t>condition</a:t>
            </a:r>
            <a:r>
              <a:rPr lang="en-US" sz="2400" b="1" dirty="0">
                <a:solidFill>
                  <a:srgbClr val="002060"/>
                </a:solidFill>
                <a:latin typeface="Courier New" pitchFamily="49" charset="0"/>
              </a:rPr>
              <a:t> ? </a:t>
            </a:r>
            <a:r>
              <a:rPr lang="en-US" sz="2400" b="1" i="1" dirty="0">
                <a:solidFill>
                  <a:srgbClr val="002060"/>
                </a:solidFill>
                <a:latin typeface="Courier New" pitchFamily="49" charset="0"/>
              </a:rPr>
              <a:t>expression1</a:t>
            </a:r>
            <a:r>
              <a:rPr lang="en-US" sz="2400" b="1" dirty="0">
                <a:solidFill>
                  <a:srgbClr val="002060"/>
                </a:solidFill>
                <a:latin typeface="Courier New" pitchFamily="49" charset="0"/>
              </a:rPr>
              <a:t> : </a:t>
            </a:r>
            <a:r>
              <a:rPr lang="en-US" sz="2400" b="1" i="1" dirty="0">
                <a:solidFill>
                  <a:srgbClr val="002060"/>
                </a:solidFill>
                <a:latin typeface="Courier New" pitchFamily="49" charset="0"/>
              </a:rPr>
              <a:t>expression2</a:t>
            </a:r>
            <a:endParaRPr lang="en-US" sz="2400" dirty="0" smtClean="0"/>
          </a:p>
          <a:p>
            <a:pPr marL="0" indent="0">
              <a:spcBef>
                <a:spcPts val="0"/>
              </a:spcBef>
              <a:buNone/>
            </a:pPr>
            <a:r>
              <a:rPr lang="en-US" sz="2400" dirty="0"/>
              <a:t> </a:t>
            </a:r>
            <a:r>
              <a:rPr lang="en-US" sz="2400" dirty="0" smtClean="0"/>
              <a:t>Ex: (a&gt;b) ? </a:t>
            </a:r>
            <a:r>
              <a:rPr lang="en-US" sz="2400" dirty="0"/>
              <a:t>a</a:t>
            </a:r>
            <a:r>
              <a:rPr lang="en-US" sz="2400" dirty="0" smtClean="0"/>
              <a:t> : b</a:t>
            </a:r>
          </a:p>
          <a:p>
            <a:pPr marL="0" indent="0">
              <a:spcBef>
                <a:spcPts val="600"/>
              </a:spcBef>
              <a:spcAft>
                <a:spcPts val="600"/>
              </a:spcAft>
              <a:buNone/>
            </a:pPr>
            <a:r>
              <a:rPr lang="en-US" sz="2400" b="1" u="sng" dirty="0" smtClean="0"/>
              <a:t>Bitwise Logical Expression:</a:t>
            </a:r>
          </a:p>
          <a:p>
            <a:pPr marL="0" indent="0" algn="just">
              <a:buNone/>
              <a:defRPr/>
            </a:pPr>
            <a:r>
              <a:rPr lang="en-US" sz="2400" dirty="0" smtClean="0"/>
              <a:t>→ </a:t>
            </a:r>
            <a:r>
              <a:rPr lang="en-US" sz="2400" dirty="0">
                <a:solidFill>
                  <a:srgbClr val="002060"/>
                </a:solidFill>
              </a:rPr>
              <a:t>identifier </a:t>
            </a:r>
            <a:r>
              <a:rPr lang="en-US" sz="2400" dirty="0" smtClean="0">
                <a:solidFill>
                  <a:srgbClr val="002060"/>
                </a:solidFill>
              </a:rPr>
              <a:t>Bitwise logical operator identifier</a:t>
            </a:r>
          </a:p>
          <a:p>
            <a:pPr marL="0" indent="0" algn="just">
              <a:buNone/>
              <a:defRPr/>
            </a:pPr>
            <a:r>
              <a:rPr lang="en-US" sz="2400" dirty="0" smtClean="0">
                <a:solidFill>
                  <a:srgbClr val="002060"/>
                </a:solidFill>
              </a:rPr>
              <a:t>Ex: a &amp; b;	x | y;	    p ^ q;</a:t>
            </a:r>
          </a:p>
          <a:p>
            <a:pPr marL="0" indent="0">
              <a:spcBef>
                <a:spcPts val="600"/>
              </a:spcBef>
              <a:spcAft>
                <a:spcPts val="600"/>
              </a:spcAft>
              <a:buNone/>
            </a:pPr>
            <a:r>
              <a:rPr lang="en-US" sz="2400" b="1" u="sng" dirty="0"/>
              <a:t>Bitwise </a:t>
            </a:r>
            <a:r>
              <a:rPr lang="en-US" sz="2400" b="1" u="sng" dirty="0" smtClean="0"/>
              <a:t>shift </a:t>
            </a:r>
            <a:r>
              <a:rPr lang="en-US" sz="2400" b="1" u="sng" dirty="0"/>
              <a:t>Expression:</a:t>
            </a:r>
          </a:p>
          <a:p>
            <a:pPr marL="0" indent="0" algn="just">
              <a:buNone/>
              <a:defRPr/>
            </a:pPr>
            <a:r>
              <a:rPr lang="en-US" sz="2400" dirty="0"/>
              <a:t>→ </a:t>
            </a:r>
            <a:r>
              <a:rPr lang="en-US" sz="2400" dirty="0">
                <a:solidFill>
                  <a:srgbClr val="002060"/>
                </a:solidFill>
              </a:rPr>
              <a:t>identifier Bitwise </a:t>
            </a:r>
            <a:r>
              <a:rPr lang="en-US" sz="2400" dirty="0" smtClean="0">
                <a:solidFill>
                  <a:srgbClr val="002060"/>
                </a:solidFill>
              </a:rPr>
              <a:t>shift </a:t>
            </a:r>
            <a:r>
              <a:rPr lang="en-US" sz="2400" dirty="0">
                <a:solidFill>
                  <a:srgbClr val="002060"/>
                </a:solidFill>
              </a:rPr>
              <a:t>operator </a:t>
            </a:r>
            <a:r>
              <a:rPr lang="en-US" sz="2400" dirty="0" smtClean="0">
                <a:solidFill>
                  <a:srgbClr val="002060"/>
                </a:solidFill>
              </a:rPr>
              <a:t>n</a:t>
            </a:r>
            <a:endParaRPr lang="en-US" sz="2400" dirty="0">
              <a:solidFill>
                <a:srgbClr val="002060"/>
              </a:solidFill>
            </a:endParaRPr>
          </a:p>
          <a:p>
            <a:pPr marL="0" indent="0" algn="just">
              <a:buNone/>
              <a:defRPr/>
            </a:pPr>
            <a:r>
              <a:rPr lang="en-US" sz="2400" dirty="0" smtClean="0">
                <a:solidFill>
                  <a:srgbClr val="002060"/>
                </a:solidFill>
              </a:rPr>
              <a:t>Ex: </a:t>
            </a:r>
            <a:r>
              <a:rPr lang="nl-NL" sz="2400" dirty="0">
                <a:solidFill>
                  <a:srgbClr val="002060"/>
                </a:solidFill>
              </a:rPr>
              <a:t>op&lt;&lt;n    or   op&gt;&gt;</a:t>
            </a:r>
            <a:r>
              <a:rPr lang="nl-NL" sz="2400" dirty="0" smtClean="0">
                <a:solidFill>
                  <a:srgbClr val="002060"/>
                </a:solidFill>
              </a:rPr>
              <a:t>n</a:t>
            </a:r>
          </a:p>
          <a:p>
            <a:pPr marL="0" indent="0">
              <a:spcBef>
                <a:spcPts val="600"/>
              </a:spcBef>
              <a:spcAft>
                <a:spcPts val="600"/>
              </a:spcAft>
              <a:buNone/>
            </a:pPr>
            <a:r>
              <a:rPr lang="en-US" sz="2400" b="1" u="sng" dirty="0"/>
              <a:t>Bitwise </a:t>
            </a:r>
            <a:r>
              <a:rPr lang="en-US" sz="2400" b="1" u="sng" dirty="0" smtClean="0"/>
              <a:t>complement </a:t>
            </a:r>
            <a:r>
              <a:rPr lang="en-US" sz="2400" b="1" u="sng" dirty="0"/>
              <a:t>Expression:</a:t>
            </a:r>
          </a:p>
          <a:p>
            <a:pPr marL="0" indent="0" algn="just">
              <a:buNone/>
              <a:defRPr/>
            </a:pPr>
            <a:r>
              <a:rPr lang="en-US" sz="2400" dirty="0"/>
              <a:t>→ </a:t>
            </a:r>
            <a:r>
              <a:rPr lang="en-US" sz="2400" dirty="0" smtClean="0">
                <a:solidFill>
                  <a:srgbClr val="002060"/>
                </a:solidFill>
              </a:rPr>
              <a:t>Bitwise complement </a:t>
            </a:r>
            <a:r>
              <a:rPr lang="en-US" sz="2400" dirty="0">
                <a:solidFill>
                  <a:srgbClr val="002060"/>
                </a:solidFill>
              </a:rPr>
              <a:t>operator identifier</a:t>
            </a:r>
          </a:p>
          <a:p>
            <a:pPr marL="0" indent="0" algn="just">
              <a:buNone/>
              <a:defRPr/>
            </a:pPr>
            <a:r>
              <a:rPr lang="en-US" sz="2400" dirty="0">
                <a:solidFill>
                  <a:srgbClr val="002060"/>
                </a:solidFill>
              </a:rPr>
              <a:t>Ex: </a:t>
            </a:r>
            <a:r>
              <a:rPr lang="nl-NL" sz="2400" dirty="0" smtClean="0">
                <a:solidFill>
                  <a:srgbClr val="002060"/>
                </a:solidFill>
              </a:rPr>
              <a:t>~ x</a:t>
            </a:r>
            <a:endParaRPr lang="en-US" sz="2400" dirty="0">
              <a:solidFill>
                <a:srgbClr val="002060"/>
              </a:solidFill>
            </a:endParaRPr>
          </a:p>
          <a:p>
            <a:pPr marL="0" indent="0" algn="just">
              <a:buNone/>
              <a:defRPr/>
            </a:pPr>
            <a:endParaRPr lang="en-US" sz="2400" dirty="0" smtClean="0">
              <a:solidFill>
                <a:srgbClr val="002060"/>
              </a:solidFill>
            </a:endParaRPr>
          </a:p>
        </p:txBody>
      </p:sp>
      <p:sp>
        <p:nvSpPr>
          <p:cNvPr id="20485" name="Slide Number Placeholder 5"/>
          <p:cNvSpPr>
            <a:spLocks noGrp="1"/>
          </p:cNvSpPr>
          <p:nvPr>
            <p:ph type="sldNum" sz="quarter" idx="12"/>
          </p:nvPr>
        </p:nvSpPr>
        <p:spPr>
          <a:noFill/>
        </p:spPr>
        <p:txBody>
          <a:bodyPr/>
          <a:lstStyle/>
          <a:p>
            <a:fld id="{A228E252-5987-4433-AB05-D40C87DEDA55}" type="slidenum">
              <a:rPr lang="en-US" smtClean="0">
                <a:solidFill>
                  <a:srgbClr val="002060"/>
                </a:solidFill>
              </a:rPr>
              <a:pPr/>
              <a:t>49</a:t>
            </a:fld>
            <a:endParaRPr lang="en-US" smtClean="0">
              <a:solidFill>
                <a:srgbClr val="002060"/>
              </a:solidFill>
            </a:endParaRPr>
          </a:p>
        </p:txBody>
      </p:sp>
      <p:sp>
        <p:nvSpPr>
          <p:cNvPr id="3" name="Title 2"/>
          <p:cNvSpPr>
            <a:spLocks noGrp="1"/>
          </p:cNvSpPr>
          <p:nvPr>
            <p:ph type="title"/>
          </p:nvPr>
        </p:nvSpPr>
        <p:spPr>
          <a:xfrm>
            <a:off x="1295400" y="76200"/>
            <a:ext cx="7848600" cy="685800"/>
          </a:xfrm>
        </p:spPr>
        <p:txBody>
          <a:bodyPr>
            <a:normAutofit/>
          </a:bodyPr>
          <a:lstStyle/>
          <a:p>
            <a:r>
              <a:rPr lang="en-US" sz="3000" b="1" dirty="0" smtClean="0"/>
              <a:t>Syntax for Conditional</a:t>
            </a:r>
            <a:r>
              <a:rPr lang="en-US" sz="3000" b="1" dirty="0"/>
              <a:t> </a:t>
            </a:r>
            <a:r>
              <a:rPr lang="en-US" sz="3000" b="1" dirty="0" smtClean="0"/>
              <a:t>and Bitwise Expressions</a:t>
            </a:r>
            <a:endParaRPr lang="en-US" sz="3000" b="1" dirty="0"/>
          </a:p>
        </p:txBody>
      </p:sp>
    </p:spTree>
    <p:extLst>
      <p:ext uri="{BB962C8B-B14F-4D97-AF65-F5344CB8AC3E}">
        <p14:creationId xmlns:p14="http://schemas.microsoft.com/office/powerpoint/2010/main" val="2473799754"/>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normAutofit fontScale="92500"/>
          </a:bodyPr>
          <a:lstStyle/>
          <a:p>
            <a:pPr algn="just" eaLnBrk="1" hangingPunct="1">
              <a:buFont typeface="Wingdings" pitchFamily="2" charset="2"/>
              <a:buChar char="Ø"/>
            </a:pPr>
            <a:r>
              <a:rPr lang="en-US" sz="2800" dirty="0" smtClean="0"/>
              <a:t>When both the operands in a single arithmetic expression such as ‘</a:t>
            </a:r>
            <a:r>
              <a:rPr lang="en-US" sz="2800" dirty="0" smtClean="0">
                <a:latin typeface="Trebuchet MS" pitchFamily="34" charset="0"/>
              </a:rPr>
              <a:t>a + b</a:t>
            </a:r>
            <a:r>
              <a:rPr lang="en-US" sz="2800" dirty="0" smtClean="0"/>
              <a:t>’ are integers, the </a:t>
            </a:r>
            <a:r>
              <a:rPr lang="en-US" sz="2800" i="1" dirty="0" smtClean="0"/>
              <a:t>expression</a:t>
            </a:r>
            <a:r>
              <a:rPr lang="en-US" sz="2800" dirty="0" smtClean="0"/>
              <a:t> is called an </a:t>
            </a:r>
            <a:r>
              <a:rPr lang="en-US" sz="2800" dirty="0" smtClean="0">
                <a:latin typeface="Comic Sans MS" pitchFamily="66" charset="0"/>
              </a:rPr>
              <a:t>integer expression </a:t>
            </a:r>
            <a:r>
              <a:rPr lang="en-US" sz="2800" dirty="0" smtClean="0"/>
              <a:t>and the </a:t>
            </a:r>
            <a:r>
              <a:rPr lang="en-US" sz="2800" i="1" dirty="0" smtClean="0"/>
              <a:t>operation</a:t>
            </a:r>
            <a:r>
              <a:rPr lang="en-US" sz="2800" dirty="0" smtClean="0"/>
              <a:t> is called </a:t>
            </a:r>
            <a:r>
              <a:rPr lang="en-US" sz="2800" dirty="0" smtClean="0">
                <a:latin typeface="Comic Sans MS" pitchFamily="66" charset="0"/>
              </a:rPr>
              <a:t>integer arithmetic</a:t>
            </a:r>
            <a:r>
              <a:rPr lang="en-US" sz="2800" dirty="0" smtClean="0"/>
              <a:t>.</a:t>
            </a:r>
          </a:p>
          <a:p>
            <a:pPr algn="just" eaLnBrk="1" hangingPunct="1">
              <a:buFont typeface="Wingdings" pitchFamily="2" charset="2"/>
              <a:buChar char="Ø"/>
            </a:pPr>
            <a:endParaRPr lang="en-US" sz="2800" dirty="0" smtClean="0"/>
          </a:p>
          <a:p>
            <a:pPr algn="just" eaLnBrk="1" hangingPunct="1">
              <a:buFont typeface="Wingdings" pitchFamily="2" charset="2"/>
              <a:buChar char="Ø"/>
            </a:pPr>
            <a:r>
              <a:rPr lang="en-US" sz="2800" dirty="0" smtClean="0">
                <a:latin typeface="Calibri" pitchFamily="34" charset="0"/>
                <a:cs typeface="Calibri" pitchFamily="34" charset="0"/>
              </a:rPr>
              <a:t>Integer arithmetic always yields an integer value</a:t>
            </a:r>
            <a:r>
              <a:rPr lang="en-US" sz="2800" dirty="0" smtClean="0"/>
              <a:t>.</a:t>
            </a:r>
          </a:p>
          <a:p>
            <a:pPr algn="just" eaLnBrk="1" hangingPunct="1">
              <a:buFontTx/>
              <a:buNone/>
            </a:pPr>
            <a:endParaRPr lang="en-US" sz="600" dirty="0" smtClean="0"/>
          </a:p>
          <a:p>
            <a:pPr algn="just" eaLnBrk="1" hangingPunct="1">
              <a:buFontTx/>
              <a:buNone/>
            </a:pPr>
            <a:r>
              <a:rPr lang="en-US" sz="2800" dirty="0" smtClean="0"/>
              <a:t>	Example:  Let   a=14  b=4</a:t>
            </a:r>
          </a:p>
          <a:p>
            <a:pPr lvl="1" algn="just" eaLnBrk="1" hangingPunct="1">
              <a:spcBef>
                <a:spcPct val="0"/>
              </a:spcBef>
              <a:buClr>
                <a:srgbClr val="800000"/>
              </a:buClr>
              <a:buFont typeface="Wingdings" pitchFamily="2" charset="2"/>
              <a:buNone/>
            </a:pPr>
            <a:r>
              <a:rPr lang="en-US" sz="2400" dirty="0" smtClean="0"/>
              <a:t>	a – b = 10</a:t>
            </a:r>
          </a:p>
          <a:p>
            <a:pPr lvl="1" algn="just" eaLnBrk="1" hangingPunct="1">
              <a:spcBef>
                <a:spcPct val="0"/>
              </a:spcBef>
              <a:buClr>
                <a:srgbClr val="800000"/>
              </a:buClr>
              <a:buFont typeface="Wingdings" pitchFamily="2" charset="2"/>
              <a:buNone/>
            </a:pPr>
            <a:r>
              <a:rPr lang="en-US" sz="2400" dirty="0" smtClean="0"/>
              <a:t>	a + b = 18</a:t>
            </a:r>
          </a:p>
          <a:p>
            <a:pPr lvl="1" algn="just" eaLnBrk="1" hangingPunct="1">
              <a:spcBef>
                <a:spcPct val="0"/>
              </a:spcBef>
              <a:buClr>
                <a:srgbClr val="800000"/>
              </a:buClr>
              <a:buFont typeface="Wingdings" pitchFamily="2" charset="2"/>
              <a:buNone/>
            </a:pPr>
            <a:r>
              <a:rPr lang="en-US" sz="2400" dirty="0" smtClean="0"/>
              <a:t>	a * b = 56</a:t>
            </a:r>
          </a:p>
          <a:p>
            <a:pPr lvl="1" algn="just" eaLnBrk="1" hangingPunct="1">
              <a:spcBef>
                <a:spcPct val="0"/>
              </a:spcBef>
              <a:buClr>
                <a:srgbClr val="800000"/>
              </a:buClr>
              <a:buFont typeface="Wingdings" pitchFamily="2" charset="2"/>
              <a:buNone/>
            </a:pPr>
            <a:r>
              <a:rPr lang="en-US" sz="2400" dirty="0" smtClean="0"/>
              <a:t>	a / b = 3</a:t>
            </a:r>
          </a:p>
          <a:p>
            <a:pPr lvl="1" algn="just" eaLnBrk="1" hangingPunct="1">
              <a:spcBef>
                <a:spcPct val="0"/>
              </a:spcBef>
              <a:buClr>
                <a:srgbClr val="800000"/>
              </a:buClr>
              <a:buFont typeface="Wingdings" pitchFamily="2" charset="2"/>
              <a:buNone/>
            </a:pPr>
            <a:r>
              <a:rPr lang="en-US" sz="2400" dirty="0" smtClean="0"/>
              <a:t>	a % b = 2</a:t>
            </a:r>
          </a:p>
        </p:txBody>
      </p:sp>
      <p:sp>
        <p:nvSpPr>
          <p:cNvPr id="10245" name="Slide Number Placeholder 5"/>
          <p:cNvSpPr>
            <a:spLocks noGrp="1"/>
          </p:cNvSpPr>
          <p:nvPr>
            <p:ph type="sldNum" sz="quarter" idx="12"/>
          </p:nvPr>
        </p:nvSpPr>
        <p:spPr>
          <a:noFill/>
        </p:spPr>
        <p:txBody>
          <a:bodyPr/>
          <a:lstStyle/>
          <a:p>
            <a:fld id="{08105528-9487-4EF1-8D1F-DD99C3BEBDFD}" type="slidenum">
              <a:rPr lang="en-US" smtClean="0"/>
              <a:pPr/>
              <a:t>5</a:t>
            </a:fld>
            <a:endParaRPr lang="en-US" dirty="0" smtClean="0"/>
          </a:p>
        </p:txBody>
      </p:sp>
      <p:sp>
        <p:nvSpPr>
          <p:cNvPr id="3" name="Title 2"/>
          <p:cNvSpPr>
            <a:spLocks noGrp="1"/>
          </p:cNvSpPr>
          <p:nvPr>
            <p:ph type="title"/>
          </p:nvPr>
        </p:nvSpPr>
        <p:spPr/>
        <p:txBody>
          <a:bodyPr>
            <a:normAutofit/>
          </a:bodyPr>
          <a:lstStyle/>
          <a:p>
            <a:pPr algn="ctr"/>
            <a:r>
              <a:rPr lang="en-US" b="1" dirty="0"/>
              <a:t>Integer </a:t>
            </a:r>
            <a:r>
              <a:rPr lang="en-US" b="1" dirty="0" smtClean="0"/>
              <a:t>arithmetic</a:t>
            </a:r>
            <a:endParaRPr lang="en-US" b="1" dirty="0"/>
          </a:p>
        </p:txBody>
      </p:sp>
    </p:spTree>
    <p:extLst>
      <p:ext uri="{BB962C8B-B14F-4D97-AF65-F5344CB8AC3E}">
        <p14:creationId xmlns:p14="http://schemas.microsoft.com/office/powerpoint/2010/main" val="13518230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1295402" y="1219200"/>
            <a:ext cx="7696198" cy="4524315"/>
          </a:xfrm>
          <a:prstGeom prst="rect">
            <a:avLst/>
          </a:prstGeom>
          <a:noFill/>
          <a:ln w="9525">
            <a:noFill/>
            <a:miter lim="800000"/>
            <a:headEnd/>
            <a:tailEnd/>
          </a:ln>
        </p:spPr>
        <p:txBody>
          <a:bodyPr wrap="square">
            <a:spAutoFit/>
          </a:bodyPr>
          <a:lstStyle/>
          <a:p>
            <a:pPr algn="just">
              <a:lnSpc>
                <a:spcPct val="150000"/>
              </a:lnSpc>
            </a:pPr>
            <a:r>
              <a:rPr lang="en-US" sz="2400" b="1" dirty="0">
                <a:solidFill>
                  <a:srgbClr val="000066"/>
                </a:solidFill>
              </a:rPr>
              <a:t>Operator: </a:t>
            </a:r>
            <a:endParaRPr lang="en-US" sz="2400" b="1" dirty="0" smtClean="0">
              <a:solidFill>
                <a:srgbClr val="000066"/>
              </a:solidFill>
            </a:endParaRPr>
          </a:p>
          <a:p>
            <a:pPr algn="just">
              <a:lnSpc>
                <a:spcPct val="150000"/>
              </a:lnSpc>
            </a:pPr>
            <a:r>
              <a:rPr lang="en-US" sz="2400" dirty="0" smtClean="0">
                <a:solidFill>
                  <a:srgbClr val="000066"/>
                </a:solidFill>
              </a:rPr>
              <a:t>Symbol </a:t>
            </a:r>
            <a:r>
              <a:rPr lang="en-US" sz="2400" dirty="0">
                <a:solidFill>
                  <a:srgbClr val="000066"/>
                </a:solidFill>
              </a:rPr>
              <a:t>that tells the computer to perform certain  mathematical or logical manipulations.</a:t>
            </a:r>
          </a:p>
          <a:p>
            <a:pPr algn="just">
              <a:lnSpc>
                <a:spcPct val="150000"/>
              </a:lnSpc>
            </a:pPr>
            <a:endParaRPr lang="en-US" sz="2400" b="1" dirty="0">
              <a:solidFill>
                <a:srgbClr val="000066"/>
              </a:solidFill>
            </a:endParaRPr>
          </a:p>
          <a:p>
            <a:pPr algn="just">
              <a:lnSpc>
                <a:spcPct val="150000"/>
              </a:lnSpc>
            </a:pPr>
            <a:r>
              <a:rPr lang="en-US" sz="2400" b="1" dirty="0">
                <a:solidFill>
                  <a:srgbClr val="000066"/>
                </a:solidFill>
              </a:rPr>
              <a:t>Expression: </a:t>
            </a:r>
          </a:p>
          <a:p>
            <a:pPr algn="just">
              <a:lnSpc>
                <a:spcPct val="150000"/>
              </a:lnSpc>
              <a:buFont typeface="Wingdings" pitchFamily="2" charset="2"/>
              <a:buChar char="ü"/>
            </a:pPr>
            <a:r>
              <a:rPr lang="en-US" sz="2400" dirty="0">
                <a:solidFill>
                  <a:srgbClr val="000066"/>
                </a:solidFill>
              </a:rPr>
              <a:t>Consists of a single entity, such as a constant or a variable.</a:t>
            </a:r>
          </a:p>
          <a:p>
            <a:pPr marL="236538" indent="-236538" algn="just">
              <a:lnSpc>
                <a:spcPct val="150000"/>
              </a:lnSpc>
              <a:buFont typeface="Wingdings" pitchFamily="2" charset="2"/>
              <a:buChar char="ü"/>
            </a:pPr>
            <a:r>
              <a:rPr lang="en-US" sz="2400" dirty="0">
                <a:solidFill>
                  <a:srgbClr val="000066"/>
                </a:solidFill>
              </a:rPr>
              <a:t>Consists of some combination of such entities, interconnected  by one or more operators.</a:t>
            </a:r>
          </a:p>
        </p:txBody>
      </p:sp>
      <p:sp>
        <p:nvSpPr>
          <p:cNvPr id="4" name="Slide Number Placeholder 3"/>
          <p:cNvSpPr>
            <a:spLocks noGrp="1"/>
          </p:cNvSpPr>
          <p:nvPr>
            <p:ph type="sldNum" sz="quarter" idx="12"/>
          </p:nvPr>
        </p:nvSpPr>
        <p:spPr/>
        <p:txBody>
          <a:bodyPr/>
          <a:lstStyle/>
          <a:p>
            <a:pPr>
              <a:defRPr/>
            </a:pPr>
            <a:fld id="{993746DB-2717-4016-A227-45521EAB81D7}" type="slidenum">
              <a:rPr lang="en-US" smtClean="0"/>
              <a:pPr>
                <a:defRPr/>
              </a:pPr>
              <a:t>50</a:t>
            </a:fld>
            <a:endParaRPr lang="en-US" dirty="0"/>
          </a:p>
        </p:txBody>
      </p:sp>
      <p:sp>
        <p:nvSpPr>
          <p:cNvPr id="7" name="Title 6"/>
          <p:cNvSpPr>
            <a:spLocks noGrp="1"/>
          </p:cNvSpPr>
          <p:nvPr>
            <p:ph type="title"/>
          </p:nvPr>
        </p:nvSpPr>
        <p:spPr/>
        <p:txBody>
          <a:bodyPr>
            <a:normAutofit/>
          </a:bodyPr>
          <a:lstStyle/>
          <a:p>
            <a:pPr algn="ctr"/>
            <a:r>
              <a:rPr lang="en-US" dirty="0">
                <a:solidFill>
                  <a:srgbClr val="002060"/>
                </a:solidFill>
                <a:latin typeface="Calibri" pitchFamily="34" charset="0"/>
              </a:rPr>
              <a:t>OPERATORS and </a:t>
            </a:r>
            <a:r>
              <a:rPr lang="en-US" dirty="0" smtClean="0">
                <a:solidFill>
                  <a:srgbClr val="002060"/>
                </a:solidFill>
                <a:latin typeface="Calibri" pitchFamily="34" charset="0"/>
              </a:rPr>
              <a:t>EXPRESSIONS</a:t>
            </a:r>
            <a:endParaRPr lang="en-US" dirty="0">
              <a:solidFill>
                <a:srgbClr val="002060"/>
              </a:solidFill>
            </a:endParaRPr>
          </a:p>
        </p:txBody>
      </p:sp>
    </p:spTree>
    <p:extLst>
      <p:ext uri="{BB962C8B-B14F-4D97-AF65-F5344CB8AC3E}">
        <p14:creationId xmlns:p14="http://schemas.microsoft.com/office/powerpoint/2010/main" val="11815572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xfrm>
            <a:off x="1371600" y="990600"/>
            <a:ext cx="7467600" cy="5059363"/>
          </a:xfrm>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Char char="Ø"/>
              <a:defRPr/>
            </a:pPr>
            <a:r>
              <a:rPr lang="en-US" sz="2400" dirty="0" smtClean="0">
                <a:solidFill>
                  <a:srgbClr val="000066"/>
                </a:solidFill>
              </a:rPr>
              <a:t>The operators within C++ are grouped hierarchically according to their </a:t>
            </a:r>
            <a:r>
              <a:rPr lang="en-US" sz="2400" b="1" i="1" dirty="0" smtClean="0">
                <a:solidFill>
                  <a:srgbClr val="000066"/>
                </a:solidFill>
                <a:latin typeface="Times New Roman" pitchFamily="18" charset="0"/>
                <a:cs typeface="Times New Roman" pitchFamily="18" charset="0"/>
              </a:rPr>
              <a:t>precedence</a:t>
            </a:r>
            <a:r>
              <a:rPr lang="en-US" sz="2400" dirty="0" smtClean="0">
                <a:solidFill>
                  <a:srgbClr val="000066"/>
                </a:solidFill>
              </a:rPr>
              <a:t> (i.e., order of evaluation).</a:t>
            </a:r>
          </a:p>
          <a:p>
            <a:pPr algn="just" eaLnBrk="1" hangingPunct="1">
              <a:buFont typeface="Wingdings" pitchFamily="2" charset="2"/>
              <a:buChar char="Ø"/>
              <a:defRPr/>
            </a:pPr>
            <a:endParaRPr lang="en-US" sz="2400" dirty="0" smtClean="0">
              <a:solidFill>
                <a:srgbClr val="000066"/>
              </a:solidFill>
            </a:endParaRPr>
          </a:p>
          <a:p>
            <a:pPr algn="just" eaLnBrk="1" hangingPunct="1">
              <a:buFont typeface="Wingdings" pitchFamily="2" charset="2"/>
              <a:buChar char="Ø"/>
              <a:defRPr/>
            </a:pPr>
            <a:r>
              <a:rPr lang="en-US" sz="2400" dirty="0" smtClean="0">
                <a:solidFill>
                  <a:srgbClr val="000066"/>
                </a:solidFill>
              </a:rPr>
              <a:t>Operations with a higher precedence are carried out before operations having a  lower precedence.</a:t>
            </a:r>
          </a:p>
          <a:p>
            <a:pPr algn="just" eaLnBrk="1" hangingPunct="1">
              <a:buFontTx/>
              <a:buNone/>
              <a:defRPr/>
            </a:pPr>
            <a:endParaRPr lang="en-US" sz="300" b="1" dirty="0" smtClean="0">
              <a:solidFill>
                <a:srgbClr val="000066"/>
              </a:solidFill>
            </a:endParaRPr>
          </a:p>
          <a:p>
            <a:pPr algn="just" eaLnBrk="1" hangingPunct="1">
              <a:buFontTx/>
              <a:buNone/>
              <a:defRPr/>
            </a:pPr>
            <a:r>
              <a:rPr lang="en-US" sz="2400" b="1" dirty="0" smtClean="0">
                <a:solidFill>
                  <a:srgbClr val="000066"/>
                </a:solidFill>
              </a:rPr>
              <a:t>		High priority operators   *  /  % …</a:t>
            </a:r>
          </a:p>
          <a:p>
            <a:pPr algn="just" eaLnBrk="1" hangingPunct="1">
              <a:buFontTx/>
              <a:buNone/>
              <a:defRPr/>
            </a:pPr>
            <a:r>
              <a:rPr lang="en-US" sz="2400" b="1" dirty="0" smtClean="0">
                <a:solidFill>
                  <a:srgbClr val="000066"/>
                </a:solidFill>
              </a:rPr>
              <a:t>		Low priority operators   +  - … </a:t>
            </a:r>
          </a:p>
          <a:p>
            <a:pPr algn="just" eaLnBrk="1" hangingPunct="1">
              <a:buFontTx/>
              <a:buNone/>
              <a:defRPr/>
            </a:pPr>
            <a:endParaRPr lang="en-US" sz="1050" b="1" dirty="0" smtClean="0">
              <a:solidFill>
                <a:srgbClr val="000066"/>
              </a:solidFill>
            </a:endParaRPr>
          </a:p>
          <a:p>
            <a:pPr algn="just" eaLnBrk="1" hangingPunct="1">
              <a:buFont typeface="Wingdings" pitchFamily="2" charset="2"/>
              <a:buChar char="Ø"/>
              <a:defRPr/>
            </a:pPr>
            <a:r>
              <a:rPr lang="en-US" sz="2400" dirty="0" smtClean="0">
                <a:solidFill>
                  <a:srgbClr val="000066"/>
                </a:solidFill>
              </a:rPr>
              <a:t>The order in which consecutive operations within the same precedence group are carried out is known as </a:t>
            </a:r>
            <a:r>
              <a:rPr lang="en-US" sz="2400" b="1" i="1" dirty="0" err="1" smtClean="0">
                <a:solidFill>
                  <a:srgbClr val="000066"/>
                </a:solidFill>
                <a:latin typeface="Times New Roman" pitchFamily="18" charset="0"/>
                <a:cs typeface="Times New Roman" pitchFamily="18" charset="0"/>
              </a:rPr>
              <a:t>Associativity</a:t>
            </a:r>
            <a:r>
              <a:rPr lang="en-US" sz="2400" dirty="0" smtClean="0">
                <a:solidFill>
                  <a:srgbClr val="000066"/>
                </a:solidFill>
              </a:rPr>
              <a:t>.</a:t>
            </a:r>
          </a:p>
          <a:p>
            <a:pPr algn="just" eaLnBrk="1" hangingPunct="1">
              <a:buNone/>
              <a:defRPr/>
            </a:pPr>
            <a:r>
              <a:rPr lang="en-US" sz="2400" b="1" dirty="0" smtClean="0">
                <a:solidFill>
                  <a:srgbClr val="000066"/>
                </a:solidFill>
              </a:rPr>
              <a:t>     EX:</a:t>
            </a:r>
          </a:p>
          <a:p>
            <a:pPr algn="just" eaLnBrk="1" hangingPunct="1">
              <a:buNone/>
              <a:defRPr/>
            </a:pPr>
            <a:r>
              <a:rPr lang="en-US" sz="2400" dirty="0" smtClean="0">
                <a:solidFill>
                  <a:srgbClr val="000066"/>
                </a:solidFill>
              </a:rPr>
              <a:t>	</a:t>
            </a:r>
            <a:r>
              <a:rPr lang="en-US" sz="2200" dirty="0" smtClean="0">
                <a:solidFill>
                  <a:srgbClr val="000066"/>
                </a:solidFill>
              </a:rPr>
              <a:t>For both the precedence group described above, </a:t>
            </a:r>
            <a:r>
              <a:rPr lang="en-US" sz="2200" b="1" i="1" dirty="0" smtClean="0">
                <a:solidFill>
                  <a:srgbClr val="000066"/>
                </a:solidFill>
                <a:latin typeface="Times New Roman" pitchFamily="18" charset="0"/>
                <a:cs typeface="Times New Roman" pitchFamily="18" charset="0"/>
              </a:rPr>
              <a:t>associativity is “left to right”</a:t>
            </a:r>
            <a:r>
              <a:rPr lang="en-US" sz="2200" dirty="0" smtClean="0">
                <a:solidFill>
                  <a:srgbClr val="000066"/>
                </a:solidFill>
              </a:rPr>
              <a:t>.</a:t>
            </a:r>
          </a:p>
        </p:txBody>
      </p:sp>
      <p:sp>
        <p:nvSpPr>
          <p:cNvPr id="24581" name="Slide Number Placeholder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r"/>
            <a:fld id="{9B50CDB3-72AB-4FA3-93A5-DE0F4D32E5D9}" type="slidenum">
              <a:rPr lang="en-US" smtClean="0">
                <a:latin typeface="Arial" charset="0"/>
              </a:rPr>
              <a:pPr algn="r"/>
              <a:t>51</a:t>
            </a:fld>
            <a:endParaRPr lang="en-US" smtClean="0">
              <a:latin typeface="Arial" charset="0"/>
            </a:endParaRPr>
          </a:p>
        </p:txBody>
      </p:sp>
      <p:sp>
        <p:nvSpPr>
          <p:cNvPr id="2" name="Title 1"/>
          <p:cNvSpPr>
            <a:spLocks noGrp="1"/>
          </p:cNvSpPr>
          <p:nvPr>
            <p:ph type="title"/>
          </p:nvPr>
        </p:nvSpPr>
        <p:spPr/>
        <p:txBody>
          <a:bodyPr>
            <a:normAutofit/>
          </a:bodyPr>
          <a:lstStyle/>
          <a:p>
            <a:pPr algn="ctr"/>
            <a:r>
              <a:rPr lang="en-US" dirty="0">
                <a:solidFill>
                  <a:srgbClr val="002060"/>
                </a:solidFill>
              </a:rPr>
              <a:t>Operator precedence &amp; </a:t>
            </a:r>
            <a:r>
              <a:rPr lang="en-US" dirty="0" smtClean="0">
                <a:solidFill>
                  <a:srgbClr val="002060"/>
                </a:solidFill>
              </a:rPr>
              <a:t>Associativity</a:t>
            </a:r>
            <a:endParaRPr lang="en-US" dirty="0">
              <a:solidFill>
                <a:srgbClr val="002060"/>
              </a:solidFill>
            </a:endParaRPr>
          </a:p>
        </p:txBody>
      </p:sp>
    </p:spTree>
    <p:extLst>
      <p:ext uri="{BB962C8B-B14F-4D97-AF65-F5344CB8AC3E}">
        <p14:creationId xmlns:p14="http://schemas.microsoft.com/office/powerpoint/2010/main" val="7429789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
          <p:cNvGraphicFramePr>
            <a:graphicFrameLocks noGrp="1" noChangeAspect="1"/>
          </p:cNvGraphicFramePr>
          <p:nvPr>
            <p:ph idx="1"/>
            <p:extLst>
              <p:ext uri="{D42A27DB-BD31-4B8C-83A1-F6EECF244321}">
                <p14:modId xmlns:p14="http://schemas.microsoft.com/office/powerpoint/2010/main" val="1587132502"/>
              </p:ext>
            </p:extLst>
          </p:nvPr>
        </p:nvGraphicFramePr>
        <p:xfrm>
          <a:off x="2590800" y="2438400"/>
          <a:ext cx="1905000" cy="984250"/>
        </p:xfrm>
        <a:graphic>
          <a:graphicData uri="http://schemas.openxmlformats.org/presentationml/2006/ole">
            <mc:AlternateContent xmlns:mc="http://schemas.openxmlformats.org/markup-compatibility/2006">
              <mc:Choice xmlns:v="urn:schemas-microsoft-com:vml" Requires="v">
                <p:oleObj spid="_x0000_s1028" name="Equation" r:id="rId4" imgW="761669" imgH="393529" progId="Equation.3">
                  <p:embed/>
                </p:oleObj>
              </mc:Choice>
              <mc:Fallback>
                <p:oleObj name="Equation" r:id="rId4" imgW="761669" imgH="393529" progId="Equation.3">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438400"/>
                        <a:ext cx="19050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Slide Number Placeholder 9"/>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r"/>
            <a:fld id="{89B59BB9-0DD1-461D-B208-BD5796E0DEDF}" type="slidenum">
              <a:rPr lang="en-US" smtClean="0">
                <a:latin typeface="Arial" charset="0"/>
              </a:rPr>
              <a:pPr algn="r"/>
              <a:t>52</a:t>
            </a:fld>
            <a:endParaRPr lang="en-US" smtClean="0">
              <a:latin typeface="Arial" charset="0"/>
            </a:endParaRPr>
          </a:p>
        </p:txBody>
      </p:sp>
      <p:sp>
        <p:nvSpPr>
          <p:cNvPr id="2" name="Title 1"/>
          <p:cNvSpPr>
            <a:spLocks noGrp="1"/>
          </p:cNvSpPr>
          <p:nvPr>
            <p:ph type="title"/>
          </p:nvPr>
        </p:nvSpPr>
        <p:spPr/>
        <p:txBody>
          <a:bodyPr>
            <a:normAutofit/>
          </a:bodyPr>
          <a:lstStyle/>
          <a:p>
            <a:pPr algn="ctr"/>
            <a:r>
              <a:rPr lang="en-US" b="1" dirty="0">
                <a:solidFill>
                  <a:srgbClr val="002060"/>
                </a:solidFill>
              </a:rPr>
              <a:t>Operator precedence &amp; </a:t>
            </a:r>
            <a:r>
              <a:rPr lang="en-US" b="1" dirty="0" smtClean="0">
                <a:solidFill>
                  <a:srgbClr val="002060"/>
                </a:solidFill>
              </a:rPr>
              <a:t>Associativity</a:t>
            </a:r>
            <a:endParaRPr lang="en-US" b="1" dirty="0">
              <a:solidFill>
                <a:srgbClr val="002060"/>
              </a:solidFill>
            </a:endParaRPr>
          </a:p>
        </p:txBody>
      </p:sp>
      <p:sp>
        <p:nvSpPr>
          <p:cNvPr id="2052" name="Rectangle 2"/>
          <p:cNvSpPr>
            <a:spLocks noGrp="1" noChangeArrowheads="1"/>
          </p:cNvSpPr>
          <p:nvPr>
            <p:ph type="body" sz="half" idx="4294967295"/>
          </p:nvPr>
        </p:nvSpPr>
        <p:spPr bwMode="auto">
          <a:xfrm>
            <a:off x="1600200" y="1579563"/>
            <a:ext cx="7543800" cy="45259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Wingdings" pitchFamily="2" charset="2"/>
              <a:buChar char="Ø"/>
            </a:pPr>
            <a:r>
              <a:rPr lang="en-US" sz="2800" dirty="0" smtClean="0">
                <a:solidFill>
                  <a:srgbClr val="000066"/>
                </a:solidFill>
              </a:rPr>
              <a:t>Ex: </a:t>
            </a:r>
            <a:r>
              <a:rPr lang="en-US" dirty="0" smtClean="0">
                <a:solidFill>
                  <a:srgbClr val="000066"/>
                </a:solidFill>
              </a:rPr>
              <a:t> </a:t>
            </a:r>
            <a:r>
              <a:rPr lang="en-US" sz="2400" b="1" dirty="0" smtClean="0">
                <a:solidFill>
                  <a:srgbClr val="000066"/>
                </a:solidFill>
                <a:latin typeface="Tempus Sans ITC" pitchFamily="82" charset="0"/>
              </a:rPr>
              <a:t>a –b/c*d    </a:t>
            </a:r>
            <a:r>
              <a:rPr lang="en-US" sz="2400" dirty="0" smtClean="0">
                <a:solidFill>
                  <a:srgbClr val="000066"/>
                </a:solidFill>
              </a:rPr>
              <a:t>is equivalent to the algebraic   formula</a:t>
            </a:r>
          </a:p>
        </p:txBody>
      </p:sp>
      <p:graphicFrame>
        <p:nvGraphicFramePr>
          <p:cNvPr id="2051" name="Object 6"/>
          <p:cNvGraphicFramePr>
            <a:graphicFrameLocks noGrp="1" noChangeAspect="1"/>
          </p:cNvGraphicFramePr>
          <p:nvPr>
            <p:ph sz="quarter" idx="4294967295"/>
            <p:extLst>
              <p:ext uri="{D42A27DB-BD31-4B8C-83A1-F6EECF244321}">
                <p14:modId xmlns:p14="http://schemas.microsoft.com/office/powerpoint/2010/main" val="1374639295"/>
              </p:ext>
            </p:extLst>
          </p:nvPr>
        </p:nvGraphicFramePr>
        <p:xfrm>
          <a:off x="2012950" y="4267200"/>
          <a:ext cx="4921250" cy="990600"/>
        </p:xfrm>
        <a:graphic>
          <a:graphicData uri="http://schemas.openxmlformats.org/presentationml/2006/ole">
            <mc:AlternateContent xmlns:mc="http://schemas.openxmlformats.org/markup-compatibility/2006">
              <mc:Choice xmlns:v="urn:schemas-microsoft-com:vml" Requires="v">
                <p:oleObj spid="_x0000_s1029" name="Equation" r:id="rId6" imgW="1955800" imgH="393700" progId="Equation.3">
                  <p:embed/>
                </p:oleObj>
              </mc:Choice>
              <mc:Fallback>
                <p:oleObj name="Equation" r:id="rId6" imgW="1955800" imgH="393700" progId="Equation.3">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950" y="4267200"/>
                        <a:ext cx="492125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Text Box 5"/>
          <p:cNvSpPr txBox="1">
            <a:spLocks noChangeArrowheads="1"/>
          </p:cNvSpPr>
          <p:nvPr/>
        </p:nvSpPr>
        <p:spPr bwMode="auto">
          <a:xfrm>
            <a:off x="1371600" y="3581399"/>
            <a:ext cx="7315200" cy="523875"/>
          </a:xfrm>
          <a:prstGeom prst="rect">
            <a:avLst/>
          </a:prstGeom>
          <a:noFill/>
          <a:ln w="9525">
            <a:noFill/>
            <a:miter lim="800000"/>
            <a:headEnd/>
            <a:tailEnd/>
          </a:ln>
        </p:spPr>
        <p:txBody>
          <a:bodyPr>
            <a:spAutoFit/>
          </a:bodyPr>
          <a:lstStyle/>
          <a:p>
            <a:r>
              <a:rPr lang="en-US" sz="2400" dirty="0">
                <a:solidFill>
                  <a:srgbClr val="000066"/>
                </a:solidFill>
              </a:rPr>
              <a:t>If </a:t>
            </a:r>
            <a:r>
              <a:rPr lang="en-US" sz="2800" b="1" dirty="0">
                <a:solidFill>
                  <a:srgbClr val="000066"/>
                </a:solidFill>
                <a:latin typeface="Tempus Sans ITC" pitchFamily="82" charset="0"/>
              </a:rPr>
              <a:t>a=1.0</a:t>
            </a:r>
            <a:r>
              <a:rPr lang="en-US" sz="2400" dirty="0">
                <a:solidFill>
                  <a:srgbClr val="000066"/>
                </a:solidFill>
              </a:rPr>
              <a:t>,</a:t>
            </a:r>
            <a:r>
              <a:rPr lang="en-US" sz="2800" b="1" dirty="0">
                <a:solidFill>
                  <a:srgbClr val="000066"/>
                </a:solidFill>
                <a:latin typeface="Tempus Sans ITC" pitchFamily="82" charset="0"/>
              </a:rPr>
              <a:t>b=2.0</a:t>
            </a:r>
            <a:r>
              <a:rPr lang="en-US" sz="2400" dirty="0">
                <a:solidFill>
                  <a:srgbClr val="000066"/>
                </a:solidFill>
              </a:rPr>
              <a:t>,</a:t>
            </a:r>
            <a:r>
              <a:rPr lang="en-US" sz="2800" b="1" dirty="0">
                <a:solidFill>
                  <a:srgbClr val="000066"/>
                </a:solidFill>
                <a:latin typeface="Tempus Sans ITC" pitchFamily="82" charset="0"/>
              </a:rPr>
              <a:t>c=3.0</a:t>
            </a:r>
            <a:r>
              <a:rPr lang="en-US" sz="2400" dirty="0">
                <a:solidFill>
                  <a:srgbClr val="000066"/>
                </a:solidFill>
              </a:rPr>
              <a:t> and </a:t>
            </a:r>
            <a:r>
              <a:rPr lang="en-US" sz="2800" b="1" dirty="0">
                <a:solidFill>
                  <a:srgbClr val="000066"/>
                </a:solidFill>
                <a:latin typeface="Tempus Sans ITC" pitchFamily="82" charset="0"/>
              </a:rPr>
              <a:t>d=4.0</a:t>
            </a:r>
            <a:r>
              <a:rPr lang="en-US" sz="2400" dirty="0">
                <a:solidFill>
                  <a:srgbClr val="000066"/>
                </a:solidFill>
              </a:rPr>
              <a:t> then the value is,</a:t>
            </a:r>
          </a:p>
        </p:txBody>
      </p:sp>
    </p:spTree>
    <p:extLst>
      <p:ext uri="{BB962C8B-B14F-4D97-AF65-F5344CB8AC3E}">
        <p14:creationId xmlns:p14="http://schemas.microsoft.com/office/powerpoint/2010/main" val="27435743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
          <p:cNvGraphicFramePr>
            <a:graphicFrameLocks noGrp="1" noChangeAspect="1"/>
          </p:cNvGraphicFramePr>
          <p:nvPr>
            <p:ph idx="1"/>
            <p:extLst>
              <p:ext uri="{D42A27DB-BD31-4B8C-83A1-F6EECF244321}">
                <p14:modId xmlns:p14="http://schemas.microsoft.com/office/powerpoint/2010/main" val="1432889920"/>
              </p:ext>
            </p:extLst>
          </p:nvPr>
        </p:nvGraphicFramePr>
        <p:xfrm>
          <a:off x="3008313" y="3538538"/>
          <a:ext cx="2001837" cy="957262"/>
        </p:xfrm>
        <a:graphic>
          <a:graphicData uri="http://schemas.openxmlformats.org/presentationml/2006/ole">
            <mc:AlternateContent xmlns:mc="http://schemas.openxmlformats.org/markup-compatibility/2006">
              <mc:Choice xmlns:v="urn:schemas-microsoft-com:vml" Requires="v">
                <p:oleObj spid="_x0000_s2051" name="Equation" r:id="rId4" imgW="876300" imgH="419100" progId="Equation.3">
                  <p:embed/>
                </p:oleObj>
              </mc:Choice>
              <mc:Fallback>
                <p:oleObj name="Equation" r:id="rId4" imgW="876300" imgH="419100" progId="Equation.3">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8313" y="3538538"/>
                        <a:ext cx="2001837"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Slide Number Placeholder 8"/>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r"/>
            <a:fld id="{521D5568-BE8D-4900-AF8B-8D1BF8B9E5DF}" type="slidenum">
              <a:rPr lang="en-US" smtClean="0">
                <a:latin typeface="Arial" charset="0"/>
              </a:rPr>
              <a:pPr algn="r"/>
              <a:t>53</a:t>
            </a:fld>
            <a:endParaRPr lang="en-US" smtClean="0">
              <a:latin typeface="Arial" charset="0"/>
            </a:endParaRPr>
          </a:p>
        </p:txBody>
      </p:sp>
      <p:sp>
        <p:nvSpPr>
          <p:cNvPr id="2" name="Title 1"/>
          <p:cNvSpPr>
            <a:spLocks noGrp="1"/>
          </p:cNvSpPr>
          <p:nvPr>
            <p:ph type="title"/>
          </p:nvPr>
        </p:nvSpPr>
        <p:spPr/>
        <p:txBody>
          <a:bodyPr>
            <a:normAutofit/>
          </a:bodyPr>
          <a:lstStyle/>
          <a:p>
            <a:r>
              <a:rPr lang="en-US" dirty="0">
                <a:solidFill>
                  <a:srgbClr val="002060"/>
                </a:solidFill>
              </a:rPr>
              <a:t>Operator precedence &amp; </a:t>
            </a:r>
            <a:r>
              <a:rPr lang="en-US" dirty="0" smtClean="0">
                <a:solidFill>
                  <a:srgbClr val="002060"/>
                </a:solidFill>
              </a:rPr>
              <a:t>Associativity</a:t>
            </a:r>
            <a:endParaRPr lang="en-US" dirty="0">
              <a:solidFill>
                <a:srgbClr val="002060"/>
              </a:solidFill>
            </a:endParaRPr>
          </a:p>
        </p:txBody>
      </p:sp>
      <p:sp>
        <p:nvSpPr>
          <p:cNvPr id="3075" name="Rectangle 2"/>
          <p:cNvSpPr>
            <a:spLocks noGrp="1" noChangeArrowheads="1"/>
          </p:cNvSpPr>
          <p:nvPr>
            <p:ph type="body" sz="half" idx="4294967295"/>
          </p:nvPr>
        </p:nvSpPr>
        <p:spPr bwMode="auto">
          <a:xfrm>
            <a:off x="1447800" y="1066800"/>
            <a:ext cx="7696200" cy="45259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25000"/>
              </a:lnSpc>
              <a:buFont typeface="Wingdings" pitchFamily="2" charset="2"/>
              <a:buChar char="Ø"/>
            </a:pPr>
            <a:r>
              <a:rPr lang="en-US" sz="2400" b="1" i="1" dirty="0" smtClean="0">
                <a:solidFill>
                  <a:srgbClr val="000066"/>
                </a:solidFill>
              </a:rPr>
              <a:t>The natural precedence of operations can be altered through the use of “</a:t>
            </a:r>
            <a:r>
              <a:rPr lang="en-US" sz="2400" b="1" i="1" dirty="0" smtClean="0">
                <a:solidFill>
                  <a:srgbClr val="000066"/>
                </a:solidFill>
                <a:latin typeface="Times New Roman" pitchFamily="18" charset="0"/>
                <a:cs typeface="Times New Roman" pitchFamily="18" charset="0"/>
              </a:rPr>
              <a:t>parentheses”</a:t>
            </a:r>
            <a:r>
              <a:rPr lang="en-US" sz="2400" b="1" i="1" dirty="0" smtClean="0">
                <a:solidFill>
                  <a:srgbClr val="000066"/>
                </a:solidFill>
              </a:rPr>
              <a:t>.</a:t>
            </a:r>
          </a:p>
          <a:p>
            <a:pPr eaLnBrk="1" hangingPunct="1">
              <a:lnSpc>
                <a:spcPct val="125000"/>
              </a:lnSpc>
              <a:buFontTx/>
              <a:buNone/>
            </a:pPr>
            <a:r>
              <a:rPr lang="en-US" sz="2000" dirty="0" smtClean="0">
                <a:solidFill>
                  <a:srgbClr val="000066"/>
                </a:solidFill>
              </a:rPr>
              <a:t>	Ex:  (</a:t>
            </a:r>
            <a:r>
              <a:rPr lang="en-US" sz="2000" dirty="0" smtClean="0">
                <a:solidFill>
                  <a:srgbClr val="000066"/>
                </a:solidFill>
                <a:sym typeface="Wingdings" pitchFamily="2" charset="2"/>
              </a:rPr>
              <a:t>a-b)/(c*d)</a:t>
            </a:r>
            <a:endParaRPr lang="en-US" sz="2000" dirty="0" smtClean="0">
              <a:solidFill>
                <a:srgbClr val="000066"/>
              </a:solidFill>
              <a:cs typeface="Arial" charset="0"/>
              <a:sym typeface="Wingdings" pitchFamily="2" charset="2"/>
            </a:endParaRPr>
          </a:p>
          <a:p>
            <a:pPr eaLnBrk="1" hangingPunct="1">
              <a:lnSpc>
                <a:spcPct val="125000"/>
              </a:lnSpc>
              <a:buFontTx/>
              <a:buNone/>
            </a:pPr>
            <a:r>
              <a:rPr lang="en-US" sz="2000" dirty="0" smtClean="0">
                <a:solidFill>
                  <a:srgbClr val="000066"/>
                </a:solidFill>
                <a:cs typeface="Arial" charset="0"/>
                <a:sym typeface="Wingdings" pitchFamily="2" charset="2"/>
              </a:rPr>
              <a:t>	       (1.0-2.0)/(3.0*4.0)= -0.0833333</a:t>
            </a:r>
          </a:p>
          <a:p>
            <a:pPr eaLnBrk="1" hangingPunct="1">
              <a:lnSpc>
                <a:spcPct val="125000"/>
              </a:lnSpc>
              <a:buFont typeface="Wingdings" pitchFamily="2" charset="2"/>
              <a:buChar char="Ø"/>
            </a:pPr>
            <a:r>
              <a:rPr lang="en-US" sz="2400" b="1" i="1" dirty="0" smtClean="0">
                <a:solidFill>
                  <a:srgbClr val="000066"/>
                </a:solidFill>
                <a:cs typeface="Arial" charset="0"/>
                <a:sym typeface="Wingdings" pitchFamily="2" charset="2"/>
              </a:rPr>
              <a:t>Parentheses can be nested, one pair within the other.</a:t>
            </a:r>
          </a:p>
          <a:p>
            <a:pPr eaLnBrk="1" hangingPunct="1">
              <a:lnSpc>
                <a:spcPct val="125000"/>
              </a:lnSpc>
              <a:buFontTx/>
              <a:buNone/>
            </a:pPr>
            <a:r>
              <a:rPr lang="en-US" sz="2000" dirty="0" smtClean="0">
                <a:solidFill>
                  <a:srgbClr val="000066"/>
                </a:solidFill>
                <a:cs typeface="Arial" charset="0"/>
                <a:sym typeface="Wingdings" pitchFamily="2" charset="2"/>
              </a:rPr>
              <a:t>	 Ex:</a:t>
            </a:r>
            <a:endParaRPr lang="en-US" sz="2000" dirty="0" smtClean="0">
              <a:solidFill>
                <a:srgbClr val="000066"/>
              </a:solidFill>
              <a:cs typeface="Arial" charset="0"/>
            </a:endParaRPr>
          </a:p>
        </p:txBody>
      </p:sp>
      <p:sp>
        <p:nvSpPr>
          <p:cNvPr id="3076" name="Text Box 5"/>
          <p:cNvSpPr txBox="1">
            <a:spLocks noChangeArrowheads="1"/>
          </p:cNvSpPr>
          <p:nvPr/>
        </p:nvSpPr>
        <p:spPr bwMode="auto">
          <a:xfrm>
            <a:off x="1371600" y="4648200"/>
            <a:ext cx="7467600" cy="1416050"/>
          </a:xfrm>
          <a:prstGeom prst="rect">
            <a:avLst/>
          </a:prstGeom>
          <a:noFill/>
          <a:ln w="9525">
            <a:noFill/>
            <a:miter lim="800000"/>
            <a:headEnd/>
            <a:tailEnd/>
          </a:ln>
        </p:spPr>
        <p:txBody>
          <a:bodyPr wrap="square">
            <a:spAutoFit/>
          </a:bodyPr>
          <a:lstStyle/>
          <a:p>
            <a:pPr algn="just"/>
            <a:r>
              <a:rPr lang="en-US" dirty="0">
                <a:solidFill>
                  <a:srgbClr val="000066"/>
                </a:solidFill>
              </a:rPr>
              <a:t>	      </a:t>
            </a:r>
            <a:r>
              <a:rPr lang="en-US" sz="2800" b="1" dirty="0">
                <a:solidFill>
                  <a:srgbClr val="000066"/>
                </a:solidFill>
                <a:latin typeface="Tempus Sans ITC" pitchFamily="82" charset="0"/>
              </a:rPr>
              <a:t>((</a:t>
            </a:r>
            <a:r>
              <a:rPr lang="en-US" sz="2800" b="1" dirty="0" err="1">
                <a:solidFill>
                  <a:srgbClr val="000066"/>
                </a:solidFill>
                <a:latin typeface="Tempus Sans ITC" pitchFamily="82" charset="0"/>
              </a:rPr>
              <a:t>a+b</a:t>
            </a:r>
            <a:r>
              <a:rPr lang="en-US" sz="2800" b="1" dirty="0">
                <a:solidFill>
                  <a:srgbClr val="000066"/>
                </a:solidFill>
                <a:latin typeface="Tempus Sans ITC" pitchFamily="82" charset="0"/>
              </a:rPr>
              <a:t>)*(c-d))/(</a:t>
            </a:r>
            <a:r>
              <a:rPr lang="en-US" sz="2800" b="1" dirty="0" err="1">
                <a:solidFill>
                  <a:srgbClr val="000066"/>
                </a:solidFill>
                <a:latin typeface="Tempus Sans ITC" pitchFamily="82" charset="0"/>
              </a:rPr>
              <a:t>e+f</a:t>
            </a:r>
            <a:r>
              <a:rPr lang="en-US" sz="2800" b="1" dirty="0">
                <a:solidFill>
                  <a:srgbClr val="000066"/>
                </a:solidFill>
                <a:latin typeface="Tempus Sans ITC" pitchFamily="82" charset="0"/>
              </a:rPr>
              <a:t>)</a:t>
            </a:r>
          </a:p>
          <a:p>
            <a:pPr algn="just"/>
            <a:endParaRPr lang="en-US" dirty="0">
              <a:solidFill>
                <a:srgbClr val="000066"/>
              </a:solidFill>
            </a:endParaRPr>
          </a:p>
          <a:p>
            <a:pPr marL="346075" indent="-346075" algn="just"/>
            <a:r>
              <a:rPr lang="en-US" sz="2000" dirty="0" smtClean="0">
                <a:solidFill>
                  <a:srgbClr val="000066"/>
                </a:solidFill>
              </a:rPr>
              <a:t>	The </a:t>
            </a:r>
            <a:r>
              <a:rPr lang="en-US" sz="2000" dirty="0">
                <a:solidFill>
                  <a:srgbClr val="000066"/>
                </a:solidFill>
              </a:rPr>
              <a:t>innermost operations are carried out first, then the next innermost operations, and so on.</a:t>
            </a:r>
          </a:p>
        </p:txBody>
      </p:sp>
    </p:spTree>
    <p:extLst>
      <p:ext uri="{BB962C8B-B14F-4D97-AF65-F5344CB8AC3E}">
        <p14:creationId xmlns:p14="http://schemas.microsoft.com/office/powerpoint/2010/main" val="3108149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822325" y="1331913"/>
            <a:ext cx="184150" cy="366712"/>
          </a:xfrm>
          <a:prstGeom prst="rect">
            <a:avLst/>
          </a:prstGeom>
          <a:noFill/>
          <a:ln w="9525">
            <a:noFill/>
            <a:miter lim="800000"/>
            <a:headEnd/>
            <a:tailEnd/>
          </a:ln>
        </p:spPr>
        <p:txBody>
          <a:bodyPr wrap="none">
            <a:spAutoFit/>
          </a:bodyPr>
          <a:lstStyle/>
          <a:p>
            <a:endParaRPr lang="en-US"/>
          </a:p>
        </p:txBody>
      </p:sp>
      <p:sp>
        <p:nvSpPr>
          <p:cNvPr id="25603" name="Text Box 4"/>
          <p:cNvSpPr txBox="1">
            <a:spLocks noChangeArrowheads="1"/>
          </p:cNvSpPr>
          <p:nvPr/>
        </p:nvSpPr>
        <p:spPr bwMode="auto">
          <a:xfrm>
            <a:off x="1168198" y="1255713"/>
            <a:ext cx="8042275" cy="4764381"/>
          </a:xfrm>
          <a:prstGeom prst="rect">
            <a:avLst/>
          </a:prstGeom>
          <a:noFill/>
          <a:ln w="9525">
            <a:noFill/>
            <a:miter lim="800000"/>
            <a:headEnd/>
            <a:tailEnd/>
          </a:ln>
        </p:spPr>
        <p:txBody>
          <a:bodyPr>
            <a:spAutoFit/>
          </a:bodyPr>
          <a:lstStyle/>
          <a:p>
            <a:endParaRPr lang="en-US" dirty="0">
              <a:solidFill>
                <a:srgbClr val="000066"/>
              </a:solidFill>
            </a:endParaRPr>
          </a:p>
          <a:p>
            <a:pPr>
              <a:lnSpc>
                <a:spcPct val="120000"/>
              </a:lnSpc>
            </a:pPr>
            <a:r>
              <a:rPr lang="en-US" sz="2200" b="1" dirty="0">
                <a:solidFill>
                  <a:srgbClr val="000066"/>
                </a:solidFill>
              </a:rPr>
              <a:t>Operator Category             Operators                Associativity </a:t>
            </a:r>
          </a:p>
          <a:p>
            <a:pPr>
              <a:lnSpc>
                <a:spcPct val="120000"/>
              </a:lnSpc>
            </a:pPr>
            <a:r>
              <a:rPr lang="en-US" sz="2200" dirty="0">
                <a:solidFill>
                  <a:srgbClr val="000066"/>
                </a:solidFill>
              </a:rPr>
              <a:t>Unary operators	     </a:t>
            </a:r>
            <a:r>
              <a:rPr lang="en-US" sz="2400" b="1" dirty="0">
                <a:solidFill>
                  <a:srgbClr val="000066"/>
                </a:solidFill>
                <a:latin typeface="Tempus Sans ITC" pitchFamily="82" charset="0"/>
              </a:rPr>
              <a:t>+  –  +</a:t>
            </a:r>
            <a:r>
              <a:rPr lang="en-US" sz="900" b="1" dirty="0">
                <a:solidFill>
                  <a:srgbClr val="000066"/>
                </a:solidFill>
                <a:latin typeface="Tempus Sans ITC" pitchFamily="82" charset="0"/>
              </a:rPr>
              <a:t> </a:t>
            </a:r>
            <a:r>
              <a:rPr lang="en-US" sz="2400" b="1" dirty="0">
                <a:solidFill>
                  <a:srgbClr val="000066"/>
                </a:solidFill>
                <a:latin typeface="Tempus Sans ITC" pitchFamily="82" charset="0"/>
              </a:rPr>
              <a:t>+  –</a:t>
            </a:r>
            <a:r>
              <a:rPr lang="en-US" sz="1000" b="1" dirty="0">
                <a:solidFill>
                  <a:srgbClr val="000066"/>
                </a:solidFill>
                <a:latin typeface="Tempus Sans ITC" pitchFamily="82" charset="0"/>
              </a:rPr>
              <a:t> </a:t>
            </a:r>
            <a:r>
              <a:rPr lang="en-US" sz="2400" b="1" dirty="0">
                <a:solidFill>
                  <a:srgbClr val="000066"/>
                </a:solidFill>
                <a:latin typeface="Tempus Sans ITC" pitchFamily="82" charset="0"/>
              </a:rPr>
              <a:t>–   !</a:t>
            </a:r>
            <a:r>
              <a:rPr lang="en-US" sz="2200" dirty="0">
                <a:solidFill>
                  <a:srgbClr val="000066"/>
                </a:solidFill>
              </a:rPr>
              <a:t>		R</a:t>
            </a:r>
            <a:r>
              <a:rPr lang="en-US" sz="2200" dirty="0">
                <a:solidFill>
                  <a:srgbClr val="000066"/>
                </a:solidFill>
                <a:cs typeface="Arial" charset="0"/>
              </a:rPr>
              <a:t>→L</a:t>
            </a:r>
          </a:p>
          <a:p>
            <a:pPr>
              <a:lnSpc>
                <a:spcPct val="120000"/>
              </a:lnSpc>
            </a:pPr>
            <a:r>
              <a:rPr lang="en-US" sz="2200" dirty="0">
                <a:solidFill>
                  <a:srgbClr val="000066"/>
                </a:solidFill>
                <a:cs typeface="Arial" charset="0"/>
              </a:rPr>
              <a:t>Arithmetic operators		</a:t>
            </a:r>
            <a:r>
              <a:rPr lang="en-US" sz="2400" b="1" dirty="0">
                <a:solidFill>
                  <a:srgbClr val="000066"/>
                </a:solidFill>
                <a:latin typeface="Tempus Sans ITC" pitchFamily="82" charset="0"/>
                <a:cs typeface="Arial" charset="0"/>
              </a:rPr>
              <a:t>* / %</a:t>
            </a:r>
            <a:r>
              <a:rPr lang="en-US" sz="2200" dirty="0">
                <a:solidFill>
                  <a:srgbClr val="000066"/>
                </a:solidFill>
                <a:cs typeface="Arial" charset="0"/>
              </a:rPr>
              <a:t>			L→R</a:t>
            </a:r>
          </a:p>
          <a:p>
            <a:pPr>
              <a:lnSpc>
                <a:spcPct val="120000"/>
              </a:lnSpc>
            </a:pPr>
            <a:r>
              <a:rPr lang="en-US" sz="2200" dirty="0">
                <a:solidFill>
                  <a:srgbClr val="000066"/>
                </a:solidFill>
                <a:cs typeface="Arial" charset="0"/>
              </a:rPr>
              <a:t>Operators			</a:t>
            </a:r>
            <a:r>
              <a:rPr lang="en-US" sz="2400" b="1" dirty="0">
                <a:solidFill>
                  <a:srgbClr val="000066"/>
                </a:solidFill>
                <a:latin typeface="Tempus Sans ITC" pitchFamily="82" charset="0"/>
                <a:cs typeface="Arial" charset="0"/>
              </a:rPr>
              <a:t>+ –</a:t>
            </a:r>
            <a:r>
              <a:rPr lang="en-US" sz="2200" dirty="0">
                <a:solidFill>
                  <a:srgbClr val="000066"/>
                </a:solidFill>
              </a:rPr>
              <a:t> 			L→R</a:t>
            </a:r>
          </a:p>
          <a:p>
            <a:pPr>
              <a:lnSpc>
                <a:spcPct val="120000"/>
              </a:lnSpc>
            </a:pPr>
            <a:r>
              <a:rPr lang="en-US" sz="2200" dirty="0">
                <a:solidFill>
                  <a:srgbClr val="000066"/>
                </a:solidFill>
              </a:rPr>
              <a:t>Relational operators	</a:t>
            </a:r>
            <a:r>
              <a:rPr lang="en-US" sz="2400" b="1" dirty="0">
                <a:solidFill>
                  <a:srgbClr val="000066"/>
                </a:solidFill>
                <a:latin typeface="Tempus Sans ITC" pitchFamily="82" charset="0"/>
              </a:rPr>
              <a:t>      &lt;  </a:t>
            </a:r>
            <a:r>
              <a:rPr lang="en-US" sz="2400" b="1" dirty="0">
                <a:solidFill>
                  <a:srgbClr val="000066"/>
                </a:solidFill>
                <a:latin typeface="Tempus Sans ITC" pitchFamily="82" charset="0"/>
                <a:sym typeface="Wingdings" pitchFamily="2" charset="2"/>
              </a:rPr>
              <a:t>&lt;=  &gt;  &gt;=</a:t>
            </a:r>
            <a:r>
              <a:rPr lang="en-US" sz="2200" dirty="0">
                <a:solidFill>
                  <a:srgbClr val="000066"/>
                </a:solidFill>
                <a:sym typeface="Wingdings" pitchFamily="2" charset="2"/>
              </a:rPr>
              <a:t>			</a:t>
            </a:r>
            <a:r>
              <a:rPr lang="en-US" sz="2200" dirty="0">
                <a:solidFill>
                  <a:srgbClr val="000066"/>
                </a:solidFill>
              </a:rPr>
              <a:t>L→R</a:t>
            </a:r>
          </a:p>
          <a:p>
            <a:pPr>
              <a:lnSpc>
                <a:spcPct val="120000"/>
              </a:lnSpc>
            </a:pPr>
            <a:r>
              <a:rPr lang="en-US" sz="2200" dirty="0">
                <a:solidFill>
                  <a:srgbClr val="000066"/>
                </a:solidFill>
              </a:rPr>
              <a:t>Equality operators	</a:t>
            </a:r>
            <a:r>
              <a:rPr lang="en-US" sz="2400" b="1" dirty="0">
                <a:solidFill>
                  <a:srgbClr val="000066"/>
                </a:solidFill>
                <a:latin typeface="Tempus Sans ITC" pitchFamily="82" charset="0"/>
              </a:rPr>
              <a:t>           ==  !=</a:t>
            </a:r>
            <a:r>
              <a:rPr lang="en-US" sz="2200" dirty="0">
                <a:solidFill>
                  <a:srgbClr val="000066"/>
                </a:solidFill>
              </a:rPr>
              <a:t>			L→R</a:t>
            </a:r>
          </a:p>
          <a:p>
            <a:pPr>
              <a:lnSpc>
                <a:spcPct val="120000"/>
              </a:lnSpc>
            </a:pPr>
            <a:r>
              <a:rPr lang="en-US" sz="2200" dirty="0">
                <a:solidFill>
                  <a:srgbClr val="000066"/>
                </a:solidFill>
              </a:rPr>
              <a:t>Logical and			</a:t>
            </a:r>
            <a:r>
              <a:rPr lang="en-US" sz="2400" b="1" dirty="0">
                <a:solidFill>
                  <a:srgbClr val="000066"/>
                </a:solidFill>
                <a:latin typeface="Tempus Sans ITC" pitchFamily="82" charset="0"/>
              </a:rPr>
              <a:t>&amp;&amp;</a:t>
            </a:r>
            <a:r>
              <a:rPr lang="en-US" sz="2200" dirty="0">
                <a:solidFill>
                  <a:srgbClr val="000066"/>
                </a:solidFill>
              </a:rPr>
              <a:t>			L→R</a:t>
            </a:r>
          </a:p>
          <a:p>
            <a:pPr>
              <a:lnSpc>
                <a:spcPct val="120000"/>
              </a:lnSpc>
            </a:pPr>
            <a:r>
              <a:rPr lang="en-US" sz="2200" dirty="0">
                <a:solidFill>
                  <a:srgbClr val="000066"/>
                </a:solidFill>
              </a:rPr>
              <a:t>Logical or			</a:t>
            </a:r>
            <a:r>
              <a:rPr lang="en-US" sz="2400" b="1" dirty="0">
                <a:solidFill>
                  <a:srgbClr val="000066"/>
                </a:solidFill>
                <a:latin typeface="Tempus Sans ITC" pitchFamily="82" charset="0"/>
              </a:rPr>
              <a:t>||</a:t>
            </a:r>
            <a:r>
              <a:rPr lang="en-US" sz="2200" dirty="0">
                <a:solidFill>
                  <a:srgbClr val="000066"/>
                </a:solidFill>
                <a:cs typeface="Arial" charset="0"/>
              </a:rPr>
              <a:t>			</a:t>
            </a:r>
            <a:r>
              <a:rPr lang="en-US" sz="2200" dirty="0">
                <a:solidFill>
                  <a:srgbClr val="000066"/>
                </a:solidFill>
              </a:rPr>
              <a:t>L→R</a:t>
            </a:r>
          </a:p>
          <a:p>
            <a:pPr>
              <a:lnSpc>
                <a:spcPct val="120000"/>
              </a:lnSpc>
            </a:pPr>
            <a:r>
              <a:rPr lang="en-US" sz="2200" dirty="0">
                <a:solidFill>
                  <a:srgbClr val="000066"/>
                </a:solidFill>
              </a:rPr>
              <a:t>Assignment operator	        </a:t>
            </a:r>
            <a:r>
              <a:rPr lang="en-US" sz="2400" b="1" dirty="0">
                <a:solidFill>
                  <a:srgbClr val="000066"/>
                </a:solidFill>
                <a:latin typeface="Tempus Sans ITC" pitchFamily="82" charset="0"/>
              </a:rPr>
              <a:t>=  +=  – =	</a:t>
            </a:r>
            <a:r>
              <a:rPr lang="en-US" sz="2200" dirty="0">
                <a:solidFill>
                  <a:srgbClr val="000066"/>
                </a:solidFill>
              </a:rPr>
              <a:t>		R→L</a:t>
            </a:r>
          </a:p>
          <a:p>
            <a:pPr>
              <a:lnSpc>
                <a:spcPct val="120000"/>
              </a:lnSpc>
            </a:pPr>
            <a:r>
              <a:rPr lang="en-US" sz="2200" dirty="0">
                <a:solidFill>
                  <a:srgbClr val="000066"/>
                </a:solidFill>
              </a:rPr>
              <a:t>	                              </a:t>
            </a:r>
            <a:r>
              <a:rPr lang="en-US" sz="2200" dirty="0" smtClean="0">
                <a:solidFill>
                  <a:srgbClr val="000066"/>
                </a:solidFill>
              </a:rPr>
              <a:t>       </a:t>
            </a:r>
            <a:r>
              <a:rPr lang="en-US" sz="2400" b="1" dirty="0" smtClean="0">
                <a:solidFill>
                  <a:srgbClr val="000066"/>
                </a:solidFill>
                <a:latin typeface="Tempus Sans ITC" pitchFamily="82" charset="0"/>
              </a:rPr>
              <a:t>*=  </a:t>
            </a:r>
            <a:r>
              <a:rPr lang="en-US" sz="2400" b="1" dirty="0">
                <a:solidFill>
                  <a:srgbClr val="000066"/>
                </a:solidFill>
                <a:latin typeface="Tempus Sans ITC" pitchFamily="82" charset="0"/>
              </a:rPr>
              <a:t>/=  %=</a:t>
            </a:r>
            <a:endParaRPr lang="en-US" b="1" dirty="0">
              <a:solidFill>
                <a:srgbClr val="000066"/>
              </a:solidFill>
              <a:latin typeface="Tempus Sans ITC" pitchFamily="82" charset="0"/>
            </a:endParaRPr>
          </a:p>
        </p:txBody>
      </p:sp>
      <p:sp>
        <p:nvSpPr>
          <p:cNvPr id="25605" name="Slide Number Placeholder 7"/>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r"/>
            <a:fld id="{08C88E99-81DC-4A73-9456-B0AA8884700D}" type="slidenum">
              <a:rPr lang="en-US" smtClean="0">
                <a:latin typeface="Arial" charset="0"/>
              </a:rPr>
              <a:pPr algn="r"/>
              <a:t>54</a:t>
            </a:fld>
            <a:endParaRPr lang="en-US" smtClean="0">
              <a:latin typeface="Arial" charset="0"/>
            </a:endParaRPr>
          </a:p>
        </p:txBody>
      </p:sp>
      <p:sp>
        <p:nvSpPr>
          <p:cNvPr id="2" name="Title 1"/>
          <p:cNvSpPr>
            <a:spLocks noGrp="1"/>
          </p:cNvSpPr>
          <p:nvPr>
            <p:ph type="title"/>
          </p:nvPr>
        </p:nvSpPr>
        <p:spPr/>
        <p:txBody>
          <a:bodyPr>
            <a:normAutofit/>
          </a:bodyPr>
          <a:lstStyle/>
          <a:p>
            <a:r>
              <a:rPr lang="en-US" dirty="0"/>
              <a:t>Operator precedence &amp; </a:t>
            </a:r>
            <a:r>
              <a:rPr lang="en-US" dirty="0" smtClean="0"/>
              <a:t>Associativity</a:t>
            </a:r>
            <a:endParaRPr lang="en-US" dirty="0"/>
          </a:p>
        </p:txBody>
      </p:sp>
    </p:spTree>
    <p:extLst>
      <p:ext uri="{BB962C8B-B14F-4D97-AF65-F5344CB8AC3E}">
        <p14:creationId xmlns:p14="http://schemas.microsoft.com/office/powerpoint/2010/main" val="31371717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0" y="1066800"/>
            <a:ext cx="2286000" cy="5059363"/>
          </a:xfrm>
        </p:spPr>
        <p:txBody>
          <a:bodyPr>
            <a:normAutofit/>
          </a:bodyPr>
          <a:lstStyle/>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r>
              <a:rPr lang="en-US" sz="2400" dirty="0" smtClean="0">
                <a:solidFill>
                  <a:srgbClr val="002060"/>
                </a:solidFill>
              </a:rPr>
              <a:t>Detailed </a:t>
            </a:r>
          </a:p>
          <a:p>
            <a:pPr marL="0" indent="0" algn="ctr">
              <a:buNone/>
            </a:pPr>
            <a:r>
              <a:rPr lang="en-US" sz="2400" dirty="0" smtClean="0">
                <a:solidFill>
                  <a:srgbClr val="002060"/>
                </a:solidFill>
              </a:rPr>
              <a:t>Precedence </a:t>
            </a:r>
          </a:p>
          <a:p>
            <a:pPr marL="0" indent="0" algn="ctr">
              <a:buNone/>
            </a:pPr>
            <a:r>
              <a:rPr lang="en-US" sz="2400" dirty="0" smtClean="0">
                <a:solidFill>
                  <a:srgbClr val="002060"/>
                </a:solidFill>
              </a:rPr>
              <a:t>Table</a:t>
            </a:r>
            <a:endParaRPr lang="en-US" sz="2400" dirty="0">
              <a:solidFill>
                <a:srgbClr val="002060"/>
              </a:solidFill>
            </a:endParaRPr>
          </a:p>
        </p:txBody>
      </p:sp>
      <p:sp>
        <p:nvSpPr>
          <p:cNvPr id="28677" name="Slide Number Placeholder 5"/>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3FC1231-9B53-40FA-B6C7-26E784957B8F}" type="slidenum">
              <a:rPr lang="en-US" smtClean="0">
                <a:latin typeface="Arial" charset="0"/>
              </a:rPr>
              <a:pPr/>
              <a:t>55</a:t>
            </a:fld>
            <a:endParaRPr lang="en-US" smtClean="0">
              <a:latin typeface="Arial" charset="0"/>
            </a:endParaRPr>
          </a:p>
        </p:txBody>
      </p:sp>
      <p:sp>
        <p:nvSpPr>
          <p:cNvPr id="286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en-US" sz="3600" smtClean="0">
                <a:solidFill>
                  <a:schemeClr val="accent2"/>
                </a:solidFill>
              </a:rPr>
              <a:t>Summary of Operators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0"/>
            <a:ext cx="597167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9339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lnSpc>
                <a:spcPct val="120000"/>
              </a:lnSpc>
              <a:buFontTx/>
              <a:buNone/>
            </a:pPr>
            <a:r>
              <a:rPr lang="en-US" sz="2800" dirty="0" smtClean="0">
                <a:solidFill>
                  <a:srgbClr val="000066"/>
                </a:solidFill>
              </a:rPr>
              <a:t>Ex</a:t>
            </a:r>
            <a:r>
              <a:rPr lang="en-US" sz="2800" dirty="0" smtClean="0">
                <a:solidFill>
                  <a:srgbClr val="000066"/>
                </a:solidFill>
                <a:sym typeface="Wingdings" pitchFamily="2" charset="2"/>
              </a:rPr>
              <a:t>:</a:t>
            </a:r>
          </a:p>
          <a:p>
            <a:pPr eaLnBrk="1" hangingPunct="1">
              <a:lnSpc>
                <a:spcPct val="120000"/>
              </a:lnSpc>
              <a:buFontTx/>
              <a:buNone/>
            </a:pPr>
            <a:r>
              <a:rPr lang="en-US" sz="2800" dirty="0" smtClean="0">
                <a:solidFill>
                  <a:srgbClr val="000066"/>
                </a:solidFill>
                <a:sym typeface="Wingdings" pitchFamily="2" charset="2"/>
              </a:rPr>
              <a:t>	  </a:t>
            </a:r>
            <a:r>
              <a:rPr lang="en-US" sz="2800" b="1" dirty="0" smtClean="0">
                <a:solidFill>
                  <a:srgbClr val="000066"/>
                </a:solidFill>
                <a:sym typeface="Wingdings" pitchFamily="2" charset="2"/>
              </a:rPr>
              <a:t>(x==10 + 15 &amp;&amp; y &lt; 10)  </a:t>
            </a:r>
            <a:r>
              <a:rPr lang="en-US" sz="2800" dirty="0" smtClean="0">
                <a:solidFill>
                  <a:srgbClr val="000066"/>
                </a:solidFill>
                <a:sym typeface="Wingdings" pitchFamily="2" charset="2"/>
              </a:rPr>
              <a:t> Assume x=20 and y=5</a:t>
            </a:r>
          </a:p>
          <a:p>
            <a:pPr eaLnBrk="1" hangingPunct="1">
              <a:lnSpc>
                <a:spcPct val="120000"/>
              </a:lnSpc>
              <a:buFontTx/>
              <a:buNone/>
            </a:pPr>
            <a:endParaRPr lang="en-US" sz="2800" dirty="0" smtClean="0">
              <a:solidFill>
                <a:srgbClr val="000066"/>
              </a:solidFill>
              <a:sym typeface="Wingdings" pitchFamily="2" charset="2"/>
            </a:endParaRPr>
          </a:p>
          <a:p>
            <a:pPr eaLnBrk="1" hangingPunct="1">
              <a:lnSpc>
                <a:spcPct val="120000"/>
              </a:lnSpc>
              <a:buFontTx/>
              <a:buNone/>
            </a:pPr>
            <a:r>
              <a:rPr lang="en-US" sz="2800" dirty="0" smtClean="0">
                <a:solidFill>
                  <a:srgbClr val="000066"/>
                </a:solidFill>
                <a:sym typeface="Wingdings" pitchFamily="2" charset="2"/>
              </a:rPr>
              <a:t>Evaluation order:</a:t>
            </a:r>
          </a:p>
          <a:p>
            <a:pPr eaLnBrk="1" hangingPunct="1">
              <a:lnSpc>
                <a:spcPct val="120000"/>
              </a:lnSpc>
              <a:buFontTx/>
              <a:buNone/>
            </a:pPr>
            <a:r>
              <a:rPr lang="en-US" sz="2800" dirty="0" smtClean="0">
                <a:solidFill>
                  <a:srgbClr val="000066"/>
                </a:solidFill>
                <a:sym typeface="Wingdings" pitchFamily="2" charset="2"/>
              </a:rPr>
              <a:t>	</a:t>
            </a:r>
            <a:r>
              <a:rPr lang="en-US" sz="2800" b="1" dirty="0" smtClean="0">
                <a:solidFill>
                  <a:srgbClr val="000066"/>
                </a:solidFill>
                <a:sym typeface="Wingdings" pitchFamily="2" charset="2"/>
              </a:rPr>
              <a:t>Addition  (x==25 &amp;&amp; y&lt; 10)</a:t>
            </a:r>
          </a:p>
          <a:p>
            <a:pPr eaLnBrk="1" hangingPunct="1">
              <a:lnSpc>
                <a:spcPct val="120000"/>
              </a:lnSpc>
              <a:buFontTx/>
              <a:buNone/>
            </a:pPr>
            <a:r>
              <a:rPr lang="en-US" sz="2800" b="1" dirty="0" smtClean="0">
                <a:solidFill>
                  <a:srgbClr val="000066"/>
                </a:solidFill>
                <a:sym typeface="Wingdings" pitchFamily="2" charset="2"/>
              </a:rPr>
              <a:t>	       &lt;         (x==25 &amp;&amp; true)</a:t>
            </a:r>
          </a:p>
          <a:p>
            <a:pPr eaLnBrk="1" hangingPunct="1">
              <a:lnSpc>
                <a:spcPct val="120000"/>
              </a:lnSpc>
              <a:buFontTx/>
              <a:buNone/>
            </a:pPr>
            <a:r>
              <a:rPr lang="en-US" sz="2800" b="1" dirty="0" smtClean="0">
                <a:solidFill>
                  <a:srgbClr val="000066"/>
                </a:solidFill>
                <a:sym typeface="Wingdings" pitchFamily="2" charset="2"/>
              </a:rPr>
              <a:t>	      ==       (False &amp;&amp; true)</a:t>
            </a:r>
          </a:p>
          <a:p>
            <a:pPr eaLnBrk="1" hangingPunct="1">
              <a:lnSpc>
                <a:spcPct val="120000"/>
              </a:lnSpc>
              <a:buFontTx/>
              <a:buNone/>
            </a:pPr>
            <a:r>
              <a:rPr lang="en-US" sz="2800" b="1" dirty="0" smtClean="0">
                <a:solidFill>
                  <a:srgbClr val="000066"/>
                </a:solidFill>
                <a:sym typeface="Wingdings" pitchFamily="2" charset="2"/>
              </a:rPr>
              <a:t>	     &amp;&amp;      (False)</a:t>
            </a:r>
          </a:p>
          <a:p>
            <a:pPr eaLnBrk="1" hangingPunct="1">
              <a:lnSpc>
                <a:spcPct val="120000"/>
              </a:lnSpc>
              <a:buFontTx/>
              <a:buNone/>
            </a:pPr>
            <a:endParaRPr lang="en-US" sz="2800" dirty="0" smtClean="0"/>
          </a:p>
        </p:txBody>
      </p:sp>
      <p:sp>
        <p:nvSpPr>
          <p:cNvPr id="26628" name="Slide Number Placeholder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r"/>
            <a:fld id="{769D9DE1-5CF2-469E-8057-547D2392D7D7}" type="slidenum">
              <a:rPr lang="en-US" smtClean="0">
                <a:latin typeface="Arial" charset="0"/>
              </a:rPr>
              <a:pPr algn="r"/>
              <a:t>56</a:t>
            </a:fld>
            <a:endParaRPr lang="en-US" smtClean="0">
              <a:latin typeface="Arial" charset="0"/>
            </a:endParaRPr>
          </a:p>
        </p:txBody>
      </p:sp>
      <p:sp>
        <p:nvSpPr>
          <p:cNvPr id="2" name="Title 1"/>
          <p:cNvSpPr>
            <a:spLocks noGrp="1"/>
          </p:cNvSpPr>
          <p:nvPr>
            <p:ph type="title"/>
          </p:nvPr>
        </p:nvSpPr>
        <p:spPr/>
        <p:txBody>
          <a:bodyPr>
            <a:normAutofit/>
          </a:bodyPr>
          <a:lstStyle/>
          <a:p>
            <a:pPr algn="ctr"/>
            <a:r>
              <a:rPr lang="en-US" b="1" dirty="0">
                <a:solidFill>
                  <a:srgbClr val="000066"/>
                </a:solidFill>
              </a:rPr>
              <a:t>Operator precedence &amp; </a:t>
            </a:r>
            <a:r>
              <a:rPr lang="en-US" b="1" dirty="0" smtClean="0">
                <a:solidFill>
                  <a:srgbClr val="000066"/>
                </a:solidFill>
              </a:rPr>
              <a:t>Associativity</a:t>
            </a:r>
            <a:endParaRPr lang="en-US" b="1" dirty="0">
              <a:solidFill>
                <a:srgbClr val="000066"/>
              </a:solidFill>
            </a:endParaRPr>
          </a:p>
        </p:txBody>
      </p:sp>
    </p:spTree>
    <p:extLst>
      <p:ext uri="{BB962C8B-B14F-4D97-AF65-F5344CB8AC3E}">
        <p14:creationId xmlns:p14="http://schemas.microsoft.com/office/powerpoint/2010/main" val="25455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animEffect transition="in" filter="blinds(horizontal)">
                                      <p:cBhvr>
                                        <p:cTn id="7" dur="500"/>
                                        <p:tgtEl>
                                          <p:spTgt spid="2560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2">
                                            <p:txEl>
                                              <p:pRg st="5" end="5"/>
                                            </p:txEl>
                                          </p:spTgt>
                                        </p:tgtEl>
                                        <p:attrNameLst>
                                          <p:attrName>style.visibility</p:attrName>
                                        </p:attrNameLst>
                                      </p:cBhvr>
                                      <p:to>
                                        <p:strVal val="visible"/>
                                      </p:to>
                                    </p:set>
                                    <p:animEffect transition="in" filter="blinds(horizontal)">
                                      <p:cBhvr>
                                        <p:cTn id="12" dur="500"/>
                                        <p:tgtEl>
                                          <p:spTgt spid="2560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2">
                                            <p:txEl>
                                              <p:pRg st="6" end="6"/>
                                            </p:txEl>
                                          </p:spTgt>
                                        </p:tgtEl>
                                        <p:attrNameLst>
                                          <p:attrName>style.visibility</p:attrName>
                                        </p:attrNameLst>
                                      </p:cBhvr>
                                      <p:to>
                                        <p:strVal val="visible"/>
                                      </p:to>
                                    </p:set>
                                    <p:animEffect transition="in" filter="blinds(horizontal)">
                                      <p:cBhvr>
                                        <p:cTn id="17" dur="500"/>
                                        <p:tgtEl>
                                          <p:spTgt spid="2560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602">
                                            <p:txEl>
                                              <p:pRg st="7" end="7"/>
                                            </p:txEl>
                                          </p:spTgt>
                                        </p:tgtEl>
                                        <p:attrNameLst>
                                          <p:attrName>style.visibility</p:attrName>
                                        </p:attrNameLst>
                                      </p:cBhvr>
                                      <p:to>
                                        <p:strVal val="visible"/>
                                      </p:to>
                                    </p:set>
                                    <p:animEffect transition="in" filter="blinds(horizontal)">
                                      <p:cBhvr>
                                        <p:cTn id="22" dur="500"/>
                                        <p:tgtEl>
                                          <p:spTgt spid="256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Wingdings" pitchFamily="2" charset="2"/>
              <a:buChar char="§"/>
            </a:pPr>
            <a:r>
              <a:rPr lang="en-US" sz="2800" dirty="0" smtClean="0">
                <a:solidFill>
                  <a:srgbClr val="002060"/>
                </a:solidFill>
              </a:rPr>
              <a:t>For nested parentheses (more than one parentheses), evaluation proceeds from the innermost expression outward.</a:t>
            </a:r>
          </a:p>
          <a:p>
            <a:pPr>
              <a:buNone/>
            </a:pPr>
            <a:r>
              <a:rPr lang="en-US" sz="2800" dirty="0" smtClean="0">
                <a:solidFill>
                  <a:srgbClr val="002060"/>
                </a:solidFill>
              </a:rPr>
              <a:t> 	Ex:</a:t>
            </a:r>
          </a:p>
          <a:p>
            <a:pPr eaLnBrk="1" hangingPunct="1">
              <a:lnSpc>
                <a:spcPct val="120000"/>
              </a:lnSpc>
              <a:buFontTx/>
              <a:buNone/>
            </a:pPr>
            <a:r>
              <a:rPr lang="en-US" sz="2800" dirty="0" smtClean="0">
                <a:solidFill>
                  <a:srgbClr val="002060"/>
                </a:solidFill>
              </a:rPr>
              <a:t>	x = 25 – (2 * (10 + (8 / 2)));</a:t>
            </a:r>
          </a:p>
          <a:p>
            <a:pPr eaLnBrk="1" hangingPunct="1">
              <a:lnSpc>
                <a:spcPct val="120000"/>
              </a:lnSpc>
              <a:buFontTx/>
              <a:buNone/>
            </a:pPr>
            <a:r>
              <a:rPr lang="en-US" sz="2000" dirty="0" smtClean="0">
                <a:solidFill>
                  <a:srgbClr val="002060"/>
                </a:solidFill>
              </a:rPr>
              <a:t>         1. The innermost, 8/2 =4 is evaluated first.	25 – (2 * (10 + 4))</a:t>
            </a:r>
          </a:p>
          <a:p>
            <a:pPr lvl="1">
              <a:lnSpc>
                <a:spcPct val="120000"/>
              </a:lnSpc>
              <a:spcBef>
                <a:spcPts val="0"/>
              </a:spcBef>
              <a:buNone/>
            </a:pPr>
            <a:r>
              <a:rPr lang="en-US" sz="2000" dirty="0" smtClean="0">
                <a:solidFill>
                  <a:srgbClr val="002060"/>
                </a:solidFill>
              </a:rPr>
              <a:t> 2. Moving outward, 	10 + 4 = 14		25 – (2 * 14)</a:t>
            </a:r>
          </a:p>
          <a:p>
            <a:pPr lvl="1">
              <a:lnSpc>
                <a:spcPct val="120000"/>
              </a:lnSpc>
              <a:spcBef>
                <a:spcPts val="0"/>
              </a:spcBef>
              <a:buNone/>
            </a:pPr>
            <a:r>
              <a:rPr lang="en-US" sz="2000" dirty="0" smtClean="0">
                <a:solidFill>
                  <a:srgbClr val="002060"/>
                </a:solidFill>
              </a:rPr>
              <a:t> 3. The outer most,    2 * 14  = 28		25 – 28</a:t>
            </a:r>
          </a:p>
          <a:p>
            <a:pPr lvl="1">
              <a:lnSpc>
                <a:spcPct val="120000"/>
              </a:lnSpc>
              <a:spcBef>
                <a:spcPts val="0"/>
              </a:spcBef>
              <a:buNone/>
            </a:pPr>
            <a:r>
              <a:rPr lang="en-US" sz="2000" dirty="0" smtClean="0">
                <a:solidFill>
                  <a:srgbClr val="002060"/>
                </a:solidFill>
              </a:rPr>
              <a:t> 4. The final expression,     25 – 28		25 – 28 = -3</a:t>
            </a:r>
          </a:p>
          <a:p>
            <a:pPr lvl="1">
              <a:lnSpc>
                <a:spcPct val="120000"/>
              </a:lnSpc>
              <a:spcBef>
                <a:spcPts val="0"/>
              </a:spcBef>
              <a:buNone/>
            </a:pPr>
            <a:endParaRPr lang="en-US" sz="2400" dirty="0" smtClean="0">
              <a:solidFill>
                <a:srgbClr val="002060"/>
              </a:solidFill>
            </a:endParaRPr>
          </a:p>
          <a:p>
            <a:pPr marL="457200" lvl="1" indent="0">
              <a:lnSpc>
                <a:spcPct val="120000"/>
              </a:lnSpc>
              <a:spcBef>
                <a:spcPts val="0"/>
              </a:spcBef>
              <a:buNone/>
            </a:pPr>
            <a:r>
              <a:rPr lang="en-US" sz="2400" b="1" i="1" dirty="0" smtClean="0">
                <a:solidFill>
                  <a:srgbClr val="002060"/>
                </a:solidFill>
              </a:rPr>
              <a:t>Use parentheses in expressions for clarity and readability, and must always be in pairs.</a:t>
            </a:r>
          </a:p>
          <a:p>
            <a:pPr eaLnBrk="1" hangingPunct="1">
              <a:lnSpc>
                <a:spcPct val="120000"/>
              </a:lnSpc>
              <a:buFontTx/>
              <a:buNone/>
            </a:pPr>
            <a:endParaRPr lang="en-US" sz="2800" dirty="0" smtClean="0">
              <a:solidFill>
                <a:srgbClr val="002060"/>
              </a:solidFill>
            </a:endParaRPr>
          </a:p>
        </p:txBody>
      </p:sp>
      <p:sp>
        <p:nvSpPr>
          <p:cNvPr id="26628" name="Slide Number Placeholder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r"/>
            <a:fld id="{769D9DE1-5CF2-469E-8057-547D2392D7D7}" type="slidenum">
              <a:rPr lang="en-US" smtClean="0">
                <a:latin typeface="Arial" charset="0"/>
              </a:rPr>
              <a:pPr algn="r"/>
              <a:t>57</a:t>
            </a:fld>
            <a:endParaRPr lang="en-US" smtClean="0">
              <a:latin typeface="Arial" charset="0"/>
            </a:endParaRPr>
          </a:p>
        </p:txBody>
      </p:sp>
      <p:sp>
        <p:nvSpPr>
          <p:cNvPr id="2" name="Title 1"/>
          <p:cNvSpPr>
            <a:spLocks noGrp="1"/>
          </p:cNvSpPr>
          <p:nvPr>
            <p:ph type="title"/>
          </p:nvPr>
        </p:nvSpPr>
        <p:spPr/>
        <p:txBody>
          <a:bodyPr>
            <a:normAutofit/>
          </a:bodyPr>
          <a:lstStyle/>
          <a:p>
            <a:r>
              <a:rPr lang="en-US" dirty="0">
                <a:solidFill>
                  <a:srgbClr val="000066"/>
                </a:solidFill>
              </a:rPr>
              <a:t>Operator precedence &amp; </a:t>
            </a:r>
            <a:r>
              <a:rPr lang="en-US" dirty="0" smtClean="0">
                <a:solidFill>
                  <a:srgbClr val="000066"/>
                </a:solidFill>
              </a:rPr>
              <a:t>Associativity</a:t>
            </a:r>
            <a:endParaRPr lang="en-US" dirty="0">
              <a:solidFill>
                <a:srgbClr val="000066"/>
              </a:solidFill>
            </a:endParaRPr>
          </a:p>
        </p:txBody>
      </p:sp>
    </p:spTree>
    <p:extLst>
      <p:ext uri="{BB962C8B-B14F-4D97-AF65-F5344CB8AC3E}">
        <p14:creationId xmlns:p14="http://schemas.microsoft.com/office/powerpoint/2010/main" val="25455049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xfrm>
            <a:off x="1219200" y="1066800"/>
            <a:ext cx="7696200" cy="5059363"/>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buNone/>
            </a:pPr>
            <a:r>
              <a:rPr lang="en-US" sz="2800" dirty="0">
                <a:solidFill>
                  <a:srgbClr val="002060"/>
                </a:solidFill>
              </a:rPr>
              <a:t>S</a:t>
            </a:r>
            <a:r>
              <a:rPr lang="en-US" sz="2800" dirty="0" smtClean="0">
                <a:solidFill>
                  <a:srgbClr val="002060"/>
                </a:solidFill>
              </a:rPr>
              <a:t>how </a:t>
            </a:r>
            <a:r>
              <a:rPr lang="en-US" sz="2800" dirty="0">
                <a:solidFill>
                  <a:srgbClr val="002060"/>
                </a:solidFill>
              </a:rPr>
              <a:t>all the steps how the </a:t>
            </a:r>
            <a:r>
              <a:rPr lang="en-US" sz="2800" dirty="0" smtClean="0">
                <a:solidFill>
                  <a:srgbClr val="002060"/>
                </a:solidFill>
              </a:rPr>
              <a:t>following expression is evaluated. Consider the initial va</a:t>
            </a:r>
            <a:r>
              <a:rPr lang="en-US" sz="2800" dirty="0">
                <a:solidFill>
                  <a:srgbClr val="002060"/>
                </a:solidFill>
              </a:rPr>
              <a:t>lues of </a:t>
            </a:r>
            <a:r>
              <a:rPr lang="en-US" sz="2800" b="1" dirty="0">
                <a:solidFill>
                  <a:srgbClr val="002060"/>
                </a:solidFill>
              </a:rPr>
              <a:t>i=8, j=5</a:t>
            </a:r>
            <a:r>
              <a:rPr lang="en-US" sz="2800" dirty="0" smtClean="0">
                <a:solidFill>
                  <a:srgbClr val="002060"/>
                </a:solidFill>
              </a:rPr>
              <a:t>. </a:t>
            </a:r>
          </a:p>
          <a:p>
            <a:pPr marL="0" indent="0">
              <a:buNone/>
            </a:pPr>
            <a:r>
              <a:rPr lang="en-US" sz="2800" dirty="0" smtClean="0">
                <a:solidFill>
                  <a:srgbClr val="002060"/>
                </a:solidFill>
              </a:rPr>
              <a:t>	</a:t>
            </a:r>
          </a:p>
          <a:p>
            <a:pPr marL="0" indent="0">
              <a:buNone/>
            </a:pPr>
            <a:r>
              <a:rPr lang="en-US" sz="2800" dirty="0" smtClean="0">
                <a:solidFill>
                  <a:srgbClr val="002060"/>
                </a:solidFill>
              </a:rPr>
              <a:t>	2</a:t>
            </a:r>
            <a:r>
              <a:rPr lang="en-US" sz="2800" dirty="0">
                <a:solidFill>
                  <a:srgbClr val="002060"/>
                </a:solidFill>
              </a:rPr>
              <a:t>*((i/5)+(4*(j-3))%(i+j-2))					</a:t>
            </a:r>
            <a:endParaRPr lang="en-US" sz="2800" dirty="0" smtClean="0">
              <a:solidFill>
                <a:srgbClr val="002060"/>
              </a:solidFill>
            </a:endParaRPr>
          </a:p>
        </p:txBody>
      </p:sp>
      <p:sp>
        <p:nvSpPr>
          <p:cNvPr id="26628" name="Slide Number Placeholder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r"/>
            <a:fld id="{769D9DE1-5CF2-469E-8057-547D2392D7D7}" type="slidenum">
              <a:rPr lang="en-US" smtClean="0">
                <a:latin typeface="Arial" charset="0"/>
              </a:rPr>
              <a:pPr algn="r"/>
              <a:t>58</a:t>
            </a:fld>
            <a:endParaRPr lang="en-US" smtClean="0">
              <a:latin typeface="Arial" charset="0"/>
            </a:endParaRPr>
          </a:p>
        </p:txBody>
      </p:sp>
      <p:sp>
        <p:nvSpPr>
          <p:cNvPr id="2" name="Title 1"/>
          <p:cNvSpPr>
            <a:spLocks noGrp="1"/>
          </p:cNvSpPr>
          <p:nvPr>
            <p:ph type="title"/>
          </p:nvPr>
        </p:nvSpPr>
        <p:spPr/>
        <p:txBody>
          <a:bodyPr>
            <a:normAutofit/>
          </a:bodyPr>
          <a:lstStyle/>
          <a:p>
            <a:pPr algn="ctr"/>
            <a:r>
              <a:rPr lang="en-US" b="1" dirty="0" smtClean="0">
                <a:solidFill>
                  <a:srgbClr val="000066"/>
                </a:solidFill>
              </a:rPr>
              <a:t>Example:</a:t>
            </a:r>
            <a:endParaRPr lang="en-US" b="1" dirty="0">
              <a:solidFill>
                <a:srgbClr val="000066"/>
              </a:solidFill>
            </a:endParaRPr>
          </a:p>
        </p:txBody>
      </p:sp>
    </p:spTree>
    <p:extLst>
      <p:ext uri="{BB962C8B-B14F-4D97-AF65-F5344CB8AC3E}">
        <p14:creationId xmlns:p14="http://schemas.microsoft.com/office/powerpoint/2010/main" val="17662744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xfrm>
            <a:off x="1219200" y="1066800"/>
            <a:ext cx="7696200" cy="5059363"/>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buNone/>
            </a:pPr>
            <a:r>
              <a:rPr lang="en-US" sz="2800" dirty="0" smtClean="0">
                <a:solidFill>
                  <a:srgbClr val="002060"/>
                </a:solidFill>
              </a:rPr>
              <a:t>	2</a:t>
            </a:r>
            <a:r>
              <a:rPr lang="en-US" sz="2800" dirty="0">
                <a:solidFill>
                  <a:srgbClr val="002060"/>
                </a:solidFill>
              </a:rPr>
              <a:t>*((i/5)+(4*(j-3))%(i+j-2))					</a:t>
            </a:r>
            <a:endParaRPr lang="en-US" sz="2800" dirty="0" smtClean="0">
              <a:solidFill>
                <a:srgbClr val="002060"/>
              </a:solidFill>
            </a:endParaRPr>
          </a:p>
        </p:txBody>
      </p:sp>
      <p:sp>
        <p:nvSpPr>
          <p:cNvPr id="26628" name="Slide Number Placeholder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r"/>
            <a:fld id="{769D9DE1-5CF2-469E-8057-547D2392D7D7}" type="slidenum">
              <a:rPr lang="en-US" smtClean="0">
                <a:latin typeface="Arial" charset="0"/>
              </a:rPr>
              <a:pPr algn="r"/>
              <a:t>59</a:t>
            </a:fld>
            <a:endParaRPr lang="en-US" smtClean="0">
              <a:latin typeface="Arial" charset="0"/>
            </a:endParaRPr>
          </a:p>
        </p:txBody>
      </p:sp>
      <p:sp>
        <p:nvSpPr>
          <p:cNvPr id="2" name="Title 1"/>
          <p:cNvSpPr>
            <a:spLocks noGrp="1"/>
          </p:cNvSpPr>
          <p:nvPr>
            <p:ph type="title"/>
          </p:nvPr>
        </p:nvSpPr>
        <p:spPr/>
        <p:txBody>
          <a:bodyPr>
            <a:normAutofit/>
          </a:bodyPr>
          <a:lstStyle/>
          <a:p>
            <a:pPr algn="ctr"/>
            <a:r>
              <a:rPr lang="en-US" b="1" dirty="0" smtClean="0">
                <a:solidFill>
                  <a:srgbClr val="000066"/>
                </a:solidFill>
              </a:rPr>
              <a:t>Example solution</a:t>
            </a:r>
            <a:r>
              <a:rPr lang="en-US" dirty="0" smtClean="0">
                <a:solidFill>
                  <a:srgbClr val="000066"/>
                </a:solidFill>
              </a:rPr>
              <a:t>:</a:t>
            </a:r>
            <a:endParaRPr lang="en-US" dirty="0">
              <a:solidFill>
                <a:srgbClr val="000066"/>
              </a:solidFill>
            </a:endParaRPr>
          </a:p>
        </p:txBody>
      </p:sp>
      <p:sp>
        <p:nvSpPr>
          <p:cNvPr id="7" name="Rectangle 2"/>
          <p:cNvSpPr txBox="1">
            <a:spLocks noChangeArrowheads="1"/>
          </p:cNvSpPr>
          <p:nvPr/>
        </p:nvSpPr>
        <p:spPr bwMode="auto">
          <a:xfrm>
            <a:off x="2133600" y="2667000"/>
            <a:ext cx="5105400" cy="609600"/>
          </a:xfrm>
          <a:prstGeom prst="rect">
            <a:avLst/>
          </a:prstGeom>
          <a:noFill/>
          <a:ln>
            <a:miter lim="800000"/>
            <a:headEnd/>
            <a:tailEnd/>
          </a:ln>
        </p:spPr>
        <p:txBody>
          <a:bodyPr vert="horz" wrap="square" lIns="91440" tIns="45720" rIns="91440" bIns="45720" numCol="1" anchor="t" anchorCtr="0" compatLnSpc="1">
            <a:prstTxWarp prst="textNoShape">
              <a:avLst/>
            </a:prstTxWarp>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300" dirty="0" smtClean="0">
                <a:solidFill>
                  <a:srgbClr val="FF0000"/>
                </a:solidFill>
              </a:rPr>
              <a:t>2*((8/5)+(</a:t>
            </a:r>
            <a:r>
              <a:rPr lang="en-US" sz="3300" smtClean="0">
                <a:solidFill>
                  <a:srgbClr val="FF0000"/>
                </a:solidFill>
              </a:rPr>
              <a:t>4*(5-3</a:t>
            </a:r>
            <a:r>
              <a:rPr lang="en-US" sz="3300" dirty="0" smtClean="0">
                <a:solidFill>
                  <a:srgbClr val="FF0000"/>
                </a:solidFill>
              </a:rPr>
              <a:t>))%(8+5-2))</a:t>
            </a:r>
            <a:r>
              <a:rPr lang="en-US" sz="3300" dirty="0">
                <a:solidFill>
                  <a:srgbClr val="FF0000"/>
                </a:solidFill>
              </a:rPr>
              <a:t>	</a:t>
            </a:r>
            <a:endParaRPr lang="en-US" sz="3300" dirty="0" smtClean="0">
              <a:solidFill>
                <a:srgbClr val="FF0000"/>
              </a:solidFill>
            </a:endParaRPr>
          </a:p>
        </p:txBody>
      </p:sp>
      <p:sp>
        <p:nvSpPr>
          <p:cNvPr id="10" name="Rectangle 2"/>
          <p:cNvSpPr txBox="1">
            <a:spLocks noChangeArrowheads="1"/>
          </p:cNvSpPr>
          <p:nvPr/>
        </p:nvSpPr>
        <p:spPr bwMode="auto">
          <a:xfrm>
            <a:off x="2137611" y="3886200"/>
            <a:ext cx="2590800" cy="533400"/>
          </a:xfrm>
          <a:prstGeom prst="rect">
            <a:avLst/>
          </a:prstGeom>
          <a:noFill/>
          <a:ln>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solidFill>
                  <a:srgbClr val="FF0000"/>
                </a:solidFill>
              </a:rPr>
              <a:t>2*(1+8%11</a:t>
            </a:r>
            <a:r>
              <a:rPr lang="en-US" sz="2800" dirty="0" smtClean="0">
                <a:solidFill>
                  <a:srgbClr val="FF0000"/>
                </a:solidFill>
              </a:rPr>
              <a:t>)	</a:t>
            </a:r>
          </a:p>
        </p:txBody>
      </p:sp>
      <p:sp>
        <p:nvSpPr>
          <p:cNvPr id="11" name="Rectangle 2"/>
          <p:cNvSpPr txBox="1">
            <a:spLocks noChangeArrowheads="1"/>
          </p:cNvSpPr>
          <p:nvPr/>
        </p:nvSpPr>
        <p:spPr bwMode="auto">
          <a:xfrm>
            <a:off x="2133600" y="3276600"/>
            <a:ext cx="2590800" cy="533400"/>
          </a:xfrm>
          <a:prstGeom prst="rect">
            <a:avLst/>
          </a:prstGeom>
          <a:noFill/>
          <a:ln>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rgbClr val="FF0000"/>
                </a:solidFill>
              </a:rPr>
              <a:t>2*(1+(4*2)%11)</a:t>
            </a:r>
          </a:p>
        </p:txBody>
      </p:sp>
      <p:sp>
        <p:nvSpPr>
          <p:cNvPr id="12" name="Rectangle 2"/>
          <p:cNvSpPr txBox="1">
            <a:spLocks noChangeArrowheads="1"/>
          </p:cNvSpPr>
          <p:nvPr/>
        </p:nvSpPr>
        <p:spPr bwMode="auto">
          <a:xfrm>
            <a:off x="2133600" y="4533900"/>
            <a:ext cx="2590800" cy="533400"/>
          </a:xfrm>
          <a:prstGeom prst="rect">
            <a:avLst/>
          </a:prstGeom>
          <a:noFill/>
          <a:ln>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solidFill>
                  <a:srgbClr val="FF0000"/>
                </a:solidFill>
              </a:rPr>
              <a:t>2*(</a:t>
            </a:r>
            <a:r>
              <a:rPr lang="en-US" sz="2800" dirty="0" smtClean="0">
                <a:solidFill>
                  <a:srgbClr val="FF0000"/>
                </a:solidFill>
              </a:rPr>
              <a:t>1+8)	</a:t>
            </a:r>
          </a:p>
        </p:txBody>
      </p:sp>
      <p:sp>
        <p:nvSpPr>
          <p:cNvPr id="13" name="Rectangle 2"/>
          <p:cNvSpPr txBox="1">
            <a:spLocks noChangeArrowheads="1"/>
          </p:cNvSpPr>
          <p:nvPr/>
        </p:nvSpPr>
        <p:spPr bwMode="auto">
          <a:xfrm>
            <a:off x="2137611" y="5029200"/>
            <a:ext cx="1359568" cy="533400"/>
          </a:xfrm>
          <a:prstGeom prst="rect">
            <a:avLst/>
          </a:prstGeom>
          <a:noFill/>
          <a:ln>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smtClean="0">
                <a:solidFill>
                  <a:srgbClr val="FF0000"/>
                </a:solidFill>
              </a:rPr>
              <a:t>2*9	</a:t>
            </a:r>
          </a:p>
        </p:txBody>
      </p:sp>
      <p:sp>
        <p:nvSpPr>
          <p:cNvPr id="14" name="Rectangle 2"/>
          <p:cNvSpPr txBox="1">
            <a:spLocks noChangeArrowheads="1"/>
          </p:cNvSpPr>
          <p:nvPr/>
        </p:nvSpPr>
        <p:spPr bwMode="auto">
          <a:xfrm>
            <a:off x="2133600" y="5486400"/>
            <a:ext cx="1359568" cy="533400"/>
          </a:xfrm>
          <a:prstGeom prst="rect">
            <a:avLst/>
          </a:prstGeom>
          <a:noFill/>
          <a:ln>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u="sng" dirty="0" smtClean="0">
                <a:solidFill>
                  <a:srgbClr val="FF0000"/>
                </a:solidFill>
              </a:rPr>
              <a:t>18</a:t>
            </a:r>
            <a:r>
              <a:rPr lang="en-US" sz="2800" dirty="0" smtClean="0">
                <a:solidFill>
                  <a:srgbClr val="FF0000"/>
                </a:solidFill>
              </a:rPr>
              <a:t>	</a:t>
            </a:r>
          </a:p>
        </p:txBody>
      </p:sp>
    </p:spTree>
    <p:extLst>
      <p:ext uri="{BB962C8B-B14F-4D97-AF65-F5344CB8AC3E}">
        <p14:creationId xmlns:p14="http://schemas.microsoft.com/office/powerpoint/2010/main" val="176627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pPr algn="just" eaLnBrk="1" hangingPunct="1">
              <a:buFont typeface="Wingdings" pitchFamily="2" charset="2"/>
              <a:buChar char="Ø"/>
            </a:pPr>
            <a:r>
              <a:rPr lang="en-US" sz="2800" dirty="0" smtClean="0"/>
              <a:t>If both operands are of the same sign, the result is truncated toward zero. </a:t>
            </a:r>
          </a:p>
          <a:p>
            <a:pPr algn="just">
              <a:buNone/>
            </a:pPr>
            <a:r>
              <a:rPr lang="en-US" sz="2800" dirty="0" smtClean="0"/>
              <a:t>	</a:t>
            </a:r>
            <a:r>
              <a:rPr lang="en-US" sz="2800" b="1" i="1" dirty="0" smtClean="0"/>
              <a:t>Ex:</a:t>
            </a:r>
          </a:p>
          <a:p>
            <a:pPr algn="just">
              <a:buNone/>
            </a:pPr>
            <a:r>
              <a:rPr lang="en-US" sz="2800" b="1" i="1" dirty="0" smtClean="0"/>
              <a:t>		6 / 7 = 0     -6 / -7 = 0</a:t>
            </a:r>
          </a:p>
          <a:p>
            <a:pPr algn="just" eaLnBrk="1" hangingPunct="1">
              <a:buNone/>
            </a:pPr>
            <a:endParaRPr lang="en-US" sz="2800" dirty="0" smtClean="0"/>
          </a:p>
          <a:p>
            <a:pPr algn="just" eaLnBrk="1" hangingPunct="1">
              <a:buFont typeface="Wingdings" pitchFamily="2" charset="2"/>
              <a:buChar char="Ø"/>
            </a:pPr>
            <a:r>
              <a:rPr lang="en-US" sz="2800" dirty="0" smtClean="0"/>
              <a:t>If one of them is negative, the direction of truncation is implementation dependent.</a:t>
            </a:r>
          </a:p>
          <a:p>
            <a:pPr algn="just" eaLnBrk="1" hangingPunct="1">
              <a:buNone/>
            </a:pPr>
            <a:r>
              <a:rPr lang="en-US" sz="2800" dirty="0" smtClean="0"/>
              <a:t>	</a:t>
            </a:r>
            <a:r>
              <a:rPr lang="en-US" sz="2800" b="1" i="1" dirty="0" smtClean="0"/>
              <a:t>Ex:</a:t>
            </a:r>
          </a:p>
          <a:p>
            <a:pPr algn="just" eaLnBrk="1" hangingPunct="1">
              <a:buFontTx/>
              <a:buNone/>
            </a:pPr>
            <a:r>
              <a:rPr lang="en-US" sz="2800" b="1" i="1" dirty="0" smtClean="0"/>
              <a:t>		-6/7 may be zero or -1 (machine dependent)</a:t>
            </a:r>
          </a:p>
          <a:p>
            <a:pPr algn="just" eaLnBrk="1" hangingPunct="1"/>
            <a:endParaRPr lang="en-US" sz="2800" dirty="0" smtClean="0"/>
          </a:p>
        </p:txBody>
      </p:sp>
      <p:sp>
        <p:nvSpPr>
          <p:cNvPr id="11269" name="Slide Number Placeholder 5"/>
          <p:cNvSpPr>
            <a:spLocks noGrp="1"/>
          </p:cNvSpPr>
          <p:nvPr>
            <p:ph type="sldNum" sz="quarter" idx="12"/>
          </p:nvPr>
        </p:nvSpPr>
        <p:spPr>
          <a:noFill/>
        </p:spPr>
        <p:txBody>
          <a:bodyPr/>
          <a:lstStyle/>
          <a:p>
            <a:fld id="{F12F5B3A-2527-4DAF-A95F-B46FEC002E80}" type="slidenum">
              <a:rPr lang="en-US" smtClean="0"/>
              <a:pPr/>
              <a:t>6</a:t>
            </a:fld>
            <a:endParaRPr lang="en-US" dirty="0" smtClean="0"/>
          </a:p>
        </p:txBody>
      </p:sp>
      <p:sp>
        <p:nvSpPr>
          <p:cNvPr id="3" name="Title 2"/>
          <p:cNvSpPr>
            <a:spLocks noGrp="1"/>
          </p:cNvSpPr>
          <p:nvPr>
            <p:ph type="title"/>
          </p:nvPr>
        </p:nvSpPr>
        <p:spPr/>
        <p:txBody>
          <a:bodyPr>
            <a:normAutofit/>
          </a:bodyPr>
          <a:lstStyle/>
          <a:p>
            <a:pPr algn="ctr"/>
            <a:r>
              <a:rPr lang="en-US" b="1" dirty="0"/>
              <a:t>Integer </a:t>
            </a:r>
            <a:r>
              <a:rPr lang="en-US" b="1" dirty="0" smtClean="0"/>
              <a:t>Division</a:t>
            </a:r>
            <a:endParaRPr lang="en-US" b="1" dirty="0"/>
          </a:p>
        </p:txBody>
      </p:sp>
    </p:spTree>
    <p:extLst>
      <p:ext uri="{BB962C8B-B14F-4D97-AF65-F5344CB8AC3E}">
        <p14:creationId xmlns:p14="http://schemas.microsoft.com/office/powerpoint/2010/main" val="2253030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057398"/>
            <a:ext cx="6477000" cy="2800767"/>
          </a:xfrm>
          <a:prstGeom prst="rect">
            <a:avLst/>
          </a:prstGeom>
          <a:noFill/>
        </p:spPr>
        <p:txBody>
          <a:bodyPr wrap="square" rtlCol="0">
            <a:spAutoFit/>
          </a:bodyPr>
          <a:lstStyle/>
          <a:p>
            <a:pPr algn="ctr"/>
            <a:r>
              <a:rPr lang="en-US" sz="4400" dirty="0">
                <a:solidFill>
                  <a:srgbClr val="002060"/>
                </a:solidFill>
              </a:rPr>
              <a:t>Expressions and </a:t>
            </a:r>
            <a:endParaRPr lang="en-US" sz="4400" dirty="0" smtClean="0">
              <a:solidFill>
                <a:srgbClr val="002060"/>
              </a:solidFill>
            </a:endParaRPr>
          </a:p>
          <a:p>
            <a:pPr algn="ctr"/>
            <a:r>
              <a:rPr lang="en-US" sz="4400" dirty="0" smtClean="0">
                <a:solidFill>
                  <a:srgbClr val="002060"/>
                </a:solidFill>
              </a:rPr>
              <a:t>Evaluation </a:t>
            </a:r>
          </a:p>
          <a:p>
            <a:pPr algn="ctr"/>
            <a:r>
              <a:rPr lang="en-US" sz="4400" dirty="0" smtClean="0">
                <a:solidFill>
                  <a:srgbClr val="002060"/>
                </a:solidFill>
              </a:rPr>
              <a:t>of </a:t>
            </a:r>
            <a:r>
              <a:rPr lang="en-US" sz="4400" dirty="0">
                <a:solidFill>
                  <a:srgbClr val="002060"/>
                </a:solidFill>
              </a:rPr>
              <a:t>Expressions</a:t>
            </a:r>
            <a:r>
              <a:rPr lang="en-US" sz="4400" dirty="0" smtClean="0">
                <a:solidFill>
                  <a:srgbClr val="002060"/>
                </a:solidFill>
              </a:rPr>
              <a:t>,</a:t>
            </a:r>
          </a:p>
          <a:p>
            <a:pPr algn="ctr"/>
            <a:r>
              <a:rPr lang="en-US" sz="4400" dirty="0" smtClean="0">
                <a:solidFill>
                  <a:srgbClr val="002060"/>
                </a:solidFill>
              </a:rPr>
              <a:t>Type Conversions</a:t>
            </a:r>
            <a:endParaRPr lang="en-US" sz="4400" dirty="0">
              <a:solidFill>
                <a:srgbClr val="002060"/>
              </a:solidFill>
            </a:endParaRPr>
          </a:p>
        </p:txBody>
      </p:sp>
    </p:spTree>
    <p:extLst>
      <p:ext uri="{BB962C8B-B14F-4D97-AF65-F5344CB8AC3E}">
        <p14:creationId xmlns:p14="http://schemas.microsoft.com/office/powerpoint/2010/main" val="41389144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smtClean="0">
                <a:solidFill>
                  <a:srgbClr val="002060"/>
                </a:solidFill>
              </a:rPr>
              <a:t>Able to understand definition and syntax of expression.</a:t>
            </a:r>
          </a:p>
          <a:p>
            <a:r>
              <a:rPr lang="en-US" sz="2600" dirty="0" smtClean="0">
                <a:solidFill>
                  <a:srgbClr val="002060"/>
                </a:solidFill>
              </a:rPr>
              <a:t>Able to evaluate expressions.</a:t>
            </a:r>
          </a:p>
          <a:p>
            <a:r>
              <a:rPr lang="en-US" sz="2600" dirty="0" smtClean="0">
                <a:solidFill>
                  <a:srgbClr val="002060"/>
                </a:solidFill>
              </a:rPr>
              <a:t>Understand Type conversion (automatic)</a:t>
            </a:r>
          </a:p>
          <a:p>
            <a:r>
              <a:rPr lang="en-US" sz="2600" dirty="0" smtClean="0">
                <a:solidFill>
                  <a:srgbClr val="002060"/>
                </a:solidFill>
              </a:rPr>
              <a:t>Understand the syntax of type casting(explicit conversion).</a:t>
            </a:r>
          </a:p>
          <a:p>
            <a:pPr marL="0" indent="0">
              <a:buNone/>
            </a:pPr>
            <a:endParaRPr lang="en-US" sz="2600"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pPr/>
              <a:t>61</a:t>
            </a:fld>
            <a:endParaRPr lang="en-US"/>
          </a:p>
        </p:txBody>
      </p:sp>
      <p:sp>
        <p:nvSpPr>
          <p:cNvPr id="6" name="Title 5"/>
          <p:cNvSpPr>
            <a:spLocks noGrp="1"/>
          </p:cNvSpPr>
          <p:nvPr>
            <p:ph type="title"/>
          </p:nvPr>
        </p:nvSpPr>
        <p:spPr/>
        <p:txBody>
          <a:bodyPr>
            <a:normAutofit/>
          </a:bodyPr>
          <a:lstStyle/>
          <a:p>
            <a:pPr algn="ctr"/>
            <a:r>
              <a:rPr lang="en-US" b="1" dirty="0" smtClean="0">
                <a:solidFill>
                  <a:srgbClr val="002060"/>
                </a:solidFill>
              </a:rPr>
              <a:t>Objectives</a:t>
            </a:r>
            <a:endParaRPr lang="en-US" dirty="0"/>
          </a:p>
        </p:txBody>
      </p:sp>
    </p:spTree>
    <p:extLst>
      <p:ext uri="{BB962C8B-B14F-4D97-AF65-F5344CB8AC3E}">
        <p14:creationId xmlns:p14="http://schemas.microsoft.com/office/powerpoint/2010/main" val="35871789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8153400" cy="5059363"/>
          </a:xfrm>
        </p:spPr>
        <p:txBody>
          <a:bodyPr/>
          <a:lstStyle/>
          <a:p>
            <a:pPr>
              <a:buFont typeface="Wingdings" pitchFamily="2" charset="2"/>
              <a:buChar char="§"/>
            </a:pPr>
            <a:r>
              <a:rPr lang="en-US" sz="2400" dirty="0" smtClean="0">
                <a:solidFill>
                  <a:srgbClr val="002060"/>
                </a:solidFill>
              </a:rPr>
              <a:t>Anything </a:t>
            </a:r>
            <a:r>
              <a:rPr lang="en-US" sz="2400" dirty="0">
                <a:solidFill>
                  <a:srgbClr val="002060"/>
                </a:solidFill>
              </a:rPr>
              <a:t>whose evaluation yields a numerical value is called </a:t>
            </a:r>
            <a:r>
              <a:rPr lang="en-US" sz="2400" dirty="0" smtClean="0">
                <a:solidFill>
                  <a:srgbClr val="002060"/>
                </a:solidFill>
              </a:rPr>
              <a:t>an expression</a:t>
            </a:r>
            <a:r>
              <a:rPr lang="en-US" sz="2400" dirty="0">
                <a:solidFill>
                  <a:srgbClr val="002060"/>
                </a:solidFill>
              </a:rPr>
              <a:t>.</a:t>
            </a:r>
          </a:p>
          <a:p>
            <a:pPr marL="0" indent="0">
              <a:buNone/>
            </a:pPr>
            <a:r>
              <a:rPr lang="en-US" sz="2400" dirty="0" smtClean="0">
                <a:solidFill>
                  <a:srgbClr val="002060"/>
                </a:solidFill>
              </a:rPr>
              <a:t>Example:</a:t>
            </a:r>
          </a:p>
          <a:p>
            <a:pPr marL="0" indent="0">
              <a:buNone/>
            </a:pPr>
            <a:endParaRPr lang="en-US" sz="2400" dirty="0">
              <a:solidFill>
                <a:srgbClr val="002060"/>
              </a:solidFill>
            </a:endParaRPr>
          </a:p>
          <a:p>
            <a:pPr>
              <a:buFont typeface="Wingdings" pitchFamily="2" charset="2"/>
              <a:buChar char="Ø"/>
            </a:pPr>
            <a:r>
              <a:rPr lang="en-US" sz="2400" b="1" dirty="0">
                <a:solidFill>
                  <a:srgbClr val="002060"/>
                </a:solidFill>
              </a:rPr>
              <a:t>PI  </a:t>
            </a:r>
            <a:r>
              <a:rPr lang="en-US" sz="2400" dirty="0">
                <a:solidFill>
                  <a:srgbClr val="002060"/>
                </a:solidFill>
              </a:rPr>
              <a:t> </a:t>
            </a:r>
            <a:r>
              <a:rPr lang="en-US" sz="2200" dirty="0">
                <a:solidFill>
                  <a:srgbClr val="002060"/>
                </a:solidFill>
              </a:rPr>
              <a:t> // a symbolic constant defined in the </a:t>
            </a:r>
            <a:r>
              <a:rPr lang="en-US" sz="2200" dirty="0" smtClean="0">
                <a:solidFill>
                  <a:srgbClr val="002060"/>
                </a:solidFill>
              </a:rPr>
              <a:t>program evaluates </a:t>
            </a:r>
            <a:r>
              <a:rPr lang="en-US" sz="2200" dirty="0">
                <a:solidFill>
                  <a:srgbClr val="002060"/>
                </a:solidFill>
              </a:rPr>
              <a:t>to the value it was given when </a:t>
            </a:r>
            <a:r>
              <a:rPr lang="en-US" sz="2200" dirty="0" smtClean="0">
                <a:solidFill>
                  <a:srgbClr val="002060"/>
                </a:solidFill>
              </a:rPr>
              <a:t>it was created with the #define directive</a:t>
            </a:r>
            <a:r>
              <a:rPr lang="en-US" sz="2200" dirty="0">
                <a:solidFill>
                  <a:srgbClr val="002060"/>
                </a:solidFill>
              </a:rPr>
              <a:t>.</a:t>
            </a:r>
          </a:p>
          <a:p>
            <a:pPr>
              <a:buFont typeface="Wingdings" pitchFamily="2" charset="2"/>
              <a:buChar char="Ø"/>
            </a:pPr>
            <a:r>
              <a:rPr lang="en-US" sz="2400" b="1" dirty="0" smtClean="0">
                <a:solidFill>
                  <a:srgbClr val="002060"/>
                </a:solidFill>
              </a:rPr>
              <a:t>20</a:t>
            </a:r>
            <a:r>
              <a:rPr lang="en-US" sz="2400" b="1" dirty="0">
                <a:solidFill>
                  <a:srgbClr val="002060"/>
                </a:solidFill>
              </a:rPr>
              <a:t>  </a:t>
            </a:r>
            <a:r>
              <a:rPr lang="en-US" sz="2400" dirty="0">
                <a:solidFill>
                  <a:srgbClr val="002060"/>
                </a:solidFill>
              </a:rPr>
              <a:t>  </a:t>
            </a:r>
            <a:r>
              <a:rPr lang="en-US" sz="2200" dirty="0">
                <a:solidFill>
                  <a:srgbClr val="002060"/>
                </a:solidFill>
              </a:rPr>
              <a:t>// a literal </a:t>
            </a:r>
            <a:r>
              <a:rPr lang="en-US" sz="2200" dirty="0" smtClean="0">
                <a:solidFill>
                  <a:srgbClr val="002060"/>
                </a:solidFill>
              </a:rPr>
              <a:t>constant evaluates </a:t>
            </a:r>
            <a:r>
              <a:rPr lang="en-US" sz="2200" dirty="0">
                <a:solidFill>
                  <a:srgbClr val="002060"/>
                </a:solidFill>
              </a:rPr>
              <a:t>to its own value</a:t>
            </a:r>
            <a:r>
              <a:rPr lang="en-US" sz="2200" dirty="0" smtClean="0">
                <a:solidFill>
                  <a:srgbClr val="002060"/>
                </a:solidFill>
              </a:rPr>
              <a:t>.</a:t>
            </a:r>
          </a:p>
          <a:p>
            <a:pPr>
              <a:buNone/>
            </a:pPr>
            <a:endParaRPr lang="en-US" sz="2400" dirty="0">
              <a:solidFill>
                <a:srgbClr val="002060"/>
              </a:solidFill>
            </a:endParaRPr>
          </a:p>
          <a:p>
            <a:pPr>
              <a:buFont typeface="Wingdings" pitchFamily="2" charset="2"/>
              <a:buChar char="Ø"/>
            </a:pPr>
            <a:r>
              <a:rPr lang="en-US" sz="2400" b="1" dirty="0" smtClean="0">
                <a:solidFill>
                  <a:srgbClr val="002060"/>
                </a:solidFill>
              </a:rPr>
              <a:t>sum</a:t>
            </a:r>
            <a:r>
              <a:rPr lang="en-US" sz="2400" dirty="0">
                <a:solidFill>
                  <a:srgbClr val="002060"/>
                </a:solidFill>
              </a:rPr>
              <a:t>   </a:t>
            </a:r>
            <a:r>
              <a:rPr lang="en-US" sz="2200" dirty="0">
                <a:solidFill>
                  <a:srgbClr val="002060"/>
                </a:solidFill>
              </a:rPr>
              <a:t> // a </a:t>
            </a:r>
            <a:r>
              <a:rPr lang="en-US" sz="2200" dirty="0" smtClean="0">
                <a:solidFill>
                  <a:srgbClr val="002060"/>
                </a:solidFill>
              </a:rPr>
              <a:t>variable evaluates </a:t>
            </a:r>
            <a:r>
              <a:rPr lang="en-US" sz="2200" dirty="0">
                <a:solidFill>
                  <a:srgbClr val="002060"/>
                </a:solidFill>
              </a:rPr>
              <a:t>to the value assigned to it by the program</a:t>
            </a:r>
            <a:r>
              <a:rPr lang="en-US" sz="2200" dirty="0" smtClean="0">
                <a:solidFill>
                  <a:srgbClr val="002060"/>
                </a:solidFill>
              </a:rPr>
              <a:t>.</a:t>
            </a:r>
          </a:p>
          <a:p>
            <a:pPr>
              <a:buFont typeface="Wingdings" pitchFamily="2" charset="2"/>
              <a:buChar char="Ø"/>
            </a:pPr>
            <a:endParaRPr lang="en-US" sz="2200" dirty="0" smtClean="0">
              <a:solidFill>
                <a:srgbClr val="002060"/>
              </a:solidFill>
            </a:endParaRPr>
          </a:p>
          <a:p>
            <a:pPr>
              <a:buFont typeface="Wingdings" pitchFamily="2" charset="2"/>
              <a:buChar char="Ø"/>
            </a:pPr>
            <a:r>
              <a:rPr lang="en-US" sz="2200" b="1" dirty="0" smtClean="0">
                <a:solidFill>
                  <a:srgbClr val="002060"/>
                </a:solidFill>
              </a:rPr>
              <a:t>X= </a:t>
            </a:r>
            <a:r>
              <a:rPr lang="en-US" sz="2200" b="1" dirty="0" err="1" smtClean="0">
                <a:solidFill>
                  <a:srgbClr val="002060"/>
                </a:solidFill>
              </a:rPr>
              <a:t>a+b</a:t>
            </a:r>
            <a:r>
              <a:rPr lang="en-US" sz="2200" b="1" dirty="0" smtClean="0">
                <a:solidFill>
                  <a:srgbClr val="002060"/>
                </a:solidFill>
              </a:rPr>
              <a:t> </a:t>
            </a:r>
            <a:r>
              <a:rPr lang="en-US" sz="2200" dirty="0" smtClean="0">
                <a:solidFill>
                  <a:srgbClr val="002060"/>
                </a:solidFill>
              </a:rPr>
              <a:t>  // a variable evaluates to the sum of variables ‘a’ and ‘b’</a:t>
            </a:r>
            <a:endParaRPr lang="en-US" sz="2200"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pPr/>
              <a:t>62</a:t>
            </a:fld>
            <a:endParaRPr lang="en-US"/>
          </a:p>
        </p:txBody>
      </p:sp>
      <p:sp>
        <p:nvSpPr>
          <p:cNvPr id="6" name="Title 5"/>
          <p:cNvSpPr>
            <a:spLocks noGrp="1"/>
          </p:cNvSpPr>
          <p:nvPr>
            <p:ph type="title"/>
          </p:nvPr>
        </p:nvSpPr>
        <p:spPr/>
        <p:txBody>
          <a:bodyPr>
            <a:normAutofit/>
          </a:bodyPr>
          <a:lstStyle/>
          <a:p>
            <a:pPr algn="ctr"/>
            <a:r>
              <a:rPr lang="en-US" b="1" dirty="0" smtClean="0">
                <a:solidFill>
                  <a:srgbClr val="002060"/>
                </a:solidFill>
              </a:rPr>
              <a:t>Expression</a:t>
            </a:r>
            <a:endParaRPr lang="en-US" dirty="0"/>
          </a:p>
        </p:txBody>
      </p:sp>
    </p:spTree>
    <p:extLst>
      <p:ext uri="{BB962C8B-B14F-4D97-AF65-F5344CB8AC3E}">
        <p14:creationId xmlns:p14="http://schemas.microsoft.com/office/powerpoint/2010/main" val="22464672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marL="228600" indent="-228600" algn="just">
              <a:buFont typeface="Wingdings" pitchFamily="2" charset="2"/>
              <a:buChar char="§"/>
            </a:pPr>
            <a:r>
              <a:rPr lang="en-US" sz="2200" dirty="0" smtClean="0">
                <a:solidFill>
                  <a:srgbClr val="002060"/>
                </a:solidFill>
              </a:rPr>
              <a:t>More </a:t>
            </a:r>
            <a:r>
              <a:rPr lang="en-US" sz="2200" dirty="0">
                <a:solidFill>
                  <a:srgbClr val="002060"/>
                </a:solidFill>
              </a:rPr>
              <a:t>complex expression use operators (combining the simple expressions).</a:t>
            </a:r>
          </a:p>
          <a:p>
            <a:pPr marL="0" indent="0" algn="just">
              <a:buNone/>
            </a:pPr>
            <a:r>
              <a:rPr lang="en-US" sz="2200" dirty="0" smtClean="0">
                <a:solidFill>
                  <a:srgbClr val="002060"/>
                </a:solidFill>
              </a:rPr>
              <a:t>Example</a:t>
            </a:r>
            <a:r>
              <a:rPr lang="en-US" sz="2200" dirty="0">
                <a:solidFill>
                  <a:srgbClr val="002060"/>
                </a:solidFill>
              </a:rPr>
              <a:t>:</a:t>
            </a:r>
          </a:p>
          <a:p>
            <a:pPr indent="114300" algn="just"/>
            <a:r>
              <a:rPr lang="en-US" sz="2200" dirty="0" smtClean="0">
                <a:solidFill>
                  <a:srgbClr val="002060"/>
                </a:solidFill>
              </a:rPr>
              <a:t>   1.25 </a:t>
            </a:r>
            <a:r>
              <a:rPr lang="en-US" sz="2200" dirty="0">
                <a:solidFill>
                  <a:srgbClr val="002060"/>
                </a:solidFill>
              </a:rPr>
              <a:t>/ 8  +  5 * rate + rate * rate / cost</a:t>
            </a:r>
            <a:r>
              <a:rPr lang="en-US" sz="2200" dirty="0" smtClean="0">
                <a:solidFill>
                  <a:srgbClr val="002060"/>
                </a:solidFill>
              </a:rPr>
              <a:t>; </a:t>
            </a:r>
          </a:p>
          <a:p>
            <a:pPr indent="114300" algn="just"/>
            <a:r>
              <a:rPr lang="en-US" sz="2200" dirty="0" smtClean="0">
                <a:solidFill>
                  <a:srgbClr val="002060"/>
                </a:solidFill>
              </a:rPr>
              <a:t>    x  </a:t>
            </a:r>
            <a:r>
              <a:rPr lang="en-US" sz="2200" dirty="0">
                <a:solidFill>
                  <a:srgbClr val="002060"/>
                </a:solidFill>
              </a:rPr>
              <a:t>=  2   +  </a:t>
            </a:r>
            <a:r>
              <a:rPr lang="en-US" sz="2200" dirty="0" smtClean="0">
                <a:solidFill>
                  <a:srgbClr val="002060"/>
                </a:solidFill>
              </a:rPr>
              <a:t>8;</a:t>
            </a:r>
          </a:p>
          <a:p>
            <a:pPr indent="114300" algn="just"/>
            <a:r>
              <a:rPr lang="en-US" sz="2200" dirty="0" smtClean="0">
                <a:solidFill>
                  <a:srgbClr val="002060"/>
                </a:solidFill>
              </a:rPr>
              <a:t>    x  </a:t>
            </a:r>
            <a:r>
              <a:rPr lang="en-US" sz="2200" dirty="0">
                <a:solidFill>
                  <a:srgbClr val="002060"/>
                </a:solidFill>
              </a:rPr>
              <a:t>=  a  +  10;</a:t>
            </a:r>
          </a:p>
          <a:p>
            <a:pPr marL="0" indent="0" algn="just">
              <a:buNone/>
            </a:pPr>
            <a:endParaRPr lang="en-US" sz="2200" dirty="0" smtClean="0">
              <a:solidFill>
                <a:srgbClr val="002060"/>
              </a:solidFill>
            </a:endParaRPr>
          </a:p>
          <a:p>
            <a:pPr marL="288925" indent="-288925" algn="just">
              <a:buFont typeface="Wingdings" pitchFamily="2" charset="2"/>
              <a:buChar char="§"/>
            </a:pPr>
            <a:r>
              <a:rPr lang="en-US" sz="2200" dirty="0" smtClean="0">
                <a:solidFill>
                  <a:srgbClr val="002060"/>
                </a:solidFill>
              </a:rPr>
              <a:t>The </a:t>
            </a:r>
            <a:r>
              <a:rPr lang="en-US" sz="2200" dirty="0">
                <a:solidFill>
                  <a:srgbClr val="002060"/>
                </a:solidFill>
              </a:rPr>
              <a:t>general form of expression and variables, evaluated from the </a:t>
            </a:r>
            <a:r>
              <a:rPr lang="en-US" sz="2200" dirty="0" smtClean="0">
                <a:solidFill>
                  <a:srgbClr val="002060"/>
                </a:solidFill>
              </a:rPr>
              <a:t>right </a:t>
            </a:r>
            <a:r>
              <a:rPr lang="en-US" sz="2200" dirty="0">
                <a:solidFill>
                  <a:srgbClr val="002060"/>
                </a:solidFill>
              </a:rPr>
              <a:t>to left, is</a:t>
            </a:r>
            <a:r>
              <a:rPr lang="en-US" sz="2200" dirty="0" smtClean="0">
                <a:solidFill>
                  <a:srgbClr val="002060"/>
                </a:solidFill>
              </a:rPr>
              <a:t>:</a:t>
            </a:r>
          </a:p>
          <a:p>
            <a:pPr marL="0" indent="0" algn="just">
              <a:buNone/>
            </a:pPr>
            <a:r>
              <a:rPr lang="en-US" sz="2200" dirty="0" smtClean="0">
                <a:solidFill>
                  <a:srgbClr val="FF0000"/>
                </a:solidFill>
              </a:rPr>
              <a:t>		</a:t>
            </a:r>
            <a:r>
              <a:rPr lang="en-US" sz="2400" b="1" dirty="0" smtClean="0">
                <a:solidFill>
                  <a:srgbClr val="FF0000"/>
                </a:solidFill>
              </a:rPr>
              <a:t>variable  </a:t>
            </a:r>
            <a:r>
              <a:rPr lang="en-US" sz="2400" b="1" dirty="0">
                <a:solidFill>
                  <a:srgbClr val="FF0000"/>
                </a:solidFill>
              </a:rPr>
              <a:t>=  any_expression</a:t>
            </a:r>
            <a:r>
              <a:rPr lang="en-US" sz="2400" b="1" dirty="0" smtClean="0">
                <a:solidFill>
                  <a:srgbClr val="FF0000"/>
                </a:solidFill>
              </a:rPr>
              <a:t>;</a:t>
            </a:r>
          </a:p>
          <a:p>
            <a:pPr marL="0" indent="0" algn="just">
              <a:buNone/>
            </a:pPr>
            <a:endParaRPr lang="es-ES" sz="2200" dirty="0" smtClean="0">
              <a:solidFill>
                <a:srgbClr val="002060"/>
              </a:solidFill>
            </a:endParaRPr>
          </a:p>
          <a:p>
            <a:pPr marL="0" indent="0" algn="just">
              <a:buNone/>
            </a:pPr>
            <a:r>
              <a:rPr lang="es-ES" sz="2200" dirty="0" smtClean="0">
                <a:solidFill>
                  <a:srgbClr val="002060"/>
                </a:solidFill>
              </a:rPr>
              <a:t>	</a:t>
            </a:r>
            <a:r>
              <a:rPr lang="es-ES" sz="2200" dirty="0" err="1" smtClean="0">
                <a:solidFill>
                  <a:srgbClr val="002060"/>
                </a:solidFill>
              </a:rPr>
              <a:t>Example</a:t>
            </a:r>
            <a:r>
              <a:rPr lang="es-ES" sz="2200" dirty="0" smtClean="0">
                <a:solidFill>
                  <a:srgbClr val="002060"/>
                </a:solidFill>
              </a:rPr>
              <a:t>:      y </a:t>
            </a:r>
            <a:r>
              <a:rPr lang="es-ES" sz="2200" dirty="0">
                <a:solidFill>
                  <a:srgbClr val="002060"/>
                </a:solidFill>
              </a:rPr>
              <a:t>= x = a + 10</a:t>
            </a:r>
            <a:r>
              <a:rPr lang="es-ES" sz="2200" dirty="0" smtClean="0">
                <a:solidFill>
                  <a:srgbClr val="002060"/>
                </a:solidFill>
              </a:rPr>
              <a:t>;</a:t>
            </a:r>
            <a:endParaRPr lang="es-ES" sz="2200" dirty="0">
              <a:solidFill>
                <a:srgbClr val="002060"/>
              </a:solidFill>
            </a:endParaRPr>
          </a:p>
          <a:p>
            <a:pPr marL="0" indent="0" algn="just">
              <a:buNone/>
            </a:pPr>
            <a:r>
              <a:rPr lang="es-ES" sz="2200" dirty="0" smtClean="0">
                <a:solidFill>
                  <a:srgbClr val="002060"/>
                </a:solidFill>
              </a:rPr>
              <a:t>                                    x </a:t>
            </a:r>
            <a:r>
              <a:rPr lang="es-ES" sz="2200" dirty="0">
                <a:solidFill>
                  <a:srgbClr val="002060"/>
                </a:solidFill>
              </a:rPr>
              <a:t>= 6 + (y = 4 + 5);</a:t>
            </a:r>
          </a:p>
          <a:p>
            <a:pPr marL="0" indent="0" algn="just">
              <a:buNone/>
            </a:pPr>
            <a:endParaRPr lang="en-US" sz="2600"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pPr/>
              <a:t>63</a:t>
            </a:fld>
            <a:endParaRPr lang="en-US"/>
          </a:p>
        </p:txBody>
      </p:sp>
      <p:sp>
        <p:nvSpPr>
          <p:cNvPr id="6" name="Title 5"/>
          <p:cNvSpPr>
            <a:spLocks noGrp="1"/>
          </p:cNvSpPr>
          <p:nvPr>
            <p:ph type="title"/>
          </p:nvPr>
        </p:nvSpPr>
        <p:spPr/>
        <p:txBody>
          <a:bodyPr>
            <a:normAutofit/>
          </a:bodyPr>
          <a:lstStyle/>
          <a:p>
            <a:pPr algn="ctr"/>
            <a:r>
              <a:rPr lang="en-US" b="1" dirty="0" smtClean="0">
                <a:solidFill>
                  <a:srgbClr val="002060"/>
                </a:solidFill>
              </a:rPr>
              <a:t>Expression</a:t>
            </a:r>
            <a:endParaRPr lang="en-US" dirty="0"/>
          </a:p>
        </p:txBody>
      </p:sp>
    </p:spTree>
    <p:extLst>
      <p:ext uri="{BB962C8B-B14F-4D97-AF65-F5344CB8AC3E}">
        <p14:creationId xmlns:p14="http://schemas.microsoft.com/office/powerpoint/2010/main" val="24948070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3"/>
          <p:cNvSpPr txBox="1">
            <a:spLocks noChangeArrowheads="1"/>
          </p:cNvSpPr>
          <p:nvPr/>
        </p:nvSpPr>
        <p:spPr bwMode="auto">
          <a:xfrm>
            <a:off x="1524000" y="1422402"/>
            <a:ext cx="3962400" cy="4708525"/>
          </a:xfrm>
          <a:prstGeom prst="rect">
            <a:avLst/>
          </a:prstGeom>
          <a:noFill/>
          <a:ln w="9525">
            <a:noFill/>
            <a:miter lim="800000"/>
            <a:headEnd/>
            <a:tailEnd/>
          </a:ln>
        </p:spPr>
        <p:txBody>
          <a:bodyPr>
            <a:spAutoFit/>
          </a:bodyPr>
          <a:lstStyle/>
          <a:p>
            <a:r>
              <a:rPr lang="en-US" sz="2000" b="1" u="sng" dirty="0">
                <a:solidFill>
                  <a:srgbClr val="002060"/>
                </a:solidFill>
              </a:rPr>
              <a:t>Algebraic expression </a:t>
            </a:r>
            <a:r>
              <a:rPr lang="en-US" sz="2000" b="1" dirty="0">
                <a:solidFill>
                  <a:srgbClr val="CC3300"/>
                </a:solidFill>
              </a:rPr>
              <a:t>			</a:t>
            </a:r>
          </a:p>
          <a:p>
            <a:r>
              <a:rPr lang="en-US" sz="2000" dirty="0">
                <a:solidFill>
                  <a:srgbClr val="002060"/>
                </a:solidFill>
              </a:rPr>
              <a:t>    </a:t>
            </a:r>
            <a:r>
              <a:rPr lang="en-US" sz="2000" b="1" i="1" dirty="0">
                <a:solidFill>
                  <a:srgbClr val="002060"/>
                </a:solidFill>
              </a:rPr>
              <a:t>a X b –c				</a:t>
            </a:r>
          </a:p>
          <a:p>
            <a:r>
              <a:rPr lang="en-US" sz="2000" b="1" i="1" dirty="0">
                <a:solidFill>
                  <a:srgbClr val="002060"/>
                </a:solidFill>
              </a:rPr>
              <a:t>(m + n) (x + y)				</a:t>
            </a:r>
          </a:p>
          <a:p>
            <a:endParaRPr lang="en-US" sz="2000" b="1" i="1" dirty="0">
              <a:solidFill>
                <a:srgbClr val="002060"/>
              </a:solidFill>
            </a:endParaRPr>
          </a:p>
          <a:p>
            <a:endParaRPr lang="en-US" sz="2000" b="1" i="1" dirty="0">
              <a:solidFill>
                <a:srgbClr val="002060"/>
              </a:solidFill>
            </a:endParaRPr>
          </a:p>
          <a:p>
            <a:r>
              <a:rPr lang="en-US" sz="2000" b="1" i="1" dirty="0">
                <a:solidFill>
                  <a:srgbClr val="002060"/>
                </a:solidFill>
              </a:rPr>
              <a:t> 					</a:t>
            </a:r>
          </a:p>
          <a:p>
            <a:endParaRPr lang="en-US" sz="2000" b="1" i="1" dirty="0">
              <a:solidFill>
                <a:srgbClr val="002060"/>
              </a:solidFill>
            </a:endParaRPr>
          </a:p>
          <a:p>
            <a:endParaRPr lang="en-US" sz="2000" b="1" i="1" dirty="0">
              <a:solidFill>
                <a:srgbClr val="002060"/>
              </a:solidFill>
            </a:endParaRPr>
          </a:p>
          <a:p>
            <a:r>
              <a:rPr lang="en-US" sz="2000" b="1" i="1" dirty="0">
                <a:solidFill>
                  <a:srgbClr val="002060"/>
                </a:solidFill>
              </a:rPr>
              <a:t>					</a:t>
            </a:r>
          </a:p>
          <a:p>
            <a:r>
              <a:rPr lang="en-US" sz="2000" b="1" i="1" dirty="0">
                <a:solidFill>
                  <a:srgbClr val="002060"/>
                </a:solidFill>
              </a:rPr>
              <a:t>		</a:t>
            </a:r>
          </a:p>
        </p:txBody>
      </p:sp>
      <p:graphicFrame>
        <p:nvGraphicFramePr>
          <p:cNvPr id="1026" name="Object 2"/>
          <p:cNvGraphicFramePr>
            <a:graphicFrameLocks noGrp="1" noChangeAspect="1"/>
          </p:cNvGraphicFramePr>
          <p:nvPr>
            <p:ph idx="1"/>
            <p:extLst>
              <p:ext uri="{D42A27DB-BD31-4B8C-83A1-F6EECF244321}">
                <p14:modId xmlns:p14="http://schemas.microsoft.com/office/powerpoint/2010/main" val="524083542"/>
              </p:ext>
            </p:extLst>
          </p:nvPr>
        </p:nvGraphicFramePr>
        <p:xfrm>
          <a:off x="2019300" y="3221038"/>
          <a:ext cx="495300" cy="852487"/>
        </p:xfrm>
        <a:graphic>
          <a:graphicData uri="http://schemas.openxmlformats.org/presentationml/2006/ole">
            <mc:AlternateContent xmlns:mc="http://schemas.openxmlformats.org/markup-compatibility/2006">
              <mc:Choice xmlns:v="urn:schemas-microsoft-com:vml" Requires="v">
                <p:oleObj spid="_x0000_s139269" name="Equation" r:id="rId4" imgW="228501" imgH="393529" progId="Equation.3">
                  <p:embed/>
                </p:oleObj>
              </mc:Choice>
              <mc:Fallback>
                <p:oleObj name="Equation" r:id="rId4" imgW="228501" imgH="393529" progId="Equation.3">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3221038"/>
                        <a:ext cx="495300"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normAutofit/>
          </a:bodyPr>
          <a:lstStyle/>
          <a:p>
            <a:r>
              <a:rPr lang="en-US" dirty="0"/>
              <a:t>Examples of </a:t>
            </a:r>
            <a:r>
              <a:rPr lang="en-US" dirty="0" smtClean="0"/>
              <a:t>Expressions</a:t>
            </a:r>
            <a:endParaRPr lang="en-US" dirty="0"/>
          </a:p>
        </p:txBody>
      </p:sp>
      <p:graphicFrame>
        <p:nvGraphicFramePr>
          <p:cNvPr id="1027" name="Object 3"/>
          <p:cNvGraphicFramePr>
            <a:graphicFrameLocks noGrp="1" noChangeAspect="1"/>
          </p:cNvGraphicFramePr>
          <p:nvPr>
            <p:ph sz="quarter" idx="4294967295"/>
            <p:extLst>
              <p:ext uri="{D42A27DB-BD31-4B8C-83A1-F6EECF244321}">
                <p14:modId xmlns:p14="http://schemas.microsoft.com/office/powerpoint/2010/main" val="516589468"/>
              </p:ext>
            </p:extLst>
          </p:nvPr>
        </p:nvGraphicFramePr>
        <p:xfrm>
          <a:off x="2006600" y="4267200"/>
          <a:ext cx="736600" cy="838200"/>
        </p:xfrm>
        <a:graphic>
          <a:graphicData uri="http://schemas.openxmlformats.org/presentationml/2006/ole">
            <mc:AlternateContent xmlns:mc="http://schemas.openxmlformats.org/markup-compatibility/2006">
              <mc:Choice xmlns:v="urn:schemas-microsoft-com:vml" Requires="v">
                <p:oleObj spid="_x0000_s139270" name="Equation" r:id="rId6" imgW="368300" imgH="419100" progId="Equation.3">
                  <p:embed/>
                </p:oleObj>
              </mc:Choice>
              <mc:Fallback>
                <p:oleObj name="Equation" r:id="rId6" imgW="368300" imgH="419100" progId="Equation.3">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6600" y="4267200"/>
                        <a:ext cx="736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Grp="1" noChangeAspect="1"/>
          </p:cNvGraphicFramePr>
          <p:nvPr>
            <p:ph sz="quarter" idx="4294967295"/>
            <p:extLst>
              <p:ext uri="{D42A27DB-BD31-4B8C-83A1-F6EECF244321}">
                <p14:modId xmlns:p14="http://schemas.microsoft.com/office/powerpoint/2010/main" val="3758818163"/>
              </p:ext>
            </p:extLst>
          </p:nvPr>
        </p:nvGraphicFramePr>
        <p:xfrm>
          <a:off x="1719262" y="5410200"/>
          <a:ext cx="1404938" cy="387350"/>
        </p:xfrm>
        <a:graphic>
          <a:graphicData uri="http://schemas.openxmlformats.org/presentationml/2006/ole">
            <mc:AlternateContent xmlns:mc="http://schemas.openxmlformats.org/markup-compatibility/2006">
              <mc:Choice xmlns:v="urn:schemas-microsoft-com:vml" Requires="v">
                <p:oleObj spid="_x0000_s139271" name="Equation" r:id="rId8" imgW="736600" imgH="203200" progId="Equation.3">
                  <p:embed/>
                </p:oleObj>
              </mc:Choice>
              <mc:Fallback>
                <p:oleObj name="Equation" r:id="rId8" imgW="736600" imgH="203200" progId="Equation.3">
                  <p:embed/>
                  <p:pic>
                    <p:nvPicPr>
                      <p:cNvPr id="0" name="Picture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9262" y="5410200"/>
                        <a:ext cx="140493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3"/>
          <p:cNvSpPr txBox="1">
            <a:spLocks noChangeArrowheads="1"/>
          </p:cNvSpPr>
          <p:nvPr/>
        </p:nvSpPr>
        <p:spPr bwMode="auto">
          <a:xfrm>
            <a:off x="5715000" y="1425576"/>
            <a:ext cx="3048000" cy="4402137"/>
          </a:xfrm>
          <a:prstGeom prst="rect">
            <a:avLst/>
          </a:prstGeom>
          <a:noFill/>
          <a:ln w="9525">
            <a:noFill/>
            <a:miter lim="800000"/>
            <a:headEnd/>
            <a:tailEnd/>
          </a:ln>
        </p:spPr>
        <p:txBody>
          <a:bodyPr>
            <a:spAutoFit/>
          </a:bodyPr>
          <a:lstStyle/>
          <a:p>
            <a:r>
              <a:rPr lang="en-US" sz="2000" b="1" u="sng" dirty="0">
                <a:solidFill>
                  <a:srgbClr val="002060"/>
                </a:solidFill>
              </a:rPr>
              <a:t>C++ expression</a:t>
            </a:r>
          </a:p>
          <a:p>
            <a:endParaRPr lang="en-US" sz="2000" b="1" dirty="0">
              <a:solidFill>
                <a:srgbClr val="CC3300"/>
              </a:solidFill>
            </a:endParaRPr>
          </a:p>
          <a:p>
            <a:r>
              <a:rPr lang="en-US" sz="2000" b="1" i="1" dirty="0">
                <a:solidFill>
                  <a:srgbClr val="002060"/>
                </a:solidFill>
              </a:rPr>
              <a:t>a * b – c</a:t>
            </a:r>
          </a:p>
          <a:p>
            <a:endParaRPr lang="en-US" sz="2000" b="1" i="1" dirty="0">
              <a:solidFill>
                <a:srgbClr val="002060"/>
              </a:solidFill>
            </a:endParaRPr>
          </a:p>
          <a:p>
            <a:r>
              <a:rPr lang="en-US" sz="2000" b="1" i="1" dirty="0">
                <a:solidFill>
                  <a:srgbClr val="002060"/>
                </a:solidFill>
              </a:rPr>
              <a:t>(m + n) * (x +y)</a:t>
            </a:r>
          </a:p>
          <a:p>
            <a:endParaRPr lang="en-US" sz="2000" b="1" i="1" dirty="0">
              <a:solidFill>
                <a:srgbClr val="002060"/>
              </a:solidFill>
            </a:endParaRPr>
          </a:p>
          <a:p>
            <a:endParaRPr lang="en-US" sz="2000" b="1" i="1" dirty="0">
              <a:solidFill>
                <a:srgbClr val="002060"/>
              </a:solidFill>
            </a:endParaRPr>
          </a:p>
          <a:p>
            <a:r>
              <a:rPr lang="en-US" sz="2000" b="1" i="1" dirty="0">
                <a:solidFill>
                  <a:srgbClr val="002060"/>
                </a:solidFill>
              </a:rPr>
              <a:t>a*b / c</a:t>
            </a:r>
          </a:p>
          <a:p>
            <a:endParaRPr lang="en-US" sz="2000" b="1" i="1" dirty="0">
              <a:solidFill>
                <a:srgbClr val="002060"/>
              </a:solidFill>
            </a:endParaRPr>
          </a:p>
          <a:p>
            <a:endParaRPr lang="en-US" sz="2000" b="1" i="1" dirty="0">
              <a:solidFill>
                <a:srgbClr val="002060"/>
              </a:solidFill>
            </a:endParaRPr>
          </a:p>
          <a:p>
            <a:r>
              <a:rPr lang="en-US" sz="2000" b="1" i="1" dirty="0">
                <a:solidFill>
                  <a:srgbClr val="002060"/>
                </a:solidFill>
              </a:rPr>
              <a:t>x/y + c</a:t>
            </a:r>
          </a:p>
          <a:p>
            <a:endParaRPr lang="en-US" sz="2000" b="1" i="1" dirty="0">
              <a:solidFill>
                <a:srgbClr val="002060"/>
              </a:solidFill>
            </a:endParaRPr>
          </a:p>
          <a:p>
            <a:r>
              <a:rPr lang="en-US" sz="2000" b="1" i="1" dirty="0">
                <a:solidFill>
                  <a:srgbClr val="002060"/>
                </a:solidFill>
              </a:rPr>
              <a:t>			</a:t>
            </a:r>
          </a:p>
          <a:p>
            <a:r>
              <a:rPr lang="en-US" sz="2000" b="1" i="1" dirty="0">
                <a:solidFill>
                  <a:srgbClr val="002060"/>
                </a:solidFill>
              </a:rPr>
              <a:t>3*x*x+2*x+1</a:t>
            </a: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64</a:t>
            </a:fld>
            <a:endParaRPr lang="en-US">
              <a:solidFill>
                <a:srgbClr val="002060"/>
              </a:solidFill>
            </a:endParaRPr>
          </a:p>
        </p:txBody>
      </p:sp>
    </p:spTree>
    <p:extLst>
      <p:ext uri="{BB962C8B-B14F-4D97-AF65-F5344CB8AC3E}">
        <p14:creationId xmlns:p14="http://schemas.microsoft.com/office/powerpoint/2010/main" val="2754134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blinds(horizontal)">
                                      <p:cBhvr>
                                        <p:cTn id="12" dur="500"/>
                                        <p:tgtEl>
                                          <p:spTgt spid="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animEffect transition="in" filter="blinds(horizontal)">
                                      <p:cBhvr>
                                        <p:cTn id="17" dur="500"/>
                                        <p:tgtEl>
                                          <p:spTgt spid="1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10" end="10"/>
                                            </p:txEl>
                                          </p:spTgt>
                                        </p:tgtEl>
                                        <p:attrNameLst>
                                          <p:attrName>style.visibility</p:attrName>
                                        </p:attrNameLst>
                                      </p:cBhvr>
                                      <p:to>
                                        <p:strVal val="visible"/>
                                      </p:to>
                                    </p:set>
                                    <p:animEffect transition="in" filter="blinds(horizontal)">
                                      <p:cBhvr>
                                        <p:cTn id="22" dur="500"/>
                                        <p:tgtEl>
                                          <p:spTgt spid="11">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13" end="13"/>
                                            </p:txEl>
                                          </p:spTgt>
                                        </p:tgtEl>
                                        <p:attrNameLst>
                                          <p:attrName>style.visibility</p:attrName>
                                        </p:attrNameLst>
                                      </p:cBhvr>
                                      <p:to>
                                        <p:strVal val="visible"/>
                                      </p:to>
                                    </p:set>
                                    <p:animEffect transition="in" filter="blinds(horizontal)">
                                      <p:cBhvr>
                                        <p:cTn id="27" dur="500"/>
                                        <p:tgtEl>
                                          <p:spTgt spid="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70" name="Rectangle 6"/>
          <p:cNvSpPr>
            <a:spLocks noGrp="1" noChangeArrowheads="1"/>
          </p:cNvSpPr>
          <p:nvPr>
            <p:ph idx="1"/>
          </p:nvPr>
        </p:nvSpPr>
        <p:spPr bwMode="auto">
          <a:xfrm>
            <a:off x="1219200" y="1524000"/>
            <a:ext cx="7924800" cy="3962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800" dirty="0" smtClean="0"/>
              <a:t>A = pi </a:t>
            </a:r>
            <a:r>
              <a:rPr lang="en-US" sz="2800" dirty="0" smtClean="0">
                <a:latin typeface="Tempus Sans ITC" pitchFamily="82" charset="0"/>
              </a:rPr>
              <a:t>x </a:t>
            </a:r>
            <a:r>
              <a:rPr lang="en-US" sz="2800" dirty="0" smtClean="0"/>
              <a:t>r </a:t>
            </a:r>
            <a:r>
              <a:rPr lang="en-US" sz="2800" dirty="0" smtClean="0">
                <a:latin typeface="Tempus Sans ITC" pitchFamily="82" charset="0"/>
              </a:rPr>
              <a:t>x </a:t>
            </a:r>
            <a:r>
              <a:rPr lang="en-US" sz="2800" dirty="0" smtClean="0"/>
              <a:t>r + 2 </a:t>
            </a:r>
            <a:r>
              <a:rPr lang="en-US" sz="2800" dirty="0" smtClean="0">
                <a:latin typeface="Tempus Sans ITC" pitchFamily="82" charset="0"/>
              </a:rPr>
              <a:t>x  </a:t>
            </a:r>
            <a:r>
              <a:rPr lang="en-US" sz="2800" dirty="0" smtClean="0"/>
              <a:t>pi </a:t>
            </a:r>
            <a:r>
              <a:rPr lang="en-US" sz="2800" dirty="0" smtClean="0">
                <a:latin typeface="Tempus Sans ITC" pitchFamily="82" charset="0"/>
              </a:rPr>
              <a:t>x </a:t>
            </a:r>
            <a:r>
              <a:rPr lang="en-US" sz="2800" dirty="0" smtClean="0"/>
              <a:t>r </a:t>
            </a:r>
            <a:r>
              <a:rPr lang="en-US" sz="2800" dirty="0" smtClean="0">
                <a:latin typeface="Tempus Sans ITC" pitchFamily="82" charset="0"/>
              </a:rPr>
              <a:t>x </a:t>
            </a:r>
            <a:r>
              <a:rPr lang="en-US" sz="2800" dirty="0" smtClean="0"/>
              <a:t>h;</a:t>
            </a:r>
          </a:p>
          <a:p>
            <a:pPr eaLnBrk="1" hangingPunct="1">
              <a:buFontTx/>
              <a:buNone/>
            </a:pPr>
            <a:endParaRPr lang="en-US" sz="2800" dirty="0" smtClean="0"/>
          </a:p>
          <a:p>
            <a:pPr eaLnBrk="1" hangingPunct="1">
              <a:buFontTx/>
              <a:buNone/>
            </a:pPr>
            <a:r>
              <a:rPr lang="en-US" sz="2800" dirty="0" smtClean="0"/>
              <a:t>T =			  ;</a:t>
            </a:r>
          </a:p>
          <a:p>
            <a:pPr eaLnBrk="1" hangingPunct="1">
              <a:buFontTx/>
              <a:buNone/>
            </a:pPr>
            <a:endParaRPr lang="en-US" sz="2800" dirty="0" smtClean="0"/>
          </a:p>
          <a:p>
            <a:pPr eaLnBrk="1" hangingPunct="1">
              <a:buFontTx/>
              <a:buNone/>
            </a:pPr>
            <a:r>
              <a:rPr lang="en-US" sz="2800" dirty="0" smtClean="0"/>
              <a:t>S =						 ;</a:t>
            </a:r>
          </a:p>
          <a:p>
            <a:pPr eaLnBrk="1" hangingPunct="1">
              <a:buFontTx/>
              <a:buNone/>
            </a:pPr>
            <a:endParaRPr lang="en-US" sz="2800" dirty="0" smtClean="0"/>
          </a:p>
          <a:p>
            <a:pPr eaLnBrk="1" hangingPunct="1">
              <a:buFontTx/>
              <a:buNone/>
            </a:pPr>
            <a:r>
              <a:rPr lang="en-US" sz="2800" dirty="0" smtClean="0"/>
              <a:t>E =			       ;</a:t>
            </a:r>
          </a:p>
        </p:txBody>
      </p:sp>
      <p:sp>
        <p:nvSpPr>
          <p:cNvPr id="4101" name="Rectangle 2"/>
          <p:cNvSpPr>
            <a:spLocks noGrp="1" noChangeArrowheads="1"/>
          </p:cNvSpPr>
          <p:nvPr>
            <p:ph type="title"/>
          </p:nvPr>
        </p:nvSpPr>
        <p:spPr bwMode="auto">
          <a:xfrm>
            <a:off x="1295400" y="0"/>
            <a:ext cx="7848600" cy="990600"/>
          </a:xfrm>
          <a:noFill/>
          <a:ln>
            <a:miter lim="800000"/>
            <a:headEnd/>
            <a:tailEnd/>
          </a:ln>
        </p:spPr>
        <p:txBody>
          <a:bodyPr vert="horz" wrap="square" lIns="91440" tIns="45720" rIns="91440" bIns="45720" numCol="1" anchor="t" anchorCtr="0" compatLnSpc="1">
            <a:prstTxWarp prst="textNoShape">
              <a:avLst/>
            </a:prstTxWarp>
            <a:noAutofit/>
          </a:bodyPr>
          <a:lstStyle/>
          <a:p>
            <a:pPr algn="ctr" eaLnBrk="1" hangingPunct="1"/>
            <a:r>
              <a:rPr lang="en-US" sz="2800" b="1" dirty="0" smtClean="0"/>
              <a:t>Write C++ assignment statements to evaluate </a:t>
            </a:r>
            <a:br>
              <a:rPr lang="en-US" sz="2800" b="1" dirty="0" smtClean="0"/>
            </a:br>
            <a:r>
              <a:rPr lang="en-US" sz="2800" b="1" dirty="0" smtClean="0"/>
              <a:t>the following equations</a:t>
            </a:r>
          </a:p>
        </p:txBody>
      </p:sp>
      <p:graphicFrame>
        <p:nvGraphicFramePr>
          <p:cNvPr id="4098" name="Object 6"/>
          <p:cNvGraphicFramePr>
            <a:graphicFrameLocks noChangeAspect="1"/>
          </p:cNvGraphicFramePr>
          <p:nvPr>
            <p:extLst>
              <p:ext uri="{D42A27DB-BD31-4B8C-83A1-F6EECF244321}">
                <p14:modId xmlns:p14="http://schemas.microsoft.com/office/powerpoint/2010/main" val="3399520034"/>
              </p:ext>
            </p:extLst>
          </p:nvPr>
        </p:nvGraphicFramePr>
        <p:xfrm>
          <a:off x="1965089" y="3505200"/>
          <a:ext cx="4740511" cy="638175"/>
        </p:xfrm>
        <a:graphic>
          <a:graphicData uri="http://schemas.openxmlformats.org/presentationml/2006/ole">
            <mc:AlternateContent xmlns:mc="http://schemas.openxmlformats.org/markup-compatibility/2006">
              <mc:Choice xmlns:v="urn:schemas-microsoft-com:vml" Requires="v">
                <p:oleObj spid="_x0000_s140293" name="Equation" r:id="rId3" imgW="1954951" imgH="253890" progId="Equation.3">
                  <p:embed/>
                </p:oleObj>
              </mc:Choice>
              <mc:Fallback>
                <p:oleObj name="Equation" r:id="rId3" imgW="1954951" imgH="25389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089" y="3505200"/>
                        <a:ext cx="4740511"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1298271122"/>
              </p:ext>
            </p:extLst>
          </p:nvPr>
        </p:nvGraphicFramePr>
        <p:xfrm>
          <a:off x="1989902" y="2300287"/>
          <a:ext cx="2124898" cy="1052513"/>
        </p:xfrm>
        <a:graphic>
          <a:graphicData uri="http://schemas.openxmlformats.org/presentationml/2006/ole">
            <mc:AlternateContent xmlns:mc="http://schemas.openxmlformats.org/markup-compatibility/2006">
              <mc:Choice xmlns:v="urn:schemas-microsoft-com:vml" Requires="v">
                <p:oleObj spid="_x0000_s140294" name="Equation" r:id="rId5" imgW="876300" imgH="419100" progId="Equation.3">
                  <p:embed/>
                </p:oleObj>
              </mc:Choice>
              <mc:Fallback>
                <p:oleObj name="Equation" r:id="rId5" imgW="8763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9902" y="2300287"/>
                        <a:ext cx="2124898"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extLst>
              <p:ext uri="{D42A27DB-BD31-4B8C-83A1-F6EECF244321}">
                <p14:modId xmlns:p14="http://schemas.microsoft.com/office/powerpoint/2010/main" val="1757336645"/>
              </p:ext>
            </p:extLst>
          </p:nvPr>
        </p:nvGraphicFramePr>
        <p:xfrm>
          <a:off x="1828800" y="4343400"/>
          <a:ext cx="2649244" cy="989013"/>
        </p:xfrm>
        <a:graphic>
          <a:graphicData uri="http://schemas.openxmlformats.org/presentationml/2006/ole">
            <mc:AlternateContent xmlns:mc="http://schemas.openxmlformats.org/markup-compatibility/2006">
              <mc:Choice xmlns:v="urn:schemas-microsoft-com:vml" Requires="v">
                <p:oleObj spid="_x0000_s140295" name="Equation" r:id="rId7" imgW="1091726" imgH="393529" progId="Equation.3">
                  <p:embed/>
                </p:oleObj>
              </mc:Choice>
              <mc:Fallback>
                <p:oleObj name="Equation" r:id="rId7" imgW="1091726" imgH="393529"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343400"/>
                        <a:ext cx="2649244"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65</a:t>
            </a:fld>
            <a:endParaRPr lang="en-US">
              <a:solidFill>
                <a:srgbClr val="002060"/>
              </a:solidFill>
            </a:endParaRPr>
          </a:p>
        </p:txBody>
      </p:sp>
    </p:spTree>
    <p:extLst>
      <p:ext uri="{BB962C8B-B14F-4D97-AF65-F5344CB8AC3E}">
        <p14:creationId xmlns:p14="http://schemas.microsoft.com/office/powerpoint/2010/main" val="271879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7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There are two types of type conversions:</a:t>
            </a:r>
          </a:p>
          <a:p>
            <a:pPr>
              <a:buNone/>
            </a:pPr>
            <a:endParaRPr lang="en-US" dirty="0" smtClean="0"/>
          </a:p>
          <a:p>
            <a:pPr>
              <a:buNone/>
            </a:pPr>
            <a:r>
              <a:rPr lang="en-US" dirty="0" smtClean="0"/>
              <a:t>	1) Implicit type conversion</a:t>
            </a:r>
          </a:p>
          <a:p>
            <a:pPr>
              <a:buNone/>
            </a:pPr>
            <a:endParaRPr lang="en-US" dirty="0" smtClean="0"/>
          </a:p>
          <a:p>
            <a:pPr>
              <a:buNone/>
            </a:pPr>
            <a:r>
              <a:rPr lang="en-US" dirty="0" smtClean="0"/>
              <a:t>	2) Explicit type conversions</a:t>
            </a:r>
            <a:endParaRPr lang="en-US" dirty="0"/>
          </a:p>
        </p:txBody>
      </p:sp>
      <p:sp>
        <p:nvSpPr>
          <p:cNvPr id="3" name="Date Placeholder 2"/>
          <p:cNvSpPr>
            <a:spLocks noGrp="1"/>
          </p:cNvSpPr>
          <p:nvPr>
            <p:ph type="dt" sz="half" idx="10"/>
          </p:nvPr>
        </p:nvSpPr>
        <p:spPr/>
        <p:txBody>
          <a:bodyPr/>
          <a:lstStyle/>
          <a:p>
            <a:fld id="{2A336E5E-AFDC-425D-B257-773ED7AFACFD}" type="datetime1">
              <a:rPr lang="en-US" smtClean="0">
                <a:solidFill>
                  <a:srgbClr val="002060"/>
                </a:solidFill>
              </a:rPr>
              <a:pPr/>
              <a:t>9/7/2016</a:t>
            </a:fld>
            <a:endParaRPr lang="en-US">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66</a:t>
            </a:fld>
            <a:endParaRPr lang="en-US">
              <a:solidFill>
                <a:srgbClr val="002060"/>
              </a:solidFill>
            </a:endParaRPr>
          </a:p>
        </p:txBody>
      </p:sp>
      <p:sp>
        <p:nvSpPr>
          <p:cNvPr id="5" name="Footer Placeholder 4"/>
          <p:cNvSpPr>
            <a:spLocks noGrp="1"/>
          </p:cNvSpPr>
          <p:nvPr>
            <p:ph type="ftr" sz="quarter" idx="11"/>
          </p:nvPr>
        </p:nvSpPr>
        <p:spPr/>
        <p:txBody>
          <a:bodyPr/>
          <a:lstStyle/>
          <a:p>
            <a:r>
              <a:rPr lang="en-US" smtClean="0">
                <a:solidFill>
                  <a:srgbClr val="002060"/>
                </a:solidFill>
              </a:rPr>
              <a:t>CSE 101/102 PSUC                                                      Department of CSE</a:t>
            </a:r>
            <a:endParaRPr lang="en-US" dirty="0">
              <a:solidFill>
                <a:srgbClr val="002060"/>
              </a:solidFill>
            </a:endParaRPr>
          </a:p>
        </p:txBody>
      </p:sp>
      <p:sp>
        <p:nvSpPr>
          <p:cNvPr id="6" name="Title 5"/>
          <p:cNvSpPr>
            <a:spLocks noGrp="1"/>
          </p:cNvSpPr>
          <p:nvPr>
            <p:ph type="title"/>
          </p:nvPr>
        </p:nvSpPr>
        <p:spPr/>
        <p:txBody>
          <a:bodyPr/>
          <a:lstStyle/>
          <a:p>
            <a:pPr algn="ctr"/>
            <a:r>
              <a:rPr lang="en-US" b="1" dirty="0" smtClean="0"/>
              <a:t>Type Conversion</a:t>
            </a:r>
            <a:endParaRPr lang="en-US"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lgn="just" eaLnBrk="1" hangingPunct="1">
              <a:lnSpc>
                <a:spcPct val="90000"/>
              </a:lnSpc>
              <a:buFont typeface="Wingdings" pitchFamily="2" charset="2"/>
              <a:buChar char="Ø"/>
            </a:pPr>
            <a:r>
              <a:rPr lang="en-US" sz="2400" dirty="0" smtClean="0">
                <a:solidFill>
                  <a:srgbClr val="002060"/>
                </a:solidFill>
              </a:rPr>
              <a:t>C++ permits mixing of constants and variables of different types in an expression.</a:t>
            </a:r>
          </a:p>
          <a:p>
            <a:pPr algn="just" eaLnBrk="1" hangingPunct="1">
              <a:lnSpc>
                <a:spcPct val="90000"/>
              </a:lnSpc>
              <a:buNone/>
            </a:pPr>
            <a:endParaRPr lang="en-US" sz="2400" dirty="0" smtClean="0">
              <a:solidFill>
                <a:srgbClr val="002060"/>
              </a:solidFill>
            </a:endParaRPr>
          </a:p>
          <a:p>
            <a:pPr algn="just" eaLnBrk="1" hangingPunct="1">
              <a:lnSpc>
                <a:spcPct val="90000"/>
              </a:lnSpc>
              <a:buFontTx/>
              <a:buNone/>
            </a:pPr>
            <a:endParaRPr lang="en-US" sz="1100" dirty="0" smtClean="0">
              <a:solidFill>
                <a:srgbClr val="002060"/>
              </a:solidFill>
            </a:endParaRPr>
          </a:p>
          <a:p>
            <a:pPr algn="just" eaLnBrk="1" hangingPunct="1">
              <a:lnSpc>
                <a:spcPct val="90000"/>
              </a:lnSpc>
              <a:buFont typeface="Wingdings" pitchFamily="2" charset="2"/>
              <a:buChar char="Ø"/>
            </a:pPr>
            <a:r>
              <a:rPr lang="en-US" sz="2400" dirty="0" smtClean="0">
                <a:solidFill>
                  <a:srgbClr val="002060"/>
                </a:solidFill>
              </a:rPr>
              <a:t>During expression evaluation C++ adheres to very strict rules of automatic type conversion. </a:t>
            </a:r>
          </a:p>
          <a:p>
            <a:pPr algn="just" eaLnBrk="1" hangingPunct="1">
              <a:lnSpc>
                <a:spcPct val="90000"/>
              </a:lnSpc>
              <a:buFontTx/>
              <a:buNone/>
            </a:pPr>
            <a:endParaRPr lang="en-US" sz="1200" dirty="0" smtClean="0">
              <a:solidFill>
                <a:srgbClr val="002060"/>
              </a:solidFill>
            </a:endParaRPr>
          </a:p>
          <a:p>
            <a:pPr algn="just" eaLnBrk="1" hangingPunct="1">
              <a:lnSpc>
                <a:spcPct val="90000"/>
              </a:lnSpc>
              <a:buFont typeface="Wingdings" pitchFamily="2" charset="2"/>
              <a:buChar char="Ø"/>
            </a:pPr>
            <a:r>
              <a:rPr lang="en-US" sz="2400" dirty="0" smtClean="0">
                <a:solidFill>
                  <a:srgbClr val="002060"/>
                </a:solidFill>
              </a:rPr>
              <a:t>If the operands are of different types, the ‘lower’ type is automatically converted to the ‘higher’ type before the operation proceeds. The result is of higher type.</a:t>
            </a:r>
          </a:p>
          <a:p>
            <a:pPr algn="just" eaLnBrk="1" hangingPunct="1">
              <a:lnSpc>
                <a:spcPct val="90000"/>
              </a:lnSpc>
              <a:buFontTx/>
              <a:buNone/>
            </a:pPr>
            <a:endParaRPr lang="en-US" sz="1100" dirty="0" smtClean="0">
              <a:solidFill>
                <a:srgbClr val="002060"/>
              </a:solidFill>
            </a:endParaRPr>
          </a:p>
          <a:p>
            <a:pPr algn="just" eaLnBrk="1" hangingPunct="1">
              <a:lnSpc>
                <a:spcPct val="90000"/>
              </a:lnSpc>
              <a:buFont typeface="Wingdings" pitchFamily="2" charset="2"/>
              <a:buChar char="Ø"/>
            </a:pPr>
            <a:r>
              <a:rPr lang="en-US" sz="2400" dirty="0" smtClean="0">
                <a:solidFill>
                  <a:srgbClr val="002060"/>
                </a:solidFill>
              </a:rPr>
              <a:t>Finally result of an expression is converted to the type of the variable on the left of the assignment sign.(for </a:t>
            </a:r>
            <a:r>
              <a:rPr lang="en-US" sz="2400" dirty="0" err="1" smtClean="0">
                <a:solidFill>
                  <a:srgbClr val="002060"/>
                </a:solidFill>
              </a:rPr>
              <a:t>eg</a:t>
            </a:r>
            <a:r>
              <a:rPr lang="en-US" sz="2400" dirty="0" smtClean="0">
                <a:solidFill>
                  <a:srgbClr val="002060"/>
                </a:solidFill>
              </a:rPr>
              <a:t>. </a:t>
            </a:r>
            <a:r>
              <a:rPr lang="en-US" sz="2400" i="1" dirty="0" smtClean="0">
                <a:solidFill>
                  <a:srgbClr val="002060"/>
                </a:solidFill>
                <a:latin typeface="Times New Roman" pitchFamily="18" charset="0"/>
                <a:cs typeface="Times New Roman" pitchFamily="18" charset="0"/>
              </a:rPr>
              <a:t>float</a:t>
            </a:r>
            <a:r>
              <a:rPr lang="en-US" sz="2400" dirty="0" smtClean="0">
                <a:solidFill>
                  <a:srgbClr val="002060"/>
                </a:solidFill>
              </a:rPr>
              <a:t> to </a:t>
            </a:r>
            <a:r>
              <a:rPr lang="en-US" sz="2400" i="1" dirty="0" err="1" smtClean="0">
                <a:solidFill>
                  <a:srgbClr val="002060"/>
                </a:solidFill>
                <a:latin typeface="Times New Roman" pitchFamily="18" charset="0"/>
                <a:cs typeface="Times New Roman" pitchFamily="18" charset="0"/>
              </a:rPr>
              <a:t>int</a:t>
            </a:r>
            <a:r>
              <a:rPr lang="en-US" sz="2400" dirty="0" smtClean="0">
                <a:solidFill>
                  <a:srgbClr val="002060"/>
                </a:solidFill>
              </a:rPr>
              <a:t> causes truncation of the fractional part)</a:t>
            </a:r>
          </a:p>
        </p:txBody>
      </p:sp>
      <p:sp>
        <p:nvSpPr>
          <p:cNvPr id="9" name="Rectangle 2"/>
          <p:cNvSpPr>
            <a:spLocks noGrp="1" noChangeArrowheads="1"/>
          </p:cNvSpPr>
          <p:nvPr>
            <p:ph type="title"/>
          </p:nvPr>
        </p:nvSpPr>
        <p:spPr/>
        <p:txBody>
          <a:bodyPr>
            <a:noAutofit/>
          </a:bodyPr>
          <a:lstStyle/>
          <a:p>
            <a:pPr algn="ctr" eaLnBrk="1" hangingPunct="1">
              <a:defRPr/>
            </a:pPr>
            <a:r>
              <a:rPr lang="en-US" sz="4000" b="1" dirty="0" smtClean="0"/>
              <a:t>Implicit Type Conversion</a:t>
            </a:r>
          </a:p>
        </p:txBody>
      </p:sp>
      <p:sp>
        <p:nvSpPr>
          <p:cNvPr id="29699" name="Text Box 4"/>
          <p:cNvSpPr txBox="1">
            <a:spLocks noChangeArrowheads="1"/>
          </p:cNvSpPr>
          <p:nvPr/>
        </p:nvSpPr>
        <p:spPr bwMode="auto">
          <a:xfrm>
            <a:off x="1371600" y="1600200"/>
            <a:ext cx="5334000" cy="366713"/>
          </a:xfrm>
          <a:prstGeom prst="rect">
            <a:avLst/>
          </a:prstGeom>
          <a:noFill/>
          <a:ln w="9525">
            <a:noFill/>
            <a:miter lim="800000"/>
            <a:headEnd/>
            <a:tailEnd/>
          </a:ln>
        </p:spPr>
        <p:txBody>
          <a:bodyPr>
            <a:spAutoFit/>
          </a:bodyPr>
          <a:lstStyle/>
          <a:p>
            <a:pPr>
              <a:spcBef>
                <a:spcPct val="50000"/>
              </a:spcBef>
            </a:pPr>
            <a:endParaRPr lang="en-US">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67</a:t>
            </a:fld>
            <a:endParaRPr lang="en-US">
              <a:solidFill>
                <a:srgbClr val="002060"/>
              </a:solidFill>
            </a:endParaRPr>
          </a:p>
        </p:txBody>
      </p:sp>
    </p:spTree>
    <p:extLst>
      <p:ext uri="{BB962C8B-B14F-4D97-AF65-F5344CB8AC3E}">
        <p14:creationId xmlns:p14="http://schemas.microsoft.com/office/powerpoint/2010/main" val="385734969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lgn="just" eaLnBrk="1" hangingPunct="1">
              <a:lnSpc>
                <a:spcPct val="90000"/>
              </a:lnSpc>
              <a:buFont typeface="Wingdings" pitchFamily="2" charset="2"/>
              <a:buChar char="Ø"/>
            </a:pPr>
            <a:r>
              <a:rPr lang="en-US" sz="2400" dirty="0" smtClean="0">
                <a:solidFill>
                  <a:srgbClr val="002060"/>
                </a:solidFill>
              </a:rPr>
              <a:t>While storing the value, the expression always takes the type of the variable into which its value is being stored.</a:t>
            </a:r>
          </a:p>
          <a:p>
            <a:pPr algn="just" eaLnBrk="1" hangingPunct="1">
              <a:lnSpc>
                <a:spcPct val="90000"/>
              </a:lnSpc>
              <a:buNone/>
            </a:pPr>
            <a:r>
              <a:rPr lang="en-US" sz="1000" dirty="0" smtClean="0">
                <a:solidFill>
                  <a:srgbClr val="002060"/>
                </a:solidFill>
              </a:rPr>
              <a:t>     </a:t>
            </a:r>
          </a:p>
          <a:p>
            <a:pPr algn="just" eaLnBrk="1" hangingPunct="1">
              <a:lnSpc>
                <a:spcPct val="90000"/>
              </a:lnSpc>
              <a:buNone/>
            </a:pPr>
            <a:r>
              <a:rPr lang="en-US" sz="2400" dirty="0" smtClean="0">
                <a:solidFill>
                  <a:srgbClr val="002060"/>
                </a:solidFill>
              </a:rPr>
              <a:t>Example:</a:t>
            </a:r>
          </a:p>
          <a:p>
            <a:pPr algn="just" eaLnBrk="1" hangingPunct="1">
              <a:lnSpc>
                <a:spcPct val="90000"/>
              </a:lnSpc>
              <a:buNone/>
            </a:pPr>
            <a:r>
              <a:rPr lang="en-US" sz="2400" dirty="0" smtClean="0">
                <a:solidFill>
                  <a:srgbClr val="002060"/>
                </a:solidFill>
              </a:rPr>
              <a:t>		float a;</a:t>
            </a:r>
          </a:p>
          <a:p>
            <a:pPr algn="just" eaLnBrk="1" hangingPunct="1">
              <a:lnSpc>
                <a:spcPct val="90000"/>
              </a:lnSpc>
              <a:buNone/>
            </a:pPr>
            <a:r>
              <a:rPr lang="en-US" sz="2400" dirty="0" smtClean="0">
                <a:solidFill>
                  <a:srgbClr val="002060"/>
                </a:solidFill>
              </a:rPr>
              <a:t>		</a:t>
            </a:r>
            <a:r>
              <a:rPr lang="en-US" sz="2400" dirty="0" err="1" smtClean="0">
                <a:solidFill>
                  <a:srgbClr val="002060"/>
                </a:solidFill>
              </a:rPr>
              <a:t>int</a:t>
            </a:r>
            <a:r>
              <a:rPr lang="en-US" sz="2400" dirty="0" smtClean="0">
                <a:solidFill>
                  <a:srgbClr val="002060"/>
                </a:solidFill>
              </a:rPr>
              <a:t> s, </a:t>
            </a:r>
            <a:r>
              <a:rPr lang="en-US" sz="2400" dirty="0" err="1" smtClean="0">
                <a:solidFill>
                  <a:srgbClr val="002060"/>
                </a:solidFill>
              </a:rPr>
              <a:t>b,c</a:t>
            </a:r>
            <a:r>
              <a:rPr lang="en-US" sz="2400" dirty="0" smtClean="0">
                <a:solidFill>
                  <a:srgbClr val="002060"/>
                </a:solidFill>
              </a:rPr>
              <a:t>;</a:t>
            </a:r>
          </a:p>
          <a:p>
            <a:pPr algn="just" eaLnBrk="1" hangingPunct="1">
              <a:lnSpc>
                <a:spcPct val="90000"/>
              </a:lnSpc>
              <a:buNone/>
            </a:pPr>
            <a:r>
              <a:rPr lang="en-US" sz="2400" dirty="0" smtClean="0">
                <a:solidFill>
                  <a:srgbClr val="002060"/>
                </a:solidFill>
              </a:rPr>
              <a:t>		s= a * b * c / 100 + 32 / 4 - 3 * 1.1;</a:t>
            </a:r>
          </a:p>
          <a:p>
            <a:pPr algn="just" eaLnBrk="1" hangingPunct="1">
              <a:lnSpc>
                <a:spcPct val="90000"/>
              </a:lnSpc>
              <a:buNone/>
            </a:pPr>
            <a:r>
              <a:rPr lang="en-US" sz="2400" dirty="0" smtClean="0">
                <a:solidFill>
                  <a:srgbClr val="002060"/>
                </a:solidFill>
              </a:rPr>
              <a:t>	</a:t>
            </a:r>
          </a:p>
          <a:p>
            <a:pPr algn="just" eaLnBrk="1" hangingPunct="1">
              <a:lnSpc>
                <a:spcPct val="90000"/>
              </a:lnSpc>
              <a:buFont typeface="Wingdings" pitchFamily="2" charset="2"/>
              <a:buChar char="ü"/>
            </a:pPr>
            <a:r>
              <a:rPr lang="en-US" sz="2200" dirty="0" smtClean="0">
                <a:solidFill>
                  <a:srgbClr val="002060"/>
                </a:solidFill>
              </a:rPr>
              <a:t>During evaluation of the expression all the </a:t>
            </a:r>
            <a:r>
              <a:rPr lang="en-US" sz="2200" b="1" dirty="0" err="1" smtClean="0">
                <a:solidFill>
                  <a:srgbClr val="002060"/>
                </a:solidFill>
              </a:rPr>
              <a:t>int</a:t>
            </a:r>
            <a:r>
              <a:rPr lang="en-US" sz="2200" dirty="0" err="1" smtClean="0">
                <a:solidFill>
                  <a:srgbClr val="002060"/>
                </a:solidFill>
              </a:rPr>
              <a:t>s</a:t>
            </a:r>
            <a:r>
              <a:rPr lang="en-US" sz="2200" dirty="0" smtClean="0">
                <a:solidFill>
                  <a:srgbClr val="002060"/>
                </a:solidFill>
              </a:rPr>
              <a:t> would be promoted to </a:t>
            </a:r>
            <a:r>
              <a:rPr lang="en-US" sz="2200" b="1" dirty="0" smtClean="0">
                <a:solidFill>
                  <a:srgbClr val="002060"/>
                </a:solidFill>
              </a:rPr>
              <a:t>float</a:t>
            </a:r>
            <a:r>
              <a:rPr lang="en-US" sz="2200" dirty="0" smtClean="0">
                <a:solidFill>
                  <a:srgbClr val="002060"/>
                </a:solidFill>
              </a:rPr>
              <a:t>s and the result of the expression would be a </a:t>
            </a:r>
            <a:r>
              <a:rPr lang="en-US" sz="2200" b="1" dirty="0" smtClean="0">
                <a:solidFill>
                  <a:srgbClr val="002060"/>
                </a:solidFill>
              </a:rPr>
              <a:t>float</a:t>
            </a:r>
            <a:r>
              <a:rPr lang="en-US" sz="2200" dirty="0" smtClean="0">
                <a:solidFill>
                  <a:srgbClr val="002060"/>
                </a:solidFill>
              </a:rPr>
              <a:t>.</a:t>
            </a:r>
          </a:p>
          <a:p>
            <a:pPr algn="just" eaLnBrk="1" hangingPunct="1">
              <a:lnSpc>
                <a:spcPct val="90000"/>
              </a:lnSpc>
              <a:buFont typeface="Wingdings" pitchFamily="2" charset="2"/>
              <a:buChar char="ü"/>
            </a:pPr>
            <a:r>
              <a:rPr lang="en-US" sz="2200" dirty="0" smtClean="0">
                <a:solidFill>
                  <a:srgbClr val="002060"/>
                </a:solidFill>
              </a:rPr>
              <a:t>But when this </a:t>
            </a:r>
            <a:r>
              <a:rPr lang="en-US" sz="2200" b="1" dirty="0" smtClean="0">
                <a:solidFill>
                  <a:srgbClr val="002060"/>
                </a:solidFill>
              </a:rPr>
              <a:t>float</a:t>
            </a:r>
            <a:r>
              <a:rPr lang="en-US" sz="2200" dirty="0" smtClean="0">
                <a:solidFill>
                  <a:srgbClr val="002060"/>
                </a:solidFill>
              </a:rPr>
              <a:t> value is assigned to </a:t>
            </a:r>
            <a:r>
              <a:rPr lang="en-US" sz="2200" b="1" dirty="0" smtClean="0">
                <a:solidFill>
                  <a:srgbClr val="002060"/>
                </a:solidFill>
              </a:rPr>
              <a:t>s</a:t>
            </a:r>
            <a:r>
              <a:rPr lang="en-US" sz="2200" dirty="0" smtClean="0">
                <a:solidFill>
                  <a:srgbClr val="002060"/>
                </a:solidFill>
              </a:rPr>
              <a:t> it is demoted to an </a:t>
            </a:r>
            <a:r>
              <a:rPr lang="en-US" sz="2200" b="1" dirty="0" err="1" smtClean="0">
                <a:solidFill>
                  <a:srgbClr val="002060"/>
                </a:solidFill>
              </a:rPr>
              <a:t>int</a:t>
            </a:r>
            <a:r>
              <a:rPr lang="en-US" sz="2200" dirty="0" smtClean="0">
                <a:solidFill>
                  <a:srgbClr val="002060"/>
                </a:solidFill>
              </a:rPr>
              <a:t> and then stored in </a:t>
            </a:r>
            <a:r>
              <a:rPr lang="en-US" sz="2200" b="1" dirty="0" smtClean="0">
                <a:solidFill>
                  <a:srgbClr val="002060"/>
                </a:solidFill>
              </a:rPr>
              <a:t>s</a:t>
            </a:r>
            <a:r>
              <a:rPr lang="en-US" sz="2200" dirty="0" smtClean="0">
                <a:solidFill>
                  <a:srgbClr val="002060"/>
                </a:solidFill>
              </a:rPr>
              <a:t>.</a:t>
            </a:r>
          </a:p>
        </p:txBody>
      </p:sp>
      <p:sp>
        <p:nvSpPr>
          <p:cNvPr id="9" name="Rectangle 2"/>
          <p:cNvSpPr>
            <a:spLocks noGrp="1" noChangeArrowheads="1"/>
          </p:cNvSpPr>
          <p:nvPr>
            <p:ph type="title"/>
          </p:nvPr>
        </p:nvSpPr>
        <p:spPr/>
        <p:txBody>
          <a:bodyPr>
            <a:noAutofit/>
          </a:bodyPr>
          <a:lstStyle/>
          <a:p>
            <a:pPr algn="ctr" eaLnBrk="1" hangingPunct="1">
              <a:defRPr/>
            </a:pPr>
            <a:r>
              <a:rPr lang="en-US" sz="4000" b="1" dirty="0" smtClean="0"/>
              <a:t>Implicit Type Conversion</a:t>
            </a:r>
          </a:p>
        </p:txBody>
      </p:sp>
      <p:sp>
        <p:nvSpPr>
          <p:cNvPr id="29699" name="Text Box 4"/>
          <p:cNvSpPr txBox="1">
            <a:spLocks noChangeArrowheads="1"/>
          </p:cNvSpPr>
          <p:nvPr/>
        </p:nvSpPr>
        <p:spPr bwMode="auto">
          <a:xfrm>
            <a:off x="1371600" y="1600200"/>
            <a:ext cx="5334000" cy="366713"/>
          </a:xfrm>
          <a:prstGeom prst="rect">
            <a:avLst/>
          </a:prstGeom>
          <a:noFill/>
          <a:ln w="9525">
            <a:noFill/>
            <a:miter lim="800000"/>
            <a:headEnd/>
            <a:tailEnd/>
          </a:ln>
        </p:spPr>
        <p:txBody>
          <a:bodyPr>
            <a:spAutoFit/>
          </a:bodyPr>
          <a:lstStyle/>
          <a:p>
            <a:pPr>
              <a:spcBef>
                <a:spcPct val="50000"/>
              </a:spcBef>
            </a:pPr>
            <a:endParaRPr lang="en-US">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68</a:t>
            </a:fld>
            <a:endParaRPr lang="en-US">
              <a:solidFill>
                <a:srgbClr val="002060"/>
              </a:solidFill>
            </a:endParaRPr>
          </a:p>
        </p:txBody>
      </p:sp>
    </p:spTree>
    <p:extLst>
      <p:ext uri="{BB962C8B-B14F-4D97-AF65-F5344CB8AC3E}">
        <p14:creationId xmlns:p14="http://schemas.microsoft.com/office/powerpoint/2010/main" val="385734969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bwMode="auto">
          <a:xfrm>
            <a:off x="1219200" y="1066800"/>
            <a:ext cx="7924800" cy="5791200"/>
          </a:xfrm>
          <a:noFill/>
          <a:ln>
            <a:miter lim="800000"/>
            <a:headEnd/>
            <a:tailEnd/>
          </a:ln>
        </p:spPr>
        <p:txBody>
          <a:bodyPr vert="horz" wrap="square" lIns="91440" tIns="45720" rIns="91440" bIns="45720" numCol="1" anchor="t" anchorCtr="0" compatLnSpc="1">
            <a:prstTxWarp prst="textNoShape">
              <a:avLst/>
            </a:prstTxWarp>
            <a:normAutofit/>
          </a:bodyPr>
          <a:lstStyle/>
          <a:p>
            <a:pPr algn="just" eaLnBrk="1" hangingPunct="1">
              <a:lnSpc>
                <a:spcPct val="80000"/>
              </a:lnSpc>
              <a:buFont typeface="Wingdings" pitchFamily="2" charset="2"/>
              <a:buChar char="Ø"/>
            </a:pPr>
            <a:r>
              <a:rPr lang="en-US" altLang="ja-JP" sz="2400" dirty="0" smtClean="0">
                <a:solidFill>
                  <a:srgbClr val="002060"/>
                </a:solidFill>
                <a:ea typeface="ＭＳ Ｐゴシック" charset="-128"/>
              </a:rPr>
              <a:t>There are instances when we want to </a:t>
            </a:r>
            <a:r>
              <a:rPr lang="en-US" altLang="ja-JP" sz="2400" b="1" i="1" dirty="0" smtClean="0">
                <a:solidFill>
                  <a:srgbClr val="002060"/>
                </a:solidFill>
                <a:latin typeface="Times New Roman" pitchFamily="18" charset="0"/>
                <a:ea typeface="ＭＳ Ｐゴシック" charset="-128"/>
                <a:cs typeface="Times New Roman" pitchFamily="18" charset="0"/>
              </a:rPr>
              <a:t>force a type conversion</a:t>
            </a:r>
            <a:r>
              <a:rPr lang="en-US" altLang="ja-JP" sz="2400" dirty="0" smtClean="0">
                <a:solidFill>
                  <a:srgbClr val="002060"/>
                </a:solidFill>
                <a:ea typeface="ＭＳ Ｐゴシック" charset="-128"/>
              </a:rPr>
              <a:t> in a way that is different from the automatic conversion.</a:t>
            </a:r>
          </a:p>
          <a:p>
            <a:pPr algn="just" eaLnBrk="1" hangingPunct="1">
              <a:lnSpc>
                <a:spcPct val="80000"/>
              </a:lnSpc>
              <a:buFont typeface="Wingdings" pitchFamily="2" charset="2"/>
              <a:buChar char="Ø"/>
            </a:pPr>
            <a:endParaRPr lang="en-US" altLang="ja-JP" sz="2400" dirty="0" smtClean="0">
              <a:solidFill>
                <a:srgbClr val="002060"/>
              </a:solidFill>
              <a:ea typeface="ＭＳ Ｐゴシック" charset="-128"/>
            </a:endParaRPr>
          </a:p>
          <a:p>
            <a:pPr algn="just">
              <a:lnSpc>
                <a:spcPct val="80000"/>
              </a:lnSpc>
              <a:buFont typeface="Wingdings" pitchFamily="2" charset="2"/>
              <a:buChar char="Ø"/>
            </a:pPr>
            <a:r>
              <a:rPr lang="en-US" sz="2400" dirty="0" smtClean="0"/>
              <a:t>Some times we need to force the compiler to explicitly convert the value of an expression to a particular data type.</a:t>
            </a:r>
            <a:endParaRPr lang="en-US" altLang="ja-JP" sz="2400" dirty="0" smtClean="0">
              <a:solidFill>
                <a:srgbClr val="002060"/>
              </a:solidFill>
              <a:ea typeface="ＭＳ Ｐゴシック" charset="-128"/>
            </a:endParaRPr>
          </a:p>
          <a:p>
            <a:pPr algn="just" eaLnBrk="1" hangingPunct="1">
              <a:lnSpc>
                <a:spcPct val="80000"/>
              </a:lnSpc>
              <a:buFont typeface="Wingdings" pitchFamily="2" charset="2"/>
              <a:buChar char="Ø"/>
            </a:pPr>
            <a:endParaRPr lang="en-US" altLang="ja-JP" sz="2400" dirty="0" smtClean="0">
              <a:solidFill>
                <a:srgbClr val="002060"/>
              </a:solidFill>
              <a:ea typeface="ＭＳ Ｐゴシック" charset="-128"/>
            </a:endParaRPr>
          </a:p>
          <a:p>
            <a:pPr algn="just">
              <a:lnSpc>
                <a:spcPct val="120000"/>
              </a:lnSpc>
              <a:buFont typeface="Wingdings" pitchFamily="2" charset="2"/>
              <a:buChar char="Ø"/>
            </a:pPr>
            <a:r>
              <a:rPr lang="en-US" sz="2400" dirty="0" smtClean="0"/>
              <a:t>The process of such a local conversion is called as </a:t>
            </a:r>
            <a:r>
              <a:rPr lang="en-US" sz="2400" b="1" dirty="0" smtClean="0"/>
              <a:t>casting a value</a:t>
            </a:r>
            <a:r>
              <a:rPr lang="en-US" sz="2400" dirty="0" smtClean="0"/>
              <a:t>.</a:t>
            </a:r>
          </a:p>
          <a:p>
            <a:pPr algn="just">
              <a:lnSpc>
                <a:spcPct val="120000"/>
              </a:lnSpc>
              <a:buNone/>
            </a:pPr>
            <a:r>
              <a:rPr lang="en-US" sz="2400" dirty="0" smtClean="0"/>
              <a:t>	Syntax:</a:t>
            </a:r>
          </a:p>
          <a:p>
            <a:pPr algn="just">
              <a:lnSpc>
                <a:spcPct val="120000"/>
              </a:lnSpc>
              <a:buNone/>
            </a:pPr>
            <a:r>
              <a:rPr lang="en-US" sz="2400" dirty="0" smtClean="0"/>
              <a:t>           	</a:t>
            </a:r>
            <a:r>
              <a:rPr lang="en-US" sz="2400" dirty="0" smtClean="0">
                <a:solidFill>
                  <a:srgbClr val="002060"/>
                </a:solidFill>
              </a:rPr>
              <a:t>(</a:t>
            </a:r>
            <a:r>
              <a:rPr lang="en-US" sz="2400" b="1" dirty="0" smtClean="0">
                <a:solidFill>
                  <a:srgbClr val="002060"/>
                </a:solidFill>
              </a:rPr>
              <a:t>type-name)</a:t>
            </a:r>
            <a:r>
              <a:rPr lang="en-US" sz="2400" dirty="0" smtClean="0">
                <a:solidFill>
                  <a:srgbClr val="002060"/>
                </a:solidFill>
              </a:rPr>
              <a:t> expression;</a:t>
            </a:r>
          </a:p>
          <a:p>
            <a:pPr algn="just">
              <a:lnSpc>
                <a:spcPct val="120000"/>
              </a:lnSpc>
              <a:buNone/>
            </a:pPr>
            <a:r>
              <a:rPr lang="en-US" sz="2400" dirty="0" smtClean="0"/>
              <a:t>		where </a:t>
            </a:r>
            <a:r>
              <a:rPr lang="en-US" sz="2400" i="1" dirty="0" smtClean="0">
                <a:latin typeface="Times New Roman" pitchFamily="18" charset="0"/>
                <a:cs typeface="Times New Roman" pitchFamily="18" charset="0"/>
              </a:rPr>
              <a:t>type-name</a:t>
            </a:r>
            <a:r>
              <a:rPr lang="en-US" sz="2400" dirty="0" smtClean="0"/>
              <a:t> is one of the standard  C++ data type. </a:t>
            </a:r>
          </a:p>
          <a:p>
            <a:pPr algn="just" eaLnBrk="1" hangingPunct="1">
              <a:lnSpc>
                <a:spcPct val="80000"/>
              </a:lnSpc>
              <a:buFont typeface="Wingdings" pitchFamily="2" charset="2"/>
              <a:buChar char="Ø"/>
            </a:pPr>
            <a:endParaRPr lang="en-US" altLang="ja-JP" sz="2400" dirty="0" smtClean="0">
              <a:solidFill>
                <a:srgbClr val="002060"/>
              </a:solidFill>
              <a:ea typeface="ＭＳ Ｐゴシック" charset="-128"/>
            </a:endParaRPr>
          </a:p>
        </p:txBody>
      </p:sp>
      <p:sp>
        <p:nvSpPr>
          <p:cNvPr id="2" name="Title 1"/>
          <p:cNvSpPr>
            <a:spLocks noGrp="1"/>
          </p:cNvSpPr>
          <p:nvPr>
            <p:ph type="title"/>
          </p:nvPr>
        </p:nvSpPr>
        <p:spPr/>
        <p:txBody>
          <a:bodyPr>
            <a:normAutofit fontScale="90000"/>
          </a:bodyPr>
          <a:lstStyle/>
          <a:p>
            <a:pPr algn="ctr"/>
            <a:r>
              <a:rPr lang="en-US" b="1" kern="0" dirty="0" smtClean="0"/>
              <a:t>Explicit Type Conversion(Type Casting)</a:t>
            </a:r>
            <a:endParaRPr lang="en-US" b="1" dirty="0"/>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69</a:t>
            </a:fld>
            <a:endParaRPr lang="en-US">
              <a:solidFill>
                <a:srgbClr val="002060"/>
              </a:solidFill>
            </a:endParaRPr>
          </a:p>
        </p:txBody>
      </p:sp>
    </p:spTree>
    <p:extLst>
      <p:ext uri="{BB962C8B-B14F-4D97-AF65-F5344CB8AC3E}">
        <p14:creationId xmlns:p14="http://schemas.microsoft.com/office/powerpoint/2010/main" val="2718568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2"/>
          </p:nvPr>
        </p:nvSpPr>
        <p:spPr>
          <a:noFill/>
        </p:spPr>
        <p:txBody>
          <a:bodyPr/>
          <a:lstStyle/>
          <a:p>
            <a:fld id="{0E2B6468-5B80-45F2-AE85-7AD98B4F67DE}" type="slidenum">
              <a:rPr lang="en-US" smtClean="0"/>
              <a:pPr/>
              <a:t>7</a:t>
            </a:fld>
            <a:endParaRPr lang="en-US" dirty="0" smtClean="0"/>
          </a:p>
        </p:txBody>
      </p:sp>
      <p:sp>
        <p:nvSpPr>
          <p:cNvPr id="4" name="Title 3"/>
          <p:cNvSpPr>
            <a:spLocks noGrp="1"/>
          </p:cNvSpPr>
          <p:nvPr>
            <p:ph type="title"/>
          </p:nvPr>
        </p:nvSpPr>
        <p:spPr/>
        <p:txBody>
          <a:bodyPr>
            <a:normAutofit/>
          </a:bodyPr>
          <a:lstStyle/>
          <a:p>
            <a:pPr algn="ctr"/>
            <a:r>
              <a:rPr lang="en-US" b="1" dirty="0" smtClean="0"/>
              <a:t>Integer Modulo Division</a:t>
            </a:r>
            <a:endParaRPr lang="en-US" b="1" dirty="0"/>
          </a:p>
        </p:txBody>
      </p:sp>
      <p:sp>
        <p:nvSpPr>
          <p:cNvPr id="12293" name="Rectangle 5"/>
          <p:cNvSpPr>
            <a:spLocks noChangeArrowheads="1"/>
          </p:cNvSpPr>
          <p:nvPr/>
        </p:nvSpPr>
        <p:spPr bwMode="auto">
          <a:xfrm>
            <a:off x="1295400" y="1447800"/>
            <a:ext cx="7848600" cy="3951288"/>
          </a:xfrm>
          <a:prstGeom prst="rect">
            <a:avLst/>
          </a:prstGeom>
          <a:noFill/>
          <a:ln w="9525">
            <a:noFill/>
            <a:miter lim="800000"/>
            <a:headEnd/>
            <a:tailEnd/>
          </a:ln>
        </p:spPr>
        <p:txBody>
          <a:bodyPr wrap="square">
            <a:spAutoFit/>
          </a:bodyPr>
          <a:lstStyle/>
          <a:p>
            <a:pPr algn="just">
              <a:buFont typeface="Wingdings" pitchFamily="2" charset="2"/>
              <a:buChar char="Ø"/>
            </a:pPr>
            <a:r>
              <a:rPr lang="en-US" sz="2800" dirty="0" smtClean="0"/>
              <a:t> sign </a:t>
            </a:r>
            <a:r>
              <a:rPr lang="en-US" sz="2800" dirty="0"/>
              <a:t>of the result is always the sign of the first operand (the dividend)</a:t>
            </a:r>
          </a:p>
          <a:p>
            <a:endParaRPr lang="en-US" sz="2800" dirty="0"/>
          </a:p>
          <a:p>
            <a:r>
              <a:rPr lang="en-US" sz="2800" b="1" dirty="0">
                <a:solidFill>
                  <a:srgbClr val="6600CC"/>
                </a:solidFill>
              </a:rPr>
              <a:t>	</a:t>
            </a:r>
            <a:r>
              <a:rPr lang="en-US" sz="2400" b="1" dirty="0"/>
              <a:t>Examples </a:t>
            </a:r>
          </a:p>
          <a:p>
            <a:pPr lvl="2">
              <a:lnSpc>
                <a:spcPct val="115000"/>
              </a:lnSpc>
              <a:buClr>
                <a:srgbClr val="660066"/>
              </a:buClr>
            </a:pPr>
            <a:r>
              <a:rPr lang="en-US" sz="2400" b="1" dirty="0"/>
              <a:t>	-14 % 3 = -2</a:t>
            </a:r>
          </a:p>
          <a:p>
            <a:pPr lvl="3">
              <a:lnSpc>
                <a:spcPct val="115000"/>
              </a:lnSpc>
              <a:buClr>
                <a:srgbClr val="660066"/>
              </a:buClr>
            </a:pPr>
            <a:r>
              <a:rPr lang="en-US" sz="2400" b="1" dirty="0"/>
              <a:t>	-14 % -3 = -2</a:t>
            </a:r>
          </a:p>
          <a:p>
            <a:pPr lvl="2">
              <a:lnSpc>
                <a:spcPct val="115000"/>
              </a:lnSpc>
              <a:buClr>
                <a:srgbClr val="660066"/>
              </a:buClr>
            </a:pPr>
            <a:r>
              <a:rPr lang="en-US" sz="2400" b="1" dirty="0"/>
              <a:t>	</a:t>
            </a:r>
            <a:r>
              <a:rPr lang="en-US" sz="2400" b="1" dirty="0" smtClean="0"/>
              <a:t>  14 </a:t>
            </a:r>
            <a:r>
              <a:rPr lang="en-US" sz="2400" b="1" dirty="0"/>
              <a:t>% -3 = 2</a:t>
            </a:r>
          </a:p>
          <a:p>
            <a:endParaRPr lang="en-US" sz="2800" dirty="0"/>
          </a:p>
          <a:p>
            <a:pPr algn="ctr"/>
            <a:r>
              <a:rPr lang="en-US" sz="2800" dirty="0" smtClean="0">
                <a:solidFill>
                  <a:srgbClr val="002060"/>
                </a:solidFill>
                <a:effectLst>
                  <a:outerShdw blurRad="38100" dist="38100" dir="2700000" algn="tl">
                    <a:srgbClr val="000000">
                      <a:alpha val="43137"/>
                    </a:srgbClr>
                  </a:outerShdw>
                </a:effectLst>
                <a:latin typeface="Arial Rounded MT Bold" pitchFamily="34" charset="0"/>
              </a:rPr>
              <a:t>Cannot </a:t>
            </a:r>
            <a:r>
              <a:rPr lang="en-US" sz="2800" dirty="0">
                <a:solidFill>
                  <a:srgbClr val="002060"/>
                </a:solidFill>
                <a:effectLst>
                  <a:outerShdw blurRad="38100" dist="38100" dir="2700000" algn="tl">
                    <a:srgbClr val="000000">
                      <a:alpha val="43137"/>
                    </a:srgbClr>
                  </a:outerShdw>
                </a:effectLst>
                <a:latin typeface="Arial Rounded MT Bold" pitchFamily="34" charset="0"/>
              </a:rPr>
              <a:t>be used on floating point </a:t>
            </a:r>
            <a:r>
              <a:rPr lang="en-US" sz="2800" dirty="0" smtClean="0">
                <a:solidFill>
                  <a:srgbClr val="002060"/>
                </a:solidFill>
                <a:effectLst>
                  <a:outerShdw blurRad="38100" dist="38100" dir="2700000" algn="tl">
                    <a:srgbClr val="000000">
                      <a:alpha val="43137"/>
                    </a:srgbClr>
                  </a:outerShdw>
                </a:effectLst>
                <a:latin typeface="Arial Rounded MT Bold" pitchFamily="34" charset="0"/>
              </a:rPr>
              <a:t>data</a:t>
            </a:r>
            <a:endParaRPr lang="en-US" sz="2800" dirty="0">
              <a:solidFill>
                <a:srgbClr val="FF0000"/>
              </a:solidFill>
            </a:endParaRPr>
          </a:p>
        </p:txBody>
      </p:sp>
    </p:spTree>
    <p:extLst>
      <p:ext uri="{BB962C8B-B14F-4D97-AF65-F5344CB8AC3E}">
        <p14:creationId xmlns:p14="http://schemas.microsoft.com/office/powerpoint/2010/main" val="1666796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bwMode="auto">
          <a:xfrm>
            <a:off x="1219200" y="1066800"/>
            <a:ext cx="7467600" cy="5791200"/>
          </a:xfrm>
          <a:noFill/>
          <a:ln>
            <a:miter lim="800000"/>
            <a:headEnd/>
            <a:tailEnd/>
          </a:ln>
        </p:spPr>
        <p:txBody>
          <a:bodyPr vert="horz" wrap="square" lIns="91440" tIns="45720" rIns="91440" bIns="45720" numCol="1" anchor="t" anchorCtr="0" compatLnSpc="1">
            <a:prstTxWarp prst="textNoShape">
              <a:avLst/>
            </a:prstTxWarp>
            <a:normAutofit/>
          </a:bodyPr>
          <a:lstStyle/>
          <a:p>
            <a:pPr algn="just" eaLnBrk="1" hangingPunct="1">
              <a:lnSpc>
                <a:spcPct val="80000"/>
              </a:lnSpc>
              <a:buFont typeface="Wingdings" pitchFamily="2" charset="2"/>
              <a:buChar char="Ø"/>
            </a:pPr>
            <a:r>
              <a:rPr lang="en-US" altLang="ja-JP" sz="2400" dirty="0" smtClean="0">
                <a:solidFill>
                  <a:srgbClr val="002060"/>
                </a:solidFill>
                <a:ea typeface="ＭＳ Ｐゴシック" charset="-128"/>
              </a:rPr>
              <a:t>Consider, for example, the calculation of ratio of doctors to engineers in a town:</a:t>
            </a:r>
          </a:p>
          <a:p>
            <a:pPr algn="just" eaLnBrk="1" hangingPunct="1">
              <a:lnSpc>
                <a:spcPct val="80000"/>
              </a:lnSpc>
              <a:buNone/>
            </a:pPr>
            <a:r>
              <a:rPr lang="en-US" altLang="ja-JP" sz="2400" dirty="0" smtClean="0">
                <a:solidFill>
                  <a:srgbClr val="002060"/>
                </a:solidFill>
                <a:ea typeface="ＭＳ Ｐゴシック" charset="-128"/>
              </a:rPr>
              <a:t> </a:t>
            </a:r>
          </a:p>
          <a:p>
            <a:pPr algn="just" eaLnBrk="1" hangingPunct="1">
              <a:lnSpc>
                <a:spcPct val="80000"/>
              </a:lnSpc>
              <a:buFontTx/>
              <a:buNone/>
            </a:pPr>
            <a:r>
              <a:rPr lang="en-US" altLang="ja-JP" sz="2400" dirty="0" smtClean="0">
                <a:solidFill>
                  <a:srgbClr val="002060"/>
                </a:solidFill>
                <a:ea typeface="ＭＳ Ｐゴシック" charset="-128"/>
              </a:rPr>
              <a:t>		</a:t>
            </a:r>
            <a:r>
              <a:rPr lang="en-US" altLang="ja-JP" sz="2400" b="1" dirty="0" smtClean="0">
                <a:solidFill>
                  <a:srgbClr val="002060"/>
                </a:solidFill>
                <a:ea typeface="ＭＳ Ｐゴシック" charset="-128"/>
              </a:rPr>
              <a:t>Ratio = </a:t>
            </a:r>
            <a:r>
              <a:rPr lang="en-US" altLang="ja-JP" sz="2400" b="1" dirty="0" err="1" smtClean="0">
                <a:solidFill>
                  <a:srgbClr val="002060"/>
                </a:solidFill>
                <a:ea typeface="ＭＳ Ｐゴシック" charset="-128"/>
              </a:rPr>
              <a:t>doctor_number</a:t>
            </a:r>
            <a:r>
              <a:rPr lang="en-US" altLang="ja-JP" sz="2400" b="1" dirty="0" smtClean="0">
                <a:solidFill>
                  <a:srgbClr val="002060"/>
                </a:solidFill>
                <a:ea typeface="ＭＳ Ｐゴシック" charset="-128"/>
              </a:rPr>
              <a:t> / engineer _number</a:t>
            </a:r>
          </a:p>
          <a:p>
            <a:pPr algn="just" eaLnBrk="1" hangingPunct="1">
              <a:lnSpc>
                <a:spcPct val="80000"/>
              </a:lnSpc>
              <a:buNone/>
            </a:pPr>
            <a:endParaRPr lang="en-US" altLang="ja-JP" sz="2400" dirty="0" smtClean="0">
              <a:solidFill>
                <a:srgbClr val="002060"/>
              </a:solidFill>
              <a:ea typeface="ＭＳ Ｐゴシック" charset="-128"/>
            </a:endParaRPr>
          </a:p>
          <a:p>
            <a:pPr algn="just" eaLnBrk="1" hangingPunct="1">
              <a:lnSpc>
                <a:spcPct val="80000"/>
              </a:lnSpc>
              <a:buNone/>
            </a:pPr>
            <a:r>
              <a:rPr lang="en-US" altLang="ja-JP" sz="2400" dirty="0" smtClean="0">
                <a:solidFill>
                  <a:srgbClr val="002060"/>
                </a:solidFill>
                <a:ea typeface="ＭＳ Ｐゴシック" charset="-128"/>
              </a:rPr>
              <a:t>      </a:t>
            </a:r>
            <a:r>
              <a:rPr lang="en-US" altLang="ja-JP" sz="2400" dirty="0" err="1" smtClean="0">
                <a:solidFill>
                  <a:srgbClr val="002060"/>
                </a:solidFill>
                <a:ea typeface="ＭＳ Ｐゴシック" charset="-128"/>
              </a:rPr>
              <a:t>int</a:t>
            </a:r>
            <a:r>
              <a:rPr lang="en-US" altLang="ja-JP" sz="2400" dirty="0" smtClean="0">
                <a:solidFill>
                  <a:srgbClr val="002060"/>
                </a:solidFill>
                <a:ea typeface="ＭＳ Ｐゴシック" charset="-128"/>
              </a:rPr>
              <a:t> </a:t>
            </a:r>
            <a:r>
              <a:rPr lang="en-US" altLang="ja-JP" sz="2400" dirty="0" err="1" smtClean="0">
                <a:solidFill>
                  <a:srgbClr val="002060"/>
                </a:solidFill>
                <a:ea typeface="ＭＳ Ｐゴシック" charset="-128"/>
              </a:rPr>
              <a:t>doctor_number</a:t>
            </a:r>
            <a:r>
              <a:rPr lang="en-US" altLang="ja-JP" sz="2400" dirty="0" smtClean="0">
                <a:solidFill>
                  <a:srgbClr val="002060"/>
                </a:solidFill>
                <a:ea typeface="ＭＳ Ｐゴシック" charset="-128"/>
              </a:rPr>
              <a:t>=40, </a:t>
            </a:r>
            <a:r>
              <a:rPr lang="en-US" altLang="ja-JP" sz="2400" dirty="0" err="1" smtClean="0">
                <a:solidFill>
                  <a:srgbClr val="002060"/>
                </a:solidFill>
                <a:ea typeface="ＭＳ Ｐゴシック" charset="-128"/>
              </a:rPr>
              <a:t>engineer_number</a:t>
            </a:r>
            <a:r>
              <a:rPr lang="en-US" altLang="ja-JP" sz="2400" dirty="0" smtClean="0">
                <a:solidFill>
                  <a:srgbClr val="002060"/>
                </a:solidFill>
                <a:ea typeface="ＭＳ Ｐゴシック" charset="-128"/>
              </a:rPr>
              <a:t>=30</a:t>
            </a:r>
          </a:p>
          <a:p>
            <a:pPr eaLnBrk="1" hangingPunct="1">
              <a:lnSpc>
                <a:spcPct val="110000"/>
              </a:lnSpc>
              <a:buFontTx/>
              <a:buNone/>
            </a:pPr>
            <a:r>
              <a:rPr lang="en-US" altLang="ja-JP" sz="2400" dirty="0" smtClean="0">
                <a:solidFill>
                  <a:srgbClr val="002060"/>
                </a:solidFill>
                <a:ea typeface="ＭＳ Ｐゴシック" charset="-128"/>
              </a:rPr>
              <a:t>	float  Ratio; </a:t>
            </a:r>
          </a:p>
          <a:p>
            <a:pPr algn="just" eaLnBrk="1" hangingPunct="1">
              <a:lnSpc>
                <a:spcPct val="110000"/>
              </a:lnSpc>
              <a:buFont typeface="Wingdings" pitchFamily="2" charset="2"/>
              <a:buChar char="ü"/>
            </a:pPr>
            <a:endParaRPr lang="en-US" altLang="ja-JP" sz="2400" dirty="0" smtClean="0">
              <a:solidFill>
                <a:srgbClr val="002060"/>
              </a:solidFill>
              <a:ea typeface="ＭＳ Ｐゴシック" charset="-128"/>
            </a:endParaRPr>
          </a:p>
          <a:p>
            <a:pPr algn="just" eaLnBrk="1" hangingPunct="1">
              <a:lnSpc>
                <a:spcPct val="110000"/>
              </a:lnSpc>
              <a:buFont typeface="Wingdings" pitchFamily="2" charset="2"/>
              <a:buChar char="ü"/>
            </a:pPr>
            <a:r>
              <a:rPr lang="en-US" altLang="ja-JP" sz="2400" b="1" dirty="0" smtClean="0">
                <a:solidFill>
                  <a:srgbClr val="002060"/>
                </a:solidFill>
                <a:ea typeface="ＭＳ Ｐゴシック" charset="-128"/>
              </a:rPr>
              <a:t>Ratio =   </a:t>
            </a:r>
            <a:r>
              <a:rPr lang="en-US" altLang="ja-JP" sz="2400" b="1" dirty="0" err="1" smtClean="0">
                <a:solidFill>
                  <a:srgbClr val="002060"/>
                </a:solidFill>
                <a:ea typeface="ＭＳ Ｐゴシック" charset="-128"/>
              </a:rPr>
              <a:t>doctor_number</a:t>
            </a:r>
            <a:r>
              <a:rPr lang="en-US" altLang="ja-JP" sz="2400" b="1" dirty="0" smtClean="0">
                <a:solidFill>
                  <a:srgbClr val="002060"/>
                </a:solidFill>
                <a:ea typeface="ＭＳ Ｐゴシック" charset="-128"/>
              </a:rPr>
              <a:t> / engineer _number;  </a:t>
            </a:r>
          </a:p>
          <a:p>
            <a:pPr algn="just" eaLnBrk="1" hangingPunct="1">
              <a:lnSpc>
                <a:spcPct val="110000"/>
              </a:lnSpc>
              <a:buFontTx/>
              <a:buNone/>
            </a:pPr>
            <a:endParaRPr lang="en-US" sz="2400" dirty="0" smtClean="0">
              <a:solidFill>
                <a:srgbClr val="002060"/>
              </a:solidFill>
            </a:endParaRPr>
          </a:p>
        </p:txBody>
      </p:sp>
      <p:sp>
        <p:nvSpPr>
          <p:cNvPr id="2" name="Title 1"/>
          <p:cNvSpPr>
            <a:spLocks noGrp="1"/>
          </p:cNvSpPr>
          <p:nvPr>
            <p:ph type="title"/>
          </p:nvPr>
        </p:nvSpPr>
        <p:spPr/>
        <p:txBody>
          <a:bodyPr>
            <a:normAutofit/>
          </a:bodyPr>
          <a:lstStyle/>
          <a:p>
            <a:pPr algn="ctr"/>
            <a:r>
              <a:rPr lang="en-US" b="1" kern="0" dirty="0" smtClean="0"/>
              <a:t>Example:</a:t>
            </a:r>
            <a:endParaRPr lang="en-US" b="1" dirty="0"/>
          </a:p>
        </p:txBody>
      </p:sp>
      <p:sp>
        <p:nvSpPr>
          <p:cNvPr id="8" name="Rectangle 7"/>
          <p:cNvSpPr>
            <a:spLocks noChangeArrowheads="1"/>
          </p:cNvSpPr>
          <p:nvPr/>
        </p:nvSpPr>
        <p:spPr bwMode="auto">
          <a:xfrm>
            <a:off x="7620000" y="4267200"/>
            <a:ext cx="1152560" cy="338554"/>
          </a:xfrm>
          <a:prstGeom prst="rect">
            <a:avLst/>
          </a:prstGeom>
          <a:noFill/>
          <a:ln w="9525">
            <a:noFill/>
            <a:miter lim="800000"/>
            <a:headEnd/>
            <a:tailEnd/>
          </a:ln>
        </p:spPr>
        <p:txBody>
          <a:bodyPr wrap="none">
            <a:spAutoFit/>
          </a:bodyPr>
          <a:lstStyle/>
          <a:p>
            <a:r>
              <a:rPr lang="en-US" altLang="ja-JP" sz="1600" b="1" dirty="0">
                <a:solidFill>
                  <a:srgbClr val="FF0000"/>
                </a:solidFill>
              </a:rPr>
              <a:t>// Ratio = </a:t>
            </a:r>
            <a:r>
              <a:rPr lang="en-US" altLang="ja-JP" sz="1600" b="1" dirty="0" smtClean="0">
                <a:solidFill>
                  <a:srgbClr val="FF0000"/>
                </a:solidFill>
              </a:rPr>
              <a:t>1</a:t>
            </a:r>
            <a:endParaRPr lang="en-US" sz="1600" b="1" dirty="0">
              <a:solidFill>
                <a:srgbClr val="FF0000"/>
              </a:solidFill>
            </a:endParaRPr>
          </a:p>
        </p:txBody>
      </p:sp>
      <p:sp>
        <p:nvSpPr>
          <p:cNvPr id="9" name="Rectangle 8"/>
          <p:cNvSpPr>
            <a:spLocks noChangeArrowheads="1"/>
          </p:cNvSpPr>
          <p:nvPr/>
        </p:nvSpPr>
        <p:spPr bwMode="auto">
          <a:xfrm>
            <a:off x="7889875" y="5334000"/>
            <a:ext cx="1330325" cy="363176"/>
          </a:xfrm>
          <a:prstGeom prst="rect">
            <a:avLst/>
          </a:prstGeom>
          <a:noFill/>
          <a:ln w="9525">
            <a:noFill/>
            <a:miter lim="800000"/>
            <a:headEnd/>
            <a:tailEnd/>
          </a:ln>
        </p:spPr>
        <p:txBody>
          <a:bodyPr wrap="square">
            <a:spAutoFit/>
          </a:bodyPr>
          <a:lstStyle/>
          <a:p>
            <a:pPr algn="just">
              <a:lnSpc>
                <a:spcPct val="110000"/>
              </a:lnSpc>
            </a:pPr>
            <a:r>
              <a:rPr lang="en-US" altLang="ja-JP" sz="1600" b="1" dirty="0" smtClean="0">
                <a:solidFill>
                  <a:srgbClr val="FF0000"/>
                </a:solidFill>
              </a:rPr>
              <a:t>//Ratio= 1.33</a:t>
            </a:r>
            <a:endParaRPr lang="en-US" altLang="ja-JP" sz="1600" b="1" dirty="0">
              <a:solidFill>
                <a:srgbClr val="FF0000"/>
              </a:solidFill>
            </a:endParaRPr>
          </a:p>
        </p:txBody>
      </p:sp>
      <p:sp>
        <p:nvSpPr>
          <p:cNvPr id="10" name="Rectangle 9"/>
          <p:cNvSpPr>
            <a:spLocks noChangeArrowheads="1"/>
          </p:cNvSpPr>
          <p:nvPr/>
        </p:nvSpPr>
        <p:spPr bwMode="auto">
          <a:xfrm>
            <a:off x="1371600" y="5257800"/>
            <a:ext cx="6781800" cy="430887"/>
          </a:xfrm>
          <a:prstGeom prst="rect">
            <a:avLst/>
          </a:prstGeom>
          <a:noFill/>
          <a:ln w="9525">
            <a:noFill/>
            <a:miter lim="800000"/>
            <a:headEnd/>
            <a:tailEnd/>
          </a:ln>
        </p:spPr>
        <p:txBody>
          <a:bodyPr wrap="square">
            <a:spAutoFit/>
          </a:bodyPr>
          <a:lstStyle/>
          <a:p>
            <a:pPr>
              <a:buFont typeface="Wingdings" pitchFamily="2" charset="2"/>
              <a:buChar char="ü"/>
            </a:pPr>
            <a:r>
              <a:rPr lang="en-US" altLang="ja-JP" sz="2200" b="1" dirty="0" smtClean="0">
                <a:solidFill>
                  <a:srgbClr val="002060"/>
                </a:solidFill>
              </a:rPr>
              <a:t> Ratio </a:t>
            </a:r>
            <a:r>
              <a:rPr lang="en-US" altLang="ja-JP" sz="2200" b="1" dirty="0">
                <a:solidFill>
                  <a:srgbClr val="002060"/>
                </a:solidFill>
              </a:rPr>
              <a:t>=  </a:t>
            </a:r>
            <a:r>
              <a:rPr lang="en-US" altLang="ja-JP" sz="2200" b="1" dirty="0">
                <a:solidFill>
                  <a:srgbClr val="002060"/>
                </a:solidFill>
                <a:latin typeface="Comic Sans MS" pitchFamily="66" charset="0"/>
              </a:rPr>
              <a:t>(float) </a:t>
            </a:r>
            <a:r>
              <a:rPr lang="en-US" altLang="ja-JP" sz="2200" b="1" dirty="0" err="1">
                <a:solidFill>
                  <a:srgbClr val="002060"/>
                </a:solidFill>
              </a:rPr>
              <a:t>doctor_number</a:t>
            </a:r>
            <a:r>
              <a:rPr lang="en-US" altLang="ja-JP" sz="2200" b="1" dirty="0">
                <a:solidFill>
                  <a:srgbClr val="002060"/>
                </a:solidFill>
              </a:rPr>
              <a:t> / engineer _number</a:t>
            </a:r>
            <a:r>
              <a:rPr lang="en-US" altLang="ja-JP" sz="2200" dirty="0">
                <a:solidFill>
                  <a:srgbClr val="002060"/>
                </a:solidFill>
              </a:rPr>
              <a:t>;</a:t>
            </a:r>
            <a:endParaRPr lang="en-US" sz="2200"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70</a:t>
            </a:fld>
            <a:endParaRPr lang="en-US">
              <a:solidFill>
                <a:srgbClr val="002060"/>
              </a:solidFill>
            </a:endParaRPr>
          </a:p>
        </p:txBody>
      </p:sp>
    </p:spTree>
    <p:extLst>
      <p:ext uri="{BB962C8B-B14F-4D97-AF65-F5344CB8AC3E}">
        <p14:creationId xmlns:p14="http://schemas.microsoft.com/office/powerpoint/2010/main" val="271856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wipe(down)">
                                      <p:cBhvr>
                                        <p:cTn id="7" dur="500"/>
                                        <p:tgtEl>
                                          <p:spTgt spid="317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746">
                                            <p:txEl>
                                              <p:pRg st="1" end="1"/>
                                            </p:txEl>
                                          </p:spTgt>
                                        </p:tgtEl>
                                        <p:attrNameLst>
                                          <p:attrName>style.visibility</p:attrName>
                                        </p:attrNameLst>
                                      </p:cBhvr>
                                      <p:to>
                                        <p:strVal val="visible"/>
                                      </p:to>
                                    </p:set>
                                    <p:animEffect transition="in" filter="wipe(down)">
                                      <p:cBhvr>
                                        <p:cTn id="12" dur="500"/>
                                        <p:tgtEl>
                                          <p:spTgt spid="317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746">
                                            <p:txEl>
                                              <p:pRg st="5" end="5"/>
                                            </p:txEl>
                                          </p:spTgt>
                                        </p:tgtEl>
                                        <p:attrNameLst>
                                          <p:attrName>style.visibility</p:attrName>
                                        </p:attrNameLst>
                                      </p:cBhvr>
                                      <p:to>
                                        <p:strVal val="visible"/>
                                      </p:to>
                                    </p:set>
                                    <p:animEffect transition="in" filter="fade">
                                      <p:cBhvr>
                                        <p:cTn id="25" dur="500"/>
                                        <p:tgtEl>
                                          <p:spTgt spid="3174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1746">
                                            <p:txEl>
                                              <p:pRg st="7" end="7"/>
                                            </p:txEl>
                                          </p:spTgt>
                                        </p:tgtEl>
                                        <p:attrNameLst>
                                          <p:attrName>style.visibility</p:attrName>
                                        </p:attrNameLst>
                                      </p:cBhvr>
                                      <p:to>
                                        <p:strVal val="visible"/>
                                      </p:to>
                                    </p:set>
                                    <p:animEffect transition="in" filter="fade">
                                      <p:cBhvr>
                                        <p:cTn id="30" dur="500"/>
                                        <p:tgtEl>
                                          <p:spTgt spid="3174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bwMode="auto">
          <a:xfrm>
            <a:off x="1219200" y="1066800"/>
            <a:ext cx="7467600" cy="54102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2400" dirty="0" smtClean="0">
                <a:latin typeface="Arial" charset="0"/>
              </a:rPr>
              <a:t>	float a; 	</a:t>
            </a:r>
            <a:r>
              <a:rPr lang="en-US" sz="2400" dirty="0" err="1" smtClean="0">
                <a:latin typeface="Arial" charset="0"/>
              </a:rPr>
              <a:t>int</a:t>
            </a:r>
            <a:r>
              <a:rPr lang="en-US" sz="2400" dirty="0" smtClean="0">
                <a:latin typeface="Arial" charset="0"/>
              </a:rPr>
              <a:t> x=6,y=4;</a:t>
            </a:r>
          </a:p>
          <a:p>
            <a:pPr>
              <a:buNone/>
            </a:pPr>
            <a:r>
              <a:rPr lang="en-US" sz="2400" dirty="0" smtClean="0">
                <a:latin typeface="Arial" charset="0"/>
              </a:rPr>
              <a:t>	a=x / y;</a:t>
            </a:r>
          </a:p>
          <a:p>
            <a:pPr>
              <a:buNone/>
            </a:pPr>
            <a:r>
              <a:rPr lang="en-US" sz="2400" dirty="0" smtClean="0">
                <a:latin typeface="Arial" charset="0"/>
              </a:rPr>
              <a:t>	</a:t>
            </a:r>
            <a:r>
              <a:rPr lang="en-US" sz="2400" dirty="0" err="1" smtClean="0">
                <a:latin typeface="Arial" charset="0"/>
              </a:rPr>
              <a:t>cout</a:t>
            </a:r>
            <a:r>
              <a:rPr lang="en-US" sz="2400" dirty="0" smtClean="0">
                <a:latin typeface="Arial" charset="0"/>
              </a:rPr>
              <a:t>&lt;&lt;a;</a:t>
            </a:r>
          </a:p>
          <a:p>
            <a:pPr>
              <a:buNone/>
            </a:pPr>
            <a:endParaRPr lang="en-US" sz="2000" dirty="0" smtClean="0">
              <a:latin typeface="Arial" charset="0"/>
            </a:endParaRPr>
          </a:p>
          <a:p>
            <a:pPr>
              <a:buFont typeface="Wingdings" pitchFamily="2" charset="2"/>
              <a:buChar char="ü"/>
            </a:pPr>
            <a:r>
              <a:rPr lang="en-US" sz="2200" dirty="0" smtClean="0"/>
              <a:t>The value of </a:t>
            </a:r>
            <a:r>
              <a:rPr lang="en-US" sz="2200" b="1" dirty="0" smtClean="0">
                <a:solidFill>
                  <a:srgbClr val="C00000"/>
                </a:solidFill>
              </a:rPr>
              <a:t>a</a:t>
            </a:r>
            <a:r>
              <a:rPr lang="en-US" sz="2200" dirty="0" smtClean="0"/>
              <a:t> from the above code snippet is 1.0 and not 1.5. </a:t>
            </a:r>
          </a:p>
          <a:p>
            <a:pPr>
              <a:buFont typeface="Wingdings" pitchFamily="2" charset="2"/>
              <a:buChar char="ü"/>
            </a:pPr>
            <a:endParaRPr lang="en-US" sz="2200" dirty="0" smtClean="0"/>
          </a:p>
          <a:p>
            <a:pPr>
              <a:buFont typeface="Wingdings" pitchFamily="2" charset="2"/>
              <a:buChar char="ü"/>
            </a:pPr>
            <a:r>
              <a:rPr lang="en-US" sz="2200" dirty="0" smtClean="0"/>
              <a:t>This is because 6 and 4, both are integers and hence 6/4 yields an integer 1. This 1 when stored in </a:t>
            </a:r>
            <a:r>
              <a:rPr lang="en-US" sz="2200" b="1" dirty="0" smtClean="0">
                <a:solidFill>
                  <a:srgbClr val="C00000"/>
                </a:solidFill>
              </a:rPr>
              <a:t>a</a:t>
            </a:r>
            <a:r>
              <a:rPr lang="en-US" sz="2200" dirty="0" smtClean="0"/>
              <a:t> is converted to 1.0</a:t>
            </a:r>
          </a:p>
          <a:p>
            <a:pPr>
              <a:buFont typeface="Wingdings" pitchFamily="2" charset="2"/>
              <a:buChar char="ü"/>
            </a:pPr>
            <a:endParaRPr lang="en-US" sz="2200" dirty="0" smtClean="0"/>
          </a:p>
          <a:p>
            <a:pPr>
              <a:buNone/>
            </a:pPr>
            <a:r>
              <a:rPr lang="en-US" sz="2200" dirty="0" smtClean="0"/>
              <a:t>	But what if we don’t want the quotient to be truncated? The solution is Type Casting as follows</a:t>
            </a:r>
          </a:p>
          <a:p>
            <a:pPr>
              <a:buNone/>
            </a:pPr>
            <a:r>
              <a:rPr lang="en-US" sz="2200" dirty="0" smtClean="0"/>
              <a:t>	</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a=(float) x / y;</a:t>
            </a:r>
          </a:p>
        </p:txBody>
      </p:sp>
      <p:sp>
        <p:nvSpPr>
          <p:cNvPr id="10242" name="Rectangle 2"/>
          <p:cNvSpPr>
            <a:spLocks noGrp="1" noChangeArrowheads="1"/>
          </p:cNvSpPr>
          <p:nvPr>
            <p:ph type="title"/>
          </p:nvPr>
        </p:nvSpPr>
        <p:spPr/>
        <p:txBody>
          <a:bodyPr>
            <a:normAutofit/>
          </a:bodyPr>
          <a:lstStyle/>
          <a:p>
            <a:pPr algn="ctr" eaLnBrk="1" hangingPunct="1">
              <a:defRPr/>
            </a:pPr>
            <a:r>
              <a:rPr lang="en-US" b="1" dirty="0" smtClean="0"/>
              <a:t>Example:</a:t>
            </a: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71</a:t>
            </a:fld>
            <a:endParaRPr lang="en-US">
              <a:solidFill>
                <a:srgbClr val="002060"/>
              </a:solidFill>
            </a:endParaRPr>
          </a:p>
        </p:txBody>
      </p:sp>
    </p:spTree>
    <p:extLst>
      <p:ext uri="{BB962C8B-B14F-4D97-AF65-F5344CB8AC3E}">
        <p14:creationId xmlns:p14="http://schemas.microsoft.com/office/powerpoint/2010/main" val="6275196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fr-FR" sz="2800" dirty="0" err="1" smtClean="0">
                <a:solidFill>
                  <a:srgbClr val="002060"/>
                </a:solidFill>
              </a:rPr>
              <a:t>int</a:t>
            </a:r>
            <a:r>
              <a:rPr lang="fr-FR" sz="2800" dirty="0" smtClean="0">
                <a:solidFill>
                  <a:srgbClr val="002060"/>
                </a:solidFill>
              </a:rPr>
              <a:t> </a:t>
            </a:r>
            <a:r>
              <a:rPr lang="fr-FR" sz="2800" dirty="0" err="1" smtClean="0">
                <a:solidFill>
                  <a:srgbClr val="002060"/>
                </a:solidFill>
              </a:rPr>
              <a:t>sum</a:t>
            </a:r>
            <a:r>
              <a:rPr lang="fr-FR" sz="2800" dirty="0" smtClean="0">
                <a:solidFill>
                  <a:srgbClr val="002060"/>
                </a:solidFill>
              </a:rPr>
              <a:t>=20,n=3,x=5;</a:t>
            </a:r>
          </a:p>
          <a:p>
            <a:pPr eaLnBrk="1" hangingPunct="1">
              <a:lnSpc>
                <a:spcPct val="80000"/>
              </a:lnSpc>
              <a:buFontTx/>
              <a:buNone/>
            </a:pPr>
            <a:r>
              <a:rPr lang="fr-FR" sz="2800" dirty="0" err="1" smtClean="0">
                <a:solidFill>
                  <a:srgbClr val="002060"/>
                </a:solidFill>
              </a:rPr>
              <a:t>float</a:t>
            </a:r>
            <a:r>
              <a:rPr lang="fr-FR" sz="2800" dirty="0" smtClean="0">
                <a:solidFill>
                  <a:srgbClr val="002060"/>
                </a:solidFill>
              </a:rPr>
              <a:t> a=3.0,b=2.0;</a:t>
            </a:r>
          </a:p>
          <a:p>
            <a:pPr eaLnBrk="1" hangingPunct="1">
              <a:lnSpc>
                <a:spcPct val="80000"/>
              </a:lnSpc>
              <a:buFont typeface="Wingdings" pitchFamily="2" charset="2"/>
              <a:buChar char="Ø"/>
            </a:pPr>
            <a:r>
              <a:rPr lang="fr-FR" sz="2800" dirty="0" smtClean="0"/>
              <a:t>cout&lt;&lt;</a:t>
            </a:r>
            <a:r>
              <a:rPr lang="fr-FR" sz="2800" dirty="0" err="1" smtClean="0"/>
              <a:t>float</a:t>
            </a:r>
            <a:r>
              <a:rPr lang="fr-FR" sz="2800" dirty="0" smtClean="0"/>
              <a:t>(5/3)+3/5;           </a:t>
            </a:r>
          </a:p>
          <a:p>
            <a:pPr eaLnBrk="1" hangingPunct="1">
              <a:lnSpc>
                <a:spcPct val="80000"/>
              </a:lnSpc>
              <a:buFont typeface="Wingdings" pitchFamily="2" charset="2"/>
              <a:buChar char="Ø"/>
            </a:pPr>
            <a:r>
              <a:rPr lang="fr-FR" sz="2800" dirty="0" smtClean="0"/>
              <a:t>cout&lt;&lt;(</a:t>
            </a:r>
            <a:r>
              <a:rPr lang="fr-FR" sz="2800" dirty="0" err="1" smtClean="0"/>
              <a:t>int</a:t>
            </a:r>
            <a:r>
              <a:rPr lang="fr-FR" sz="2800" dirty="0" smtClean="0"/>
              <a:t>)7.5;</a:t>
            </a:r>
          </a:p>
          <a:p>
            <a:pPr eaLnBrk="1" hangingPunct="1">
              <a:lnSpc>
                <a:spcPct val="80000"/>
              </a:lnSpc>
              <a:buFont typeface="Wingdings" pitchFamily="2" charset="2"/>
              <a:buChar char="Ø"/>
            </a:pPr>
            <a:r>
              <a:rPr lang="fr-FR" sz="2800" dirty="0" smtClean="0"/>
              <a:t>cout&lt;&lt;(</a:t>
            </a:r>
            <a:r>
              <a:rPr lang="fr-FR" sz="2800" dirty="0" err="1" smtClean="0"/>
              <a:t>int</a:t>
            </a:r>
            <a:r>
              <a:rPr lang="fr-FR" sz="2800" dirty="0" smtClean="0"/>
              <a:t>)21.3/(</a:t>
            </a:r>
            <a:r>
              <a:rPr lang="fr-FR" sz="2800" dirty="0" err="1" smtClean="0"/>
              <a:t>int</a:t>
            </a:r>
            <a:r>
              <a:rPr lang="fr-FR" sz="2800" dirty="0" smtClean="0"/>
              <a:t>)4.5;</a:t>
            </a:r>
          </a:p>
          <a:p>
            <a:pPr eaLnBrk="1" hangingPunct="1">
              <a:lnSpc>
                <a:spcPct val="80000"/>
              </a:lnSpc>
              <a:buFont typeface="Wingdings" pitchFamily="2" charset="2"/>
              <a:buChar char="Ø"/>
            </a:pPr>
            <a:r>
              <a:rPr lang="fr-FR" sz="2800" dirty="0" smtClean="0"/>
              <a:t>cout&lt;&lt;(double)</a:t>
            </a:r>
            <a:r>
              <a:rPr lang="fr-FR" sz="2800" dirty="0" err="1" smtClean="0"/>
              <a:t>sum</a:t>
            </a:r>
            <a:r>
              <a:rPr lang="fr-FR" sz="2800" dirty="0" smtClean="0"/>
              <a:t>/n;</a:t>
            </a:r>
          </a:p>
          <a:p>
            <a:pPr eaLnBrk="1" hangingPunct="1">
              <a:lnSpc>
                <a:spcPct val="80000"/>
              </a:lnSpc>
              <a:buFont typeface="Wingdings" pitchFamily="2" charset="2"/>
              <a:buChar char="Ø"/>
            </a:pPr>
            <a:r>
              <a:rPr lang="fr-FR" sz="2800" dirty="0" smtClean="0"/>
              <a:t>cout&lt;&lt;(</a:t>
            </a:r>
            <a:r>
              <a:rPr lang="fr-FR" sz="2800" dirty="0" err="1" smtClean="0"/>
              <a:t>int</a:t>
            </a:r>
            <a:r>
              <a:rPr lang="fr-FR" sz="2800" dirty="0" smtClean="0"/>
              <a:t>)(</a:t>
            </a:r>
            <a:r>
              <a:rPr lang="fr-FR" sz="2800" dirty="0" err="1" smtClean="0"/>
              <a:t>a+b</a:t>
            </a:r>
            <a:r>
              <a:rPr lang="fr-FR" sz="2800" dirty="0" smtClean="0"/>
              <a:t>);</a:t>
            </a:r>
          </a:p>
          <a:p>
            <a:pPr eaLnBrk="1" hangingPunct="1">
              <a:lnSpc>
                <a:spcPct val="80000"/>
              </a:lnSpc>
              <a:buFont typeface="Wingdings" pitchFamily="2" charset="2"/>
              <a:buChar char="Ø"/>
            </a:pPr>
            <a:r>
              <a:rPr lang="fr-FR" sz="2800" dirty="0" smtClean="0"/>
              <a:t>cout&lt;&lt;(</a:t>
            </a:r>
            <a:r>
              <a:rPr lang="fr-FR" sz="2800" dirty="0" err="1" smtClean="0"/>
              <a:t>int</a:t>
            </a:r>
            <a:r>
              <a:rPr lang="fr-FR" sz="2800" dirty="0" smtClean="0"/>
              <a:t>)</a:t>
            </a:r>
            <a:r>
              <a:rPr lang="fr-FR" sz="2800" dirty="0" err="1" smtClean="0"/>
              <a:t>a+b</a:t>
            </a:r>
            <a:r>
              <a:rPr lang="fr-FR" sz="2800" dirty="0" smtClean="0"/>
              <a:t>;</a:t>
            </a:r>
          </a:p>
          <a:p>
            <a:pPr eaLnBrk="1" hangingPunct="1">
              <a:lnSpc>
                <a:spcPct val="80000"/>
              </a:lnSpc>
              <a:buFont typeface="Wingdings" pitchFamily="2" charset="2"/>
              <a:buChar char="Ø"/>
            </a:pPr>
            <a:r>
              <a:rPr lang="fr-FR" sz="2800" dirty="0" smtClean="0"/>
              <a:t>cout&lt;&lt;cos((double)x);</a:t>
            </a:r>
          </a:p>
          <a:p>
            <a:pPr eaLnBrk="1" hangingPunct="1">
              <a:lnSpc>
                <a:spcPct val="80000"/>
              </a:lnSpc>
              <a:buFont typeface="Wingdings" pitchFamily="2" charset="2"/>
              <a:buChar char="Ø"/>
            </a:pPr>
            <a:r>
              <a:rPr lang="en-US" i="1" dirty="0" err="1" smtClean="0">
                <a:solidFill>
                  <a:srgbClr val="002060"/>
                </a:solidFill>
                <a:latin typeface="Times New Roman" pitchFamily="18" charset="0"/>
                <a:cs typeface="Times New Roman" pitchFamily="18" charset="0"/>
              </a:rPr>
              <a:t>cout</a:t>
            </a:r>
            <a:r>
              <a:rPr lang="en-US" i="1" dirty="0" smtClean="0">
                <a:solidFill>
                  <a:srgbClr val="002060"/>
                </a:solidFill>
                <a:latin typeface="Times New Roman" pitchFamily="18" charset="0"/>
                <a:cs typeface="Times New Roman" pitchFamily="18" charset="0"/>
              </a:rPr>
              <a:t>&lt;&lt;(float)(5/3+3/5);   </a:t>
            </a:r>
          </a:p>
        </p:txBody>
      </p:sp>
      <p:sp>
        <p:nvSpPr>
          <p:cNvPr id="10242" name="Rectangle 2"/>
          <p:cNvSpPr>
            <a:spLocks noGrp="1" noChangeArrowheads="1"/>
          </p:cNvSpPr>
          <p:nvPr>
            <p:ph type="title"/>
          </p:nvPr>
        </p:nvSpPr>
        <p:spPr/>
        <p:txBody>
          <a:bodyPr>
            <a:normAutofit/>
          </a:bodyPr>
          <a:lstStyle/>
          <a:p>
            <a:pPr algn="l" eaLnBrk="1" hangingPunct="1">
              <a:defRPr/>
            </a:pPr>
            <a:r>
              <a:rPr lang="en-US" dirty="0" smtClean="0"/>
              <a:t>Examples</a:t>
            </a: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72</a:t>
            </a:fld>
            <a:endParaRPr lang="en-US">
              <a:solidFill>
                <a:srgbClr val="002060"/>
              </a:solidFill>
            </a:endParaRPr>
          </a:p>
        </p:txBody>
      </p:sp>
      <p:sp>
        <p:nvSpPr>
          <p:cNvPr id="8" name="Rectangle 7"/>
          <p:cNvSpPr>
            <a:spLocks noChangeArrowheads="1"/>
          </p:cNvSpPr>
          <p:nvPr/>
        </p:nvSpPr>
        <p:spPr bwMode="auto">
          <a:xfrm flipH="1">
            <a:off x="6324600" y="2438400"/>
            <a:ext cx="2362200" cy="2743200"/>
          </a:xfrm>
          <a:prstGeom prst="rect">
            <a:avLst/>
          </a:prstGeom>
          <a:noFill/>
          <a:ln w="9525">
            <a:noFill/>
            <a:miter lim="800000"/>
            <a:headEnd/>
            <a:tailEnd/>
          </a:ln>
        </p:spPr>
        <p:txBody>
          <a:bodyPr wrap="square">
            <a:spAutoFit/>
          </a:bodyPr>
          <a:lstStyle/>
          <a:p>
            <a:endParaRPr lang="en-US" sz="1600" b="1" dirty="0"/>
          </a:p>
        </p:txBody>
      </p:sp>
      <p:sp>
        <p:nvSpPr>
          <p:cNvPr id="9" name="Rectangle 8"/>
          <p:cNvSpPr>
            <a:spLocks noChangeArrowheads="1"/>
          </p:cNvSpPr>
          <p:nvPr/>
        </p:nvSpPr>
        <p:spPr bwMode="auto">
          <a:xfrm>
            <a:off x="5867400" y="1870770"/>
            <a:ext cx="2016899" cy="3539430"/>
          </a:xfrm>
          <a:prstGeom prst="rect">
            <a:avLst/>
          </a:prstGeom>
          <a:noFill/>
          <a:ln w="9525">
            <a:noFill/>
            <a:miter lim="800000"/>
            <a:headEnd/>
            <a:tailEnd/>
          </a:ln>
        </p:spPr>
        <p:txBody>
          <a:bodyPr wrap="none">
            <a:spAutoFit/>
          </a:bodyPr>
          <a:lstStyle/>
          <a:p>
            <a:pPr marL="457200" indent="-457200">
              <a:buFont typeface="Calibri" pitchFamily="34" charset="0"/>
              <a:buChar char="→"/>
            </a:pPr>
            <a:r>
              <a:rPr lang="en-US" altLang="ja-JP" sz="2800" dirty="0" smtClean="0">
                <a:solidFill>
                  <a:srgbClr val="FF0000"/>
                </a:solidFill>
              </a:rPr>
              <a:t>1</a:t>
            </a:r>
          </a:p>
          <a:p>
            <a:pPr marL="457200" indent="-457200">
              <a:buFont typeface="Calibri" pitchFamily="34" charset="0"/>
              <a:buChar char="→"/>
            </a:pPr>
            <a:r>
              <a:rPr lang="en-US" sz="2800" dirty="0" smtClean="0">
                <a:solidFill>
                  <a:srgbClr val="FF0000"/>
                </a:solidFill>
              </a:rPr>
              <a:t>7</a:t>
            </a:r>
          </a:p>
          <a:p>
            <a:pPr marL="457200" indent="-457200">
              <a:buFont typeface="Calibri" pitchFamily="34" charset="0"/>
              <a:buChar char="→"/>
            </a:pPr>
            <a:r>
              <a:rPr lang="en-US" sz="2800" dirty="0" smtClean="0">
                <a:solidFill>
                  <a:srgbClr val="FF0000"/>
                </a:solidFill>
              </a:rPr>
              <a:t>5</a:t>
            </a:r>
          </a:p>
          <a:p>
            <a:pPr marL="457200" indent="-457200">
              <a:buFont typeface="Calibri" pitchFamily="34" charset="0"/>
              <a:buChar char="→"/>
            </a:pPr>
            <a:r>
              <a:rPr lang="en-US" sz="2800" dirty="0" smtClean="0">
                <a:solidFill>
                  <a:srgbClr val="FF0000"/>
                </a:solidFill>
              </a:rPr>
              <a:t>6.666667</a:t>
            </a:r>
          </a:p>
          <a:p>
            <a:pPr marL="457200" indent="-457200">
              <a:buFont typeface="Calibri" pitchFamily="34" charset="0"/>
              <a:buChar char="→"/>
            </a:pPr>
            <a:r>
              <a:rPr lang="en-US" sz="2800" dirty="0" smtClean="0">
                <a:solidFill>
                  <a:srgbClr val="FF0000"/>
                </a:solidFill>
              </a:rPr>
              <a:t>5</a:t>
            </a:r>
          </a:p>
          <a:p>
            <a:pPr marL="457200" indent="-457200">
              <a:buFont typeface="Calibri" pitchFamily="34" charset="0"/>
              <a:buChar char="→"/>
            </a:pPr>
            <a:r>
              <a:rPr lang="en-US" sz="2800" dirty="0" smtClean="0">
                <a:solidFill>
                  <a:srgbClr val="FF0000"/>
                </a:solidFill>
              </a:rPr>
              <a:t>5</a:t>
            </a:r>
          </a:p>
          <a:p>
            <a:pPr marL="457200" indent="-457200">
              <a:buFont typeface="Calibri" pitchFamily="34" charset="0"/>
              <a:buChar char="→"/>
            </a:pPr>
            <a:r>
              <a:rPr lang="en-US" sz="2800" dirty="0" smtClean="0">
                <a:solidFill>
                  <a:srgbClr val="FF0000"/>
                </a:solidFill>
              </a:rPr>
              <a:t>0.283622</a:t>
            </a:r>
            <a:endParaRPr lang="en-US" sz="2800" dirty="0">
              <a:solidFill>
                <a:srgbClr val="FF0000"/>
              </a:solidFill>
            </a:endParaRPr>
          </a:p>
          <a:p>
            <a:pPr marL="457200" indent="-457200">
              <a:buFont typeface="Calibri" pitchFamily="34" charset="0"/>
              <a:buChar char="→"/>
            </a:pPr>
            <a:r>
              <a:rPr lang="en-US" sz="2800" dirty="0" smtClean="0">
                <a:solidFill>
                  <a:srgbClr val="FF0000"/>
                </a:solidFill>
              </a:rPr>
              <a:t>1</a:t>
            </a:r>
            <a:endParaRPr lang="en-US" sz="2800" dirty="0">
              <a:solidFill>
                <a:srgbClr val="FF0000"/>
              </a:solidFill>
            </a:endParaRPr>
          </a:p>
        </p:txBody>
      </p:sp>
    </p:spTree>
    <p:extLst>
      <p:ext uri="{BB962C8B-B14F-4D97-AF65-F5344CB8AC3E}">
        <p14:creationId xmlns:p14="http://schemas.microsoft.com/office/powerpoint/2010/main" val="627519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295400" y="1066800"/>
            <a:ext cx="7467600" cy="5059363"/>
          </a:xfrm>
        </p:spPr>
        <p:txBody>
          <a:bodyPr/>
          <a:lstStyle/>
          <a:p>
            <a:pPr eaLnBrk="1" hangingPunct="1">
              <a:buFontTx/>
              <a:buNone/>
            </a:pPr>
            <a:endParaRPr lang="en-US" sz="2400" b="1" dirty="0" smtClean="0"/>
          </a:p>
          <a:p>
            <a:pPr eaLnBrk="1" hangingPunct="1">
              <a:buFontTx/>
              <a:buNone/>
            </a:pPr>
            <a:r>
              <a:rPr lang="en-US" sz="2400" b="1" dirty="0" err="1" smtClean="0"/>
              <a:t>int</a:t>
            </a:r>
            <a:r>
              <a:rPr lang="en-US" sz="2400" b="1" dirty="0" smtClean="0"/>
              <a:t> </a:t>
            </a:r>
            <a:r>
              <a:rPr lang="en-US" sz="2400" b="1" dirty="0" smtClean="0"/>
              <a:t>main()</a:t>
            </a:r>
          </a:p>
          <a:p>
            <a:pPr eaLnBrk="1" hangingPunct="1">
              <a:buFontTx/>
              <a:buNone/>
            </a:pPr>
            <a:r>
              <a:rPr lang="en-US" sz="2400" b="1" dirty="0" smtClean="0"/>
              <a:t>{</a:t>
            </a:r>
          </a:p>
          <a:p>
            <a:pPr eaLnBrk="1" hangingPunct="1">
              <a:buFontTx/>
              <a:buNone/>
            </a:pPr>
            <a:r>
              <a:rPr lang="en-US" sz="2400" b="1" dirty="0" smtClean="0"/>
              <a:t>    </a:t>
            </a:r>
            <a:r>
              <a:rPr lang="en-US" sz="2400" b="1" dirty="0" err="1" smtClean="0"/>
              <a:t>int</a:t>
            </a:r>
            <a:r>
              <a:rPr lang="en-US" sz="2400" b="1" dirty="0" smtClean="0"/>
              <a:t> months, days;</a:t>
            </a:r>
          </a:p>
          <a:p>
            <a:pPr eaLnBrk="1" hangingPunct="1">
              <a:buFontTx/>
              <a:buNone/>
            </a:pPr>
            <a:r>
              <a:rPr lang="en-US" sz="2400" b="1" dirty="0" smtClean="0"/>
              <a:t>    </a:t>
            </a:r>
            <a:r>
              <a:rPr lang="en-US" sz="2400" b="1" dirty="0" err="1" smtClean="0"/>
              <a:t>cin</a:t>
            </a:r>
            <a:r>
              <a:rPr lang="en-US" sz="2400" b="1" dirty="0" smtClean="0"/>
              <a:t>&gt;&gt;days;</a:t>
            </a:r>
          </a:p>
          <a:p>
            <a:pPr eaLnBrk="1" hangingPunct="1">
              <a:buFontTx/>
              <a:buNone/>
            </a:pPr>
            <a:r>
              <a:rPr lang="en-US" sz="2400" b="1" dirty="0" smtClean="0"/>
              <a:t>    months=days/30;</a:t>
            </a:r>
          </a:p>
          <a:p>
            <a:pPr eaLnBrk="1" hangingPunct="1">
              <a:buFontTx/>
              <a:buNone/>
            </a:pPr>
            <a:r>
              <a:rPr lang="en-US" sz="2400" b="1" dirty="0" smtClean="0"/>
              <a:t>    days=days%30;</a:t>
            </a:r>
          </a:p>
          <a:p>
            <a:pPr eaLnBrk="1" hangingPunct="1">
              <a:buFontTx/>
              <a:buNone/>
            </a:pPr>
            <a:r>
              <a:rPr lang="en-US" sz="2400" b="1" dirty="0" smtClean="0"/>
              <a:t>    </a:t>
            </a:r>
            <a:r>
              <a:rPr lang="en-US" sz="2400" b="1" dirty="0" err="1" smtClean="0"/>
              <a:t>cout</a:t>
            </a:r>
            <a:r>
              <a:rPr lang="en-US" sz="2400" b="1" dirty="0" smtClean="0"/>
              <a:t>&lt;&lt;“Months=“&lt;&lt;months&lt;&lt;</a:t>
            </a:r>
            <a:r>
              <a:rPr lang="en-US" sz="2400" b="1" dirty="0" err="1" smtClean="0"/>
              <a:t>endl</a:t>
            </a:r>
            <a:r>
              <a:rPr lang="en-US" sz="2400" b="1" dirty="0" smtClean="0"/>
              <a:t>;</a:t>
            </a:r>
          </a:p>
          <a:p>
            <a:pPr eaLnBrk="1" hangingPunct="1">
              <a:buFontTx/>
              <a:buNone/>
            </a:pPr>
            <a:r>
              <a:rPr lang="en-US" sz="2400" b="1" dirty="0" smtClean="0"/>
              <a:t>    </a:t>
            </a:r>
            <a:r>
              <a:rPr lang="en-US" sz="2400" b="1" dirty="0" err="1" smtClean="0"/>
              <a:t>cout</a:t>
            </a:r>
            <a:r>
              <a:rPr lang="en-US" sz="2400" b="1" dirty="0" smtClean="0"/>
              <a:t>&lt;&lt;“Days=“&lt;&lt;days&lt;&lt;</a:t>
            </a:r>
            <a:r>
              <a:rPr lang="en-US" sz="2400" b="1" dirty="0" err="1" smtClean="0"/>
              <a:t>endl</a:t>
            </a:r>
            <a:r>
              <a:rPr lang="en-US" sz="2400" b="1" dirty="0" smtClean="0"/>
              <a:t>;</a:t>
            </a:r>
          </a:p>
          <a:p>
            <a:pPr eaLnBrk="1" hangingPunct="1">
              <a:buFontTx/>
              <a:buNone/>
            </a:pPr>
            <a:r>
              <a:rPr lang="en-US" sz="2400" b="1" dirty="0" smtClean="0"/>
              <a:t>}</a:t>
            </a:r>
          </a:p>
        </p:txBody>
      </p:sp>
      <p:sp>
        <p:nvSpPr>
          <p:cNvPr id="13317" name="Slide Number Placeholder 5"/>
          <p:cNvSpPr>
            <a:spLocks noGrp="1"/>
          </p:cNvSpPr>
          <p:nvPr>
            <p:ph type="sldNum" sz="quarter" idx="12"/>
          </p:nvPr>
        </p:nvSpPr>
        <p:spPr>
          <a:noFill/>
        </p:spPr>
        <p:txBody>
          <a:bodyPr/>
          <a:lstStyle/>
          <a:p>
            <a:fld id="{1D9AB580-A75C-43B6-9F40-7CA39B104EC1}" type="slidenum">
              <a:rPr lang="en-US" smtClean="0"/>
              <a:pPr/>
              <a:t>8</a:t>
            </a:fld>
            <a:endParaRPr lang="en-US" smtClean="0"/>
          </a:p>
        </p:txBody>
      </p:sp>
      <p:sp>
        <p:nvSpPr>
          <p:cNvPr id="3" name="Title 2"/>
          <p:cNvSpPr>
            <a:spLocks noGrp="1"/>
          </p:cNvSpPr>
          <p:nvPr>
            <p:ph type="title"/>
          </p:nvPr>
        </p:nvSpPr>
        <p:spPr>
          <a:xfrm>
            <a:off x="1295400" y="0"/>
            <a:ext cx="7848600" cy="549992"/>
          </a:xfrm>
        </p:spPr>
        <p:txBody>
          <a:bodyPr>
            <a:noAutofit/>
          </a:bodyPr>
          <a:lstStyle/>
          <a:p>
            <a:pPr algn="ctr"/>
            <a:r>
              <a:rPr lang="en-US" b="1" dirty="0"/>
              <a:t>Program to illustrate integer </a:t>
            </a:r>
            <a:r>
              <a:rPr lang="en-US" b="1" dirty="0" smtClean="0"/>
              <a:t>arithmetic</a:t>
            </a:r>
            <a:endParaRPr lang="en-US" b="1" dirty="0"/>
          </a:p>
        </p:txBody>
      </p:sp>
      <p:sp>
        <p:nvSpPr>
          <p:cNvPr id="7" name="Rectangle 3"/>
          <p:cNvSpPr txBox="1">
            <a:spLocks noChangeArrowheads="1"/>
          </p:cNvSpPr>
          <p:nvPr/>
        </p:nvSpPr>
        <p:spPr bwMode="auto">
          <a:xfrm>
            <a:off x="6096000" y="1874838"/>
            <a:ext cx="2971800" cy="4068762"/>
          </a:xfrm>
          <a:prstGeom prst="rect">
            <a:avLst/>
          </a:prstGeom>
          <a:noFill/>
          <a:ln w="9525">
            <a:noFill/>
            <a:miter lim="800000"/>
            <a:headEnd/>
            <a:tailEnd/>
          </a:ln>
        </p:spPr>
        <p:txBody>
          <a:bodyPr/>
          <a:lstStyle/>
          <a:p>
            <a:pPr marL="660400" indent="-660400">
              <a:spcBef>
                <a:spcPct val="20000"/>
              </a:spcBef>
              <a:buFontTx/>
              <a:buAutoNum type="romanLcParenBoth"/>
              <a:defRPr/>
            </a:pPr>
            <a:r>
              <a:rPr lang="en-US" sz="2400" kern="0" dirty="0">
                <a:latin typeface="+mn-lt"/>
              </a:rPr>
              <a:t>Enter days</a:t>
            </a:r>
          </a:p>
          <a:p>
            <a:pPr marL="660400" indent="-660400">
              <a:spcBef>
                <a:spcPct val="20000"/>
              </a:spcBef>
              <a:defRPr/>
            </a:pPr>
            <a:r>
              <a:rPr lang="en-US" sz="2400" kern="0" dirty="0">
                <a:latin typeface="+mn-lt"/>
              </a:rPr>
              <a:t>      </a:t>
            </a:r>
            <a:r>
              <a:rPr lang="en-US" sz="2400" b="1" kern="0" dirty="0">
                <a:latin typeface="+mn-lt"/>
              </a:rPr>
              <a:t>265</a:t>
            </a:r>
          </a:p>
          <a:p>
            <a:pPr marL="660400" indent="-660400">
              <a:spcBef>
                <a:spcPct val="20000"/>
              </a:spcBef>
              <a:defRPr/>
            </a:pPr>
            <a:r>
              <a:rPr lang="en-US" sz="2400" kern="0" dirty="0">
                <a:latin typeface="+mn-lt"/>
              </a:rPr>
              <a:t>      Months=8</a:t>
            </a:r>
          </a:p>
          <a:p>
            <a:pPr marL="660400" indent="-660400">
              <a:spcBef>
                <a:spcPct val="20000"/>
              </a:spcBef>
              <a:defRPr/>
            </a:pPr>
            <a:r>
              <a:rPr lang="en-US" sz="2400" kern="0" dirty="0">
                <a:latin typeface="+mn-lt"/>
              </a:rPr>
              <a:t>      Days=25</a:t>
            </a:r>
          </a:p>
          <a:p>
            <a:pPr marL="660400" indent="-660400">
              <a:spcBef>
                <a:spcPct val="20000"/>
              </a:spcBef>
              <a:defRPr/>
            </a:pPr>
            <a:endParaRPr lang="en-US" sz="2400" kern="0" dirty="0">
              <a:latin typeface="+mn-lt"/>
            </a:endParaRPr>
          </a:p>
          <a:p>
            <a:pPr marL="660400" indent="-660400">
              <a:spcBef>
                <a:spcPct val="20000"/>
              </a:spcBef>
              <a:buFontTx/>
              <a:buAutoNum type="romanLcParenBoth" startAt="2"/>
              <a:defRPr/>
            </a:pPr>
            <a:r>
              <a:rPr lang="en-US" sz="2400" kern="0" dirty="0">
                <a:latin typeface="+mn-lt"/>
              </a:rPr>
              <a:t>Enter days</a:t>
            </a:r>
          </a:p>
          <a:p>
            <a:pPr marL="660400" indent="-660400">
              <a:spcBef>
                <a:spcPct val="20000"/>
              </a:spcBef>
              <a:defRPr/>
            </a:pPr>
            <a:r>
              <a:rPr lang="en-US" sz="2400" kern="0" dirty="0">
                <a:latin typeface="+mn-lt"/>
              </a:rPr>
              <a:t>       </a:t>
            </a:r>
            <a:r>
              <a:rPr lang="en-US" sz="2400" b="1" kern="0" dirty="0">
                <a:latin typeface="+mn-lt"/>
              </a:rPr>
              <a:t>364</a:t>
            </a:r>
          </a:p>
          <a:p>
            <a:pPr marL="660400" indent="-660400">
              <a:spcBef>
                <a:spcPct val="20000"/>
              </a:spcBef>
              <a:defRPr/>
            </a:pPr>
            <a:r>
              <a:rPr lang="en-US" sz="2400" kern="0" dirty="0">
                <a:latin typeface="+mn-lt"/>
              </a:rPr>
              <a:t>       Months=12</a:t>
            </a:r>
          </a:p>
          <a:p>
            <a:pPr marL="660400" indent="-660400">
              <a:spcBef>
                <a:spcPct val="20000"/>
              </a:spcBef>
              <a:defRPr/>
            </a:pPr>
            <a:r>
              <a:rPr lang="en-US" sz="2400" kern="0" dirty="0">
                <a:latin typeface="+mn-lt"/>
              </a:rPr>
              <a:t>       Days=4</a:t>
            </a:r>
          </a:p>
        </p:txBody>
      </p:sp>
      <p:sp>
        <p:nvSpPr>
          <p:cNvPr id="8" name="Text Box 4"/>
          <p:cNvSpPr txBox="1">
            <a:spLocks noChangeArrowheads="1"/>
          </p:cNvSpPr>
          <p:nvPr/>
        </p:nvSpPr>
        <p:spPr bwMode="auto">
          <a:xfrm>
            <a:off x="5470525" y="1244600"/>
            <a:ext cx="1692275" cy="584200"/>
          </a:xfrm>
          <a:prstGeom prst="rect">
            <a:avLst/>
          </a:prstGeom>
          <a:noFill/>
          <a:ln w="9525">
            <a:noFill/>
            <a:miter lim="800000"/>
            <a:headEnd/>
            <a:tailEnd/>
          </a:ln>
        </p:spPr>
        <p:txBody>
          <a:bodyPr>
            <a:spAutoFit/>
          </a:bodyPr>
          <a:lstStyle/>
          <a:p>
            <a:r>
              <a:rPr lang="en-US" sz="3200">
                <a:solidFill>
                  <a:srgbClr val="002060"/>
                </a:solidFill>
              </a:rPr>
              <a:t>Output:</a:t>
            </a:r>
          </a:p>
        </p:txBody>
      </p:sp>
    </p:spTree>
    <p:extLst>
      <p:ext uri="{BB962C8B-B14F-4D97-AF65-F5344CB8AC3E}">
        <p14:creationId xmlns:p14="http://schemas.microsoft.com/office/powerpoint/2010/main" val="64667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linds(horizontal)">
                                      <p:cBhvr>
                                        <p:cTn id="11" dur="20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blinds(horizontal)">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blinds(horizontal)">
                                      <p:cBhvr>
                                        <p:cTn id="21" dur="500"/>
                                        <p:tgtEl>
                                          <p:spTgt spid="7">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blinds(horizontal)">
                                      <p:cBhvr>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blinds(horizontal)">
                                      <p:cBhvr>
                                        <p:cTn id="29" dur="500"/>
                                        <p:tgtEl>
                                          <p:spTgt spid="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linds(horizontal)">
                                      <p:cBhvr>
                                        <p:cTn id="34" dur="500"/>
                                        <p:tgtEl>
                                          <p:spTgt spid="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blinds(horizontal)">
                                      <p:cBhvr>
                                        <p:cTn id="39" dur="500"/>
                                        <p:tgtEl>
                                          <p:spTgt spid="7">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blinds(horizontal)">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p:spPr>
        <p:txBody>
          <a:bodyPr/>
          <a:lstStyle/>
          <a:p>
            <a:fld id="{9DDF4568-45D3-4D3C-8DF0-5E5AA7F94F7D}" type="slidenum">
              <a:rPr lang="en-US" smtClean="0"/>
              <a:pPr/>
              <a:t>9</a:t>
            </a:fld>
            <a:endParaRPr lang="en-US" smtClean="0"/>
          </a:p>
        </p:txBody>
      </p:sp>
      <p:sp>
        <p:nvSpPr>
          <p:cNvPr id="4" name="Title 3"/>
          <p:cNvSpPr>
            <a:spLocks noGrp="1"/>
          </p:cNvSpPr>
          <p:nvPr>
            <p:ph type="title"/>
          </p:nvPr>
        </p:nvSpPr>
        <p:spPr/>
        <p:txBody>
          <a:bodyPr>
            <a:normAutofit/>
          </a:bodyPr>
          <a:lstStyle/>
          <a:p>
            <a:pPr algn="ctr"/>
            <a:r>
              <a:rPr lang="en-US" b="1" dirty="0"/>
              <a:t>Real </a:t>
            </a:r>
            <a:r>
              <a:rPr lang="en-US" b="1" dirty="0" smtClean="0"/>
              <a:t>arithmetic (Floating point)</a:t>
            </a:r>
            <a:endParaRPr lang="en-US" b="1" dirty="0"/>
          </a:p>
        </p:txBody>
      </p:sp>
      <p:sp>
        <p:nvSpPr>
          <p:cNvPr id="14342" name="Text Box 5"/>
          <p:cNvSpPr txBox="1">
            <a:spLocks noChangeArrowheads="1"/>
          </p:cNvSpPr>
          <p:nvPr/>
        </p:nvSpPr>
        <p:spPr bwMode="auto">
          <a:xfrm>
            <a:off x="669925" y="1636713"/>
            <a:ext cx="6340475" cy="366712"/>
          </a:xfrm>
          <a:prstGeom prst="rect">
            <a:avLst/>
          </a:prstGeom>
          <a:noFill/>
          <a:ln w="9525">
            <a:noFill/>
            <a:miter lim="800000"/>
            <a:headEnd/>
            <a:tailEnd/>
          </a:ln>
        </p:spPr>
        <p:txBody>
          <a:bodyPr>
            <a:spAutoFit/>
          </a:bodyPr>
          <a:lstStyle/>
          <a:p>
            <a:endParaRPr lang="en-US"/>
          </a:p>
        </p:txBody>
      </p:sp>
      <p:sp>
        <p:nvSpPr>
          <p:cNvPr id="14343" name="Text Box 6"/>
          <p:cNvSpPr txBox="1">
            <a:spLocks noChangeArrowheads="1"/>
          </p:cNvSpPr>
          <p:nvPr/>
        </p:nvSpPr>
        <p:spPr bwMode="auto">
          <a:xfrm>
            <a:off x="365125" y="1255713"/>
            <a:ext cx="6873875" cy="366712"/>
          </a:xfrm>
          <a:prstGeom prst="rect">
            <a:avLst/>
          </a:prstGeom>
          <a:noFill/>
          <a:ln w="9525">
            <a:noFill/>
            <a:miter lim="800000"/>
            <a:headEnd/>
            <a:tailEnd/>
          </a:ln>
        </p:spPr>
        <p:txBody>
          <a:bodyPr>
            <a:spAutoFit/>
          </a:bodyPr>
          <a:lstStyle/>
          <a:p>
            <a:endParaRPr lang="en-US"/>
          </a:p>
        </p:txBody>
      </p:sp>
      <p:sp>
        <p:nvSpPr>
          <p:cNvPr id="14344" name="Text Box 7"/>
          <p:cNvSpPr txBox="1">
            <a:spLocks noChangeArrowheads="1"/>
          </p:cNvSpPr>
          <p:nvPr/>
        </p:nvSpPr>
        <p:spPr bwMode="auto">
          <a:xfrm>
            <a:off x="1219200" y="1267745"/>
            <a:ext cx="7848600" cy="4265783"/>
          </a:xfrm>
          <a:prstGeom prst="rect">
            <a:avLst/>
          </a:prstGeom>
          <a:noFill/>
          <a:ln w="9525">
            <a:noFill/>
            <a:miter lim="800000"/>
            <a:headEnd/>
            <a:tailEnd/>
          </a:ln>
        </p:spPr>
        <p:txBody>
          <a:bodyPr>
            <a:spAutoFit/>
          </a:bodyPr>
          <a:lstStyle/>
          <a:p>
            <a:pPr algn="just">
              <a:lnSpc>
                <a:spcPct val="120000"/>
              </a:lnSpc>
              <a:buFont typeface="Wingdings" pitchFamily="2" charset="2"/>
              <a:buChar char="Ø"/>
            </a:pPr>
            <a:r>
              <a:rPr lang="en-US" sz="2400" dirty="0"/>
              <a:t> An  Arithmetic operation involving only real operands.</a:t>
            </a:r>
          </a:p>
          <a:p>
            <a:pPr algn="just">
              <a:lnSpc>
                <a:spcPct val="120000"/>
              </a:lnSpc>
            </a:pPr>
            <a:endParaRPr lang="en-US" sz="600" dirty="0"/>
          </a:p>
          <a:p>
            <a:pPr algn="just">
              <a:lnSpc>
                <a:spcPct val="120000"/>
              </a:lnSpc>
              <a:buFont typeface="Wingdings" pitchFamily="2" charset="2"/>
              <a:buChar char="Ø"/>
            </a:pPr>
            <a:r>
              <a:rPr lang="en-US" sz="2400" dirty="0"/>
              <a:t> A real operand may assume values either in decimal    </a:t>
            </a:r>
          </a:p>
          <a:p>
            <a:pPr algn="just">
              <a:lnSpc>
                <a:spcPct val="120000"/>
              </a:lnSpc>
            </a:pPr>
            <a:r>
              <a:rPr lang="en-US" sz="2400" dirty="0"/>
              <a:t>   or exponential notation.</a:t>
            </a:r>
          </a:p>
          <a:p>
            <a:pPr algn="just">
              <a:lnSpc>
                <a:spcPct val="120000"/>
              </a:lnSpc>
            </a:pPr>
            <a:endParaRPr lang="en-US" sz="400" dirty="0"/>
          </a:p>
          <a:p>
            <a:pPr algn="just">
              <a:lnSpc>
                <a:spcPct val="120000"/>
              </a:lnSpc>
              <a:buFont typeface="Wingdings" pitchFamily="2" charset="2"/>
              <a:buChar char="Ø"/>
            </a:pPr>
            <a:endParaRPr lang="en-US" sz="2400" dirty="0"/>
          </a:p>
          <a:p>
            <a:pPr algn="just">
              <a:lnSpc>
                <a:spcPct val="120000"/>
              </a:lnSpc>
            </a:pPr>
            <a:r>
              <a:rPr lang="en-US" sz="2400" dirty="0"/>
              <a:t>	</a:t>
            </a:r>
            <a:r>
              <a:rPr lang="en-US" sz="2400" b="1" dirty="0"/>
              <a:t>Ex: If x, y and z  are floats, then</a:t>
            </a:r>
          </a:p>
          <a:p>
            <a:pPr algn="just">
              <a:lnSpc>
                <a:spcPct val="120000"/>
              </a:lnSpc>
            </a:pPr>
            <a:r>
              <a:rPr lang="en-US" sz="2400" b="1" dirty="0"/>
              <a:t>  		</a:t>
            </a:r>
            <a:endParaRPr lang="en-US" sz="2400" b="1" dirty="0" smtClean="0"/>
          </a:p>
          <a:p>
            <a:pPr algn="just">
              <a:lnSpc>
                <a:spcPct val="120000"/>
              </a:lnSpc>
            </a:pPr>
            <a:r>
              <a:rPr lang="en-US" sz="2400" b="1" dirty="0" smtClean="0"/>
              <a:t>		X </a:t>
            </a:r>
            <a:r>
              <a:rPr lang="en-US" sz="2400" b="1" dirty="0"/>
              <a:t>= 6.0 / 7.0 = 0.857143</a:t>
            </a:r>
          </a:p>
          <a:p>
            <a:pPr algn="just">
              <a:lnSpc>
                <a:spcPct val="120000"/>
              </a:lnSpc>
            </a:pPr>
            <a:r>
              <a:rPr lang="en-US" sz="2400" b="1" dirty="0"/>
              <a:t>   		Y = 1.0 / 3.0 = 0.333333</a:t>
            </a:r>
          </a:p>
          <a:p>
            <a:pPr algn="just">
              <a:lnSpc>
                <a:spcPct val="120000"/>
              </a:lnSpc>
            </a:pPr>
            <a:r>
              <a:rPr lang="en-US" sz="2400" b="1" dirty="0"/>
              <a:t>   		Z = -2.0 / 3.0= -0.666667</a:t>
            </a:r>
          </a:p>
        </p:txBody>
      </p:sp>
    </p:spTree>
    <p:extLst>
      <p:ext uri="{BB962C8B-B14F-4D97-AF65-F5344CB8AC3E}">
        <p14:creationId xmlns:p14="http://schemas.microsoft.com/office/powerpoint/2010/main" val="2848991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Format - CSE</Template>
  <TotalTime>829</TotalTime>
  <Words>3781</Words>
  <Application>Microsoft Office PowerPoint</Application>
  <PresentationFormat>On-screen Show (4:3)</PresentationFormat>
  <Paragraphs>1114</Paragraphs>
  <Slides>72</Slides>
  <Notes>66</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8" baseType="lpstr">
      <vt:lpstr>ＭＳ Ｐゴシック</vt:lpstr>
      <vt:lpstr>Arial</vt:lpstr>
      <vt:lpstr>Arial Black</vt:lpstr>
      <vt:lpstr>Arial Narrow</vt:lpstr>
      <vt:lpstr>Arial Rounded MT Bold</vt:lpstr>
      <vt:lpstr>Baskerville Old Face</vt:lpstr>
      <vt:lpstr>Calibri</vt:lpstr>
      <vt:lpstr>Cambria Math</vt:lpstr>
      <vt:lpstr>Comic Sans MS</vt:lpstr>
      <vt:lpstr>Courier New</vt:lpstr>
      <vt:lpstr>Tempus Sans ITC</vt:lpstr>
      <vt:lpstr>Times New Roman</vt:lpstr>
      <vt:lpstr>Trebuchet MS</vt:lpstr>
      <vt:lpstr>Wingdings</vt:lpstr>
      <vt:lpstr>Slide Format - CSE</vt:lpstr>
      <vt:lpstr>Equation</vt:lpstr>
      <vt:lpstr>  </vt:lpstr>
      <vt:lpstr>       Objectives</vt:lpstr>
      <vt:lpstr>Operator Classification</vt:lpstr>
      <vt:lpstr>Arithmetic Operators</vt:lpstr>
      <vt:lpstr>Integer arithmetic</vt:lpstr>
      <vt:lpstr>Integer Division</vt:lpstr>
      <vt:lpstr>Integer Modulo Division</vt:lpstr>
      <vt:lpstr>Program to illustrate integer arithmetic</vt:lpstr>
      <vt:lpstr>Real arithmetic (Floating point)</vt:lpstr>
      <vt:lpstr> Mixed mode arithmetic </vt:lpstr>
      <vt:lpstr>Exercise  </vt:lpstr>
      <vt:lpstr>Exercise  </vt:lpstr>
      <vt:lpstr>Relational operators</vt:lpstr>
      <vt:lpstr>Relational operators</vt:lpstr>
      <vt:lpstr>Simple Relational Expresion</vt:lpstr>
      <vt:lpstr>Simple Examples</vt:lpstr>
      <vt:lpstr>Precedence of Arithmetic operators and Relational Operator</vt:lpstr>
      <vt:lpstr>Syntax for Arithmetic and Relational Expressions</vt:lpstr>
      <vt:lpstr>Logical operators</vt:lpstr>
      <vt:lpstr>Logical operators</vt:lpstr>
      <vt:lpstr>Logical operators</vt:lpstr>
      <vt:lpstr>Logical operators</vt:lpstr>
      <vt:lpstr>Logical operators</vt:lpstr>
      <vt:lpstr>Determine the value of each of the following     a =5, b=10 and c=-6</vt:lpstr>
      <vt:lpstr>Assignment operator</vt:lpstr>
      <vt:lpstr>Assignment operator</vt:lpstr>
      <vt:lpstr> Type Conversion (Type Casting)</vt:lpstr>
      <vt:lpstr>Assignment operator</vt:lpstr>
      <vt:lpstr>Assignment operator</vt:lpstr>
      <vt:lpstr>Shorthand assignment operators</vt:lpstr>
      <vt:lpstr>Shorthand assignment operators</vt:lpstr>
      <vt:lpstr>Increment and Decrement operators (++ and --)</vt:lpstr>
      <vt:lpstr>Prefix and Postfix operators</vt:lpstr>
      <vt:lpstr>Example</vt:lpstr>
      <vt:lpstr>Example Output</vt:lpstr>
      <vt:lpstr>Syntax for Logical, Assignment and Increment / Decrement Expressions</vt:lpstr>
      <vt:lpstr>The Conditional Operator (Ternary Operator)</vt:lpstr>
      <vt:lpstr>The Conditional Operator</vt:lpstr>
      <vt:lpstr>Bitwise Operators</vt:lpstr>
      <vt:lpstr>Bitwise Logical operators</vt:lpstr>
      <vt:lpstr>Example</vt:lpstr>
      <vt:lpstr>Bitwise Shift operators &lt;&lt; and &gt;&gt;  </vt:lpstr>
      <vt:lpstr>Bitwise left-Shift operator: &lt;&lt;</vt:lpstr>
      <vt:lpstr>Bitwise Right-Shift operator: &gt;&gt;</vt:lpstr>
      <vt:lpstr>Bitwise Shift operators</vt:lpstr>
      <vt:lpstr>Examples:</vt:lpstr>
      <vt:lpstr>Bitwise complement operator </vt:lpstr>
      <vt:lpstr>Comma (,)operator </vt:lpstr>
      <vt:lpstr>Syntax for Conditional and Bitwise Expressions</vt:lpstr>
      <vt:lpstr>OPERATORS and EXPRESSIONS</vt:lpstr>
      <vt:lpstr>Operator precedence &amp; Associativity</vt:lpstr>
      <vt:lpstr>Operator precedence &amp; Associativity</vt:lpstr>
      <vt:lpstr>Operator precedence &amp; Associativity</vt:lpstr>
      <vt:lpstr>Operator precedence &amp; Associativity</vt:lpstr>
      <vt:lpstr>Summary of Operators</vt:lpstr>
      <vt:lpstr>Operator precedence &amp; Associativity</vt:lpstr>
      <vt:lpstr>Operator precedence &amp; Associativity</vt:lpstr>
      <vt:lpstr>Example:</vt:lpstr>
      <vt:lpstr>Example solution:</vt:lpstr>
      <vt:lpstr>PowerPoint Presentation</vt:lpstr>
      <vt:lpstr>Objectives</vt:lpstr>
      <vt:lpstr>Expression</vt:lpstr>
      <vt:lpstr>Expression</vt:lpstr>
      <vt:lpstr>Examples of Expressions</vt:lpstr>
      <vt:lpstr>Write C++ assignment statements to evaluate  the following equations</vt:lpstr>
      <vt:lpstr>Type Conversion</vt:lpstr>
      <vt:lpstr>Implicit Type Conversion</vt:lpstr>
      <vt:lpstr>Implicit Type Conversion</vt:lpstr>
      <vt:lpstr>Explicit Type Conversion(Type Casting)</vt:lpstr>
      <vt:lpstr>Example:</vt:lpstr>
      <vt:lpstr>Example:</vt:lpstr>
      <vt:lpstr>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MAHE</cp:lastModifiedBy>
  <cp:revision>115</cp:revision>
  <dcterms:created xsi:type="dcterms:W3CDTF">2013-06-08T11:51:50Z</dcterms:created>
  <dcterms:modified xsi:type="dcterms:W3CDTF">2016-09-07T09:28:30Z</dcterms:modified>
</cp:coreProperties>
</file>