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1" r:id="rId1"/>
    <p:sldMasterId id="2147483953" r:id="rId2"/>
    <p:sldMasterId id="2147483989" r:id="rId3"/>
  </p:sldMasterIdLst>
  <p:notesMasterIdLst>
    <p:notesMasterId r:id="rId29"/>
  </p:notesMasterIdLst>
  <p:sldIdLst>
    <p:sldId id="301" r:id="rId4"/>
    <p:sldId id="300" r:id="rId5"/>
    <p:sldId id="296" r:id="rId6"/>
    <p:sldId id="293" r:id="rId7"/>
    <p:sldId id="292" r:id="rId8"/>
    <p:sldId id="257" r:id="rId9"/>
    <p:sldId id="287" r:id="rId10"/>
    <p:sldId id="285" r:id="rId11"/>
    <p:sldId id="258" r:id="rId12"/>
    <p:sldId id="263" r:id="rId13"/>
    <p:sldId id="261" r:id="rId14"/>
    <p:sldId id="289" r:id="rId15"/>
    <p:sldId id="290" r:id="rId16"/>
    <p:sldId id="302" r:id="rId17"/>
    <p:sldId id="288" r:id="rId18"/>
    <p:sldId id="297" r:id="rId19"/>
    <p:sldId id="262" r:id="rId20"/>
    <p:sldId id="270" r:id="rId21"/>
    <p:sldId id="276" r:id="rId22"/>
    <p:sldId id="275" r:id="rId23"/>
    <p:sldId id="291" r:id="rId24"/>
    <p:sldId id="299" r:id="rId25"/>
    <p:sldId id="298" r:id="rId26"/>
    <p:sldId id="295" r:id="rId27"/>
    <p:sldId id="30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99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14" autoAdjust="0"/>
  </p:normalViewPr>
  <p:slideViewPr>
    <p:cSldViewPr>
      <p:cViewPr varScale="1">
        <p:scale>
          <a:sx n="56" d="100"/>
          <a:sy n="56" d="100"/>
        </p:scale>
        <p:origin x="18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E123962-D68D-4213-9D5B-7D613AF8C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92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 program is a set of statements, which are normally executed sequentially in the order in which they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appear. This happens when no options or no repetitions of certain calculations are necessary. However,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practice we have a number of situations where we may have to change the order of execution of statements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based on certain conditions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(Selection Construct)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, or repeat a group of statements until specified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conditions are met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(Iteration Construct)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.</a:t>
            </a:r>
            <a:endParaRPr lang="en-US" dirty="0" smtClean="0">
              <a:latin typeface="Arial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EA032-D91A-473B-BAF4-17C58EDAE0BF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62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095CB-05F7-4C9E-853B-1273E9F8EE3A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95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D82B3-E928-416F-95E7-93EE426CC522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28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08DF3-FC90-4D16-A1E9-BEA3331E71D8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60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123962-D68D-4213-9D5B-7D613AF8C8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6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123962-D68D-4213-9D5B-7D613AF8C8F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Control structures are used to alter the flow of execution of the program.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 Why do we need to alter the program flow ? The reason is “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decision making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“! In life, we may be given with a set of option like doing “Electronics” or “Computer science”. We do make a decision by analyzing certain conditions (like our personal interest, scope of job opportunities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). With the decision we make, we alter the flow of our life’s direction. This is exactly what happens in a C++ program. We use control structures to make decisions and alter the direction of program flow in one or the other path(s)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123962-D68D-4213-9D5B-7D613AF8C8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C9468-DBD9-4279-830C-68ED87A59E7F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4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6EDCA-1914-4270-A332-46100AD7790F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0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32C0EA-F303-4F39-AD74-853C3D9F9E0D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1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655F21-0A01-4F5E-B0CB-8CB6CE3B649B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0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067F59-E0E5-4750-869F-4544CD987646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8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66036-D652-4272-A53A-17F6A2969B27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8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7270FC-29C6-4C25-9DA1-DC22ACF2A1A4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1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9C486-DCC8-495B-9F9C-5E0BD726BF77}" type="datetime1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7C6E7-CBAE-494F-ACC9-032C8EFE52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22A09C-0CB2-4DB8-A5A6-30D66F5C1E3D}" type="datetime1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5479A-051E-4B42-8972-50E1D4D32D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7D12B8-A078-4418-BADC-C867A89E7250}" type="datetime1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46487-537F-44C4-AC30-3C640ACC6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1EF-054D-48F9-862A-179B5235C5C5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E9F7-5472-4DA0-8782-1374084973D5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F067-C4C4-40BB-A50D-B214AF1AF582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82E7-A981-479E-BF26-68C74256C589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5E46-F62F-4147-BB74-D26A5B61F973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7CBF-D408-4881-8E39-A181EA14F844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9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1D63-9415-43BE-9F21-44A2F327134E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3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E54-7239-4538-9EFF-1697473D972C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8B663-B373-4B9C-AF26-E6EC60BB2B22}" type="datetime1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9BE7F-70E3-4FAC-8A19-0FD84A8FB9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C5F1-D96E-4ED1-BA6E-B8209896847C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1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1039-3CD9-43DC-928C-9825FE6350D7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6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844B-B4D3-471E-A5E8-DDC4FA4215B3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9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6E399AAB-1FBA-4AB6-BEC6-01D215288746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4CFD8062-23EA-465D-B185-2E8C240258ED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8CCE-FFD3-4929-8311-59C7C7F38ED3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B33B-1F2B-4718-B5E4-41D7675124F9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3B2B-200E-4697-B391-E7A8DE0B694F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1A3-4A80-40D5-92BE-A548E61F0915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5D1-C38D-438B-B2BF-292EDD3E795A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F08AF-CD47-47BC-93CD-83CA9A83AED8}" type="datetime1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1664B-A203-45E0-A990-4FE9073AD1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3249-2CD3-4121-BBA3-F25C1DC3128F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33FF-B81E-42A0-996E-809D29A1DEFB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10A9-60A5-46C7-9504-3CB870C956F9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E07-2F05-4324-96BE-9B3F4F83063D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6E399AAB-1FBA-4AB6-BEC6-01D215288746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8004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4CFD8062-23EA-465D-B185-2E8C240258ED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54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8CCE-FFD3-4929-8311-59C7C7F38ED3}" type="datetime1">
              <a:rPr lang="en-US" smtClean="0">
                <a:solidFill>
                  <a:prstClr val="black"/>
                </a:solidFill>
              </a:rPr>
              <a:pPr/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3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30783-0CE0-4126-91A8-729930B26418}" type="datetime1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6D6A4-B763-4F57-91B3-45DDDEF82D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8F536A-C7CE-4C20-8881-3EE89E6758E1}" type="datetime1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EE8A75-B401-44B2-A588-2977EFF987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B8A99-1DE3-4B8F-BC16-3E70502EAE0F}" type="datetime1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0C09F-5404-493A-BD6B-E383A55FAA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B5467-1720-41E8-B8DE-EC4BED921014}" type="datetime1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D1A94-EE01-4AFB-AB50-0A640C98F6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D397BC-413B-4744-A250-B1E88C3DD503}" type="datetime1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AAC98-4E7F-4ECA-A2CE-FE1E389EC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50621C-3279-4956-A84E-0EA4E28F1847}" type="datetime1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7C70C-EC2C-4243-B47A-D3CF1D566E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73BB58B-1082-4101-88C8-1CBA496F034A}" type="datetime1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B9BE7F-70E3-4FAC-8A19-0FD84A8FB9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5684E47-734A-4F2E-85D0-AE933920B0C9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73BB58B-1082-4101-88C8-1CBA496F034A}" type="datetime1">
              <a:rPr lang="en-US" smtClean="0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101/102 PSUC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B9BE7F-70E3-4FAC-8A19-0FD84A8FB9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3978" r:id="rId12"/>
    <p:sldLayoutId id="2147483979" r:id="rId13"/>
    <p:sldLayoutId id="2147483980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slide" Target="slide18.xml"/><Relationship Id="rId4" Type="http://schemas.openxmlformats.org/officeDocument/2006/relationships/slide" Target="slide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Resources/Flowcharts/ratioIf.rap" TargetMode="External"/><Relationship Id="rId1" Type="http://schemas.openxmlformats.org/officeDocument/2006/relationships/slideLayout" Target="../slideLayouts/slideLayout24.xml"/><Relationship Id="rId5" Type="http://schemas.openxmlformats.org/officeDocument/2006/relationships/slide" Target="slide18.xml"/><Relationship Id="rId4" Type="http://schemas.openxmlformats.org/officeDocument/2006/relationships/slide" Target="slide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slide" Target="slide18.xml"/><Relationship Id="rId4" Type="http://schemas.openxmlformats.org/officeDocument/2006/relationships/slide" Target="slide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Resources/Flowcharts/ratioIf.rap" TargetMode="External"/><Relationship Id="rId1" Type="http://schemas.openxmlformats.org/officeDocument/2006/relationships/slideLayout" Target="../slideLayouts/slideLayout24.xml"/><Relationship Id="rId5" Type="http://schemas.openxmlformats.org/officeDocument/2006/relationships/slide" Target="slide18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hyperlink" Target="DOIT-Simpleifandifelse.pdf" TargetMode="External"/><Relationship Id="rId4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38200"/>
            <a:ext cx="4138612" cy="3975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429000"/>
            <a:ext cx="1562100" cy="1504950"/>
          </a:xfrm>
          <a:prstGeom prst="rect">
            <a:avLst/>
          </a:prstGeom>
        </p:spPr>
      </p:pic>
      <p:sp>
        <p:nvSpPr>
          <p:cNvPr id="8" name="Title 10"/>
          <p:cNvSpPr txBox="1">
            <a:spLocks/>
          </p:cNvSpPr>
          <p:nvPr/>
        </p:nvSpPr>
        <p:spPr>
          <a:xfrm>
            <a:off x="1342845" y="5093561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120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Control structures </a:t>
            </a:r>
            <a:endParaRPr kumimoji="0" lang="en-US" sz="4400" b="1" i="0" u="none" strike="noStrike" kern="1200" cap="all" spc="12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29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2BF1-4068-4FA1-BECF-A5CFED6F9029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Statement- </a:t>
            </a:r>
            <a:r>
              <a:rPr lang="en-US" sz="3600" b="1" dirty="0" smtClean="0">
                <a:solidFill>
                  <a:srgbClr val="C00000"/>
                </a:solidFill>
                <a:latin typeface="Tempus Sans ITC" pitchFamily="82" charset="0"/>
              </a:rPr>
              <a:t>explanation</a:t>
            </a:r>
            <a:endParaRPr lang="en-US" b="1" dirty="0">
              <a:solidFill>
                <a:srgbClr val="C00000"/>
              </a:solidFill>
              <a:latin typeface="Tempus Sans ITC" pitchFamily="82" charset="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219200" y="990600"/>
            <a:ext cx="7772400" cy="522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buFont typeface="Wingdings" pitchFamily="2" charset="2"/>
              <a:buChar char="Ø"/>
              <a:defRPr/>
            </a:pPr>
            <a:r>
              <a:rPr lang="en-US" sz="2200" b="1" dirty="0" smtClean="0"/>
              <a:t> </a:t>
            </a:r>
            <a:r>
              <a:rPr lang="en-US" sz="2200" b="1" dirty="0"/>
              <a:t>(</a:t>
            </a:r>
            <a:r>
              <a:rPr lang="en-US" sz="2200" b="1" i="1" dirty="0">
                <a:solidFill>
                  <a:srgbClr val="993300"/>
                </a:solidFill>
              </a:rPr>
              <a:t>test Expression</a:t>
            </a:r>
            <a:r>
              <a:rPr lang="en-US" sz="2200" b="1" dirty="0"/>
              <a:t>) is evaluated.</a:t>
            </a:r>
          </a:p>
          <a:p>
            <a:pPr eaLnBrk="0" hangingPunct="0">
              <a:defRPr/>
            </a:pPr>
            <a:endParaRPr lang="en-US" sz="1050" b="1" dirty="0"/>
          </a:p>
          <a:p>
            <a:pPr eaLnBrk="0" hangingPunct="0">
              <a:buFont typeface="Wingdings" pitchFamily="2" charset="2"/>
              <a:buChar char="Ø"/>
              <a:defRPr/>
            </a:pPr>
            <a:r>
              <a:rPr lang="en-US" sz="2200" b="1" dirty="0"/>
              <a:t> If </a:t>
            </a:r>
            <a:r>
              <a:rPr lang="en-US" sz="2200" b="1" dirty="0">
                <a:solidFill>
                  <a:srgbClr val="993300"/>
                </a:solidFill>
              </a:rPr>
              <a:t>TRUE </a:t>
            </a:r>
            <a:r>
              <a:rPr lang="en-US" sz="2200" b="1" dirty="0"/>
              <a:t>(non-zero) the statement </a:t>
            </a:r>
            <a:r>
              <a:rPr lang="en-US" sz="2200" b="1" dirty="0" smtClean="0"/>
              <a:t>(or </a:t>
            </a:r>
            <a:r>
              <a:rPr lang="en-US" sz="2200" b="1" dirty="0"/>
              <a:t>a block of </a:t>
            </a:r>
            <a:r>
              <a:rPr lang="en-US" sz="2200" b="1" dirty="0" smtClean="0"/>
              <a:t>statements) is </a:t>
            </a:r>
            <a:r>
              <a:rPr lang="en-US" sz="2200" b="1" dirty="0"/>
              <a:t>executed.</a:t>
            </a:r>
          </a:p>
          <a:p>
            <a:pPr eaLnBrk="0" hangingPunct="0">
              <a:defRPr/>
            </a:pPr>
            <a:endParaRPr lang="en-US" sz="900" b="1" dirty="0"/>
          </a:p>
          <a:p>
            <a:pPr eaLnBrk="0" hangingPunct="0">
              <a:buFont typeface="Wingdings" pitchFamily="2" charset="2"/>
              <a:buChar char="Ø"/>
              <a:defRPr/>
            </a:pPr>
            <a:r>
              <a:rPr lang="en-US" sz="2200" b="1" dirty="0"/>
              <a:t> If </a:t>
            </a:r>
            <a:r>
              <a:rPr lang="en-US" sz="2200" b="1" dirty="0">
                <a:solidFill>
                  <a:srgbClr val="993300"/>
                </a:solidFill>
              </a:rPr>
              <a:t>FALSE</a:t>
            </a:r>
            <a:r>
              <a:rPr lang="en-US" sz="2200" b="1" dirty="0"/>
              <a:t> (zero) the next statement following the if  </a:t>
            </a:r>
          </a:p>
          <a:p>
            <a:pPr eaLnBrk="0" hangingPunct="0">
              <a:defRPr/>
            </a:pPr>
            <a:r>
              <a:rPr lang="en-US" sz="2200" b="1" dirty="0"/>
              <a:t>     statement block is executed.</a:t>
            </a:r>
          </a:p>
          <a:p>
            <a:pPr eaLnBrk="0" hangingPunct="0">
              <a:defRPr/>
            </a:pPr>
            <a:r>
              <a:rPr lang="en-US" sz="600" b="1" dirty="0"/>
              <a:t>   </a:t>
            </a:r>
          </a:p>
          <a:p>
            <a:pPr eaLnBrk="0" hangingPunct="0">
              <a:buFont typeface="Wingdings" pitchFamily="2" charset="2"/>
              <a:buChar char="Ø"/>
              <a:defRPr/>
            </a:pPr>
            <a:r>
              <a:rPr lang="en-US" sz="2200" b="1" dirty="0"/>
              <a:t> So, during the execution, based on some condition,  some </a:t>
            </a:r>
          </a:p>
          <a:p>
            <a:pPr eaLnBrk="0" hangingPunct="0">
              <a:defRPr/>
            </a:pPr>
            <a:r>
              <a:rPr lang="en-US" sz="2200" b="1" dirty="0"/>
              <a:t>    code will not be executed (skipped).</a:t>
            </a:r>
          </a:p>
          <a:p>
            <a:pPr eaLnBrk="0" hangingPunct="0">
              <a:defRPr/>
            </a:pPr>
            <a:r>
              <a:rPr lang="en-US" sz="2200" b="1" dirty="0" smtClean="0"/>
              <a:t>			</a:t>
            </a:r>
            <a:endParaRPr lang="en-US" sz="2200" b="1" dirty="0"/>
          </a:p>
          <a:p>
            <a:pPr eaLnBrk="0" hangingPunct="0">
              <a:defRPr/>
            </a:pPr>
            <a:r>
              <a:rPr lang="en-US" sz="2200" b="1" dirty="0"/>
              <a:t>           </a:t>
            </a:r>
            <a:r>
              <a:rPr lang="en-US" sz="2200" b="1" dirty="0">
                <a:solidFill>
                  <a:schemeClr val="accent2"/>
                </a:solidFill>
              </a:rPr>
              <a:t>For example:</a:t>
            </a:r>
            <a:r>
              <a:rPr lang="en-US" sz="2200" b="1" dirty="0"/>
              <a:t>  </a:t>
            </a:r>
            <a:r>
              <a:rPr lang="en-US" sz="2200" b="1" dirty="0" smtClean="0"/>
              <a:t>bonus = 0;</a:t>
            </a:r>
          </a:p>
          <a:p>
            <a:pPr eaLnBrk="0" hangingPunct="0"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Arial Rounded MT Bold" pitchFamily="34" charset="0"/>
              </a:rPr>
              <a:t>			if </a:t>
            </a:r>
            <a:r>
              <a:rPr lang="en-US" sz="2200" b="1" dirty="0">
                <a:solidFill>
                  <a:srgbClr val="C00000"/>
                </a:solidFill>
                <a:latin typeface="Arial Rounded MT Bold" pitchFamily="34" charset="0"/>
              </a:rPr>
              <a:t>(hours &gt; 70)</a:t>
            </a:r>
          </a:p>
          <a:p>
            <a:pPr eaLnBrk="0" hangingPunct="0">
              <a:defRPr/>
            </a:pPr>
            <a:r>
              <a:rPr lang="en-US" sz="2200" b="1" dirty="0"/>
              <a:t>                              </a:t>
            </a:r>
            <a:r>
              <a:rPr lang="en-US" sz="2200" b="1" dirty="0" smtClean="0"/>
              <a:t>	</a:t>
            </a:r>
            <a:r>
              <a:rPr lang="en-US" sz="2200" b="1" dirty="0" smtClean="0">
                <a:solidFill>
                  <a:srgbClr val="993300"/>
                </a:solidFill>
              </a:rPr>
              <a:t>	bonus = 10000;    </a:t>
            </a:r>
            <a:endParaRPr lang="en-US" altLang="ko-KR" sz="2200" b="1" dirty="0">
              <a:solidFill>
                <a:srgbClr val="993300"/>
              </a:solidFill>
              <a:ea typeface="굴림" charset="-127"/>
            </a:endParaRPr>
          </a:p>
          <a:p>
            <a:pPr lvl="1" eaLnBrk="0" hangingPunct="0">
              <a:defRPr/>
            </a:pPr>
            <a:r>
              <a:rPr lang="en-US" altLang="ko-KR" sz="2200" b="1" dirty="0" smtClean="0">
                <a:ea typeface="굴림" charset="-127"/>
              </a:rPr>
              <a:t>			salary= salary + bonus;</a:t>
            </a:r>
            <a:endParaRPr lang="en-US" altLang="ko-KR" sz="2200" b="1" dirty="0">
              <a:ea typeface="굴림" charset="-127"/>
            </a:endParaRPr>
          </a:p>
          <a:p>
            <a:pPr eaLnBrk="0" hangingPunct="0">
              <a:defRPr/>
            </a:pPr>
            <a:endParaRPr lang="en-US" altLang="ko-KR" sz="2200" b="1" dirty="0">
              <a:ea typeface="굴림" charset="-127"/>
            </a:endParaRP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C48-BCED-4E68-B85E-34FF07EAA239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Flow chart of simple if control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4475" y="1219200"/>
            <a:ext cx="5724525" cy="4800600"/>
            <a:chOff x="2057400" y="1447800"/>
            <a:chExt cx="4962525" cy="4171950"/>
          </a:xfrm>
        </p:grpSpPr>
        <p:sp>
          <p:nvSpPr>
            <p:cNvPr id="11271" name="Text Box 8"/>
            <p:cNvSpPr txBox="1">
              <a:spLocks noChangeArrowheads="1"/>
            </p:cNvSpPr>
            <p:nvPr/>
          </p:nvSpPr>
          <p:spPr bwMode="auto">
            <a:xfrm>
              <a:off x="2819400" y="1447800"/>
              <a:ext cx="811213" cy="320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Entry</a:t>
              </a:r>
            </a:p>
          </p:txBody>
        </p:sp>
        <p:pic>
          <p:nvPicPr>
            <p:cNvPr id="11272" name="Picture 1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1752600"/>
              <a:ext cx="49625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5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772400" cy="4724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iostream.h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void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	float  </a:t>
            </a:r>
            <a:r>
              <a:rPr lang="en-US" sz="2400" dirty="0" err="1" smtClean="0"/>
              <a:t>fx</a:t>
            </a:r>
            <a:r>
              <a:rPr lang="en-US" sz="2400" dirty="0" smtClean="0"/>
              <a:t>, </a:t>
            </a:r>
            <a:r>
              <a:rPr lang="en-US" sz="2400" dirty="0" err="1" smtClean="0"/>
              <a:t>fy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&lt;&lt;“ input two numbers\n”;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&gt;&gt;</a:t>
            </a:r>
            <a:r>
              <a:rPr lang="en-US" sz="2400" dirty="0" err="1" smtClean="0"/>
              <a:t>fx</a:t>
            </a:r>
            <a:r>
              <a:rPr lang="en-US" sz="2400" dirty="0" smtClean="0"/>
              <a:t>&gt;&gt;</a:t>
            </a:r>
            <a:r>
              <a:rPr lang="en-US" sz="2400" dirty="0" err="1" smtClean="0"/>
              <a:t>fy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float big = </a:t>
            </a:r>
            <a:r>
              <a:rPr lang="en-US" sz="2400" dirty="0" err="1" smtClean="0"/>
              <a:t>fx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	if (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fy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&gt;big)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		big =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fy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cout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&lt;&lt;big;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CB-C04E-453A-9253-A8746E9CA892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97808"/>
            <a:ext cx="70866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dirty="0" smtClean="0"/>
              <a:t>Given two integer numbers, find out </a:t>
            </a:r>
            <a:br>
              <a:rPr lang="en-US" dirty="0" smtClean="0"/>
            </a:br>
            <a:r>
              <a:rPr lang="en-US" dirty="0" smtClean="0"/>
              <a:t>the larger among them.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93837"/>
            <a:ext cx="7467600" cy="48307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iostream.h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void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ix;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&lt;&lt;“input an integer\n”;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&gt;&gt;ix;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800" dirty="0" smtClean="0">
                <a:solidFill>
                  <a:srgbClr val="C00000"/>
                </a:solidFill>
                <a:latin typeface="Arial Rounded MT Bold" pitchFamily="34" charset="0"/>
              </a:rPr>
              <a:t>if ((ix % 2) ==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C00000"/>
                </a:solidFill>
                <a:latin typeface="Arial Rounded MT Bold" pitchFamily="34" charset="0"/>
              </a:rPr>
              <a:t>		</a:t>
            </a:r>
            <a:r>
              <a:rPr lang="en-US" sz="2800" dirty="0" err="1" smtClean="0">
                <a:solidFill>
                  <a:srgbClr val="C00000"/>
                </a:solidFill>
                <a:latin typeface="Arial Rounded MT Bold" pitchFamily="34" charset="0"/>
              </a:rPr>
              <a:t>cout</a:t>
            </a:r>
            <a:r>
              <a:rPr lang="en-US" sz="2800" dirty="0" smtClean="0">
                <a:solidFill>
                  <a:srgbClr val="C00000"/>
                </a:solidFill>
                <a:latin typeface="Arial Rounded MT Bold" pitchFamily="34" charset="0"/>
              </a:rPr>
              <a:t>&lt;&lt;“it is even number\n”;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C00000"/>
                </a:solidFill>
                <a:latin typeface="Arial Rounded MT Bold" pitchFamily="34" charset="0"/>
              </a:rPr>
              <a:t>	if ((ix%2) == 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C00000"/>
                </a:solidFill>
                <a:latin typeface="Arial Rounded MT Bold" pitchFamily="34" charset="0"/>
              </a:rPr>
              <a:t>		</a:t>
            </a:r>
            <a:r>
              <a:rPr lang="en-US" sz="2800" dirty="0" err="1" smtClean="0">
                <a:solidFill>
                  <a:srgbClr val="C00000"/>
                </a:solidFill>
                <a:latin typeface="Arial Rounded MT Bold" pitchFamily="34" charset="0"/>
              </a:rPr>
              <a:t>cout</a:t>
            </a:r>
            <a:r>
              <a:rPr lang="en-US" sz="2800" dirty="0" smtClean="0">
                <a:solidFill>
                  <a:srgbClr val="C00000"/>
                </a:solidFill>
                <a:latin typeface="Arial Rounded MT Bold" pitchFamily="34" charset="0"/>
              </a:rPr>
              <a:t>&lt;&lt;“it is odd number\n”</a:t>
            </a:r>
            <a:r>
              <a:rPr lang="en-US" sz="2800" dirty="0" smtClean="0">
                <a:solidFill>
                  <a:srgbClr val="C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7D57-9459-4A50-8D5A-9C7A54B5E266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74008"/>
            <a:ext cx="7848600" cy="549992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/>
              <a:t>Find out whether a number is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even </a:t>
            </a:r>
            <a:r>
              <a:rPr lang="en-US" sz="4000" dirty="0"/>
              <a:t>or odd.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17637"/>
            <a:ext cx="7467600" cy="48307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dirty="0" smtClean="0"/>
              <a:t>#include &lt;</a:t>
            </a:r>
            <a:r>
              <a:rPr lang="en-US" sz="1900" dirty="0" err="1" smtClean="0"/>
              <a:t>iostream.h</a:t>
            </a:r>
            <a:r>
              <a:rPr lang="en-US" sz="1900" dirty="0" smtClean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dirty="0" smtClean="0"/>
              <a:t>void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dirty="0" smtClean="0"/>
              <a:t>{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float s</a:t>
            </a:r>
            <a:r>
              <a:rPr lang="en-US" sz="1900" dirty="0" smtClean="0"/>
              <a:t>, </a:t>
            </a:r>
            <a:r>
              <a:rPr lang="en-US" sz="1900" dirty="0" err="1" smtClean="0"/>
              <a:t>side_a</a:t>
            </a:r>
            <a:r>
              <a:rPr lang="en-US" sz="1900" dirty="0" smtClean="0"/>
              <a:t>, </a:t>
            </a:r>
            <a:r>
              <a:rPr lang="en-US" sz="1900" dirty="0" err="1" smtClean="0"/>
              <a:t>side_b</a:t>
            </a:r>
            <a:r>
              <a:rPr lang="en-US" sz="1900" dirty="0" smtClean="0"/>
              <a:t>, </a:t>
            </a:r>
            <a:r>
              <a:rPr lang="en-US" sz="1900" dirty="0" err="1" smtClean="0"/>
              <a:t>side_c</a:t>
            </a:r>
            <a:r>
              <a:rPr lang="en-US" sz="1900" dirty="0" smtClean="0"/>
              <a:t>, area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r>
              <a:rPr lang="en-US" sz="1900" dirty="0" err="1"/>
              <a:t>c</a:t>
            </a:r>
            <a:r>
              <a:rPr lang="en-US" sz="1900" dirty="0" err="1" smtClean="0"/>
              <a:t>out</a:t>
            </a:r>
            <a:r>
              <a:rPr lang="en-US" sz="1900" dirty="0" smtClean="0"/>
              <a:t>&lt;&lt;"Enter the sides of a </a:t>
            </a:r>
            <a:r>
              <a:rPr lang="en-US" sz="1900" dirty="0"/>
              <a:t>triangle</a:t>
            </a:r>
            <a:r>
              <a:rPr lang="en-US" sz="1900" dirty="0" smtClean="0"/>
              <a:t>:”;</a:t>
            </a: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c</a:t>
            </a:r>
            <a:r>
              <a:rPr lang="en-US" sz="1900" dirty="0" err="1" smtClean="0"/>
              <a:t>in</a:t>
            </a:r>
            <a:r>
              <a:rPr lang="en-US" sz="1900" dirty="0" smtClean="0"/>
              <a:t>&gt;&gt;</a:t>
            </a:r>
            <a:r>
              <a:rPr lang="en-US" sz="1900" dirty="0" err="1" smtClean="0"/>
              <a:t>side_a</a:t>
            </a:r>
            <a:r>
              <a:rPr lang="en-US" sz="1900" dirty="0" smtClean="0"/>
              <a:t>&gt;&gt;</a:t>
            </a:r>
            <a:r>
              <a:rPr lang="en-US" sz="1900" dirty="0" err="1" smtClean="0"/>
              <a:t>side_b</a:t>
            </a:r>
            <a:r>
              <a:rPr lang="en-US" sz="1900" dirty="0" smtClean="0"/>
              <a:t>&gt;&gt;</a:t>
            </a:r>
            <a:r>
              <a:rPr lang="en-US" sz="1900" dirty="0" err="1" smtClean="0"/>
              <a:t>side_c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r>
              <a:rPr lang="en-US" sz="1900" dirty="0"/>
              <a:t>s=(</a:t>
            </a:r>
            <a:r>
              <a:rPr lang="en-US" sz="1900" dirty="0" err="1"/>
              <a:t>side_a+side_b+side_c</a:t>
            </a:r>
            <a:r>
              <a:rPr lang="en-US" sz="1900" dirty="0"/>
              <a:t>)/2; 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rgbClr val="C00000"/>
                </a:solidFill>
              </a:rPr>
              <a:t>// </a:t>
            </a:r>
            <a:r>
              <a:rPr lang="en-US" sz="1900" dirty="0">
                <a:solidFill>
                  <a:srgbClr val="C00000"/>
                </a:solidFill>
              </a:rPr>
              <a:t>half perimeter </a:t>
            </a:r>
          </a:p>
          <a:p>
            <a:pPr marL="0" indent="0">
              <a:buNone/>
            </a:pPr>
            <a:r>
              <a:rPr lang="en-US" sz="1900" dirty="0"/>
              <a:t>if(s&lt;=</a:t>
            </a:r>
            <a:r>
              <a:rPr lang="en-US" sz="1900" dirty="0" err="1"/>
              <a:t>side_a</a:t>
            </a:r>
            <a:r>
              <a:rPr lang="en-US" sz="1900" dirty="0"/>
              <a:t> || s&lt;=</a:t>
            </a:r>
            <a:r>
              <a:rPr lang="en-US" sz="1900" dirty="0" err="1"/>
              <a:t>side_b</a:t>
            </a:r>
            <a:r>
              <a:rPr lang="en-US" sz="1900" dirty="0"/>
              <a:t> || s&lt;=</a:t>
            </a:r>
            <a:r>
              <a:rPr lang="en-US" sz="1900" dirty="0" err="1"/>
              <a:t>side_c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/* if sum of two sides less than third side */</a:t>
            </a:r>
          </a:p>
          <a:p>
            <a:pPr marL="0" indent="0">
              <a:buNone/>
            </a:pPr>
            <a:r>
              <a:rPr lang="en-US" sz="1900" dirty="0"/>
              <a:t>{</a:t>
            </a:r>
          </a:p>
          <a:p>
            <a:pPr marL="0" indent="0">
              <a:buNone/>
            </a:pPr>
            <a:r>
              <a:rPr lang="en-US" sz="1900" dirty="0" err="1" smtClean="0"/>
              <a:t>cout</a:t>
            </a:r>
            <a:r>
              <a:rPr lang="en-US" sz="1900" dirty="0" smtClean="0"/>
              <a:t>&lt;&lt;"Triangle </a:t>
            </a:r>
            <a:r>
              <a:rPr lang="en-US" sz="1900" dirty="0"/>
              <a:t>is not possible </a:t>
            </a:r>
            <a:r>
              <a:rPr lang="en-US" sz="1900" dirty="0" smtClean="0"/>
              <a:t>with the given sides</a:t>
            </a:r>
            <a:r>
              <a:rPr lang="en-US" sz="1900" smtClean="0"/>
              <a:t>."; exit(0);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}</a:t>
            </a:r>
          </a:p>
          <a:p>
            <a:pPr marL="0" indent="0">
              <a:buNone/>
            </a:pPr>
            <a:r>
              <a:rPr lang="en-US" sz="1900" dirty="0"/>
              <a:t>area=</a:t>
            </a:r>
            <a:r>
              <a:rPr lang="en-US" sz="1900" dirty="0" err="1"/>
              <a:t>sqrt</a:t>
            </a:r>
            <a:r>
              <a:rPr lang="en-US" sz="1900" dirty="0"/>
              <a:t>(s*(s-</a:t>
            </a:r>
            <a:r>
              <a:rPr lang="en-US" sz="1900" dirty="0" err="1"/>
              <a:t>side_a</a:t>
            </a:r>
            <a:r>
              <a:rPr lang="en-US" sz="1900" dirty="0"/>
              <a:t>)*(s-</a:t>
            </a:r>
            <a:r>
              <a:rPr lang="en-US" sz="1900" dirty="0" err="1"/>
              <a:t>side_b</a:t>
            </a:r>
            <a:r>
              <a:rPr lang="en-US" sz="1900" dirty="0"/>
              <a:t>)*(s-</a:t>
            </a:r>
            <a:r>
              <a:rPr lang="en-US" sz="1900" dirty="0" err="1"/>
              <a:t>side_c</a:t>
            </a:r>
            <a:r>
              <a:rPr lang="en-US" sz="1900" dirty="0"/>
              <a:t>));</a:t>
            </a:r>
          </a:p>
          <a:p>
            <a:pPr marL="0" indent="0">
              <a:buNone/>
            </a:pPr>
            <a:r>
              <a:rPr lang="en-US" sz="1900" dirty="0" err="1" smtClean="0"/>
              <a:t>cout</a:t>
            </a:r>
            <a:r>
              <a:rPr lang="en-US" sz="1900" dirty="0" smtClean="0"/>
              <a:t>&lt;&lt;“ \</a:t>
            </a:r>
            <a:r>
              <a:rPr lang="en-US" sz="1900" dirty="0" err="1"/>
              <a:t>nArea</a:t>
            </a:r>
            <a:r>
              <a:rPr lang="en-US" sz="1900" dirty="0"/>
              <a:t> of the triangle </a:t>
            </a:r>
            <a:r>
              <a:rPr lang="en-US" sz="1900" dirty="0" smtClean="0"/>
              <a:t>=“&lt;&lt;area;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F132-6BCC-4EBE-89AD-E9F875E13EF5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848600" cy="549992"/>
          </a:xfrm>
        </p:spPr>
        <p:txBody>
          <a:bodyPr>
            <a:noAutofit/>
          </a:bodyPr>
          <a:lstStyle/>
          <a:p>
            <a:r>
              <a:rPr lang="en-US" sz="3200" dirty="0"/>
              <a:t>To accept 3 sides, to check the possibility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by </a:t>
            </a:r>
            <a:r>
              <a:rPr lang="en-US" sz="3200" dirty="0"/>
              <a:t>half </a:t>
            </a:r>
            <a:r>
              <a:rPr lang="en-US" sz="3200" dirty="0" smtClean="0"/>
              <a:t>perimeter concept </a:t>
            </a:r>
            <a:r>
              <a:rPr lang="en-US" sz="3200" dirty="0"/>
              <a:t>and to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find </a:t>
            </a:r>
            <a:r>
              <a:rPr lang="en-US" sz="3200" dirty="0"/>
              <a:t>the area of a </a:t>
            </a:r>
            <a:r>
              <a:rPr lang="en-US" sz="3200" dirty="0" smtClean="0"/>
              <a:t>triangle.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9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066800"/>
            <a:ext cx="7696200" cy="5059363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</a:pPr>
            <a:r>
              <a:rPr lang="en-US" sz="2800" dirty="0" smtClean="0"/>
              <a:t>Draw the flowchart which reads four values a, b, c </a:t>
            </a:r>
          </a:p>
          <a:p>
            <a:pPr marL="609600" indent="-609600" algn="just" eaLnBrk="1" hangingPunct="1">
              <a:buFontTx/>
              <a:buNone/>
            </a:pPr>
            <a:r>
              <a:rPr lang="en-US" sz="2800" dirty="0" smtClean="0"/>
              <a:t>and d from the terminal  (keyboard)  and evaluates </a:t>
            </a:r>
          </a:p>
          <a:p>
            <a:pPr marL="609600" indent="-609600" algn="just" eaLnBrk="1" hangingPunct="1">
              <a:buFontTx/>
              <a:buNone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2"/>
                </a:solidFill>
              </a:rPr>
              <a:t>ratio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(a + b) </a:t>
            </a:r>
            <a:r>
              <a:rPr lang="en-US" sz="2800" dirty="0" smtClean="0"/>
              <a:t>to </a:t>
            </a:r>
            <a:r>
              <a:rPr lang="en-US" sz="2800" dirty="0" smtClean="0">
                <a:solidFill>
                  <a:schemeClr val="accent2"/>
                </a:solidFill>
              </a:rPr>
              <a:t>(c – d)</a:t>
            </a:r>
            <a:r>
              <a:rPr lang="en-US" sz="2800" dirty="0" smtClean="0"/>
              <a:t>, if and only if </a:t>
            </a:r>
            <a:r>
              <a:rPr lang="en-US" sz="2800" dirty="0" smtClean="0">
                <a:solidFill>
                  <a:schemeClr val="accent2"/>
                </a:solidFill>
              </a:rPr>
              <a:t>c-d</a:t>
            </a:r>
            <a:r>
              <a:rPr lang="en-US" sz="2800" dirty="0" smtClean="0"/>
              <a:t> is greater </a:t>
            </a:r>
          </a:p>
          <a:p>
            <a:pPr marL="609600" indent="-609600" algn="just" eaLnBrk="1" hangingPunct="1">
              <a:buFontTx/>
              <a:buNone/>
            </a:pPr>
            <a:r>
              <a:rPr lang="en-US" sz="2800" dirty="0" smtClean="0"/>
              <a:t>than 0, and print the result.</a:t>
            </a:r>
          </a:p>
          <a:p>
            <a:pPr marL="609600" indent="-609600" algn="just" eaLnBrk="1" hangingPunct="1">
              <a:buFontTx/>
              <a:buNone/>
            </a:pPr>
            <a:endParaRPr lang="en-US" sz="2800" dirty="0" smtClean="0"/>
          </a:p>
          <a:p>
            <a:pPr marL="609600" indent="-609600" algn="just">
              <a:buNone/>
            </a:pPr>
            <a:r>
              <a:rPr lang="en-US" sz="2800" dirty="0" smtClean="0"/>
              <a:t>	</a:t>
            </a:r>
            <a:r>
              <a:rPr lang="en-US" sz="2800" dirty="0"/>
              <a:t>i.e. </a:t>
            </a:r>
            <a:r>
              <a:rPr lang="en-US" sz="2800" b="1" dirty="0">
                <a:solidFill>
                  <a:srgbClr val="C00000"/>
                </a:solidFill>
              </a:rPr>
              <a:t>if</a:t>
            </a:r>
            <a:r>
              <a:rPr lang="en-US" sz="2800" dirty="0">
                <a:solidFill>
                  <a:srgbClr val="993300"/>
                </a:solidFill>
              </a:rPr>
              <a:t> </a:t>
            </a:r>
            <a:r>
              <a:rPr lang="en-US" sz="2800" b="1" dirty="0">
                <a:solidFill>
                  <a:srgbClr val="3333FF"/>
                </a:solidFill>
                <a:latin typeface="Tempus Sans ITC" pitchFamily="82" charset="0"/>
              </a:rPr>
              <a:t>c-d &gt;0</a:t>
            </a:r>
            <a:r>
              <a:rPr lang="en-US" sz="2800" dirty="0">
                <a:solidFill>
                  <a:srgbClr val="993300"/>
                </a:solidFill>
              </a:rPr>
              <a:t> </a:t>
            </a:r>
            <a:r>
              <a:rPr lang="en-US" sz="2800" dirty="0"/>
              <a:t>[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sz="2800" dirty="0"/>
              <a:t>] </a:t>
            </a:r>
          </a:p>
          <a:p>
            <a:pPr marL="609600" indent="-609600" algn="just">
              <a:buNone/>
            </a:pPr>
            <a:r>
              <a:rPr lang="en-US" sz="2800" dirty="0"/>
              <a:t>			</a:t>
            </a:r>
            <a:r>
              <a:rPr lang="en-US" sz="2800" b="1" dirty="0">
                <a:solidFill>
                  <a:srgbClr val="C00000"/>
                </a:solidFill>
              </a:rPr>
              <a:t>then</a:t>
            </a:r>
            <a:r>
              <a:rPr lang="en-US" sz="2800" dirty="0"/>
              <a:t> compute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(a + b)/(c - d);</a:t>
            </a:r>
          </a:p>
          <a:p>
            <a:pPr marL="609600" indent="-609600" algn="just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US" i="1" dirty="0">
              <a:solidFill>
                <a:srgbClr val="993300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56CD-1DA7-4AAB-9616-D7D39D4FE9F2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Problem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Flow </a:t>
            </a:r>
            <a:r>
              <a:rPr lang="en-US" dirty="0"/>
              <a:t>chart </a:t>
            </a:r>
            <a:r>
              <a:rPr lang="en-US" dirty="0" smtClean="0"/>
              <a:t>- </a:t>
            </a:r>
            <a:r>
              <a:rPr lang="en-US" b="1" dirty="0" smtClean="0">
                <a:latin typeface="Tempus Sans ITC" pitchFamily="82" charset="0"/>
                <a:hlinkClick r:id="rId2" action="ppaction://hlinkfile"/>
              </a:rPr>
              <a:t>ratio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1F39-4CB2-4EA3-9246-D077CF4D2208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8215"/>
            <a:ext cx="3810000" cy="619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5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9" descr="C C++ program control if-else statement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762" y="838200"/>
            <a:ext cx="4643438" cy="2212319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8B40-48FF-4F88-9C29-85F94768EF6F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b="1" dirty="0" smtClean="0">
                <a:solidFill>
                  <a:schemeClr val="accent2"/>
                </a:solidFill>
              </a:rPr>
              <a:t>If else </a:t>
            </a:r>
            <a:r>
              <a:rPr lang="en-US" sz="4000" dirty="0" smtClean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219200" y="2209800"/>
            <a:ext cx="7924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</a:rPr>
              <a:t>Explanation: </a:t>
            </a:r>
          </a:p>
          <a:p>
            <a:pPr eaLnBrk="0" hangingPunct="0"/>
            <a:r>
              <a:rPr lang="en-US" sz="2000" dirty="0"/>
              <a:t>1.The (expression) is evaluated.</a:t>
            </a:r>
          </a:p>
          <a:p>
            <a:pPr eaLnBrk="0" hangingPunct="0"/>
            <a:r>
              <a:rPr lang="en-US" sz="2000" dirty="0"/>
              <a:t>2.If it evaluates to </a:t>
            </a:r>
            <a:r>
              <a:rPr lang="en-US" sz="2000" dirty="0">
                <a:solidFill>
                  <a:srgbClr val="C00000"/>
                </a:solidFill>
              </a:rPr>
              <a:t>non-zero (TRUE)</a:t>
            </a:r>
            <a:r>
              <a:rPr lang="en-US" sz="2000" dirty="0"/>
              <a:t>, statement_1 is executed, otherwise, if it evaluates to </a:t>
            </a:r>
            <a:r>
              <a:rPr lang="en-US" sz="2000" dirty="0">
                <a:solidFill>
                  <a:srgbClr val="C00000"/>
                </a:solidFill>
              </a:rPr>
              <a:t>zero (FALSE)</a:t>
            </a:r>
            <a:r>
              <a:rPr lang="en-US" sz="2000" dirty="0"/>
              <a:t>, statement_2 is executed.</a:t>
            </a:r>
          </a:p>
          <a:p>
            <a:pPr eaLnBrk="0" hangingPunct="0"/>
            <a:r>
              <a:rPr lang="en-US" sz="2000" dirty="0"/>
              <a:t>3.They are </a:t>
            </a:r>
            <a:r>
              <a:rPr lang="en-US" sz="2000" dirty="0">
                <a:solidFill>
                  <a:srgbClr val="C00000"/>
                </a:solidFill>
              </a:rPr>
              <a:t>mutually exclusive</a:t>
            </a:r>
            <a:r>
              <a:rPr lang="en-US" sz="2000" dirty="0"/>
              <a:t>, meaning, either statement_1 is executed </a:t>
            </a:r>
            <a:r>
              <a:rPr lang="en-US" sz="2000" b="1" dirty="0"/>
              <a:t>or</a:t>
            </a:r>
            <a:r>
              <a:rPr lang="en-US" sz="2000" dirty="0"/>
              <a:t> statement_2, but not both.</a:t>
            </a:r>
          </a:p>
          <a:p>
            <a:pPr eaLnBrk="0" hangingPunct="0"/>
            <a:r>
              <a:rPr lang="en-US" sz="2000" dirty="0"/>
              <a:t>4.The statements_ 1 and statements_ 2 can take the </a:t>
            </a:r>
            <a:r>
              <a:rPr lang="en-US" sz="2000" dirty="0">
                <a:solidFill>
                  <a:srgbClr val="C00000"/>
                </a:solidFill>
              </a:rPr>
              <a:t>form of block </a:t>
            </a:r>
            <a:r>
              <a:rPr lang="en-US" sz="2000" dirty="0"/>
              <a:t>and must be put in curly braces.</a:t>
            </a:r>
          </a:p>
          <a:p>
            <a:pPr eaLnBrk="0" hangingPunct="0"/>
            <a:r>
              <a:rPr lang="en-US" sz="2000" dirty="0"/>
              <a:t>Example</a:t>
            </a:r>
            <a:r>
              <a:rPr lang="en-US" sz="2000" dirty="0">
                <a:latin typeface="Arial Rounded MT Bold" pitchFamily="34" charset="0"/>
              </a:rPr>
              <a:t>:                </a:t>
            </a:r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if(</a:t>
            </a:r>
            <a:r>
              <a:rPr lang="en-US" sz="2000" dirty="0" err="1">
                <a:solidFill>
                  <a:srgbClr val="C00000"/>
                </a:solidFill>
                <a:latin typeface="Arial Rounded MT Bold" pitchFamily="34" charset="0"/>
              </a:rPr>
              <a:t>job_code</a:t>
            </a:r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 == </a:t>
            </a: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 1)</a:t>
            </a:r>
            <a:endParaRPr lang="en-US" sz="2000" dirty="0">
              <a:solidFill>
                <a:srgbClr val="C00000"/>
              </a:solidFill>
              <a:latin typeface="Arial Rounded MT Bold" pitchFamily="34" charset="0"/>
            </a:endParaRP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                                   rate = 7.00;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                               else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                                   rate = 10.00;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                               </a:t>
            </a:r>
            <a:r>
              <a:rPr lang="en-US" sz="2000" dirty="0" err="1">
                <a:solidFill>
                  <a:srgbClr val="C00000"/>
                </a:solidFill>
                <a:latin typeface="Arial Rounded MT Bold" pitchFamily="34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&lt;&lt;“  </a:t>
            </a: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rate is ”&lt;&lt;rate;</a:t>
            </a:r>
            <a:endParaRPr lang="en-US" sz="20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5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4" descr="C C++ loops program control if and if-else variation statement single multiple selection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71600" y="1600200"/>
            <a:ext cx="7543800" cy="3505200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68D-7B52-4AC0-85A9-C950E37D57A2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Flow of control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" y="2435676"/>
            <a:ext cx="129539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7FDF-0E44-4329-868E-1E6A77DC688A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charset="0"/>
              </a:rPr>
              <a:t>WAP to find largest of 2 numbers</a:t>
            </a:r>
            <a:endParaRPr lang="en-US" dirty="0"/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304800" y="1355725"/>
            <a:ext cx="8534400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Verdana" pitchFamily="34" charset="0"/>
                <a:cs typeface="Arial" charset="0"/>
              </a:rPr>
              <a:t>	#include&lt;</a:t>
            </a:r>
            <a:r>
              <a:rPr lang="en-US" sz="2000" dirty="0" err="1">
                <a:latin typeface="Verdana" pitchFamily="34" charset="0"/>
                <a:cs typeface="Arial" charset="0"/>
              </a:rPr>
              <a:t>iostream.h</a:t>
            </a:r>
            <a:r>
              <a:rPr lang="en-US" sz="2000" dirty="0">
                <a:latin typeface="Verdana" pitchFamily="34" charset="0"/>
                <a:cs typeface="Arial" charset="0"/>
              </a:rPr>
              <a:t>&gt;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#include&lt;</a:t>
            </a:r>
            <a:r>
              <a:rPr lang="en-US" sz="2000" dirty="0" err="1">
                <a:latin typeface="Verdana" pitchFamily="34" charset="0"/>
                <a:cs typeface="Arial" charset="0"/>
              </a:rPr>
              <a:t>conio.h</a:t>
            </a:r>
            <a:r>
              <a:rPr lang="en-US" sz="2000" dirty="0">
                <a:latin typeface="Verdana" pitchFamily="34" charset="0"/>
                <a:cs typeface="Arial" charset="0"/>
              </a:rPr>
              <a:t>&gt;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void main()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{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	</a:t>
            </a:r>
            <a:r>
              <a:rPr lang="en-US" sz="2000" dirty="0" err="1">
                <a:latin typeface="Verdana" pitchFamily="34" charset="0"/>
                <a:cs typeface="Arial" charset="0"/>
              </a:rPr>
              <a:t>clrscr</a:t>
            </a:r>
            <a:r>
              <a:rPr lang="en-US" sz="2000" dirty="0">
                <a:latin typeface="Verdana" pitchFamily="34" charset="0"/>
                <a:cs typeface="Arial" charset="0"/>
              </a:rPr>
              <a:t>();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	float </a:t>
            </a:r>
            <a:r>
              <a:rPr lang="en-US" sz="2000" dirty="0" err="1">
                <a:latin typeface="Verdana" pitchFamily="34" charset="0"/>
                <a:cs typeface="Arial" charset="0"/>
              </a:rPr>
              <a:t>fa</a:t>
            </a:r>
            <a:r>
              <a:rPr lang="en-US" sz="2000" dirty="0">
                <a:latin typeface="Verdana" pitchFamily="34" charset="0"/>
                <a:cs typeface="Arial" charset="0"/>
              </a:rPr>
              <a:t>, </a:t>
            </a:r>
            <a:r>
              <a:rPr lang="en-US" sz="2000" dirty="0" err="1">
                <a:latin typeface="Verdana" pitchFamily="34" charset="0"/>
                <a:cs typeface="Arial" charset="0"/>
              </a:rPr>
              <a:t>fb</a:t>
            </a:r>
            <a:r>
              <a:rPr lang="en-US" sz="2000" dirty="0">
                <a:latin typeface="Verdana" pitchFamily="34" charset="0"/>
                <a:cs typeface="Arial" charset="0"/>
              </a:rPr>
              <a:t>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	</a:t>
            </a:r>
            <a:r>
              <a:rPr lang="en-US" sz="2000" dirty="0" err="1">
                <a:latin typeface="Verdana" pitchFamily="34" charset="0"/>
                <a:cs typeface="Arial" charset="0"/>
              </a:rPr>
              <a:t>cout</a:t>
            </a:r>
            <a:r>
              <a:rPr lang="en-US" sz="2000" dirty="0">
                <a:latin typeface="Verdana" pitchFamily="34" charset="0"/>
                <a:cs typeface="Arial" charset="0"/>
              </a:rPr>
              <a:t>&lt;&lt;"enter 2 numbers"&lt;&lt;</a:t>
            </a:r>
            <a:r>
              <a:rPr lang="en-US" sz="2000" dirty="0" err="1">
                <a:latin typeface="Verdana" pitchFamily="34" charset="0"/>
                <a:cs typeface="Arial" charset="0"/>
              </a:rPr>
              <a:t>endl</a:t>
            </a:r>
            <a:r>
              <a:rPr lang="en-US" sz="2000" dirty="0">
                <a:latin typeface="Verdana" pitchFamily="34" charset="0"/>
                <a:cs typeface="Arial" charset="0"/>
              </a:rPr>
              <a:t>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	</a:t>
            </a:r>
            <a:r>
              <a:rPr lang="en-US" sz="2000" dirty="0" err="1">
                <a:latin typeface="Verdana" pitchFamily="34" charset="0"/>
                <a:cs typeface="Arial" charset="0"/>
              </a:rPr>
              <a:t>cin</a:t>
            </a:r>
            <a:r>
              <a:rPr lang="en-US" sz="2000" dirty="0">
                <a:latin typeface="Verdana" pitchFamily="34" charset="0"/>
                <a:cs typeface="Arial" charset="0"/>
              </a:rPr>
              <a:t>&gt;&gt;</a:t>
            </a:r>
            <a:r>
              <a:rPr lang="en-US" sz="2000" dirty="0" err="1">
                <a:latin typeface="Verdana" pitchFamily="34" charset="0"/>
                <a:cs typeface="Arial" charset="0"/>
              </a:rPr>
              <a:t>fa</a:t>
            </a:r>
            <a:r>
              <a:rPr lang="en-US" sz="2000" dirty="0">
                <a:latin typeface="Verdana" pitchFamily="34" charset="0"/>
                <a:cs typeface="Arial" charset="0"/>
              </a:rPr>
              <a:t>&gt;&gt;</a:t>
            </a:r>
            <a:r>
              <a:rPr lang="en-US" sz="2000" dirty="0" err="1">
                <a:latin typeface="Verdana" pitchFamily="34" charset="0"/>
                <a:cs typeface="Arial" charset="0"/>
              </a:rPr>
              <a:t>fb</a:t>
            </a:r>
            <a:r>
              <a:rPr lang="en-US" sz="2000" dirty="0">
                <a:latin typeface="Verdana" pitchFamily="34" charset="0"/>
                <a:cs typeface="Arial" charset="0"/>
              </a:rPr>
              <a:t>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	</a:t>
            </a:r>
            <a:r>
              <a:rPr lang="en-US" sz="2000" dirty="0" err="1">
                <a:latin typeface="Verdana" pitchFamily="34" charset="0"/>
                <a:cs typeface="Arial" charset="0"/>
              </a:rPr>
              <a:t>cout</a:t>
            </a:r>
            <a:r>
              <a:rPr lang="en-US" sz="2000" dirty="0">
                <a:latin typeface="Verdana" pitchFamily="34" charset="0"/>
                <a:cs typeface="Arial" charset="0"/>
              </a:rPr>
              <a:t>&lt;&lt;</a:t>
            </a:r>
            <a:r>
              <a:rPr lang="en-US" sz="2000" dirty="0" err="1">
                <a:latin typeface="Verdana" pitchFamily="34" charset="0"/>
                <a:cs typeface="Arial" charset="0"/>
              </a:rPr>
              <a:t>endl</a:t>
            </a:r>
            <a:r>
              <a:rPr lang="en-US" sz="2000" dirty="0">
                <a:latin typeface="Verdana" pitchFamily="34" charset="0"/>
                <a:cs typeface="Arial" charset="0"/>
              </a:rPr>
              <a:t>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if(</a:t>
            </a:r>
            <a:r>
              <a:rPr lang="en-US" sz="2400" dirty="0" err="1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fa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 &gt; </a:t>
            </a:r>
            <a:r>
              <a:rPr lang="en-US" sz="2400" dirty="0" err="1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fb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  			</a:t>
            </a:r>
            <a:r>
              <a:rPr lang="en-US" sz="2400" dirty="0" err="1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cout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&lt;&lt;"large is "&lt;&lt;</a:t>
            </a:r>
            <a:r>
              <a:rPr lang="en-US" sz="2400" dirty="0" err="1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fa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		else</a:t>
            </a:r>
          </a:p>
          <a:p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	 		</a:t>
            </a:r>
            <a:r>
              <a:rPr lang="en-US" sz="2400" dirty="0" err="1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cout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&lt;&lt;"large is "&lt;&lt;</a:t>
            </a:r>
            <a:r>
              <a:rPr lang="en-US" sz="2400" dirty="0" err="1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fb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	  </a:t>
            </a:r>
            <a:r>
              <a:rPr lang="en-US" sz="2000" dirty="0">
                <a:latin typeface="Verdana" pitchFamily="34" charset="0"/>
                <a:cs typeface="Arial" charset="0"/>
              </a:rPr>
              <a:t>}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 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3600" y="4114800"/>
            <a:ext cx="457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Arial Rounded MT Bold" pitchFamily="34" charset="0"/>
                <a:cs typeface="Arial" charset="0"/>
              </a:rPr>
              <a:t>if(fa &gt; fb)</a:t>
            </a:r>
          </a:p>
          <a:p>
            <a:r>
              <a:rPr lang="en-US" sz="2400">
                <a:solidFill>
                  <a:srgbClr val="C00000"/>
                </a:solidFill>
                <a:latin typeface="Arial Rounded MT Bold" pitchFamily="34" charset="0"/>
                <a:cs typeface="Arial" charset="0"/>
              </a:rPr>
              <a:t>  	cout&lt;&lt;"large is "&lt;&lt;fa;</a:t>
            </a:r>
          </a:p>
          <a:p>
            <a:r>
              <a:rPr lang="en-US" sz="2400">
                <a:solidFill>
                  <a:srgbClr val="C00000"/>
                </a:solidFill>
                <a:latin typeface="Arial Rounded MT Bold" pitchFamily="34" charset="0"/>
                <a:cs typeface="Arial" charset="0"/>
              </a:rPr>
              <a:t>else</a:t>
            </a:r>
          </a:p>
          <a:p>
            <a:r>
              <a:rPr lang="en-US" sz="2400">
                <a:solidFill>
                  <a:srgbClr val="C00000"/>
                </a:solidFill>
                <a:latin typeface="Arial Rounded MT Bold" pitchFamily="34" charset="0"/>
                <a:cs typeface="Arial" charset="0"/>
              </a:rPr>
              <a:t>	cout&lt;&lt;"large is "&lt;&lt;fb;</a:t>
            </a: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"/>
          <p:cNvSpPr txBox="1">
            <a:spLocks/>
          </p:cNvSpPr>
          <p:nvPr/>
        </p:nvSpPr>
        <p:spPr>
          <a:xfrm>
            <a:off x="1219200" y="179388"/>
            <a:ext cx="7467600" cy="7350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dirty="0" smtClean="0">
                <a:latin typeface="+mn-lt"/>
                <a:cs typeface="Times New Roman" pitchFamily="18" charset="0"/>
              </a:rPr>
              <a:t>Objectives</a:t>
            </a:r>
            <a:endParaRPr lang="en-US" sz="3600" cap="none" dirty="0">
              <a:latin typeface="+mn-lt"/>
              <a:cs typeface="Times New Roman" pitchFamily="18" charset="0"/>
            </a:endParaRPr>
          </a:p>
        </p:txBody>
      </p:sp>
      <p:sp>
        <p:nvSpPr>
          <p:cNvPr id="14" name="Subtitle 10"/>
          <p:cNvSpPr txBox="1">
            <a:spLocks/>
          </p:cNvSpPr>
          <p:nvPr/>
        </p:nvSpPr>
        <p:spPr>
          <a:xfrm>
            <a:off x="1447800" y="1229983"/>
            <a:ext cx="6400800" cy="2552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Types of control Structures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Simple </a:t>
            </a:r>
            <a:r>
              <a:rPr lang="en-US" sz="3200" b="1" dirty="0" smtClean="0">
                <a:solidFill>
                  <a:srgbClr val="002060"/>
                </a:solidFill>
              </a:rPr>
              <a:t>if </a:t>
            </a:r>
            <a:r>
              <a:rPr lang="en-US" sz="3200" dirty="0" smtClean="0">
                <a:solidFill>
                  <a:srgbClr val="002060"/>
                </a:solidFill>
              </a:rPr>
              <a:t>statement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if else </a:t>
            </a:r>
            <a:r>
              <a:rPr lang="en-US" sz="3200" dirty="0" smtClean="0">
                <a:solidFill>
                  <a:srgbClr val="002060"/>
                </a:solidFill>
              </a:rPr>
              <a:t>statement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DBBB-1979-45CD-9C38-92767FB19A1E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B23-A306-4CC3-9F4E-7CB5A3239210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69208"/>
            <a:ext cx="6324600" cy="54999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 charset="0"/>
              </a:rPr>
              <a:t>WAP to check whether a number 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is even or not</a:t>
            </a:r>
            <a:endParaRPr lang="en-US" dirty="0"/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1219200" y="1143000"/>
            <a:ext cx="7543800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Verdana" pitchFamily="34" charset="0"/>
                <a:cs typeface="Arial" charset="0"/>
              </a:rPr>
              <a:t>  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#include&lt;</a:t>
            </a:r>
            <a:r>
              <a:rPr lang="en-US" sz="2000" dirty="0" err="1">
                <a:latin typeface="Verdana" pitchFamily="34" charset="0"/>
                <a:cs typeface="Arial" charset="0"/>
              </a:rPr>
              <a:t>iostream.h</a:t>
            </a:r>
            <a:r>
              <a:rPr lang="en-US" sz="2000" dirty="0">
                <a:latin typeface="Verdana" pitchFamily="34" charset="0"/>
                <a:cs typeface="Arial" charset="0"/>
              </a:rPr>
              <a:t>&gt;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#include&lt;</a:t>
            </a:r>
            <a:r>
              <a:rPr lang="en-US" sz="2000" dirty="0" err="1">
                <a:latin typeface="Verdana" pitchFamily="34" charset="0"/>
                <a:cs typeface="Arial" charset="0"/>
              </a:rPr>
              <a:t>conio.h</a:t>
            </a:r>
            <a:r>
              <a:rPr lang="en-US" sz="2000" dirty="0">
                <a:latin typeface="Verdana" pitchFamily="34" charset="0"/>
                <a:cs typeface="Arial" charset="0"/>
              </a:rPr>
              <a:t>&gt;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void main()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{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 	</a:t>
            </a:r>
            <a:r>
              <a:rPr lang="en-US" sz="2000" dirty="0" err="1">
                <a:latin typeface="Verdana" pitchFamily="34" charset="0"/>
                <a:cs typeface="Arial" charset="0"/>
              </a:rPr>
              <a:t>int</a:t>
            </a:r>
            <a:r>
              <a:rPr lang="en-US" sz="2000" dirty="0">
                <a:latin typeface="Verdana" pitchFamily="34" charset="0"/>
                <a:cs typeface="Arial" charset="0"/>
              </a:rPr>
              <a:t> </a:t>
            </a:r>
            <a:r>
              <a:rPr lang="en-US" sz="2000" dirty="0" err="1">
                <a:latin typeface="Verdana" pitchFamily="34" charset="0"/>
                <a:cs typeface="Arial" charset="0"/>
              </a:rPr>
              <a:t>inum</a:t>
            </a:r>
            <a:r>
              <a:rPr lang="en-US" sz="2000" dirty="0">
                <a:latin typeface="Verdana" pitchFamily="34" charset="0"/>
                <a:cs typeface="Arial" charset="0"/>
              </a:rPr>
              <a:t>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	</a:t>
            </a:r>
            <a:r>
              <a:rPr lang="en-US" sz="2000" dirty="0" err="1">
                <a:latin typeface="Verdana" pitchFamily="34" charset="0"/>
                <a:cs typeface="Arial" charset="0"/>
              </a:rPr>
              <a:t>clrscr</a:t>
            </a:r>
            <a:r>
              <a:rPr lang="en-US" sz="2000" dirty="0">
                <a:latin typeface="Verdana" pitchFamily="34" charset="0"/>
                <a:cs typeface="Arial" charset="0"/>
              </a:rPr>
              <a:t>();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	</a:t>
            </a:r>
            <a:r>
              <a:rPr lang="en-US" sz="2000" dirty="0" err="1">
                <a:latin typeface="Verdana" pitchFamily="34" charset="0"/>
                <a:cs typeface="Arial" charset="0"/>
              </a:rPr>
              <a:t>cout</a:t>
            </a:r>
            <a:r>
              <a:rPr lang="en-US" sz="2000" dirty="0">
                <a:latin typeface="Verdana" pitchFamily="34" charset="0"/>
                <a:cs typeface="Arial" charset="0"/>
              </a:rPr>
              <a:t>&lt;&lt;"enter a number ";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	</a:t>
            </a:r>
            <a:r>
              <a:rPr lang="en-US" sz="2000" dirty="0" err="1">
                <a:latin typeface="Verdana" pitchFamily="34" charset="0"/>
                <a:cs typeface="Arial" charset="0"/>
              </a:rPr>
              <a:t>cin</a:t>
            </a:r>
            <a:r>
              <a:rPr lang="en-US" sz="2000" dirty="0">
                <a:latin typeface="Verdana" pitchFamily="34" charset="0"/>
                <a:cs typeface="Arial" charset="0"/>
              </a:rPr>
              <a:t>&gt;&gt; </a:t>
            </a:r>
            <a:r>
              <a:rPr lang="en-US" sz="2000" dirty="0" err="1">
                <a:latin typeface="Verdana" pitchFamily="34" charset="0"/>
                <a:cs typeface="Arial" charset="0"/>
              </a:rPr>
              <a:t>inum</a:t>
            </a:r>
            <a:r>
              <a:rPr lang="en-US" sz="2000" dirty="0">
                <a:latin typeface="Verdana" pitchFamily="34" charset="0"/>
                <a:cs typeface="Arial" charset="0"/>
              </a:rPr>
              <a:t>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if (inum%2==0)</a:t>
            </a:r>
          </a:p>
          <a:p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			</a:t>
            </a:r>
            <a:r>
              <a:rPr lang="en-US" sz="2400" dirty="0" err="1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cout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&lt;&lt;"the number is even";</a:t>
            </a:r>
          </a:p>
          <a:p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		else</a:t>
            </a:r>
          </a:p>
          <a:p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			</a:t>
            </a:r>
            <a:r>
              <a:rPr lang="en-US" sz="2400" dirty="0" err="1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cout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charset="0"/>
              </a:rPr>
              <a:t>&lt;&lt;"the number is odd";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	</a:t>
            </a:r>
            <a:r>
              <a:rPr lang="en-US" sz="2000" dirty="0" err="1">
                <a:latin typeface="Verdana" pitchFamily="34" charset="0"/>
                <a:cs typeface="Arial" charset="0"/>
              </a:rPr>
              <a:t>getch</a:t>
            </a:r>
            <a:r>
              <a:rPr lang="en-US" sz="2000" dirty="0">
                <a:latin typeface="Verdana" pitchFamily="34" charset="0"/>
                <a:cs typeface="Arial" charset="0"/>
              </a:rPr>
              <a:t>();</a:t>
            </a:r>
          </a:p>
          <a:p>
            <a:r>
              <a:rPr lang="en-US" sz="2000" dirty="0">
                <a:latin typeface="Verdana" pitchFamily="34" charset="0"/>
                <a:cs typeface="Arial" charset="0"/>
              </a:rPr>
              <a:t>	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9800" y="3886200"/>
            <a:ext cx="6629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Arial Rounded MT Bold" pitchFamily="34" charset="0"/>
                <a:cs typeface="Arial" charset="0"/>
              </a:rPr>
              <a:t>if (inum%2==0)</a:t>
            </a:r>
          </a:p>
          <a:p>
            <a:r>
              <a:rPr lang="en-US" sz="2400">
                <a:solidFill>
                  <a:srgbClr val="C00000"/>
                </a:solidFill>
                <a:latin typeface="Arial Rounded MT Bold" pitchFamily="34" charset="0"/>
                <a:cs typeface="Arial" charset="0"/>
              </a:rPr>
              <a:t>	cout&lt;&lt;"the number is even";</a:t>
            </a:r>
          </a:p>
          <a:p>
            <a:r>
              <a:rPr lang="en-US" sz="2400">
                <a:solidFill>
                  <a:srgbClr val="C00000"/>
                </a:solidFill>
                <a:latin typeface="Arial Rounded MT Bold" pitchFamily="34" charset="0"/>
                <a:cs typeface="Arial" charset="0"/>
              </a:rPr>
              <a:t>else</a:t>
            </a:r>
          </a:p>
          <a:p>
            <a:r>
              <a:rPr lang="en-US" sz="2400">
                <a:solidFill>
                  <a:srgbClr val="C00000"/>
                </a:solidFill>
                <a:latin typeface="Arial Rounded MT Bold" pitchFamily="34" charset="0"/>
                <a:cs typeface="Arial" charset="0"/>
              </a:rPr>
              <a:t>	cout&lt;&lt;"the number is odd";</a:t>
            </a: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38400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47801"/>
            <a:ext cx="7696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void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float fMark1, fMark2, fMark3,fSum,fAvg;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&lt;&lt;"Enter the marks scored by the student in 3 subjects\n";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/>
              <a:t>cin</a:t>
            </a:r>
            <a:r>
              <a:rPr lang="en-US" sz="2000" dirty="0" smtClean="0"/>
              <a:t>&gt;&gt;fMark1&gt;&gt;fMark2&gt;&gt;fMark3;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/* calculating the average marks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/>
              <a:t>fSum</a:t>
            </a:r>
            <a:r>
              <a:rPr lang="en-US" sz="2000" dirty="0" smtClean="0"/>
              <a:t>=fMark1+fMark2+fMark3;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/>
              <a:t>fAvg</a:t>
            </a:r>
            <a:r>
              <a:rPr lang="en-US" sz="2000" dirty="0" smtClean="0"/>
              <a:t>=</a:t>
            </a:r>
            <a:r>
              <a:rPr lang="en-US" sz="2000" dirty="0" err="1" smtClean="0"/>
              <a:t>fSum</a:t>
            </a:r>
            <a:r>
              <a:rPr lang="en-US" sz="2000" dirty="0" smtClean="0"/>
              <a:t>/3;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/* compare the average with 70 and decide whether student has passed or failed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if ( </a:t>
            </a:r>
            <a:r>
              <a:rPr lang="en-US" sz="2000" dirty="0" err="1" smtClean="0">
                <a:solidFill>
                  <a:schemeClr val="bg1"/>
                </a:solidFill>
                <a:latin typeface="Arial Rounded MT Bold" pitchFamily="34" charset="0"/>
              </a:rPr>
              <a:t>fAvg</a:t>
            </a: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 &gt;= 65.0)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Arial Rounded MT Bold" pitchFamily="34" charset="0"/>
              </a:rPr>
              <a:t>cout</a:t>
            </a: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&lt;&lt;"PASS";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Arial Rounded MT Bold" pitchFamily="34" charset="0"/>
              </a:rPr>
              <a:t>cout</a:t>
            </a:r>
            <a:r>
              <a:rPr lang="en-US" sz="2000" dirty="0" smtClean="0">
                <a:solidFill>
                  <a:schemeClr val="bg1"/>
                </a:solidFill>
                <a:latin typeface="Arial Rounded MT Bold" pitchFamily="34" charset="0"/>
              </a:rPr>
              <a:t>&lt;&lt;"FAIL"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1F0B-B0DF-4EE2-91A8-4197DCCA89C9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010400" cy="1253066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</a:pPr>
            <a:r>
              <a:rPr lang="en-US" dirty="0" smtClean="0"/>
              <a:t>Finds the average marks scored by a student and find whether he has failed or passed.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5054600"/>
            <a:ext cx="4572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475"/>
              </a:spcBef>
            </a:pPr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if ( </a:t>
            </a:r>
            <a:r>
              <a:rPr lang="en-US" sz="2000" dirty="0" err="1">
                <a:solidFill>
                  <a:srgbClr val="C00000"/>
                </a:solidFill>
                <a:latin typeface="Arial Rounded MT Bold" pitchFamily="34" charset="0"/>
              </a:rPr>
              <a:t>fAvg</a:t>
            </a:r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 &gt;= </a:t>
            </a: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70.0)</a:t>
            </a:r>
            <a:endParaRPr lang="en-US" sz="2000" dirty="0">
              <a:solidFill>
                <a:srgbClr val="C00000"/>
              </a:solidFill>
              <a:latin typeface="Arial Rounded MT Bold" pitchFamily="34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</a:pPr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      </a:t>
            </a:r>
            <a:r>
              <a:rPr lang="en-US" sz="2000" dirty="0" err="1">
                <a:solidFill>
                  <a:srgbClr val="C00000"/>
                </a:solidFill>
                <a:latin typeface="Arial Rounded MT Bold" pitchFamily="34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&lt;&lt;"PASS";</a:t>
            </a:r>
          </a:p>
          <a:p>
            <a:pPr>
              <a:lnSpc>
                <a:spcPct val="80000"/>
              </a:lnSpc>
              <a:spcBef>
                <a:spcPts val="475"/>
              </a:spcBef>
            </a:pPr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else</a:t>
            </a:r>
          </a:p>
          <a:p>
            <a:pPr>
              <a:lnSpc>
                <a:spcPct val="80000"/>
              </a:lnSpc>
              <a:spcBef>
                <a:spcPts val="475"/>
              </a:spcBef>
            </a:pPr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      </a:t>
            </a:r>
            <a:r>
              <a:rPr lang="en-US" sz="2000" dirty="0" err="1">
                <a:solidFill>
                  <a:srgbClr val="C00000"/>
                </a:solidFill>
                <a:latin typeface="Arial Rounded MT Bold" pitchFamily="34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&lt;&lt;"FAIL"</a:t>
            </a:r>
            <a:r>
              <a:rPr lang="en-US" sz="2000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066800"/>
            <a:ext cx="7696200" cy="5059363"/>
          </a:xfrm>
        </p:spPr>
        <p:txBody>
          <a:bodyPr>
            <a:normAutofit fontScale="92500"/>
          </a:bodyPr>
          <a:lstStyle/>
          <a:p>
            <a:pPr marL="609600" indent="-609600" algn="just">
              <a:buFontTx/>
              <a:buNone/>
            </a:pPr>
            <a:r>
              <a:rPr lang="en-US" dirty="0" smtClean="0"/>
              <a:t>Draw the flowchart which reads four values a, b, </a:t>
            </a:r>
          </a:p>
          <a:p>
            <a:pPr marL="609600" indent="-609600" algn="just">
              <a:buFontTx/>
              <a:buNone/>
            </a:pPr>
            <a:r>
              <a:rPr lang="en-US" dirty="0" smtClean="0"/>
              <a:t>c and d from the terminal (keyboard)  and </a:t>
            </a:r>
          </a:p>
          <a:p>
            <a:pPr marL="609600" indent="-609600" algn="just">
              <a:buFontTx/>
              <a:buNone/>
            </a:pPr>
            <a:r>
              <a:rPr lang="en-US" dirty="0" smtClean="0"/>
              <a:t>evaluates the </a:t>
            </a:r>
            <a:r>
              <a:rPr lang="en-US" dirty="0" smtClean="0">
                <a:solidFill>
                  <a:schemeClr val="accent2"/>
                </a:solidFill>
              </a:rPr>
              <a:t>ratio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(a + b)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2"/>
                </a:solidFill>
              </a:rPr>
              <a:t>(c – d)</a:t>
            </a:r>
            <a:r>
              <a:rPr lang="en-US" dirty="0" smtClean="0"/>
              <a:t>, if and only if </a:t>
            </a:r>
          </a:p>
          <a:p>
            <a:pPr marL="609600" indent="-609600" algn="just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c-d</a:t>
            </a:r>
            <a:r>
              <a:rPr lang="en-US" dirty="0" smtClean="0"/>
              <a:t> is greater than 0, and print the result.</a:t>
            </a:r>
          </a:p>
          <a:p>
            <a:pPr marL="609600" indent="-609600" algn="just" eaLnBrk="1" hangingPunct="1">
              <a:buFontTx/>
              <a:buNone/>
            </a:pPr>
            <a:endParaRPr lang="en-US" sz="2800" dirty="0" smtClean="0"/>
          </a:p>
          <a:p>
            <a:pPr marL="609600" indent="-609600" algn="just" eaLnBrk="1" hangingPunct="1">
              <a:buFontTx/>
              <a:buNone/>
            </a:pPr>
            <a:r>
              <a:rPr lang="en-US" sz="2800" dirty="0" smtClean="0"/>
              <a:t>	i.e. </a:t>
            </a:r>
            <a:r>
              <a:rPr lang="en-US" sz="2800" b="1" dirty="0" smtClean="0">
                <a:solidFill>
                  <a:srgbClr val="C00000"/>
                </a:solidFill>
              </a:rPr>
              <a:t>if</a:t>
            </a:r>
            <a:r>
              <a:rPr lang="en-US" sz="2800" dirty="0" smtClean="0">
                <a:solidFill>
                  <a:srgbClr val="993300"/>
                </a:solidFill>
              </a:rPr>
              <a:t> </a:t>
            </a:r>
            <a:r>
              <a:rPr lang="en-US" sz="2800" b="1" dirty="0" smtClean="0">
                <a:solidFill>
                  <a:srgbClr val="3333FF"/>
                </a:solidFill>
                <a:latin typeface="Tempus Sans ITC" pitchFamily="82" charset="0"/>
              </a:rPr>
              <a:t>c-d &gt;0</a:t>
            </a:r>
            <a:r>
              <a:rPr lang="en-US" sz="2800" dirty="0" smtClean="0">
                <a:solidFill>
                  <a:srgbClr val="993300"/>
                </a:solidFill>
              </a:rPr>
              <a:t> </a:t>
            </a:r>
            <a:r>
              <a:rPr lang="en-US" sz="2800" dirty="0" smtClean="0"/>
              <a:t>[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sz="2800" dirty="0" smtClean="0"/>
              <a:t>] </a:t>
            </a:r>
          </a:p>
          <a:p>
            <a:pPr marL="609600" indent="-609600" algn="just" eaLnBrk="1" hangingPunct="1">
              <a:buFontTx/>
              <a:buNone/>
            </a:pPr>
            <a:r>
              <a:rPr lang="en-US" sz="2800" dirty="0" smtClean="0"/>
              <a:t>			</a:t>
            </a:r>
            <a:r>
              <a:rPr lang="en-US" sz="2800" b="1" dirty="0" smtClean="0">
                <a:solidFill>
                  <a:srgbClr val="C00000"/>
                </a:solidFill>
              </a:rPr>
              <a:t>then</a:t>
            </a:r>
            <a:r>
              <a:rPr lang="en-US" sz="2800" dirty="0" smtClean="0"/>
              <a:t> compute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(a + b)/(c - d);</a:t>
            </a:r>
          </a:p>
          <a:p>
            <a:pPr marL="609600" indent="-609600" algn="just" eaLnBrk="1" hangingPunct="1">
              <a:buFontTx/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+mj-lt"/>
                <a:cs typeface="Times New Roman" pitchFamily="18" charset="0"/>
              </a:rPr>
              <a:t>  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else</a:t>
            </a:r>
          </a:p>
          <a:p>
            <a:pPr marL="609600" indent="-609600" algn="just" eaLnBrk="1" hangingPunct="1">
              <a:buFontTx/>
              <a:buNone/>
            </a:pPr>
            <a:r>
              <a:rPr lang="en-US" i="1" dirty="0">
                <a:latin typeface="+mj-lt"/>
                <a:cs typeface="Times New Roman" pitchFamily="18" charset="0"/>
              </a:rPr>
              <a:t>	</a:t>
            </a:r>
            <a:r>
              <a:rPr lang="en-US" i="1" dirty="0" smtClean="0">
                <a:latin typeface="+mj-lt"/>
                <a:cs typeface="Times New Roman" pitchFamily="18" charset="0"/>
              </a:rPr>
              <a:t>		“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c-d value is less than Zero</a:t>
            </a:r>
            <a:r>
              <a:rPr lang="en-US" i="1" dirty="0" smtClean="0">
                <a:latin typeface="+mj-lt"/>
                <a:cs typeface="Times New Roman" pitchFamily="18" charset="0"/>
              </a:rPr>
              <a:t>” ; </a:t>
            </a:r>
            <a:endParaRPr lang="en-US" i="1" dirty="0" smtClean="0">
              <a:solidFill>
                <a:srgbClr val="9933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B9FE-97A7-4A50-A611-E1F0336EAE6E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Problem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chart </a:t>
            </a:r>
            <a:r>
              <a:rPr lang="en-US" dirty="0" smtClean="0"/>
              <a:t>- </a:t>
            </a:r>
            <a:r>
              <a:rPr lang="en-US" b="1" dirty="0" smtClean="0">
                <a:latin typeface="Tempus Sans ITC" pitchFamily="82" charset="0"/>
                <a:hlinkClick r:id="rId2" action="ppaction://hlinkfile"/>
              </a:rPr>
              <a:t>ratio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2A62-D38F-4EAD-81EB-93BFFB250AFC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6" y="67042"/>
            <a:ext cx="4005262" cy="625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5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696200" cy="5059363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u="sng" dirty="0" smtClean="0"/>
              <a:t>Simple </a:t>
            </a:r>
            <a:r>
              <a:rPr lang="en-US" sz="3600" b="1" u="sng" dirty="0" smtClean="0">
                <a:solidFill>
                  <a:srgbClr val="C00000"/>
                </a:solidFill>
              </a:rPr>
              <a:t>if </a:t>
            </a:r>
            <a:r>
              <a:rPr lang="en-US" sz="3600" b="1" u="sng" dirty="0" smtClean="0"/>
              <a:t>statement:</a:t>
            </a:r>
          </a:p>
          <a:p>
            <a:pPr>
              <a:lnSpc>
                <a:spcPct val="80000"/>
              </a:lnSpc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	</a:t>
            </a:r>
            <a:r>
              <a:rPr lang="en-US" sz="3000" dirty="0">
                <a:solidFill>
                  <a:schemeClr val="accent2"/>
                </a:solidFill>
                <a:latin typeface="Arial Rounded MT Bold" pitchFamily="34" charset="0"/>
              </a:rPr>
              <a:t>if </a:t>
            </a:r>
            <a:r>
              <a:rPr lang="en-US" sz="3000" dirty="0">
                <a:solidFill>
                  <a:schemeClr val="accent2"/>
                </a:solidFill>
              </a:rPr>
              <a:t>(</a:t>
            </a:r>
            <a:r>
              <a:rPr lang="en-US" sz="3000" i="1" dirty="0">
                <a:solidFill>
                  <a:srgbClr val="C00000"/>
                </a:solidFill>
              </a:rPr>
              <a:t>test Expression</a:t>
            </a:r>
            <a:r>
              <a:rPr lang="en-US" sz="3000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             </a:t>
            </a:r>
            <a:r>
              <a:rPr lang="en-US" sz="3000" dirty="0">
                <a:solidFill>
                  <a:schemeClr val="accent2"/>
                </a:solidFill>
                <a:latin typeface="Arial Rounded MT Bold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>
                <a:solidFill>
                  <a:schemeClr val="accent2"/>
                </a:solidFill>
              </a:rPr>
              <a:t>	                    </a:t>
            </a:r>
            <a:r>
              <a:rPr lang="en-US" sz="3000" dirty="0">
                <a:solidFill>
                  <a:srgbClr val="002060"/>
                </a:solidFill>
              </a:rPr>
              <a:t>statement-block;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              </a:t>
            </a:r>
            <a:r>
              <a:rPr lang="en-US" sz="3000" dirty="0">
                <a:solidFill>
                  <a:schemeClr val="accent2"/>
                </a:solidFill>
                <a:latin typeface="Arial Rounded MT Bold" pitchFamily="34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>
                <a:solidFill>
                  <a:schemeClr val="accent2"/>
                </a:solidFill>
              </a:rPr>
              <a:t>		     </a:t>
            </a:r>
            <a:r>
              <a:rPr lang="en-US" sz="3000" dirty="0" err="1"/>
              <a:t>statement_x</a:t>
            </a:r>
            <a:r>
              <a:rPr lang="en-US" sz="3000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u="sng" dirty="0" smtClean="0">
                <a:solidFill>
                  <a:srgbClr val="C00000"/>
                </a:solidFill>
              </a:rPr>
              <a:t>if else </a:t>
            </a:r>
            <a:r>
              <a:rPr lang="en-US" sz="3600" b="1" u="sng" dirty="0" smtClean="0"/>
              <a:t>statement: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	</a:t>
            </a:r>
            <a:r>
              <a:rPr lang="en-US" sz="3600" dirty="0" smtClean="0">
                <a:solidFill>
                  <a:srgbClr val="C00000"/>
                </a:solidFill>
              </a:rPr>
              <a:t>if ( test Expression)</a:t>
            </a:r>
            <a:r>
              <a:rPr lang="en-US" sz="3600" dirty="0" smtClean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	</a:t>
            </a:r>
            <a:r>
              <a:rPr lang="en-US" sz="3600" dirty="0" smtClean="0"/>
              <a:t>	statement1;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	</a:t>
            </a:r>
            <a:r>
              <a:rPr lang="en-US" sz="3600" dirty="0" smtClean="0">
                <a:solidFill>
                  <a:srgbClr val="C00000"/>
                </a:solidFill>
              </a:rPr>
              <a:t>else</a:t>
            </a:r>
            <a:r>
              <a:rPr lang="en-US" sz="3600" dirty="0" smtClean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	</a:t>
            </a:r>
            <a:r>
              <a:rPr lang="en-US" sz="3600" dirty="0" smtClean="0"/>
              <a:t>	statement2;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	</a:t>
            </a:r>
            <a:r>
              <a:rPr lang="en-US" sz="3600" dirty="0" err="1" smtClean="0"/>
              <a:t>next_statements</a:t>
            </a:r>
            <a:r>
              <a:rPr lang="en-US" sz="3600" dirty="0" smtClean="0"/>
              <a:t>;</a:t>
            </a:r>
            <a:endParaRPr lang="en-US" sz="3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0BC2-8103-48BD-90EC-24EA0E18923B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Syntax</a:t>
            </a:r>
            <a:endParaRPr lang="en-US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0" y="3429000"/>
            <a:ext cx="3581400" cy="266699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( test Expression)</a:t>
            </a:r>
            <a:r>
              <a:rPr lang="en-US" sz="2400" dirty="0" smtClean="0"/>
              <a:t> {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2400" dirty="0" smtClean="0"/>
              <a:t>	statement-block1; 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2400" dirty="0" smtClean="0"/>
              <a:t>}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</a:t>
            </a:r>
            <a:r>
              <a:rPr lang="en-US" sz="2400" dirty="0" smtClean="0"/>
              <a:t> {   	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statement-block2; 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2400" dirty="0" smtClean="0"/>
              <a:t>}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2400" dirty="0" err="1" smtClean="0"/>
              <a:t>next_statements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35676"/>
            <a:ext cx="1295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/>
              <a:t>Types of </a:t>
            </a:r>
            <a:r>
              <a:rPr lang="en-US" sz="3600" b="1" dirty="0" smtClean="0">
                <a:solidFill>
                  <a:srgbClr val="C00000"/>
                </a:solidFill>
              </a:rPr>
              <a:t>control</a:t>
            </a:r>
            <a:r>
              <a:rPr lang="en-US" sz="3600" dirty="0" smtClean="0"/>
              <a:t> structures</a:t>
            </a:r>
          </a:p>
          <a:p>
            <a:pPr>
              <a:lnSpc>
                <a:spcPct val="200000"/>
              </a:lnSpc>
            </a:pPr>
            <a:r>
              <a:rPr lang="en-US" sz="3600" dirty="0" smtClean="0"/>
              <a:t>Simple </a:t>
            </a:r>
            <a:r>
              <a:rPr lang="en-US" sz="3600" b="1" dirty="0" smtClean="0">
                <a:solidFill>
                  <a:srgbClr val="C00000"/>
                </a:solidFill>
              </a:rPr>
              <a:t>if </a:t>
            </a:r>
            <a:r>
              <a:rPr lang="en-US" sz="3600" dirty="0" smtClean="0"/>
              <a:t>statement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rgbClr val="C00000"/>
                </a:solidFill>
              </a:rPr>
              <a:t>i</a:t>
            </a:r>
            <a:r>
              <a:rPr lang="en-US" sz="3600" b="1" dirty="0" smtClean="0">
                <a:solidFill>
                  <a:srgbClr val="C00000"/>
                </a:solidFill>
              </a:rPr>
              <a:t>f else </a:t>
            </a:r>
            <a:r>
              <a:rPr lang="en-US" sz="3600" dirty="0" smtClean="0"/>
              <a:t>statement</a:t>
            </a:r>
            <a:endParaRPr lang="en-US" sz="3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0BC2-8103-48BD-90EC-24EA0E18923B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" y="2435676"/>
            <a:ext cx="1295399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5" action="ppaction://hlinkfile"/>
              </a:rPr>
              <a:t>Do It Yourself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"/>
          <p:cNvSpPr txBox="1">
            <a:spLocks/>
          </p:cNvSpPr>
          <p:nvPr/>
        </p:nvSpPr>
        <p:spPr>
          <a:xfrm>
            <a:off x="1219200" y="179388"/>
            <a:ext cx="7467600" cy="7350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dirty="0" smtClean="0">
                <a:latin typeface="+mn-lt"/>
                <a:cs typeface="Times New Roman" pitchFamily="18" charset="0"/>
              </a:rPr>
              <a:t>Control Structures</a:t>
            </a:r>
            <a:endParaRPr lang="en-US" sz="3600" cap="none" dirty="0">
              <a:latin typeface="+mn-lt"/>
              <a:cs typeface="Times New Roman" pitchFamily="18" charset="0"/>
            </a:endParaRPr>
          </a:p>
        </p:txBody>
      </p:sp>
      <p:sp>
        <p:nvSpPr>
          <p:cNvPr id="14" name="Subtitle 10"/>
          <p:cNvSpPr txBox="1">
            <a:spLocks/>
          </p:cNvSpPr>
          <p:nvPr/>
        </p:nvSpPr>
        <p:spPr>
          <a:xfrm>
            <a:off x="1371600" y="1295401"/>
            <a:ext cx="7620000" cy="487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Control Structures </a:t>
            </a:r>
          </a:p>
          <a:p>
            <a:endParaRPr lang="en-US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 and branching (if, if-else, nested if, else-if ladder, switch statement)</a:t>
            </a:r>
          </a:p>
          <a:p>
            <a:pPr marL="971550" lvl="1" indent="-514350">
              <a:buFont typeface="+mj-lt"/>
              <a:buAutoNum type="arabicPeriod"/>
            </a:pPr>
            <a:endParaRPr lang="en-US" sz="3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Repetitive / Iterative (while, do-while and for loops)</a:t>
            </a:r>
            <a:endPara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endParaRPr lang="en-US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86E-1A24-4EC9-90E1-85A56D880B65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2D01-896A-46AD-972F-A40C79DF337A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Execution Sequence</a:t>
            </a:r>
            <a:r>
              <a:rPr lang="en-US" kern="0" dirty="0" smtClean="0"/>
              <a:t>?</a:t>
            </a:r>
            <a:endParaRPr lang="en-US" dirty="0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295400" y="1137789"/>
            <a:ext cx="65532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/* vol.cpp - volume of cone*/</a:t>
            </a:r>
          </a:p>
          <a:p>
            <a:endParaRPr lang="en-US" sz="2400" b="1" dirty="0">
              <a:latin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</a:rPr>
              <a:t>#include &lt;</a:t>
            </a:r>
            <a:r>
              <a:rPr lang="en-US" sz="2400" b="1" dirty="0" err="1">
                <a:latin typeface="Calibri" pitchFamily="34" charset="0"/>
              </a:rPr>
              <a:t>iostream.h</a:t>
            </a:r>
            <a:r>
              <a:rPr lang="en-US" sz="2400" b="1" dirty="0">
                <a:latin typeface="Calibri" pitchFamily="34" charset="0"/>
              </a:rPr>
              <a:t>&gt;</a:t>
            </a:r>
          </a:p>
          <a:p>
            <a:r>
              <a:rPr lang="en-US" sz="2400" b="1" dirty="0">
                <a:latin typeface="Calibri" pitchFamily="34" charset="0"/>
              </a:rPr>
              <a:t>#include &lt;</a:t>
            </a:r>
            <a:r>
              <a:rPr lang="en-US" sz="2400" b="1" dirty="0" err="1">
                <a:latin typeface="Calibri" pitchFamily="34" charset="0"/>
              </a:rPr>
              <a:t>math.h</a:t>
            </a:r>
            <a:r>
              <a:rPr lang="en-US" sz="2400" b="1" dirty="0">
                <a:latin typeface="Calibri" pitchFamily="34" charset="0"/>
              </a:rPr>
              <a:t>&gt;</a:t>
            </a:r>
          </a:p>
          <a:p>
            <a:endParaRPr lang="en-US" sz="2400" b="1" dirty="0">
              <a:latin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</a:rPr>
              <a:t>void main() {</a:t>
            </a:r>
          </a:p>
          <a:p>
            <a:r>
              <a:rPr lang="en-US" sz="2400" b="1" dirty="0">
                <a:latin typeface="Calibri" pitchFamily="34" charset="0"/>
              </a:rPr>
              <a:t>  float r, h, </a:t>
            </a:r>
            <a:r>
              <a:rPr lang="en-US" sz="2400" b="1" dirty="0" err="1">
                <a:latin typeface="Calibri" pitchFamily="34" charset="0"/>
              </a:rPr>
              <a:t>vol</a:t>
            </a:r>
            <a:r>
              <a:rPr lang="en-US" sz="2400" b="1" dirty="0">
                <a:latin typeface="Calibri" pitchFamily="34" charset="0"/>
              </a:rPr>
              <a:t>;</a:t>
            </a:r>
          </a:p>
          <a:p>
            <a:r>
              <a:rPr lang="en-US" sz="2400" b="1" dirty="0">
                <a:latin typeface="Calibri" pitchFamily="34" charset="0"/>
              </a:rPr>
              <a:t>  </a:t>
            </a:r>
            <a:r>
              <a:rPr lang="en-US" sz="2400" b="1" dirty="0" err="1">
                <a:latin typeface="Calibri" pitchFamily="34" charset="0"/>
              </a:rPr>
              <a:t>const</a:t>
            </a:r>
            <a:r>
              <a:rPr lang="en-US" sz="2400" b="1" dirty="0">
                <a:latin typeface="Calibri" pitchFamily="34" charset="0"/>
              </a:rPr>
              <a:t> float PI=3.14159;</a:t>
            </a:r>
          </a:p>
          <a:p>
            <a:r>
              <a:rPr lang="en-US" sz="2400" b="1" dirty="0">
                <a:latin typeface="Calibri" pitchFamily="34" charset="0"/>
              </a:rPr>
              <a:t>  </a:t>
            </a:r>
          </a:p>
          <a:p>
            <a:r>
              <a:rPr lang="en-US" sz="2400" b="1" dirty="0">
                <a:latin typeface="Calibri" pitchFamily="34" charset="0"/>
              </a:rPr>
              <a:t>  </a:t>
            </a:r>
            <a:r>
              <a:rPr lang="en-US" sz="2400" b="1" dirty="0" err="1">
                <a:latin typeface="Calibri" pitchFamily="34" charset="0"/>
              </a:rPr>
              <a:t>cout</a:t>
            </a:r>
            <a:r>
              <a:rPr lang="en-US" sz="2400" b="1" dirty="0">
                <a:latin typeface="Calibri" pitchFamily="34" charset="0"/>
              </a:rPr>
              <a:t>&lt;&lt;"\</a:t>
            </a:r>
            <a:r>
              <a:rPr lang="en-US" sz="2400" b="1" dirty="0" err="1">
                <a:latin typeface="Calibri" pitchFamily="34" charset="0"/>
              </a:rPr>
              <a:t>nEnter</a:t>
            </a:r>
            <a:r>
              <a:rPr lang="en-US" sz="2400" b="1" dirty="0">
                <a:latin typeface="Calibri" pitchFamily="34" charset="0"/>
              </a:rPr>
              <a:t> value for r &amp; h &gt; ";</a:t>
            </a:r>
          </a:p>
          <a:p>
            <a:r>
              <a:rPr lang="en-US" sz="2400" b="1" dirty="0">
                <a:latin typeface="Calibri" pitchFamily="34" charset="0"/>
              </a:rPr>
              <a:t>  </a:t>
            </a:r>
            <a:r>
              <a:rPr lang="en-US" sz="2400" b="1" dirty="0" err="1">
                <a:latin typeface="Calibri" pitchFamily="34" charset="0"/>
              </a:rPr>
              <a:t>cin</a:t>
            </a:r>
            <a:r>
              <a:rPr lang="en-US" sz="2400" b="1" dirty="0">
                <a:latin typeface="Calibri" pitchFamily="34" charset="0"/>
              </a:rPr>
              <a:t>&gt;&gt;r&gt;&gt;h;</a:t>
            </a:r>
          </a:p>
          <a:p>
            <a:r>
              <a:rPr lang="en-US" sz="2400" b="1" dirty="0">
                <a:latin typeface="Calibri" pitchFamily="34" charset="0"/>
              </a:rPr>
              <a:t>  </a:t>
            </a:r>
            <a:r>
              <a:rPr lang="en-US" sz="2400" b="1" dirty="0" err="1">
                <a:latin typeface="Calibri" pitchFamily="34" charset="0"/>
              </a:rPr>
              <a:t>vol</a:t>
            </a:r>
            <a:r>
              <a:rPr lang="en-US" sz="2400" b="1" dirty="0">
                <a:latin typeface="Calibri" pitchFamily="34" charset="0"/>
              </a:rPr>
              <a:t>= (1.0/3)*PI*</a:t>
            </a:r>
            <a:r>
              <a:rPr lang="en-US" sz="2400" b="1" dirty="0" err="1">
                <a:latin typeface="Calibri" pitchFamily="34" charset="0"/>
              </a:rPr>
              <a:t>pow</a:t>
            </a:r>
            <a:r>
              <a:rPr lang="en-US" sz="2400" b="1" dirty="0">
                <a:latin typeface="Calibri" pitchFamily="34" charset="0"/>
              </a:rPr>
              <a:t>(r,2)*h;</a:t>
            </a:r>
          </a:p>
          <a:p>
            <a:r>
              <a:rPr lang="en-US" sz="2400" b="1" dirty="0">
                <a:latin typeface="Calibri" pitchFamily="34" charset="0"/>
              </a:rPr>
              <a:t>  </a:t>
            </a:r>
            <a:r>
              <a:rPr lang="en-US" sz="2400" b="1" dirty="0" err="1">
                <a:latin typeface="Calibri" pitchFamily="34" charset="0"/>
              </a:rPr>
              <a:t>cout</a:t>
            </a:r>
            <a:r>
              <a:rPr lang="en-US" sz="2400" b="1" dirty="0">
                <a:latin typeface="Calibri" pitchFamily="34" charset="0"/>
              </a:rPr>
              <a:t>&lt;&lt;"\</a:t>
            </a:r>
            <a:r>
              <a:rPr lang="en-US" sz="2400" b="1" dirty="0" err="1">
                <a:latin typeface="Calibri" pitchFamily="34" charset="0"/>
              </a:rPr>
              <a:t>nThe</a:t>
            </a:r>
            <a:r>
              <a:rPr lang="en-US" sz="2400" b="1" dirty="0">
                <a:latin typeface="Calibri" pitchFamily="34" charset="0"/>
              </a:rPr>
              <a:t> volume of cone is: "&lt;&lt; </a:t>
            </a:r>
            <a:r>
              <a:rPr lang="en-US" sz="2400" b="1" dirty="0" err="1">
                <a:latin typeface="Calibri" pitchFamily="34" charset="0"/>
              </a:rPr>
              <a:t>vol</a:t>
            </a:r>
            <a:r>
              <a:rPr lang="en-US" sz="2400" b="1" dirty="0">
                <a:latin typeface="Calibri" pitchFamily="34" charset="0"/>
              </a:rPr>
              <a:t>;</a:t>
            </a:r>
          </a:p>
          <a:p>
            <a:r>
              <a:rPr lang="en-US" sz="2400" b="1" dirty="0">
                <a:latin typeface="Calibri" pitchFamily="34" charset="0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60498" y="2362200"/>
            <a:ext cx="381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2400" kern="0" dirty="0">
                <a:latin typeface="Arial Rounded MT Bold" pitchFamily="34" charset="0"/>
                <a:ea typeface="+mj-ea"/>
                <a:cs typeface="+mj-cs"/>
              </a:rPr>
              <a:t>Execution </a:t>
            </a:r>
            <a:r>
              <a:rPr lang="en-US" sz="2400" kern="0" dirty="0" smtClean="0">
                <a:latin typeface="Arial Rounded MT Bold" pitchFamily="34" charset="0"/>
                <a:ea typeface="+mj-ea"/>
                <a:cs typeface="+mj-cs"/>
              </a:rPr>
              <a:t>Sequence ? </a:t>
            </a:r>
            <a:r>
              <a:rPr lang="en-US" sz="2400" kern="0" dirty="0" smtClean="0">
                <a:solidFill>
                  <a:srgbClr val="C00000"/>
                </a:solidFill>
                <a:latin typeface="Arial Rounded MT Bold" pitchFamily="34" charset="0"/>
                <a:ea typeface="+mj-ea"/>
                <a:cs typeface="+mj-cs"/>
              </a:rPr>
              <a:t>SEQUENTIAL</a:t>
            </a:r>
            <a:endParaRPr lang="en-US" sz="2400" kern="0" dirty="0">
              <a:solidFill>
                <a:srgbClr val="C00000"/>
              </a:solidFill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</a:rPr>
              <a:t>control structure </a:t>
            </a:r>
            <a:r>
              <a:rPr lang="en-US" sz="2400" dirty="0" smtClean="0"/>
              <a:t>refers to the way in which the </a:t>
            </a:r>
            <a:r>
              <a:rPr lang="en-US" sz="2400" b="1" dirty="0" smtClean="0">
                <a:solidFill>
                  <a:srgbClr val="993300"/>
                </a:solidFill>
                <a:latin typeface="Tempus Sans ITC" pitchFamily="82" charset="0"/>
              </a:rPr>
              <a:t>Programmer</a:t>
            </a:r>
            <a:r>
              <a:rPr lang="en-US" sz="2400" dirty="0" smtClean="0"/>
              <a:t> specifies the order of executing the statements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The following approaches can be chosen depending on the problem statement: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1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Sequential (Serial)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200" dirty="0" smtClean="0"/>
              <a:t>In a </a:t>
            </a:r>
            <a:r>
              <a:rPr lang="en-US" sz="2400" b="1" dirty="0">
                <a:solidFill>
                  <a:srgbClr val="C00000"/>
                </a:solidFill>
              </a:rPr>
              <a:t>Sequential approach</a:t>
            </a:r>
            <a:r>
              <a:rPr lang="en-US" sz="2200" dirty="0" smtClean="0"/>
              <a:t>, all the statements are executed in the same order as it is written.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800" dirty="0" smtClean="0"/>
          </a:p>
          <a:p>
            <a:pPr algn="just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400" b="1" dirty="0" err="1" smtClean="0">
                <a:solidFill>
                  <a:srgbClr val="C00000"/>
                </a:solidFill>
              </a:rPr>
              <a:t>Selectional</a:t>
            </a:r>
            <a:r>
              <a:rPr lang="en-US" sz="2400" b="1" dirty="0" smtClean="0">
                <a:solidFill>
                  <a:srgbClr val="C00000"/>
                </a:solidFill>
              </a:rPr>
              <a:t> (Decision Making and Branching)</a:t>
            </a:r>
            <a:endParaRPr lang="en-US" sz="2400" b="1" dirty="0">
              <a:solidFill>
                <a:srgbClr val="C00000"/>
              </a:solidFill>
            </a:endParaRP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200" dirty="0" smtClean="0"/>
              <a:t>In a </a:t>
            </a:r>
            <a:r>
              <a:rPr lang="en-US" sz="2400" b="1" dirty="0">
                <a:solidFill>
                  <a:srgbClr val="C00000"/>
                </a:solidFill>
              </a:rPr>
              <a:t>Selectional approach</a:t>
            </a:r>
            <a:r>
              <a:rPr lang="en-US" sz="2200" dirty="0" smtClean="0"/>
              <a:t>, based on some conditions, different set of statements are executed.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800" dirty="0" smtClean="0"/>
          </a:p>
          <a:p>
            <a:pPr algn="just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400" b="1" dirty="0">
                <a:solidFill>
                  <a:srgbClr val="C00000"/>
                </a:solidFill>
              </a:rPr>
              <a:t>Iterational (Repetition)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200" dirty="0" smtClean="0"/>
              <a:t>In an </a:t>
            </a:r>
            <a:r>
              <a:rPr lang="en-US" sz="2400" b="1" dirty="0">
                <a:solidFill>
                  <a:srgbClr val="C00000"/>
                </a:solidFill>
              </a:rPr>
              <a:t>Iterational approach </a:t>
            </a:r>
            <a:r>
              <a:rPr lang="en-US" sz="2200" dirty="0" smtClean="0"/>
              <a:t>certain statements are executed repeatedly.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2EE5-0B63-4658-864F-05FB2BCEF78D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Control Structures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11300"/>
            <a:ext cx="7772400" cy="46021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C++ program (structured ones) is a set of statements which are normally executed sequentially in the order in which written.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10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But in practice it is required to change the order based on certain conditions , or repeat a group of statements until certain specified conditions are met. This requires decision making.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10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C++ 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decision making </a:t>
            </a:r>
            <a:r>
              <a:rPr lang="en-US" sz="2400" dirty="0" smtClean="0">
                <a:solidFill>
                  <a:srgbClr val="C00000"/>
                </a:solidFill>
              </a:rPr>
              <a:t>and 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branching</a:t>
            </a:r>
            <a:r>
              <a:rPr lang="en-US" sz="2400" dirty="0" smtClean="0">
                <a:solidFill>
                  <a:srgbClr val="C00000"/>
                </a:solidFill>
              </a:rPr>
              <a:t> statements are: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latin typeface="Arial Rounded MT Bold" pitchFamily="34" charset="0"/>
              </a:rPr>
              <a:t>1. 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if </a:t>
            </a:r>
            <a:r>
              <a:rPr lang="en-US" sz="2400" dirty="0" smtClean="0">
                <a:latin typeface="Arial Rounded MT Bold" pitchFamily="34" charset="0"/>
              </a:rPr>
              <a:t>Statement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 Rounded MT Bold" pitchFamily="34" charset="0"/>
              </a:rPr>
              <a:t>      2. 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switch </a:t>
            </a:r>
            <a:r>
              <a:rPr lang="en-US" sz="2400" dirty="0" smtClean="0">
                <a:latin typeface="Arial Rounded MT Bold" pitchFamily="34" charset="0"/>
              </a:rPr>
              <a:t>statement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B905-82A4-4355-B83F-925FB4F442F1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DECISION MAKING AND BRANCHING</a:t>
            </a: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19200" y="990600"/>
            <a:ext cx="7772400" cy="520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cap="small" dirty="0" smtClean="0">
                <a:solidFill>
                  <a:srgbClr val="C00000"/>
                </a:solidFill>
                <a:latin typeface="Arial Rounded MT Bold" pitchFamily="34" charset="0"/>
              </a:rPr>
              <a:t>SELECTIONAL</a:t>
            </a:r>
            <a:endParaRPr lang="en-US" cap="small" dirty="0" smtClean="0">
              <a:solidFill>
                <a:srgbClr val="C00000"/>
              </a:solidFill>
            </a:endParaRP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F88-FC52-4FAB-BCDC-8F1C545BFEE2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b="1" dirty="0" smtClean="0">
                <a:solidFill>
                  <a:schemeClr val="accent2"/>
                </a:solidFill>
              </a:rPr>
              <a:t>if </a:t>
            </a:r>
            <a:r>
              <a:rPr lang="en-US" sz="4000" dirty="0" smtClean="0">
                <a:solidFill>
                  <a:schemeClr val="tx1"/>
                </a:solidFill>
              </a:rPr>
              <a:t>statement</a:t>
            </a:r>
          </a:p>
        </p:txBody>
      </p:sp>
      <p:grpSp>
        <p:nvGrpSpPr>
          <p:cNvPr id="7173" name="Group 16"/>
          <p:cNvGrpSpPr>
            <a:grpSpLocks/>
          </p:cNvGrpSpPr>
          <p:nvPr/>
        </p:nvGrpSpPr>
        <p:grpSpPr bwMode="auto">
          <a:xfrm>
            <a:off x="5715000" y="3713162"/>
            <a:ext cx="3173413" cy="2535238"/>
            <a:chOff x="6553200" y="4114800"/>
            <a:chExt cx="3172690" cy="2534948"/>
          </a:xfrm>
        </p:grpSpPr>
        <p:sp>
          <p:nvSpPr>
            <p:cNvPr id="7178" name="AutoShape 6"/>
            <p:cNvSpPr>
              <a:spLocks noChangeArrowheads="1"/>
            </p:cNvSpPr>
            <p:nvPr/>
          </p:nvSpPr>
          <p:spPr bwMode="auto">
            <a:xfrm>
              <a:off x="6553200" y="4876713"/>
              <a:ext cx="1523653" cy="990487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/>
                <a:t>Test </a:t>
              </a:r>
            </a:p>
            <a:p>
              <a:pPr algn="ctr" eaLnBrk="0" hangingPunct="0">
                <a:defRPr/>
              </a:pPr>
              <a:r>
                <a:rPr lang="en-US" sz="1600" b="1" dirty="0"/>
                <a:t>Expression</a:t>
              </a:r>
            </a:p>
            <a:p>
              <a:pPr algn="ctr" eaLnBrk="0" hangingPunct="0">
                <a:defRPr/>
              </a:pPr>
              <a:r>
                <a:rPr lang="en-US" sz="1600" b="1" dirty="0"/>
                <a:t>?</a:t>
              </a:r>
            </a:p>
          </p:txBody>
        </p:sp>
        <p:sp>
          <p:nvSpPr>
            <p:cNvPr id="7179" name="Line 7"/>
            <p:cNvSpPr>
              <a:spLocks noChangeShapeType="1"/>
            </p:cNvSpPr>
            <p:nvPr/>
          </p:nvSpPr>
          <p:spPr bwMode="auto">
            <a:xfrm>
              <a:off x="7315026" y="4433852"/>
              <a:ext cx="0" cy="45714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0" name="Line 8"/>
            <p:cNvSpPr>
              <a:spLocks noChangeShapeType="1"/>
            </p:cNvSpPr>
            <p:nvPr/>
          </p:nvSpPr>
          <p:spPr bwMode="auto">
            <a:xfrm>
              <a:off x="8041936" y="5395766"/>
              <a:ext cx="68564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1" name="Line 9"/>
            <p:cNvSpPr>
              <a:spLocks noChangeShapeType="1"/>
            </p:cNvSpPr>
            <p:nvPr/>
          </p:nvSpPr>
          <p:spPr bwMode="auto">
            <a:xfrm>
              <a:off x="7315026" y="5881486"/>
              <a:ext cx="0" cy="38095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2" name="Text Box 10"/>
            <p:cNvSpPr txBox="1">
              <a:spLocks noChangeArrowheads="1"/>
            </p:cNvSpPr>
            <p:nvPr/>
          </p:nvSpPr>
          <p:spPr bwMode="auto">
            <a:xfrm>
              <a:off x="8735516" y="5216399"/>
              <a:ext cx="990374" cy="36667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b="1" dirty="0"/>
                <a:t>False</a:t>
              </a:r>
            </a:p>
          </p:txBody>
        </p:sp>
        <p:sp>
          <p:nvSpPr>
            <p:cNvPr id="7183" name="Text Box 11"/>
            <p:cNvSpPr txBox="1">
              <a:spLocks noChangeArrowheads="1"/>
            </p:cNvSpPr>
            <p:nvPr/>
          </p:nvSpPr>
          <p:spPr bwMode="auto">
            <a:xfrm>
              <a:off x="6857931" y="6283077"/>
              <a:ext cx="914192" cy="36667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b="1" dirty="0"/>
                <a:t>True</a:t>
              </a:r>
            </a:p>
          </p:txBody>
        </p:sp>
        <p:sp>
          <p:nvSpPr>
            <p:cNvPr id="7177" name="Text Box 12"/>
            <p:cNvSpPr txBox="1">
              <a:spLocks noChangeArrowheads="1"/>
            </p:cNvSpPr>
            <p:nvPr/>
          </p:nvSpPr>
          <p:spPr bwMode="auto">
            <a:xfrm>
              <a:off x="6857931" y="4114800"/>
              <a:ext cx="914192" cy="36667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b="1" dirty="0"/>
                <a:t>Entry</a:t>
              </a:r>
            </a:p>
          </p:txBody>
        </p:sp>
      </p:grp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1219200" y="985927"/>
            <a:ext cx="77724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sz="2400" dirty="0"/>
              <a:t>Used to control the 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flow of execution</a:t>
            </a:r>
            <a:r>
              <a:rPr lang="en-US" sz="2400" b="1" dirty="0"/>
              <a:t> </a:t>
            </a:r>
            <a:r>
              <a:rPr lang="en-US" sz="2400" dirty="0"/>
              <a:t>of statements.</a:t>
            </a:r>
            <a:endParaRPr lang="en-US" sz="2400" dirty="0">
              <a:solidFill>
                <a:srgbClr val="FF0066"/>
              </a:solidFill>
            </a:endParaRP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/>
              <a:t>It’s a 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Two-way decision statement</a:t>
            </a:r>
            <a:r>
              <a:rPr lang="en-US" sz="2400" dirty="0"/>
              <a:t>, used in conjunction    </a:t>
            </a:r>
          </a:p>
          <a:p>
            <a:pPr algn="just">
              <a:defRPr/>
            </a:pPr>
            <a:r>
              <a:rPr lang="en-US" sz="2400" dirty="0"/>
              <a:t>    with an expression.</a:t>
            </a:r>
          </a:p>
          <a:p>
            <a:pPr algn="just">
              <a:defRPr/>
            </a:pPr>
            <a:r>
              <a:rPr lang="en-US" sz="2400" dirty="0">
                <a:solidFill>
                  <a:srgbClr val="3333FF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It takes the form:  </a:t>
            </a:r>
            <a:r>
              <a:rPr lang="en-US" sz="2400" dirty="0">
                <a:solidFill>
                  <a:srgbClr val="3333FF"/>
                </a:solidFill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Arial Rounded MT Bold" pitchFamily="34" charset="0"/>
              </a:rPr>
              <a:t>if(</a:t>
            </a:r>
            <a:r>
              <a:rPr lang="en-US" sz="2400" i="1" dirty="0">
                <a:solidFill>
                  <a:schemeClr val="accent2"/>
                </a:solidFill>
                <a:latin typeface="Arial Rounded MT Bold" pitchFamily="34" charset="0"/>
              </a:rPr>
              <a:t>test expression</a:t>
            </a:r>
            <a:r>
              <a:rPr lang="en-US" sz="2400" dirty="0">
                <a:solidFill>
                  <a:srgbClr val="C00000"/>
                </a:solidFill>
                <a:latin typeface="Arial Rounded MT Bold" pitchFamily="34" charset="0"/>
              </a:rPr>
              <a:t>)</a:t>
            </a:r>
          </a:p>
          <a:p>
            <a:pPr algn="just">
              <a:defRPr/>
            </a:pPr>
            <a:endParaRPr lang="en-US" sz="1400" dirty="0">
              <a:solidFill>
                <a:srgbClr val="3333FF"/>
              </a:solidFill>
            </a:endParaRP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/>
              <a:t>It allows to 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evaluate the expression first </a:t>
            </a:r>
            <a:r>
              <a:rPr lang="en-US" sz="2400" dirty="0"/>
              <a:t>and then,     depending on the value; </a:t>
            </a:r>
            <a:r>
              <a:rPr lang="en-US" sz="2400" dirty="0">
                <a:solidFill>
                  <a:schemeClr val="accent6"/>
                </a:solidFill>
              </a:rPr>
              <a:t>true </a:t>
            </a:r>
            <a:r>
              <a:rPr lang="en-US" sz="2400" dirty="0"/>
              <a:t>or</a:t>
            </a:r>
            <a:r>
              <a:rPr lang="en-US" sz="2400" dirty="0">
                <a:solidFill>
                  <a:schemeClr val="accent6"/>
                </a:solidFill>
              </a:rPr>
              <a:t> false</a:t>
            </a:r>
            <a:r>
              <a:rPr lang="en-US" sz="2400" dirty="0"/>
              <a:t>, it transfer the    control to a particular statement.</a:t>
            </a: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i.e. </a:t>
            </a:r>
            <a:r>
              <a:rPr lang="en-US" sz="2400" dirty="0">
                <a:solidFill>
                  <a:srgbClr val="C00000"/>
                </a:solidFill>
                <a:latin typeface="Arial Rounded MT Bold" pitchFamily="34" charset="0"/>
              </a:rPr>
              <a:t>Two-way branching</a:t>
            </a:r>
          </a:p>
          <a:p>
            <a:pPr algn="just">
              <a:defRPr/>
            </a:pPr>
            <a:r>
              <a:rPr lang="en-US" sz="2400" dirty="0"/>
              <a:t>       </a:t>
            </a:r>
            <a:r>
              <a:rPr lang="en-US" sz="2400" dirty="0" smtClean="0"/>
              <a:t>		as </a:t>
            </a:r>
            <a:r>
              <a:rPr lang="en-US" sz="2400" dirty="0"/>
              <a:t>shown in fig. </a:t>
            </a:r>
            <a:r>
              <a:rPr lang="en-US" sz="2400" dirty="0" smtClean="0">
                <a:sym typeface="Wingdings" pitchFamily="2" charset="2"/>
              </a:rPr>
              <a:t></a:t>
            </a:r>
            <a:endParaRPr lang="en-US" sz="2400" dirty="0">
              <a:solidFill>
                <a:srgbClr val="3333FF"/>
              </a:solidFill>
            </a:endParaRPr>
          </a:p>
        </p:txBody>
      </p:sp>
      <p:sp>
        <p:nvSpPr>
          <p:cNvPr id="17" name="Left Arrow 16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rgbClr val="C00000"/>
                </a:solidFill>
              </a:rPr>
              <a:t>Simple </a:t>
            </a: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if </a:t>
            </a:r>
            <a:r>
              <a:rPr lang="en-US" dirty="0" smtClean="0">
                <a:latin typeface="Arial Rounded MT Bold" pitchFamily="34" charset="0"/>
              </a:rPr>
              <a:t>statement.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if…else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smtClean="0"/>
              <a:t>statement.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dirty="0" smtClean="0"/>
              <a:t>3. </a:t>
            </a:r>
            <a:r>
              <a:rPr lang="en-US" dirty="0" smtClean="0">
                <a:solidFill>
                  <a:srgbClr val="C00000"/>
                </a:solidFill>
              </a:rPr>
              <a:t>Nested</a:t>
            </a: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 if…else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smtClean="0"/>
              <a:t>statement.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else if </a:t>
            </a:r>
            <a:r>
              <a:rPr lang="en-US" dirty="0" smtClean="0">
                <a:solidFill>
                  <a:srgbClr val="C00000"/>
                </a:solidFill>
              </a:rPr>
              <a:t>ladder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B4E7-F668-4EF3-8E2A-579DE8567BB8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>
                <a:solidFill>
                  <a:schemeClr val="tx2"/>
                </a:solidFill>
              </a:rPr>
              <a:t>Different forms of </a:t>
            </a:r>
            <a:r>
              <a:rPr lang="en-US" sz="4000" b="1" dirty="0" smtClean="0">
                <a:solidFill>
                  <a:schemeClr val="tx2"/>
                </a:solidFill>
              </a:rPr>
              <a:t>if</a:t>
            </a:r>
            <a:r>
              <a:rPr lang="en-US" sz="4000" dirty="0" smtClean="0">
                <a:solidFill>
                  <a:schemeClr val="tx2"/>
                </a:solidFill>
              </a:rPr>
              <a:t> statement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b="1" dirty="0" smtClean="0"/>
          </a:p>
          <a:p>
            <a:pPr eaLnBrk="1" hangingPunct="1">
              <a:lnSpc>
                <a:spcPct val="80000"/>
              </a:lnSpc>
            </a:pPr>
            <a:endParaRPr lang="en-US" sz="2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General form of the simplest if statement: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                </a:t>
            </a:r>
            <a:r>
              <a:rPr lang="en-US" dirty="0" smtClean="0">
                <a:solidFill>
                  <a:schemeClr val="accent2"/>
                </a:solidFill>
                <a:latin typeface="Arial Rounded MT Bold" pitchFamily="34" charset="0"/>
              </a:rPr>
              <a:t>if 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rgbClr val="C00000"/>
                </a:solidFill>
              </a:rPr>
              <a:t>test Expression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           </a:t>
            </a:r>
            <a:r>
              <a:rPr lang="en-US" dirty="0" smtClean="0">
                <a:solidFill>
                  <a:schemeClr val="accent2"/>
                </a:solidFill>
                <a:latin typeface="Arial Rounded MT Bold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	                    </a:t>
            </a:r>
            <a:r>
              <a:rPr lang="en-US" dirty="0" smtClean="0">
                <a:solidFill>
                  <a:srgbClr val="002060"/>
                </a:solidFill>
              </a:rPr>
              <a:t>statement-block;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            </a:t>
            </a:r>
            <a:r>
              <a:rPr lang="en-US" dirty="0" smtClean="0">
                <a:solidFill>
                  <a:schemeClr val="accent2"/>
                </a:solidFill>
                <a:latin typeface="Arial Rounded MT Bold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		     </a:t>
            </a:r>
            <a:r>
              <a:rPr lang="en-US" dirty="0" err="1" smtClean="0"/>
              <a:t>statement_x</a:t>
            </a:r>
            <a:r>
              <a:rPr lang="en-US" dirty="0" smtClean="0"/>
              <a:t>;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 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FD0-BD52-4181-A945-6734B35E5DB5}" type="datetime1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>
                <a:solidFill>
                  <a:srgbClr val="002060"/>
                </a:solidFill>
              </a:rPr>
              <a:t>Simple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4000" b="1" dirty="0" smtClean="0"/>
              <a:t>if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4000" dirty="0" smtClean="0">
                <a:solidFill>
                  <a:srgbClr val="002060"/>
                </a:solidFill>
              </a:rPr>
              <a:t>Statement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7912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" y="2435676"/>
            <a:ext cx="1295399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 Format - CSE">
  <a:themeElements>
    <a:clrScheme name="Custom 1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cse-1</Template>
  <TotalTime>2195</TotalTime>
  <Words>1319</Words>
  <Application>Microsoft Office PowerPoint</Application>
  <PresentationFormat>On-screen Show (4:3)</PresentationFormat>
  <Paragraphs>446</Paragraphs>
  <Slides>25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Gulim</vt:lpstr>
      <vt:lpstr>Arial</vt:lpstr>
      <vt:lpstr>Arial Rounded MT Bold</vt:lpstr>
      <vt:lpstr>Calibri</vt:lpstr>
      <vt:lpstr>Tempus Sans ITC</vt:lpstr>
      <vt:lpstr>Times New Roman</vt:lpstr>
      <vt:lpstr>Verdana</vt:lpstr>
      <vt:lpstr>Wingdings</vt:lpstr>
      <vt:lpstr>cse-1</vt:lpstr>
      <vt:lpstr>1_Office Theme</vt:lpstr>
      <vt:lpstr>1_Slide Format - CSE</vt:lpstr>
      <vt:lpstr>PowerPoint Presentation</vt:lpstr>
      <vt:lpstr>PowerPoint Presentation</vt:lpstr>
      <vt:lpstr>PowerPoint Presentation</vt:lpstr>
      <vt:lpstr>Execution Sequence?</vt:lpstr>
      <vt:lpstr>Control Structures</vt:lpstr>
      <vt:lpstr>DECISION MAKING AND BRANCHING</vt:lpstr>
      <vt:lpstr>if statement</vt:lpstr>
      <vt:lpstr>Different forms of if statement</vt:lpstr>
      <vt:lpstr>Simple if Statement</vt:lpstr>
      <vt:lpstr>if Statement- explanation</vt:lpstr>
      <vt:lpstr>Flow chart of simple if control</vt:lpstr>
      <vt:lpstr>Given two integer numbers, find out  the larger among them. </vt:lpstr>
      <vt:lpstr>Find out whether a number is  even or odd. </vt:lpstr>
      <vt:lpstr>To accept 3 sides, to check the possibility  by half perimeter concept and to  find the area of a triangle. </vt:lpstr>
      <vt:lpstr>Problem</vt:lpstr>
      <vt:lpstr>Solution </vt:lpstr>
      <vt:lpstr>If else statement</vt:lpstr>
      <vt:lpstr>Flow of control</vt:lpstr>
      <vt:lpstr>WAP to find largest of 2 numbers</vt:lpstr>
      <vt:lpstr>WAP to check whether a number  is even or not</vt:lpstr>
      <vt:lpstr>Finds the average marks scored by a student and find whether he has failed or passed.</vt:lpstr>
      <vt:lpstr>Problem</vt:lpstr>
      <vt:lpstr>Solution </vt:lpstr>
      <vt:lpstr>Syntax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</dc:creator>
  <cp:lastModifiedBy>Mahe</cp:lastModifiedBy>
  <cp:revision>160</cp:revision>
  <cp:lastPrinted>1601-01-01T00:00:00Z</cp:lastPrinted>
  <dcterms:created xsi:type="dcterms:W3CDTF">1601-01-01T00:00:00Z</dcterms:created>
  <dcterms:modified xsi:type="dcterms:W3CDTF">2014-10-06T05:15:07Z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