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41" r:id="rId1"/>
    <p:sldMasterId id="2147483954" r:id="rId2"/>
    <p:sldMasterId id="2147484002" r:id="rId3"/>
    <p:sldMasterId id="2147484014" r:id="rId4"/>
  </p:sldMasterIdLst>
  <p:notesMasterIdLst>
    <p:notesMasterId r:id="rId46"/>
  </p:notesMasterIdLst>
  <p:sldIdLst>
    <p:sldId id="305" r:id="rId5"/>
    <p:sldId id="270" r:id="rId6"/>
    <p:sldId id="302" r:id="rId7"/>
    <p:sldId id="282" r:id="rId8"/>
    <p:sldId id="283" r:id="rId9"/>
    <p:sldId id="300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85" r:id="rId18"/>
    <p:sldId id="286" r:id="rId19"/>
    <p:sldId id="306" r:id="rId20"/>
    <p:sldId id="307" r:id="rId21"/>
    <p:sldId id="308" r:id="rId22"/>
    <p:sldId id="309" r:id="rId23"/>
    <p:sldId id="311" r:id="rId24"/>
    <p:sldId id="310" r:id="rId25"/>
    <p:sldId id="312" r:id="rId26"/>
    <p:sldId id="313" r:id="rId27"/>
    <p:sldId id="314" r:id="rId28"/>
    <p:sldId id="315" r:id="rId29"/>
    <p:sldId id="316" r:id="rId30"/>
    <p:sldId id="317" r:id="rId31"/>
    <p:sldId id="318" r:id="rId32"/>
    <p:sldId id="319" r:id="rId33"/>
    <p:sldId id="320" r:id="rId34"/>
    <p:sldId id="321" r:id="rId35"/>
    <p:sldId id="322" r:id="rId36"/>
    <p:sldId id="323" r:id="rId37"/>
    <p:sldId id="324" r:id="rId38"/>
    <p:sldId id="325" r:id="rId39"/>
    <p:sldId id="326" r:id="rId40"/>
    <p:sldId id="327" r:id="rId41"/>
    <p:sldId id="328" r:id="rId42"/>
    <p:sldId id="329" r:id="rId43"/>
    <p:sldId id="330" r:id="rId44"/>
    <p:sldId id="331" r:id="rId4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0000CC"/>
    <a:srgbClr val="3333FF"/>
    <a:srgbClr val="003300"/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9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76B5A93-03CE-40FD-AC49-3B2B3E5F8A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0662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4F2F24-DA13-4456-A842-947F3FD6876B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830610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FB3996-4E4D-4ECE-9D4B-38636FC503AF}" type="slidenum">
              <a:rPr lang="en-US">
                <a:solidFill>
                  <a:prstClr val="black"/>
                </a:solidFill>
              </a:rPr>
              <a:pPr/>
              <a:t>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001547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36DF26-76F8-40EB-857B-02F0AA4E6F25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34270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2CFFE7-7E04-440C-945C-199E0E8B11CD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881720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E66BB5-C702-4757-BF8B-0636B44E6BCC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023333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84C7D5-E9A3-4BA3-B57B-5F20FC5ED704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787026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F23269-C5E9-4725-9B5C-E222EFB0FCD9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861395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3348AF5-4967-45FE-8E73-17B88A679A47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696609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286930-BBC5-43E4-8FF5-D761D62F98F8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922806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44562B-6D3C-4769-AC36-26E52B4D8006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119570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6BAC395-92CC-4A35-B900-DC2E61819382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445325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246411-BCC0-4CF0-B99B-8C54DE5D5C92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574020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157529B-1180-441D-A556-7BB00C3C8CD2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951279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FF1327-8DC7-4C0C-A08B-B0F3677D88C3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501835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CC0FAE-0588-48EF-9593-212E25DE39CC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565605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2BD3A4B-A51D-413C-B014-A4E148BC0D87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14603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flipV="1">
            <a:off x="0" y="888304"/>
            <a:ext cx="9144000" cy="56366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6324600"/>
            <a:ext cx="9144000" cy="469726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9544082-C39D-4E82-A080-50CBD1C8B909}" type="datetime1">
              <a:rPr lang="en-US" smtClean="0"/>
              <a:pPr>
                <a:defRPr/>
              </a:pPr>
              <a:t>10/18/2014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CSE 101/102 PSUC                                  Department of 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0CCA85-2CEE-43D6-8399-58828252668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4526" y="91297"/>
            <a:ext cx="676191" cy="7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738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912F3F-659F-403A-8DD2-E16D9004AAB1}" type="datetime1">
              <a:rPr lang="en-US" smtClean="0"/>
              <a:pPr>
                <a:defRPr/>
              </a:pPr>
              <a:t>10/18/2014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CSE 101/102 PSUC                                  Department of 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62A752-4475-419A-B2EF-F097C280A8A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007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8503287-3684-44C3-A71A-50AB470CD501}" type="datetime1">
              <a:rPr lang="en-US" smtClean="0"/>
              <a:pPr>
                <a:defRPr/>
              </a:pPr>
              <a:t>10/18/2014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CSE 101/102 PSUC                                  Department of 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C8EA57-ED92-481B-A138-45E00A44A42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9562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60764A-2EAA-4894-8233-FB94E13D6F62}" type="datetime1">
              <a:rPr lang="en-US" smtClean="0"/>
              <a:pPr>
                <a:defRPr/>
              </a:pPr>
              <a:t>10/18/2014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CSE 101/102 PSUC                                  Department of CSE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518FDA-3A1D-4D02-B9F0-50E44F8CA4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 flipV="1">
            <a:off x="0" y="888304"/>
            <a:ext cx="9144000" cy="56366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6324600"/>
            <a:ext cx="9144000" cy="469726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FF1AF-A188-4132-B5F0-D1BD5D8044A1}" type="datetime1">
              <a:rPr lang="en-US" smtClean="0"/>
              <a:pPr/>
              <a:t>10/18/2014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101/102 PSUC                                  Department of CSE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4526" y="91297"/>
            <a:ext cx="676191" cy="7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0214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5EF5-512A-4947-8CF1-B92591399744}" type="datetime1">
              <a:rPr lang="en-US" smtClean="0"/>
              <a:pPr/>
              <a:t>10/18/2014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101/102 PSUC                                  Department of 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4006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9ECD8-70F4-450F-917C-19B197410979}" type="datetime1">
              <a:rPr lang="en-US" smtClean="0"/>
              <a:pPr/>
              <a:t>10/18/2014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101/102 PSUC                                  Department of 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158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68BBE-B22A-4A6C-AB4C-A24EE8E18968}" type="datetime1">
              <a:rPr lang="en-US" smtClean="0"/>
              <a:pPr/>
              <a:t>10/18/2014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101/102 PSUC                                  Department of CSE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1788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3DD5C-7CE5-4114-9AAA-ED52AC5E1804}" type="datetime1">
              <a:rPr lang="en-US" smtClean="0"/>
              <a:pPr/>
              <a:t>10/18/2014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101/102 PSUC                                  Department of CSE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1540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D76A4-6354-4137-B452-C847D4321804}" type="datetime1">
              <a:rPr lang="en-US" smtClean="0"/>
              <a:pPr/>
              <a:t>10/18/2014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101/102 PSUC                                  Department of CSE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1794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76FB9-D7D4-4862-B054-0C95BC32EF82}" type="datetime1">
              <a:rPr lang="en-US" smtClean="0"/>
              <a:pPr/>
              <a:t>10/18/2014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101/102 PSUC                                  Department of CSE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173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AD4171E-8617-46C7-B886-CAF984454D68}" type="datetime1">
              <a:rPr lang="en-US" smtClean="0"/>
              <a:pPr>
                <a:defRPr/>
              </a:pPr>
              <a:t>10/18/2014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CSE 101/102 PSUC                                  Department of 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9F867F-FB6E-4AAA-B719-5E943A18E44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7348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E047-27FA-4EAD-A582-DD367F655658}" type="datetime1">
              <a:rPr lang="en-US" smtClean="0"/>
              <a:pPr/>
              <a:t>10/18/2014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101/102 PSUC                                  Department of CSE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9062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8847E-3DA2-4E2D-B57C-165EB5D63963}" type="datetime1">
              <a:rPr lang="en-US" smtClean="0"/>
              <a:pPr/>
              <a:t>10/18/2014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101/102 PSUC                                  Department of CSE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4313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ECBD8-47AC-45D3-A161-A9B431EFEAFB}" type="datetime1">
              <a:rPr lang="en-US" smtClean="0"/>
              <a:pPr/>
              <a:t>10/18/2014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101/102 PSUC                                  Department of 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68672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90D20-D6F3-4931-9C17-89ABE93C6052}" type="datetime1">
              <a:rPr lang="en-US" smtClean="0"/>
              <a:pPr/>
              <a:t>10/18/2014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101/102 PSUC                                  Department of 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48982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>
          <a:xfrm>
            <a:off x="6629400" y="6363222"/>
            <a:ext cx="1371600" cy="365125"/>
          </a:xfrm>
        </p:spPr>
        <p:txBody>
          <a:bodyPr/>
          <a:lstStyle/>
          <a:p>
            <a:fld id="{5458A48C-2505-4317-8C71-CB818E67A091}" type="datetime1">
              <a:rPr lang="en-US" smtClean="0">
                <a:solidFill>
                  <a:prstClr val="black"/>
                </a:solidFill>
              </a:rPr>
              <a:pPr/>
              <a:t>10/18/2014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>
          <a:xfrm>
            <a:off x="1295400" y="6356350"/>
            <a:ext cx="4419600" cy="365125"/>
          </a:xfrm>
        </p:spPr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CSE 101/102 PSUC                                  Department of CSE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2971800" y="1981200"/>
            <a:ext cx="4191000" cy="6096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87384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066800"/>
            <a:ext cx="7467600" cy="50593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63222"/>
            <a:ext cx="1600200" cy="365125"/>
          </a:xfrm>
        </p:spPr>
        <p:txBody>
          <a:bodyPr/>
          <a:lstStyle/>
          <a:p>
            <a:fld id="{FE944412-D655-4FB1-9822-E2D3BB9EB257}" type="datetime1">
              <a:rPr lang="en-US" smtClean="0">
                <a:solidFill>
                  <a:prstClr val="black"/>
                </a:solidFill>
              </a:rPr>
              <a:pPr/>
              <a:t>10/18/2014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Footer Placeholder 14"/>
          <p:cNvSpPr>
            <a:spLocks noGrp="1"/>
          </p:cNvSpPr>
          <p:nvPr>
            <p:ph type="ftr" sz="quarter" idx="11"/>
          </p:nvPr>
        </p:nvSpPr>
        <p:spPr>
          <a:xfrm>
            <a:off x="1295400" y="6356350"/>
            <a:ext cx="4419600" cy="365125"/>
          </a:xfrm>
        </p:spPr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CSE 101/102 PSUC                                  Department of CSE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1219199" y="152400"/>
            <a:ext cx="7162801" cy="68580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F79646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07348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199" y="4406900"/>
            <a:ext cx="7275513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199" y="2906713"/>
            <a:ext cx="7275513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F7D80-4FE1-46DE-A322-62B0FABE6542}" type="datetime1">
              <a:rPr lang="en-US" smtClean="0">
                <a:solidFill>
                  <a:prstClr val="black"/>
                </a:solidFill>
              </a:rPr>
              <a:pPr/>
              <a:t>10/18/2014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CSE 101/102 PSUC                                  Department of CSE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F79646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30087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3154004"/>
            <a:ext cx="7010398" cy="54999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800" y="1600200"/>
            <a:ext cx="35814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600200"/>
            <a:ext cx="3657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C8E21-FD96-4993-9987-4DD7FB39CA45}" type="datetime1">
              <a:rPr lang="en-US" smtClean="0">
                <a:solidFill>
                  <a:prstClr val="black"/>
                </a:solidFill>
              </a:rPr>
              <a:pPr/>
              <a:t>10/18/2014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CSE 101/102 PSUC                                  Department of CSE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F79646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548509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3154004"/>
            <a:ext cx="7010398" cy="54999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800" y="1600199"/>
            <a:ext cx="3201988" cy="5746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800" y="2576863"/>
            <a:ext cx="3201988" cy="354929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35954" y="1600199"/>
            <a:ext cx="3203246" cy="5746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35954" y="2576863"/>
            <a:ext cx="3203246" cy="354929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C4BA9-DA0D-4BD9-902F-6FAF028D4FB2}" type="datetime1">
              <a:rPr lang="en-US" smtClean="0">
                <a:solidFill>
                  <a:prstClr val="black"/>
                </a:solidFill>
              </a:rPr>
              <a:pPr/>
              <a:t>10/18/2014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CSE 101/102 PSUC                                  Department of CSE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F79646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33041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3154004"/>
            <a:ext cx="7010398" cy="54999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E5C5E-BA80-4E6A-AC95-9CEE3983B6B7}" type="datetime1">
              <a:rPr lang="en-US" smtClean="0">
                <a:solidFill>
                  <a:prstClr val="black"/>
                </a:solidFill>
              </a:rPr>
              <a:pPr/>
              <a:t>10/18/2014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CSE 101/102 PSUC                                  Department of CSE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F79646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850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F870384-6AD3-4987-924C-F2BD21641FB3}" type="datetime1">
              <a:rPr lang="en-US" smtClean="0"/>
              <a:pPr>
                <a:defRPr/>
              </a:pPr>
              <a:t>10/18/2014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CSE 101/102 PSUC                                  Department of 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D324A9-329B-4416-AB95-416A246498A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00875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2C115-359D-4BFB-8103-C81A42793032}" type="datetime1">
              <a:rPr lang="en-US" smtClean="0">
                <a:solidFill>
                  <a:prstClr val="black"/>
                </a:solidFill>
              </a:rPr>
              <a:pPr/>
              <a:t>10/18/2014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CSE 101/102 PSUC                                  Department of CSE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F79646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172708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1" y="1036259"/>
            <a:ext cx="2425336" cy="1041023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5650" y="1036259"/>
            <a:ext cx="4121150" cy="52435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7801" y="2198310"/>
            <a:ext cx="2425336" cy="42024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EBEBC-71C0-48B2-9D85-44D73598B218}" type="datetime1">
              <a:rPr lang="en-US" smtClean="0">
                <a:solidFill>
                  <a:prstClr val="black"/>
                </a:solidFill>
              </a:rPr>
              <a:pPr/>
              <a:t>10/18/2014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CSE 101/102 PSUC                                  Department of CSE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F79646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319294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42999"/>
            <a:ext cx="5486400" cy="35845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5C5BE-E138-4B46-A5F1-E08320619C8B}" type="datetime1">
              <a:rPr lang="en-US" smtClean="0">
                <a:solidFill>
                  <a:prstClr val="black"/>
                </a:solidFill>
              </a:rPr>
              <a:pPr/>
              <a:t>10/18/2014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CSE 101/102 PSUC                                  Department of CSE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F79646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75035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3154004"/>
            <a:ext cx="7010398" cy="54999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1066800"/>
            <a:ext cx="7467600" cy="50593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3445F-B529-42A3-AA39-2C6226CC10D7}" type="datetime1">
              <a:rPr lang="en-US" smtClean="0">
                <a:solidFill>
                  <a:prstClr val="black"/>
                </a:solidFill>
              </a:rPr>
              <a:pPr/>
              <a:t>10/18/2014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CSE 101/102 PSUC                                  Department of CSE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F79646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500783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66800"/>
            <a:ext cx="2057400" cy="5059363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1066800"/>
            <a:ext cx="5105400" cy="50593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1AD73-348C-4B02-9E64-498ED4A1D5FE}" type="datetime1">
              <a:rPr lang="en-US" smtClean="0">
                <a:solidFill>
                  <a:prstClr val="black"/>
                </a:solidFill>
              </a:rPr>
              <a:pPr/>
              <a:t>10/18/2014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CSE 101/102 PSUC                                  Department of CSE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F79646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29562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>
          <a:xfrm>
            <a:off x="6629400" y="6363222"/>
            <a:ext cx="1371600" cy="365125"/>
          </a:xfrm>
        </p:spPr>
        <p:txBody>
          <a:bodyPr/>
          <a:lstStyle/>
          <a:p>
            <a:fld id="{5458A48C-2505-4317-8C71-CB818E67A091}" type="datetime1">
              <a:rPr lang="en-US" smtClean="0">
                <a:solidFill>
                  <a:prstClr val="black"/>
                </a:solidFill>
              </a:rPr>
              <a:pPr/>
              <a:t>10/18/2014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>
          <a:xfrm>
            <a:off x="1295400" y="6356350"/>
            <a:ext cx="4419600" cy="365125"/>
          </a:xfrm>
        </p:spPr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CSE 101/102 PSUC                                  Department of CSE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2971800" y="1981200"/>
            <a:ext cx="4191000" cy="6096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94486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066800"/>
            <a:ext cx="7467600" cy="50593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63222"/>
            <a:ext cx="1600200" cy="365125"/>
          </a:xfrm>
        </p:spPr>
        <p:txBody>
          <a:bodyPr/>
          <a:lstStyle/>
          <a:p>
            <a:fld id="{FE944412-D655-4FB1-9822-E2D3BB9EB257}" type="datetime1">
              <a:rPr lang="en-US" smtClean="0">
                <a:solidFill>
                  <a:prstClr val="black"/>
                </a:solidFill>
              </a:rPr>
              <a:pPr/>
              <a:t>10/18/2014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Footer Placeholder 14"/>
          <p:cNvSpPr>
            <a:spLocks noGrp="1"/>
          </p:cNvSpPr>
          <p:nvPr>
            <p:ph type="ftr" sz="quarter" idx="11"/>
          </p:nvPr>
        </p:nvSpPr>
        <p:spPr>
          <a:xfrm>
            <a:off x="1295400" y="6356350"/>
            <a:ext cx="4419600" cy="365125"/>
          </a:xfrm>
        </p:spPr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CSE 101/102 PSUC                                  Department of CSE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1219199" y="152400"/>
            <a:ext cx="7162801" cy="68580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F79646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18157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199" y="4406900"/>
            <a:ext cx="7275513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199" y="2906713"/>
            <a:ext cx="7275513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F7D80-4FE1-46DE-A322-62B0FABE6542}" type="datetime1">
              <a:rPr lang="en-US" smtClean="0">
                <a:solidFill>
                  <a:prstClr val="black"/>
                </a:solidFill>
              </a:rPr>
              <a:pPr/>
              <a:t>10/18/2014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CSE 101/102 PSUC                                  Department of CSE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F79646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55651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>
          <a:xfrm>
            <a:off x="6629400" y="6363222"/>
            <a:ext cx="1371600" cy="365125"/>
          </a:xfrm>
        </p:spPr>
        <p:txBody>
          <a:bodyPr/>
          <a:lstStyle/>
          <a:p>
            <a:fld id="{59EA8130-0DF0-4038-A589-1A48F69E7957}" type="datetime1">
              <a:rPr lang="en-US" smtClean="0">
                <a:solidFill>
                  <a:srgbClr val="002060"/>
                </a:solidFill>
              </a:rPr>
              <a:pPr/>
              <a:t>10/18/2014</a:t>
            </a:fld>
            <a:endParaRPr lang="en-US">
              <a:solidFill>
                <a:srgbClr val="002060"/>
              </a:solidFill>
            </a:endParaRP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>
          <a:xfrm>
            <a:off x="1295400" y="6356350"/>
            <a:ext cx="4419600" cy="365125"/>
          </a:xfrm>
        </p:spPr>
        <p:txBody>
          <a:bodyPr/>
          <a:lstStyle/>
          <a:p>
            <a:r>
              <a:rPr lang="en-US" smtClean="0">
                <a:solidFill>
                  <a:srgbClr val="002060"/>
                </a:solidFill>
              </a:rPr>
              <a:t>Department of CSE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>
                <a:solidFill>
                  <a:srgbClr val="002060"/>
                </a:solidFill>
              </a:rPr>
              <a:pPr/>
              <a:t>‹#›</a:t>
            </a:fld>
            <a:endParaRPr lang="en-US">
              <a:solidFill>
                <a:srgbClr val="002060"/>
              </a:solidFill>
            </a:endParaRPr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2971800" y="1981200"/>
            <a:ext cx="4191000" cy="6096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 userDrawn="1"/>
        </p:nvSpPr>
        <p:spPr>
          <a:xfrm flipV="1">
            <a:off x="0" y="888304"/>
            <a:ext cx="9144000" cy="56366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79646">
                  <a:lumMod val="75000"/>
                </a:srgb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6324600"/>
            <a:ext cx="9144000" cy="469726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79646">
                  <a:lumMod val="75000"/>
                </a:srgb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4526" y="91297"/>
            <a:ext cx="676191" cy="7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7384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066800"/>
            <a:ext cx="7467600" cy="50593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63222"/>
            <a:ext cx="1600200" cy="365125"/>
          </a:xfrm>
        </p:spPr>
        <p:txBody>
          <a:bodyPr/>
          <a:lstStyle/>
          <a:p>
            <a:fld id="{F6A62E5E-8C81-4AD2-BAA4-F293A09EE01B}" type="datetime1">
              <a:rPr lang="en-US" smtClean="0">
                <a:solidFill>
                  <a:srgbClr val="002060"/>
                </a:solidFill>
              </a:rPr>
              <a:pPr/>
              <a:t>10/18/2014</a:t>
            </a:fld>
            <a:endParaRPr lang="en-US">
              <a:solidFill>
                <a:srgbClr val="00206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>
                <a:solidFill>
                  <a:srgbClr val="002060"/>
                </a:solidFill>
              </a:rPr>
              <a:pPr/>
              <a:t>‹#›</a:t>
            </a:fld>
            <a:endParaRPr lang="en-US">
              <a:solidFill>
                <a:srgbClr val="002060"/>
              </a:solidFill>
            </a:endParaRPr>
          </a:p>
        </p:txBody>
      </p:sp>
      <p:sp>
        <p:nvSpPr>
          <p:cNvPr id="10" name="Footer Placeholder 14"/>
          <p:cNvSpPr>
            <a:spLocks noGrp="1"/>
          </p:cNvSpPr>
          <p:nvPr>
            <p:ph type="ftr" sz="quarter" idx="11"/>
          </p:nvPr>
        </p:nvSpPr>
        <p:spPr>
          <a:xfrm>
            <a:off x="1295400" y="6356350"/>
            <a:ext cx="4419600" cy="365125"/>
          </a:xfrm>
        </p:spPr>
        <p:txBody>
          <a:bodyPr/>
          <a:lstStyle/>
          <a:p>
            <a:r>
              <a:rPr lang="en-US" smtClean="0">
                <a:solidFill>
                  <a:srgbClr val="002060"/>
                </a:solidFill>
              </a:rPr>
              <a:t>Department of CSE</a:t>
            </a:r>
            <a:endParaRPr lang="en-US">
              <a:solidFill>
                <a:srgbClr val="002060"/>
              </a:solidFill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1219199" y="152400"/>
            <a:ext cx="7162801" cy="68580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07348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3B798D7-6913-47E0-ABB0-60E7FEA7FF85}" type="datetime1">
              <a:rPr lang="en-US" smtClean="0"/>
              <a:pPr>
                <a:defRPr/>
              </a:pPr>
              <a:t>10/18/2014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CSE 101/102 PSUC                                  Department of CSE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3174BD-5FCF-459E-A999-D825D667214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48509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199" y="4406900"/>
            <a:ext cx="7275513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199" y="2906713"/>
            <a:ext cx="7275513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ACAA-8B26-4887-A778-9C6513D1114D}" type="datetime1">
              <a:rPr lang="en-US" smtClean="0">
                <a:solidFill>
                  <a:srgbClr val="002060"/>
                </a:solidFill>
              </a:rPr>
              <a:pPr/>
              <a:t>10/18/2014</a:t>
            </a:fld>
            <a:endParaRPr lang="en-US">
              <a:solidFill>
                <a:srgbClr val="00206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2060"/>
                </a:solidFill>
              </a:rPr>
              <a:t>Department of CSE</a:t>
            </a:r>
            <a:endParaRPr lang="en-US">
              <a:solidFill>
                <a:srgbClr val="00206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>
                <a:solidFill>
                  <a:srgbClr val="002060"/>
                </a:solidFill>
              </a:rPr>
              <a:pPr/>
              <a:t>‹#›</a:t>
            </a:fld>
            <a:endParaRPr lang="en-US">
              <a:solidFill>
                <a:srgbClr val="00206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30087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3154004"/>
            <a:ext cx="7010398" cy="54999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800" y="1600200"/>
            <a:ext cx="35814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600200"/>
            <a:ext cx="3657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80F3B-A2B9-491F-9EAB-0BE685FD0D5C}" type="datetime1">
              <a:rPr lang="en-US" smtClean="0">
                <a:solidFill>
                  <a:srgbClr val="002060"/>
                </a:solidFill>
              </a:rPr>
              <a:pPr/>
              <a:t>10/18/2014</a:t>
            </a:fld>
            <a:endParaRPr lang="en-US">
              <a:solidFill>
                <a:srgbClr val="00206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2060"/>
                </a:solidFill>
              </a:rPr>
              <a:t>Department of CSE</a:t>
            </a:r>
            <a:endParaRPr lang="en-US">
              <a:solidFill>
                <a:srgbClr val="00206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>
                <a:solidFill>
                  <a:srgbClr val="002060"/>
                </a:solidFill>
              </a:rPr>
              <a:pPr/>
              <a:t>‹#›</a:t>
            </a:fld>
            <a:endParaRPr lang="en-US">
              <a:solidFill>
                <a:srgbClr val="00206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548509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3154004"/>
            <a:ext cx="7010398" cy="54999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800" y="1600199"/>
            <a:ext cx="3201988" cy="5746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800" y="2576863"/>
            <a:ext cx="3201988" cy="354929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35954" y="1600199"/>
            <a:ext cx="3203246" cy="5746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35954" y="2576863"/>
            <a:ext cx="3203246" cy="354929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7B75B-2524-4798-85D8-475AC0F3E9C8}" type="datetime1">
              <a:rPr lang="en-US" smtClean="0">
                <a:solidFill>
                  <a:srgbClr val="002060"/>
                </a:solidFill>
              </a:rPr>
              <a:pPr/>
              <a:t>10/18/2014</a:t>
            </a:fld>
            <a:endParaRPr lang="en-US">
              <a:solidFill>
                <a:srgbClr val="00206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2060"/>
                </a:solidFill>
              </a:rPr>
              <a:t>Department of CSE</a:t>
            </a:r>
            <a:endParaRPr lang="en-US">
              <a:solidFill>
                <a:srgbClr val="00206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>
                <a:solidFill>
                  <a:srgbClr val="002060"/>
                </a:solidFill>
              </a:rPr>
              <a:pPr/>
              <a:t>‹#›</a:t>
            </a:fld>
            <a:endParaRPr lang="en-US">
              <a:solidFill>
                <a:srgbClr val="00206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33041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3154004"/>
            <a:ext cx="7010398" cy="54999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3DB09-9C0B-4D47-AF9A-895965FCEE78}" type="datetime1">
              <a:rPr lang="en-US" smtClean="0">
                <a:solidFill>
                  <a:srgbClr val="002060"/>
                </a:solidFill>
              </a:rPr>
              <a:pPr/>
              <a:t>10/18/2014</a:t>
            </a:fld>
            <a:endParaRPr lang="en-US">
              <a:solidFill>
                <a:srgbClr val="00206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2060"/>
                </a:solidFill>
              </a:rPr>
              <a:t>Department of CSE</a:t>
            </a:r>
            <a:endParaRPr lang="en-US">
              <a:solidFill>
                <a:srgbClr val="00206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>
                <a:solidFill>
                  <a:srgbClr val="002060"/>
                </a:solidFill>
              </a:rPr>
              <a:pPr/>
              <a:t>‹#›</a:t>
            </a:fld>
            <a:endParaRPr lang="en-US">
              <a:solidFill>
                <a:srgbClr val="00206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85075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8EB1F-2A33-4415-B325-33255FF7306F}" type="datetime1">
              <a:rPr lang="en-US" smtClean="0">
                <a:solidFill>
                  <a:srgbClr val="002060"/>
                </a:solidFill>
              </a:rPr>
              <a:pPr/>
              <a:t>10/18/2014</a:t>
            </a:fld>
            <a:endParaRPr lang="en-US">
              <a:solidFill>
                <a:srgbClr val="00206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2060"/>
                </a:solidFill>
              </a:rPr>
              <a:t>Department of CSE</a:t>
            </a:r>
            <a:endParaRPr lang="en-US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>
                <a:solidFill>
                  <a:srgbClr val="002060"/>
                </a:solidFill>
              </a:rPr>
              <a:pPr/>
              <a:t>‹#›</a:t>
            </a:fld>
            <a:endParaRPr lang="en-US">
              <a:solidFill>
                <a:srgbClr val="00206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172708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1" y="1036259"/>
            <a:ext cx="2425336" cy="1041023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5650" y="1036259"/>
            <a:ext cx="4121150" cy="52435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7801" y="2198310"/>
            <a:ext cx="2425336" cy="42024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91576-7314-4A3A-AB34-B3DF5A3E5E85}" type="datetime1">
              <a:rPr lang="en-US" smtClean="0">
                <a:solidFill>
                  <a:srgbClr val="002060"/>
                </a:solidFill>
              </a:rPr>
              <a:pPr/>
              <a:t>10/18/2014</a:t>
            </a:fld>
            <a:endParaRPr lang="en-US">
              <a:solidFill>
                <a:srgbClr val="00206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2060"/>
                </a:solidFill>
              </a:rPr>
              <a:t>Department of CSE</a:t>
            </a:r>
            <a:endParaRPr lang="en-US">
              <a:solidFill>
                <a:srgbClr val="00206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>
                <a:solidFill>
                  <a:srgbClr val="002060"/>
                </a:solidFill>
              </a:rPr>
              <a:pPr/>
              <a:t>‹#›</a:t>
            </a:fld>
            <a:endParaRPr lang="en-US">
              <a:solidFill>
                <a:srgbClr val="00206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319294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42999"/>
            <a:ext cx="5486400" cy="35845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35AA6-A949-47F8-868A-EA3690493DDE}" type="datetime1">
              <a:rPr lang="en-US" smtClean="0">
                <a:solidFill>
                  <a:srgbClr val="002060"/>
                </a:solidFill>
              </a:rPr>
              <a:pPr/>
              <a:t>10/18/2014</a:t>
            </a:fld>
            <a:endParaRPr lang="en-US">
              <a:solidFill>
                <a:srgbClr val="00206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2060"/>
                </a:solidFill>
              </a:rPr>
              <a:t>Department of CSE</a:t>
            </a:r>
            <a:endParaRPr lang="en-US">
              <a:solidFill>
                <a:srgbClr val="00206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>
                <a:solidFill>
                  <a:srgbClr val="002060"/>
                </a:solidFill>
              </a:rPr>
              <a:pPr/>
              <a:t>‹#›</a:t>
            </a:fld>
            <a:endParaRPr lang="en-US">
              <a:solidFill>
                <a:srgbClr val="00206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75035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3154004"/>
            <a:ext cx="7010398" cy="54999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1066800"/>
            <a:ext cx="7467600" cy="50593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CD072-1BFE-46DF-A0CC-780FAE8A279A}" type="datetime1">
              <a:rPr lang="en-US" smtClean="0">
                <a:solidFill>
                  <a:srgbClr val="002060"/>
                </a:solidFill>
              </a:rPr>
              <a:pPr/>
              <a:t>10/18/2014</a:t>
            </a:fld>
            <a:endParaRPr lang="en-US">
              <a:solidFill>
                <a:srgbClr val="00206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2060"/>
                </a:solidFill>
              </a:rPr>
              <a:t>Department of CSE</a:t>
            </a:r>
            <a:endParaRPr lang="en-US">
              <a:solidFill>
                <a:srgbClr val="00206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>
                <a:solidFill>
                  <a:srgbClr val="002060"/>
                </a:solidFill>
              </a:rPr>
              <a:pPr/>
              <a:t>‹#›</a:t>
            </a:fld>
            <a:endParaRPr lang="en-US">
              <a:solidFill>
                <a:srgbClr val="00206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500783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66800"/>
            <a:ext cx="2057400" cy="5059363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1066800"/>
            <a:ext cx="5105400" cy="50593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C4130-5BCC-4263-83F4-F226145E83AA}" type="datetime1">
              <a:rPr lang="en-US" smtClean="0">
                <a:solidFill>
                  <a:srgbClr val="002060"/>
                </a:solidFill>
              </a:rPr>
              <a:pPr/>
              <a:t>10/18/2014</a:t>
            </a:fld>
            <a:endParaRPr lang="en-US">
              <a:solidFill>
                <a:srgbClr val="00206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2060"/>
                </a:solidFill>
              </a:rPr>
              <a:t>Department of CSE</a:t>
            </a:r>
            <a:endParaRPr lang="en-US">
              <a:solidFill>
                <a:srgbClr val="00206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>
                <a:solidFill>
                  <a:srgbClr val="002060"/>
                </a:solidFill>
              </a:rPr>
              <a:pPr/>
              <a:t>‹#›</a:t>
            </a:fld>
            <a:endParaRPr lang="en-US">
              <a:solidFill>
                <a:srgbClr val="00206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29562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DC6F749-80A4-4ABF-9823-D1C51188F49F}" type="datetime1">
              <a:rPr lang="en-US" smtClean="0"/>
              <a:pPr>
                <a:defRPr/>
              </a:pPr>
              <a:t>10/18/2014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CSE 101/102 PSUC                                  Department of CSE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D8DADF-A53D-4457-81FD-FCCB70A5B59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30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0CE857D-91E8-4408-B5CA-4FCD8661FFBE}" type="datetime1">
              <a:rPr lang="en-US" smtClean="0"/>
              <a:pPr>
                <a:defRPr/>
              </a:pPr>
              <a:t>10/18/2014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CSE 101/102 PSUC                                  Department of CSE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2096C3-808E-488D-A8CE-7DE33AD44B9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850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89E240B-B5A2-4A30-9286-4B8EF0670269}" type="datetime1">
              <a:rPr lang="en-US" smtClean="0"/>
              <a:pPr>
                <a:defRPr/>
              </a:pPr>
              <a:t>10/18/2014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CSE 101/102 PSUC                                  Department of CSE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6544CE-B3B7-40A3-BC6B-4783AB4E0C0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727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1EA17F-F3B9-4FF9-81A3-E9EC6238EB84}" type="datetime1">
              <a:rPr lang="en-US" smtClean="0"/>
              <a:pPr>
                <a:defRPr/>
              </a:pPr>
              <a:t>10/18/2014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CSE 101/102 PSUC                                  Department of CSE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C314D6-6E7C-41C1-8D52-5A4B71E0230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192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CE1A6B2-AE13-4F5A-801C-DD057B509D1E}" type="datetime1">
              <a:rPr lang="en-US" smtClean="0"/>
              <a:pPr>
                <a:defRPr/>
              </a:pPr>
              <a:t>10/18/2014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CSE 101/102 PSUC                                  Department of CSE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996B00-C6C5-4FB6-A017-8BBE97F8287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50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tif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tiff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flipV="1">
            <a:off x="0" y="888304"/>
            <a:ext cx="9144000" cy="56366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6324600"/>
            <a:ext cx="9144000" cy="469726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4526" y="91297"/>
            <a:ext cx="676191" cy="73333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5499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66800"/>
            <a:ext cx="8229600" cy="5059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296DD11D-D56C-4A24-B895-14844054D111}" type="datetime1">
              <a:rPr lang="en-US" smtClean="0"/>
              <a:pPr>
                <a:defRPr/>
              </a:pPr>
              <a:t>10/18/2014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CSE 101/102 PSUC                                  Department of 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189F867F-FB6E-4AAA-B719-5E943A18E44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827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2" r:id="rId1"/>
    <p:sldLayoutId id="2147483943" r:id="rId2"/>
    <p:sldLayoutId id="2147483944" r:id="rId3"/>
    <p:sldLayoutId id="2147483945" r:id="rId4"/>
    <p:sldLayoutId id="2147483946" r:id="rId5"/>
    <p:sldLayoutId id="2147483947" r:id="rId6"/>
    <p:sldLayoutId id="2147483948" r:id="rId7"/>
    <p:sldLayoutId id="2147483949" r:id="rId8"/>
    <p:sldLayoutId id="2147483950" r:id="rId9"/>
    <p:sldLayoutId id="2147483951" r:id="rId10"/>
    <p:sldLayoutId id="2147483952" r:id="rId11"/>
    <p:sldLayoutId id="2147483953" r:id="rId12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6324600"/>
            <a:ext cx="9144000" cy="469726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4526" y="91297"/>
            <a:ext cx="676191" cy="73333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5499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66800"/>
            <a:ext cx="8229600" cy="5059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0E57FC4C-32C7-4451-A0DE-20F7B43CEC0D}" type="datetime1">
              <a:rPr lang="en-US" smtClean="0"/>
              <a:pPr/>
              <a:t>10/18/2014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CSE 101/102 PSUC                                  Department of 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/>
                </a:solidFill>
              </a:defRPr>
            </a:lvl1pPr>
          </a:lstStyle>
          <a:p>
            <a:fld id="{EB572375-96E0-4DBB-B3D7-B1489209CDB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207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5" r:id="rId1"/>
    <p:sldLayoutId id="2147483956" r:id="rId2"/>
    <p:sldLayoutId id="2147483957" r:id="rId3"/>
    <p:sldLayoutId id="2147483958" r:id="rId4"/>
    <p:sldLayoutId id="2147483959" r:id="rId5"/>
    <p:sldLayoutId id="2147483960" r:id="rId6"/>
    <p:sldLayoutId id="2147483961" r:id="rId7"/>
    <p:sldLayoutId id="2147483962" r:id="rId8"/>
    <p:sldLayoutId id="2147483963" r:id="rId9"/>
    <p:sldLayoutId id="2147483964" r:id="rId10"/>
    <p:sldLayoutId id="2147483965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" cy="6858000"/>
          </a:xfrm>
          <a:prstGeom prst="rect">
            <a:avLst/>
          </a:prstGeom>
          <a:solidFill>
            <a:srgbClr val="0000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363222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296DD11D-D56C-4A24-B895-14844054D111}" type="datetime1">
              <a:rPr lang="en-US" smtClean="0"/>
              <a:pPr>
                <a:defRPr/>
              </a:pPr>
              <a:t>10/18/2014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0" y="6356350"/>
            <a:ext cx="472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CSE 101/102 PSUC                                  Department of 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01000" y="6356350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189F867F-FB6E-4AAA-B719-5E943A18E44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219199" y="3048000"/>
            <a:ext cx="7823333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827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3" r:id="rId1"/>
    <p:sldLayoutId id="2147484004" r:id="rId2"/>
    <p:sldLayoutId id="2147484005" r:id="rId3"/>
    <p:sldLayoutId id="2147484006" r:id="rId4"/>
    <p:sldLayoutId id="2147484007" r:id="rId5"/>
    <p:sldLayoutId id="2147484008" r:id="rId6"/>
    <p:sldLayoutId id="2147484009" r:id="rId7"/>
    <p:sldLayoutId id="2147484010" r:id="rId8"/>
    <p:sldLayoutId id="2147484011" r:id="rId9"/>
    <p:sldLayoutId id="2147484012" r:id="rId10"/>
    <p:sldLayoutId id="2147484013" r:id="rId11"/>
    <p:sldLayoutId id="2147483979" r:id="rId12"/>
    <p:sldLayoutId id="2147483980" r:id="rId13"/>
    <p:sldLayoutId id="2147483981" r:id="rId14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" cy="6858000"/>
          </a:xfrm>
          <a:prstGeom prst="rect">
            <a:avLst/>
          </a:prstGeom>
          <a:solidFill>
            <a:srgbClr val="0000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363222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296DD11D-D56C-4A24-B895-14844054D111}" type="datetime1">
              <a:rPr lang="en-US" smtClean="0"/>
              <a:pPr>
                <a:defRPr/>
              </a:pPr>
              <a:t>10/18/2014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0" y="6356350"/>
            <a:ext cx="472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CSE 101/102 PSUC                                  Department of 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01000" y="6356350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189F867F-FB6E-4AAA-B719-5E943A18E44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219199" y="3048000"/>
            <a:ext cx="7823333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827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5" r:id="rId1"/>
    <p:sldLayoutId id="2147484016" r:id="rId2"/>
    <p:sldLayoutId id="2147484017" r:id="rId3"/>
    <p:sldLayoutId id="2147484018" r:id="rId4"/>
    <p:sldLayoutId id="2147484019" r:id="rId5"/>
    <p:sldLayoutId id="2147484020" r:id="rId6"/>
    <p:sldLayoutId id="2147484021" r:id="rId7"/>
    <p:sldLayoutId id="2147484022" r:id="rId8"/>
    <p:sldLayoutId id="2147484023" r:id="rId9"/>
    <p:sldLayoutId id="2147484024" r:id="rId10"/>
    <p:sldLayoutId id="2147484025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Relationship Id="rId5" Type="http://schemas.openxmlformats.org/officeDocument/2006/relationships/slide" Target="slide15.xml"/><Relationship Id="rId4" Type="http://schemas.openxmlformats.org/officeDocument/2006/relationships/slide" Target="slide2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2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Relationship Id="rId4" Type="http://schemas.openxmlformats.org/officeDocument/2006/relationships/slide" Target="slide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2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Relationship Id="rId4" Type="http://schemas.openxmlformats.org/officeDocument/2006/relationships/slide" Target="slide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2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Relationship Id="rId4" Type="http://schemas.openxmlformats.org/officeDocument/2006/relationships/slide" Target="slide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slide" Target="slide21.xml"/><Relationship Id="rId1" Type="http://schemas.openxmlformats.org/officeDocument/2006/relationships/slideLayout" Target="../slideLayouts/slideLayout3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0.xml"/><Relationship Id="rId5" Type="http://schemas.openxmlformats.org/officeDocument/2006/relationships/slide" Target="slide21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21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Relationship Id="rId4" Type="http://schemas.openxmlformats.org/officeDocument/2006/relationships/slide" Target="slide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slide" Target="slide21.xml"/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slide" Target="slide21.xml"/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slide" Target="slide21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9.xml"/><Relationship Id="rId5" Type="http://schemas.openxmlformats.org/officeDocument/2006/relationships/slide" Target="slide15.xml"/><Relationship Id="rId4" Type="http://schemas.openxmlformats.org/officeDocument/2006/relationships/slide" Target="slide2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CS-Nestedif&amp;elseifladder.pdf" TargetMode="External"/><Relationship Id="rId2" Type="http://schemas.openxmlformats.org/officeDocument/2006/relationships/slide" Target="slide21.xml"/><Relationship Id="rId1" Type="http://schemas.openxmlformats.org/officeDocument/2006/relationships/slideLayout" Target="../slideLayouts/slideLayout25.xml"/><Relationship Id="rId5" Type="http://schemas.openxmlformats.org/officeDocument/2006/relationships/hyperlink" Target="DOIT-Nestedif&amp;elseifladder.pdf" TargetMode="External"/><Relationship Id="rId4" Type="http://schemas.openxmlformats.org/officeDocument/2006/relationships/slide" Target="slide1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5.xml"/><Relationship Id="rId4" Type="http://schemas.openxmlformats.org/officeDocument/2006/relationships/slide" Target="slide1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5.xml"/><Relationship Id="rId4" Type="http://schemas.openxmlformats.org/officeDocument/2006/relationships/slide" Target="slide1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5.xml"/><Relationship Id="rId4" Type="http://schemas.openxmlformats.org/officeDocument/2006/relationships/slide" Target="slide1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5.xml"/><Relationship Id="rId5" Type="http://schemas.openxmlformats.org/officeDocument/2006/relationships/slide" Target="slide15.xml"/><Relationship Id="rId4" Type="http://schemas.openxmlformats.org/officeDocument/2006/relationships/slide" Target="slide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5.xml"/><Relationship Id="rId4" Type="http://schemas.openxmlformats.org/officeDocument/2006/relationships/slide" Target="slide1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5.xml"/><Relationship Id="rId4" Type="http://schemas.openxmlformats.org/officeDocument/2006/relationships/slide" Target="slide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5.xml"/><Relationship Id="rId4" Type="http://schemas.openxmlformats.org/officeDocument/2006/relationships/slide" Target="slide1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5.xml"/><Relationship Id="rId4" Type="http://schemas.openxmlformats.org/officeDocument/2006/relationships/slide" Target="slide1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5.xml"/><Relationship Id="rId4" Type="http://schemas.openxmlformats.org/officeDocument/2006/relationships/slide" Target="slide1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5.xml"/><Relationship Id="rId4" Type="http://schemas.openxmlformats.org/officeDocument/2006/relationships/slide" Target="slide1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0.xml"/><Relationship Id="rId6" Type="http://schemas.openxmlformats.org/officeDocument/2006/relationships/slide" Target="slide4.xml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Relationship Id="rId5" Type="http://schemas.openxmlformats.org/officeDocument/2006/relationships/slide" Target="slide15.xml"/><Relationship Id="rId4" Type="http://schemas.openxmlformats.org/officeDocument/2006/relationships/slide" Target="slide2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5.xml"/><Relationship Id="rId4" Type="http://schemas.openxmlformats.org/officeDocument/2006/relationships/hyperlink" Target="MCQ-TypesofCSDecisionMaking&amp;Branching.pptx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Relationship Id="rId4" Type="http://schemas.openxmlformats.org/officeDocument/2006/relationships/slide" Target="slide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slide" Target="slide21.xml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2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Relationship Id="rId4" Type="http://schemas.openxmlformats.org/officeDocument/2006/relationships/slide" Target="slide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Relationship Id="rId4" Type="http://schemas.openxmlformats.org/officeDocument/2006/relationships/slide" Target="slide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2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Relationship Id="rId4" Type="http://schemas.openxmlformats.org/officeDocument/2006/relationships/slide" Target="slide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52600" y="2515850"/>
            <a:ext cx="6019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4400" dirty="0" smtClean="0">
                <a:solidFill>
                  <a:srgbClr val="002060"/>
                </a:solidFill>
                <a:latin typeface="Calibri"/>
              </a:rPr>
              <a:t>Decision Making and Branching</a:t>
            </a:r>
            <a:endParaRPr lang="en-US" sz="4400" dirty="0">
              <a:solidFill>
                <a:srgbClr val="00206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7208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3" descr="C C++ program control if-else if statement multi selection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10000" contrast="30000"/>
          </a:blip>
          <a:stretch>
            <a:fillRect/>
          </a:stretch>
        </p:blipFill>
        <p:spPr>
          <a:xfrm>
            <a:off x="1524000" y="1143000"/>
            <a:ext cx="5714999" cy="4398179"/>
          </a:xfrm>
          <a:noFill/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B0D78-57E0-4D03-A74F-FF97A5CCE036}" type="datetime1">
              <a:rPr lang="en-US" smtClean="0"/>
              <a:pPr/>
              <a:t>10/18/2014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 eaLnBrk="1" hangingPunct="1"/>
            <a:r>
              <a:rPr lang="en-US" sz="4000" dirty="0" smtClean="0"/>
              <a:t>The </a:t>
            </a:r>
            <a:r>
              <a:rPr lang="en-US" sz="4000" b="1" dirty="0" smtClean="0">
                <a:solidFill>
                  <a:srgbClr val="993300"/>
                </a:solidFill>
                <a:latin typeface="Tempus Sans ITC" pitchFamily="82" charset="0"/>
              </a:rPr>
              <a:t>else if Ladder</a:t>
            </a:r>
          </a:p>
        </p:txBody>
      </p:sp>
      <p:sp>
        <p:nvSpPr>
          <p:cNvPr id="8" name="Left Arrow 7">
            <a:hlinkClick r:id="" action="ppaction://hlinkshowjump?jump=lastslideviewed"/>
          </p:cNvPr>
          <p:cNvSpPr/>
          <p:nvPr/>
        </p:nvSpPr>
        <p:spPr>
          <a:xfrm>
            <a:off x="152400" y="5791200"/>
            <a:ext cx="762000" cy="838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3" y="2266399"/>
            <a:ext cx="1295399" cy="1238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8738" lvl="1"/>
            <a:r>
              <a:rPr lang="en-US" sz="1400" b="1" i="1" dirty="0" smtClean="0">
                <a:solidFill>
                  <a:schemeClr val="bg1"/>
                </a:solidFill>
                <a:hlinkClick r:id="rId4" action="ppaction://hlinksldjump"/>
              </a:rPr>
              <a:t>Syntax</a:t>
            </a:r>
            <a:endParaRPr lang="en-US" sz="1400" b="1" i="1" dirty="0">
              <a:solidFill>
                <a:schemeClr val="bg1"/>
              </a:solidFill>
            </a:endParaRPr>
          </a:p>
          <a:p>
            <a:pPr marL="58738" lvl="1"/>
            <a:endParaRPr lang="en-US" sz="1050" b="1" i="1" dirty="0">
              <a:solidFill>
                <a:srgbClr val="0000FF"/>
              </a:solidFill>
            </a:endParaRPr>
          </a:p>
          <a:p>
            <a:pPr marL="58738" lvl="1"/>
            <a:endParaRPr lang="en-US" sz="1100" b="1" i="1" dirty="0" smtClean="0">
              <a:solidFill>
                <a:srgbClr val="0000FF"/>
              </a:solidFill>
            </a:endParaRPr>
          </a:p>
          <a:p>
            <a:pPr marL="58738" lvl="1"/>
            <a:r>
              <a:rPr lang="en-US" sz="1400" b="1" i="1" dirty="0">
                <a:solidFill>
                  <a:srgbClr val="0000FF"/>
                </a:solidFill>
                <a:hlinkClick r:id="rId5" action="ppaction://hlinksldjump"/>
              </a:rPr>
              <a:t>Control Flow</a:t>
            </a:r>
            <a:endParaRPr lang="en-US" sz="1400" b="1" i="1" dirty="0">
              <a:solidFill>
                <a:srgbClr val="0000FF"/>
              </a:solidFill>
            </a:endParaRPr>
          </a:p>
          <a:p>
            <a:pPr marL="58738" lvl="1"/>
            <a:endParaRPr lang="en-US" sz="1100" b="1" i="1" dirty="0" smtClean="0">
              <a:solidFill>
                <a:srgbClr val="0000FF"/>
              </a:solidFill>
            </a:endParaRPr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295400" y="6356350"/>
            <a:ext cx="4724400" cy="365125"/>
          </a:xfrm>
        </p:spPr>
        <p:txBody>
          <a:bodyPr/>
          <a:lstStyle/>
          <a:p>
            <a:r>
              <a:rPr lang="en-US" dirty="0" smtClean="0"/>
              <a:t>CS 111                              Department of CSE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idx="1"/>
          </p:nvPr>
        </p:nvSpPr>
        <p:spPr>
          <a:xfrm>
            <a:off x="1219200" y="1066799"/>
            <a:ext cx="7848600" cy="5181601"/>
          </a:xfrm>
        </p:spPr>
        <p:txBody>
          <a:bodyPr/>
          <a:lstStyle/>
          <a:p>
            <a:pPr algn="just"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accent2"/>
                </a:solidFill>
              </a:rPr>
              <a:t>expression_1</a:t>
            </a:r>
            <a:r>
              <a:rPr lang="en-US" sz="2000" dirty="0" smtClean="0"/>
              <a:t> is first evaluated.  If it is  TRUE, </a:t>
            </a:r>
            <a:r>
              <a:rPr lang="en-US" sz="2000" dirty="0" smtClean="0">
                <a:solidFill>
                  <a:schemeClr val="accent2"/>
                </a:solidFill>
              </a:rPr>
              <a:t>statement_1</a:t>
            </a:r>
            <a:r>
              <a:rPr lang="en-US" sz="2000" dirty="0" smtClean="0"/>
              <a:t> is executed and the whole statement terminated and the </a:t>
            </a:r>
            <a:r>
              <a:rPr lang="en-US" sz="2000" dirty="0" err="1" smtClean="0">
                <a:solidFill>
                  <a:schemeClr val="accent2"/>
                </a:solidFill>
              </a:rPr>
              <a:t>next_statement</a:t>
            </a:r>
            <a:r>
              <a:rPr lang="en-US" sz="2000" dirty="0" smtClean="0"/>
              <a:t> is executed.  </a:t>
            </a:r>
          </a:p>
          <a:p>
            <a:pPr algn="just"/>
            <a:endParaRPr lang="en-US" sz="800" dirty="0" smtClean="0"/>
          </a:p>
          <a:p>
            <a:pPr algn="just">
              <a:buFont typeface="Wingdings" pitchFamily="2" charset="2"/>
              <a:buChar char="§"/>
            </a:pPr>
            <a:r>
              <a:rPr lang="en-US" sz="2000" dirty="0" smtClean="0"/>
              <a:t>On the other hand, if </a:t>
            </a:r>
            <a:r>
              <a:rPr lang="en-US" sz="2000" dirty="0" smtClean="0">
                <a:solidFill>
                  <a:schemeClr val="accent2"/>
                </a:solidFill>
              </a:rPr>
              <a:t>expression_1</a:t>
            </a:r>
            <a:r>
              <a:rPr lang="en-US" sz="2000" dirty="0" smtClean="0"/>
              <a:t> is FALSE, control passes to the else if part and </a:t>
            </a:r>
            <a:r>
              <a:rPr lang="en-US" sz="2000" dirty="0" smtClean="0">
                <a:solidFill>
                  <a:schemeClr val="accent2"/>
                </a:solidFill>
              </a:rPr>
              <a:t>expression_2</a:t>
            </a:r>
            <a:r>
              <a:rPr lang="en-US" sz="2000" dirty="0" smtClean="0"/>
              <a:t> is evaluated. </a:t>
            </a:r>
          </a:p>
          <a:p>
            <a:pPr algn="just">
              <a:buFontTx/>
              <a:buNone/>
            </a:pPr>
            <a:endParaRPr lang="en-US" sz="800" dirty="0" smtClean="0"/>
          </a:p>
          <a:p>
            <a:pPr algn="just"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000" dirty="0" smtClean="0"/>
              <a:t>If it is TRUE, </a:t>
            </a:r>
            <a:r>
              <a:rPr lang="en-US" sz="2000" dirty="0" smtClean="0">
                <a:solidFill>
                  <a:schemeClr val="accent2"/>
                </a:solidFill>
              </a:rPr>
              <a:t>statement_2</a:t>
            </a:r>
            <a:r>
              <a:rPr lang="en-US" sz="2000" dirty="0" smtClean="0"/>
              <a:t> is executed and the whole system is terminated. 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sz="800" dirty="0" smtClean="0"/>
              <a:t> </a:t>
            </a:r>
          </a:p>
          <a:p>
            <a:pPr algn="just"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000" dirty="0" smtClean="0"/>
              <a:t>If it is False, </a:t>
            </a:r>
            <a:r>
              <a:rPr lang="en-US" sz="2000" dirty="0" smtClean="0">
                <a:solidFill>
                  <a:schemeClr val="accent2"/>
                </a:solidFill>
              </a:rPr>
              <a:t>other else if parts</a:t>
            </a:r>
            <a:r>
              <a:rPr lang="en-US" sz="2000" dirty="0" smtClean="0"/>
              <a:t> (if any) are tested in a similar way. 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sz="800" dirty="0" smtClean="0"/>
              <a:t>     </a:t>
            </a:r>
          </a:p>
          <a:p>
            <a:pPr algn="just"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000" dirty="0" smtClean="0"/>
              <a:t>Finally, if </a:t>
            </a:r>
            <a:r>
              <a:rPr lang="en-US" sz="2000" dirty="0" err="1" smtClean="0">
                <a:solidFill>
                  <a:schemeClr val="accent2"/>
                </a:solidFill>
              </a:rPr>
              <a:t>expression_n</a:t>
            </a:r>
            <a:r>
              <a:rPr lang="en-US" sz="2000" dirty="0" smtClean="0"/>
              <a:t> is True, </a:t>
            </a:r>
            <a:r>
              <a:rPr lang="en-US" sz="2000" dirty="0" err="1" smtClean="0"/>
              <a:t>statement_n</a:t>
            </a:r>
            <a:r>
              <a:rPr lang="en-US" sz="2000" dirty="0" smtClean="0"/>
              <a:t> is executed; if not, </a:t>
            </a:r>
            <a:r>
              <a:rPr lang="en-US" sz="2000" dirty="0" err="1" smtClean="0">
                <a:solidFill>
                  <a:schemeClr val="accent2"/>
                </a:solidFill>
              </a:rPr>
              <a:t>last_statement</a:t>
            </a:r>
            <a:r>
              <a:rPr lang="en-US" sz="2000" dirty="0" smtClean="0"/>
              <a:t> is executed. 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sz="700" dirty="0" smtClean="0"/>
              <a:t> 	</a:t>
            </a:r>
          </a:p>
          <a:p>
            <a:pPr algn="just"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accent2"/>
                </a:solidFill>
              </a:rPr>
              <a:t>Note that only one of the statements</a:t>
            </a:r>
            <a:r>
              <a:rPr lang="en-US" sz="2000" dirty="0" smtClean="0"/>
              <a:t> will be executed others will be skipped.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sz="900" dirty="0" smtClean="0"/>
              <a:t>    	</a:t>
            </a:r>
          </a:p>
          <a:p>
            <a:pPr algn="just"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000" dirty="0" smtClean="0"/>
              <a:t>The </a:t>
            </a:r>
            <a:r>
              <a:rPr lang="en-US" sz="2000" dirty="0" err="1" smtClean="0">
                <a:solidFill>
                  <a:srgbClr val="C00000"/>
                </a:solidFill>
                <a:latin typeface="Arial Rounded MT Bold" pitchFamily="34" charset="0"/>
              </a:rPr>
              <a:t>statement_n’</a:t>
            </a:r>
            <a:r>
              <a:rPr lang="en-US" sz="2000" dirty="0" err="1" smtClean="0">
                <a:solidFill>
                  <a:srgbClr val="C00000"/>
                </a:solidFill>
              </a:rPr>
              <a:t>s</a:t>
            </a:r>
            <a:r>
              <a:rPr lang="en-US" sz="2000" dirty="0" smtClean="0"/>
              <a:t> could also be a </a:t>
            </a:r>
            <a:r>
              <a:rPr lang="en-US" sz="2000" dirty="0" smtClean="0">
                <a:solidFill>
                  <a:srgbClr val="C00000"/>
                </a:solidFill>
                <a:latin typeface="Arial Rounded MT Bold" pitchFamily="34" charset="0"/>
              </a:rPr>
              <a:t>block of statement </a:t>
            </a:r>
            <a:r>
              <a:rPr lang="en-US" sz="2000" dirty="0" smtClean="0"/>
              <a:t>and must be put in curly braces.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FD01D-9825-47D9-8552-E5974D1C0154}" type="datetime1">
              <a:rPr lang="en-US" smtClean="0"/>
              <a:pPr/>
              <a:t>10/18/2014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12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sz="3600" b="1" dirty="0"/>
              <a:t>e</a:t>
            </a:r>
            <a:r>
              <a:rPr lang="en-US" sz="3600" b="1" dirty="0" smtClean="0"/>
              <a:t>lse if ladder -</a:t>
            </a:r>
            <a:r>
              <a:rPr lang="en-US" sz="3100" b="1" dirty="0" smtClean="0">
                <a:solidFill>
                  <a:schemeClr val="accent2"/>
                </a:solidFill>
                <a:latin typeface="Tempus Sans ITC" pitchFamily="82" charset="0"/>
              </a:rPr>
              <a:t>Explanation</a:t>
            </a:r>
          </a:p>
        </p:txBody>
      </p:sp>
      <p:sp>
        <p:nvSpPr>
          <p:cNvPr id="8" name="Left Arrow 7">
            <a:hlinkClick r:id="" action="ppaction://hlinkshowjump?jump=lastslideviewed"/>
          </p:cNvPr>
          <p:cNvSpPr/>
          <p:nvPr/>
        </p:nvSpPr>
        <p:spPr>
          <a:xfrm>
            <a:off x="152400" y="5791200"/>
            <a:ext cx="762000" cy="838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3" y="2266399"/>
            <a:ext cx="1295399" cy="1238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8738" lvl="1"/>
            <a:r>
              <a:rPr lang="en-US" sz="1400" b="1" i="1" dirty="0" smtClean="0">
                <a:solidFill>
                  <a:schemeClr val="bg1"/>
                </a:solidFill>
                <a:hlinkClick r:id="rId3" action="ppaction://hlinksldjump"/>
              </a:rPr>
              <a:t>Syntax</a:t>
            </a:r>
            <a:endParaRPr lang="en-US" sz="1400" b="1" i="1" dirty="0">
              <a:solidFill>
                <a:schemeClr val="bg1"/>
              </a:solidFill>
            </a:endParaRPr>
          </a:p>
          <a:p>
            <a:pPr marL="58738" lvl="1"/>
            <a:endParaRPr lang="en-US" sz="1050" b="1" i="1" dirty="0">
              <a:solidFill>
                <a:srgbClr val="0000FF"/>
              </a:solidFill>
            </a:endParaRPr>
          </a:p>
          <a:p>
            <a:pPr marL="58738" lvl="1"/>
            <a:endParaRPr lang="en-US" sz="1100" b="1" i="1" dirty="0" smtClean="0">
              <a:solidFill>
                <a:srgbClr val="0000FF"/>
              </a:solidFill>
            </a:endParaRPr>
          </a:p>
          <a:p>
            <a:pPr marL="58738" lvl="1"/>
            <a:r>
              <a:rPr lang="en-US" sz="1400" b="1" i="1" dirty="0">
                <a:solidFill>
                  <a:srgbClr val="0000FF"/>
                </a:solidFill>
                <a:hlinkClick r:id="rId4" action="ppaction://hlinksldjump"/>
              </a:rPr>
              <a:t>Control Flow</a:t>
            </a:r>
            <a:endParaRPr lang="en-US" sz="1400" b="1" i="1" dirty="0">
              <a:solidFill>
                <a:srgbClr val="0000FF"/>
              </a:solidFill>
            </a:endParaRPr>
          </a:p>
          <a:p>
            <a:pPr marL="58738" lvl="1"/>
            <a:endParaRPr lang="en-US" sz="1100" b="1" i="1" dirty="0" smtClean="0">
              <a:solidFill>
                <a:srgbClr val="0000FF"/>
              </a:solidFill>
            </a:endParaRPr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295400" y="6356350"/>
            <a:ext cx="4724400" cy="365125"/>
          </a:xfrm>
        </p:spPr>
        <p:txBody>
          <a:bodyPr/>
          <a:lstStyle/>
          <a:p>
            <a:r>
              <a:rPr lang="en-US" dirty="0" smtClean="0"/>
              <a:t>CS 111                              Department of CSE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1371600" y="2254746"/>
            <a:ext cx="7620000" cy="3231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solidFill>
                  <a:schemeClr val="accent2"/>
                </a:solidFill>
                <a:latin typeface="Verdana" pitchFamily="34" charset="0"/>
                <a:cs typeface="Arial" pitchFamily="34" charset="0"/>
              </a:rPr>
              <a:t>	marks		grade</a:t>
            </a:r>
          </a:p>
          <a:p>
            <a:pPr>
              <a:spcBef>
                <a:spcPct val="50000"/>
              </a:spcBef>
            </a:pPr>
            <a:r>
              <a:rPr lang="en-US" sz="2400" dirty="0">
                <a:latin typeface="Verdana" pitchFamily="34" charset="0"/>
                <a:cs typeface="Arial" pitchFamily="34" charset="0"/>
              </a:rPr>
              <a:t>	80-100		   A</a:t>
            </a:r>
          </a:p>
          <a:p>
            <a:pPr>
              <a:spcBef>
                <a:spcPct val="50000"/>
              </a:spcBef>
            </a:pPr>
            <a:r>
              <a:rPr lang="en-US" sz="2400" dirty="0">
                <a:latin typeface="Verdana" pitchFamily="34" charset="0"/>
                <a:cs typeface="Arial" pitchFamily="34" charset="0"/>
              </a:rPr>
              <a:t>	60-79			   B</a:t>
            </a:r>
          </a:p>
          <a:p>
            <a:pPr>
              <a:spcBef>
                <a:spcPct val="50000"/>
              </a:spcBef>
            </a:pPr>
            <a:r>
              <a:rPr lang="en-US" sz="2400" dirty="0">
                <a:latin typeface="Verdana" pitchFamily="34" charset="0"/>
                <a:cs typeface="Arial" pitchFamily="34" charset="0"/>
              </a:rPr>
              <a:t>	50-59			   C</a:t>
            </a:r>
          </a:p>
          <a:p>
            <a:pPr>
              <a:spcBef>
                <a:spcPct val="50000"/>
              </a:spcBef>
            </a:pPr>
            <a:r>
              <a:rPr lang="en-US" sz="2400" dirty="0">
                <a:latin typeface="Verdana" pitchFamily="34" charset="0"/>
                <a:cs typeface="Arial" pitchFamily="34" charset="0"/>
              </a:rPr>
              <a:t>	40-49			   D</a:t>
            </a:r>
          </a:p>
          <a:p>
            <a:pPr>
              <a:spcBef>
                <a:spcPct val="50000"/>
              </a:spcBef>
            </a:pPr>
            <a:r>
              <a:rPr lang="en-US" sz="2400" dirty="0">
                <a:latin typeface="Verdana" pitchFamily="34" charset="0"/>
                <a:cs typeface="Arial" pitchFamily="34" charset="0"/>
              </a:rPr>
              <a:t>	00-39			   F</a:t>
            </a:r>
            <a:endParaRPr lang="en-US" sz="2000" dirty="0">
              <a:latin typeface="Verdana" pitchFamily="34" charset="0"/>
              <a:cs typeface="Arial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DA45C-77CE-42A1-81F1-3DA41300C37F}" type="datetime1">
              <a:rPr lang="en-US" smtClean="0"/>
              <a:pPr/>
              <a:t>10/18/2014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669208"/>
            <a:ext cx="6858000" cy="549992"/>
          </a:xfrm>
        </p:spPr>
        <p:txBody>
          <a:bodyPr>
            <a:normAutofit fontScale="90000"/>
          </a:bodyPr>
          <a:lstStyle/>
          <a:p>
            <a:r>
              <a:rPr lang="en-US" dirty="0">
                <a:cs typeface="Arial" pitchFamily="34" charset="0"/>
              </a:rPr>
              <a:t>WAP Using else-if ladder to calculate </a:t>
            </a:r>
            <a:br>
              <a:rPr lang="en-US" dirty="0">
                <a:cs typeface="Arial" pitchFamily="34" charset="0"/>
              </a:rPr>
            </a:br>
            <a:r>
              <a:rPr lang="en-US" dirty="0">
                <a:cs typeface="Arial" pitchFamily="34" charset="0"/>
              </a:rPr>
              <a:t>grade for the marks </a:t>
            </a:r>
            <a:r>
              <a:rPr lang="en-US" dirty="0"/>
              <a:t>entered</a:t>
            </a:r>
          </a:p>
        </p:txBody>
      </p:sp>
      <p:sp>
        <p:nvSpPr>
          <p:cNvPr id="8" name="Left Arrow 7">
            <a:hlinkClick r:id="" action="ppaction://hlinkshowjump?jump=lastslideviewed"/>
          </p:cNvPr>
          <p:cNvSpPr/>
          <p:nvPr/>
        </p:nvSpPr>
        <p:spPr>
          <a:xfrm>
            <a:off x="152400" y="5791200"/>
            <a:ext cx="762000" cy="838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3" y="2266399"/>
            <a:ext cx="1295399" cy="1238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8738" lvl="1"/>
            <a:r>
              <a:rPr lang="en-US" sz="1400" b="1" i="1" dirty="0" smtClean="0">
                <a:solidFill>
                  <a:schemeClr val="bg1"/>
                </a:solidFill>
                <a:hlinkClick r:id="rId3" action="ppaction://hlinksldjump"/>
              </a:rPr>
              <a:t>Syntax</a:t>
            </a:r>
            <a:endParaRPr lang="en-US" sz="1400" b="1" i="1" dirty="0">
              <a:solidFill>
                <a:schemeClr val="bg1"/>
              </a:solidFill>
            </a:endParaRPr>
          </a:p>
          <a:p>
            <a:pPr marL="58738" lvl="1"/>
            <a:endParaRPr lang="en-US" sz="1050" b="1" i="1" dirty="0">
              <a:solidFill>
                <a:srgbClr val="0000FF"/>
              </a:solidFill>
            </a:endParaRPr>
          </a:p>
          <a:p>
            <a:pPr marL="58738" lvl="1"/>
            <a:endParaRPr lang="en-US" sz="1100" b="1" i="1" dirty="0" smtClean="0">
              <a:solidFill>
                <a:srgbClr val="0000FF"/>
              </a:solidFill>
            </a:endParaRPr>
          </a:p>
          <a:p>
            <a:pPr marL="58738" lvl="1"/>
            <a:r>
              <a:rPr lang="en-US" sz="1400" b="1" i="1" dirty="0">
                <a:solidFill>
                  <a:srgbClr val="0000FF"/>
                </a:solidFill>
                <a:hlinkClick r:id="rId4" action="ppaction://hlinksldjump"/>
              </a:rPr>
              <a:t>Control Flow</a:t>
            </a:r>
            <a:endParaRPr lang="en-US" sz="1400" b="1" i="1" dirty="0">
              <a:solidFill>
                <a:srgbClr val="0000FF"/>
              </a:solidFill>
            </a:endParaRPr>
          </a:p>
          <a:p>
            <a:pPr marL="58738" lvl="1"/>
            <a:endParaRPr lang="en-US" sz="1100" b="1" i="1" dirty="0" smtClean="0">
              <a:solidFill>
                <a:srgbClr val="0000FF"/>
              </a:solidFill>
            </a:endParaRPr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295400" y="6356350"/>
            <a:ext cx="4724400" cy="365125"/>
          </a:xfrm>
        </p:spPr>
        <p:txBody>
          <a:bodyPr/>
          <a:lstStyle/>
          <a:p>
            <a:r>
              <a:rPr lang="en-US" dirty="0" smtClean="0"/>
              <a:t>CS 111                              Department of CSE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1295400" y="1092200"/>
            <a:ext cx="7391400" cy="5401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endParaRPr lang="en-US" sz="1600" dirty="0" smtClean="0">
              <a:latin typeface="Verdana" pitchFamily="34" charset="0"/>
              <a:cs typeface="Arial" pitchFamily="34" charset="0"/>
            </a:endParaRPr>
          </a:p>
          <a:p>
            <a:pPr eaLnBrk="0" hangingPunct="0"/>
            <a:endParaRPr lang="en-US" sz="1600" dirty="0">
              <a:latin typeface="Verdana" pitchFamily="34" charset="0"/>
              <a:cs typeface="Arial" pitchFamily="34" charset="0"/>
            </a:endParaRPr>
          </a:p>
          <a:p>
            <a:pPr eaLnBrk="0" hangingPunct="0"/>
            <a:r>
              <a:rPr lang="en-US" sz="1600" dirty="0">
                <a:latin typeface="Verdana" pitchFamily="34" charset="0"/>
                <a:cs typeface="Arial" pitchFamily="34" charset="0"/>
              </a:rPr>
              <a:t> </a:t>
            </a:r>
            <a:r>
              <a:rPr lang="en-US" sz="1600" dirty="0" smtClean="0">
                <a:latin typeface="Verdana" pitchFamily="34" charset="0"/>
                <a:cs typeface="Arial" pitchFamily="34" charset="0"/>
              </a:rPr>
              <a:t>     </a:t>
            </a:r>
            <a:r>
              <a:rPr lang="en-US" dirty="0" smtClean="0"/>
              <a:t>void </a:t>
            </a:r>
            <a:r>
              <a:rPr lang="en-US" dirty="0"/>
              <a:t>main</a:t>
            </a:r>
            <a:r>
              <a:rPr lang="en-US" dirty="0" smtClean="0"/>
              <a:t>() </a:t>
            </a:r>
            <a:r>
              <a:rPr lang="en-US" b="1" dirty="0" smtClean="0"/>
              <a:t>{</a:t>
            </a:r>
          </a:p>
          <a:p>
            <a:pPr eaLnBrk="0" hangingPunct="0"/>
            <a:r>
              <a:rPr lang="en-US" dirty="0" smtClean="0"/>
              <a:t>	char </a:t>
            </a:r>
            <a:r>
              <a:rPr lang="en-US" dirty="0" err="1" smtClean="0"/>
              <a:t>cgrade</a:t>
            </a:r>
            <a:r>
              <a:rPr lang="en-US" dirty="0" smtClean="0"/>
              <a:t>;</a:t>
            </a:r>
          </a:p>
          <a:p>
            <a:pPr eaLnBrk="0" hangingPunct="0"/>
            <a:r>
              <a:rPr lang="en-US" dirty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/>
              <a:t>imarks</a:t>
            </a:r>
            <a:r>
              <a:rPr lang="en-US" dirty="0"/>
              <a:t>;</a:t>
            </a:r>
          </a:p>
          <a:p>
            <a:pPr eaLnBrk="0" hangingPunct="0"/>
            <a:r>
              <a:rPr lang="en-US" dirty="0"/>
              <a:t>	</a:t>
            </a:r>
            <a:r>
              <a:rPr lang="en-US" dirty="0" err="1" smtClean="0"/>
              <a:t>cout</a:t>
            </a:r>
            <a:r>
              <a:rPr lang="en-US" dirty="0"/>
              <a:t>&lt;&lt;"enter marks</a:t>
            </a:r>
            <a:r>
              <a:rPr lang="en-US" sz="1400" dirty="0"/>
              <a:t>";</a:t>
            </a:r>
          </a:p>
          <a:p>
            <a:r>
              <a:rPr lang="en-US" sz="1600" dirty="0">
                <a:latin typeface="Verdana" pitchFamily="34" charset="0"/>
                <a:cs typeface="Arial" pitchFamily="34" charset="0"/>
              </a:rPr>
              <a:t>           	</a:t>
            </a:r>
            <a:r>
              <a:rPr lang="en-US" sz="1600" dirty="0" err="1" smtClean="0">
                <a:latin typeface="Verdana" pitchFamily="34" charset="0"/>
                <a:cs typeface="Arial" pitchFamily="34" charset="0"/>
              </a:rPr>
              <a:t>cin</a:t>
            </a:r>
            <a:r>
              <a:rPr lang="en-US" sz="1600" dirty="0">
                <a:latin typeface="Verdana" pitchFamily="34" charset="0"/>
                <a:cs typeface="Arial" pitchFamily="34" charset="0"/>
              </a:rPr>
              <a:t>&gt;&gt; </a:t>
            </a:r>
            <a:r>
              <a:rPr lang="en-US" sz="1600" dirty="0" err="1">
                <a:latin typeface="Verdana" pitchFamily="34" charset="0"/>
                <a:cs typeface="Arial" pitchFamily="34" charset="0"/>
              </a:rPr>
              <a:t>imarks</a:t>
            </a:r>
            <a:r>
              <a:rPr lang="en-US" sz="1600" dirty="0">
                <a:latin typeface="Verdana" pitchFamily="34" charset="0"/>
                <a:cs typeface="Arial" pitchFamily="34" charset="0"/>
              </a:rPr>
              <a:t>;</a:t>
            </a:r>
            <a:endParaRPr lang="en-US" sz="1900" dirty="0">
              <a:latin typeface="Verdana" pitchFamily="34" charset="0"/>
              <a:cs typeface="Arial" pitchFamily="34" charset="0"/>
            </a:endParaRPr>
          </a:p>
          <a:p>
            <a:r>
              <a:rPr lang="en-US" sz="1900" dirty="0">
                <a:solidFill>
                  <a:schemeClr val="bg1"/>
                </a:solidFill>
                <a:latin typeface="Verdana" pitchFamily="34" charset="0"/>
                <a:cs typeface="Arial" pitchFamily="34" charset="0"/>
              </a:rPr>
              <a:t>		</a:t>
            </a:r>
            <a:r>
              <a:rPr lang="en-US" sz="1900" dirty="0">
                <a:solidFill>
                  <a:schemeClr val="bg1"/>
                </a:solidFill>
                <a:latin typeface="Arial Rounded MT Bold" pitchFamily="34" charset="0"/>
                <a:cs typeface="Arial" pitchFamily="34" charset="0"/>
              </a:rPr>
              <a:t>if(</a:t>
            </a:r>
            <a:r>
              <a:rPr lang="en-US" sz="1900" dirty="0" err="1">
                <a:solidFill>
                  <a:schemeClr val="bg1"/>
                </a:solidFill>
                <a:latin typeface="Arial Rounded MT Bold" pitchFamily="34" charset="0"/>
                <a:cs typeface="Arial" pitchFamily="34" charset="0"/>
              </a:rPr>
              <a:t>imarks</a:t>
            </a:r>
            <a:r>
              <a:rPr lang="en-US" sz="1900" dirty="0">
                <a:solidFill>
                  <a:schemeClr val="bg1"/>
                </a:solidFill>
                <a:latin typeface="Arial Rounded MT Bold" pitchFamily="34" charset="0"/>
                <a:cs typeface="Arial" pitchFamily="34" charset="0"/>
              </a:rPr>
              <a:t>&gt;79)</a:t>
            </a:r>
          </a:p>
          <a:p>
            <a:r>
              <a:rPr lang="en-US" sz="1900" dirty="0">
                <a:solidFill>
                  <a:schemeClr val="bg1"/>
                </a:solidFill>
                <a:latin typeface="Arial Rounded MT Bold" pitchFamily="34" charset="0"/>
                <a:cs typeface="Arial" pitchFamily="34" charset="0"/>
              </a:rPr>
              <a:t>	 		</a:t>
            </a:r>
            <a:r>
              <a:rPr lang="en-US" sz="1900" dirty="0" err="1">
                <a:solidFill>
                  <a:schemeClr val="bg1"/>
                </a:solidFill>
                <a:latin typeface="Arial Rounded MT Bold" pitchFamily="34" charset="0"/>
                <a:cs typeface="Arial" pitchFamily="34" charset="0"/>
              </a:rPr>
              <a:t>cgrade</a:t>
            </a:r>
            <a:r>
              <a:rPr lang="en-US" sz="1900" dirty="0">
                <a:solidFill>
                  <a:schemeClr val="bg1"/>
                </a:solidFill>
                <a:latin typeface="Arial Rounded MT Bold" pitchFamily="34" charset="0"/>
                <a:cs typeface="Arial" pitchFamily="34" charset="0"/>
              </a:rPr>
              <a:t> = 'A';</a:t>
            </a:r>
          </a:p>
          <a:p>
            <a:r>
              <a:rPr lang="en-US" sz="1900" dirty="0">
                <a:solidFill>
                  <a:schemeClr val="bg1"/>
                </a:solidFill>
                <a:latin typeface="Arial Rounded MT Bold" pitchFamily="34" charset="0"/>
                <a:cs typeface="Arial" pitchFamily="34" charset="0"/>
              </a:rPr>
              <a:t>		else if (</a:t>
            </a:r>
            <a:r>
              <a:rPr lang="en-US" sz="1900" dirty="0" err="1">
                <a:solidFill>
                  <a:schemeClr val="bg1"/>
                </a:solidFill>
                <a:latin typeface="Arial Rounded MT Bold" pitchFamily="34" charset="0"/>
                <a:cs typeface="Arial" pitchFamily="34" charset="0"/>
              </a:rPr>
              <a:t>imarks</a:t>
            </a:r>
            <a:r>
              <a:rPr lang="en-US" sz="1900" dirty="0">
                <a:solidFill>
                  <a:schemeClr val="bg1"/>
                </a:solidFill>
                <a:latin typeface="Arial Rounded MT Bold" pitchFamily="34" charset="0"/>
                <a:cs typeface="Arial" pitchFamily="34" charset="0"/>
              </a:rPr>
              <a:t>&gt;59)</a:t>
            </a:r>
          </a:p>
          <a:p>
            <a:r>
              <a:rPr lang="en-US" sz="1900" dirty="0">
                <a:solidFill>
                  <a:schemeClr val="bg1"/>
                </a:solidFill>
                <a:latin typeface="Arial Rounded MT Bold" pitchFamily="34" charset="0"/>
                <a:cs typeface="Arial" pitchFamily="34" charset="0"/>
              </a:rPr>
              <a:t>			</a:t>
            </a:r>
            <a:r>
              <a:rPr lang="en-US" sz="1900" dirty="0" err="1">
                <a:solidFill>
                  <a:schemeClr val="bg1"/>
                </a:solidFill>
                <a:latin typeface="Arial Rounded MT Bold" pitchFamily="34" charset="0"/>
                <a:cs typeface="Arial" pitchFamily="34" charset="0"/>
              </a:rPr>
              <a:t>cgrade</a:t>
            </a:r>
            <a:r>
              <a:rPr lang="en-US" sz="1900" dirty="0">
                <a:solidFill>
                  <a:schemeClr val="bg1"/>
                </a:solidFill>
                <a:latin typeface="Arial Rounded MT Bold" pitchFamily="34" charset="0"/>
                <a:cs typeface="Arial" pitchFamily="34" charset="0"/>
              </a:rPr>
              <a:t> = 'B';</a:t>
            </a:r>
          </a:p>
          <a:p>
            <a:r>
              <a:rPr lang="en-US" sz="1900" dirty="0">
                <a:solidFill>
                  <a:schemeClr val="bg1"/>
                </a:solidFill>
                <a:latin typeface="Arial Rounded MT Bold" pitchFamily="34" charset="0"/>
                <a:cs typeface="Arial" pitchFamily="34" charset="0"/>
              </a:rPr>
              <a:t>		else if (</a:t>
            </a:r>
            <a:r>
              <a:rPr lang="en-US" sz="1900" dirty="0" err="1">
                <a:solidFill>
                  <a:schemeClr val="bg1"/>
                </a:solidFill>
                <a:latin typeface="Arial Rounded MT Bold" pitchFamily="34" charset="0"/>
                <a:cs typeface="Arial" pitchFamily="34" charset="0"/>
              </a:rPr>
              <a:t>imarks</a:t>
            </a:r>
            <a:r>
              <a:rPr lang="en-US" sz="1900" dirty="0">
                <a:solidFill>
                  <a:schemeClr val="bg1"/>
                </a:solidFill>
                <a:latin typeface="Arial Rounded MT Bold" pitchFamily="34" charset="0"/>
                <a:cs typeface="Arial" pitchFamily="34" charset="0"/>
              </a:rPr>
              <a:t>&gt;49)</a:t>
            </a:r>
          </a:p>
          <a:p>
            <a:r>
              <a:rPr lang="en-US" sz="1900" dirty="0">
                <a:solidFill>
                  <a:schemeClr val="bg1"/>
                </a:solidFill>
                <a:latin typeface="Arial Rounded MT Bold" pitchFamily="34" charset="0"/>
                <a:cs typeface="Arial" pitchFamily="34" charset="0"/>
              </a:rPr>
              <a:t>			</a:t>
            </a:r>
            <a:r>
              <a:rPr lang="en-US" sz="1900" dirty="0" err="1">
                <a:solidFill>
                  <a:schemeClr val="bg1"/>
                </a:solidFill>
                <a:latin typeface="Arial Rounded MT Bold" pitchFamily="34" charset="0"/>
                <a:cs typeface="Arial" pitchFamily="34" charset="0"/>
              </a:rPr>
              <a:t>cgrade</a:t>
            </a:r>
            <a:r>
              <a:rPr lang="en-US" sz="1900" dirty="0">
                <a:solidFill>
                  <a:schemeClr val="bg1"/>
                </a:solidFill>
                <a:latin typeface="Arial Rounded MT Bold" pitchFamily="34" charset="0"/>
                <a:cs typeface="Arial" pitchFamily="34" charset="0"/>
              </a:rPr>
              <a:t> = 'C';</a:t>
            </a:r>
          </a:p>
          <a:p>
            <a:r>
              <a:rPr lang="en-US" sz="1900" dirty="0">
                <a:solidFill>
                  <a:schemeClr val="bg1"/>
                </a:solidFill>
                <a:latin typeface="Arial Rounded MT Bold" pitchFamily="34" charset="0"/>
                <a:cs typeface="Arial" pitchFamily="34" charset="0"/>
              </a:rPr>
              <a:t>		else if (</a:t>
            </a:r>
            <a:r>
              <a:rPr lang="en-US" sz="1900" dirty="0" err="1">
                <a:solidFill>
                  <a:schemeClr val="bg1"/>
                </a:solidFill>
                <a:latin typeface="Arial Rounded MT Bold" pitchFamily="34" charset="0"/>
                <a:cs typeface="Arial" pitchFamily="34" charset="0"/>
              </a:rPr>
              <a:t>imarks</a:t>
            </a:r>
            <a:r>
              <a:rPr lang="en-US" sz="1900" dirty="0">
                <a:solidFill>
                  <a:schemeClr val="bg1"/>
                </a:solidFill>
                <a:latin typeface="Arial Rounded MT Bold" pitchFamily="34" charset="0"/>
                <a:cs typeface="Arial" pitchFamily="34" charset="0"/>
              </a:rPr>
              <a:t>&gt;39)</a:t>
            </a:r>
          </a:p>
          <a:p>
            <a:r>
              <a:rPr lang="en-US" sz="1900" dirty="0">
                <a:solidFill>
                  <a:schemeClr val="bg1"/>
                </a:solidFill>
                <a:latin typeface="Arial Rounded MT Bold" pitchFamily="34" charset="0"/>
                <a:cs typeface="Arial" pitchFamily="34" charset="0"/>
              </a:rPr>
              <a:t>			</a:t>
            </a:r>
            <a:r>
              <a:rPr lang="en-US" sz="1900" dirty="0" err="1">
                <a:solidFill>
                  <a:schemeClr val="bg1"/>
                </a:solidFill>
                <a:latin typeface="Arial Rounded MT Bold" pitchFamily="34" charset="0"/>
                <a:cs typeface="Arial" pitchFamily="34" charset="0"/>
              </a:rPr>
              <a:t>cgrade</a:t>
            </a:r>
            <a:r>
              <a:rPr lang="en-US" sz="1900" dirty="0">
                <a:solidFill>
                  <a:schemeClr val="bg1"/>
                </a:solidFill>
                <a:latin typeface="Arial Rounded MT Bold" pitchFamily="34" charset="0"/>
                <a:cs typeface="Arial" pitchFamily="34" charset="0"/>
              </a:rPr>
              <a:t> = 'D';</a:t>
            </a:r>
          </a:p>
          <a:p>
            <a:r>
              <a:rPr lang="en-US" sz="1900" dirty="0">
                <a:solidFill>
                  <a:schemeClr val="bg1"/>
                </a:solidFill>
                <a:latin typeface="Arial Rounded MT Bold" pitchFamily="34" charset="0"/>
                <a:cs typeface="Arial" pitchFamily="34" charset="0"/>
              </a:rPr>
              <a:t>		else</a:t>
            </a:r>
          </a:p>
          <a:p>
            <a:r>
              <a:rPr lang="en-US" sz="1900" dirty="0">
                <a:solidFill>
                  <a:schemeClr val="bg1"/>
                </a:solidFill>
                <a:latin typeface="Arial Rounded MT Bold" pitchFamily="34" charset="0"/>
                <a:cs typeface="Arial" pitchFamily="34" charset="0"/>
              </a:rPr>
              <a:t>			</a:t>
            </a:r>
            <a:r>
              <a:rPr lang="en-US" sz="1900" dirty="0" err="1">
                <a:solidFill>
                  <a:schemeClr val="bg1"/>
                </a:solidFill>
                <a:latin typeface="Arial Rounded MT Bold" pitchFamily="34" charset="0"/>
                <a:cs typeface="Arial" pitchFamily="34" charset="0"/>
              </a:rPr>
              <a:t>cgrade</a:t>
            </a:r>
            <a:r>
              <a:rPr lang="en-US" sz="1900" dirty="0">
                <a:solidFill>
                  <a:schemeClr val="bg1"/>
                </a:solidFill>
                <a:latin typeface="Arial Rounded MT Bold" pitchFamily="34" charset="0"/>
                <a:cs typeface="Arial" pitchFamily="34" charset="0"/>
              </a:rPr>
              <a:t> = 'F'; </a:t>
            </a:r>
            <a:r>
              <a:rPr lang="en-US" sz="1900" dirty="0">
                <a:solidFill>
                  <a:schemeClr val="bg1"/>
                </a:solidFill>
                <a:latin typeface="Verdana" pitchFamily="34" charset="0"/>
                <a:cs typeface="Arial" pitchFamily="34" charset="0"/>
              </a:rPr>
              <a:t>	</a:t>
            </a:r>
          </a:p>
          <a:p>
            <a:r>
              <a:rPr lang="en-US" sz="1900" dirty="0">
                <a:latin typeface="Verdana" pitchFamily="34" charset="0"/>
                <a:cs typeface="Arial" pitchFamily="34" charset="0"/>
              </a:rPr>
              <a:t>		</a:t>
            </a:r>
            <a:r>
              <a:rPr lang="en-US" sz="1600" dirty="0" err="1" smtClean="0">
                <a:latin typeface="Verdana" pitchFamily="34" charset="0"/>
                <a:cs typeface="Arial" pitchFamily="34" charset="0"/>
              </a:rPr>
              <a:t>cout</a:t>
            </a:r>
            <a:r>
              <a:rPr lang="en-US" sz="1600" dirty="0">
                <a:latin typeface="Verdana" pitchFamily="34" charset="0"/>
                <a:cs typeface="Arial" pitchFamily="34" charset="0"/>
              </a:rPr>
              <a:t>&lt;&lt;"\n grade = "&lt;&lt;</a:t>
            </a:r>
            <a:r>
              <a:rPr lang="en-US" sz="1600" dirty="0" err="1">
                <a:latin typeface="Verdana" pitchFamily="34" charset="0"/>
                <a:cs typeface="Arial" pitchFamily="34" charset="0"/>
              </a:rPr>
              <a:t>cgrade</a:t>
            </a:r>
            <a:r>
              <a:rPr lang="en-US" sz="1600" dirty="0">
                <a:latin typeface="Verdana" pitchFamily="34" charset="0"/>
                <a:cs typeface="Arial" pitchFamily="34" charset="0"/>
              </a:rPr>
              <a:t>;</a:t>
            </a:r>
          </a:p>
          <a:p>
            <a:r>
              <a:rPr lang="en-US" sz="1600" dirty="0">
                <a:latin typeface="Verdana" pitchFamily="34" charset="0"/>
                <a:cs typeface="Arial" pitchFamily="34" charset="0"/>
              </a:rPr>
              <a:t>	 </a:t>
            </a:r>
            <a:r>
              <a:rPr lang="en-US" sz="1600" dirty="0" smtClean="0">
                <a:latin typeface="Verdana" pitchFamily="34" charset="0"/>
                <a:cs typeface="Arial" pitchFamily="34" charset="0"/>
              </a:rPr>
              <a:t>         </a:t>
            </a:r>
            <a:r>
              <a:rPr lang="en-US" sz="1600" b="1" dirty="0" smtClean="0">
                <a:latin typeface="Verdana" pitchFamily="34" charset="0"/>
                <a:cs typeface="Arial" pitchFamily="34" charset="0"/>
              </a:rPr>
              <a:t>}</a:t>
            </a:r>
            <a:endParaRPr lang="en-US" sz="1600" b="1" dirty="0">
              <a:latin typeface="Verdana" pitchFamily="34" charset="0"/>
              <a:cs typeface="Arial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81000" y="3005137"/>
            <a:ext cx="4572000" cy="286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Arial Rounded MT Bold" pitchFamily="34" charset="0"/>
                <a:cs typeface="Arial" pitchFamily="34" charset="0"/>
              </a:rPr>
              <a:t>		if(</a:t>
            </a:r>
            <a:r>
              <a:rPr lang="en-US" dirty="0" err="1">
                <a:solidFill>
                  <a:srgbClr val="C00000"/>
                </a:solidFill>
                <a:latin typeface="Arial Rounded MT Bold" pitchFamily="34" charset="0"/>
                <a:cs typeface="Arial" pitchFamily="34" charset="0"/>
              </a:rPr>
              <a:t>imarks</a:t>
            </a:r>
            <a:r>
              <a:rPr lang="en-US" dirty="0">
                <a:solidFill>
                  <a:srgbClr val="C00000"/>
                </a:solidFill>
                <a:latin typeface="Arial Rounded MT Bold" pitchFamily="34" charset="0"/>
                <a:cs typeface="Arial" pitchFamily="34" charset="0"/>
              </a:rPr>
              <a:t>&gt;79)</a:t>
            </a:r>
          </a:p>
          <a:p>
            <a:r>
              <a:rPr lang="en-US" dirty="0">
                <a:solidFill>
                  <a:srgbClr val="C00000"/>
                </a:solidFill>
                <a:latin typeface="Arial Rounded MT Bold" pitchFamily="34" charset="0"/>
                <a:cs typeface="Arial" pitchFamily="34" charset="0"/>
              </a:rPr>
              <a:t>	 		</a:t>
            </a:r>
            <a:r>
              <a:rPr lang="en-US" dirty="0" err="1">
                <a:solidFill>
                  <a:srgbClr val="C00000"/>
                </a:solidFill>
                <a:latin typeface="Arial Rounded MT Bold" pitchFamily="34" charset="0"/>
                <a:cs typeface="Arial" pitchFamily="34" charset="0"/>
              </a:rPr>
              <a:t>cgrade</a:t>
            </a:r>
            <a:r>
              <a:rPr lang="en-US" dirty="0">
                <a:solidFill>
                  <a:srgbClr val="C00000"/>
                </a:solidFill>
                <a:latin typeface="Arial Rounded MT Bold" pitchFamily="34" charset="0"/>
                <a:cs typeface="Arial" pitchFamily="34" charset="0"/>
              </a:rPr>
              <a:t> = 'A';</a:t>
            </a:r>
          </a:p>
          <a:p>
            <a:r>
              <a:rPr lang="en-US" dirty="0">
                <a:solidFill>
                  <a:srgbClr val="C00000"/>
                </a:solidFill>
                <a:latin typeface="Arial Rounded MT Bold" pitchFamily="34" charset="0"/>
                <a:cs typeface="Arial" pitchFamily="34" charset="0"/>
              </a:rPr>
              <a:t>		else if (</a:t>
            </a:r>
            <a:r>
              <a:rPr lang="en-US" dirty="0" err="1">
                <a:solidFill>
                  <a:srgbClr val="C00000"/>
                </a:solidFill>
                <a:latin typeface="Arial Rounded MT Bold" pitchFamily="34" charset="0"/>
                <a:cs typeface="Arial" pitchFamily="34" charset="0"/>
              </a:rPr>
              <a:t>imarks</a:t>
            </a:r>
            <a:r>
              <a:rPr lang="en-US" dirty="0">
                <a:solidFill>
                  <a:srgbClr val="C00000"/>
                </a:solidFill>
                <a:latin typeface="Arial Rounded MT Bold" pitchFamily="34" charset="0"/>
                <a:cs typeface="Arial" pitchFamily="34" charset="0"/>
              </a:rPr>
              <a:t>&gt;59)</a:t>
            </a:r>
          </a:p>
          <a:p>
            <a:r>
              <a:rPr lang="en-US" dirty="0">
                <a:solidFill>
                  <a:srgbClr val="C00000"/>
                </a:solidFill>
                <a:latin typeface="Arial Rounded MT Bold" pitchFamily="34" charset="0"/>
                <a:cs typeface="Arial" pitchFamily="34" charset="0"/>
              </a:rPr>
              <a:t>			</a:t>
            </a:r>
            <a:r>
              <a:rPr lang="en-US" dirty="0" err="1">
                <a:solidFill>
                  <a:srgbClr val="C00000"/>
                </a:solidFill>
                <a:latin typeface="Arial Rounded MT Bold" pitchFamily="34" charset="0"/>
                <a:cs typeface="Arial" pitchFamily="34" charset="0"/>
              </a:rPr>
              <a:t>cgrade</a:t>
            </a:r>
            <a:r>
              <a:rPr lang="en-US" dirty="0">
                <a:solidFill>
                  <a:srgbClr val="C00000"/>
                </a:solidFill>
                <a:latin typeface="Arial Rounded MT Bold" pitchFamily="34" charset="0"/>
                <a:cs typeface="Arial" pitchFamily="34" charset="0"/>
              </a:rPr>
              <a:t> = 'B';</a:t>
            </a:r>
          </a:p>
          <a:p>
            <a:r>
              <a:rPr lang="en-US" dirty="0">
                <a:solidFill>
                  <a:srgbClr val="C00000"/>
                </a:solidFill>
                <a:latin typeface="Arial Rounded MT Bold" pitchFamily="34" charset="0"/>
                <a:cs typeface="Arial" pitchFamily="34" charset="0"/>
              </a:rPr>
              <a:t>		else if (</a:t>
            </a:r>
            <a:r>
              <a:rPr lang="en-US" dirty="0" err="1">
                <a:solidFill>
                  <a:srgbClr val="C00000"/>
                </a:solidFill>
                <a:latin typeface="Arial Rounded MT Bold" pitchFamily="34" charset="0"/>
                <a:cs typeface="Arial" pitchFamily="34" charset="0"/>
              </a:rPr>
              <a:t>imarks</a:t>
            </a:r>
            <a:r>
              <a:rPr lang="en-US" dirty="0">
                <a:solidFill>
                  <a:srgbClr val="C00000"/>
                </a:solidFill>
                <a:latin typeface="Arial Rounded MT Bold" pitchFamily="34" charset="0"/>
                <a:cs typeface="Arial" pitchFamily="34" charset="0"/>
              </a:rPr>
              <a:t>&gt;49)</a:t>
            </a:r>
          </a:p>
          <a:p>
            <a:r>
              <a:rPr lang="en-US" dirty="0">
                <a:solidFill>
                  <a:srgbClr val="C00000"/>
                </a:solidFill>
                <a:latin typeface="Arial Rounded MT Bold" pitchFamily="34" charset="0"/>
                <a:cs typeface="Arial" pitchFamily="34" charset="0"/>
              </a:rPr>
              <a:t>			</a:t>
            </a:r>
            <a:r>
              <a:rPr lang="en-US" dirty="0" err="1">
                <a:solidFill>
                  <a:srgbClr val="C00000"/>
                </a:solidFill>
                <a:latin typeface="Arial Rounded MT Bold" pitchFamily="34" charset="0"/>
                <a:cs typeface="Arial" pitchFamily="34" charset="0"/>
              </a:rPr>
              <a:t>cgrade</a:t>
            </a:r>
            <a:r>
              <a:rPr lang="en-US" dirty="0">
                <a:solidFill>
                  <a:srgbClr val="C00000"/>
                </a:solidFill>
                <a:latin typeface="Arial Rounded MT Bold" pitchFamily="34" charset="0"/>
                <a:cs typeface="Arial" pitchFamily="34" charset="0"/>
              </a:rPr>
              <a:t> = 'C';</a:t>
            </a:r>
          </a:p>
          <a:p>
            <a:r>
              <a:rPr lang="en-US" dirty="0">
                <a:solidFill>
                  <a:srgbClr val="C00000"/>
                </a:solidFill>
                <a:latin typeface="Arial Rounded MT Bold" pitchFamily="34" charset="0"/>
                <a:cs typeface="Arial" pitchFamily="34" charset="0"/>
              </a:rPr>
              <a:t>		else if (</a:t>
            </a:r>
            <a:r>
              <a:rPr lang="en-US" dirty="0" err="1">
                <a:solidFill>
                  <a:srgbClr val="C00000"/>
                </a:solidFill>
                <a:latin typeface="Arial Rounded MT Bold" pitchFamily="34" charset="0"/>
                <a:cs typeface="Arial" pitchFamily="34" charset="0"/>
              </a:rPr>
              <a:t>imarks</a:t>
            </a:r>
            <a:r>
              <a:rPr lang="en-US" dirty="0">
                <a:solidFill>
                  <a:srgbClr val="C00000"/>
                </a:solidFill>
                <a:latin typeface="Arial Rounded MT Bold" pitchFamily="34" charset="0"/>
                <a:cs typeface="Arial" pitchFamily="34" charset="0"/>
              </a:rPr>
              <a:t>&gt;39)</a:t>
            </a:r>
          </a:p>
          <a:p>
            <a:r>
              <a:rPr lang="en-US" dirty="0">
                <a:solidFill>
                  <a:srgbClr val="C00000"/>
                </a:solidFill>
                <a:latin typeface="Arial Rounded MT Bold" pitchFamily="34" charset="0"/>
                <a:cs typeface="Arial" pitchFamily="34" charset="0"/>
              </a:rPr>
              <a:t>			</a:t>
            </a:r>
            <a:r>
              <a:rPr lang="en-US" dirty="0" err="1">
                <a:solidFill>
                  <a:srgbClr val="C00000"/>
                </a:solidFill>
                <a:latin typeface="Arial Rounded MT Bold" pitchFamily="34" charset="0"/>
                <a:cs typeface="Arial" pitchFamily="34" charset="0"/>
              </a:rPr>
              <a:t>cgrade</a:t>
            </a:r>
            <a:r>
              <a:rPr lang="en-US" dirty="0">
                <a:solidFill>
                  <a:srgbClr val="C00000"/>
                </a:solidFill>
                <a:latin typeface="Arial Rounded MT Bold" pitchFamily="34" charset="0"/>
                <a:cs typeface="Arial" pitchFamily="34" charset="0"/>
              </a:rPr>
              <a:t> = 'D';</a:t>
            </a:r>
          </a:p>
          <a:p>
            <a:r>
              <a:rPr lang="en-US" dirty="0">
                <a:solidFill>
                  <a:srgbClr val="C00000"/>
                </a:solidFill>
                <a:latin typeface="Arial Rounded MT Bold" pitchFamily="34" charset="0"/>
                <a:cs typeface="Arial" pitchFamily="34" charset="0"/>
              </a:rPr>
              <a:t>		else</a:t>
            </a:r>
          </a:p>
          <a:p>
            <a:r>
              <a:rPr lang="en-US" dirty="0">
                <a:solidFill>
                  <a:srgbClr val="C00000"/>
                </a:solidFill>
                <a:latin typeface="Arial Rounded MT Bold" pitchFamily="34" charset="0"/>
                <a:cs typeface="Arial" pitchFamily="34" charset="0"/>
              </a:rPr>
              <a:t>			</a:t>
            </a:r>
            <a:r>
              <a:rPr lang="en-US" dirty="0" err="1">
                <a:solidFill>
                  <a:srgbClr val="C00000"/>
                </a:solidFill>
                <a:latin typeface="Arial Rounded MT Bold" pitchFamily="34" charset="0"/>
                <a:cs typeface="Arial" pitchFamily="34" charset="0"/>
              </a:rPr>
              <a:t>cgrade</a:t>
            </a:r>
            <a:r>
              <a:rPr lang="en-US" dirty="0">
                <a:solidFill>
                  <a:srgbClr val="C00000"/>
                </a:solidFill>
                <a:latin typeface="Arial Rounded MT Bold" pitchFamily="34" charset="0"/>
                <a:cs typeface="Arial" pitchFamily="34" charset="0"/>
              </a:rPr>
              <a:t> = 'F'; 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 flipH="1">
            <a:off x="5472113" y="2176463"/>
            <a:ext cx="2757487" cy="1631216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/>
              <a:t>For inputs</a:t>
            </a:r>
          </a:p>
          <a:p>
            <a:r>
              <a:rPr lang="en-US" sz="2000" dirty="0"/>
              <a:t>    </a:t>
            </a:r>
            <a:r>
              <a:rPr lang="en-US" sz="2000" dirty="0" err="1" smtClean="0"/>
              <a:t>imarks</a:t>
            </a:r>
            <a:r>
              <a:rPr lang="en-US" sz="2000" dirty="0" smtClean="0"/>
              <a:t>= 46</a:t>
            </a:r>
            <a:endParaRPr lang="en-US" sz="2000" dirty="0"/>
          </a:p>
          <a:p>
            <a:r>
              <a:rPr lang="en-US" sz="2000" b="1" dirty="0">
                <a:solidFill>
                  <a:schemeClr val="accent2"/>
                </a:solidFill>
                <a:latin typeface="Tempus Sans ITC" pitchFamily="82" charset="0"/>
              </a:rPr>
              <a:t>     </a:t>
            </a:r>
            <a:r>
              <a:rPr lang="en-US" sz="2000" b="1" dirty="0" smtClean="0">
                <a:solidFill>
                  <a:schemeClr val="accent2"/>
                </a:solidFill>
                <a:latin typeface="Tempus Sans ITC" pitchFamily="82" charset="0"/>
              </a:rPr>
              <a:t>	grade </a:t>
            </a:r>
            <a:r>
              <a:rPr lang="en-US" sz="2000" b="1" dirty="0">
                <a:solidFill>
                  <a:schemeClr val="accent2"/>
                </a:solidFill>
                <a:latin typeface="Tempus Sans ITC" pitchFamily="82" charset="0"/>
                <a:sym typeface="Wingdings" pitchFamily="2" charset="2"/>
              </a:rPr>
              <a:t>=</a:t>
            </a:r>
            <a:r>
              <a:rPr lang="en-US" sz="2000" b="1" dirty="0" smtClean="0">
                <a:solidFill>
                  <a:schemeClr val="accent2"/>
                </a:solidFill>
                <a:latin typeface="Tempus Sans ITC" pitchFamily="82" charset="0"/>
                <a:sym typeface="Wingdings" pitchFamily="2" charset="2"/>
              </a:rPr>
              <a:t> </a:t>
            </a:r>
            <a:r>
              <a:rPr lang="en-US" sz="2000" b="1" dirty="0" smtClean="0">
                <a:latin typeface="Tempus Sans ITC" pitchFamily="82" charset="0"/>
                <a:sym typeface="Wingdings" pitchFamily="2" charset="2"/>
              </a:rPr>
              <a:t>D</a:t>
            </a:r>
          </a:p>
          <a:p>
            <a:r>
              <a:rPr lang="en-US" sz="2000" dirty="0"/>
              <a:t>  </a:t>
            </a:r>
            <a:r>
              <a:rPr lang="en-US" sz="2000" dirty="0" smtClean="0"/>
              <a:t>  </a:t>
            </a:r>
            <a:r>
              <a:rPr lang="en-US" sz="2000" dirty="0" err="1" smtClean="0"/>
              <a:t>imarks</a:t>
            </a:r>
            <a:r>
              <a:rPr lang="en-US" sz="2000" dirty="0" smtClean="0"/>
              <a:t>= 64</a:t>
            </a:r>
            <a:endParaRPr lang="en-US" sz="2000" dirty="0"/>
          </a:p>
          <a:p>
            <a:r>
              <a:rPr lang="en-US" sz="2000" b="1" dirty="0">
                <a:solidFill>
                  <a:schemeClr val="accent2"/>
                </a:solidFill>
                <a:latin typeface="Tempus Sans ITC" pitchFamily="82" charset="0"/>
              </a:rPr>
              <a:t>     	</a:t>
            </a:r>
            <a:r>
              <a:rPr lang="en-US" sz="2000" b="1" dirty="0" smtClean="0">
                <a:solidFill>
                  <a:schemeClr val="accent2"/>
                </a:solidFill>
                <a:latin typeface="Tempus Sans ITC" pitchFamily="82" charset="0"/>
              </a:rPr>
              <a:t>grade =</a:t>
            </a:r>
            <a:r>
              <a:rPr lang="en-US" sz="2000" b="1" dirty="0" smtClean="0">
                <a:solidFill>
                  <a:schemeClr val="accent2"/>
                </a:solidFill>
                <a:latin typeface="Tempus Sans ITC" pitchFamily="82" charset="0"/>
                <a:sym typeface="Wingdings" pitchFamily="2" charset="2"/>
              </a:rPr>
              <a:t> </a:t>
            </a:r>
            <a:r>
              <a:rPr lang="en-US" sz="2000" b="1" dirty="0" smtClean="0">
                <a:latin typeface="Tempus Sans ITC" pitchFamily="82" charset="0"/>
                <a:sym typeface="Wingdings" pitchFamily="2" charset="2"/>
              </a:rPr>
              <a:t>B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2A325-837A-44CB-869A-0EBCB062996F}" type="datetime1">
              <a:rPr lang="en-US" smtClean="0"/>
              <a:pPr/>
              <a:t>10/18/2014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219200" y="609600"/>
            <a:ext cx="6400800" cy="549992"/>
          </a:xfrm>
        </p:spPr>
        <p:txBody>
          <a:bodyPr>
            <a:normAutofit fontScale="90000"/>
          </a:bodyPr>
          <a:lstStyle/>
          <a:p>
            <a:r>
              <a:rPr lang="en-US" dirty="0">
                <a:cs typeface="Arial" pitchFamily="34" charset="0"/>
              </a:rPr>
              <a:t>WAP Using else-if ladder to calculate </a:t>
            </a:r>
            <a:br>
              <a:rPr lang="en-US" dirty="0">
                <a:cs typeface="Arial" pitchFamily="34" charset="0"/>
              </a:rPr>
            </a:br>
            <a:r>
              <a:rPr lang="en-US" dirty="0">
                <a:cs typeface="Arial" pitchFamily="34" charset="0"/>
              </a:rPr>
              <a:t>grade for the marks </a:t>
            </a:r>
            <a:r>
              <a:rPr lang="en-US" dirty="0"/>
              <a:t>entered</a:t>
            </a:r>
          </a:p>
        </p:txBody>
      </p:sp>
      <p:sp>
        <p:nvSpPr>
          <p:cNvPr id="12" name="Left Arrow 11">
            <a:hlinkClick r:id="" action="ppaction://hlinkshowjump?jump=lastslideviewed"/>
          </p:cNvPr>
          <p:cNvSpPr/>
          <p:nvPr/>
        </p:nvSpPr>
        <p:spPr>
          <a:xfrm>
            <a:off x="152400" y="5791200"/>
            <a:ext cx="762000" cy="838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3" y="2266399"/>
            <a:ext cx="1295399" cy="1238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8738" lvl="1"/>
            <a:r>
              <a:rPr lang="en-US" sz="1400" b="1" i="1" dirty="0" smtClean="0">
                <a:solidFill>
                  <a:schemeClr val="bg1"/>
                </a:solidFill>
                <a:hlinkClick r:id="rId3" action="ppaction://hlinksldjump"/>
              </a:rPr>
              <a:t>Syntax</a:t>
            </a:r>
            <a:endParaRPr lang="en-US" sz="1400" b="1" i="1" dirty="0">
              <a:solidFill>
                <a:schemeClr val="bg1"/>
              </a:solidFill>
            </a:endParaRPr>
          </a:p>
          <a:p>
            <a:pPr marL="58738" lvl="1"/>
            <a:endParaRPr lang="en-US" sz="1050" b="1" i="1" dirty="0">
              <a:solidFill>
                <a:srgbClr val="0000FF"/>
              </a:solidFill>
            </a:endParaRPr>
          </a:p>
          <a:p>
            <a:pPr marL="58738" lvl="1"/>
            <a:endParaRPr lang="en-US" sz="1100" b="1" i="1" dirty="0" smtClean="0">
              <a:solidFill>
                <a:srgbClr val="0000FF"/>
              </a:solidFill>
            </a:endParaRPr>
          </a:p>
          <a:p>
            <a:pPr marL="58738" lvl="1"/>
            <a:r>
              <a:rPr lang="en-US" sz="1400" b="1" i="1" dirty="0">
                <a:solidFill>
                  <a:srgbClr val="0000FF"/>
                </a:solidFill>
                <a:hlinkClick r:id="rId4" action="ppaction://hlinksldjump"/>
              </a:rPr>
              <a:t>Control Flow</a:t>
            </a:r>
            <a:endParaRPr lang="en-US" sz="1400" b="1" i="1" dirty="0">
              <a:solidFill>
                <a:srgbClr val="0000FF"/>
              </a:solidFill>
            </a:endParaRPr>
          </a:p>
          <a:p>
            <a:pPr marL="58738" lvl="1"/>
            <a:endParaRPr lang="en-US" sz="1100" b="1" i="1" dirty="0" smtClean="0">
              <a:solidFill>
                <a:srgbClr val="0000FF"/>
              </a:solidFill>
            </a:endParaRPr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295400" y="6356350"/>
            <a:ext cx="4724400" cy="365125"/>
          </a:xfrm>
        </p:spPr>
        <p:txBody>
          <a:bodyPr/>
          <a:lstStyle/>
          <a:p>
            <a:r>
              <a:rPr lang="en-US" dirty="0" smtClean="0"/>
              <a:t>CS 111                              Department of CSE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41" name="Group 4"/>
          <p:cNvGrpSpPr>
            <a:grpSpLocks/>
          </p:cNvGrpSpPr>
          <p:nvPr/>
        </p:nvGrpSpPr>
        <p:grpSpPr bwMode="auto">
          <a:xfrm>
            <a:off x="1295826" y="800100"/>
            <a:ext cx="7771974" cy="5600700"/>
            <a:chOff x="852054" y="838200"/>
            <a:chExt cx="8291946" cy="5791200"/>
          </a:xfrm>
        </p:grpSpPr>
        <p:sp>
          <p:nvSpPr>
            <p:cNvPr id="14343" name="AutoShape 5"/>
            <p:cNvSpPr>
              <a:spLocks noChangeArrowheads="1"/>
            </p:cNvSpPr>
            <p:nvPr/>
          </p:nvSpPr>
          <p:spPr bwMode="auto">
            <a:xfrm>
              <a:off x="2209800" y="1143000"/>
              <a:ext cx="1295400" cy="609600"/>
            </a:xfrm>
            <a:prstGeom prst="flowChartDecision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/>
                <a:t>Condition-1</a:t>
              </a:r>
            </a:p>
          </p:txBody>
        </p:sp>
        <p:sp>
          <p:nvSpPr>
            <p:cNvPr id="14344" name="AutoShape 7"/>
            <p:cNvSpPr>
              <a:spLocks noChangeArrowheads="1"/>
            </p:cNvSpPr>
            <p:nvPr/>
          </p:nvSpPr>
          <p:spPr bwMode="auto">
            <a:xfrm>
              <a:off x="3733800" y="1905000"/>
              <a:ext cx="1295400" cy="609600"/>
            </a:xfrm>
            <a:prstGeom prst="flowChartDecision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/>
                <a:t>Condition-2</a:t>
              </a:r>
            </a:p>
          </p:txBody>
        </p:sp>
        <p:sp>
          <p:nvSpPr>
            <p:cNvPr id="14345" name="AutoShape 8"/>
            <p:cNvSpPr>
              <a:spLocks noChangeArrowheads="1"/>
            </p:cNvSpPr>
            <p:nvPr/>
          </p:nvSpPr>
          <p:spPr bwMode="auto">
            <a:xfrm>
              <a:off x="5105400" y="2667000"/>
              <a:ext cx="1295400" cy="609600"/>
            </a:xfrm>
            <a:prstGeom prst="flowChartDecision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/>
                <a:t>Condition-3</a:t>
              </a:r>
            </a:p>
          </p:txBody>
        </p:sp>
        <p:sp>
          <p:nvSpPr>
            <p:cNvPr id="14346" name="AutoShape 9"/>
            <p:cNvSpPr>
              <a:spLocks noChangeArrowheads="1"/>
            </p:cNvSpPr>
            <p:nvPr/>
          </p:nvSpPr>
          <p:spPr bwMode="auto">
            <a:xfrm>
              <a:off x="6400800" y="3505200"/>
              <a:ext cx="1295400" cy="609600"/>
            </a:xfrm>
            <a:prstGeom prst="flowChartDecision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/>
                <a:t>Condition-n</a:t>
              </a:r>
            </a:p>
          </p:txBody>
        </p:sp>
        <p:sp>
          <p:nvSpPr>
            <p:cNvPr id="14347" name="Line 10"/>
            <p:cNvSpPr>
              <a:spLocks noChangeShapeType="1"/>
            </p:cNvSpPr>
            <p:nvPr/>
          </p:nvSpPr>
          <p:spPr bwMode="auto">
            <a:xfrm>
              <a:off x="3505200" y="1447800"/>
              <a:ext cx="838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48" name="Line 11"/>
            <p:cNvSpPr>
              <a:spLocks noChangeShapeType="1"/>
            </p:cNvSpPr>
            <p:nvPr/>
          </p:nvSpPr>
          <p:spPr bwMode="auto">
            <a:xfrm>
              <a:off x="4343400" y="14478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49" name="Line 12"/>
            <p:cNvSpPr>
              <a:spLocks noChangeShapeType="1"/>
            </p:cNvSpPr>
            <p:nvPr/>
          </p:nvSpPr>
          <p:spPr bwMode="auto">
            <a:xfrm>
              <a:off x="5029200" y="2209800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50" name="Line 13"/>
            <p:cNvSpPr>
              <a:spLocks noChangeShapeType="1"/>
            </p:cNvSpPr>
            <p:nvPr/>
          </p:nvSpPr>
          <p:spPr bwMode="auto">
            <a:xfrm>
              <a:off x="5715000" y="22098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51" name="Line 14"/>
            <p:cNvSpPr>
              <a:spLocks noChangeShapeType="1"/>
            </p:cNvSpPr>
            <p:nvPr/>
          </p:nvSpPr>
          <p:spPr bwMode="auto">
            <a:xfrm>
              <a:off x="6400800" y="2971800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52" name="Line 15"/>
            <p:cNvSpPr>
              <a:spLocks noChangeShapeType="1"/>
            </p:cNvSpPr>
            <p:nvPr/>
          </p:nvSpPr>
          <p:spPr bwMode="auto">
            <a:xfrm>
              <a:off x="7010400" y="29718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53" name="Line 20"/>
            <p:cNvSpPr>
              <a:spLocks noChangeShapeType="1"/>
            </p:cNvSpPr>
            <p:nvPr/>
          </p:nvSpPr>
          <p:spPr bwMode="auto">
            <a:xfrm>
              <a:off x="7696200" y="3810000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54" name="Line 21"/>
            <p:cNvSpPr>
              <a:spLocks noChangeShapeType="1"/>
            </p:cNvSpPr>
            <p:nvPr/>
          </p:nvSpPr>
          <p:spPr bwMode="auto">
            <a:xfrm>
              <a:off x="8153400" y="3810000"/>
              <a:ext cx="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55" name="Rectangle 22"/>
            <p:cNvSpPr>
              <a:spLocks noChangeArrowheads="1"/>
            </p:cNvSpPr>
            <p:nvPr/>
          </p:nvSpPr>
          <p:spPr bwMode="auto">
            <a:xfrm>
              <a:off x="7010400" y="4572000"/>
              <a:ext cx="21336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/>
                <a:t>default statement</a:t>
              </a:r>
            </a:p>
          </p:txBody>
        </p:sp>
        <p:sp>
          <p:nvSpPr>
            <p:cNvPr id="14356" name="Rectangle 24"/>
            <p:cNvSpPr>
              <a:spLocks noChangeArrowheads="1"/>
            </p:cNvSpPr>
            <p:nvPr/>
          </p:nvSpPr>
          <p:spPr bwMode="auto">
            <a:xfrm>
              <a:off x="5029200" y="4114800"/>
              <a:ext cx="15240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statement-n</a:t>
              </a:r>
            </a:p>
          </p:txBody>
        </p:sp>
        <p:sp>
          <p:nvSpPr>
            <p:cNvPr id="14357" name="Rectangle 25"/>
            <p:cNvSpPr>
              <a:spLocks noChangeArrowheads="1"/>
            </p:cNvSpPr>
            <p:nvPr/>
          </p:nvSpPr>
          <p:spPr bwMode="auto">
            <a:xfrm>
              <a:off x="3810000" y="3429000"/>
              <a:ext cx="15240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statement-3</a:t>
              </a:r>
            </a:p>
          </p:txBody>
        </p:sp>
        <p:sp>
          <p:nvSpPr>
            <p:cNvPr id="14358" name="Rectangle 26"/>
            <p:cNvSpPr>
              <a:spLocks noChangeArrowheads="1"/>
            </p:cNvSpPr>
            <p:nvPr/>
          </p:nvSpPr>
          <p:spPr bwMode="auto">
            <a:xfrm>
              <a:off x="2286000" y="2743200"/>
              <a:ext cx="15240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statement-2</a:t>
              </a:r>
            </a:p>
          </p:txBody>
        </p:sp>
        <p:sp>
          <p:nvSpPr>
            <p:cNvPr id="14359" name="Rectangle 27"/>
            <p:cNvSpPr>
              <a:spLocks noChangeArrowheads="1"/>
            </p:cNvSpPr>
            <p:nvPr/>
          </p:nvSpPr>
          <p:spPr bwMode="auto">
            <a:xfrm>
              <a:off x="990600" y="1981200"/>
              <a:ext cx="15240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statement-1</a:t>
              </a:r>
            </a:p>
          </p:txBody>
        </p:sp>
        <p:sp>
          <p:nvSpPr>
            <p:cNvPr id="14360" name="Oval 28"/>
            <p:cNvSpPr>
              <a:spLocks noChangeArrowheads="1"/>
            </p:cNvSpPr>
            <p:nvPr/>
          </p:nvSpPr>
          <p:spPr bwMode="auto">
            <a:xfrm>
              <a:off x="1371600" y="5029200"/>
              <a:ext cx="381000" cy="3810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1" name="Oval 29"/>
            <p:cNvSpPr>
              <a:spLocks noChangeArrowheads="1"/>
            </p:cNvSpPr>
            <p:nvPr/>
          </p:nvSpPr>
          <p:spPr bwMode="auto">
            <a:xfrm>
              <a:off x="2743200" y="5181600"/>
              <a:ext cx="381000" cy="3810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2" name="Oval 30"/>
            <p:cNvSpPr>
              <a:spLocks noChangeArrowheads="1"/>
            </p:cNvSpPr>
            <p:nvPr/>
          </p:nvSpPr>
          <p:spPr bwMode="auto">
            <a:xfrm>
              <a:off x="4191000" y="5181600"/>
              <a:ext cx="381000" cy="3810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3" name="Oval 31"/>
            <p:cNvSpPr>
              <a:spLocks noChangeArrowheads="1"/>
            </p:cNvSpPr>
            <p:nvPr/>
          </p:nvSpPr>
          <p:spPr bwMode="auto">
            <a:xfrm>
              <a:off x="5638800" y="5181600"/>
              <a:ext cx="381000" cy="3810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4" name="Line 32"/>
            <p:cNvSpPr>
              <a:spLocks noChangeShapeType="1"/>
            </p:cNvSpPr>
            <p:nvPr/>
          </p:nvSpPr>
          <p:spPr bwMode="auto">
            <a:xfrm>
              <a:off x="8153400" y="49530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65" name="Line 33"/>
            <p:cNvSpPr>
              <a:spLocks noChangeShapeType="1"/>
            </p:cNvSpPr>
            <p:nvPr/>
          </p:nvSpPr>
          <p:spPr bwMode="auto">
            <a:xfrm flipH="1">
              <a:off x="6019800" y="5410200"/>
              <a:ext cx="2133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66" name="Line 35"/>
            <p:cNvSpPr>
              <a:spLocks noChangeShapeType="1"/>
            </p:cNvSpPr>
            <p:nvPr/>
          </p:nvSpPr>
          <p:spPr bwMode="auto">
            <a:xfrm flipH="1">
              <a:off x="4572000" y="5334000"/>
              <a:ext cx="1066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67" name="Line 36"/>
            <p:cNvSpPr>
              <a:spLocks noChangeShapeType="1"/>
            </p:cNvSpPr>
            <p:nvPr/>
          </p:nvSpPr>
          <p:spPr bwMode="auto">
            <a:xfrm flipH="1">
              <a:off x="3124200" y="5334000"/>
              <a:ext cx="1066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68" name="Line 37"/>
            <p:cNvSpPr>
              <a:spLocks noChangeShapeType="1"/>
            </p:cNvSpPr>
            <p:nvPr/>
          </p:nvSpPr>
          <p:spPr bwMode="auto">
            <a:xfrm flipH="1">
              <a:off x="1752600" y="5334000"/>
              <a:ext cx="990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69" name="Line 38"/>
            <p:cNvSpPr>
              <a:spLocks noChangeShapeType="1"/>
            </p:cNvSpPr>
            <p:nvPr/>
          </p:nvSpPr>
          <p:spPr bwMode="auto">
            <a:xfrm flipH="1">
              <a:off x="1600200" y="1447800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70" name="Line 39"/>
            <p:cNvSpPr>
              <a:spLocks noChangeShapeType="1"/>
            </p:cNvSpPr>
            <p:nvPr/>
          </p:nvSpPr>
          <p:spPr bwMode="auto">
            <a:xfrm>
              <a:off x="1600200" y="14478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71" name="Line 40"/>
            <p:cNvSpPr>
              <a:spLocks noChangeShapeType="1"/>
            </p:cNvSpPr>
            <p:nvPr/>
          </p:nvSpPr>
          <p:spPr bwMode="auto">
            <a:xfrm>
              <a:off x="1600200" y="2362200"/>
              <a:ext cx="0" cy="2590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72" name="Rectangle 41"/>
            <p:cNvSpPr>
              <a:spLocks noChangeArrowheads="1"/>
            </p:cNvSpPr>
            <p:nvPr/>
          </p:nvSpPr>
          <p:spPr bwMode="auto">
            <a:xfrm>
              <a:off x="852055" y="5638800"/>
              <a:ext cx="15240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statement-x</a:t>
              </a:r>
            </a:p>
          </p:txBody>
        </p:sp>
        <p:sp>
          <p:nvSpPr>
            <p:cNvPr id="14373" name="Rectangle 42"/>
            <p:cNvSpPr>
              <a:spLocks noChangeArrowheads="1"/>
            </p:cNvSpPr>
            <p:nvPr/>
          </p:nvSpPr>
          <p:spPr bwMode="auto">
            <a:xfrm>
              <a:off x="852054" y="6248400"/>
              <a:ext cx="1586345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next statement</a:t>
              </a:r>
            </a:p>
          </p:txBody>
        </p:sp>
        <p:sp>
          <p:nvSpPr>
            <p:cNvPr id="14374" name="Line 43"/>
            <p:cNvSpPr>
              <a:spLocks noChangeShapeType="1"/>
            </p:cNvSpPr>
            <p:nvPr/>
          </p:nvSpPr>
          <p:spPr bwMode="auto">
            <a:xfrm>
              <a:off x="1600200" y="541020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75" name="Line 45"/>
            <p:cNvSpPr>
              <a:spLocks noChangeShapeType="1"/>
            </p:cNvSpPr>
            <p:nvPr/>
          </p:nvSpPr>
          <p:spPr bwMode="auto">
            <a:xfrm>
              <a:off x="1600200" y="601980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76" name="Line 46"/>
            <p:cNvSpPr>
              <a:spLocks noChangeShapeType="1"/>
            </p:cNvSpPr>
            <p:nvPr/>
          </p:nvSpPr>
          <p:spPr bwMode="auto">
            <a:xfrm>
              <a:off x="2971800" y="3124200"/>
              <a:ext cx="0" cy="2057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77" name="Line 47"/>
            <p:cNvSpPr>
              <a:spLocks noChangeShapeType="1"/>
            </p:cNvSpPr>
            <p:nvPr/>
          </p:nvSpPr>
          <p:spPr bwMode="auto">
            <a:xfrm>
              <a:off x="4419600" y="3810000"/>
              <a:ext cx="0" cy="1371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78" name="Line 48"/>
            <p:cNvSpPr>
              <a:spLocks noChangeShapeType="1"/>
            </p:cNvSpPr>
            <p:nvPr/>
          </p:nvSpPr>
          <p:spPr bwMode="auto">
            <a:xfrm>
              <a:off x="5791200" y="4495800"/>
              <a:ext cx="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79" name="Line 49"/>
            <p:cNvSpPr>
              <a:spLocks noChangeShapeType="1"/>
            </p:cNvSpPr>
            <p:nvPr/>
          </p:nvSpPr>
          <p:spPr bwMode="auto">
            <a:xfrm>
              <a:off x="2819400" y="8382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80" name="Text Box 50"/>
            <p:cNvSpPr txBox="1">
              <a:spLocks noChangeArrowheads="1"/>
            </p:cNvSpPr>
            <p:nvPr/>
          </p:nvSpPr>
          <p:spPr bwMode="auto">
            <a:xfrm>
              <a:off x="3581400" y="1017588"/>
              <a:ext cx="636588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/>
                <a:t>False</a:t>
              </a:r>
            </a:p>
          </p:txBody>
        </p:sp>
        <p:sp>
          <p:nvSpPr>
            <p:cNvPr id="14381" name="Text Box 51"/>
            <p:cNvSpPr txBox="1">
              <a:spLocks noChangeArrowheads="1"/>
            </p:cNvSpPr>
            <p:nvPr/>
          </p:nvSpPr>
          <p:spPr bwMode="auto">
            <a:xfrm>
              <a:off x="4876800" y="1828800"/>
              <a:ext cx="636588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/>
                <a:t>False</a:t>
              </a:r>
            </a:p>
          </p:txBody>
        </p:sp>
        <p:sp>
          <p:nvSpPr>
            <p:cNvPr id="14382" name="Text Box 52"/>
            <p:cNvSpPr txBox="1">
              <a:spLocks noChangeArrowheads="1"/>
            </p:cNvSpPr>
            <p:nvPr/>
          </p:nvSpPr>
          <p:spPr bwMode="auto">
            <a:xfrm>
              <a:off x="6248400" y="2438400"/>
              <a:ext cx="636588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/>
                <a:t>False</a:t>
              </a:r>
            </a:p>
          </p:txBody>
        </p:sp>
        <p:sp>
          <p:nvSpPr>
            <p:cNvPr id="14383" name="Text Box 53"/>
            <p:cNvSpPr txBox="1">
              <a:spLocks noChangeArrowheads="1"/>
            </p:cNvSpPr>
            <p:nvPr/>
          </p:nvSpPr>
          <p:spPr bwMode="auto">
            <a:xfrm>
              <a:off x="7620000" y="3276600"/>
              <a:ext cx="636588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/>
                <a:t>False</a:t>
              </a:r>
            </a:p>
          </p:txBody>
        </p:sp>
        <p:sp>
          <p:nvSpPr>
            <p:cNvPr id="14384" name="Text Box 54"/>
            <p:cNvSpPr txBox="1">
              <a:spLocks noChangeArrowheads="1"/>
            </p:cNvSpPr>
            <p:nvPr/>
          </p:nvSpPr>
          <p:spPr bwMode="auto">
            <a:xfrm>
              <a:off x="1600200" y="990600"/>
              <a:ext cx="56832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/>
                <a:t>True</a:t>
              </a:r>
            </a:p>
          </p:txBody>
        </p:sp>
        <p:sp>
          <p:nvSpPr>
            <p:cNvPr id="14385" name="Text Box 55"/>
            <p:cNvSpPr txBox="1">
              <a:spLocks noChangeArrowheads="1"/>
            </p:cNvSpPr>
            <p:nvPr/>
          </p:nvSpPr>
          <p:spPr bwMode="auto">
            <a:xfrm>
              <a:off x="3048000" y="1752600"/>
              <a:ext cx="56832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/>
                <a:t>True</a:t>
              </a:r>
            </a:p>
          </p:txBody>
        </p:sp>
        <p:sp>
          <p:nvSpPr>
            <p:cNvPr id="14386" name="Text Box 56"/>
            <p:cNvSpPr txBox="1">
              <a:spLocks noChangeArrowheads="1"/>
            </p:cNvSpPr>
            <p:nvPr/>
          </p:nvSpPr>
          <p:spPr bwMode="auto">
            <a:xfrm>
              <a:off x="4648200" y="2514600"/>
              <a:ext cx="56832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/>
                <a:t>True</a:t>
              </a:r>
            </a:p>
          </p:txBody>
        </p:sp>
        <p:sp>
          <p:nvSpPr>
            <p:cNvPr id="14387" name="Text Box 57"/>
            <p:cNvSpPr txBox="1">
              <a:spLocks noChangeArrowheads="1"/>
            </p:cNvSpPr>
            <p:nvPr/>
          </p:nvSpPr>
          <p:spPr bwMode="auto">
            <a:xfrm>
              <a:off x="6019800" y="3276600"/>
              <a:ext cx="56832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 dirty="0"/>
                <a:t>True</a:t>
              </a:r>
            </a:p>
          </p:txBody>
        </p:sp>
        <p:sp>
          <p:nvSpPr>
            <p:cNvPr id="14388" name="Line 58"/>
            <p:cNvSpPr>
              <a:spLocks noChangeShapeType="1"/>
            </p:cNvSpPr>
            <p:nvPr/>
          </p:nvSpPr>
          <p:spPr bwMode="auto">
            <a:xfrm flipH="1">
              <a:off x="2971800" y="2209800"/>
              <a:ext cx="762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89" name="Line 59"/>
            <p:cNvSpPr>
              <a:spLocks noChangeShapeType="1"/>
            </p:cNvSpPr>
            <p:nvPr/>
          </p:nvSpPr>
          <p:spPr bwMode="auto">
            <a:xfrm>
              <a:off x="2971800" y="22098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90" name="Line 61"/>
            <p:cNvSpPr>
              <a:spLocks noChangeShapeType="1"/>
            </p:cNvSpPr>
            <p:nvPr/>
          </p:nvSpPr>
          <p:spPr bwMode="auto">
            <a:xfrm flipH="1">
              <a:off x="4419600" y="2971800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91" name="Line 62"/>
            <p:cNvSpPr>
              <a:spLocks noChangeShapeType="1"/>
            </p:cNvSpPr>
            <p:nvPr/>
          </p:nvSpPr>
          <p:spPr bwMode="auto">
            <a:xfrm>
              <a:off x="4419600" y="29718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92" name="Line 63"/>
            <p:cNvSpPr>
              <a:spLocks noChangeShapeType="1"/>
            </p:cNvSpPr>
            <p:nvPr/>
          </p:nvSpPr>
          <p:spPr bwMode="auto">
            <a:xfrm flipH="1">
              <a:off x="5791200" y="3810000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93" name="Line 64"/>
            <p:cNvSpPr>
              <a:spLocks noChangeShapeType="1"/>
            </p:cNvSpPr>
            <p:nvPr/>
          </p:nvSpPr>
          <p:spPr bwMode="auto">
            <a:xfrm>
              <a:off x="5791200" y="38100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7" name="Rectangle 2"/>
          <p:cNvSpPr txBox="1">
            <a:spLocks noChangeArrowheads="1"/>
          </p:cNvSpPr>
          <p:nvPr/>
        </p:nvSpPr>
        <p:spPr>
          <a:xfrm>
            <a:off x="2514600" y="5334000"/>
            <a:ext cx="5943600" cy="762000"/>
          </a:xfrm>
          <a:prstGeom prst="rect">
            <a:avLst/>
          </a:prstGeom>
        </p:spPr>
        <p:txBody>
          <a:bodyPr/>
          <a:lstStyle/>
          <a:p>
            <a:pPr algn="r">
              <a:defRPr/>
            </a:pPr>
            <a:r>
              <a:rPr lang="en-US" sz="3200" kern="0" dirty="0">
                <a:solidFill>
                  <a:srgbClr val="C00000"/>
                </a:solidFill>
                <a:latin typeface="Arial Rounded MT Bold" pitchFamily="34" charset="0"/>
                <a:ea typeface="+mj-ea"/>
                <a:cs typeface="+mj-cs"/>
              </a:rPr>
              <a:t>e</a:t>
            </a:r>
            <a:r>
              <a:rPr lang="en-US" sz="3200" kern="0" dirty="0" smtClean="0">
                <a:solidFill>
                  <a:srgbClr val="C00000"/>
                </a:solidFill>
                <a:latin typeface="Arial Rounded MT Bold" pitchFamily="34" charset="0"/>
                <a:ea typeface="+mj-ea"/>
                <a:cs typeface="+mj-cs"/>
              </a:rPr>
              <a:t>lse-if </a:t>
            </a:r>
            <a:r>
              <a:rPr lang="en-US" sz="3200" kern="0" dirty="0">
                <a:solidFill>
                  <a:srgbClr val="C00000"/>
                </a:solidFill>
                <a:latin typeface="Arial Rounded MT Bold" pitchFamily="34" charset="0"/>
                <a:ea typeface="+mj-ea"/>
                <a:cs typeface="+mj-cs"/>
              </a:rPr>
              <a:t>ladder </a:t>
            </a:r>
            <a:r>
              <a:rPr lang="en-US" sz="3200" kern="0" dirty="0" smtClean="0">
                <a:latin typeface="Arial Rounded MT Bold" pitchFamily="34" charset="0"/>
                <a:ea typeface="+mj-ea"/>
                <a:cs typeface="+mj-cs"/>
              </a:rPr>
              <a:t>Flow of control</a:t>
            </a:r>
            <a:endParaRPr lang="en-US" sz="3200" kern="0" dirty="0">
              <a:latin typeface="Arial Rounded MT Bold" pitchFamily="34" charset="0"/>
              <a:ea typeface="+mj-ea"/>
              <a:cs typeface="+mj-cs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CA9F2-D2FF-498A-8E75-F7B5AA490831}" type="datetime1">
              <a:rPr lang="en-US" smtClean="0"/>
              <a:pPr/>
              <a:t>10/18/2014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9" name="Left Arrow 58">
            <a:hlinkClick r:id="" action="ppaction://hlinkshowjump?jump=lastslideviewed"/>
          </p:cNvPr>
          <p:cNvSpPr/>
          <p:nvPr/>
        </p:nvSpPr>
        <p:spPr>
          <a:xfrm>
            <a:off x="152400" y="5791200"/>
            <a:ext cx="762000" cy="838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1" name="TextBox 60"/>
          <p:cNvSpPr txBox="1"/>
          <p:nvPr/>
        </p:nvSpPr>
        <p:spPr>
          <a:xfrm>
            <a:off x="3" y="2266399"/>
            <a:ext cx="1295399" cy="1238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8738" lvl="1"/>
            <a:r>
              <a:rPr lang="en-US" sz="1400" b="1" i="1" dirty="0" smtClean="0">
                <a:solidFill>
                  <a:schemeClr val="bg1"/>
                </a:solidFill>
                <a:hlinkClick r:id="rId2" action="ppaction://hlinksldjump"/>
              </a:rPr>
              <a:t>Syntax</a:t>
            </a:r>
            <a:endParaRPr lang="en-US" sz="1400" b="1" i="1" dirty="0">
              <a:solidFill>
                <a:schemeClr val="bg1"/>
              </a:solidFill>
            </a:endParaRPr>
          </a:p>
          <a:p>
            <a:pPr marL="58738" lvl="1"/>
            <a:endParaRPr lang="en-US" sz="1050" b="1" i="1" dirty="0">
              <a:solidFill>
                <a:srgbClr val="0000FF"/>
              </a:solidFill>
            </a:endParaRPr>
          </a:p>
          <a:p>
            <a:pPr marL="58738" lvl="1"/>
            <a:endParaRPr lang="en-US" sz="1100" b="1" i="1" dirty="0" smtClean="0">
              <a:solidFill>
                <a:srgbClr val="0000FF"/>
              </a:solidFill>
            </a:endParaRPr>
          </a:p>
          <a:p>
            <a:pPr marL="58738" lvl="1"/>
            <a:r>
              <a:rPr lang="en-US" sz="1400" b="1" i="1" dirty="0">
                <a:solidFill>
                  <a:srgbClr val="0000FF"/>
                </a:solidFill>
                <a:hlinkClick r:id="rId3" action="ppaction://hlinksldjump"/>
              </a:rPr>
              <a:t>Control Flow</a:t>
            </a:r>
            <a:endParaRPr lang="en-US" sz="1400" b="1" i="1" dirty="0">
              <a:solidFill>
                <a:srgbClr val="0000FF"/>
              </a:solidFill>
            </a:endParaRPr>
          </a:p>
          <a:p>
            <a:pPr marL="58738" lvl="1"/>
            <a:endParaRPr lang="en-US" sz="1100" b="1" i="1" dirty="0" smtClean="0">
              <a:solidFill>
                <a:srgbClr val="0000FF"/>
              </a:solidFill>
            </a:endParaRPr>
          </a:p>
        </p:txBody>
      </p:sp>
      <p:sp>
        <p:nvSpPr>
          <p:cNvPr id="6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295400" y="6356350"/>
            <a:ext cx="4724400" cy="365125"/>
          </a:xfrm>
        </p:spPr>
        <p:txBody>
          <a:bodyPr/>
          <a:lstStyle/>
          <a:p>
            <a:r>
              <a:rPr lang="en-US" dirty="0" smtClean="0"/>
              <a:t>CS 111                              Department of CSE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58" descr="Picture1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3581400"/>
            <a:ext cx="4953000" cy="2819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57" name="Rectangle 2"/>
          <p:cNvSpPr txBox="1">
            <a:spLocks noChangeArrowheads="1"/>
          </p:cNvSpPr>
          <p:nvPr/>
        </p:nvSpPr>
        <p:spPr>
          <a:xfrm>
            <a:off x="5867400" y="3657600"/>
            <a:ext cx="1371600" cy="36036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/>
          <a:p>
            <a:pPr algn="r">
              <a:defRPr/>
            </a:pPr>
            <a:r>
              <a:rPr lang="en-US" sz="1400" kern="0" dirty="0">
                <a:solidFill>
                  <a:schemeClr val="accent2"/>
                </a:solidFill>
                <a:latin typeface="Arial Rounded MT Bold" pitchFamily="34" charset="0"/>
                <a:ea typeface="+mj-ea"/>
                <a:cs typeface="+mj-cs"/>
              </a:rPr>
              <a:t>e</a:t>
            </a:r>
            <a:r>
              <a:rPr lang="en-US" sz="1400" kern="0" dirty="0" smtClean="0">
                <a:solidFill>
                  <a:schemeClr val="accent2"/>
                </a:solidFill>
                <a:latin typeface="Arial Rounded MT Bold" pitchFamily="34" charset="0"/>
                <a:ea typeface="+mj-ea"/>
                <a:cs typeface="+mj-cs"/>
              </a:rPr>
              <a:t>lse-if </a:t>
            </a:r>
            <a:r>
              <a:rPr lang="en-US" sz="1400" kern="0" dirty="0">
                <a:solidFill>
                  <a:schemeClr val="accent2"/>
                </a:solidFill>
                <a:latin typeface="Arial Rounded MT Bold" pitchFamily="34" charset="0"/>
                <a:ea typeface="+mj-ea"/>
                <a:cs typeface="+mj-cs"/>
              </a:rPr>
              <a:t>ladder </a:t>
            </a:r>
          </a:p>
        </p:txBody>
      </p:sp>
      <p:pic>
        <p:nvPicPr>
          <p:cNvPr id="29700" name="Picture 66" descr="Picture2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1037492"/>
            <a:ext cx="3793814" cy="239150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66" name="Rectangle 2"/>
          <p:cNvSpPr txBox="1">
            <a:spLocks noChangeArrowheads="1"/>
          </p:cNvSpPr>
          <p:nvPr/>
        </p:nvSpPr>
        <p:spPr>
          <a:xfrm>
            <a:off x="4114800" y="1163638"/>
            <a:ext cx="990600" cy="36036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/>
          <a:p>
            <a:pPr algn="ctr">
              <a:defRPr/>
            </a:pPr>
            <a:r>
              <a:rPr lang="en-US" sz="1400" kern="0" dirty="0">
                <a:solidFill>
                  <a:schemeClr val="accent2"/>
                </a:solidFill>
                <a:latin typeface="Arial Rounded MT Bold" pitchFamily="34" charset="0"/>
                <a:ea typeface="+mj-ea"/>
                <a:cs typeface="+mj-cs"/>
              </a:rPr>
              <a:t>Simple </a:t>
            </a:r>
            <a:r>
              <a:rPr lang="en-US" sz="1400" kern="0" dirty="0" smtClean="0">
                <a:solidFill>
                  <a:schemeClr val="accent2"/>
                </a:solidFill>
                <a:latin typeface="Arial Rounded MT Bold" pitchFamily="34" charset="0"/>
                <a:ea typeface="+mj-ea"/>
                <a:cs typeface="+mj-cs"/>
              </a:rPr>
              <a:t>if </a:t>
            </a:r>
            <a:endParaRPr lang="en-US" sz="1400" kern="0" dirty="0">
              <a:solidFill>
                <a:schemeClr val="accent2"/>
              </a:solidFill>
              <a:latin typeface="Arial Rounded MT Bold" pitchFamily="34" charset="0"/>
              <a:ea typeface="+mj-ea"/>
              <a:cs typeface="+mj-cs"/>
            </a:endParaRPr>
          </a:p>
        </p:txBody>
      </p:sp>
      <p:pic>
        <p:nvPicPr>
          <p:cNvPr id="2970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10552" y="1037492"/>
            <a:ext cx="3528649" cy="239150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70" name="Rectangle 2"/>
          <p:cNvSpPr txBox="1">
            <a:spLocks noChangeArrowheads="1"/>
          </p:cNvSpPr>
          <p:nvPr/>
        </p:nvSpPr>
        <p:spPr>
          <a:xfrm>
            <a:off x="5410200" y="1163638"/>
            <a:ext cx="990600" cy="36036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/>
          <a:p>
            <a:pPr algn="ctr">
              <a:defRPr/>
            </a:pPr>
            <a:r>
              <a:rPr lang="en-US" sz="1400" kern="0" dirty="0">
                <a:solidFill>
                  <a:schemeClr val="accent2"/>
                </a:solidFill>
                <a:latin typeface="Arial Rounded MT Bold" pitchFamily="34" charset="0"/>
                <a:ea typeface="+mj-ea"/>
                <a:cs typeface="+mj-cs"/>
              </a:rPr>
              <a:t>i</a:t>
            </a:r>
            <a:r>
              <a:rPr lang="en-US" sz="1400" kern="0" dirty="0" smtClean="0">
                <a:solidFill>
                  <a:schemeClr val="accent2"/>
                </a:solidFill>
                <a:latin typeface="Arial Rounded MT Bold" pitchFamily="34" charset="0"/>
                <a:ea typeface="+mj-ea"/>
                <a:cs typeface="+mj-cs"/>
              </a:rPr>
              <a:t>f </a:t>
            </a:r>
            <a:r>
              <a:rPr lang="en-US" sz="1400" kern="0" dirty="0">
                <a:solidFill>
                  <a:schemeClr val="accent2"/>
                </a:solidFill>
                <a:latin typeface="Arial Rounded MT Bold" pitchFamily="34" charset="0"/>
                <a:ea typeface="+mj-ea"/>
                <a:cs typeface="+mj-cs"/>
              </a:rPr>
              <a:t>-else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A360D-F285-4100-9794-D8114E4EB663}" type="datetime1">
              <a:rPr lang="en-US" smtClean="0"/>
              <a:pPr/>
              <a:t>10/18/2014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1295400" y="228600"/>
            <a:ext cx="7848600" cy="549275"/>
          </a:xfrm>
        </p:spPr>
        <p:txBody>
          <a:bodyPr>
            <a:noAutofit/>
          </a:bodyPr>
          <a:lstStyle/>
          <a:p>
            <a:pPr>
              <a:lnSpc>
                <a:spcPts val="3000"/>
              </a:lnSpc>
            </a:pPr>
            <a:r>
              <a:rPr lang="en-US" sz="3800" dirty="0" smtClean="0"/>
              <a:t>Flow of control in various control structures</a:t>
            </a:r>
            <a:endParaRPr lang="en-US" sz="3800" dirty="0"/>
          </a:p>
        </p:txBody>
      </p:sp>
      <p:sp>
        <p:nvSpPr>
          <p:cNvPr id="13" name="Left Arrow 12">
            <a:hlinkClick r:id="" action="ppaction://hlinkshowjump?jump=lastslideviewed"/>
          </p:cNvPr>
          <p:cNvSpPr/>
          <p:nvPr/>
        </p:nvSpPr>
        <p:spPr>
          <a:xfrm>
            <a:off x="152400" y="5791200"/>
            <a:ext cx="762000" cy="838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3" y="2485564"/>
            <a:ext cx="1295399" cy="6386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8738" lvl="1"/>
            <a:r>
              <a:rPr lang="en-US" sz="1400" b="1" i="1" dirty="0" smtClean="0">
                <a:solidFill>
                  <a:schemeClr val="bg1"/>
                </a:solidFill>
                <a:hlinkClick r:id="rId5" action="ppaction://hlinksldjump"/>
              </a:rPr>
              <a:t>Syntax</a:t>
            </a:r>
            <a:endParaRPr lang="en-US" sz="1400" b="1" i="1" dirty="0">
              <a:solidFill>
                <a:schemeClr val="bg1"/>
              </a:solidFill>
            </a:endParaRPr>
          </a:p>
          <a:p>
            <a:pPr marL="58738" lvl="1"/>
            <a:endParaRPr lang="en-US" sz="1050" b="1" i="1" dirty="0">
              <a:solidFill>
                <a:srgbClr val="0000FF"/>
              </a:solidFill>
            </a:endParaRPr>
          </a:p>
          <a:p>
            <a:pPr marL="58738" lvl="1"/>
            <a:endParaRPr lang="en-US" sz="1100" b="1" i="1" dirty="0" smtClean="0">
              <a:solidFill>
                <a:srgbClr val="0000FF"/>
              </a:solidFill>
            </a:endParaRPr>
          </a:p>
        </p:txBody>
      </p:sp>
      <p:sp>
        <p:nvSpPr>
          <p:cNvPr id="1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295400" y="6356350"/>
            <a:ext cx="4724400" cy="365125"/>
          </a:xfrm>
        </p:spPr>
        <p:txBody>
          <a:bodyPr/>
          <a:lstStyle/>
          <a:p>
            <a:r>
              <a:rPr lang="en-US" dirty="0" smtClean="0"/>
              <a:t>CS 111                              Department of CSE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0BD6A-A9DE-4AF2-88B7-F0A7CF4A70F0}" type="datetime1">
              <a:rPr lang="en-US" smtClean="0">
                <a:solidFill>
                  <a:srgbClr val="002060"/>
                </a:solidFill>
              </a:rPr>
              <a:pPr/>
              <a:t>10/18/2014</a:t>
            </a:fld>
            <a:endParaRPr lang="en-US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>
                <a:solidFill>
                  <a:srgbClr val="002060"/>
                </a:solidFill>
              </a:rPr>
              <a:pPr/>
              <a:t>16</a:t>
            </a:fld>
            <a:endParaRPr lang="en-US">
              <a:solidFill>
                <a:srgbClr val="002060"/>
              </a:solidFill>
            </a:endParaRPr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 eaLnBrk="1" hangingPunct="1"/>
            <a:r>
              <a:rPr lang="en-US" sz="4000" dirty="0" smtClean="0"/>
              <a:t>Problems…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3"/>
              <p:cNvSpPr txBox="1">
                <a:spLocks noChangeArrowheads="1"/>
              </p:cNvSpPr>
              <p:nvPr/>
            </p:nvSpPr>
            <p:spPr bwMode="auto">
              <a:xfrm>
                <a:off x="1143000" y="1066800"/>
                <a:ext cx="7848600" cy="45259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marL="342900" indent="-342900" algn="just">
                  <a:spcBef>
                    <a:spcPct val="20000"/>
                  </a:spcBef>
                  <a:buFont typeface="Wingdings" pitchFamily="2" charset="2"/>
                  <a:buChar char="§"/>
                  <a:defRPr/>
                </a:pPr>
                <a:r>
                  <a:rPr lang="en-US" sz="2400" kern="0" dirty="0" smtClean="0">
                    <a:solidFill>
                      <a:srgbClr val="002060"/>
                    </a:solidFill>
                    <a:latin typeface="Calibri"/>
                  </a:rPr>
                  <a:t>Find the roots of a quadratic equation </a:t>
                </a:r>
                <a:r>
                  <a:rPr lang="en-US" sz="2400" b="1" kern="0" dirty="0">
                    <a:solidFill>
                      <a:srgbClr val="C00000"/>
                    </a:solidFill>
                    <a:latin typeface="Tempus Sans ITC" pitchFamily="82" charset="0"/>
                  </a:rPr>
                  <a:t>ax</a:t>
                </a:r>
                <a:r>
                  <a:rPr lang="en-US" sz="2400" b="1" kern="0" baseline="30000" dirty="0">
                    <a:solidFill>
                      <a:srgbClr val="C00000"/>
                    </a:solidFill>
                    <a:latin typeface="Tempus Sans ITC" pitchFamily="82" charset="0"/>
                  </a:rPr>
                  <a:t>2</a:t>
                </a:r>
                <a:r>
                  <a:rPr lang="en-US" sz="2400" b="1" kern="0" dirty="0">
                    <a:solidFill>
                      <a:srgbClr val="C00000"/>
                    </a:solidFill>
                    <a:latin typeface="Tempus Sans ITC" pitchFamily="82" charset="0"/>
                  </a:rPr>
                  <a:t>+bx+c</a:t>
                </a:r>
                <a:r>
                  <a:rPr lang="en-US" sz="2400" kern="0" dirty="0">
                    <a:solidFill>
                      <a:srgbClr val="002060"/>
                    </a:solidFill>
                    <a:latin typeface="Calibri"/>
                  </a:rPr>
                  <a:t> using </a:t>
                </a:r>
                <a:r>
                  <a:rPr lang="en-US" sz="2400" b="1" kern="0" dirty="0" smtClean="0">
                    <a:solidFill>
                      <a:srgbClr val="C00000"/>
                    </a:solidFill>
                    <a:latin typeface="Tempus Sans ITC" pitchFamily="82" charset="0"/>
                  </a:rPr>
                  <a:t>if else</a:t>
                </a:r>
                <a:r>
                  <a:rPr lang="en-US" sz="2400" kern="0" dirty="0" smtClean="0">
                    <a:solidFill>
                      <a:srgbClr val="002060"/>
                    </a:solidFill>
                    <a:latin typeface="Calibri"/>
                  </a:rPr>
                  <a:t>  </a:t>
                </a:r>
                <a:r>
                  <a:rPr lang="en-US" sz="2400" kern="0" dirty="0">
                    <a:solidFill>
                      <a:srgbClr val="002060"/>
                    </a:solidFill>
                    <a:latin typeface="Calibri"/>
                  </a:rPr>
                  <a:t>control statements</a:t>
                </a:r>
                <a:r>
                  <a:rPr lang="en-US" sz="2400" kern="0" dirty="0" smtClean="0">
                    <a:solidFill>
                      <a:srgbClr val="002060"/>
                    </a:solidFill>
                    <a:latin typeface="Calibri"/>
                  </a:rPr>
                  <a:t>.</a:t>
                </a:r>
              </a:p>
              <a:p>
                <a:pPr marL="342900" indent="-342900" algn="just">
                  <a:spcBef>
                    <a:spcPct val="20000"/>
                  </a:spcBef>
                  <a:buFont typeface="Wingdings" pitchFamily="2" charset="2"/>
                  <a:buChar char="§"/>
                  <a:defRPr/>
                </a:pPr>
                <a:r>
                  <a:rPr lang="en-US" sz="2400" kern="0" dirty="0" smtClean="0">
                    <a:solidFill>
                      <a:srgbClr val="002060"/>
                    </a:solidFill>
                    <a:latin typeface="Calibri"/>
                  </a:rPr>
                  <a:t>Roots of a quadratic equation</a:t>
                </a:r>
              </a:p>
              <a:p>
                <a:pPr lvl="1" algn="just">
                  <a:spcBef>
                    <a:spcPct val="20000"/>
                  </a:spcBef>
                  <a:defRPr/>
                </a:pPr>
                <a:r>
                  <a:rPr lang="en-US" sz="2400" kern="0" dirty="0" smtClean="0">
                    <a:solidFill>
                      <a:srgbClr val="002060"/>
                    </a:solidFill>
                    <a:latin typeface="Calibri"/>
                  </a:rPr>
                  <a:t>		</a:t>
                </a:r>
                <a:r>
                  <a:rPr lang="en-US" sz="2400" b="1" i="1" kern="0" dirty="0">
                    <a:solidFill>
                      <a:srgbClr val="002060"/>
                    </a:solidFill>
                    <a:latin typeface="Cambria" pitchFamily="18" charset="0"/>
                  </a:rPr>
                  <a:t>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1" i="1" kern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1" i="1" kern="0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800" b="1" i="1" kern="0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𝒃</m:t>
                        </m:r>
                        <m:r>
                          <a:rPr lang="en-US" sz="2800" b="1" i="1" kern="0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±</m:t>
                        </m:r>
                        <m:rad>
                          <m:radPr>
                            <m:degHide m:val="on"/>
                            <m:ctrlPr>
                              <a:rPr lang="en-US" sz="2800" b="1" i="1" kern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2800" b="1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1" i="1" kern="0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𝒃</m:t>
                                </m:r>
                              </m:e>
                              <m:sup>
                                <m:r>
                                  <a:rPr lang="en-US" sz="2800" b="1" i="1" kern="0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lang="en-US" sz="2800" b="1" i="1" kern="0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2800" b="1" i="1" kern="0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𝟒</m:t>
                            </m:r>
                            <m:r>
                              <a:rPr lang="en-US" sz="2800" b="1" i="1" kern="0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𝒂𝒄</m:t>
                            </m:r>
                          </m:e>
                        </m:rad>
                      </m:num>
                      <m:den>
                        <m:r>
                          <a:rPr lang="en-US" sz="2800" b="1" i="1" kern="0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𝟐</m:t>
                        </m:r>
                        <m:r>
                          <a:rPr lang="en-US" sz="2800" b="1" i="1" kern="0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𝒂</m:t>
                        </m:r>
                      </m:den>
                    </m:f>
                  </m:oMath>
                </a14:m>
                <a:endParaRPr lang="en-US" sz="2400" b="1" kern="0" dirty="0">
                  <a:solidFill>
                    <a:srgbClr val="C0504D"/>
                  </a:solidFill>
                  <a:latin typeface="Calibri"/>
                </a:endParaRPr>
              </a:p>
              <a:p>
                <a:pPr marL="342900" indent="-342900" algn="just">
                  <a:spcBef>
                    <a:spcPct val="20000"/>
                  </a:spcBef>
                  <a:buFont typeface="Wingdings" pitchFamily="2" charset="2"/>
                  <a:buChar char="§"/>
                  <a:defRPr/>
                </a:pPr>
                <a:r>
                  <a:rPr lang="en-US" sz="2400" kern="0" dirty="0">
                    <a:solidFill>
                      <a:srgbClr val="002060"/>
                    </a:solidFill>
                    <a:latin typeface="Calibri"/>
                  </a:rPr>
                  <a:t>3 cases</a:t>
                </a:r>
              </a:p>
              <a:p>
                <a:pPr marL="800100" lvl="1" indent="-342900" algn="just">
                  <a:spcBef>
                    <a:spcPct val="20000"/>
                  </a:spcBef>
                  <a:buFont typeface="Wingdings" pitchFamily="2" charset="2"/>
                  <a:buChar char="§"/>
                  <a:defRPr/>
                </a:pPr>
                <a:r>
                  <a:rPr lang="en-US" sz="2000" kern="0" dirty="0" err="1">
                    <a:solidFill>
                      <a:srgbClr val="002060"/>
                    </a:solidFill>
                    <a:latin typeface="Calibri"/>
                  </a:rPr>
                  <a:t>Discriminant</a:t>
                </a:r>
                <a:r>
                  <a:rPr lang="en-US" sz="2000" kern="0" dirty="0">
                    <a:solidFill>
                      <a:srgbClr val="002060"/>
                    </a:solidFill>
                    <a:latin typeface="Calibri"/>
                  </a:rPr>
                  <a:t> &lt; 0 ; roots are imaginary </a:t>
                </a:r>
                <a:r>
                  <a:rPr lang="en-US" sz="2000" kern="0" dirty="0">
                    <a:solidFill>
                      <a:srgbClr val="002060"/>
                    </a:solidFill>
                    <a:latin typeface="Calibri"/>
                    <a:sym typeface="Wingdings" pitchFamily="2" charset="2"/>
                  </a:rPr>
                  <a:t> </a:t>
                </a:r>
                <a:r>
                  <a:rPr lang="en-US" sz="2000" b="1" kern="0" dirty="0">
                    <a:solidFill>
                      <a:srgbClr val="002060"/>
                    </a:solidFill>
                    <a:latin typeface="Baskerville Old Face" pitchFamily="18" charset="0"/>
                    <a:sym typeface="Wingdings" pitchFamily="2" charset="2"/>
                  </a:rPr>
                  <a:t>1 + </a:t>
                </a:r>
                <a:r>
                  <a:rPr lang="en-US" sz="2000" b="1" kern="0" dirty="0" err="1">
                    <a:solidFill>
                      <a:srgbClr val="002060"/>
                    </a:solidFill>
                    <a:latin typeface="Baskerville Old Face" pitchFamily="18" charset="0"/>
                    <a:sym typeface="Wingdings" pitchFamily="2" charset="2"/>
                  </a:rPr>
                  <a:t>i</a:t>
                </a:r>
                <a:r>
                  <a:rPr lang="en-US" sz="2000" b="1" kern="0" dirty="0">
                    <a:solidFill>
                      <a:srgbClr val="002060"/>
                    </a:solidFill>
                    <a:latin typeface="Baskerville Old Face" pitchFamily="18" charset="0"/>
                    <a:sym typeface="Wingdings" pitchFamily="2" charset="2"/>
                  </a:rPr>
                  <a:t> 2.45</a:t>
                </a:r>
                <a:endParaRPr lang="en-US" sz="2000" b="1" kern="0" dirty="0">
                  <a:solidFill>
                    <a:srgbClr val="002060"/>
                  </a:solidFill>
                  <a:latin typeface="Baskerville Old Face" pitchFamily="18" charset="0"/>
                </a:endParaRPr>
              </a:p>
              <a:p>
                <a:pPr marL="800100" lvl="1" indent="-342900" algn="just">
                  <a:spcBef>
                    <a:spcPct val="20000"/>
                  </a:spcBef>
                  <a:buFont typeface="Wingdings" pitchFamily="2" charset="2"/>
                  <a:buChar char="§"/>
                  <a:defRPr/>
                </a:pPr>
                <a:r>
                  <a:rPr lang="en-US" sz="2000" kern="0" dirty="0" err="1">
                    <a:solidFill>
                      <a:srgbClr val="002060"/>
                    </a:solidFill>
                    <a:latin typeface="Calibri"/>
                  </a:rPr>
                  <a:t>Discriminant</a:t>
                </a:r>
                <a:r>
                  <a:rPr lang="en-US" sz="2000" kern="0" dirty="0">
                    <a:solidFill>
                      <a:srgbClr val="002060"/>
                    </a:solidFill>
                    <a:latin typeface="Calibri"/>
                  </a:rPr>
                  <a:t> = 0 ; </a:t>
                </a:r>
                <a:r>
                  <a:rPr lang="en-US" sz="2000" kern="0" dirty="0">
                    <a:solidFill>
                      <a:srgbClr val="002060"/>
                    </a:solidFill>
                  </a:rPr>
                  <a:t>roots are real and equal </a:t>
                </a:r>
                <a:r>
                  <a:rPr lang="en-US" sz="2000" kern="0" dirty="0">
                    <a:solidFill>
                      <a:srgbClr val="002060"/>
                    </a:solidFill>
                    <a:sym typeface="Wingdings" pitchFamily="2" charset="2"/>
                  </a:rPr>
                  <a:t> </a:t>
                </a:r>
                <a:r>
                  <a:rPr lang="en-US" sz="2000" b="1" kern="0" dirty="0">
                    <a:solidFill>
                      <a:srgbClr val="002060"/>
                    </a:solidFill>
                    <a:latin typeface="Baskerville Old Face" pitchFamily="18" charset="0"/>
                    <a:sym typeface="Wingdings" pitchFamily="2" charset="2"/>
                  </a:rPr>
                  <a:t>– b/2a</a:t>
                </a:r>
                <a:endParaRPr lang="en-US" sz="2000" b="1" kern="0" dirty="0">
                  <a:solidFill>
                    <a:srgbClr val="002060"/>
                  </a:solidFill>
                  <a:latin typeface="Baskerville Old Face" pitchFamily="18" charset="0"/>
                </a:endParaRPr>
              </a:p>
              <a:p>
                <a:pPr marL="800100" lvl="1" indent="-342900" algn="just">
                  <a:spcBef>
                    <a:spcPct val="20000"/>
                  </a:spcBef>
                  <a:buFont typeface="Wingdings" pitchFamily="2" charset="2"/>
                  <a:buChar char="§"/>
                  <a:defRPr/>
                </a:pPr>
                <a:r>
                  <a:rPr lang="en-US" sz="2000" kern="0" dirty="0" err="1">
                    <a:solidFill>
                      <a:srgbClr val="002060"/>
                    </a:solidFill>
                    <a:latin typeface="Calibri"/>
                  </a:rPr>
                  <a:t>Discriminant</a:t>
                </a:r>
                <a:r>
                  <a:rPr lang="en-US" sz="2000" kern="0" dirty="0">
                    <a:solidFill>
                      <a:srgbClr val="002060"/>
                    </a:solidFill>
                    <a:latin typeface="Calibri"/>
                  </a:rPr>
                  <a:t> &gt; 0 ; </a:t>
                </a:r>
                <a:r>
                  <a:rPr lang="en-US" sz="2000" kern="0" dirty="0">
                    <a:solidFill>
                      <a:srgbClr val="002060"/>
                    </a:solidFill>
                  </a:rPr>
                  <a:t>roots are real and unequal </a:t>
                </a:r>
                <a:r>
                  <a:rPr lang="en-US" sz="2000" kern="0" dirty="0">
                    <a:solidFill>
                      <a:srgbClr val="002060"/>
                    </a:solidFill>
                    <a:sym typeface="Wingdings" pitchFamily="2" charset="2"/>
                  </a:rPr>
                  <a:t> </a:t>
                </a:r>
                <a:r>
                  <a:rPr lang="en-US" sz="2000" kern="0" dirty="0">
                    <a:solidFill>
                      <a:srgbClr val="002060"/>
                    </a:solidFill>
                    <a:latin typeface="Baskerville Old Face" pitchFamily="18" charset="0"/>
                    <a:sym typeface="Wingdings" pitchFamily="2" charset="2"/>
                  </a:rPr>
                  <a:t>	</a:t>
                </a:r>
              </a:p>
              <a:p>
                <a:pPr marL="800100" lvl="1" indent="-342900" algn="just">
                  <a:spcBef>
                    <a:spcPct val="20000"/>
                  </a:spcBef>
                  <a:defRPr/>
                </a:pPr>
                <a:r>
                  <a:rPr lang="en-US" sz="2000" kern="0" dirty="0">
                    <a:solidFill>
                      <a:srgbClr val="002060"/>
                    </a:solidFill>
                    <a:latin typeface="Baskerville Old Face" pitchFamily="18" charset="0"/>
                    <a:sym typeface="Wingdings" pitchFamily="2" charset="2"/>
                  </a:rPr>
                  <a:t>					</a:t>
                </a:r>
                <a:r>
                  <a:rPr lang="en-US" sz="2000" b="1" kern="0" dirty="0">
                    <a:solidFill>
                      <a:srgbClr val="002060"/>
                    </a:solidFill>
                    <a:latin typeface="Baskerville Old Face" pitchFamily="18" charset="0"/>
                    <a:sym typeface="Wingdings" pitchFamily="2" charset="2"/>
                  </a:rPr>
                  <a:t>r1 = (-b + √</a:t>
                </a:r>
                <a:r>
                  <a:rPr lang="en-US" sz="2000" b="1" kern="0" dirty="0" smtClean="0">
                    <a:solidFill>
                      <a:srgbClr val="002060"/>
                    </a:solidFill>
                    <a:latin typeface="Baskerville Old Face" pitchFamily="18" charset="0"/>
                    <a:sym typeface="Wingdings" pitchFamily="2" charset="2"/>
                  </a:rPr>
                  <a:t>disc)/(</a:t>
                </a:r>
                <a:r>
                  <a:rPr lang="en-US" sz="2000" b="1" kern="0" dirty="0">
                    <a:solidFill>
                      <a:srgbClr val="002060"/>
                    </a:solidFill>
                    <a:latin typeface="Baskerville Old Face" pitchFamily="18" charset="0"/>
                    <a:sym typeface="Wingdings" pitchFamily="2" charset="2"/>
                  </a:rPr>
                  <a:t>2a</a:t>
                </a:r>
                <a:r>
                  <a:rPr lang="en-US" sz="2000" b="1" kern="0" dirty="0" smtClean="0">
                    <a:solidFill>
                      <a:srgbClr val="002060"/>
                    </a:solidFill>
                    <a:latin typeface="Baskerville Old Face" pitchFamily="18" charset="0"/>
                    <a:sym typeface="Wingdings" pitchFamily="2" charset="2"/>
                  </a:rPr>
                  <a:t>)</a:t>
                </a:r>
                <a:endParaRPr lang="en-US" sz="2000" b="1" kern="0" dirty="0">
                  <a:solidFill>
                    <a:srgbClr val="002060"/>
                  </a:solidFill>
                  <a:latin typeface="Baskerville Old Face" pitchFamily="18" charset="0"/>
                  <a:sym typeface="Wingdings" pitchFamily="2" charset="2"/>
                </a:endParaRPr>
              </a:p>
              <a:p>
                <a:pPr marL="800100" lvl="1" indent="-342900" algn="just">
                  <a:spcBef>
                    <a:spcPct val="20000"/>
                  </a:spcBef>
                  <a:defRPr/>
                </a:pPr>
                <a:r>
                  <a:rPr lang="en-US" sz="2000" b="1" kern="0" dirty="0">
                    <a:solidFill>
                      <a:srgbClr val="002060"/>
                    </a:solidFill>
                    <a:latin typeface="Baskerville Old Face" pitchFamily="18" charset="0"/>
                    <a:sym typeface="Wingdings" pitchFamily="2" charset="2"/>
                  </a:rPr>
                  <a:t>					r2 = (-b – √</a:t>
                </a:r>
                <a:r>
                  <a:rPr lang="en-US" sz="2000" b="1" kern="0" dirty="0" smtClean="0">
                    <a:solidFill>
                      <a:srgbClr val="002060"/>
                    </a:solidFill>
                    <a:latin typeface="Baskerville Old Face" pitchFamily="18" charset="0"/>
                    <a:sym typeface="Wingdings" pitchFamily="2" charset="2"/>
                  </a:rPr>
                  <a:t>disc)/(</a:t>
                </a:r>
                <a:r>
                  <a:rPr lang="en-US" sz="2000" b="1" kern="0" dirty="0">
                    <a:solidFill>
                      <a:srgbClr val="002060"/>
                    </a:solidFill>
                    <a:latin typeface="Baskerville Old Face" pitchFamily="18" charset="0"/>
                    <a:sym typeface="Wingdings" pitchFamily="2" charset="2"/>
                  </a:rPr>
                  <a:t>2a</a:t>
                </a:r>
                <a:r>
                  <a:rPr lang="en-US" sz="2000" b="1" kern="0" dirty="0" smtClean="0">
                    <a:solidFill>
                      <a:srgbClr val="002060"/>
                    </a:solidFill>
                    <a:latin typeface="Baskerville Old Face" pitchFamily="18" charset="0"/>
                    <a:sym typeface="Wingdings" pitchFamily="2" charset="2"/>
                  </a:rPr>
                  <a:t>)</a:t>
                </a:r>
                <a:endParaRPr lang="en-US" sz="2000" b="1" kern="0" dirty="0">
                  <a:solidFill>
                    <a:srgbClr val="002060"/>
                  </a:solidFill>
                  <a:latin typeface="Calibri"/>
                </a:endParaRPr>
              </a:p>
              <a:p>
                <a:pPr marL="800100" lvl="1" indent="-342900" algn="just">
                  <a:spcBef>
                    <a:spcPct val="20000"/>
                  </a:spcBef>
                  <a:buFont typeface="Wingdings" pitchFamily="2" charset="2"/>
                  <a:buChar char="§"/>
                  <a:defRPr/>
                </a:pPr>
                <a:endParaRPr lang="en-US" sz="2800" kern="0" dirty="0">
                  <a:solidFill>
                    <a:srgbClr val="002060"/>
                  </a:solidFill>
                  <a:latin typeface="Calibri"/>
                </a:endParaRPr>
              </a:p>
              <a:p>
                <a:pPr marL="342900" indent="-342900" algn="just">
                  <a:spcBef>
                    <a:spcPct val="20000"/>
                  </a:spcBef>
                  <a:buFont typeface="Wingdings" pitchFamily="2" charset="2"/>
                  <a:buChar char="§"/>
                  <a:defRPr/>
                </a:pPr>
                <a:endParaRPr lang="en-US" sz="2800" kern="0" dirty="0">
                  <a:solidFill>
                    <a:srgbClr val="002060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8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43000" y="1066800"/>
                <a:ext cx="7848600" cy="4525963"/>
              </a:xfrm>
              <a:prstGeom prst="rect">
                <a:avLst/>
              </a:prstGeom>
              <a:blipFill rotWithShape="1">
                <a:blip r:embed="rId2" cstate="print"/>
                <a:stretch>
                  <a:fillRect l="-1088" t="-1348" r="-1166" b="-27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Left Arrow 8">
            <a:hlinkClick r:id="" action="ppaction://hlinkshowjump?jump=lastslideviewed"/>
          </p:cNvPr>
          <p:cNvSpPr/>
          <p:nvPr/>
        </p:nvSpPr>
        <p:spPr>
          <a:xfrm>
            <a:off x="152400" y="5791200"/>
            <a:ext cx="762000" cy="838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3" y="2266399"/>
            <a:ext cx="1295399" cy="1238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8738" lvl="1"/>
            <a:r>
              <a:rPr lang="en-US" sz="1400" b="1" i="1" dirty="0" smtClean="0">
                <a:solidFill>
                  <a:schemeClr val="bg1"/>
                </a:solidFill>
                <a:hlinkClick r:id="rId3" action="ppaction://hlinksldjump"/>
              </a:rPr>
              <a:t>Syntax</a:t>
            </a:r>
            <a:endParaRPr lang="en-US" sz="1400" b="1" i="1" dirty="0">
              <a:solidFill>
                <a:schemeClr val="bg1"/>
              </a:solidFill>
            </a:endParaRPr>
          </a:p>
          <a:p>
            <a:pPr marL="58738" lvl="1"/>
            <a:endParaRPr lang="en-US" sz="1050" b="1" i="1" dirty="0">
              <a:solidFill>
                <a:srgbClr val="0000FF"/>
              </a:solidFill>
            </a:endParaRPr>
          </a:p>
          <a:p>
            <a:pPr marL="58738" lvl="1"/>
            <a:endParaRPr lang="en-US" sz="1100" b="1" i="1" dirty="0" smtClean="0">
              <a:solidFill>
                <a:srgbClr val="0000FF"/>
              </a:solidFill>
            </a:endParaRPr>
          </a:p>
          <a:p>
            <a:pPr marL="58738" lvl="1"/>
            <a:r>
              <a:rPr lang="en-US" sz="1400" b="1" i="1" dirty="0">
                <a:solidFill>
                  <a:srgbClr val="0000FF"/>
                </a:solidFill>
                <a:hlinkClick r:id="rId4" action="ppaction://hlinksldjump"/>
              </a:rPr>
              <a:t>Control Flow</a:t>
            </a:r>
            <a:endParaRPr lang="en-US" sz="1400" b="1" i="1" dirty="0">
              <a:solidFill>
                <a:srgbClr val="0000FF"/>
              </a:solidFill>
            </a:endParaRPr>
          </a:p>
          <a:p>
            <a:pPr marL="58738" lvl="1"/>
            <a:endParaRPr lang="en-US" sz="1100" b="1" i="1" dirty="0" smtClean="0">
              <a:solidFill>
                <a:srgbClr val="0000FF"/>
              </a:solidFill>
            </a:endParaRPr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295400" y="6356350"/>
            <a:ext cx="4724400" cy="365125"/>
          </a:xfrm>
        </p:spPr>
        <p:txBody>
          <a:bodyPr/>
          <a:lstStyle/>
          <a:p>
            <a:r>
              <a:rPr lang="en-US" dirty="0" smtClean="0"/>
              <a:t>CS 111                              Department of CSE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753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414B-9B4A-42BB-8827-331439B606E0}" type="datetime1">
              <a:rPr lang="en-US" smtClean="0">
                <a:solidFill>
                  <a:srgbClr val="002060"/>
                </a:solidFill>
              </a:rPr>
              <a:pPr/>
              <a:t>10/18/2014</a:t>
            </a:fld>
            <a:endParaRPr lang="en-US">
              <a:solidFill>
                <a:srgbClr val="00206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>
                <a:solidFill>
                  <a:srgbClr val="002060"/>
                </a:solidFill>
              </a:rPr>
              <a:pPr/>
              <a:t>17</a:t>
            </a:fld>
            <a:endParaRPr lang="en-US">
              <a:solidFill>
                <a:srgbClr val="002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838200"/>
            <a:ext cx="7848600" cy="54999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F</a:t>
            </a:r>
            <a:r>
              <a:rPr lang="en-US" dirty="0" smtClean="0"/>
              <a:t>ind </a:t>
            </a:r>
            <a:r>
              <a:rPr lang="en-US" dirty="0"/>
              <a:t>the roots of Quadratic</a:t>
            </a:r>
            <a:br>
              <a:rPr lang="en-US" dirty="0"/>
            </a:br>
            <a:r>
              <a:rPr lang="en-US" dirty="0" smtClean="0"/>
              <a:t>equation </a:t>
            </a:r>
            <a:r>
              <a:rPr lang="en-US" dirty="0"/>
              <a:t>using </a:t>
            </a:r>
            <a:r>
              <a:rPr lang="en-US" sz="3600" b="1" dirty="0">
                <a:solidFill>
                  <a:srgbClr val="C00000"/>
                </a:solidFill>
                <a:latin typeface="Tempus Sans ITC" pitchFamily="82" charset="0"/>
              </a:rPr>
              <a:t>if-else statement</a:t>
            </a:r>
            <a:br>
              <a:rPr lang="en-US" sz="3600" b="1" dirty="0">
                <a:solidFill>
                  <a:srgbClr val="C00000"/>
                </a:solidFill>
                <a:latin typeface="Tempus Sans ITC" pitchFamily="82" charset="0"/>
              </a:rPr>
            </a:b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143500" y="1600200"/>
            <a:ext cx="4114800" cy="405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2060"/>
                </a:solidFill>
                <a:latin typeface="Calibri" pitchFamily="34" charset="0"/>
                <a:cs typeface="Arial" pitchFamily="34" charset="0"/>
              </a:rPr>
              <a:t>else if (</a:t>
            </a:r>
            <a:r>
              <a:rPr lang="en-US" sz="2200" b="1" dirty="0">
                <a:solidFill>
                  <a:srgbClr val="002060"/>
                </a:solidFill>
                <a:latin typeface="Calibri" pitchFamily="34" charset="0"/>
                <a:cs typeface="Arial" pitchFamily="34" charset="0"/>
              </a:rPr>
              <a:t>disc==0</a:t>
            </a:r>
            <a:r>
              <a:rPr lang="en-US" sz="2200" dirty="0">
                <a:solidFill>
                  <a:srgbClr val="002060"/>
                </a:solidFill>
                <a:latin typeface="Calibri" pitchFamily="34" charset="0"/>
                <a:cs typeface="Arial" pitchFamily="34" charset="0"/>
              </a:rPr>
              <a:t>)</a:t>
            </a:r>
            <a:r>
              <a:rPr lang="en-US" sz="2200" b="1" dirty="0">
                <a:solidFill>
                  <a:srgbClr val="002060"/>
                </a:solidFill>
                <a:latin typeface="Calibri" pitchFamily="34" charset="0"/>
                <a:cs typeface="Arial" pitchFamily="34" charset="0"/>
              </a:rPr>
              <a:t>{</a:t>
            </a:r>
            <a:r>
              <a:rPr lang="en-US" sz="2200" dirty="0">
                <a:solidFill>
                  <a:srgbClr val="002060"/>
                </a:solidFill>
                <a:latin typeface="Calibri" pitchFamily="34" charset="0"/>
                <a:cs typeface="Arial" pitchFamily="34" charset="0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2060"/>
                </a:solidFill>
                <a:latin typeface="Calibri" pitchFamily="34" charset="0"/>
                <a:cs typeface="Arial" pitchFamily="34" charset="0"/>
              </a:rPr>
              <a:t>         </a:t>
            </a:r>
            <a:r>
              <a:rPr lang="en-US" sz="2200" dirty="0" err="1">
                <a:solidFill>
                  <a:srgbClr val="002060"/>
                </a:solidFill>
                <a:latin typeface="Calibri" pitchFamily="34" charset="0"/>
                <a:cs typeface="Arial" pitchFamily="34" charset="0"/>
              </a:rPr>
              <a:t>cout</a:t>
            </a:r>
            <a:r>
              <a:rPr lang="en-US" sz="2200" dirty="0">
                <a:solidFill>
                  <a:srgbClr val="002060"/>
                </a:solidFill>
                <a:latin typeface="Calibri" pitchFamily="34" charset="0"/>
                <a:cs typeface="Arial" pitchFamily="34" charset="0"/>
              </a:rPr>
              <a:t>&lt;&lt;“real &amp; equal roots”;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solidFill>
                  <a:srgbClr val="002060"/>
                </a:solidFill>
                <a:latin typeface="Calibri" pitchFamily="34" charset="0"/>
                <a:cs typeface="Arial" pitchFamily="34" charset="0"/>
              </a:rPr>
              <a:t>  re=-b / (2*a);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solidFill>
                  <a:srgbClr val="002060"/>
                </a:solidFill>
                <a:latin typeface="Calibri" pitchFamily="34" charset="0"/>
                <a:cs typeface="Arial" pitchFamily="34" charset="0"/>
              </a:rPr>
              <a:t>  </a:t>
            </a:r>
            <a:r>
              <a:rPr lang="en-US" sz="2200" dirty="0" err="1">
                <a:solidFill>
                  <a:srgbClr val="002060"/>
                </a:solidFill>
                <a:latin typeface="Calibri" pitchFamily="34" charset="0"/>
                <a:cs typeface="Arial" pitchFamily="34" charset="0"/>
              </a:rPr>
              <a:t>cout</a:t>
            </a:r>
            <a:r>
              <a:rPr lang="en-US" sz="2200" dirty="0">
                <a:solidFill>
                  <a:srgbClr val="002060"/>
                </a:solidFill>
                <a:latin typeface="Calibri" pitchFamily="34" charset="0"/>
                <a:cs typeface="Arial" pitchFamily="34" charset="0"/>
              </a:rPr>
              <a:t>&lt;&lt;“Roots are”&lt;&lt;re;</a:t>
            </a:r>
          </a:p>
          <a:p>
            <a:pPr lvl="1">
              <a:lnSpc>
                <a:spcPct val="90000"/>
              </a:lnSpc>
            </a:pPr>
            <a:r>
              <a:rPr lang="en-US" sz="2200" b="1" dirty="0">
                <a:solidFill>
                  <a:srgbClr val="002060"/>
                </a:solidFill>
                <a:latin typeface="Calibri" pitchFamily="34" charset="0"/>
                <a:cs typeface="Arial" pitchFamily="34" charset="0"/>
              </a:rPr>
              <a:t>}</a:t>
            </a:r>
          </a:p>
          <a:p>
            <a:pPr lvl="1">
              <a:lnSpc>
                <a:spcPct val="90000"/>
              </a:lnSpc>
            </a:pPr>
            <a:endParaRPr lang="en-US" sz="2200" b="1" dirty="0">
              <a:solidFill>
                <a:srgbClr val="002060"/>
              </a:solidFill>
              <a:latin typeface="Calibri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2060"/>
                </a:solidFill>
                <a:latin typeface="Calibri" pitchFamily="34" charset="0"/>
                <a:cs typeface="Arial" pitchFamily="34" charset="0"/>
              </a:rPr>
              <a:t>else </a:t>
            </a:r>
            <a:r>
              <a:rPr lang="en-US" sz="2200" b="1" dirty="0" smtClean="0">
                <a:solidFill>
                  <a:srgbClr val="002060"/>
                </a:solidFill>
                <a:latin typeface="Calibri" pitchFamily="34" charset="0"/>
                <a:cs typeface="Arial" pitchFamily="34" charset="0"/>
              </a:rPr>
              <a:t>{</a:t>
            </a:r>
            <a:r>
              <a:rPr lang="en-US" sz="2200" b="1" dirty="0" smtClean="0">
                <a:solidFill>
                  <a:srgbClr val="FFFFFF">
                    <a:lumMod val="65000"/>
                  </a:srgbClr>
                </a:solidFill>
                <a:latin typeface="Calibri" pitchFamily="34" charset="0"/>
                <a:cs typeface="Arial" pitchFamily="34" charset="0"/>
              </a:rPr>
              <a:t> </a:t>
            </a:r>
            <a:r>
              <a:rPr lang="en-US" sz="2200" b="1" dirty="0" smtClean="0">
                <a:solidFill>
                  <a:schemeClr val="accent6">
                    <a:lumMod val="75000"/>
                  </a:schemeClr>
                </a:solidFill>
                <a:latin typeface="Calibri" pitchFamily="34" charset="0"/>
                <a:cs typeface="Arial" pitchFamily="34" charset="0"/>
              </a:rPr>
              <a:t>/*disc &gt; 0*/</a:t>
            </a:r>
            <a:endParaRPr lang="en-US" sz="2200" b="1" dirty="0">
              <a:solidFill>
                <a:schemeClr val="accent6">
                  <a:lumMod val="75000"/>
                </a:schemeClr>
              </a:solidFill>
              <a:latin typeface="Calibri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2200" b="1" dirty="0">
                <a:solidFill>
                  <a:srgbClr val="002060"/>
                </a:solidFill>
                <a:latin typeface="Calibri" pitchFamily="34" charset="0"/>
                <a:cs typeface="Arial" pitchFamily="34" charset="0"/>
              </a:rPr>
              <a:t>       </a:t>
            </a:r>
            <a:r>
              <a:rPr lang="en-US" sz="2200" dirty="0" err="1">
                <a:solidFill>
                  <a:srgbClr val="002060"/>
                </a:solidFill>
                <a:latin typeface="Calibri" pitchFamily="34" charset="0"/>
                <a:cs typeface="Arial" pitchFamily="34" charset="0"/>
              </a:rPr>
              <a:t>cout</a:t>
            </a:r>
            <a:r>
              <a:rPr lang="en-US" sz="2200" dirty="0">
                <a:solidFill>
                  <a:srgbClr val="002060"/>
                </a:solidFill>
                <a:latin typeface="Calibri" pitchFamily="34" charset="0"/>
                <a:cs typeface="Arial" pitchFamily="34" charset="0"/>
              </a:rPr>
              <a:t>&lt;&lt;“real &amp; distinct roots”; </a:t>
            </a:r>
          </a:p>
          <a:p>
            <a:pPr lvl="1">
              <a:lnSpc>
                <a:spcPct val="90000"/>
              </a:lnSpc>
            </a:pPr>
            <a:r>
              <a:rPr lang="en-US" sz="2200" dirty="0" err="1">
                <a:solidFill>
                  <a:srgbClr val="002060"/>
                </a:solidFill>
                <a:latin typeface="Calibri" pitchFamily="34" charset="0"/>
                <a:cs typeface="Arial" pitchFamily="34" charset="0"/>
              </a:rPr>
              <a:t>cout</a:t>
            </a:r>
            <a:r>
              <a:rPr lang="en-US" sz="2200" dirty="0">
                <a:solidFill>
                  <a:srgbClr val="002060"/>
                </a:solidFill>
                <a:latin typeface="Calibri" pitchFamily="34" charset="0"/>
                <a:cs typeface="Arial" pitchFamily="34" charset="0"/>
              </a:rPr>
              <a:t>&lt;&lt;“Roots are”;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solidFill>
                  <a:srgbClr val="002060"/>
                </a:solidFill>
                <a:latin typeface="Calibri" pitchFamily="34" charset="0"/>
                <a:cs typeface="Arial" pitchFamily="34" charset="0"/>
              </a:rPr>
              <a:t>root1=(-b + </a:t>
            </a:r>
            <a:r>
              <a:rPr lang="en-US" sz="2200" dirty="0" err="1">
                <a:solidFill>
                  <a:srgbClr val="002060"/>
                </a:solidFill>
                <a:latin typeface="Calibri" pitchFamily="34" charset="0"/>
                <a:cs typeface="Arial" pitchFamily="34" charset="0"/>
              </a:rPr>
              <a:t>sqrt</a:t>
            </a:r>
            <a:r>
              <a:rPr lang="en-US" sz="2200" dirty="0">
                <a:solidFill>
                  <a:srgbClr val="002060"/>
                </a:solidFill>
                <a:latin typeface="Calibri" pitchFamily="34" charset="0"/>
                <a:cs typeface="Arial" pitchFamily="34" charset="0"/>
              </a:rPr>
              <a:t>(disc))/(2*a);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solidFill>
                  <a:srgbClr val="002060"/>
                </a:solidFill>
                <a:latin typeface="Calibri" pitchFamily="34" charset="0"/>
                <a:cs typeface="Arial" pitchFamily="34" charset="0"/>
              </a:rPr>
              <a:t>root2=(-b – </a:t>
            </a:r>
            <a:r>
              <a:rPr lang="en-US" sz="2200" dirty="0" err="1">
                <a:solidFill>
                  <a:srgbClr val="002060"/>
                </a:solidFill>
                <a:latin typeface="Calibri" pitchFamily="34" charset="0"/>
                <a:cs typeface="Arial" pitchFamily="34" charset="0"/>
              </a:rPr>
              <a:t>sqrt</a:t>
            </a:r>
            <a:r>
              <a:rPr lang="en-US" sz="2200" dirty="0">
                <a:solidFill>
                  <a:srgbClr val="002060"/>
                </a:solidFill>
                <a:latin typeface="Calibri" pitchFamily="34" charset="0"/>
                <a:cs typeface="Arial" pitchFamily="34" charset="0"/>
              </a:rPr>
              <a:t> (disc))/(2*a);</a:t>
            </a:r>
          </a:p>
          <a:p>
            <a:pPr lvl="1">
              <a:lnSpc>
                <a:spcPct val="90000"/>
              </a:lnSpc>
            </a:pPr>
            <a:r>
              <a:rPr lang="en-US" sz="2200" dirty="0" err="1">
                <a:solidFill>
                  <a:srgbClr val="002060"/>
                </a:solidFill>
                <a:latin typeface="Calibri" pitchFamily="34" charset="0"/>
                <a:cs typeface="Arial" pitchFamily="34" charset="0"/>
              </a:rPr>
              <a:t>cout</a:t>
            </a:r>
            <a:r>
              <a:rPr lang="en-US" sz="2200" dirty="0">
                <a:solidFill>
                  <a:srgbClr val="002060"/>
                </a:solidFill>
                <a:latin typeface="Calibri" pitchFamily="34" charset="0"/>
                <a:cs typeface="Arial" pitchFamily="34" charset="0"/>
              </a:rPr>
              <a:t>&lt;&lt;root1&lt;&lt;“and”&lt;&lt;root2;          </a:t>
            </a:r>
          </a:p>
          <a:p>
            <a:pPr lvl="1">
              <a:lnSpc>
                <a:spcPct val="90000"/>
              </a:lnSpc>
            </a:pPr>
            <a:r>
              <a:rPr lang="en-US" sz="2200" b="1" dirty="0">
                <a:solidFill>
                  <a:srgbClr val="002060"/>
                </a:solidFill>
                <a:latin typeface="Calibri" pitchFamily="34" charset="0"/>
                <a:cs typeface="Arial" pitchFamily="34" charset="0"/>
              </a:rPr>
              <a:t>}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219200" y="1600200"/>
            <a:ext cx="39243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200" dirty="0">
                <a:solidFill>
                  <a:srgbClr val="002060"/>
                </a:solidFill>
                <a:latin typeface="Calibri" pitchFamily="34" charset="0"/>
                <a:cs typeface="Arial" pitchFamily="34" charset="0"/>
              </a:rPr>
              <a:t>#include&lt;</a:t>
            </a:r>
            <a:r>
              <a:rPr lang="en-US" sz="2200" dirty="0" err="1">
                <a:solidFill>
                  <a:srgbClr val="002060"/>
                </a:solidFill>
                <a:latin typeface="Calibri" pitchFamily="34" charset="0"/>
                <a:cs typeface="Arial" pitchFamily="34" charset="0"/>
              </a:rPr>
              <a:t>math.h</a:t>
            </a:r>
            <a:r>
              <a:rPr lang="en-US" sz="2200" dirty="0">
                <a:solidFill>
                  <a:srgbClr val="002060"/>
                </a:solidFill>
                <a:latin typeface="Calibri" pitchFamily="34" charset="0"/>
                <a:cs typeface="Arial" pitchFamily="34" charset="0"/>
              </a:rPr>
              <a:t>&gt;</a:t>
            </a:r>
          </a:p>
          <a:p>
            <a:pPr>
              <a:lnSpc>
                <a:spcPct val="80000"/>
              </a:lnSpc>
            </a:pPr>
            <a:r>
              <a:rPr lang="en-US" sz="2200" dirty="0">
                <a:solidFill>
                  <a:srgbClr val="002060"/>
                </a:solidFill>
                <a:latin typeface="Calibri" pitchFamily="34" charset="0"/>
                <a:cs typeface="Arial" pitchFamily="34" charset="0"/>
              </a:rPr>
              <a:t>void main() {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solidFill>
                  <a:srgbClr val="002060"/>
                </a:solidFill>
                <a:latin typeface="Calibri" pitchFamily="34" charset="0"/>
                <a:cs typeface="Arial" pitchFamily="34" charset="0"/>
              </a:rPr>
              <a:t>float a,b,c,root1,root2,re,im;</a:t>
            </a:r>
          </a:p>
          <a:p>
            <a:pPr lvl="1">
              <a:lnSpc>
                <a:spcPct val="80000"/>
              </a:lnSpc>
            </a:pPr>
            <a:r>
              <a:rPr lang="en-US" sz="2200" dirty="0" err="1">
                <a:solidFill>
                  <a:srgbClr val="002060"/>
                </a:solidFill>
                <a:latin typeface="Calibri" pitchFamily="34" charset="0"/>
                <a:cs typeface="Arial" pitchFamily="34" charset="0"/>
              </a:rPr>
              <a:t>cin</a:t>
            </a:r>
            <a:r>
              <a:rPr lang="en-US" sz="2200" dirty="0">
                <a:solidFill>
                  <a:srgbClr val="002060"/>
                </a:solidFill>
                <a:latin typeface="Calibri" pitchFamily="34" charset="0"/>
                <a:cs typeface="Arial" pitchFamily="34" charset="0"/>
              </a:rPr>
              <a:t>&gt;&gt;a&gt;&gt;b&gt;&gt;c;</a:t>
            </a:r>
          </a:p>
          <a:p>
            <a:pPr lvl="1">
              <a:lnSpc>
                <a:spcPct val="80000"/>
              </a:lnSpc>
            </a:pPr>
            <a:r>
              <a:rPr lang="en-US" sz="2200" b="1" dirty="0">
                <a:solidFill>
                  <a:srgbClr val="002060"/>
                </a:solidFill>
                <a:latin typeface="Tempus Sans ITC" pitchFamily="82" charset="0"/>
                <a:cs typeface="Arial" pitchFamily="34" charset="0"/>
              </a:rPr>
              <a:t>disc=b*b-4*a*c</a:t>
            </a:r>
            <a:r>
              <a:rPr lang="en-US" sz="2200" dirty="0">
                <a:solidFill>
                  <a:srgbClr val="002060"/>
                </a:solidFill>
                <a:latin typeface="Calibri" pitchFamily="34" charset="0"/>
                <a:cs typeface="Arial" pitchFamily="34" charset="0"/>
              </a:rPr>
              <a:t>;</a:t>
            </a:r>
          </a:p>
          <a:p>
            <a:pPr lvl="1">
              <a:lnSpc>
                <a:spcPct val="80000"/>
              </a:lnSpc>
            </a:pPr>
            <a:endParaRPr lang="en-US" sz="2200" dirty="0">
              <a:solidFill>
                <a:srgbClr val="002060"/>
              </a:solidFill>
              <a:latin typeface="Calibri" pitchFamily="34" charset="0"/>
              <a:cs typeface="Arial" pitchFamily="34" charset="0"/>
            </a:endParaRPr>
          </a:p>
          <a:p>
            <a:pPr lvl="1">
              <a:lnSpc>
                <a:spcPct val="80000"/>
              </a:lnSpc>
            </a:pPr>
            <a:r>
              <a:rPr lang="en-US" sz="2200" dirty="0">
                <a:solidFill>
                  <a:srgbClr val="002060"/>
                </a:solidFill>
                <a:latin typeface="Calibri" pitchFamily="34" charset="0"/>
                <a:cs typeface="Arial" pitchFamily="34" charset="0"/>
              </a:rPr>
              <a:t>if  (</a:t>
            </a:r>
            <a:r>
              <a:rPr lang="en-US" sz="2200" b="1" dirty="0">
                <a:solidFill>
                  <a:srgbClr val="002060"/>
                </a:solidFill>
                <a:latin typeface="Calibri" pitchFamily="34" charset="0"/>
                <a:cs typeface="Arial" pitchFamily="34" charset="0"/>
              </a:rPr>
              <a:t>disc&lt;0</a:t>
            </a:r>
            <a:r>
              <a:rPr lang="en-US" sz="2200" dirty="0">
                <a:solidFill>
                  <a:srgbClr val="002060"/>
                </a:solidFill>
                <a:latin typeface="Calibri" pitchFamily="34" charset="0"/>
                <a:cs typeface="Arial" pitchFamily="34" charset="0"/>
              </a:rPr>
              <a:t>)</a:t>
            </a:r>
          </a:p>
          <a:p>
            <a:pPr>
              <a:lnSpc>
                <a:spcPct val="80000"/>
              </a:lnSpc>
            </a:pPr>
            <a:r>
              <a:rPr lang="en-US" sz="2200" b="1" dirty="0">
                <a:solidFill>
                  <a:srgbClr val="002060"/>
                </a:solidFill>
                <a:latin typeface="Calibri" pitchFamily="34" charset="0"/>
                <a:cs typeface="Arial" pitchFamily="34" charset="0"/>
              </a:rPr>
              <a:t>      </a:t>
            </a:r>
            <a:r>
              <a:rPr lang="en-US" sz="2200" b="1" dirty="0" smtClean="0">
                <a:solidFill>
                  <a:srgbClr val="002060"/>
                </a:solidFill>
                <a:latin typeface="Calibri" pitchFamily="34" charset="0"/>
                <a:cs typeface="Arial" pitchFamily="34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2200" b="1" dirty="0">
                <a:solidFill>
                  <a:srgbClr val="002060"/>
                </a:solidFill>
                <a:latin typeface="Calibri" pitchFamily="34" charset="0"/>
                <a:cs typeface="Arial" pitchFamily="34" charset="0"/>
              </a:rPr>
              <a:t> </a:t>
            </a:r>
            <a:r>
              <a:rPr lang="en-US" sz="2200" b="1" dirty="0" smtClean="0">
                <a:solidFill>
                  <a:srgbClr val="002060"/>
                </a:solidFill>
                <a:latin typeface="Calibri" pitchFamily="34" charset="0"/>
                <a:cs typeface="Arial" pitchFamily="34" charset="0"/>
              </a:rPr>
              <a:t>       </a:t>
            </a:r>
            <a:r>
              <a:rPr lang="en-US" sz="2200" dirty="0" err="1" smtClean="0">
                <a:solidFill>
                  <a:srgbClr val="002060"/>
                </a:solidFill>
                <a:latin typeface="Calibri" pitchFamily="34" charset="0"/>
                <a:cs typeface="Arial" pitchFamily="34" charset="0"/>
              </a:rPr>
              <a:t>cout</a:t>
            </a:r>
            <a:r>
              <a:rPr lang="en-US" sz="2200" dirty="0">
                <a:solidFill>
                  <a:srgbClr val="002060"/>
                </a:solidFill>
                <a:latin typeface="Calibri" pitchFamily="34" charset="0"/>
                <a:cs typeface="Arial" pitchFamily="34" charset="0"/>
              </a:rPr>
              <a:t>&lt;&lt;“imaginary roots\n</a:t>
            </a:r>
            <a:r>
              <a:rPr lang="en-US" sz="2200" dirty="0" smtClean="0">
                <a:solidFill>
                  <a:srgbClr val="002060"/>
                </a:solidFill>
                <a:latin typeface="Calibri" pitchFamily="34" charset="0"/>
                <a:cs typeface="Arial" pitchFamily="34" charset="0"/>
              </a:rPr>
              <a:t>”;	                   </a:t>
            </a:r>
          </a:p>
          <a:p>
            <a:pPr>
              <a:lnSpc>
                <a:spcPct val="80000"/>
              </a:lnSpc>
            </a:pPr>
            <a:r>
              <a:rPr lang="en-US" sz="2200" dirty="0">
                <a:solidFill>
                  <a:srgbClr val="002060"/>
                </a:solidFill>
                <a:latin typeface="Calibri" pitchFamily="34" charset="0"/>
                <a:cs typeface="Arial" pitchFamily="34" charset="0"/>
              </a:rPr>
              <a:t> </a:t>
            </a:r>
            <a:r>
              <a:rPr lang="en-US" sz="2200" dirty="0" smtClean="0">
                <a:solidFill>
                  <a:srgbClr val="002060"/>
                </a:solidFill>
                <a:latin typeface="Calibri" pitchFamily="34" charset="0"/>
                <a:cs typeface="Arial" pitchFamily="34" charset="0"/>
              </a:rPr>
              <a:t>       re</a:t>
            </a:r>
            <a:r>
              <a:rPr lang="en-US" sz="2200" dirty="0">
                <a:solidFill>
                  <a:srgbClr val="002060"/>
                </a:solidFill>
                <a:latin typeface="Calibri" pitchFamily="34" charset="0"/>
                <a:cs typeface="Arial" pitchFamily="34" charset="0"/>
              </a:rPr>
              <a:t>= - b / (2*a);  </a:t>
            </a:r>
            <a:r>
              <a:rPr lang="en-US" sz="2200" dirty="0" smtClean="0">
                <a:solidFill>
                  <a:srgbClr val="002060"/>
                </a:solidFill>
                <a:latin typeface="Calibri" pitchFamily="34" charset="0"/>
                <a:cs typeface="Arial" pitchFamily="34" charset="0"/>
              </a:rPr>
              <a:t>		             </a:t>
            </a:r>
          </a:p>
          <a:p>
            <a:pPr>
              <a:lnSpc>
                <a:spcPct val="80000"/>
              </a:lnSpc>
            </a:pPr>
            <a:r>
              <a:rPr lang="en-US" sz="2200" dirty="0">
                <a:solidFill>
                  <a:srgbClr val="002060"/>
                </a:solidFill>
                <a:latin typeface="Calibri" pitchFamily="34" charset="0"/>
                <a:cs typeface="Arial" pitchFamily="34" charset="0"/>
              </a:rPr>
              <a:t> </a:t>
            </a:r>
            <a:r>
              <a:rPr lang="en-US" sz="2200" dirty="0" smtClean="0">
                <a:solidFill>
                  <a:srgbClr val="002060"/>
                </a:solidFill>
                <a:latin typeface="Calibri" pitchFamily="34" charset="0"/>
                <a:cs typeface="Arial" pitchFamily="34" charset="0"/>
              </a:rPr>
              <a:t>       </a:t>
            </a:r>
            <a:r>
              <a:rPr lang="en-US" sz="2200" dirty="0" err="1" smtClean="0">
                <a:solidFill>
                  <a:srgbClr val="002060"/>
                </a:solidFill>
                <a:latin typeface="Calibri" pitchFamily="34" charset="0"/>
                <a:cs typeface="Arial" pitchFamily="34" charset="0"/>
              </a:rPr>
              <a:t>im</a:t>
            </a:r>
            <a:r>
              <a:rPr lang="en-US" sz="2200" dirty="0" smtClean="0">
                <a:solidFill>
                  <a:srgbClr val="002060"/>
                </a:solidFill>
                <a:latin typeface="Calibri" pitchFamily="34" charset="0"/>
                <a:cs typeface="Arial" pitchFamily="34" charset="0"/>
              </a:rPr>
              <a:t> </a:t>
            </a:r>
            <a:r>
              <a:rPr lang="en-US" sz="2200" dirty="0">
                <a:solidFill>
                  <a:srgbClr val="002060"/>
                </a:solidFill>
                <a:latin typeface="Calibri" pitchFamily="34" charset="0"/>
                <a:cs typeface="Arial" pitchFamily="34" charset="0"/>
              </a:rPr>
              <a:t>= </a:t>
            </a:r>
            <a:r>
              <a:rPr lang="en-US" sz="2200" dirty="0" err="1" smtClean="0">
                <a:solidFill>
                  <a:srgbClr val="002060"/>
                </a:solidFill>
                <a:latin typeface="Calibri" pitchFamily="34" charset="0"/>
                <a:cs typeface="Arial" pitchFamily="34" charset="0"/>
              </a:rPr>
              <a:t>pow</a:t>
            </a:r>
            <a:r>
              <a:rPr lang="en-US" sz="2200" dirty="0" smtClean="0">
                <a:solidFill>
                  <a:srgbClr val="002060"/>
                </a:solidFill>
                <a:latin typeface="Calibri" pitchFamily="34" charset="0"/>
                <a:cs typeface="Arial" pitchFamily="34" charset="0"/>
              </a:rPr>
              <a:t>(</a:t>
            </a:r>
            <a:r>
              <a:rPr lang="en-US" sz="2200" dirty="0" err="1" smtClean="0">
                <a:solidFill>
                  <a:srgbClr val="002060"/>
                </a:solidFill>
                <a:latin typeface="Calibri" pitchFamily="34" charset="0"/>
                <a:cs typeface="Arial" pitchFamily="34" charset="0"/>
              </a:rPr>
              <a:t>fabs</a:t>
            </a:r>
            <a:r>
              <a:rPr lang="en-US" sz="2200" dirty="0" smtClean="0">
                <a:solidFill>
                  <a:srgbClr val="002060"/>
                </a:solidFill>
                <a:latin typeface="Calibri" pitchFamily="34" charset="0"/>
                <a:cs typeface="Arial" pitchFamily="34" charset="0"/>
              </a:rPr>
              <a:t>(disc),0.5))/(2*a);</a:t>
            </a:r>
          </a:p>
          <a:p>
            <a:pPr>
              <a:lnSpc>
                <a:spcPct val="80000"/>
              </a:lnSpc>
            </a:pPr>
            <a:r>
              <a:rPr lang="en-US" sz="2200" dirty="0" smtClean="0">
                <a:solidFill>
                  <a:srgbClr val="002060"/>
                </a:solidFill>
                <a:latin typeface="Calibri" pitchFamily="34" charset="0"/>
                <a:cs typeface="Arial" pitchFamily="34" charset="0"/>
              </a:rPr>
              <a:t>        </a:t>
            </a:r>
            <a:r>
              <a:rPr lang="en-US" sz="2200" dirty="0" err="1" smtClean="0">
                <a:solidFill>
                  <a:srgbClr val="002060"/>
                </a:solidFill>
                <a:latin typeface="Calibri" pitchFamily="34" charset="0"/>
                <a:cs typeface="Arial" pitchFamily="34" charset="0"/>
              </a:rPr>
              <a:t>cout</a:t>
            </a:r>
            <a:r>
              <a:rPr lang="en-US" sz="2200" dirty="0" smtClean="0">
                <a:solidFill>
                  <a:srgbClr val="002060"/>
                </a:solidFill>
                <a:latin typeface="Calibri" pitchFamily="34" charset="0"/>
                <a:cs typeface="Arial" pitchFamily="34" charset="0"/>
              </a:rPr>
              <a:t>&lt;&lt;re&lt;&lt;“+ </a:t>
            </a:r>
            <a:r>
              <a:rPr lang="en-US" sz="2200" b="1" dirty="0" err="1" smtClean="0">
                <a:solidFill>
                  <a:srgbClr val="002060"/>
                </a:solidFill>
                <a:latin typeface="Calibri" pitchFamily="34" charset="0"/>
                <a:cs typeface="Arial" pitchFamily="34" charset="0"/>
              </a:rPr>
              <a:t>i</a:t>
            </a:r>
            <a:r>
              <a:rPr lang="en-US" sz="2200" dirty="0" smtClean="0">
                <a:solidFill>
                  <a:srgbClr val="002060"/>
                </a:solidFill>
                <a:latin typeface="Calibri" pitchFamily="34" charset="0"/>
                <a:cs typeface="Arial" pitchFamily="34" charset="0"/>
              </a:rPr>
              <a:t>”&lt;&lt; </a:t>
            </a:r>
            <a:r>
              <a:rPr lang="en-US" sz="2200" dirty="0" err="1" smtClean="0">
                <a:solidFill>
                  <a:srgbClr val="002060"/>
                </a:solidFill>
                <a:latin typeface="Calibri" pitchFamily="34" charset="0"/>
                <a:cs typeface="Arial" pitchFamily="34" charset="0"/>
              </a:rPr>
              <a:t>im</a:t>
            </a:r>
            <a:r>
              <a:rPr lang="en-US" sz="2200" dirty="0" smtClean="0">
                <a:solidFill>
                  <a:srgbClr val="002060"/>
                </a:solidFill>
                <a:latin typeface="Calibri" pitchFamily="34" charset="0"/>
                <a:cs typeface="Arial" pitchFamily="34" charset="0"/>
              </a:rPr>
              <a:t>;</a:t>
            </a:r>
          </a:p>
          <a:p>
            <a:pPr>
              <a:lnSpc>
                <a:spcPct val="80000"/>
              </a:lnSpc>
            </a:pPr>
            <a:r>
              <a:rPr lang="en-US" sz="2200" dirty="0" smtClean="0">
                <a:solidFill>
                  <a:srgbClr val="002060"/>
                </a:solidFill>
                <a:latin typeface="Calibri" pitchFamily="34" charset="0"/>
                <a:cs typeface="Arial" pitchFamily="34" charset="0"/>
              </a:rPr>
              <a:t>        </a:t>
            </a:r>
            <a:r>
              <a:rPr lang="en-US" sz="2200" dirty="0" err="1" smtClean="0">
                <a:solidFill>
                  <a:srgbClr val="002060"/>
                </a:solidFill>
                <a:latin typeface="Calibri" pitchFamily="34" charset="0"/>
                <a:cs typeface="Arial" pitchFamily="34" charset="0"/>
              </a:rPr>
              <a:t>cout</a:t>
            </a:r>
            <a:r>
              <a:rPr lang="en-US" sz="2200" dirty="0">
                <a:solidFill>
                  <a:srgbClr val="002060"/>
                </a:solidFill>
                <a:latin typeface="Calibri" pitchFamily="34" charset="0"/>
                <a:cs typeface="Arial" pitchFamily="34" charset="0"/>
              </a:rPr>
              <a:t>&lt;&lt;re&lt;&lt;“-</a:t>
            </a:r>
            <a:r>
              <a:rPr lang="en-US" sz="2200" b="1" dirty="0">
                <a:solidFill>
                  <a:srgbClr val="002060"/>
                </a:solidFill>
                <a:latin typeface="Calibri" pitchFamily="34" charset="0"/>
                <a:cs typeface="Arial" pitchFamily="34" charset="0"/>
              </a:rPr>
              <a:t>i</a:t>
            </a:r>
            <a:r>
              <a:rPr lang="en-US" sz="2200" dirty="0">
                <a:solidFill>
                  <a:srgbClr val="002060"/>
                </a:solidFill>
                <a:latin typeface="Calibri" pitchFamily="34" charset="0"/>
                <a:cs typeface="Arial" pitchFamily="34" charset="0"/>
              </a:rPr>
              <a:t>”&lt;&lt; </a:t>
            </a:r>
            <a:r>
              <a:rPr lang="en-US" sz="2200" dirty="0" err="1">
                <a:solidFill>
                  <a:srgbClr val="002060"/>
                </a:solidFill>
                <a:latin typeface="Calibri" pitchFamily="34" charset="0"/>
                <a:cs typeface="Arial" pitchFamily="34" charset="0"/>
              </a:rPr>
              <a:t>im</a:t>
            </a:r>
            <a:r>
              <a:rPr lang="en-US" sz="2200" dirty="0">
                <a:solidFill>
                  <a:srgbClr val="002060"/>
                </a:solidFill>
                <a:latin typeface="Calibri" pitchFamily="34" charset="0"/>
                <a:cs typeface="Arial" pitchFamily="34" charset="0"/>
              </a:rPr>
              <a:t>;</a:t>
            </a:r>
          </a:p>
          <a:p>
            <a:pPr>
              <a:lnSpc>
                <a:spcPct val="80000"/>
              </a:lnSpc>
            </a:pPr>
            <a:r>
              <a:rPr lang="en-US" sz="2200" dirty="0">
                <a:solidFill>
                  <a:srgbClr val="002060"/>
                </a:solidFill>
                <a:latin typeface="Calibri" pitchFamily="34" charset="0"/>
                <a:cs typeface="Arial" pitchFamily="34" charset="0"/>
              </a:rPr>
              <a:t>      </a:t>
            </a:r>
            <a:r>
              <a:rPr lang="en-US" sz="2200" b="1" dirty="0">
                <a:solidFill>
                  <a:srgbClr val="002060"/>
                </a:solidFill>
                <a:latin typeface="Calibri" pitchFamily="34" charset="0"/>
                <a:cs typeface="Arial" pitchFamily="34" charset="0"/>
              </a:rPr>
              <a:t>}</a:t>
            </a:r>
          </a:p>
        </p:txBody>
      </p:sp>
      <p:sp>
        <p:nvSpPr>
          <p:cNvPr id="10" name="Left Arrow 9">
            <a:hlinkClick r:id="" action="ppaction://hlinkshowjump?jump=lastslideviewed"/>
          </p:cNvPr>
          <p:cNvSpPr/>
          <p:nvPr/>
        </p:nvSpPr>
        <p:spPr>
          <a:xfrm>
            <a:off x="152400" y="5791200"/>
            <a:ext cx="762000" cy="838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3" y="2266399"/>
            <a:ext cx="1295399" cy="1238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8738" lvl="1"/>
            <a:r>
              <a:rPr lang="en-US" sz="1400" b="1" i="1" dirty="0" smtClean="0">
                <a:solidFill>
                  <a:schemeClr val="bg1"/>
                </a:solidFill>
                <a:hlinkClick r:id="rId2" action="ppaction://hlinksldjump"/>
              </a:rPr>
              <a:t>Syntax</a:t>
            </a:r>
            <a:endParaRPr lang="en-US" sz="1400" b="1" i="1" dirty="0">
              <a:solidFill>
                <a:schemeClr val="bg1"/>
              </a:solidFill>
            </a:endParaRPr>
          </a:p>
          <a:p>
            <a:pPr marL="58738" lvl="1"/>
            <a:endParaRPr lang="en-US" sz="1050" b="1" i="1" dirty="0">
              <a:solidFill>
                <a:srgbClr val="0000FF"/>
              </a:solidFill>
            </a:endParaRPr>
          </a:p>
          <a:p>
            <a:pPr marL="58738" lvl="1"/>
            <a:endParaRPr lang="en-US" sz="1100" b="1" i="1" dirty="0" smtClean="0">
              <a:solidFill>
                <a:srgbClr val="0000FF"/>
              </a:solidFill>
            </a:endParaRPr>
          </a:p>
          <a:p>
            <a:pPr marL="58738" lvl="1"/>
            <a:r>
              <a:rPr lang="en-US" sz="1400" b="1" i="1" dirty="0">
                <a:solidFill>
                  <a:srgbClr val="0000FF"/>
                </a:solidFill>
                <a:hlinkClick r:id="rId3" action="ppaction://hlinksldjump"/>
              </a:rPr>
              <a:t>Control Flow</a:t>
            </a:r>
            <a:endParaRPr lang="en-US" sz="1400" b="1" i="1" dirty="0">
              <a:solidFill>
                <a:srgbClr val="0000FF"/>
              </a:solidFill>
            </a:endParaRPr>
          </a:p>
          <a:p>
            <a:pPr marL="58738" lvl="1"/>
            <a:endParaRPr lang="en-US" sz="1100" b="1" i="1" dirty="0" smtClean="0">
              <a:solidFill>
                <a:srgbClr val="0000FF"/>
              </a:solidFill>
            </a:endParaRPr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295400" y="6356350"/>
            <a:ext cx="4724400" cy="365125"/>
          </a:xfrm>
        </p:spPr>
        <p:txBody>
          <a:bodyPr/>
          <a:lstStyle/>
          <a:p>
            <a:r>
              <a:rPr lang="en-US" dirty="0" smtClean="0"/>
              <a:t>CS 111                              Department of CSE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911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82563" indent="-182563" eaLnBrk="1" hangingPunct="1">
              <a:buFontTx/>
              <a:buNone/>
            </a:pPr>
            <a:endParaRPr lang="en-US" sz="1600" dirty="0" smtClean="0">
              <a:latin typeface="Calibri" pitchFamily="34" charset="0"/>
            </a:endParaRPr>
          </a:p>
          <a:p>
            <a:pPr marL="0" indent="0" algn="just" eaLnBrk="1" hangingPunct="1">
              <a:buNone/>
            </a:pPr>
            <a:r>
              <a:rPr lang="en-US" sz="2200" dirty="0" smtClean="0">
                <a:latin typeface="Calibri" pitchFamily="34" charset="0"/>
              </a:rPr>
              <a:t>WAP to find the commission on a salesman’s total sales. The commission on a salesman’s total sales is as follows:</a:t>
            </a:r>
          </a:p>
          <a:p>
            <a:pPr marL="182563" indent="-182563" algn="just" eaLnBrk="1" hangingPunct="1">
              <a:buFontTx/>
              <a:buNone/>
            </a:pPr>
            <a:r>
              <a:rPr lang="en-US" sz="2200" dirty="0" smtClean="0">
                <a:latin typeface="Calibri" pitchFamily="34" charset="0"/>
              </a:rPr>
              <a:t>	a) If sales &lt;100, then there is no commission.</a:t>
            </a:r>
          </a:p>
          <a:p>
            <a:pPr marL="182563" indent="-182563" algn="just" eaLnBrk="1" hangingPunct="1">
              <a:buFontTx/>
              <a:buNone/>
            </a:pPr>
            <a:r>
              <a:rPr lang="en-US" sz="2200" dirty="0" smtClean="0">
                <a:latin typeface="Calibri" pitchFamily="34" charset="0"/>
              </a:rPr>
              <a:t>	b) If 100&gt;= sales &lt;=500, then commission = 10% of sales.</a:t>
            </a:r>
          </a:p>
          <a:p>
            <a:pPr marL="182563" indent="-182563" algn="just" eaLnBrk="1" hangingPunct="1">
              <a:buFontTx/>
              <a:buNone/>
            </a:pPr>
            <a:r>
              <a:rPr lang="en-US" sz="2200" dirty="0" smtClean="0">
                <a:latin typeface="Calibri" pitchFamily="34" charset="0"/>
              </a:rPr>
              <a:t>	c) If sales &gt; 500, then commission = 100+8% of sales above 500.</a:t>
            </a:r>
          </a:p>
          <a:p>
            <a:pPr marL="182563" indent="-182563" algn="just" eaLnBrk="1" hangingPunct="1">
              <a:buFontTx/>
              <a:buNone/>
            </a:pPr>
            <a:r>
              <a:rPr lang="en-US" sz="2200" dirty="0" smtClean="0">
                <a:latin typeface="Calibri" pitchFamily="34" charset="0"/>
              </a:rPr>
              <a:t>	[Hint: Use  </a:t>
            </a:r>
            <a:r>
              <a:rPr lang="en-US" sz="2200" dirty="0" smtClean="0">
                <a:solidFill>
                  <a:srgbClr val="993300"/>
                </a:solidFill>
                <a:latin typeface="Calibri" pitchFamily="34" charset="0"/>
              </a:rPr>
              <a:t>else</a:t>
            </a:r>
            <a:r>
              <a:rPr lang="en-US" sz="2200" dirty="0" smtClean="0">
                <a:latin typeface="Calibri" pitchFamily="34" charset="0"/>
              </a:rPr>
              <a:t> </a:t>
            </a:r>
            <a:r>
              <a:rPr lang="en-US" sz="2200" dirty="0" smtClean="0">
                <a:solidFill>
                  <a:srgbClr val="993300"/>
                </a:solidFill>
                <a:latin typeface="Calibri" pitchFamily="34" charset="0"/>
              </a:rPr>
              <a:t>if</a:t>
            </a:r>
            <a:r>
              <a:rPr lang="en-US" sz="2200" dirty="0" smtClean="0">
                <a:solidFill>
                  <a:schemeClr val="accent2"/>
                </a:solidFill>
                <a:latin typeface="Calibri" pitchFamily="34" charset="0"/>
              </a:rPr>
              <a:t> statement  </a:t>
            </a:r>
            <a:r>
              <a:rPr lang="en-US" sz="2200" dirty="0" smtClean="0">
                <a:latin typeface="Calibri" pitchFamily="34" charset="0"/>
              </a:rPr>
              <a:t>]</a:t>
            </a:r>
          </a:p>
          <a:p>
            <a:pPr marL="182563" indent="-182563" eaLnBrk="1" hangingPunct="1">
              <a:buFontTx/>
              <a:buNone/>
            </a:pPr>
            <a:endParaRPr lang="en-US" sz="2200" dirty="0" smtClean="0">
              <a:latin typeface="Calibri" pitchFamily="34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ECA22-93E9-4938-B81F-81970540F2A1}" type="datetime1">
              <a:rPr lang="en-US" smtClean="0"/>
              <a:pPr/>
              <a:t>10/18/2014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 eaLnBrk="1" hangingPunct="1"/>
            <a:r>
              <a:rPr lang="en-US" sz="4000" dirty="0" smtClean="0"/>
              <a:t>More Problems …</a:t>
            </a:r>
          </a:p>
        </p:txBody>
      </p:sp>
      <p:sp>
        <p:nvSpPr>
          <p:cNvPr id="8" name="Left Arrow 7">
            <a:hlinkClick r:id="" action="ppaction://hlinkshowjump?jump=lastslideviewed"/>
          </p:cNvPr>
          <p:cNvSpPr/>
          <p:nvPr/>
        </p:nvSpPr>
        <p:spPr>
          <a:xfrm>
            <a:off x="152400" y="5791200"/>
            <a:ext cx="762000" cy="838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3" y="2266399"/>
            <a:ext cx="1295399" cy="1238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8738" lvl="1"/>
            <a:r>
              <a:rPr lang="en-US" sz="1400" b="1" i="1" dirty="0" smtClean="0">
                <a:solidFill>
                  <a:schemeClr val="bg1"/>
                </a:solidFill>
                <a:hlinkClick r:id="rId2" action="ppaction://hlinksldjump"/>
              </a:rPr>
              <a:t>Syntax</a:t>
            </a:r>
            <a:endParaRPr lang="en-US" sz="1400" b="1" i="1" dirty="0">
              <a:solidFill>
                <a:schemeClr val="bg1"/>
              </a:solidFill>
            </a:endParaRPr>
          </a:p>
          <a:p>
            <a:pPr marL="58738" lvl="1"/>
            <a:endParaRPr lang="en-US" sz="1050" b="1" i="1" dirty="0">
              <a:solidFill>
                <a:srgbClr val="0000FF"/>
              </a:solidFill>
            </a:endParaRPr>
          </a:p>
          <a:p>
            <a:pPr marL="58738" lvl="1"/>
            <a:endParaRPr lang="en-US" sz="1100" b="1" i="1" dirty="0" smtClean="0">
              <a:solidFill>
                <a:srgbClr val="0000FF"/>
              </a:solidFill>
            </a:endParaRPr>
          </a:p>
          <a:p>
            <a:pPr marL="58738" lvl="1"/>
            <a:r>
              <a:rPr lang="en-US" sz="1400" b="1" i="1" dirty="0">
                <a:solidFill>
                  <a:srgbClr val="0000FF"/>
                </a:solidFill>
                <a:hlinkClick r:id="rId3" action="ppaction://hlinksldjump"/>
              </a:rPr>
              <a:t>Control Flow</a:t>
            </a:r>
            <a:endParaRPr lang="en-US" sz="1400" b="1" i="1" dirty="0">
              <a:solidFill>
                <a:srgbClr val="0000FF"/>
              </a:solidFill>
            </a:endParaRPr>
          </a:p>
          <a:p>
            <a:pPr marL="58738" lvl="1"/>
            <a:endParaRPr lang="en-US" sz="1100" b="1" i="1" dirty="0" smtClean="0">
              <a:solidFill>
                <a:srgbClr val="0000FF"/>
              </a:solidFill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295400" y="6356350"/>
            <a:ext cx="4724400" cy="365125"/>
          </a:xfrm>
        </p:spPr>
        <p:txBody>
          <a:bodyPr/>
          <a:lstStyle/>
          <a:p>
            <a:r>
              <a:rPr lang="en-US" dirty="0" smtClean="0"/>
              <a:t>CS 111                              Department of CSE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566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54B91-DF59-47E0-9529-FFE23CA9E8B7}" type="datetime1">
              <a:rPr lang="en-US" smtClean="0"/>
              <a:pPr/>
              <a:t>10/18/2014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3789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 eaLnBrk="1" hangingPunct="1"/>
            <a:r>
              <a:rPr lang="en-US" sz="4000" dirty="0" smtClean="0"/>
              <a:t>More Problems…</a:t>
            </a:r>
          </a:p>
        </p:txBody>
      </p:sp>
      <p:sp>
        <p:nvSpPr>
          <p:cNvPr id="37893" name="Rectangle 6"/>
          <p:cNvSpPr>
            <a:spLocks noChangeArrowheads="1"/>
          </p:cNvSpPr>
          <p:nvPr/>
        </p:nvSpPr>
        <p:spPr bwMode="auto">
          <a:xfrm>
            <a:off x="1219200" y="1676400"/>
            <a:ext cx="3200400" cy="3816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200" dirty="0">
                <a:latin typeface="Calibri" pitchFamily="34" charset="0"/>
              </a:rPr>
              <a:t>//Commission </a:t>
            </a:r>
          </a:p>
          <a:p>
            <a:r>
              <a:rPr lang="en-US" sz="2200" dirty="0">
                <a:latin typeface="Calibri" pitchFamily="34" charset="0"/>
              </a:rPr>
              <a:t>#include&lt; </a:t>
            </a:r>
            <a:r>
              <a:rPr lang="en-US" sz="2200" dirty="0" err="1">
                <a:latin typeface="Calibri" pitchFamily="34" charset="0"/>
              </a:rPr>
              <a:t>stdio.h</a:t>
            </a:r>
            <a:r>
              <a:rPr lang="en-US" sz="2200" dirty="0">
                <a:latin typeface="Calibri" pitchFamily="34" charset="0"/>
              </a:rPr>
              <a:t>&gt;</a:t>
            </a:r>
            <a:br>
              <a:rPr lang="en-US" sz="2200" dirty="0">
                <a:latin typeface="Calibri" pitchFamily="34" charset="0"/>
              </a:rPr>
            </a:br>
            <a:r>
              <a:rPr lang="en-US" sz="2200" dirty="0">
                <a:latin typeface="Calibri" pitchFamily="34" charset="0"/>
              </a:rPr>
              <a:t>#include&lt; </a:t>
            </a:r>
            <a:r>
              <a:rPr lang="en-US" sz="2200" dirty="0" err="1">
                <a:latin typeface="Calibri" pitchFamily="34" charset="0"/>
              </a:rPr>
              <a:t>conio.h</a:t>
            </a:r>
            <a:r>
              <a:rPr lang="en-US" sz="2200" dirty="0">
                <a:latin typeface="Calibri" pitchFamily="34" charset="0"/>
              </a:rPr>
              <a:t>&gt;</a:t>
            </a:r>
            <a:br>
              <a:rPr lang="en-US" sz="2200" dirty="0">
                <a:latin typeface="Calibri" pitchFamily="34" charset="0"/>
              </a:rPr>
            </a:br>
            <a:r>
              <a:rPr lang="en-US" sz="2200" dirty="0">
                <a:latin typeface="Calibri" pitchFamily="34" charset="0"/>
              </a:rPr>
              <a:t>void main( )</a:t>
            </a:r>
          </a:p>
          <a:p>
            <a:r>
              <a:rPr lang="en-US" sz="2200" dirty="0">
                <a:latin typeface="Calibri" pitchFamily="34" charset="0"/>
              </a:rPr>
              <a:t>{</a:t>
            </a:r>
            <a:br>
              <a:rPr lang="en-US" sz="2200" dirty="0">
                <a:latin typeface="Calibri" pitchFamily="34" charset="0"/>
              </a:rPr>
            </a:br>
            <a:r>
              <a:rPr lang="en-US" sz="2200" dirty="0" err="1">
                <a:latin typeface="Calibri" pitchFamily="34" charset="0"/>
              </a:rPr>
              <a:t>int</a:t>
            </a:r>
            <a:r>
              <a:rPr lang="en-US" sz="2200" dirty="0">
                <a:latin typeface="Calibri" pitchFamily="34" charset="0"/>
              </a:rPr>
              <a:t> sales;</a:t>
            </a:r>
            <a:br>
              <a:rPr lang="en-US" sz="2200" dirty="0">
                <a:latin typeface="Calibri" pitchFamily="34" charset="0"/>
              </a:rPr>
            </a:br>
            <a:r>
              <a:rPr lang="en-US" sz="2200" dirty="0">
                <a:latin typeface="Calibri" pitchFamily="34" charset="0"/>
              </a:rPr>
              <a:t>float </a:t>
            </a:r>
            <a:r>
              <a:rPr lang="en-US" sz="2200" dirty="0" err="1">
                <a:latin typeface="Calibri" pitchFamily="34" charset="0"/>
              </a:rPr>
              <a:t>comm</a:t>
            </a:r>
            <a:r>
              <a:rPr lang="en-US" sz="2200" dirty="0">
                <a:latin typeface="Calibri" pitchFamily="34" charset="0"/>
              </a:rPr>
              <a:t>;</a:t>
            </a:r>
            <a:br>
              <a:rPr lang="en-US" sz="2200" dirty="0">
                <a:latin typeface="Calibri" pitchFamily="34" charset="0"/>
              </a:rPr>
            </a:br>
            <a:r>
              <a:rPr lang="en-US" sz="2200" dirty="0" err="1">
                <a:latin typeface="Calibri" pitchFamily="34" charset="0"/>
              </a:rPr>
              <a:t>cout</a:t>
            </a:r>
            <a:r>
              <a:rPr lang="en-US" sz="2200" dirty="0">
                <a:latin typeface="Calibri" pitchFamily="34" charset="0"/>
              </a:rPr>
              <a:t>&lt;&lt;“Enter the total sales:”;</a:t>
            </a:r>
            <a:br>
              <a:rPr lang="en-US" sz="2200" dirty="0">
                <a:latin typeface="Calibri" pitchFamily="34" charset="0"/>
              </a:rPr>
            </a:br>
            <a:r>
              <a:rPr lang="en-US" sz="2200" dirty="0" err="1">
                <a:latin typeface="Calibri" pitchFamily="34" charset="0"/>
              </a:rPr>
              <a:t>cin</a:t>
            </a:r>
            <a:r>
              <a:rPr lang="en-US" sz="2200" dirty="0">
                <a:latin typeface="Calibri" pitchFamily="34" charset="0"/>
              </a:rPr>
              <a:t>&gt;&gt;sales;</a:t>
            </a:r>
            <a:br>
              <a:rPr lang="en-US" sz="2200" dirty="0">
                <a:latin typeface="Calibri" pitchFamily="34" charset="0"/>
              </a:rPr>
            </a:br>
            <a:endParaRPr lang="en-US" sz="2200" dirty="0">
              <a:latin typeface="Calibri" pitchFamily="34" charset="0"/>
            </a:endParaRPr>
          </a:p>
        </p:txBody>
      </p:sp>
      <p:sp>
        <p:nvSpPr>
          <p:cNvPr id="37894" name="Rectangle 7"/>
          <p:cNvSpPr>
            <a:spLocks noChangeArrowheads="1"/>
          </p:cNvSpPr>
          <p:nvPr/>
        </p:nvSpPr>
        <p:spPr bwMode="auto">
          <a:xfrm>
            <a:off x="4419600" y="1450062"/>
            <a:ext cx="47244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200" dirty="0">
                <a:latin typeface="Calibri" pitchFamily="34" charset="0"/>
              </a:rPr>
              <a:t>if(</a:t>
            </a:r>
            <a:r>
              <a:rPr lang="en-US" sz="2200" b="1" dirty="0">
                <a:solidFill>
                  <a:srgbClr val="993300"/>
                </a:solidFill>
                <a:latin typeface="Tempus Sans ITC" pitchFamily="82" charset="0"/>
              </a:rPr>
              <a:t>sales&lt;100</a:t>
            </a:r>
            <a:r>
              <a:rPr lang="en-US" sz="2200" dirty="0">
                <a:latin typeface="Calibri" pitchFamily="34" charset="0"/>
              </a:rPr>
              <a:t>)</a:t>
            </a:r>
            <a:br>
              <a:rPr lang="en-US" sz="2200" dirty="0">
                <a:latin typeface="Calibri" pitchFamily="34" charset="0"/>
              </a:rPr>
            </a:br>
            <a:r>
              <a:rPr lang="en-US" sz="2200" dirty="0" err="1">
                <a:latin typeface="Calibri" pitchFamily="34" charset="0"/>
              </a:rPr>
              <a:t>cout</a:t>
            </a:r>
            <a:r>
              <a:rPr lang="en-US" sz="2200" dirty="0">
                <a:latin typeface="Calibri" pitchFamily="34" charset="0"/>
              </a:rPr>
              <a:t>&lt;&lt;"\n No Commission”;</a:t>
            </a:r>
            <a:br>
              <a:rPr lang="en-US" sz="2200" dirty="0">
                <a:latin typeface="Calibri" pitchFamily="34" charset="0"/>
              </a:rPr>
            </a:br>
            <a:endParaRPr lang="en-US" sz="2200" dirty="0">
              <a:latin typeface="Calibri" pitchFamily="34" charset="0"/>
            </a:endParaRPr>
          </a:p>
          <a:p>
            <a:r>
              <a:rPr lang="en-US" sz="2200" dirty="0">
                <a:latin typeface="Calibri" pitchFamily="34" charset="0"/>
              </a:rPr>
              <a:t>else if(</a:t>
            </a:r>
            <a:r>
              <a:rPr lang="en-US" sz="2200" b="1" dirty="0">
                <a:solidFill>
                  <a:srgbClr val="993300"/>
                </a:solidFill>
                <a:latin typeface="Tempus Sans ITC" pitchFamily="82" charset="0"/>
              </a:rPr>
              <a:t>sales&gt;=100 &amp;&amp; sales&lt;=500</a:t>
            </a:r>
            <a:r>
              <a:rPr lang="en-US" sz="2200" dirty="0">
                <a:latin typeface="Calibri" pitchFamily="34" charset="0"/>
              </a:rPr>
              <a:t>)</a:t>
            </a:r>
            <a:br>
              <a:rPr lang="en-US" sz="2200" dirty="0">
                <a:latin typeface="Calibri" pitchFamily="34" charset="0"/>
              </a:rPr>
            </a:br>
            <a:r>
              <a:rPr lang="en-US" sz="2200" dirty="0" err="1">
                <a:latin typeface="Calibri" pitchFamily="34" charset="0"/>
              </a:rPr>
              <a:t>cout</a:t>
            </a:r>
            <a:r>
              <a:rPr lang="en-US" sz="2200" dirty="0">
                <a:latin typeface="Calibri" pitchFamily="34" charset="0"/>
              </a:rPr>
              <a:t>&lt;&lt;"\</a:t>
            </a:r>
            <a:r>
              <a:rPr lang="en-US" sz="2200" dirty="0" err="1">
                <a:latin typeface="Calibri" pitchFamily="34" charset="0"/>
              </a:rPr>
              <a:t>nCommission</a:t>
            </a:r>
            <a:r>
              <a:rPr lang="en-US" sz="2200" dirty="0">
                <a:latin typeface="Calibri" pitchFamily="34" charset="0"/>
              </a:rPr>
              <a:t> : “&lt;&lt; (sales*0.1);</a:t>
            </a:r>
            <a:br>
              <a:rPr lang="en-US" sz="2200" dirty="0">
                <a:latin typeface="Calibri" pitchFamily="34" charset="0"/>
              </a:rPr>
            </a:br>
            <a:endParaRPr lang="en-US" sz="2200" dirty="0">
              <a:latin typeface="Calibri" pitchFamily="34" charset="0"/>
            </a:endParaRPr>
          </a:p>
          <a:p>
            <a:r>
              <a:rPr lang="en-US" sz="2200" dirty="0">
                <a:latin typeface="Calibri" pitchFamily="34" charset="0"/>
              </a:rPr>
              <a:t>else {</a:t>
            </a:r>
            <a:br>
              <a:rPr lang="en-US" sz="2200" dirty="0">
                <a:latin typeface="Calibri" pitchFamily="34" charset="0"/>
              </a:rPr>
            </a:br>
            <a:r>
              <a:rPr lang="en-US" sz="2200" dirty="0" err="1">
                <a:latin typeface="Calibri" pitchFamily="34" charset="0"/>
              </a:rPr>
              <a:t>comm</a:t>
            </a:r>
            <a:r>
              <a:rPr lang="en-US" sz="2200" dirty="0">
                <a:latin typeface="Calibri" pitchFamily="34" charset="0"/>
              </a:rPr>
              <a:t>=(sales-500)*0.08;</a:t>
            </a:r>
            <a:br>
              <a:rPr lang="en-US" sz="2200" dirty="0">
                <a:latin typeface="Calibri" pitchFamily="34" charset="0"/>
              </a:rPr>
            </a:br>
            <a:r>
              <a:rPr lang="en-US" sz="2200" dirty="0" err="1">
                <a:latin typeface="Calibri" pitchFamily="34" charset="0"/>
              </a:rPr>
              <a:t>cout</a:t>
            </a:r>
            <a:r>
              <a:rPr lang="en-US" sz="2200" dirty="0">
                <a:latin typeface="Calibri" pitchFamily="34" charset="0"/>
              </a:rPr>
              <a:t>&lt;&lt;“\</a:t>
            </a:r>
            <a:r>
              <a:rPr lang="en-US" sz="2200" dirty="0" err="1">
                <a:latin typeface="Calibri" pitchFamily="34" charset="0"/>
              </a:rPr>
              <a:t>nComm</a:t>
            </a:r>
            <a:r>
              <a:rPr lang="en-US" sz="2200" dirty="0">
                <a:latin typeface="Calibri" pitchFamily="34" charset="0"/>
              </a:rPr>
              <a:t>. : “&lt;&lt; (comm+100);</a:t>
            </a:r>
            <a:br>
              <a:rPr lang="en-US" sz="2200" dirty="0">
                <a:latin typeface="Calibri" pitchFamily="34" charset="0"/>
              </a:rPr>
            </a:br>
            <a:r>
              <a:rPr lang="en-US" sz="2200" dirty="0">
                <a:latin typeface="Calibri" pitchFamily="34" charset="0"/>
              </a:rPr>
              <a:t>}</a:t>
            </a:r>
            <a:br>
              <a:rPr lang="en-US" sz="2200" dirty="0">
                <a:latin typeface="Calibri" pitchFamily="34" charset="0"/>
              </a:rPr>
            </a:br>
            <a:r>
              <a:rPr lang="en-US" sz="2200" dirty="0">
                <a:latin typeface="Calibri" pitchFamily="34" charset="0"/>
              </a:rPr>
              <a:t/>
            </a:r>
            <a:br>
              <a:rPr lang="en-US" sz="2200" dirty="0">
                <a:latin typeface="Calibri" pitchFamily="34" charset="0"/>
              </a:rPr>
            </a:br>
            <a:r>
              <a:rPr lang="en-US" sz="2200" dirty="0">
                <a:latin typeface="Calibri" pitchFamily="34" charset="0"/>
              </a:rPr>
              <a:t>}</a:t>
            </a:r>
          </a:p>
        </p:txBody>
      </p:sp>
      <p:sp>
        <p:nvSpPr>
          <p:cNvPr id="9" name="Left Arrow 8">
            <a:hlinkClick r:id="" action="ppaction://hlinkshowjump?jump=lastslideviewed"/>
          </p:cNvPr>
          <p:cNvSpPr/>
          <p:nvPr/>
        </p:nvSpPr>
        <p:spPr>
          <a:xfrm>
            <a:off x="152400" y="5791200"/>
            <a:ext cx="762000" cy="838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3" y="2266399"/>
            <a:ext cx="1295399" cy="1238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8738" lvl="1"/>
            <a:r>
              <a:rPr lang="en-US" sz="1400" b="1" i="1" dirty="0" smtClean="0">
                <a:solidFill>
                  <a:schemeClr val="bg1"/>
                </a:solidFill>
                <a:hlinkClick r:id="rId2" action="ppaction://hlinksldjump"/>
              </a:rPr>
              <a:t>Syntax</a:t>
            </a:r>
            <a:endParaRPr lang="en-US" sz="1400" b="1" i="1" dirty="0">
              <a:solidFill>
                <a:schemeClr val="bg1"/>
              </a:solidFill>
            </a:endParaRPr>
          </a:p>
          <a:p>
            <a:pPr marL="58738" lvl="1"/>
            <a:endParaRPr lang="en-US" sz="1050" b="1" i="1" dirty="0">
              <a:solidFill>
                <a:srgbClr val="0000FF"/>
              </a:solidFill>
            </a:endParaRPr>
          </a:p>
          <a:p>
            <a:pPr marL="58738" lvl="1"/>
            <a:endParaRPr lang="en-US" sz="1100" b="1" i="1" dirty="0" smtClean="0">
              <a:solidFill>
                <a:srgbClr val="0000FF"/>
              </a:solidFill>
            </a:endParaRPr>
          </a:p>
          <a:p>
            <a:pPr marL="58738" lvl="1"/>
            <a:r>
              <a:rPr lang="en-US" sz="1400" b="1" i="1" dirty="0">
                <a:solidFill>
                  <a:srgbClr val="0000FF"/>
                </a:solidFill>
                <a:hlinkClick r:id="rId3" action="ppaction://hlinksldjump"/>
              </a:rPr>
              <a:t>Control Flow</a:t>
            </a:r>
            <a:endParaRPr lang="en-US" sz="1400" b="1" i="1" dirty="0">
              <a:solidFill>
                <a:srgbClr val="0000FF"/>
              </a:solidFill>
            </a:endParaRPr>
          </a:p>
          <a:p>
            <a:pPr marL="58738" lvl="1"/>
            <a:endParaRPr lang="en-US" sz="1100" b="1" i="1" dirty="0" smtClean="0">
              <a:solidFill>
                <a:srgbClr val="0000FF"/>
              </a:solidFill>
            </a:endParaRPr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295400" y="6356350"/>
            <a:ext cx="4724400" cy="365125"/>
          </a:xfrm>
        </p:spPr>
        <p:txBody>
          <a:bodyPr/>
          <a:lstStyle/>
          <a:p>
            <a:r>
              <a:rPr lang="en-US" dirty="0" smtClean="0"/>
              <a:t>CS 111                              Department of CSE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781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eaLnBrk="1" hangingPunct="1">
              <a:lnSpc>
                <a:spcPct val="80000"/>
              </a:lnSpc>
              <a:buNone/>
            </a:pPr>
            <a:r>
              <a:rPr lang="en-US" sz="1800" b="1" dirty="0" smtClean="0">
                <a:solidFill>
                  <a:srgbClr val="002060"/>
                </a:solidFill>
              </a:rPr>
              <a:t>C++ decision making and branching statements: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 smtClean="0">
                <a:solidFill>
                  <a:srgbClr val="002060"/>
                </a:solidFill>
              </a:rPr>
              <a:t> 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 smtClean="0">
                <a:solidFill>
                  <a:srgbClr val="002060"/>
                </a:solidFill>
              </a:rPr>
              <a:t>	</a:t>
            </a:r>
            <a:r>
              <a:rPr lang="en-US" sz="1800" dirty="0" smtClean="0">
                <a:solidFill>
                  <a:srgbClr val="002060"/>
                </a:solidFill>
                <a:latin typeface="Arial Rounded MT Bold" pitchFamily="34" charset="0"/>
              </a:rPr>
              <a:t>1. if Statement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 smtClean="0">
                <a:solidFill>
                  <a:srgbClr val="002060"/>
                </a:solidFill>
                <a:latin typeface="Arial Rounded MT Bold" pitchFamily="34" charset="0"/>
              </a:rPr>
              <a:t>	2. switch statement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800" dirty="0" smtClean="0">
              <a:solidFill>
                <a:srgbClr val="002060"/>
              </a:solidFill>
              <a:latin typeface="Arial Rounded MT Bold" pitchFamily="34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err="1" smtClean="0">
                <a:solidFill>
                  <a:srgbClr val="002060"/>
                </a:solidFill>
              </a:rPr>
              <a:t>i</a:t>
            </a:r>
            <a:r>
              <a:rPr lang="en-US" sz="1800" b="1" dirty="0" smtClean="0">
                <a:solidFill>
                  <a:srgbClr val="002060"/>
                </a:solidFill>
              </a:rPr>
              <a:t>. </a:t>
            </a:r>
            <a:r>
              <a:rPr lang="en-US" sz="2000" b="1" dirty="0" smtClean="0">
                <a:solidFill>
                  <a:srgbClr val="002060"/>
                </a:solidFill>
                <a:latin typeface="Tempus Sans ITC" pitchFamily="82" charset="0"/>
              </a:rPr>
              <a:t>Simple if statement</a:t>
            </a:r>
            <a:r>
              <a:rPr lang="en-US" sz="1800" b="1" dirty="0" smtClean="0">
                <a:solidFill>
                  <a:srgbClr val="002060"/>
                </a:solidFill>
              </a:rPr>
              <a:t>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solidFill>
                  <a:srgbClr val="002060"/>
                </a:solidFill>
              </a:rPr>
              <a:t>                if (test Expression)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solidFill>
                  <a:srgbClr val="002060"/>
                </a:solidFill>
              </a:rPr>
              <a:t>                    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solidFill>
                  <a:srgbClr val="002060"/>
                </a:solidFill>
              </a:rPr>
              <a:t>	                    statement-block;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solidFill>
                  <a:srgbClr val="002060"/>
                </a:solidFill>
              </a:rPr>
              <a:t>                    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solidFill>
                  <a:srgbClr val="002060"/>
                </a:solidFill>
              </a:rPr>
              <a:t>		     </a:t>
            </a:r>
            <a:r>
              <a:rPr lang="en-US" sz="1800" b="1" dirty="0" err="1" smtClean="0">
                <a:solidFill>
                  <a:srgbClr val="002060"/>
                </a:solidFill>
              </a:rPr>
              <a:t>statement_x</a:t>
            </a:r>
            <a:r>
              <a:rPr lang="en-US" sz="1800" b="1" dirty="0" smtClean="0">
                <a:solidFill>
                  <a:srgbClr val="002060"/>
                </a:solidFill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800" b="1" dirty="0" smtClean="0">
              <a:solidFill>
                <a:srgbClr val="002060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solidFill>
                  <a:srgbClr val="002060"/>
                </a:solidFill>
              </a:rPr>
              <a:t>ii. </a:t>
            </a:r>
            <a:r>
              <a:rPr lang="en-US" sz="2000" b="1" dirty="0" smtClean="0">
                <a:solidFill>
                  <a:srgbClr val="002060"/>
                </a:solidFill>
                <a:latin typeface="Tempus Sans ITC" pitchFamily="82" charset="0"/>
              </a:rPr>
              <a:t>If  else Statement</a:t>
            </a:r>
            <a:r>
              <a:rPr lang="en-US" sz="1800" b="1" dirty="0" smtClean="0">
                <a:solidFill>
                  <a:srgbClr val="002060"/>
                </a:solidFill>
              </a:rPr>
              <a:t>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800" b="1" dirty="0" smtClean="0">
              <a:solidFill>
                <a:schemeClr val="accent2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66947-8E6B-4FD5-A540-B33AD99984F7}" type="datetime1">
              <a:rPr lang="en-US" smtClean="0"/>
              <a:pPr/>
              <a:t>10/18/2014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 eaLnBrk="1" hangingPunct="1"/>
            <a:r>
              <a:rPr lang="en-US" sz="4000" dirty="0" smtClean="0"/>
              <a:t>Overview</a:t>
            </a:r>
          </a:p>
        </p:txBody>
      </p:sp>
      <p:pic>
        <p:nvPicPr>
          <p:cNvPr id="3076" name="Picture 4" descr="C C++ program control if-else statemen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4848225"/>
            <a:ext cx="4953000" cy="124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295400" y="6356350"/>
            <a:ext cx="4724400" cy="365125"/>
          </a:xfrm>
        </p:spPr>
        <p:txBody>
          <a:bodyPr/>
          <a:lstStyle/>
          <a:p>
            <a:r>
              <a:rPr lang="en-US" dirty="0" smtClean="0"/>
              <a:t>CS 111                              Department of CSE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Date Placeholder 7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F7CF7D55-032E-4042-B0AF-38FA13DCB9BF}" type="datetime1">
              <a:rPr lang="en-US" smtClean="0">
                <a:solidFill>
                  <a:srgbClr val="002060"/>
                </a:solidFill>
              </a:rPr>
              <a:pPr/>
              <a:t>10/18/2014</a:t>
            </a:fld>
            <a:endParaRPr lang="en-US" smtClean="0">
              <a:solidFill>
                <a:srgbClr val="002060"/>
              </a:solidFill>
            </a:endParaRPr>
          </a:p>
        </p:txBody>
      </p:sp>
      <p:sp>
        <p:nvSpPr>
          <p:cNvPr id="23556" name="Slide Number Placeholder 8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110B65B-752A-4341-ADE7-EE470304748F}" type="slidenum">
              <a:rPr lang="en-US" smtClean="0">
                <a:solidFill>
                  <a:srgbClr val="002060"/>
                </a:solidFill>
              </a:rPr>
              <a:pPr/>
              <a:t>20</a:t>
            </a:fld>
            <a:endParaRPr lang="en-US" smtClean="0">
              <a:solidFill>
                <a:srgbClr val="002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Find </a:t>
            </a:r>
            <a:r>
              <a:rPr lang="en-US" dirty="0"/>
              <a:t>largest of 3 </a:t>
            </a:r>
            <a:r>
              <a:rPr lang="en-US" dirty="0" smtClean="0"/>
              <a:t>numbers</a:t>
            </a:r>
            <a:endParaRPr lang="en-US" dirty="0"/>
          </a:p>
        </p:txBody>
      </p:sp>
      <p:grpSp>
        <p:nvGrpSpPr>
          <p:cNvPr id="23558" name="Group 11"/>
          <p:cNvGrpSpPr>
            <a:grpSpLocks/>
          </p:cNvGrpSpPr>
          <p:nvPr/>
        </p:nvGrpSpPr>
        <p:grpSpPr bwMode="auto">
          <a:xfrm>
            <a:off x="1268412" y="1447800"/>
            <a:ext cx="7570788" cy="4792110"/>
            <a:chOff x="457200" y="928181"/>
            <a:chExt cx="7571510" cy="5667751"/>
          </a:xfrm>
        </p:grpSpPr>
        <p:sp>
          <p:nvSpPr>
            <p:cNvPr id="23559" name="Rectangle 3"/>
            <p:cNvSpPr>
              <a:spLocks noChangeArrowheads="1"/>
            </p:cNvSpPr>
            <p:nvPr/>
          </p:nvSpPr>
          <p:spPr bwMode="auto">
            <a:xfrm>
              <a:off x="500063" y="1447800"/>
              <a:ext cx="3587221" cy="5460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srgbClr val="002060"/>
                  </a:solidFill>
                  <a:latin typeface="Arial" charset="0"/>
                </a:rPr>
                <a:t>Step 1:	</a:t>
              </a:r>
              <a:r>
                <a:rPr lang="en-US" sz="2400" dirty="0" smtClean="0">
                  <a:solidFill>
                    <a:srgbClr val="002060"/>
                  </a:solidFill>
                  <a:latin typeface="Arial" charset="0"/>
                </a:rPr>
                <a:t>Input </a:t>
              </a:r>
              <a:r>
                <a:rPr lang="en-US" sz="2400" dirty="0">
                  <a:solidFill>
                    <a:srgbClr val="002060"/>
                  </a:solidFill>
                  <a:latin typeface="Arial" charset="0"/>
                </a:rPr>
                <a:t>A,B,C</a:t>
              </a:r>
            </a:p>
          </p:txBody>
        </p:sp>
        <p:sp>
          <p:nvSpPr>
            <p:cNvPr id="23560" name="Rectangle 4"/>
            <p:cNvSpPr>
              <a:spLocks noChangeArrowheads="1"/>
            </p:cNvSpPr>
            <p:nvPr/>
          </p:nvSpPr>
          <p:spPr bwMode="auto">
            <a:xfrm>
              <a:off x="457200" y="1905000"/>
              <a:ext cx="2794621" cy="5460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srgbClr val="002060"/>
                  </a:solidFill>
                  <a:latin typeface="Arial" charset="0"/>
                </a:rPr>
                <a:t>Step 2:	 </a:t>
              </a:r>
              <a:r>
                <a:rPr lang="en-US" sz="2400" dirty="0" smtClean="0">
                  <a:solidFill>
                    <a:srgbClr val="002060"/>
                  </a:solidFill>
                  <a:latin typeface="Arial" charset="0"/>
                </a:rPr>
                <a:t>L</a:t>
              </a:r>
              <a:r>
                <a:rPr lang="en-US" sz="2400" dirty="0">
                  <a:solidFill>
                    <a:srgbClr val="002060"/>
                  </a:solidFill>
                  <a:latin typeface="Arial" charset="0"/>
                  <a:sym typeface="Wingdings" pitchFamily="2" charset="2"/>
                </a:rPr>
                <a:t></a:t>
              </a:r>
              <a:r>
                <a:rPr lang="en-US" sz="2400" dirty="0">
                  <a:solidFill>
                    <a:srgbClr val="002060"/>
                  </a:solidFill>
                  <a:latin typeface="Arial" charset="0"/>
                </a:rPr>
                <a:t>A</a:t>
              </a:r>
            </a:p>
          </p:txBody>
        </p:sp>
        <p:sp>
          <p:nvSpPr>
            <p:cNvPr id="23561" name="Rectangle 5"/>
            <p:cNvSpPr>
              <a:spLocks noChangeArrowheads="1"/>
            </p:cNvSpPr>
            <p:nvPr/>
          </p:nvSpPr>
          <p:spPr bwMode="auto">
            <a:xfrm>
              <a:off x="528638" y="2514600"/>
              <a:ext cx="3706624" cy="9828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srgbClr val="002060"/>
                  </a:solidFill>
                  <a:latin typeface="Arial" charset="0"/>
                </a:rPr>
                <a:t>Step 3:	</a:t>
              </a:r>
              <a:r>
                <a:rPr lang="en-US" sz="2400" dirty="0" smtClean="0">
                  <a:solidFill>
                    <a:srgbClr val="002060"/>
                  </a:solidFill>
                  <a:latin typeface="Arial" charset="0"/>
                </a:rPr>
                <a:t>If </a:t>
              </a:r>
              <a:r>
                <a:rPr lang="en-US" sz="2400" dirty="0">
                  <a:solidFill>
                    <a:srgbClr val="002060"/>
                  </a:solidFill>
                  <a:latin typeface="Arial" charset="0"/>
                </a:rPr>
                <a:t>B&gt;L then </a:t>
              </a:r>
            </a:p>
            <a:p>
              <a:r>
                <a:rPr lang="en-US" sz="2400" dirty="0">
                  <a:solidFill>
                    <a:srgbClr val="002060"/>
                  </a:solidFill>
                  <a:latin typeface="Arial" charset="0"/>
                </a:rPr>
                <a:t>		 </a:t>
              </a:r>
              <a:r>
                <a:rPr lang="en-US" sz="2400" dirty="0" smtClean="0">
                  <a:solidFill>
                    <a:srgbClr val="002060"/>
                  </a:solidFill>
                  <a:latin typeface="Arial" charset="0"/>
                </a:rPr>
                <a:t>  L </a:t>
              </a:r>
              <a:r>
                <a:rPr lang="en-US" sz="2400" dirty="0">
                  <a:solidFill>
                    <a:srgbClr val="002060"/>
                  </a:solidFill>
                  <a:latin typeface="Arial" charset="0"/>
                  <a:sym typeface="Wingdings" pitchFamily="2" charset="2"/>
                </a:rPr>
                <a:t></a:t>
              </a:r>
              <a:r>
                <a:rPr lang="en-US" sz="2400" dirty="0">
                  <a:solidFill>
                    <a:srgbClr val="002060"/>
                  </a:solidFill>
                  <a:latin typeface="Arial" charset="0"/>
                </a:rPr>
                <a:t>B</a:t>
              </a:r>
            </a:p>
          </p:txBody>
        </p:sp>
        <p:sp>
          <p:nvSpPr>
            <p:cNvPr id="23562" name="Rectangle 6"/>
            <p:cNvSpPr>
              <a:spLocks noChangeArrowheads="1"/>
            </p:cNvSpPr>
            <p:nvPr/>
          </p:nvSpPr>
          <p:spPr bwMode="auto">
            <a:xfrm>
              <a:off x="533400" y="3429000"/>
              <a:ext cx="6720750" cy="31669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srgbClr val="002060"/>
                  </a:solidFill>
                  <a:latin typeface="Arial" charset="0"/>
                </a:rPr>
                <a:t>Step 4:	</a:t>
              </a:r>
              <a:r>
                <a:rPr lang="en-US" sz="2400" dirty="0" smtClean="0">
                  <a:solidFill>
                    <a:srgbClr val="002060"/>
                  </a:solidFill>
                  <a:latin typeface="Arial" charset="0"/>
                </a:rPr>
                <a:t>if  </a:t>
              </a:r>
              <a:r>
                <a:rPr lang="en-US" sz="2400" dirty="0">
                  <a:solidFill>
                    <a:srgbClr val="002060"/>
                  </a:solidFill>
                  <a:latin typeface="Arial" charset="0"/>
                </a:rPr>
                <a:t>C&gt;L Then</a:t>
              </a:r>
            </a:p>
            <a:p>
              <a:r>
                <a:rPr lang="en-US" sz="2400" dirty="0">
                  <a:solidFill>
                    <a:srgbClr val="002060"/>
                  </a:solidFill>
                  <a:latin typeface="Arial" charset="0"/>
                </a:rPr>
                <a:t>		 </a:t>
              </a:r>
              <a:r>
                <a:rPr lang="en-US" sz="2400" dirty="0" smtClean="0">
                  <a:solidFill>
                    <a:srgbClr val="002060"/>
                  </a:solidFill>
                  <a:latin typeface="Arial" charset="0"/>
                </a:rPr>
                <a:t>  L</a:t>
              </a:r>
              <a:r>
                <a:rPr lang="en-US" sz="2400" dirty="0">
                  <a:solidFill>
                    <a:srgbClr val="002060"/>
                  </a:solidFill>
                  <a:latin typeface="Arial" charset="0"/>
                  <a:sym typeface="Wingdings" pitchFamily="2" charset="2"/>
                </a:rPr>
                <a:t>C</a:t>
              </a:r>
            </a:p>
            <a:p>
              <a:r>
                <a:rPr lang="en-US" sz="2400" dirty="0">
                  <a:solidFill>
                    <a:srgbClr val="002060"/>
                  </a:solidFill>
                  <a:latin typeface="Arial" charset="0"/>
                  <a:sym typeface="Wingdings" pitchFamily="2" charset="2"/>
                </a:rPr>
                <a:t>  			</a:t>
              </a:r>
              <a:endParaRPr lang="en-US" sz="2400" dirty="0" smtClean="0">
                <a:solidFill>
                  <a:srgbClr val="002060"/>
                </a:solidFill>
                <a:latin typeface="Arial" charset="0"/>
                <a:sym typeface="Wingdings" pitchFamily="2" charset="2"/>
              </a:endParaRPr>
            </a:p>
            <a:p>
              <a:endParaRPr lang="en-US" sz="2400" dirty="0">
                <a:solidFill>
                  <a:srgbClr val="002060"/>
                </a:solidFill>
                <a:latin typeface="Arial" charset="0"/>
                <a:sym typeface="Wingdings" pitchFamily="2" charset="2"/>
              </a:endParaRPr>
            </a:p>
            <a:p>
              <a:endParaRPr lang="en-US" sz="2400" dirty="0" smtClean="0">
                <a:solidFill>
                  <a:srgbClr val="002060"/>
                </a:solidFill>
                <a:latin typeface="Arial" charset="0"/>
                <a:sym typeface="Wingdings" pitchFamily="2" charset="2"/>
              </a:endParaRPr>
            </a:p>
            <a:p>
              <a:endParaRPr lang="en-US" sz="2400" dirty="0">
                <a:solidFill>
                  <a:srgbClr val="002060"/>
                </a:solidFill>
                <a:latin typeface="Arial" charset="0"/>
                <a:sym typeface="Wingdings" pitchFamily="2" charset="2"/>
              </a:endParaRPr>
            </a:p>
            <a:p>
              <a:r>
                <a:rPr lang="en-US" sz="2400" dirty="0" smtClean="0">
                  <a:solidFill>
                    <a:srgbClr val="002060"/>
                  </a:solidFill>
                  <a:latin typeface="Arial" charset="0"/>
                  <a:sym typeface="Wingdings" pitchFamily="2" charset="2"/>
                </a:rPr>
                <a:t>Note: Click on Case Study link for the Program </a:t>
              </a:r>
              <a:r>
                <a:rPr lang="en-US" sz="2400" dirty="0" smtClean="0">
                  <a:solidFill>
                    <a:srgbClr val="002060"/>
                  </a:solidFill>
                  <a:latin typeface="Arial" charset="0"/>
                </a:rPr>
                <a:t> </a:t>
              </a:r>
              <a:endParaRPr lang="en-US" sz="2400" dirty="0">
                <a:solidFill>
                  <a:srgbClr val="002060"/>
                </a:solidFill>
                <a:latin typeface="Arial" charset="0"/>
              </a:endParaRPr>
            </a:p>
          </p:txBody>
        </p:sp>
        <p:sp>
          <p:nvSpPr>
            <p:cNvPr id="23563" name="Rectangle 7"/>
            <p:cNvSpPr>
              <a:spLocks noChangeArrowheads="1"/>
            </p:cNvSpPr>
            <p:nvPr/>
          </p:nvSpPr>
          <p:spPr bwMode="auto">
            <a:xfrm>
              <a:off x="533400" y="4572000"/>
              <a:ext cx="6629400" cy="14196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 dirty="0">
                  <a:solidFill>
                    <a:srgbClr val="002060"/>
                  </a:solidFill>
                  <a:latin typeface="Arial" charset="0"/>
                </a:rPr>
                <a:t>Step 5:	</a:t>
              </a:r>
              <a:r>
                <a:rPr lang="en-US" sz="2400" dirty="0" smtClean="0">
                  <a:solidFill>
                    <a:srgbClr val="002060"/>
                  </a:solidFill>
                  <a:latin typeface="Arial" charset="0"/>
                </a:rPr>
                <a:t>Print </a:t>
              </a:r>
              <a:r>
                <a:rPr lang="en-US" sz="2400" dirty="0">
                  <a:solidFill>
                    <a:srgbClr val="002060"/>
                  </a:solidFill>
                  <a:latin typeface="Arial" charset="0"/>
                </a:rPr>
                <a:t>L</a:t>
              </a:r>
            </a:p>
            <a:p>
              <a:r>
                <a:rPr lang="en-US" sz="2400" dirty="0">
                  <a:solidFill>
                    <a:srgbClr val="002060"/>
                  </a:solidFill>
                  <a:latin typeface="Arial" charset="0"/>
                </a:rPr>
                <a:t>Step 6:	</a:t>
              </a:r>
              <a:r>
                <a:rPr lang="en-US" sz="2400" dirty="0" smtClean="0">
                  <a:solidFill>
                    <a:srgbClr val="002060"/>
                  </a:solidFill>
                  <a:latin typeface="Times New Roman" pitchFamily="18" charset="0"/>
                </a:rPr>
                <a:t>[</a:t>
              </a:r>
              <a:r>
                <a:rPr lang="en-US" sz="2400" dirty="0">
                  <a:solidFill>
                    <a:srgbClr val="002060"/>
                  </a:solidFill>
                  <a:latin typeface="Times New Roman" pitchFamily="18" charset="0"/>
                </a:rPr>
                <a:t>End of Algorithm]</a:t>
              </a:r>
            </a:p>
            <a:p>
              <a:r>
                <a:rPr lang="en-US" sz="2400" dirty="0">
                  <a:solidFill>
                    <a:srgbClr val="002060"/>
                  </a:solidFill>
                  <a:latin typeface="Times New Roman" pitchFamily="18" charset="0"/>
                </a:rPr>
                <a:t>	</a:t>
              </a:r>
              <a:r>
                <a:rPr lang="en-US" sz="2400" dirty="0" smtClean="0">
                  <a:solidFill>
                    <a:srgbClr val="002060"/>
                  </a:solidFill>
                  <a:latin typeface="Times New Roman" pitchFamily="18" charset="0"/>
                </a:rPr>
                <a:t>            </a:t>
              </a:r>
              <a:r>
                <a:rPr lang="en-US" sz="2400" dirty="0">
                  <a:solidFill>
                    <a:srgbClr val="002060"/>
                  </a:solidFill>
                  <a:latin typeface="Times New Roman" pitchFamily="18" charset="0"/>
                </a:rPr>
                <a:t>STOP</a:t>
              </a:r>
              <a:endParaRPr lang="en-US" sz="2400" dirty="0">
                <a:solidFill>
                  <a:srgbClr val="002060"/>
                </a:solidFill>
                <a:latin typeface="Arial" charset="0"/>
              </a:endParaRPr>
            </a:p>
          </p:txBody>
        </p:sp>
        <p:sp>
          <p:nvSpPr>
            <p:cNvPr id="23564" name="Rectangle 10"/>
            <p:cNvSpPr>
              <a:spLocks noChangeArrowheads="1"/>
            </p:cNvSpPr>
            <p:nvPr/>
          </p:nvSpPr>
          <p:spPr bwMode="auto">
            <a:xfrm>
              <a:off x="484910" y="928181"/>
              <a:ext cx="7543800" cy="6188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800" dirty="0">
                  <a:solidFill>
                    <a:srgbClr val="002060"/>
                  </a:solidFill>
                  <a:latin typeface="Times New Roman" pitchFamily="18" charset="0"/>
                </a:rPr>
                <a:t>Algorithm: 	</a:t>
              </a:r>
              <a:r>
                <a:rPr lang="en-US" sz="2800" dirty="0" smtClean="0">
                  <a:solidFill>
                    <a:srgbClr val="002060"/>
                  </a:solidFill>
                  <a:latin typeface="Times New Roman" pitchFamily="18" charset="0"/>
                </a:rPr>
                <a:t>Largest </a:t>
              </a:r>
              <a:r>
                <a:rPr lang="en-US" sz="2800" dirty="0">
                  <a:solidFill>
                    <a:srgbClr val="002060"/>
                  </a:solidFill>
                  <a:latin typeface="Times New Roman" pitchFamily="18" charset="0"/>
                </a:rPr>
                <a:t>of 3 numbers</a:t>
              </a:r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1356" y="228600"/>
            <a:ext cx="2230244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Left Arrow 14">
            <a:hlinkClick r:id="" action="ppaction://hlinkshowjump?jump=lastslideviewed"/>
          </p:cNvPr>
          <p:cNvSpPr/>
          <p:nvPr/>
        </p:nvSpPr>
        <p:spPr>
          <a:xfrm>
            <a:off x="152400" y="5791200"/>
            <a:ext cx="762000" cy="838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3" y="2266399"/>
            <a:ext cx="1295399" cy="1238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8738" lvl="1"/>
            <a:r>
              <a:rPr lang="en-US" sz="1400" b="1" i="1" dirty="0" smtClean="0">
                <a:solidFill>
                  <a:schemeClr val="bg1"/>
                </a:solidFill>
                <a:hlinkClick r:id="rId4" action="ppaction://hlinksldjump"/>
              </a:rPr>
              <a:t>Syntax</a:t>
            </a:r>
            <a:endParaRPr lang="en-US" sz="1400" b="1" i="1" dirty="0">
              <a:solidFill>
                <a:schemeClr val="bg1"/>
              </a:solidFill>
            </a:endParaRPr>
          </a:p>
          <a:p>
            <a:pPr marL="58738" lvl="1"/>
            <a:endParaRPr lang="en-US" sz="1050" b="1" i="1" dirty="0">
              <a:solidFill>
                <a:srgbClr val="0000FF"/>
              </a:solidFill>
            </a:endParaRPr>
          </a:p>
          <a:p>
            <a:pPr marL="58738" lvl="1"/>
            <a:endParaRPr lang="en-US" sz="1100" b="1" i="1" dirty="0" smtClean="0">
              <a:solidFill>
                <a:srgbClr val="0000FF"/>
              </a:solidFill>
            </a:endParaRPr>
          </a:p>
          <a:p>
            <a:pPr marL="58738" lvl="1"/>
            <a:r>
              <a:rPr lang="en-US" sz="1400" b="1" i="1" dirty="0">
                <a:solidFill>
                  <a:srgbClr val="0000FF"/>
                </a:solidFill>
                <a:hlinkClick r:id="rId5" action="ppaction://hlinksldjump"/>
              </a:rPr>
              <a:t>Control Flow</a:t>
            </a:r>
            <a:endParaRPr lang="en-US" sz="1400" b="1" i="1" dirty="0">
              <a:solidFill>
                <a:srgbClr val="0000FF"/>
              </a:solidFill>
            </a:endParaRPr>
          </a:p>
          <a:p>
            <a:pPr marL="58738" lvl="1"/>
            <a:endParaRPr lang="en-US" sz="1100" b="1" i="1" dirty="0" smtClean="0">
              <a:solidFill>
                <a:srgbClr val="0000FF"/>
              </a:solidFill>
            </a:endParaRPr>
          </a:p>
        </p:txBody>
      </p:sp>
      <p:sp>
        <p:nvSpPr>
          <p:cNvPr id="1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295400" y="6356350"/>
            <a:ext cx="4724400" cy="365125"/>
          </a:xfrm>
        </p:spPr>
        <p:txBody>
          <a:bodyPr/>
          <a:lstStyle/>
          <a:p>
            <a:r>
              <a:rPr lang="en-US" dirty="0" smtClean="0"/>
              <a:t>CS 111                              Department of CSE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0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219200" y="1066800"/>
            <a:ext cx="7772400" cy="5059363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None/>
            </a:pPr>
            <a:r>
              <a:rPr lang="en-US" sz="2400" b="1" u="sng" dirty="0" smtClean="0"/>
              <a:t>Nested </a:t>
            </a:r>
            <a:r>
              <a:rPr lang="en-US" sz="2400" b="1" u="sng" dirty="0" smtClean="0">
                <a:solidFill>
                  <a:srgbClr val="C00000"/>
                </a:solidFill>
              </a:rPr>
              <a:t>if else </a:t>
            </a:r>
            <a:r>
              <a:rPr lang="en-US" sz="2400" b="1" u="sng" dirty="0" smtClean="0"/>
              <a:t>statement:</a:t>
            </a:r>
            <a:r>
              <a:rPr lang="en-US" sz="2400" dirty="0" smtClean="0"/>
              <a:t>		</a:t>
            </a:r>
            <a:r>
              <a:rPr lang="en-US" sz="2400" b="1" u="sng" dirty="0" smtClean="0">
                <a:solidFill>
                  <a:srgbClr val="C00000"/>
                </a:solidFill>
              </a:rPr>
              <a:t>else </a:t>
            </a:r>
            <a:r>
              <a:rPr lang="en-US" sz="2400" b="1" u="sng" dirty="0">
                <a:solidFill>
                  <a:srgbClr val="C00000"/>
                </a:solidFill>
              </a:rPr>
              <a:t>if </a:t>
            </a:r>
            <a:r>
              <a:rPr lang="en-US" sz="2400" b="1" u="sng" dirty="0"/>
              <a:t>ladder: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None/>
            </a:pPr>
            <a:endParaRPr lang="en-US" sz="2400" b="1" u="sng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None/>
            </a:pPr>
            <a:r>
              <a:rPr lang="en-US" sz="2400" dirty="0" smtClean="0"/>
              <a:t>if (expression1)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None/>
            </a:pPr>
            <a:r>
              <a:rPr lang="en-US" sz="2400" dirty="0" smtClean="0"/>
              <a:t>       if (expression2)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if (expression3)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None/>
            </a:pPr>
            <a:r>
              <a:rPr lang="en-US" sz="2400" dirty="0" smtClean="0"/>
              <a:t>	  statement1;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else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None/>
            </a:pPr>
            <a:r>
              <a:rPr lang="en-US" sz="2400" dirty="0" smtClean="0"/>
              <a:t>	  statement2;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else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None/>
            </a:pPr>
            <a:r>
              <a:rPr lang="en-US" sz="2400" dirty="0" smtClean="0"/>
              <a:t>            statement3;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None/>
            </a:pPr>
            <a:r>
              <a:rPr lang="en-US" sz="2400" dirty="0" smtClean="0"/>
              <a:t>else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statement4;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None/>
            </a:pPr>
            <a:r>
              <a:rPr lang="en-US" sz="2400" dirty="0" smtClean="0"/>
              <a:t>next-statements;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None/>
            </a:pPr>
            <a:endParaRPr lang="en-US" sz="24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None/>
            </a:pPr>
            <a:endParaRPr lang="en-US" sz="2400" dirty="0" smtClean="0"/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sz="2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32BBE-D50A-4710-B178-951FDC95C45B}" type="datetime1">
              <a:rPr lang="en-US" smtClean="0"/>
              <a:pPr/>
              <a:t>10/18/2014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Syntax </a:t>
            </a:r>
            <a:endParaRPr lang="en-US" dirty="0"/>
          </a:p>
        </p:txBody>
      </p:sp>
      <p:pic>
        <p:nvPicPr>
          <p:cNvPr id="10" name="Picture 3" descr="C C++ program control if-else if statement multi selection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10000" contrast="30000"/>
          </a:blip>
          <a:stretch>
            <a:fillRect/>
          </a:stretch>
        </p:blipFill>
        <p:spPr>
          <a:xfrm>
            <a:off x="4953000" y="1676401"/>
            <a:ext cx="4114800" cy="4572000"/>
          </a:xfrm>
          <a:prstGeom prst="rect">
            <a:avLst/>
          </a:prstGeom>
          <a:noFill/>
        </p:spPr>
      </p:pic>
      <p:sp>
        <p:nvSpPr>
          <p:cNvPr id="11" name="Left Arrow 10">
            <a:hlinkClick r:id="" action="ppaction://hlinkshowjump?jump=lastslideviewed"/>
          </p:cNvPr>
          <p:cNvSpPr/>
          <p:nvPr/>
        </p:nvSpPr>
        <p:spPr>
          <a:xfrm>
            <a:off x="152400" y="5791200"/>
            <a:ext cx="762000" cy="838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3" y="2397949"/>
            <a:ext cx="1295399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8738" lvl="1"/>
            <a:endParaRPr lang="en-US" sz="1100" b="1" i="1" dirty="0" smtClean="0">
              <a:solidFill>
                <a:srgbClr val="0000FF"/>
              </a:solidFill>
            </a:endParaRPr>
          </a:p>
          <a:p>
            <a:pPr marL="58738" lvl="1"/>
            <a:endParaRPr lang="en-US" sz="1100" b="1" i="1" dirty="0" smtClean="0">
              <a:solidFill>
                <a:srgbClr val="0000FF"/>
              </a:solidFill>
            </a:endParaRPr>
          </a:p>
          <a:p>
            <a:pPr marL="58738" lvl="1"/>
            <a:r>
              <a:rPr lang="en-US" sz="1400" b="1" i="1" dirty="0">
                <a:solidFill>
                  <a:srgbClr val="0000FF"/>
                </a:solidFill>
                <a:hlinkClick r:id="rId3" action="ppaction://hlinksldjump"/>
              </a:rPr>
              <a:t>Control Flow</a:t>
            </a:r>
            <a:endParaRPr lang="en-US" sz="1400" b="1" i="1" dirty="0">
              <a:solidFill>
                <a:srgbClr val="0000FF"/>
              </a:solidFill>
            </a:endParaRPr>
          </a:p>
          <a:p>
            <a:pPr marL="58738" lvl="1"/>
            <a:endParaRPr lang="en-US" sz="1100" b="1" i="1" dirty="0" smtClean="0">
              <a:solidFill>
                <a:srgbClr val="0000FF"/>
              </a:solidFill>
            </a:endParaRPr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295400" y="6356350"/>
            <a:ext cx="4724400" cy="365125"/>
          </a:xfrm>
        </p:spPr>
        <p:txBody>
          <a:bodyPr/>
          <a:lstStyle/>
          <a:p>
            <a:r>
              <a:rPr lang="en-US" dirty="0" smtClean="0"/>
              <a:t>CS 111                              Department of CSE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7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  <a:buClr>
                <a:schemeClr val="tx1"/>
              </a:buClr>
            </a:pPr>
            <a:r>
              <a:rPr lang="en-US" dirty="0" smtClean="0"/>
              <a:t>Nesting  </a:t>
            </a:r>
            <a:r>
              <a:rPr lang="en-US" b="1" dirty="0" smtClean="0">
                <a:solidFill>
                  <a:srgbClr val="C00000"/>
                </a:solidFill>
              </a:rPr>
              <a:t>if else </a:t>
            </a:r>
            <a:r>
              <a:rPr lang="en-US" dirty="0" smtClean="0"/>
              <a:t>statement</a:t>
            </a:r>
          </a:p>
          <a:p>
            <a:pPr>
              <a:lnSpc>
                <a:spcPct val="200000"/>
              </a:lnSpc>
              <a:buClr>
                <a:schemeClr val="tx1"/>
              </a:buClr>
            </a:pPr>
            <a:r>
              <a:rPr lang="en-US" b="1" dirty="0" smtClean="0">
                <a:solidFill>
                  <a:srgbClr val="C00000"/>
                </a:solidFill>
              </a:rPr>
              <a:t>else </a:t>
            </a:r>
            <a:r>
              <a:rPr lang="en-US" b="1" smtClean="0">
                <a:solidFill>
                  <a:srgbClr val="C00000"/>
                </a:solidFill>
              </a:rPr>
              <a:t>if </a:t>
            </a:r>
            <a:r>
              <a:rPr lang="en-US" smtClean="0"/>
              <a:t>ladder</a:t>
            </a:r>
            <a:endParaRPr lang="en-US" dirty="0" smtClean="0"/>
          </a:p>
          <a:p>
            <a:pPr>
              <a:lnSpc>
                <a:spcPct val="200000"/>
              </a:lnSpc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32BBE-D50A-4710-B178-951FDC95C45B}" type="datetime1">
              <a:rPr lang="en-US" smtClean="0"/>
              <a:pPr/>
              <a:t>10/18/2014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101/102 PSUC                                  Department of CSE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 </a:t>
            </a:r>
            <a:endParaRPr lang="en-US" dirty="0"/>
          </a:p>
        </p:txBody>
      </p:sp>
      <p:sp>
        <p:nvSpPr>
          <p:cNvPr id="10" name="Left Arrow 9">
            <a:hlinkClick r:id="" action="ppaction://hlinkshowjump?jump=lastslideviewed"/>
          </p:cNvPr>
          <p:cNvSpPr/>
          <p:nvPr/>
        </p:nvSpPr>
        <p:spPr>
          <a:xfrm>
            <a:off x="152400" y="5791200"/>
            <a:ext cx="762000" cy="838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3" y="1676400"/>
            <a:ext cx="1295399" cy="2654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8738" lvl="1"/>
            <a:r>
              <a:rPr lang="en-US" sz="1400" b="1" i="1" dirty="0" smtClean="0">
                <a:solidFill>
                  <a:schemeClr val="bg1"/>
                </a:solidFill>
                <a:hlinkClick r:id="rId2" action="ppaction://hlinksldjump"/>
              </a:rPr>
              <a:t>Syntax</a:t>
            </a:r>
            <a:endParaRPr lang="en-US" sz="1400" b="1" i="1" dirty="0">
              <a:solidFill>
                <a:schemeClr val="bg1"/>
              </a:solidFill>
            </a:endParaRPr>
          </a:p>
          <a:p>
            <a:pPr marL="58738" lvl="1"/>
            <a:endParaRPr lang="en-US" sz="1050" b="1" i="1" dirty="0">
              <a:solidFill>
                <a:srgbClr val="0000FF"/>
              </a:solidFill>
            </a:endParaRPr>
          </a:p>
          <a:p>
            <a:pPr marL="58738" lvl="1"/>
            <a:endParaRPr lang="en-US" sz="1400" b="1" i="1" dirty="0">
              <a:solidFill>
                <a:srgbClr val="0000FF"/>
              </a:solidFill>
            </a:endParaRPr>
          </a:p>
          <a:p>
            <a:pPr marL="58738" lvl="1"/>
            <a:r>
              <a:rPr lang="en-US" sz="1400" b="1" i="1" dirty="0" smtClean="0">
                <a:solidFill>
                  <a:srgbClr val="0000FF"/>
                </a:solidFill>
                <a:hlinkClick r:id="rId3" action="ppaction://hlinkfile"/>
              </a:rPr>
              <a:t>Case studies</a:t>
            </a:r>
            <a:endParaRPr lang="en-US" sz="1400" b="1" i="1" dirty="0" smtClean="0">
              <a:solidFill>
                <a:srgbClr val="0000FF"/>
              </a:solidFill>
            </a:endParaRPr>
          </a:p>
          <a:p>
            <a:pPr marL="58738" lvl="1"/>
            <a:endParaRPr lang="en-US" sz="1100" b="1" i="1" dirty="0" smtClean="0">
              <a:solidFill>
                <a:srgbClr val="0000FF"/>
              </a:solidFill>
            </a:endParaRPr>
          </a:p>
          <a:p>
            <a:pPr marL="58738" lvl="1"/>
            <a:endParaRPr lang="en-US" sz="1100" b="1" i="1" dirty="0" smtClean="0">
              <a:solidFill>
                <a:srgbClr val="0000FF"/>
              </a:solidFill>
            </a:endParaRPr>
          </a:p>
          <a:p>
            <a:pPr marL="58738" lvl="1"/>
            <a:r>
              <a:rPr lang="en-US" sz="1400" b="1" i="1" dirty="0">
                <a:solidFill>
                  <a:srgbClr val="0000FF"/>
                </a:solidFill>
                <a:hlinkClick r:id="rId4" action="ppaction://hlinksldjump"/>
              </a:rPr>
              <a:t>Control Flow</a:t>
            </a:r>
            <a:endParaRPr lang="en-US" sz="1400" b="1" i="1" dirty="0">
              <a:solidFill>
                <a:srgbClr val="0000FF"/>
              </a:solidFill>
            </a:endParaRPr>
          </a:p>
          <a:p>
            <a:pPr marL="58738" lvl="1"/>
            <a:endParaRPr lang="en-US" sz="1100" b="1" i="1" dirty="0" smtClean="0">
              <a:solidFill>
                <a:srgbClr val="0000FF"/>
              </a:solidFill>
            </a:endParaRPr>
          </a:p>
          <a:p>
            <a:pPr marL="58738" lvl="1"/>
            <a:endParaRPr lang="en-US" sz="1100" b="1" i="1" dirty="0">
              <a:solidFill>
                <a:srgbClr val="0000FF"/>
              </a:solidFill>
            </a:endParaRPr>
          </a:p>
          <a:p>
            <a:pPr marL="58738" lvl="1"/>
            <a:r>
              <a:rPr lang="en-US" sz="1400" b="1" i="1" dirty="0">
                <a:solidFill>
                  <a:srgbClr val="0000FF"/>
                </a:solidFill>
                <a:hlinkClick r:id="rId5" action="ppaction://hlinkfile"/>
              </a:rPr>
              <a:t>Do it </a:t>
            </a:r>
            <a:r>
              <a:rPr lang="en-US" sz="1400" b="1" i="1" dirty="0" smtClean="0">
                <a:solidFill>
                  <a:srgbClr val="0000FF"/>
                </a:solidFill>
                <a:hlinkClick r:id="rId5" action="ppaction://hlinkfile"/>
              </a:rPr>
              <a:t>yourself</a:t>
            </a:r>
            <a:endParaRPr lang="en-US" sz="1400" b="1" i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1706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 eaLnBrk="1" hangingPunct="1"/>
            <a:r>
              <a:rPr lang="en-US" sz="4000" dirty="0" smtClean="0"/>
              <a:t>The </a:t>
            </a:r>
            <a:r>
              <a:rPr lang="en-US" sz="4000" b="1" dirty="0" smtClean="0">
                <a:solidFill>
                  <a:srgbClr val="C00000"/>
                </a:solidFill>
              </a:rPr>
              <a:t>switch</a:t>
            </a:r>
            <a:r>
              <a:rPr lang="en-US" sz="4000" dirty="0" smtClean="0"/>
              <a:t> Statement</a:t>
            </a: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1219200" y="1252240"/>
            <a:ext cx="7924800" cy="446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800" dirty="0"/>
              <a:t> Switch is </a:t>
            </a:r>
            <a:r>
              <a:rPr lang="en-US" sz="2800" dirty="0">
                <a:solidFill>
                  <a:srgbClr val="C00000"/>
                </a:solidFill>
              </a:rPr>
              <a:t>multiple–branching </a:t>
            </a:r>
            <a:r>
              <a:rPr lang="en-US" sz="2800" dirty="0"/>
              <a:t>statement- </a:t>
            </a:r>
            <a:r>
              <a:rPr lang="en-US" sz="2800" dirty="0" smtClean="0"/>
              <a:t>based </a:t>
            </a:r>
          </a:p>
          <a:p>
            <a:pPr algn="just"/>
            <a:r>
              <a:rPr lang="en-US" sz="2800" dirty="0" smtClean="0"/>
              <a:t>    on a condition, the control is transferred to one  </a:t>
            </a:r>
          </a:p>
          <a:p>
            <a:pPr algn="just"/>
            <a:r>
              <a:rPr lang="en-US" sz="2800" dirty="0" smtClean="0"/>
              <a:t>    of the many possible points.</a:t>
            </a:r>
          </a:p>
          <a:p>
            <a:pPr algn="just"/>
            <a:endParaRPr lang="en-US" sz="1600" dirty="0"/>
          </a:p>
          <a:p>
            <a:pPr algn="just">
              <a:buFont typeface="Wingdings" pitchFamily="2" charset="2"/>
              <a:buChar char="Ø"/>
            </a:pPr>
            <a:r>
              <a:rPr lang="en-US" sz="2800" dirty="0"/>
              <a:t> The most flexible control statement in </a:t>
            </a:r>
            <a:endParaRPr lang="en-US" sz="2800" dirty="0" smtClean="0"/>
          </a:p>
          <a:p>
            <a:pPr algn="just"/>
            <a:r>
              <a:rPr lang="en-US" sz="2800" dirty="0" smtClean="0"/>
              <a:t>    selection structure </a:t>
            </a:r>
            <a:r>
              <a:rPr lang="en-US" sz="2800" dirty="0"/>
              <a:t>of program control.</a:t>
            </a:r>
          </a:p>
          <a:p>
            <a:pPr algn="just"/>
            <a:endParaRPr lang="en-US" sz="1600" dirty="0"/>
          </a:p>
          <a:p>
            <a:pPr algn="just">
              <a:buFont typeface="Wingdings" pitchFamily="2" charset="2"/>
              <a:buChar char="Ø"/>
            </a:pPr>
            <a:r>
              <a:rPr lang="en-US" sz="2800" dirty="0"/>
              <a:t> Enables the program to execute different  </a:t>
            </a:r>
          </a:p>
          <a:p>
            <a:pPr algn="just"/>
            <a:r>
              <a:rPr lang="en-US" sz="2800" dirty="0"/>
              <a:t>    statements based on an </a:t>
            </a:r>
            <a:r>
              <a:rPr lang="en-US" sz="2800" b="1" dirty="0">
                <a:solidFill>
                  <a:schemeClr val="accent2"/>
                </a:solidFill>
                <a:latin typeface="Tempus Sans ITC" pitchFamily="82" charset="0"/>
              </a:rPr>
              <a:t>expression</a:t>
            </a:r>
            <a:r>
              <a:rPr lang="en-US" sz="2800" dirty="0"/>
              <a:t> that can      </a:t>
            </a:r>
          </a:p>
          <a:p>
            <a:pPr algn="just"/>
            <a:r>
              <a:rPr lang="en-US" sz="2800" dirty="0"/>
              <a:t>    have more than two values. Also called </a:t>
            </a:r>
            <a:endParaRPr lang="en-US" sz="2800" dirty="0" smtClean="0"/>
          </a:p>
          <a:p>
            <a:pPr algn="just"/>
            <a:r>
              <a:rPr lang="en-US" sz="2800" b="1" dirty="0" smtClean="0">
                <a:solidFill>
                  <a:schemeClr val="accent2"/>
                </a:solidFill>
                <a:latin typeface="Tempus Sans ITC" pitchFamily="82" charset="0"/>
              </a:rPr>
              <a:t>    multiple </a:t>
            </a:r>
            <a:r>
              <a:rPr lang="en-US" sz="2800" b="1" dirty="0">
                <a:solidFill>
                  <a:schemeClr val="accent2"/>
                </a:solidFill>
                <a:latin typeface="Tempus Sans ITC" pitchFamily="82" charset="0"/>
              </a:rPr>
              <a:t>choice statements</a:t>
            </a:r>
            <a:r>
              <a:rPr lang="en-US" sz="2800" dirty="0"/>
              <a:t>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353E0-71C4-4583-B4B6-774A612B8942}" type="datetime1">
              <a:rPr lang="en-US" smtClean="0"/>
              <a:pPr/>
              <a:t>10/18/2014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8" name="Left Arrow 7">
            <a:hlinkClick r:id="" action="ppaction://hlinkshowjump?jump=lastslideviewed"/>
          </p:cNvPr>
          <p:cNvSpPr/>
          <p:nvPr/>
        </p:nvSpPr>
        <p:spPr>
          <a:xfrm>
            <a:off x="152400" y="5791200"/>
            <a:ext cx="762000" cy="838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3" y="2401922"/>
            <a:ext cx="1295399" cy="14080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8738" lvl="1"/>
            <a:r>
              <a:rPr lang="en-US" sz="1400" b="1" i="1" dirty="0" smtClean="0">
                <a:solidFill>
                  <a:schemeClr val="bg1"/>
                </a:solidFill>
                <a:hlinkClick r:id="rId3" action="ppaction://hlinksldjump"/>
              </a:rPr>
              <a:t>Syntax</a:t>
            </a:r>
            <a:endParaRPr lang="en-US" sz="1400" b="1" i="1" dirty="0">
              <a:solidFill>
                <a:schemeClr val="bg1"/>
              </a:solidFill>
            </a:endParaRPr>
          </a:p>
          <a:p>
            <a:pPr marL="58738" lvl="1"/>
            <a:endParaRPr lang="en-US" sz="1050" b="1" i="1" dirty="0">
              <a:solidFill>
                <a:srgbClr val="0000FF"/>
              </a:solidFill>
            </a:endParaRPr>
          </a:p>
          <a:p>
            <a:pPr marL="58738" lvl="1"/>
            <a:endParaRPr lang="en-US" sz="1100" b="1" i="1" dirty="0" smtClean="0">
              <a:solidFill>
                <a:srgbClr val="0000FF"/>
              </a:solidFill>
            </a:endParaRPr>
          </a:p>
          <a:p>
            <a:pPr marL="58738" lvl="1"/>
            <a:r>
              <a:rPr lang="en-US" sz="1400" b="1" i="1" dirty="0">
                <a:solidFill>
                  <a:srgbClr val="0000FF"/>
                </a:solidFill>
                <a:hlinkClick r:id="rId4" action="ppaction://hlinksldjump"/>
              </a:rPr>
              <a:t>Control Flow</a:t>
            </a:r>
            <a:endParaRPr lang="en-US" sz="1400" b="1" i="1" dirty="0">
              <a:solidFill>
                <a:srgbClr val="0000FF"/>
              </a:solidFill>
            </a:endParaRPr>
          </a:p>
          <a:p>
            <a:pPr marL="58738" lvl="1"/>
            <a:endParaRPr lang="en-US" sz="1100" b="1" i="1" dirty="0" smtClean="0">
              <a:solidFill>
                <a:srgbClr val="0000FF"/>
              </a:solidFill>
            </a:endParaRPr>
          </a:p>
          <a:p>
            <a:pPr marL="58738" lvl="1"/>
            <a:endParaRPr lang="en-US" sz="1100" b="1" i="1" dirty="0" smtClean="0">
              <a:solidFill>
                <a:srgbClr val="0000FF"/>
              </a:solidFill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295400" y="6356350"/>
            <a:ext cx="4724400" cy="365125"/>
          </a:xfrm>
        </p:spPr>
        <p:txBody>
          <a:bodyPr/>
          <a:lstStyle/>
          <a:p>
            <a:r>
              <a:rPr lang="en-US" dirty="0" smtClean="0"/>
              <a:t>CS 111                              Department of CSE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 eaLnBrk="1" hangingPunct="1"/>
            <a:r>
              <a:rPr lang="en-US" sz="4000" dirty="0" smtClean="0"/>
              <a:t>The </a:t>
            </a:r>
            <a:r>
              <a:rPr lang="en-US" sz="4000" b="1" dirty="0" smtClean="0"/>
              <a:t>switch</a:t>
            </a:r>
            <a:r>
              <a:rPr lang="en-US" sz="4000" dirty="0" smtClean="0"/>
              <a:t> Statement</a:t>
            </a: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1371600" y="1186964"/>
            <a:ext cx="7010400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just"/>
            <a:r>
              <a:rPr lang="en-US" sz="2400" dirty="0">
                <a:solidFill>
                  <a:schemeClr val="accent2"/>
                </a:solidFill>
              </a:rPr>
              <a:t>General form:</a:t>
            </a:r>
          </a:p>
          <a:p>
            <a:pPr algn="just" eaLnBrk="0" hangingPunct="0"/>
            <a:r>
              <a:rPr lang="en-US" sz="2400" dirty="0"/>
              <a:t>	</a:t>
            </a:r>
            <a:r>
              <a:rPr lang="en-US" sz="2400" dirty="0">
                <a:solidFill>
                  <a:srgbClr val="C00000"/>
                </a:solidFill>
                <a:latin typeface="Arial Rounded MT Bold" pitchFamily="34" charset="0"/>
              </a:rPr>
              <a:t>switch</a:t>
            </a:r>
            <a:r>
              <a:rPr lang="en-US" sz="2400" dirty="0">
                <a:solidFill>
                  <a:srgbClr val="993300"/>
                </a:solidFill>
                <a:latin typeface="Arial Rounded MT Bold" pitchFamily="34" charset="0"/>
              </a:rPr>
              <a:t>(</a:t>
            </a:r>
            <a:r>
              <a:rPr lang="en-US" sz="2400" i="1" dirty="0">
                <a:solidFill>
                  <a:srgbClr val="002060"/>
                </a:solidFill>
                <a:latin typeface="Arial Rounded MT Bold" pitchFamily="34" charset="0"/>
              </a:rPr>
              <a:t>expression</a:t>
            </a:r>
            <a:r>
              <a:rPr lang="en-US" sz="2400" dirty="0">
                <a:solidFill>
                  <a:srgbClr val="993300"/>
                </a:solidFill>
                <a:latin typeface="Arial Rounded MT Bold" pitchFamily="34" charset="0"/>
              </a:rPr>
              <a:t>)</a:t>
            </a:r>
          </a:p>
          <a:p>
            <a:pPr algn="just" eaLnBrk="0" hangingPunct="0"/>
            <a:r>
              <a:rPr lang="en-US" sz="2400" dirty="0">
                <a:solidFill>
                  <a:srgbClr val="993300"/>
                </a:solidFill>
                <a:latin typeface="Arial Rounded MT Bold" pitchFamily="34" charset="0"/>
              </a:rPr>
              <a:t>	{</a:t>
            </a:r>
          </a:p>
          <a:p>
            <a:pPr algn="just" eaLnBrk="0" hangingPunct="0"/>
            <a:r>
              <a:rPr lang="en-US" sz="2400" dirty="0">
                <a:solidFill>
                  <a:srgbClr val="993300"/>
                </a:solidFill>
                <a:latin typeface="Arial Rounded MT Bold" pitchFamily="34" charset="0"/>
              </a:rPr>
              <a:t>	</a:t>
            </a:r>
            <a:r>
              <a:rPr lang="en-US" sz="2400" i="1" dirty="0">
                <a:solidFill>
                  <a:srgbClr val="003300"/>
                </a:solidFill>
                <a:latin typeface="Arial Rounded MT Bold" pitchFamily="34" charset="0"/>
              </a:rPr>
              <a:t>case</a:t>
            </a:r>
            <a:r>
              <a:rPr lang="en-US" sz="2400" dirty="0">
                <a:solidFill>
                  <a:srgbClr val="993300"/>
                </a:solidFill>
                <a:latin typeface="Arial Rounded MT Bold" pitchFamily="34" charset="0"/>
              </a:rPr>
              <a:t>  value_1  : statement(s);</a:t>
            </a:r>
          </a:p>
          <a:p>
            <a:pPr algn="just" eaLnBrk="0" hangingPunct="0"/>
            <a:r>
              <a:rPr lang="en-US" sz="2400" dirty="0">
                <a:solidFill>
                  <a:srgbClr val="993300"/>
                </a:solidFill>
                <a:latin typeface="Arial Rounded MT Bold" pitchFamily="34" charset="0"/>
              </a:rPr>
              <a:t>			      </a:t>
            </a:r>
            <a:r>
              <a:rPr lang="en-US" sz="2400" dirty="0">
                <a:latin typeface="Arial Rounded MT Bold" pitchFamily="34" charset="0"/>
              </a:rPr>
              <a:t>break;</a:t>
            </a:r>
          </a:p>
          <a:p>
            <a:pPr algn="just" eaLnBrk="0" hangingPunct="0"/>
            <a:r>
              <a:rPr lang="en-US" sz="2400" dirty="0">
                <a:solidFill>
                  <a:srgbClr val="993300"/>
                </a:solidFill>
                <a:latin typeface="Arial Rounded MT Bold" pitchFamily="34" charset="0"/>
              </a:rPr>
              <a:t>	</a:t>
            </a:r>
            <a:r>
              <a:rPr lang="en-US" sz="2400" i="1" dirty="0">
                <a:solidFill>
                  <a:srgbClr val="003300"/>
                </a:solidFill>
                <a:latin typeface="Arial Rounded MT Bold" pitchFamily="34" charset="0"/>
              </a:rPr>
              <a:t>case</a:t>
            </a:r>
            <a:r>
              <a:rPr lang="en-US" sz="2400" dirty="0">
                <a:solidFill>
                  <a:srgbClr val="993300"/>
                </a:solidFill>
                <a:latin typeface="Arial Rounded MT Bold" pitchFamily="34" charset="0"/>
              </a:rPr>
              <a:t>  value_2  : statement(s);</a:t>
            </a:r>
          </a:p>
          <a:p>
            <a:pPr algn="just" eaLnBrk="0" hangingPunct="0"/>
            <a:r>
              <a:rPr lang="en-US" sz="2400" dirty="0">
                <a:solidFill>
                  <a:srgbClr val="993300"/>
                </a:solidFill>
                <a:latin typeface="Arial Rounded MT Bold" pitchFamily="34" charset="0"/>
              </a:rPr>
              <a:t>			      </a:t>
            </a:r>
            <a:r>
              <a:rPr lang="en-US" sz="2400" dirty="0">
                <a:latin typeface="Arial Rounded MT Bold" pitchFamily="34" charset="0"/>
              </a:rPr>
              <a:t>break;</a:t>
            </a:r>
          </a:p>
          <a:p>
            <a:pPr algn="just" eaLnBrk="0" hangingPunct="0"/>
            <a:r>
              <a:rPr lang="en-US" sz="2400" dirty="0">
                <a:solidFill>
                  <a:srgbClr val="993300"/>
                </a:solidFill>
                <a:latin typeface="Arial Rounded MT Bold" pitchFamily="34" charset="0"/>
              </a:rPr>
              <a:t>	...</a:t>
            </a:r>
          </a:p>
          <a:p>
            <a:pPr algn="just" eaLnBrk="0" hangingPunct="0"/>
            <a:r>
              <a:rPr lang="en-US" sz="2400" dirty="0">
                <a:solidFill>
                  <a:srgbClr val="993300"/>
                </a:solidFill>
                <a:latin typeface="Arial Rounded MT Bold" pitchFamily="34" charset="0"/>
              </a:rPr>
              <a:t>	</a:t>
            </a:r>
            <a:r>
              <a:rPr lang="en-US" sz="2400" i="1" dirty="0">
                <a:solidFill>
                  <a:srgbClr val="003300"/>
                </a:solidFill>
                <a:latin typeface="Arial Rounded MT Bold" pitchFamily="34" charset="0"/>
              </a:rPr>
              <a:t>case</a:t>
            </a:r>
            <a:r>
              <a:rPr lang="en-US" sz="2400" dirty="0">
                <a:solidFill>
                  <a:srgbClr val="993300"/>
                </a:solidFill>
                <a:latin typeface="Arial Rounded MT Bold" pitchFamily="34" charset="0"/>
              </a:rPr>
              <a:t>  </a:t>
            </a:r>
            <a:r>
              <a:rPr lang="en-US" sz="2400" dirty="0" err="1">
                <a:solidFill>
                  <a:srgbClr val="993300"/>
                </a:solidFill>
                <a:latin typeface="Arial Rounded MT Bold" pitchFamily="34" charset="0"/>
              </a:rPr>
              <a:t>value_n</a:t>
            </a:r>
            <a:r>
              <a:rPr lang="en-US" sz="2400" dirty="0">
                <a:solidFill>
                  <a:srgbClr val="993300"/>
                </a:solidFill>
                <a:latin typeface="Arial Rounded MT Bold" pitchFamily="34" charset="0"/>
              </a:rPr>
              <a:t> : statement(s);</a:t>
            </a:r>
          </a:p>
          <a:p>
            <a:pPr algn="just" eaLnBrk="0" hangingPunct="0"/>
            <a:r>
              <a:rPr lang="en-US" sz="2400" dirty="0">
                <a:solidFill>
                  <a:srgbClr val="993300"/>
                </a:solidFill>
                <a:latin typeface="Arial Rounded MT Bold" pitchFamily="34" charset="0"/>
              </a:rPr>
              <a:t>			     </a:t>
            </a:r>
            <a:r>
              <a:rPr lang="en-US" sz="2400" dirty="0">
                <a:latin typeface="Arial Rounded MT Bold" pitchFamily="34" charset="0"/>
              </a:rPr>
              <a:t>break;</a:t>
            </a:r>
          </a:p>
          <a:p>
            <a:pPr algn="just" eaLnBrk="0" hangingPunct="0"/>
            <a:r>
              <a:rPr lang="en-US" sz="2400" dirty="0">
                <a:solidFill>
                  <a:srgbClr val="993300"/>
                </a:solidFill>
                <a:latin typeface="Arial Rounded MT Bold" pitchFamily="34" charset="0"/>
              </a:rPr>
              <a:t>	</a:t>
            </a:r>
            <a:r>
              <a:rPr lang="en-US" sz="2400" i="1" dirty="0">
                <a:solidFill>
                  <a:srgbClr val="003300"/>
                </a:solidFill>
                <a:latin typeface="Arial Rounded MT Bold" pitchFamily="34" charset="0"/>
              </a:rPr>
              <a:t>default</a:t>
            </a:r>
            <a:r>
              <a:rPr lang="en-US" sz="2400" dirty="0">
                <a:solidFill>
                  <a:srgbClr val="993300"/>
                </a:solidFill>
                <a:latin typeface="Arial Rounded MT Bold" pitchFamily="34" charset="0"/>
              </a:rPr>
              <a:t> : statement(s);   </a:t>
            </a:r>
          </a:p>
          <a:p>
            <a:pPr algn="just" eaLnBrk="0" hangingPunct="0"/>
            <a:r>
              <a:rPr lang="en-US" sz="2400" dirty="0">
                <a:solidFill>
                  <a:srgbClr val="993300"/>
                </a:solidFill>
                <a:latin typeface="Arial Rounded MT Bold" pitchFamily="34" charset="0"/>
              </a:rPr>
              <a:t>	}</a:t>
            </a:r>
          </a:p>
          <a:p>
            <a:pPr algn="just" eaLnBrk="0" hangingPunct="0"/>
            <a:r>
              <a:rPr lang="en-US" sz="2400" i="1" dirty="0"/>
              <a:t>	</a:t>
            </a:r>
            <a:r>
              <a:rPr lang="en-US" sz="2400" b="1" spc="200" dirty="0" err="1" smtClean="0">
                <a:solidFill>
                  <a:srgbClr val="002060"/>
                </a:solidFill>
                <a:latin typeface="Baskerville Old Face" pitchFamily="18" charset="0"/>
              </a:rPr>
              <a:t>next_statement</a:t>
            </a:r>
            <a:r>
              <a:rPr lang="en-US" sz="2400" b="1" spc="200" dirty="0">
                <a:solidFill>
                  <a:srgbClr val="002060"/>
                </a:solidFill>
                <a:latin typeface="Baskerville Old Face" pitchFamily="18" charset="0"/>
              </a:rPr>
              <a:t>;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CED36-0071-493E-8862-4A4866707687}" type="datetime1">
              <a:rPr lang="en-US" smtClean="0"/>
              <a:pPr/>
              <a:t>10/18/2014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8" name="Left Arrow 7">
            <a:hlinkClick r:id="" action="ppaction://hlinkshowjump?jump=lastslideviewed"/>
          </p:cNvPr>
          <p:cNvSpPr/>
          <p:nvPr/>
        </p:nvSpPr>
        <p:spPr>
          <a:xfrm>
            <a:off x="152400" y="5791200"/>
            <a:ext cx="762000" cy="838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3" y="2474149"/>
            <a:ext cx="1295399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8738" lvl="1"/>
            <a:endParaRPr lang="en-US" sz="1100" b="1" i="1" dirty="0" smtClean="0">
              <a:solidFill>
                <a:srgbClr val="0000FF"/>
              </a:solidFill>
            </a:endParaRPr>
          </a:p>
          <a:p>
            <a:pPr marL="58738" lvl="1"/>
            <a:r>
              <a:rPr lang="en-US" sz="1400" b="1" i="1" dirty="0">
                <a:solidFill>
                  <a:srgbClr val="0000FF"/>
                </a:solidFill>
                <a:hlinkClick r:id="rId3" action="ppaction://hlinksldjump"/>
              </a:rPr>
              <a:t>Control Flow</a:t>
            </a:r>
            <a:endParaRPr lang="en-US" sz="1400" b="1" i="1" dirty="0">
              <a:solidFill>
                <a:srgbClr val="0000FF"/>
              </a:solidFill>
            </a:endParaRPr>
          </a:p>
          <a:p>
            <a:pPr marL="58738" lvl="1"/>
            <a:endParaRPr lang="en-US" sz="1100" b="1" i="1" dirty="0" smtClean="0">
              <a:solidFill>
                <a:srgbClr val="0000FF"/>
              </a:solidFill>
            </a:endParaRPr>
          </a:p>
          <a:p>
            <a:pPr marL="58738" lvl="1"/>
            <a:endParaRPr lang="en-US" sz="1100" b="1" i="1" dirty="0" smtClean="0">
              <a:solidFill>
                <a:srgbClr val="0000FF"/>
              </a:solidFill>
            </a:endParaRPr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295400" y="6356350"/>
            <a:ext cx="4724400" cy="365125"/>
          </a:xfrm>
        </p:spPr>
        <p:txBody>
          <a:bodyPr/>
          <a:lstStyle/>
          <a:p>
            <a:r>
              <a:rPr lang="en-US" dirty="0" smtClean="0"/>
              <a:t>CS 111                              Department of CSE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dirty="0" smtClean="0"/>
              <a:t>Evaluates the (</a:t>
            </a:r>
            <a:r>
              <a:rPr lang="en-US" sz="2000" b="1" dirty="0" smtClean="0">
                <a:solidFill>
                  <a:schemeClr val="accent2"/>
                </a:solidFill>
                <a:latin typeface="Tempus Sans ITC" pitchFamily="82" charset="0"/>
              </a:rPr>
              <a:t>expression</a:t>
            </a:r>
            <a:r>
              <a:rPr lang="en-US" sz="2000" dirty="0" smtClean="0"/>
              <a:t>) and compares its integer or character value </a:t>
            </a:r>
          </a:p>
          <a:p>
            <a:pPr algn="just"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dirty="0" smtClean="0"/>
              <a:t>with the values following each </a:t>
            </a:r>
            <a:r>
              <a:rPr lang="en-US" sz="2000" b="1" dirty="0" smtClean="0">
                <a:solidFill>
                  <a:srgbClr val="993300"/>
                </a:solidFill>
              </a:rPr>
              <a:t>case</a:t>
            </a:r>
            <a:r>
              <a:rPr lang="en-US" sz="2000" dirty="0" smtClean="0"/>
              <a:t> label.</a:t>
            </a:r>
          </a:p>
          <a:p>
            <a:pPr algn="just" eaLnBrk="1" hangingPunct="1">
              <a:lnSpc>
                <a:spcPct val="80000"/>
              </a:lnSpc>
              <a:buFontTx/>
              <a:buNone/>
              <a:defRPr/>
            </a:pPr>
            <a:endParaRPr lang="en-US" sz="2000" dirty="0" smtClean="0"/>
          </a:p>
          <a:p>
            <a:pPr algn="just"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dirty="0" smtClean="0"/>
              <a:t>1. If a match is found between (</a:t>
            </a:r>
            <a:r>
              <a:rPr lang="en-US" sz="2000" b="1" dirty="0" smtClean="0">
                <a:solidFill>
                  <a:schemeClr val="accent2"/>
                </a:solidFill>
                <a:latin typeface="Tempus Sans ITC" pitchFamily="82" charset="0"/>
              </a:rPr>
              <a:t>expression</a:t>
            </a:r>
            <a:r>
              <a:rPr lang="en-US" sz="2000" dirty="0" smtClean="0"/>
              <a:t>) and one of the values, execution is transferred to the statement(s) that follows the </a:t>
            </a:r>
            <a:r>
              <a:rPr lang="en-US" sz="2000" b="1" dirty="0" smtClean="0">
                <a:solidFill>
                  <a:srgbClr val="993300"/>
                </a:solidFill>
              </a:rPr>
              <a:t>case</a:t>
            </a:r>
            <a:r>
              <a:rPr lang="en-US" sz="2000" dirty="0" smtClean="0"/>
              <a:t> label.</a:t>
            </a:r>
          </a:p>
          <a:p>
            <a:pPr algn="just" eaLnBrk="1" hangingPunct="1">
              <a:lnSpc>
                <a:spcPct val="80000"/>
              </a:lnSpc>
              <a:buFontTx/>
              <a:buNone/>
              <a:defRPr/>
            </a:pPr>
            <a:endParaRPr lang="en-US" sz="600" dirty="0" smtClean="0"/>
          </a:p>
          <a:p>
            <a:pPr algn="just"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dirty="0" smtClean="0"/>
              <a:t>2. If no match is found, execution is transferred to the statement(s) following the optional </a:t>
            </a:r>
            <a:r>
              <a:rPr lang="en-US" sz="2000" b="1" dirty="0" smtClean="0">
                <a:solidFill>
                  <a:srgbClr val="993300"/>
                </a:solidFill>
              </a:rPr>
              <a:t>default</a:t>
            </a:r>
            <a:r>
              <a:rPr lang="en-US" sz="2000" dirty="0" smtClean="0"/>
              <a:t> label.</a:t>
            </a:r>
          </a:p>
          <a:p>
            <a:pPr algn="just" eaLnBrk="1" hangingPunct="1">
              <a:lnSpc>
                <a:spcPct val="80000"/>
              </a:lnSpc>
              <a:buFontTx/>
              <a:buNone/>
              <a:defRPr/>
            </a:pPr>
            <a:endParaRPr lang="en-US" sz="900" dirty="0" smtClean="0"/>
          </a:p>
          <a:p>
            <a:pPr algn="just"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dirty="0" smtClean="0"/>
              <a:t>3. If no match is found and there is no </a:t>
            </a:r>
            <a:r>
              <a:rPr lang="en-US" sz="2000" b="1" dirty="0" smtClean="0">
                <a:solidFill>
                  <a:srgbClr val="993300"/>
                </a:solidFill>
              </a:rPr>
              <a:t>default</a:t>
            </a:r>
            <a:r>
              <a:rPr lang="en-US" sz="2000" dirty="0" smtClean="0"/>
              <a:t> label, execution passes to the first statement following the switch statement closing brace, the </a:t>
            </a:r>
            <a:r>
              <a:rPr lang="en-US" sz="2000" b="1" i="1" dirty="0" err="1" smtClean="0">
                <a:solidFill>
                  <a:srgbClr val="993300"/>
                </a:solidFill>
              </a:rPr>
              <a:t>next_statemen</a:t>
            </a:r>
            <a:r>
              <a:rPr lang="en-US" sz="2000" i="1" dirty="0" err="1" smtClean="0">
                <a:solidFill>
                  <a:srgbClr val="993300"/>
                </a:solidFill>
              </a:rPr>
              <a:t>t</a:t>
            </a:r>
            <a:r>
              <a:rPr lang="en-US" sz="2000" dirty="0" smtClean="0"/>
              <a:t>.</a:t>
            </a:r>
          </a:p>
          <a:p>
            <a:pPr algn="just" eaLnBrk="1" hangingPunct="1">
              <a:lnSpc>
                <a:spcPct val="80000"/>
              </a:lnSpc>
              <a:buFontTx/>
              <a:buNone/>
              <a:defRPr/>
            </a:pPr>
            <a:endParaRPr lang="en-US" sz="1050" dirty="0" smtClean="0"/>
          </a:p>
          <a:p>
            <a:pPr algn="just"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dirty="0" smtClean="0"/>
              <a:t>4. To ensure that only the statements associated with the matching template are executed, include a </a:t>
            </a:r>
            <a:r>
              <a:rPr lang="en-US" sz="2000" b="1" dirty="0" smtClean="0">
                <a:solidFill>
                  <a:srgbClr val="C00000"/>
                </a:solidFill>
                <a:latin typeface="Tempus Sans ITC" pitchFamily="82" charset="0"/>
              </a:rPr>
              <a:t>break statement</a:t>
            </a:r>
            <a:r>
              <a:rPr lang="en-US" sz="2000" dirty="0" smtClean="0">
                <a:solidFill>
                  <a:srgbClr val="C00000"/>
                </a:solidFill>
              </a:rPr>
              <a:t> </a:t>
            </a:r>
            <a:r>
              <a:rPr lang="en-US" sz="2000" dirty="0" smtClean="0"/>
              <a:t>where needed, which terminates the entire switch statement.</a:t>
            </a:r>
          </a:p>
          <a:p>
            <a:pPr algn="just" eaLnBrk="1" hangingPunct="1">
              <a:lnSpc>
                <a:spcPct val="80000"/>
              </a:lnSpc>
              <a:buFontTx/>
              <a:buNone/>
              <a:defRPr/>
            </a:pPr>
            <a:endParaRPr lang="en-US" altLang="ko-KR" sz="1050" dirty="0" smtClean="0">
              <a:ea typeface="굴림" charset="-127"/>
            </a:endParaRPr>
          </a:p>
          <a:p>
            <a:pPr algn="just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ko-KR" sz="2000" dirty="0" smtClean="0">
                <a:ea typeface="굴림" charset="-127"/>
              </a:rPr>
              <a:t>5.  As usual the statement(s) can also be a block of code put in curly braces.</a:t>
            </a:r>
            <a:endParaRPr lang="en-US" sz="2000" dirty="0" smtClean="0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sz="3600" b="1" dirty="0" smtClean="0"/>
              <a:t>switch</a:t>
            </a:r>
            <a:r>
              <a:rPr lang="en-US" sz="3600" dirty="0" smtClean="0"/>
              <a:t>-</a:t>
            </a:r>
            <a:r>
              <a:rPr lang="en-US" sz="3600" b="1" dirty="0" smtClean="0"/>
              <a:t> </a:t>
            </a:r>
            <a:r>
              <a:rPr lang="en-US" sz="3100" b="1" dirty="0" smtClean="0">
                <a:solidFill>
                  <a:schemeClr val="accent2"/>
                </a:solidFill>
                <a:latin typeface="Tempus Sans ITC" pitchFamily="82" charset="0"/>
              </a:rPr>
              <a:t>Explanation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EC4D2-EE78-4C3B-8D10-185F7AA6E6B4}" type="datetime1">
              <a:rPr lang="en-US" smtClean="0"/>
              <a:pPr/>
              <a:t>10/18/2014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8" name="Left Arrow 7">
            <a:hlinkClick r:id="" action="ppaction://hlinkshowjump?jump=lastslideviewed"/>
          </p:cNvPr>
          <p:cNvSpPr/>
          <p:nvPr/>
        </p:nvSpPr>
        <p:spPr>
          <a:xfrm>
            <a:off x="152400" y="5791200"/>
            <a:ext cx="762000" cy="838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3" y="2401922"/>
            <a:ext cx="1295399" cy="14080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8738" lvl="1"/>
            <a:r>
              <a:rPr lang="en-US" sz="1400" b="1" i="1" dirty="0" smtClean="0">
                <a:solidFill>
                  <a:schemeClr val="bg1"/>
                </a:solidFill>
                <a:hlinkClick r:id="rId3" action="ppaction://hlinksldjump"/>
              </a:rPr>
              <a:t>Syntax</a:t>
            </a:r>
            <a:endParaRPr lang="en-US" sz="1400" b="1" i="1" dirty="0">
              <a:solidFill>
                <a:schemeClr val="bg1"/>
              </a:solidFill>
            </a:endParaRPr>
          </a:p>
          <a:p>
            <a:pPr marL="58738" lvl="1"/>
            <a:endParaRPr lang="en-US" sz="1050" b="1" i="1" dirty="0">
              <a:solidFill>
                <a:srgbClr val="0000FF"/>
              </a:solidFill>
            </a:endParaRPr>
          </a:p>
          <a:p>
            <a:pPr marL="58738" lvl="1"/>
            <a:endParaRPr lang="en-US" sz="1100" b="1" i="1" dirty="0" smtClean="0">
              <a:solidFill>
                <a:srgbClr val="0000FF"/>
              </a:solidFill>
            </a:endParaRPr>
          </a:p>
          <a:p>
            <a:pPr marL="58738" lvl="1"/>
            <a:r>
              <a:rPr lang="en-US" sz="1400" b="1" i="1" dirty="0">
                <a:solidFill>
                  <a:srgbClr val="0000FF"/>
                </a:solidFill>
                <a:hlinkClick r:id="rId4" action="ppaction://hlinksldjump"/>
              </a:rPr>
              <a:t>Control Flow</a:t>
            </a:r>
            <a:endParaRPr lang="en-US" sz="1400" b="1" i="1" dirty="0">
              <a:solidFill>
                <a:srgbClr val="0000FF"/>
              </a:solidFill>
            </a:endParaRPr>
          </a:p>
          <a:p>
            <a:pPr marL="58738" lvl="1"/>
            <a:endParaRPr lang="en-US" sz="1100" b="1" i="1" dirty="0" smtClean="0">
              <a:solidFill>
                <a:srgbClr val="0000FF"/>
              </a:solidFill>
            </a:endParaRPr>
          </a:p>
          <a:p>
            <a:pPr marL="58738" lvl="1"/>
            <a:endParaRPr lang="en-US" sz="1100" b="1" i="1" dirty="0" smtClean="0">
              <a:solidFill>
                <a:srgbClr val="0000FF"/>
              </a:solidFill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295400" y="6356350"/>
            <a:ext cx="4724400" cy="365125"/>
          </a:xfrm>
        </p:spPr>
        <p:txBody>
          <a:bodyPr/>
          <a:lstStyle/>
          <a:p>
            <a:r>
              <a:rPr lang="en-US" dirty="0" smtClean="0"/>
              <a:t>CS 111                              Department of CSE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 eaLnBrk="1" hangingPunct="1"/>
            <a:r>
              <a:rPr lang="en-US" sz="4000" b="1" dirty="0" smtClean="0"/>
              <a:t>switch-</a:t>
            </a:r>
            <a:r>
              <a:rPr lang="en-US" sz="4000" dirty="0" smtClean="0">
                <a:solidFill>
                  <a:schemeClr val="accent2"/>
                </a:solidFill>
              </a:rPr>
              <a:t> </a:t>
            </a:r>
            <a:r>
              <a:rPr lang="en-US" sz="3200" b="1" dirty="0" smtClean="0">
                <a:solidFill>
                  <a:schemeClr val="accent2"/>
                </a:solidFill>
                <a:latin typeface="Tempus Sans ITC" pitchFamily="82" charset="0"/>
              </a:rPr>
              <a:t>control flow </a:t>
            </a:r>
          </a:p>
        </p:txBody>
      </p:sp>
      <p:pic>
        <p:nvPicPr>
          <p:cNvPr id="18437" name="Picture 7" descr="Picture3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1171575"/>
            <a:ext cx="5748338" cy="507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66D5F-D1EF-4262-8F0A-30CF28268F1E}" type="datetime1">
              <a:rPr lang="en-US" smtClean="0"/>
              <a:pPr/>
              <a:t>10/18/2014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8" name="Left Arrow 7">
            <a:hlinkClick r:id="" action="ppaction://hlinkshowjump?jump=lastslideviewed"/>
          </p:cNvPr>
          <p:cNvSpPr/>
          <p:nvPr/>
        </p:nvSpPr>
        <p:spPr>
          <a:xfrm>
            <a:off x="152400" y="5791200"/>
            <a:ext cx="762000" cy="838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3" y="2401922"/>
            <a:ext cx="1295399" cy="14080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8738" lvl="1"/>
            <a:r>
              <a:rPr lang="en-US" sz="1400" b="1" i="1" dirty="0" smtClean="0">
                <a:solidFill>
                  <a:schemeClr val="bg1"/>
                </a:solidFill>
                <a:hlinkClick r:id="rId3" action="ppaction://hlinksldjump"/>
              </a:rPr>
              <a:t>Syntax</a:t>
            </a:r>
            <a:endParaRPr lang="en-US" sz="1400" b="1" i="1" dirty="0">
              <a:solidFill>
                <a:schemeClr val="bg1"/>
              </a:solidFill>
            </a:endParaRPr>
          </a:p>
          <a:p>
            <a:pPr marL="58738" lvl="1"/>
            <a:endParaRPr lang="en-US" sz="1050" b="1" i="1" dirty="0">
              <a:solidFill>
                <a:srgbClr val="0000FF"/>
              </a:solidFill>
            </a:endParaRPr>
          </a:p>
          <a:p>
            <a:pPr marL="58738" lvl="1"/>
            <a:endParaRPr lang="en-US" sz="1100" b="1" i="1" dirty="0" smtClean="0">
              <a:solidFill>
                <a:srgbClr val="0000FF"/>
              </a:solidFill>
            </a:endParaRPr>
          </a:p>
          <a:p>
            <a:pPr marL="58738" lvl="1"/>
            <a:r>
              <a:rPr lang="en-US" sz="1400" b="1" i="1" dirty="0">
                <a:solidFill>
                  <a:srgbClr val="0000FF"/>
                </a:solidFill>
                <a:hlinkClick r:id="rId4" action="ppaction://hlinksldjump"/>
              </a:rPr>
              <a:t>Control Flow</a:t>
            </a:r>
            <a:endParaRPr lang="en-US" sz="1400" b="1" i="1" dirty="0">
              <a:solidFill>
                <a:srgbClr val="0000FF"/>
              </a:solidFill>
            </a:endParaRPr>
          </a:p>
          <a:p>
            <a:pPr marL="58738" lvl="1"/>
            <a:endParaRPr lang="en-US" sz="1100" b="1" i="1" dirty="0" smtClean="0">
              <a:solidFill>
                <a:srgbClr val="0000FF"/>
              </a:solidFill>
            </a:endParaRPr>
          </a:p>
          <a:p>
            <a:pPr marL="58738" lvl="1"/>
            <a:endParaRPr lang="en-US" sz="1100" b="1" i="1" dirty="0" smtClean="0">
              <a:solidFill>
                <a:srgbClr val="0000FF"/>
              </a:solidFill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295400" y="6356350"/>
            <a:ext cx="4724400" cy="365125"/>
          </a:xfrm>
        </p:spPr>
        <p:txBody>
          <a:bodyPr/>
          <a:lstStyle/>
          <a:p>
            <a:r>
              <a:rPr lang="en-US" dirty="0" smtClean="0"/>
              <a:t>CS 111                              Department of CSE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62" name="Picture 3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17650" y="1143000"/>
            <a:ext cx="640715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/>
              <a:t>switch-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sz="3200" b="1" dirty="0" smtClean="0">
                <a:solidFill>
                  <a:schemeClr val="accent2"/>
                </a:solidFill>
                <a:latin typeface="Tempus Sans ITC" pitchFamily="82" charset="0"/>
              </a:rPr>
              <a:t>flow of control </a:t>
            </a:r>
            <a:endParaRPr lang="en-US" sz="32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47E40-32E1-4329-ACBA-72AC0B8D4B05}" type="datetime1">
              <a:rPr lang="en-US" smtClean="0"/>
              <a:pPr/>
              <a:t>10/18/2014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8" name="Left Arrow 7">
            <a:hlinkClick r:id="" action="ppaction://hlinkshowjump?jump=lastslideviewed"/>
          </p:cNvPr>
          <p:cNvSpPr/>
          <p:nvPr/>
        </p:nvSpPr>
        <p:spPr>
          <a:xfrm>
            <a:off x="152400" y="5791200"/>
            <a:ext cx="762000" cy="838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3" y="2401922"/>
            <a:ext cx="1295399" cy="14080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8738" lvl="1"/>
            <a:r>
              <a:rPr lang="en-US" sz="1400" b="1" i="1" dirty="0" smtClean="0">
                <a:solidFill>
                  <a:schemeClr val="bg1"/>
                </a:solidFill>
                <a:hlinkClick r:id="rId4" action="ppaction://hlinksldjump"/>
              </a:rPr>
              <a:t>Syntax</a:t>
            </a:r>
            <a:endParaRPr lang="en-US" sz="1400" b="1" i="1" dirty="0">
              <a:solidFill>
                <a:schemeClr val="bg1"/>
              </a:solidFill>
            </a:endParaRPr>
          </a:p>
          <a:p>
            <a:pPr marL="58738" lvl="1"/>
            <a:endParaRPr lang="en-US" sz="1050" b="1" i="1" dirty="0">
              <a:solidFill>
                <a:srgbClr val="0000FF"/>
              </a:solidFill>
            </a:endParaRPr>
          </a:p>
          <a:p>
            <a:pPr marL="58738" lvl="1"/>
            <a:endParaRPr lang="en-US" sz="1100" b="1" i="1" dirty="0" smtClean="0">
              <a:solidFill>
                <a:srgbClr val="0000FF"/>
              </a:solidFill>
            </a:endParaRPr>
          </a:p>
          <a:p>
            <a:pPr marL="58738" lvl="1"/>
            <a:r>
              <a:rPr lang="en-US" sz="1400" b="1" i="1" dirty="0">
                <a:solidFill>
                  <a:srgbClr val="0000FF"/>
                </a:solidFill>
                <a:hlinkClick r:id="rId5" action="ppaction://hlinksldjump"/>
              </a:rPr>
              <a:t>Control Flow</a:t>
            </a:r>
            <a:endParaRPr lang="en-US" sz="1400" b="1" i="1" dirty="0">
              <a:solidFill>
                <a:srgbClr val="0000FF"/>
              </a:solidFill>
            </a:endParaRPr>
          </a:p>
          <a:p>
            <a:pPr marL="58738" lvl="1"/>
            <a:endParaRPr lang="en-US" sz="1100" b="1" i="1" dirty="0" smtClean="0">
              <a:solidFill>
                <a:srgbClr val="0000FF"/>
              </a:solidFill>
            </a:endParaRPr>
          </a:p>
          <a:p>
            <a:pPr marL="58738" lvl="1"/>
            <a:endParaRPr lang="en-US" sz="1100" b="1" i="1" dirty="0" smtClean="0">
              <a:solidFill>
                <a:srgbClr val="0000FF"/>
              </a:solidFill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295400" y="6356350"/>
            <a:ext cx="4724400" cy="365125"/>
          </a:xfrm>
        </p:spPr>
        <p:txBody>
          <a:bodyPr/>
          <a:lstStyle/>
          <a:p>
            <a:r>
              <a:rPr lang="en-US" dirty="0" smtClean="0"/>
              <a:t>CS 111                              Department of CSE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idx="1"/>
          </p:nvPr>
        </p:nvSpPr>
        <p:spPr>
          <a:xfrm>
            <a:off x="1447800" y="1066800"/>
            <a:ext cx="7467600" cy="5059363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sz="1600" b="1" dirty="0" smtClean="0">
              <a:latin typeface="Verdana" pitchFamily="34" charset="0"/>
            </a:endParaRPr>
          </a:p>
          <a:p>
            <a:pPr eaLnBrk="1" hangingPunct="1">
              <a:buFontTx/>
              <a:buNone/>
            </a:pPr>
            <a:r>
              <a:rPr lang="en-US" sz="1600" b="1" dirty="0" smtClean="0">
                <a:latin typeface="Verdana" pitchFamily="34" charset="0"/>
              </a:rPr>
              <a:t>index=mark/10;</a:t>
            </a:r>
          </a:p>
          <a:p>
            <a:pPr eaLnBrk="1" hangingPunct="1">
              <a:buFontTx/>
              <a:buNone/>
            </a:pPr>
            <a:r>
              <a:rPr lang="en-US" sz="1600" b="1" dirty="0" smtClean="0">
                <a:solidFill>
                  <a:srgbClr val="993300"/>
                </a:solidFill>
                <a:latin typeface="Verdana" pitchFamily="34" charset="0"/>
              </a:rPr>
              <a:t>switch (index)</a:t>
            </a:r>
          </a:p>
          <a:p>
            <a:pPr eaLnBrk="1" hangingPunct="1">
              <a:buFontTx/>
              <a:buNone/>
            </a:pPr>
            <a:r>
              <a:rPr lang="en-US" sz="1600" b="1" dirty="0" smtClean="0">
                <a:solidFill>
                  <a:srgbClr val="993300"/>
                </a:solidFill>
                <a:latin typeface="Verdana" pitchFamily="34" charset="0"/>
              </a:rPr>
              <a:t>{</a:t>
            </a:r>
          </a:p>
          <a:p>
            <a:pPr eaLnBrk="1" hangingPunct="1">
              <a:buFontTx/>
              <a:buNone/>
            </a:pPr>
            <a:r>
              <a:rPr lang="en-US" sz="1600" b="1" dirty="0" smtClean="0">
                <a:solidFill>
                  <a:srgbClr val="993300"/>
                </a:solidFill>
                <a:latin typeface="Verdana" pitchFamily="34" charset="0"/>
              </a:rPr>
              <a:t>case 10:</a:t>
            </a:r>
          </a:p>
          <a:p>
            <a:pPr eaLnBrk="1" hangingPunct="1">
              <a:buFontTx/>
              <a:buNone/>
            </a:pPr>
            <a:r>
              <a:rPr lang="en-US" sz="1600" b="1" dirty="0" smtClean="0">
                <a:solidFill>
                  <a:srgbClr val="993300"/>
                </a:solidFill>
                <a:latin typeface="Verdana" pitchFamily="34" charset="0"/>
              </a:rPr>
              <a:t>case  9:</a:t>
            </a:r>
          </a:p>
          <a:p>
            <a:pPr eaLnBrk="1" hangingPunct="1">
              <a:buFontTx/>
              <a:buNone/>
            </a:pPr>
            <a:r>
              <a:rPr lang="en-US" sz="1600" b="1" dirty="0" smtClean="0">
                <a:solidFill>
                  <a:srgbClr val="993300"/>
                </a:solidFill>
                <a:latin typeface="Verdana" pitchFamily="34" charset="0"/>
              </a:rPr>
              <a:t>case  8:   grade=‘A’;</a:t>
            </a:r>
          </a:p>
          <a:p>
            <a:pPr eaLnBrk="1" hangingPunct="1">
              <a:buFontTx/>
              <a:buNone/>
            </a:pPr>
            <a:r>
              <a:rPr lang="en-US" sz="1600" b="1" dirty="0" smtClean="0">
                <a:solidFill>
                  <a:srgbClr val="993300"/>
                </a:solidFill>
                <a:latin typeface="Verdana" pitchFamily="34" charset="0"/>
              </a:rPr>
              <a:t>		    break;</a:t>
            </a:r>
          </a:p>
          <a:p>
            <a:pPr eaLnBrk="1" hangingPunct="1">
              <a:buFontTx/>
              <a:buNone/>
            </a:pPr>
            <a:r>
              <a:rPr lang="en-US" sz="1600" b="1" dirty="0" smtClean="0">
                <a:solidFill>
                  <a:srgbClr val="993300"/>
                </a:solidFill>
                <a:latin typeface="Verdana" pitchFamily="34" charset="0"/>
              </a:rPr>
              <a:t>case  7:</a:t>
            </a:r>
          </a:p>
          <a:p>
            <a:pPr eaLnBrk="1" hangingPunct="1">
              <a:buFontTx/>
              <a:buNone/>
            </a:pPr>
            <a:r>
              <a:rPr lang="en-US" sz="1600" b="1" dirty="0" smtClean="0">
                <a:solidFill>
                  <a:srgbClr val="993300"/>
                </a:solidFill>
                <a:latin typeface="Verdana" pitchFamily="34" charset="0"/>
              </a:rPr>
              <a:t>case  6:</a:t>
            </a:r>
          </a:p>
          <a:p>
            <a:pPr eaLnBrk="1" hangingPunct="1">
              <a:buFontTx/>
              <a:buNone/>
            </a:pPr>
            <a:r>
              <a:rPr lang="en-US" sz="1600" b="1" dirty="0" smtClean="0">
                <a:solidFill>
                  <a:srgbClr val="993300"/>
                </a:solidFill>
                <a:latin typeface="Verdana" pitchFamily="34" charset="0"/>
              </a:rPr>
              <a:t>		  grade=‘B’;</a:t>
            </a:r>
          </a:p>
          <a:p>
            <a:pPr eaLnBrk="1" hangingPunct="1">
              <a:buFontTx/>
              <a:buNone/>
            </a:pPr>
            <a:r>
              <a:rPr lang="en-US" sz="1600" b="1" dirty="0" smtClean="0">
                <a:solidFill>
                  <a:srgbClr val="993300"/>
                </a:solidFill>
                <a:latin typeface="Verdana" pitchFamily="34" charset="0"/>
              </a:rPr>
              <a:t>		  break;</a:t>
            </a:r>
          </a:p>
          <a:p>
            <a:pPr eaLnBrk="1" hangingPunct="1">
              <a:buFontTx/>
              <a:buNone/>
            </a:pPr>
            <a:endParaRPr lang="en-US" sz="2400" b="1" dirty="0" smtClean="0">
              <a:latin typeface="Verdana" pitchFamily="34" charset="0"/>
            </a:endParaRPr>
          </a:p>
        </p:txBody>
      </p:sp>
      <p:sp>
        <p:nvSpPr>
          <p:cNvPr id="2048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switch-</a:t>
            </a:r>
            <a:r>
              <a:rPr lang="en-US" sz="3200" dirty="0">
                <a:solidFill>
                  <a:schemeClr val="accent2"/>
                </a:solidFill>
              </a:rPr>
              <a:t> </a:t>
            </a:r>
            <a:r>
              <a:rPr lang="en-US" sz="3600" b="1" dirty="0" smtClean="0">
                <a:solidFill>
                  <a:schemeClr val="accent2"/>
                </a:solidFill>
                <a:latin typeface="Tempus Sans ITC" pitchFamily="82" charset="0"/>
              </a:rPr>
              <a:t>example</a:t>
            </a:r>
            <a:endParaRPr lang="en-US" sz="3600" dirty="0" smtClean="0">
              <a:solidFill>
                <a:schemeClr val="accent2"/>
              </a:solidFill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724400" y="1676400"/>
            <a:ext cx="38862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lang="en-US" sz="1600" b="1" kern="0" dirty="0">
              <a:solidFill>
                <a:srgbClr val="993300"/>
              </a:solidFill>
              <a:latin typeface="Verdana" pitchFamily="34" charset="0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1600" b="1" kern="0" dirty="0">
                <a:solidFill>
                  <a:srgbClr val="993300"/>
                </a:solidFill>
                <a:latin typeface="Verdana" pitchFamily="34" charset="0"/>
              </a:rPr>
              <a:t>case  5: 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1600" b="1" kern="0" dirty="0">
                <a:solidFill>
                  <a:srgbClr val="993300"/>
                </a:solidFill>
                <a:latin typeface="Verdana" pitchFamily="34" charset="0"/>
              </a:rPr>
              <a:t>		  grade=‘C’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1600" b="1" kern="0" dirty="0">
                <a:solidFill>
                  <a:srgbClr val="993300"/>
                </a:solidFill>
                <a:latin typeface="Verdana" pitchFamily="34" charset="0"/>
              </a:rPr>
              <a:t>		  break;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1600" b="1" kern="0" dirty="0">
                <a:solidFill>
                  <a:srgbClr val="993300"/>
                </a:solidFill>
                <a:latin typeface="Verdana" pitchFamily="34" charset="0"/>
              </a:rPr>
              <a:t>case 4: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1600" b="1" kern="0" dirty="0">
                <a:solidFill>
                  <a:srgbClr val="993300"/>
                </a:solidFill>
                <a:latin typeface="Verdana" pitchFamily="34" charset="0"/>
              </a:rPr>
              <a:t>		  grade=‘D’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1600" b="1" kern="0" dirty="0">
                <a:solidFill>
                  <a:srgbClr val="993300"/>
                </a:solidFill>
                <a:latin typeface="Verdana" pitchFamily="34" charset="0"/>
              </a:rPr>
              <a:t>		  break;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1600" b="1" kern="0" dirty="0">
                <a:solidFill>
                  <a:srgbClr val="993300"/>
                </a:solidFill>
                <a:latin typeface="Verdana" pitchFamily="34" charset="0"/>
              </a:rPr>
              <a:t>default:  grade=‘F’;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1600" b="1" kern="0" dirty="0">
                <a:solidFill>
                  <a:srgbClr val="993300"/>
                </a:solidFill>
                <a:latin typeface="Verdana" pitchFamily="34" charset="0"/>
              </a:rPr>
              <a:t>		   break;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1600" b="1" kern="0" dirty="0">
                <a:solidFill>
                  <a:srgbClr val="993300"/>
                </a:solidFill>
                <a:latin typeface="Verdana" pitchFamily="34" charset="0"/>
              </a:rPr>
              <a:t>	}  </a:t>
            </a:r>
            <a:r>
              <a:rPr lang="en-US" sz="1600" b="1" kern="0" dirty="0">
                <a:latin typeface="Verdana" pitchFamily="34" charset="0"/>
              </a:rPr>
              <a:t> </a:t>
            </a:r>
            <a:r>
              <a:rPr lang="en-US" sz="1600" b="1" kern="0" dirty="0" err="1">
                <a:latin typeface="Verdana" pitchFamily="34" charset="0"/>
              </a:rPr>
              <a:t>cout</a:t>
            </a:r>
            <a:r>
              <a:rPr lang="en-US" sz="1600" b="1" kern="0" dirty="0">
                <a:latin typeface="Verdana" pitchFamily="34" charset="0"/>
              </a:rPr>
              <a:t>&lt;&lt;grade;</a:t>
            </a:r>
            <a:r>
              <a:rPr lang="en-US" sz="2400" b="1" kern="0" dirty="0">
                <a:latin typeface="Verdana" pitchFamily="34" charset="0"/>
              </a:rPr>
              <a:t>		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46892-BDA9-44A5-B9AB-4730B34DA447}" type="datetime1">
              <a:rPr lang="en-US" smtClean="0"/>
              <a:pPr/>
              <a:t>10/18/2014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9" name="Left Arrow 8">
            <a:hlinkClick r:id="" action="ppaction://hlinkshowjump?jump=lastslideviewed"/>
          </p:cNvPr>
          <p:cNvSpPr/>
          <p:nvPr/>
        </p:nvSpPr>
        <p:spPr>
          <a:xfrm>
            <a:off x="152400" y="5791200"/>
            <a:ext cx="762000" cy="838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3" y="2401922"/>
            <a:ext cx="1295399" cy="14080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8738" lvl="1"/>
            <a:r>
              <a:rPr lang="en-US" sz="1400" b="1" i="1" dirty="0" smtClean="0">
                <a:solidFill>
                  <a:schemeClr val="bg1"/>
                </a:solidFill>
                <a:hlinkClick r:id="rId3" action="ppaction://hlinksldjump"/>
              </a:rPr>
              <a:t>Syntax</a:t>
            </a:r>
            <a:endParaRPr lang="en-US" sz="1400" b="1" i="1" dirty="0">
              <a:solidFill>
                <a:schemeClr val="bg1"/>
              </a:solidFill>
            </a:endParaRPr>
          </a:p>
          <a:p>
            <a:pPr marL="58738" lvl="1"/>
            <a:endParaRPr lang="en-US" sz="1050" b="1" i="1" dirty="0">
              <a:solidFill>
                <a:srgbClr val="0000FF"/>
              </a:solidFill>
            </a:endParaRPr>
          </a:p>
          <a:p>
            <a:pPr marL="58738" lvl="1"/>
            <a:endParaRPr lang="en-US" sz="1100" b="1" i="1" dirty="0" smtClean="0">
              <a:solidFill>
                <a:srgbClr val="0000FF"/>
              </a:solidFill>
            </a:endParaRPr>
          </a:p>
          <a:p>
            <a:pPr marL="58738" lvl="1"/>
            <a:r>
              <a:rPr lang="en-US" sz="1400" b="1" i="1" dirty="0">
                <a:solidFill>
                  <a:srgbClr val="0000FF"/>
                </a:solidFill>
                <a:hlinkClick r:id="rId4" action="ppaction://hlinksldjump"/>
              </a:rPr>
              <a:t>Control Flow</a:t>
            </a:r>
            <a:endParaRPr lang="en-US" sz="1400" b="1" i="1" dirty="0">
              <a:solidFill>
                <a:srgbClr val="0000FF"/>
              </a:solidFill>
            </a:endParaRPr>
          </a:p>
          <a:p>
            <a:pPr marL="58738" lvl="1"/>
            <a:endParaRPr lang="en-US" sz="1100" b="1" i="1" dirty="0" smtClean="0">
              <a:solidFill>
                <a:srgbClr val="0000FF"/>
              </a:solidFill>
            </a:endParaRPr>
          </a:p>
          <a:p>
            <a:pPr marL="58738" lvl="1"/>
            <a:endParaRPr lang="en-US" sz="1100" b="1" i="1" dirty="0" smtClean="0">
              <a:solidFill>
                <a:srgbClr val="0000FF"/>
              </a:solidFill>
            </a:endParaRPr>
          </a:p>
        </p:txBody>
      </p:sp>
      <p:sp>
        <p:nvSpPr>
          <p:cNvPr id="12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295400" y="6356350"/>
            <a:ext cx="4724400" cy="365125"/>
          </a:xfrm>
        </p:spPr>
        <p:txBody>
          <a:bodyPr/>
          <a:lstStyle/>
          <a:p>
            <a:r>
              <a:rPr lang="en-US" dirty="0" smtClean="0"/>
              <a:t>CS 111                              Department of CSE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1219200" y="1371600"/>
            <a:ext cx="4343400" cy="466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#include&lt;</a:t>
            </a:r>
            <a:r>
              <a:rPr lang="en-US" sz="2000" dirty="0" err="1">
                <a:latin typeface="Verdana" pitchFamily="34" charset="0"/>
              </a:rPr>
              <a:t>iostream.h</a:t>
            </a:r>
            <a:r>
              <a:rPr lang="en-US" sz="2000" dirty="0">
                <a:latin typeface="Verdana" pitchFamily="34" charset="0"/>
              </a:rPr>
              <a:t>&gt;</a:t>
            </a:r>
          </a:p>
          <a:p>
            <a:r>
              <a:rPr lang="en-US" sz="2000" dirty="0">
                <a:latin typeface="Verdana" pitchFamily="34" charset="0"/>
              </a:rPr>
              <a:t>#include&lt;</a:t>
            </a:r>
            <a:r>
              <a:rPr lang="en-US" sz="2000" dirty="0" err="1">
                <a:latin typeface="Verdana" pitchFamily="34" charset="0"/>
              </a:rPr>
              <a:t>conio.h</a:t>
            </a:r>
            <a:r>
              <a:rPr lang="en-US" sz="2000" dirty="0">
                <a:latin typeface="Verdana" pitchFamily="34" charset="0"/>
              </a:rPr>
              <a:t>&gt;</a:t>
            </a:r>
          </a:p>
          <a:p>
            <a:r>
              <a:rPr lang="en-US" sz="2000" dirty="0">
                <a:latin typeface="Verdana" pitchFamily="34" charset="0"/>
              </a:rPr>
              <a:t>void main()</a:t>
            </a:r>
          </a:p>
          <a:p>
            <a:r>
              <a:rPr lang="en-US" sz="2000" dirty="0">
                <a:latin typeface="Verdana" pitchFamily="34" charset="0"/>
              </a:rPr>
              <a:t>{</a:t>
            </a:r>
          </a:p>
          <a:p>
            <a:r>
              <a:rPr lang="en-US" sz="2000" dirty="0" err="1">
                <a:latin typeface="Verdana" pitchFamily="34" charset="0"/>
              </a:rPr>
              <a:t>clrscr</a:t>
            </a:r>
            <a:r>
              <a:rPr lang="en-US" sz="2000" dirty="0">
                <a:latin typeface="Verdana" pitchFamily="34" charset="0"/>
              </a:rPr>
              <a:t>();</a:t>
            </a:r>
          </a:p>
          <a:p>
            <a:r>
              <a:rPr lang="en-US" sz="2000" dirty="0">
                <a:latin typeface="Verdana" pitchFamily="34" charset="0"/>
              </a:rPr>
              <a:t>char choice;</a:t>
            </a:r>
          </a:p>
          <a:p>
            <a:r>
              <a:rPr lang="en-US" sz="2000" dirty="0" err="1">
                <a:latin typeface="Verdana" pitchFamily="34" charset="0"/>
              </a:rPr>
              <a:t>int</a:t>
            </a:r>
            <a:r>
              <a:rPr lang="en-US" sz="2000" dirty="0">
                <a:latin typeface="Verdana" pitchFamily="34" charset="0"/>
              </a:rPr>
              <a:t> </a:t>
            </a:r>
            <a:r>
              <a:rPr lang="en-US" sz="2000" dirty="0" err="1">
                <a:latin typeface="Verdana" pitchFamily="34" charset="0"/>
              </a:rPr>
              <a:t>a,b</a:t>
            </a:r>
            <a:r>
              <a:rPr lang="en-US" sz="2000" dirty="0">
                <a:latin typeface="Verdana" pitchFamily="34" charset="0"/>
              </a:rPr>
              <a:t>;</a:t>
            </a:r>
          </a:p>
          <a:p>
            <a:r>
              <a:rPr lang="en-US" sz="2000" dirty="0" err="1">
                <a:latin typeface="Verdana" pitchFamily="34" charset="0"/>
              </a:rPr>
              <a:t>cout</a:t>
            </a:r>
            <a:r>
              <a:rPr lang="en-US" sz="2000" dirty="0">
                <a:latin typeface="Verdana" pitchFamily="34" charset="0"/>
              </a:rPr>
              <a:t>&lt;&lt;"enter two numbers\n";</a:t>
            </a:r>
          </a:p>
          <a:p>
            <a:r>
              <a:rPr lang="en-US" sz="2000" dirty="0" err="1">
                <a:latin typeface="Verdana" pitchFamily="34" charset="0"/>
              </a:rPr>
              <a:t>cin</a:t>
            </a:r>
            <a:r>
              <a:rPr lang="en-US" sz="2000" dirty="0">
                <a:latin typeface="Verdana" pitchFamily="34" charset="0"/>
              </a:rPr>
              <a:t>&gt;&gt;a&gt;&gt;b;</a:t>
            </a:r>
          </a:p>
          <a:p>
            <a:r>
              <a:rPr lang="en-US" sz="2000" dirty="0" err="1">
                <a:latin typeface="Verdana" pitchFamily="34" charset="0"/>
              </a:rPr>
              <a:t>cout</a:t>
            </a:r>
            <a:r>
              <a:rPr lang="en-US" sz="2000" dirty="0">
                <a:latin typeface="Verdana" pitchFamily="34" charset="0"/>
              </a:rPr>
              <a:t>&lt;&lt;"enter </a:t>
            </a:r>
            <a:r>
              <a:rPr lang="en-US" sz="2000" dirty="0" err="1">
                <a:latin typeface="Verdana" pitchFamily="34" charset="0"/>
              </a:rPr>
              <a:t>ur</a:t>
            </a:r>
            <a:r>
              <a:rPr lang="en-US" sz="2000" dirty="0">
                <a:latin typeface="Verdana" pitchFamily="34" charset="0"/>
              </a:rPr>
              <a:t> choice\n";</a:t>
            </a:r>
          </a:p>
          <a:p>
            <a:r>
              <a:rPr lang="en-US" sz="2000" dirty="0" err="1">
                <a:latin typeface="Verdana" pitchFamily="34" charset="0"/>
              </a:rPr>
              <a:t>cout</a:t>
            </a:r>
            <a:r>
              <a:rPr lang="en-US" sz="2000" dirty="0">
                <a:latin typeface="Verdana" pitchFamily="34" charset="0"/>
              </a:rPr>
              <a:t>&lt;&lt;" + addition \n - </a:t>
            </a:r>
            <a:r>
              <a:rPr lang="en-US" sz="2000" dirty="0" err="1">
                <a:latin typeface="Verdana" pitchFamily="34" charset="0"/>
              </a:rPr>
              <a:t>subtration</a:t>
            </a:r>
            <a:r>
              <a:rPr lang="en-US" sz="2000" dirty="0">
                <a:latin typeface="Verdana" pitchFamily="34" charset="0"/>
              </a:rPr>
              <a:t>\n";</a:t>
            </a:r>
          </a:p>
          <a:p>
            <a:r>
              <a:rPr lang="en-US" sz="2000" dirty="0" err="1">
                <a:latin typeface="Verdana" pitchFamily="34" charset="0"/>
              </a:rPr>
              <a:t>cout</a:t>
            </a:r>
            <a:r>
              <a:rPr lang="en-US" sz="2000" dirty="0">
                <a:latin typeface="Verdana" pitchFamily="34" charset="0"/>
              </a:rPr>
              <a:t>&lt;&lt;"* multiplication \n  / division\n";</a:t>
            </a:r>
          </a:p>
          <a:p>
            <a:r>
              <a:rPr lang="en-US" sz="2000" dirty="0" err="1">
                <a:latin typeface="Verdana" pitchFamily="34" charset="0"/>
              </a:rPr>
              <a:t>cin</a:t>
            </a:r>
            <a:r>
              <a:rPr lang="en-US" sz="2000" dirty="0">
                <a:latin typeface="Verdana" pitchFamily="34" charset="0"/>
              </a:rPr>
              <a:t>&gt;&gt;choice;</a:t>
            </a: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5257800" y="1447800"/>
            <a:ext cx="3962400" cy="470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  <a:latin typeface="Arial Rounded MT Bold" pitchFamily="34" charset="0"/>
              </a:rPr>
              <a:t>switch</a:t>
            </a:r>
            <a:r>
              <a:rPr lang="en-US" sz="2000" dirty="0">
                <a:solidFill>
                  <a:srgbClr val="993300"/>
                </a:solidFill>
                <a:latin typeface="Arial Rounded MT Bold" pitchFamily="34" charset="0"/>
              </a:rPr>
              <a:t>(</a:t>
            </a:r>
            <a:r>
              <a:rPr lang="en-US" sz="2000" b="1" dirty="0">
                <a:latin typeface="Tempus Sans ITC" pitchFamily="82" charset="0"/>
              </a:rPr>
              <a:t>choice</a:t>
            </a:r>
            <a:r>
              <a:rPr lang="en-US" sz="2000" dirty="0">
                <a:solidFill>
                  <a:srgbClr val="993300"/>
                </a:solidFill>
                <a:latin typeface="Arial Rounded MT Bold" pitchFamily="34" charset="0"/>
              </a:rPr>
              <a:t>)</a:t>
            </a:r>
          </a:p>
          <a:p>
            <a:r>
              <a:rPr lang="en-US" sz="2000" dirty="0">
                <a:solidFill>
                  <a:srgbClr val="993300"/>
                </a:solidFill>
                <a:latin typeface="Arial Rounded MT Bold" pitchFamily="34" charset="0"/>
              </a:rPr>
              <a:t>{</a:t>
            </a:r>
          </a:p>
          <a:p>
            <a:r>
              <a:rPr lang="en-US" sz="2000" dirty="0">
                <a:solidFill>
                  <a:schemeClr val="accent2"/>
                </a:solidFill>
                <a:latin typeface="Arial Rounded MT Bold" pitchFamily="34" charset="0"/>
              </a:rPr>
              <a:t>case</a:t>
            </a:r>
            <a:r>
              <a:rPr lang="en-US" sz="2000" dirty="0">
                <a:solidFill>
                  <a:srgbClr val="993300"/>
                </a:solidFill>
                <a:latin typeface="Arial Rounded MT Bold" pitchFamily="34" charset="0"/>
              </a:rPr>
              <a:t> '+' :</a:t>
            </a:r>
          </a:p>
          <a:p>
            <a:r>
              <a:rPr lang="en-US" sz="2000" dirty="0">
                <a:solidFill>
                  <a:srgbClr val="993300"/>
                </a:solidFill>
                <a:latin typeface="Arial Rounded MT Bold" pitchFamily="34" charset="0"/>
              </a:rPr>
              <a:t>	</a:t>
            </a:r>
            <a:r>
              <a:rPr lang="en-US" sz="2000" dirty="0" err="1">
                <a:solidFill>
                  <a:srgbClr val="993300"/>
                </a:solidFill>
                <a:latin typeface="Arial Rounded MT Bold" pitchFamily="34" charset="0"/>
              </a:rPr>
              <a:t>cout</a:t>
            </a:r>
            <a:r>
              <a:rPr lang="en-US" sz="2000" dirty="0">
                <a:solidFill>
                  <a:srgbClr val="993300"/>
                </a:solidFill>
                <a:latin typeface="Arial Rounded MT Bold" pitchFamily="34" charset="0"/>
              </a:rPr>
              <a:t>&lt;&lt;</a:t>
            </a:r>
            <a:r>
              <a:rPr lang="en-US" sz="2000" dirty="0" err="1">
                <a:solidFill>
                  <a:srgbClr val="993300"/>
                </a:solidFill>
                <a:latin typeface="Arial Rounded MT Bold" pitchFamily="34" charset="0"/>
              </a:rPr>
              <a:t>a+b</a:t>
            </a:r>
            <a:r>
              <a:rPr lang="en-US" sz="2000" dirty="0">
                <a:solidFill>
                  <a:srgbClr val="993300"/>
                </a:solidFill>
                <a:latin typeface="Arial Rounded MT Bold" pitchFamily="34" charset="0"/>
              </a:rPr>
              <a:t>; </a:t>
            </a:r>
            <a:r>
              <a:rPr lang="en-US" sz="2000" dirty="0">
                <a:latin typeface="Arial Rounded MT Bold" pitchFamily="34" charset="0"/>
              </a:rPr>
              <a:t>break;</a:t>
            </a:r>
          </a:p>
          <a:p>
            <a:r>
              <a:rPr lang="en-US" sz="2000" dirty="0">
                <a:solidFill>
                  <a:schemeClr val="accent2"/>
                </a:solidFill>
                <a:latin typeface="Arial Rounded MT Bold" pitchFamily="34" charset="0"/>
              </a:rPr>
              <a:t>case</a:t>
            </a:r>
            <a:r>
              <a:rPr lang="en-US" sz="2000" dirty="0">
                <a:solidFill>
                  <a:srgbClr val="993300"/>
                </a:solidFill>
                <a:latin typeface="Arial Rounded MT Bold" pitchFamily="34" charset="0"/>
              </a:rPr>
              <a:t> '-'  :</a:t>
            </a:r>
          </a:p>
          <a:p>
            <a:r>
              <a:rPr lang="en-US" sz="2000" dirty="0">
                <a:solidFill>
                  <a:srgbClr val="993300"/>
                </a:solidFill>
                <a:latin typeface="Arial Rounded MT Bold" pitchFamily="34" charset="0"/>
              </a:rPr>
              <a:t>	</a:t>
            </a:r>
            <a:r>
              <a:rPr lang="en-US" sz="2000" dirty="0" err="1">
                <a:solidFill>
                  <a:srgbClr val="993300"/>
                </a:solidFill>
                <a:latin typeface="Arial Rounded MT Bold" pitchFamily="34" charset="0"/>
              </a:rPr>
              <a:t>cout</a:t>
            </a:r>
            <a:r>
              <a:rPr lang="en-US" sz="2000" dirty="0">
                <a:solidFill>
                  <a:srgbClr val="993300"/>
                </a:solidFill>
                <a:latin typeface="Arial Rounded MT Bold" pitchFamily="34" charset="0"/>
              </a:rPr>
              <a:t>&lt;&lt;a-b;  </a:t>
            </a:r>
            <a:r>
              <a:rPr lang="en-US" sz="2000" dirty="0">
                <a:latin typeface="Arial Rounded MT Bold" pitchFamily="34" charset="0"/>
              </a:rPr>
              <a:t>break;</a:t>
            </a:r>
          </a:p>
          <a:p>
            <a:r>
              <a:rPr lang="en-US" sz="2000" dirty="0">
                <a:solidFill>
                  <a:schemeClr val="accent2"/>
                </a:solidFill>
                <a:latin typeface="Arial Rounded MT Bold" pitchFamily="34" charset="0"/>
              </a:rPr>
              <a:t>case</a:t>
            </a:r>
            <a:r>
              <a:rPr lang="en-US" sz="2000" dirty="0">
                <a:solidFill>
                  <a:srgbClr val="993300"/>
                </a:solidFill>
                <a:latin typeface="Arial Rounded MT Bold" pitchFamily="34" charset="0"/>
              </a:rPr>
              <a:t> '*' :</a:t>
            </a:r>
          </a:p>
          <a:p>
            <a:r>
              <a:rPr lang="en-US" sz="2000" dirty="0">
                <a:solidFill>
                  <a:srgbClr val="993300"/>
                </a:solidFill>
                <a:latin typeface="Arial Rounded MT Bold" pitchFamily="34" charset="0"/>
              </a:rPr>
              <a:t>	</a:t>
            </a:r>
            <a:r>
              <a:rPr lang="en-US" sz="2000" dirty="0" err="1">
                <a:solidFill>
                  <a:srgbClr val="993300"/>
                </a:solidFill>
                <a:latin typeface="Arial Rounded MT Bold" pitchFamily="34" charset="0"/>
              </a:rPr>
              <a:t>cout</a:t>
            </a:r>
            <a:r>
              <a:rPr lang="en-US" sz="2000" dirty="0">
                <a:solidFill>
                  <a:srgbClr val="993300"/>
                </a:solidFill>
                <a:latin typeface="Arial Rounded MT Bold" pitchFamily="34" charset="0"/>
              </a:rPr>
              <a:t>&lt;&lt;a*b; </a:t>
            </a:r>
            <a:r>
              <a:rPr lang="en-US" sz="2000" dirty="0">
                <a:latin typeface="Arial Rounded MT Bold" pitchFamily="34" charset="0"/>
              </a:rPr>
              <a:t>break;</a:t>
            </a:r>
          </a:p>
          <a:p>
            <a:r>
              <a:rPr lang="en-US" sz="2000" dirty="0">
                <a:solidFill>
                  <a:schemeClr val="accent2"/>
                </a:solidFill>
                <a:latin typeface="Arial Rounded MT Bold" pitchFamily="34" charset="0"/>
              </a:rPr>
              <a:t>case</a:t>
            </a:r>
            <a:r>
              <a:rPr lang="en-US" sz="2000" dirty="0">
                <a:solidFill>
                  <a:srgbClr val="993300"/>
                </a:solidFill>
                <a:latin typeface="Arial Rounded MT Bold" pitchFamily="34" charset="0"/>
              </a:rPr>
              <a:t> '/' :</a:t>
            </a:r>
          </a:p>
          <a:p>
            <a:r>
              <a:rPr lang="en-US" sz="2000" dirty="0">
                <a:solidFill>
                  <a:srgbClr val="993300"/>
                </a:solidFill>
                <a:latin typeface="Arial Rounded MT Bold" pitchFamily="34" charset="0"/>
              </a:rPr>
              <a:t>	</a:t>
            </a:r>
            <a:r>
              <a:rPr lang="en-US" sz="2000" dirty="0" err="1">
                <a:solidFill>
                  <a:srgbClr val="993300"/>
                </a:solidFill>
                <a:latin typeface="Arial Rounded MT Bold" pitchFamily="34" charset="0"/>
              </a:rPr>
              <a:t>cout</a:t>
            </a:r>
            <a:r>
              <a:rPr lang="en-US" sz="2000" dirty="0">
                <a:solidFill>
                  <a:srgbClr val="993300"/>
                </a:solidFill>
                <a:latin typeface="Arial Rounded MT Bold" pitchFamily="34" charset="0"/>
              </a:rPr>
              <a:t>&lt;&lt;a/b; </a:t>
            </a:r>
            <a:r>
              <a:rPr lang="en-US" sz="2000" dirty="0">
                <a:latin typeface="Arial Rounded MT Bold" pitchFamily="34" charset="0"/>
              </a:rPr>
              <a:t>break;</a:t>
            </a:r>
          </a:p>
          <a:p>
            <a:r>
              <a:rPr lang="en-US" sz="2000" dirty="0">
                <a:solidFill>
                  <a:schemeClr val="accent2"/>
                </a:solidFill>
                <a:latin typeface="Arial Rounded MT Bold" pitchFamily="34" charset="0"/>
              </a:rPr>
              <a:t>default</a:t>
            </a:r>
            <a:r>
              <a:rPr lang="en-US" sz="2000" dirty="0">
                <a:solidFill>
                  <a:srgbClr val="993300"/>
                </a:solidFill>
                <a:latin typeface="Arial Rounded MT Bold" pitchFamily="34" charset="0"/>
              </a:rPr>
              <a:t>: </a:t>
            </a:r>
          </a:p>
          <a:p>
            <a:r>
              <a:rPr lang="en-US" sz="2000" dirty="0">
                <a:solidFill>
                  <a:srgbClr val="993300"/>
                </a:solidFill>
                <a:latin typeface="Arial Rounded MT Bold" pitchFamily="34" charset="0"/>
              </a:rPr>
              <a:t>	</a:t>
            </a:r>
            <a:r>
              <a:rPr lang="en-US" sz="2000" dirty="0" err="1">
                <a:solidFill>
                  <a:srgbClr val="993300"/>
                </a:solidFill>
                <a:latin typeface="Arial Rounded MT Bold" pitchFamily="34" charset="0"/>
              </a:rPr>
              <a:t>cout</a:t>
            </a:r>
            <a:r>
              <a:rPr lang="en-US" sz="2000" dirty="0">
                <a:solidFill>
                  <a:srgbClr val="993300"/>
                </a:solidFill>
                <a:latin typeface="Arial Rounded MT Bold" pitchFamily="34" charset="0"/>
              </a:rPr>
              <a:t>&lt;&lt;"invalid choice";</a:t>
            </a:r>
          </a:p>
          <a:p>
            <a:r>
              <a:rPr lang="en-US" sz="2000" dirty="0">
                <a:solidFill>
                  <a:srgbClr val="993300"/>
                </a:solidFill>
                <a:latin typeface="Arial Rounded MT Bold" pitchFamily="34" charset="0"/>
              </a:rPr>
              <a:t>}</a:t>
            </a:r>
          </a:p>
          <a:p>
            <a:r>
              <a:rPr lang="en-US" sz="2000" dirty="0" err="1">
                <a:latin typeface="Verdana" pitchFamily="34" charset="0"/>
              </a:rPr>
              <a:t>getch</a:t>
            </a:r>
            <a:r>
              <a:rPr lang="en-US" sz="2000" dirty="0">
                <a:latin typeface="Verdana" pitchFamily="34" charset="0"/>
              </a:rPr>
              <a:t>();</a:t>
            </a:r>
          </a:p>
          <a:p>
            <a:r>
              <a:rPr lang="en-US" sz="2000" dirty="0">
                <a:latin typeface="Verdana" pitchFamily="34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821608"/>
            <a:ext cx="7848600" cy="54999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Arithmetical </a:t>
            </a:r>
            <a:r>
              <a:rPr lang="en-US" dirty="0"/>
              <a:t>operations as per the </a:t>
            </a:r>
            <a:r>
              <a:rPr lang="en-US" dirty="0" smtClean="0"/>
              <a:t>choice – using </a:t>
            </a:r>
            <a:r>
              <a:rPr lang="en-US" b="1" dirty="0" smtClean="0"/>
              <a:t>switch </a:t>
            </a:r>
            <a:r>
              <a:rPr lang="en-US" dirty="0" smtClean="0"/>
              <a:t>statement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6FA99-7E18-4610-9C91-29587EB7556F}" type="datetime1">
              <a:rPr lang="en-US" smtClean="0"/>
              <a:pPr/>
              <a:t>10/18/2014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9" name="Left Arrow 8">
            <a:hlinkClick r:id="" action="ppaction://hlinkshowjump?jump=lastslideviewed"/>
          </p:cNvPr>
          <p:cNvSpPr/>
          <p:nvPr/>
        </p:nvSpPr>
        <p:spPr>
          <a:xfrm>
            <a:off x="152400" y="5791200"/>
            <a:ext cx="762000" cy="838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3" y="2401922"/>
            <a:ext cx="1295399" cy="14080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8738" lvl="1"/>
            <a:r>
              <a:rPr lang="en-US" sz="1400" b="1" i="1" dirty="0" smtClean="0">
                <a:solidFill>
                  <a:schemeClr val="bg1"/>
                </a:solidFill>
                <a:hlinkClick r:id="rId3" action="ppaction://hlinksldjump"/>
              </a:rPr>
              <a:t>Syntax</a:t>
            </a:r>
            <a:endParaRPr lang="en-US" sz="1400" b="1" i="1" dirty="0">
              <a:solidFill>
                <a:schemeClr val="bg1"/>
              </a:solidFill>
            </a:endParaRPr>
          </a:p>
          <a:p>
            <a:pPr marL="58738" lvl="1"/>
            <a:endParaRPr lang="en-US" sz="1050" b="1" i="1" dirty="0">
              <a:solidFill>
                <a:srgbClr val="0000FF"/>
              </a:solidFill>
            </a:endParaRPr>
          </a:p>
          <a:p>
            <a:pPr marL="58738" lvl="1"/>
            <a:endParaRPr lang="en-US" sz="1100" b="1" i="1" dirty="0" smtClean="0">
              <a:solidFill>
                <a:srgbClr val="0000FF"/>
              </a:solidFill>
            </a:endParaRPr>
          </a:p>
          <a:p>
            <a:pPr marL="58738" lvl="1"/>
            <a:r>
              <a:rPr lang="en-US" sz="1400" b="1" i="1" dirty="0">
                <a:solidFill>
                  <a:srgbClr val="0000FF"/>
                </a:solidFill>
                <a:hlinkClick r:id="rId4" action="ppaction://hlinksldjump"/>
              </a:rPr>
              <a:t>Control Flow</a:t>
            </a:r>
            <a:endParaRPr lang="en-US" sz="1400" b="1" i="1" dirty="0">
              <a:solidFill>
                <a:srgbClr val="0000FF"/>
              </a:solidFill>
            </a:endParaRPr>
          </a:p>
          <a:p>
            <a:pPr marL="58738" lvl="1"/>
            <a:endParaRPr lang="en-US" sz="1100" b="1" i="1" dirty="0" smtClean="0">
              <a:solidFill>
                <a:srgbClr val="0000FF"/>
              </a:solidFill>
            </a:endParaRPr>
          </a:p>
          <a:p>
            <a:pPr marL="58738" lvl="1"/>
            <a:endParaRPr lang="en-US" sz="1100" b="1" i="1" dirty="0" smtClean="0">
              <a:solidFill>
                <a:srgbClr val="0000FF"/>
              </a:solidFill>
            </a:endParaRPr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295400" y="6356350"/>
            <a:ext cx="4724400" cy="365125"/>
          </a:xfrm>
        </p:spPr>
        <p:txBody>
          <a:bodyPr/>
          <a:lstStyle/>
          <a:p>
            <a:r>
              <a:rPr lang="en-US" dirty="0" smtClean="0"/>
              <a:t>CS 111                              Department of CSE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295400" y="1143000"/>
            <a:ext cx="7467600" cy="5059363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Nesting of </a:t>
            </a:r>
            <a:r>
              <a:rPr lang="en-US" dirty="0" smtClean="0">
                <a:solidFill>
                  <a:srgbClr val="FF0000"/>
                </a:solidFill>
              </a:rPr>
              <a:t>if – else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else – if</a:t>
            </a:r>
            <a:r>
              <a:rPr lang="en-US" dirty="0" smtClean="0">
                <a:solidFill>
                  <a:srgbClr val="002060"/>
                </a:solidFill>
              </a:rPr>
              <a:t> ladder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DDB7B-00F5-42D4-8A60-B8E6B6BD9A90}" type="datetime1">
              <a:rPr lang="en-US" smtClean="0"/>
              <a:pPr/>
              <a:t>10/18/2014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Objectives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9" name="Left Arrow 8">
            <a:hlinkClick r:id="" action="ppaction://hlinkshowjump?jump=lastslideviewed"/>
          </p:cNvPr>
          <p:cNvSpPr/>
          <p:nvPr/>
        </p:nvSpPr>
        <p:spPr>
          <a:xfrm>
            <a:off x="152400" y="5791200"/>
            <a:ext cx="762000" cy="838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295400" y="6356350"/>
            <a:ext cx="4724400" cy="365125"/>
          </a:xfrm>
        </p:spPr>
        <p:txBody>
          <a:bodyPr/>
          <a:lstStyle/>
          <a:p>
            <a:r>
              <a:rPr lang="en-US" dirty="0" smtClean="0"/>
              <a:t>CS 111                              Department of CSE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011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63" name="Group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828773"/>
              </p:ext>
            </p:extLst>
          </p:nvPr>
        </p:nvGraphicFramePr>
        <p:xfrm>
          <a:off x="1295400" y="1828800"/>
          <a:ext cx="7772400" cy="3886200"/>
        </p:xfrm>
        <a:graphic>
          <a:graphicData uri="http://schemas.openxmlformats.org/drawingml/2006/table">
            <a:tbl>
              <a:tblPr/>
              <a:tblGrid>
                <a:gridCol w="7772400"/>
              </a:tblGrid>
              <a:tr h="3886200">
                <a:tc>
                  <a:txBody>
                    <a:bodyPr/>
                    <a:lstStyle/>
                    <a:p>
                      <a:pPr marL="514350" marR="0" lvl="0" indent="-4572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AutoNum type="arabicParenBoth"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Arial" pitchFamily="34" charset="0"/>
                          <a:ea typeface="Batang" charset="-127"/>
                          <a:cs typeface="OCIDJG+Arial" charset="0"/>
                        </a:rPr>
                        <a:t>Order the cases alphabetically or numerically – improves readability. </a:t>
                      </a:r>
                    </a:p>
                    <a:p>
                      <a:pPr marL="514350" marR="0" lvl="0" indent="-4572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AutoNum type="arabicParenBoth"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Arial" pitchFamily="34" charset="0"/>
                          <a:ea typeface="Batang" charset="-127"/>
                          <a:cs typeface="OCIDJG+Arial" charset="0"/>
                        </a:rPr>
                        <a:t>Put the normal cases first ; put the exceptional  cases later. </a:t>
                      </a:r>
                    </a:p>
                    <a:p>
                      <a:pPr marL="514350" marR="0" lvl="0" indent="-4572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AutoNum type="arabicParenBoth"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Arial" pitchFamily="34" charset="0"/>
                          <a:ea typeface="Batang" charset="-127"/>
                          <a:cs typeface="OCIDJG+Arial" charset="0"/>
                        </a:rPr>
                        <a:t>Order cases by frequency:-put the most frequently executed cases first and the least frequently used cases later. </a:t>
                      </a:r>
                    </a:p>
                    <a:p>
                      <a:pPr marL="514350" marR="0" lvl="0" indent="-4572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AutoNum type="arabicParenBoth"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Arial" pitchFamily="34" charset="0"/>
                          <a:ea typeface="Batang" charset="-127"/>
                          <a:cs typeface="OCIDJG+Arial" charset="0"/>
                        </a:rPr>
                        <a:t>Use default case to detect errors and unexpected cases [user friendly messages].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609600"/>
            <a:ext cx="7848600" cy="549992"/>
          </a:xfrm>
        </p:spPr>
        <p:txBody>
          <a:bodyPr>
            <a:noAutofit/>
          </a:bodyPr>
          <a:lstStyle/>
          <a:p>
            <a:pPr algn="l" eaLnBrk="1" hangingPunct="1"/>
            <a:r>
              <a:rPr lang="en-US" sz="4000" dirty="0" smtClean="0"/>
              <a:t>Some guidelines for writing switch case statements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782B9-C691-4287-A7C8-8BCFB662D259}" type="datetime1">
              <a:rPr lang="en-US" smtClean="0"/>
              <a:pPr/>
              <a:t>10/18/2014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8" name="Left Arrow 7">
            <a:hlinkClick r:id="" action="ppaction://hlinkshowjump?jump=lastslideviewed"/>
          </p:cNvPr>
          <p:cNvSpPr/>
          <p:nvPr/>
        </p:nvSpPr>
        <p:spPr>
          <a:xfrm>
            <a:off x="152400" y="5791200"/>
            <a:ext cx="762000" cy="838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3" y="2401922"/>
            <a:ext cx="1295399" cy="14080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8738" lvl="1"/>
            <a:r>
              <a:rPr lang="en-US" sz="1400" b="1" i="1" dirty="0" smtClean="0">
                <a:solidFill>
                  <a:schemeClr val="bg1"/>
                </a:solidFill>
                <a:hlinkClick r:id="rId2" action="ppaction://hlinksldjump"/>
              </a:rPr>
              <a:t>Syntax</a:t>
            </a:r>
            <a:endParaRPr lang="en-US" sz="1400" b="1" i="1" dirty="0">
              <a:solidFill>
                <a:schemeClr val="bg1"/>
              </a:solidFill>
            </a:endParaRPr>
          </a:p>
          <a:p>
            <a:pPr marL="58738" lvl="1"/>
            <a:endParaRPr lang="en-US" sz="1050" b="1" i="1" dirty="0">
              <a:solidFill>
                <a:srgbClr val="0000FF"/>
              </a:solidFill>
            </a:endParaRPr>
          </a:p>
          <a:p>
            <a:pPr marL="58738" lvl="1"/>
            <a:endParaRPr lang="en-US" sz="1100" b="1" i="1" dirty="0" smtClean="0">
              <a:solidFill>
                <a:srgbClr val="0000FF"/>
              </a:solidFill>
            </a:endParaRPr>
          </a:p>
          <a:p>
            <a:pPr marL="58738" lvl="1"/>
            <a:r>
              <a:rPr lang="en-US" sz="1400" b="1" i="1" dirty="0">
                <a:solidFill>
                  <a:srgbClr val="0000FF"/>
                </a:solidFill>
                <a:hlinkClick r:id="rId3" action="ppaction://hlinksldjump"/>
              </a:rPr>
              <a:t>Control Flow</a:t>
            </a:r>
            <a:endParaRPr lang="en-US" sz="1400" b="1" i="1" dirty="0">
              <a:solidFill>
                <a:srgbClr val="0000FF"/>
              </a:solidFill>
            </a:endParaRPr>
          </a:p>
          <a:p>
            <a:pPr marL="58738" lvl="1"/>
            <a:endParaRPr lang="en-US" sz="1100" b="1" i="1" dirty="0" smtClean="0">
              <a:solidFill>
                <a:srgbClr val="0000FF"/>
              </a:solidFill>
            </a:endParaRPr>
          </a:p>
          <a:p>
            <a:pPr marL="58738" lvl="1"/>
            <a:endParaRPr lang="en-US" sz="1100" b="1" i="1" dirty="0" smtClean="0">
              <a:solidFill>
                <a:srgbClr val="0000FF"/>
              </a:solidFill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295400" y="6356350"/>
            <a:ext cx="4724400" cy="365125"/>
          </a:xfrm>
        </p:spPr>
        <p:txBody>
          <a:bodyPr/>
          <a:lstStyle/>
          <a:p>
            <a:r>
              <a:rPr lang="en-US" dirty="0" smtClean="0"/>
              <a:t>CS 111                              Department of CSE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idx="1"/>
          </p:nvPr>
        </p:nvSpPr>
        <p:spPr>
          <a:xfrm>
            <a:off x="1219200" y="1600200"/>
            <a:ext cx="7772400" cy="4373563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iNum</a:t>
            </a:r>
            <a:r>
              <a:rPr lang="en-US" sz="2400" dirty="0" smtClean="0"/>
              <a:t> = 2;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/>
              <a:t>switch(</a:t>
            </a:r>
            <a:r>
              <a:rPr lang="en-US" sz="2400" dirty="0" err="1" smtClean="0"/>
              <a:t>iNum</a:t>
            </a:r>
            <a:r>
              <a:rPr lang="en-US" sz="2400" dirty="0" smtClean="0"/>
              <a:t>){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/>
              <a:t>	case 1: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/>
              <a:t>		</a:t>
            </a:r>
            <a:r>
              <a:rPr lang="en-US" sz="2400" dirty="0" err="1" smtClean="0"/>
              <a:t>cout</a:t>
            </a:r>
            <a:r>
              <a:rPr lang="en-US" sz="2400" dirty="0" smtClean="0"/>
              <a:t>&lt;&lt;“ONE”; break;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/>
              <a:t>	case 2: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/>
              <a:t>		</a:t>
            </a:r>
            <a:r>
              <a:rPr lang="en-US" sz="2400" dirty="0" err="1" smtClean="0"/>
              <a:t>cout</a:t>
            </a:r>
            <a:r>
              <a:rPr lang="en-US" sz="2400" dirty="0" smtClean="0"/>
              <a:t>&lt;&lt;“TWO”; break;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/>
              <a:t>	case 3: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/>
              <a:t>		</a:t>
            </a:r>
            <a:r>
              <a:rPr lang="en-US" sz="2400" dirty="0" err="1" smtClean="0"/>
              <a:t>cout</a:t>
            </a:r>
            <a:r>
              <a:rPr lang="en-US" sz="2400" dirty="0" smtClean="0"/>
              <a:t>&lt;&lt;“</a:t>
            </a:r>
            <a:r>
              <a:rPr lang="en-US" sz="2400" dirty="0" err="1" smtClean="0"/>
              <a:t>THREE”;break</a:t>
            </a:r>
            <a:r>
              <a:rPr lang="en-US" sz="2400" dirty="0" smtClean="0"/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/>
              <a:t>	default: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/>
              <a:t>		</a:t>
            </a:r>
            <a:r>
              <a:rPr lang="en-US" sz="2400" dirty="0" err="1" smtClean="0"/>
              <a:t>cout</a:t>
            </a:r>
            <a:r>
              <a:rPr lang="en-US" sz="2400" dirty="0" smtClean="0"/>
              <a:t>&lt;&lt;“</a:t>
            </a:r>
            <a:r>
              <a:rPr lang="en-US" sz="2400" dirty="0" err="1" smtClean="0"/>
              <a:t>INVALID”;break</a:t>
            </a:r>
            <a:r>
              <a:rPr lang="en-US" sz="2400" dirty="0" smtClean="0"/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/>
              <a:t>} </a:t>
            </a:r>
          </a:p>
        </p:txBody>
      </p:sp>
      <p:sp>
        <p:nvSpPr>
          <p:cNvPr id="22530" name="Rectangle 3"/>
          <p:cNvSpPr>
            <a:spLocks noGrp="1" noChangeArrowheads="1"/>
          </p:cNvSpPr>
          <p:nvPr>
            <p:ph type="title"/>
          </p:nvPr>
        </p:nvSpPr>
        <p:spPr>
          <a:xfrm>
            <a:off x="1219200" y="669208"/>
            <a:ext cx="7848600" cy="549992"/>
          </a:xfrm>
          <a:noFill/>
        </p:spPr>
        <p:txBody>
          <a:bodyPr>
            <a:noAutofit/>
          </a:bodyPr>
          <a:lstStyle/>
          <a:p>
            <a:pPr algn="l" eaLnBrk="1" hangingPunct="1"/>
            <a:r>
              <a:rPr lang="en-US" sz="3800" dirty="0" smtClean="0"/>
              <a:t>What is the output of the following code snippet? </a:t>
            </a:r>
          </a:p>
        </p:txBody>
      </p:sp>
      <p:pic>
        <p:nvPicPr>
          <p:cNvPr id="3482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0" y="2362200"/>
            <a:ext cx="3657600" cy="254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D3180-E0EB-4DD6-AFA0-37986C61940A}" type="datetime1">
              <a:rPr lang="en-US" smtClean="0"/>
              <a:pPr/>
              <a:t>10/18/2014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9" name="Left Arrow 8">
            <a:hlinkClick r:id="" action="ppaction://hlinkshowjump?jump=lastslideviewed"/>
          </p:cNvPr>
          <p:cNvSpPr/>
          <p:nvPr/>
        </p:nvSpPr>
        <p:spPr>
          <a:xfrm>
            <a:off x="152400" y="5791200"/>
            <a:ext cx="762000" cy="838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3" y="2401922"/>
            <a:ext cx="1295399" cy="14080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8738" lvl="1"/>
            <a:r>
              <a:rPr lang="en-US" sz="1400" b="1" i="1" dirty="0" smtClean="0">
                <a:solidFill>
                  <a:schemeClr val="bg1"/>
                </a:solidFill>
                <a:hlinkClick r:id="rId3" action="ppaction://hlinksldjump"/>
              </a:rPr>
              <a:t>Syntax</a:t>
            </a:r>
            <a:endParaRPr lang="en-US" sz="1400" b="1" i="1" dirty="0">
              <a:solidFill>
                <a:schemeClr val="bg1"/>
              </a:solidFill>
            </a:endParaRPr>
          </a:p>
          <a:p>
            <a:pPr marL="58738" lvl="1"/>
            <a:endParaRPr lang="en-US" sz="1050" b="1" i="1" dirty="0">
              <a:solidFill>
                <a:srgbClr val="0000FF"/>
              </a:solidFill>
            </a:endParaRPr>
          </a:p>
          <a:p>
            <a:pPr marL="58738" lvl="1"/>
            <a:endParaRPr lang="en-US" sz="1100" b="1" i="1" dirty="0" smtClean="0">
              <a:solidFill>
                <a:srgbClr val="0000FF"/>
              </a:solidFill>
            </a:endParaRPr>
          </a:p>
          <a:p>
            <a:pPr marL="58738" lvl="1"/>
            <a:r>
              <a:rPr lang="en-US" sz="1400" b="1" i="1" dirty="0">
                <a:solidFill>
                  <a:srgbClr val="0000FF"/>
                </a:solidFill>
                <a:hlinkClick r:id="rId4" action="ppaction://hlinksldjump"/>
              </a:rPr>
              <a:t>Control Flow</a:t>
            </a:r>
            <a:endParaRPr lang="en-US" sz="1400" b="1" i="1" dirty="0">
              <a:solidFill>
                <a:srgbClr val="0000FF"/>
              </a:solidFill>
            </a:endParaRPr>
          </a:p>
          <a:p>
            <a:pPr marL="58738" lvl="1"/>
            <a:endParaRPr lang="en-US" sz="1100" b="1" i="1" dirty="0" smtClean="0">
              <a:solidFill>
                <a:srgbClr val="0000FF"/>
              </a:solidFill>
            </a:endParaRPr>
          </a:p>
          <a:p>
            <a:pPr marL="58738" lvl="1"/>
            <a:endParaRPr lang="en-US" sz="1100" b="1" i="1" dirty="0" smtClean="0">
              <a:solidFill>
                <a:srgbClr val="0000FF"/>
              </a:solidFill>
            </a:endParaRPr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295400" y="6356350"/>
            <a:ext cx="4724400" cy="365125"/>
          </a:xfrm>
        </p:spPr>
        <p:txBody>
          <a:bodyPr/>
          <a:lstStyle/>
          <a:p>
            <a:r>
              <a:rPr lang="en-US" dirty="0" smtClean="0"/>
              <a:t>CS 111                              Department of CSE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1371600" y="1524000"/>
            <a:ext cx="7543800" cy="4449763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err="1" smtClean="0"/>
              <a:t>iNum</a:t>
            </a:r>
            <a:r>
              <a:rPr lang="en-US" sz="2400" dirty="0" smtClean="0"/>
              <a:t> = 2;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/>
              <a:t>switch(</a:t>
            </a:r>
            <a:r>
              <a:rPr lang="en-US" sz="2400" dirty="0" err="1" smtClean="0"/>
              <a:t>iNum</a:t>
            </a:r>
            <a:r>
              <a:rPr lang="en-US" sz="2400" dirty="0" smtClean="0"/>
              <a:t>)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/>
              <a:t>default: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/>
              <a:t>		</a:t>
            </a:r>
            <a:r>
              <a:rPr lang="en-US" sz="2400" dirty="0" err="1" smtClean="0"/>
              <a:t>cout</a:t>
            </a:r>
            <a:r>
              <a:rPr lang="en-US" sz="2400" dirty="0" smtClean="0"/>
              <a:t>&lt;&lt;“INVALID”;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/>
              <a:t>case 1: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/>
              <a:t>		</a:t>
            </a:r>
            <a:r>
              <a:rPr lang="en-US" sz="2400" dirty="0" err="1" smtClean="0"/>
              <a:t>cout</a:t>
            </a:r>
            <a:r>
              <a:rPr lang="en-US" sz="2400" dirty="0" smtClean="0"/>
              <a:t>&lt;&lt;“ONE”;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/>
              <a:t>case 2: 	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/>
              <a:t>		</a:t>
            </a:r>
            <a:r>
              <a:rPr lang="en-US" sz="2400" dirty="0" err="1" smtClean="0"/>
              <a:t>cout</a:t>
            </a:r>
            <a:r>
              <a:rPr lang="en-US" sz="2400" dirty="0" smtClean="0"/>
              <a:t>&lt;&lt;“TWO”;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/>
              <a:t>		break;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/>
              <a:t>case 3: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/>
              <a:t>		</a:t>
            </a:r>
            <a:r>
              <a:rPr lang="en-US" sz="2400" dirty="0" err="1" smtClean="0"/>
              <a:t>cout</a:t>
            </a:r>
            <a:r>
              <a:rPr lang="en-US" sz="2400" dirty="0" smtClean="0"/>
              <a:t>&lt;&lt;“THREE”;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/>
              <a:t>} </a:t>
            </a: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609600"/>
            <a:ext cx="7848600" cy="549992"/>
          </a:xfrm>
        </p:spPr>
        <p:txBody>
          <a:bodyPr>
            <a:noAutofit/>
          </a:bodyPr>
          <a:lstStyle/>
          <a:p>
            <a:pPr algn="l" eaLnBrk="1" hangingPunct="1"/>
            <a:r>
              <a:rPr lang="en-US" sz="3800" dirty="0" smtClean="0"/>
              <a:t>What is the output of the following code snippet? </a:t>
            </a:r>
          </a:p>
        </p:txBody>
      </p:sp>
      <p:pic>
        <p:nvPicPr>
          <p:cNvPr id="3584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53000" y="2819400"/>
            <a:ext cx="3505200" cy="267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475AD-A983-45A5-8EFB-4425D8CB123D}" type="datetime1">
              <a:rPr lang="en-US" smtClean="0"/>
              <a:pPr/>
              <a:t>10/18/2014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9" name="Left Arrow 8">
            <a:hlinkClick r:id="" action="ppaction://hlinkshowjump?jump=lastslideviewed"/>
          </p:cNvPr>
          <p:cNvSpPr/>
          <p:nvPr/>
        </p:nvSpPr>
        <p:spPr>
          <a:xfrm>
            <a:off x="152400" y="5791200"/>
            <a:ext cx="762000" cy="838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3" y="2401922"/>
            <a:ext cx="1295399" cy="14080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8738" lvl="1"/>
            <a:r>
              <a:rPr lang="en-US" sz="1400" b="1" i="1" dirty="0" smtClean="0">
                <a:solidFill>
                  <a:schemeClr val="bg1"/>
                </a:solidFill>
                <a:hlinkClick r:id="rId3" action="ppaction://hlinksldjump"/>
              </a:rPr>
              <a:t>Syntax</a:t>
            </a:r>
            <a:endParaRPr lang="en-US" sz="1400" b="1" i="1" dirty="0">
              <a:solidFill>
                <a:schemeClr val="bg1"/>
              </a:solidFill>
            </a:endParaRPr>
          </a:p>
          <a:p>
            <a:pPr marL="58738" lvl="1"/>
            <a:endParaRPr lang="en-US" sz="1050" b="1" i="1" dirty="0">
              <a:solidFill>
                <a:srgbClr val="0000FF"/>
              </a:solidFill>
            </a:endParaRPr>
          </a:p>
          <a:p>
            <a:pPr marL="58738" lvl="1"/>
            <a:endParaRPr lang="en-US" sz="1100" b="1" i="1" dirty="0" smtClean="0">
              <a:solidFill>
                <a:srgbClr val="0000FF"/>
              </a:solidFill>
            </a:endParaRPr>
          </a:p>
          <a:p>
            <a:pPr marL="58738" lvl="1"/>
            <a:r>
              <a:rPr lang="en-US" sz="1400" b="1" i="1" dirty="0">
                <a:solidFill>
                  <a:srgbClr val="0000FF"/>
                </a:solidFill>
                <a:hlinkClick r:id="rId4" action="ppaction://hlinksldjump"/>
              </a:rPr>
              <a:t>Control Flow</a:t>
            </a:r>
            <a:endParaRPr lang="en-US" sz="1400" b="1" i="1" dirty="0">
              <a:solidFill>
                <a:srgbClr val="0000FF"/>
              </a:solidFill>
            </a:endParaRPr>
          </a:p>
          <a:p>
            <a:pPr marL="58738" lvl="1"/>
            <a:endParaRPr lang="en-US" sz="1100" b="1" i="1" dirty="0" smtClean="0">
              <a:solidFill>
                <a:srgbClr val="0000FF"/>
              </a:solidFill>
            </a:endParaRPr>
          </a:p>
          <a:p>
            <a:pPr marL="58738" lvl="1"/>
            <a:endParaRPr lang="en-US" sz="1100" b="1" i="1" dirty="0" smtClean="0">
              <a:solidFill>
                <a:srgbClr val="0000FF"/>
              </a:solidFill>
            </a:endParaRPr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295400" y="6356350"/>
            <a:ext cx="4724400" cy="365125"/>
          </a:xfrm>
        </p:spPr>
        <p:txBody>
          <a:bodyPr/>
          <a:lstStyle/>
          <a:p>
            <a:r>
              <a:rPr lang="en-US" dirty="0" smtClean="0"/>
              <a:t>CS 111                              Department of CSE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5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1295400" y="1524000"/>
            <a:ext cx="8229600" cy="43735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400" dirty="0" smtClean="0"/>
              <a:t>switch (</a:t>
            </a:r>
            <a:r>
              <a:rPr lang="en-US" sz="2400" dirty="0" err="1" smtClean="0"/>
              <a:t>iDepartmentCode</a:t>
            </a:r>
            <a:r>
              <a:rPr lang="en-US" sz="2400" dirty="0" smtClean="0"/>
              <a:t>){ </a:t>
            </a:r>
          </a:p>
          <a:p>
            <a:pPr eaLnBrk="1" hangingPunct="1">
              <a:buFontTx/>
              <a:buNone/>
            </a:pPr>
            <a:r>
              <a:rPr lang="en-US" sz="2400" dirty="0" smtClean="0"/>
              <a:t>	case 110 : </a:t>
            </a:r>
            <a:r>
              <a:rPr lang="en-US" sz="2400" dirty="0" err="1" smtClean="0"/>
              <a:t>cout</a:t>
            </a:r>
            <a:r>
              <a:rPr lang="en-US" sz="2400" dirty="0" smtClean="0"/>
              <a:t>&lt;&lt;“HRD”; </a:t>
            </a:r>
          </a:p>
          <a:p>
            <a:pPr eaLnBrk="1" hangingPunct="1">
              <a:buFontTx/>
              <a:buNone/>
            </a:pPr>
            <a:r>
              <a:rPr lang="en-US" sz="2400" dirty="0" smtClean="0"/>
              <a:t>	case 115 : </a:t>
            </a:r>
            <a:r>
              <a:rPr lang="en-US" sz="2400" dirty="0" err="1" smtClean="0"/>
              <a:t>cout</a:t>
            </a:r>
            <a:r>
              <a:rPr lang="en-US" sz="2400" dirty="0" smtClean="0"/>
              <a:t>&lt;&lt;“IVS”; </a:t>
            </a:r>
          </a:p>
          <a:p>
            <a:pPr eaLnBrk="1" hangingPunct="1">
              <a:buFontTx/>
              <a:buNone/>
            </a:pPr>
            <a:r>
              <a:rPr lang="en-US" sz="2400" dirty="0" smtClean="0"/>
              <a:t>	case 125 : </a:t>
            </a:r>
            <a:r>
              <a:rPr lang="en-US" sz="2400" dirty="0" err="1" smtClean="0"/>
              <a:t>cout</a:t>
            </a:r>
            <a:r>
              <a:rPr lang="en-US" sz="2400" dirty="0" smtClean="0"/>
              <a:t>&lt;&lt;“E&amp;R”; </a:t>
            </a:r>
          </a:p>
          <a:p>
            <a:pPr eaLnBrk="1" hangingPunct="1">
              <a:buFontTx/>
              <a:buNone/>
            </a:pPr>
            <a:r>
              <a:rPr lang="en-US" sz="2400" dirty="0" smtClean="0"/>
              <a:t>	case 135 : </a:t>
            </a:r>
            <a:r>
              <a:rPr lang="en-US" sz="2400" dirty="0" err="1" smtClean="0"/>
              <a:t>cout</a:t>
            </a:r>
            <a:r>
              <a:rPr lang="en-US" sz="2400" dirty="0" smtClean="0"/>
              <a:t>&lt;&lt;“CCD”; </a:t>
            </a:r>
          </a:p>
          <a:p>
            <a:pPr eaLnBrk="1" hangingPunct="1">
              <a:buFontTx/>
              <a:buNone/>
            </a:pPr>
            <a:r>
              <a:rPr lang="en-US" sz="2400" dirty="0" smtClean="0"/>
              <a:t>}</a:t>
            </a:r>
          </a:p>
          <a:p>
            <a:pPr eaLnBrk="1" hangingPunct="1">
              <a:buFontTx/>
              <a:buNone/>
            </a:pPr>
            <a:endParaRPr lang="en-US" sz="2400" dirty="0" smtClean="0"/>
          </a:p>
          <a:p>
            <a:pPr eaLnBrk="1" hangingPunct="1">
              <a:buFontTx/>
              <a:buNone/>
            </a:pPr>
            <a:r>
              <a:rPr lang="en-US" sz="2400" dirty="0" smtClean="0"/>
              <a:t>	Assume </a:t>
            </a:r>
            <a:r>
              <a:rPr lang="en-US" sz="2400" dirty="0" err="1" smtClean="0"/>
              <a:t>iDepartmentCode</a:t>
            </a:r>
            <a:r>
              <a:rPr lang="en-US" sz="2400" dirty="0" smtClean="0"/>
              <a:t> is 115 </a:t>
            </a:r>
          </a:p>
          <a:p>
            <a:pPr eaLnBrk="1" hangingPunct="1">
              <a:buFontTx/>
              <a:buNone/>
            </a:pPr>
            <a:r>
              <a:rPr lang="en-US" sz="2400" dirty="0" smtClean="0"/>
              <a:t>	</a:t>
            </a:r>
            <a:r>
              <a:rPr lang="en-US" sz="2400" b="1" dirty="0" smtClean="0">
                <a:latin typeface="Tempus Sans ITC" pitchFamily="82" charset="0"/>
              </a:rPr>
              <a:t>find the output ?</a:t>
            </a: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669208"/>
            <a:ext cx="7848600" cy="549992"/>
          </a:xfrm>
        </p:spPr>
        <p:txBody>
          <a:bodyPr>
            <a:noAutofit/>
          </a:bodyPr>
          <a:lstStyle/>
          <a:p>
            <a:pPr algn="l" eaLnBrk="1" hangingPunct="1"/>
            <a:r>
              <a:rPr lang="en-US" sz="3800" dirty="0" smtClean="0"/>
              <a:t>What is the output of the following code snippet? </a:t>
            </a:r>
          </a:p>
        </p:txBody>
      </p:sp>
      <p:sp>
        <p:nvSpPr>
          <p:cNvPr id="36868" name="AutoShape 4"/>
          <p:cNvSpPr>
            <a:spLocks noChangeArrowheads="1"/>
          </p:cNvSpPr>
          <p:nvPr/>
        </p:nvSpPr>
        <p:spPr bwMode="auto">
          <a:xfrm>
            <a:off x="6019800" y="2286000"/>
            <a:ext cx="2667000" cy="2590800"/>
          </a:xfrm>
          <a:prstGeom prst="verticalScroll">
            <a:avLst>
              <a:gd name="adj" fmla="val 12500"/>
            </a:avLst>
          </a:prstGeom>
          <a:solidFill>
            <a:srgbClr val="FF99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/>
              <a:t>IVSE&amp;RCCD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E6DF4-62EC-4736-8DD0-8DCD059BB9C3}" type="datetime1">
              <a:rPr lang="en-US" smtClean="0"/>
              <a:pPr/>
              <a:t>10/18/2014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9" name="Left Arrow 8">
            <a:hlinkClick r:id="" action="ppaction://hlinkshowjump?jump=lastslideviewed"/>
          </p:cNvPr>
          <p:cNvSpPr/>
          <p:nvPr/>
        </p:nvSpPr>
        <p:spPr>
          <a:xfrm>
            <a:off x="152400" y="5791200"/>
            <a:ext cx="762000" cy="838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3" y="2401922"/>
            <a:ext cx="1295399" cy="14080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8738" lvl="1"/>
            <a:r>
              <a:rPr lang="en-US" sz="1400" b="1" i="1" dirty="0" smtClean="0">
                <a:solidFill>
                  <a:schemeClr val="bg1"/>
                </a:solidFill>
                <a:hlinkClick r:id="rId2" action="ppaction://hlinksldjump"/>
              </a:rPr>
              <a:t>Syntax</a:t>
            </a:r>
            <a:endParaRPr lang="en-US" sz="1400" b="1" i="1" dirty="0">
              <a:solidFill>
                <a:schemeClr val="bg1"/>
              </a:solidFill>
            </a:endParaRPr>
          </a:p>
          <a:p>
            <a:pPr marL="58738" lvl="1"/>
            <a:endParaRPr lang="en-US" sz="1050" b="1" i="1" dirty="0">
              <a:solidFill>
                <a:srgbClr val="0000FF"/>
              </a:solidFill>
            </a:endParaRPr>
          </a:p>
          <a:p>
            <a:pPr marL="58738" lvl="1"/>
            <a:endParaRPr lang="en-US" sz="1100" b="1" i="1" dirty="0" smtClean="0">
              <a:solidFill>
                <a:srgbClr val="0000FF"/>
              </a:solidFill>
            </a:endParaRPr>
          </a:p>
          <a:p>
            <a:pPr marL="58738" lvl="1"/>
            <a:r>
              <a:rPr lang="en-US" sz="1400" b="1" i="1" dirty="0">
                <a:solidFill>
                  <a:srgbClr val="0000FF"/>
                </a:solidFill>
                <a:hlinkClick r:id="rId3" action="ppaction://hlinksldjump"/>
              </a:rPr>
              <a:t>Control Flow</a:t>
            </a:r>
            <a:endParaRPr lang="en-US" sz="1400" b="1" i="1" dirty="0">
              <a:solidFill>
                <a:srgbClr val="0000FF"/>
              </a:solidFill>
            </a:endParaRPr>
          </a:p>
          <a:p>
            <a:pPr marL="58738" lvl="1"/>
            <a:endParaRPr lang="en-US" sz="1100" b="1" i="1" dirty="0" smtClean="0">
              <a:solidFill>
                <a:srgbClr val="0000FF"/>
              </a:solidFill>
            </a:endParaRPr>
          </a:p>
          <a:p>
            <a:pPr marL="58738" lvl="1"/>
            <a:endParaRPr lang="en-US" sz="1100" b="1" i="1" dirty="0" smtClean="0">
              <a:solidFill>
                <a:srgbClr val="0000FF"/>
              </a:solidFill>
            </a:endParaRPr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295400" y="6356350"/>
            <a:ext cx="4724400" cy="365125"/>
          </a:xfrm>
        </p:spPr>
        <p:txBody>
          <a:bodyPr/>
          <a:lstStyle/>
          <a:p>
            <a:r>
              <a:rPr lang="en-US" dirty="0" smtClean="0"/>
              <a:t>CS 111                              Department of CSE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36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1371600" y="1524000"/>
            <a:ext cx="75438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iNum</a:t>
            </a:r>
            <a:r>
              <a:rPr lang="en-US" sz="2400" dirty="0" smtClean="0"/>
              <a:t> = 2;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/>
              <a:t>switch(</a:t>
            </a:r>
            <a:r>
              <a:rPr lang="en-US" sz="2400" dirty="0" err="1" smtClean="0"/>
              <a:t>iNum</a:t>
            </a:r>
            <a:r>
              <a:rPr lang="en-US" sz="2400" dirty="0" smtClean="0"/>
              <a:t>)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/>
              <a:t>case 1.5: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cout</a:t>
            </a:r>
            <a:r>
              <a:rPr lang="en-US" sz="2400" dirty="0" smtClean="0"/>
              <a:t>&lt;&lt;“ONE AND HALF”;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/>
              <a:t>	break;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/>
              <a:t>case 2: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cout</a:t>
            </a:r>
            <a:r>
              <a:rPr lang="en-US" sz="2400" dirty="0" smtClean="0"/>
              <a:t>&lt;&lt;“TWO”;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/>
              <a:t>case ‘A’ :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cout</a:t>
            </a:r>
            <a:r>
              <a:rPr lang="en-US" sz="2400" dirty="0" smtClean="0"/>
              <a:t>&lt;&lt;“A character”;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/>
              <a:t>} 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669208"/>
            <a:ext cx="7848600" cy="549992"/>
          </a:xfrm>
        </p:spPr>
        <p:txBody>
          <a:bodyPr>
            <a:noAutofit/>
          </a:bodyPr>
          <a:lstStyle/>
          <a:p>
            <a:pPr algn="l" eaLnBrk="1" hangingPunct="1"/>
            <a:r>
              <a:rPr lang="en-US" sz="3800" dirty="0" smtClean="0"/>
              <a:t>What is the output of the following code snippet? </a:t>
            </a:r>
          </a:p>
        </p:txBody>
      </p:sp>
      <p:pic>
        <p:nvPicPr>
          <p:cNvPr id="20488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625" y="2205038"/>
            <a:ext cx="3914775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DFD32-461B-4E37-B277-AADE53F488D5}" type="datetime1">
              <a:rPr lang="en-US" smtClean="0"/>
              <a:pPr/>
              <a:t>10/18/2014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9" name="Left Arrow 8">
            <a:hlinkClick r:id="" action="ppaction://hlinkshowjump?jump=lastslideviewed"/>
          </p:cNvPr>
          <p:cNvSpPr/>
          <p:nvPr/>
        </p:nvSpPr>
        <p:spPr>
          <a:xfrm>
            <a:off x="152400" y="5791200"/>
            <a:ext cx="762000" cy="838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3" y="2401922"/>
            <a:ext cx="1295399" cy="14080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8738" lvl="1"/>
            <a:r>
              <a:rPr lang="en-US" sz="1400" b="1" i="1" dirty="0" smtClean="0">
                <a:solidFill>
                  <a:schemeClr val="bg1"/>
                </a:solidFill>
                <a:hlinkClick r:id="rId3" action="ppaction://hlinksldjump"/>
              </a:rPr>
              <a:t>Syntax</a:t>
            </a:r>
            <a:endParaRPr lang="en-US" sz="1400" b="1" i="1" dirty="0">
              <a:solidFill>
                <a:schemeClr val="bg1"/>
              </a:solidFill>
            </a:endParaRPr>
          </a:p>
          <a:p>
            <a:pPr marL="58738" lvl="1"/>
            <a:endParaRPr lang="en-US" sz="1050" b="1" i="1" dirty="0">
              <a:solidFill>
                <a:srgbClr val="0000FF"/>
              </a:solidFill>
            </a:endParaRPr>
          </a:p>
          <a:p>
            <a:pPr marL="58738" lvl="1"/>
            <a:endParaRPr lang="en-US" sz="1100" b="1" i="1" dirty="0" smtClean="0">
              <a:solidFill>
                <a:srgbClr val="0000FF"/>
              </a:solidFill>
            </a:endParaRPr>
          </a:p>
          <a:p>
            <a:pPr marL="58738" lvl="1"/>
            <a:r>
              <a:rPr lang="en-US" sz="1400" b="1" i="1" dirty="0">
                <a:solidFill>
                  <a:srgbClr val="0000FF"/>
                </a:solidFill>
                <a:hlinkClick r:id="rId4" action="ppaction://hlinksldjump"/>
              </a:rPr>
              <a:t>Control Flow</a:t>
            </a:r>
            <a:endParaRPr lang="en-US" sz="1400" b="1" i="1" dirty="0">
              <a:solidFill>
                <a:srgbClr val="0000FF"/>
              </a:solidFill>
            </a:endParaRPr>
          </a:p>
          <a:p>
            <a:pPr marL="58738" lvl="1"/>
            <a:endParaRPr lang="en-US" sz="1100" b="1" i="1" dirty="0" smtClean="0">
              <a:solidFill>
                <a:srgbClr val="0000FF"/>
              </a:solidFill>
            </a:endParaRPr>
          </a:p>
          <a:p>
            <a:pPr marL="58738" lvl="1"/>
            <a:endParaRPr lang="en-US" sz="1100" b="1" i="1" dirty="0" smtClean="0">
              <a:solidFill>
                <a:srgbClr val="0000FF"/>
              </a:solidFill>
            </a:endParaRPr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295400" y="6356350"/>
            <a:ext cx="4724400" cy="365125"/>
          </a:xfrm>
        </p:spPr>
        <p:txBody>
          <a:bodyPr/>
          <a:lstStyle/>
          <a:p>
            <a:r>
              <a:rPr lang="en-US" dirty="0" smtClean="0"/>
              <a:t>CS 111                              Department of CSE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1295400" y="1600200"/>
            <a:ext cx="7620000" cy="42973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/>
              <a:t>unsigned 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iCountOfItems</a:t>
            </a:r>
            <a:r>
              <a:rPr lang="en-US" sz="2400" dirty="0" smtClean="0"/>
              <a:t> = 5;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/>
              <a:t>switch (</a:t>
            </a:r>
            <a:r>
              <a:rPr lang="en-US" sz="2400" dirty="0" err="1" smtClean="0"/>
              <a:t>iCountOfItems</a:t>
            </a:r>
            <a:r>
              <a:rPr lang="en-US" sz="2400" dirty="0" smtClean="0"/>
              <a:t>) {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/>
              <a:t>case </a:t>
            </a:r>
            <a:r>
              <a:rPr lang="en-US" sz="2400" dirty="0" err="1" smtClean="0">
                <a:solidFill>
                  <a:srgbClr val="C00000"/>
                </a:solidFill>
              </a:rPr>
              <a:t>iCountOfItems</a:t>
            </a:r>
            <a:r>
              <a:rPr lang="en-US" sz="2400" dirty="0" smtClean="0">
                <a:solidFill>
                  <a:srgbClr val="C00000"/>
                </a:solidFill>
              </a:rPr>
              <a:t> &gt;=10</a:t>
            </a:r>
            <a:r>
              <a:rPr lang="en-US" sz="2400" dirty="0" smtClean="0"/>
              <a:t> :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cout</a:t>
            </a:r>
            <a:r>
              <a:rPr lang="en-US" sz="2400" dirty="0" smtClean="0"/>
              <a:t>&lt;&lt;“Enough Stock” ; break;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/>
              <a:t>default :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cout</a:t>
            </a:r>
            <a:r>
              <a:rPr lang="en-US" sz="2400" dirty="0" smtClean="0"/>
              <a:t>&lt;&lt;“Not enough stock”; break;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/>
              <a:t>}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400" dirty="0" smtClean="0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669208"/>
            <a:ext cx="7848600" cy="549992"/>
          </a:xfrm>
        </p:spPr>
        <p:txBody>
          <a:bodyPr>
            <a:noAutofit/>
          </a:bodyPr>
          <a:lstStyle/>
          <a:p>
            <a:pPr algn="l" eaLnBrk="1" hangingPunct="1"/>
            <a:r>
              <a:rPr lang="en-US" sz="3800" dirty="0" smtClean="0"/>
              <a:t>What is the output of the following code snippet? </a:t>
            </a:r>
          </a:p>
        </p:txBody>
      </p:sp>
      <p:sp>
        <p:nvSpPr>
          <p:cNvPr id="38916" name="AutoShape 4"/>
          <p:cNvSpPr>
            <a:spLocks noChangeArrowheads="1"/>
          </p:cNvSpPr>
          <p:nvPr/>
        </p:nvSpPr>
        <p:spPr bwMode="auto">
          <a:xfrm>
            <a:off x="6096000" y="2209800"/>
            <a:ext cx="2819400" cy="2590800"/>
          </a:xfrm>
          <a:prstGeom prst="verticalScroll">
            <a:avLst>
              <a:gd name="adj" fmla="val 12500"/>
            </a:avLst>
          </a:prstGeom>
          <a:solidFill>
            <a:srgbClr val="FF99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b="1" dirty="0"/>
              <a:t>Error: Relational Expressions cannot be used in switch statement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83E00-C192-49A0-9E42-3AE9DEE834E6}" type="datetime1">
              <a:rPr lang="en-US" smtClean="0"/>
              <a:pPr/>
              <a:t>10/18/2014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9" name="Left Arrow 8">
            <a:hlinkClick r:id="" action="ppaction://hlinkshowjump?jump=lastslideviewed"/>
          </p:cNvPr>
          <p:cNvSpPr/>
          <p:nvPr/>
        </p:nvSpPr>
        <p:spPr>
          <a:xfrm>
            <a:off x="152400" y="5791200"/>
            <a:ext cx="762000" cy="838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3" y="2401922"/>
            <a:ext cx="1295399" cy="14080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8738" lvl="1"/>
            <a:r>
              <a:rPr lang="en-US" sz="1400" b="1" i="1" dirty="0" smtClean="0">
                <a:solidFill>
                  <a:schemeClr val="bg1"/>
                </a:solidFill>
                <a:hlinkClick r:id="rId2" action="ppaction://hlinksldjump"/>
              </a:rPr>
              <a:t>Syntax</a:t>
            </a:r>
            <a:endParaRPr lang="en-US" sz="1400" b="1" i="1" dirty="0">
              <a:solidFill>
                <a:schemeClr val="bg1"/>
              </a:solidFill>
            </a:endParaRPr>
          </a:p>
          <a:p>
            <a:pPr marL="58738" lvl="1"/>
            <a:endParaRPr lang="en-US" sz="1050" b="1" i="1" dirty="0">
              <a:solidFill>
                <a:srgbClr val="0000FF"/>
              </a:solidFill>
            </a:endParaRPr>
          </a:p>
          <a:p>
            <a:pPr marL="58738" lvl="1"/>
            <a:endParaRPr lang="en-US" sz="1100" b="1" i="1" dirty="0" smtClean="0">
              <a:solidFill>
                <a:srgbClr val="0000FF"/>
              </a:solidFill>
            </a:endParaRPr>
          </a:p>
          <a:p>
            <a:pPr marL="58738" lvl="1"/>
            <a:r>
              <a:rPr lang="en-US" sz="1400" b="1" i="1" dirty="0">
                <a:solidFill>
                  <a:srgbClr val="0000FF"/>
                </a:solidFill>
                <a:hlinkClick r:id="rId3" action="ppaction://hlinksldjump"/>
              </a:rPr>
              <a:t>Control Flow</a:t>
            </a:r>
            <a:endParaRPr lang="en-US" sz="1400" b="1" i="1" dirty="0">
              <a:solidFill>
                <a:srgbClr val="0000FF"/>
              </a:solidFill>
            </a:endParaRPr>
          </a:p>
          <a:p>
            <a:pPr marL="58738" lvl="1"/>
            <a:endParaRPr lang="en-US" sz="1100" b="1" i="1" dirty="0" smtClean="0">
              <a:solidFill>
                <a:srgbClr val="0000FF"/>
              </a:solidFill>
            </a:endParaRPr>
          </a:p>
          <a:p>
            <a:pPr marL="58738" lvl="1"/>
            <a:endParaRPr lang="en-US" sz="1100" b="1" i="1" dirty="0" smtClean="0">
              <a:solidFill>
                <a:srgbClr val="0000FF"/>
              </a:solidFill>
            </a:endParaRPr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295400" y="6356350"/>
            <a:ext cx="4724400" cy="365125"/>
          </a:xfrm>
        </p:spPr>
        <p:txBody>
          <a:bodyPr/>
          <a:lstStyle/>
          <a:p>
            <a:r>
              <a:rPr lang="en-US" dirty="0" smtClean="0"/>
              <a:t>CS 111                              Department of CSE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38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1219200" y="1066800"/>
            <a:ext cx="3962400" cy="5059363"/>
          </a:xfrm>
          <a:ln>
            <a:solidFill>
              <a:schemeClr val="tx1"/>
            </a:solidFill>
          </a:ln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200" dirty="0" smtClean="0"/>
              <a:t>char </a:t>
            </a:r>
            <a:r>
              <a:rPr lang="en-US" sz="2200" dirty="0" err="1" smtClean="0"/>
              <a:t>ch</a:t>
            </a:r>
            <a:r>
              <a:rPr lang="en-US" sz="2200" dirty="0" smtClean="0"/>
              <a:t>=‘a’; 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200" dirty="0" smtClean="0"/>
              <a:t>switch(</a:t>
            </a:r>
            <a:r>
              <a:rPr lang="en-US" sz="2200" dirty="0" err="1" smtClean="0"/>
              <a:t>ch</a:t>
            </a:r>
            <a:r>
              <a:rPr lang="en-US" sz="2200" dirty="0" smtClean="0"/>
              <a:t>)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200" dirty="0" smtClean="0"/>
              <a:t>{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200" dirty="0" smtClean="0"/>
              <a:t>	case ‘a’ : </a:t>
            </a:r>
            <a:r>
              <a:rPr lang="en-US" sz="2200" dirty="0" err="1" smtClean="0"/>
              <a:t>cout</a:t>
            </a:r>
            <a:r>
              <a:rPr lang="en-US" sz="2200" dirty="0" smtClean="0"/>
              <a:t>&lt;&lt;“Vowel”; 		        break;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200" dirty="0" smtClean="0"/>
              <a:t>	case ‘e’ : </a:t>
            </a:r>
            <a:r>
              <a:rPr lang="en-US" sz="2200" dirty="0" err="1" smtClean="0"/>
              <a:t>cout</a:t>
            </a:r>
            <a:r>
              <a:rPr lang="en-US" sz="2200" dirty="0" smtClean="0"/>
              <a:t>&lt;&lt;“Vowel”; 		        break;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200" dirty="0" smtClean="0"/>
              <a:t>	case ‘</a:t>
            </a:r>
            <a:r>
              <a:rPr lang="en-US" sz="2200" dirty="0" err="1" smtClean="0"/>
              <a:t>i</a:t>
            </a:r>
            <a:r>
              <a:rPr lang="en-US" sz="2200" dirty="0" smtClean="0"/>
              <a:t>’ : </a:t>
            </a:r>
            <a:r>
              <a:rPr lang="en-US" sz="2200" dirty="0" err="1" smtClean="0"/>
              <a:t>cout</a:t>
            </a:r>
            <a:r>
              <a:rPr lang="en-US" sz="2200" dirty="0" smtClean="0"/>
              <a:t>&lt;&lt;“Vowel”; 		       break;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200" dirty="0" smtClean="0"/>
              <a:t>	case ‘o’ : </a:t>
            </a:r>
            <a:r>
              <a:rPr lang="en-US" sz="2200" dirty="0" err="1" smtClean="0"/>
              <a:t>cout</a:t>
            </a:r>
            <a:r>
              <a:rPr lang="en-US" sz="2200" dirty="0" smtClean="0"/>
              <a:t>&lt;&lt;“Vowel”;   		        break;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200" dirty="0" smtClean="0"/>
              <a:t>	case ‘u’ : </a:t>
            </a:r>
            <a:r>
              <a:rPr lang="en-US" sz="2200" dirty="0" err="1" smtClean="0"/>
              <a:t>cout</a:t>
            </a:r>
            <a:r>
              <a:rPr lang="en-US" sz="2200" dirty="0" smtClean="0"/>
              <a:t>&lt;&lt;“Vowel”;  	  	        break;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200" dirty="0" smtClean="0"/>
              <a:t>	default: </a:t>
            </a:r>
            <a:r>
              <a:rPr lang="en-US" sz="2200" dirty="0" err="1" smtClean="0"/>
              <a:t>cout</a:t>
            </a:r>
            <a:r>
              <a:rPr lang="en-US" sz="2200" dirty="0" smtClean="0"/>
              <a:t>&lt;&lt;“Not a Vowel”;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200" dirty="0" smtClean="0"/>
              <a:t>} </a:t>
            </a: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 eaLnBrk="1" hangingPunct="1"/>
            <a:r>
              <a:rPr lang="en-US" sz="4000" dirty="0" smtClean="0"/>
              <a:t>An Example – switch case </a:t>
            </a:r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5257800" y="1066800"/>
            <a:ext cx="3810000" cy="487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200" dirty="0"/>
              <a:t>char </a:t>
            </a:r>
            <a:r>
              <a:rPr lang="en-US" sz="2200" dirty="0" err="1"/>
              <a:t>ch</a:t>
            </a:r>
            <a:r>
              <a:rPr lang="en-US" sz="2200" dirty="0"/>
              <a:t>=‘a’; 			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200" dirty="0"/>
              <a:t>switch(</a:t>
            </a:r>
            <a:r>
              <a:rPr lang="en-US" sz="2200" dirty="0" err="1"/>
              <a:t>ch</a:t>
            </a:r>
            <a:r>
              <a:rPr lang="en-US" sz="2200" dirty="0"/>
              <a:t>)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200" dirty="0"/>
              <a:t>{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200" dirty="0"/>
              <a:t>	case ‘a’ : 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200" dirty="0"/>
              <a:t>	case ‘e’ :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200" dirty="0"/>
              <a:t>	case ‘</a:t>
            </a:r>
            <a:r>
              <a:rPr lang="en-US" sz="2200" dirty="0" err="1"/>
              <a:t>i</a:t>
            </a:r>
            <a:r>
              <a:rPr lang="en-US" sz="2200" dirty="0"/>
              <a:t>’ :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200" dirty="0"/>
              <a:t>	case ‘o’ :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200" dirty="0"/>
              <a:t>	case ‘u’ :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200" dirty="0"/>
              <a:t>		</a:t>
            </a:r>
            <a:r>
              <a:rPr lang="en-US" sz="2200" dirty="0" err="1"/>
              <a:t>cout</a:t>
            </a:r>
            <a:r>
              <a:rPr lang="en-US" sz="2200" dirty="0"/>
              <a:t>&lt;&lt;“Vowel”; 	break;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200" dirty="0"/>
              <a:t>	default : 	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200" dirty="0"/>
              <a:t>		</a:t>
            </a:r>
            <a:r>
              <a:rPr lang="en-US" sz="2200" dirty="0" err="1"/>
              <a:t>cout</a:t>
            </a:r>
            <a:r>
              <a:rPr lang="en-US" sz="2200" dirty="0"/>
              <a:t>&lt;&lt;“Not a vowel”;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200" dirty="0"/>
              <a:t>} </a:t>
            </a:r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3921125" y="3040063"/>
            <a:ext cx="1303338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pic>
        <p:nvPicPr>
          <p:cNvPr id="24582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72025" y="3352800"/>
            <a:ext cx="8667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15535-B3FA-47E7-AFDB-3BE162997851}" type="datetime1">
              <a:rPr lang="en-US" smtClean="0"/>
              <a:pPr/>
              <a:t>10/18/2014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11" name="Left Arrow 10">
            <a:hlinkClick r:id="" action="ppaction://hlinkshowjump?jump=lastslideviewed"/>
          </p:cNvPr>
          <p:cNvSpPr/>
          <p:nvPr/>
        </p:nvSpPr>
        <p:spPr>
          <a:xfrm>
            <a:off x="152400" y="5791200"/>
            <a:ext cx="762000" cy="838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3" y="2401922"/>
            <a:ext cx="1295399" cy="14080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8738" lvl="1"/>
            <a:r>
              <a:rPr lang="en-US" sz="1400" b="1" i="1" dirty="0" smtClean="0">
                <a:solidFill>
                  <a:schemeClr val="bg1"/>
                </a:solidFill>
                <a:hlinkClick r:id="rId3" action="ppaction://hlinksldjump"/>
              </a:rPr>
              <a:t>Syntax</a:t>
            </a:r>
            <a:endParaRPr lang="en-US" sz="1400" b="1" i="1" dirty="0">
              <a:solidFill>
                <a:schemeClr val="bg1"/>
              </a:solidFill>
            </a:endParaRPr>
          </a:p>
          <a:p>
            <a:pPr marL="58738" lvl="1"/>
            <a:endParaRPr lang="en-US" sz="1050" b="1" i="1" dirty="0">
              <a:solidFill>
                <a:srgbClr val="0000FF"/>
              </a:solidFill>
            </a:endParaRPr>
          </a:p>
          <a:p>
            <a:pPr marL="58738" lvl="1"/>
            <a:endParaRPr lang="en-US" sz="1100" b="1" i="1" dirty="0" smtClean="0">
              <a:solidFill>
                <a:srgbClr val="0000FF"/>
              </a:solidFill>
            </a:endParaRPr>
          </a:p>
          <a:p>
            <a:pPr marL="58738" lvl="1"/>
            <a:r>
              <a:rPr lang="en-US" sz="1400" b="1" i="1" dirty="0">
                <a:solidFill>
                  <a:srgbClr val="0000FF"/>
                </a:solidFill>
                <a:hlinkClick r:id="rId4" action="ppaction://hlinksldjump"/>
              </a:rPr>
              <a:t>Control Flow</a:t>
            </a:r>
            <a:endParaRPr lang="en-US" sz="1400" b="1" i="1" dirty="0">
              <a:solidFill>
                <a:srgbClr val="0000FF"/>
              </a:solidFill>
            </a:endParaRPr>
          </a:p>
          <a:p>
            <a:pPr marL="58738" lvl="1"/>
            <a:endParaRPr lang="en-US" sz="1100" b="1" i="1" dirty="0" smtClean="0">
              <a:solidFill>
                <a:srgbClr val="0000FF"/>
              </a:solidFill>
            </a:endParaRPr>
          </a:p>
          <a:p>
            <a:pPr marL="58738" lvl="1"/>
            <a:endParaRPr lang="en-US" sz="1100" b="1" i="1" dirty="0" smtClean="0">
              <a:solidFill>
                <a:srgbClr val="0000FF"/>
              </a:solidFill>
            </a:endParaRPr>
          </a:p>
        </p:txBody>
      </p:sp>
      <p:sp>
        <p:nvSpPr>
          <p:cNvPr id="12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295400" y="6356350"/>
            <a:ext cx="4724400" cy="365125"/>
          </a:xfrm>
        </p:spPr>
        <p:txBody>
          <a:bodyPr/>
          <a:lstStyle/>
          <a:p>
            <a:r>
              <a:rPr lang="en-US" dirty="0" smtClean="0"/>
              <a:t>CS 111                              Department of CSE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500"/>
                                        <p:tgtEl>
                                          <p:spTgt spid="39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58" descr="Picture1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66112" y="3581400"/>
            <a:ext cx="3815488" cy="26494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57" name="Rectangle 2"/>
          <p:cNvSpPr txBox="1">
            <a:spLocks noChangeArrowheads="1"/>
          </p:cNvSpPr>
          <p:nvPr/>
        </p:nvSpPr>
        <p:spPr>
          <a:xfrm>
            <a:off x="3733800" y="3733800"/>
            <a:ext cx="1371600" cy="36036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/>
          <a:p>
            <a:pPr algn="r">
              <a:defRPr/>
            </a:pPr>
            <a:r>
              <a:rPr lang="en-US" sz="1400" kern="0" dirty="0">
                <a:solidFill>
                  <a:schemeClr val="accent2"/>
                </a:solidFill>
                <a:latin typeface="Arial Rounded MT Bold" pitchFamily="34" charset="0"/>
                <a:ea typeface="+mj-ea"/>
                <a:cs typeface="+mj-cs"/>
              </a:rPr>
              <a:t>Else-if ladder </a:t>
            </a:r>
          </a:p>
        </p:txBody>
      </p:sp>
      <p:pic>
        <p:nvPicPr>
          <p:cNvPr id="29700" name="Picture 66" descr="Picture2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1037492"/>
            <a:ext cx="3793814" cy="239150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66" name="Rectangle 2"/>
          <p:cNvSpPr txBox="1">
            <a:spLocks noChangeArrowheads="1"/>
          </p:cNvSpPr>
          <p:nvPr/>
        </p:nvSpPr>
        <p:spPr>
          <a:xfrm>
            <a:off x="4114800" y="1163638"/>
            <a:ext cx="990600" cy="36036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/>
          <a:p>
            <a:pPr algn="ctr">
              <a:defRPr/>
            </a:pPr>
            <a:r>
              <a:rPr lang="en-US" sz="1400" kern="0" dirty="0">
                <a:solidFill>
                  <a:schemeClr val="accent2"/>
                </a:solidFill>
                <a:latin typeface="Arial Rounded MT Bold" pitchFamily="34" charset="0"/>
                <a:ea typeface="+mj-ea"/>
                <a:cs typeface="+mj-cs"/>
              </a:rPr>
              <a:t>Simple If </a:t>
            </a:r>
          </a:p>
        </p:txBody>
      </p:sp>
      <p:pic>
        <p:nvPicPr>
          <p:cNvPr id="2970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10552" y="1037492"/>
            <a:ext cx="3528649" cy="239150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70" name="Rectangle 2"/>
          <p:cNvSpPr txBox="1">
            <a:spLocks noChangeArrowheads="1"/>
          </p:cNvSpPr>
          <p:nvPr/>
        </p:nvSpPr>
        <p:spPr>
          <a:xfrm>
            <a:off x="5410200" y="1163638"/>
            <a:ext cx="990600" cy="36036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/>
          <a:p>
            <a:pPr algn="ctr">
              <a:defRPr/>
            </a:pPr>
            <a:r>
              <a:rPr lang="en-US" sz="1400" kern="0" dirty="0">
                <a:solidFill>
                  <a:schemeClr val="accent2"/>
                </a:solidFill>
                <a:latin typeface="Arial Rounded MT Bold" pitchFamily="34" charset="0"/>
                <a:ea typeface="+mj-ea"/>
                <a:cs typeface="+mj-cs"/>
              </a:rPr>
              <a:t>If -else</a:t>
            </a:r>
          </a:p>
        </p:txBody>
      </p:sp>
      <p:pic>
        <p:nvPicPr>
          <p:cNvPr id="29705" name="Picture 70" descr="Picture3.pn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10553" y="3581401"/>
            <a:ext cx="3528648" cy="264942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62" name="Rectangle 2"/>
          <p:cNvSpPr txBox="1">
            <a:spLocks noChangeArrowheads="1"/>
          </p:cNvSpPr>
          <p:nvPr/>
        </p:nvSpPr>
        <p:spPr>
          <a:xfrm>
            <a:off x="5410200" y="3760788"/>
            <a:ext cx="838200" cy="35242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/>
          <a:p>
            <a:pPr>
              <a:defRPr/>
            </a:pPr>
            <a:r>
              <a:rPr lang="en-US" sz="1400" kern="0" dirty="0">
                <a:solidFill>
                  <a:schemeClr val="accent2"/>
                </a:solidFill>
                <a:latin typeface="Arial Rounded MT Bold" pitchFamily="34" charset="0"/>
                <a:ea typeface="+mj-ea"/>
                <a:cs typeface="+mj-cs"/>
              </a:rPr>
              <a:t>Switch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1219200" y="228600"/>
            <a:ext cx="7848600" cy="549275"/>
          </a:xfrm>
        </p:spPr>
        <p:txBody>
          <a:bodyPr>
            <a:noAutofit/>
          </a:bodyPr>
          <a:lstStyle/>
          <a:p>
            <a:pPr>
              <a:lnSpc>
                <a:spcPts val="3000"/>
              </a:lnSpc>
            </a:pPr>
            <a:r>
              <a:rPr lang="en-US" sz="3800" dirty="0" smtClean="0"/>
              <a:t>Flow of control in various control structures</a:t>
            </a:r>
            <a:endParaRPr lang="en-US" sz="380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A360D-F285-4100-9794-D8114E4EB663}" type="datetime1">
              <a:rPr lang="en-US" smtClean="0"/>
              <a:pPr/>
              <a:t>10/18/2014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15" name="Left Arrow 14">
            <a:hlinkClick r:id="" action="ppaction://hlinkshowjump?jump=lastslideviewed"/>
          </p:cNvPr>
          <p:cNvSpPr/>
          <p:nvPr/>
        </p:nvSpPr>
        <p:spPr>
          <a:xfrm>
            <a:off x="152400" y="5791200"/>
            <a:ext cx="762000" cy="838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/>
          <p:cNvSpPr txBox="1"/>
          <p:nvPr/>
        </p:nvSpPr>
        <p:spPr>
          <a:xfrm>
            <a:off x="3" y="2515597"/>
            <a:ext cx="1295399" cy="684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8738" lvl="1"/>
            <a:r>
              <a:rPr lang="en-US" sz="1400" b="1" i="1" dirty="0" smtClean="0">
                <a:solidFill>
                  <a:schemeClr val="bg1"/>
                </a:solidFill>
                <a:hlinkClick r:id="rId6" action="ppaction://hlinksldjump"/>
              </a:rPr>
              <a:t>Syntax</a:t>
            </a:r>
            <a:endParaRPr lang="en-US" sz="1400" b="1" i="1" dirty="0">
              <a:solidFill>
                <a:schemeClr val="bg1"/>
              </a:solidFill>
            </a:endParaRPr>
          </a:p>
          <a:p>
            <a:pPr marL="58738" lvl="1"/>
            <a:endParaRPr lang="en-US" sz="1050" b="1" i="1" dirty="0">
              <a:solidFill>
                <a:srgbClr val="0000FF"/>
              </a:solidFill>
            </a:endParaRPr>
          </a:p>
          <a:p>
            <a:pPr marL="58738" lvl="1"/>
            <a:endParaRPr lang="en-US" sz="1400" b="1" i="1" dirty="0">
              <a:solidFill>
                <a:srgbClr val="0000FF"/>
              </a:solidFill>
            </a:endParaRPr>
          </a:p>
        </p:txBody>
      </p:sp>
      <p:sp>
        <p:nvSpPr>
          <p:cNvPr id="1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295400" y="6356350"/>
            <a:ext cx="4724400" cy="365125"/>
          </a:xfrm>
        </p:spPr>
        <p:txBody>
          <a:bodyPr/>
          <a:lstStyle/>
          <a:p>
            <a:r>
              <a:rPr lang="en-US" dirty="0" smtClean="0"/>
              <a:t>CS 111                              Department of CSE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669208"/>
            <a:ext cx="7848600" cy="549992"/>
          </a:xfrm>
        </p:spPr>
        <p:txBody>
          <a:bodyPr>
            <a:normAutofit fontScale="90000"/>
          </a:bodyPr>
          <a:lstStyle/>
          <a:p>
            <a:r>
              <a:rPr lang="en-US" dirty="0"/>
              <a:t>Find the roots of Quadratic</a:t>
            </a:r>
            <a:br>
              <a:rPr lang="en-US" dirty="0"/>
            </a:br>
            <a:r>
              <a:rPr lang="en-US" dirty="0" smtClean="0"/>
              <a:t>equation </a:t>
            </a:r>
            <a:r>
              <a:rPr lang="en-US" dirty="0"/>
              <a:t>using </a:t>
            </a:r>
            <a:r>
              <a:rPr lang="en-US" sz="3600" b="1" dirty="0" smtClean="0">
                <a:solidFill>
                  <a:srgbClr val="C00000"/>
                </a:solidFill>
                <a:latin typeface="Tempus Sans ITC" pitchFamily="82" charset="0"/>
              </a:rPr>
              <a:t>switch </a:t>
            </a:r>
            <a:r>
              <a:rPr lang="en-US" sz="3600" b="1" dirty="0">
                <a:solidFill>
                  <a:srgbClr val="C00000"/>
                </a:solidFill>
                <a:latin typeface="Tempus Sans ITC" pitchFamily="82" charset="0"/>
              </a:rPr>
              <a:t>statement</a:t>
            </a:r>
            <a:endParaRPr lang="en-US" sz="3600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71600" y="1752600"/>
            <a:ext cx="6248400" cy="415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>
                <a:latin typeface="Calibri" pitchFamily="34" charset="0"/>
                <a:cs typeface="Arial" pitchFamily="34" charset="0"/>
              </a:rPr>
              <a:t>#include&lt;</a:t>
            </a:r>
            <a:r>
              <a:rPr lang="en-US" sz="2400" dirty="0" err="1">
                <a:latin typeface="Calibri" pitchFamily="34" charset="0"/>
                <a:cs typeface="Arial" pitchFamily="34" charset="0"/>
              </a:rPr>
              <a:t>math.h</a:t>
            </a:r>
            <a:r>
              <a:rPr lang="en-US" sz="2400" dirty="0">
                <a:latin typeface="Calibri" pitchFamily="34" charset="0"/>
                <a:cs typeface="Arial" pitchFamily="34" charset="0"/>
              </a:rPr>
              <a:t>&gt;</a:t>
            </a:r>
          </a:p>
          <a:p>
            <a:pPr>
              <a:defRPr/>
            </a:pPr>
            <a:r>
              <a:rPr lang="en-US" sz="2400" dirty="0">
                <a:latin typeface="Calibri" pitchFamily="34" charset="0"/>
                <a:cs typeface="Arial" pitchFamily="34" charset="0"/>
              </a:rPr>
              <a:t>float a,b,c,re,im,root1,root2,disc;</a:t>
            </a:r>
          </a:p>
          <a:p>
            <a:pPr>
              <a:defRPr/>
            </a:pPr>
            <a:r>
              <a:rPr lang="en-US" sz="2400" dirty="0" err="1">
                <a:latin typeface="Calibri" pitchFamily="34" charset="0"/>
                <a:cs typeface="Arial" pitchFamily="34" charset="0"/>
              </a:rPr>
              <a:t>int</a:t>
            </a:r>
            <a:r>
              <a:rPr lang="en-US" sz="2400" dirty="0">
                <a:latin typeface="Calibri" pitchFamily="34" charset="0"/>
                <a:cs typeface="Arial" pitchFamily="34" charset="0"/>
              </a:rPr>
              <a:t> d;</a:t>
            </a:r>
          </a:p>
          <a:p>
            <a:pPr>
              <a:defRPr/>
            </a:pPr>
            <a:r>
              <a:rPr lang="en-US" sz="2400" dirty="0" err="1">
                <a:latin typeface="Calibri" pitchFamily="34" charset="0"/>
                <a:cs typeface="Arial" pitchFamily="34" charset="0"/>
              </a:rPr>
              <a:t>cout</a:t>
            </a:r>
            <a:r>
              <a:rPr lang="en-US" sz="2400" dirty="0">
                <a:latin typeface="Calibri" pitchFamily="34" charset="0"/>
                <a:cs typeface="Arial" pitchFamily="34" charset="0"/>
              </a:rPr>
              <a:t>&lt;&lt;"\</a:t>
            </a:r>
            <a:r>
              <a:rPr lang="en-US" sz="2400" dirty="0" err="1">
                <a:latin typeface="Calibri" pitchFamily="34" charset="0"/>
                <a:cs typeface="Arial" pitchFamily="34" charset="0"/>
              </a:rPr>
              <a:t>nEnter</a:t>
            </a:r>
            <a:r>
              <a:rPr lang="en-US" sz="2400" dirty="0">
                <a:latin typeface="Calibri" pitchFamily="34" charset="0"/>
                <a:cs typeface="Arial" pitchFamily="34" charset="0"/>
              </a:rPr>
              <a:t> the values of a, b &amp; c:";</a:t>
            </a:r>
          </a:p>
          <a:p>
            <a:pPr>
              <a:defRPr/>
            </a:pPr>
            <a:r>
              <a:rPr lang="en-US" sz="2400" dirty="0" err="1">
                <a:latin typeface="Calibri" pitchFamily="34" charset="0"/>
                <a:cs typeface="Arial" pitchFamily="34" charset="0"/>
              </a:rPr>
              <a:t>cin</a:t>
            </a:r>
            <a:r>
              <a:rPr lang="en-US" sz="2400" dirty="0">
                <a:latin typeface="Calibri" pitchFamily="34" charset="0"/>
                <a:cs typeface="Arial" pitchFamily="34" charset="0"/>
              </a:rPr>
              <a:t>&gt;&gt;a&gt;&gt;b&gt;&gt;c;</a:t>
            </a:r>
          </a:p>
          <a:p>
            <a:pPr>
              <a:defRPr/>
            </a:pPr>
            <a:r>
              <a:rPr lang="en-US" sz="2400" b="1" dirty="0">
                <a:solidFill>
                  <a:srgbClr val="C00000"/>
                </a:solidFill>
                <a:latin typeface="Tempus Sans ITC" pitchFamily="82" charset="0"/>
                <a:cs typeface="Arial" pitchFamily="34" charset="0"/>
              </a:rPr>
              <a:t>disc=b*b – 4*a*c;</a:t>
            </a:r>
          </a:p>
          <a:p>
            <a:pPr>
              <a:defRPr/>
            </a:pPr>
            <a:r>
              <a:rPr lang="en-US" sz="2400" dirty="0" err="1">
                <a:latin typeface="Calibri" pitchFamily="34" charset="0"/>
                <a:cs typeface="Arial" pitchFamily="34" charset="0"/>
              </a:rPr>
              <a:t>cout</a:t>
            </a:r>
            <a:r>
              <a:rPr lang="en-US" sz="2400" dirty="0">
                <a:latin typeface="Calibri" pitchFamily="34" charset="0"/>
                <a:cs typeface="Arial" pitchFamily="34" charset="0"/>
              </a:rPr>
              <a:t>&lt;&lt;"\</a:t>
            </a:r>
            <a:r>
              <a:rPr lang="en-US" sz="2400" dirty="0" err="1">
                <a:latin typeface="Calibri" pitchFamily="34" charset="0"/>
                <a:cs typeface="Arial" pitchFamily="34" charset="0"/>
              </a:rPr>
              <a:t>nDiscriminant</a:t>
            </a:r>
            <a:r>
              <a:rPr lang="en-US" sz="2400" dirty="0">
                <a:latin typeface="Calibri" pitchFamily="34" charset="0"/>
                <a:cs typeface="Arial" pitchFamily="34" charset="0"/>
              </a:rPr>
              <a:t>= "&lt;&lt;disc;</a:t>
            </a:r>
          </a:p>
          <a:p>
            <a:pPr>
              <a:defRPr/>
            </a:pPr>
            <a:endParaRPr lang="en-US" sz="2400" dirty="0">
              <a:latin typeface="Calibri" pitchFamily="34" charset="0"/>
              <a:cs typeface="Arial" pitchFamily="34" charset="0"/>
            </a:endParaRPr>
          </a:p>
          <a:p>
            <a:pPr>
              <a:defRPr/>
            </a:pPr>
            <a:r>
              <a:rPr lang="en-US" sz="2400" b="1" dirty="0">
                <a:solidFill>
                  <a:srgbClr val="002060"/>
                </a:solidFill>
                <a:latin typeface="Bell MT" pitchFamily="18" charset="0"/>
                <a:cs typeface="Arial" pitchFamily="34" charset="0"/>
              </a:rPr>
              <a:t>if(disc&lt;0) d=1;</a:t>
            </a:r>
          </a:p>
          <a:p>
            <a:pPr>
              <a:defRPr/>
            </a:pPr>
            <a:r>
              <a:rPr lang="en-US" sz="2400" b="1" dirty="0">
                <a:solidFill>
                  <a:srgbClr val="002060"/>
                </a:solidFill>
                <a:latin typeface="Bell MT" pitchFamily="18" charset="0"/>
                <a:cs typeface="Arial" pitchFamily="34" charset="0"/>
              </a:rPr>
              <a:t>if(disc==0) d=2;</a:t>
            </a:r>
          </a:p>
          <a:p>
            <a:pPr>
              <a:defRPr/>
            </a:pPr>
            <a:r>
              <a:rPr lang="en-US" sz="2400" b="1" dirty="0">
                <a:solidFill>
                  <a:srgbClr val="002060"/>
                </a:solidFill>
                <a:latin typeface="Bell MT" pitchFamily="18" charset="0"/>
                <a:cs typeface="Arial" pitchFamily="34" charset="0"/>
              </a:rPr>
              <a:t>if(disc&gt;0)  d=3;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C2A75-FF5C-4503-9FE3-2B9A2C0B71D4}" type="datetime1">
              <a:rPr lang="en-US" smtClean="0"/>
              <a:pPr/>
              <a:t>10/18/2014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8" name="Left Arrow 7">
            <a:hlinkClick r:id="" action="ppaction://hlinkshowjump?jump=lastslideviewed"/>
          </p:cNvPr>
          <p:cNvSpPr/>
          <p:nvPr/>
        </p:nvSpPr>
        <p:spPr>
          <a:xfrm>
            <a:off x="152400" y="5791200"/>
            <a:ext cx="762000" cy="838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3" y="2401922"/>
            <a:ext cx="1295399" cy="14080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8738" lvl="1"/>
            <a:r>
              <a:rPr lang="en-US" sz="1400" b="1" i="1" dirty="0" smtClean="0">
                <a:solidFill>
                  <a:schemeClr val="bg1"/>
                </a:solidFill>
                <a:hlinkClick r:id="rId2" action="ppaction://hlinksldjump"/>
              </a:rPr>
              <a:t>Syntax</a:t>
            </a:r>
            <a:endParaRPr lang="en-US" sz="1400" b="1" i="1" dirty="0">
              <a:solidFill>
                <a:schemeClr val="bg1"/>
              </a:solidFill>
            </a:endParaRPr>
          </a:p>
          <a:p>
            <a:pPr marL="58738" lvl="1"/>
            <a:endParaRPr lang="en-US" sz="1050" b="1" i="1" dirty="0">
              <a:solidFill>
                <a:srgbClr val="0000FF"/>
              </a:solidFill>
            </a:endParaRPr>
          </a:p>
          <a:p>
            <a:pPr marL="58738" lvl="1"/>
            <a:endParaRPr lang="en-US" sz="1100" b="1" i="1" dirty="0" smtClean="0">
              <a:solidFill>
                <a:srgbClr val="0000FF"/>
              </a:solidFill>
            </a:endParaRPr>
          </a:p>
          <a:p>
            <a:pPr marL="58738" lvl="1"/>
            <a:r>
              <a:rPr lang="en-US" sz="1400" b="1" i="1" dirty="0">
                <a:solidFill>
                  <a:srgbClr val="0000FF"/>
                </a:solidFill>
                <a:hlinkClick r:id="rId3" action="ppaction://hlinksldjump"/>
              </a:rPr>
              <a:t>Control Flow</a:t>
            </a:r>
            <a:endParaRPr lang="en-US" sz="1400" b="1" i="1" dirty="0">
              <a:solidFill>
                <a:srgbClr val="0000FF"/>
              </a:solidFill>
            </a:endParaRPr>
          </a:p>
          <a:p>
            <a:pPr marL="58738" lvl="1"/>
            <a:endParaRPr lang="en-US" sz="1100" b="1" i="1" dirty="0" smtClean="0">
              <a:solidFill>
                <a:srgbClr val="0000FF"/>
              </a:solidFill>
            </a:endParaRPr>
          </a:p>
          <a:p>
            <a:pPr marL="58738" lvl="1"/>
            <a:endParaRPr lang="en-US" sz="1100" b="1" i="1" dirty="0" smtClean="0">
              <a:solidFill>
                <a:srgbClr val="0000FF"/>
              </a:solidFill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295400" y="6356350"/>
            <a:ext cx="4724400" cy="365125"/>
          </a:xfrm>
        </p:spPr>
        <p:txBody>
          <a:bodyPr/>
          <a:lstStyle/>
          <a:p>
            <a:r>
              <a:rPr lang="en-US" dirty="0" smtClean="0"/>
              <a:t>CS 111                              Department of CSE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669208"/>
            <a:ext cx="7848600" cy="549992"/>
          </a:xfrm>
        </p:spPr>
        <p:txBody>
          <a:bodyPr>
            <a:normAutofit fontScale="90000"/>
          </a:bodyPr>
          <a:lstStyle/>
          <a:p>
            <a:r>
              <a:rPr lang="en-US" dirty="0"/>
              <a:t>Find the roots of Quadratic</a:t>
            </a:r>
            <a:br>
              <a:rPr lang="en-US" dirty="0"/>
            </a:br>
            <a:r>
              <a:rPr lang="en-US" dirty="0" smtClean="0"/>
              <a:t>equation </a:t>
            </a:r>
            <a:r>
              <a:rPr lang="en-US" dirty="0"/>
              <a:t>using </a:t>
            </a:r>
            <a:r>
              <a:rPr lang="en-US" sz="3600" b="1" dirty="0">
                <a:solidFill>
                  <a:srgbClr val="C00000"/>
                </a:solidFill>
                <a:latin typeface="Tempus Sans ITC" pitchFamily="82" charset="0"/>
              </a:rPr>
              <a:t>switch statement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295400" y="1524000"/>
            <a:ext cx="6858000" cy="441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b="1" dirty="0">
                <a:latin typeface="Tempus Sans ITC" pitchFamily="82" charset="0"/>
                <a:cs typeface="Arial" pitchFamily="34" charset="0"/>
              </a:rPr>
              <a:t>switch</a:t>
            </a:r>
            <a:r>
              <a:rPr lang="en-US" sz="2400" dirty="0">
                <a:latin typeface="Calibri" pitchFamily="34" charset="0"/>
                <a:cs typeface="Arial" pitchFamily="34" charset="0"/>
              </a:rPr>
              <a:t>(d) {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Calibri" pitchFamily="34" charset="0"/>
                <a:cs typeface="Arial" pitchFamily="34" charset="0"/>
              </a:rPr>
              <a:t>   </a:t>
            </a:r>
            <a:r>
              <a:rPr lang="en-US" sz="2400" b="1" dirty="0">
                <a:solidFill>
                  <a:srgbClr val="C00000"/>
                </a:solidFill>
                <a:latin typeface="Tempus Sans ITC" pitchFamily="82" charset="0"/>
                <a:cs typeface="Arial" pitchFamily="34" charset="0"/>
              </a:rPr>
              <a:t>case</a:t>
            </a:r>
            <a:r>
              <a:rPr lang="en-US" sz="2400" dirty="0">
                <a:latin typeface="Calibri" pitchFamily="34" charset="0"/>
                <a:cs typeface="Arial" pitchFamily="34" charset="0"/>
              </a:rPr>
              <a:t> 1: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Calibri" pitchFamily="34" charset="0"/>
                <a:cs typeface="Arial" pitchFamily="34" charset="0"/>
              </a:rPr>
              <a:t>	</a:t>
            </a:r>
            <a:r>
              <a:rPr lang="en-US" sz="2400" dirty="0" err="1">
                <a:latin typeface="Calibri" pitchFamily="34" charset="0"/>
                <a:cs typeface="Arial" pitchFamily="34" charset="0"/>
              </a:rPr>
              <a:t>cout</a:t>
            </a:r>
            <a:r>
              <a:rPr lang="en-US" sz="2400" dirty="0">
                <a:latin typeface="Calibri" pitchFamily="34" charset="0"/>
                <a:cs typeface="Arial" pitchFamily="34" charset="0"/>
              </a:rPr>
              <a:t>&lt;&lt;"\</a:t>
            </a:r>
            <a:r>
              <a:rPr lang="en-US" sz="2400" dirty="0" err="1">
                <a:latin typeface="Calibri" pitchFamily="34" charset="0"/>
                <a:cs typeface="Arial" pitchFamily="34" charset="0"/>
              </a:rPr>
              <a:t>nThe</a:t>
            </a:r>
            <a:r>
              <a:rPr lang="en-US" sz="2400" dirty="0">
                <a:latin typeface="Calibri" pitchFamily="34" charset="0"/>
                <a:cs typeface="Arial" pitchFamily="34" charset="0"/>
              </a:rPr>
              <a:t> roots are imaginary.\n";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Calibri" pitchFamily="34" charset="0"/>
                <a:cs typeface="Arial" pitchFamily="34" charset="0"/>
              </a:rPr>
              <a:t>	re=-b/(2*a);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Calibri" pitchFamily="34" charset="0"/>
                <a:cs typeface="Arial" pitchFamily="34" charset="0"/>
              </a:rPr>
              <a:t>	</a:t>
            </a:r>
            <a:r>
              <a:rPr lang="en-US" sz="2400" dirty="0" err="1">
                <a:latin typeface="Calibri" pitchFamily="34" charset="0"/>
                <a:cs typeface="Arial" pitchFamily="34" charset="0"/>
              </a:rPr>
              <a:t>im</a:t>
            </a:r>
            <a:r>
              <a:rPr lang="en-US" sz="2400" dirty="0">
                <a:latin typeface="Calibri" pitchFamily="34" charset="0"/>
                <a:cs typeface="Arial" pitchFamily="34" charset="0"/>
              </a:rPr>
              <a:t>=</a:t>
            </a:r>
            <a:r>
              <a:rPr lang="en-US" sz="2400" dirty="0" err="1">
                <a:latin typeface="Calibri" pitchFamily="34" charset="0"/>
                <a:cs typeface="Arial" pitchFamily="34" charset="0"/>
              </a:rPr>
              <a:t>pow</a:t>
            </a:r>
            <a:r>
              <a:rPr lang="en-US" sz="2400" dirty="0">
                <a:latin typeface="Calibri" pitchFamily="34" charset="0"/>
                <a:cs typeface="Arial" pitchFamily="34" charset="0"/>
              </a:rPr>
              <a:t>( – disc ,0.5)/(2*a);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Calibri" pitchFamily="34" charset="0"/>
                <a:cs typeface="Arial" pitchFamily="34" charset="0"/>
              </a:rPr>
              <a:t>	</a:t>
            </a:r>
            <a:r>
              <a:rPr lang="en-US" sz="2400" dirty="0" err="1">
                <a:latin typeface="Calibri" pitchFamily="34" charset="0"/>
                <a:cs typeface="Arial" pitchFamily="34" charset="0"/>
              </a:rPr>
              <a:t>cout</a:t>
            </a:r>
            <a:r>
              <a:rPr lang="en-US" sz="2400" dirty="0">
                <a:latin typeface="Calibri" pitchFamily="34" charset="0"/>
                <a:cs typeface="Arial" pitchFamily="34" charset="0"/>
              </a:rPr>
              <a:t>&lt;&lt;"\nRoot1= "&lt;&lt;re&lt;&lt;" + i " &lt;&lt;</a:t>
            </a:r>
            <a:r>
              <a:rPr lang="en-US" sz="2400" dirty="0" err="1">
                <a:latin typeface="Calibri" pitchFamily="34" charset="0"/>
                <a:cs typeface="Arial" pitchFamily="34" charset="0"/>
              </a:rPr>
              <a:t>im</a:t>
            </a:r>
            <a:r>
              <a:rPr lang="en-US" sz="2400" dirty="0">
                <a:latin typeface="Calibri" pitchFamily="34" charset="0"/>
                <a:cs typeface="Arial" pitchFamily="34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Calibri" pitchFamily="34" charset="0"/>
                <a:cs typeface="Arial" pitchFamily="34" charset="0"/>
              </a:rPr>
              <a:t>	</a:t>
            </a:r>
            <a:r>
              <a:rPr lang="en-US" sz="2400" dirty="0" err="1">
                <a:latin typeface="Calibri" pitchFamily="34" charset="0"/>
                <a:cs typeface="Arial" pitchFamily="34" charset="0"/>
              </a:rPr>
              <a:t>cout</a:t>
            </a:r>
            <a:r>
              <a:rPr lang="en-US" sz="2400" dirty="0">
                <a:latin typeface="Calibri" pitchFamily="34" charset="0"/>
                <a:cs typeface="Arial" pitchFamily="34" charset="0"/>
              </a:rPr>
              <a:t>&lt;&lt;"\nRoot2= "&lt;&lt;re&lt;&lt;" - i "&lt;&lt;</a:t>
            </a:r>
            <a:r>
              <a:rPr lang="en-US" sz="2400" dirty="0" err="1">
                <a:latin typeface="Calibri" pitchFamily="34" charset="0"/>
                <a:cs typeface="Arial" pitchFamily="34" charset="0"/>
              </a:rPr>
              <a:t>im</a:t>
            </a:r>
            <a:r>
              <a:rPr lang="en-US" sz="2400" dirty="0">
                <a:latin typeface="Calibri" pitchFamily="34" charset="0"/>
                <a:cs typeface="Arial" pitchFamily="34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Calibri" pitchFamily="34" charset="0"/>
                <a:cs typeface="Arial" pitchFamily="34" charset="0"/>
              </a:rPr>
              <a:t>	break;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Calibri" pitchFamily="34" charset="0"/>
                <a:cs typeface="Arial" pitchFamily="34" charset="0"/>
              </a:rPr>
              <a:t>   </a:t>
            </a:r>
            <a:r>
              <a:rPr lang="en-US" sz="2400" b="1" dirty="0">
                <a:solidFill>
                  <a:srgbClr val="C00000"/>
                </a:solidFill>
                <a:latin typeface="Tempus Sans ITC" pitchFamily="82" charset="0"/>
                <a:cs typeface="Arial" pitchFamily="34" charset="0"/>
              </a:rPr>
              <a:t>case</a:t>
            </a:r>
            <a:r>
              <a:rPr lang="en-US" sz="2400" dirty="0">
                <a:latin typeface="Calibri" pitchFamily="34" charset="0"/>
                <a:cs typeface="Arial" pitchFamily="34" charset="0"/>
              </a:rPr>
              <a:t> 2: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Calibri" pitchFamily="34" charset="0"/>
                <a:cs typeface="Arial" pitchFamily="34" charset="0"/>
              </a:rPr>
              <a:t>	</a:t>
            </a:r>
            <a:r>
              <a:rPr lang="en-US" sz="2400" dirty="0" err="1">
                <a:latin typeface="Calibri" pitchFamily="34" charset="0"/>
                <a:cs typeface="Arial" pitchFamily="34" charset="0"/>
              </a:rPr>
              <a:t>cout</a:t>
            </a:r>
            <a:r>
              <a:rPr lang="en-US" sz="2400" dirty="0">
                <a:latin typeface="Calibri" pitchFamily="34" charset="0"/>
                <a:cs typeface="Arial" pitchFamily="34" charset="0"/>
              </a:rPr>
              <a:t>&lt;&lt;"\</a:t>
            </a:r>
            <a:r>
              <a:rPr lang="en-US" sz="2400" dirty="0" err="1">
                <a:latin typeface="Calibri" pitchFamily="34" charset="0"/>
                <a:cs typeface="Arial" pitchFamily="34" charset="0"/>
              </a:rPr>
              <a:t>nRoots</a:t>
            </a:r>
            <a:r>
              <a:rPr lang="en-US" sz="2400" dirty="0">
                <a:latin typeface="Calibri" pitchFamily="34" charset="0"/>
                <a:cs typeface="Arial" pitchFamily="34" charset="0"/>
              </a:rPr>
              <a:t> are real and equal.\n";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Calibri" pitchFamily="34" charset="0"/>
                <a:cs typeface="Arial" pitchFamily="34" charset="0"/>
              </a:rPr>
              <a:t>	root1=-b/(2*a);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Calibri" pitchFamily="34" charset="0"/>
                <a:cs typeface="Arial" pitchFamily="34" charset="0"/>
              </a:rPr>
              <a:t>	</a:t>
            </a:r>
            <a:r>
              <a:rPr lang="en-US" sz="2400" dirty="0" err="1">
                <a:latin typeface="Calibri" pitchFamily="34" charset="0"/>
                <a:cs typeface="Arial" pitchFamily="34" charset="0"/>
              </a:rPr>
              <a:t>cout</a:t>
            </a:r>
            <a:r>
              <a:rPr lang="en-US" sz="2400" dirty="0">
                <a:latin typeface="Calibri" pitchFamily="34" charset="0"/>
                <a:cs typeface="Arial" pitchFamily="34" charset="0"/>
              </a:rPr>
              <a:t>&lt;&lt;"Root1 = Root2 = "&lt;&lt;root1;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Calibri" pitchFamily="34" charset="0"/>
                <a:cs typeface="Arial" pitchFamily="34" charset="0"/>
              </a:rPr>
              <a:t>	break;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5A99E-3FA9-4D45-BEE9-21B9BB77217D}" type="datetime1">
              <a:rPr lang="en-US" smtClean="0"/>
              <a:pPr/>
              <a:t>10/18/2014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8" name="Left Arrow 7">
            <a:hlinkClick r:id="" action="ppaction://hlinkshowjump?jump=lastslideviewed"/>
          </p:cNvPr>
          <p:cNvSpPr/>
          <p:nvPr/>
        </p:nvSpPr>
        <p:spPr>
          <a:xfrm>
            <a:off x="152400" y="5791200"/>
            <a:ext cx="762000" cy="838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3" y="2401922"/>
            <a:ext cx="1295399" cy="14080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8738" lvl="1"/>
            <a:r>
              <a:rPr lang="en-US" sz="1400" b="1" i="1" dirty="0" smtClean="0">
                <a:solidFill>
                  <a:schemeClr val="bg1"/>
                </a:solidFill>
                <a:hlinkClick r:id="rId2" action="ppaction://hlinksldjump"/>
              </a:rPr>
              <a:t>Syntax</a:t>
            </a:r>
            <a:endParaRPr lang="en-US" sz="1400" b="1" i="1" dirty="0">
              <a:solidFill>
                <a:schemeClr val="bg1"/>
              </a:solidFill>
            </a:endParaRPr>
          </a:p>
          <a:p>
            <a:pPr marL="58738" lvl="1"/>
            <a:endParaRPr lang="en-US" sz="1050" b="1" i="1" dirty="0">
              <a:solidFill>
                <a:srgbClr val="0000FF"/>
              </a:solidFill>
            </a:endParaRPr>
          </a:p>
          <a:p>
            <a:pPr marL="58738" lvl="1"/>
            <a:endParaRPr lang="en-US" sz="1100" b="1" i="1" dirty="0" smtClean="0">
              <a:solidFill>
                <a:srgbClr val="0000FF"/>
              </a:solidFill>
            </a:endParaRPr>
          </a:p>
          <a:p>
            <a:pPr marL="58738" lvl="1"/>
            <a:r>
              <a:rPr lang="en-US" sz="1400" b="1" i="1" dirty="0">
                <a:solidFill>
                  <a:srgbClr val="0000FF"/>
                </a:solidFill>
                <a:hlinkClick r:id="rId3" action="ppaction://hlinksldjump"/>
              </a:rPr>
              <a:t>Control Flow</a:t>
            </a:r>
            <a:endParaRPr lang="en-US" sz="1400" b="1" i="1" dirty="0">
              <a:solidFill>
                <a:srgbClr val="0000FF"/>
              </a:solidFill>
            </a:endParaRPr>
          </a:p>
          <a:p>
            <a:pPr marL="58738" lvl="1"/>
            <a:endParaRPr lang="en-US" sz="1100" b="1" i="1" dirty="0" smtClean="0">
              <a:solidFill>
                <a:srgbClr val="0000FF"/>
              </a:solidFill>
            </a:endParaRPr>
          </a:p>
          <a:p>
            <a:pPr marL="58738" lvl="1"/>
            <a:endParaRPr lang="en-US" sz="1100" b="1" i="1" dirty="0" smtClean="0">
              <a:solidFill>
                <a:srgbClr val="0000FF"/>
              </a:solidFill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295400" y="6356350"/>
            <a:ext cx="4724400" cy="365125"/>
          </a:xfrm>
        </p:spPr>
        <p:txBody>
          <a:bodyPr/>
          <a:lstStyle/>
          <a:p>
            <a:r>
              <a:rPr lang="en-US" dirty="0" smtClean="0"/>
              <a:t>CS 111                              Department of CSE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4" descr="C C++ loops program control if-else statement digestion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447800" y="1143000"/>
            <a:ext cx="7467600" cy="4876800"/>
          </a:xfrm>
          <a:noFill/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3C238-68E4-403E-AC3F-36B9C6EBA5A2}" type="datetime1">
              <a:rPr lang="en-US" smtClean="0"/>
              <a:pPr/>
              <a:t>10/18/2014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>
                <a:solidFill>
                  <a:srgbClr val="002060"/>
                </a:solidFill>
              </a:rPr>
              <a:pPr/>
              <a:t>4</a:t>
            </a:fld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 eaLnBrk="1" hangingPunct="1"/>
            <a:r>
              <a:rPr lang="en-US" sz="4000" dirty="0" smtClean="0"/>
              <a:t>Nested </a:t>
            </a:r>
            <a:r>
              <a:rPr lang="en-US" sz="4000" b="1" dirty="0" smtClean="0">
                <a:solidFill>
                  <a:srgbClr val="C00000"/>
                </a:solidFill>
                <a:latin typeface="Tempus Sans ITC" pitchFamily="82" charset="0"/>
              </a:rPr>
              <a:t>if-else</a:t>
            </a:r>
            <a:r>
              <a:rPr lang="en-US" sz="4000" b="1" dirty="0" smtClean="0">
                <a:latin typeface="Tempus Sans ITC" pitchFamily="82" charset="0"/>
              </a:rPr>
              <a:t> </a:t>
            </a:r>
            <a:r>
              <a:rPr lang="en-US" sz="4000" dirty="0" smtClean="0"/>
              <a:t>Statement</a:t>
            </a:r>
          </a:p>
        </p:txBody>
      </p:sp>
      <p:sp>
        <p:nvSpPr>
          <p:cNvPr id="8" name="Left Arrow 7">
            <a:hlinkClick r:id="" action="ppaction://hlinkshowjump?jump=lastslideviewed"/>
          </p:cNvPr>
          <p:cNvSpPr/>
          <p:nvPr/>
        </p:nvSpPr>
        <p:spPr>
          <a:xfrm>
            <a:off x="152400" y="5791200"/>
            <a:ext cx="762000" cy="838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3" y="2266399"/>
            <a:ext cx="1295399" cy="1238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8738" lvl="1"/>
            <a:r>
              <a:rPr lang="en-US" sz="1400" b="1" i="1" dirty="0" smtClean="0">
                <a:solidFill>
                  <a:schemeClr val="bg1"/>
                </a:solidFill>
                <a:hlinkClick r:id="rId4" action="ppaction://hlinksldjump"/>
              </a:rPr>
              <a:t>Syntax</a:t>
            </a:r>
            <a:endParaRPr lang="en-US" sz="1400" b="1" i="1" dirty="0">
              <a:solidFill>
                <a:schemeClr val="bg1"/>
              </a:solidFill>
            </a:endParaRPr>
          </a:p>
          <a:p>
            <a:pPr marL="58738" lvl="1"/>
            <a:endParaRPr lang="en-US" sz="1050" b="1" i="1" dirty="0">
              <a:solidFill>
                <a:srgbClr val="0000FF"/>
              </a:solidFill>
            </a:endParaRPr>
          </a:p>
          <a:p>
            <a:pPr marL="58738" lvl="1"/>
            <a:endParaRPr lang="en-US" sz="1100" b="1" i="1" dirty="0" smtClean="0">
              <a:solidFill>
                <a:srgbClr val="0000FF"/>
              </a:solidFill>
            </a:endParaRPr>
          </a:p>
          <a:p>
            <a:pPr marL="58738" lvl="1"/>
            <a:r>
              <a:rPr lang="en-US" sz="1400" b="1" i="1" dirty="0">
                <a:solidFill>
                  <a:srgbClr val="0000FF"/>
                </a:solidFill>
                <a:hlinkClick r:id="rId5" action="ppaction://hlinksldjump"/>
              </a:rPr>
              <a:t>Control Flow</a:t>
            </a:r>
            <a:endParaRPr lang="en-US" sz="1400" b="1" i="1" dirty="0">
              <a:solidFill>
                <a:srgbClr val="0000FF"/>
              </a:solidFill>
            </a:endParaRPr>
          </a:p>
          <a:p>
            <a:pPr marL="58738" lvl="1"/>
            <a:endParaRPr lang="en-US" sz="1100" b="1" i="1" dirty="0" smtClean="0">
              <a:solidFill>
                <a:srgbClr val="0000FF"/>
              </a:solidFill>
            </a:endParaRPr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295400" y="6356350"/>
            <a:ext cx="4724400" cy="365125"/>
          </a:xfrm>
        </p:spPr>
        <p:txBody>
          <a:bodyPr/>
          <a:lstStyle/>
          <a:p>
            <a:r>
              <a:rPr lang="en-US" dirty="0" smtClean="0"/>
              <a:t>CS 111                              Department of CSE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685800"/>
            <a:ext cx="6096000" cy="549992"/>
          </a:xfrm>
        </p:spPr>
        <p:txBody>
          <a:bodyPr>
            <a:normAutofit fontScale="90000"/>
          </a:bodyPr>
          <a:lstStyle/>
          <a:p>
            <a:r>
              <a:rPr lang="en-US" dirty="0"/>
              <a:t>Find the roots of Quadratic</a:t>
            </a:r>
            <a:br>
              <a:rPr lang="en-US" dirty="0"/>
            </a:br>
            <a:r>
              <a:rPr lang="en-US" dirty="0" smtClean="0"/>
              <a:t>equation </a:t>
            </a:r>
            <a:r>
              <a:rPr lang="en-US" dirty="0"/>
              <a:t>using </a:t>
            </a:r>
            <a:r>
              <a:rPr lang="en-US" sz="3600" b="1" dirty="0">
                <a:solidFill>
                  <a:srgbClr val="C00000"/>
                </a:solidFill>
                <a:latin typeface="Tempus Sans ITC" pitchFamily="82" charset="0"/>
              </a:rPr>
              <a:t>switch statement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371600" y="1752600"/>
            <a:ext cx="7010400" cy="308451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400" b="1" dirty="0">
                <a:solidFill>
                  <a:srgbClr val="C00000"/>
                </a:solidFill>
                <a:latin typeface="Tempus Sans ITC" pitchFamily="82" charset="0"/>
                <a:cs typeface="Arial" pitchFamily="34" charset="0"/>
              </a:rPr>
              <a:t>case</a:t>
            </a:r>
            <a:r>
              <a:rPr lang="en-US" sz="2400" dirty="0">
                <a:latin typeface="Calibri" pitchFamily="34" charset="0"/>
                <a:cs typeface="Arial" pitchFamily="34" charset="0"/>
              </a:rPr>
              <a:t> 3: </a:t>
            </a:r>
          </a:p>
          <a:p>
            <a:pPr>
              <a:lnSpc>
                <a:spcPct val="90000"/>
              </a:lnSpc>
              <a:defRPr/>
            </a:pPr>
            <a:r>
              <a:rPr lang="en-US" sz="2400" dirty="0">
                <a:latin typeface="Calibri" pitchFamily="34" charset="0"/>
                <a:cs typeface="Arial" pitchFamily="34" charset="0"/>
              </a:rPr>
              <a:t>	</a:t>
            </a:r>
            <a:r>
              <a:rPr lang="en-US" sz="2400" dirty="0" err="1">
                <a:latin typeface="Calibri" pitchFamily="34" charset="0"/>
                <a:cs typeface="Arial" pitchFamily="34" charset="0"/>
              </a:rPr>
              <a:t>cout</a:t>
            </a:r>
            <a:r>
              <a:rPr lang="en-US" sz="2400" dirty="0">
                <a:latin typeface="Calibri" pitchFamily="34" charset="0"/>
                <a:cs typeface="Arial" pitchFamily="34" charset="0"/>
              </a:rPr>
              <a:t>&lt;&lt;"\</a:t>
            </a:r>
            <a:r>
              <a:rPr lang="en-US" sz="2400" dirty="0" err="1">
                <a:latin typeface="Calibri" pitchFamily="34" charset="0"/>
                <a:cs typeface="Arial" pitchFamily="34" charset="0"/>
              </a:rPr>
              <a:t>nRoots</a:t>
            </a:r>
            <a:r>
              <a:rPr lang="en-US" sz="2400" dirty="0">
                <a:latin typeface="Calibri" pitchFamily="34" charset="0"/>
                <a:cs typeface="Arial" pitchFamily="34" charset="0"/>
              </a:rPr>
              <a:t> are real and unequal.\n";</a:t>
            </a:r>
          </a:p>
          <a:p>
            <a:pPr>
              <a:lnSpc>
                <a:spcPct val="90000"/>
              </a:lnSpc>
              <a:defRPr/>
            </a:pPr>
            <a:r>
              <a:rPr lang="en-US" sz="2400" dirty="0">
                <a:latin typeface="Calibri" pitchFamily="34" charset="0"/>
                <a:cs typeface="Arial" pitchFamily="34" charset="0"/>
              </a:rPr>
              <a:t>	root1=(– b + </a:t>
            </a:r>
            <a:r>
              <a:rPr lang="en-US" sz="2400" dirty="0" err="1">
                <a:latin typeface="Calibri" pitchFamily="34" charset="0"/>
                <a:cs typeface="Arial" pitchFamily="34" charset="0"/>
              </a:rPr>
              <a:t>sqrt</a:t>
            </a:r>
            <a:r>
              <a:rPr lang="en-US" sz="2400" dirty="0">
                <a:latin typeface="Calibri" pitchFamily="34" charset="0"/>
                <a:cs typeface="Arial" pitchFamily="34" charset="0"/>
              </a:rPr>
              <a:t>(disc))/(2*a);</a:t>
            </a:r>
          </a:p>
          <a:p>
            <a:pPr>
              <a:lnSpc>
                <a:spcPct val="90000"/>
              </a:lnSpc>
              <a:defRPr/>
            </a:pPr>
            <a:r>
              <a:rPr lang="en-US" sz="2400" dirty="0">
                <a:latin typeface="Calibri" pitchFamily="34" charset="0"/>
                <a:cs typeface="Arial" pitchFamily="34" charset="0"/>
              </a:rPr>
              <a:t>	root2=(– b - </a:t>
            </a:r>
            <a:r>
              <a:rPr lang="en-US" sz="2400" dirty="0" err="1">
                <a:latin typeface="Calibri" pitchFamily="34" charset="0"/>
                <a:cs typeface="Arial" pitchFamily="34" charset="0"/>
              </a:rPr>
              <a:t>sqrt</a:t>
            </a:r>
            <a:r>
              <a:rPr lang="en-US" sz="2400" dirty="0">
                <a:latin typeface="Calibri" pitchFamily="34" charset="0"/>
                <a:cs typeface="Arial" pitchFamily="34" charset="0"/>
              </a:rPr>
              <a:t>(disc))/(2*a);</a:t>
            </a:r>
          </a:p>
          <a:p>
            <a:pPr>
              <a:lnSpc>
                <a:spcPct val="90000"/>
              </a:lnSpc>
              <a:defRPr/>
            </a:pPr>
            <a:r>
              <a:rPr lang="en-US" sz="2400" dirty="0">
                <a:latin typeface="Calibri" pitchFamily="34" charset="0"/>
                <a:cs typeface="Arial" pitchFamily="34" charset="0"/>
              </a:rPr>
              <a:t>	</a:t>
            </a:r>
            <a:r>
              <a:rPr lang="en-US" sz="2400" dirty="0" err="1">
                <a:latin typeface="Calibri" pitchFamily="34" charset="0"/>
                <a:cs typeface="Arial" pitchFamily="34" charset="0"/>
              </a:rPr>
              <a:t>cout</a:t>
            </a:r>
            <a:r>
              <a:rPr lang="en-US" sz="2400" dirty="0">
                <a:latin typeface="Calibri" pitchFamily="34" charset="0"/>
                <a:cs typeface="Arial" pitchFamily="34" charset="0"/>
              </a:rPr>
              <a:t>&lt;&lt;"\nRoot1 = "&lt;&lt;root1;</a:t>
            </a:r>
          </a:p>
          <a:p>
            <a:pPr>
              <a:lnSpc>
                <a:spcPct val="90000"/>
              </a:lnSpc>
              <a:defRPr/>
            </a:pPr>
            <a:r>
              <a:rPr lang="en-US" sz="2400" dirty="0">
                <a:latin typeface="Calibri" pitchFamily="34" charset="0"/>
                <a:cs typeface="Arial" pitchFamily="34" charset="0"/>
              </a:rPr>
              <a:t>	</a:t>
            </a:r>
            <a:r>
              <a:rPr lang="en-US" sz="2400" dirty="0" err="1">
                <a:latin typeface="Calibri" pitchFamily="34" charset="0"/>
                <a:cs typeface="Arial" pitchFamily="34" charset="0"/>
              </a:rPr>
              <a:t>cout</a:t>
            </a:r>
            <a:r>
              <a:rPr lang="en-US" sz="2400" dirty="0">
                <a:latin typeface="Calibri" pitchFamily="34" charset="0"/>
                <a:cs typeface="Arial" pitchFamily="34" charset="0"/>
              </a:rPr>
              <a:t>&lt;&lt;"\nRoot2 = "&lt;&lt;root2;</a:t>
            </a:r>
          </a:p>
          <a:p>
            <a:pPr>
              <a:lnSpc>
                <a:spcPct val="90000"/>
              </a:lnSpc>
              <a:defRPr/>
            </a:pPr>
            <a:r>
              <a:rPr lang="en-US" sz="2400" dirty="0">
                <a:latin typeface="Calibri" pitchFamily="34" charset="0"/>
                <a:cs typeface="Arial" pitchFamily="34" charset="0"/>
              </a:rPr>
              <a:t>	break;</a:t>
            </a:r>
          </a:p>
          <a:p>
            <a:pPr>
              <a:lnSpc>
                <a:spcPct val="90000"/>
              </a:lnSpc>
              <a:defRPr/>
            </a:pPr>
            <a:r>
              <a:rPr lang="en-US" sz="2400" dirty="0">
                <a:latin typeface="Calibri" pitchFamily="34" charset="0"/>
                <a:cs typeface="Arial" pitchFamily="34" charset="0"/>
              </a:rPr>
              <a:t>	}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alibri" pitchFamily="34" charset="0"/>
                <a:cs typeface="Arial" pitchFamily="34" charset="0"/>
              </a:rPr>
              <a:t>// end of switch</a:t>
            </a:r>
          </a:p>
          <a:p>
            <a:pPr>
              <a:lnSpc>
                <a:spcPct val="90000"/>
              </a:lnSpc>
              <a:defRPr/>
            </a:pPr>
            <a:r>
              <a:rPr lang="en-US" sz="2400" dirty="0">
                <a:latin typeface="Calibri" pitchFamily="34" charset="0"/>
                <a:cs typeface="Arial" pitchFamily="34" charset="0"/>
              </a:rPr>
              <a:t>}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alibri" pitchFamily="34" charset="0"/>
                <a:cs typeface="Arial" pitchFamily="34" charset="0"/>
              </a:rPr>
              <a:t>//End of Program</a:t>
            </a:r>
            <a:endParaRPr lang="en-US" sz="2400" b="1" dirty="0">
              <a:solidFill>
                <a:schemeClr val="accent6">
                  <a:lumMod val="75000"/>
                </a:schemeClr>
              </a:solidFill>
              <a:latin typeface="Calibri" pitchFamily="34" charset="0"/>
              <a:cs typeface="Arial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25999-E8C6-4F42-B9FB-B9A12D5C6BFB}" type="datetime1">
              <a:rPr lang="en-US" smtClean="0"/>
              <a:pPr/>
              <a:t>10/18/2014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8" name="Left Arrow 7">
            <a:hlinkClick r:id="" action="ppaction://hlinkshowjump?jump=lastslideviewed"/>
          </p:cNvPr>
          <p:cNvSpPr/>
          <p:nvPr/>
        </p:nvSpPr>
        <p:spPr>
          <a:xfrm>
            <a:off x="152400" y="5791200"/>
            <a:ext cx="762000" cy="838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3" y="2401922"/>
            <a:ext cx="1295399" cy="14080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8738" lvl="1"/>
            <a:r>
              <a:rPr lang="en-US" sz="1400" b="1" i="1" dirty="0" smtClean="0">
                <a:solidFill>
                  <a:schemeClr val="bg1"/>
                </a:solidFill>
                <a:hlinkClick r:id="rId2" action="ppaction://hlinksldjump"/>
              </a:rPr>
              <a:t>Syntax</a:t>
            </a:r>
            <a:endParaRPr lang="en-US" sz="1400" b="1" i="1" dirty="0">
              <a:solidFill>
                <a:schemeClr val="bg1"/>
              </a:solidFill>
            </a:endParaRPr>
          </a:p>
          <a:p>
            <a:pPr marL="58738" lvl="1"/>
            <a:endParaRPr lang="en-US" sz="1050" b="1" i="1" dirty="0">
              <a:solidFill>
                <a:srgbClr val="0000FF"/>
              </a:solidFill>
            </a:endParaRPr>
          </a:p>
          <a:p>
            <a:pPr marL="58738" lvl="1"/>
            <a:endParaRPr lang="en-US" sz="1100" b="1" i="1" dirty="0" smtClean="0">
              <a:solidFill>
                <a:srgbClr val="0000FF"/>
              </a:solidFill>
            </a:endParaRPr>
          </a:p>
          <a:p>
            <a:pPr marL="58738" lvl="1"/>
            <a:r>
              <a:rPr lang="en-US" sz="1400" b="1" i="1" dirty="0">
                <a:solidFill>
                  <a:srgbClr val="0000FF"/>
                </a:solidFill>
                <a:hlinkClick r:id="rId3" action="ppaction://hlinksldjump"/>
              </a:rPr>
              <a:t>Control Flow</a:t>
            </a:r>
            <a:endParaRPr lang="en-US" sz="1400" b="1" i="1" dirty="0">
              <a:solidFill>
                <a:srgbClr val="0000FF"/>
              </a:solidFill>
            </a:endParaRPr>
          </a:p>
          <a:p>
            <a:pPr marL="58738" lvl="1"/>
            <a:endParaRPr lang="en-US" sz="1100" b="1" i="1" dirty="0" smtClean="0">
              <a:solidFill>
                <a:srgbClr val="0000FF"/>
              </a:solidFill>
            </a:endParaRPr>
          </a:p>
          <a:p>
            <a:pPr marL="58738" lvl="1"/>
            <a:endParaRPr lang="en-US" sz="1100" b="1" i="1" dirty="0" smtClean="0">
              <a:solidFill>
                <a:srgbClr val="0000FF"/>
              </a:solidFill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295400" y="6356350"/>
            <a:ext cx="4724400" cy="365125"/>
          </a:xfrm>
        </p:spPr>
        <p:txBody>
          <a:bodyPr/>
          <a:lstStyle/>
          <a:p>
            <a:r>
              <a:rPr lang="en-US" dirty="0" smtClean="0"/>
              <a:t>CS 111                              Department of CSE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685800"/>
            <a:ext cx="6096000" cy="54999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Summary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371600" y="1752600"/>
            <a:ext cx="7010400" cy="142192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400" dirty="0">
                <a:latin typeface="Calibri" pitchFamily="34" charset="0"/>
                <a:cs typeface="Arial" pitchFamily="34" charset="0"/>
              </a:rPr>
              <a:t>s</a:t>
            </a:r>
            <a:r>
              <a:rPr lang="en-US" sz="2400" dirty="0" smtClean="0">
                <a:latin typeface="Calibri" pitchFamily="34" charset="0"/>
                <a:cs typeface="Arial" pitchFamily="34" charset="0"/>
              </a:rPr>
              <a:t>witch statement</a:t>
            </a:r>
            <a:endParaRPr lang="en-US" sz="2400" b="1" dirty="0">
              <a:solidFill>
                <a:schemeClr val="bg2">
                  <a:lumMod val="75000"/>
                </a:schemeClr>
              </a:solidFill>
              <a:latin typeface="Calibri" pitchFamily="34" charset="0"/>
              <a:cs typeface="Arial" pitchFamily="34" charset="0"/>
            </a:endParaRPr>
          </a:p>
          <a:p>
            <a:pPr marL="800100" lvl="1" indent="-342900">
              <a:lnSpc>
                <a:spcPct val="90000"/>
              </a:lnSpc>
              <a:buFont typeface="Calibri" pitchFamily="34" charset="0"/>
              <a:buChar char="―"/>
              <a:defRPr/>
            </a:pPr>
            <a:r>
              <a:rPr lang="en-US" sz="2400" dirty="0" smtClean="0">
                <a:latin typeface="Calibri" pitchFamily="34" charset="0"/>
                <a:cs typeface="Arial" pitchFamily="34" charset="0"/>
              </a:rPr>
              <a:t>Syntax</a:t>
            </a:r>
          </a:p>
          <a:p>
            <a:pPr marL="800100" lvl="1" indent="-342900">
              <a:lnSpc>
                <a:spcPct val="90000"/>
              </a:lnSpc>
              <a:buFont typeface="Calibri" pitchFamily="34" charset="0"/>
              <a:buChar char="―"/>
              <a:defRPr/>
            </a:pPr>
            <a:r>
              <a:rPr lang="en-US" sz="2400" dirty="0" smtClean="0">
                <a:latin typeface="Calibri" pitchFamily="34" charset="0"/>
                <a:cs typeface="Arial" pitchFamily="34" charset="0"/>
              </a:rPr>
              <a:t>Examples</a:t>
            </a:r>
          </a:p>
          <a:p>
            <a:pPr marL="800100" lvl="1" indent="-342900">
              <a:lnSpc>
                <a:spcPct val="90000"/>
              </a:lnSpc>
              <a:buFont typeface="Calibri" pitchFamily="34" charset="0"/>
              <a:buChar char="―"/>
              <a:defRPr/>
            </a:pPr>
            <a:r>
              <a:rPr lang="en-US" sz="2400" dirty="0" smtClean="0">
                <a:latin typeface="Calibri" pitchFamily="34" charset="0"/>
                <a:cs typeface="Arial" pitchFamily="34" charset="0"/>
              </a:rPr>
              <a:t>Application</a:t>
            </a:r>
            <a:endParaRPr lang="en-US" sz="2400" dirty="0">
              <a:latin typeface="Calibri" pitchFamily="34" charset="0"/>
              <a:cs typeface="Arial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25999-E8C6-4F42-B9FB-B9A12D5C6BFB}" type="datetime1">
              <a:rPr lang="en-US" smtClean="0"/>
              <a:pPr/>
              <a:t>10/18/2014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8" name="Left Arrow 7">
            <a:hlinkClick r:id="" action="ppaction://hlinkshowjump?jump=lastslideviewed"/>
          </p:cNvPr>
          <p:cNvSpPr/>
          <p:nvPr/>
        </p:nvSpPr>
        <p:spPr>
          <a:xfrm>
            <a:off x="152400" y="5791200"/>
            <a:ext cx="762000" cy="838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3" y="1676400"/>
            <a:ext cx="1295399" cy="2008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8738" lvl="1"/>
            <a:r>
              <a:rPr lang="en-US" sz="1400" b="1" i="1" dirty="0" smtClean="0">
                <a:solidFill>
                  <a:schemeClr val="bg1"/>
                </a:solidFill>
                <a:hlinkClick r:id="rId2" action="ppaction://hlinksldjump"/>
              </a:rPr>
              <a:t>Syntax</a:t>
            </a:r>
            <a:endParaRPr lang="en-US" sz="1400" b="1" i="1" dirty="0">
              <a:solidFill>
                <a:schemeClr val="bg1"/>
              </a:solidFill>
            </a:endParaRPr>
          </a:p>
          <a:p>
            <a:pPr marL="58738" lvl="1"/>
            <a:endParaRPr lang="en-US" sz="1050" b="1" i="1" dirty="0">
              <a:solidFill>
                <a:srgbClr val="0000FF"/>
              </a:solidFill>
            </a:endParaRPr>
          </a:p>
          <a:p>
            <a:pPr marL="58738" lvl="1"/>
            <a:endParaRPr lang="en-US" sz="1400" b="1" i="1" dirty="0">
              <a:solidFill>
                <a:srgbClr val="0000FF"/>
              </a:solidFill>
            </a:endParaRPr>
          </a:p>
          <a:p>
            <a:pPr marL="58738" lvl="1"/>
            <a:endParaRPr lang="en-US" sz="1100" b="1" i="1" dirty="0" smtClean="0">
              <a:solidFill>
                <a:srgbClr val="0000FF"/>
              </a:solidFill>
            </a:endParaRPr>
          </a:p>
          <a:p>
            <a:pPr marL="58738" lvl="1"/>
            <a:r>
              <a:rPr lang="en-US" sz="1400" b="1" i="1" dirty="0">
                <a:solidFill>
                  <a:srgbClr val="0000FF"/>
                </a:solidFill>
                <a:hlinkClick r:id="rId3" action="ppaction://hlinksldjump"/>
              </a:rPr>
              <a:t>Control Flow</a:t>
            </a:r>
            <a:endParaRPr lang="en-US" sz="1400" b="1" i="1" dirty="0">
              <a:solidFill>
                <a:srgbClr val="0000FF"/>
              </a:solidFill>
            </a:endParaRPr>
          </a:p>
          <a:p>
            <a:pPr marL="58738" lvl="1"/>
            <a:endParaRPr lang="en-US" sz="1100" b="1" i="1" dirty="0" smtClean="0">
              <a:solidFill>
                <a:srgbClr val="0000FF"/>
              </a:solidFill>
            </a:endParaRPr>
          </a:p>
          <a:p>
            <a:pPr marL="58738" lvl="1"/>
            <a:endParaRPr lang="en-US" sz="1100" b="1" i="1" dirty="0" smtClean="0">
              <a:solidFill>
                <a:srgbClr val="0000FF"/>
              </a:solidFill>
            </a:endParaRPr>
          </a:p>
          <a:p>
            <a:pPr marL="58738" lvl="1"/>
            <a:endParaRPr lang="en-US" sz="1100" b="1" i="1" dirty="0">
              <a:solidFill>
                <a:srgbClr val="0000FF"/>
              </a:solidFill>
            </a:endParaRPr>
          </a:p>
          <a:p>
            <a:pPr marL="58738" lvl="1"/>
            <a:r>
              <a:rPr lang="en-US" sz="1400" b="1" i="1" dirty="0" smtClean="0">
                <a:solidFill>
                  <a:srgbClr val="0000FF"/>
                </a:solidFill>
                <a:hlinkClick r:id="rId4" action="ppaction://hlinkpres?slideindex=1&amp;slidetitle="/>
              </a:rPr>
              <a:t>MCQs</a:t>
            </a:r>
            <a:endParaRPr lang="en-US" sz="1400" b="1" i="1" dirty="0">
              <a:solidFill>
                <a:srgbClr val="0000FF"/>
              </a:solidFill>
            </a:endParaRPr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295400" y="6356350"/>
            <a:ext cx="4724400" cy="365125"/>
          </a:xfrm>
        </p:spPr>
        <p:txBody>
          <a:bodyPr/>
          <a:lstStyle/>
          <a:p>
            <a:r>
              <a:rPr lang="en-US" dirty="0" smtClean="0"/>
              <a:t>CS 111                              Department of CSE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692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10B1A-2BA0-42DA-99A3-6C042171DED1}" type="datetime1">
              <a:rPr lang="en-US" smtClean="0"/>
              <a:pPr/>
              <a:t>10/18/2014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 eaLnBrk="1" hangingPunct="1"/>
            <a:r>
              <a:rPr lang="en-US" sz="4000" b="1" dirty="0" smtClean="0"/>
              <a:t>if else </a:t>
            </a:r>
            <a:r>
              <a:rPr lang="en-US" sz="4000" dirty="0" smtClean="0"/>
              <a:t>nesting -</a:t>
            </a:r>
            <a:r>
              <a:rPr lang="en-US" sz="3200" b="1" dirty="0" smtClean="0">
                <a:solidFill>
                  <a:schemeClr val="accent2"/>
                </a:solidFill>
                <a:latin typeface="Tempus Sans ITC" pitchFamily="82" charset="0"/>
              </a:rPr>
              <a:t>Explanation</a:t>
            </a:r>
          </a:p>
        </p:txBody>
      </p:sp>
      <p:sp>
        <p:nvSpPr>
          <p:cNvPr id="5125" name="Rectangle 4"/>
          <p:cNvSpPr>
            <a:spLocks noChangeArrowheads="1"/>
          </p:cNvSpPr>
          <p:nvPr/>
        </p:nvSpPr>
        <p:spPr bwMode="auto">
          <a:xfrm>
            <a:off x="1295400" y="990600"/>
            <a:ext cx="7848600" cy="4894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just">
              <a:spcBef>
                <a:spcPct val="20000"/>
              </a:spcBef>
            </a:pPr>
            <a:r>
              <a:rPr lang="en-US" altLang="ko-KR" sz="2400" dirty="0">
                <a:ea typeface="굴림" charset="-127"/>
              </a:rPr>
              <a:t>The if-else constructs </a:t>
            </a:r>
            <a:r>
              <a:rPr lang="en-US" altLang="ko-KR" sz="2400" dirty="0">
                <a:solidFill>
                  <a:schemeClr val="accent2"/>
                </a:solidFill>
                <a:ea typeface="굴림" charset="-127"/>
              </a:rPr>
              <a:t>can be nested</a:t>
            </a:r>
            <a:r>
              <a:rPr lang="en-US" altLang="ko-KR" sz="2400" dirty="0">
                <a:ea typeface="굴림" charset="-127"/>
              </a:rPr>
              <a:t> (placed one within another) to any </a:t>
            </a:r>
            <a:r>
              <a:rPr lang="en-US" altLang="ko-KR" sz="2400" dirty="0" smtClean="0">
                <a:ea typeface="굴림" charset="-127"/>
              </a:rPr>
              <a:t>depth. </a:t>
            </a:r>
            <a:endParaRPr lang="en-US" sz="2400" dirty="0"/>
          </a:p>
          <a:p>
            <a:pPr algn="just"/>
            <a:r>
              <a:rPr lang="en-US" altLang="ko-KR" sz="2400" dirty="0">
                <a:ea typeface="굴림" charset="-127"/>
              </a:rPr>
              <a:t>In this nested form, </a:t>
            </a:r>
            <a:r>
              <a:rPr lang="en-US" altLang="ko-KR" sz="2400" dirty="0">
                <a:solidFill>
                  <a:schemeClr val="accent2"/>
                </a:solidFill>
                <a:ea typeface="굴림" charset="-127"/>
              </a:rPr>
              <a:t>expression_1</a:t>
            </a:r>
            <a:r>
              <a:rPr lang="en-US" altLang="ko-KR" sz="2400" dirty="0">
                <a:ea typeface="굴림" charset="-127"/>
              </a:rPr>
              <a:t> is evaluated. </a:t>
            </a:r>
            <a:r>
              <a:rPr lang="en-US" altLang="ko-KR" sz="2400" dirty="0" smtClean="0">
                <a:ea typeface="굴림" charset="-127"/>
              </a:rPr>
              <a:t>If </a:t>
            </a:r>
            <a:r>
              <a:rPr lang="en-US" altLang="ko-KR" sz="2400" dirty="0">
                <a:ea typeface="굴림" charset="-127"/>
              </a:rPr>
              <a:t>it is zero (FALSE-F), </a:t>
            </a:r>
            <a:r>
              <a:rPr lang="en-US" altLang="ko-KR" sz="2400" dirty="0">
                <a:solidFill>
                  <a:schemeClr val="accent2"/>
                </a:solidFill>
                <a:ea typeface="굴림" charset="-127"/>
              </a:rPr>
              <a:t>statement_4</a:t>
            </a:r>
            <a:r>
              <a:rPr lang="en-US" altLang="ko-KR" sz="2400" dirty="0">
                <a:ea typeface="굴림" charset="-127"/>
              </a:rPr>
              <a:t> is executed and the </a:t>
            </a:r>
            <a:r>
              <a:rPr lang="en-US" altLang="ko-KR" sz="2400" dirty="0">
                <a:solidFill>
                  <a:schemeClr val="accent2"/>
                </a:solidFill>
                <a:ea typeface="굴림" charset="-127"/>
              </a:rPr>
              <a:t>entire nested if statement is terminated;</a:t>
            </a:r>
          </a:p>
          <a:p>
            <a:pPr algn="just"/>
            <a:r>
              <a:rPr lang="en-US" altLang="ko-KR" sz="2400" dirty="0" smtClean="0">
                <a:ea typeface="굴림" charset="-127"/>
              </a:rPr>
              <a:t>if </a:t>
            </a:r>
            <a:r>
              <a:rPr lang="en-US" altLang="ko-KR" sz="2400" dirty="0">
                <a:ea typeface="굴림" charset="-127"/>
              </a:rPr>
              <a:t>not (TRUE-T), control goes to the second if (within the first if) and </a:t>
            </a:r>
            <a:r>
              <a:rPr lang="en-US" altLang="ko-KR" sz="2400" dirty="0">
                <a:solidFill>
                  <a:schemeClr val="accent2"/>
                </a:solidFill>
                <a:ea typeface="굴림" charset="-127"/>
              </a:rPr>
              <a:t>expression_2</a:t>
            </a:r>
            <a:r>
              <a:rPr lang="en-US" altLang="ko-KR" sz="2400" dirty="0">
                <a:ea typeface="굴림" charset="-127"/>
              </a:rPr>
              <a:t> is evaluated. </a:t>
            </a:r>
            <a:r>
              <a:rPr lang="en-US" altLang="ko-KR" sz="2400" dirty="0" smtClean="0">
                <a:ea typeface="굴림" charset="-127"/>
              </a:rPr>
              <a:t>If </a:t>
            </a:r>
            <a:r>
              <a:rPr lang="en-US" altLang="ko-KR" sz="2400" dirty="0">
                <a:ea typeface="굴림" charset="-127"/>
              </a:rPr>
              <a:t>it is zero, </a:t>
            </a:r>
            <a:r>
              <a:rPr lang="en-US" altLang="ko-KR" sz="2400" dirty="0">
                <a:solidFill>
                  <a:schemeClr val="accent2"/>
                </a:solidFill>
                <a:ea typeface="굴림" charset="-127"/>
              </a:rPr>
              <a:t>statement_3</a:t>
            </a:r>
            <a:r>
              <a:rPr lang="en-US" altLang="ko-KR" sz="2400" dirty="0">
                <a:ea typeface="굴림" charset="-127"/>
              </a:rPr>
              <a:t> is executed;</a:t>
            </a:r>
          </a:p>
          <a:p>
            <a:pPr algn="just"/>
            <a:r>
              <a:rPr lang="en-US" altLang="ko-KR" sz="2400" dirty="0" smtClean="0">
                <a:ea typeface="굴림" charset="-127"/>
              </a:rPr>
              <a:t>if </a:t>
            </a:r>
            <a:r>
              <a:rPr lang="en-US" altLang="ko-KR" sz="2400" dirty="0">
                <a:ea typeface="굴림" charset="-127"/>
              </a:rPr>
              <a:t>not, control goes to the third if (within the second if) and </a:t>
            </a:r>
            <a:r>
              <a:rPr lang="en-US" altLang="ko-KR" sz="2400" dirty="0">
                <a:solidFill>
                  <a:schemeClr val="accent2"/>
                </a:solidFill>
                <a:ea typeface="굴림" charset="-127"/>
              </a:rPr>
              <a:t>expression_3 </a:t>
            </a:r>
            <a:r>
              <a:rPr lang="en-US" altLang="ko-KR" sz="2400" dirty="0">
                <a:ea typeface="굴림" charset="-127"/>
              </a:rPr>
              <a:t>is evaluated. </a:t>
            </a:r>
            <a:r>
              <a:rPr lang="en-US" altLang="ko-KR" sz="2400" dirty="0" smtClean="0">
                <a:ea typeface="굴림" charset="-127"/>
              </a:rPr>
              <a:t>If </a:t>
            </a:r>
            <a:r>
              <a:rPr lang="en-US" altLang="ko-KR" sz="2400" dirty="0">
                <a:ea typeface="굴림" charset="-127"/>
              </a:rPr>
              <a:t>it is zero, </a:t>
            </a:r>
            <a:r>
              <a:rPr lang="en-US" altLang="ko-KR" sz="2400" dirty="0">
                <a:solidFill>
                  <a:schemeClr val="accent2"/>
                </a:solidFill>
                <a:ea typeface="굴림" charset="-127"/>
              </a:rPr>
              <a:t>statement_2 </a:t>
            </a:r>
            <a:r>
              <a:rPr lang="en-US" altLang="ko-KR" sz="2400" dirty="0">
                <a:ea typeface="굴림" charset="-127"/>
              </a:rPr>
              <a:t>is executed; </a:t>
            </a:r>
          </a:p>
          <a:p>
            <a:pPr algn="just"/>
            <a:r>
              <a:rPr lang="en-US" altLang="ko-KR" sz="2400" dirty="0">
                <a:ea typeface="굴림" charset="-127"/>
              </a:rPr>
              <a:t>if not, </a:t>
            </a:r>
            <a:r>
              <a:rPr lang="en-US" altLang="ko-KR" sz="2400" dirty="0">
                <a:solidFill>
                  <a:schemeClr val="accent2"/>
                </a:solidFill>
                <a:ea typeface="굴림" charset="-127"/>
              </a:rPr>
              <a:t>statement_1</a:t>
            </a:r>
            <a:r>
              <a:rPr lang="en-US" altLang="ko-KR" sz="2400" dirty="0">
                <a:ea typeface="굴림" charset="-127"/>
              </a:rPr>
              <a:t> is executed. </a:t>
            </a:r>
            <a:r>
              <a:rPr lang="en-US" altLang="ko-KR" sz="2400" dirty="0" smtClean="0">
                <a:ea typeface="굴림" charset="-127"/>
              </a:rPr>
              <a:t>The </a:t>
            </a:r>
            <a:r>
              <a:rPr lang="en-US" altLang="ko-KR" sz="2400" dirty="0">
                <a:ea typeface="굴림" charset="-127"/>
              </a:rPr>
              <a:t>statement_1 (inner most) will only be executed if all the if statement is true.  </a:t>
            </a:r>
          </a:p>
        </p:txBody>
      </p:sp>
      <p:sp>
        <p:nvSpPr>
          <p:cNvPr id="8" name="Left Arrow 7">
            <a:hlinkClick r:id="" action="ppaction://hlinkshowjump?jump=lastslideviewed"/>
          </p:cNvPr>
          <p:cNvSpPr/>
          <p:nvPr/>
        </p:nvSpPr>
        <p:spPr>
          <a:xfrm>
            <a:off x="152400" y="5791200"/>
            <a:ext cx="762000" cy="838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3" y="2266399"/>
            <a:ext cx="1295399" cy="1238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8738" lvl="1"/>
            <a:r>
              <a:rPr lang="en-US" sz="1400" b="1" i="1" dirty="0" smtClean="0">
                <a:solidFill>
                  <a:schemeClr val="bg1"/>
                </a:solidFill>
                <a:hlinkClick r:id="rId3" action="ppaction://hlinksldjump"/>
              </a:rPr>
              <a:t>Syntax</a:t>
            </a:r>
            <a:endParaRPr lang="en-US" sz="1400" b="1" i="1" dirty="0">
              <a:solidFill>
                <a:schemeClr val="bg1"/>
              </a:solidFill>
            </a:endParaRPr>
          </a:p>
          <a:p>
            <a:pPr marL="58738" lvl="1"/>
            <a:endParaRPr lang="en-US" sz="1050" b="1" i="1" dirty="0">
              <a:solidFill>
                <a:srgbClr val="0000FF"/>
              </a:solidFill>
            </a:endParaRPr>
          </a:p>
          <a:p>
            <a:pPr marL="58738" lvl="1"/>
            <a:endParaRPr lang="en-US" sz="1100" b="1" i="1" dirty="0" smtClean="0">
              <a:solidFill>
                <a:srgbClr val="0000FF"/>
              </a:solidFill>
            </a:endParaRPr>
          </a:p>
          <a:p>
            <a:pPr marL="58738" lvl="1"/>
            <a:r>
              <a:rPr lang="en-US" sz="1400" b="1" i="1" dirty="0">
                <a:solidFill>
                  <a:srgbClr val="0000FF"/>
                </a:solidFill>
                <a:hlinkClick r:id="rId4" action="ppaction://hlinksldjump"/>
              </a:rPr>
              <a:t>Control Flow</a:t>
            </a:r>
            <a:endParaRPr lang="en-US" sz="1400" b="1" i="1" dirty="0">
              <a:solidFill>
                <a:srgbClr val="0000FF"/>
              </a:solidFill>
            </a:endParaRPr>
          </a:p>
          <a:p>
            <a:pPr marL="58738" lvl="1"/>
            <a:endParaRPr lang="en-US" sz="1100" b="1" i="1" dirty="0" smtClean="0">
              <a:solidFill>
                <a:srgbClr val="0000FF"/>
              </a:solidFill>
            </a:endParaRPr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295400" y="6356350"/>
            <a:ext cx="4724400" cy="365125"/>
          </a:xfrm>
        </p:spPr>
        <p:txBody>
          <a:bodyPr/>
          <a:lstStyle/>
          <a:p>
            <a:r>
              <a:rPr lang="en-US" dirty="0" smtClean="0"/>
              <a:t>CS 111                              Department of CSE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1143000"/>
            <a:ext cx="3886200" cy="4906963"/>
          </a:xfrm>
        </p:spPr>
        <p:txBody>
          <a:bodyPr>
            <a:normAutofit/>
          </a:bodyPr>
          <a:lstStyle/>
          <a:p>
            <a:pPr marL="0" indent="0">
              <a:buFontTx/>
              <a:buNone/>
              <a:defRPr/>
            </a:pPr>
            <a:r>
              <a:rPr lang="en-US" sz="2200" b="1" dirty="0" smtClean="0">
                <a:solidFill>
                  <a:srgbClr val="002060"/>
                </a:solidFill>
              </a:rPr>
              <a:t>if</a:t>
            </a:r>
            <a:r>
              <a:rPr lang="en-US" sz="2200" dirty="0" smtClean="0">
                <a:solidFill>
                  <a:srgbClr val="002060"/>
                </a:solidFill>
              </a:rPr>
              <a:t> </a:t>
            </a:r>
            <a:r>
              <a:rPr lang="en-US" sz="2200" dirty="0" smtClean="0"/>
              <a:t>(a &lt; b)</a:t>
            </a:r>
          </a:p>
          <a:p>
            <a:pPr marL="0" indent="0">
              <a:buFontTx/>
              <a:buNone/>
              <a:defRPr/>
            </a:pPr>
            <a:r>
              <a:rPr lang="en-US" sz="2200" dirty="0" smtClean="0"/>
              <a:t>    </a:t>
            </a:r>
            <a:r>
              <a:rPr lang="en-US" sz="2200" b="1" dirty="0" smtClean="0">
                <a:solidFill>
                  <a:srgbClr val="C00000"/>
                </a:solidFill>
              </a:rPr>
              <a:t>if</a:t>
            </a:r>
            <a:r>
              <a:rPr lang="en-US" sz="2200" dirty="0" smtClean="0"/>
              <a:t> (a &lt; c)</a:t>
            </a:r>
          </a:p>
          <a:p>
            <a:pPr marL="0" indent="0">
              <a:buFontTx/>
              <a:buNone/>
              <a:defRPr/>
            </a:pPr>
            <a:r>
              <a:rPr lang="en-US" sz="2200" dirty="0" smtClean="0"/>
              <a:t>        </a:t>
            </a:r>
            <a:r>
              <a:rPr lang="en-US" sz="2200" dirty="0" smtClean="0">
                <a:solidFill>
                  <a:srgbClr val="003300"/>
                </a:solidFill>
              </a:rPr>
              <a:t>result = a;</a:t>
            </a:r>
          </a:p>
          <a:p>
            <a:pPr marL="0" indent="0">
              <a:buFontTx/>
              <a:buNone/>
              <a:defRPr/>
            </a:pPr>
            <a:r>
              <a:rPr lang="en-US" sz="2200" dirty="0" smtClean="0"/>
              <a:t>    </a:t>
            </a:r>
            <a:r>
              <a:rPr lang="en-US" sz="2200" b="1" dirty="0" smtClean="0">
                <a:solidFill>
                  <a:srgbClr val="C00000"/>
                </a:solidFill>
              </a:rPr>
              <a:t>else</a:t>
            </a:r>
          </a:p>
          <a:p>
            <a:pPr marL="0" indent="0">
              <a:buFontTx/>
              <a:buNone/>
              <a:defRPr/>
            </a:pPr>
            <a:r>
              <a:rPr lang="en-US" sz="2200" dirty="0" smtClean="0"/>
              <a:t>        </a:t>
            </a:r>
            <a:r>
              <a:rPr lang="en-US" sz="2200" dirty="0" smtClean="0">
                <a:solidFill>
                  <a:srgbClr val="003300"/>
                </a:solidFill>
              </a:rPr>
              <a:t>result = c;</a:t>
            </a:r>
          </a:p>
          <a:p>
            <a:pPr marL="0" indent="0">
              <a:buFontTx/>
              <a:buNone/>
              <a:defRPr/>
            </a:pPr>
            <a:r>
              <a:rPr lang="en-US" sz="2200" b="1" dirty="0" smtClean="0">
                <a:solidFill>
                  <a:srgbClr val="002060"/>
                </a:solidFill>
              </a:rPr>
              <a:t>else</a:t>
            </a:r>
          </a:p>
          <a:p>
            <a:pPr marL="0" indent="0">
              <a:buFontTx/>
              <a:buNone/>
              <a:defRPr/>
            </a:pPr>
            <a:r>
              <a:rPr lang="en-US" sz="2200" dirty="0" smtClean="0"/>
              <a:t>    </a:t>
            </a:r>
            <a:r>
              <a:rPr lang="en-US" sz="2200" b="1" dirty="0" smtClean="0">
                <a:solidFill>
                  <a:srgbClr val="C00000"/>
                </a:solidFill>
              </a:rPr>
              <a:t>if</a:t>
            </a:r>
            <a:r>
              <a:rPr lang="en-US" sz="2200" dirty="0" smtClean="0"/>
              <a:t> (b &lt; c)</a:t>
            </a:r>
          </a:p>
          <a:p>
            <a:pPr marL="0" indent="0">
              <a:buFontTx/>
              <a:buNone/>
              <a:defRPr/>
            </a:pPr>
            <a:r>
              <a:rPr lang="en-US" sz="2200" dirty="0" smtClean="0"/>
              <a:t>       </a:t>
            </a:r>
            <a:r>
              <a:rPr lang="en-US" sz="2200" dirty="0" smtClean="0">
                <a:solidFill>
                  <a:srgbClr val="003300"/>
                </a:solidFill>
              </a:rPr>
              <a:t>result = b;</a:t>
            </a:r>
          </a:p>
          <a:p>
            <a:pPr marL="0" indent="0">
              <a:buFontTx/>
              <a:buNone/>
              <a:defRPr/>
            </a:pPr>
            <a:r>
              <a:rPr lang="en-US" sz="2200" dirty="0" smtClean="0"/>
              <a:t>    </a:t>
            </a:r>
            <a:r>
              <a:rPr lang="en-US" sz="2200" b="1" dirty="0" smtClean="0">
                <a:solidFill>
                  <a:srgbClr val="C00000"/>
                </a:solidFill>
              </a:rPr>
              <a:t>else</a:t>
            </a:r>
          </a:p>
          <a:p>
            <a:pPr marL="0" indent="0">
              <a:buFontTx/>
              <a:buNone/>
              <a:defRPr/>
            </a:pPr>
            <a:r>
              <a:rPr lang="en-US" sz="2200" dirty="0" smtClean="0"/>
              <a:t>       </a:t>
            </a:r>
            <a:r>
              <a:rPr lang="en-US" sz="2200" dirty="0" smtClean="0">
                <a:solidFill>
                  <a:srgbClr val="003300"/>
                </a:solidFill>
              </a:rPr>
              <a:t>result = c;</a:t>
            </a:r>
          </a:p>
          <a:p>
            <a:pPr marL="0" indent="0">
              <a:buFontTx/>
              <a:buNone/>
              <a:defRPr/>
            </a:pPr>
            <a:r>
              <a:rPr lang="en-US" sz="2200" dirty="0" err="1" smtClean="0"/>
              <a:t>cout</a:t>
            </a:r>
            <a:r>
              <a:rPr lang="en-US" sz="2200" dirty="0" smtClean="0"/>
              <a:t>&lt;&lt;“Smallest is"&lt;&lt; result;</a:t>
            </a:r>
          </a:p>
          <a:p>
            <a:pPr marL="0" indent="0">
              <a:buFontTx/>
              <a:buNone/>
              <a:defRPr/>
            </a:pPr>
            <a:r>
              <a:rPr lang="en-US" sz="2200" dirty="0" smtClean="0"/>
              <a:t>}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14B85-05C6-4F33-ABBB-6C621183B4B0}" type="datetime1">
              <a:rPr lang="en-US" smtClean="0"/>
              <a:pPr/>
              <a:t>10/18/2014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1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 eaLnBrk="1" hangingPunct="1"/>
            <a:r>
              <a:rPr lang="en-US" sz="4000" dirty="0" smtClean="0"/>
              <a:t>Smallest among three numbers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1295400" y="1143000"/>
            <a:ext cx="35052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ct val="20000"/>
              </a:spcBef>
              <a:defRPr/>
            </a:pPr>
            <a:r>
              <a:rPr lang="en-US" sz="2400" kern="0" dirty="0">
                <a:latin typeface="+mn-lt"/>
              </a:rPr>
              <a:t>#include &lt;</a:t>
            </a:r>
            <a:r>
              <a:rPr lang="en-US" sz="2400" kern="0" dirty="0" err="1">
                <a:latin typeface="+mn-lt"/>
              </a:rPr>
              <a:t>iostream.h</a:t>
            </a:r>
            <a:r>
              <a:rPr lang="en-US" sz="2400" kern="0" dirty="0">
                <a:latin typeface="+mn-lt"/>
              </a:rPr>
              <a:t>&gt;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sz="2400" kern="0" dirty="0">
                <a:latin typeface="+mn-lt"/>
              </a:rPr>
              <a:t>#include &lt;</a:t>
            </a:r>
            <a:r>
              <a:rPr lang="en-US" sz="2400" kern="0" dirty="0" err="1">
                <a:latin typeface="+mn-lt"/>
              </a:rPr>
              <a:t>conio.h</a:t>
            </a:r>
            <a:r>
              <a:rPr lang="en-US" sz="2400" kern="0" dirty="0">
                <a:latin typeface="+mn-lt"/>
              </a:rPr>
              <a:t>&gt;</a:t>
            </a:r>
          </a:p>
          <a:p>
            <a:pPr eaLnBrk="0" hangingPunct="0">
              <a:spcBef>
                <a:spcPct val="20000"/>
              </a:spcBef>
              <a:defRPr/>
            </a:pPr>
            <a:endParaRPr lang="en-US" sz="2400" kern="0" dirty="0">
              <a:latin typeface="+mn-lt"/>
            </a:endParaRPr>
          </a:p>
          <a:p>
            <a:pPr eaLnBrk="0" hangingPunct="0">
              <a:spcBef>
                <a:spcPct val="20000"/>
              </a:spcBef>
              <a:defRPr/>
            </a:pPr>
            <a:r>
              <a:rPr lang="en-US" sz="2400" kern="0" dirty="0">
                <a:latin typeface="+mn-lt"/>
              </a:rPr>
              <a:t>void main()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sz="2400" kern="0" dirty="0">
                <a:latin typeface="+mn-lt"/>
              </a:rPr>
              <a:t>{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sz="2400" kern="0" dirty="0" err="1">
                <a:latin typeface="+mn-lt"/>
              </a:rPr>
              <a:t>int</a:t>
            </a:r>
            <a:r>
              <a:rPr lang="en-US" sz="2400" kern="0" dirty="0">
                <a:latin typeface="+mn-lt"/>
              </a:rPr>
              <a:t>  a, b, c, result; </a:t>
            </a:r>
          </a:p>
          <a:p>
            <a:pPr eaLnBrk="0" hangingPunct="0">
              <a:spcBef>
                <a:spcPct val="20000"/>
              </a:spcBef>
              <a:defRPr/>
            </a:pPr>
            <a:endParaRPr lang="en-US" sz="2400" kern="0" dirty="0">
              <a:latin typeface="+mn-lt"/>
            </a:endParaRPr>
          </a:p>
          <a:p>
            <a:pPr eaLnBrk="0" hangingPunct="0">
              <a:spcBef>
                <a:spcPct val="20000"/>
              </a:spcBef>
              <a:defRPr/>
            </a:pPr>
            <a:r>
              <a:rPr lang="en-US" sz="2400" kern="0" dirty="0" err="1">
                <a:latin typeface="+mn-lt"/>
              </a:rPr>
              <a:t>cout</a:t>
            </a:r>
            <a:r>
              <a:rPr lang="en-US" sz="2400" kern="0" dirty="0">
                <a:latin typeface="+mn-lt"/>
              </a:rPr>
              <a:t>&lt;&lt;"Enter a, b &amp; c\n";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sz="2400" kern="0" dirty="0" err="1">
                <a:latin typeface="+mn-lt"/>
              </a:rPr>
              <a:t>cin</a:t>
            </a:r>
            <a:r>
              <a:rPr lang="en-US" sz="2400" kern="0" dirty="0">
                <a:latin typeface="+mn-lt"/>
              </a:rPr>
              <a:t>&gt;&gt;a&gt;&gt;b&gt;&gt;c;</a:t>
            </a:r>
          </a:p>
        </p:txBody>
      </p:sp>
      <p:sp>
        <p:nvSpPr>
          <p:cNvPr id="10" name="Left Arrow 9">
            <a:hlinkClick r:id="" action="ppaction://hlinkshowjump?jump=lastslideviewed"/>
          </p:cNvPr>
          <p:cNvSpPr/>
          <p:nvPr/>
        </p:nvSpPr>
        <p:spPr>
          <a:xfrm>
            <a:off x="152400" y="5791200"/>
            <a:ext cx="762000" cy="838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3" y="2266399"/>
            <a:ext cx="1295399" cy="1238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8738" lvl="1"/>
            <a:r>
              <a:rPr lang="en-US" sz="1400" b="1" i="1" dirty="0" smtClean="0">
                <a:solidFill>
                  <a:schemeClr val="bg1"/>
                </a:solidFill>
                <a:hlinkClick r:id="rId2" action="ppaction://hlinksldjump"/>
              </a:rPr>
              <a:t>Syntax</a:t>
            </a:r>
            <a:endParaRPr lang="en-US" sz="1400" b="1" i="1" dirty="0">
              <a:solidFill>
                <a:schemeClr val="bg1"/>
              </a:solidFill>
            </a:endParaRPr>
          </a:p>
          <a:p>
            <a:pPr marL="58738" lvl="1"/>
            <a:endParaRPr lang="en-US" sz="1050" b="1" i="1" dirty="0">
              <a:solidFill>
                <a:srgbClr val="0000FF"/>
              </a:solidFill>
            </a:endParaRPr>
          </a:p>
          <a:p>
            <a:pPr marL="58738" lvl="1"/>
            <a:endParaRPr lang="en-US" sz="1100" b="1" i="1" dirty="0" smtClean="0">
              <a:solidFill>
                <a:srgbClr val="0000FF"/>
              </a:solidFill>
            </a:endParaRPr>
          </a:p>
          <a:p>
            <a:pPr marL="58738" lvl="1"/>
            <a:r>
              <a:rPr lang="en-US" sz="1400" b="1" i="1" dirty="0">
                <a:solidFill>
                  <a:srgbClr val="0000FF"/>
                </a:solidFill>
                <a:hlinkClick r:id="rId3" action="ppaction://hlinksldjump"/>
              </a:rPr>
              <a:t>Control Flow</a:t>
            </a:r>
            <a:endParaRPr lang="en-US" sz="1400" b="1" i="1" dirty="0">
              <a:solidFill>
                <a:srgbClr val="0000FF"/>
              </a:solidFill>
            </a:endParaRPr>
          </a:p>
          <a:p>
            <a:pPr marL="58738" lvl="1"/>
            <a:endParaRPr lang="en-US" sz="1100" b="1" i="1" dirty="0" smtClean="0">
              <a:solidFill>
                <a:srgbClr val="0000FF"/>
              </a:solidFill>
            </a:endParaRPr>
          </a:p>
        </p:txBody>
      </p:sp>
      <p:sp>
        <p:nvSpPr>
          <p:cNvPr id="12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295400" y="6356350"/>
            <a:ext cx="4724400" cy="365125"/>
          </a:xfrm>
        </p:spPr>
        <p:txBody>
          <a:bodyPr/>
          <a:lstStyle/>
          <a:p>
            <a:r>
              <a:rPr lang="en-US" dirty="0" smtClean="0"/>
              <a:t>CS 111                              Department of CSE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1295400" y="1066800"/>
            <a:ext cx="7467600" cy="5059363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/>
              <a:t>……………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>
                <a:solidFill>
                  <a:schemeClr val="accent2"/>
                </a:solidFill>
              </a:rPr>
              <a:t>If</a:t>
            </a:r>
            <a:r>
              <a:rPr lang="en-US" sz="2400" dirty="0" smtClean="0"/>
              <a:t> (code==1)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/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/>
              <a:t>   </a:t>
            </a:r>
            <a:r>
              <a:rPr lang="en-US" sz="2400" dirty="0" smtClean="0">
                <a:solidFill>
                  <a:srgbClr val="C00000"/>
                </a:solidFill>
              </a:rPr>
              <a:t>if</a:t>
            </a:r>
            <a:r>
              <a:rPr lang="en-US" sz="2400" dirty="0" smtClean="0"/>
              <a:t> (balance &gt; 5000)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/>
              <a:t>       bonus=0.5*balance;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/>
              <a:t>   </a:t>
            </a:r>
            <a:r>
              <a:rPr lang="en-US" sz="2400" dirty="0" smtClean="0">
                <a:solidFill>
                  <a:srgbClr val="C00000"/>
                </a:solidFill>
              </a:rPr>
              <a:t>else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/>
              <a:t>       bonus=0.2*balance;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/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>
                <a:solidFill>
                  <a:schemeClr val="accent2"/>
                </a:solidFill>
              </a:rPr>
              <a:t>else  </a:t>
            </a:r>
            <a:r>
              <a:rPr lang="en-US" sz="2400" dirty="0" smtClean="0"/>
              <a:t>{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/>
              <a:t>bonus=0.2*balance;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/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/>
              <a:t>balance= balance +bonus;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/>
              <a:t>…………..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4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Note: code =1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First part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i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        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code =0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Second part</a:t>
            </a:r>
            <a:endParaRPr lang="en-US" sz="2000" i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40124-DA36-4893-9325-6538593D4D44}" type="datetime1">
              <a:rPr lang="en-US" smtClean="0"/>
              <a:pPr/>
              <a:t>10/18/2014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 eaLnBrk="1" hangingPunct="1"/>
            <a:r>
              <a:rPr lang="en-US" sz="4000" smtClean="0"/>
              <a:t>Another Example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 flipH="1">
            <a:off x="5472113" y="2209800"/>
            <a:ext cx="2757487" cy="163195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For inputs</a:t>
            </a:r>
          </a:p>
          <a:p>
            <a:r>
              <a:rPr lang="en-US" sz="2000"/>
              <a:t>    balance=5000</a:t>
            </a:r>
          </a:p>
          <a:p>
            <a:r>
              <a:rPr lang="en-US" sz="2000"/>
              <a:t>     code    = 1</a:t>
            </a:r>
          </a:p>
          <a:p>
            <a:endParaRPr lang="en-US" sz="2000"/>
          </a:p>
          <a:p>
            <a:endParaRPr lang="en-US" sz="200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486400" y="3105150"/>
            <a:ext cx="27432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Output: 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balance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6000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 flipH="1">
            <a:off x="5486400" y="4038600"/>
            <a:ext cx="2757488" cy="163195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For inputs</a:t>
            </a:r>
          </a:p>
          <a:p>
            <a:r>
              <a:rPr lang="en-US" sz="2000"/>
              <a:t>    balance=5001</a:t>
            </a:r>
          </a:p>
          <a:p>
            <a:r>
              <a:rPr lang="en-US" sz="2000"/>
              <a:t>     code    = 0</a:t>
            </a:r>
          </a:p>
          <a:p>
            <a:endParaRPr lang="en-US" sz="2000"/>
          </a:p>
          <a:p>
            <a:endParaRPr lang="en-US" sz="200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500688" y="4933950"/>
            <a:ext cx="27432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Output</a:t>
            </a:r>
            <a:r>
              <a:rPr lang="en-US" sz="2000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balance</a:t>
            </a:r>
            <a:endParaRPr lang="en-US" sz="2000" i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b="1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6001.2</a:t>
            </a:r>
            <a:endParaRPr lang="en-US" sz="2000" b="1" i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 flipH="1">
            <a:off x="4267200" y="1349514"/>
            <a:ext cx="4648200" cy="707886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sz="2000" b="1" dirty="0">
                <a:latin typeface="Calibri" pitchFamily="34" charset="0"/>
                <a:cs typeface="Calibri" pitchFamily="34" charset="0"/>
              </a:rPr>
              <a:t>b</a:t>
            </a:r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alance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bonus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 are properly declared and initialized variables.</a:t>
            </a:r>
            <a:endParaRPr lang="en-US" sz="20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Left Arrow 13">
            <a:hlinkClick r:id="" action="ppaction://hlinkshowjump?jump=lastslideviewed"/>
          </p:cNvPr>
          <p:cNvSpPr/>
          <p:nvPr/>
        </p:nvSpPr>
        <p:spPr>
          <a:xfrm>
            <a:off x="152400" y="5791200"/>
            <a:ext cx="762000" cy="838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/>
          <p:cNvSpPr txBox="1"/>
          <p:nvPr/>
        </p:nvSpPr>
        <p:spPr>
          <a:xfrm>
            <a:off x="3" y="2266399"/>
            <a:ext cx="1295399" cy="1238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8738" lvl="1"/>
            <a:r>
              <a:rPr lang="en-US" sz="1400" b="1" i="1" dirty="0" smtClean="0">
                <a:solidFill>
                  <a:schemeClr val="bg1"/>
                </a:solidFill>
                <a:hlinkClick r:id="rId3" action="ppaction://hlinksldjump"/>
              </a:rPr>
              <a:t>Syntax</a:t>
            </a:r>
            <a:endParaRPr lang="en-US" sz="1400" b="1" i="1" dirty="0">
              <a:solidFill>
                <a:schemeClr val="bg1"/>
              </a:solidFill>
            </a:endParaRPr>
          </a:p>
          <a:p>
            <a:pPr marL="58738" lvl="1"/>
            <a:endParaRPr lang="en-US" sz="1050" b="1" i="1" dirty="0">
              <a:solidFill>
                <a:srgbClr val="0000FF"/>
              </a:solidFill>
            </a:endParaRPr>
          </a:p>
          <a:p>
            <a:pPr marL="58738" lvl="1"/>
            <a:endParaRPr lang="en-US" sz="1100" b="1" i="1" dirty="0" smtClean="0">
              <a:solidFill>
                <a:srgbClr val="0000FF"/>
              </a:solidFill>
            </a:endParaRPr>
          </a:p>
          <a:p>
            <a:pPr marL="58738" lvl="1"/>
            <a:r>
              <a:rPr lang="en-US" sz="1400" b="1" i="1" dirty="0">
                <a:solidFill>
                  <a:srgbClr val="0000FF"/>
                </a:solidFill>
                <a:hlinkClick r:id="rId4" action="ppaction://hlinksldjump"/>
              </a:rPr>
              <a:t>Control Flow</a:t>
            </a:r>
            <a:endParaRPr lang="en-US" sz="1400" b="1" i="1" dirty="0">
              <a:solidFill>
                <a:srgbClr val="0000FF"/>
              </a:solidFill>
            </a:endParaRPr>
          </a:p>
          <a:p>
            <a:pPr marL="58738" lvl="1"/>
            <a:endParaRPr lang="en-US" sz="1100" b="1" i="1" dirty="0" smtClean="0">
              <a:solidFill>
                <a:srgbClr val="0000FF"/>
              </a:solidFill>
            </a:endParaRPr>
          </a:p>
        </p:txBody>
      </p:sp>
      <p:sp>
        <p:nvSpPr>
          <p:cNvPr id="1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295400" y="6356350"/>
            <a:ext cx="4724400" cy="365125"/>
          </a:xfrm>
        </p:spPr>
        <p:txBody>
          <a:bodyPr/>
          <a:lstStyle/>
          <a:p>
            <a:r>
              <a:rPr lang="en-US" dirty="0" smtClean="0"/>
              <a:t>CS 111                              Department of CSE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0" grpId="0" animBg="1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1295400" y="1066800"/>
            <a:ext cx="7467600" cy="50593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/>
              <a:t>……………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chemeClr val="accent2"/>
                </a:solidFill>
              </a:rPr>
              <a:t>If </a:t>
            </a:r>
            <a:r>
              <a:rPr lang="en-US" sz="2400" dirty="0" smtClean="0"/>
              <a:t>(code==1)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/>
              <a:t>   </a:t>
            </a:r>
            <a:r>
              <a:rPr lang="en-US" sz="2400" dirty="0" smtClean="0">
                <a:solidFill>
                  <a:srgbClr val="C00000"/>
                </a:solidFill>
              </a:rPr>
              <a:t>if </a:t>
            </a:r>
            <a:r>
              <a:rPr lang="en-US" sz="2400" dirty="0" smtClean="0"/>
              <a:t>(balance &gt; 5000)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/>
              <a:t>       bonus=0.5*balance;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/>
              <a:t>	</a:t>
            </a:r>
            <a:r>
              <a:rPr lang="en-US" sz="2400" dirty="0" smtClean="0">
                <a:solidFill>
                  <a:srgbClr val="C00000"/>
                </a:solidFill>
              </a:rPr>
              <a:t>else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/>
              <a:t>       bonus=0.2*balance;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/>
              <a:t> balance= balance +bonus;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/>
              <a:t>…………..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chemeClr val="accent2"/>
                </a:solidFill>
              </a:rPr>
              <a:t>Note:</a:t>
            </a:r>
            <a:r>
              <a:rPr lang="en-US" sz="2400" dirty="0" smtClean="0"/>
              <a:t> else is linked to the closest non terminated if 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/>
              <a:t>(i.e. here it is with inner if)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5273D-FD80-4C46-BF7E-9CCFD0242710}" type="datetime1">
              <a:rPr lang="en-US" smtClean="0"/>
              <a:pPr/>
              <a:t>10/18/2014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 eaLnBrk="1" hangingPunct="1"/>
            <a:r>
              <a:rPr lang="en-US" sz="4000" dirty="0" smtClean="0"/>
              <a:t>Variation of previous example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 flipH="1">
            <a:off x="5472113" y="2176463"/>
            <a:ext cx="2757487" cy="163036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For inputs</a:t>
            </a:r>
          </a:p>
          <a:p>
            <a:r>
              <a:rPr lang="en-US" sz="2000"/>
              <a:t>    balance=5000</a:t>
            </a:r>
          </a:p>
          <a:p>
            <a:r>
              <a:rPr lang="en-US" sz="2000"/>
              <a:t>     code    = 1</a:t>
            </a:r>
            <a:r>
              <a:rPr lang="en-US" sz="2000" i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endParaRPr lang="en-US" sz="2000" i="1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000" i="1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486400" y="3105150"/>
            <a:ext cx="27432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i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Output:</a:t>
            </a:r>
          </a:p>
          <a:p>
            <a:r>
              <a:rPr lang="en-US" sz="2000" i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b="1" i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6000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 flipH="1">
            <a:off x="4267200" y="1349514"/>
            <a:ext cx="4648200" cy="707886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sz="2000" b="1" dirty="0">
                <a:latin typeface="Calibri" pitchFamily="34" charset="0"/>
                <a:cs typeface="Calibri" pitchFamily="34" charset="0"/>
              </a:rPr>
              <a:t>b</a:t>
            </a:r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alance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bonus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 are properly declared and initialized variables.</a:t>
            </a:r>
            <a:endParaRPr lang="en-US" sz="20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Left Arrow 10">
            <a:hlinkClick r:id="" action="ppaction://hlinkshowjump?jump=lastslideviewed"/>
          </p:cNvPr>
          <p:cNvSpPr/>
          <p:nvPr/>
        </p:nvSpPr>
        <p:spPr>
          <a:xfrm>
            <a:off x="152400" y="5791200"/>
            <a:ext cx="762000" cy="838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3" y="2266399"/>
            <a:ext cx="1295399" cy="1238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8738" lvl="1"/>
            <a:r>
              <a:rPr lang="en-US" sz="1400" b="1" i="1" dirty="0" smtClean="0">
                <a:solidFill>
                  <a:schemeClr val="bg1"/>
                </a:solidFill>
                <a:hlinkClick r:id="rId3" action="ppaction://hlinksldjump"/>
              </a:rPr>
              <a:t>Syntax</a:t>
            </a:r>
            <a:endParaRPr lang="en-US" sz="1400" b="1" i="1" dirty="0">
              <a:solidFill>
                <a:schemeClr val="bg1"/>
              </a:solidFill>
            </a:endParaRPr>
          </a:p>
          <a:p>
            <a:pPr marL="58738" lvl="1"/>
            <a:endParaRPr lang="en-US" sz="1050" b="1" i="1" dirty="0">
              <a:solidFill>
                <a:srgbClr val="0000FF"/>
              </a:solidFill>
            </a:endParaRPr>
          </a:p>
          <a:p>
            <a:pPr marL="58738" lvl="1"/>
            <a:endParaRPr lang="en-US" sz="1100" b="1" i="1" dirty="0" smtClean="0">
              <a:solidFill>
                <a:srgbClr val="0000FF"/>
              </a:solidFill>
            </a:endParaRPr>
          </a:p>
          <a:p>
            <a:pPr marL="58738" lvl="1"/>
            <a:r>
              <a:rPr lang="en-US" sz="1400" b="1" i="1" dirty="0">
                <a:solidFill>
                  <a:srgbClr val="0000FF"/>
                </a:solidFill>
                <a:hlinkClick r:id="rId4" action="ppaction://hlinksldjump"/>
              </a:rPr>
              <a:t>Control Flow</a:t>
            </a:r>
            <a:endParaRPr lang="en-US" sz="1400" b="1" i="1" dirty="0">
              <a:solidFill>
                <a:srgbClr val="0000FF"/>
              </a:solidFill>
            </a:endParaRPr>
          </a:p>
          <a:p>
            <a:pPr marL="58738" lvl="1"/>
            <a:endParaRPr lang="en-US" sz="1100" b="1" i="1" dirty="0" smtClean="0">
              <a:solidFill>
                <a:srgbClr val="0000FF"/>
              </a:solidFill>
            </a:endParaRPr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295400" y="6356350"/>
            <a:ext cx="4724400" cy="365125"/>
          </a:xfrm>
        </p:spPr>
        <p:txBody>
          <a:bodyPr/>
          <a:lstStyle/>
          <a:p>
            <a:r>
              <a:rPr lang="en-US" dirty="0" smtClean="0"/>
              <a:t>CS 111                              Department of CSE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1295400" y="1066800"/>
            <a:ext cx="7467600" cy="5059363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dirty="0" smtClean="0"/>
              <a:t>……………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dirty="0" smtClean="0">
                <a:solidFill>
                  <a:schemeClr val="accent2"/>
                </a:solidFill>
              </a:rPr>
              <a:t>If</a:t>
            </a:r>
            <a:r>
              <a:rPr lang="en-US" sz="2800" dirty="0" smtClean="0"/>
              <a:t> (code==1)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dirty="0" smtClean="0"/>
              <a:t>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dirty="0" smtClean="0"/>
              <a:t>   if (balance &gt; 5000)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dirty="0" smtClean="0"/>
              <a:t>       bonus=0.5*balance;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dirty="0" smtClean="0"/>
              <a:t>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dirty="0" smtClean="0">
                <a:solidFill>
                  <a:schemeClr val="accent2"/>
                </a:solidFill>
              </a:rPr>
              <a:t>else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dirty="0" smtClean="0"/>
              <a:t>bonus=0.2*balance;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12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dirty="0" smtClean="0"/>
              <a:t>balance= balance +bonus;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dirty="0" smtClean="0"/>
              <a:t>…………..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 smtClean="0"/>
              <a:t>(Here else is associated with outer if)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4F878-0F8A-4105-ADB5-7FC814C9FB4E}" type="datetime1">
              <a:rPr lang="en-US" smtClean="0"/>
              <a:pPr/>
              <a:t>10/18/2014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 eaLnBrk="1" hangingPunct="1"/>
            <a:r>
              <a:rPr lang="en-US" sz="4000" dirty="0" smtClean="0"/>
              <a:t>Another variation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 flipH="1">
            <a:off x="5472113" y="2176463"/>
            <a:ext cx="2757487" cy="163036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For inputs</a:t>
            </a:r>
          </a:p>
          <a:p>
            <a:r>
              <a:rPr lang="en-US" sz="2000"/>
              <a:t>    balance=5000</a:t>
            </a:r>
          </a:p>
          <a:p>
            <a:r>
              <a:rPr lang="en-US" sz="2000"/>
              <a:t>     code    = 1</a:t>
            </a:r>
            <a:r>
              <a:rPr lang="en-US" sz="2000" i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endParaRPr lang="en-US" sz="2000" i="1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000" i="1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486400" y="3105150"/>
            <a:ext cx="27432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i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Output:</a:t>
            </a:r>
          </a:p>
          <a:p>
            <a:r>
              <a:rPr lang="en-US" sz="2000" i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b="1" i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6000</a:t>
            </a:r>
            <a:r>
              <a:rPr lang="en-US" sz="2000" i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or </a:t>
            </a:r>
            <a:r>
              <a:rPr lang="en-US" sz="2000" b="1" i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5000 ?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472113" y="3116263"/>
            <a:ext cx="27432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i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Output:</a:t>
            </a:r>
          </a:p>
          <a:p>
            <a:r>
              <a:rPr lang="en-US" sz="2000" i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              </a:t>
            </a:r>
            <a:r>
              <a:rPr lang="en-US" sz="2000" b="1" i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5000 !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 flipH="1">
            <a:off x="4267200" y="1349514"/>
            <a:ext cx="4648200" cy="707886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sz="2000" b="1" dirty="0">
                <a:latin typeface="Calibri" pitchFamily="34" charset="0"/>
                <a:cs typeface="Calibri" pitchFamily="34" charset="0"/>
              </a:rPr>
              <a:t>b</a:t>
            </a:r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alance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bonus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 are properly declared and initialized variables.</a:t>
            </a:r>
            <a:endParaRPr lang="en-US" sz="20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Left Arrow 11">
            <a:hlinkClick r:id="" action="ppaction://hlinkshowjump?jump=lastslideviewed"/>
          </p:cNvPr>
          <p:cNvSpPr/>
          <p:nvPr/>
        </p:nvSpPr>
        <p:spPr>
          <a:xfrm>
            <a:off x="152400" y="5791200"/>
            <a:ext cx="762000" cy="838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3" y="2266399"/>
            <a:ext cx="1295399" cy="1238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8738" lvl="1"/>
            <a:r>
              <a:rPr lang="en-US" sz="1400" b="1" i="1" dirty="0" smtClean="0">
                <a:solidFill>
                  <a:schemeClr val="bg1"/>
                </a:solidFill>
                <a:hlinkClick r:id="rId3" action="ppaction://hlinksldjump"/>
              </a:rPr>
              <a:t>Syntax</a:t>
            </a:r>
            <a:endParaRPr lang="en-US" sz="1400" b="1" i="1" dirty="0">
              <a:solidFill>
                <a:schemeClr val="bg1"/>
              </a:solidFill>
            </a:endParaRPr>
          </a:p>
          <a:p>
            <a:pPr marL="58738" lvl="1"/>
            <a:endParaRPr lang="en-US" sz="1050" b="1" i="1" dirty="0">
              <a:solidFill>
                <a:srgbClr val="0000FF"/>
              </a:solidFill>
            </a:endParaRPr>
          </a:p>
          <a:p>
            <a:pPr marL="58738" lvl="1"/>
            <a:endParaRPr lang="en-US" sz="1100" b="1" i="1" dirty="0" smtClean="0">
              <a:solidFill>
                <a:srgbClr val="0000FF"/>
              </a:solidFill>
            </a:endParaRPr>
          </a:p>
          <a:p>
            <a:pPr marL="58738" lvl="1"/>
            <a:r>
              <a:rPr lang="en-US" sz="1400" b="1" i="1" dirty="0">
                <a:solidFill>
                  <a:srgbClr val="0000FF"/>
                </a:solidFill>
                <a:hlinkClick r:id="rId4" action="ppaction://hlinksldjump"/>
              </a:rPr>
              <a:t>Control Flow</a:t>
            </a:r>
            <a:endParaRPr lang="en-US" sz="1400" b="1" i="1" dirty="0">
              <a:solidFill>
                <a:srgbClr val="0000FF"/>
              </a:solidFill>
            </a:endParaRPr>
          </a:p>
          <a:p>
            <a:pPr marL="58738" lvl="1"/>
            <a:endParaRPr lang="en-US" sz="1100" b="1" i="1" dirty="0" smtClean="0">
              <a:solidFill>
                <a:srgbClr val="0000FF"/>
              </a:solidFill>
            </a:endParaRPr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295400" y="6356350"/>
            <a:ext cx="4724400" cy="365125"/>
          </a:xfrm>
        </p:spPr>
        <p:txBody>
          <a:bodyPr/>
          <a:lstStyle/>
          <a:p>
            <a:r>
              <a:rPr lang="en-US" dirty="0" smtClean="0"/>
              <a:t>CS 111                              Department of CSE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/>
    </p:bldLst>
  </p:timing>
</p:sld>
</file>

<file path=ppt/theme/theme1.xml><?xml version="1.0" encoding="utf-8"?>
<a:theme xmlns:a="http://schemas.openxmlformats.org/drawingml/2006/main" name="cse-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Slide Format - CSE">
  <a:themeElements>
    <a:clrScheme name="Custom 17">
      <a:dk1>
        <a:srgbClr val="002060"/>
      </a:dk1>
      <a:lt1>
        <a:srgbClr val="FFFFFF"/>
      </a:lt1>
      <a:dk2>
        <a:srgbClr val="1F497D"/>
      </a:dk2>
      <a:lt2>
        <a:srgbClr val="EEECE1"/>
      </a:lt2>
      <a:accent1>
        <a:srgbClr val="0070C0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Slide Format - CSE">
  <a:themeElements>
    <a:clrScheme name="Custom 17">
      <a:dk1>
        <a:srgbClr val="002060"/>
      </a:dk1>
      <a:lt1>
        <a:srgbClr val="FFFFFF"/>
      </a:lt1>
      <a:dk2>
        <a:srgbClr val="1F497D"/>
      </a:dk2>
      <a:lt2>
        <a:srgbClr val="EEECE1"/>
      </a:lt2>
      <a:accent1>
        <a:srgbClr val="0070C0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cse-1</Template>
  <TotalTime>1025</TotalTime>
  <Words>1525</Words>
  <Application>Microsoft Office PowerPoint</Application>
  <PresentationFormat>On-screen Show (4:3)</PresentationFormat>
  <Paragraphs>797</Paragraphs>
  <Slides>41</Slides>
  <Notes>16</Notes>
  <HiddenSlides>4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41</vt:i4>
      </vt:variant>
    </vt:vector>
  </HeadingPairs>
  <TitlesOfParts>
    <vt:vector size="59" baseType="lpstr">
      <vt:lpstr>Batang</vt:lpstr>
      <vt:lpstr>굴림</vt:lpstr>
      <vt:lpstr>Arial</vt:lpstr>
      <vt:lpstr>Arial Rounded MT Bold</vt:lpstr>
      <vt:lpstr>Baskerville Old Face</vt:lpstr>
      <vt:lpstr>Bell MT</vt:lpstr>
      <vt:lpstr>Calibri</vt:lpstr>
      <vt:lpstr>Cambria</vt:lpstr>
      <vt:lpstr>Cambria Math</vt:lpstr>
      <vt:lpstr>OCIDJG+Arial</vt:lpstr>
      <vt:lpstr>Tempus Sans ITC</vt:lpstr>
      <vt:lpstr>Times New Roman</vt:lpstr>
      <vt:lpstr>Verdana</vt:lpstr>
      <vt:lpstr>Wingdings</vt:lpstr>
      <vt:lpstr>cse-1</vt:lpstr>
      <vt:lpstr>1_Office Theme</vt:lpstr>
      <vt:lpstr>1_Slide Format - CSE</vt:lpstr>
      <vt:lpstr>2_Slide Format - CSE</vt:lpstr>
      <vt:lpstr>PowerPoint Presentation</vt:lpstr>
      <vt:lpstr>Overview</vt:lpstr>
      <vt:lpstr>Objectives</vt:lpstr>
      <vt:lpstr>Nested if-else Statement</vt:lpstr>
      <vt:lpstr>if else nesting -Explanation</vt:lpstr>
      <vt:lpstr>Smallest among three numbers</vt:lpstr>
      <vt:lpstr>Another Example</vt:lpstr>
      <vt:lpstr>Variation of previous example</vt:lpstr>
      <vt:lpstr>Another variation</vt:lpstr>
      <vt:lpstr>The else if Ladder</vt:lpstr>
      <vt:lpstr>else if ladder -Explanation</vt:lpstr>
      <vt:lpstr>WAP Using else-if ladder to calculate  grade for the marks entered</vt:lpstr>
      <vt:lpstr>WAP Using else-if ladder to calculate  grade for the marks entered</vt:lpstr>
      <vt:lpstr>PowerPoint Presentation</vt:lpstr>
      <vt:lpstr>Flow of control in various control structures</vt:lpstr>
      <vt:lpstr>Problems…</vt:lpstr>
      <vt:lpstr>Find the roots of Quadratic equation using if-else statement </vt:lpstr>
      <vt:lpstr>More Problems …</vt:lpstr>
      <vt:lpstr>More Problems…</vt:lpstr>
      <vt:lpstr>Find largest of 3 numbers</vt:lpstr>
      <vt:lpstr>Syntax </vt:lpstr>
      <vt:lpstr>Summary </vt:lpstr>
      <vt:lpstr>The switch Statement</vt:lpstr>
      <vt:lpstr>The switch Statement</vt:lpstr>
      <vt:lpstr>switch- Explanation</vt:lpstr>
      <vt:lpstr>switch- control flow </vt:lpstr>
      <vt:lpstr>switch- flow of control </vt:lpstr>
      <vt:lpstr>switch- example</vt:lpstr>
      <vt:lpstr>Arithmetical operations as per the choice – using switch statement </vt:lpstr>
      <vt:lpstr>Some guidelines for writing switch case statements </vt:lpstr>
      <vt:lpstr>What is the output of the following code snippet? </vt:lpstr>
      <vt:lpstr>What is the output of the following code snippet? </vt:lpstr>
      <vt:lpstr>What is the output of the following code snippet? </vt:lpstr>
      <vt:lpstr>What is the output of the following code snippet? </vt:lpstr>
      <vt:lpstr>What is the output of the following code snippet? </vt:lpstr>
      <vt:lpstr>An Example – switch case </vt:lpstr>
      <vt:lpstr>Flow of control in various control structures</vt:lpstr>
      <vt:lpstr>Find the roots of Quadratic equation using switch statement</vt:lpstr>
      <vt:lpstr>Find the roots of Quadratic equation using switch statement</vt:lpstr>
      <vt:lpstr>Find the roots of Quadratic equation using switch statement</vt:lpstr>
      <vt:lpstr>Summary </vt:lpstr>
    </vt:vector>
  </TitlesOfParts>
  <Company>CSE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Overview: L10</dc:title>
  <dc:creator>UDA</dc:creator>
  <cp:lastModifiedBy>Mahe</cp:lastModifiedBy>
  <cp:revision>109</cp:revision>
  <dcterms:created xsi:type="dcterms:W3CDTF">2008-08-10T08:43:00Z</dcterms:created>
  <dcterms:modified xsi:type="dcterms:W3CDTF">2014-10-18T12:17:36Z</dcterms:modified>
</cp:coreProperties>
</file>