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  <p:sldMasterId id="2147483880" r:id="rId2"/>
    <p:sldMasterId id="2147483928" r:id="rId3"/>
  </p:sldMasterIdLst>
  <p:notesMasterIdLst>
    <p:notesMasterId r:id="rId23"/>
  </p:notesMasterIdLst>
  <p:sldIdLst>
    <p:sldId id="293" r:id="rId4"/>
    <p:sldId id="271" r:id="rId5"/>
    <p:sldId id="257" r:id="rId6"/>
    <p:sldId id="258" r:id="rId7"/>
    <p:sldId id="272" r:id="rId8"/>
    <p:sldId id="259" r:id="rId9"/>
    <p:sldId id="260" r:id="rId10"/>
    <p:sldId id="261" r:id="rId11"/>
    <p:sldId id="262" r:id="rId12"/>
    <p:sldId id="264" r:id="rId13"/>
    <p:sldId id="266" r:id="rId14"/>
    <p:sldId id="273" r:id="rId15"/>
    <p:sldId id="267" r:id="rId16"/>
    <p:sldId id="268" r:id="rId17"/>
    <p:sldId id="269" r:id="rId18"/>
    <p:sldId id="270" r:id="rId19"/>
    <p:sldId id="275" r:id="rId20"/>
    <p:sldId id="291" r:id="rId21"/>
    <p:sldId id="29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2E9B16-3149-4303-9703-97D3F22DE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263E0-1D88-4A6C-AE5A-72666CF170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019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5A372-6DE9-4E80-B97D-E8F2FE2625E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9164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2FBE7-DE1F-43FB-9E71-5C91754E37B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546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EBC6E-3400-480A-90A1-5848F0C03E7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03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0344-1E42-4F55-B3C4-920066629C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148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CF94C-BF6F-4FCF-8645-1492F6FD4C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240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8785B-7D1C-4162-9256-6D3158DCF6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44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44E9E-4903-4FB2-A516-CACBD86E10A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12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3C22B-7FB1-453B-990A-D51831B9F85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70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C4CF6-F08E-4C95-B002-C7CA0BA2FD3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35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708E0-96EB-4144-8360-545950F0786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347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FE5D-32B7-469A-AD24-F3A1C172AC8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330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C856F-7634-4F4A-A404-ECE8889EDA7F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7D650-77E5-42A2-A388-BE651DF8E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9683BF-E688-4295-A46E-B7E759A95F57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77CE7-2303-4030-8F66-E0D49CCCC4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A879E-66B2-4514-8D67-70D8D2697021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2F653-92F4-4C6C-A59C-74F0498D8D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7A1-7F51-4CED-9312-F2403B89545D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B1C1-152A-404F-820A-E7D595F0E470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5503-D974-4B1D-99B3-CF069A533A97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A58C-0A38-4346-9E6A-267857FC76C4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4EB-31CC-4645-B030-25B12B4FA5DF}" type="datetime1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4E1-EBE0-4B22-8727-B18BFEF63EB1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E0D2-3995-4545-BDA3-A75962722C6D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4632-5F90-4D39-8C99-CBC36F4BC8B7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0FA72-49A1-4A1A-82A5-0D8F43943FA0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3954-5CCB-401F-96F7-B6658ACBE962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8601-7024-495B-B2B4-B54D916C31B5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0CA0-9619-4F0A-A44C-6BF957597E9A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0CF06EE7-E705-43EC-B275-0FF1DFD1D2B1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2D00BFD5-409D-49BC-94F9-4965B94FAD72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94A4-1AAC-4F86-8859-2A2343A14FEF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3B7-F279-447F-8C96-9A5303E89329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5DAA-0814-48C2-847A-28EB18215A60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4B48-7012-4BE1-A27B-0E036965D3DD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133F-FDCA-433F-954F-89952265F3BF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C8E2E-3B67-4840-8407-9D185B088243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6B549-9AA5-47AA-9E1B-0FAA8439C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99EE-F254-4C1C-BE99-A4F44A4B0B9C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7F0-062A-4061-93DC-6F6A61579845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C76F-2AB0-4FE2-95DC-6AAC0D3715D8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10E2-C2E5-490A-971C-8DAFC6255E94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0CF06EE7-E705-43EC-B275-0FF1DFD1D2B1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42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2D00BFD5-409D-49BC-94F9-4965B94FAD72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8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94A4-1AAC-4F86-8859-2A2343A14FEF}" type="datetime1">
              <a:rPr lang="en-US" smtClean="0">
                <a:solidFill>
                  <a:prstClr val="black"/>
                </a:solidFill>
              </a:rPr>
              <a:t>10/6/2014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A12B56-C2F5-40B5-BA07-12E13CAA9389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7B057-567E-46D2-900F-3C99B17D2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565527-0BD2-4508-A188-63815AC38D46}" type="datetime1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0A740-1788-47BF-9AD7-FB5EC2C449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0185CA-C1B5-48D8-9085-44ABAC5D1BEB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1407-E481-4B2F-835E-D610A2FB14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13110-32B5-4AE6-A51F-C80617D14904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44D9-068E-465A-8D8E-5B3D92FC9E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190EE-FCA2-4F12-86DA-4C928E0EA8C0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3CC2B-E948-48C4-88B7-D04DCDACE9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EA768-BB73-4159-BCBF-5CAE8D86907E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6D472-8439-484E-95C4-ABB7CB8E97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BB864B-D101-4DDA-9E14-68913C0D00B8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3A0937-540C-4CD0-B583-B780CEA1AA1D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BB864B-D101-4DDA-9E14-68913C0D00B8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17" r:id="rId12"/>
    <p:sldLayoutId id="2147483918" r:id="rId13"/>
    <p:sldLayoutId id="2147483919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4.xml"/><Relationship Id="rId5" Type="http://schemas.openxmlformats.org/officeDocument/2006/relationships/slide" Target="slide6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8194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Calibri"/>
              </a:rPr>
              <a:t>LOOPING CONTROL STRUCTURES</a:t>
            </a:r>
            <a:endParaRPr lang="en-US" sz="4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2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unsigned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iCount</a:t>
            </a:r>
            <a:r>
              <a:rPr lang="en-US" sz="2400" b="1" dirty="0" smtClean="0"/>
              <a:t> = 1;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while (</a:t>
            </a:r>
            <a:r>
              <a:rPr lang="en-US" sz="2400" b="1" dirty="0" err="1" smtClean="0"/>
              <a:t>iCount</a:t>
            </a:r>
            <a:r>
              <a:rPr lang="en-US" sz="2400" b="1" dirty="0" smtClean="0"/>
              <a:t>&lt;10);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{	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/>
              <a:t> </a:t>
            </a:r>
            <a:r>
              <a:rPr lang="en-US" sz="2400" b="1" dirty="0" err="1" smtClean="0"/>
              <a:t>iCount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iCount</a:t>
            </a:r>
            <a:r>
              <a:rPr lang="en-US" sz="2400" b="1" dirty="0" smtClean="0"/>
              <a:t> + 1;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</a:t>
            </a:r>
            <a:r>
              <a:rPr lang="en-US" sz="2400" b="1" dirty="0" err="1" smtClean="0"/>
              <a:t>iCount</a:t>
            </a:r>
            <a:r>
              <a:rPr lang="en-US" sz="24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}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</p:txBody>
      </p:sp>
      <p:sp>
        <p:nvSpPr>
          <p:cNvPr id="12295" name="Date Placeholder 1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FA3C14A-CDAB-4250-94B5-4245BDFDF3C6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229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19998-9908-43C2-9199-F78D5FA6FC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858000" cy="54999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200" dirty="0"/>
              <a:t>What is the output of the following code snippet?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0"/>
            <a:ext cx="441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334000"/>
            <a:ext cx="6019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953000" y="2209800"/>
            <a:ext cx="3962400" cy="609600"/>
          </a:xfrm>
          <a:prstGeom prst="wedgeRectCallout">
            <a:avLst>
              <a:gd name="adj1" fmla="val -79710"/>
              <a:gd name="adj2" fmla="val -1192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Because </a:t>
            </a:r>
            <a:r>
              <a:rPr lang="en-US" sz="2400" b="1" dirty="0">
                <a:solidFill>
                  <a:schemeClr val="bg1"/>
                </a:solidFill>
              </a:rPr>
              <a:t>of the </a:t>
            </a:r>
            <a:r>
              <a:rPr lang="en-US" sz="2400" b="1" dirty="0" smtClean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“</a:t>
            </a:r>
            <a:r>
              <a:rPr lang="en-US" sz="2400" b="1" dirty="0" smtClean="0">
                <a:solidFill>
                  <a:schemeClr val="bg1"/>
                </a:solidFill>
              </a:rPr>
              <a:t>;</a:t>
            </a:r>
            <a:r>
              <a:rPr lang="en-US" sz="2400" b="1" dirty="0" smtClean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”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General form: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                      </a:t>
            </a:r>
            <a:r>
              <a:rPr lang="en-US" sz="2800" b="1" dirty="0" smtClean="0"/>
              <a:t>do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b="1" dirty="0" smtClean="0"/>
              <a:t>                        {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b="1" dirty="0" smtClean="0"/>
              <a:t>                                body of the loop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b="1" dirty="0" smtClean="0"/>
              <a:t>                        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b="1" dirty="0" smtClean="0"/>
              <a:t>                        while (test condition);</a:t>
            </a:r>
          </a:p>
        </p:txBody>
      </p:sp>
      <p:sp>
        <p:nvSpPr>
          <p:cNvPr id="1536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2F850B4-1D7D-4635-A807-40C80137D448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536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0B40F1-601F-4DBC-A727-A794DD7DD0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The do statement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/>
              <a:t>						General form: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/>
              <a:t>                  						</a:t>
            </a:r>
            <a:r>
              <a:rPr lang="en-US" sz="1400" b="1" dirty="0" smtClean="0">
                <a:latin typeface="Tempus Sans ITC" pitchFamily="82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Tempus Sans ITC" pitchFamily="82" charset="0"/>
              </a:rPr>
              <a:t>						          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Tempus Sans ITC" pitchFamily="82" charset="0"/>
              </a:rPr>
              <a:t>						                            body of the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Tempus Sans ITC" pitchFamily="82" charset="0"/>
              </a:rPr>
              <a:t>						           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Tempus Sans ITC" pitchFamily="82" charset="0"/>
              </a:rPr>
              <a:t>							while (test condition);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Exit controlled loop</a:t>
            </a:r>
            <a:r>
              <a:rPr lang="en-US" sz="2400" dirty="0" smtClean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After do statement, program executes the body of the Loop.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At the end of the loop, the test condition is evaluated.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If it is true, body of the loop is executed once again &amp; this process continues as long as the condition is true.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When condition becomes false, the loop will be terminated.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Body of the loop is executed at least once.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do … while </a:t>
            </a:r>
            <a:r>
              <a:rPr lang="en-US" sz="2400" dirty="0" smtClean="0"/>
              <a:t>loop can be </a:t>
            </a:r>
            <a:r>
              <a:rPr lang="en-US" sz="2400" dirty="0" smtClean="0">
                <a:solidFill>
                  <a:srgbClr val="C00000"/>
                </a:solidFill>
              </a:rPr>
              <a:t>nested</a:t>
            </a:r>
            <a:r>
              <a:rPr lang="en-US" sz="2400" dirty="0" smtClean="0"/>
              <a:t>.</a:t>
            </a:r>
          </a:p>
        </p:txBody>
      </p:sp>
      <p:sp>
        <p:nvSpPr>
          <p:cNvPr id="1638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B882F77-28E6-4E1E-8BEE-770AB41B5658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63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D4D2B-5523-45E1-9468-C1E21ECA70F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The do – while statement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80010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void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sum=0; </a:t>
            </a:r>
            <a:r>
              <a:rPr lang="en-US" sz="2000" dirty="0" smtClean="0"/>
              <a:t>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n=1;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do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sum = sum + counter;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counter = counter +1;}}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} while (counter &lt; 100);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17412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AD36B14-33E7-4DF2-9FDE-B45DF109B7D6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741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FA63B-95D0-47FF-9DD4-2F1491407B2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Example: Finding sum of natural numbers </a:t>
            </a:r>
            <a:br>
              <a:rPr lang="en-US" sz="3200" dirty="0" smtClean="0"/>
            </a:br>
            <a:r>
              <a:rPr lang="en-US" sz="3200" dirty="0" smtClean="0"/>
              <a:t>up to 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455987"/>
            <a:ext cx="4572000" cy="1878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do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sum = sum + n;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 n = n +1;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}   while (n &lt; 100);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62600" y="1371600"/>
            <a:ext cx="304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#include &lt;</a:t>
            </a:r>
            <a:r>
              <a:rPr lang="en-US" sz="2000" kern="0" dirty="0" err="1">
                <a:latin typeface="+mn-lt"/>
              </a:rPr>
              <a:t>iostream.h</a:t>
            </a:r>
            <a:r>
              <a:rPr lang="en-US" sz="2000" kern="0" dirty="0">
                <a:latin typeface="+mn-lt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void main(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{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int</a:t>
            </a:r>
            <a:r>
              <a:rPr lang="en-US" sz="2000" kern="0" dirty="0">
                <a:latin typeface="+mn-lt"/>
              </a:rPr>
              <a:t>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int</a:t>
            </a:r>
            <a:r>
              <a:rPr lang="en-US" sz="2000" kern="0" dirty="0">
                <a:latin typeface="+mn-lt"/>
              </a:rPr>
              <a:t>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sum=0; //initialize sum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n=1;</a:t>
            </a:r>
            <a:endParaRPr lang="en-US" sz="2000" kern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bg1"/>
                </a:solidFill>
                <a:latin typeface="Tempus Sans ITC" pitchFamily="82" charset="0"/>
              </a:rPr>
              <a:t>    </a:t>
            </a: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while (n&lt;100)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         sum=</a:t>
            </a:r>
            <a:r>
              <a:rPr lang="en-US" sz="2400" b="1" kern="0" dirty="0" err="1">
                <a:solidFill>
                  <a:schemeClr val="accent2"/>
                </a:solidFill>
                <a:latin typeface="Tempus Sans ITC" pitchFamily="82" charset="0"/>
              </a:rPr>
              <a:t>sum+n</a:t>
            </a: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         n = n +1;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cout</a:t>
            </a:r>
            <a:r>
              <a:rPr lang="en-US" sz="2000" kern="0" dirty="0">
                <a:latin typeface="+mn-lt"/>
              </a:rPr>
              <a:t>&lt;&lt;sum;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}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int iNumber, iSum = 0;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Tempus Sans ITC" pitchFamily="82" charset="0"/>
              </a:rPr>
              <a:t>do </a:t>
            </a:r>
            <a:r>
              <a:rPr lang="en-US" sz="2400" b="1" smtClean="0">
                <a:solidFill>
                  <a:schemeClr val="accent2"/>
                </a:solidFill>
                <a:latin typeface="Tempus Sans ITC" pitchFamily="82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Tempus Sans ITC" pitchFamily="82" charset="0"/>
              </a:rPr>
              <a:t>	cout&lt;&lt;“Enter a number. Type 0(zero) to EXIT ”;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Tempus Sans ITC" pitchFamily="82" charset="0"/>
              </a:rPr>
              <a:t>	cin&gt;&gt;iNumber;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Tempus Sans ITC" pitchFamily="82" charset="0"/>
              </a:rPr>
              <a:t>	iSum = iSum + iNumber;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Tempus Sans ITC" pitchFamily="82" charset="0"/>
              </a:rPr>
              <a:t>} </a:t>
            </a:r>
            <a:r>
              <a:rPr lang="en-US" sz="2400" b="1" smtClean="0">
                <a:solidFill>
                  <a:srgbClr val="C00000"/>
                </a:solidFill>
                <a:latin typeface="Tempus Sans ITC" pitchFamily="82" charset="0"/>
              </a:rPr>
              <a:t>while (iNumber != 0);</a:t>
            </a:r>
          </a:p>
        </p:txBody>
      </p:sp>
      <p:sp>
        <p:nvSpPr>
          <p:cNvPr id="18436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1150A72-A234-479B-9660-3A08C5A6F4C3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843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175FC-CB0E-47EF-9311-844FD6FD248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8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Example 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 general form: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 (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initialization</a:t>
            </a: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;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test condition</a:t>
            </a: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;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increment</a:t>
            </a: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               </a:t>
            </a:r>
            <a:r>
              <a:rPr lang="en-US" sz="2800" b="1" dirty="0" smtClean="0">
                <a:latin typeface="Tempus Sans ITC" pitchFamily="82" charset="0"/>
              </a:rPr>
              <a:t>Body of the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Tempus Sans ITC" pitchFamily="82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Next statement;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Entry controlled loop</a:t>
            </a:r>
            <a:r>
              <a:rPr lang="en-US" sz="2400" b="1" dirty="0" smtClean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/>
          </a:p>
        </p:txBody>
      </p:sp>
      <p:sp>
        <p:nvSpPr>
          <p:cNvPr id="1946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A78EF32-9B37-4675-9BA2-E9747FD311F0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946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B7932-81CA-4CFC-A4DF-6BFA61ECF6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for</a:t>
            </a:r>
            <a:r>
              <a:rPr lang="en-US" sz="3600" dirty="0" smtClean="0"/>
              <a:t> statement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772400" cy="4754563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1.	The expression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initialization</a:t>
            </a:r>
            <a:r>
              <a:rPr lang="en-US" sz="2400" dirty="0" smtClean="0"/>
              <a:t> is evaluated, usually an </a:t>
            </a:r>
            <a:r>
              <a:rPr lang="en-US" sz="2400" b="1" dirty="0" smtClean="0"/>
              <a:t>assignment statement</a:t>
            </a:r>
            <a:r>
              <a:rPr lang="en-US" sz="2400" dirty="0" smtClean="0"/>
              <a:t> that sets a variable to a particular value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(</a:t>
            </a:r>
            <a:r>
              <a:rPr lang="en-US" sz="2400" b="1" dirty="0" err="1" smtClean="0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=0)</a:t>
            </a:r>
            <a:r>
              <a:rPr lang="en-US" sz="2400" dirty="0" smtClean="0"/>
              <a:t>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2.	The expression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test condition</a:t>
            </a:r>
            <a:r>
              <a:rPr lang="en-US" sz="2400" dirty="0" smtClean="0"/>
              <a:t> is evaluated next.  It is   typically a </a:t>
            </a:r>
            <a:r>
              <a:rPr lang="en-US" sz="2400" b="1" dirty="0" smtClean="0"/>
              <a:t>relational expression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(</a:t>
            </a:r>
            <a:r>
              <a:rPr lang="en-US" sz="2400" b="1" dirty="0" err="1" smtClean="0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&lt;=n)</a:t>
            </a:r>
            <a:r>
              <a:rPr lang="en-US" sz="2400" dirty="0" smtClean="0"/>
              <a:t>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3.	If condition evaluates as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false (zero)</a:t>
            </a:r>
            <a:r>
              <a:rPr lang="en-US" sz="2400" dirty="0" smtClean="0"/>
              <a:t>, the for statement terminates and execution passes to the first statement following the for statement that is the </a:t>
            </a:r>
            <a:r>
              <a:rPr lang="en-US" sz="2400" i="1" dirty="0" err="1" smtClean="0"/>
              <a:t>next_statement</a:t>
            </a:r>
            <a:r>
              <a:rPr lang="en-US" sz="2400" i="1" dirty="0" smtClean="0"/>
              <a:t>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4.	If condition evaluates as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true (non zero)</a:t>
            </a:r>
            <a:r>
              <a:rPr lang="en-US" sz="2400" dirty="0" smtClean="0"/>
              <a:t>, the subsequent C++ statements are executed. (i.e. body of the loop)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5.	The expression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increment/decrement</a:t>
            </a:r>
            <a:r>
              <a:rPr lang="en-US" sz="2400" dirty="0" smtClean="0"/>
              <a:t> is executed, and execution returns to step no. 2.</a:t>
            </a:r>
          </a:p>
        </p:txBody>
      </p:sp>
      <p:sp>
        <p:nvSpPr>
          <p:cNvPr id="2048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587BF92-DA73-45F3-9F58-40ED8267B857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2048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611CE4-38DE-4747-9086-BC615FE0FFB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Explanation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1371600" y="1524000"/>
            <a:ext cx="7391400" cy="4449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void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n;</a:t>
            </a:r>
            <a:endParaRPr lang="en-US" sz="20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sum=0; 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for(n = 1; n &lt; 100; n=n + 1)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  </a:t>
            </a:r>
            <a:r>
              <a:rPr lang="en-US" sz="2400" b="1" dirty="0" smtClean="0">
                <a:latin typeface="Tempus Sans ITC" pitchFamily="82" charset="0"/>
              </a:rPr>
              <a:t>sum=sum + n;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latin typeface="Tempus Sans ITC" pitchFamily="82" charset="0"/>
              </a:rPr>
              <a:t>}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057C12-163D-4D7A-9003-E6C553A073CA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43A87-3B5E-4505-9E7E-8F1AD45DD9A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86600" cy="549992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Example: Finding sum of natural numbers </a:t>
            </a:r>
            <a:br>
              <a:rPr lang="en-US" sz="3200" dirty="0" smtClean="0"/>
            </a:br>
            <a:r>
              <a:rPr lang="en-US" sz="3200" dirty="0" smtClean="0"/>
              <a:t>up to 100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86400" y="1371600"/>
            <a:ext cx="304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#include &lt;</a:t>
            </a:r>
            <a:r>
              <a:rPr lang="en-US" sz="2000" kern="0" dirty="0" err="1">
                <a:latin typeface="+mn-lt"/>
              </a:rPr>
              <a:t>iostream.h</a:t>
            </a:r>
            <a:r>
              <a:rPr lang="en-US" sz="2000" kern="0" dirty="0">
                <a:latin typeface="+mn-lt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void main(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{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int</a:t>
            </a:r>
            <a:r>
              <a:rPr lang="en-US" sz="2000" kern="0" dirty="0">
                <a:latin typeface="+mn-lt"/>
              </a:rPr>
              <a:t>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int</a:t>
            </a:r>
            <a:r>
              <a:rPr lang="en-US" sz="2000" kern="0" dirty="0">
                <a:latin typeface="+mn-lt"/>
              </a:rPr>
              <a:t>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sum=0; //initialize sum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+mn-lt"/>
              </a:rPr>
              <a:t>    n=1;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chemeClr val="bg1"/>
                </a:solidFill>
                <a:latin typeface="Tempus Sans ITC" pitchFamily="82" charset="0"/>
              </a:rPr>
              <a:t>    </a:t>
            </a: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while (</a:t>
            </a: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n &lt; 100</a:t>
            </a: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         sum= sum + 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         </a:t>
            </a:r>
            <a:r>
              <a:rPr lang="en-US" sz="2400" b="1" kern="0" dirty="0">
                <a:solidFill>
                  <a:schemeClr val="accent2"/>
                </a:solidFill>
                <a:latin typeface="Tempus Sans ITC" pitchFamily="82" charset="0"/>
              </a:rPr>
              <a:t>n = n + 1;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kern="0" dirty="0">
                <a:solidFill>
                  <a:srgbClr val="C00000"/>
                </a:solidFill>
                <a:latin typeface="Tempus Sans ITC" pitchFamily="82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    </a:t>
            </a:r>
            <a:r>
              <a:rPr lang="en-US" sz="2000" kern="0" dirty="0" err="1">
                <a:latin typeface="+mn-lt"/>
              </a:rPr>
              <a:t>cout</a:t>
            </a:r>
            <a:r>
              <a:rPr lang="en-US" sz="2000" kern="0" dirty="0">
                <a:latin typeface="+mn-lt"/>
              </a:rPr>
              <a:t>&lt;&lt;sum;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</a:rPr>
              <a:t>}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676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u="sng" dirty="0">
                <a:solidFill>
                  <a:srgbClr val="002060"/>
                </a:solidFill>
              </a:rPr>
              <a:t>while </a:t>
            </a:r>
            <a:r>
              <a:rPr lang="en-US" b="1" u="sng" dirty="0" smtClean="0">
                <a:solidFill>
                  <a:srgbClr val="002060"/>
                </a:solidFill>
              </a:rPr>
              <a:t>loop: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	while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(test condition)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{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	body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of the loop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}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do while loop:</a:t>
            </a:r>
            <a:endParaRPr lang="en-US" b="1" u="sng" dirty="0">
              <a:solidFill>
                <a:srgbClr val="00206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Tempus Sans ITC" pitchFamily="82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do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{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          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body of the loop</a:t>
            </a:r>
          </a:p>
          <a:p>
            <a:pPr lvl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}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while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(test condition);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for loop: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	for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(initialization; test condition;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increment/decrement)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{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	body </a:t>
            </a: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of the loop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002060"/>
                </a:solidFill>
                <a:latin typeface="Tempus Sans ITC" pitchFamily="82" charset="0"/>
              </a:rPr>
              <a:t>         </a:t>
            </a: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}</a:t>
            </a:r>
            <a:endParaRPr lang="en-US" sz="16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empus Sans ITC" pitchFamily="82" charset="0"/>
              </a:rPr>
              <a:t>	</a:t>
            </a:r>
            <a:r>
              <a:rPr lang="en-US" sz="1600" b="1" smtClean="0">
                <a:solidFill>
                  <a:srgbClr val="002060"/>
                </a:solidFill>
                <a:latin typeface="Tempus Sans ITC" pitchFamily="82" charset="0"/>
              </a:rPr>
              <a:t>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818CB-7A7B-415B-A1F6-FF2F114D85A0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075036"/>
            <a:ext cx="129539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dirty="0"/>
          </a:p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do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loop</a:t>
            </a:r>
            <a:endParaRPr lang="en-US" dirty="0"/>
          </a:p>
          <a:p>
            <a:pPr marL="457200" indent="-457200"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for</a:t>
            </a:r>
            <a:r>
              <a:rPr lang="en-US"/>
              <a:t> </a:t>
            </a:r>
            <a:r>
              <a:rPr lang="en-US" smtClean="0"/>
              <a:t>loop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61A87-52B5-461B-AC2A-B56D83199A68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0"/>
          <p:cNvSpPr txBox="1">
            <a:spLocks/>
          </p:cNvSpPr>
          <p:nvPr/>
        </p:nvSpPr>
        <p:spPr>
          <a:xfrm>
            <a:off x="1399309" y="1066800"/>
            <a:ext cx="6400800" cy="510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while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4BA6-0953-4EA7-9B38-8E8E16F85504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Objectives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6001"/>
            <a:ext cx="7467600" cy="365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while</a:t>
            </a:r>
            <a:r>
              <a:rPr lang="en-US" sz="2800" dirty="0" smtClean="0"/>
              <a:t> statement and example programs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do while </a:t>
            </a:r>
            <a:r>
              <a:rPr lang="en-US" sz="2800" dirty="0" smtClean="0">
                <a:solidFill>
                  <a:srgbClr val="002060"/>
                </a:solidFill>
              </a:rPr>
              <a:t>statement</a:t>
            </a:r>
            <a:r>
              <a:rPr lang="en-US" sz="2800" dirty="0" smtClean="0"/>
              <a:t> and example programs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2800" dirty="0" smtClean="0"/>
              <a:t> statement and example statements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break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continue</a:t>
            </a:r>
            <a:r>
              <a:rPr lang="en-US" sz="2400" dirty="0" smtClean="0"/>
              <a:t> statements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410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F1E764C-6A5A-4FF2-8CFD-0D773579DFF6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410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33BACA-07E1-4620-A886-2E09984048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54999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4000" cap="all" dirty="0" smtClean="0"/>
              <a:t>Looping </a:t>
            </a:r>
            <a:r>
              <a:rPr lang="en-US" sz="4000" cap="all" dirty="0"/>
              <a:t>Control Structures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1765300"/>
            <a:ext cx="7772400" cy="5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cap="small" dirty="0" smtClean="0">
                <a:solidFill>
                  <a:srgbClr val="C00000"/>
                </a:solidFill>
                <a:latin typeface="Arial Rounded MT Bold" pitchFamily="34" charset="0"/>
              </a:rPr>
              <a:t>Iterative or repetitive </a:t>
            </a:r>
            <a:endParaRPr lang="en-US" cap="small" dirty="0" smtClean="0">
              <a:solidFill>
                <a:srgbClr val="C0000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C00000"/>
                </a:solidFill>
              </a:rPr>
              <a:t>Iterative (repetitive) </a:t>
            </a:r>
            <a:r>
              <a:rPr lang="en-US" sz="2400" dirty="0"/>
              <a:t>control structures are used to repeat certain statements for a specified number of </a:t>
            </a:r>
            <a:r>
              <a:rPr lang="en-US" sz="2400" dirty="0" smtClean="0"/>
              <a:t>times. </a:t>
            </a:r>
            <a:endParaRPr lang="en-US" sz="2400" dirty="0"/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 statements are executed as long as the condition is true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These kind of control structures are also called as loop control structures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Three </a:t>
            </a:r>
            <a:r>
              <a:rPr lang="en-US" sz="2400" dirty="0"/>
              <a:t>kinds of loop control structures: 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while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do while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for 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512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1553E0B-9CB0-4898-8E7D-E0F98EE08BA3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512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F0A17-7C4A-4EF2-8D8A-B54A97C3CAE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600" b="1" dirty="0" smtClean="0">
                <a:latin typeface="Tempus Sans ITC" pitchFamily="82" charset="0"/>
              </a:rPr>
              <a:t>Iterative (loop) control structures</a:t>
            </a: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Each </a:t>
            </a:r>
            <a:r>
              <a:rPr lang="en-US" sz="2400" dirty="0"/>
              <a:t>loop control structure will have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C00000"/>
                </a:solidFill>
              </a:rPr>
              <a:t>Program loop: </a:t>
            </a:r>
            <a:r>
              <a:rPr lang="en-US" sz="2400" dirty="0"/>
              <a:t>body of loop.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C00000"/>
                </a:solidFill>
              </a:rPr>
              <a:t>control statement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tests certain conditions &amp; then directs repeated execution of statements within the body of loop</a:t>
            </a:r>
            <a:r>
              <a:rPr lang="en-US" sz="2400" dirty="0" smtClean="0"/>
              <a:t>.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endParaRPr lang="en-US" sz="2400" dirty="0"/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accent2"/>
                </a:solidFill>
              </a:rPr>
              <a:t>Two types:</a:t>
            </a:r>
            <a:r>
              <a:rPr lang="en-US" sz="2400" dirty="0"/>
              <a:t> Based on position of control statement.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/>
              <a:t>      </a:t>
            </a:r>
            <a:r>
              <a:rPr lang="en-US" sz="2400" dirty="0" smtClean="0"/>
              <a:t>1) </a:t>
            </a:r>
            <a:r>
              <a:rPr lang="en-US" sz="2400" dirty="0">
                <a:solidFill>
                  <a:srgbClr val="C00000"/>
                </a:solidFill>
              </a:rPr>
              <a:t>Entry controlled loop</a:t>
            </a:r>
            <a:r>
              <a:rPr lang="en-US" sz="2400" dirty="0"/>
              <a:t>: control is tested    before the start of the loop. If </a:t>
            </a:r>
            <a:r>
              <a:rPr lang="en-US" sz="2400" dirty="0" smtClean="0"/>
              <a:t>false, </a:t>
            </a:r>
            <a:r>
              <a:rPr lang="en-US" sz="2400" dirty="0"/>
              <a:t>body will not be executed.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/>
              <a:t>      </a:t>
            </a:r>
            <a:r>
              <a:rPr lang="en-US" sz="2400" dirty="0" smtClean="0"/>
              <a:t>2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C00000"/>
                </a:solidFill>
              </a:rPr>
              <a:t>Exit controlled loop</a:t>
            </a:r>
            <a:r>
              <a:rPr lang="en-US" sz="2400" dirty="0"/>
              <a:t>: test is performed at the end of the body. </a:t>
            </a:r>
            <a:r>
              <a:rPr lang="en-US" sz="2400" dirty="0" smtClean="0"/>
              <a:t>i.e. </a:t>
            </a:r>
            <a:r>
              <a:rPr lang="en-US" sz="2400" dirty="0"/>
              <a:t>body of loop executed at least once.</a:t>
            </a:r>
          </a:p>
        </p:txBody>
      </p:sp>
      <p:sp>
        <p:nvSpPr>
          <p:cNvPr id="614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538112D-16AB-45FA-8B9E-D52717316B5B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614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DC237-F7B7-4E8F-B421-177FA43A7D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b="1" dirty="0" smtClean="0">
                <a:latin typeface="Tempus Sans ITC" pitchFamily="82" charset="0"/>
              </a:rPr>
              <a:t>Iterative (loop) control structures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133560D-31F2-4CB3-8E69-05E50F1E8110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7173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44C08-4934-4F84-AFD0-3DFC1C9A8E9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Entry Controlled  &amp; Exit controlled loops</a:t>
            </a:r>
          </a:p>
        </p:txBody>
      </p:sp>
      <p:grpSp>
        <p:nvGrpSpPr>
          <p:cNvPr id="7171" name="Group 43"/>
          <p:cNvGrpSpPr>
            <a:grpSpLocks/>
          </p:cNvGrpSpPr>
          <p:nvPr/>
        </p:nvGrpSpPr>
        <p:grpSpPr bwMode="auto">
          <a:xfrm>
            <a:off x="5799137" y="1447800"/>
            <a:ext cx="2811463" cy="4495800"/>
            <a:chOff x="6179130" y="990600"/>
            <a:chExt cx="2279070" cy="5029200"/>
          </a:xfrm>
        </p:grpSpPr>
        <p:sp>
          <p:nvSpPr>
            <p:cNvPr id="7194" name="Line 16"/>
            <p:cNvSpPr>
              <a:spLocks noChangeShapeType="1"/>
            </p:cNvSpPr>
            <p:nvPr/>
          </p:nvSpPr>
          <p:spPr bwMode="auto">
            <a:xfrm>
              <a:off x="6934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5" name="Group 42"/>
            <p:cNvGrpSpPr>
              <a:grpSpLocks/>
            </p:cNvGrpSpPr>
            <p:nvPr/>
          </p:nvGrpSpPr>
          <p:grpSpPr bwMode="auto">
            <a:xfrm>
              <a:off x="6179130" y="990600"/>
              <a:ext cx="2279070" cy="5029200"/>
              <a:chOff x="6179130" y="990600"/>
              <a:chExt cx="2279070" cy="5029200"/>
            </a:xfrm>
          </p:grpSpPr>
          <p:cxnSp>
            <p:nvCxnSpPr>
              <p:cNvPr id="7196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7691896" y="1766455"/>
                <a:ext cx="762000" cy="30861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7197" name="AutoShape 17"/>
              <p:cNvSpPr>
                <a:spLocks noChangeArrowheads="1"/>
              </p:cNvSpPr>
              <p:nvPr/>
            </p:nvSpPr>
            <p:spPr bwMode="auto">
              <a:xfrm>
                <a:off x="6179130" y="4433455"/>
                <a:ext cx="1524000" cy="8382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1" dirty="0"/>
                  <a:t>Test </a:t>
                </a:r>
              </a:p>
              <a:p>
                <a:pPr algn="ctr" eaLnBrk="0" hangingPunct="0"/>
                <a:r>
                  <a:rPr lang="en-US" sz="1400" b="1" dirty="0"/>
                  <a:t>Condition</a:t>
                </a:r>
              </a:p>
            </p:txBody>
          </p:sp>
          <p:sp>
            <p:nvSpPr>
              <p:cNvPr id="7198" name="Line 19"/>
              <p:cNvSpPr>
                <a:spLocks noChangeShapeType="1"/>
              </p:cNvSpPr>
              <p:nvPr/>
            </p:nvSpPr>
            <p:spPr bwMode="auto">
              <a:xfrm>
                <a:off x="6948055" y="52578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Text Box 20"/>
              <p:cNvSpPr txBox="1">
                <a:spLocks noChangeArrowheads="1"/>
              </p:cNvSpPr>
              <p:nvPr/>
            </p:nvSpPr>
            <p:spPr bwMode="auto">
              <a:xfrm>
                <a:off x="7543800" y="4419600"/>
                <a:ext cx="5627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/>
                  <a:t>True</a:t>
                </a:r>
              </a:p>
            </p:txBody>
          </p:sp>
          <p:sp>
            <p:nvSpPr>
              <p:cNvPr id="7200" name="AutoShape 22"/>
              <p:cNvSpPr>
                <a:spLocks noChangeArrowheads="1"/>
              </p:cNvSpPr>
              <p:nvPr/>
            </p:nvSpPr>
            <p:spPr bwMode="auto">
              <a:xfrm>
                <a:off x="6752032" y="1524000"/>
                <a:ext cx="365832" cy="4572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201" name="Line 23"/>
              <p:cNvSpPr>
                <a:spLocks noChangeShapeType="1"/>
              </p:cNvSpPr>
              <p:nvPr/>
            </p:nvSpPr>
            <p:spPr bwMode="auto">
              <a:xfrm>
                <a:off x="6934200" y="19812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24"/>
              <p:cNvSpPr>
                <a:spLocks noChangeShapeType="1"/>
              </p:cNvSpPr>
              <p:nvPr/>
            </p:nvSpPr>
            <p:spPr bwMode="auto">
              <a:xfrm>
                <a:off x="6934200" y="33528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3" name="AutoShape 25"/>
              <p:cNvSpPr>
                <a:spLocks noChangeArrowheads="1"/>
              </p:cNvSpPr>
              <p:nvPr/>
            </p:nvSpPr>
            <p:spPr bwMode="auto">
              <a:xfrm>
                <a:off x="6291464" y="2667000"/>
                <a:ext cx="1308508" cy="762000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1" dirty="0"/>
                  <a:t>Body of</a:t>
                </a:r>
              </a:p>
              <a:p>
                <a:pPr algn="ctr" eaLnBrk="0" hangingPunct="0"/>
                <a:r>
                  <a:rPr lang="en-US" sz="1400" b="1" dirty="0"/>
                  <a:t>The loop</a:t>
                </a:r>
              </a:p>
            </p:txBody>
          </p:sp>
          <p:sp>
            <p:nvSpPr>
              <p:cNvPr id="7204" name="Line 26"/>
              <p:cNvSpPr>
                <a:spLocks noChangeShapeType="1"/>
              </p:cNvSpPr>
              <p:nvPr/>
            </p:nvSpPr>
            <p:spPr bwMode="auto">
              <a:xfrm flipH="1">
                <a:off x="7105887" y="1752600"/>
                <a:ext cx="1352313" cy="5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5" name="Text Box 27"/>
              <p:cNvSpPr txBox="1">
                <a:spLocks noChangeArrowheads="1"/>
              </p:cNvSpPr>
              <p:nvPr/>
            </p:nvSpPr>
            <p:spPr bwMode="auto">
              <a:xfrm>
                <a:off x="6934200" y="5410200"/>
                <a:ext cx="6413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/>
                  <a:t>False</a:t>
                </a:r>
              </a:p>
            </p:txBody>
          </p:sp>
          <p:sp>
            <p:nvSpPr>
              <p:cNvPr id="7206" name="Text Box 28"/>
              <p:cNvSpPr txBox="1">
                <a:spLocks noChangeArrowheads="1"/>
              </p:cNvSpPr>
              <p:nvPr/>
            </p:nvSpPr>
            <p:spPr bwMode="auto">
              <a:xfrm>
                <a:off x="6934200" y="990600"/>
                <a:ext cx="76200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200" b="1"/>
                  <a:t>Entry</a:t>
                </a:r>
              </a:p>
            </p:txBody>
          </p:sp>
        </p:grpSp>
      </p:grpSp>
      <p:grpSp>
        <p:nvGrpSpPr>
          <p:cNvPr id="7175" name="Group 52"/>
          <p:cNvGrpSpPr>
            <a:grpSpLocks/>
          </p:cNvGrpSpPr>
          <p:nvPr/>
        </p:nvGrpSpPr>
        <p:grpSpPr bwMode="auto">
          <a:xfrm>
            <a:off x="1524000" y="1433512"/>
            <a:ext cx="3505200" cy="4738688"/>
            <a:chOff x="533400" y="1600200"/>
            <a:chExt cx="3505200" cy="4738688"/>
          </a:xfrm>
        </p:grpSpPr>
        <p:grpSp>
          <p:nvGrpSpPr>
            <p:cNvPr id="7176" name="Group 41"/>
            <p:cNvGrpSpPr>
              <a:grpSpLocks/>
            </p:cNvGrpSpPr>
            <p:nvPr/>
          </p:nvGrpSpPr>
          <p:grpSpPr bwMode="auto">
            <a:xfrm>
              <a:off x="533400" y="1600200"/>
              <a:ext cx="3505200" cy="4738688"/>
              <a:chOff x="533399" y="1143000"/>
              <a:chExt cx="3810000" cy="5349638"/>
            </a:xfrm>
          </p:grpSpPr>
          <p:sp>
            <p:nvSpPr>
              <p:cNvPr id="7178" name="Text Box 4"/>
              <p:cNvSpPr txBox="1">
                <a:spLocks noChangeArrowheads="1"/>
              </p:cNvSpPr>
              <p:nvPr/>
            </p:nvSpPr>
            <p:spPr bwMode="auto">
              <a:xfrm>
                <a:off x="2438400" y="1143000"/>
                <a:ext cx="684176" cy="326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/>
                  <a:t>Entry</a:t>
                </a:r>
              </a:p>
            </p:txBody>
          </p:sp>
          <p:sp>
            <p:nvSpPr>
              <p:cNvPr id="7179" name="Text Box 3"/>
              <p:cNvSpPr txBox="1">
                <a:spLocks noChangeArrowheads="1"/>
              </p:cNvSpPr>
              <p:nvPr/>
            </p:nvSpPr>
            <p:spPr bwMode="auto">
              <a:xfrm>
                <a:off x="2401047" y="3924869"/>
                <a:ext cx="551684" cy="303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/>
                  <a:t>True</a:t>
                </a:r>
              </a:p>
            </p:txBody>
          </p:sp>
          <p:sp>
            <p:nvSpPr>
              <p:cNvPr id="7180" name="AutoShape 5"/>
              <p:cNvSpPr>
                <a:spLocks noChangeArrowheads="1"/>
              </p:cNvSpPr>
              <p:nvPr/>
            </p:nvSpPr>
            <p:spPr bwMode="auto">
              <a:xfrm>
                <a:off x="2176929" y="1748051"/>
                <a:ext cx="448235" cy="45037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7181" name="AutoShape 6"/>
              <p:cNvSpPr>
                <a:spLocks noChangeArrowheads="1"/>
              </p:cNvSpPr>
              <p:nvPr/>
            </p:nvSpPr>
            <p:spPr bwMode="auto">
              <a:xfrm>
                <a:off x="1653988" y="2873991"/>
                <a:ext cx="1494118" cy="82569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1" dirty="0"/>
                  <a:t>Test </a:t>
                </a:r>
              </a:p>
              <a:p>
                <a:pPr algn="ctr" eaLnBrk="0" hangingPunct="0"/>
                <a:r>
                  <a:rPr lang="en-US" sz="1400" b="1" dirty="0"/>
                  <a:t>Condition</a:t>
                </a:r>
              </a:p>
            </p:txBody>
          </p:sp>
          <p:sp>
            <p:nvSpPr>
              <p:cNvPr id="7182" name="AutoShape 7"/>
              <p:cNvSpPr>
                <a:spLocks noChangeArrowheads="1"/>
              </p:cNvSpPr>
              <p:nvPr/>
            </p:nvSpPr>
            <p:spPr bwMode="auto">
              <a:xfrm>
                <a:off x="1610139" y="4600433"/>
                <a:ext cx="1573696" cy="750627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1"/>
                  <a:t>Body of</a:t>
                </a:r>
              </a:p>
              <a:p>
                <a:pPr algn="ctr" eaLnBrk="0" hangingPunct="0"/>
                <a:r>
                  <a:rPr lang="en-US" sz="1400" b="1"/>
                  <a:t>The loop</a:t>
                </a:r>
              </a:p>
            </p:txBody>
          </p:sp>
          <p:sp>
            <p:nvSpPr>
              <p:cNvPr id="7183" name="Line 8"/>
              <p:cNvSpPr>
                <a:spLocks noChangeShapeType="1"/>
              </p:cNvSpPr>
              <p:nvPr/>
            </p:nvSpPr>
            <p:spPr bwMode="auto">
              <a:xfrm>
                <a:off x="2401047" y="2198427"/>
                <a:ext cx="0" cy="675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9"/>
              <p:cNvSpPr>
                <a:spLocks noChangeShapeType="1"/>
              </p:cNvSpPr>
              <p:nvPr/>
            </p:nvSpPr>
            <p:spPr bwMode="auto">
              <a:xfrm>
                <a:off x="2401047" y="3699681"/>
                <a:ext cx="0" cy="9007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85" name="Group 10"/>
              <p:cNvGrpSpPr>
                <a:grpSpLocks/>
              </p:cNvGrpSpPr>
              <p:nvPr/>
            </p:nvGrpSpPr>
            <p:grpSpPr bwMode="auto">
              <a:xfrm>
                <a:off x="2422836" y="3286836"/>
                <a:ext cx="1920563" cy="3205802"/>
                <a:chOff x="1550" y="2040"/>
                <a:chExt cx="1234" cy="2050"/>
              </a:xfrm>
            </p:grpSpPr>
            <p:sp>
              <p:nvSpPr>
                <p:cNvPr id="7191" name="Line 11"/>
                <p:cNvSpPr>
                  <a:spLocks noChangeShapeType="1"/>
                </p:cNvSpPr>
                <p:nvPr/>
              </p:nvSpPr>
              <p:spPr bwMode="auto">
                <a:xfrm>
                  <a:off x="1555" y="385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7192" name="AutoShape 12"/>
                <p:cNvCxnSpPr>
                  <a:cxnSpLocks noChangeShapeType="1"/>
                  <a:stCxn id="7181" idx="3"/>
                </p:cNvCxnSpPr>
                <p:nvPr/>
              </p:nvCxnSpPr>
              <p:spPr bwMode="auto">
                <a:xfrm>
                  <a:off x="2016" y="2040"/>
                  <a:ext cx="768" cy="1800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7193" name="AutoShape 1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1550" y="3840"/>
                  <a:ext cx="1234" cy="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7186" name="Text Box 14"/>
              <p:cNvSpPr txBox="1">
                <a:spLocks noChangeArrowheads="1"/>
              </p:cNvSpPr>
              <p:nvPr/>
            </p:nvSpPr>
            <p:spPr bwMode="auto">
              <a:xfrm>
                <a:off x="3297518" y="2949054"/>
                <a:ext cx="628943" cy="303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dirty="0"/>
                  <a:t>False</a:t>
                </a:r>
              </a:p>
            </p:txBody>
          </p:sp>
          <p:sp>
            <p:nvSpPr>
              <p:cNvPr id="7187" name="Line 15"/>
              <p:cNvSpPr>
                <a:spLocks noChangeShapeType="1"/>
              </p:cNvSpPr>
              <p:nvPr/>
            </p:nvSpPr>
            <p:spPr bwMode="auto">
              <a:xfrm>
                <a:off x="2401047" y="1447800"/>
                <a:ext cx="0" cy="300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Line 29"/>
              <p:cNvSpPr>
                <a:spLocks noChangeShapeType="1"/>
              </p:cNvSpPr>
              <p:nvPr/>
            </p:nvSpPr>
            <p:spPr bwMode="auto">
              <a:xfrm flipH="1" flipV="1">
                <a:off x="563516" y="5866915"/>
                <a:ext cx="1874882" cy="7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30"/>
              <p:cNvSpPr>
                <a:spLocks noChangeShapeType="1"/>
              </p:cNvSpPr>
              <p:nvPr/>
            </p:nvSpPr>
            <p:spPr bwMode="auto">
              <a:xfrm flipV="1">
                <a:off x="533399" y="3249303"/>
                <a:ext cx="1" cy="2625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31"/>
              <p:cNvSpPr>
                <a:spLocks noChangeShapeType="1"/>
              </p:cNvSpPr>
              <p:nvPr/>
            </p:nvSpPr>
            <p:spPr bwMode="auto">
              <a:xfrm>
                <a:off x="533400" y="3249304"/>
                <a:ext cx="1120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177" name="Straight Connector 50"/>
            <p:cNvCxnSpPr>
              <a:cxnSpLocks noChangeShapeType="1"/>
            </p:cNvCxnSpPr>
            <p:nvPr/>
          </p:nvCxnSpPr>
          <p:spPr bwMode="auto">
            <a:xfrm rot="5400000">
              <a:off x="2057400" y="55626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0" name="Left Arrow 39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0" y="2075036"/>
            <a:ext cx="1295399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Basic format: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 </a:t>
            </a:r>
            <a:r>
              <a:rPr lang="en-US" sz="2400" b="1" dirty="0" smtClean="0"/>
              <a:t>while</a:t>
            </a:r>
            <a:r>
              <a:rPr lang="en-US" sz="2400" dirty="0" smtClean="0"/>
              <a:t> (test condition)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         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             body of the loop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          }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/>
                </a:solidFill>
              </a:rPr>
              <a:t>Entry controlled</a:t>
            </a:r>
            <a:r>
              <a:rPr lang="en-US" sz="2400" dirty="0" smtClean="0"/>
              <a:t> loop statement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Test condition </a:t>
            </a:r>
            <a:r>
              <a:rPr lang="en-US" sz="2400" dirty="0" smtClean="0"/>
              <a:t>is evaluated &amp; if it is true, then body of the loop is executed.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 smtClean="0"/>
              <a:t>After execution,  the test condition is again evaluated &amp; if it is true, the body is executed again.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 smtClean="0"/>
              <a:t>This is </a:t>
            </a:r>
            <a:r>
              <a:rPr lang="en-US" sz="2400" b="1" dirty="0" smtClean="0">
                <a:solidFill>
                  <a:schemeClr val="accent2"/>
                </a:solidFill>
                <a:latin typeface="Tempus Sans ITC" pitchFamily="82" charset="0"/>
              </a:rPr>
              <a:t>repeated until the test condition becomes false</a:t>
            </a:r>
            <a:r>
              <a:rPr lang="en-US" sz="2400" dirty="0" smtClean="0"/>
              <a:t>, &amp; control transferred out of the loop.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Body of loop is not executed if the condition is false at the very first attempt</a:t>
            </a:r>
            <a:r>
              <a:rPr lang="en-US" sz="2400" dirty="0" smtClean="0"/>
              <a:t>.</a:t>
            </a:r>
          </a:p>
        </p:txBody>
      </p:sp>
      <p:sp>
        <p:nvSpPr>
          <p:cNvPr id="8196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A9D60BC-2620-44E7-92FD-F208DBBB654F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819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D1D76-6C0C-4EE8-9709-8DCBD66EEA2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While statement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6011863" y="1676400"/>
            <a:ext cx="2979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u="sng" dirty="0"/>
              <a:t>Note</a:t>
            </a:r>
            <a:r>
              <a:rPr lang="en-US" sz="2400" dirty="0"/>
              <a:t>:  braces optional if only one statement.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371600" y="1066800"/>
            <a:ext cx="7467600" cy="50593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#include 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 void main</a:t>
            </a:r>
            <a:r>
              <a:rPr lang="en-US" sz="2400" dirty="0" smtClean="0"/>
              <a:t>( )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counter;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     counter </a:t>
            </a:r>
            <a:r>
              <a:rPr lang="en-US" sz="2400" dirty="0" smtClean="0"/>
              <a:t>=1; // </a:t>
            </a:r>
            <a:r>
              <a:rPr lang="en-US" sz="2000" b="1" dirty="0" smtClean="0">
                <a:latin typeface="Tempus Sans ITC" pitchFamily="82" charset="0"/>
              </a:rPr>
              <a:t>initialization of count variable</a:t>
            </a:r>
            <a:endParaRPr lang="en-US" sz="24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</a:t>
            </a:r>
            <a:r>
              <a:rPr lang="en-US" sz="2800" b="1" dirty="0">
                <a:latin typeface="Tempus Sans ITC" pitchFamily="82" charset="0"/>
              </a:rPr>
              <a:t>while (counter </a:t>
            </a:r>
            <a:r>
              <a:rPr lang="en-US" sz="2800" b="1" dirty="0" smtClean="0">
                <a:latin typeface="Tempus Sans ITC" pitchFamily="82" charset="0"/>
              </a:rPr>
              <a:t>&lt;= </a:t>
            </a:r>
            <a:r>
              <a:rPr lang="en-US" sz="2800" b="1" dirty="0">
                <a:latin typeface="Tempus Sans ITC" pitchFamily="82" charset="0"/>
              </a:rPr>
              <a:t>5)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>
                <a:latin typeface="Tempus Sans ITC" pitchFamily="82" charset="0"/>
              </a:rPr>
              <a:t>    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 &lt;&lt; "I love </a:t>
            </a:r>
            <a:r>
              <a:rPr lang="en-US" sz="2400" b="1" dirty="0" smtClean="0">
                <a:latin typeface="Tempus Sans ITC" pitchFamily="82" charset="0"/>
              </a:rPr>
              <a:t>computers“ </a:t>
            </a:r>
            <a:r>
              <a:rPr lang="en-US" sz="2400" b="1" dirty="0">
                <a:latin typeface="Tempus Sans ITC" pitchFamily="82" charset="0"/>
              </a:rPr>
              <a:t>&lt;&lt; </a:t>
            </a:r>
            <a:r>
              <a:rPr lang="en-US" sz="2400" b="1" dirty="0" err="1">
                <a:latin typeface="Tempus Sans ITC" pitchFamily="82" charset="0"/>
              </a:rPr>
              <a:t>endl</a:t>
            </a:r>
            <a:r>
              <a:rPr lang="en-US" sz="2400" b="1" dirty="0">
                <a:latin typeface="Tempus Sans ITC" pitchFamily="82" charset="0"/>
              </a:rPr>
              <a:t>;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counter = counter + 1;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}</a:t>
            </a:r>
          </a:p>
        </p:txBody>
      </p:sp>
      <p:sp>
        <p:nvSpPr>
          <p:cNvPr id="922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AFB605A-2C25-40C3-B0CA-3FE6DE400415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9221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26FF7-B7DF-44D5-9ED2-A8EC0FE59F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smtClean="0"/>
              <a:t>Example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>
            <a:spLocks noGrp="1" noChangeArrowheads="1"/>
          </p:cNvSpPr>
          <p:nvPr>
            <p:ph idx="1"/>
          </p:nvPr>
        </p:nvSpPr>
        <p:spPr>
          <a:xfrm>
            <a:off x="1371600" y="1447800"/>
            <a:ext cx="55626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</a:t>
            </a:r>
            <a:r>
              <a:rPr lang="en-US" sz="2000" dirty="0"/>
              <a:t> </a:t>
            </a:r>
            <a:r>
              <a:rPr lang="en-US" sz="2000" dirty="0" smtClean="0"/>
              <a:t>= 0;</a:t>
            </a:r>
            <a:r>
              <a:rPr lang="en-US" sz="2000" dirty="0"/>
              <a:t> 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&lt;&lt;“Enter a value for n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while (n&lt;=100)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sum=</a:t>
            </a:r>
            <a:r>
              <a:rPr lang="en-US" sz="2400" b="1" dirty="0" err="1" smtClean="0">
                <a:solidFill>
                  <a:schemeClr val="bg1"/>
                </a:solidFill>
                <a:latin typeface="Tempus Sans ITC" pitchFamily="82" charset="0"/>
              </a:rPr>
              <a:t>sum+n</a:t>
            </a:r>
            <a:endParaRPr lang="en-US" sz="2400" b="1" dirty="0" smtClean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= n +1;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024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41F9E4-F6BE-450A-AE81-53D00CACA514}" type="datetime1">
              <a:rPr lang="en-US" smtClean="0"/>
              <a:t>10/6/2014</a:t>
            </a:fld>
            <a:endParaRPr lang="en-US" smtClean="0"/>
          </a:p>
        </p:txBody>
      </p:sp>
      <p:sp>
        <p:nvSpPr>
          <p:cNvPr id="1024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E6B4A-4872-4BC8-844C-CA4EDE74B13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Program to find the sum of natural </a:t>
            </a:r>
            <a:br>
              <a:rPr lang="en-US" sz="3200" dirty="0" smtClean="0"/>
            </a:br>
            <a:r>
              <a:rPr lang="en-US" sz="3200" dirty="0" smtClean="0"/>
              <a:t>numbers up to </a:t>
            </a:r>
            <a:r>
              <a:rPr lang="en-US" sz="3200" dirty="0"/>
              <a:t>N</a:t>
            </a: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00200" y="3581400"/>
            <a:ext cx="4648200" cy="1895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while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&lt;= n)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sum= sum +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;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=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+1;</a:t>
            </a:r>
          </a:p>
          <a:p>
            <a:pPr>
              <a:lnSpc>
                <a:spcPct val="80000"/>
              </a:lnSpc>
              <a:spcBef>
                <a:spcPts val="576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}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398" y="59436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2075036"/>
            <a:ext cx="129539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4" action="ppaction://hlinksldjump"/>
              </a:rPr>
              <a:t>Control Flow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724400" cy="365125"/>
          </a:xfrm>
        </p:spPr>
        <p:txBody>
          <a:bodyPr/>
          <a:lstStyle/>
          <a:p>
            <a:r>
              <a:rPr lang="en-US" dirty="0" smtClean="0"/>
              <a:t>CS 111                              </a:t>
            </a:r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1710</TotalTime>
  <Words>758</Words>
  <Application>Microsoft Office PowerPoint</Application>
  <PresentationFormat>On-screen Show (4:3)</PresentationFormat>
  <Paragraphs>378</Paragraphs>
  <Slides>19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Mincho</vt:lpstr>
      <vt:lpstr>Arial</vt:lpstr>
      <vt:lpstr>Arial Rounded MT Bold</vt:lpstr>
      <vt:lpstr>Calibri</vt:lpstr>
      <vt:lpstr>Tempus Sans ITC</vt:lpstr>
      <vt:lpstr>Times New Roman</vt:lpstr>
      <vt:lpstr>Wingdings</vt:lpstr>
      <vt:lpstr>cse-1</vt:lpstr>
      <vt:lpstr>1_Office Theme</vt:lpstr>
      <vt:lpstr>1_Slide Format - CSE</vt:lpstr>
      <vt:lpstr>PowerPoint Presentation</vt:lpstr>
      <vt:lpstr>Objectives</vt:lpstr>
      <vt:lpstr>Looping Control Structures</vt:lpstr>
      <vt:lpstr>Iterative (loop) control structures</vt:lpstr>
      <vt:lpstr>Iterative (loop) control structures</vt:lpstr>
      <vt:lpstr>Entry Controlled  &amp; Exit controlled loops</vt:lpstr>
      <vt:lpstr>While statement</vt:lpstr>
      <vt:lpstr>Example</vt:lpstr>
      <vt:lpstr>Program to find the sum of natural  numbers up to N</vt:lpstr>
      <vt:lpstr>What is the output of the following code snippet? </vt:lpstr>
      <vt:lpstr>The do statement</vt:lpstr>
      <vt:lpstr>The do – while statement</vt:lpstr>
      <vt:lpstr>Example: Finding sum of natural numbers  up to 100</vt:lpstr>
      <vt:lpstr>Example </vt:lpstr>
      <vt:lpstr>The for statement</vt:lpstr>
      <vt:lpstr>Explanation</vt:lpstr>
      <vt:lpstr>Example: Finding sum of natural numbers  up to 100</vt:lpstr>
      <vt:lpstr>Syntax</vt:lpstr>
      <vt:lpstr>Summary 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and Looping Control Structures</dc:title>
  <dc:creator>UDA</dc:creator>
  <cp:lastModifiedBy>Mahe</cp:lastModifiedBy>
  <cp:revision>91</cp:revision>
  <dcterms:created xsi:type="dcterms:W3CDTF">2008-08-25T06:37:06Z</dcterms:created>
  <dcterms:modified xsi:type="dcterms:W3CDTF">2014-10-06T05:27:47Z</dcterms:modified>
</cp:coreProperties>
</file>