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8" r:id="rId1"/>
    <p:sldMasterId id="2147483880" r:id="rId2"/>
    <p:sldMasterId id="2147483904" r:id="rId3"/>
    <p:sldMasterId id="2147483916" r:id="rId4"/>
  </p:sldMasterIdLst>
  <p:notesMasterIdLst>
    <p:notesMasterId r:id="rId23"/>
  </p:notesMasterIdLst>
  <p:sldIdLst>
    <p:sldId id="293" r:id="rId5"/>
    <p:sldId id="294" r:id="rId6"/>
    <p:sldId id="271" r:id="rId7"/>
    <p:sldId id="295" r:id="rId8"/>
    <p:sldId id="296" r:id="rId9"/>
    <p:sldId id="297" r:id="rId10"/>
    <p:sldId id="308" r:id="rId11"/>
    <p:sldId id="298" r:id="rId12"/>
    <p:sldId id="299" r:id="rId13"/>
    <p:sldId id="300" r:id="rId14"/>
    <p:sldId id="309" r:id="rId15"/>
    <p:sldId id="301" r:id="rId16"/>
    <p:sldId id="302" r:id="rId17"/>
    <p:sldId id="303" r:id="rId18"/>
    <p:sldId id="306" r:id="rId19"/>
    <p:sldId id="304" r:id="rId20"/>
    <p:sldId id="305" r:id="rId21"/>
    <p:sldId id="30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2E9B16-3149-4303-9703-97D3F22DE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4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2B50C-A784-4EA4-8785-D74561F5D27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3798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9F1BB2-30C1-4070-ABB8-AA1C1A560AF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769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B5394-D642-46BC-A38E-DC1697AF1FF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116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6F9054-CBBC-4E08-A654-F2E7AE95194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199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603A9-6478-4C52-80A5-F16917F3C3F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0511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88D68-9DB8-4A44-AC93-AB00EA8FFDA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5215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B3E27-D549-4EAA-B818-7E25AE808D4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4153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5F470F-63D3-4898-A3D8-A1D961094FE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736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FC0CD1-FB0C-48D1-BEF5-211518D8F27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2387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F1438D-2921-4B0B-A76D-2544F2C5826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4070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6B8C4-506C-454A-A5D0-C08FE33F425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056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F4792E-D8A6-4265-BB2E-AB7783895AE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487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324600"/>
            <a:ext cx="9144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B00980-A931-4C86-8D67-4F10D591D7EB}" type="datetime1">
              <a:rPr lang="en-US" smtClean="0"/>
              <a:pPr>
                <a:defRPr/>
              </a:pPr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37D650-77E5-42A2-A388-BE651DF8EB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4144E0-C949-46F3-B737-59295A8CEC88}" type="datetime1">
              <a:rPr lang="en-US" smtClean="0"/>
              <a:pPr>
                <a:defRPr/>
              </a:pPr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77CE7-2303-4030-8F66-E0D49CCCC4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0C3CD-C442-48F0-8E51-3E669E009028}" type="datetime1">
              <a:rPr lang="en-US" smtClean="0"/>
              <a:pPr>
                <a:defRPr/>
              </a:pPr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2F653-92F4-4C6C-A59C-74F0498D8D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324600"/>
            <a:ext cx="9144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B945-C40E-445F-B04D-E9621161E927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2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7F63-D4AF-42D7-97FC-B4746B3033F2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CD7E-C6A2-4B10-9E24-CEC889CCF3B1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5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C367-2D75-4A90-8A6E-BD95BF81CFC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78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51C9-2B0C-482D-97B1-5CF10B8E7AC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54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3A8B-2571-4AEA-8F3B-002BD255662A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79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305A-2E4E-4935-9296-F1D858F4AC22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73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DC7-038B-498B-9120-7521306A951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0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9CFE92-3D17-4983-8471-65C00501A3DB}" type="datetime1">
              <a:rPr lang="en-US" smtClean="0"/>
              <a:pPr>
                <a:defRPr/>
              </a:pPr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B5CDD-F673-4559-AEF8-BE7C83282A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024-F1CA-428B-A126-AF5782DCA4DA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1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E887-0912-4E0D-BB01-707F1C48CF33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6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8465-E5EF-4D94-A309-BE29FF8CEE95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9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95E9ED57-A551-4AAF-85F0-62ED3183D80F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24600"/>
            <a:ext cx="9144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60BEC2CB-4436-4691-A71C-6614B0F603A4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2296-F64C-4871-9911-8D9228CD45C4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F96A-6A94-4BDF-B537-B9D2875FFECF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BE2C-4FB0-4B70-AE5E-2E2BF5E9AD81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1BE0-5CB4-4314-A2A7-165EA87F75B0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FFFF-B333-48B6-8B7E-20CAA4DDA524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631A2-86E4-4935-93CF-B13E1ED11DC2}" type="datetime1">
              <a:rPr lang="en-US" smtClean="0"/>
              <a:pPr>
                <a:defRPr/>
              </a:pPr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6B549-9AA5-47AA-9E1B-0FAA8439C0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4C66-897C-46D5-834B-635BD939291A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DE85-D577-45BA-9006-439C0E92CC01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4291-DE8A-49A6-B98A-47B3F05DC9B0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5DD2-458E-4FC2-B4F1-DC0F0670FF38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53A8FE69-5C00-472B-BE26-11ED07413F8C}" type="datetime1">
              <a:rPr lang="en-US" smtClean="0">
                <a:solidFill>
                  <a:prstClr val="black"/>
                </a:solidFill>
              </a:rPr>
              <a:pPr/>
              <a:t>10/13/2014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421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0210F3C7-45CA-4F4B-A3FA-1923E493DE4F}" type="datetime1">
              <a:rPr lang="en-US" smtClean="0">
                <a:solidFill>
                  <a:prstClr val="black"/>
                </a:solidFill>
              </a:rPr>
              <a:pPr/>
              <a:t>10/13/2014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81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471C-02EB-4B64-A2B8-CA555FB873EC}" type="datetime1">
              <a:rPr lang="en-US" smtClean="0">
                <a:solidFill>
                  <a:prstClr val="black"/>
                </a:solidFill>
              </a:rPr>
              <a:pPr/>
              <a:t>10/13/2014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9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ABF6-73BB-4F62-A04A-6DEA590A435F}" type="datetime1">
              <a:rPr lang="en-US" smtClean="0">
                <a:solidFill>
                  <a:prstClr val="black"/>
                </a:solidFill>
              </a:rPr>
              <a:pPr/>
              <a:t>10/13/2014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982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4A45-DE2A-4056-84C6-AFDBE42C427C}" type="datetime1">
              <a:rPr lang="en-US" smtClean="0">
                <a:solidFill>
                  <a:prstClr val="black"/>
                </a:solidFill>
              </a:rPr>
              <a:pPr/>
              <a:t>10/13/2014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43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8DD-5EFD-4C27-8DEE-6F830677388C}" type="datetime1">
              <a:rPr lang="en-US" smtClean="0">
                <a:solidFill>
                  <a:prstClr val="black"/>
                </a:solidFill>
              </a:rPr>
              <a:pPr/>
              <a:t>10/13/2014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77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0BC163-459B-412E-A358-3332308959A9}" type="datetime1">
              <a:rPr lang="en-US" smtClean="0"/>
              <a:pPr>
                <a:defRPr/>
              </a:pPr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7B057-567E-46D2-900F-3C99B17D2F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33E0-4095-4750-AF55-89DBD4BD1ABA}" type="datetime1">
              <a:rPr lang="en-US" smtClean="0">
                <a:solidFill>
                  <a:prstClr val="black"/>
                </a:solidFill>
              </a:rPr>
              <a:pPr/>
              <a:t>10/13/2014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223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1210-B895-41B0-9031-E5B4322B3171}" type="datetime1">
              <a:rPr lang="en-US" smtClean="0">
                <a:solidFill>
                  <a:prstClr val="black"/>
                </a:solidFill>
              </a:rPr>
              <a:pPr/>
              <a:t>10/13/2014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0328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B405-7323-462C-A95E-5CAA83B0004F}" type="datetime1">
              <a:rPr lang="en-US" smtClean="0">
                <a:solidFill>
                  <a:prstClr val="black"/>
                </a:solidFill>
              </a:rPr>
              <a:pPr/>
              <a:t>10/13/2014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925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7B54-BE5B-41D9-9A50-9FBC70AC39BD}" type="datetime1">
              <a:rPr lang="en-US" smtClean="0">
                <a:solidFill>
                  <a:prstClr val="black"/>
                </a:solidFill>
              </a:rPr>
              <a:pPr/>
              <a:t>10/13/2014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77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532E-9424-44E7-9EAD-A27788B8EFF6}" type="datetime1">
              <a:rPr lang="en-US" smtClean="0">
                <a:solidFill>
                  <a:prstClr val="black"/>
                </a:solidFill>
              </a:rPr>
              <a:pPr/>
              <a:t>10/13/2014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958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B1FBE4-7266-49E1-B4DC-C07A21A1670E}" type="datetime1">
              <a:rPr lang="en-US" smtClean="0"/>
              <a:pPr>
                <a:defRPr/>
              </a:pPr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0A740-1788-47BF-9AD7-FB5EC2C449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538E90-D26D-4950-B489-497B76357464}" type="datetime1">
              <a:rPr lang="en-US" smtClean="0"/>
              <a:pPr>
                <a:defRPr/>
              </a:pPr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1407-E481-4B2F-835E-D610A2FB14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955B43-2878-4E26-B479-6472D93777F4}" type="datetime1">
              <a:rPr lang="en-US" smtClean="0"/>
              <a:pPr>
                <a:defRPr/>
              </a:pPr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744D9-068E-465A-8D8E-5B3D92FC9E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675E8-FAD1-4393-86D9-3966671767BE}" type="datetime1">
              <a:rPr lang="en-US" smtClean="0"/>
              <a:pPr>
                <a:defRPr/>
              </a:pPr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03CC2B-E948-48C4-88B7-D04DCDACE9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51625-5E2B-42A7-B09E-5B8CE0F00403}" type="datetime1">
              <a:rPr lang="en-US" smtClean="0"/>
              <a:pPr>
                <a:defRPr/>
              </a:pPr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B6D472-8439-484E-95C4-ABB7CB8E97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324600"/>
            <a:ext cx="9144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45762BE-3248-44F0-92E5-71DE0932598F}" type="datetime1">
              <a:rPr lang="en-US" smtClean="0"/>
              <a:pPr>
                <a:defRPr/>
              </a:pPr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C7B5CDD-F673-4559-AEF8-BE7C83282A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24600"/>
            <a:ext cx="9144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C1C5E50-8DF3-481A-9E94-E7CE631861A5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72375-96E0-4DBB-B3D7-B1489209CD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0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F216D39-0561-428C-BD95-758426182CD8}" type="datetime1">
              <a:rPr lang="en-US" smtClean="0"/>
              <a:pPr>
                <a:defRPr/>
              </a:pPr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C7B5CDD-F673-4559-AEF8-BE7C83282A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0822EF5-3873-4E67-8B72-807ABE23911D}" type="datetime1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10/13/2014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prstClr val="black"/>
                </a:solidFill>
                <a:latin typeface="Calibri"/>
              </a:rPr>
              <a:t>CSE 101/102 PSUC                                  Department of CSE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B572375-96E0-4DBB-B3D7-B1489209CDB4}" type="slidenum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CQ-LoopingControlStructures.pptx" TargetMode="External"/><Relationship Id="rId2" Type="http://schemas.openxmlformats.org/officeDocument/2006/relationships/hyperlink" Target="CS-LoopingControlStructures.pdf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819400"/>
            <a:ext cx="601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dirty="0" smtClean="0">
                <a:latin typeface="Calibri"/>
              </a:rPr>
              <a:t>LOOPING CONTROL STRUCTURES Contd..</a:t>
            </a:r>
            <a:endParaRPr lang="en-US" sz="4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62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3200" dirty="0" smtClean="0"/>
              <a:t>Exiting a loop with break statement</a:t>
            </a:r>
          </a:p>
        </p:txBody>
      </p:sp>
      <p:sp>
        <p:nvSpPr>
          <p:cNvPr id="13315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A33D2D6-B167-48F5-9CA5-EABBFFBD2354}" type="datetime1">
              <a:rPr lang="en-US" smtClean="0"/>
              <a:pPr/>
              <a:t>10/13/2014</a:t>
            </a:fld>
            <a:endParaRPr lang="en-US" smtClean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A7B60E-AD0A-481B-B875-D62F0636A58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6" name="Rectangle 15"/>
          <p:cNvSpPr/>
          <p:nvPr/>
        </p:nvSpPr>
        <p:spPr>
          <a:xfrm>
            <a:off x="1752600" y="1143000"/>
            <a:ext cx="4876800" cy="52625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while(count &lt;= 5</a:t>
            </a:r>
            <a:r>
              <a:rPr lang="en-US" sz="2400" b="1" dirty="0" smtClean="0">
                <a:latin typeface="Tempus Sans ITC" pitchFamily="82" charset="0"/>
              </a:rPr>
              <a:t>)</a:t>
            </a:r>
            <a:endParaRPr lang="en-US" sz="2400" b="1" dirty="0">
              <a:latin typeface="Tempus Sans ITC" pitchFamily="82" charset="0"/>
            </a:endParaRPr>
          </a:p>
          <a:p>
            <a:pPr>
              <a:defRPr/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{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 err="1">
                <a:latin typeface="Tempus Sans ITC" pitchFamily="82" charset="0"/>
              </a:rPr>
              <a:t>cout</a:t>
            </a:r>
            <a:r>
              <a:rPr lang="en-US" sz="2400" b="1" dirty="0">
                <a:latin typeface="Tempus Sans ITC" pitchFamily="82" charset="0"/>
              </a:rPr>
              <a:t>&lt;&lt;"Enter a number: ";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400" b="1" dirty="0" err="1">
                <a:latin typeface="Tempus Sans ITC" pitchFamily="82" charset="0"/>
              </a:rPr>
              <a:t>cin</a:t>
            </a:r>
            <a:r>
              <a:rPr lang="en-US" sz="2400" b="1" dirty="0">
                <a:latin typeface="Tempus Sans ITC" pitchFamily="82" charset="0"/>
              </a:rPr>
              <a:t>&gt;&gt;num;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if (num &gt; 76)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</a:t>
            </a:r>
            <a:r>
              <a:rPr lang="en-US" sz="2400" b="1" dirty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{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 </a:t>
            </a:r>
            <a:r>
              <a:rPr lang="en-US" sz="2400" b="1" dirty="0" err="1">
                <a:latin typeface="Tempus Sans ITC" pitchFamily="82" charset="0"/>
              </a:rPr>
              <a:t>cout</a:t>
            </a:r>
            <a:r>
              <a:rPr lang="en-US" sz="2400" b="1" dirty="0">
                <a:latin typeface="Tempus Sans ITC" pitchFamily="82" charset="0"/>
              </a:rPr>
              <a:t>&lt;&lt;"You lose!”;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break;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empus Sans ITC" pitchFamily="82" charset="0"/>
              </a:rPr>
              <a:t>/* break out of the loop */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Tempus Sans ITC" pitchFamily="82" charset="0"/>
            </a:endParaRP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</a:t>
            </a:r>
            <a:r>
              <a:rPr lang="en-US" sz="2400" b="1" dirty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}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else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 </a:t>
            </a:r>
            <a:r>
              <a:rPr lang="en-US" sz="2400" b="1" dirty="0" err="1">
                <a:latin typeface="Tempus Sans ITC" pitchFamily="82" charset="0"/>
              </a:rPr>
              <a:t>cout</a:t>
            </a:r>
            <a:r>
              <a:rPr lang="en-US" sz="2400" b="1" dirty="0">
                <a:latin typeface="Tempus Sans ITC" pitchFamily="82" charset="0"/>
              </a:rPr>
              <a:t>&lt;&lt;"Keep on going!”;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count ++;</a:t>
            </a:r>
          </a:p>
          <a:p>
            <a:pPr>
              <a:defRPr/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}</a:t>
            </a:r>
          </a:p>
          <a:p>
            <a:pPr>
              <a:defRPr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/* control jumps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here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*/</a:t>
            </a:r>
          </a:p>
        </p:txBody>
      </p:sp>
      <p:sp>
        <p:nvSpPr>
          <p:cNvPr id="7" name="Rounded Rectangle 5"/>
          <p:cNvSpPr>
            <a:spLocks noChangeArrowheads="1"/>
          </p:cNvSpPr>
          <p:nvPr/>
        </p:nvSpPr>
        <p:spPr bwMode="auto">
          <a:xfrm>
            <a:off x="5791200" y="1530429"/>
            <a:ext cx="3124199" cy="374571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Tempus Sans ITC" pitchFamily="82" charset="0"/>
              </a:rPr>
              <a:t>Variable  count initialized to zero</a:t>
            </a:r>
            <a:endParaRPr lang="en-US" sz="1600" b="1" dirty="0">
              <a:latin typeface="Tempus Sans ITC" pitchFamily="82" charset="0"/>
            </a:endParaRPr>
          </a:p>
        </p:txBody>
      </p:sp>
      <p:sp>
        <p:nvSpPr>
          <p:cNvPr id="10" name="Left Arrow 9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  <a:noFill/>
        </p:spPr>
        <p:txBody>
          <a:bodyPr/>
          <a:lstStyle/>
          <a:p>
            <a:r>
              <a:rPr lang="en-US" dirty="0" smtClean="0"/>
              <a:t>CS111                                                    Department </a:t>
            </a:r>
            <a:r>
              <a:rPr lang="en-US" dirty="0" smtClean="0"/>
              <a:t>of CSE</a:t>
            </a:r>
          </a:p>
        </p:txBody>
      </p:sp>
    </p:spTree>
    <p:extLst>
      <p:ext uri="{BB962C8B-B14F-4D97-AF65-F5344CB8AC3E}">
        <p14:creationId xmlns:p14="http://schemas.microsoft.com/office/powerpoint/2010/main" val="6722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066800"/>
            <a:ext cx="7924800" cy="5059363"/>
          </a:xfrm>
        </p:spPr>
        <p:txBody>
          <a:bodyPr/>
          <a:lstStyle/>
          <a:p>
            <a:pPr>
              <a:spcBef>
                <a:spcPts val="600"/>
              </a:spcBef>
              <a:buNone/>
              <a:defRPr/>
            </a:pPr>
            <a:r>
              <a:rPr lang="en-US" sz="2000" b="1" dirty="0" smtClean="0">
                <a:latin typeface="Tempus Sans ITC" pitchFamily="82" charset="0"/>
              </a:rPr>
              <a:t>   	  </a:t>
            </a:r>
            <a:r>
              <a:rPr lang="en-US" sz="2000" b="1" dirty="0" err="1" smtClean="0">
                <a:latin typeface="Tempus Sans ITC" pitchFamily="82" charset="0"/>
              </a:rPr>
              <a:t>int</a:t>
            </a:r>
            <a:r>
              <a:rPr lang="en-US" sz="2000" b="1" dirty="0" smtClean="0">
                <a:latin typeface="Tempus Sans ITC" pitchFamily="82" charset="0"/>
              </a:rPr>
              <a:t> prime=1;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sz="2000" b="1" dirty="0" smtClean="0">
                <a:latin typeface="Tempus Sans ITC" pitchFamily="82" charset="0"/>
              </a:rPr>
              <a:t>     </a:t>
            </a:r>
            <a:r>
              <a:rPr lang="en-US" sz="2000" b="1" dirty="0" err="1" smtClean="0">
                <a:latin typeface="Tempus Sans ITC" pitchFamily="82" charset="0"/>
              </a:rPr>
              <a:t>cin</a:t>
            </a:r>
            <a:r>
              <a:rPr lang="en-US" sz="2000" b="1" dirty="0" smtClean="0">
                <a:latin typeface="Tempus Sans ITC" pitchFamily="82" charset="0"/>
              </a:rPr>
              <a:t>&gt;&gt;N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sz="2000" b="1" dirty="0" smtClean="0">
                <a:latin typeface="Tempus Sans ITC" pitchFamily="82" charset="0"/>
              </a:rPr>
              <a:t>	  for( </a:t>
            </a:r>
            <a:r>
              <a:rPr lang="en-US" sz="2000" dirty="0" err="1" smtClean="0">
                <a:latin typeface="Arial Rounded MT Bold" pitchFamily="34" charset="0"/>
              </a:rPr>
              <a:t>int</a:t>
            </a:r>
            <a:r>
              <a:rPr lang="en-US" sz="2000" dirty="0" smtClean="0">
                <a:latin typeface="Arial Rounded MT Bold" pitchFamily="34" charset="0"/>
              </a:rPr>
              <a:t> j=2; j&lt;= N/2; j++ </a:t>
            </a:r>
            <a:r>
              <a:rPr lang="en-US" sz="2000" b="1" dirty="0" smtClean="0">
                <a:latin typeface="Tempus Sans ITC" pitchFamily="82" charset="0"/>
              </a:rPr>
              <a:t>) 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Tempus Sans ITC" pitchFamily="82" charset="0"/>
                <a:cs typeface="Tahoma" pitchFamily="34" charset="0"/>
              </a:rPr>
              <a:t>     </a:t>
            </a:r>
            <a:r>
              <a:rPr lang="en-US" sz="2000" b="1" dirty="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{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sz="2000" b="1" dirty="0" smtClean="0">
                <a:latin typeface="Tempus Sans ITC" pitchFamily="82" charset="0"/>
              </a:rPr>
              <a:t>         if( </a:t>
            </a:r>
            <a:r>
              <a:rPr lang="en-US" sz="2000" dirty="0" smtClean="0">
                <a:latin typeface="Arial Rounded MT Bold" pitchFamily="34" charset="0"/>
              </a:rPr>
              <a:t>N % j == 0</a:t>
            </a:r>
            <a:r>
              <a:rPr lang="en-US" sz="2000" b="1" dirty="0" smtClean="0">
                <a:latin typeface="Tempus Sans ITC" pitchFamily="82" charset="0"/>
              </a:rPr>
              <a:t>)</a:t>
            </a:r>
            <a:r>
              <a:rPr lang="en-US" sz="20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{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sz="2000" b="1" dirty="0" smtClean="0">
                <a:latin typeface="Tempus Sans ITC" pitchFamily="82" charset="0"/>
              </a:rPr>
              <a:t>         	prime=0;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sz="2000" b="1" dirty="0" smtClean="0">
                <a:latin typeface="Tempus Sans ITC" pitchFamily="82" charset="0"/>
              </a:rPr>
              <a:t>          	break;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/* break out of inner loop */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        </a:t>
            </a:r>
            <a:r>
              <a:rPr lang="en-US" sz="20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}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      </a:t>
            </a:r>
            <a:r>
              <a:rPr lang="en-US" sz="2000" b="1" dirty="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}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sz="2000" b="1" dirty="0" smtClean="0">
                <a:latin typeface="Tempus Sans ITC" pitchFamily="82" charset="0"/>
              </a:rPr>
              <a:t>      if (prime == 1) 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sz="2000" b="1" dirty="0" smtClean="0">
                <a:latin typeface="Tempus Sans ITC" pitchFamily="82" charset="0"/>
              </a:rPr>
              <a:t>		</a:t>
            </a:r>
            <a:r>
              <a:rPr lang="en-US" sz="2000" b="1" dirty="0" err="1" smtClean="0">
                <a:latin typeface="Tempus Sans ITC" pitchFamily="82" charset="0"/>
              </a:rPr>
              <a:t>cout</a:t>
            </a:r>
            <a:r>
              <a:rPr lang="en-US" sz="2000" b="1" dirty="0" smtClean="0">
                <a:latin typeface="Tempus Sans ITC" pitchFamily="82" charset="0"/>
              </a:rPr>
              <a:t>&lt;&lt; N&lt;&lt;“ is a prime no”;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sz="2000" b="1" dirty="0" smtClean="0">
                <a:latin typeface="Tempus Sans ITC" pitchFamily="82" charset="0"/>
              </a:rPr>
              <a:t>	else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sz="2000" b="1" dirty="0" smtClean="0">
                <a:latin typeface="Tempus Sans ITC" pitchFamily="82" charset="0"/>
              </a:rPr>
              <a:t>		</a:t>
            </a:r>
            <a:r>
              <a:rPr lang="en-US" sz="2000" b="1" dirty="0" err="1" smtClean="0">
                <a:latin typeface="Tempus Sans ITC" pitchFamily="82" charset="0"/>
              </a:rPr>
              <a:t>cout</a:t>
            </a:r>
            <a:r>
              <a:rPr lang="en-US" sz="2000" b="1" dirty="0" smtClean="0">
                <a:latin typeface="Tempus Sans ITC" pitchFamily="82" charset="0"/>
              </a:rPr>
              <a:t>&lt;&lt;N&lt;&lt;“ Not a prime”;</a:t>
            </a:r>
          </a:p>
          <a:p>
            <a:pPr>
              <a:spcBef>
                <a:spcPts val="600"/>
              </a:spcBef>
              <a:buNone/>
              <a:defRPr/>
            </a:pPr>
            <a:endParaRPr lang="en-US" sz="2000" b="1" dirty="0" smtClean="0">
              <a:latin typeface="Tempus Sans ITC" pitchFamily="82" charset="0"/>
            </a:endParaRPr>
          </a:p>
          <a:p>
            <a:pPr>
              <a:buNone/>
            </a:pPr>
            <a:endParaRPr lang="en-IN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C2CB-4436-4691-A71C-6614B0F603A4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Check whether given number is prime or not</a:t>
            </a:r>
            <a:endParaRPr lang="en-IN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  <a:noFill/>
        </p:spPr>
        <p:txBody>
          <a:bodyPr/>
          <a:lstStyle/>
          <a:p>
            <a:r>
              <a:rPr lang="en-US" dirty="0" smtClean="0"/>
              <a:t>CS111                                                    Department </a:t>
            </a:r>
            <a:r>
              <a:rPr lang="en-US" dirty="0" smtClean="0"/>
              <a:t>of CSE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3200" dirty="0" smtClean="0"/>
              <a:t>Exiting a loop with break statement</a:t>
            </a:r>
          </a:p>
        </p:txBody>
      </p:sp>
      <p:sp>
        <p:nvSpPr>
          <p:cNvPr id="14338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A96673E6-98EB-49BD-BF2C-0D4466BA8148}" type="datetime1">
              <a:rPr lang="en-US" smtClean="0"/>
              <a:pPr/>
              <a:t>10/13/2014</a:t>
            </a:fld>
            <a:endParaRPr lang="en-US" smtClean="0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D28801-7DB4-4ED2-90DA-39895C2A841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2590800" y="1893887"/>
            <a:ext cx="2667000" cy="366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rgbClr val="002060"/>
                </a:solidFill>
                <a:latin typeface="Tempus Sans ITC" pitchFamily="82" charset="0"/>
              </a:rPr>
              <a:t>for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{</a:t>
            </a:r>
            <a:r>
              <a:rPr lang="en-US" b="1" dirty="0">
                <a:solidFill>
                  <a:srgbClr val="002060"/>
                </a:solidFill>
                <a:latin typeface="Tempus Sans ITC" pitchFamily="82" charset="0"/>
              </a:rPr>
              <a:t>…….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rgbClr val="002060"/>
                </a:solidFill>
                <a:latin typeface="Tempus Sans ITC" pitchFamily="82" charset="0"/>
              </a:rPr>
              <a:t>…………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If(condition)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  break;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rgbClr val="002060"/>
                </a:solidFill>
                <a:latin typeface="Tempus Sans ITC" pitchFamily="82" charset="0"/>
              </a:rPr>
              <a:t>………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rgbClr val="002060"/>
                </a:solidFill>
                <a:latin typeface="Tempus Sans ITC" pitchFamily="82" charset="0"/>
              </a:rPr>
              <a:t>……….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}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 smtClean="0">
                <a:latin typeface="Tempus Sans ITC" pitchFamily="82" charset="0"/>
              </a:rPr>
              <a:t>……next </a:t>
            </a:r>
            <a:r>
              <a:rPr lang="en-US" b="1" dirty="0" err="1" smtClean="0">
                <a:latin typeface="Tempus Sans ITC" pitchFamily="82" charset="0"/>
              </a:rPr>
              <a:t>Stmts</a:t>
            </a:r>
            <a:r>
              <a:rPr lang="en-US" b="1" dirty="0" smtClean="0">
                <a:latin typeface="Tempus Sans ITC" pitchFamily="82" charset="0"/>
              </a:rPr>
              <a:t>;</a:t>
            </a:r>
            <a:endParaRPr lang="en-US" b="1" dirty="0">
              <a:latin typeface="Tempus Sans ITC" pitchFamily="82" charset="0"/>
            </a:endParaRPr>
          </a:p>
        </p:txBody>
      </p:sp>
      <p:cxnSp>
        <p:nvCxnSpPr>
          <p:cNvPr id="14341" name="AutoShape 3"/>
          <p:cNvCxnSpPr>
            <a:cxnSpLocks noChangeShapeType="1"/>
          </p:cNvCxnSpPr>
          <p:nvPr/>
        </p:nvCxnSpPr>
        <p:spPr bwMode="auto">
          <a:xfrm flipH="1">
            <a:off x="1981200" y="36576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2" name="AutoShape 4"/>
          <p:cNvCxnSpPr>
            <a:cxnSpLocks noChangeShapeType="1"/>
          </p:cNvCxnSpPr>
          <p:nvPr/>
        </p:nvCxnSpPr>
        <p:spPr bwMode="auto">
          <a:xfrm rot="5400000">
            <a:off x="1104900" y="4533900"/>
            <a:ext cx="1752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43" name="Line 5"/>
          <p:cNvSpPr>
            <a:spLocks noChangeShapeType="1"/>
          </p:cNvSpPr>
          <p:nvPr/>
        </p:nvSpPr>
        <p:spPr bwMode="auto">
          <a:xfrm>
            <a:off x="1981200" y="5410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1336675" y="4114800"/>
            <a:ext cx="7207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Tempus Sans ITC" pitchFamily="82" charset="0"/>
              </a:rPr>
              <a:t>Exit</a:t>
            </a:r>
          </a:p>
          <a:p>
            <a:pPr eaLnBrk="0" hangingPunct="0"/>
            <a:r>
              <a:rPr lang="en-US" b="1" dirty="0">
                <a:latin typeface="Tempus Sans ITC" pitchFamily="82" charset="0"/>
              </a:rPr>
              <a:t>From</a:t>
            </a:r>
          </a:p>
          <a:p>
            <a:pPr eaLnBrk="0" hangingPunct="0"/>
            <a:r>
              <a:rPr lang="en-US" b="1" dirty="0">
                <a:latin typeface="Tempus Sans ITC" pitchFamily="82" charset="0"/>
              </a:rPr>
              <a:t>loop</a:t>
            </a:r>
          </a:p>
        </p:txBody>
      </p:sp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5791200" y="1600200"/>
            <a:ext cx="28956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latin typeface="Tempus Sans ITC" pitchFamily="82" charset="0"/>
              </a:rPr>
              <a:t>for (……….)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{</a:t>
            </a:r>
            <a:r>
              <a:rPr lang="en-US" b="1" dirty="0">
                <a:latin typeface="Tempus Sans ITC" pitchFamily="82" charset="0"/>
              </a:rPr>
              <a:t>…….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   for(……..)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   </a:t>
            </a:r>
            <a:r>
              <a:rPr lang="en-US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{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  ………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      If(condition)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         break;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      </a:t>
            </a:r>
            <a:r>
              <a:rPr lang="en-US" b="1" dirty="0" smtClean="0">
                <a:solidFill>
                  <a:srgbClr val="C00000"/>
                </a:solidFill>
                <a:latin typeface="Tempus Sans ITC" pitchFamily="82" charset="0"/>
              </a:rPr>
              <a:t>…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empus Sans ITC" pitchFamily="82" charset="0"/>
              </a:rPr>
              <a:t>stmts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 of </a:t>
            </a:r>
            <a:r>
              <a:rPr lang="en-US" b="1" dirty="0" smtClean="0">
                <a:solidFill>
                  <a:srgbClr val="C00000"/>
                </a:solidFill>
                <a:latin typeface="Tempus Sans ITC" pitchFamily="82" charset="0"/>
              </a:rPr>
              <a:t>inner loop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;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}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// inner for loop ends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  </a:t>
            </a:r>
            <a:r>
              <a:rPr lang="en-US" sz="2000" b="1" dirty="0" smtClean="0">
                <a:latin typeface="Tempus Sans ITC" pitchFamily="82" charset="0"/>
              </a:rPr>
              <a:t>….</a:t>
            </a:r>
            <a:r>
              <a:rPr lang="en-US" sz="2000" b="1" dirty="0" err="1" smtClean="0">
                <a:latin typeface="Tempus Sans ITC" pitchFamily="82" charset="0"/>
              </a:rPr>
              <a:t>stmts</a:t>
            </a:r>
            <a:r>
              <a:rPr lang="en-US" sz="2000" b="1" dirty="0" smtClean="0">
                <a:latin typeface="Tempus Sans ITC" pitchFamily="82" charset="0"/>
              </a:rPr>
              <a:t> of outer loop;</a:t>
            </a:r>
            <a:endParaRPr lang="en-US" sz="2000" b="1" dirty="0">
              <a:latin typeface="Tempus Sans ITC" pitchFamily="82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}</a:t>
            </a:r>
            <a:r>
              <a:rPr lang="en-US" b="1" dirty="0">
                <a:latin typeface="Tempus Sans ITC" pitchFamily="82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// outer for loop ends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latin typeface="Tempus Sans ITC" pitchFamily="82" charset="0"/>
              </a:rPr>
              <a:t>…… next </a:t>
            </a:r>
            <a:r>
              <a:rPr lang="en-US" b="1" dirty="0" err="1">
                <a:latin typeface="Tempus Sans ITC" pitchFamily="82" charset="0"/>
              </a:rPr>
              <a:t>Stmts</a:t>
            </a:r>
            <a:r>
              <a:rPr lang="en-US" b="1" dirty="0">
                <a:latin typeface="Tempus Sans ITC" pitchFamily="82" charset="0"/>
              </a:rPr>
              <a:t>; </a:t>
            </a:r>
          </a:p>
        </p:txBody>
      </p:sp>
      <p:cxnSp>
        <p:nvCxnSpPr>
          <p:cNvPr id="14346" name="AutoShape 8"/>
          <p:cNvCxnSpPr>
            <a:cxnSpLocks noChangeShapeType="1"/>
          </p:cNvCxnSpPr>
          <p:nvPr/>
        </p:nvCxnSpPr>
        <p:spPr bwMode="auto">
          <a:xfrm flipH="1">
            <a:off x="5486400" y="40386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47" name="Line 9"/>
          <p:cNvSpPr>
            <a:spLocks noChangeShapeType="1"/>
          </p:cNvSpPr>
          <p:nvPr/>
        </p:nvSpPr>
        <p:spPr bwMode="auto">
          <a:xfrm flipV="1">
            <a:off x="5486400" y="518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Text Box 10"/>
          <p:cNvSpPr txBox="1">
            <a:spLocks noChangeArrowheads="1"/>
          </p:cNvSpPr>
          <p:nvPr/>
        </p:nvSpPr>
        <p:spPr bwMode="auto">
          <a:xfrm>
            <a:off x="4648200" y="4724400"/>
            <a:ext cx="7207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Tempus Sans ITC" pitchFamily="82" charset="0"/>
              </a:rPr>
              <a:t>Exit</a:t>
            </a:r>
          </a:p>
          <a:p>
            <a:pPr eaLnBrk="0" hangingPunct="0"/>
            <a:r>
              <a:rPr lang="en-US" b="1">
                <a:latin typeface="Tempus Sans ITC" pitchFamily="82" charset="0"/>
              </a:rPr>
              <a:t>From</a:t>
            </a:r>
          </a:p>
          <a:p>
            <a:pPr eaLnBrk="0" hangingPunct="0"/>
            <a:r>
              <a:rPr lang="en-US" b="1">
                <a:latin typeface="Tempus Sans ITC" pitchFamily="82" charset="0"/>
              </a:rPr>
              <a:t>inner</a:t>
            </a:r>
          </a:p>
          <a:p>
            <a:pPr eaLnBrk="0" hangingPunct="0"/>
            <a:r>
              <a:rPr lang="en-US" b="1">
                <a:latin typeface="Tempus Sans ITC" pitchFamily="82" charset="0"/>
              </a:rPr>
              <a:t>loop</a:t>
            </a:r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5486400" y="4038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eft Arrow 17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  <a:noFill/>
        </p:spPr>
        <p:txBody>
          <a:bodyPr/>
          <a:lstStyle/>
          <a:p>
            <a:r>
              <a:rPr lang="en-US" dirty="0" smtClean="0"/>
              <a:t>CS111                                                    Department </a:t>
            </a:r>
            <a:r>
              <a:rPr lang="en-US" dirty="0" smtClean="0"/>
              <a:t>of CSE</a:t>
            </a:r>
          </a:p>
        </p:txBody>
      </p:sp>
    </p:spTree>
    <p:extLst>
      <p:ext uri="{BB962C8B-B14F-4D97-AF65-F5344CB8AC3E}">
        <p14:creationId xmlns:p14="http://schemas.microsoft.com/office/powerpoint/2010/main" val="23202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3200" dirty="0" smtClean="0"/>
              <a:t>Program to generate prime numbers between given 2 limits</a:t>
            </a:r>
          </a:p>
        </p:txBody>
      </p:sp>
      <p:sp>
        <p:nvSpPr>
          <p:cNvPr id="15362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A4EDC884-A4CF-4F19-8E0C-97F29A39A48E}" type="datetime1">
              <a:rPr lang="en-US" smtClean="0"/>
              <a:pPr/>
              <a:t>10/13/2014</a:t>
            </a:fld>
            <a:endParaRPr lang="en-US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2D6BC7-5423-4FA9-8C38-D4AC0C8BCBB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4341" name="Rectangle 14"/>
          <p:cNvSpPr>
            <a:spLocks noChangeArrowheads="1"/>
          </p:cNvSpPr>
          <p:nvPr/>
        </p:nvSpPr>
        <p:spPr bwMode="auto">
          <a:xfrm>
            <a:off x="1219200" y="1066801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000" b="1" dirty="0" err="1" smtClean="0">
                <a:latin typeface="Tempus Sans ITC" pitchFamily="82" charset="0"/>
              </a:rPr>
              <a:t>Cin</a:t>
            </a:r>
            <a:r>
              <a:rPr lang="en-US" sz="2000" b="1" dirty="0" smtClean="0">
                <a:latin typeface="Tempus Sans ITC" pitchFamily="82" charset="0"/>
              </a:rPr>
              <a:t>&gt;&gt;m&gt;&gt;n;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 smtClean="0">
                <a:latin typeface="Tempus Sans ITC" pitchFamily="82" charset="0"/>
              </a:rPr>
              <a:t>for</a:t>
            </a:r>
            <a:r>
              <a:rPr lang="en-US" sz="2000" b="1" dirty="0">
                <a:latin typeface="Tempus Sans ITC" pitchFamily="82" charset="0"/>
              </a:rPr>
              <a:t>( </a:t>
            </a:r>
            <a:r>
              <a:rPr lang="en-US" sz="2000" dirty="0" err="1">
                <a:latin typeface="Arial Rounded MT Bold" pitchFamily="34" charset="0"/>
              </a:rPr>
              <a:t>int</a:t>
            </a:r>
            <a:r>
              <a:rPr lang="en-US" sz="2000" dirty="0">
                <a:latin typeface="Arial Rounded MT Bold" pitchFamily="34" charset="0"/>
              </a:rPr>
              <a:t> </a:t>
            </a:r>
            <a:r>
              <a:rPr lang="en-US" sz="2000" dirty="0" err="1" smtClean="0">
                <a:latin typeface="Arial Rounded MT Bold" pitchFamily="34" charset="0"/>
              </a:rPr>
              <a:t>i</a:t>
            </a:r>
            <a:r>
              <a:rPr lang="en-US" sz="2000" dirty="0" smtClean="0">
                <a:latin typeface="Arial Rounded MT Bold" pitchFamily="34" charset="0"/>
              </a:rPr>
              <a:t>=m; </a:t>
            </a:r>
            <a:r>
              <a:rPr lang="en-US" sz="2000" dirty="0" err="1">
                <a:latin typeface="Arial Rounded MT Bold" pitchFamily="34" charset="0"/>
              </a:rPr>
              <a:t>i</a:t>
            </a:r>
            <a:r>
              <a:rPr lang="en-US" sz="2000" dirty="0" smtClean="0">
                <a:latin typeface="Arial Rounded MT Bold" pitchFamily="34" charset="0"/>
              </a:rPr>
              <a:t>&lt;=n; </a:t>
            </a:r>
            <a:r>
              <a:rPr lang="en-US" sz="2000" dirty="0" err="1">
                <a:latin typeface="Arial Rounded MT Bold" pitchFamily="34" charset="0"/>
              </a:rPr>
              <a:t>i</a:t>
            </a:r>
            <a:r>
              <a:rPr lang="en-US" sz="2000" dirty="0" smtClean="0">
                <a:latin typeface="Arial Rounded MT Bold" pitchFamily="34" charset="0"/>
              </a:rPr>
              <a:t>++</a:t>
            </a:r>
            <a:r>
              <a:rPr lang="en-US" sz="2000" b="1" dirty="0" smtClean="0">
                <a:latin typeface="Tempus Sans ITC" pitchFamily="82" charset="0"/>
              </a:rPr>
              <a:t>)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{</a:t>
            </a:r>
            <a:endParaRPr lang="en-US" sz="2000" b="1" dirty="0">
              <a:latin typeface="Tahoma" pitchFamily="34" charset="0"/>
              <a:cs typeface="Tahoma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2000" b="1" dirty="0">
                <a:latin typeface="Tempus Sans ITC" pitchFamily="82" charset="0"/>
              </a:rPr>
              <a:t> </a:t>
            </a:r>
            <a:r>
              <a:rPr lang="en-US" sz="2000" b="1" dirty="0" smtClean="0">
                <a:latin typeface="Tempus Sans ITC" pitchFamily="82" charset="0"/>
              </a:rPr>
              <a:t>    </a:t>
            </a:r>
            <a:r>
              <a:rPr lang="en-US" sz="2000" b="1" dirty="0" err="1" smtClean="0">
                <a:latin typeface="Tempus Sans ITC" pitchFamily="82" charset="0"/>
              </a:rPr>
              <a:t>int</a:t>
            </a:r>
            <a:r>
              <a:rPr lang="en-US" sz="2000" b="1" dirty="0" smtClean="0">
                <a:latin typeface="Tempus Sans ITC" pitchFamily="82" charset="0"/>
              </a:rPr>
              <a:t> prime=1;</a:t>
            </a:r>
            <a:endParaRPr lang="en-US" sz="2000" b="1" dirty="0">
              <a:latin typeface="Tempus Sans ITC" pitchFamily="82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2000" b="1" dirty="0">
                <a:latin typeface="Tempus Sans ITC" pitchFamily="82" charset="0"/>
              </a:rPr>
              <a:t>    </a:t>
            </a:r>
            <a:r>
              <a:rPr lang="en-US" sz="2000" b="1" dirty="0" smtClean="0">
                <a:latin typeface="Tempus Sans ITC" pitchFamily="82" charset="0"/>
              </a:rPr>
              <a:t> for</a:t>
            </a:r>
            <a:r>
              <a:rPr lang="en-US" sz="2000" b="1" dirty="0">
                <a:latin typeface="Tempus Sans ITC" pitchFamily="82" charset="0"/>
              </a:rPr>
              <a:t>( </a:t>
            </a:r>
            <a:r>
              <a:rPr lang="en-US" sz="2000" dirty="0" err="1">
                <a:latin typeface="Arial Rounded MT Bold" pitchFamily="34" charset="0"/>
              </a:rPr>
              <a:t>int</a:t>
            </a:r>
            <a:r>
              <a:rPr lang="en-US" sz="2000" dirty="0">
                <a:latin typeface="Arial Rounded MT Bold" pitchFamily="34" charset="0"/>
              </a:rPr>
              <a:t> j=2; j&lt;= </a:t>
            </a:r>
            <a:r>
              <a:rPr lang="en-US" sz="2000" dirty="0" err="1">
                <a:latin typeface="Arial Rounded MT Bold" pitchFamily="34" charset="0"/>
              </a:rPr>
              <a:t>i</a:t>
            </a:r>
            <a:r>
              <a:rPr lang="en-US" sz="2000" dirty="0">
                <a:latin typeface="Arial Rounded MT Bold" pitchFamily="34" charset="0"/>
              </a:rPr>
              <a:t>/2; j++ </a:t>
            </a:r>
            <a:r>
              <a:rPr lang="en-US" sz="2000" b="1" dirty="0">
                <a:latin typeface="Tempus Sans ITC" pitchFamily="82" charset="0"/>
              </a:rPr>
              <a:t>) </a:t>
            </a:r>
            <a:endParaRPr lang="en-US" sz="2000" b="1" dirty="0" smtClean="0">
              <a:latin typeface="Tempus Sans ITC" pitchFamily="82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Tempus Sans ITC" pitchFamily="82" charset="0"/>
                <a:cs typeface="Tahoma" pitchFamily="34" charset="0"/>
              </a:rPr>
              <a:t>     </a:t>
            </a:r>
            <a:r>
              <a:rPr lang="en-US" sz="2000" b="1" dirty="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{</a:t>
            </a:r>
            <a:endParaRPr lang="en-US" sz="2000" b="1" dirty="0">
              <a:solidFill>
                <a:schemeClr val="accent2"/>
              </a:solidFill>
              <a:latin typeface="Tahoma" pitchFamily="34" charset="0"/>
              <a:cs typeface="Tahoma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2000" b="1" dirty="0">
                <a:latin typeface="Tempus Sans ITC" pitchFamily="82" charset="0"/>
              </a:rPr>
              <a:t>       </a:t>
            </a:r>
            <a:r>
              <a:rPr lang="en-US" sz="2000" b="1" dirty="0" smtClean="0">
                <a:latin typeface="Tempus Sans ITC" pitchFamily="82" charset="0"/>
              </a:rPr>
              <a:t>  if</a:t>
            </a:r>
            <a:r>
              <a:rPr lang="en-US" sz="2000" b="1" dirty="0">
                <a:latin typeface="Tempus Sans ITC" pitchFamily="82" charset="0"/>
              </a:rPr>
              <a:t>( </a:t>
            </a:r>
            <a:r>
              <a:rPr lang="en-US" sz="2000" dirty="0" err="1">
                <a:latin typeface="Arial Rounded MT Bold" pitchFamily="34" charset="0"/>
              </a:rPr>
              <a:t>i</a:t>
            </a:r>
            <a:r>
              <a:rPr lang="en-US" sz="2000" dirty="0">
                <a:latin typeface="Arial Rounded MT Bold" pitchFamily="34" charset="0"/>
              </a:rPr>
              <a:t> % j == 0</a:t>
            </a:r>
            <a:r>
              <a:rPr lang="en-US" sz="2000" b="1" dirty="0">
                <a:latin typeface="Tempus Sans ITC" pitchFamily="82" charset="0"/>
              </a:rPr>
              <a:t>)</a:t>
            </a:r>
            <a:r>
              <a:rPr lang="en-US" sz="20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{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>
                <a:latin typeface="Tempus Sans ITC" pitchFamily="82" charset="0"/>
              </a:rPr>
              <a:t>         </a:t>
            </a:r>
            <a:r>
              <a:rPr lang="en-US" sz="2000" b="1" dirty="0" smtClean="0">
                <a:latin typeface="Tempus Sans ITC" pitchFamily="82" charset="0"/>
              </a:rPr>
              <a:t>		prime=0;</a:t>
            </a:r>
            <a:endParaRPr lang="en-US" sz="2000" b="1" dirty="0">
              <a:latin typeface="Tempus Sans ITC" pitchFamily="82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2000" b="1" dirty="0">
                <a:latin typeface="Tempus Sans ITC" pitchFamily="82" charset="0"/>
              </a:rPr>
              <a:t>          </a:t>
            </a:r>
            <a:r>
              <a:rPr lang="en-US" sz="2000" b="1" dirty="0" smtClean="0">
                <a:latin typeface="Tempus Sans ITC" pitchFamily="82" charset="0"/>
              </a:rPr>
              <a:t>		break</a:t>
            </a:r>
            <a:r>
              <a:rPr lang="en-US" sz="2000" b="1" dirty="0">
                <a:latin typeface="Tempus Sans ITC" pitchFamily="82" charset="0"/>
              </a:rPr>
              <a:t>;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/* break out of inner loop */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         </a:t>
            </a:r>
            <a:r>
              <a:rPr lang="en-US" sz="20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}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      </a:t>
            </a:r>
            <a:r>
              <a:rPr lang="en-US" sz="2000" b="1" dirty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}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>
                <a:latin typeface="Tempus Sans ITC" pitchFamily="82" charset="0"/>
              </a:rPr>
              <a:t> </a:t>
            </a:r>
            <a:r>
              <a:rPr lang="en-US" sz="2000" b="1" dirty="0" smtClean="0">
                <a:latin typeface="Tempus Sans ITC" pitchFamily="82" charset="0"/>
              </a:rPr>
              <a:t>     if (prime == 1) </a:t>
            </a:r>
            <a:r>
              <a:rPr lang="en-US" sz="2000" b="1" dirty="0" err="1">
                <a:latin typeface="Tempus Sans ITC" pitchFamily="82" charset="0"/>
              </a:rPr>
              <a:t>cout</a:t>
            </a:r>
            <a:r>
              <a:rPr lang="en-US" sz="2000" b="1" dirty="0">
                <a:latin typeface="Tempus Sans ITC" pitchFamily="82" charset="0"/>
              </a:rPr>
              <a:t>&lt;&lt; </a:t>
            </a:r>
            <a:r>
              <a:rPr lang="en-US" sz="2000" b="1" dirty="0" err="1">
                <a:latin typeface="Tempus Sans ITC" pitchFamily="82" charset="0"/>
              </a:rPr>
              <a:t>i</a:t>
            </a:r>
            <a:r>
              <a:rPr lang="en-US" sz="2000" b="1" dirty="0">
                <a:latin typeface="Tempus Sans ITC" pitchFamily="82" charset="0"/>
              </a:rPr>
              <a:t> &lt;&lt;"\t";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  <a:noFill/>
        </p:spPr>
        <p:txBody>
          <a:bodyPr/>
          <a:lstStyle/>
          <a:p>
            <a:r>
              <a:rPr lang="en-US" dirty="0" smtClean="0"/>
              <a:t>CS111                                                    Department </a:t>
            </a:r>
            <a:r>
              <a:rPr lang="en-US" dirty="0" smtClean="0"/>
              <a:t>of CSE</a:t>
            </a:r>
          </a:p>
        </p:txBody>
      </p:sp>
    </p:spTree>
    <p:extLst>
      <p:ext uri="{BB962C8B-B14F-4D97-AF65-F5344CB8AC3E}">
        <p14:creationId xmlns:p14="http://schemas.microsoft.com/office/powerpoint/2010/main" val="97879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Skipping a part of loop</a:t>
            </a:r>
          </a:p>
        </p:txBody>
      </p:sp>
      <p:sp>
        <p:nvSpPr>
          <p:cNvPr id="16387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D14168C1-8786-455E-9328-6ABA3ECD245D}" type="datetime1">
              <a:rPr lang="en-US" smtClean="0"/>
              <a:pPr/>
              <a:t>10/13/2014</a:t>
            </a:fld>
            <a:endParaRPr lang="en-US" smtClean="0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41ED94-161F-4CDC-A7FD-A80BBF0BC2A1}" type="slidenum">
              <a:rPr lang="en-US" smtClean="0"/>
              <a:pPr/>
              <a:t>14</a:t>
            </a:fld>
            <a:endParaRPr lang="en-US" smtClean="0"/>
          </a:p>
        </p:txBody>
      </p:sp>
      <p:grpSp>
        <p:nvGrpSpPr>
          <p:cNvPr id="16389" name="Group 13"/>
          <p:cNvGrpSpPr>
            <a:grpSpLocks/>
          </p:cNvGrpSpPr>
          <p:nvPr/>
        </p:nvGrpSpPr>
        <p:grpSpPr bwMode="auto">
          <a:xfrm>
            <a:off x="1524000" y="2667000"/>
            <a:ext cx="7239000" cy="3668712"/>
            <a:chOff x="1524000" y="2732087"/>
            <a:chExt cx="7239000" cy="3668713"/>
          </a:xfrm>
        </p:grpSpPr>
        <p:sp>
          <p:nvSpPr>
            <p:cNvPr id="16392" name="Text Box 3"/>
            <p:cNvSpPr txBox="1">
              <a:spLocks noChangeArrowheads="1"/>
            </p:cNvSpPr>
            <p:nvPr/>
          </p:nvSpPr>
          <p:spPr bwMode="auto">
            <a:xfrm>
              <a:off x="2362200" y="2732087"/>
              <a:ext cx="2667000" cy="3668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latin typeface="Tempus Sans ITC" pitchFamily="82" charset="0"/>
                </a:rPr>
                <a:t>while (……….)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latin typeface="Tahoma" pitchFamily="34" charset="0"/>
                  <a:cs typeface="Tahoma" pitchFamily="34" charset="0"/>
                </a:rPr>
                <a:t>{</a:t>
              </a:r>
              <a:r>
                <a:rPr lang="en-US" b="1" dirty="0">
                  <a:latin typeface="Tempus Sans ITC" pitchFamily="82" charset="0"/>
                </a:rPr>
                <a:t>…….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latin typeface="Tempus Sans ITC" pitchFamily="82" charset="0"/>
                </a:rPr>
                <a:t>…………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latin typeface="Tempus Sans ITC" pitchFamily="82" charset="0"/>
                </a:rPr>
                <a:t>If(condition)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latin typeface="Tempus Sans ITC" pitchFamily="82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Tempus Sans ITC" pitchFamily="82" charset="0"/>
                </a:rPr>
                <a:t>continue;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chemeClr val="accent2"/>
                  </a:solidFill>
                  <a:latin typeface="Tempus Sans ITC" pitchFamily="82" charset="0"/>
                </a:rPr>
                <a:t>………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chemeClr val="accent2"/>
                  </a:solidFill>
                  <a:latin typeface="Tempus Sans ITC" pitchFamily="82" charset="0"/>
                </a:rPr>
                <a:t>……….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chemeClr val="accent2"/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latin typeface="Tempus Sans ITC" pitchFamily="82" charset="0"/>
                </a:rPr>
                <a:t>…………..</a:t>
              </a:r>
            </a:p>
          </p:txBody>
        </p:sp>
        <p:cxnSp>
          <p:nvCxnSpPr>
            <p:cNvPr id="16393" name="AutoShape 4"/>
            <p:cNvCxnSpPr>
              <a:cxnSpLocks noChangeShapeType="1"/>
            </p:cNvCxnSpPr>
            <p:nvPr/>
          </p:nvCxnSpPr>
          <p:spPr bwMode="auto">
            <a:xfrm flipH="1">
              <a:off x="1524000" y="4560887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394" name="Text Box 5"/>
            <p:cNvSpPr txBox="1">
              <a:spLocks noChangeArrowheads="1"/>
            </p:cNvSpPr>
            <p:nvPr/>
          </p:nvSpPr>
          <p:spPr bwMode="auto">
            <a:xfrm>
              <a:off x="6096000" y="2732087"/>
              <a:ext cx="2667000" cy="3668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Tempus Sans ITC" pitchFamily="82" charset="0"/>
                </a:rPr>
                <a:t>do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Tahoma" pitchFamily="34" charset="0"/>
                  <a:cs typeface="Tahoma" pitchFamily="34" charset="0"/>
                </a:rPr>
                <a:t>{</a:t>
              </a:r>
              <a:r>
                <a:rPr lang="en-US" b="1">
                  <a:latin typeface="Tempus Sans ITC" pitchFamily="82" charset="0"/>
                </a:rPr>
                <a:t>…….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Tempus Sans ITC" pitchFamily="82" charset="0"/>
                </a:rPr>
                <a:t>…………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Tempus Sans ITC" pitchFamily="82" charset="0"/>
                </a:rPr>
                <a:t>If(condition)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>
                  <a:solidFill>
                    <a:srgbClr val="C00000"/>
                  </a:solidFill>
                  <a:latin typeface="Tempus Sans ITC" pitchFamily="82" charset="0"/>
                </a:rPr>
                <a:t>  continue;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empus Sans ITC" pitchFamily="82" charset="0"/>
                </a:rPr>
                <a:t>………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Tempus Sans ITC" pitchFamily="82" charset="0"/>
                </a:rPr>
                <a:t>……….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Tahoma" pitchFamily="34" charset="0"/>
                  <a:cs typeface="Tahoma" pitchFamily="34" charset="0"/>
                </a:rPr>
                <a:t>}</a:t>
              </a:r>
              <a:r>
                <a:rPr lang="en-US" b="1">
                  <a:latin typeface="Tempus Sans ITC" pitchFamily="82" charset="0"/>
                </a:rPr>
                <a:t> while(…);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Tempus Sans ITC" pitchFamily="82" charset="0"/>
                </a:rPr>
                <a:t>…………..</a:t>
              </a:r>
            </a:p>
          </p:txBody>
        </p:sp>
        <p:cxnSp>
          <p:nvCxnSpPr>
            <p:cNvPr id="16395" name="AutoShape 6"/>
            <p:cNvCxnSpPr>
              <a:cxnSpLocks noChangeShapeType="1"/>
            </p:cNvCxnSpPr>
            <p:nvPr/>
          </p:nvCxnSpPr>
          <p:spPr bwMode="auto">
            <a:xfrm flipH="1">
              <a:off x="5486400" y="4560887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396" name="AutoShape 7"/>
            <p:cNvCxnSpPr>
              <a:cxnSpLocks noChangeShapeType="1"/>
            </p:cNvCxnSpPr>
            <p:nvPr/>
          </p:nvCxnSpPr>
          <p:spPr bwMode="auto">
            <a:xfrm>
              <a:off x="5410200" y="4637088"/>
              <a:ext cx="0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397" name="Line 8"/>
            <p:cNvSpPr>
              <a:spLocks noChangeShapeType="1"/>
            </p:cNvSpPr>
            <p:nvPr/>
          </p:nvSpPr>
          <p:spPr bwMode="auto">
            <a:xfrm>
              <a:off x="5562600" y="5780088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6398" name="AutoShape 9"/>
            <p:cNvCxnSpPr>
              <a:cxnSpLocks noChangeShapeType="1"/>
            </p:cNvCxnSpPr>
            <p:nvPr/>
          </p:nvCxnSpPr>
          <p:spPr bwMode="auto">
            <a:xfrm flipV="1">
              <a:off x="1524000" y="2960687"/>
              <a:ext cx="0" cy="1600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399" name="Line 10"/>
            <p:cNvSpPr>
              <a:spLocks noChangeShapeType="1"/>
            </p:cNvSpPr>
            <p:nvPr/>
          </p:nvSpPr>
          <p:spPr bwMode="auto">
            <a:xfrm>
              <a:off x="1524000" y="2960687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0" name="Text Box 11"/>
          <p:cNvSpPr txBox="1">
            <a:spLocks noChangeArrowheads="1"/>
          </p:cNvSpPr>
          <p:nvPr/>
        </p:nvSpPr>
        <p:spPr bwMode="auto">
          <a:xfrm>
            <a:off x="1219200" y="914400"/>
            <a:ext cx="77724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buFont typeface="Wingdings" pitchFamily="2" charset="2"/>
              <a:buChar char="Ø"/>
            </a:pPr>
            <a:r>
              <a:rPr lang="en-US" sz="2200" dirty="0"/>
              <a:t>Skip a part of the body of the loop under certain </a:t>
            </a:r>
            <a:r>
              <a:rPr lang="en-US" sz="2200" dirty="0" smtClean="0"/>
              <a:t>conditions Using </a:t>
            </a:r>
            <a:r>
              <a:rPr lang="en-US" sz="2200" b="1" dirty="0">
                <a:solidFill>
                  <a:schemeClr val="accent2"/>
                </a:solidFill>
                <a:latin typeface="Tempus Sans ITC" pitchFamily="82" charset="0"/>
              </a:rPr>
              <a:t>continue</a:t>
            </a:r>
            <a:r>
              <a:rPr lang="en-US" sz="2200" dirty="0"/>
              <a:t> statement. </a:t>
            </a:r>
          </a:p>
          <a:p>
            <a:pPr algn="just" eaLnBrk="0" hangingPunct="0">
              <a:buFont typeface="Wingdings" pitchFamily="2" charset="2"/>
              <a:buChar char="Ø"/>
            </a:pPr>
            <a:r>
              <a:rPr lang="en-US" sz="2200" dirty="0"/>
              <a:t>As the name implies, </a:t>
            </a:r>
            <a:r>
              <a:rPr lang="en-US" sz="2200" b="1" dirty="0">
                <a:solidFill>
                  <a:srgbClr val="C0504D"/>
                </a:solidFill>
                <a:latin typeface="Tempus Sans ITC" pitchFamily="82" charset="0"/>
              </a:rPr>
              <a:t>continue </a:t>
            </a:r>
            <a:r>
              <a:rPr lang="en-US" sz="2200" dirty="0" smtClean="0"/>
              <a:t>causes </a:t>
            </a:r>
            <a:r>
              <a:rPr lang="en-US" sz="2200" dirty="0"/>
              <a:t>the loop to be continued </a:t>
            </a:r>
            <a:r>
              <a:rPr lang="en-US" sz="2200" dirty="0" smtClean="0"/>
              <a:t>with next </a:t>
            </a:r>
            <a:r>
              <a:rPr lang="en-US" sz="2200" dirty="0"/>
              <a:t>iteration, after skipping </a:t>
            </a:r>
            <a:r>
              <a:rPr lang="en-US" sz="2200" dirty="0" smtClean="0"/>
              <a:t>rest </a:t>
            </a:r>
            <a:r>
              <a:rPr lang="en-US" sz="2200" dirty="0"/>
              <a:t>of the body of the loop.</a:t>
            </a:r>
          </a:p>
        </p:txBody>
      </p:sp>
      <p:sp>
        <p:nvSpPr>
          <p:cNvPr id="18" name="Left Arrow 17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  <a:noFill/>
        </p:spPr>
        <p:txBody>
          <a:bodyPr/>
          <a:lstStyle/>
          <a:p>
            <a:r>
              <a:rPr lang="en-US" dirty="0" smtClean="0"/>
              <a:t>CS111                                                    Department </a:t>
            </a:r>
            <a:r>
              <a:rPr lang="en-US" dirty="0" smtClean="0"/>
              <a:t>of CSE</a:t>
            </a:r>
          </a:p>
        </p:txBody>
      </p:sp>
    </p:spTree>
    <p:extLst>
      <p:ext uri="{BB962C8B-B14F-4D97-AF65-F5344CB8AC3E}">
        <p14:creationId xmlns:p14="http://schemas.microsoft.com/office/powerpoint/2010/main" val="11981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Skipping a part of loop</a:t>
            </a:r>
          </a:p>
        </p:txBody>
      </p:sp>
      <p:sp>
        <p:nvSpPr>
          <p:cNvPr id="18434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8A55168-A4C2-4627-A11B-13A8E7572888}" type="datetime1">
              <a:rPr lang="en-US" smtClean="0"/>
              <a:pPr/>
              <a:t>10/13/2014</a:t>
            </a:fld>
            <a:endParaRPr lang="en-US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310445-9C19-4A10-9FD4-918A1C685B0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29200" y="1295400"/>
            <a:ext cx="39624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Tempus Sans ITC" pitchFamily="82" charset="0"/>
              </a:rPr>
              <a:t>int</a:t>
            </a:r>
            <a:r>
              <a:rPr lang="en-US" sz="2800" b="1" dirty="0">
                <a:latin typeface="Tempus Sans ITC" pitchFamily="82" charset="0"/>
              </a:rPr>
              <a:t>  sum=0,n ;</a:t>
            </a:r>
          </a:p>
          <a:p>
            <a:r>
              <a:rPr lang="en-US" sz="2800" b="1" dirty="0" err="1">
                <a:latin typeface="Tempus Sans ITC" pitchFamily="82" charset="0"/>
              </a:rPr>
              <a:t>clrscr</a:t>
            </a:r>
            <a:r>
              <a:rPr lang="en-US" sz="2800" b="1" dirty="0">
                <a:latin typeface="Tempus Sans ITC" pitchFamily="82" charset="0"/>
              </a:rPr>
              <a:t>();</a:t>
            </a:r>
          </a:p>
          <a:p>
            <a:r>
              <a:rPr lang="en-US" sz="2800" b="1" dirty="0" smtClean="0">
                <a:latin typeface="Tempus Sans ITC" pitchFamily="82" charset="0"/>
              </a:rPr>
              <a:t>do{</a:t>
            </a:r>
          </a:p>
          <a:p>
            <a:r>
              <a:rPr lang="en-US" sz="2800" b="1" dirty="0" smtClean="0">
                <a:latin typeface="Tempus Sans ITC" pitchFamily="82" charset="0"/>
              </a:rPr>
              <a:t>    </a:t>
            </a:r>
            <a:r>
              <a:rPr lang="en-US" sz="2800" b="1" dirty="0" err="1" smtClean="0">
                <a:latin typeface="Tempus Sans ITC" pitchFamily="82" charset="0"/>
              </a:rPr>
              <a:t>cin</a:t>
            </a:r>
            <a:r>
              <a:rPr lang="en-US" sz="2800" b="1" dirty="0" smtClean="0">
                <a:latin typeface="Tempus Sans ITC" pitchFamily="82" charset="0"/>
              </a:rPr>
              <a:t>&gt;&gt;n;</a:t>
            </a:r>
          </a:p>
          <a:p>
            <a:r>
              <a:rPr lang="en-US" sz="2800" b="1" dirty="0" smtClean="0">
                <a:latin typeface="Tempus Sans ITC" pitchFamily="82" charset="0"/>
              </a:rPr>
              <a:t>    if (n%2) continue;</a:t>
            </a:r>
            <a:endParaRPr lang="en-US" sz="2800" b="1" dirty="0">
              <a:latin typeface="Tempus Sans ITC" pitchFamily="82" charset="0"/>
            </a:endParaRPr>
          </a:p>
          <a:p>
            <a:r>
              <a:rPr lang="en-US" sz="2800" b="1" dirty="0">
                <a:latin typeface="Tempus Sans ITC" pitchFamily="82" charset="0"/>
              </a:rPr>
              <a:t>    </a:t>
            </a:r>
            <a:r>
              <a:rPr lang="en-US" sz="2800" b="1" dirty="0" smtClean="0">
                <a:latin typeface="Tempus Sans ITC" pitchFamily="82" charset="0"/>
              </a:rPr>
              <a:t>   sum=</a:t>
            </a:r>
            <a:r>
              <a:rPr lang="en-US" sz="2800" b="1" dirty="0" err="1" smtClean="0">
                <a:latin typeface="Tempus Sans ITC" pitchFamily="82" charset="0"/>
              </a:rPr>
              <a:t>sum+n</a:t>
            </a:r>
            <a:r>
              <a:rPr lang="en-US" sz="2800" b="1" dirty="0" smtClean="0">
                <a:latin typeface="Tempus Sans ITC" pitchFamily="82" charset="0"/>
              </a:rPr>
              <a:t>;   </a:t>
            </a:r>
            <a:r>
              <a:rPr lang="en-US" sz="2800" b="1" dirty="0">
                <a:latin typeface="Tempus Sans ITC" pitchFamily="82" charset="0"/>
              </a:rPr>
              <a:t>}while( </a:t>
            </a:r>
            <a:r>
              <a:rPr lang="en-US" sz="2800" dirty="0" smtClean="0">
                <a:latin typeface="Arial Rounded MT Bold" pitchFamily="34" charset="0"/>
              </a:rPr>
              <a:t>sum&lt;=100 </a:t>
            </a:r>
            <a:r>
              <a:rPr lang="en-US" sz="2800" b="1" dirty="0" smtClean="0">
                <a:latin typeface="Tempus Sans ITC" pitchFamily="82" charset="0"/>
              </a:rPr>
              <a:t>);</a:t>
            </a:r>
          </a:p>
          <a:p>
            <a:r>
              <a:rPr lang="en-US" sz="2800" b="1" dirty="0" err="1" smtClean="0">
                <a:latin typeface="Tempus Sans ITC" pitchFamily="82" charset="0"/>
              </a:rPr>
              <a:t>Cout</a:t>
            </a:r>
            <a:r>
              <a:rPr lang="en-US" sz="2800" b="1" dirty="0" smtClean="0">
                <a:latin typeface="Tempus Sans ITC" pitchFamily="82" charset="0"/>
              </a:rPr>
              <a:t>&lt;&lt;sum;</a:t>
            </a:r>
            <a:endParaRPr lang="en-US" sz="2800" b="1" dirty="0">
              <a:latin typeface="Tempus Sans ITC" pitchFamily="82" charset="0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1981200" y="1676400"/>
            <a:ext cx="2667000" cy="366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latin typeface="Tempus Sans ITC" pitchFamily="82" charset="0"/>
              </a:rPr>
              <a:t>do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>
                <a:latin typeface="Tempus Sans ITC" pitchFamily="82" charset="0"/>
              </a:rPr>
              <a:t>{…….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>
                <a:latin typeface="Tempus Sans ITC" pitchFamily="82" charset="0"/>
              </a:rPr>
              <a:t>…………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>
                <a:latin typeface="Tempus Sans ITC" pitchFamily="82" charset="0"/>
              </a:rPr>
              <a:t>i</a:t>
            </a:r>
            <a:r>
              <a:rPr lang="en-US" b="1" dirty="0" smtClean="0">
                <a:latin typeface="Tempus Sans ITC" pitchFamily="82" charset="0"/>
              </a:rPr>
              <a:t>f(condition</a:t>
            </a:r>
            <a:r>
              <a:rPr lang="en-US" b="1" dirty="0">
                <a:latin typeface="Tempus Sans ITC" pitchFamily="82" charset="0"/>
              </a:rPr>
              <a:t>)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  continue;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  <a:latin typeface="Tempus Sans ITC" pitchFamily="82" charset="0"/>
              </a:rPr>
              <a:t>………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  <a:latin typeface="Tempus Sans ITC" pitchFamily="82" charset="0"/>
              </a:rPr>
              <a:t>……….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>
                <a:latin typeface="Tempus Sans ITC" pitchFamily="82" charset="0"/>
              </a:rPr>
              <a:t>} while(…);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>
                <a:latin typeface="Tempus Sans ITC" pitchFamily="82" charset="0"/>
              </a:rPr>
              <a:t>…………..</a:t>
            </a:r>
          </a:p>
        </p:txBody>
      </p:sp>
      <p:cxnSp>
        <p:nvCxnSpPr>
          <p:cNvPr id="18439" name="AutoShape 6"/>
          <p:cNvCxnSpPr>
            <a:cxnSpLocks noChangeShapeType="1"/>
          </p:cNvCxnSpPr>
          <p:nvPr/>
        </p:nvCxnSpPr>
        <p:spPr bwMode="auto">
          <a:xfrm flipH="1">
            <a:off x="1371600" y="35052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0" name="AutoShape 7"/>
          <p:cNvCxnSpPr>
            <a:cxnSpLocks noChangeShapeType="1"/>
          </p:cNvCxnSpPr>
          <p:nvPr/>
        </p:nvCxnSpPr>
        <p:spPr bwMode="auto">
          <a:xfrm rot="5400000">
            <a:off x="571500" y="2705100"/>
            <a:ext cx="1600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1371600" y="190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eft Arrow 13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  <a:noFill/>
        </p:spPr>
        <p:txBody>
          <a:bodyPr/>
          <a:lstStyle/>
          <a:p>
            <a:r>
              <a:rPr lang="en-US" dirty="0" smtClean="0"/>
              <a:t>CS111                                                    Department </a:t>
            </a:r>
            <a:r>
              <a:rPr lang="en-US" dirty="0" smtClean="0"/>
              <a:t>of CSE</a:t>
            </a:r>
          </a:p>
        </p:txBody>
      </p:sp>
    </p:spTree>
    <p:extLst>
      <p:ext uri="{BB962C8B-B14F-4D97-AF65-F5344CB8AC3E}">
        <p14:creationId xmlns:p14="http://schemas.microsoft.com/office/powerpoint/2010/main" val="271916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Skipping a part of loop</a:t>
            </a:r>
          </a:p>
        </p:txBody>
      </p:sp>
      <p:sp>
        <p:nvSpPr>
          <p:cNvPr id="17410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96901EDE-59CA-4071-9653-9CD708A6EEB5}" type="datetime1">
              <a:rPr lang="en-US" smtClean="0"/>
              <a:pPr/>
              <a:t>10/13/2014</a:t>
            </a:fld>
            <a:endParaRPr lang="en-US" smtClean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D97E50-B4D7-4535-B8CE-3E9DC3D106A8}" type="slidenum">
              <a:rPr lang="en-US" smtClean="0"/>
              <a:pPr/>
              <a:t>16</a:t>
            </a:fld>
            <a:endParaRPr lang="en-US" smtClean="0"/>
          </a:p>
        </p:txBody>
      </p:sp>
      <p:grpSp>
        <p:nvGrpSpPr>
          <p:cNvPr id="17412" name="Group 9"/>
          <p:cNvGrpSpPr>
            <a:grpSpLocks/>
          </p:cNvGrpSpPr>
          <p:nvPr/>
        </p:nvGrpSpPr>
        <p:grpSpPr bwMode="auto">
          <a:xfrm>
            <a:off x="1371600" y="1512888"/>
            <a:ext cx="3505200" cy="3668712"/>
            <a:chOff x="1905000" y="1447800"/>
            <a:chExt cx="3505200" cy="3668713"/>
          </a:xfrm>
        </p:grpSpPr>
        <p:sp>
          <p:nvSpPr>
            <p:cNvPr id="17416" name="Text Box 3"/>
            <p:cNvSpPr txBox="1">
              <a:spLocks noChangeArrowheads="1"/>
            </p:cNvSpPr>
            <p:nvPr/>
          </p:nvSpPr>
          <p:spPr bwMode="auto">
            <a:xfrm>
              <a:off x="2743200" y="1447800"/>
              <a:ext cx="2667000" cy="3668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latin typeface="+mn-lt"/>
                </a:rPr>
                <a:t>for (……….)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latin typeface="+mn-lt"/>
                  <a:cs typeface="Tahoma" pitchFamily="34" charset="0"/>
                </a:rPr>
                <a:t>{</a:t>
              </a:r>
              <a:r>
                <a:rPr lang="en-US" b="1" dirty="0">
                  <a:latin typeface="+mn-lt"/>
                </a:rPr>
                <a:t>…….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latin typeface="+mn-lt"/>
                </a:rPr>
                <a:t>…………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latin typeface="+mn-lt"/>
                </a:rPr>
                <a:t>i</a:t>
              </a:r>
              <a:r>
                <a:rPr lang="en-US" b="1" dirty="0" smtClean="0">
                  <a:latin typeface="+mn-lt"/>
                </a:rPr>
                <a:t>f(condition</a:t>
              </a:r>
              <a:r>
                <a:rPr lang="en-US" b="1" dirty="0">
                  <a:latin typeface="+mn-lt"/>
                </a:rPr>
                <a:t>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latin typeface="+mn-lt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+mn-lt"/>
                </a:rPr>
                <a:t>continue;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chemeClr val="accent2"/>
                  </a:solidFill>
                  <a:latin typeface="+mn-lt"/>
                </a:rPr>
                <a:t>………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chemeClr val="accent2"/>
                  </a:solidFill>
                  <a:latin typeface="+mn-lt"/>
                </a:rPr>
                <a:t>……….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chemeClr val="accent2"/>
                  </a:solidFill>
                  <a:latin typeface="+mn-lt"/>
                  <a:cs typeface="Tahoma" pitchFamily="34" charset="0"/>
                </a:rPr>
                <a:t>}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latin typeface="+mn-lt"/>
                </a:rPr>
                <a:t>…………..</a:t>
              </a:r>
            </a:p>
          </p:txBody>
        </p:sp>
        <p:cxnSp>
          <p:nvCxnSpPr>
            <p:cNvPr id="17417" name="AutoShape 4"/>
            <p:cNvCxnSpPr>
              <a:cxnSpLocks noChangeShapeType="1"/>
            </p:cNvCxnSpPr>
            <p:nvPr/>
          </p:nvCxnSpPr>
          <p:spPr bwMode="auto">
            <a:xfrm flipH="1">
              <a:off x="1905000" y="3276600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18" name="AutoShape 5"/>
            <p:cNvCxnSpPr>
              <a:cxnSpLocks noChangeShapeType="1"/>
            </p:cNvCxnSpPr>
            <p:nvPr/>
          </p:nvCxnSpPr>
          <p:spPr bwMode="auto">
            <a:xfrm flipV="1">
              <a:off x="1905000" y="1676400"/>
              <a:ext cx="0" cy="1600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19" name="Line 6"/>
            <p:cNvSpPr>
              <a:spLocks noChangeShapeType="1"/>
            </p:cNvSpPr>
            <p:nvPr/>
          </p:nvSpPr>
          <p:spPr bwMode="auto">
            <a:xfrm>
              <a:off x="1905000" y="16764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05400" y="1219200"/>
            <a:ext cx="38100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Tempus Sans ITC" pitchFamily="82" charset="0"/>
              </a:rPr>
              <a:t>void main( ) </a:t>
            </a:r>
          </a:p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{</a:t>
            </a:r>
            <a:r>
              <a:rPr lang="en-US" sz="2400" b="1" dirty="0">
                <a:latin typeface="Tempus Sans ITC" pitchFamily="82" charset="0"/>
              </a:rPr>
              <a:t> </a:t>
            </a:r>
          </a:p>
          <a:p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>
                <a:latin typeface="+mn-lt"/>
              </a:rPr>
              <a:t>i, j </a:t>
            </a:r>
            <a:r>
              <a:rPr lang="en-US" sz="2400" b="1" dirty="0">
                <a:latin typeface="Tempus Sans ITC" pitchFamily="82" charset="0"/>
              </a:rPr>
              <a:t>; </a:t>
            </a:r>
          </a:p>
          <a:p>
            <a:r>
              <a:rPr lang="nn-NO" sz="2400" b="1" dirty="0">
                <a:latin typeface="Tempus Sans ITC" pitchFamily="82" charset="0"/>
              </a:rPr>
              <a:t>for ( </a:t>
            </a:r>
            <a:r>
              <a:rPr lang="nn-NO" sz="2400" dirty="0">
                <a:latin typeface="Arial Rounded MT Bold" pitchFamily="34" charset="0"/>
              </a:rPr>
              <a:t>i = 1 ; i &lt;= 2 ; i++ </a:t>
            </a:r>
            <a:r>
              <a:rPr lang="nn-NO" sz="2400" b="1" dirty="0">
                <a:latin typeface="Tempus Sans ITC" pitchFamily="82" charset="0"/>
              </a:rPr>
              <a:t>) </a:t>
            </a:r>
          </a:p>
          <a:p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{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</a:t>
            </a:r>
          </a:p>
          <a:p>
            <a:r>
              <a:rPr lang="en-US" sz="2400" b="1" dirty="0">
                <a:latin typeface="Tempus Sans ITC" pitchFamily="82" charset="0"/>
              </a:rPr>
              <a:t>   for ( </a:t>
            </a:r>
            <a:r>
              <a:rPr lang="en-US" sz="2400" dirty="0">
                <a:latin typeface="Arial Rounded MT Bold" pitchFamily="34" charset="0"/>
              </a:rPr>
              <a:t>j = 1 ; j &lt;= 2 ; j++ </a:t>
            </a:r>
            <a:r>
              <a:rPr lang="en-US" sz="2400" b="1" dirty="0">
                <a:latin typeface="Tempus Sans ITC" pitchFamily="82" charset="0"/>
              </a:rPr>
              <a:t>) </a:t>
            </a:r>
          </a:p>
          <a:p>
            <a:r>
              <a:rPr lang="en-US" sz="2400" b="1" dirty="0">
                <a:latin typeface="Tempus Sans ITC" pitchFamily="82" charset="0"/>
              </a:rPr>
              <a:t>   </a:t>
            </a:r>
            <a:r>
              <a:rPr lang="en-US" sz="24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{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</a:p>
          <a:p>
            <a:r>
              <a:rPr lang="en-US" sz="2400" b="1" dirty="0">
                <a:latin typeface="Tempus Sans ITC" pitchFamily="82" charset="0"/>
              </a:rPr>
              <a:t>     if (</a:t>
            </a:r>
            <a:r>
              <a:rPr lang="en-US" sz="2400" dirty="0">
                <a:latin typeface="Arial Rounded MT Bold" pitchFamily="34" charset="0"/>
              </a:rPr>
              <a:t> i == j </a:t>
            </a:r>
            <a:r>
              <a:rPr lang="en-US" sz="2400" b="1" dirty="0">
                <a:latin typeface="Tempus Sans ITC" pitchFamily="82" charset="0"/>
              </a:rPr>
              <a:t>) </a:t>
            </a:r>
          </a:p>
          <a:p>
            <a:r>
              <a:rPr lang="en-US" sz="2400" b="1" dirty="0">
                <a:latin typeface="Tempus Sans ITC" pitchFamily="82" charset="0"/>
              </a:rPr>
              <a:t>     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continue ; </a:t>
            </a:r>
          </a:p>
          <a:p>
            <a:r>
              <a:rPr lang="pt-BR" sz="2400" b="1" dirty="0">
                <a:latin typeface="Tempus Sans ITC" pitchFamily="82" charset="0"/>
              </a:rPr>
              <a:t>      cout&lt;&lt;"\n</a:t>
            </a:r>
            <a:r>
              <a:rPr lang="pt-BR" sz="2400" b="1" dirty="0">
                <a:latin typeface="Calibri" pitchFamily="34" charset="0"/>
                <a:cs typeface="Calibri" pitchFamily="34" charset="0"/>
              </a:rPr>
              <a:t>”&lt;&lt;i&lt;&lt;j&lt;&lt;“</a:t>
            </a:r>
            <a:r>
              <a:rPr lang="pt-BR" sz="2400" b="1" dirty="0">
                <a:latin typeface="Tempus Sans ITC" pitchFamily="82" charset="0"/>
              </a:rPr>
              <a:t>\n”; </a:t>
            </a:r>
          </a:p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   </a:t>
            </a:r>
            <a:r>
              <a:rPr lang="en-US" sz="24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}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</a:p>
          <a:p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}</a:t>
            </a:r>
            <a:r>
              <a:rPr lang="en-US" sz="2400" b="1" dirty="0">
                <a:latin typeface="Tempus Sans ITC" pitchFamily="82" charset="0"/>
              </a:rPr>
              <a:t> </a:t>
            </a:r>
          </a:p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}</a:t>
            </a:r>
            <a:r>
              <a:rPr lang="en-US" sz="2400" b="1" dirty="0">
                <a:latin typeface="Tempus Sans ITC" pitchFamily="82" charset="0"/>
              </a:rPr>
              <a:t> </a:t>
            </a:r>
          </a:p>
        </p:txBody>
      </p:sp>
      <p:sp>
        <p:nvSpPr>
          <p:cNvPr id="14" name="Left Arrow 13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  <a:noFill/>
        </p:spPr>
        <p:txBody>
          <a:bodyPr/>
          <a:lstStyle/>
          <a:p>
            <a:r>
              <a:rPr lang="en-US" dirty="0" smtClean="0"/>
              <a:t>CS111                                                    Department </a:t>
            </a:r>
            <a:r>
              <a:rPr lang="en-US" dirty="0" smtClean="0"/>
              <a:t>of CSE</a:t>
            </a:r>
          </a:p>
        </p:txBody>
      </p:sp>
    </p:spTree>
    <p:extLst>
      <p:ext uri="{BB962C8B-B14F-4D97-AF65-F5344CB8AC3E}">
        <p14:creationId xmlns:p14="http://schemas.microsoft.com/office/powerpoint/2010/main" val="267032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empus Sans ITC" pitchFamily="82" charset="0"/>
              </a:rPr>
              <a:t>exit</a:t>
            </a:r>
            <a:r>
              <a:rPr lang="en-US" dirty="0"/>
              <a:t> ( </a:t>
            </a:r>
            <a:r>
              <a:rPr lang="en-US" dirty="0" smtClean="0"/>
              <a:t>)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9FEB58-D368-4656-9A89-D409C091EBA3}" type="datetime1">
              <a:rPr lang="en-US" smtClean="0"/>
              <a:pPr>
                <a:defRPr/>
              </a:pPr>
              <a:t>10/13/2014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9B3E74-1E92-45A9-9221-63DFB60E78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1219200"/>
            <a:ext cx="7772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exit()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is used to exit the program as a whole. In other words it returns control to the operating system.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After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exit()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all memory and temporary storage areas are all flushed out and control goes out of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program.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Also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in a program there can be only one 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exit()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statement.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/>
            </a:r>
            <a:br>
              <a:rPr lang="en-US" sz="2400" dirty="0">
                <a:latin typeface="Calibri" pitchFamily="34" charset="0"/>
                <a:cs typeface="Calibri" pitchFamily="34" charset="0"/>
              </a:rPr>
            </a:br>
            <a:r>
              <a:rPr lang="en-US" sz="2400" dirty="0" smtClean="0">
                <a:latin typeface="Calibri" pitchFamily="34" charset="0"/>
                <a:cs typeface="Calibri" pitchFamily="34" charset="0"/>
              </a:rPr>
              <a:t>exit()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statement is placed as the last statement in a program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because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after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this statement,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program is totally exited.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exit(0) - This causes the program to exit with a successful termination.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Any other value causes the program to exit with a system-specific meaning (mostly some error).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Include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process.h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OR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stdlib.h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Left Arrow 11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  <a:noFill/>
        </p:spPr>
        <p:txBody>
          <a:bodyPr/>
          <a:lstStyle/>
          <a:p>
            <a:r>
              <a:rPr lang="en-US" dirty="0" smtClean="0"/>
              <a:t>CS111                                                    Department </a:t>
            </a:r>
            <a:r>
              <a:rPr lang="en-US" dirty="0" smtClean="0"/>
              <a:t>of CSE</a:t>
            </a:r>
          </a:p>
        </p:txBody>
      </p:sp>
    </p:spTree>
    <p:extLst>
      <p:ext uri="{BB962C8B-B14F-4D97-AF65-F5344CB8AC3E}">
        <p14:creationId xmlns:p14="http://schemas.microsoft.com/office/powerpoint/2010/main" val="386016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0"/>
          <p:cNvSpPr txBox="1">
            <a:spLocks/>
          </p:cNvSpPr>
          <p:nvPr/>
        </p:nvSpPr>
        <p:spPr>
          <a:xfrm>
            <a:off x="1399309" y="1066800"/>
            <a:ext cx="6400800" cy="2895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>
              <a:buFont typeface="Arial" pitchFamily="34" charset="0"/>
              <a:buChar char="•"/>
            </a:pPr>
            <a:r>
              <a:rPr lang="en-US" sz="3000" dirty="0">
                <a:solidFill>
                  <a:srgbClr val="C00000"/>
                </a:solidFill>
              </a:rPr>
              <a:t>Additional </a:t>
            </a:r>
            <a:r>
              <a:rPr lang="en-US" sz="3000" dirty="0" smtClean="0">
                <a:solidFill>
                  <a:srgbClr val="C00000"/>
                </a:solidFill>
              </a:rPr>
              <a:t>features</a:t>
            </a:r>
            <a:r>
              <a:rPr lang="en-US" sz="3000" dirty="0" smtClean="0">
                <a:solidFill>
                  <a:srgbClr val="002060"/>
                </a:solidFill>
              </a:rPr>
              <a:t> of </a:t>
            </a:r>
            <a:r>
              <a:rPr lang="en-US" sz="3000" dirty="0" smtClean="0">
                <a:solidFill>
                  <a:srgbClr val="C00000"/>
                </a:solidFill>
              </a:rPr>
              <a:t>for</a:t>
            </a:r>
            <a:r>
              <a:rPr lang="en-US" sz="3000" dirty="0" smtClean="0">
                <a:solidFill>
                  <a:srgbClr val="002060"/>
                </a:solidFill>
              </a:rPr>
              <a:t> loop.</a:t>
            </a:r>
          </a:p>
          <a:p>
            <a:pPr lvl="1" indent="-457200">
              <a:buFont typeface="Arial" pitchFamily="34" charset="0"/>
              <a:buChar char="•"/>
            </a:pPr>
            <a:r>
              <a:rPr lang="en-US" sz="3000" dirty="0" smtClean="0">
                <a:solidFill>
                  <a:srgbClr val="C00000"/>
                </a:solidFill>
              </a:rPr>
              <a:t>Nesting</a:t>
            </a:r>
            <a:r>
              <a:rPr lang="en-US" sz="3000" dirty="0" smtClean="0">
                <a:solidFill>
                  <a:srgbClr val="002060"/>
                </a:solidFill>
              </a:rPr>
              <a:t> of </a:t>
            </a:r>
            <a:r>
              <a:rPr lang="en-US" sz="3000" dirty="0" smtClean="0">
                <a:solidFill>
                  <a:srgbClr val="C00000"/>
                </a:solidFill>
              </a:rPr>
              <a:t>for</a:t>
            </a:r>
            <a:r>
              <a:rPr lang="en-US" sz="3000" dirty="0" smtClean="0">
                <a:solidFill>
                  <a:srgbClr val="002060"/>
                </a:solidFill>
              </a:rPr>
              <a:t> loop.</a:t>
            </a:r>
          </a:p>
          <a:p>
            <a:pPr lvl="1" indent="-457200">
              <a:buFont typeface="Arial" pitchFamily="34" charset="0"/>
              <a:buChar char="•"/>
            </a:pPr>
            <a:r>
              <a:rPr lang="en-US" sz="3000" dirty="0" smtClean="0">
                <a:solidFill>
                  <a:srgbClr val="C00000"/>
                </a:solidFill>
              </a:rPr>
              <a:t>break</a:t>
            </a:r>
            <a:r>
              <a:rPr lang="en-US" sz="3000" dirty="0" smtClean="0">
                <a:solidFill>
                  <a:srgbClr val="002060"/>
                </a:solidFill>
              </a:rPr>
              <a:t> statement.</a:t>
            </a:r>
          </a:p>
          <a:p>
            <a:pPr lvl="1" indent="-457200">
              <a:buFont typeface="Arial" pitchFamily="34" charset="0"/>
              <a:buChar char="•"/>
            </a:pPr>
            <a:r>
              <a:rPr lang="en-US" sz="3000" dirty="0" smtClean="0">
                <a:solidFill>
                  <a:srgbClr val="C00000"/>
                </a:solidFill>
              </a:rPr>
              <a:t>continue</a:t>
            </a: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2060"/>
                </a:solidFill>
              </a:rPr>
              <a:t>statement.</a:t>
            </a:r>
          </a:p>
          <a:p>
            <a:pPr lvl="1" indent="-457200">
              <a:buFont typeface="Arial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e</a:t>
            </a:r>
            <a:r>
              <a:rPr lang="en-US" sz="3200" dirty="0" smtClean="0">
                <a:solidFill>
                  <a:srgbClr val="C00000"/>
                </a:solidFill>
              </a:rPr>
              <a:t>xit()</a:t>
            </a:r>
            <a:r>
              <a:rPr lang="en-US" sz="3200" dirty="0" smtClean="0">
                <a:solidFill>
                  <a:srgbClr val="002060"/>
                </a:solidFill>
              </a:rPr>
              <a:t> statement.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Summary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4045-3D4E-4E4E-8211-CD949533A975}" type="datetime1">
              <a:rPr lang="en-US" smtClean="0">
                <a:solidFill>
                  <a:srgbClr val="002060"/>
                </a:solidFill>
              </a:rPr>
              <a:pPr/>
              <a:t>10/13/2014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18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133600"/>
            <a:ext cx="1219199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58738" lvl="1"/>
            <a:endParaRPr lang="en-US" sz="105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2" action="ppaction://hlinkfile"/>
              </a:rPr>
              <a:t>Case </a:t>
            </a:r>
            <a:r>
              <a:rPr lang="en-US" sz="1400" b="1" i="1" dirty="0">
                <a:solidFill>
                  <a:srgbClr val="0000FF"/>
                </a:solidFill>
                <a:hlinkClick r:id="rId2" action="ppaction://hlinkfile"/>
              </a:rPr>
              <a:t>S</a:t>
            </a:r>
            <a:r>
              <a:rPr lang="en-US" sz="1400" b="1" i="1" dirty="0" smtClean="0">
                <a:solidFill>
                  <a:srgbClr val="0000FF"/>
                </a:solidFill>
                <a:hlinkClick r:id="rId2" action="ppaction://hlinkfile"/>
              </a:rPr>
              <a:t>tudies</a:t>
            </a:r>
            <a:endParaRPr lang="en-US" sz="14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 smtClean="0">
              <a:solidFill>
                <a:srgbClr val="0000FF"/>
              </a:solidFill>
            </a:endParaRPr>
          </a:p>
          <a:p>
            <a:pPr marL="58738" lvl="1"/>
            <a:endParaRPr lang="en-US" sz="1100" b="1" i="1" dirty="0">
              <a:solidFill>
                <a:srgbClr val="0000FF"/>
              </a:solidFill>
            </a:endParaRPr>
          </a:p>
          <a:p>
            <a:pPr marL="58738" lvl="1"/>
            <a:r>
              <a:rPr lang="en-US" sz="1400" b="1" i="1" dirty="0" smtClean="0">
                <a:solidFill>
                  <a:srgbClr val="0000FF"/>
                </a:solidFill>
                <a:hlinkClick r:id="rId3" action="ppaction://hlinkpres?slideindex=1&amp;slidetitle="/>
              </a:rPr>
              <a:t>MCQ’s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  <a:noFill/>
        </p:spPr>
        <p:txBody>
          <a:bodyPr/>
          <a:lstStyle/>
          <a:p>
            <a:r>
              <a:rPr lang="en-US" dirty="0" smtClean="0"/>
              <a:t>CS111                                                    Department </a:t>
            </a:r>
            <a:r>
              <a:rPr lang="en-US" dirty="0" smtClean="0"/>
              <a:t>of CSE</a:t>
            </a:r>
          </a:p>
        </p:txBody>
      </p:sp>
    </p:spTree>
    <p:extLst>
      <p:ext uri="{BB962C8B-B14F-4D97-AF65-F5344CB8AC3E}">
        <p14:creationId xmlns:p14="http://schemas.microsoft.com/office/powerpoint/2010/main" val="49455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Overview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5410200" y="1752600"/>
            <a:ext cx="3581400" cy="1828800"/>
          </a:xfrm>
          <a:ln>
            <a:noFill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empus Sans ITC" pitchFamily="82" charset="0"/>
              </a:rPr>
              <a:t>// initialization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 smtClean="0">
                <a:solidFill>
                  <a:srgbClr val="FF0000"/>
                </a:solidFill>
                <a:latin typeface="Tempus Sans ITC" pitchFamily="82" charset="0"/>
              </a:rPr>
              <a:t>while (</a:t>
            </a:r>
            <a:r>
              <a:rPr lang="en-US" sz="1600" b="1" dirty="0" smtClean="0">
                <a:solidFill>
                  <a:srgbClr val="3333CC"/>
                </a:solidFill>
                <a:latin typeface="Tempus Sans ITC" pitchFamily="82" charset="0"/>
              </a:rPr>
              <a:t>test condition</a:t>
            </a:r>
            <a:r>
              <a:rPr lang="en-US" sz="1600" b="1" dirty="0" smtClean="0">
                <a:solidFill>
                  <a:srgbClr val="FF0000"/>
                </a:solidFill>
                <a:latin typeface="Tempus Sans ITC" pitchFamily="82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 smtClean="0">
                <a:solidFill>
                  <a:srgbClr val="3333CC"/>
                </a:solidFill>
                <a:latin typeface="Tempus Sans ITC" pitchFamily="82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Tempus Sans ITC" pitchFamily="82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 smtClean="0">
                <a:solidFill>
                  <a:srgbClr val="3333CC"/>
                </a:solidFill>
                <a:latin typeface="Tempus Sans ITC" pitchFamily="82" charset="0"/>
              </a:rPr>
              <a:t>    body of the loop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 smtClean="0">
                <a:solidFill>
                  <a:srgbClr val="3333CC"/>
                </a:solidFill>
                <a:latin typeface="Tempus Sans ITC" pitchFamily="82" charset="0"/>
              </a:rPr>
              <a:t>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empus Sans ITC" pitchFamily="82" charset="0"/>
              </a:rPr>
              <a:t>// increment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b="1" dirty="0" smtClean="0">
                <a:solidFill>
                  <a:srgbClr val="FF0000"/>
                </a:solidFill>
                <a:latin typeface="Tempus Sans ITC" pitchFamily="82" charset="0"/>
              </a:rPr>
              <a:t>}</a:t>
            </a:r>
            <a:endParaRPr lang="en-US" sz="1600" dirty="0" smtClean="0">
              <a:solidFill>
                <a:srgbClr val="FF0000"/>
              </a:solidFill>
              <a:latin typeface="Tempus Sans ITC" pitchFamily="82" charset="0"/>
            </a:endParaRPr>
          </a:p>
        </p:txBody>
      </p:sp>
      <p:sp>
        <p:nvSpPr>
          <p:cNvPr id="307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EC6DC18-AD85-4334-AA26-6DA22E8A8238}" type="datetime1">
              <a:rPr lang="en-US" smtClean="0"/>
              <a:pPr/>
              <a:t>10/13/2014</a:t>
            </a:fld>
            <a:endParaRPr lang="en-US" smtClean="0"/>
          </a:p>
        </p:txBody>
      </p:sp>
      <p:sp>
        <p:nvSpPr>
          <p:cNvPr id="3080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CS111                                                    Department </a:t>
            </a:r>
            <a:r>
              <a:rPr lang="en-US" dirty="0" smtClean="0"/>
              <a:t>of CSE</a:t>
            </a: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9B5BF8-CD7E-4398-A7CD-A138322A16F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1219200" y="1066800"/>
            <a:ext cx="5105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3200" b="1" dirty="0" smtClean="0">
                <a:latin typeface="Tempus Sans ITC" pitchFamily="82" charset="0"/>
              </a:rPr>
              <a:t>Looping Control Structures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sz="3200" b="1" dirty="0">
                <a:solidFill>
                  <a:srgbClr val="C00000"/>
                </a:solidFill>
                <a:latin typeface="Tempus Sans ITC" pitchFamily="82" charset="0"/>
              </a:rPr>
              <a:t>w</a:t>
            </a:r>
            <a:r>
              <a:rPr lang="en-US" sz="3200" b="1" dirty="0" smtClean="0">
                <a:solidFill>
                  <a:srgbClr val="C00000"/>
                </a:solidFill>
                <a:latin typeface="Tempus Sans ITC" pitchFamily="82" charset="0"/>
              </a:rPr>
              <a:t>hile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sz="3200" b="1" dirty="0">
                <a:solidFill>
                  <a:srgbClr val="C00000"/>
                </a:solidFill>
                <a:latin typeface="Tempus Sans ITC" pitchFamily="82" charset="0"/>
              </a:rPr>
              <a:t>d</a:t>
            </a:r>
            <a:r>
              <a:rPr lang="en-US" sz="3200" b="1" dirty="0" smtClean="0">
                <a:solidFill>
                  <a:srgbClr val="C00000"/>
                </a:solidFill>
                <a:latin typeface="Tempus Sans ITC" pitchFamily="82" charset="0"/>
              </a:rPr>
              <a:t>o-while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sz="3200" b="1" dirty="0">
                <a:solidFill>
                  <a:srgbClr val="C00000"/>
                </a:solidFill>
                <a:latin typeface="Tempus Sans ITC" pitchFamily="82" charset="0"/>
              </a:rPr>
              <a:t>f</a:t>
            </a:r>
            <a:r>
              <a:rPr lang="en-US" sz="3200" b="1" dirty="0" smtClean="0">
                <a:solidFill>
                  <a:srgbClr val="C00000"/>
                </a:solidFill>
                <a:latin typeface="Tempus Sans ITC" pitchFamily="82" charset="0"/>
              </a:rPr>
              <a:t>or </a:t>
            </a:r>
            <a:endParaRPr lang="en-US" sz="3200" b="1" dirty="0">
              <a:solidFill>
                <a:srgbClr val="C00000"/>
              </a:solidFill>
              <a:latin typeface="Tempus Sans ITC" pitchFamily="82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352800" y="3352800"/>
            <a:ext cx="3581400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empus Sans ITC" pitchFamily="82" charset="0"/>
              </a:rPr>
              <a:t>// initialization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600" b="1" dirty="0" smtClean="0">
                <a:solidFill>
                  <a:srgbClr val="FF0000"/>
                </a:solidFill>
                <a:latin typeface="Tempus Sans ITC" pitchFamily="82" charset="0"/>
              </a:rPr>
              <a:t>do 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600" b="1" dirty="0" smtClean="0">
                <a:solidFill>
                  <a:srgbClr val="3333CC"/>
                </a:solidFill>
                <a:latin typeface="Tempus Sans ITC" pitchFamily="82" charset="0"/>
              </a:rPr>
              <a:t>    body of the loop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600" b="1" dirty="0" smtClean="0">
                <a:solidFill>
                  <a:srgbClr val="3333CC"/>
                </a:solidFill>
                <a:latin typeface="Tempus Sans ITC" pitchFamily="82" charset="0"/>
              </a:rPr>
              <a:t>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empus Sans ITC" pitchFamily="82" charset="0"/>
              </a:rPr>
              <a:t>// increment 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Tempus Sans ITC" pitchFamily="82" charset="0"/>
              </a:rPr>
              <a:t>} </a:t>
            </a:r>
            <a:r>
              <a:rPr lang="en-US" sz="1600" b="1" dirty="0">
                <a:solidFill>
                  <a:srgbClr val="FF0000"/>
                </a:solidFill>
                <a:latin typeface="Tempus Sans ITC" pitchFamily="82" charset="0"/>
              </a:rPr>
              <a:t>while (</a:t>
            </a:r>
            <a:r>
              <a:rPr lang="en-US" sz="1600" b="1" dirty="0">
                <a:solidFill>
                  <a:srgbClr val="3333CC"/>
                </a:solidFill>
                <a:latin typeface="Tempus Sans ITC" pitchFamily="82" charset="0"/>
              </a:rPr>
              <a:t>test condition</a:t>
            </a:r>
            <a:r>
              <a:rPr lang="en-US" sz="1600" b="1" dirty="0">
                <a:solidFill>
                  <a:srgbClr val="FF0000"/>
                </a:solidFill>
                <a:latin typeface="Tempus Sans ITC" pitchFamily="82" charset="0"/>
              </a:rPr>
              <a:t>)</a:t>
            </a:r>
            <a:endParaRPr lang="en-US" sz="1600" dirty="0" smtClean="0">
              <a:solidFill>
                <a:srgbClr val="FF0000"/>
              </a:solidFill>
              <a:latin typeface="Tempus Sans ITC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76800" y="4800600"/>
            <a:ext cx="426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C00000"/>
                </a:solidFill>
                <a:latin typeface="Tempus Sans ITC" pitchFamily="82" charset="0"/>
              </a:rPr>
              <a:t>for</a:t>
            </a:r>
            <a:r>
              <a:rPr lang="en-US" sz="1600" b="1" dirty="0">
                <a:solidFill>
                  <a:schemeClr val="accent2"/>
                </a:solidFill>
                <a:latin typeface="Tempus Sans ITC" pitchFamily="82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Tempus Sans ITC" pitchFamily="82" charset="0"/>
              </a:rPr>
              <a:t>initialization</a:t>
            </a:r>
            <a:r>
              <a:rPr lang="en-US" sz="1600" b="1" dirty="0">
                <a:solidFill>
                  <a:schemeClr val="accent2"/>
                </a:solidFill>
                <a:latin typeface="Tempus Sans ITC" pitchFamily="82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Tempus Sans ITC" pitchFamily="82" charset="0"/>
              </a:rPr>
              <a:t>test condition</a:t>
            </a:r>
            <a:r>
              <a:rPr lang="en-US" sz="1600" b="1" dirty="0">
                <a:solidFill>
                  <a:schemeClr val="accent2"/>
                </a:solidFill>
                <a:latin typeface="Tempus Sans ITC" pitchFamily="82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Tempus Sans ITC" pitchFamily="82" charset="0"/>
              </a:rPr>
              <a:t>increment</a:t>
            </a:r>
            <a:r>
              <a:rPr lang="en-US" sz="1600" b="1" dirty="0">
                <a:solidFill>
                  <a:schemeClr val="accent2"/>
                </a:solidFill>
                <a:latin typeface="Tempus Sans ITC" pitchFamily="82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chemeClr val="accent2"/>
                </a:solidFill>
                <a:latin typeface="Tempus Sans ITC" pitchFamily="82" charset="0"/>
              </a:rPr>
              <a:t>    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chemeClr val="accent2"/>
                </a:solidFill>
                <a:latin typeface="Tempus Sans ITC" pitchFamily="82" charset="0"/>
              </a:rPr>
              <a:t>               </a:t>
            </a:r>
            <a:r>
              <a:rPr lang="en-US" sz="1600" b="1" dirty="0">
                <a:latin typeface="Tempus Sans ITC" pitchFamily="82" charset="0"/>
              </a:rPr>
              <a:t>Body of the 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chemeClr val="accent2"/>
                </a:solidFill>
                <a:latin typeface="Tempus Sans ITC" pitchFamily="82" charset="0"/>
              </a:rPr>
              <a:t>    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/>
              <a:t>n</a:t>
            </a:r>
            <a:r>
              <a:rPr lang="en-US" sz="1600" b="1" dirty="0" smtClean="0"/>
              <a:t>ext </a:t>
            </a:r>
            <a:r>
              <a:rPr lang="en-US" sz="1600" b="1" dirty="0"/>
              <a:t>statement</a:t>
            </a:r>
            <a:r>
              <a:rPr lang="en-US" sz="1600" dirty="0"/>
              <a:t>;</a:t>
            </a:r>
          </a:p>
        </p:txBody>
      </p:sp>
      <p:sp>
        <p:nvSpPr>
          <p:cNvPr id="11" name="Left Arrow 10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97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0"/>
          <p:cNvSpPr txBox="1">
            <a:spLocks/>
          </p:cNvSpPr>
          <p:nvPr/>
        </p:nvSpPr>
        <p:spPr>
          <a:xfrm>
            <a:off x="1399309" y="1066800"/>
            <a:ext cx="6400800" cy="2895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>
              <a:buFont typeface="Arial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</a:rPr>
              <a:t>Additional </a:t>
            </a:r>
            <a:r>
              <a:rPr lang="en-US" sz="3000" dirty="0" smtClean="0">
                <a:solidFill>
                  <a:srgbClr val="002060"/>
                </a:solidFill>
              </a:rPr>
              <a:t>features of for loop</a:t>
            </a:r>
          </a:p>
          <a:p>
            <a:pPr lvl="1" indent="-457200">
              <a:buFont typeface="Arial" pitchFamily="34" charset="0"/>
              <a:buChar char="•"/>
            </a:pPr>
            <a:r>
              <a:rPr lang="en-US" sz="3000" dirty="0" smtClean="0">
                <a:solidFill>
                  <a:srgbClr val="002060"/>
                </a:solidFill>
              </a:rPr>
              <a:t>Nested for loop</a:t>
            </a:r>
          </a:p>
          <a:p>
            <a:pPr lvl="1" indent="-457200">
              <a:buFont typeface="Arial" pitchFamily="34" charset="0"/>
              <a:buChar char="•"/>
            </a:pPr>
            <a:r>
              <a:rPr lang="en-US" sz="3000" dirty="0" smtClean="0">
                <a:solidFill>
                  <a:srgbClr val="002060"/>
                </a:solidFill>
              </a:rPr>
              <a:t>break statement</a:t>
            </a:r>
          </a:p>
          <a:p>
            <a:pPr lvl="1" indent="-457200">
              <a:buFont typeface="Arial" pitchFamily="34" charset="0"/>
              <a:buChar char="•"/>
            </a:pPr>
            <a:r>
              <a:rPr lang="en-US" sz="3000" dirty="0" smtClean="0">
                <a:solidFill>
                  <a:srgbClr val="002060"/>
                </a:solidFill>
              </a:rPr>
              <a:t>continue </a:t>
            </a:r>
            <a:r>
              <a:rPr lang="en-US" sz="3200" dirty="0" smtClean="0">
                <a:solidFill>
                  <a:srgbClr val="002060"/>
                </a:solidFill>
              </a:rPr>
              <a:t>statement</a:t>
            </a:r>
          </a:p>
          <a:p>
            <a:pPr lvl="1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Exit statement.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Objectives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E1CF-B1E2-4C24-9AA7-4F368C89F535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Left Arrow 6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  <a:noFill/>
        </p:spPr>
        <p:txBody>
          <a:bodyPr/>
          <a:lstStyle/>
          <a:p>
            <a:r>
              <a:rPr lang="en-US" dirty="0" smtClean="0"/>
              <a:t>CS111                                                    Department </a:t>
            </a:r>
            <a:r>
              <a:rPr lang="en-US" dirty="0" smtClean="0"/>
              <a:t>of CSE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Additional features of for loop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1. More than one variable can be initialized.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     Example: 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for (</a:t>
            </a:r>
            <a:r>
              <a:rPr lang="en-US" sz="2400" b="1" dirty="0" smtClean="0">
                <a:latin typeface="Tempus Sans ITC" pitchFamily="82" charset="0"/>
              </a:rPr>
              <a:t>p=1,n=0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; n &lt; 15; ++n)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endParaRPr lang="en-US" sz="2400" dirty="0" smtClean="0"/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2. Increment section may also have more than one part.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     Example: 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for (n=1, m=50; n&lt;=1*m; </a:t>
            </a:r>
            <a:r>
              <a:rPr lang="en-US" sz="2400" b="1" dirty="0" smtClean="0">
                <a:latin typeface="Tempus Sans ITC" pitchFamily="82" charset="0"/>
              </a:rPr>
              <a:t>n++, m--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endParaRPr lang="en-US" sz="2400" dirty="0" smtClean="0"/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3.Test condition may have any compound relation &amp; testing need not be limited to the loop control variables.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    Example: 	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sum=0;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    			for (</a:t>
            </a:r>
            <a:r>
              <a:rPr lang="en-US" sz="2400" b="1" dirty="0" err="1" smtClean="0">
                <a:solidFill>
                  <a:srgbClr val="C00000"/>
                </a:solidFill>
                <a:latin typeface="Tempus Sans ITC" pitchFamily="82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=1; </a:t>
            </a:r>
            <a:r>
              <a:rPr lang="en-US" sz="2400" b="1" dirty="0" err="1" smtClean="0">
                <a:latin typeface="Tempus Sans ITC" pitchFamily="82" charset="0"/>
              </a:rPr>
              <a:t>i</a:t>
            </a:r>
            <a:r>
              <a:rPr lang="en-US" sz="2400" b="1" dirty="0" smtClean="0">
                <a:latin typeface="Tempus Sans ITC" pitchFamily="82" charset="0"/>
              </a:rPr>
              <a:t> &lt; 20 &amp;&amp; sum &lt; 100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; ++</a:t>
            </a:r>
            <a:r>
              <a:rPr lang="en-US" sz="2400" b="1" dirty="0" err="1" smtClean="0">
                <a:solidFill>
                  <a:srgbClr val="C00000"/>
                </a:solidFill>
                <a:latin typeface="Tempus Sans ITC" pitchFamily="82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        		 </a:t>
            </a:r>
            <a:r>
              <a:rPr lang="en-US" sz="24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{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  sum=sum + </a:t>
            </a:r>
            <a:r>
              <a:rPr lang="en-US" sz="2400" b="1" dirty="0" err="1" smtClean="0">
                <a:solidFill>
                  <a:srgbClr val="C00000"/>
                </a:solidFill>
                <a:latin typeface="Tempus Sans ITC" pitchFamily="82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;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             	     </a:t>
            </a:r>
            <a:r>
              <a:rPr lang="en-US" sz="2400" b="1" dirty="0" err="1" smtClean="0">
                <a:solidFill>
                  <a:srgbClr val="C00000"/>
                </a:solidFill>
                <a:latin typeface="Tempus Sans ITC" pitchFamily="82" charset="0"/>
              </a:rPr>
              <a:t>cout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 &lt;&lt; sum;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          		 </a:t>
            </a:r>
            <a:r>
              <a:rPr lang="en-US" sz="24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43AECBB-38B1-4DE0-9A96-86D4204BB919}" type="datetime1">
              <a:rPr lang="en-US" smtClean="0"/>
              <a:pPr/>
              <a:t>10/13/2014</a:t>
            </a:fld>
            <a:endParaRPr lang="en-US" smtClean="0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F89F23-D739-42BB-99D5-2EBB748391D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  <a:noFill/>
        </p:spPr>
        <p:txBody>
          <a:bodyPr/>
          <a:lstStyle/>
          <a:p>
            <a:r>
              <a:rPr lang="en-US" dirty="0" smtClean="0"/>
              <a:t>CS111                                                    Department </a:t>
            </a:r>
            <a:r>
              <a:rPr lang="en-US" dirty="0" smtClean="0"/>
              <a:t>of CSE</a:t>
            </a:r>
          </a:p>
        </p:txBody>
      </p:sp>
    </p:spTree>
    <p:extLst>
      <p:ext uri="{BB962C8B-B14F-4D97-AF65-F5344CB8AC3E}">
        <p14:creationId xmlns:p14="http://schemas.microsoft.com/office/powerpoint/2010/main" val="18376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Additional features of for loop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dirty="0" smtClean="0"/>
              <a:t>4. It is also permissible to use expressions in the initialization &amp; increment sections.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dirty="0" smtClean="0"/>
              <a:t>   		E.g.: 	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for (x</a:t>
            </a:r>
            <a:r>
              <a:rPr lang="en-US" sz="2200" b="1" dirty="0" smtClean="0">
                <a:latin typeface="Tempus Sans ITC" pitchFamily="82" charset="0"/>
              </a:rPr>
              <a:t>=(m + n)/2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; x &gt; 0; x=</a:t>
            </a:r>
            <a:r>
              <a:rPr lang="en-US" sz="2200" b="1" dirty="0" smtClean="0">
                <a:latin typeface="Tempus Sans ITC" pitchFamily="82" charset="0"/>
              </a:rPr>
              <a:t>x/2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dirty="0" smtClean="0"/>
              <a:t>5. In for loop one or more sections can be omitted.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dirty="0" smtClean="0"/>
              <a:t>  		E.g.: </a:t>
            </a:r>
            <a:r>
              <a:rPr lang="en-US" sz="2200" dirty="0" err="1" smtClean="0"/>
              <a:t>i</a:t>
            </a:r>
            <a:r>
              <a:rPr lang="en-US" sz="2200" dirty="0" smtClean="0"/>
              <a:t>) 	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m=5;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        	 	for( </a:t>
            </a:r>
            <a:r>
              <a:rPr lang="en-US" sz="2400" b="1" dirty="0" smtClean="0">
                <a:solidFill>
                  <a:schemeClr val="accent6"/>
                </a:solidFill>
                <a:latin typeface="Tempus Sans ITC" pitchFamily="82" charset="0"/>
              </a:rPr>
              <a:t>;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m!=50</a:t>
            </a:r>
            <a:r>
              <a:rPr lang="en-US" sz="2400" b="1" dirty="0" smtClean="0">
                <a:solidFill>
                  <a:schemeClr val="accent6"/>
                </a:solidFill>
                <a:latin typeface="Tempus Sans ITC" pitchFamily="82" charset="0"/>
              </a:rPr>
              <a:t>; 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			  </a:t>
            </a:r>
            <a:r>
              <a:rPr lang="en-US" sz="22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{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latin typeface="Tempus Sans ITC" pitchFamily="82" charset="0"/>
              </a:rPr>
              <a:t>cout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&lt;&lt;m;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              	    m=m+5;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           		  </a:t>
            </a:r>
            <a:r>
              <a:rPr lang="en-US" sz="22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dirty="0" smtClean="0"/>
              <a:t>          ii)  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for </a:t>
            </a:r>
            <a:r>
              <a:rPr lang="en-US" sz="2200" b="1" dirty="0" smtClean="0">
                <a:latin typeface="Tempus Sans ITC" pitchFamily="82" charset="0"/>
              </a:rPr>
              <a:t>(;;)</a:t>
            </a:r>
            <a:r>
              <a:rPr lang="en-US" sz="2200" b="1" dirty="0" smtClean="0">
                <a:solidFill>
                  <a:schemeClr val="accent6"/>
                </a:solidFill>
                <a:latin typeface="Tempus Sans ITC" pitchFamily="82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// will go infinite</a:t>
            </a:r>
            <a:endParaRPr lang="en-US" sz="2200" b="1" dirty="0" smtClean="0">
              <a:solidFill>
                <a:schemeClr val="accent6">
                  <a:lumMod val="75000"/>
                </a:schemeClr>
              </a:solidFill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dirty="0" smtClean="0"/>
              <a:t>          iii) 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for (i=1000; i </a:t>
            </a:r>
            <a:r>
              <a:rPr lang="en-US" sz="2200" b="1" dirty="0">
                <a:solidFill>
                  <a:srgbClr val="C00000"/>
                </a:solidFill>
                <a:latin typeface="Tempus Sans ITC" pitchFamily="82" charset="0"/>
              </a:rPr>
              <a:t>&gt;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100; i=i-1)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Tempus Sans ITC" pitchFamily="82" charset="0"/>
              </a:rPr>
              <a:t>                       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                   …….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dirty="0" smtClean="0"/>
              <a:t>          iv) 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for (i=1000; i </a:t>
            </a:r>
            <a:r>
              <a:rPr lang="en-US" sz="2200" b="1" dirty="0">
                <a:solidFill>
                  <a:srgbClr val="C00000"/>
                </a:solidFill>
                <a:latin typeface="Tempus Sans ITC" pitchFamily="82" charset="0"/>
              </a:rPr>
              <a:t>&gt;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100; i=i-1) </a:t>
            </a:r>
            <a:r>
              <a:rPr lang="en-US" sz="2200" b="1" dirty="0" smtClean="0">
                <a:latin typeface="Tempus Sans ITC" pitchFamily="82" charset="0"/>
              </a:rPr>
              <a:t>;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  </a:t>
            </a:r>
            <a:r>
              <a:rPr lang="en-US" sz="2200" dirty="0" smtClean="0"/>
              <a:t>no syntax error, treated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dirty="0" smtClean="0"/>
              <a:t>              as  null statement.</a:t>
            </a:r>
          </a:p>
        </p:txBody>
      </p:sp>
      <p:sp>
        <p:nvSpPr>
          <p:cNvPr id="9219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3CE2E7C-8DFE-48AB-9CD0-69BD9B9BCBBB}" type="datetime1">
              <a:rPr lang="en-US" smtClean="0"/>
              <a:pPr/>
              <a:t>10/13/2014</a:t>
            </a:fld>
            <a:endParaRPr lang="en-US" smtClean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9D6914-0571-4A69-9C6C-49D895E11C5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  <a:noFill/>
        </p:spPr>
        <p:txBody>
          <a:bodyPr/>
          <a:lstStyle/>
          <a:p>
            <a:r>
              <a:rPr lang="en-US" dirty="0" smtClean="0"/>
              <a:t>CS111                                                    Department </a:t>
            </a:r>
            <a:r>
              <a:rPr lang="en-US" dirty="0" smtClean="0"/>
              <a:t>of CSE</a:t>
            </a:r>
          </a:p>
        </p:txBody>
      </p:sp>
    </p:spTree>
    <p:extLst>
      <p:ext uri="{BB962C8B-B14F-4D97-AF65-F5344CB8AC3E}">
        <p14:creationId xmlns:p14="http://schemas.microsoft.com/office/powerpoint/2010/main" val="41002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Nesting of </a:t>
            </a:r>
            <a:r>
              <a:rPr lang="en-US" sz="4000" b="1" dirty="0" smtClean="0">
                <a:solidFill>
                  <a:srgbClr val="C00000"/>
                </a:solidFill>
              </a:rPr>
              <a:t>for</a:t>
            </a:r>
            <a:r>
              <a:rPr lang="en-US" sz="4000" dirty="0" smtClean="0"/>
              <a:t> loop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/>
              <a:t>   One </a:t>
            </a: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for</a:t>
            </a:r>
            <a:r>
              <a:rPr lang="en-US" sz="2800" dirty="0" smtClean="0"/>
              <a:t> statement within another </a:t>
            </a: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for</a:t>
            </a:r>
            <a:r>
              <a:rPr lang="en-US" sz="2800" dirty="0" smtClean="0"/>
              <a:t> statement.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/>
              <a:t>    </a:t>
            </a:r>
            <a:r>
              <a:rPr lang="en-US" sz="2800" b="1" dirty="0" smtClean="0">
                <a:latin typeface="Tempus Sans ITC" pitchFamily="82" charset="0"/>
              </a:rPr>
              <a:t>for (</a:t>
            </a:r>
            <a:r>
              <a:rPr lang="en-US" sz="2800" b="1" dirty="0" err="1" smtClean="0">
                <a:latin typeface="Tempus Sans ITC" pitchFamily="82" charset="0"/>
              </a:rPr>
              <a:t>i</a:t>
            </a:r>
            <a:r>
              <a:rPr lang="en-US" sz="2800" b="1" dirty="0" smtClean="0">
                <a:latin typeface="Tempus Sans ITC" pitchFamily="82" charset="0"/>
              </a:rPr>
              <a:t>=0; </a:t>
            </a:r>
            <a:r>
              <a:rPr lang="en-US" sz="2800" b="1" dirty="0" err="1" smtClean="0">
                <a:latin typeface="Tempus Sans ITC" pitchFamily="82" charset="0"/>
              </a:rPr>
              <a:t>i</a:t>
            </a:r>
            <a:r>
              <a:rPr lang="en-US" sz="2800" b="1" dirty="0" smtClean="0">
                <a:latin typeface="Tempus Sans ITC" pitchFamily="82" charset="0"/>
              </a:rPr>
              <a:t>&lt; m; ++</a:t>
            </a:r>
            <a:r>
              <a:rPr lang="en-US" sz="2800" b="1" dirty="0" err="1" smtClean="0">
                <a:latin typeface="Tempus Sans ITC" pitchFamily="82" charset="0"/>
              </a:rPr>
              <a:t>i</a:t>
            </a:r>
            <a:r>
              <a:rPr lang="en-US" sz="2800" b="1" dirty="0" smtClean="0">
                <a:latin typeface="Tempus Sans ITC" pitchFamily="82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         </a:t>
            </a:r>
            <a:r>
              <a:rPr lang="en-US" sz="2800" b="1" dirty="0" smtClean="0">
                <a:latin typeface="Tahoma" pitchFamily="34" charset="0"/>
                <a:cs typeface="Tahoma" pitchFamily="34" charset="0"/>
              </a:rPr>
              <a:t>{</a:t>
            </a:r>
            <a:r>
              <a:rPr lang="en-US" sz="2800" b="1" dirty="0" smtClean="0">
                <a:latin typeface="Tempus Sans ITC" pitchFamily="82" charset="0"/>
              </a:rPr>
              <a:t>…..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dirty="0" smtClean="0">
                <a:latin typeface="Tempus Sans ITC" pitchFamily="82" charset="0"/>
              </a:rPr>
              <a:t>            ….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            for (j=0; j &lt; n;++j)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                	</a:t>
            </a:r>
            <a:r>
              <a:rPr lang="en-US" sz="28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{</a:t>
            </a: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……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                  …..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			</a:t>
            </a:r>
            <a:r>
              <a:rPr lang="en-US" sz="28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}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// end of  inner ‘for’ statement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Tempus Sans ITC" pitchFamily="82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          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}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// end of  outer ‘for’ statement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Tempus Sans ITC" pitchFamily="82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AE62970C-32B6-4049-9C92-89DEEABB9A48}" type="datetime1">
              <a:rPr lang="en-US" smtClean="0"/>
              <a:pPr/>
              <a:t>10/13/2014</a:t>
            </a:fld>
            <a:endParaRPr lang="en-US" smtClean="0"/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0E777C-845F-46A3-A179-96D070D16F5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  <a:noFill/>
        </p:spPr>
        <p:txBody>
          <a:bodyPr/>
          <a:lstStyle/>
          <a:p>
            <a:r>
              <a:rPr lang="en-US" dirty="0" smtClean="0"/>
              <a:t>CS111                                                    Department </a:t>
            </a:r>
            <a:r>
              <a:rPr lang="en-US" dirty="0" smtClean="0"/>
              <a:t>of CSE</a:t>
            </a:r>
          </a:p>
        </p:txBody>
      </p:sp>
    </p:spTree>
    <p:extLst>
      <p:ext uri="{BB962C8B-B14F-4D97-AF65-F5344CB8AC3E}">
        <p14:creationId xmlns:p14="http://schemas.microsoft.com/office/powerpoint/2010/main" val="26703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6324600" cy="549992"/>
          </a:xfrm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3200" dirty="0" smtClean="0"/>
              <a:t>Example: Multiplication table for ‘n’ tables up to ‘k’ terms</a:t>
            </a:r>
          </a:p>
        </p:txBody>
      </p:sp>
      <p:sp>
        <p:nvSpPr>
          <p:cNvPr id="35844" name="Text Box 2"/>
          <p:cNvSpPr>
            <a:spLocks noGrp="1" noChangeArrowheads="1"/>
          </p:cNvSpPr>
          <p:nvPr>
            <p:ph idx="1"/>
          </p:nvPr>
        </p:nvSpPr>
        <p:spPr>
          <a:xfrm>
            <a:off x="1219200" y="1447800"/>
            <a:ext cx="7467600" cy="5059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dirty="0" err="1" smtClean="0"/>
              <a:t>Cin</a:t>
            </a:r>
            <a:r>
              <a:rPr lang="en-US" sz="2400" dirty="0" smtClean="0"/>
              <a:t>&gt;&gt;n&gt;&gt;k;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1200" b="1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for </a:t>
            </a:r>
            <a:r>
              <a:rPr lang="en-US" sz="2800" b="1" dirty="0" smtClean="0"/>
              <a:t>(i=1; i&lt;=k; i++)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800" b="1" dirty="0" smtClean="0"/>
              <a:t>     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800" b="1" dirty="0" smtClean="0"/>
              <a:t>      </a:t>
            </a:r>
            <a:r>
              <a:rPr lang="en-US" sz="2800" b="1" dirty="0" smtClean="0">
                <a:solidFill>
                  <a:srgbClr val="C00000"/>
                </a:solidFill>
              </a:rPr>
              <a:t>for </a:t>
            </a:r>
            <a:r>
              <a:rPr lang="en-US" sz="2800" b="1" dirty="0" smtClean="0"/>
              <a:t>(j=1; j&lt;=n; j++)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800" b="1" dirty="0" smtClean="0"/>
              <a:t>       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800" b="1" dirty="0" smtClean="0"/>
              <a:t>	       prod = i * j;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800" b="1" dirty="0" smtClean="0"/>
              <a:t>	       </a:t>
            </a:r>
            <a:r>
              <a:rPr lang="en-US" sz="2800" b="1" dirty="0" err="1" smtClean="0"/>
              <a:t>cout</a:t>
            </a:r>
            <a:r>
              <a:rPr lang="en-US" sz="2800" b="1" dirty="0" smtClean="0"/>
              <a:t>&lt;&lt; j &lt;&lt; " * " &lt;&lt; i  &lt;&lt;"= "&lt;&lt; prod &lt;&lt;"\t";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800" b="1" dirty="0" smtClean="0"/>
              <a:t>	 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800" b="1" dirty="0" smtClean="0"/>
              <a:t>      </a:t>
            </a:r>
            <a:r>
              <a:rPr lang="en-US" sz="2800" b="1" dirty="0" err="1" smtClean="0"/>
              <a:t>cout</a:t>
            </a:r>
            <a:r>
              <a:rPr lang="en-US" sz="2800" b="1" dirty="0" smtClean="0"/>
              <a:t>&lt;&lt;</a:t>
            </a:r>
            <a:r>
              <a:rPr lang="en-US" sz="2800" b="1" dirty="0" err="1" smtClean="0"/>
              <a:t>endl</a:t>
            </a:r>
            <a:r>
              <a:rPr lang="en-US" sz="2800" b="1" dirty="0" smtClean="0"/>
              <a:t>; //or “\n”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800" b="1" dirty="0" smtClean="0"/>
              <a:t>    }</a:t>
            </a:r>
            <a:endParaRPr lang="en-US" sz="2400" dirty="0" smtClean="0"/>
          </a:p>
        </p:txBody>
      </p:sp>
      <p:sp>
        <p:nvSpPr>
          <p:cNvPr id="3584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DC3E3A3-4009-4243-A41C-08453E8C0F95}" type="datetime1">
              <a:rPr lang="en-US" smtClean="0"/>
              <a:pPr/>
              <a:t>10/13/2014</a:t>
            </a:fld>
            <a:endParaRPr lang="en-US" smtClean="0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42BB15-407F-465D-B83D-20883A6F10A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5486400" y="1604963"/>
            <a:ext cx="35052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Enter n &amp; k values: 3  5</a:t>
            </a:r>
          </a:p>
          <a:p>
            <a:r>
              <a:rPr lang="en-US" b="1">
                <a:latin typeface="Calibri" pitchFamily="34" charset="0"/>
              </a:rPr>
              <a:t>The table for 3 X 5 is</a:t>
            </a:r>
          </a:p>
          <a:p>
            <a:r>
              <a:rPr lang="en-US" b="1">
                <a:latin typeface="Calibri" pitchFamily="34" charset="0"/>
              </a:rPr>
              <a:t>1 * 1= 1        2 * 1= 2        3 * 1= 3</a:t>
            </a:r>
          </a:p>
          <a:p>
            <a:r>
              <a:rPr lang="en-US" b="1">
                <a:latin typeface="Calibri" pitchFamily="34" charset="0"/>
              </a:rPr>
              <a:t>1 * 2= 2        2 * 2= 4        3 * 2= 6</a:t>
            </a:r>
          </a:p>
          <a:p>
            <a:r>
              <a:rPr lang="en-US" b="1">
                <a:latin typeface="Calibri" pitchFamily="34" charset="0"/>
              </a:rPr>
              <a:t>1 * 3= 3        2 * 3= 6        3 * 3= 9</a:t>
            </a:r>
          </a:p>
          <a:p>
            <a:r>
              <a:rPr lang="en-US" b="1">
                <a:latin typeface="Calibri" pitchFamily="34" charset="0"/>
              </a:rPr>
              <a:t>1 * 4= 4        2 * 4= 8        3 * 4= 12</a:t>
            </a:r>
          </a:p>
          <a:p>
            <a:r>
              <a:rPr lang="en-US" b="1">
                <a:latin typeface="Calibri" pitchFamily="34" charset="0"/>
              </a:rPr>
              <a:t>1 * 5= 5        2 * 5= 10      3 * 5= 15</a:t>
            </a:r>
          </a:p>
        </p:txBody>
      </p:sp>
      <p:sp>
        <p:nvSpPr>
          <p:cNvPr id="10" name="Left Arrow 9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  <a:noFill/>
        </p:spPr>
        <p:txBody>
          <a:bodyPr/>
          <a:lstStyle/>
          <a:p>
            <a:r>
              <a:rPr lang="en-US" dirty="0" smtClean="0"/>
              <a:t>CS111                                                    Department </a:t>
            </a:r>
            <a:r>
              <a:rPr lang="en-US" dirty="0" smtClean="0"/>
              <a:t>of CSE</a:t>
            </a:r>
          </a:p>
        </p:txBody>
      </p:sp>
    </p:spTree>
    <p:extLst>
      <p:ext uri="{BB962C8B-B14F-4D97-AF65-F5344CB8AC3E}">
        <p14:creationId xmlns:p14="http://schemas.microsoft.com/office/powerpoint/2010/main" val="37102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Jumping out of a loop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sz="2800" dirty="0" smtClean="0"/>
              <a:t>An early exit from a loop can be accomplished by using the </a:t>
            </a:r>
            <a:r>
              <a:rPr lang="en-US" sz="2800" b="1" dirty="0" smtClean="0">
                <a:solidFill>
                  <a:schemeClr val="accent6"/>
                </a:solidFill>
                <a:latin typeface="Tempus Sans ITC" pitchFamily="82" charset="0"/>
              </a:rPr>
              <a:t>break</a:t>
            </a:r>
            <a:r>
              <a:rPr lang="en-US" sz="2800" dirty="0" smtClean="0"/>
              <a:t> statement.</a:t>
            </a:r>
          </a:p>
          <a:p>
            <a:pPr algn="just" eaLnBrk="1" hangingPunct="1">
              <a:defRPr/>
            </a:pPr>
            <a:r>
              <a:rPr lang="en-US" sz="2800" dirty="0" smtClean="0"/>
              <a:t>When the break statement is encountered inside a loop, the loop is immediately exited &amp; the program continues  with the statement immediately following the loop.</a:t>
            </a:r>
          </a:p>
          <a:p>
            <a:pPr algn="just" eaLnBrk="1" hangingPunct="1">
              <a:buFontTx/>
              <a:buNone/>
              <a:defRPr/>
            </a:pPr>
            <a:r>
              <a:rPr lang="en-US" sz="2800" dirty="0" smtClean="0"/>
              <a:t>   When the loops are nested , the break would only exit from the loop containing it.</a:t>
            </a:r>
          </a:p>
          <a:p>
            <a:pPr algn="ctr" eaLnBrk="1" hangingPunct="1">
              <a:buFontTx/>
              <a:buNone/>
              <a:defRPr/>
            </a:pPr>
            <a:r>
              <a:rPr lang="en-US" sz="2800" dirty="0" smtClean="0">
                <a:solidFill>
                  <a:schemeClr val="accent2"/>
                </a:solidFill>
                <a:latin typeface="Arial Rounded MT Bold" pitchFamily="34" charset="0"/>
              </a:rPr>
              <a:t>i.e., the break will exit only a single loop.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270BC5C-3F42-46C5-9293-1F64A8E77B53}" type="datetime1">
              <a:rPr lang="en-US" smtClean="0"/>
              <a:pPr/>
              <a:t>10/13/2014</a:t>
            </a:fld>
            <a:endParaRPr lang="en-US" smtClean="0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EB915D-6142-43A2-AD29-A4C0FAEF4B1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  <a:noFill/>
        </p:spPr>
        <p:txBody>
          <a:bodyPr/>
          <a:lstStyle/>
          <a:p>
            <a:r>
              <a:rPr lang="en-US" dirty="0" smtClean="0"/>
              <a:t>CS111                                                    Department </a:t>
            </a:r>
            <a:r>
              <a:rPr lang="en-US" dirty="0" smtClean="0"/>
              <a:t>of CSE</a:t>
            </a:r>
          </a:p>
        </p:txBody>
      </p:sp>
    </p:spTree>
    <p:extLst>
      <p:ext uri="{BB962C8B-B14F-4D97-AF65-F5344CB8AC3E}">
        <p14:creationId xmlns:p14="http://schemas.microsoft.com/office/powerpoint/2010/main" val="12457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1" cy="6858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200" dirty="0" smtClean="0"/>
              <a:t>Exiting a loop with </a:t>
            </a:r>
            <a:r>
              <a:rPr lang="en-US" sz="3200" b="1" dirty="0" smtClean="0">
                <a:solidFill>
                  <a:srgbClr val="C00000"/>
                </a:solidFill>
              </a:rPr>
              <a:t>break</a:t>
            </a:r>
            <a:r>
              <a:rPr lang="en-US" sz="3200" dirty="0" smtClean="0"/>
              <a:t> statement</a:t>
            </a:r>
          </a:p>
        </p:txBody>
      </p:sp>
      <p:sp>
        <p:nvSpPr>
          <p:cNvPr id="12291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5C1C952-D944-4F3F-A2E8-D718BD45D897}" type="datetime1">
              <a:rPr lang="en-US" smtClean="0"/>
              <a:pPr/>
              <a:t>10/13/2014</a:t>
            </a:fld>
            <a:endParaRPr lang="en-US" smtClean="0"/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B243C-83BA-4E9C-9B34-440210A63B28}" type="slidenum">
              <a:rPr lang="en-US" smtClean="0"/>
              <a:pPr/>
              <a:t>9</a:t>
            </a:fld>
            <a:endParaRPr lang="en-US" smtClean="0"/>
          </a:p>
        </p:txBody>
      </p:sp>
      <p:grpSp>
        <p:nvGrpSpPr>
          <p:cNvPr id="12293" name="Group 15"/>
          <p:cNvGrpSpPr>
            <a:grpSpLocks/>
          </p:cNvGrpSpPr>
          <p:nvPr/>
        </p:nvGrpSpPr>
        <p:grpSpPr bwMode="auto">
          <a:xfrm>
            <a:off x="1371600" y="1524000"/>
            <a:ext cx="7467600" cy="3939540"/>
            <a:chOff x="152400" y="1905000"/>
            <a:chExt cx="8763000" cy="3938693"/>
          </a:xfrm>
        </p:grpSpPr>
        <p:sp>
          <p:nvSpPr>
            <p:cNvPr id="8197" name="Text Box 3"/>
            <p:cNvSpPr txBox="1">
              <a:spLocks noChangeArrowheads="1"/>
            </p:cNvSpPr>
            <p:nvPr/>
          </p:nvSpPr>
          <p:spPr bwMode="auto">
            <a:xfrm>
              <a:off x="1981200" y="1905000"/>
              <a:ext cx="2667000" cy="3938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1" dirty="0">
                  <a:latin typeface="Tempus Sans ITC" pitchFamily="82" charset="0"/>
                </a:rPr>
                <a:t>while (……….)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b="1" dirty="0">
                  <a:latin typeface="Tahoma" pitchFamily="34" charset="0"/>
                  <a:cs typeface="Tahoma" pitchFamily="34" charset="0"/>
                </a:rPr>
                <a:t>{</a:t>
              </a:r>
              <a:r>
                <a:rPr lang="en-US" b="1" dirty="0">
                  <a:latin typeface="Tempus Sans ITC" pitchFamily="82" charset="0"/>
                </a:rPr>
                <a:t>…….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b="1" dirty="0">
                  <a:latin typeface="Tempus Sans ITC" pitchFamily="82" charset="0"/>
                </a:rPr>
                <a:t>…………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b="1" dirty="0">
                  <a:solidFill>
                    <a:srgbClr val="C00000"/>
                  </a:solidFill>
                  <a:latin typeface="Tempus Sans ITC" pitchFamily="82" charset="0"/>
                </a:rPr>
                <a:t>If(condition)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b="1" dirty="0">
                  <a:latin typeface="Tempus Sans ITC" pitchFamily="82" charset="0"/>
                </a:rPr>
                <a:t>  break;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b="1" dirty="0">
                  <a:latin typeface="Tempus Sans ITC" pitchFamily="82" charset="0"/>
                </a:rPr>
                <a:t>………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b="1" dirty="0">
                  <a:latin typeface="Tempus Sans ITC" pitchFamily="82" charset="0"/>
                </a:rPr>
                <a:t>……….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b="1" dirty="0">
                  <a:latin typeface="Tahoma" pitchFamily="34" charset="0"/>
                  <a:cs typeface="Tahoma" pitchFamily="34" charset="0"/>
                </a:rPr>
                <a:t>}</a:t>
              </a:r>
              <a:r>
                <a:rPr lang="en-US" b="1" dirty="0">
                  <a:latin typeface="Tempus Sans ITC" pitchFamily="82" charset="0"/>
                </a:rPr>
                <a:t>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Tempus Sans ITC" pitchFamily="82" charset="0"/>
                </a:rPr>
                <a:t>// 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Tempus Sans ITC" pitchFamily="82" charset="0"/>
                </a:rPr>
                <a:t>end of while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b="1" dirty="0">
                  <a:latin typeface="Tempus Sans ITC" pitchFamily="82" charset="0"/>
                </a:rPr>
                <a:t>…………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Tempus Sans ITC" pitchFamily="82" charset="0"/>
                </a:rPr>
                <a:t>//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Tempus Sans ITC" pitchFamily="82" charset="0"/>
                </a:rPr>
                <a:t>next statement</a:t>
              </a:r>
            </a:p>
          </p:txBody>
        </p:sp>
        <p:cxnSp>
          <p:nvCxnSpPr>
            <p:cNvPr id="12296" name="AutoShape 4"/>
            <p:cNvCxnSpPr>
              <a:cxnSpLocks noChangeShapeType="1"/>
            </p:cNvCxnSpPr>
            <p:nvPr/>
          </p:nvCxnSpPr>
          <p:spPr bwMode="auto">
            <a:xfrm flipH="1">
              <a:off x="1143000" y="3692244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297" name="AutoShape 5"/>
            <p:cNvCxnSpPr>
              <a:cxnSpLocks noChangeShapeType="1"/>
            </p:cNvCxnSpPr>
            <p:nvPr/>
          </p:nvCxnSpPr>
          <p:spPr bwMode="auto">
            <a:xfrm rot="5400000">
              <a:off x="266700" y="4568544"/>
              <a:ext cx="1752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298" name="Line 6"/>
            <p:cNvSpPr>
              <a:spLocks noChangeShapeType="1"/>
            </p:cNvSpPr>
            <p:nvPr/>
          </p:nvSpPr>
          <p:spPr bwMode="auto">
            <a:xfrm>
              <a:off x="1143000" y="5444844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Text Box 7"/>
            <p:cNvSpPr txBox="1">
              <a:spLocks noChangeArrowheads="1"/>
            </p:cNvSpPr>
            <p:nvPr/>
          </p:nvSpPr>
          <p:spPr bwMode="auto">
            <a:xfrm>
              <a:off x="152400" y="4419600"/>
              <a:ext cx="720069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3333CC"/>
                  </a:solidFill>
                  <a:latin typeface="Tempus Sans ITC" pitchFamily="82" charset="0"/>
                </a:rPr>
                <a:t>Exit</a:t>
              </a:r>
            </a:p>
            <a:p>
              <a:pPr eaLnBrk="0" hangingPunct="0"/>
              <a:r>
                <a:rPr lang="en-US" b="1" dirty="0">
                  <a:solidFill>
                    <a:srgbClr val="3333CC"/>
                  </a:solidFill>
                  <a:latin typeface="Tempus Sans ITC" pitchFamily="82" charset="0"/>
                </a:rPr>
                <a:t>From</a:t>
              </a:r>
            </a:p>
            <a:p>
              <a:pPr eaLnBrk="0" hangingPunct="0"/>
              <a:r>
                <a:rPr lang="en-US" b="1" dirty="0">
                  <a:solidFill>
                    <a:srgbClr val="3333CC"/>
                  </a:solidFill>
                  <a:latin typeface="Tempus Sans ITC" pitchFamily="82" charset="0"/>
                </a:rPr>
                <a:t>loop</a:t>
              </a:r>
            </a:p>
          </p:txBody>
        </p:sp>
        <p:sp>
          <p:nvSpPr>
            <p:cNvPr id="8202" name="Text Box 8"/>
            <p:cNvSpPr txBox="1">
              <a:spLocks noChangeArrowheads="1"/>
            </p:cNvSpPr>
            <p:nvPr/>
          </p:nvSpPr>
          <p:spPr bwMode="auto">
            <a:xfrm>
              <a:off x="6019800" y="1905000"/>
              <a:ext cx="2895600" cy="3938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b="1" dirty="0">
                  <a:latin typeface="Tempus Sans ITC" pitchFamily="82" charset="0"/>
                </a:rPr>
                <a:t>do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b="1" dirty="0">
                  <a:latin typeface="Tahoma" pitchFamily="34" charset="0"/>
                  <a:cs typeface="Tahoma" pitchFamily="34" charset="0"/>
                </a:rPr>
                <a:t>{</a:t>
              </a:r>
              <a:r>
                <a:rPr lang="en-US" b="1" dirty="0">
                  <a:latin typeface="Tempus Sans ITC" pitchFamily="82" charset="0"/>
                </a:rPr>
                <a:t>…….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b="1" dirty="0">
                  <a:latin typeface="Tempus Sans ITC" pitchFamily="82" charset="0"/>
                </a:rPr>
                <a:t>…………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b="1" dirty="0">
                  <a:solidFill>
                    <a:srgbClr val="C00000"/>
                  </a:solidFill>
                  <a:latin typeface="Tempus Sans ITC" pitchFamily="82" charset="0"/>
                </a:rPr>
                <a:t>If(condition)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b="1" dirty="0">
                  <a:latin typeface="Tempus Sans ITC" pitchFamily="82" charset="0"/>
                </a:rPr>
                <a:t>  break;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b="1" dirty="0">
                  <a:latin typeface="Tempus Sans ITC" pitchFamily="82" charset="0"/>
                </a:rPr>
                <a:t>………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b="1" dirty="0">
                  <a:latin typeface="Tempus Sans ITC" pitchFamily="82" charset="0"/>
                </a:rPr>
                <a:t>……….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b="1" dirty="0">
                  <a:latin typeface="Tahoma" pitchFamily="34" charset="0"/>
                  <a:cs typeface="Tahoma" pitchFamily="34" charset="0"/>
                </a:rPr>
                <a:t>}</a:t>
              </a:r>
              <a:r>
                <a:rPr lang="en-US" b="1" dirty="0">
                  <a:latin typeface="Tempus Sans ITC" pitchFamily="82" charset="0"/>
                </a:rPr>
                <a:t> while(…);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b="1" dirty="0">
                  <a:latin typeface="Tempus Sans ITC" pitchFamily="82" charset="0"/>
                </a:rPr>
                <a:t>…………..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Tempus Sans ITC" pitchFamily="82" charset="0"/>
                </a:rPr>
                <a:t>// 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Tempus Sans ITC" pitchFamily="82" charset="0"/>
                </a:rPr>
                <a:t>next statement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endParaRPr>
            </a:p>
          </p:txBody>
        </p:sp>
        <p:cxnSp>
          <p:nvCxnSpPr>
            <p:cNvPr id="12301" name="AutoShape 9"/>
            <p:cNvCxnSpPr>
              <a:cxnSpLocks noChangeShapeType="1"/>
            </p:cNvCxnSpPr>
            <p:nvPr/>
          </p:nvCxnSpPr>
          <p:spPr bwMode="auto">
            <a:xfrm flipH="1">
              <a:off x="5410200" y="3678392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02" name="AutoShape 10"/>
            <p:cNvCxnSpPr>
              <a:cxnSpLocks noChangeShapeType="1"/>
            </p:cNvCxnSpPr>
            <p:nvPr/>
          </p:nvCxnSpPr>
          <p:spPr bwMode="auto">
            <a:xfrm rot="5400000">
              <a:off x="4533900" y="4554692"/>
              <a:ext cx="1752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303" name="Line 11"/>
            <p:cNvSpPr>
              <a:spLocks noChangeShapeType="1"/>
            </p:cNvSpPr>
            <p:nvPr/>
          </p:nvSpPr>
          <p:spPr bwMode="auto">
            <a:xfrm>
              <a:off x="5410200" y="5430992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Text Box 12"/>
            <p:cNvSpPr txBox="1">
              <a:spLocks noChangeArrowheads="1"/>
            </p:cNvSpPr>
            <p:nvPr/>
          </p:nvSpPr>
          <p:spPr bwMode="auto">
            <a:xfrm>
              <a:off x="4572000" y="4419600"/>
              <a:ext cx="720069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3333CC"/>
                  </a:solidFill>
                  <a:latin typeface="Tempus Sans ITC" pitchFamily="82" charset="0"/>
                </a:rPr>
                <a:t>Exit</a:t>
              </a:r>
            </a:p>
            <a:p>
              <a:pPr eaLnBrk="0" hangingPunct="0"/>
              <a:r>
                <a:rPr lang="en-US" b="1" dirty="0">
                  <a:solidFill>
                    <a:srgbClr val="3333CC"/>
                  </a:solidFill>
                  <a:latin typeface="Tempus Sans ITC" pitchFamily="82" charset="0"/>
                </a:rPr>
                <a:t>From</a:t>
              </a:r>
            </a:p>
            <a:p>
              <a:pPr eaLnBrk="0" hangingPunct="0"/>
              <a:r>
                <a:rPr lang="en-US" b="1" dirty="0">
                  <a:solidFill>
                    <a:srgbClr val="3333CC"/>
                  </a:solidFill>
                  <a:latin typeface="Tempus Sans ITC" pitchFamily="82" charset="0"/>
                </a:rPr>
                <a:t>loop</a:t>
              </a:r>
            </a:p>
          </p:txBody>
        </p:sp>
      </p:grpSp>
      <p:sp>
        <p:nvSpPr>
          <p:cNvPr id="19" name="Left Arrow 18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  <a:noFill/>
        </p:spPr>
        <p:txBody>
          <a:bodyPr/>
          <a:lstStyle/>
          <a:p>
            <a:r>
              <a:rPr lang="en-US" dirty="0" smtClean="0"/>
              <a:t>CS111                                                    Department </a:t>
            </a:r>
            <a:r>
              <a:rPr lang="en-US" dirty="0" smtClean="0"/>
              <a:t>of CSE</a:t>
            </a:r>
          </a:p>
        </p:txBody>
      </p:sp>
    </p:spTree>
    <p:extLst>
      <p:ext uri="{BB962C8B-B14F-4D97-AF65-F5344CB8AC3E}">
        <p14:creationId xmlns:p14="http://schemas.microsoft.com/office/powerpoint/2010/main" val="31151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 Format - CSE">
  <a:themeElements>
    <a:clrScheme name="Custom 13">
      <a:dk1>
        <a:srgbClr val="00206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 Format - CSE">
  <a:themeElements>
    <a:clrScheme name="Custom 7">
      <a:dk1>
        <a:srgbClr val="00206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cse-1</Template>
  <TotalTime>2480</TotalTime>
  <Words>1058</Words>
  <Application>Microsoft Office PowerPoint</Application>
  <PresentationFormat>On-screen Show (4:3)</PresentationFormat>
  <Paragraphs>330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Rounded MT Bold</vt:lpstr>
      <vt:lpstr>Calibri</vt:lpstr>
      <vt:lpstr>Tahoma</vt:lpstr>
      <vt:lpstr>Tempus Sans ITC</vt:lpstr>
      <vt:lpstr>Wingdings</vt:lpstr>
      <vt:lpstr>cse-1</vt:lpstr>
      <vt:lpstr>1_Office Theme</vt:lpstr>
      <vt:lpstr>Slide Format - CSE</vt:lpstr>
      <vt:lpstr>1_Slide Format - CSE</vt:lpstr>
      <vt:lpstr>PowerPoint Presentation</vt:lpstr>
      <vt:lpstr>Overview</vt:lpstr>
      <vt:lpstr>Objectives</vt:lpstr>
      <vt:lpstr>Additional features of for loop</vt:lpstr>
      <vt:lpstr>Additional features of for loop</vt:lpstr>
      <vt:lpstr>Nesting of for loop</vt:lpstr>
      <vt:lpstr>Example: Multiplication table for ‘n’ tables up to ‘k’ terms</vt:lpstr>
      <vt:lpstr>Jumping out of a loop</vt:lpstr>
      <vt:lpstr>Exiting a loop with break statement</vt:lpstr>
      <vt:lpstr>Exiting a loop with break statement</vt:lpstr>
      <vt:lpstr>Check whether given number is prime or not</vt:lpstr>
      <vt:lpstr>Exiting a loop with break statement</vt:lpstr>
      <vt:lpstr>Program to generate prime numbers between given 2 limits</vt:lpstr>
      <vt:lpstr>Skipping a part of loop</vt:lpstr>
      <vt:lpstr>Skipping a part of loop</vt:lpstr>
      <vt:lpstr>Skipping a part of loop</vt:lpstr>
      <vt:lpstr>exit ( )  </vt:lpstr>
      <vt:lpstr>Summary</vt:lpstr>
    </vt:vector>
  </TitlesOfParts>
  <Company>CSE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and Looping Control Structures</dc:title>
  <dc:creator>UDA</dc:creator>
  <cp:lastModifiedBy>Mahe</cp:lastModifiedBy>
  <cp:revision>125</cp:revision>
  <dcterms:created xsi:type="dcterms:W3CDTF">2008-08-25T06:37:06Z</dcterms:created>
  <dcterms:modified xsi:type="dcterms:W3CDTF">2014-10-13T10:21:38Z</dcterms:modified>
</cp:coreProperties>
</file>