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84" r:id="rId2"/>
    <p:sldId id="272" r:id="rId3"/>
    <p:sldId id="285" r:id="rId4"/>
    <p:sldId id="273" r:id="rId5"/>
    <p:sldId id="274" r:id="rId6"/>
    <p:sldId id="275" r:id="rId7"/>
    <p:sldId id="276" r:id="rId8"/>
    <p:sldId id="286" r:id="rId9"/>
    <p:sldId id="287" r:id="rId10"/>
    <p:sldId id="289" r:id="rId11"/>
    <p:sldId id="290" r:id="rId12"/>
    <p:sldId id="291" r:id="rId13"/>
    <p:sldId id="292" r:id="rId14"/>
    <p:sldId id="294" r:id="rId15"/>
    <p:sldId id="295" r:id="rId16"/>
    <p:sldId id="29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-127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EB703-D048-4A24-9028-7622B38E870E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B79F6-6542-4FCF-9671-CA42F41368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8098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E0A9BA-FB79-413E-B292-5F7A7B4CB86D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E0A9BA-FB79-413E-B292-5F7A7B4CB86D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E0A9BA-FB79-413E-B292-5F7A7B4CB86D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>
              <a:buAutoNum type="alphaLcParenBoth"/>
            </a:pPr>
            <a:r>
              <a:rPr lang="en-US" dirty="0" smtClean="0"/>
              <a:t>x:</a:t>
            </a:r>
            <a:r>
              <a:rPr lang="en-US" baseline="0" dirty="0" smtClean="0"/>
              <a:t>   5  y:   10</a:t>
            </a:r>
          </a:p>
          <a:p>
            <a:pPr marL="228600" indent="-228600" eaLnBrk="1" hangingPunct="1">
              <a:buAutoNum type="alphaLcParenBoth"/>
            </a:pPr>
            <a:r>
              <a:rPr lang="en-US" baseline="0" dirty="0" smtClean="0"/>
              <a:t>y:   10  z:   1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E0A9BA-FB79-413E-B292-5F7A7B4CB86D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None/>
            </a:pPr>
            <a:r>
              <a:rPr lang="en-US" baseline="0" dirty="0" smtClean="0"/>
              <a:t>(c) z:   0</a:t>
            </a:r>
          </a:p>
          <a:p>
            <a:pPr marL="0" indent="0" eaLnBrk="1" hangingPunct="1">
              <a:buNone/>
            </a:pPr>
            <a:r>
              <a:rPr lang="en-US" baseline="0" dirty="0" smtClean="0"/>
              <a:t>(d) y:   0  z:    1</a:t>
            </a:r>
          </a:p>
          <a:p>
            <a:pPr marL="228600" indent="-228600" eaLnBrk="1" hangingPunct="1">
              <a:buAutoNum type="alphaLcParenBoth"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E0A9BA-FB79-413E-B292-5F7A7B4CB86D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E0A9BA-FB79-413E-B292-5F7A7B4CB86D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E0A9BA-FB79-413E-B292-5F7A7B4CB86D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E0A9BA-FB79-413E-B292-5F7A7B4CB86D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None/>
            </a:pPr>
            <a:r>
              <a:rPr lang="en-US" dirty="0" smtClean="0"/>
              <a:t>a. The output will be "less than 10".</a:t>
            </a:r>
          </a:p>
          <a:p>
            <a:pPr marL="0" indent="0" eaLnBrk="1" hangingPunct="1">
              <a:buNone/>
            </a:pPr>
            <a:r>
              <a:rPr lang="en-US" dirty="0" smtClean="0"/>
              <a:t>b. The output will be "greater than 15".</a:t>
            </a:r>
          </a:p>
          <a:p>
            <a:pPr marL="0" indent="0" eaLnBrk="1" hangingPunct="1">
              <a:buNone/>
            </a:pPr>
            <a:r>
              <a:rPr lang="en-US" dirty="0" smtClean="0"/>
              <a:t>c. The output will be "less than 10“.</a:t>
            </a:r>
          </a:p>
          <a:p>
            <a:pPr marL="0" indent="0" eaLnBrk="1" hangingPunct="1">
              <a:buNone/>
            </a:pPr>
            <a:r>
              <a:rPr lang="en-US" dirty="0" smtClean="0"/>
              <a:t>d. There is no value for n that will cause the output to be "not interesting". That part of the code can never be executed!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E0A9BA-FB79-413E-B292-5F7A7B4CB86D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E0A9BA-FB79-413E-B292-5F7A7B4CB86D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629400" y="6363222"/>
            <a:ext cx="1371600" cy="365125"/>
          </a:xfrm>
        </p:spPr>
        <p:txBody>
          <a:bodyPr/>
          <a:lstStyle/>
          <a:p>
            <a:fld id="{586B138F-EB36-4A2F-A3EF-C8778235DF35}" type="datetime9">
              <a:rPr lang="en-US" smtClean="0">
                <a:solidFill>
                  <a:prstClr val="black"/>
                </a:solidFill>
              </a:rPr>
              <a:pPr/>
              <a:t>10/2/2013 11:32:59 AM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419600" cy="365125"/>
          </a:xfr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CSE 101/102 PSUC                               Deparment of CSE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971800" y="1981200"/>
            <a:ext cx="4191000" cy="609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648738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1066800"/>
            <a:ext cx="7467600" cy="5059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E67C-27B3-4C23-84C6-22F68630CE0D}" type="datetime9">
              <a:rPr lang="en-US" smtClean="0">
                <a:solidFill>
                  <a:prstClr val="black"/>
                </a:solidFill>
              </a:rPr>
              <a:pPr/>
              <a:t>10/2/2013 11:32:59 AM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CSE 101/102 PSUC                               Deparment of CSE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500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0"/>
            <a:ext cx="2057400" cy="5059363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1066800"/>
            <a:ext cx="5105400" cy="5059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940F5-941B-4545-9BC0-F5EF502C0BDA}" type="datetime9">
              <a:rPr lang="en-US" smtClean="0">
                <a:solidFill>
                  <a:prstClr val="black"/>
                </a:solidFill>
              </a:rPr>
              <a:pPr/>
              <a:t>10/2/2013 11:32:59 AM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CSE 101/102 PSUC                               Deparment of CSE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2956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629400" y="6363222"/>
            <a:ext cx="1371600" cy="365125"/>
          </a:xfrm>
        </p:spPr>
        <p:txBody>
          <a:bodyPr/>
          <a:lstStyle/>
          <a:p>
            <a:fld id="{586B138F-EB36-4A2F-A3EF-C8778235DF35}" type="datetime9">
              <a:rPr lang="en-US" smtClean="0">
                <a:solidFill>
                  <a:prstClr val="black"/>
                </a:solidFill>
              </a:rPr>
              <a:pPr/>
              <a:t>10/2/2013 11:32:59 AM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419600" cy="365125"/>
          </a:xfr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CSE 101/102 PSUC                               Deparment of CSE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971800" y="1981200"/>
            <a:ext cx="4191000" cy="609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27714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66800"/>
            <a:ext cx="7467600" cy="5059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63222"/>
            <a:ext cx="1600200" cy="365125"/>
          </a:xfrm>
        </p:spPr>
        <p:txBody>
          <a:bodyPr/>
          <a:lstStyle/>
          <a:p>
            <a:fld id="{BBE84A55-62BD-4517-97ED-5D6FE48313DA}" type="datetime9">
              <a:rPr lang="en-US" smtClean="0">
                <a:solidFill>
                  <a:prstClr val="black"/>
                </a:solidFill>
              </a:rPr>
              <a:pPr/>
              <a:t>10/2/2013 11:32:59 AM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419600" cy="365125"/>
          </a:xfr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CSE 101/102 PSUC                               Deparment of CSE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219199" y="152400"/>
            <a:ext cx="7162801" cy="685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5570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199" y="4406900"/>
            <a:ext cx="7275513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2906713"/>
            <a:ext cx="7275513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DD97-05FC-44F9-846C-D6E79F2C6012}" type="datetime9">
              <a:rPr lang="en-US" smtClean="0">
                <a:solidFill>
                  <a:prstClr val="black"/>
                </a:solidFill>
              </a:rPr>
              <a:pPr/>
              <a:t>10/2/2013 11:32:59 AM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CSE 101/102 PSUC                               Deparment of CSE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414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66800"/>
            <a:ext cx="7467600" cy="5059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63222"/>
            <a:ext cx="1600200" cy="365125"/>
          </a:xfrm>
        </p:spPr>
        <p:txBody>
          <a:bodyPr/>
          <a:lstStyle/>
          <a:p>
            <a:fld id="{BBE84A55-62BD-4517-97ED-5D6FE48313DA}" type="datetime9">
              <a:rPr lang="en-US" smtClean="0">
                <a:solidFill>
                  <a:prstClr val="black"/>
                </a:solidFill>
              </a:rPr>
              <a:pPr/>
              <a:t>10/2/2013 11:32:59 AM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419600" cy="365125"/>
          </a:xfr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CSE 101/102 PSUC                               Deparment of CSE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219199" y="152400"/>
            <a:ext cx="7162801" cy="685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073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199" y="4406900"/>
            <a:ext cx="7275513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2906713"/>
            <a:ext cx="7275513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DD97-05FC-44F9-846C-D6E79F2C6012}" type="datetime9">
              <a:rPr lang="en-US" smtClean="0">
                <a:solidFill>
                  <a:prstClr val="black"/>
                </a:solidFill>
              </a:rPr>
              <a:pPr/>
              <a:t>10/2/2013 11:32:59 AM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CSE 101/102 PSUC                               Deparment of CSE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3008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800" y="1600200"/>
            <a:ext cx="35814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600200"/>
            <a:ext cx="3657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DABB-099A-469B-A76B-3455864C5920}" type="datetime9">
              <a:rPr lang="en-US" smtClean="0">
                <a:solidFill>
                  <a:prstClr val="black"/>
                </a:solidFill>
              </a:rPr>
              <a:pPr/>
              <a:t>10/2/2013 11:32:59 AM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CSE 101/102 PSUC                               Deparment of CSE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548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600199"/>
            <a:ext cx="3201988" cy="5746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800" y="2576863"/>
            <a:ext cx="3201988" cy="35492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35954" y="1600199"/>
            <a:ext cx="3203246" cy="5746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35954" y="2576863"/>
            <a:ext cx="3203246" cy="35492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39659-2064-48F9-83EA-96CEF7775039}" type="datetime9">
              <a:rPr lang="en-US" smtClean="0">
                <a:solidFill>
                  <a:prstClr val="black"/>
                </a:solidFill>
              </a:rPr>
              <a:pPr/>
              <a:t>10/2/2013 11:32:59 AM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CSE 101/102 PSUC                               Deparment of CSE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330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0355-47E1-4662-966E-6A5685887428}" type="datetime9">
              <a:rPr lang="en-US" smtClean="0">
                <a:solidFill>
                  <a:prstClr val="black"/>
                </a:solidFill>
              </a:rPr>
              <a:pPr/>
              <a:t>10/2/2013 11:32:59 AM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CSE 101/102 PSUC                               Deparment of CSE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48850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8DC4-7E9D-4645-A487-5FD3C3AD41B5}" type="datetime9">
              <a:rPr lang="en-US" smtClean="0">
                <a:solidFill>
                  <a:prstClr val="black"/>
                </a:solidFill>
              </a:rPr>
              <a:pPr/>
              <a:t>10/2/2013 11:32:59 AM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CSE 101/102 PSUC                               Deparment of CSE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172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1" y="1036259"/>
            <a:ext cx="2425336" cy="1041023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5650" y="1036259"/>
            <a:ext cx="4121150" cy="52435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7801" y="2198310"/>
            <a:ext cx="2425336" cy="42024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917A-9B66-4F7C-BBD7-AA60D3094F14}" type="datetime9">
              <a:rPr lang="en-US" smtClean="0">
                <a:solidFill>
                  <a:prstClr val="black"/>
                </a:solidFill>
              </a:rPr>
              <a:pPr/>
              <a:t>10/2/2013 11:32:59 AM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CSE 101/102 PSUC                               Deparment of CSE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319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2999"/>
            <a:ext cx="5486400" cy="3584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AC62-F9C8-4B57-BD89-BD31947B5B90}" type="datetime9">
              <a:rPr lang="en-US" smtClean="0">
                <a:solidFill>
                  <a:prstClr val="black"/>
                </a:solidFill>
              </a:rPr>
              <a:pPr/>
              <a:t>10/2/2013 11:32:59 AM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CSE 101/102 PSUC                               Deparment of CSE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775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" cy="6858000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363222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FBD4361-7B31-43F2-9F4F-DBCAB24ECD67}" type="datetime9">
              <a:rPr lang="en-US" smtClean="0">
                <a:solidFill>
                  <a:srgbClr val="00206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10/2/2013 11:32:59 AM</a:t>
            </a:fld>
            <a:endParaRPr lang="en-US">
              <a:solidFill>
                <a:srgbClr val="00206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356350"/>
            <a:ext cx="472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2060"/>
                </a:solidFill>
                <a:latin typeface="Arial" charset="0"/>
              </a:rPr>
              <a:t>CSE 101/102 PSUC                               Deparment of CSE</a:t>
            </a:r>
            <a:endParaRPr lang="en-US">
              <a:solidFill>
                <a:srgbClr val="00206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0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C7B5CDD-F673-4559-AEF8-BE7C83282ABA}" type="slidenum">
              <a:rPr lang="en-US" smtClean="0">
                <a:solidFill>
                  <a:srgbClr val="00206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2060"/>
              </a:solidFill>
              <a:latin typeface="Arial" charset="0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199" y="3048000"/>
            <a:ext cx="782333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382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73" r:id="rId12"/>
    <p:sldLayoutId id="2147483674" r:id="rId13"/>
    <p:sldLayoutId id="2147483675" r:id="rId14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2590800"/>
            <a:ext cx="6019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002060"/>
                </a:solidFill>
              </a:rPr>
              <a:t>Problem Solving Using Control Structures – I </a:t>
            </a:r>
            <a:endParaRPr lang="en-US" sz="4400" dirty="0">
              <a:solidFill>
                <a:srgbClr val="00206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5D12-A61E-47B8-8AD8-CFB56C5468C8}" type="datetime9">
              <a:rPr lang="en-US" smtClean="0">
                <a:solidFill>
                  <a:prstClr val="black"/>
                </a:solidFill>
              </a:rPr>
              <a:pPr/>
              <a:t>10/2/2013 11:32:59 AM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CSE 101/102 PSUC                               Deparment of CSE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748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990600"/>
            <a:ext cx="7467600" cy="53641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Suppose </a:t>
            </a:r>
            <a:r>
              <a:rPr lang="en-US" sz="2400" dirty="0"/>
              <a:t>your ticket price to an amusement park is based on age. The prices might be specified as follows:</a:t>
            </a:r>
          </a:p>
          <a:p>
            <a:r>
              <a:rPr lang="en-US" sz="2400" dirty="0"/>
              <a:t>children younger than 13 pay $</a:t>
            </a:r>
            <a:r>
              <a:rPr lang="en-US" sz="2400" dirty="0" smtClean="0"/>
              <a:t>6.00</a:t>
            </a:r>
          </a:p>
          <a:p>
            <a:r>
              <a:rPr lang="en-US" sz="2400" dirty="0" smtClean="0"/>
              <a:t>students </a:t>
            </a:r>
            <a:r>
              <a:rPr lang="en-US" sz="2400" dirty="0"/>
              <a:t>from age 13 to 18 pay $</a:t>
            </a:r>
            <a:r>
              <a:rPr lang="en-US" sz="2400" dirty="0" smtClean="0"/>
              <a:t>9.00</a:t>
            </a:r>
          </a:p>
          <a:p>
            <a:r>
              <a:rPr lang="en-US" sz="2400" dirty="0" smtClean="0"/>
              <a:t>college </a:t>
            </a:r>
            <a:r>
              <a:rPr lang="en-US" sz="2400" dirty="0"/>
              <a:t>students from </a:t>
            </a:r>
            <a:r>
              <a:rPr lang="en-US" sz="2400" dirty="0" smtClean="0"/>
              <a:t>age </a:t>
            </a:r>
            <a:r>
              <a:rPr lang="en-US" sz="2400" dirty="0"/>
              <a:t>19 to 25 pay $</a:t>
            </a:r>
            <a:r>
              <a:rPr lang="en-US" sz="2400" dirty="0" smtClean="0"/>
              <a:t>12.00</a:t>
            </a:r>
          </a:p>
          <a:p>
            <a:r>
              <a:rPr lang="en-US" sz="2400" dirty="0" smtClean="0"/>
              <a:t>adults </a:t>
            </a:r>
            <a:r>
              <a:rPr lang="en-US" sz="2400" dirty="0"/>
              <a:t>between 26 and 54 pay $15.00</a:t>
            </a:r>
          </a:p>
          <a:p>
            <a:r>
              <a:rPr lang="en-US" sz="2400" dirty="0" smtClean="0"/>
              <a:t>and </a:t>
            </a:r>
            <a:r>
              <a:rPr lang="en-US" sz="2400" dirty="0"/>
              <a:t>adults 55 and older pay $10.00</a:t>
            </a:r>
          </a:p>
        </p:txBody>
      </p:sp>
      <p:sp>
        <p:nvSpPr>
          <p:cNvPr id="5123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42E48B3E-1A87-4BC5-AE4A-1699B6F2C68E}" type="datetime9">
              <a:rPr lang="en-US" smtClean="0"/>
              <a:pPr/>
              <a:t>10/2/2013 11:33:05 AM</a:t>
            </a:fld>
            <a:endParaRPr lang="en-US" smtClean="0"/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8CD51F-2BB6-4427-ADA4-6CD2AD6D4488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12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CSE 101/102 PSUC                               Deparment of CSE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162801" cy="533400"/>
          </a:xfrm>
        </p:spPr>
        <p:txBody>
          <a:bodyPr>
            <a:noAutofit/>
          </a:bodyPr>
          <a:lstStyle/>
          <a:p>
            <a:r>
              <a:rPr lang="en-US" sz="2400" dirty="0" smtClean="0"/>
              <a:t>Example Program</a:t>
            </a:r>
          </a:p>
        </p:txBody>
      </p:sp>
      <p:sp>
        <p:nvSpPr>
          <p:cNvPr id="7" name="Left Arrow 6">
            <a:hlinkClick r:id="" action="ppaction://hlinkshowjump?jump=lastslideviewed"/>
          </p:cNvPr>
          <p:cNvSpPr/>
          <p:nvPr/>
        </p:nvSpPr>
        <p:spPr>
          <a:xfrm>
            <a:off x="152400" y="58674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0898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189037"/>
            <a:ext cx="3733800" cy="49831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if( age &lt; 13 )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</a:t>
            </a:r>
            <a:r>
              <a:rPr lang="en-US" sz="1600" dirty="0" err="1"/>
              <a:t>ticketPrice</a:t>
            </a:r>
            <a:r>
              <a:rPr lang="en-US" sz="1600" dirty="0"/>
              <a:t> = 6.00;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else </a:t>
            </a:r>
            <a:r>
              <a:rPr lang="en-US" sz="1600" dirty="0"/>
              <a:t>if( ( age &gt; 12 ) &amp;&amp; ( age &lt; 19 )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</a:t>
            </a:r>
            <a:r>
              <a:rPr lang="en-US" sz="1600" dirty="0" err="1"/>
              <a:t>ticketPrice</a:t>
            </a:r>
            <a:r>
              <a:rPr lang="en-US" sz="1600" dirty="0"/>
              <a:t> = 9.00;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else </a:t>
            </a:r>
            <a:r>
              <a:rPr lang="en-US" sz="1600" dirty="0"/>
              <a:t>if( ( age &gt;= 19 ) &amp;&amp; ( age &lt;= 25 )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</a:t>
            </a:r>
            <a:r>
              <a:rPr lang="en-US" sz="1600" dirty="0" err="1"/>
              <a:t>ticketPrice</a:t>
            </a:r>
            <a:r>
              <a:rPr lang="en-US" sz="1600" dirty="0"/>
              <a:t> = 12.00;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else </a:t>
            </a:r>
            <a:r>
              <a:rPr lang="en-US" sz="1600" dirty="0"/>
              <a:t>if( ( age &gt;= 26 ) &amp;&amp; ( age &lt;= 54 )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</a:t>
            </a:r>
            <a:r>
              <a:rPr lang="en-US" sz="1600" dirty="0" err="1"/>
              <a:t>ticketPrice</a:t>
            </a:r>
            <a:r>
              <a:rPr lang="en-US" sz="1600" dirty="0"/>
              <a:t> = 15.00;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else </a:t>
            </a:r>
            <a:r>
              <a:rPr lang="en-US" sz="1600" dirty="0"/>
              <a:t>if ( age </a:t>
            </a:r>
            <a:r>
              <a:rPr lang="en-US" sz="1600" dirty="0" smtClean="0"/>
              <a:t>&gt;= 55 </a:t>
            </a:r>
            <a:r>
              <a:rPr lang="en-US" sz="16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</a:t>
            </a:r>
            <a:r>
              <a:rPr lang="en-US" sz="1600" dirty="0" err="1"/>
              <a:t>ticketPrice</a:t>
            </a:r>
            <a:r>
              <a:rPr lang="en-US" sz="1600" dirty="0"/>
              <a:t> = 10.00;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}</a:t>
            </a:r>
          </a:p>
        </p:txBody>
      </p:sp>
      <p:sp>
        <p:nvSpPr>
          <p:cNvPr id="5123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42E48B3E-1A87-4BC5-AE4A-1699B6F2C68E}" type="datetime9">
              <a:rPr lang="en-US" smtClean="0"/>
              <a:pPr/>
              <a:t>10/2/2013 11:33:06 AM</a:t>
            </a:fld>
            <a:endParaRPr lang="en-US" smtClean="0"/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8CD51F-2BB6-4427-ADA4-6CD2AD6D4488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12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CSE 101/102 PSUC                               Deparment of CSE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162801" cy="533400"/>
          </a:xfrm>
        </p:spPr>
        <p:txBody>
          <a:bodyPr>
            <a:noAutofit/>
          </a:bodyPr>
          <a:lstStyle/>
          <a:p>
            <a:r>
              <a:rPr lang="en-US" sz="2400" dirty="0" smtClean="0"/>
              <a:t>Program code….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34000" y="1295400"/>
            <a:ext cx="3733800" cy="4953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 smtClean="0"/>
              <a:t>if( age &lt; 13 )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 smtClean="0"/>
              <a:t>   {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ticketPrice</a:t>
            </a:r>
            <a:r>
              <a:rPr lang="en-US" sz="1600" dirty="0" smtClean="0"/>
              <a:t> = 6.00;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 smtClean="0"/>
              <a:t>   }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 smtClean="0"/>
              <a:t>else if(age &lt; 19 )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 smtClean="0"/>
              <a:t>   {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ticketPrice</a:t>
            </a:r>
            <a:r>
              <a:rPr lang="en-US" sz="1600" dirty="0" smtClean="0"/>
              <a:t> = 9.00;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 smtClean="0"/>
              <a:t>   }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 smtClean="0"/>
              <a:t>else if( age &lt; 26 ) 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 smtClean="0"/>
              <a:t>   {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ticketPrice</a:t>
            </a:r>
            <a:r>
              <a:rPr lang="en-US" sz="1600" dirty="0" smtClean="0"/>
              <a:t> = 12.00;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 smtClean="0"/>
              <a:t>   }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 smtClean="0"/>
              <a:t>else if(  age &lt;= 54 ) 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 smtClean="0"/>
              <a:t>   {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ticketPrice</a:t>
            </a:r>
            <a:r>
              <a:rPr lang="en-US" sz="1600" dirty="0" smtClean="0"/>
              <a:t> = 15.00;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 smtClean="0"/>
              <a:t>   }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 smtClean="0"/>
              <a:t> else 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 err="1" smtClean="0"/>
              <a:t>ticketPrice</a:t>
            </a:r>
            <a:r>
              <a:rPr lang="en-US" sz="1600" dirty="0" smtClean="0"/>
              <a:t> = 10.00;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 smtClean="0"/>
              <a:t>   </a:t>
            </a:r>
            <a:endParaRPr lang="en-US" sz="16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495800" y="2978727"/>
            <a:ext cx="990600" cy="83127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4800" dirty="0" smtClean="0">
                <a:solidFill>
                  <a:srgbClr val="FF0000"/>
                </a:solidFill>
              </a:rPr>
              <a:t>Or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10" name="Left Arrow 9">
            <a:hlinkClick r:id="" action="ppaction://hlinkshowjump?jump=lastslideviewed"/>
          </p:cNvPr>
          <p:cNvSpPr/>
          <p:nvPr/>
        </p:nvSpPr>
        <p:spPr>
          <a:xfrm>
            <a:off x="152400" y="58674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9848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1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1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2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12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12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12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uiExpand="1" build="p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990600"/>
            <a:ext cx="7848600" cy="5410199"/>
          </a:xfrm>
        </p:spPr>
        <p:txBody>
          <a:bodyPr/>
          <a:lstStyle/>
          <a:p>
            <a:pPr marL="0" indent="0">
              <a:buNone/>
            </a:pPr>
            <a:r>
              <a:rPr lang="en-GB" sz="1800" dirty="0" smtClean="0"/>
              <a:t>void </a:t>
            </a:r>
            <a:r>
              <a:rPr lang="en-GB" sz="1800" dirty="0" smtClean="0"/>
              <a:t>main</a:t>
            </a:r>
            <a:r>
              <a:rPr lang="en-GB" sz="1800" dirty="0"/>
              <a:t>( )</a:t>
            </a:r>
            <a:endParaRPr lang="en-US" sz="1800" dirty="0"/>
          </a:p>
          <a:p>
            <a:pPr marL="0" indent="0">
              <a:buNone/>
            </a:pPr>
            <a:r>
              <a:rPr lang="en-GB" sz="1800" dirty="0" smtClean="0"/>
              <a:t>{</a:t>
            </a:r>
            <a:r>
              <a:rPr lang="en-GB" sz="1800" dirty="0"/>
              <a:t>	</a:t>
            </a:r>
            <a:r>
              <a:rPr lang="en-GB" sz="1800" dirty="0" err="1"/>
              <a:t>int</a:t>
            </a:r>
            <a:r>
              <a:rPr lang="en-GB" sz="1800" dirty="0"/>
              <a:t> n1,n2,n3,max;</a:t>
            </a:r>
            <a:endParaRPr lang="en-US" sz="1800" dirty="0"/>
          </a:p>
          <a:p>
            <a:pPr marL="0" indent="0">
              <a:buNone/>
            </a:pPr>
            <a:r>
              <a:rPr lang="en-GB" sz="1800" dirty="0"/>
              <a:t>	</a:t>
            </a:r>
            <a:r>
              <a:rPr lang="en-GB" sz="1800" dirty="0" err="1" smtClean="0"/>
              <a:t>cout</a:t>
            </a:r>
            <a:r>
              <a:rPr lang="en-GB" sz="1800" dirty="0" smtClean="0"/>
              <a:t>&lt;&lt;“Enter three numbers”;</a:t>
            </a:r>
          </a:p>
          <a:p>
            <a:pPr marL="0" indent="0">
              <a:buNone/>
            </a:pPr>
            <a:r>
              <a:rPr lang="en-GB" sz="1800" dirty="0"/>
              <a:t>	</a:t>
            </a:r>
            <a:r>
              <a:rPr lang="en-GB" sz="1800" dirty="0" err="1" smtClean="0"/>
              <a:t>cin</a:t>
            </a:r>
            <a:r>
              <a:rPr lang="en-GB" sz="1800" dirty="0" smtClean="0"/>
              <a:t>&gt;&gt;n1&gt;&gt;n2&gt;&gt;n3;</a:t>
            </a:r>
            <a:endParaRPr lang="en-US" sz="1800" dirty="0"/>
          </a:p>
          <a:p>
            <a:pPr marL="0" indent="0">
              <a:buNone/>
            </a:pPr>
            <a:r>
              <a:rPr lang="en-GB" sz="1800" dirty="0"/>
              <a:t>	</a:t>
            </a:r>
            <a:r>
              <a:rPr lang="en-GB" sz="1800" dirty="0" smtClean="0"/>
              <a:t>if </a:t>
            </a:r>
            <a:r>
              <a:rPr lang="en-GB" sz="1800" dirty="0"/>
              <a:t>( n1 &gt; n2)</a:t>
            </a:r>
            <a:endParaRPr lang="en-US" sz="1800" dirty="0"/>
          </a:p>
          <a:p>
            <a:pPr marL="0" indent="0">
              <a:buNone/>
            </a:pPr>
            <a:r>
              <a:rPr lang="en-GB" sz="1800" dirty="0"/>
              <a:t>	</a:t>
            </a:r>
            <a:r>
              <a:rPr lang="en-GB" sz="1800" dirty="0" smtClean="0"/>
              <a:t>   </a:t>
            </a:r>
            <a:r>
              <a:rPr lang="en-GB" sz="1800" dirty="0"/>
              <a:t>if( n1 &gt; n3)	</a:t>
            </a:r>
            <a:endParaRPr lang="en-GB" sz="1800" dirty="0" smtClean="0"/>
          </a:p>
          <a:p>
            <a:pPr marL="0" indent="0">
              <a:buNone/>
            </a:pPr>
            <a:r>
              <a:rPr lang="en-GB" sz="1800" dirty="0" smtClean="0"/>
              <a:t>	</a:t>
            </a:r>
            <a:r>
              <a:rPr lang="en-GB" sz="1800" dirty="0"/>
              <a:t>	max = n1;</a:t>
            </a:r>
            <a:endParaRPr lang="en-US" sz="1800" dirty="0"/>
          </a:p>
          <a:p>
            <a:pPr marL="0" indent="0">
              <a:buNone/>
            </a:pPr>
            <a:r>
              <a:rPr lang="en-GB" sz="1800" dirty="0"/>
              <a:t>	</a:t>
            </a:r>
            <a:r>
              <a:rPr lang="en-GB" sz="1800" dirty="0" smtClean="0"/>
              <a:t>   </a:t>
            </a:r>
            <a:r>
              <a:rPr lang="en-GB" sz="1800" dirty="0"/>
              <a:t>else		/* if n1 &gt; n2 and n1 not &gt; n3*/</a:t>
            </a:r>
            <a:endParaRPr lang="en-US" sz="1800" dirty="0"/>
          </a:p>
          <a:p>
            <a:pPr marL="0" indent="0">
              <a:buNone/>
            </a:pPr>
            <a:r>
              <a:rPr lang="en-GB" sz="1800" dirty="0"/>
              <a:t>		</a:t>
            </a:r>
            <a:r>
              <a:rPr lang="en-GB" sz="1800" dirty="0" smtClean="0"/>
              <a:t>max </a:t>
            </a:r>
            <a:r>
              <a:rPr lang="en-GB" sz="1800" dirty="0"/>
              <a:t>= n3;</a:t>
            </a:r>
            <a:endParaRPr lang="en-US" sz="1800" dirty="0"/>
          </a:p>
          <a:p>
            <a:pPr marL="0" indent="0">
              <a:buNone/>
            </a:pPr>
            <a:r>
              <a:rPr lang="en-GB" sz="1800" dirty="0"/>
              <a:t>	</a:t>
            </a:r>
            <a:r>
              <a:rPr lang="en-GB" sz="1800" dirty="0" smtClean="0"/>
              <a:t>else</a:t>
            </a:r>
            <a:endParaRPr lang="en-US" sz="1800" dirty="0"/>
          </a:p>
          <a:p>
            <a:pPr marL="0" indent="0">
              <a:buNone/>
            </a:pPr>
            <a:r>
              <a:rPr lang="en-GB" sz="1800" dirty="0"/>
              <a:t>	</a:t>
            </a:r>
            <a:r>
              <a:rPr lang="en-GB" sz="1800" dirty="0" smtClean="0"/>
              <a:t>   if </a:t>
            </a:r>
            <a:r>
              <a:rPr lang="en-GB" sz="1800" dirty="0"/>
              <a:t>(n2 &gt; n3) 			</a:t>
            </a:r>
            <a:endParaRPr lang="en-GB" sz="1800" dirty="0" smtClean="0"/>
          </a:p>
          <a:p>
            <a:pPr marL="0" indent="0">
              <a:buNone/>
            </a:pPr>
            <a:r>
              <a:rPr lang="en-GB" sz="1800" dirty="0"/>
              <a:t>		max = n2;</a:t>
            </a:r>
            <a:endParaRPr lang="en-US" sz="1800" dirty="0"/>
          </a:p>
          <a:p>
            <a:pPr marL="0" indent="0">
              <a:buNone/>
            </a:pPr>
            <a:r>
              <a:rPr lang="en-GB" sz="1800" dirty="0"/>
              <a:t>	</a:t>
            </a:r>
            <a:r>
              <a:rPr lang="en-GB" sz="1800" dirty="0" smtClean="0"/>
              <a:t>   else</a:t>
            </a:r>
            <a:r>
              <a:rPr lang="en-GB" sz="1800" dirty="0"/>
              <a:t>			/* if n1&lt;=n2 and n2 not &gt; n3 */</a:t>
            </a:r>
            <a:endParaRPr lang="en-US" sz="1800" dirty="0"/>
          </a:p>
          <a:p>
            <a:pPr marL="0" indent="0">
              <a:buNone/>
            </a:pPr>
            <a:r>
              <a:rPr lang="en-GB" sz="1800" dirty="0"/>
              <a:t>		max = n3;</a:t>
            </a:r>
            <a:endParaRPr lang="en-US" sz="1800" dirty="0"/>
          </a:p>
          <a:p>
            <a:pPr marL="0" indent="0">
              <a:buNone/>
            </a:pPr>
            <a:r>
              <a:rPr lang="en-GB" sz="1800" dirty="0"/>
              <a:t>	</a:t>
            </a:r>
            <a:r>
              <a:rPr lang="en-GB" sz="1800" dirty="0" err="1" smtClean="0"/>
              <a:t>cout</a:t>
            </a:r>
            <a:r>
              <a:rPr lang="en-GB" sz="1800" dirty="0" smtClean="0"/>
              <a:t>&lt;&lt;“Maximum of the entered 3 numbers =”&lt;&lt;max;</a:t>
            </a:r>
            <a:endParaRPr lang="en-US" sz="1800" dirty="0"/>
          </a:p>
          <a:p>
            <a:pPr marL="0" indent="0">
              <a:buNone/>
            </a:pPr>
            <a:r>
              <a:rPr lang="en-GB" sz="1800" dirty="0"/>
              <a:t>}</a:t>
            </a:r>
            <a:endParaRPr lang="en-US" sz="1800" dirty="0"/>
          </a:p>
        </p:txBody>
      </p:sp>
      <p:sp>
        <p:nvSpPr>
          <p:cNvPr id="5123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42E48B3E-1A87-4BC5-AE4A-1699B6F2C68E}" type="datetime9">
              <a:rPr lang="en-US" smtClean="0"/>
              <a:pPr/>
              <a:t>10/2/2013 11:33:06 AM</a:t>
            </a:fld>
            <a:endParaRPr lang="en-US" smtClean="0"/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8CD51F-2BB6-4427-ADA4-6CD2AD6D4488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12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CSE 101/102 PSUC                               Deparment of CSE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162801" cy="533400"/>
          </a:xfrm>
        </p:spPr>
        <p:txBody>
          <a:bodyPr>
            <a:noAutofit/>
          </a:bodyPr>
          <a:lstStyle/>
          <a:p>
            <a:r>
              <a:rPr lang="en-GB" sz="2400" dirty="0" smtClean="0"/>
              <a:t>To </a:t>
            </a:r>
            <a:r>
              <a:rPr lang="en-GB" sz="2400" dirty="0"/>
              <a:t>find maximum in 3 accepted integers</a:t>
            </a:r>
            <a:endParaRPr lang="en-US" sz="2400" dirty="0" smtClean="0"/>
          </a:p>
        </p:txBody>
      </p:sp>
      <p:sp>
        <p:nvSpPr>
          <p:cNvPr id="7" name="Left Arrow 6">
            <a:hlinkClick r:id="" action="ppaction://hlinkshowjump?jump=lastslideviewed"/>
          </p:cNvPr>
          <p:cNvSpPr/>
          <p:nvPr/>
        </p:nvSpPr>
        <p:spPr>
          <a:xfrm>
            <a:off x="152400" y="58674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4727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914400"/>
            <a:ext cx="7315200" cy="25908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/>
              <a:t>n;</a:t>
            </a:r>
          </a:p>
          <a:p>
            <a:pPr marL="0" indent="0">
              <a:buNone/>
            </a:pPr>
            <a:r>
              <a:rPr lang="en-US" sz="1800" dirty="0" err="1"/>
              <a:t>cout</a:t>
            </a:r>
            <a:r>
              <a:rPr lang="en-US" sz="1800" dirty="0"/>
              <a:t> &lt;&lt; "Enter an integer: </a:t>
            </a:r>
            <a:r>
              <a:rPr lang="en-US" sz="1800" dirty="0" smtClean="0"/>
              <a:t>"; </a:t>
            </a:r>
            <a:r>
              <a:rPr lang="en-US" sz="1800" dirty="0" err="1" smtClean="0"/>
              <a:t>cin</a:t>
            </a:r>
            <a:r>
              <a:rPr lang="en-US" sz="1800" dirty="0" smtClean="0"/>
              <a:t> </a:t>
            </a:r>
            <a:r>
              <a:rPr lang="en-US" sz="1800" dirty="0"/>
              <a:t>&gt;&gt; n;</a:t>
            </a:r>
          </a:p>
          <a:p>
            <a:pPr marL="0" indent="0">
              <a:buNone/>
            </a:pPr>
            <a:r>
              <a:rPr lang="en-US" sz="1800" dirty="0"/>
              <a:t>if (n &lt; 10)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err="1"/>
              <a:t>cout</a:t>
            </a:r>
            <a:r>
              <a:rPr lang="en-US" sz="1800" dirty="0"/>
              <a:t> &lt;&lt; "less than 10" &lt;&lt; 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else if (n &gt; 5)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err="1"/>
              <a:t>cout</a:t>
            </a:r>
            <a:r>
              <a:rPr lang="en-US" sz="1800" dirty="0"/>
              <a:t> &lt;&lt; "greater than </a:t>
            </a:r>
            <a:r>
              <a:rPr lang="en-US" sz="1800" dirty="0" smtClean="0"/>
              <a:t>15</a:t>
            </a:r>
            <a:r>
              <a:rPr lang="en-US" sz="1800" dirty="0"/>
              <a:t>" &lt;&lt; 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else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err="1"/>
              <a:t>cout</a:t>
            </a:r>
            <a:r>
              <a:rPr lang="en-US" sz="1800" dirty="0"/>
              <a:t> &lt;&lt; "not interesting" &lt;&lt; </a:t>
            </a:r>
            <a:r>
              <a:rPr lang="en-US" sz="1800" dirty="0" err="1" smtClean="0"/>
              <a:t>endl</a:t>
            </a:r>
            <a:r>
              <a:rPr lang="en-US" sz="1800" dirty="0" smtClean="0"/>
              <a:t>;</a:t>
            </a:r>
          </a:p>
        </p:txBody>
      </p:sp>
      <p:sp>
        <p:nvSpPr>
          <p:cNvPr id="5123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42E48B3E-1A87-4BC5-AE4A-1699B6F2C68E}" type="datetime9">
              <a:rPr lang="en-US" smtClean="0"/>
              <a:pPr/>
              <a:t>10/2/2013 11:33:06 AM</a:t>
            </a:fld>
            <a:endParaRPr lang="en-US" smtClean="0"/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8CD51F-2BB6-4427-ADA4-6CD2AD6D4488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12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CSE 101/102 PSUC                               Deparment of CSE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162801" cy="609600"/>
          </a:xfrm>
        </p:spPr>
        <p:txBody>
          <a:bodyPr>
            <a:noAutofit/>
          </a:bodyPr>
          <a:lstStyle/>
          <a:p>
            <a:pPr marL="0" indent="0"/>
            <a:r>
              <a:rPr lang="en-US" sz="2400" dirty="0"/>
              <a:t>Answer the questions below concerning the following fragment of code.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371600" y="3775366"/>
            <a:ext cx="7315200" cy="239683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 smtClean="0"/>
              <a:t>a. What will be the output of the fragment above if the interactive user enters the integer value 0 ?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/>
              <a:t>b. What will be the output of the fragment above if the interactive user enters the integer value 15 ?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/>
              <a:t>c. What will be the output of the fragment above if the interactive user enters the integer value 7 ?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/>
              <a:t>d. What values for n will cause the output of the fragment above to be "not interesting"?</a:t>
            </a:r>
          </a:p>
        </p:txBody>
      </p:sp>
      <p:sp>
        <p:nvSpPr>
          <p:cNvPr id="8" name="Left Arrow 7">
            <a:hlinkClick r:id="" action="ppaction://hlinkshowjump?jump=lastslideviewed"/>
          </p:cNvPr>
          <p:cNvSpPr/>
          <p:nvPr/>
        </p:nvSpPr>
        <p:spPr>
          <a:xfrm>
            <a:off x="152400" y="58674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79481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uiExpand="1" build="p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371600"/>
            <a:ext cx="7315200" cy="32004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if </a:t>
            </a:r>
            <a:r>
              <a:rPr lang="en-US" sz="2800" dirty="0" smtClean="0"/>
              <a:t>(count </a:t>
            </a:r>
            <a:r>
              <a:rPr lang="en-US" sz="2800" dirty="0"/>
              <a:t>&gt;= 1 &amp;&amp; count</a:t>
            </a:r>
            <a:r>
              <a:rPr lang="en-US" sz="2800" dirty="0" smtClean="0"/>
              <a:t> </a:t>
            </a:r>
            <a:r>
              <a:rPr lang="en-US" sz="2800" dirty="0"/>
              <a:t>&lt;= 4) </a:t>
            </a:r>
            <a:endParaRPr lang="en-US" sz="2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err="1" smtClean="0"/>
              <a:t>cout</a:t>
            </a:r>
            <a:r>
              <a:rPr lang="en-US" sz="2800" dirty="0" smtClean="0"/>
              <a:t> </a:t>
            </a:r>
            <a:r>
              <a:rPr lang="en-US" sz="2800" dirty="0"/>
              <a:t>&lt;&lt; "You need more cars."; </a:t>
            </a:r>
            <a:endParaRPr lang="en-US" sz="2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/>
              <a:t>else </a:t>
            </a:r>
            <a:r>
              <a:rPr lang="en-US" sz="2800" dirty="0"/>
              <a:t>if </a:t>
            </a:r>
            <a:r>
              <a:rPr lang="en-US" sz="2800" dirty="0" smtClean="0"/>
              <a:t>(</a:t>
            </a:r>
            <a:r>
              <a:rPr lang="en-US" sz="2800" dirty="0"/>
              <a:t>count</a:t>
            </a:r>
            <a:r>
              <a:rPr lang="en-US" sz="2800" dirty="0" smtClean="0"/>
              <a:t> </a:t>
            </a:r>
            <a:r>
              <a:rPr lang="en-US" sz="2800" dirty="0"/>
              <a:t>&lt;= 8) </a:t>
            </a:r>
            <a:endParaRPr lang="en-US" sz="2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err="1" smtClean="0"/>
              <a:t>cout</a:t>
            </a:r>
            <a:r>
              <a:rPr lang="en-US" sz="2800" dirty="0" smtClean="0"/>
              <a:t> </a:t>
            </a:r>
            <a:r>
              <a:rPr lang="en-US" sz="2800" dirty="0"/>
              <a:t>&lt;&lt; "Now you need a house."; </a:t>
            </a:r>
            <a:endParaRPr lang="en-US" sz="2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/>
              <a:t>else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err="1" smtClean="0"/>
              <a:t>cout</a:t>
            </a:r>
            <a:r>
              <a:rPr lang="en-US" sz="2800" dirty="0" smtClean="0"/>
              <a:t> </a:t>
            </a:r>
            <a:r>
              <a:rPr lang="en-US" sz="2800" dirty="0"/>
              <a:t>&lt;&lt; "What are you? A peace-loving </a:t>
            </a:r>
            <a:r>
              <a:rPr lang="en-US" sz="2800" dirty="0" smtClean="0"/>
              <a:t>human";</a:t>
            </a:r>
          </a:p>
        </p:txBody>
      </p:sp>
      <p:sp>
        <p:nvSpPr>
          <p:cNvPr id="5123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42E48B3E-1A87-4BC5-AE4A-1699B6F2C68E}" type="datetime9">
              <a:rPr lang="en-US" smtClean="0"/>
              <a:pPr/>
              <a:t>10/2/2013 11:33:07 AM</a:t>
            </a:fld>
            <a:endParaRPr lang="en-US" smtClean="0"/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8CD51F-2BB6-4427-ADA4-6CD2AD6D4488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12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CSE 101/102 PSUC                               Deparment of CSE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162801" cy="609600"/>
          </a:xfrm>
        </p:spPr>
        <p:txBody>
          <a:bodyPr>
            <a:noAutofit/>
          </a:bodyPr>
          <a:lstStyle/>
          <a:p>
            <a:pPr marL="0" indent="0"/>
            <a:r>
              <a:rPr lang="en-US" sz="2400" dirty="0" smtClean="0"/>
              <a:t>Write the following code using switch case.</a:t>
            </a:r>
            <a:endParaRPr lang="en-US" sz="2400" dirty="0"/>
          </a:p>
        </p:txBody>
      </p:sp>
      <p:sp>
        <p:nvSpPr>
          <p:cNvPr id="7" name="Left Arrow 6">
            <a:hlinkClick r:id="" action="ppaction://hlinkshowjump?jump=lastslideviewed"/>
          </p:cNvPr>
          <p:cNvSpPr/>
          <p:nvPr/>
        </p:nvSpPr>
        <p:spPr>
          <a:xfrm>
            <a:off x="152400" y="58674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77387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Grp="1" noChangeArrowheads="1"/>
          </p:cNvSpPr>
          <p:nvPr>
            <p:ph idx="1"/>
          </p:nvPr>
        </p:nvSpPr>
        <p:spPr>
          <a:xfrm>
            <a:off x="1295400" y="914400"/>
            <a:ext cx="7315200" cy="5410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 smtClean="0"/>
              <a:t>count;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err="1" smtClean="0"/>
              <a:t>cout</a:t>
            </a:r>
            <a:r>
              <a:rPr lang="en-US" sz="2200" dirty="0" smtClean="0"/>
              <a:t> </a:t>
            </a:r>
            <a:r>
              <a:rPr lang="en-US" sz="2200" dirty="0"/>
              <a:t>&lt;&lt; "How many cars do you have?"; </a:t>
            </a:r>
            <a:endParaRPr lang="en-US" sz="2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err="1" smtClean="0"/>
              <a:t>cin</a:t>
            </a:r>
            <a:r>
              <a:rPr lang="en-US" sz="2200" dirty="0" smtClean="0"/>
              <a:t> </a:t>
            </a:r>
            <a:r>
              <a:rPr lang="en-US" sz="2200" dirty="0"/>
              <a:t>&gt;&gt; </a:t>
            </a:r>
            <a:r>
              <a:rPr lang="en-US" sz="2200" dirty="0" smtClean="0"/>
              <a:t>count;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/>
              <a:t>switch (count)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/>
              <a:t>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/>
              <a:t>case </a:t>
            </a:r>
            <a:r>
              <a:rPr lang="en-US" sz="2200" dirty="0"/>
              <a:t>1: </a:t>
            </a:r>
            <a:endParaRPr lang="en-US" sz="2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/>
              <a:t>case </a:t>
            </a:r>
            <a:r>
              <a:rPr lang="en-US" sz="2200" dirty="0"/>
              <a:t>2: </a:t>
            </a:r>
            <a:endParaRPr lang="en-US" sz="2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/>
              <a:t>case </a:t>
            </a:r>
            <a:r>
              <a:rPr lang="en-US" sz="2200" dirty="0"/>
              <a:t>3: </a:t>
            </a:r>
            <a:endParaRPr lang="en-US" sz="2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/>
              <a:t>case </a:t>
            </a:r>
            <a:r>
              <a:rPr lang="en-US" sz="2200" dirty="0"/>
              <a:t>4: </a:t>
            </a:r>
            <a:r>
              <a:rPr lang="en-US" sz="2200" dirty="0" err="1"/>
              <a:t>cout</a:t>
            </a:r>
            <a:r>
              <a:rPr lang="en-US" sz="2200" dirty="0"/>
              <a:t> &lt;&lt; "You need more cars.";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/>
              <a:t>              break</a:t>
            </a:r>
            <a:r>
              <a:rPr lang="en-US" sz="2200" dirty="0"/>
              <a:t>; </a:t>
            </a:r>
            <a:endParaRPr lang="en-US" sz="2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/>
              <a:t>case </a:t>
            </a:r>
            <a:r>
              <a:rPr lang="en-US" sz="2200" dirty="0"/>
              <a:t>5: </a:t>
            </a:r>
            <a:endParaRPr lang="en-US" sz="2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/>
              <a:t>case </a:t>
            </a:r>
            <a:r>
              <a:rPr lang="en-US" sz="2200" dirty="0"/>
              <a:t>6: </a:t>
            </a:r>
            <a:endParaRPr lang="en-US" sz="2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/>
              <a:t>case </a:t>
            </a:r>
            <a:r>
              <a:rPr lang="en-US" sz="2200" dirty="0"/>
              <a:t>7: </a:t>
            </a:r>
            <a:endParaRPr lang="en-US" sz="2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/>
              <a:t>case </a:t>
            </a:r>
            <a:r>
              <a:rPr lang="en-US" sz="2200" dirty="0"/>
              <a:t>8: </a:t>
            </a:r>
            <a:r>
              <a:rPr lang="en-US" sz="2200" dirty="0" err="1"/>
              <a:t>cout</a:t>
            </a:r>
            <a:r>
              <a:rPr lang="en-US" sz="2200" dirty="0"/>
              <a:t> &lt;&lt; "Now you need a house."; </a:t>
            </a:r>
            <a:endParaRPr lang="en-US" sz="2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      break</a:t>
            </a:r>
            <a:r>
              <a:rPr lang="en-US" sz="2200" dirty="0"/>
              <a:t>; </a:t>
            </a:r>
            <a:endParaRPr lang="en-US" sz="2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/>
              <a:t>default</a:t>
            </a:r>
            <a:r>
              <a:rPr lang="en-US" sz="2200" dirty="0"/>
              <a:t>: </a:t>
            </a:r>
            <a:r>
              <a:rPr lang="en-US" sz="2200" dirty="0" err="1"/>
              <a:t>cout</a:t>
            </a:r>
            <a:r>
              <a:rPr lang="en-US" sz="2200" dirty="0"/>
              <a:t> &lt;&lt; "What are you? A peace-loving </a:t>
            </a:r>
            <a:r>
              <a:rPr lang="en-US" sz="2200" dirty="0" smtClean="0"/>
              <a:t>human?";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/>
              <a:t>}</a:t>
            </a:r>
          </a:p>
        </p:txBody>
      </p:sp>
      <p:sp>
        <p:nvSpPr>
          <p:cNvPr id="5123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42E48B3E-1A87-4BC5-AE4A-1699B6F2C68E}" type="datetime9">
              <a:rPr lang="en-US" smtClean="0"/>
              <a:pPr/>
              <a:t>10/2/2013 11:33:07 AM</a:t>
            </a:fld>
            <a:endParaRPr lang="en-US" smtClean="0"/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8CD51F-2BB6-4427-ADA4-6CD2AD6D4488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12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CSE 101/102 PSUC                               Deparment of CSE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162801" cy="609600"/>
          </a:xfrm>
        </p:spPr>
        <p:txBody>
          <a:bodyPr>
            <a:noAutofit/>
          </a:bodyPr>
          <a:lstStyle/>
          <a:p>
            <a:pPr marL="0" indent="0"/>
            <a:r>
              <a:rPr lang="en-US" sz="2400" dirty="0" smtClean="0"/>
              <a:t>Code using switch case.</a:t>
            </a:r>
            <a:endParaRPr lang="en-US" sz="2400" dirty="0"/>
          </a:p>
        </p:txBody>
      </p:sp>
      <p:sp>
        <p:nvSpPr>
          <p:cNvPr id="7" name="Left Arrow 6">
            <a:hlinkClick r:id="" action="ppaction://hlinkshowjump?jump=lastslideviewed"/>
          </p:cNvPr>
          <p:cNvSpPr/>
          <p:nvPr/>
        </p:nvSpPr>
        <p:spPr>
          <a:xfrm>
            <a:off x="152400" y="58674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75427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371600"/>
            <a:ext cx="6934200" cy="3352800"/>
          </a:xfrm>
        </p:spPr>
        <p:txBody>
          <a:bodyPr/>
          <a:lstStyle/>
          <a:p>
            <a:r>
              <a:rPr lang="en-US" sz="2800" dirty="0" smtClean="0"/>
              <a:t>Finding errors and outputs on selection statements</a:t>
            </a:r>
          </a:p>
          <a:p>
            <a:r>
              <a:rPr lang="en-US" sz="2800" dirty="0" smtClean="0"/>
              <a:t>Programs on selection statements</a:t>
            </a:r>
          </a:p>
        </p:txBody>
      </p:sp>
      <p:sp>
        <p:nvSpPr>
          <p:cNvPr id="5123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42E48B3E-1A87-4BC5-AE4A-1699B6F2C68E}" type="datetime9">
              <a:rPr lang="en-US" smtClean="0"/>
              <a:pPr/>
              <a:t>10/2/2013 11:33:07 AM</a:t>
            </a:fld>
            <a:endParaRPr lang="en-US" smtClean="0"/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8CD51F-2BB6-4427-ADA4-6CD2AD6D4488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512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CSE 101/102 PSUC                               Deparment of CSE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162801" cy="609600"/>
          </a:xfrm>
        </p:spPr>
        <p:txBody>
          <a:bodyPr>
            <a:noAutofit/>
          </a:bodyPr>
          <a:lstStyle/>
          <a:p>
            <a:pPr marL="0" indent="0"/>
            <a:r>
              <a:rPr lang="en-US" sz="3200" dirty="0" smtClean="0"/>
              <a:t>Summary</a:t>
            </a:r>
            <a:endParaRPr lang="en-US" sz="3200" dirty="0"/>
          </a:p>
        </p:txBody>
      </p:sp>
      <p:sp>
        <p:nvSpPr>
          <p:cNvPr id="7" name="Left Arrow 6">
            <a:hlinkClick r:id="" action="ppaction://hlinkshowjump?jump=lastslideviewed"/>
          </p:cNvPr>
          <p:cNvSpPr/>
          <p:nvPr/>
        </p:nvSpPr>
        <p:spPr>
          <a:xfrm>
            <a:off x="152400" y="58674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88269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2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5C18C00F-D9A1-45AD-99E0-87FB567D79CE}" type="datetime9">
              <a:rPr lang="en-US" smtClean="0"/>
              <a:pPr/>
              <a:t>10/2/2013 11:33:00 AM</a:t>
            </a:fld>
            <a:endParaRPr lang="en-US" smtClean="0"/>
          </a:p>
        </p:txBody>
      </p:sp>
      <p:sp>
        <p:nvSpPr>
          <p:cNvPr id="30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51CA2F-AF75-4F77-A0D6-0D9D2367F600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077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CSE 101/102 PSUC                               Deparment of CSE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4000" dirty="0" smtClean="0"/>
              <a:t>Objectives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95400" y="1524000"/>
            <a:ext cx="74676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latin typeface="Tempus Sans ITC" pitchFamily="82" charset="0"/>
              </a:rPr>
              <a:t>Code Snippets on Decision Making and Branching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latin typeface="Tempus Sans ITC" pitchFamily="82" charset="0"/>
              </a:rPr>
              <a:t>Programs (problem Solving on the Decision Making and Branching).</a:t>
            </a:r>
            <a:endParaRPr lang="en-US" sz="2400" b="1" dirty="0"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325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2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08E80730-4757-406A-9920-CA643A1EF91B}" type="datetime9">
              <a:rPr lang="en-US" smtClean="0"/>
              <a:pPr/>
              <a:t>10/2/2013 11:33:00 AM</a:t>
            </a:fld>
            <a:endParaRPr lang="en-US" smtClean="0"/>
          </a:p>
        </p:txBody>
      </p:sp>
      <p:sp>
        <p:nvSpPr>
          <p:cNvPr id="30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51CA2F-AF75-4F77-A0D6-0D9D2367F600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077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CSE 101/102 PSUC                               Deparment of CSE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4000" smtClean="0"/>
              <a:t>Error or not !…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95400" y="1524000"/>
            <a:ext cx="25908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 err="1">
                <a:latin typeface="Tempus Sans ITC" pitchFamily="82" charset="0"/>
              </a:rPr>
              <a:t>int</a:t>
            </a:r>
            <a:r>
              <a:rPr lang="en-US" sz="2800" b="1" dirty="0">
                <a:latin typeface="Tempus Sans ITC" pitchFamily="82" charset="0"/>
              </a:rPr>
              <a:t> x=3;</a:t>
            </a:r>
          </a:p>
          <a:p>
            <a:r>
              <a:rPr lang="en-US" sz="2800" b="1" dirty="0">
                <a:latin typeface="Tempus Sans ITC" pitchFamily="82" charset="0"/>
              </a:rPr>
              <a:t>  if (x==2);</a:t>
            </a:r>
          </a:p>
          <a:p>
            <a:r>
              <a:rPr lang="en-US" sz="2800" b="1" dirty="0">
                <a:latin typeface="Tempus Sans ITC" pitchFamily="82" charset="0"/>
              </a:rPr>
              <a:t>    x=0;</a:t>
            </a:r>
          </a:p>
          <a:p>
            <a:r>
              <a:rPr lang="en-US" sz="2800" b="1" dirty="0">
                <a:latin typeface="Tempus Sans ITC" pitchFamily="82" charset="0"/>
              </a:rPr>
              <a:t> </a:t>
            </a:r>
            <a:r>
              <a:rPr lang="en-US" sz="2800" b="1" dirty="0" smtClean="0">
                <a:latin typeface="Tempus Sans ITC" pitchFamily="82" charset="0"/>
              </a:rPr>
              <a:t>if </a:t>
            </a:r>
            <a:r>
              <a:rPr lang="en-US" sz="2800" b="1" dirty="0">
                <a:latin typeface="Tempus Sans ITC" pitchFamily="82" charset="0"/>
              </a:rPr>
              <a:t>(x==3)</a:t>
            </a:r>
          </a:p>
          <a:p>
            <a:r>
              <a:rPr lang="en-US" sz="2800" b="1" dirty="0">
                <a:latin typeface="Tempus Sans ITC" pitchFamily="82" charset="0"/>
              </a:rPr>
              <a:t>    x+=1;</a:t>
            </a:r>
          </a:p>
          <a:p>
            <a:r>
              <a:rPr lang="en-US" sz="2800" b="1" dirty="0">
                <a:latin typeface="Tempus Sans ITC" pitchFamily="82" charset="0"/>
              </a:rPr>
              <a:t> else</a:t>
            </a:r>
          </a:p>
          <a:p>
            <a:r>
              <a:rPr lang="en-US" sz="2800" b="1" dirty="0">
                <a:latin typeface="Tempus Sans ITC" pitchFamily="82" charset="0"/>
              </a:rPr>
              <a:t>    x+=2;</a:t>
            </a:r>
          </a:p>
          <a:p>
            <a:endParaRPr lang="en-US" sz="2800" b="1" dirty="0">
              <a:latin typeface="Tempus Sans ITC" pitchFamily="82" charset="0"/>
            </a:endParaRPr>
          </a:p>
          <a:p>
            <a:r>
              <a:rPr lang="en-US" sz="2800" b="1" dirty="0">
                <a:latin typeface="Tempus Sans ITC" pitchFamily="82" charset="0"/>
              </a:rPr>
              <a:t> </a:t>
            </a:r>
            <a:r>
              <a:rPr lang="en-US" sz="2800" b="1" dirty="0" err="1">
                <a:latin typeface="Tempus Sans ITC" pitchFamily="82" charset="0"/>
              </a:rPr>
              <a:t>cout</a:t>
            </a:r>
            <a:r>
              <a:rPr lang="en-US" sz="2800" b="1" dirty="0">
                <a:latin typeface="Tempus Sans ITC" pitchFamily="82" charset="0"/>
              </a:rPr>
              <a:t>&lt;&lt;x;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 flipH="1">
            <a:off x="5472113" y="4106863"/>
            <a:ext cx="2147887" cy="7699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i="1"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r>
              <a:rPr lang="en-US" sz="2000" i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>
                <a:solidFill>
                  <a:srgbClr val="C00000"/>
                </a:solidFill>
                <a:latin typeface="Tempus Sans ITC" pitchFamily="82" charset="0"/>
                <a:cs typeface="Times New Roman" pitchFamily="18" charset="0"/>
              </a:rPr>
              <a:t>2</a:t>
            </a:r>
            <a:endParaRPr lang="en-US" sz="2000" i="1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74788" y="1946275"/>
            <a:ext cx="6526212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latin typeface="Tempus Sans ITC" pitchFamily="82" charset="0"/>
              </a:rPr>
              <a:t>if (x==2</a:t>
            </a:r>
            <a:r>
              <a:rPr lang="en-US" sz="2800" b="1" dirty="0" smtClean="0">
                <a:latin typeface="Tempus Sans ITC" pitchFamily="82" charset="0"/>
              </a:rPr>
              <a:t>)</a:t>
            </a: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  <a:latin typeface="Tempus Sans ITC" pitchFamily="82" charset="0"/>
              </a:rPr>
              <a:t>; 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empus Sans ITC" pitchFamily="82" charset="0"/>
              </a:rPr>
              <a:t>//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empus Sans ITC" pitchFamily="82" charset="0"/>
              </a:rPr>
              <a:t>if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empus Sans ITC" pitchFamily="82" charset="0"/>
              </a:rPr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empus Sans ITC" pitchFamily="82" charset="0"/>
              </a:rPr>
              <a:t>with ‘no’ statements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53000" y="2981325"/>
            <a:ext cx="24384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latin typeface="Tempus Sans ITC" pitchFamily="82" charset="0"/>
              </a:rPr>
              <a:t>No error!</a:t>
            </a:r>
            <a:endParaRPr lang="en-US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Left Arrow 10">
            <a:hlinkClick r:id="" action="ppaction://hlinkshowjump?jump=lastslideviewed"/>
          </p:cNvPr>
          <p:cNvSpPr/>
          <p:nvPr/>
        </p:nvSpPr>
        <p:spPr>
          <a:xfrm>
            <a:off x="152400" y="58674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652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18" dur="2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22" dur="2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2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FFCF2BC9-31D2-4DC4-8C41-3F1CADFA6EC9}" type="datetime9">
              <a:rPr lang="en-US" smtClean="0"/>
              <a:pPr/>
              <a:t>10/2/2013 11:33:00 AM</a:t>
            </a:fld>
            <a:endParaRPr lang="en-US" smtClean="0"/>
          </a:p>
        </p:txBody>
      </p:sp>
      <p:sp>
        <p:nvSpPr>
          <p:cNvPr id="40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B1A5AD-566A-4AFB-8BA9-B7736885748C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101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CSE 101/102 PSUC                               Deparment of CSE</a:t>
            </a: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4000" dirty="0" smtClean="0"/>
              <a:t>Error or not !…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1295400" y="1524000"/>
            <a:ext cx="2590800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Tempus Sans ITC" pitchFamily="82" charset="0"/>
              </a:rPr>
              <a:t>int x=3;</a:t>
            </a:r>
          </a:p>
          <a:p>
            <a:r>
              <a:rPr lang="en-US" sz="2800" b="1">
                <a:latin typeface="Tempus Sans ITC" pitchFamily="82" charset="0"/>
              </a:rPr>
              <a:t>  if (x=2)</a:t>
            </a:r>
          </a:p>
          <a:p>
            <a:r>
              <a:rPr lang="en-US" sz="2800" b="1">
                <a:latin typeface="Tempus Sans ITC" pitchFamily="82" charset="0"/>
              </a:rPr>
              <a:t>    x=0;</a:t>
            </a:r>
          </a:p>
          <a:p>
            <a:r>
              <a:rPr lang="en-US" sz="2800" b="1">
                <a:latin typeface="Tempus Sans ITC" pitchFamily="82" charset="0"/>
              </a:rPr>
              <a:t> if (x==3)</a:t>
            </a:r>
          </a:p>
          <a:p>
            <a:r>
              <a:rPr lang="en-US" sz="2800" b="1">
                <a:latin typeface="Tempus Sans ITC" pitchFamily="82" charset="0"/>
              </a:rPr>
              <a:t>    x+=1;</a:t>
            </a:r>
          </a:p>
          <a:p>
            <a:r>
              <a:rPr lang="en-US" sz="2800" b="1">
                <a:latin typeface="Tempus Sans ITC" pitchFamily="82" charset="0"/>
              </a:rPr>
              <a:t> else</a:t>
            </a:r>
          </a:p>
          <a:p>
            <a:r>
              <a:rPr lang="en-US" sz="2800" b="1">
                <a:latin typeface="Tempus Sans ITC" pitchFamily="82" charset="0"/>
              </a:rPr>
              <a:t>    x+=2;</a:t>
            </a:r>
          </a:p>
          <a:p>
            <a:r>
              <a:rPr lang="en-US" sz="2800" b="1">
                <a:latin typeface="Tempus Sans ITC" pitchFamily="82" charset="0"/>
              </a:rPr>
              <a:t> cout&lt;&lt;x;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 flipH="1">
            <a:off x="5472113" y="4106863"/>
            <a:ext cx="2147887" cy="7699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i="1"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r>
              <a:rPr lang="en-US" sz="2000" i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>
                <a:solidFill>
                  <a:srgbClr val="C00000"/>
                </a:solidFill>
                <a:latin typeface="Tempus Sans ITC" pitchFamily="82" charset="0"/>
                <a:cs typeface="Times New Roman" pitchFamily="18" charset="0"/>
              </a:rPr>
              <a:t>2</a:t>
            </a:r>
            <a:endParaRPr lang="en-US" sz="2000" i="1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76600" y="2981325"/>
            <a:ext cx="5334000" cy="8937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latin typeface="Tempus Sans ITC" pitchFamily="82" charset="0"/>
              </a:rPr>
              <a:t>Warning!</a:t>
            </a:r>
          </a:p>
          <a:p>
            <a:pPr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empus Sans ITC" pitchFamily="82" charset="0"/>
              </a:rPr>
              <a:t>Possibly incorrect  assignment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Left Arrow 8">
            <a:hlinkClick r:id="" action="ppaction://hlinkshowjump?jump=lastslideviewed"/>
          </p:cNvPr>
          <p:cNvSpPr/>
          <p:nvPr/>
        </p:nvSpPr>
        <p:spPr>
          <a:xfrm>
            <a:off x="152400" y="58674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3156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2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18055DB3-C357-4282-A58F-474621DF93FB}" type="datetime9">
              <a:rPr lang="en-US" smtClean="0"/>
              <a:pPr/>
              <a:t>10/2/2013 11:33:00 AM</a:t>
            </a:fld>
            <a:endParaRPr lang="en-US" smtClean="0"/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7A1C6A-2045-4847-8F2F-1218304609DC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125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CSE 101/102 PSUC                               Deparment of CSE</a:t>
            </a: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Error or not !…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95400" y="1524000"/>
            <a:ext cx="2590800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 err="1">
                <a:latin typeface="Tempus Sans ITC" pitchFamily="82" charset="0"/>
              </a:rPr>
              <a:t>int</a:t>
            </a:r>
            <a:r>
              <a:rPr lang="en-US" sz="2800" b="1" dirty="0">
                <a:latin typeface="Tempus Sans ITC" pitchFamily="82" charset="0"/>
              </a:rPr>
              <a:t> x=3, y=15;</a:t>
            </a:r>
          </a:p>
          <a:p>
            <a:r>
              <a:rPr lang="en-US" sz="2800" b="1" dirty="0">
                <a:latin typeface="Tempus Sans ITC" pitchFamily="82" charset="0"/>
              </a:rPr>
              <a:t>  if (x = y%2)</a:t>
            </a:r>
          </a:p>
          <a:p>
            <a:r>
              <a:rPr lang="en-US" sz="2800" b="1" dirty="0">
                <a:latin typeface="Tempus Sans ITC" pitchFamily="82" charset="0"/>
              </a:rPr>
              <a:t>    x=0;</a:t>
            </a:r>
          </a:p>
          <a:p>
            <a:r>
              <a:rPr lang="en-US" sz="2800" b="1" dirty="0">
                <a:latin typeface="Tempus Sans ITC" pitchFamily="82" charset="0"/>
              </a:rPr>
              <a:t>  </a:t>
            </a:r>
          </a:p>
          <a:p>
            <a:r>
              <a:rPr lang="en-US" sz="2800" b="1" dirty="0">
                <a:latin typeface="Tempus Sans ITC" pitchFamily="82" charset="0"/>
              </a:rPr>
              <a:t>  else</a:t>
            </a:r>
          </a:p>
          <a:p>
            <a:r>
              <a:rPr lang="en-US" sz="2800" b="1" dirty="0">
                <a:latin typeface="Tempus Sans ITC" pitchFamily="82" charset="0"/>
              </a:rPr>
              <a:t>    x+=2;</a:t>
            </a:r>
          </a:p>
          <a:p>
            <a:r>
              <a:rPr lang="en-US" sz="2800" b="1" dirty="0">
                <a:latin typeface="Tempus Sans ITC" pitchFamily="82" charset="0"/>
              </a:rPr>
              <a:t> </a:t>
            </a:r>
          </a:p>
          <a:p>
            <a:r>
              <a:rPr lang="en-US" sz="2800" b="1" dirty="0" err="1">
                <a:latin typeface="Tempus Sans ITC" pitchFamily="82" charset="0"/>
              </a:rPr>
              <a:t>cout</a:t>
            </a:r>
            <a:r>
              <a:rPr lang="en-US" sz="2800" b="1" dirty="0">
                <a:latin typeface="Tempus Sans ITC" pitchFamily="82" charset="0"/>
              </a:rPr>
              <a:t>&lt;&lt;x;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 flipH="1">
            <a:off x="5472113" y="3733800"/>
            <a:ext cx="2147887" cy="7699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i="1"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r>
              <a:rPr lang="en-US" sz="2000" i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>
                <a:solidFill>
                  <a:srgbClr val="C00000"/>
                </a:solidFill>
                <a:latin typeface="Tempus Sans ITC" pitchFamily="82" charset="0"/>
                <a:cs typeface="Times New Roman" pitchFamily="18" charset="0"/>
              </a:rPr>
              <a:t>0</a:t>
            </a:r>
            <a:endParaRPr lang="en-US" sz="2000" i="1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05200" y="2689225"/>
            <a:ext cx="5334000" cy="8921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latin typeface="Tempus Sans ITC" pitchFamily="82" charset="0"/>
              </a:rPr>
              <a:t>Warning!</a:t>
            </a:r>
          </a:p>
          <a:p>
            <a:pPr>
              <a:defRPr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empus Sans ITC" pitchFamily="82" charset="0"/>
              </a:rPr>
              <a:t>Possibly incorrect  assignment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62088" y="1931988"/>
            <a:ext cx="2106612" cy="5222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3333CC"/>
                </a:solidFill>
                <a:latin typeface="Tempus Sans ITC" pitchFamily="82" charset="0"/>
              </a:rPr>
              <a:t>if (x = y%3)</a:t>
            </a:r>
            <a:r>
              <a:rPr lang="en-US" sz="2800" b="1" dirty="0">
                <a:latin typeface="Tempus Sans ITC" pitchFamily="82" charset="0"/>
              </a:rPr>
              <a:t> </a:t>
            </a:r>
            <a:endParaRPr lang="en-US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 flipH="1">
            <a:off x="5486400" y="3733800"/>
            <a:ext cx="2147888" cy="7699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i="1"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r>
              <a:rPr lang="en-US" sz="2000" i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>
                <a:solidFill>
                  <a:srgbClr val="C00000"/>
                </a:solidFill>
                <a:latin typeface="Tempus Sans ITC" pitchFamily="82" charset="0"/>
                <a:cs typeface="Times New Roman" pitchFamily="18" charset="0"/>
              </a:rPr>
              <a:t>2</a:t>
            </a:r>
            <a:endParaRPr lang="en-US" sz="2000" i="1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28800" y="5348288"/>
            <a:ext cx="7391400" cy="8937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latin typeface="Tempus Sans ITC" pitchFamily="82" charset="0"/>
              </a:rPr>
              <a:t>Why output =0?</a:t>
            </a:r>
          </a:p>
          <a:p>
            <a:pPr>
              <a:defRPr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empus Sans ITC" pitchFamily="82" charset="0"/>
              </a:rPr>
              <a:t>x=1;  Condition is always TRUE for values other than 0!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28800" y="5356225"/>
            <a:ext cx="7315200" cy="8921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3333CC"/>
                </a:solidFill>
                <a:latin typeface="Tempus Sans ITC" pitchFamily="82" charset="0"/>
              </a:rPr>
              <a:t>Why output = 2?</a:t>
            </a:r>
          </a:p>
          <a:p>
            <a:pPr>
              <a:defRPr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empus Sans ITC" pitchFamily="82" charset="0"/>
              </a:rPr>
              <a:t>x=0; Condition is always  WRONG for a value 0!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Left Arrow 14">
            <a:hlinkClick r:id="" action="ppaction://hlinkshowjump?jump=lastslideviewed"/>
          </p:cNvPr>
          <p:cNvSpPr/>
          <p:nvPr/>
        </p:nvSpPr>
        <p:spPr>
          <a:xfrm>
            <a:off x="152400" y="58674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2702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/>
      <p:bldP spid="12" grpId="0" animBg="1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2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A7454AFA-CAFE-47B2-BFFC-230A8EE124F0}" type="datetime9">
              <a:rPr lang="en-US" smtClean="0"/>
              <a:pPr/>
              <a:t>10/2/2013 11:33:00 AM</a:t>
            </a:fld>
            <a:endParaRPr lang="en-US" smtClean="0"/>
          </a:p>
        </p:txBody>
      </p:sp>
      <p:sp>
        <p:nvSpPr>
          <p:cNvPr id="40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F5ED67-D0A7-41E8-94A3-2B51085FEB4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101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CSE 101/102 PSUC                               Deparment of CSE</a:t>
            </a: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4000" dirty="0" smtClean="0"/>
              <a:t>Error or not !…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1295400" y="1524000"/>
            <a:ext cx="41148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Tempus Sans ITC" pitchFamily="82" charset="0"/>
              </a:rPr>
              <a:t>int i, n=10;</a:t>
            </a:r>
          </a:p>
          <a:p>
            <a:r>
              <a:rPr lang="en-US" sz="2800" b="1">
                <a:latin typeface="Tempus Sans ITC" pitchFamily="82" charset="0"/>
              </a:rPr>
              <a:t>  for (i=0; i&lt;n; i++)</a:t>
            </a:r>
          </a:p>
          <a:p>
            <a:r>
              <a:rPr lang="en-US" sz="2800" b="1">
                <a:latin typeface="Tempus Sans ITC" pitchFamily="82" charset="0"/>
              </a:rPr>
              <a:t>    i+=i;</a:t>
            </a:r>
          </a:p>
          <a:p>
            <a:r>
              <a:rPr lang="en-US" sz="2800" b="1">
                <a:latin typeface="Tempus Sans ITC" pitchFamily="82" charset="0"/>
              </a:rPr>
              <a:t>cout&lt;&lt;i;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 flipH="1">
            <a:off x="5472113" y="4106863"/>
            <a:ext cx="2147887" cy="7699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i="1"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r>
              <a:rPr lang="en-US" sz="2000" i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>
                <a:solidFill>
                  <a:srgbClr val="C00000"/>
                </a:solidFill>
                <a:latin typeface="Tempus Sans ITC" pitchFamily="82" charset="0"/>
                <a:cs typeface="Times New Roman" pitchFamily="18" charset="0"/>
              </a:rPr>
              <a:t>15</a:t>
            </a:r>
            <a:endParaRPr lang="en-US" sz="2000" i="1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105400" y="2981325"/>
            <a:ext cx="2743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Tempus Sans ITC" pitchFamily="82" charset="0"/>
              </a:rPr>
              <a:t>No Error!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77963" y="1935163"/>
            <a:ext cx="284797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3333CC"/>
                </a:solidFill>
                <a:latin typeface="Tempus Sans ITC" pitchFamily="82" charset="0"/>
              </a:rPr>
              <a:t>for (i=0; i&lt;n; i++);</a:t>
            </a:r>
            <a:endParaRPr lang="en-US" sz="2800">
              <a:solidFill>
                <a:srgbClr val="3333CC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105400" y="2981325"/>
            <a:ext cx="2743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Tempus Sans ITC" pitchFamily="82" charset="0"/>
              </a:rPr>
              <a:t>No Error!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 flipH="1">
            <a:off x="5472113" y="4106863"/>
            <a:ext cx="2147887" cy="7699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i="1"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r>
              <a:rPr lang="en-US" sz="2000" i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>
                <a:solidFill>
                  <a:srgbClr val="C00000"/>
                </a:solidFill>
                <a:latin typeface="Tempus Sans ITC" pitchFamily="82" charset="0"/>
                <a:cs typeface="Times New Roman" pitchFamily="18" charset="0"/>
              </a:rPr>
              <a:t>20</a:t>
            </a:r>
            <a:endParaRPr lang="en-US" sz="2000" i="1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Left Arrow 12">
            <a:hlinkClick r:id="" action="ppaction://hlinkshowjump?jump=lastslideviewed"/>
          </p:cNvPr>
          <p:cNvSpPr/>
          <p:nvPr/>
        </p:nvSpPr>
        <p:spPr>
          <a:xfrm>
            <a:off x="152400" y="58674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8864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9" grpId="0"/>
      <p:bldP spid="11" grpId="0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200" b="1" dirty="0" smtClean="0">
              <a:solidFill>
                <a:srgbClr val="C00000"/>
              </a:solidFill>
              <a:latin typeface="Tempus Sans ITC" pitchFamily="82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800" b="1" dirty="0" smtClean="0">
                <a:solidFill>
                  <a:srgbClr val="C00000"/>
                </a:solidFill>
                <a:latin typeface="Tempus Sans ITC" pitchFamily="82" charset="0"/>
              </a:rPr>
              <a:t>  </a:t>
            </a:r>
            <a:r>
              <a:rPr lang="en-US" sz="2800" b="1" dirty="0" smtClean="0">
                <a:latin typeface="Tempus Sans ITC" pitchFamily="82" charset="0"/>
              </a:rPr>
              <a:t>for (</a:t>
            </a:r>
            <a:r>
              <a:rPr lang="en-US" sz="2800" b="1" dirty="0" err="1" smtClean="0">
                <a:latin typeface="Tempus Sans ITC" pitchFamily="82" charset="0"/>
              </a:rPr>
              <a:t>i</a:t>
            </a:r>
            <a:r>
              <a:rPr lang="en-US" sz="2800" b="1" dirty="0" smtClean="0">
                <a:latin typeface="Tempus Sans ITC" pitchFamily="82" charset="0"/>
              </a:rPr>
              <a:t>=1000; </a:t>
            </a:r>
            <a:r>
              <a:rPr lang="en-US" sz="2800" b="1" dirty="0" err="1" smtClean="0">
                <a:latin typeface="Tempus Sans ITC" pitchFamily="82" charset="0"/>
              </a:rPr>
              <a:t>i</a:t>
            </a:r>
            <a:r>
              <a:rPr lang="en-US" sz="2800" b="1" dirty="0" smtClean="0">
                <a:latin typeface="Tempus Sans ITC" pitchFamily="82" charset="0"/>
              </a:rPr>
              <a:t> &gt; 100; </a:t>
            </a:r>
            <a:r>
              <a:rPr lang="en-US" sz="2800" b="1" dirty="0" err="1" smtClean="0">
                <a:latin typeface="Tempus Sans ITC" pitchFamily="82" charset="0"/>
              </a:rPr>
              <a:t>i</a:t>
            </a:r>
            <a:r>
              <a:rPr lang="en-US" sz="2800" b="1" dirty="0" smtClean="0">
                <a:latin typeface="Tempus Sans ITC" pitchFamily="82" charset="0"/>
              </a:rPr>
              <a:t>=i-1) ;  </a:t>
            </a:r>
            <a:endParaRPr lang="en-US" sz="2800" b="1" dirty="0" smtClean="0">
              <a:solidFill>
                <a:schemeClr val="bg2">
                  <a:lumMod val="75000"/>
                </a:schemeClr>
              </a:solidFill>
              <a:latin typeface="Tempus Sans ITC" pitchFamily="82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800" b="1" dirty="0" smtClean="0">
                <a:latin typeface="Tempus Sans ITC" pitchFamily="82" charset="0"/>
              </a:rPr>
              <a:t>   </a:t>
            </a:r>
            <a:r>
              <a:rPr lang="en-US" sz="2800" b="1" dirty="0" err="1" smtClean="0">
                <a:latin typeface="Tempus Sans ITC" pitchFamily="82" charset="0"/>
              </a:rPr>
              <a:t>cout</a:t>
            </a:r>
            <a:r>
              <a:rPr lang="en-US" sz="2800" b="1" dirty="0" smtClean="0">
                <a:latin typeface="Tempus Sans ITC" pitchFamily="82" charset="0"/>
              </a:rPr>
              <a:t>&lt;&lt;</a:t>
            </a:r>
            <a:r>
              <a:rPr lang="en-US" sz="2800" b="1" dirty="0" err="1" smtClean="0">
                <a:latin typeface="Tempus Sans ITC" pitchFamily="82" charset="0"/>
              </a:rPr>
              <a:t>i</a:t>
            </a:r>
            <a:r>
              <a:rPr lang="en-US" sz="2800" b="1" dirty="0" smtClean="0">
                <a:latin typeface="Tempus Sans ITC" pitchFamily="82" charset="0"/>
              </a:rPr>
              <a:t>; </a:t>
            </a:r>
            <a:endParaRPr lang="en-US" sz="2800" b="1" dirty="0" smtClean="0">
              <a:solidFill>
                <a:schemeClr val="bg2">
                  <a:lumMod val="75000"/>
                </a:schemeClr>
              </a:solidFill>
              <a:latin typeface="Tempus Sans ITC" pitchFamily="82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800" b="1" dirty="0" smtClean="0">
                <a:solidFill>
                  <a:srgbClr val="C00000"/>
                </a:solidFill>
                <a:latin typeface="Tempus Sans ITC" pitchFamily="82" charset="0"/>
              </a:rPr>
              <a:t>-------------------------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800" b="1" dirty="0" smtClean="0">
                <a:solidFill>
                  <a:srgbClr val="C00000"/>
                </a:solidFill>
                <a:latin typeface="Tempus Sans ITC" pitchFamily="82" charset="0"/>
              </a:rPr>
              <a:t> </a:t>
            </a:r>
            <a:r>
              <a:rPr lang="en-US" sz="2800" b="1" dirty="0" smtClean="0">
                <a:latin typeface="Tempus Sans ITC" pitchFamily="82" charset="0"/>
              </a:rPr>
              <a:t>for (</a:t>
            </a:r>
            <a:r>
              <a:rPr lang="en-US" sz="2800" b="1" dirty="0" err="1" smtClean="0">
                <a:latin typeface="Tempus Sans ITC" pitchFamily="82" charset="0"/>
              </a:rPr>
              <a:t>i</a:t>
            </a:r>
            <a:r>
              <a:rPr lang="en-US" sz="2800" b="1" dirty="0" smtClean="0">
                <a:latin typeface="Tempus Sans ITC" pitchFamily="82" charset="0"/>
              </a:rPr>
              <a:t>=10; </a:t>
            </a:r>
            <a:r>
              <a:rPr lang="en-US" sz="2800" b="1" dirty="0" err="1" smtClean="0">
                <a:latin typeface="Tempus Sans ITC" pitchFamily="82" charset="0"/>
              </a:rPr>
              <a:t>i</a:t>
            </a:r>
            <a:r>
              <a:rPr lang="en-US" sz="2800" b="1" dirty="0" smtClean="0">
                <a:latin typeface="Tempus Sans ITC" pitchFamily="82" charset="0"/>
              </a:rPr>
              <a:t> &lt; 100; </a:t>
            </a:r>
            <a:r>
              <a:rPr lang="en-US" sz="2800" b="1" dirty="0" err="1" smtClean="0">
                <a:latin typeface="Tempus Sans ITC" pitchFamily="82" charset="0"/>
              </a:rPr>
              <a:t>i</a:t>
            </a:r>
            <a:r>
              <a:rPr lang="en-US" sz="2800" b="1" dirty="0" smtClean="0">
                <a:latin typeface="Tempus Sans ITC" pitchFamily="82" charset="0"/>
              </a:rPr>
              <a:t>=i+1) ;  </a:t>
            </a:r>
            <a:endParaRPr lang="en-US" sz="2800" b="1" dirty="0" smtClean="0">
              <a:solidFill>
                <a:schemeClr val="bg2">
                  <a:lumMod val="75000"/>
                </a:schemeClr>
              </a:solidFill>
              <a:latin typeface="Tempus Sans ITC" pitchFamily="82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800" b="1" dirty="0" smtClean="0">
                <a:latin typeface="Tempus Sans ITC" pitchFamily="82" charset="0"/>
              </a:rPr>
              <a:t>   </a:t>
            </a:r>
            <a:r>
              <a:rPr lang="en-US" sz="2800" b="1" dirty="0" err="1" smtClean="0">
                <a:latin typeface="Tempus Sans ITC" pitchFamily="82" charset="0"/>
              </a:rPr>
              <a:t>cout</a:t>
            </a:r>
            <a:r>
              <a:rPr lang="en-US" sz="2800" b="1" dirty="0" smtClean="0">
                <a:latin typeface="Tempus Sans ITC" pitchFamily="82" charset="0"/>
              </a:rPr>
              <a:t>&lt;&lt;</a:t>
            </a:r>
            <a:r>
              <a:rPr lang="en-US" sz="2800" b="1" dirty="0" err="1" smtClean="0">
                <a:latin typeface="Tempus Sans ITC" pitchFamily="82" charset="0"/>
              </a:rPr>
              <a:t>i</a:t>
            </a:r>
            <a:r>
              <a:rPr lang="en-US" sz="2800" b="1" dirty="0" smtClean="0">
                <a:latin typeface="Tempus Sans ITC" pitchFamily="82" charset="0"/>
              </a:rPr>
              <a:t>; </a:t>
            </a:r>
            <a:endParaRPr lang="en-US" sz="2800" b="1" dirty="0" smtClean="0">
              <a:solidFill>
                <a:schemeClr val="bg2">
                  <a:lumMod val="75000"/>
                </a:schemeClr>
              </a:solidFill>
              <a:latin typeface="Tempus Sans ITC" pitchFamily="82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800" dirty="0" smtClean="0"/>
          </a:p>
        </p:txBody>
      </p:sp>
      <p:sp>
        <p:nvSpPr>
          <p:cNvPr id="5123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42E48B3E-1A87-4BC5-AE4A-1699B6F2C68E}" type="datetime9">
              <a:rPr lang="en-US" smtClean="0"/>
              <a:pPr/>
              <a:t>10/2/2013 11:33:03 AM</a:t>
            </a:fld>
            <a:endParaRPr lang="en-US" smtClean="0"/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8CD51F-2BB6-4427-ADA4-6CD2AD6D4488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12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CSE 101/102 PSUC                               Deparment of CSE</a:t>
            </a: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4000" dirty="0" smtClean="0"/>
              <a:t>Output?</a:t>
            </a:r>
          </a:p>
        </p:txBody>
      </p:sp>
      <p:sp>
        <p:nvSpPr>
          <p:cNvPr id="7" name="Rectangle 6"/>
          <p:cNvSpPr/>
          <p:nvPr/>
        </p:nvSpPr>
        <p:spPr>
          <a:xfrm>
            <a:off x="5735637" y="1447800"/>
            <a:ext cx="1960563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empus Sans ITC" pitchFamily="82" charset="0"/>
              </a:rPr>
              <a:t>//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Tempus Sans ITC" pitchFamily="82" charset="0"/>
              </a:rPr>
              <a:t>i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empus Sans ITC" pitchFamily="82" charset="0"/>
              </a:rPr>
              <a:t> 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  <a:latin typeface="Tempus Sans ITC" pitchFamily="82" charset="0"/>
                <a:sym typeface="Wingdings" pitchFamily="2" charset="2"/>
              </a:rPr>
              <a:t>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empus Sans ITC" pitchFamily="82" charset="0"/>
                <a:sym typeface="Wingdings" pitchFamily="2" charset="2"/>
              </a:rPr>
              <a:t>1000 to 101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74962" y="1916113"/>
            <a:ext cx="858838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empus Sans ITC" pitchFamily="82" charset="0"/>
              </a:rPr>
              <a:t>// 100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75275" y="2755900"/>
            <a:ext cx="15589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empus Sans ITC" pitchFamily="82" charset="0"/>
              </a:rPr>
              <a:t>//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Tempus Sans ITC" pitchFamily="82" charset="0"/>
              </a:rPr>
              <a:t>i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empus Sans ITC" pitchFamily="82" charset="0"/>
              </a:rPr>
              <a:t> 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  <a:latin typeface="Tempus Sans ITC" pitchFamily="82" charset="0"/>
                <a:sym typeface="Wingdings" pitchFamily="2" charset="2"/>
              </a:rPr>
              <a:t>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empus Sans ITC" pitchFamily="82" charset="0"/>
                <a:sym typeface="Wingdings" pitchFamily="2" charset="2"/>
              </a:rPr>
              <a:t>10 to 99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33700" y="3143272"/>
            <a:ext cx="80010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empus Sans ITC" pitchFamily="82" charset="0"/>
              </a:rPr>
              <a:t>//100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Left Arrow 10">
            <a:hlinkClick r:id="" action="ppaction://hlinkshowjump?jump=lastslideviewed"/>
          </p:cNvPr>
          <p:cNvSpPr/>
          <p:nvPr/>
        </p:nvSpPr>
        <p:spPr>
          <a:xfrm>
            <a:off x="152400" y="58674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8344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295400"/>
            <a:ext cx="7467600" cy="5059363"/>
          </a:xfrm>
        </p:spPr>
        <p:txBody>
          <a:bodyPr/>
          <a:lstStyle/>
          <a:p>
            <a:pPr marL="0" indent="0">
              <a:buNone/>
            </a:pPr>
            <a:r>
              <a:rPr lang="es-ES" sz="2800" dirty="0"/>
              <a:t>(a</a:t>
            </a:r>
            <a:r>
              <a:rPr lang="es-ES" sz="2800" dirty="0" smtClean="0"/>
              <a:t>)	</a:t>
            </a:r>
            <a:r>
              <a:rPr lang="es-ES" sz="2800" dirty="0" err="1"/>
              <a:t>i</a:t>
            </a:r>
            <a:r>
              <a:rPr lang="es-ES" sz="2800" dirty="0" err="1" smtClean="0"/>
              <a:t>f</a:t>
            </a:r>
            <a:r>
              <a:rPr lang="es-ES" sz="2800" dirty="0" smtClean="0"/>
              <a:t> (x </a:t>
            </a:r>
            <a:r>
              <a:rPr lang="es-ES" sz="2800" dirty="0"/>
              <a:t>&amp;&amp; y)</a:t>
            </a:r>
          </a:p>
          <a:p>
            <a:pPr marL="0" indent="0">
              <a:buNone/>
            </a:pPr>
            <a:r>
              <a:rPr lang="es-ES" sz="2800" dirty="0" smtClean="0"/>
              <a:t>	  x=10</a:t>
            </a:r>
            <a:r>
              <a:rPr lang="es-ES" sz="2800" dirty="0"/>
              <a:t>;</a:t>
            </a:r>
          </a:p>
          <a:p>
            <a:pPr marL="0" indent="0">
              <a:buNone/>
            </a:pPr>
            <a:r>
              <a:rPr lang="es-ES" sz="2800" dirty="0" smtClean="0"/>
              <a:t>	</a:t>
            </a:r>
            <a:r>
              <a:rPr lang="es-ES" sz="2800" dirty="0" err="1" smtClean="0"/>
              <a:t>else</a:t>
            </a:r>
            <a:endParaRPr lang="es-ES" sz="2800" dirty="0"/>
          </a:p>
          <a:p>
            <a:pPr marL="0" indent="0">
              <a:buNone/>
            </a:pPr>
            <a:r>
              <a:rPr lang="es-ES" sz="2800" dirty="0" smtClean="0"/>
              <a:t>	  y=10</a:t>
            </a:r>
            <a:r>
              <a:rPr lang="es-ES" sz="2800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800" dirty="0" smtClean="0"/>
              <a:t>		</a:t>
            </a:r>
            <a:r>
              <a:rPr lang="en-US" sz="2800" dirty="0" err="1" smtClean="0"/>
              <a:t>cout</a:t>
            </a:r>
            <a:r>
              <a:rPr lang="en-US" sz="2800" dirty="0" smtClean="0"/>
              <a:t>&lt;&lt;x&lt;&lt;y;</a:t>
            </a:r>
          </a:p>
          <a:p>
            <a:pPr marL="0" indent="0">
              <a:buNone/>
            </a:pPr>
            <a:r>
              <a:rPr lang="es-ES" sz="2800" dirty="0"/>
              <a:t>(b</a:t>
            </a:r>
            <a:r>
              <a:rPr lang="es-ES" sz="2800" dirty="0" smtClean="0"/>
              <a:t>)	</a:t>
            </a:r>
            <a:r>
              <a:rPr lang="es-ES" sz="2800" dirty="0" err="1" smtClean="0"/>
              <a:t>if</a:t>
            </a:r>
            <a:r>
              <a:rPr lang="es-ES" sz="2800" dirty="0" smtClean="0"/>
              <a:t>(x</a:t>
            </a:r>
            <a:r>
              <a:rPr lang="es-ES" sz="2800" dirty="0"/>
              <a:t>|| y ||z)</a:t>
            </a:r>
          </a:p>
          <a:p>
            <a:pPr marL="0" indent="0">
              <a:buNone/>
            </a:pPr>
            <a:r>
              <a:rPr lang="es-ES" sz="2800" dirty="0" smtClean="0"/>
              <a:t>	  y=10</a:t>
            </a:r>
            <a:r>
              <a:rPr lang="es-ES" sz="2800" dirty="0"/>
              <a:t>;</a:t>
            </a:r>
          </a:p>
          <a:p>
            <a:pPr marL="0" indent="0">
              <a:buNone/>
            </a:pPr>
            <a:r>
              <a:rPr lang="es-ES" sz="2800" dirty="0" smtClean="0"/>
              <a:t>	</a:t>
            </a:r>
            <a:r>
              <a:rPr lang="es-ES" sz="2800" dirty="0" err="1" smtClean="0"/>
              <a:t>else</a:t>
            </a:r>
            <a:endParaRPr lang="es-ES" sz="2800" dirty="0"/>
          </a:p>
          <a:p>
            <a:pPr marL="0" indent="0">
              <a:buNone/>
            </a:pPr>
            <a:r>
              <a:rPr lang="es-ES" sz="2800" dirty="0" smtClean="0"/>
              <a:t>	  z=0</a:t>
            </a:r>
            <a:r>
              <a:rPr lang="es-ES" sz="2800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800" dirty="0" smtClean="0"/>
              <a:t>		</a:t>
            </a:r>
            <a:r>
              <a:rPr lang="en-US" sz="2800" dirty="0" err="1" smtClean="0"/>
              <a:t>cout</a:t>
            </a:r>
            <a:r>
              <a:rPr lang="en-US" sz="2800" dirty="0" smtClean="0"/>
              <a:t>&lt;&lt;y&lt;&lt;z;</a:t>
            </a:r>
          </a:p>
        </p:txBody>
      </p:sp>
      <p:sp>
        <p:nvSpPr>
          <p:cNvPr id="5123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42E48B3E-1A87-4BC5-AE4A-1699B6F2C68E}" type="datetime9">
              <a:rPr lang="en-US" smtClean="0"/>
              <a:pPr/>
              <a:t>10/2/2013 11:33:03 AM</a:t>
            </a:fld>
            <a:endParaRPr lang="en-US" smtClean="0"/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8CD51F-2BB6-4427-ADA4-6CD2AD6D4488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12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CSE 101/102 PSUC                               Deparment of CSE</a:t>
            </a: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Assuming that x=5, y=0,and z=1 </a:t>
            </a:r>
            <a:r>
              <a:rPr lang="en-US" sz="2400" dirty="0" smtClean="0"/>
              <a:t>initially, what </a:t>
            </a:r>
            <a:r>
              <a:rPr lang="en-US" sz="2400" dirty="0"/>
              <a:t>will be </a:t>
            </a:r>
            <a:r>
              <a:rPr lang="en-US" sz="2400" dirty="0" smtClean="0"/>
              <a:t>the output after </a:t>
            </a:r>
            <a:r>
              <a:rPr lang="en-US" sz="2400" dirty="0"/>
              <a:t>executing the following code segments?</a:t>
            </a:r>
            <a:endParaRPr lang="en-US" sz="2400" dirty="0" smtClean="0"/>
          </a:p>
        </p:txBody>
      </p:sp>
      <p:sp>
        <p:nvSpPr>
          <p:cNvPr id="7" name="Left Arrow 6">
            <a:hlinkClick r:id="" action="ppaction://hlinkshowjump?jump=lastslideviewed"/>
          </p:cNvPr>
          <p:cNvSpPr/>
          <p:nvPr/>
        </p:nvSpPr>
        <p:spPr>
          <a:xfrm>
            <a:off x="152400" y="58674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9151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295400"/>
            <a:ext cx="7467600" cy="50593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(c</a:t>
            </a:r>
            <a:r>
              <a:rPr lang="en-US" sz="2800" dirty="0" smtClean="0"/>
              <a:t>)	if(x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r>
              <a:rPr lang="en-US" sz="2800" dirty="0" smtClean="0"/>
              <a:t>	   	if(y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r>
              <a:rPr lang="en-US" sz="2800" dirty="0" smtClean="0"/>
              <a:t>	     		z=10</a:t>
            </a:r>
            <a:r>
              <a:rPr lang="en-US" sz="2800" dirty="0"/>
              <a:t>;</a:t>
            </a:r>
          </a:p>
          <a:p>
            <a:pPr marL="0" indent="0">
              <a:buNone/>
            </a:pPr>
            <a:r>
              <a:rPr lang="en-US" sz="2800" dirty="0" smtClean="0"/>
              <a:t>	   	else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     		z=0; </a:t>
            </a:r>
            <a:r>
              <a:rPr lang="en-US" sz="2800" dirty="0" err="1" smtClean="0"/>
              <a:t>cout</a:t>
            </a:r>
            <a:r>
              <a:rPr lang="en-US" sz="2800" dirty="0" smtClean="0"/>
              <a:t>&lt;&lt;z;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(</a:t>
            </a:r>
            <a:r>
              <a:rPr lang="en-US" sz="2800" dirty="0"/>
              <a:t>d</a:t>
            </a:r>
            <a:r>
              <a:rPr lang="en-US" sz="2800" dirty="0" smtClean="0"/>
              <a:t>)	if(x </a:t>
            </a:r>
            <a:r>
              <a:rPr lang="en-US" sz="2800" dirty="0"/>
              <a:t>==0 || x &amp;&amp; y)</a:t>
            </a:r>
          </a:p>
          <a:p>
            <a:pPr marL="0" indent="0">
              <a:buNone/>
            </a:pPr>
            <a:r>
              <a:rPr lang="en-US" sz="2800" dirty="0" smtClean="0"/>
              <a:t>		if</a:t>
            </a:r>
            <a:r>
              <a:rPr lang="en-US" sz="2800" dirty="0"/>
              <a:t>(!y)</a:t>
            </a:r>
          </a:p>
          <a:p>
            <a:pPr marL="0" indent="0">
              <a:buNone/>
            </a:pPr>
            <a:r>
              <a:rPr lang="en-US" sz="2800" dirty="0" smtClean="0"/>
              <a:t>			z=0</a:t>
            </a:r>
            <a:r>
              <a:rPr lang="en-US" sz="2800" dirty="0"/>
              <a:t>;</a:t>
            </a:r>
          </a:p>
          <a:p>
            <a:pPr marL="0" indent="0">
              <a:buNone/>
            </a:pPr>
            <a:r>
              <a:rPr lang="en-US" sz="2800" dirty="0" smtClean="0"/>
              <a:t>		else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		y=1; </a:t>
            </a:r>
            <a:r>
              <a:rPr lang="en-US" sz="2800" dirty="0" err="1" smtClean="0"/>
              <a:t>cout</a:t>
            </a:r>
            <a:r>
              <a:rPr lang="en-US" sz="2800" dirty="0" smtClean="0"/>
              <a:t>&lt;&lt;y&lt;&lt;z;</a:t>
            </a:r>
            <a:endParaRPr lang="en-US" sz="2800" dirty="0"/>
          </a:p>
        </p:txBody>
      </p:sp>
      <p:sp>
        <p:nvSpPr>
          <p:cNvPr id="5123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42E48B3E-1A87-4BC5-AE4A-1699B6F2C68E}" type="datetime9">
              <a:rPr lang="en-US" smtClean="0"/>
              <a:pPr/>
              <a:t>10/2/2013 11:33:03 AM</a:t>
            </a:fld>
            <a:endParaRPr lang="en-US" smtClean="0"/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8CD51F-2BB6-4427-ADA4-6CD2AD6D4488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12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CSE 101/102 PSUC                               Deparment of CSE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Assuming that x=5, y=0,and z=1 </a:t>
            </a:r>
            <a:r>
              <a:rPr lang="en-US" sz="2400" dirty="0" smtClean="0"/>
              <a:t>initially, what </a:t>
            </a:r>
            <a:r>
              <a:rPr lang="en-US" sz="2400" dirty="0"/>
              <a:t>will be </a:t>
            </a:r>
            <a:r>
              <a:rPr lang="en-US" sz="2400" dirty="0" smtClean="0"/>
              <a:t>the output after </a:t>
            </a:r>
            <a:r>
              <a:rPr lang="en-US" sz="2400" dirty="0"/>
              <a:t>executing the following code segments?</a:t>
            </a:r>
            <a:endParaRPr lang="en-US" sz="2400" dirty="0" smtClean="0"/>
          </a:p>
        </p:txBody>
      </p:sp>
      <p:sp>
        <p:nvSpPr>
          <p:cNvPr id="7" name="Left Arrow 6">
            <a:hlinkClick r:id="" action="ppaction://hlinkshowjump?jump=lastslideviewed"/>
          </p:cNvPr>
          <p:cNvSpPr/>
          <p:nvPr/>
        </p:nvSpPr>
        <p:spPr>
          <a:xfrm>
            <a:off x="152400" y="58674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656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lide Format - CSE">
  <a:themeElements>
    <a:clrScheme name="Custom 17">
      <a:dk1>
        <a:srgbClr val="002060"/>
      </a:dk1>
      <a:lt1>
        <a:srgbClr val="FFFFFF"/>
      </a:lt1>
      <a:dk2>
        <a:srgbClr val="1F497D"/>
      </a:dk2>
      <a:lt2>
        <a:srgbClr val="EEECE1"/>
      </a:lt2>
      <a:accent1>
        <a:srgbClr val="0070C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1051</TotalTime>
  <Words>1143</Words>
  <Application>Microsoft Office PowerPoint</Application>
  <PresentationFormat>On-screen Show (4:3)</PresentationFormat>
  <Paragraphs>268</Paragraphs>
  <Slides>16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1_Slide Format - CSE</vt:lpstr>
      <vt:lpstr>Slide 1</vt:lpstr>
      <vt:lpstr>Objectives</vt:lpstr>
      <vt:lpstr>Error or not !…</vt:lpstr>
      <vt:lpstr>Error or not !…</vt:lpstr>
      <vt:lpstr>Error or not !…</vt:lpstr>
      <vt:lpstr>Error or not !…</vt:lpstr>
      <vt:lpstr>Output?</vt:lpstr>
      <vt:lpstr>Assuming that x=5, y=0,and z=1 initially, what will be the output after executing the following code segments?</vt:lpstr>
      <vt:lpstr>Assuming that x=5, y=0,and z=1 initially, what will be the output after executing the following code segments?</vt:lpstr>
      <vt:lpstr>Example Program</vt:lpstr>
      <vt:lpstr>Program code….</vt:lpstr>
      <vt:lpstr>To find maximum in 3 accepted integers</vt:lpstr>
      <vt:lpstr>Answer the questions below concerning the following fragment of code.</vt:lpstr>
      <vt:lpstr>Write the following code using switch case.</vt:lpstr>
      <vt:lpstr>Code using switch case.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Faculty</dc:creator>
  <cp:lastModifiedBy>ICAS</cp:lastModifiedBy>
  <cp:revision>59</cp:revision>
  <dcterms:created xsi:type="dcterms:W3CDTF">2013-06-21T06:04:09Z</dcterms:created>
  <dcterms:modified xsi:type="dcterms:W3CDTF">2013-10-02T14:27:53Z</dcterms:modified>
</cp:coreProperties>
</file>