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tiff" ContentType="image/tif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84" r:id="rId2"/>
    <p:sldId id="272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306" r:id="rId13"/>
    <p:sldId id="295" r:id="rId14"/>
    <p:sldId id="296" r:id="rId15"/>
    <p:sldId id="297" r:id="rId16"/>
    <p:sldId id="298" r:id="rId17"/>
    <p:sldId id="299" r:id="rId18"/>
    <p:sldId id="301" r:id="rId19"/>
    <p:sldId id="304" r:id="rId20"/>
    <p:sldId id="305" r:id="rId21"/>
    <p:sldId id="302" r:id="rId22"/>
    <p:sldId id="30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EB703-D048-4A24-9028-7622B38E870E}" type="datetimeFigureOut">
              <a:rPr lang="en-US" smtClean="0"/>
              <a:pPr/>
              <a:t>10/2/2013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B79F6-6542-4FCF-9671-CA42F41368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8098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E0A9BA-FB79-413E-B292-5F7A7B4CB86D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None/>
            </a:pPr>
            <a:r>
              <a:rPr lang="en-US" baseline="0" dirty="0" smtClean="0"/>
              <a:t>(c) z:   0</a:t>
            </a:r>
          </a:p>
          <a:p>
            <a:pPr marL="0" indent="0" eaLnBrk="1" hangingPunct="1">
              <a:buNone/>
            </a:pPr>
            <a:r>
              <a:rPr lang="en-US" baseline="0" dirty="0" smtClean="0"/>
              <a:t>(d) y:   0  z:    1</a:t>
            </a:r>
          </a:p>
          <a:p>
            <a:pPr marL="228600" indent="-228600" eaLnBrk="1" hangingPunct="1">
              <a:buAutoNum type="alphaLcParenBoth"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2AAD26-2C0F-4312-85D9-073D4CD00A5D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16C65A-584A-4468-8107-98FC3B162C8E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A01D70-5508-40F7-B72D-00484165F7DF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23125B-A7F1-4F9C-AB8C-9CE775569636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524F0D-66FA-4CDA-BB80-9AA450535C8D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89B005-4967-4B79-96D9-ADC19642C850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C30364-6E76-4555-B578-030E212866AE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012141-A51F-48DE-A60B-5F76F938D932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012141-A51F-48DE-A60B-5F76F938D932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D5BB19-7D7C-4388-8DB1-C6AB035F78A0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D5D9D5-5E38-4FA6-A0D7-B607749DB784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629400" y="6363222"/>
            <a:ext cx="1371600" cy="365125"/>
          </a:xfrm>
        </p:spPr>
        <p:txBody>
          <a:bodyPr/>
          <a:lstStyle/>
          <a:p>
            <a:fld id="{77CB3A86-2160-4559-9FB1-13E80B038384}" type="datetime1">
              <a:rPr lang="en-US" smtClean="0">
                <a:solidFill>
                  <a:prstClr val="black"/>
                </a:solidFill>
              </a:rPr>
              <a:pPr/>
              <a:t>10/2/2013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419600" cy="365125"/>
          </a:xfr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CSE 101/102 PSUC                               Deparment of CSE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971800" y="1981200"/>
            <a:ext cx="4191000" cy="609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648738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1066800"/>
            <a:ext cx="7467600" cy="5059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2D92-EB9D-4623-B5E8-C0BE12DDD844}" type="datetime1">
              <a:rPr lang="en-US" smtClean="0">
                <a:solidFill>
                  <a:prstClr val="black"/>
                </a:solidFill>
              </a:rPr>
              <a:pPr/>
              <a:t>10/2/2013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CSE 101/102 PSUC                               Deparment of CSE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4500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0"/>
            <a:ext cx="2057400" cy="5059363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1066800"/>
            <a:ext cx="5105400" cy="5059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F7756-9CE7-4880-A62C-44E455110B5E}" type="datetime1">
              <a:rPr lang="en-US" smtClean="0">
                <a:solidFill>
                  <a:prstClr val="black"/>
                </a:solidFill>
              </a:rPr>
              <a:pPr/>
              <a:t>10/2/2013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CSE 101/102 PSUC                               Deparment of CSE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2956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94526" y="91297"/>
            <a:ext cx="676191" cy="733333"/>
          </a:xfrm>
          <a:prstGeom prst="rect">
            <a:avLst/>
          </a:prstGeom>
        </p:spPr>
      </p:pic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629400" y="6363222"/>
            <a:ext cx="1371600" cy="365125"/>
          </a:xfrm>
        </p:spPr>
        <p:txBody>
          <a:bodyPr/>
          <a:lstStyle/>
          <a:p>
            <a:fld id="{D53BA236-22AE-45FA-8BB1-24244A805A8E}" type="datetime1">
              <a:rPr lang="en-US" smtClean="0">
                <a:solidFill>
                  <a:prstClr val="black"/>
                </a:solidFill>
              </a:rPr>
              <a:pPr/>
              <a:t>10/2/2013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419600" cy="365125"/>
          </a:xfr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CSE 101/102 PSUC                               Deparment of CSE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971800" y="1981200"/>
            <a:ext cx="4191000" cy="609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27714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66800"/>
            <a:ext cx="7467600" cy="5059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63222"/>
            <a:ext cx="1600200" cy="365125"/>
          </a:xfrm>
        </p:spPr>
        <p:txBody>
          <a:bodyPr/>
          <a:lstStyle/>
          <a:p>
            <a:fld id="{E5AEF924-ED62-437B-AF10-976EB34F27C6}" type="datetime1">
              <a:rPr lang="en-US" smtClean="0">
                <a:solidFill>
                  <a:prstClr val="black"/>
                </a:solidFill>
              </a:rPr>
              <a:pPr/>
              <a:t>10/2/2013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419600" cy="365125"/>
          </a:xfr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CSE 101/102 PSUC                               Deparment of CSE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219199" y="152400"/>
            <a:ext cx="7162801" cy="685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15570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199" y="4406900"/>
            <a:ext cx="7275513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2906713"/>
            <a:ext cx="7275513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F5B1E-BF1F-4849-B47E-425FC2956A4E}" type="datetime1">
              <a:rPr lang="en-US" smtClean="0">
                <a:solidFill>
                  <a:prstClr val="black"/>
                </a:solidFill>
              </a:rPr>
              <a:pPr/>
              <a:t>10/2/2013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CSE 101/102 PSUC                               Deparment of CSE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414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66800"/>
            <a:ext cx="7467600" cy="5059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63222"/>
            <a:ext cx="1600200" cy="365125"/>
          </a:xfrm>
        </p:spPr>
        <p:txBody>
          <a:bodyPr/>
          <a:lstStyle/>
          <a:p>
            <a:fld id="{DA7CB15F-F4B7-46BF-AD24-484485400876}" type="datetime1">
              <a:rPr lang="en-US" smtClean="0">
                <a:solidFill>
                  <a:prstClr val="black"/>
                </a:solidFill>
              </a:rPr>
              <a:pPr/>
              <a:t>10/2/2013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4419600" cy="365125"/>
          </a:xfr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CSE 101/102 PSUC                               Deparment of CSE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219199" y="152400"/>
            <a:ext cx="7162801" cy="685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0734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199" y="4406900"/>
            <a:ext cx="7275513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2906713"/>
            <a:ext cx="7275513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7BDBF-C021-421B-96F5-5F6F65CF4502}" type="datetime1">
              <a:rPr lang="en-US" smtClean="0">
                <a:solidFill>
                  <a:prstClr val="black"/>
                </a:solidFill>
              </a:rPr>
              <a:pPr/>
              <a:t>10/2/2013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CSE 101/102 PSUC                               Deparment of CSE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3008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800" y="1600200"/>
            <a:ext cx="35814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600200"/>
            <a:ext cx="3657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DE653-9A10-4B21-9C6C-241A2B146ACF}" type="datetime1">
              <a:rPr lang="en-US" smtClean="0">
                <a:solidFill>
                  <a:prstClr val="black"/>
                </a:solidFill>
              </a:rPr>
              <a:pPr/>
              <a:t>10/2/2013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CSE 101/102 PSUC                               Deparment of CSE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548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600199"/>
            <a:ext cx="3201988" cy="5746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800" y="2576863"/>
            <a:ext cx="3201988" cy="35492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35954" y="1600199"/>
            <a:ext cx="3203246" cy="5746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35954" y="2576863"/>
            <a:ext cx="3203246" cy="354929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674D-0B71-4CC0-A5FE-2410439D40B4}" type="datetime1">
              <a:rPr lang="en-US" smtClean="0">
                <a:solidFill>
                  <a:prstClr val="black"/>
                </a:solidFill>
              </a:rPr>
              <a:pPr/>
              <a:t>10/2/2013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CSE 101/102 PSUC                               Deparment of CSE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330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154004"/>
            <a:ext cx="7010398" cy="54999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421DD-011D-44C6-B07A-C613E99E1F89}" type="datetime1">
              <a:rPr lang="en-US" smtClean="0">
                <a:solidFill>
                  <a:prstClr val="black"/>
                </a:solidFill>
              </a:rPr>
              <a:pPr/>
              <a:t>10/2/2013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CSE 101/102 PSUC                               Deparment of CSE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48850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B0E7A-B420-4E33-9972-8CA046A35664}" type="datetime1">
              <a:rPr lang="en-US" smtClean="0">
                <a:solidFill>
                  <a:prstClr val="black"/>
                </a:solidFill>
              </a:rPr>
              <a:pPr/>
              <a:t>10/2/2013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CSE 101/102 PSUC                               Deparment of CSE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172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1" y="1036259"/>
            <a:ext cx="2425336" cy="1041023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5650" y="1036259"/>
            <a:ext cx="4121150" cy="52435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7801" y="2198310"/>
            <a:ext cx="2425336" cy="42024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5C910-DCA6-49B4-B36A-CE66AFBFC1E5}" type="datetime1">
              <a:rPr lang="en-US" smtClean="0">
                <a:solidFill>
                  <a:prstClr val="black"/>
                </a:solidFill>
              </a:rPr>
              <a:pPr/>
              <a:t>10/2/2013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CSE 101/102 PSUC                               Deparment of CSE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319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2999"/>
            <a:ext cx="5486400" cy="3584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1299E-A35E-4992-B5A3-6B61F7F5521F}" type="datetime1">
              <a:rPr lang="en-US" smtClean="0">
                <a:solidFill>
                  <a:prstClr val="black"/>
                </a:solidFill>
              </a:rPr>
              <a:pPr/>
              <a:t>10/2/2013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CSE 101/102 PSUC                               Deparment of CSE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V="1">
            <a:off x="0" y="888304"/>
            <a:ext cx="9144000" cy="56366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775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" cy="6858000"/>
          </a:xfrm>
          <a:prstGeom prst="rect">
            <a:avLst/>
          </a:prstGeom>
          <a:solidFill>
            <a:srgbClr val="00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363222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DE87DC6-83F7-40F4-8188-2DEFB55F8138}" type="datetime1">
              <a:rPr lang="en-US" smtClean="0">
                <a:solidFill>
                  <a:srgbClr val="00206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10/2/2013</a:t>
            </a:fld>
            <a:endParaRPr lang="en-US">
              <a:solidFill>
                <a:srgbClr val="002060"/>
              </a:solidFill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356350"/>
            <a:ext cx="472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02060"/>
                </a:solidFill>
                <a:latin typeface="Arial" charset="0"/>
              </a:rPr>
              <a:t>CSE 101/102 PSUC                               Deparment of CSE</a:t>
            </a:r>
            <a:endParaRPr lang="en-US">
              <a:solidFill>
                <a:srgbClr val="00206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10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C7B5CDD-F673-4559-AEF8-BE7C83282ABA}" type="slidenum">
              <a:rPr lang="en-US" smtClean="0">
                <a:solidFill>
                  <a:srgbClr val="00206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2060"/>
              </a:solidFill>
              <a:latin typeface="Arial" charset="0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199" y="3048000"/>
            <a:ext cx="782333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3827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73" r:id="rId12"/>
    <p:sldLayoutId id="2147483674" r:id="rId13"/>
    <p:sldLayoutId id="2147483675" r:id="rId14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2590800"/>
            <a:ext cx="6019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002060"/>
                </a:solidFill>
              </a:rPr>
              <a:t>Problem Solving Using </a:t>
            </a:r>
            <a:r>
              <a:rPr lang="en-US" sz="4400" smtClean="0">
                <a:solidFill>
                  <a:srgbClr val="002060"/>
                </a:solidFill>
              </a:rPr>
              <a:t>Control Structures </a:t>
            </a:r>
            <a:r>
              <a:rPr lang="en-US" sz="4400" dirty="0" smtClean="0">
                <a:solidFill>
                  <a:srgbClr val="002060"/>
                </a:solidFill>
              </a:rPr>
              <a:t>– II </a:t>
            </a:r>
            <a:endParaRPr lang="en-US" sz="4400" dirty="0">
              <a:solidFill>
                <a:srgbClr val="00206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5B4A-03C2-4D6B-958F-0FDBFC4FD2EE}" type="datetime1">
              <a:rPr lang="en-US" smtClean="0">
                <a:solidFill>
                  <a:prstClr val="black"/>
                </a:solidFill>
              </a:rPr>
              <a:pPr/>
              <a:t>10/2/2013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CSE 101/102 PSUC                               Deparment of CSE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72375-96E0-4DBB-B3D7-B1489209CDB4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748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1447800" y="1524000"/>
            <a:ext cx="60198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Algorithm</a:t>
            </a:r>
            <a:r>
              <a:rPr lang="en-US" sz="2400" dirty="0" smtClean="0">
                <a:solidFill>
                  <a:schemeClr val="accent2"/>
                </a:solidFill>
              </a:rPr>
              <a:t>: </a:t>
            </a:r>
            <a:r>
              <a:rPr lang="en-US" sz="2400" dirty="0" smtClean="0"/>
              <a:t>find sum of digits of a number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Step 1: Input 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Step 2: sum</a:t>
            </a:r>
            <a:r>
              <a:rPr lang="en-US" sz="2400" dirty="0" smtClean="0">
                <a:sym typeface="Wingdings" pitchFamily="2" charset="2"/>
              </a:rPr>
              <a:t>0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sym typeface="Wingdings" pitchFamily="2" charset="2"/>
              </a:rPr>
              <a:t>Step 3: while N &gt; 0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           </a:t>
            </a:r>
            <a:r>
              <a:rPr lang="en-US" sz="2400" dirty="0" smtClean="0"/>
              <a:t>begin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		       </a:t>
            </a:r>
            <a:r>
              <a:rPr lang="en-US" sz="2400" dirty="0" smtClean="0">
                <a:solidFill>
                  <a:srgbClr val="0033CC"/>
                </a:solidFill>
              </a:rPr>
              <a:t>rem </a:t>
            </a:r>
            <a:r>
              <a:rPr lang="en-US" sz="2400" dirty="0" smtClean="0">
                <a:solidFill>
                  <a:srgbClr val="0033CC"/>
                </a:solidFill>
                <a:sym typeface="Wingdings" pitchFamily="2" charset="2"/>
              </a:rPr>
              <a:t> N mod 10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rgbClr val="0033CC"/>
                </a:solidFill>
                <a:sym typeface="Wingdings" pitchFamily="2" charset="2"/>
              </a:rPr>
              <a:t>		       sum sum + rem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rgbClr val="0033CC"/>
                </a:solidFill>
                <a:sym typeface="Wingdings" pitchFamily="2" charset="2"/>
              </a:rPr>
              <a:t>		       NN/10 (integer)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sym typeface="Wingdings" pitchFamily="2" charset="2"/>
              </a:rPr>
              <a:t>		    </a:t>
            </a:r>
            <a:r>
              <a:rPr lang="en-US" sz="2400" dirty="0" smtClean="0">
                <a:sym typeface="Wingdings" pitchFamily="2" charset="2"/>
              </a:rPr>
              <a:t>end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sym typeface="Wingdings" pitchFamily="2" charset="2"/>
              </a:rPr>
              <a:t>Step 4: print  sum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Step 5 </a:t>
            </a:r>
            <a:r>
              <a:rPr lang="en-US" sz="2400" dirty="0" smtClean="0">
                <a:sym typeface="Wingdings" pitchFamily="2" charset="2"/>
              </a:rPr>
              <a:t>:[End of Algorithm]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accent2"/>
                </a:solidFill>
                <a:sym typeface="Wingdings" pitchFamily="2" charset="2"/>
              </a:rPr>
              <a:t>		  </a:t>
            </a:r>
            <a:r>
              <a:rPr lang="en-US" sz="2400" dirty="0" smtClean="0">
                <a:sym typeface="Wingdings" pitchFamily="2" charset="2"/>
              </a:rPr>
              <a:t>Stop</a:t>
            </a:r>
            <a:r>
              <a:rPr lang="en-US" sz="1800" dirty="0" smtClean="0">
                <a:sym typeface="Wingdings" pitchFamily="2" charset="2"/>
              </a:rPr>
              <a:t>            </a:t>
            </a:r>
            <a:endParaRPr lang="en-US" sz="18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dirty="0" smtClean="0">
              <a:solidFill>
                <a:schemeClr val="accent2"/>
              </a:solidFill>
            </a:endParaRPr>
          </a:p>
        </p:txBody>
      </p:sp>
      <p:sp>
        <p:nvSpPr>
          <p:cNvPr id="29700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54BA88EC-1441-42A1-9409-398FDDFB3651}" type="datetime1">
              <a:rPr lang="en-US" smtClean="0">
                <a:solidFill>
                  <a:srgbClr val="002060"/>
                </a:solidFill>
              </a:rPr>
              <a:pPr/>
              <a:t>10/2/2013</a:t>
            </a:fld>
            <a:endParaRPr lang="en-US" smtClean="0">
              <a:solidFill>
                <a:srgbClr val="002060"/>
              </a:solidFill>
            </a:endParaRPr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4BC846-D1CF-47B1-82EE-92BA7D1C2AFB}" type="slidenum">
              <a:rPr lang="en-US" smtClean="0">
                <a:solidFill>
                  <a:srgbClr val="002060"/>
                </a:solidFill>
              </a:rPr>
              <a:pPr/>
              <a:t>10</a:t>
            </a:fld>
            <a:endParaRPr lang="en-US" smtClean="0">
              <a:solidFill>
                <a:srgbClr val="002060"/>
              </a:solidFill>
            </a:endParaRPr>
          </a:p>
        </p:txBody>
      </p:sp>
      <p:sp>
        <p:nvSpPr>
          <p:cNvPr id="2970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2060"/>
                </a:solidFill>
              </a:rPr>
              <a:t>CSE 101/102 PSUC                               Deparment of CSE</a:t>
            </a: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609600"/>
            <a:ext cx="7848600" cy="549992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sz="4000" dirty="0" smtClean="0"/>
              <a:t>Algorithm to calculate sum of </a:t>
            </a:r>
            <a:br>
              <a:rPr lang="en-US" sz="4000" dirty="0" smtClean="0"/>
            </a:br>
            <a:r>
              <a:rPr lang="en-US" sz="4000" dirty="0" smtClean="0"/>
              <a:t>digits of a number</a:t>
            </a:r>
          </a:p>
        </p:txBody>
      </p:sp>
      <p:sp>
        <p:nvSpPr>
          <p:cNvPr id="7" name="Left Arrow 6">
            <a:hlinkClick r:id="" action="ppaction://hlinkshowjump?jump=lastslideviewed"/>
          </p:cNvPr>
          <p:cNvSpPr/>
          <p:nvPr/>
        </p:nvSpPr>
        <p:spPr>
          <a:xfrm>
            <a:off x="152400" y="58674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6165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066800"/>
            <a:ext cx="4343400" cy="50593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Algorithm : </a:t>
            </a:r>
            <a:r>
              <a:rPr lang="en-US" sz="2400" dirty="0" err="1" smtClean="0"/>
              <a:t>Fibonocci</a:t>
            </a:r>
            <a:r>
              <a:rPr lang="en-US" sz="2400" dirty="0" smtClean="0"/>
              <a:t> Series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Step 1 : Input Limit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Step 2: First</a:t>
            </a:r>
            <a:r>
              <a:rPr lang="en-US" sz="2400" dirty="0" smtClean="0">
                <a:sym typeface="Wingdings" pitchFamily="2" charset="2"/>
              </a:rPr>
              <a:t>0,Second1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ym typeface="Wingdings" pitchFamily="2" charset="2"/>
              </a:rPr>
              <a:t>Step 3: print First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ym typeface="Wingdings" pitchFamily="2" charset="2"/>
              </a:rPr>
              <a:t>Step 4: while Second &lt; Limit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ym typeface="Wingdings" pitchFamily="2" charset="2"/>
              </a:rPr>
              <a:t>             begin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ym typeface="Wingdings" pitchFamily="2" charset="2"/>
              </a:rPr>
              <a:t>                   Print Second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ym typeface="Wingdings" pitchFamily="2" charset="2"/>
              </a:rPr>
              <a:t>                   Next First + Second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ym typeface="Wingdings" pitchFamily="2" charset="2"/>
              </a:rPr>
              <a:t>                   </a:t>
            </a:r>
            <a:r>
              <a:rPr lang="en-US" sz="2400" dirty="0" err="1" smtClean="0">
                <a:sym typeface="Wingdings" pitchFamily="2" charset="2"/>
              </a:rPr>
              <a:t>FirstSecond</a:t>
            </a:r>
            <a:endParaRPr lang="en-US" sz="2400" dirty="0" smtClean="0">
              <a:sym typeface="Wingdings" pitchFamily="2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ym typeface="Wingdings" pitchFamily="2" charset="2"/>
              </a:rPr>
              <a:t>		        Second Next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ym typeface="Wingdings" pitchFamily="2" charset="2"/>
              </a:rPr>
              <a:t>              end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ym typeface="Wingdings" pitchFamily="2" charset="2"/>
              </a:rPr>
              <a:t>Step 5:[End of Algorithm]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ym typeface="Wingdings" pitchFamily="2" charset="2"/>
              </a:rPr>
              <a:t>		Stop</a:t>
            </a:r>
            <a:r>
              <a:rPr lang="en-US" sz="1800" dirty="0" smtClean="0">
                <a:sym typeface="Wingdings" pitchFamily="2" charset="2"/>
              </a:rPr>
              <a:t>                  </a:t>
            </a:r>
            <a:endParaRPr lang="en-US" sz="1800" dirty="0" smtClean="0"/>
          </a:p>
        </p:txBody>
      </p:sp>
      <p:sp>
        <p:nvSpPr>
          <p:cNvPr id="2867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226FB244-39B4-48D2-8396-60CCAB8D3E8A}" type="datetime1">
              <a:rPr lang="en-US" smtClean="0">
                <a:solidFill>
                  <a:srgbClr val="002060"/>
                </a:solidFill>
              </a:rPr>
              <a:pPr/>
              <a:t>10/2/2013</a:t>
            </a:fld>
            <a:endParaRPr lang="en-US" smtClean="0">
              <a:solidFill>
                <a:srgbClr val="002060"/>
              </a:solidFill>
            </a:endParaRP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105D28-0770-4043-9D2A-F003069392F3}" type="slidenum">
              <a:rPr lang="en-US" smtClean="0">
                <a:solidFill>
                  <a:srgbClr val="002060"/>
                </a:solidFill>
              </a:rPr>
              <a:pPr/>
              <a:t>11</a:t>
            </a:fld>
            <a:endParaRPr lang="en-US" smtClean="0">
              <a:solidFill>
                <a:srgbClr val="002060"/>
              </a:solidFill>
            </a:endParaRPr>
          </a:p>
        </p:txBody>
      </p:sp>
      <p:sp>
        <p:nvSpPr>
          <p:cNvPr id="2867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2060"/>
                </a:solidFill>
              </a:rPr>
              <a:t>CSE 101/102 PSUC                               Deparment of CSE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199" y="152400"/>
            <a:ext cx="7848601" cy="685800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sz="3200" dirty="0" smtClean="0"/>
              <a:t>Algorithm and Program for Fibonacci series</a:t>
            </a:r>
          </a:p>
        </p:txBody>
      </p:sp>
      <p:sp>
        <p:nvSpPr>
          <p:cNvPr id="7" name="Left Arrow 6">
            <a:hlinkClick r:id="" action="ppaction://hlinkshowjump?jump=lastslideviewed"/>
          </p:cNvPr>
          <p:cNvSpPr/>
          <p:nvPr/>
        </p:nvSpPr>
        <p:spPr>
          <a:xfrm>
            <a:off x="152400" y="58674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181600" y="990600"/>
            <a:ext cx="3886200" cy="5410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#include&lt;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iostream.h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#include&lt;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conio.h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void main()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clrscr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first=0, second=1, limit, next;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cin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&gt;&gt;limit;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cout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&lt;&lt;first;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	while(second &lt; limit)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	    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</a:rPr>
              <a:t>cout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&lt;&lt;second;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            next = first + second;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            first = second;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	    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	second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= next;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}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getch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}</a:t>
            </a:r>
            <a:endParaRPr lang="en-US" sz="24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766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066800"/>
            <a:ext cx="7467600" cy="52197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#include&lt;</a:t>
            </a:r>
            <a:r>
              <a:rPr lang="en-US" sz="2000" dirty="0" err="1"/>
              <a:t>iostream.h</a:t>
            </a:r>
            <a:r>
              <a:rPr lang="en-US" sz="20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#include&lt;</a:t>
            </a:r>
            <a:r>
              <a:rPr lang="en-US" sz="2000" dirty="0" err="1"/>
              <a:t>conio.h</a:t>
            </a:r>
            <a:r>
              <a:rPr lang="en-US" sz="20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void main</a:t>
            </a:r>
            <a:r>
              <a:rPr lang="en-US" sz="2000" dirty="0" smtClean="0"/>
              <a:t>() {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clrscr</a:t>
            </a:r>
            <a:r>
              <a:rPr lang="en-US" sz="20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a=0,b=1,c=0,n;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cout</a:t>
            </a:r>
            <a:r>
              <a:rPr lang="en-US" sz="2000" dirty="0"/>
              <a:t>&lt;&lt;"</a:t>
            </a:r>
            <a:r>
              <a:rPr lang="en-US" sz="2000" dirty="0" smtClean="0"/>
              <a:t>Enter </a:t>
            </a:r>
            <a:r>
              <a:rPr lang="en-US" sz="2000" dirty="0"/>
              <a:t>the number of </a:t>
            </a:r>
            <a:r>
              <a:rPr lang="en-US" sz="2000" dirty="0" smtClean="0"/>
              <a:t>terms: </a:t>
            </a:r>
            <a:r>
              <a:rPr lang="en-US" sz="2000" dirty="0"/>
              <a:t>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cin</a:t>
            </a:r>
            <a:r>
              <a:rPr lang="en-US" sz="2000" dirty="0"/>
              <a:t>&gt;&gt;n;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cout</a:t>
            </a:r>
            <a:r>
              <a:rPr lang="en-US" sz="2000" dirty="0"/>
              <a:t>&lt;&lt;a&lt;&lt;" "&lt;&lt;b&lt;&lt;" 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	for(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i=1;i&lt;=n-2;i++)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	{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		c=</a:t>
            </a:r>
            <a:r>
              <a:rPr lang="en-US" sz="2000" dirty="0" err="1" smtClean="0"/>
              <a:t>a+b</a:t>
            </a:r>
            <a:r>
              <a:rPr lang="en-US" sz="20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		a=b</a:t>
            </a:r>
            <a:r>
              <a:rPr lang="en-US" sz="20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		b=c</a:t>
            </a:r>
            <a:r>
              <a:rPr lang="en-US" sz="20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cout</a:t>
            </a:r>
            <a:r>
              <a:rPr lang="en-US" sz="2000" dirty="0"/>
              <a:t>&lt;&lt;c&lt;&lt;" 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	}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getch</a:t>
            </a:r>
            <a:r>
              <a:rPr lang="en-US" sz="2000" dirty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}</a:t>
            </a:r>
          </a:p>
        </p:txBody>
      </p:sp>
      <p:sp>
        <p:nvSpPr>
          <p:cNvPr id="2867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226FB244-39B4-48D2-8396-60CCAB8D3E8A}" type="datetime1">
              <a:rPr lang="en-US" smtClean="0">
                <a:solidFill>
                  <a:srgbClr val="002060"/>
                </a:solidFill>
              </a:rPr>
              <a:pPr/>
              <a:t>10/2/2013</a:t>
            </a:fld>
            <a:endParaRPr lang="en-US" smtClean="0">
              <a:solidFill>
                <a:srgbClr val="002060"/>
              </a:solidFill>
            </a:endParaRP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105D28-0770-4043-9D2A-F003069392F3}" type="slidenum">
              <a:rPr lang="en-US" smtClean="0">
                <a:solidFill>
                  <a:srgbClr val="002060"/>
                </a:solidFill>
              </a:rPr>
              <a:pPr/>
              <a:t>12</a:t>
            </a:fld>
            <a:endParaRPr lang="en-US" smtClean="0">
              <a:solidFill>
                <a:srgbClr val="002060"/>
              </a:solidFill>
            </a:endParaRPr>
          </a:p>
        </p:txBody>
      </p:sp>
      <p:sp>
        <p:nvSpPr>
          <p:cNvPr id="2867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2060"/>
                </a:solidFill>
              </a:rPr>
              <a:t>CSE 101/102 PSUC                               Deparment of CSE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199" y="152400"/>
            <a:ext cx="7848601" cy="685800"/>
          </a:xfrm>
        </p:spPr>
        <p:txBody>
          <a:bodyPr>
            <a:noAutofit/>
          </a:bodyPr>
          <a:lstStyle/>
          <a:p>
            <a:pPr marL="457200" lvl="0" indent="-457200">
              <a:spcBef>
                <a:spcPts val="0"/>
              </a:spcBef>
            </a:pPr>
            <a:r>
              <a:rPr lang="en-US" sz="2000" dirty="0">
                <a:solidFill>
                  <a:srgbClr val="002060"/>
                </a:solidFill>
                <a:ea typeface="+mn-ea"/>
                <a:cs typeface="+mn-cs"/>
              </a:rPr>
              <a:t>Read an integer N</a:t>
            </a:r>
            <a:r>
              <a:rPr lang="en-US" sz="2000" dirty="0" smtClean="0">
                <a:solidFill>
                  <a:srgbClr val="002060"/>
                </a:solidFill>
                <a:ea typeface="+mn-ea"/>
                <a:cs typeface="+mn-cs"/>
              </a:rPr>
              <a:t> </a:t>
            </a:r>
            <a:r>
              <a:rPr lang="en-US" sz="2000" dirty="0">
                <a:solidFill>
                  <a:srgbClr val="002060"/>
                </a:solidFill>
                <a:ea typeface="+mn-ea"/>
                <a:cs typeface="+mn-cs"/>
              </a:rPr>
              <a:t>and </a:t>
            </a:r>
            <a:r>
              <a:rPr lang="en-US" sz="2000" dirty="0" smtClean="0">
                <a:solidFill>
                  <a:srgbClr val="002060"/>
                </a:solidFill>
                <a:ea typeface="+mn-ea"/>
                <a:cs typeface="+mn-cs"/>
              </a:rPr>
              <a:t>print the </a:t>
            </a:r>
            <a:r>
              <a:rPr lang="en-US" sz="2000" dirty="0">
                <a:solidFill>
                  <a:srgbClr val="002060"/>
                </a:solidFill>
                <a:ea typeface="+mn-ea"/>
                <a:cs typeface="+mn-cs"/>
              </a:rPr>
              <a:t>first N Fibonacci numbers. </a:t>
            </a:r>
            <a:br>
              <a:rPr lang="en-US" sz="2000" dirty="0">
                <a:solidFill>
                  <a:srgbClr val="002060"/>
                </a:solidFill>
                <a:ea typeface="+mn-ea"/>
                <a:cs typeface="+mn-cs"/>
              </a:rPr>
            </a:br>
            <a:r>
              <a:rPr lang="en-US" sz="2000" dirty="0">
                <a:solidFill>
                  <a:srgbClr val="002060"/>
                </a:solidFill>
                <a:ea typeface="+mn-ea"/>
                <a:cs typeface="+mn-cs"/>
              </a:rPr>
              <a:t>       [Hint: for N=7; Fibonacci series is 0, 1, 1, 2, 3, 5, 8]</a:t>
            </a:r>
          </a:p>
        </p:txBody>
      </p:sp>
      <p:sp>
        <p:nvSpPr>
          <p:cNvPr id="7" name="Left Arrow 6">
            <a:hlinkClick r:id="" action="ppaction://hlinkshowjump?jump=lastslideviewed"/>
          </p:cNvPr>
          <p:cNvSpPr/>
          <p:nvPr/>
        </p:nvSpPr>
        <p:spPr>
          <a:xfrm>
            <a:off x="152400" y="58674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2339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ext Box 2"/>
          <p:cNvSpPr>
            <a:spLocks noGrp="1" noChangeArrowheads="1"/>
          </p:cNvSpPr>
          <p:nvPr>
            <p:ph idx="1"/>
          </p:nvPr>
        </p:nvSpPr>
        <p:spPr>
          <a:xfrm>
            <a:off x="1295400" y="1066800"/>
            <a:ext cx="7467600" cy="50593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2400" dirty="0" err="1" smtClean="0">
                <a:latin typeface="Berlin Sans FB" pitchFamily="34" charset="0"/>
              </a:rPr>
              <a:t>dec</a:t>
            </a:r>
            <a:r>
              <a:rPr lang="en-US" sz="2400" dirty="0" smtClean="0">
                <a:latin typeface="Berlin Sans FB" pitchFamily="34" charset="0"/>
              </a:rPr>
              <a:t> = </a:t>
            </a:r>
            <a:r>
              <a:rPr lang="en-US" sz="2400" dirty="0" err="1" smtClean="0">
                <a:latin typeface="Berlin Sans FB" pitchFamily="34" charset="0"/>
              </a:rPr>
              <a:t>bd</a:t>
            </a:r>
            <a:r>
              <a:rPr lang="en-US" sz="2400" dirty="0" smtClean="0">
                <a:latin typeface="Berlin Sans FB" pitchFamily="34" charset="0"/>
              </a:rPr>
              <a:t>*2</a:t>
            </a:r>
            <a:r>
              <a:rPr lang="en-US" sz="2400" baseline="30000" dirty="0" smtClean="0">
                <a:latin typeface="Berlin Sans FB" pitchFamily="34" charset="0"/>
              </a:rPr>
              <a:t>n</a:t>
            </a:r>
            <a:r>
              <a:rPr lang="en-US" sz="2400" dirty="0" smtClean="0">
                <a:latin typeface="Berlin Sans FB" pitchFamily="34" charset="0"/>
              </a:rPr>
              <a:t> + </a:t>
            </a:r>
            <a:r>
              <a:rPr lang="en-US" sz="2400" dirty="0" err="1" smtClean="0">
                <a:latin typeface="Berlin Sans FB" pitchFamily="34" charset="0"/>
              </a:rPr>
              <a:t>bd</a:t>
            </a:r>
            <a:r>
              <a:rPr lang="en-US" sz="2400" dirty="0" smtClean="0">
                <a:latin typeface="Berlin Sans FB" pitchFamily="34" charset="0"/>
              </a:rPr>
              <a:t>*2</a:t>
            </a:r>
            <a:r>
              <a:rPr lang="en-US" sz="2400" baseline="30000" dirty="0" smtClean="0">
                <a:latin typeface="Berlin Sans FB" pitchFamily="34" charset="0"/>
              </a:rPr>
              <a:t>n-1</a:t>
            </a:r>
            <a:r>
              <a:rPr lang="en-US" sz="2400" dirty="0" smtClean="0">
                <a:latin typeface="Berlin Sans FB" pitchFamily="34" charset="0"/>
              </a:rPr>
              <a:t> + … + </a:t>
            </a:r>
            <a:r>
              <a:rPr lang="en-US" sz="2400" dirty="0" err="1" smtClean="0">
                <a:latin typeface="Berlin Sans FB" pitchFamily="34" charset="0"/>
              </a:rPr>
              <a:t>bd</a:t>
            </a:r>
            <a:r>
              <a:rPr lang="en-US" sz="2400" dirty="0" smtClean="0">
                <a:latin typeface="Berlin Sans FB" pitchFamily="34" charset="0"/>
              </a:rPr>
              <a:t>*2</a:t>
            </a:r>
            <a:r>
              <a:rPr lang="en-US" sz="2400" baseline="30000" dirty="0" smtClean="0">
                <a:latin typeface="Berlin Sans FB" pitchFamily="34" charset="0"/>
              </a:rPr>
              <a:t>1</a:t>
            </a:r>
            <a:r>
              <a:rPr lang="en-US" sz="2400" dirty="0" smtClean="0">
                <a:latin typeface="Berlin Sans FB" pitchFamily="34" charset="0"/>
              </a:rPr>
              <a:t> + </a:t>
            </a:r>
            <a:r>
              <a:rPr lang="en-US" sz="2400" dirty="0" err="1" smtClean="0">
                <a:latin typeface="Berlin Sans FB" pitchFamily="34" charset="0"/>
              </a:rPr>
              <a:t>bd</a:t>
            </a:r>
            <a:r>
              <a:rPr lang="en-US" sz="2400" dirty="0" smtClean="0">
                <a:latin typeface="Berlin Sans FB" pitchFamily="34" charset="0"/>
              </a:rPr>
              <a:t>*2</a:t>
            </a:r>
            <a:r>
              <a:rPr lang="en-US" sz="2400" baseline="30000" dirty="0" smtClean="0">
                <a:latin typeface="Berlin Sans FB" pitchFamily="34" charset="0"/>
              </a:rPr>
              <a:t>0</a:t>
            </a:r>
            <a:r>
              <a:rPr lang="en-US" sz="2400" dirty="0" smtClean="0">
                <a:latin typeface="Berlin Sans FB" pitchFamily="34" charset="0"/>
              </a:rPr>
              <a:t> 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2400" dirty="0" smtClean="0">
                <a:latin typeface="Berlin Sans FB" pitchFamily="34" charset="0"/>
              </a:rPr>
              <a:t>		e.g.-given </a:t>
            </a:r>
            <a:r>
              <a:rPr lang="en-US" sz="2400" dirty="0" smtClean="0">
                <a:solidFill>
                  <a:srgbClr val="C00000"/>
                </a:solidFill>
                <a:latin typeface="Berlin Sans FB" pitchFamily="34" charset="0"/>
              </a:rPr>
              <a:t>n=101</a:t>
            </a:r>
            <a:r>
              <a:rPr lang="en-US" sz="2400" dirty="0" smtClean="0">
                <a:latin typeface="Berlin Sans FB" pitchFamily="34" charset="0"/>
              </a:rPr>
              <a:t> </a:t>
            </a:r>
            <a:r>
              <a:rPr lang="en-US" sz="2400" dirty="0" smtClean="0">
                <a:latin typeface="Berlin Sans FB" pitchFamily="34" charset="0"/>
                <a:sym typeface="Wingdings" pitchFamily="2" charset="2"/>
              </a:rPr>
              <a:t></a:t>
            </a:r>
            <a:r>
              <a:rPr lang="en-US" sz="2400" dirty="0" smtClean="0">
                <a:latin typeface="Berlin Sans FB" pitchFamily="34" charset="0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latin typeface="Berlin Sans FB" pitchFamily="34" charset="0"/>
              </a:rPr>
              <a:t>1</a:t>
            </a:r>
            <a:r>
              <a:rPr lang="en-US" sz="2400" dirty="0" smtClean="0">
                <a:latin typeface="Berlin Sans FB" pitchFamily="34" charset="0"/>
              </a:rPr>
              <a:t>*2</a:t>
            </a:r>
            <a:r>
              <a:rPr lang="en-US" sz="2400" baseline="30000" dirty="0" smtClean="0">
                <a:latin typeface="Berlin Sans FB" pitchFamily="34" charset="0"/>
              </a:rPr>
              <a:t>2</a:t>
            </a:r>
            <a:r>
              <a:rPr lang="en-US" sz="2400" dirty="0" smtClean="0">
                <a:solidFill>
                  <a:schemeClr val="accent6"/>
                </a:solidFill>
                <a:latin typeface="Berlin Sans FB" pitchFamily="34" charset="0"/>
              </a:rPr>
              <a:t> </a:t>
            </a:r>
            <a:r>
              <a:rPr lang="en-US" sz="2400" dirty="0" smtClean="0">
                <a:latin typeface="Berlin Sans FB" pitchFamily="34" charset="0"/>
              </a:rPr>
              <a:t>+</a:t>
            </a:r>
            <a:r>
              <a:rPr lang="en-US" sz="2400" dirty="0" smtClean="0">
                <a:solidFill>
                  <a:schemeClr val="accent6"/>
                </a:solidFill>
                <a:latin typeface="Berlin Sans FB" pitchFamily="34" charset="0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latin typeface="Berlin Sans FB" pitchFamily="34" charset="0"/>
              </a:rPr>
              <a:t>0</a:t>
            </a:r>
            <a:r>
              <a:rPr lang="en-US" sz="2400" dirty="0" smtClean="0">
                <a:latin typeface="Berlin Sans FB" pitchFamily="34" charset="0"/>
              </a:rPr>
              <a:t>*2</a:t>
            </a:r>
            <a:r>
              <a:rPr lang="en-US" sz="2400" baseline="30000" dirty="0" smtClean="0">
                <a:latin typeface="Berlin Sans FB" pitchFamily="34" charset="0"/>
              </a:rPr>
              <a:t>1</a:t>
            </a:r>
            <a:r>
              <a:rPr lang="en-US" sz="2400" dirty="0" smtClean="0">
                <a:solidFill>
                  <a:schemeClr val="accent6"/>
                </a:solidFill>
                <a:latin typeface="Berlin Sans FB" pitchFamily="34" charset="0"/>
              </a:rPr>
              <a:t> </a:t>
            </a:r>
            <a:r>
              <a:rPr lang="en-US" sz="2400" dirty="0" smtClean="0">
                <a:latin typeface="Berlin Sans FB" pitchFamily="34" charset="0"/>
              </a:rPr>
              <a:t>+</a:t>
            </a:r>
            <a:r>
              <a:rPr lang="en-US" sz="2400" dirty="0" smtClean="0">
                <a:solidFill>
                  <a:schemeClr val="accent6"/>
                </a:solidFill>
                <a:latin typeface="Berlin Sans FB" pitchFamily="34" charset="0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latin typeface="Berlin Sans FB" pitchFamily="34" charset="0"/>
              </a:rPr>
              <a:t>1</a:t>
            </a:r>
            <a:r>
              <a:rPr lang="en-US" sz="2400" dirty="0" smtClean="0">
                <a:latin typeface="Berlin Sans FB" pitchFamily="34" charset="0"/>
              </a:rPr>
              <a:t>*2</a:t>
            </a:r>
            <a:r>
              <a:rPr lang="en-US" sz="2400" baseline="30000" dirty="0" smtClean="0">
                <a:latin typeface="Berlin Sans FB" pitchFamily="34" charset="0"/>
              </a:rPr>
              <a:t>0</a:t>
            </a:r>
            <a:r>
              <a:rPr lang="en-US" sz="2400" dirty="0" smtClean="0">
                <a:latin typeface="Berlin Sans FB" pitchFamily="34" charset="0"/>
              </a:rPr>
              <a:t> = 5</a:t>
            </a:r>
            <a:endParaRPr lang="en-US" sz="2400" baseline="30000" dirty="0" smtClean="0">
              <a:latin typeface="Berlin Sans FB" pitchFamily="34" charset="0"/>
            </a:endParaRP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2400" baseline="30000" dirty="0" smtClean="0"/>
              <a:t>------------------------------------------------------------------------------------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2400" dirty="0" err="1" smtClean="0"/>
              <a:t>int</a:t>
            </a:r>
            <a:r>
              <a:rPr lang="en-US" sz="2400" dirty="0" smtClean="0"/>
              <a:t>  n, p=0, sum=0, k;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2400" dirty="0" err="1" smtClean="0"/>
              <a:t>cout</a:t>
            </a:r>
            <a:r>
              <a:rPr lang="en-US" sz="2400" dirty="0" smtClean="0"/>
              <a:t>&lt;&lt;“Enter a binary number : “;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2400" dirty="0" err="1" smtClean="0"/>
              <a:t>cin</a:t>
            </a:r>
            <a:r>
              <a:rPr lang="en-US" sz="2400" dirty="0" smtClean="0"/>
              <a:t>&gt;&gt;n;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endParaRPr lang="en-US" sz="1200" b="1" dirty="0" smtClean="0">
              <a:latin typeface="Tempus Sans ITC" pitchFamily="82" charset="0"/>
            </a:endParaRP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b="1" dirty="0" smtClean="0">
                <a:solidFill>
                  <a:srgbClr val="C00000"/>
                </a:solidFill>
                <a:latin typeface="Tempus Sans ITC" pitchFamily="82" charset="0"/>
              </a:rPr>
              <a:t>do </a:t>
            </a:r>
            <a:r>
              <a:rPr lang="en-US" b="1" dirty="0" smtClean="0">
                <a:latin typeface="Tempus Sans ITC" pitchFamily="82" charset="0"/>
              </a:rPr>
              <a:t>{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b="1" dirty="0" smtClean="0">
                <a:latin typeface="Tempus Sans ITC" pitchFamily="82" charset="0"/>
              </a:rPr>
              <a:t>	</a:t>
            </a:r>
            <a:r>
              <a:rPr lang="en-US" sz="2800" b="1" dirty="0" smtClean="0">
                <a:latin typeface="Tempus Sans ITC" pitchFamily="82" charset="0"/>
              </a:rPr>
              <a:t>k=n%10; // </a:t>
            </a:r>
            <a:r>
              <a:rPr lang="en-US" sz="1800" b="1" dirty="0" smtClean="0">
                <a:latin typeface="Tempus Sans ITC" pitchFamily="82" charset="0"/>
              </a:rPr>
              <a:t>binary number in n</a:t>
            </a:r>
            <a:endParaRPr lang="en-US" sz="2800" b="1" dirty="0" smtClean="0">
              <a:latin typeface="Tempus Sans ITC" pitchFamily="82" charset="0"/>
            </a:endParaRP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2800" b="1" dirty="0" smtClean="0">
                <a:latin typeface="Tempus Sans ITC" pitchFamily="82" charset="0"/>
              </a:rPr>
              <a:t>	sum= sum + k * </a:t>
            </a:r>
            <a:r>
              <a:rPr lang="en-US" sz="2800" b="1" dirty="0" err="1" smtClean="0">
                <a:latin typeface="Tempus Sans ITC" pitchFamily="82" charset="0"/>
              </a:rPr>
              <a:t>pow</a:t>
            </a:r>
            <a:r>
              <a:rPr lang="en-US" sz="2800" b="1" dirty="0" smtClean="0">
                <a:latin typeface="Tempus Sans ITC" pitchFamily="82" charset="0"/>
              </a:rPr>
              <a:t>(2,p);//</a:t>
            </a:r>
            <a:r>
              <a:rPr lang="en-US" sz="1800" b="1" dirty="0" smtClean="0">
                <a:latin typeface="Tempus Sans ITC" pitchFamily="82" charset="0"/>
              </a:rPr>
              <a:t>decimal number in sum</a:t>
            </a:r>
            <a:endParaRPr lang="en-US" sz="2800" b="1" dirty="0" smtClean="0">
              <a:latin typeface="Tempus Sans ITC" pitchFamily="82" charset="0"/>
            </a:endParaRP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2800" b="1" dirty="0" smtClean="0">
                <a:latin typeface="Tempus Sans ITC" pitchFamily="82" charset="0"/>
              </a:rPr>
              <a:t>	p++;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sz="2800" b="1" dirty="0" smtClean="0">
                <a:latin typeface="Tempus Sans ITC" pitchFamily="82" charset="0"/>
              </a:rPr>
              <a:t>	n= n/10;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b="1" dirty="0" smtClean="0">
                <a:latin typeface="Tempus Sans ITC" pitchFamily="82" charset="0"/>
              </a:rPr>
              <a:t>	} </a:t>
            </a:r>
            <a:r>
              <a:rPr lang="en-US" b="1" dirty="0" smtClean="0">
                <a:solidFill>
                  <a:srgbClr val="C00000"/>
                </a:solidFill>
                <a:latin typeface="Tempus Sans ITC" pitchFamily="82" charset="0"/>
              </a:rPr>
              <a:t>while (n!=0);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r>
              <a:rPr lang="en-US" b="1" dirty="0" err="1" smtClean="0">
                <a:solidFill>
                  <a:srgbClr val="C00000"/>
                </a:solidFill>
                <a:latin typeface="Tempus Sans ITC" pitchFamily="82" charset="0"/>
              </a:rPr>
              <a:t>cout</a:t>
            </a:r>
            <a:r>
              <a:rPr lang="en-US" b="1" dirty="0" smtClean="0">
                <a:solidFill>
                  <a:srgbClr val="C00000"/>
                </a:solidFill>
                <a:latin typeface="Tempus Sans ITC" pitchFamily="82" charset="0"/>
              </a:rPr>
              <a:t>&lt;&lt;“Decimal Equivalent = “ &lt;&lt;sum;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  <a:defRPr/>
            </a:pPr>
            <a:endParaRPr lang="en-US" b="1" dirty="0" smtClean="0">
              <a:solidFill>
                <a:srgbClr val="C00000"/>
              </a:solidFill>
              <a:latin typeface="Tempus Sans ITC" pitchFamily="82" charset="0"/>
            </a:endParaRPr>
          </a:p>
        </p:txBody>
      </p:sp>
      <p:sp>
        <p:nvSpPr>
          <p:cNvPr id="34818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7E241D3B-B17C-4C46-8A45-70306B21EC87}" type="datetime1">
              <a:rPr lang="en-US" smtClean="0">
                <a:solidFill>
                  <a:srgbClr val="002060"/>
                </a:solidFill>
              </a:rPr>
              <a:pPr/>
              <a:t>10/2/2013</a:t>
            </a:fld>
            <a:endParaRPr lang="en-US" smtClean="0">
              <a:solidFill>
                <a:srgbClr val="002060"/>
              </a:solidFill>
            </a:endParaRPr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D08A2C-7EA6-4681-9800-FC5708100D97}" type="slidenum">
              <a:rPr lang="en-US" smtClean="0">
                <a:solidFill>
                  <a:srgbClr val="002060"/>
                </a:solidFill>
              </a:rPr>
              <a:pPr/>
              <a:t>13</a:t>
            </a:fld>
            <a:endParaRPr lang="en-US" smtClean="0">
              <a:solidFill>
                <a:srgbClr val="00206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2060"/>
                </a:solidFill>
              </a:rPr>
              <a:t>CSE 101/102 PSUC                               Deparment of CSE</a:t>
            </a:r>
            <a:endParaRPr lang="en-US">
              <a:solidFill>
                <a:srgbClr val="002060"/>
              </a:solidFill>
            </a:endParaRP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 eaLnBrk="1" hangingPunct="1"/>
            <a:r>
              <a:rPr lang="en-US" sz="3200" dirty="0" smtClean="0"/>
              <a:t>Example: Convert binary to decimal</a:t>
            </a:r>
          </a:p>
        </p:txBody>
      </p:sp>
      <p:sp>
        <p:nvSpPr>
          <p:cNvPr id="7" name="Left Arrow 6">
            <a:hlinkClick r:id="" action="ppaction://hlinkshowjump?jump=lastslideviewed"/>
          </p:cNvPr>
          <p:cNvSpPr/>
          <p:nvPr/>
        </p:nvSpPr>
        <p:spPr>
          <a:xfrm>
            <a:off x="152400" y="58674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3165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49B7F085-6172-4E4E-A64A-478BBA3CF432}" type="datetime1">
              <a:rPr lang="en-US" smtClean="0">
                <a:solidFill>
                  <a:srgbClr val="002060"/>
                </a:solidFill>
              </a:rPr>
              <a:pPr/>
              <a:t>10/2/2013</a:t>
            </a:fld>
            <a:endParaRPr lang="en-US" smtClean="0">
              <a:solidFill>
                <a:srgbClr val="002060"/>
              </a:solidFill>
            </a:endParaRP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A34261-BE26-498D-8D21-19CB372DB57A}" type="slidenum">
              <a:rPr lang="en-US" smtClean="0">
                <a:solidFill>
                  <a:srgbClr val="002060"/>
                </a:solidFill>
              </a:rPr>
              <a:pPr/>
              <a:t>14</a:t>
            </a:fld>
            <a:endParaRPr lang="en-US" smtClean="0">
              <a:solidFill>
                <a:srgbClr val="002060"/>
              </a:solidFill>
            </a:endParaRPr>
          </a:p>
        </p:txBody>
      </p:sp>
      <p:sp>
        <p:nvSpPr>
          <p:cNvPr id="6151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2060"/>
                </a:solidFill>
              </a:rPr>
              <a:t>CSE 101/102 PSUC                               Deparment of CSE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669208"/>
            <a:ext cx="7848600" cy="549992"/>
          </a:xfrm>
          <a:noFill/>
        </p:spPr>
        <p:txBody>
          <a:bodyPr>
            <a:noAutofit/>
          </a:bodyPr>
          <a:lstStyle/>
          <a:p>
            <a:pPr algn="l" eaLnBrk="1" hangingPunct="1"/>
            <a:r>
              <a:rPr lang="en-US" sz="4000" dirty="0" smtClean="0"/>
              <a:t>Count the even and odd digits in a given ‘n’ digit number</a:t>
            </a: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5943600" y="2000250"/>
            <a:ext cx="3048000" cy="120015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2060"/>
                </a:solidFill>
                <a:latin typeface="Tempus Sans ITC" pitchFamily="82" charset="0"/>
              </a:rPr>
              <a:t>e.g.- num = 31467</a:t>
            </a:r>
          </a:p>
          <a:p>
            <a:r>
              <a:rPr lang="en-US" sz="2400" b="1" u="sng">
                <a:solidFill>
                  <a:srgbClr val="002060"/>
                </a:solidFill>
                <a:latin typeface="Tempus Sans ITC" pitchFamily="82" charset="0"/>
              </a:rPr>
              <a:t>OUTPUT</a:t>
            </a:r>
          </a:p>
          <a:p>
            <a:r>
              <a:rPr lang="en-US" sz="2400" b="1">
                <a:solidFill>
                  <a:srgbClr val="002060"/>
                </a:solidFill>
                <a:latin typeface="Tempus Sans ITC" pitchFamily="82" charset="0"/>
              </a:rPr>
              <a:t> 2 even &amp; 3 odd digits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371600" y="1828800"/>
            <a:ext cx="5715000" cy="415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err="1">
                <a:solidFill>
                  <a:srgbClr val="002060"/>
                </a:solidFill>
                <a:latin typeface="Tempus Sans ITC" pitchFamily="82" charset="0"/>
              </a:rPr>
              <a:t>cin</a:t>
            </a:r>
            <a:r>
              <a:rPr lang="en-US" sz="2400" b="1" dirty="0">
                <a:solidFill>
                  <a:srgbClr val="002060"/>
                </a:solidFill>
                <a:latin typeface="Tempus Sans ITC" pitchFamily="82" charset="0"/>
              </a:rPr>
              <a:t>&gt;&gt;</a:t>
            </a:r>
            <a:r>
              <a:rPr lang="en-US" sz="2400" b="1" dirty="0" err="1">
                <a:solidFill>
                  <a:srgbClr val="002060"/>
                </a:solidFill>
                <a:latin typeface="Tempus Sans ITC" pitchFamily="82" charset="0"/>
              </a:rPr>
              <a:t>num</a:t>
            </a:r>
            <a:r>
              <a:rPr lang="en-US" sz="2400" b="1" dirty="0">
                <a:solidFill>
                  <a:srgbClr val="002060"/>
                </a:solidFill>
                <a:latin typeface="Tempus Sans ITC" pitchFamily="82" charset="0"/>
              </a:rPr>
              <a:t>;</a:t>
            </a:r>
          </a:p>
          <a:p>
            <a:r>
              <a:rPr lang="en-US" sz="2400" b="1" dirty="0">
                <a:solidFill>
                  <a:srgbClr val="002060"/>
                </a:solidFill>
                <a:latin typeface="Tempus Sans ITC" pitchFamily="82" charset="0"/>
              </a:rPr>
              <a:t>while(</a:t>
            </a:r>
            <a:r>
              <a:rPr lang="en-US" sz="2400" b="1" dirty="0" err="1">
                <a:solidFill>
                  <a:srgbClr val="002060"/>
                </a:solidFill>
                <a:latin typeface="Tempus Sans ITC" pitchFamily="82" charset="0"/>
              </a:rPr>
              <a:t>num</a:t>
            </a:r>
            <a:r>
              <a:rPr lang="en-US" sz="2400" b="1" dirty="0">
                <a:solidFill>
                  <a:srgbClr val="002060"/>
                </a:solidFill>
                <a:latin typeface="Tempus Sans ITC" pitchFamily="82" charset="0"/>
              </a:rPr>
              <a:t> &gt; 0)</a:t>
            </a:r>
          </a:p>
          <a:p>
            <a:r>
              <a:rPr lang="en-US" sz="2400" b="1" dirty="0">
                <a:solidFill>
                  <a:srgbClr val="002060"/>
                </a:solidFill>
                <a:latin typeface="Tempus Sans ITC" pitchFamily="82" charset="0"/>
              </a:rPr>
              <a:t>  {</a:t>
            </a:r>
          </a:p>
          <a:p>
            <a:r>
              <a:rPr lang="en-US" sz="2400" b="1" dirty="0">
                <a:solidFill>
                  <a:srgbClr val="002060"/>
                </a:solidFill>
                <a:latin typeface="Tempus Sans ITC" pitchFamily="82" charset="0"/>
              </a:rPr>
              <a:t>    rem=num%10;</a:t>
            </a:r>
          </a:p>
          <a:p>
            <a:r>
              <a:rPr lang="en-US" sz="2400" b="1" dirty="0">
                <a:solidFill>
                  <a:srgbClr val="002060"/>
                </a:solidFill>
                <a:latin typeface="Tempus Sans ITC" pitchFamily="82" charset="0"/>
              </a:rPr>
              <a:t>    </a:t>
            </a:r>
            <a:r>
              <a:rPr lang="en-US" sz="2400" b="1" dirty="0" err="1">
                <a:solidFill>
                  <a:srgbClr val="002060"/>
                </a:solidFill>
                <a:latin typeface="Tempus Sans ITC" pitchFamily="82" charset="0"/>
              </a:rPr>
              <a:t>num</a:t>
            </a:r>
            <a:r>
              <a:rPr lang="en-US" sz="2400" b="1" dirty="0">
                <a:solidFill>
                  <a:srgbClr val="002060"/>
                </a:solidFill>
                <a:latin typeface="Tempus Sans ITC" pitchFamily="82" charset="0"/>
              </a:rPr>
              <a:t>/=10;</a:t>
            </a:r>
          </a:p>
          <a:p>
            <a:r>
              <a:rPr lang="en-US" sz="2400" b="1" dirty="0">
                <a:solidFill>
                  <a:srgbClr val="002060"/>
                </a:solidFill>
                <a:latin typeface="Tempus Sans ITC" pitchFamily="82" charset="0"/>
              </a:rPr>
              <a:t>    if(rem%2==0)</a:t>
            </a:r>
          </a:p>
          <a:p>
            <a:r>
              <a:rPr lang="en-US" sz="2400" b="1" dirty="0">
                <a:solidFill>
                  <a:srgbClr val="002060"/>
                </a:solidFill>
                <a:latin typeface="Tempus Sans ITC" pitchFamily="82" charset="0"/>
              </a:rPr>
              <a:t>      </a:t>
            </a:r>
            <a:r>
              <a:rPr lang="en-US" sz="2400" b="1" dirty="0" err="1">
                <a:solidFill>
                  <a:srgbClr val="002060"/>
                </a:solidFill>
                <a:latin typeface="Tempus Sans ITC" pitchFamily="82" charset="0"/>
              </a:rPr>
              <a:t>ecnt</a:t>
            </a:r>
            <a:r>
              <a:rPr lang="en-US" sz="2400" b="1" dirty="0">
                <a:solidFill>
                  <a:srgbClr val="002060"/>
                </a:solidFill>
                <a:latin typeface="Tempus Sans ITC" pitchFamily="82" charset="0"/>
              </a:rPr>
              <a:t>++;</a:t>
            </a:r>
          </a:p>
          <a:p>
            <a:r>
              <a:rPr lang="en-US" sz="2400" b="1" dirty="0">
                <a:solidFill>
                  <a:srgbClr val="002060"/>
                </a:solidFill>
                <a:latin typeface="Tempus Sans ITC" pitchFamily="82" charset="0"/>
              </a:rPr>
              <a:t>    else</a:t>
            </a:r>
          </a:p>
          <a:p>
            <a:r>
              <a:rPr lang="en-US" sz="2400" b="1" dirty="0">
                <a:solidFill>
                  <a:srgbClr val="002060"/>
                </a:solidFill>
                <a:latin typeface="Tempus Sans ITC" pitchFamily="82" charset="0"/>
              </a:rPr>
              <a:t>      </a:t>
            </a:r>
            <a:r>
              <a:rPr lang="en-US" sz="2400" b="1" dirty="0" err="1">
                <a:solidFill>
                  <a:srgbClr val="002060"/>
                </a:solidFill>
                <a:latin typeface="Tempus Sans ITC" pitchFamily="82" charset="0"/>
              </a:rPr>
              <a:t>ocnt</a:t>
            </a:r>
            <a:r>
              <a:rPr lang="en-US" sz="2400" b="1" dirty="0">
                <a:solidFill>
                  <a:srgbClr val="002060"/>
                </a:solidFill>
                <a:latin typeface="Tempus Sans ITC" pitchFamily="82" charset="0"/>
              </a:rPr>
              <a:t>++;</a:t>
            </a:r>
          </a:p>
          <a:p>
            <a:r>
              <a:rPr lang="en-US" sz="2400" b="1" dirty="0">
                <a:solidFill>
                  <a:srgbClr val="002060"/>
                </a:solidFill>
                <a:latin typeface="Tempus Sans ITC" pitchFamily="82" charset="0"/>
              </a:rPr>
              <a:t>   }</a:t>
            </a:r>
          </a:p>
          <a:p>
            <a:r>
              <a:rPr lang="en-US" sz="2400" b="1" dirty="0">
                <a:solidFill>
                  <a:srgbClr val="002060"/>
                </a:solidFill>
                <a:latin typeface="Tempus Sans ITC" pitchFamily="8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empus Sans ITC" pitchFamily="82" charset="0"/>
              </a:rPr>
              <a:t>cout</a:t>
            </a:r>
            <a:r>
              <a:rPr lang="en-US" sz="2400" b="1" dirty="0">
                <a:solidFill>
                  <a:srgbClr val="002060"/>
                </a:solidFill>
                <a:latin typeface="Tempus Sans ITC" pitchFamily="82" charset="0"/>
              </a:rPr>
              <a:t>&lt;&lt;</a:t>
            </a:r>
            <a:r>
              <a:rPr lang="en-US" sz="2400" b="1" dirty="0" err="1">
                <a:solidFill>
                  <a:srgbClr val="002060"/>
                </a:solidFill>
                <a:latin typeface="Tempus Sans ITC" pitchFamily="82" charset="0"/>
              </a:rPr>
              <a:t>ecnt</a:t>
            </a:r>
            <a:r>
              <a:rPr lang="en-US" sz="2400" b="1" dirty="0">
                <a:solidFill>
                  <a:srgbClr val="002060"/>
                </a:solidFill>
                <a:latin typeface="Tempus Sans ITC" pitchFamily="82" charset="0"/>
              </a:rPr>
              <a:t>&lt;&lt;" even &amp; "&lt;&lt;</a:t>
            </a:r>
            <a:r>
              <a:rPr lang="en-US" sz="2400" b="1" dirty="0" err="1">
                <a:solidFill>
                  <a:srgbClr val="002060"/>
                </a:solidFill>
                <a:latin typeface="Tempus Sans ITC" pitchFamily="82" charset="0"/>
              </a:rPr>
              <a:t>ocnt</a:t>
            </a:r>
            <a:r>
              <a:rPr lang="en-US" sz="2400" b="1" dirty="0">
                <a:solidFill>
                  <a:srgbClr val="002060"/>
                </a:solidFill>
                <a:latin typeface="Tempus Sans ITC" pitchFamily="82" charset="0"/>
              </a:rPr>
              <a:t>&lt;&lt;" odd digits ;</a:t>
            </a:r>
          </a:p>
        </p:txBody>
      </p:sp>
      <p:sp>
        <p:nvSpPr>
          <p:cNvPr id="8" name="Left Arrow 7">
            <a:hlinkClick r:id="" action="ppaction://hlinkshowjump?jump=lastslideviewed"/>
          </p:cNvPr>
          <p:cNvSpPr/>
          <p:nvPr/>
        </p:nvSpPr>
        <p:spPr>
          <a:xfrm>
            <a:off x="152400" y="58674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4973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20DBABCF-FF01-4998-B9E0-702ECF98AFD4}" type="datetime1">
              <a:rPr lang="en-US" smtClean="0">
                <a:solidFill>
                  <a:srgbClr val="002060"/>
                </a:solidFill>
              </a:rPr>
              <a:pPr/>
              <a:t>10/2/2013</a:t>
            </a:fld>
            <a:endParaRPr lang="en-US" smtClean="0">
              <a:solidFill>
                <a:srgbClr val="002060"/>
              </a:solidFill>
            </a:endParaRP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83A112-38FD-4DC3-ACCA-69F1A6726BA8}" type="slidenum">
              <a:rPr lang="en-US" smtClean="0">
                <a:solidFill>
                  <a:srgbClr val="002060"/>
                </a:solidFill>
              </a:rPr>
              <a:pPr/>
              <a:t>15</a:t>
            </a:fld>
            <a:endParaRPr lang="en-US" smtClean="0">
              <a:solidFill>
                <a:srgbClr val="002060"/>
              </a:solidFill>
            </a:endParaRPr>
          </a:p>
        </p:txBody>
      </p:sp>
      <p:sp>
        <p:nvSpPr>
          <p:cNvPr id="7175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2060"/>
                </a:solidFill>
              </a:rPr>
              <a:t>CSE 101/102 PSUC                               Deparment of CSE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 eaLnBrk="1" hangingPunct="1"/>
            <a:r>
              <a:rPr lang="en-US" sz="4000" b="1" dirty="0" smtClean="0">
                <a:latin typeface="Tempus Sans ITC" pitchFamily="82" charset="0"/>
              </a:rPr>
              <a:t>Reverse an ‘N’ digit number</a:t>
            </a:r>
            <a:endParaRPr lang="en-US" sz="4000" dirty="0" smtClean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71600" y="1752600"/>
            <a:ext cx="54864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800" b="1" dirty="0">
                <a:solidFill>
                  <a:srgbClr val="002060"/>
                </a:solidFill>
                <a:latin typeface="Tempus Sans ITC" pitchFamily="82" charset="0"/>
              </a:rPr>
              <a:t>int rev=0;</a:t>
            </a:r>
          </a:p>
          <a:p>
            <a:r>
              <a:rPr lang="pt-BR" sz="2800" b="1" dirty="0">
                <a:solidFill>
                  <a:srgbClr val="002060"/>
                </a:solidFill>
                <a:latin typeface="Tempus Sans ITC" pitchFamily="82" charset="0"/>
              </a:rPr>
              <a:t>cin&gt;&gt;n;</a:t>
            </a:r>
          </a:p>
          <a:p>
            <a:endParaRPr lang="pt-BR" sz="2800" b="1" dirty="0">
              <a:solidFill>
                <a:srgbClr val="002060"/>
              </a:solidFill>
              <a:latin typeface="Tempus Sans ITC" pitchFamily="82" charset="0"/>
            </a:endParaRPr>
          </a:p>
          <a:p>
            <a:r>
              <a:rPr lang="pt-BR" sz="2800" b="1" dirty="0">
                <a:solidFill>
                  <a:srgbClr val="002060"/>
                </a:solidFill>
                <a:latin typeface="Tempus Sans ITC" pitchFamily="82" charset="0"/>
              </a:rPr>
              <a:t>while(n!=0)</a:t>
            </a:r>
          </a:p>
          <a:p>
            <a:r>
              <a:rPr lang="pt-BR" sz="2800" b="1" dirty="0">
                <a:solidFill>
                  <a:srgbClr val="002060"/>
                </a:solidFill>
                <a:latin typeface="Tempus Sans ITC" pitchFamily="82" charset="0"/>
              </a:rPr>
              <a:t>{</a:t>
            </a:r>
          </a:p>
          <a:p>
            <a:r>
              <a:rPr lang="pt-BR" sz="2800" b="1" dirty="0">
                <a:solidFill>
                  <a:srgbClr val="002060"/>
                </a:solidFill>
                <a:latin typeface="Tempus Sans ITC" pitchFamily="82" charset="0"/>
              </a:rPr>
              <a:t>rev = (10 * rev) + n%10;</a:t>
            </a:r>
          </a:p>
          <a:p>
            <a:r>
              <a:rPr lang="pt-BR" sz="2800" b="1" dirty="0">
                <a:solidFill>
                  <a:srgbClr val="002060"/>
                </a:solidFill>
                <a:latin typeface="Tempus Sans ITC" pitchFamily="82" charset="0"/>
              </a:rPr>
              <a:t>n = n/10;</a:t>
            </a:r>
          </a:p>
          <a:p>
            <a:r>
              <a:rPr lang="pt-BR" sz="2800" b="1" dirty="0">
                <a:solidFill>
                  <a:srgbClr val="002060"/>
                </a:solidFill>
                <a:latin typeface="Tempus Sans ITC" pitchFamily="82" charset="0"/>
              </a:rPr>
              <a:t>}</a:t>
            </a:r>
          </a:p>
          <a:p>
            <a:r>
              <a:rPr lang="nn-NO" sz="2800" b="1" dirty="0">
                <a:solidFill>
                  <a:srgbClr val="002060"/>
                </a:solidFill>
                <a:latin typeface="Tempus Sans ITC" pitchFamily="82" charset="0"/>
              </a:rPr>
              <a:t> cout&lt;&lt;”Reversed no.="&lt;&lt;rev;</a:t>
            </a:r>
            <a:endParaRPr lang="en-US" sz="2800" b="1" dirty="0">
              <a:solidFill>
                <a:srgbClr val="002060"/>
              </a:solidFill>
              <a:latin typeface="Tempus Sans ITC" pitchFamily="82" charset="0"/>
            </a:endParaRPr>
          </a:p>
        </p:txBody>
      </p:sp>
      <p:sp>
        <p:nvSpPr>
          <p:cNvPr id="7174" name="Rectangle 10"/>
          <p:cNvSpPr>
            <a:spLocks noChangeArrowheads="1"/>
          </p:cNvSpPr>
          <p:nvPr/>
        </p:nvSpPr>
        <p:spPr bwMode="auto">
          <a:xfrm>
            <a:off x="5410200" y="1524000"/>
            <a:ext cx="3429000" cy="120015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2060"/>
                </a:solidFill>
                <a:latin typeface="Tempus Sans ITC" pitchFamily="82" charset="0"/>
              </a:rPr>
              <a:t>Output:</a:t>
            </a:r>
          </a:p>
          <a:p>
            <a:r>
              <a:rPr lang="en-US" sz="2400" b="1">
                <a:solidFill>
                  <a:srgbClr val="002060"/>
                </a:solidFill>
                <a:latin typeface="Tempus Sans ITC" pitchFamily="82" charset="0"/>
              </a:rPr>
              <a:t>	N= 1234</a:t>
            </a:r>
          </a:p>
          <a:p>
            <a:r>
              <a:rPr lang="en-US" sz="2400" b="1">
                <a:solidFill>
                  <a:srgbClr val="002060"/>
                </a:solidFill>
                <a:latin typeface="Tempus Sans ITC" pitchFamily="82" charset="0"/>
              </a:rPr>
              <a:t>	Rev=4321</a:t>
            </a:r>
            <a:endParaRPr lang="en-US" sz="3200" b="1">
              <a:solidFill>
                <a:srgbClr val="002060"/>
              </a:solidFill>
              <a:latin typeface="Tempus Sans ITC" pitchFamily="82" charset="0"/>
            </a:endParaRPr>
          </a:p>
        </p:txBody>
      </p:sp>
      <p:sp>
        <p:nvSpPr>
          <p:cNvPr id="8" name="Left Arrow 7">
            <a:hlinkClick r:id="" action="ppaction://hlinkshowjump?jump=lastslideviewed"/>
          </p:cNvPr>
          <p:cNvSpPr/>
          <p:nvPr/>
        </p:nvSpPr>
        <p:spPr>
          <a:xfrm>
            <a:off x="152400" y="58674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886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B054B1DA-DE40-4AAA-AD54-973EBA10AE73}" type="datetime1">
              <a:rPr lang="en-US" smtClean="0">
                <a:solidFill>
                  <a:srgbClr val="002060"/>
                </a:solidFill>
              </a:rPr>
              <a:pPr/>
              <a:t>10/2/2013</a:t>
            </a:fld>
            <a:endParaRPr lang="en-US" smtClean="0">
              <a:solidFill>
                <a:srgbClr val="002060"/>
              </a:solidFill>
            </a:endParaRP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55E4AE-A819-46B5-8AB1-BDCB4D2D850D}" type="slidenum">
              <a:rPr lang="en-US" smtClean="0">
                <a:solidFill>
                  <a:srgbClr val="002060"/>
                </a:solidFill>
              </a:rPr>
              <a:pPr/>
              <a:t>16</a:t>
            </a:fld>
            <a:endParaRPr lang="en-US" smtClean="0">
              <a:solidFill>
                <a:srgbClr val="002060"/>
              </a:solidFill>
            </a:endParaRPr>
          </a:p>
        </p:txBody>
      </p:sp>
      <p:sp>
        <p:nvSpPr>
          <p:cNvPr id="8199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2060"/>
                </a:solidFill>
              </a:rPr>
              <a:t>CSE 101/102 PSUC                               Deparment of CSE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 eaLnBrk="1" hangingPunct="1"/>
            <a:r>
              <a:rPr lang="en-US" sz="4000" b="1" dirty="0" smtClean="0">
                <a:latin typeface="Tempus Sans ITC" pitchFamily="82" charset="0"/>
              </a:rPr>
              <a:t>Check for palindrome</a:t>
            </a:r>
            <a:endParaRPr lang="en-US" sz="4000" dirty="0" smtClean="0"/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1219200" y="1560512"/>
            <a:ext cx="7620000" cy="381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  <a:latin typeface="Tempus Sans ITC" pitchFamily="82" charset="0"/>
              </a:rPr>
              <a:t>n = </a:t>
            </a:r>
            <a:r>
              <a:rPr lang="en-US" sz="2200" b="1" dirty="0" err="1">
                <a:solidFill>
                  <a:srgbClr val="002060"/>
                </a:solidFill>
                <a:latin typeface="Tempus Sans ITC" pitchFamily="82" charset="0"/>
              </a:rPr>
              <a:t>num</a:t>
            </a:r>
            <a:r>
              <a:rPr lang="en-US" sz="2200" b="1" dirty="0">
                <a:solidFill>
                  <a:srgbClr val="002060"/>
                </a:solidFill>
                <a:latin typeface="Tempus Sans ITC" pitchFamily="82" charset="0"/>
              </a:rPr>
              <a:t>;</a:t>
            </a:r>
          </a:p>
          <a:p>
            <a:r>
              <a:rPr lang="en-US" sz="2200" b="1" dirty="0">
                <a:solidFill>
                  <a:srgbClr val="002060"/>
                </a:solidFill>
                <a:latin typeface="Tempus Sans ITC" pitchFamily="82" charset="0"/>
              </a:rPr>
              <a:t>      while(</a:t>
            </a:r>
            <a:r>
              <a:rPr lang="en-US" sz="2200" b="1" dirty="0" err="1">
                <a:solidFill>
                  <a:srgbClr val="002060"/>
                </a:solidFill>
                <a:latin typeface="Tempus Sans ITC" pitchFamily="82" charset="0"/>
              </a:rPr>
              <a:t>num</a:t>
            </a:r>
            <a:r>
              <a:rPr lang="en-US" sz="2200" b="1" dirty="0">
                <a:solidFill>
                  <a:srgbClr val="002060"/>
                </a:solidFill>
                <a:latin typeface="Tempus Sans ITC" pitchFamily="82" charset="0"/>
              </a:rPr>
              <a:t>&gt;0)</a:t>
            </a:r>
          </a:p>
          <a:p>
            <a:r>
              <a:rPr lang="en-US" sz="2200" b="1" dirty="0">
                <a:solidFill>
                  <a:srgbClr val="002060"/>
                </a:solidFill>
                <a:latin typeface="Tempus Sans ITC" pitchFamily="82" charset="0"/>
              </a:rPr>
              <a:t>	{</a:t>
            </a:r>
          </a:p>
          <a:p>
            <a:r>
              <a:rPr lang="en-US" sz="2200" b="1" dirty="0">
                <a:solidFill>
                  <a:srgbClr val="002060"/>
                </a:solidFill>
                <a:latin typeface="Tempus Sans ITC" pitchFamily="82" charset="0"/>
              </a:rPr>
              <a:t>	   dig = </a:t>
            </a:r>
            <a:r>
              <a:rPr lang="en-US" sz="2200" b="1" dirty="0" err="1">
                <a:solidFill>
                  <a:srgbClr val="002060"/>
                </a:solidFill>
                <a:latin typeface="Tempus Sans ITC" pitchFamily="82" charset="0"/>
              </a:rPr>
              <a:t>num</a:t>
            </a:r>
            <a:r>
              <a:rPr lang="en-US" sz="2200" b="1" dirty="0">
                <a:solidFill>
                  <a:srgbClr val="002060"/>
                </a:solidFill>
                <a:latin typeface="Tempus Sans ITC" pitchFamily="82" charset="0"/>
              </a:rPr>
              <a:t> % 10;</a:t>
            </a:r>
          </a:p>
          <a:p>
            <a:r>
              <a:rPr lang="en-US" sz="2200" b="1" dirty="0">
                <a:solidFill>
                  <a:srgbClr val="002060"/>
                </a:solidFill>
                <a:latin typeface="Tempus Sans ITC" pitchFamily="82" charset="0"/>
              </a:rPr>
              <a:t>	   rev = rev * 10 + dig;</a:t>
            </a:r>
          </a:p>
          <a:p>
            <a:r>
              <a:rPr lang="en-US" sz="2200" b="1" dirty="0">
                <a:solidFill>
                  <a:srgbClr val="002060"/>
                </a:solidFill>
                <a:latin typeface="Tempus Sans ITC" pitchFamily="82" charset="0"/>
              </a:rPr>
              <a:t>	   </a:t>
            </a:r>
            <a:r>
              <a:rPr lang="en-US" sz="2200" b="1" dirty="0" err="1">
                <a:solidFill>
                  <a:srgbClr val="002060"/>
                </a:solidFill>
                <a:latin typeface="Tempus Sans ITC" pitchFamily="82" charset="0"/>
              </a:rPr>
              <a:t>num</a:t>
            </a:r>
            <a:r>
              <a:rPr lang="en-US" sz="2200" b="1" dirty="0">
                <a:solidFill>
                  <a:srgbClr val="002060"/>
                </a:solidFill>
                <a:latin typeface="Tempus Sans ITC" pitchFamily="82" charset="0"/>
              </a:rPr>
              <a:t> = </a:t>
            </a:r>
            <a:r>
              <a:rPr lang="en-US" sz="2200" b="1" dirty="0" err="1">
                <a:solidFill>
                  <a:srgbClr val="002060"/>
                </a:solidFill>
                <a:latin typeface="Tempus Sans ITC" pitchFamily="82" charset="0"/>
              </a:rPr>
              <a:t>num</a:t>
            </a:r>
            <a:r>
              <a:rPr lang="en-US" sz="2200" b="1" dirty="0">
                <a:solidFill>
                  <a:srgbClr val="002060"/>
                </a:solidFill>
                <a:latin typeface="Tempus Sans ITC" pitchFamily="82" charset="0"/>
              </a:rPr>
              <a:t> / 10;</a:t>
            </a:r>
          </a:p>
          <a:p>
            <a:r>
              <a:rPr lang="en-US" sz="2200" b="1" dirty="0">
                <a:solidFill>
                  <a:srgbClr val="002060"/>
                </a:solidFill>
                <a:latin typeface="Tempus Sans ITC" pitchFamily="82" charset="0"/>
              </a:rPr>
              <a:t>	}</a:t>
            </a:r>
          </a:p>
          <a:p>
            <a:r>
              <a:rPr lang="en-US" sz="2200" b="1" dirty="0">
                <a:solidFill>
                  <a:srgbClr val="002060"/>
                </a:solidFill>
                <a:latin typeface="Tempus Sans ITC" pitchFamily="82" charset="0"/>
              </a:rPr>
              <a:t>      if (n == rev)</a:t>
            </a:r>
          </a:p>
          <a:p>
            <a:r>
              <a:rPr lang="en-US" sz="2200" b="1" dirty="0">
                <a:solidFill>
                  <a:srgbClr val="002060"/>
                </a:solidFill>
                <a:latin typeface="Tempus Sans ITC" pitchFamily="82" charset="0"/>
              </a:rPr>
              <a:t>	</a:t>
            </a:r>
            <a:r>
              <a:rPr lang="en-US" sz="2200" b="1" dirty="0" err="1">
                <a:solidFill>
                  <a:srgbClr val="002060"/>
                </a:solidFill>
                <a:latin typeface="Tempus Sans ITC" pitchFamily="82" charset="0"/>
              </a:rPr>
              <a:t>cout</a:t>
            </a:r>
            <a:r>
              <a:rPr lang="en-US" sz="2200" b="1" dirty="0">
                <a:solidFill>
                  <a:srgbClr val="002060"/>
                </a:solidFill>
                <a:latin typeface="Tempus Sans ITC" pitchFamily="82" charset="0"/>
              </a:rPr>
              <a:t>&lt;&lt;"\n\t GIVEN NUMBER IS A PALINDROME";</a:t>
            </a:r>
          </a:p>
          <a:p>
            <a:r>
              <a:rPr lang="en-US" sz="2200" b="1" dirty="0">
                <a:solidFill>
                  <a:srgbClr val="002060"/>
                </a:solidFill>
                <a:latin typeface="Tempus Sans ITC" pitchFamily="82" charset="0"/>
              </a:rPr>
              <a:t>      else</a:t>
            </a:r>
          </a:p>
          <a:p>
            <a:r>
              <a:rPr lang="en-US" sz="2200" b="1" dirty="0">
                <a:solidFill>
                  <a:srgbClr val="002060"/>
                </a:solidFill>
                <a:latin typeface="Tempus Sans ITC" pitchFamily="82" charset="0"/>
              </a:rPr>
              <a:t>	</a:t>
            </a:r>
            <a:r>
              <a:rPr lang="en-US" sz="2200" b="1" dirty="0" err="1">
                <a:solidFill>
                  <a:srgbClr val="002060"/>
                </a:solidFill>
                <a:latin typeface="Tempus Sans ITC" pitchFamily="82" charset="0"/>
              </a:rPr>
              <a:t>cout</a:t>
            </a:r>
            <a:r>
              <a:rPr lang="en-US" sz="2200" b="1" dirty="0">
                <a:solidFill>
                  <a:srgbClr val="002060"/>
                </a:solidFill>
                <a:latin typeface="Tempus Sans ITC" pitchFamily="82" charset="0"/>
              </a:rPr>
              <a:t>&lt;&lt;"\n\t GIVEN NUMBER NOT A PALINDROME";</a:t>
            </a:r>
          </a:p>
        </p:txBody>
      </p:sp>
      <p:sp>
        <p:nvSpPr>
          <p:cNvPr id="8198" name="Rectangle 31"/>
          <p:cNvSpPr>
            <a:spLocks noChangeArrowheads="1"/>
          </p:cNvSpPr>
          <p:nvPr/>
        </p:nvSpPr>
        <p:spPr bwMode="auto">
          <a:xfrm>
            <a:off x="5105400" y="1524000"/>
            <a:ext cx="3733800" cy="13239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2060"/>
                </a:solidFill>
                <a:latin typeface="Tempus Sans ITC" pitchFamily="82" charset="0"/>
              </a:rPr>
              <a:t>Palindrome (number) </a:t>
            </a:r>
            <a:endParaRPr lang="en-US" sz="3200" b="1">
              <a:solidFill>
                <a:srgbClr val="002060"/>
              </a:solidFill>
              <a:latin typeface="Tempus Sans ITC" pitchFamily="82" charset="0"/>
            </a:endParaRPr>
          </a:p>
          <a:p>
            <a:pPr marL="0" lvl="1"/>
            <a:r>
              <a:rPr lang="en-US" sz="2400" b="1">
                <a:solidFill>
                  <a:srgbClr val="002060"/>
                </a:solidFill>
                <a:latin typeface="Tempus Sans ITC" pitchFamily="82" charset="0"/>
              </a:rPr>
              <a:t>e.g.- 121</a:t>
            </a:r>
          </a:p>
          <a:p>
            <a:endParaRPr lang="en-US" sz="3200" b="1">
              <a:solidFill>
                <a:srgbClr val="002060"/>
              </a:solidFill>
              <a:latin typeface="Tempus Sans ITC" pitchFamily="82" charset="0"/>
            </a:endParaRPr>
          </a:p>
        </p:txBody>
      </p:sp>
      <p:sp>
        <p:nvSpPr>
          <p:cNvPr id="8" name="Left Arrow 7">
            <a:hlinkClick r:id="" action="ppaction://hlinkshowjump?jump=lastslideviewed"/>
          </p:cNvPr>
          <p:cNvSpPr/>
          <p:nvPr/>
        </p:nvSpPr>
        <p:spPr>
          <a:xfrm>
            <a:off x="152400" y="58674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7843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B9D54C90-36DE-43D4-9916-B091A816874B}" type="datetime1">
              <a:rPr lang="en-US" smtClean="0">
                <a:solidFill>
                  <a:srgbClr val="002060"/>
                </a:solidFill>
              </a:rPr>
              <a:pPr/>
              <a:t>10/2/2013</a:t>
            </a:fld>
            <a:endParaRPr lang="en-US" smtClean="0">
              <a:solidFill>
                <a:srgbClr val="002060"/>
              </a:solidFill>
            </a:endParaRP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D49797-069B-4199-A49D-82B9FCF578F7}" type="slidenum">
              <a:rPr lang="en-US" smtClean="0">
                <a:solidFill>
                  <a:srgbClr val="002060"/>
                </a:solidFill>
              </a:rPr>
              <a:pPr/>
              <a:t>17</a:t>
            </a:fld>
            <a:endParaRPr lang="en-US" smtClean="0">
              <a:solidFill>
                <a:srgbClr val="002060"/>
              </a:solidFill>
            </a:endParaRPr>
          </a:p>
        </p:txBody>
      </p:sp>
      <p:sp>
        <p:nvSpPr>
          <p:cNvPr id="9223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2060"/>
                </a:solidFill>
              </a:rPr>
              <a:t>CSE 101/102 PSUC                               Deparment of CSE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 eaLnBrk="1" hangingPunct="1"/>
            <a:r>
              <a:rPr lang="en-US" sz="3200" b="1" dirty="0" smtClean="0">
                <a:latin typeface="Tempus Sans ITC" pitchFamily="82" charset="0"/>
              </a:rPr>
              <a:t>Armstrong </a:t>
            </a:r>
            <a:r>
              <a:rPr lang="en-US" sz="3200" b="1" dirty="0" err="1" smtClean="0">
                <a:latin typeface="Tempus Sans ITC" pitchFamily="82" charset="0"/>
              </a:rPr>
              <a:t>nos</a:t>
            </a:r>
            <a:r>
              <a:rPr lang="en-US" sz="3200" b="1" dirty="0" smtClean="0">
                <a:latin typeface="Tempus Sans ITC" pitchFamily="82" charset="0"/>
              </a:rPr>
              <a:t> for a given limit ‘n’</a:t>
            </a:r>
            <a:endParaRPr lang="en-US" sz="3200" dirty="0" smtClean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95400" y="1143000"/>
            <a:ext cx="4876800" cy="526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/>
            <a:r>
              <a:rPr lang="pt-BR" sz="2400" b="1" dirty="0" smtClean="0">
                <a:solidFill>
                  <a:srgbClr val="002060"/>
                </a:solidFill>
                <a:latin typeface="Tempus Sans ITC" pitchFamily="82" charset="0"/>
              </a:rPr>
              <a:t>cin</a:t>
            </a:r>
            <a:r>
              <a:rPr lang="pt-BR" sz="2400" b="1" dirty="0">
                <a:solidFill>
                  <a:srgbClr val="002060"/>
                </a:solidFill>
                <a:latin typeface="Tempus Sans ITC" pitchFamily="82" charset="0"/>
              </a:rPr>
              <a:t>&gt;&gt;lim;</a:t>
            </a:r>
          </a:p>
          <a:p>
            <a:pPr lvl="1"/>
            <a:r>
              <a:rPr lang="pt-BR" sz="2400" b="1" dirty="0" smtClean="0">
                <a:solidFill>
                  <a:srgbClr val="002060"/>
                </a:solidFill>
                <a:latin typeface="Tempus Sans ITC" pitchFamily="82" charset="0"/>
              </a:rPr>
              <a:t>for(n=1;n&lt;lim;n</a:t>
            </a:r>
            <a:r>
              <a:rPr lang="pt-BR" sz="2400" b="1" dirty="0">
                <a:solidFill>
                  <a:srgbClr val="002060"/>
                </a:solidFill>
                <a:latin typeface="Tempus Sans ITC" pitchFamily="82" charset="0"/>
              </a:rPr>
              <a:t>++)</a:t>
            </a:r>
          </a:p>
          <a:p>
            <a:pPr lvl="1"/>
            <a:r>
              <a:rPr lang="pt-BR" sz="2400" b="1" dirty="0" smtClean="0">
                <a:solidFill>
                  <a:srgbClr val="002060"/>
                </a:solidFill>
                <a:latin typeface="Tempus Sans ITC" pitchFamily="82" charset="0"/>
              </a:rPr>
              <a:t>{</a:t>
            </a:r>
            <a:endParaRPr lang="pt-BR" sz="2400" b="1" dirty="0">
              <a:solidFill>
                <a:srgbClr val="002060"/>
              </a:solidFill>
              <a:latin typeface="Tempus Sans ITC" pitchFamily="82" charset="0"/>
            </a:endParaRPr>
          </a:p>
          <a:p>
            <a:pPr lvl="1"/>
            <a:r>
              <a:rPr lang="pt-BR" sz="2400" b="1" dirty="0">
                <a:solidFill>
                  <a:srgbClr val="002060"/>
                </a:solidFill>
                <a:latin typeface="Tempus Sans ITC" pitchFamily="82" charset="0"/>
              </a:rPr>
              <a:t>	sum = 0;</a:t>
            </a:r>
          </a:p>
          <a:p>
            <a:pPr lvl="1"/>
            <a:r>
              <a:rPr lang="pt-BR" sz="2400" b="1" dirty="0">
                <a:solidFill>
                  <a:srgbClr val="002060"/>
                </a:solidFill>
                <a:latin typeface="Tempus Sans ITC" pitchFamily="82" charset="0"/>
              </a:rPr>
              <a:t>	num = n;</a:t>
            </a:r>
          </a:p>
          <a:p>
            <a:pPr lvl="1"/>
            <a:r>
              <a:rPr lang="pt-BR" sz="2400" b="1" dirty="0">
                <a:solidFill>
                  <a:srgbClr val="002060"/>
                </a:solidFill>
                <a:latin typeface="Tempus Sans ITC" pitchFamily="82" charset="0"/>
              </a:rPr>
              <a:t>	while(num&gt;0)</a:t>
            </a:r>
          </a:p>
          <a:p>
            <a:pPr lvl="1"/>
            <a:r>
              <a:rPr lang="pt-BR" sz="2400" b="1" dirty="0">
                <a:solidFill>
                  <a:srgbClr val="002060"/>
                </a:solidFill>
                <a:latin typeface="Tempus Sans ITC" pitchFamily="82" charset="0"/>
              </a:rPr>
              <a:t>	{</a:t>
            </a:r>
          </a:p>
          <a:p>
            <a:pPr lvl="1"/>
            <a:r>
              <a:rPr lang="pt-BR" sz="2400" b="1" dirty="0">
                <a:solidFill>
                  <a:srgbClr val="002060"/>
                </a:solidFill>
                <a:latin typeface="Tempus Sans ITC" pitchFamily="82" charset="0"/>
              </a:rPr>
              <a:t>	   dig = num%10;</a:t>
            </a:r>
          </a:p>
          <a:p>
            <a:pPr lvl="1"/>
            <a:r>
              <a:rPr lang="pt-BR" sz="2400" b="1" dirty="0">
                <a:solidFill>
                  <a:srgbClr val="002060"/>
                </a:solidFill>
                <a:latin typeface="Tempus Sans ITC" pitchFamily="82" charset="0"/>
              </a:rPr>
              <a:t>	   sum = sum+pow(dig,3);</a:t>
            </a:r>
          </a:p>
          <a:p>
            <a:pPr lvl="1"/>
            <a:r>
              <a:rPr lang="pt-BR" sz="2400" b="1" dirty="0">
                <a:solidFill>
                  <a:srgbClr val="002060"/>
                </a:solidFill>
                <a:latin typeface="Tempus Sans ITC" pitchFamily="82" charset="0"/>
              </a:rPr>
              <a:t>	   num = num/10;</a:t>
            </a:r>
          </a:p>
          <a:p>
            <a:pPr lvl="1"/>
            <a:r>
              <a:rPr lang="pt-BR" sz="2400" b="1" dirty="0">
                <a:solidFill>
                  <a:srgbClr val="002060"/>
                </a:solidFill>
                <a:latin typeface="Tempus Sans ITC" pitchFamily="82" charset="0"/>
              </a:rPr>
              <a:t>	}</a:t>
            </a:r>
          </a:p>
          <a:p>
            <a:pPr lvl="1"/>
            <a:r>
              <a:rPr lang="pt-BR" sz="2400" b="1" dirty="0">
                <a:solidFill>
                  <a:srgbClr val="002060"/>
                </a:solidFill>
                <a:latin typeface="Tempus Sans ITC" pitchFamily="82" charset="0"/>
              </a:rPr>
              <a:t>	if(sum == n)</a:t>
            </a:r>
          </a:p>
          <a:p>
            <a:pPr lvl="1"/>
            <a:r>
              <a:rPr lang="pt-BR" sz="2400" b="1" dirty="0">
                <a:solidFill>
                  <a:srgbClr val="002060"/>
                </a:solidFill>
                <a:latin typeface="Tempus Sans ITC" pitchFamily="82" charset="0"/>
              </a:rPr>
              <a:t>	    cout&lt;&lt;"\n\t"&lt;&lt;n;</a:t>
            </a:r>
          </a:p>
          <a:p>
            <a:pPr lvl="1"/>
            <a:r>
              <a:rPr lang="pt-BR" sz="2400" b="1" dirty="0">
                <a:solidFill>
                  <a:srgbClr val="002060"/>
                </a:solidFill>
                <a:latin typeface="Tempus Sans ITC" pitchFamily="82" charset="0"/>
              </a:rPr>
              <a:t>	}</a:t>
            </a:r>
            <a:endParaRPr lang="en-US" sz="2400" b="1" dirty="0">
              <a:solidFill>
                <a:srgbClr val="002060"/>
              </a:solidFill>
              <a:latin typeface="Tempus Sans ITC" pitchFamily="82" charset="0"/>
            </a:endParaRPr>
          </a:p>
        </p:txBody>
      </p:sp>
      <p:sp>
        <p:nvSpPr>
          <p:cNvPr id="9222" name="Rectangle 10"/>
          <p:cNvSpPr>
            <a:spLocks noChangeArrowheads="1"/>
          </p:cNvSpPr>
          <p:nvPr/>
        </p:nvSpPr>
        <p:spPr bwMode="auto">
          <a:xfrm>
            <a:off x="4876800" y="1143000"/>
            <a:ext cx="4114800" cy="2554287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400" b="1">
                <a:solidFill>
                  <a:srgbClr val="002060"/>
                </a:solidFill>
                <a:latin typeface="Tempus Sans ITC" pitchFamily="82" charset="0"/>
              </a:rPr>
              <a:t>Armstrong Number</a:t>
            </a:r>
          </a:p>
          <a:p>
            <a:r>
              <a:rPr lang="en-US" sz="2400" b="1">
                <a:solidFill>
                  <a:srgbClr val="002060"/>
                </a:solidFill>
                <a:latin typeface="Tempus Sans ITC" pitchFamily="82" charset="0"/>
              </a:rPr>
              <a:t>e.g. - 371</a:t>
            </a:r>
          </a:p>
          <a:p>
            <a:endParaRPr lang="en-US" sz="2400" b="1">
              <a:solidFill>
                <a:srgbClr val="002060"/>
              </a:solidFill>
              <a:latin typeface="Tempus Sans ITC" pitchFamily="82" charset="0"/>
            </a:endParaRPr>
          </a:p>
          <a:p>
            <a:r>
              <a:rPr lang="en-US" sz="2400" b="1">
                <a:solidFill>
                  <a:srgbClr val="002060"/>
                </a:solidFill>
                <a:latin typeface="Tempus Sans ITC" pitchFamily="82" charset="0"/>
              </a:rPr>
              <a:t>∑</a:t>
            </a:r>
            <a:r>
              <a:rPr lang="en-US" sz="2400" b="1">
                <a:solidFill>
                  <a:srgbClr val="C00000"/>
                </a:solidFill>
                <a:latin typeface="Tempus Sans ITC" pitchFamily="82" charset="0"/>
              </a:rPr>
              <a:t> (cubes of digits )= </a:t>
            </a:r>
            <a:r>
              <a:rPr lang="en-US" sz="2400" b="1">
                <a:solidFill>
                  <a:srgbClr val="002060"/>
                </a:solidFill>
                <a:latin typeface="Tempus Sans ITC" pitchFamily="82" charset="0"/>
              </a:rPr>
              <a:t>number</a:t>
            </a:r>
          </a:p>
          <a:p>
            <a:endParaRPr lang="en-US" sz="3200" b="1">
              <a:solidFill>
                <a:srgbClr val="002060"/>
              </a:solidFill>
              <a:latin typeface="Tempus Sans ITC" pitchFamily="82" charset="0"/>
            </a:endParaRPr>
          </a:p>
          <a:p>
            <a:r>
              <a:rPr lang="en-US" sz="3200" b="1">
                <a:solidFill>
                  <a:srgbClr val="002060"/>
                </a:solidFill>
                <a:latin typeface="Tempus Sans ITC" pitchFamily="82" charset="0"/>
              </a:rPr>
              <a:t> 3</a:t>
            </a:r>
            <a:r>
              <a:rPr lang="en-US" sz="3200" b="1" baseline="30000">
                <a:solidFill>
                  <a:srgbClr val="002060"/>
                </a:solidFill>
                <a:latin typeface="Tempus Sans ITC" pitchFamily="82" charset="0"/>
              </a:rPr>
              <a:t>3 </a:t>
            </a:r>
            <a:r>
              <a:rPr lang="en-US" sz="3200" b="1">
                <a:solidFill>
                  <a:srgbClr val="002060"/>
                </a:solidFill>
                <a:latin typeface="Tempus Sans ITC" pitchFamily="82" charset="0"/>
              </a:rPr>
              <a:t>+ 7</a:t>
            </a:r>
            <a:r>
              <a:rPr lang="en-US" sz="3200" b="1" baseline="30000">
                <a:solidFill>
                  <a:srgbClr val="002060"/>
                </a:solidFill>
                <a:latin typeface="Tempus Sans ITC" pitchFamily="82" charset="0"/>
              </a:rPr>
              <a:t>3</a:t>
            </a:r>
            <a:r>
              <a:rPr lang="en-US" sz="3200" b="1">
                <a:solidFill>
                  <a:srgbClr val="002060"/>
                </a:solidFill>
                <a:latin typeface="Tempus Sans ITC" pitchFamily="82" charset="0"/>
              </a:rPr>
              <a:t> + 1</a:t>
            </a:r>
            <a:r>
              <a:rPr lang="en-US" sz="3200" b="1" baseline="30000">
                <a:solidFill>
                  <a:srgbClr val="002060"/>
                </a:solidFill>
                <a:latin typeface="Tempus Sans ITC" pitchFamily="82" charset="0"/>
              </a:rPr>
              <a:t>3</a:t>
            </a:r>
            <a:r>
              <a:rPr lang="en-US" sz="3200" b="1">
                <a:solidFill>
                  <a:srgbClr val="002060"/>
                </a:solidFill>
                <a:latin typeface="Tempus Sans ITC" pitchFamily="82" charset="0"/>
              </a:rPr>
              <a:t> = 371</a:t>
            </a:r>
          </a:p>
        </p:txBody>
      </p:sp>
      <p:sp>
        <p:nvSpPr>
          <p:cNvPr id="8" name="Left Arrow 7">
            <a:hlinkClick r:id="" action="ppaction://hlinkshowjump?jump=lastslideviewed"/>
          </p:cNvPr>
          <p:cNvSpPr/>
          <p:nvPr/>
        </p:nvSpPr>
        <p:spPr>
          <a:xfrm>
            <a:off x="152400" y="58674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6572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BD7987-27D9-465A-9B68-DC0D3CF56D1E}" type="datetime1">
              <a:rPr lang="en-US" smtClean="0">
                <a:solidFill>
                  <a:srgbClr val="002060"/>
                </a:solidFill>
              </a:rPr>
              <a:pPr>
                <a:defRPr/>
              </a:pPr>
              <a:t>10/2/2013</a:t>
            </a:fld>
            <a:endParaRPr lang="en-US">
              <a:solidFill>
                <a:srgbClr val="00206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E0D467-DC3E-41DD-8283-57B3D952498B}" type="slidenum">
              <a:rPr lang="en-US" smtClean="0">
                <a:solidFill>
                  <a:srgbClr val="002060"/>
                </a:solidFill>
              </a:rPr>
              <a:pPr>
                <a:defRPr/>
              </a:pPr>
              <a:t>18</a:t>
            </a:fld>
            <a:endParaRPr lang="en-US">
              <a:solidFill>
                <a:srgbClr val="00206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2060"/>
                </a:solidFill>
              </a:rPr>
              <a:t>CSE 101/102 PSUC                               Deparment of CSE</a:t>
            </a:r>
            <a:endParaRPr lang="en-US">
              <a:solidFill>
                <a:srgbClr val="00206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 eaLnBrk="1" hangingPunct="1"/>
            <a:r>
              <a:rPr lang="en-US" sz="4000" b="1" dirty="0" smtClean="0">
                <a:latin typeface="Tempus Sans ITC" pitchFamily="82" charset="0"/>
              </a:rPr>
              <a:t>Prime  series  between 2 limits</a:t>
            </a:r>
            <a:endParaRPr lang="en-US" sz="4000" dirty="0" smtClean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95400" y="1247775"/>
            <a:ext cx="5486400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en-US" sz="2400" b="1" dirty="0">
                <a:solidFill>
                  <a:srgbClr val="002060"/>
                </a:solidFill>
                <a:latin typeface="Tempus Sans ITC" pitchFamily="82" charset="0"/>
              </a:rPr>
              <a:t>for( </a:t>
            </a:r>
            <a:r>
              <a:rPr lang="en-US" sz="2400" dirty="0" err="1">
                <a:solidFill>
                  <a:srgbClr val="002060"/>
                </a:solidFill>
                <a:latin typeface="Arial Rounded MT Bold" pitchFamily="34" charset="0"/>
              </a:rPr>
              <a:t>int</a:t>
            </a:r>
            <a:r>
              <a:rPr lang="en-US" sz="2400" dirty="0">
                <a:solidFill>
                  <a:srgbClr val="002060"/>
                </a:solidFill>
                <a:latin typeface="Arial Rounded MT Bold" pitchFamily="34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Arial Rounded MT Bold" pitchFamily="34" charset="0"/>
              </a:rPr>
              <a:t>i</a:t>
            </a:r>
            <a:r>
              <a:rPr lang="en-US" sz="2400" dirty="0">
                <a:solidFill>
                  <a:srgbClr val="002060"/>
                </a:solidFill>
                <a:latin typeface="Arial Rounded MT Bold" pitchFamily="34" charset="0"/>
              </a:rPr>
              <a:t>=n; </a:t>
            </a:r>
            <a:r>
              <a:rPr lang="en-US" sz="2400" dirty="0" err="1">
                <a:solidFill>
                  <a:srgbClr val="002060"/>
                </a:solidFill>
                <a:latin typeface="Arial Rounded MT Bold" pitchFamily="34" charset="0"/>
              </a:rPr>
              <a:t>i</a:t>
            </a:r>
            <a:r>
              <a:rPr lang="en-US" sz="2400" dirty="0">
                <a:solidFill>
                  <a:srgbClr val="002060"/>
                </a:solidFill>
                <a:latin typeface="Arial Rounded MT Bold" pitchFamily="34" charset="0"/>
              </a:rPr>
              <a:t>&lt;=m; </a:t>
            </a:r>
            <a:r>
              <a:rPr lang="en-US" sz="2400" dirty="0" err="1">
                <a:solidFill>
                  <a:srgbClr val="002060"/>
                </a:solidFill>
                <a:latin typeface="Arial Rounded MT Bold" pitchFamily="34" charset="0"/>
              </a:rPr>
              <a:t>i</a:t>
            </a:r>
            <a:r>
              <a:rPr lang="en-US" sz="2400" dirty="0">
                <a:solidFill>
                  <a:srgbClr val="002060"/>
                </a:solidFill>
                <a:latin typeface="Arial Rounded MT Bold" pitchFamily="34" charset="0"/>
              </a:rPr>
              <a:t>++</a:t>
            </a:r>
            <a:r>
              <a:rPr lang="en-US" sz="2400" b="1" dirty="0">
                <a:solidFill>
                  <a:srgbClr val="002060"/>
                </a:solidFill>
                <a:latin typeface="Tempus Sans ITC" pitchFamily="82" charset="0"/>
              </a:rPr>
              <a:t>)</a:t>
            </a:r>
            <a:r>
              <a:rPr lang="en-US" sz="2400" b="1" dirty="0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{</a:t>
            </a:r>
          </a:p>
          <a:p>
            <a:pPr>
              <a:spcBef>
                <a:spcPts val="600"/>
              </a:spcBef>
              <a:defRPr/>
            </a:pPr>
            <a:r>
              <a:rPr lang="en-US" sz="2400" b="1" dirty="0">
                <a:solidFill>
                  <a:srgbClr val="002060"/>
                </a:solidFill>
                <a:latin typeface="Tempus Sans ITC" pitchFamily="82" charset="0"/>
              </a:rPr>
              <a:t> prime=0;</a:t>
            </a:r>
          </a:p>
          <a:p>
            <a:pPr>
              <a:spcBef>
                <a:spcPts val="600"/>
              </a:spcBef>
              <a:defRPr/>
            </a:pPr>
            <a:r>
              <a:rPr lang="en-US" sz="2400" b="1" dirty="0">
                <a:solidFill>
                  <a:srgbClr val="002060"/>
                </a:solidFill>
                <a:latin typeface="Tempus Sans ITC" pitchFamily="82" charset="0"/>
              </a:rPr>
              <a:t>    for( </a:t>
            </a:r>
            <a:r>
              <a:rPr lang="en-US" sz="2400" dirty="0" err="1">
                <a:solidFill>
                  <a:srgbClr val="002060"/>
                </a:solidFill>
                <a:latin typeface="Arial Rounded MT Bold" pitchFamily="34" charset="0"/>
              </a:rPr>
              <a:t>int</a:t>
            </a:r>
            <a:r>
              <a:rPr lang="en-US" sz="2400" dirty="0">
                <a:solidFill>
                  <a:srgbClr val="002060"/>
                </a:solidFill>
                <a:latin typeface="Arial Rounded MT Bold" pitchFamily="34" charset="0"/>
              </a:rPr>
              <a:t> j=2; j&lt;= </a:t>
            </a:r>
            <a:r>
              <a:rPr lang="en-US" sz="2400" dirty="0" err="1">
                <a:solidFill>
                  <a:srgbClr val="002060"/>
                </a:solidFill>
                <a:latin typeface="Arial Rounded MT Bold" pitchFamily="34" charset="0"/>
              </a:rPr>
              <a:t>i</a:t>
            </a:r>
            <a:r>
              <a:rPr lang="en-US" sz="2400" dirty="0">
                <a:solidFill>
                  <a:srgbClr val="002060"/>
                </a:solidFill>
                <a:latin typeface="Arial Rounded MT Bold" pitchFamily="34" charset="0"/>
              </a:rPr>
              <a:t>/2; j++ </a:t>
            </a:r>
            <a:r>
              <a:rPr lang="en-US" sz="2400" b="1" dirty="0">
                <a:solidFill>
                  <a:srgbClr val="002060"/>
                </a:solidFill>
                <a:latin typeface="Tempus Sans ITC" pitchFamily="82" charset="0"/>
              </a:rPr>
              <a:t>) </a:t>
            </a:r>
            <a:r>
              <a:rPr lang="en-US" sz="2400" b="1" dirty="0">
                <a:solidFill>
                  <a:srgbClr val="C0504D"/>
                </a:solidFill>
                <a:latin typeface="Tahoma" pitchFamily="34" charset="0"/>
                <a:cs typeface="Tahoma" pitchFamily="34" charset="0"/>
              </a:rPr>
              <a:t>{</a:t>
            </a:r>
          </a:p>
          <a:p>
            <a:pPr>
              <a:spcBef>
                <a:spcPts val="600"/>
              </a:spcBef>
              <a:defRPr/>
            </a:pPr>
            <a:r>
              <a:rPr lang="en-US" sz="2400" b="1" dirty="0">
                <a:solidFill>
                  <a:srgbClr val="002060"/>
                </a:solidFill>
                <a:latin typeface="Tempus Sans ITC" pitchFamily="82" charset="0"/>
              </a:rPr>
              <a:t>       if( </a:t>
            </a:r>
            <a:r>
              <a:rPr lang="en-US" sz="2400" dirty="0" err="1">
                <a:solidFill>
                  <a:srgbClr val="002060"/>
                </a:solidFill>
                <a:latin typeface="Arial Rounded MT Bold" pitchFamily="34" charset="0"/>
              </a:rPr>
              <a:t>i</a:t>
            </a:r>
            <a:r>
              <a:rPr lang="en-US" sz="2400" dirty="0">
                <a:solidFill>
                  <a:srgbClr val="002060"/>
                </a:solidFill>
                <a:latin typeface="Arial Rounded MT Bold" pitchFamily="34" charset="0"/>
              </a:rPr>
              <a:t> % j == 0</a:t>
            </a:r>
            <a:r>
              <a:rPr lang="en-US" sz="2400" b="1" dirty="0">
                <a:solidFill>
                  <a:srgbClr val="002060"/>
                </a:solidFill>
                <a:latin typeface="Tempus Sans ITC" pitchFamily="82" charset="0"/>
              </a:rPr>
              <a:t>)</a:t>
            </a:r>
            <a:r>
              <a:rPr lang="en-US" sz="24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{</a:t>
            </a:r>
          </a:p>
          <a:p>
            <a:pPr>
              <a:spcBef>
                <a:spcPts val="600"/>
              </a:spcBef>
              <a:defRPr/>
            </a:pPr>
            <a:r>
              <a:rPr lang="en-US" sz="2400" b="1" dirty="0">
                <a:solidFill>
                  <a:srgbClr val="002060"/>
                </a:solidFill>
                <a:latin typeface="Tempus Sans ITC" pitchFamily="82" charset="0"/>
              </a:rPr>
              <a:t>          prime=1;</a:t>
            </a:r>
          </a:p>
          <a:p>
            <a:pPr>
              <a:spcBef>
                <a:spcPts val="600"/>
              </a:spcBef>
              <a:defRPr/>
            </a:pPr>
            <a:r>
              <a:rPr lang="en-US" sz="2400" b="1" dirty="0">
                <a:solidFill>
                  <a:srgbClr val="002060"/>
                </a:solidFill>
                <a:latin typeface="Tempus Sans ITC" pitchFamily="82" charset="0"/>
              </a:rPr>
              <a:t>          break;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Tempus Sans ITC" pitchFamily="82" charset="0"/>
              </a:rPr>
              <a:t>/* break out of inner loop */</a:t>
            </a:r>
          </a:p>
          <a:p>
            <a:pPr>
              <a:spcBef>
                <a:spcPts val="600"/>
              </a:spcBef>
              <a:defRPr/>
            </a:pPr>
            <a:r>
              <a:rPr lang="en-US" sz="2400" b="1" dirty="0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         </a:t>
            </a:r>
            <a:r>
              <a:rPr lang="en-US" sz="2400" b="1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}</a:t>
            </a:r>
          </a:p>
          <a:p>
            <a:pPr>
              <a:spcBef>
                <a:spcPts val="600"/>
              </a:spcBef>
              <a:defRPr/>
            </a:pPr>
            <a:r>
              <a:rPr lang="en-US" sz="2400" b="1" dirty="0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      </a:t>
            </a:r>
            <a:r>
              <a:rPr lang="en-US" sz="2400" b="1" dirty="0">
                <a:solidFill>
                  <a:srgbClr val="C0504D"/>
                </a:solidFill>
                <a:latin typeface="Tahoma" pitchFamily="34" charset="0"/>
                <a:cs typeface="Tahoma" pitchFamily="34" charset="0"/>
              </a:rPr>
              <a:t>}</a:t>
            </a:r>
          </a:p>
          <a:p>
            <a:pPr>
              <a:spcBef>
                <a:spcPts val="600"/>
              </a:spcBef>
              <a:defRPr/>
            </a:pPr>
            <a:r>
              <a:rPr lang="en-US" sz="2400" b="1" dirty="0">
                <a:solidFill>
                  <a:srgbClr val="002060"/>
                </a:solidFill>
                <a:latin typeface="Tempus Sans ITC" pitchFamily="82" charset="0"/>
              </a:rPr>
              <a:t> if(prime == 0)</a:t>
            </a:r>
          </a:p>
          <a:p>
            <a:pPr>
              <a:spcBef>
                <a:spcPts val="600"/>
              </a:spcBef>
              <a:defRPr/>
            </a:pPr>
            <a:r>
              <a:rPr lang="en-US" sz="2400" b="1" dirty="0">
                <a:solidFill>
                  <a:srgbClr val="002060"/>
                </a:solidFill>
                <a:latin typeface="Tempus Sans ITC" pitchFamily="82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empus Sans ITC" pitchFamily="82" charset="0"/>
              </a:rPr>
              <a:t>cout</a:t>
            </a:r>
            <a:r>
              <a:rPr lang="en-US" sz="2400" b="1" dirty="0">
                <a:solidFill>
                  <a:srgbClr val="002060"/>
                </a:solidFill>
                <a:latin typeface="Tempus Sans ITC" pitchFamily="82" charset="0"/>
              </a:rPr>
              <a:t>&lt;&lt; </a:t>
            </a:r>
            <a:r>
              <a:rPr lang="en-US" sz="2400" b="1" dirty="0" err="1">
                <a:solidFill>
                  <a:srgbClr val="002060"/>
                </a:solidFill>
                <a:latin typeface="Tempus Sans ITC" pitchFamily="82" charset="0"/>
              </a:rPr>
              <a:t>i</a:t>
            </a:r>
            <a:r>
              <a:rPr lang="en-US" sz="2400" b="1" dirty="0">
                <a:solidFill>
                  <a:srgbClr val="002060"/>
                </a:solidFill>
                <a:latin typeface="Tempus Sans ITC" pitchFamily="82" charset="0"/>
              </a:rPr>
              <a:t> &lt;&lt;"\t";</a:t>
            </a:r>
          </a:p>
          <a:p>
            <a:pPr>
              <a:spcBef>
                <a:spcPts val="600"/>
              </a:spcBef>
              <a:defRPr/>
            </a:pPr>
            <a:r>
              <a:rPr lang="en-US" sz="2400" b="1" dirty="0">
                <a:solidFill>
                  <a:srgbClr val="002060"/>
                </a:solidFill>
                <a:latin typeface="Tahoma" pitchFamily="34" charset="0"/>
                <a:cs typeface="Tahoma" pitchFamily="34" charset="0"/>
              </a:rPr>
              <a:t>}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5943600" y="1524000"/>
            <a:ext cx="3048000" cy="830997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Tempus Sans ITC" pitchFamily="82" charset="0"/>
              </a:rPr>
              <a:t>Prime </a:t>
            </a:r>
            <a:r>
              <a:rPr lang="en-US" sz="2400" b="1" dirty="0">
                <a:solidFill>
                  <a:srgbClr val="002060"/>
                </a:solidFill>
                <a:latin typeface="Tempus Sans ITC" pitchFamily="82" charset="0"/>
              </a:rPr>
              <a:t>series </a:t>
            </a:r>
            <a:endParaRPr lang="en-US" sz="3200" b="1" dirty="0">
              <a:solidFill>
                <a:srgbClr val="002060"/>
              </a:solidFill>
              <a:latin typeface="Tempus Sans ITC" pitchFamily="82" charset="0"/>
            </a:endParaRPr>
          </a:p>
          <a:p>
            <a:pPr marL="0" lvl="1"/>
            <a:r>
              <a:rPr lang="en-US" sz="2400" b="1" dirty="0" smtClean="0">
                <a:solidFill>
                  <a:srgbClr val="002060"/>
                </a:solidFill>
                <a:latin typeface="Tempus Sans ITC" pitchFamily="82" charset="0"/>
              </a:rPr>
              <a:t>2, 3, 5, 7, 11,…</a:t>
            </a:r>
            <a:endParaRPr lang="en-US" sz="2400" b="1" dirty="0">
              <a:solidFill>
                <a:srgbClr val="002060"/>
              </a:solidFill>
              <a:latin typeface="Tempus Sans ITC" pitchFamily="82" charset="0"/>
            </a:endParaRPr>
          </a:p>
        </p:txBody>
      </p:sp>
      <p:sp>
        <p:nvSpPr>
          <p:cNvPr id="10" name="Left Arrow 9">
            <a:hlinkClick r:id="" action="ppaction://hlinkshowjump?jump=lastslideviewed"/>
          </p:cNvPr>
          <p:cNvSpPr/>
          <p:nvPr/>
        </p:nvSpPr>
        <p:spPr>
          <a:xfrm>
            <a:off x="152400" y="58674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5143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38A25D-87BA-45AC-82FE-005242FC1E15}" type="datetime1">
              <a:rPr lang="en-US" smtClean="0">
                <a:solidFill>
                  <a:srgbClr val="002060"/>
                </a:solidFill>
              </a:rPr>
              <a:pPr>
                <a:defRPr/>
              </a:pPr>
              <a:t>10/2/2013</a:t>
            </a:fld>
            <a:endParaRPr lang="en-US">
              <a:solidFill>
                <a:srgbClr val="00206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E0D467-DC3E-41DD-8283-57B3D952498B}" type="slidenum">
              <a:rPr lang="en-US" smtClean="0">
                <a:solidFill>
                  <a:srgbClr val="002060"/>
                </a:solidFill>
              </a:rPr>
              <a:pPr>
                <a:defRPr/>
              </a:pPr>
              <a:t>19</a:t>
            </a:fld>
            <a:endParaRPr lang="en-US">
              <a:solidFill>
                <a:srgbClr val="00206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2060"/>
                </a:solidFill>
              </a:rPr>
              <a:t>CSE 101/102 PSUC                               Deparment of CSE</a:t>
            </a:r>
            <a:endParaRPr lang="en-US">
              <a:solidFill>
                <a:srgbClr val="00206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199" y="152400"/>
            <a:ext cx="7772401" cy="685800"/>
          </a:xfrm>
          <a:noFill/>
        </p:spPr>
        <p:txBody>
          <a:bodyPr>
            <a:noAutofit/>
          </a:bodyPr>
          <a:lstStyle/>
          <a:p>
            <a:pPr algn="l" eaLnBrk="1" hangingPunct="1"/>
            <a:r>
              <a:rPr lang="en-US" sz="4000" b="1" dirty="0" smtClean="0">
                <a:latin typeface="Tempus Sans ITC" pitchFamily="82" charset="0"/>
              </a:rPr>
              <a:t>Program to print </a:t>
            </a:r>
            <a:r>
              <a:rPr lang="en-US" sz="4000" b="1" dirty="0">
                <a:latin typeface="Tempus Sans ITC" pitchFamily="82" charset="0"/>
              </a:rPr>
              <a:t>F</a:t>
            </a:r>
            <a:r>
              <a:rPr lang="en-US" sz="4000" b="1" dirty="0" smtClean="0">
                <a:latin typeface="Tempus Sans ITC" pitchFamily="82" charset="0"/>
              </a:rPr>
              <a:t>loyd’s triangle</a:t>
            </a:r>
            <a:endParaRPr lang="en-US" sz="4000" dirty="0" smtClean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95400" y="990600"/>
            <a:ext cx="54864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2400" dirty="0"/>
              <a:t>void main(){</a:t>
            </a:r>
          </a:p>
          <a:p>
            <a:r>
              <a:rPr lang="en-US" sz="2400" dirty="0" err="1"/>
              <a:t>clrscr</a:t>
            </a:r>
            <a:r>
              <a:rPr lang="en-US" sz="2400" dirty="0"/>
              <a:t>();</a:t>
            </a:r>
          </a:p>
          <a:p>
            <a:r>
              <a:rPr lang="en-US" sz="2400" dirty="0"/>
              <a:t> </a:t>
            </a:r>
            <a:r>
              <a:rPr lang="en-US" sz="2400" dirty="0" smtClean="0"/>
              <a:t>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i,j,r,k</a:t>
            </a:r>
            <a:r>
              <a:rPr lang="en-US" sz="2400" dirty="0"/>
              <a:t>=1;</a:t>
            </a:r>
          </a:p>
          <a:p>
            <a:r>
              <a:rPr lang="en-US" sz="2400" dirty="0"/>
              <a:t> </a:t>
            </a:r>
          </a:p>
          <a:p>
            <a:r>
              <a:rPr lang="en-US" sz="2400" dirty="0"/>
              <a:t>  </a:t>
            </a:r>
            <a:r>
              <a:rPr lang="en-US" sz="2400" dirty="0" err="1"/>
              <a:t>cout</a:t>
            </a:r>
            <a:r>
              <a:rPr lang="en-US" sz="2400" dirty="0"/>
              <a:t>&lt;&lt;"Enter the range: ";</a:t>
            </a:r>
          </a:p>
          <a:p>
            <a:r>
              <a:rPr lang="en-US" sz="2400" dirty="0"/>
              <a:t>  </a:t>
            </a:r>
            <a:r>
              <a:rPr lang="en-US" sz="2400" dirty="0" err="1"/>
              <a:t>cin</a:t>
            </a:r>
            <a:r>
              <a:rPr lang="en-US" sz="2400" dirty="0"/>
              <a:t>&gt;&gt;r;</a:t>
            </a:r>
          </a:p>
          <a:p>
            <a:r>
              <a:rPr lang="en-US" sz="2400" dirty="0"/>
              <a:t> </a:t>
            </a:r>
            <a:r>
              <a:rPr lang="en-US" sz="2400" dirty="0" smtClean="0"/>
              <a:t> </a:t>
            </a:r>
            <a:r>
              <a:rPr lang="en-US" sz="2400" dirty="0" err="1"/>
              <a:t>cout</a:t>
            </a:r>
            <a:r>
              <a:rPr lang="en-US" sz="2400" dirty="0"/>
              <a:t>&lt;&lt;"FLOYD'S TRIANGLE\n\n";</a:t>
            </a:r>
          </a:p>
          <a:p>
            <a:r>
              <a:rPr lang="en-US" sz="2400" dirty="0"/>
              <a:t>  for(i=1;i&lt;=</a:t>
            </a:r>
            <a:r>
              <a:rPr lang="en-US" sz="2400" dirty="0" err="1"/>
              <a:t>r;i</a:t>
            </a:r>
            <a:r>
              <a:rPr lang="en-US" sz="2400" dirty="0"/>
              <a:t>++){</a:t>
            </a:r>
          </a:p>
          <a:p>
            <a:r>
              <a:rPr lang="en-US" sz="2400" dirty="0"/>
              <a:t>      for(j=1;j&lt;=</a:t>
            </a:r>
            <a:r>
              <a:rPr lang="en-US" sz="2400" dirty="0" err="1"/>
              <a:t>i;j</a:t>
            </a:r>
            <a:r>
              <a:rPr lang="en-US" sz="2400" dirty="0"/>
              <a:t>++,k++)</a:t>
            </a:r>
          </a:p>
          <a:p>
            <a:r>
              <a:rPr lang="en-US" sz="2400" dirty="0"/>
              <a:t>           </a:t>
            </a:r>
            <a:r>
              <a:rPr lang="en-US" sz="2400" dirty="0" err="1"/>
              <a:t>cout</a:t>
            </a:r>
            <a:r>
              <a:rPr lang="en-US" sz="2400" dirty="0"/>
              <a:t>&lt;&lt;k;</a:t>
            </a:r>
          </a:p>
          <a:p>
            <a:r>
              <a:rPr lang="en-US" sz="2400" dirty="0"/>
              <a:t>      </a:t>
            </a:r>
            <a:r>
              <a:rPr lang="en-US" sz="2400" dirty="0" err="1"/>
              <a:t>cout</a:t>
            </a:r>
            <a:r>
              <a:rPr lang="en-US" sz="2400" dirty="0"/>
              <a:t>&lt;&lt;"\n";</a:t>
            </a:r>
          </a:p>
          <a:p>
            <a:r>
              <a:rPr lang="en-US" sz="2400" dirty="0"/>
              <a:t>  }</a:t>
            </a:r>
          </a:p>
          <a:p>
            <a:r>
              <a:rPr lang="en-US" sz="2400" dirty="0"/>
              <a:t> </a:t>
            </a:r>
            <a:r>
              <a:rPr lang="en-US" sz="2400" dirty="0" smtClean="0"/>
              <a:t> </a:t>
            </a:r>
            <a:r>
              <a:rPr lang="en-US" sz="2400" dirty="0" err="1"/>
              <a:t>getch</a:t>
            </a:r>
            <a:r>
              <a:rPr lang="en-US" sz="2400" dirty="0"/>
              <a:t>();</a:t>
            </a:r>
          </a:p>
          <a:p>
            <a:r>
              <a:rPr lang="en-US" sz="2400" dirty="0"/>
              <a:t>}</a:t>
            </a:r>
            <a:endParaRPr lang="en-US" sz="2400" b="1" dirty="0">
              <a:solidFill>
                <a:srgbClr val="00206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5943600" y="1219200"/>
            <a:ext cx="3048000" cy="156966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dirty="0">
                <a:latin typeface="Tempus Sans ITC" pitchFamily="82" charset="0"/>
              </a:rPr>
              <a:t>Floyd’s triangle </a:t>
            </a:r>
            <a:endParaRPr lang="en-US" sz="2400" b="1" dirty="0" smtClean="0">
              <a:latin typeface="Tempus Sans ITC" pitchFamily="82" charset="0"/>
            </a:endParaRPr>
          </a:p>
          <a:p>
            <a:r>
              <a:rPr lang="en-US" dirty="0"/>
              <a:t>1</a:t>
            </a:r>
            <a:endParaRPr lang="en-US" sz="1400" dirty="0"/>
          </a:p>
          <a:p>
            <a:r>
              <a:rPr lang="en-US" dirty="0"/>
              <a:t>2 3</a:t>
            </a:r>
            <a:endParaRPr lang="en-US" sz="1400" dirty="0"/>
          </a:p>
          <a:p>
            <a:r>
              <a:rPr lang="en-US" dirty="0"/>
              <a:t>4 5 6</a:t>
            </a:r>
            <a:endParaRPr lang="en-US" sz="1400" dirty="0"/>
          </a:p>
          <a:p>
            <a:r>
              <a:rPr lang="en-US" dirty="0"/>
              <a:t>7 8 9 10</a:t>
            </a:r>
            <a:endParaRPr lang="en-US" sz="3200" b="1" dirty="0">
              <a:solidFill>
                <a:srgbClr val="002060"/>
              </a:solidFill>
              <a:latin typeface="Tempus Sans ITC" pitchFamily="82" charset="0"/>
            </a:endParaRPr>
          </a:p>
        </p:txBody>
      </p:sp>
      <p:sp>
        <p:nvSpPr>
          <p:cNvPr id="10" name="Left Arrow 9">
            <a:hlinkClick r:id="" action="ppaction://hlinkshowjump?jump=lastslideviewed"/>
          </p:cNvPr>
          <p:cNvSpPr/>
          <p:nvPr/>
        </p:nvSpPr>
        <p:spPr>
          <a:xfrm>
            <a:off x="152400" y="58674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9097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2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62FCC10F-52AE-43CE-9455-1AFCDB6839B5}" type="datetime1">
              <a:rPr lang="en-US" smtClean="0"/>
              <a:pPr/>
              <a:t>10/2/2013</a:t>
            </a:fld>
            <a:endParaRPr lang="en-US" smtClean="0"/>
          </a:p>
        </p:txBody>
      </p:sp>
      <p:sp>
        <p:nvSpPr>
          <p:cNvPr id="30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51CA2F-AF75-4F77-A0D6-0D9D2367F600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077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CSE 101/102 PSUC                               Deparment of CSE</a:t>
            </a: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sz="4000" dirty="0" smtClean="0"/>
              <a:t>Objectives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95400" y="1524000"/>
            <a:ext cx="7467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latin typeface="Tempus Sans ITC" pitchFamily="82" charset="0"/>
              </a:rPr>
              <a:t>Code Snippets on Looping Control Structures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latin typeface="Tempus Sans ITC" pitchFamily="82" charset="0"/>
              </a:rPr>
              <a:t>Programs (problem Solving using Loops).</a:t>
            </a:r>
            <a:endParaRPr lang="en-US" sz="2400" b="1" dirty="0">
              <a:latin typeface="Tempus Sans IT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325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363222"/>
            <a:ext cx="1828800" cy="365125"/>
          </a:xfrm>
        </p:spPr>
        <p:txBody>
          <a:bodyPr/>
          <a:lstStyle/>
          <a:p>
            <a:pPr>
              <a:defRPr/>
            </a:pPr>
            <a:fld id="{84391843-75A3-4671-8D6D-8BB87BEB7ED8}" type="datetime1">
              <a:rPr lang="en-US" smtClean="0">
                <a:solidFill>
                  <a:srgbClr val="002060"/>
                </a:solidFill>
              </a:rPr>
              <a:pPr>
                <a:defRPr/>
              </a:pPr>
              <a:t>10/2/2013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E0D467-DC3E-41DD-8283-57B3D952498B}" type="slidenum">
              <a:rPr lang="en-US" smtClean="0">
                <a:solidFill>
                  <a:srgbClr val="002060"/>
                </a:solidFill>
              </a:rPr>
              <a:pPr>
                <a:defRPr/>
              </a:pPr>
              <a:t>20</a:t>
            </a:fld>
            <a:endParaRPr lang="en-US">
              <a:solidFill>
                <a:srgbClr val="00206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2060"/>
                </a:solidFill>
              </a:rPr>
              <a:t>CSE 101/102 PSUC                               Deparment of CSE</a:t>
            </a:r>
            <a:endParaRPr lang="en-US">
              <a:solidFill>
                <a:srgbClr val="00206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199" y="152400"/>
            <a:ext cx="7772401" cy="685800"/>
          </a:xfrm>
          <a:noFill/>
        </p:spPr>
        <p:txBody>
          <a:bodyPr>
            <a:noAutofit/>
          </a:bodyPr>
          <a:lstStyle/>
          <a:p>
            <a:pPr algn="l" eaLnBrk="1" hangingPunct="1"/>
            <a:r>
              <a:rPr lang="en-US" sz="2800" b="1" dirty="0" smtClean="0">
                <a:latin typeface="Tempus Sans ITC" pitchFamily="82" charset="0"/>
              </a:rPr>
              <a:t>Program to print ASCII Value of all characters</a:t>
            </a:r>
            <a:endParaRPr lang="en-US" sz="2800" dirty="0" smtClean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95400" y="990600"/>
            <a:ext cx="77724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int</a:t>
            </a:r>
            <a:r>
              <a:rPr lang="en-US" sz="2400" dirty="0"/>
              <a:t> i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char </a:t>
            </a:r>
            <a:r>
              <a:rPr lang="en-US" sz="2400" dirty="0"/>
              <a:t>c;</a:t>
            </a:r>
          </a:p>
          <a:p>
            <a:r>
              <a:rPr lang="en-US" sz="2400" dirty="0"/>
              <a:t>   </a:t>
            </a:r>
            <a:endParaRPr lang="en-US" sz="2400" dirty="0" smtClean="0"/>
          </a:p>
          <a:p>
            <a:r>
              <a:rPr lang="en-US" sz="2400" dirty="0" smtClean="0"/>
              <a:t>for(i=0;i</a:t>
            </a:r>
            <a:r>
              <a:rPr lang="en-US" sz="2400" dirty="0"/>
              <a:t>&lt;=</a:t>
            </a:r>
            <a:r>
              <a:rPr lang="en-US" sz="2400" dirty="0" smtClean="0"/>
              <a:t>255;i</a:t>
            </a:r>
            <a:r>
              <a:rPr lang="en-US" sz="2400" dirty="0"/>
              <a:t>++)</a:t>
            </a:r>
          </a:p>
          <a:p>
            <a:r>
              <a:rPr lang="en-US" sz="2400" dirty="0" smtClean="0"/>
              <a:t>{</a:t>
            </a:r>
            <a:endParaRPr lang="en-US" sz="2400" dirty="0"/>
          </a:p>
          <a:p>
            <a:r>
              <a:rPr lang="en-US" sz="2400" dirty="0" smtClean="0"/>
              <a:t>	c=i</a:t>
            </a:r>
            <a:r>
              <a:rPr lang="en-US" sz="2400" dirty="0"/>
              <a:t>;</a:t>
            </a:r>
          </a:p>
          <a:p>
            <a:r>
              <a:rPr lang="en-US" sz="2400" dirty="0"/>
              <a:t>         </a:t>
            </a:r>
            <a:r>
              <a:rPr lang="en-US" sz="2400" dirty="0" smtClean="0"/>
              <a:t>	</a:t>
            </a:r>
            <a:r>
              <a:rPr lang="en-US" sz="2400" dirty="0" err="1" smtClean="0"/>
              <a:t>cout</a:t>
            </a:r>
            <a:r>
              <a:rPr lang="en-US" sz="2400" dirty="0" smtClean="0"/>
              <a:t>&lt;&lt;“ASCII </a:t>
            </a:r>
            <a:r>
              <a:rPr lang="en-US" sz="2400" dirty="0"/>
              <a:t>value of character </a:t>
            </a:r>
            <a:r>
              <a:rPr lang="en-US" sz="2400" dirty="0" smtClean="0"/>
              <a:t>”&lt;&lt;</a:t>
            </a:r>
            <a:r>
              <a:rPr lang="en-US" sz="2400" dirty="0"/>
              <a:t>c&lt;&lt;” </a:t>
            </a:r>
            <a:r>
              <a:rPr lang="en-US" sz="2400" dirty="0" smtClean="0"/>
              <a:t>:”    </a:t>
            </a:r>
          </a:p>
          <a:p>
            <a:r>
              <a:rPr lang="en-US" sz="2400" dirty="0" smtClean="0"/>
              <a:t>           &lt;&lt;</a:t>
            </a:r>
            <a:r>
              <a:rPr lang="en-US" sz="2400" dirty="0"/>
              <a:t>i</a:t>
            </a:r>
            <a:r>
              <a:rPr lang="en-US" sz="2400" dirty="0" smtClean="0"/>
              <a:t>&lt;&lt;“\n”;</a:t>
            </a:r>
            <a:endParaRPr lang="en-US" sz="2400" dirty="0"/>
          </a:p>
          <a:p>
            <a:r>
              <a:rPr lang="en-US" sz="2400" dirty="0"/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267200"/>
            <a:ext cx="3048000" cy="1031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5486400" y="3810000"/>
            <a:ext cx="3048000" cy="2308324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dirty="0" smtClean="0">
                <a:latin typeface="Tempus Sans ITC" pitchFamily="82" charset="0"/>
              </a:rPr>
              <a:t>Output: </a:t>
            </a:r>
          </a:p>
          <a:p>
            <a:pPr marL="0" lvl="1"/>
            <a:endParaRPr lang="en-US" sz="1200" b="1" dirty="0">
              <a:latin typeface="Tempus Sans ITC" pitchFamily="82" charset="0"/>
            </a:endParaRPr>
          </a:p>
          <a:p>
            <a:pPr marL="0" lvl="1"/>
            <a:endParaRPr lang="en-US" sz="1200" b="1" dirty="0" smtClean="0">
              <a:latin typeface="Tempus Sans ITC" pitchFamily="82" charset="0"/>
            </a:endParaRPr>
          </a:p>
          <a:p>
            <a:pPr marL="0" lvl="1"/>
            <a:endParaRPr lang="en-US" sz="1200" b="1" dirty="0" smtClean="0">
              <a:latin typeface="Tempus Sans ITC" pitchFamily="82" charset="0"/>
            </a:endParaRPr>
          </a:p>
          <a:p>
            <a:pPr marL="0" lvl="1"/>
            <a:r>
              <a:rPr lang="en-US" sz="1200" b="1" dirty="0" smtClean="0">
                <a:latin typeface="Tempus Sans ITC" pitchFamily="82" charset="0"/>
              </a:rPr>
              <a:t>.</a:t>
            </a:r>
          </a:p>
          <a:p>
            <a:pPr marL="0" lvl="1"/>
            <a:r>
              <a:rPr lang="en-US" sz="1200" b="1" dirty="0" smtClean="0">
                <a:latin typeface="Tempus Sans ITC" pitchFamily="82" charset="0"/>
              </a:rPr>
              <a:t>.</a:t>
            </a:r>
          </a:p>
          <a:p>
            <a:pPr marL="0" lvl="1"/>
            <a:endParaRPr lang="en-US" sz="1200" b="1" dirty="0" smtClean="0">
              <a:latin typeface="Tempus Sans ITC" pitchFamily="82" charset="0"/>
            </a:endParaRPr>
          </a:p>
          <a:p>
            <a:pPr marL="0" lvl="1"/>
            <a:r>
              <a:rPr lang="en-US" sz="1200" b="1" dirty="0" smtClean="0">
                <a:latin typeface="Tempus Sans ITC" pitchFamily="82" charset="0"/>
              </a:rPr>
              <a:t>.</a:t>
            </a:r>
          </a:p>
          <a:p>
            <a:pPr marL="0" lvl="1"/>
            <a:r>
              <a:rPr lang="en-US" sz="1200" b="1" dirty="0" smtClean="0">
                <a:latin typeface="Tempus Sans ITC" pitchFamily="82" charset="0"/>
              </a:rPr>
              <a:t>.</a:t>
            </a:r>
          </a:p>
          <a:p>
            <a:pPr marL="0" lvl="1"/>
            <a:r>
              <a:rPr lang="en-US" sz="1200" b="1" dirty="0" smtClean="0">
                <a:latin typeface="Tempus Sans ITC" pitchFamily="82" charset="0"/>
              </a:rPr>
              <a:t>.</a:t>
            </a:r>
          </a:p>
          <a:p>
            <a:pPr marL="0" lvl="1"/>
            <a:r>
              <a:rPr lang="en-US" sz="1200" b="1" dirty="0">
                <a:latin typeface="Tempus Sans ITC" pitchFamily="82" charset="0"/>
              </a:rPr>
              <a:t>.</a:t>
            </a:r>
            <a:endParaRPr lang="en-US" sz="1200" b="1" dirty="0" smtClean="0">
              <a:latin typeface="Tempus Sans ITC" pitchFamily="82" charset="0"/>
            </a:endParaRPr>
          </a:p>
        </p:txBody>
      </p:sp>
      <p:sp>
        <p:nvSpPr>
          <p:cNvPr id="9" name="Left Arrow 8">
            <a:hlinkClick r:id="" action="ppaction://hlinkshowjump?jump=lastslideviewed"/>
          </p:cNvPr>
          <p:cNvSpPr/>
          <p:nvPr/>
        </p:nvSpPr>
        <p:spPr>
          <a:xfrm>
            <a:off x="152400" y="58674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1420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2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10802180-D8AD-42A8-AF4B-C428ABF33D19}" type="datetime1">
              <a:rPr lang="en-US" smtClean="0">
                <a:solidFill>
                  <a:srgbClr val="002060"/>
                </a:solidFill>
              </a:rPr>
              <a:pPr/>
              <a:t>10/2/2013</a:t>
            </a:fld>
            <a:endParaRPr lang="en-US" smtClean="0">
              <a:solidFill>
                <a:srgbClr val="002060"/>
              </a:solidFill>
            </a:endParaRP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3D36C9-609C-4E0F-B335-62277F13AF02}" type="slidenum">
              <a:rPr lang="en-US" smtClean="0">
                <a:solidFill>
                  <a:srgbClr val="002060"/>
                </a:solidFill>
              </a:rPr>
              <a:pPr/>
              <a:t>21</a:t>
            </a:fld>
            <a:endParaRPr lang="en-US" smtClean="0">
              <a:solidFill>
                <a:srgbClr val="002060"/>
              </a:solidFill>
            </a:endParaRPr>
          </a:p>
        </p:txBody>
      </p:sp>
      <p:sp>
        <p:nvSpPr>
          <p:cNvPr id="1127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2060"/>
                </a:solidFill>
              </a:rPr>
              <a:t>CSE 101/102 PSUC                               Deparment of CSE</a:t>
            </a: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sz="4000" dirty="0" smtClean="0"/>
              <a:t>To be solved …</a:t>
            </a:r>
          </a:p>
        </p:txBody>
      </p:sp>
      <p:sp>
        <p:nvSpPr>
          <p:cNvPr id="11269" name="Text Box 11"/>
          <p:cNvSpPr txBox="1">
            <a:spLocks noChangeArrowheads="1"/>
          </p:cNvSpPr>
          <p:nvPr/>
        </p:nvSpPr>
        <p:spPr bwMode="auto">
          <a:xfrm>
            <a:off x="1219201" y="914400"/>
            <a:ext cx="78486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0" hangingPunct="0"/>
            <a:r>
              <a:rPr lang="en-US" sz="2000" dirty="0">
                <a:solidFill>
                  <a:srgbClr val="002060"/>
                </a:solidFill>
              </a:rPr>
              <a:t>Write </a:t>
            </a:r>
            <a:r>
              <a:rPr lang="en-US" sz="2000" dirty="0" smtClean="0">
                <a:solidFill>
                  <a:srgbClr val="002060"/>
                </a:solidFill>
              </a:rPr>
              <a:t>a program to</a:t>
            </a:r>
            <a:endParaRPr lang="en-US" sz="2000" dirty="0">
              <a:solidFill>
                <a:srgbClr val="002060"/>
              </a:solidFill>
            </a:endParaRPr>
          </a:p>
          <a:p>
            <a:pPr marL="457200" indent="-457200" algn="just" eaLnBrk="0" hangingPunct="0"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2060"/>
                </a:solidFill>
              </a:rPr>
              <a:t>Program </a:t>
            </a:r>
            <a:r>
              <a:rPr lang="en-US" sz="2000" dirty="0">
                <a:solidFill>
                  <a:srgbClr val="002060"/>
                </a:solidFill>
              </a:rPr>
              <a:t>to generate ‘</a:t>
            </a:r>
            <a:r>
              <a:rPr lang="en-US" sz="2000" b="1" dirty="0">
                <a:solidFill>
                  <a:srgbClr val="002060"/>
                </a:solidFill>
                <a:latin typeface="Tempus Sans ITC" pitchFamily="82" charset="0"/>
              </a:rPr>
              <a:t>n</a:t>
            </a:r>
            <a:r>
              <a:rPr lang="en-US" sz="2000" dirty="0">
                <a:solidFill>
                  <a:srgbClr val="002060"/>
                </a:solidFill>
              </a:rPr>
              <a:t>’ prime numbers. 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</a:rPr>
              <a:t>Read a positive number N. Then read N integers and print them out together with their sum [</a:t>
            </a:r>
            <a:r>
              <a:rPr lang="en-US" sz="2000" b="1" dirty="0">
                <a:solidFill>
                  <a:srgbClr val="C00000"/>
                </a:solidFill>
                <a:latin typeface="Tempus Sans ITC" pitchFamily="82" charset="0"/>
              </a:rPr>
              <a:t>for</a:t>
            </a:r>
            <a:r>
              <a:rPr lang="en-US" sz="2000" dirty="0">
                <a:solidFill>
                  <a:srgbClr val="002060"/>
                </a:solidFill>
              </a:rPr>
              <a:t> inside </a:t>
            </a:r>
            <a:r>
              <a:rPr lang="en-US" sz="2000" b="1" dirty="0">
                <a:solidFill>
                  <a:srgbClr val="C00000"/>
                </a:solidFill>
                <a:latin typeface="Tempus Sans ITC" pitchFamily="82" charset="0"/>
              </a:rPr>
              <a:t>while</a:t>
            </a:r>
            <a:r>
              <a:rPr lang="en-US" sz="2000" dirty="0">
                <a:solidFill>
                  <a:srgbClr val="002060"/>
                </a:solidFill>
              </a:rPr>
              <a:t>].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</a:rPr>
              <a:t>Read an integer N. Print out if it is a prime or not. If not, print out all of its proper factors. [Hint: 3 is a prime; non-trivial factors of 6 are 2 &amp; 3]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2060"/>
                </a:solidFill>
              </a:rPr>
              <a:t>Compute </a:t>
            </a:r>
            <a:r>
              <a:rPr lang="en-US" sz="2000" dirty="0">
                <a:solidFill>
                  <a:srgbClr val="002060"/>
                </a:solidFill>
              </a:rPr>
              <a:t>the squares of N successive integers without using multiplication</a:t>
            </a:r>
            <a:r>
              <a:rPr lang="en-US" sz="2000" dirty="0" smtClean="0">
                <a:solidFill>
                  <a:srgbClr val="002060"/>
                </a:solidFill>
              </a:rPr>
              <a:t>.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7" name="Left Arrow 6">
            <a:hlinkClick r:id="" action="ppaction://hlinkshowjump?jump=lastslideviewed"/>
          </p:cNvPr>
          <p:cNvSpPr/>
          <p:nvPr/>
        </p:nvSpPr>
        <p:spPr>
          <a:xfrm>
            <a:off x="152400" y="58674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600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2"/>
          <p:cNvSpPr>
            <a:spLocks noGrp="1"/>
          </p:cNvSpPr>
          <p:nvPr>
            <p:ph type="dt" sz="half" idx="10"/>
          </p:nvPr>
        </p:nvSpPr>
        <p:spPr>
          <a:xfrm>
            <a:off x="6248400" y="6363222"/>
            <a:ext cx="1828800" cy="365125"/>
          </a:xfrm>
          <a:noFill/>
        </p:spPr>
        <p:txBody>
          <a:bodyPr/>
          <a:lstStyle/>
          <a:p>
            <a:fld id="{C9B3BB58-E3C5-405B-90AE-7F72B21B2B13}" type="datetime1">
              <a:rPr lang="en-US" smtClean="0">
                <a:solidFill>
                  <a:srgbClr val="002060"/>
                </a:solidFill>
              </a:rPr>
              <a:pPr/>
              <a:t>10/2/2013</a:t>
            </a:fld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3D36C9-609C-4E0F-B335-62277F13AF02}" type="slidenum">
              <a:rPr lang="en-US" smtClean="0">
                <a:solidFill>
                  <a:srgbClr val="002060"/>
                </a:solidFill>
              </a:rPr>
              <a:pPr/>
              <a:t>22</a:t>
            </a:fld>
            <a:endParaRPr lang="en-US" smtClean="0">
              <a:solidFill>
                <a:srgbClr val="002060"/>
              </a:solidFill>
            </a:endParaRPr>
          </a:p>
        </p:txBody>
      </p:sp>
      <p:sp>
        <p:nvSpPr>
          <p:cNvPr id="1127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2060"/>
                </a:solidFill>
              </a:rPr>
              <a:t>CSE 101/102 PSUC                               Deparment of CSE</a:t>
            </a: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sz="4000" dirty="0" smtClean="0"/>
              <a:t>Summary</a:t>
            </a:r>
          </a:p>
        </p:txBody>
      </p:sp>
      <p:sp>
        <p:nvSpPr>
          <p:cNvPr id="11269" name="Text Box 11"/>
          <p:cNvSpPr txBox="1">
            <a:spLocks noChangeArrowheads="1"/>
          </p:cNvSpPr>
          <p:nvPr/>
        </p:nvSpPr>
        <p:spPr bwMode="auto">
          <a:xfrm>
            <a:off x="1219201" y="914400"/>
            <a:ext cx="78486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71500" indent="-571500" algn="just" eaLnBrk="0" hangingPunct="0"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002060"/>
                </a:solidFill>
              </a:rPr>
              <a:t>Simple Programs on looping control structures</a:t>
            </a:r>
          </a:p>
          <a:p>
            <a:pPr marL="571500" indent="-571500" algn="just" eaLnBrk="0" hangingPunct="0"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002060"/>
                </a:solidFill>
              </a:rPr>
              <a:t>Problem solving </a:t>
            </a:r>
            <a:r>
              <a:rPr lang="en-US" sz="3600" dirty="0">
                <a:solidFill>
                  <a:srgbClr val="002060"/>
                </a:solidFill>
              </a:rPr>
              <a:t>using various looping control structures</a:t>
            </a:r>
          </a:p>
        </p:txBody>
      </p:sp>
      <p:sp>
        <p:nvSpPr>
          <p:cNvPr id="7" name="Left Arrow 6">
            <a:hlinkClick r:id="" action="ppaction://hlinkshowjump?jump=lastslideviewed"/>
          </p:cNvPr>
          <p:cNvSpPr/>
          <p:nvPr/>
        </p:nvSpPr>
        <p:spPr>
          <a:xfrm>
            <a:off x="152400" y="58674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8974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990600"/>
            <a:ext cx="7467600" cy="5364163"/>
          </a:xfrm>
        </p:spPr>
        <p:txBody>
          <a:bodyPr/>
          <a:lstStyle/>
          <a:p>
            <a:pPr marL="0" indent="0">
              <a:buNone/>
            </a:pPr>
            <a:endParaRPr lang="en-US" sz="2800" dirty="0"/>
          </a:p>
        </p:txBody>
      </p:sp>
      <p:sp>
        <p:nvSpPr>
          <p:cNvPr id="5123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C072B034-E9CA-4D0D-9446-184A06F65460}" type="datetime1">
              <a:rPr lang="en-US" smtClean="0">
                <a:solidFill>
                  <a:srgbClr val="002060"/>
                </a:solidFill>
              </a:rPr>
              <a:pPr/>
              <a:t>10/2/2013</a:t>
            </a:fld>
            <a:endParaRPr lang="en-US" smtClean="0">
              <a:solidFill>
                <a:srgbClr val="002060"/>
              </a:solidFill>
            </a:endParaRP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8CD51F-2BB6-4427-ADA4-6CD2AD6D4488}" type="slidenum">
              <a:rPr lang="en-US" smtClean="0">
                <a:solidFill>
                  <a:srgbClr val="002060"/>
                </a:solidFill>
              </a:rPr>
              <a:pPr/>
              <a:t>3</a:t>
            </a:fld>
            <a:endParaRPr lang="en-US" smtClean="0">
              <a:solidFill>
                <a:srgbClr val="002060"/>
              </a:solidFill>
            </a:endParaRPr>
          </a:p>
        </p:txBody>
      </p:sp>
      <p:sp>
        <p:nvSpPr>
          <p:cNvPr id="512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2060"/>
                </a:solidFill>
              </a:rPr>
              <a:t>CSE 101/102 PSUC                               Deparment of CSE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Example Program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5400" y="990600"/>
            <a:ext cx="76200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Left Arrow 7">
            <a:hlinkClick r:id="" action="ppaction://hlinkshowjump?jump=lastslideviewed"/>
          </p:cNvPr>
          <p:cNvSpPr/>
          <p:nvPr/>
        </p:nvSpPr>
        <p:spPr>
          <a:xfrm>
            <a:off x="152400" y="58674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5052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951037"/>
            <a:ext cx="7239000" cy="41449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char </a:t>
            </a:r>
            <a:r>
              <a:rPr lang="en-US" sz="2000" dirty="0" err="1" smtClean="0"/>
              <a:t>cChoice</a:t>
            </a:r>
            <a:r>
              <a:rPr lang="en-US" sz="2000" dirty="0" smtClean="0"/>
              <a:t> = 'y';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000" dirty="0" smtClean="0"/>
              <a:t>float fMark1,fMark2,fMark3;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b="1" dirty="0" smtClean="0">
                <a:solidFill>
                  <a:srgbClr val="3333CC"/>
                </a:solidFill>
                <a:latin typeface="Tempus Sans ITC" pitchFamily="82" charset="0"/>
              </a:rPr>
              <a:t>while( (</a:t>
            </a:r>
            <a:r>
              <a:rPr lang="en-US" sz="2400" b="1" dirty="0" err="1" smtClean="0">
                <a:solidFill>
                  <a:srgbClr val="3333CC"/>
                </a:solidFill>
                <a:latin typeface="Tempus Sans ITC" pitchFamily="82" charset="0"/>
              </a:rPr>
              <a:t>cChoice</a:t>
            </a:r>
            <a:r>
              <a:rPr lang="en-US" sz="2400" b="1" dirty="0" smtClean="0">
                <a:solidFill>
                  <a:srgbClr val="3333CC"/>
                </a:solidFill>
                <a:latin typeface="Tempus Sans ITC" pitchFamily="82" charset="0"/>
              </a:rPr>
              <a:t> == 'Y') || (</a:t>
            </a:r>
            <a:r>
              <a:rPr lang="en-US" sz="2400" b="1" dirty="0" err="1" smtClean="0">
                <a:solidFill>
                  <a:srgbClr val="3333CC"/>
                </a:solidFill>
                <a:latin typeface="Tempus Sans ITC" pitchFamily="82" charset="0"/>
              </a:rPr>
              <a:t>cChoice</a:t>
            </a:r>
            <a:r>
              <a:rPr lang="en-US" sz="2400" b="1" dirty="0" smtClean="0">
                <a:solidFill>
                  <a:srgbClr val="3333CC"/>
                </a:solidFill>
                <a:latin typeface="Tempus Sans ITC" pitchFamily="82" charset="0"/>
              </a:rPr>
              <a:t> == 'y') ) {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	</a:t>
            </a:r>
            <a:r>
              <a:rPr lang="en-US" sz="2000" dirty="0" err="1" smtClean="0">
                <a:latin typeface="+mj-lt"/>
              </a:rPr>
              <a:t>cout</a:t>
            </a:r>
            <a:r>
              <a:rPr lang="en-US" sz="2000" dirty="0" smtClean="0">
                <a:latin typeface="+mj-lt"/>
              </a:rPr>
              <a:t>&lt;&lt;"Enter the marks scored by the student in 3 subjects\n";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>
                <a:latin typeface="+mj-lt"/>
              </a:rPr>
              <a:t>	</a:t>
            </a:r>
            <a:r>
              <a:rPr lang="en-US" sz="2000" dirty="0" err="1" smtClean="0">
                <a:latin typeface="+mj-lt"/>
              </a:rPr>
              <a:t>cin</a:t>
            </a:r>
            <a:r>
              <a:rPr lang="en-US" sz="2000" dirty="0" smtClean="0">
                <a:latin typeface="+mj-lt"/>
              </a:rPr>
              <a:t>&gt;&gt;fMark1&gt;&gt;fMark2&gt;&gt;fMark3;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de-DE" sz="2000" dirty="0" smtClean="0">
                <a:latin typeface="+mj-lt"/>
              </a:rPr>
              <a:t>	fSum = fMark1 + fMark2 + fMark3;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de-DE" sz="2000" dirty="0" smtClean="0">
                <a:latin typeface="+mj-lt"/>
              </a:rPr>
              <a:t>	fAvg = fSum / 3;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>
                <a:latin typeface="+mj-lt"/>
              </a:rPr>
              <a:t>	if ( </a:t>
            </a:r>
            <a:r>
              <a:rPr lang="en-US" sz="2000" dirty="0" err="1" smtClean="0">
                <a:latin typeface="+mj-lt"/>
              </a:rPr>
              <a:t>fAvg</a:t>
            </a:r>
            <a:r>
              <a:rPr lang="en-US" sz="2000" dirty="0" smtClean="0">
                <a:latin typeface="+mj-lt"/>
              </a:rPr>
              <a:t> &gt;= 65.0)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>
                <a:latin typeface="+mj-lt"/>
              </a:rPr>
              <a:t>		</a:t>
            </a:r>
            <a:r>
              <a:rPr lang="en-US" sz="2000" dirty="0" err="1" smtClean="0">
                <a:latin typeface="+mj-lt"/>
              </a:rPr>
              <a:t>cout</a:t>
            </a:r>
            <a:r>
              <a:rPr lang="en-US" sz="2000" dirty="0" smtClean="0">
                <a:latin typeface="+mj-lt"/>
              </a:rPr>
              <a:t>&lt;&lt;"Student PASSED\n";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>
                <a:latin typeface="+mj-lt"/>
              </a:rPr>
              <a:t>	else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>
                <a:latin typeface="+mj-lt"/>
              </a:rPr>
              <a:t>		</a:t>
            </a:r>
            <a:r>
              <a:rPr lang="en-US" sz="2000" dirty="0" err="1" smtClean="0">
                <a:latin typeface="+mj-lt"/>
              </a:rPr>
              <a:t>cout</a:t>
            </a:r>
            <a:r>
              <a:rPr lang="en-US" sz="2000" dirty="0" smtClean="0">
                <a:latin typeface="+mj-lt"/>
              </a:rPr>
              <a:t>&lt;&lt;"Student FAILED\n";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>
                <a:latin typeface="+mj-lt"/>
              </a:rPr>
              <a:t>	</a:t>
            </a:r>
            <a:r>
              <a:rPr lang="en-US" sz="2000" dirty="0" err="1" smtClean="0">
                <a:latin typeface="+mj-lt"/>
              </a:rPr>
              <a:t>cout</a:t>
            </a:r>
            <a:r>
              <a:rPr lang="en-US" sz="2000" dirty="0" smtClean="0">
                <a:latin typeface="+mj-lt"/>
              </a:rPr>
              <a:t>&lt;&lt;"Do you wish to continue? Enter Y/N or y/n  :";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>
                <a:latin typeface="+mj-lt"/>
              </a:rPr>
              <a:t>	</a:t>
            </a:r>
            <a:r>
              <a:rPr lang="en-US" sz="2000" dirty="0" err="1" smtClean="0">
                <a:latin typeface="+mj-lt"/>
              </a:rPr>
              <a:t>cin</a:t>
            </a:r>
            <a:r>
              <a:rPr lang="en-US" sz="2000" dirty="0" smtClean="0">
                <a:latin typeface="+mj-lt"/>
              </a:rPr>
              <a:t>&gt;&gt;</a:t>
            </a:r>
            <a:r>
              <a:rPr lang="en-US" sz="2000" dirty="0" err="1" smtClean="0">
                <a:latin typeface="+mj-lt"/>
              </a:rPr>
              <a:t>cChoice</a:t>
            </a:r>
            <a:r>
              <a:rPr lang="en-US" sz="2000" dirty="0" smtClean="0">
                <a:latin typeface="+mj-lt"/>
              </a:rPr>
              <a:t>;  //</a:t>
            </a:r>
            <a:r>
              <a:rPr lang="en-US" sz="2000" dirty="0" err="1" smtClean="0">
                <a:latin typeface="+mj-lt"/>
              </a:rPr>
              <a:t>cChoice</a:t>
            </a:r>
            <a:r>
              <a:rPr lang="en-US" sz="2000" dirty="0" smtClean="0">
                <a:latin typeface="+mj-lt"/>
              </a:rPr>
              <a:t> = </a:t>
            </a:r>
            <a:r>
              <a:rPr lang="en-US" sz="2000" dirty="0" err="1" smtClean="0">
                <a:latin typeface="+mj-lt"/>
              </a:rPr>
              <a:t>getch</a:t>
            </a:r>
            <a:r>
              <a:rPr lang="en-US" sz="2000" dirty="0" smtClean="0">
                <a:latin typeface="+mj-lt"/>
              </a:rPr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 smtClean="0">
                <a:solidFill>
                  <a:srgbClr val="3333CC"/>
                </a:solidFill>
                <a:latin typeface="Tempus Sans ITC" pitchFamily="82" charset="0"/>
              </a:rPr>
              <a:t>}</a:t>
            </a:r>
            <a:r>
              <a:rPr lang="en-US" sz="2400" dirty="0" smtClean="0">
                <a:latin typeface="Tempus Sans ITC" pitchFamily="82" charset="0"/>
              </a:rPr>
              <a:t> </a:t>
            </a:r>
          </a:p>
        </p:txBody>
      </p:sp>
      <p:sp>
        <p:nvSpPr>
          <p:cNvPr id="11268" name="Date Placeholder 8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EF194B3D-3968-48EA-979B-3B36F6C2836B}" type="datetime1">
              <a:rPr lang="en-US" smtClean="0">
                <a:solidFill>
                  <a:srgbClr val="002060"/>
                </a:solidFill>
              </a:rPr>
              <a:pPr/>
              <a:t>10/2/2013</a:t>
            </a:fld>
            <a:endParaRPr lang="en-US" smtClean="0">
              <a:solidFill>
                <a:srgbClr val="002060"/>
              </a:solidFill>
            </a:endParaRPr>
          </a:p>
        </p:txBody>
      </p:sp>
      <p:sp>
        <p:nvSpPr>
          <p:cNvPr id="11269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FC8DDF-546A-4167-9CD3-C2E5A1B74F9F}" type="slidenum">
              <a:rPr lang="en-US" smtClean="0">
                <a:solidFill>
                  <a:srgbClr val="002060"/>
                </a:solidFill>
              </a:rPr>
              <a:pPr/>
              <a:t>4</a:t>
            </a:fld>
            <a:endParaRPr lang="en-US" smtClean="0">
              <a:solidFill>
                <a:srgbClr val="002060"/>
              </a:solidFill>
            </a:endParaRPr>
          </a:p>
        </p:txBody>
      </p:sp>
      <p:sp>
        <p:nvSpPr>
          <p:cNvPr id="11270" name="Footer Placeholder 10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2060"/>
                </a:solidFill>
              </a:rPr>
              <a:t>CSE 101/102 PSUC                               Deparment of CSE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669208"/>
            <a:ext cx="7848600" cy="549992"/>
          </a:xfrm>
        </p:spPr>
        <p:txBody>
          <a:bodyPr>
            <a:noAutofit/>
          </a:bodyPr>
          <a:lstStyle/>
          <a:p>
            <a:pPr eaLnBrk="1" hangingPunct="1">
              <a:lnSpc>
                <a:spcPts val="3000"/>
              </a:lnSpc>
              <a:defRPr/>
            </a:pPr>
            <a:r>
              <a:rPr lang="en-US" sz="3200" dirty="0" smtClean="0"/>
              <a:t>Program </a:t>
            </a:r>
            <a:r>
              <a:rPr lang="en-US" sz="3200" dirty="0"/>
              <a:t>to find the average marks </a:t>
            </a:r>
            <a:r>
              <a:rPr lang="en-US" sz="3200" dirty="0" smtClean="0"/>
              <a:t>scored</a:t>
            </a:r>
            <a:br>
              <a:rPr lang="en-US" sz="3200" dirty="0" smtClean="0"/>
            </a:br>
            <a:r>
              <a:rPr lang="en-US" sz="3200" dirty="0" smtClean="0"/>
              <a:t>for </a:t>
            </a:r>
            <a:r>
              <a:rPr lang="en-US" sz="3200" dirty="0"/>
              <a:t>unknown number of students in 3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subjects </a:t>
            </a:r>
            <a:r>
              <a:rPr lang="en-US" sz="3200" dirty="0"/>
              <a:t>and display whether </a:t>
            </a:r>
            <a:r>
              <a:rPr lang="en-US" sz="3200" dirty="0" smtClean="0"/>
              <a:t>passed </a:t>
            </a:r>
            <a:r>
              <a:rPr lang="en-US" sz="3200" dirty="0"/>
              <a:t>or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failed ( </a:t>
            </a:r>
            <a:r>
              <a:rPr lang="en-US" sz="3200" dirty="0"/>
              <a:t>average passing marks is </a:t>
            </a:r>
            <a:r>
              <a:rPr lang="en-US" sz="3200" dirty="0" smtClean="0"/>
              <a:t>65).</a:t>
            </a:r>
            <a:endParaRPr lang="en-US" sz="3200" dirty="0"/>
          </a:p>
        </p:txBody>
      </p:sp>
      <p:sp>
        <p:nvSpPr>
          <p:cNvPr id="7" name="Left Arrow 6">
            <a:hlinkClick r:id="" action="ppaction://hlinkshowjump?jump=lastslideviewed"/>
          </p:cNvPr>
          <p:cNvSpPr/>
          <p:nvPr/>
        </p:nvSpPr>
        <p:spPr>
          <a:xfrm>
            <a:off x="152400" y="58674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5093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8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05F79866-B1DD-432E-96D9-4900281E6645}" type="datetime1">
              <a:rPr lang="en-US" smtClean="0">
                <a:solidFill>
                  <a:srgbClr val="002060"/>
                </a:solidFill>
              </a:rPr>
              <a:pPr/>
              <a:t>10/2/2013</a:t>
            </a:fld>
            <a:endParaRPr lang="en-US" smtClean="0">
              <a:solidFill>
                <a:srgbClr val="002060"/>
              </a:solidFill>
            </a:endParaRPr>
          </a:p>
        </p:txBody>
      </p:sp>
      <p:sp>
        <p:nvSpPr>
          <p:cNvPr id="14339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B02D6A-E6CF-4AED-ACE5-E82C0294BE4C}" type="slidenum">
              <a:rPr lang="en-US" smtClean="0">
                <a:solidFill>
                  <a:srgbClr val="002060"/>
                </a:solidFill>
              </a:rPr>
              <a:pPr/>
              <a:t>5</a:t>
            </a:fld>
            <a:endParaRPr lang="en-US" smtClean="0">
              <a:solidFill>
                <a:srgbClr val="002060"/>
              </a:solidFill>
            </a:endParaRPr>
          </a:p>
        </p:txBody>
      </p:sp>
      <p:sp>
        <p:nvSpPr>
          <p:cNvPr id="14340" name="Footer Placeholder 10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2060"/>
                </a:solidFill>
              </a:rPr>
              <a:t>CSE 101/102 PSUC                               Deparment of CSE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>
              <a:defRPr/>
            </a:pPr>
            <a:r>
              <a:rPr lang="en-US" sz="4000" dirty="0" smtClean="0">
                <a:solidFill>
                  <a:schemeClr val="tx1"/>
                </a:solidFill>
              </a:rPr>
              <a:t>To understand </a:t>
            </a:r>
            <a:r>
              <a:rPr lang="en-US" sz="4000" dirty="0" smtClean="0">
                <a:solidFill>
                  <a:srgbClr val="C00000"/>
                </a:solidFill>
              </a:rPr>
              <a:t>while loop</a:t>
            </a:r>
            <a:endParaRPr lang="en-US" sz="4000" dirty="0">
              <a:solidFill>
                <a:srgbClr val="C00000"/>
              </a:solidFill>
            </a:endParaRPr>
          </a:p>
        </p:txBody>
      </p:sp>
      <p:pic>
        <p:nvPicPr>
          <p:cNvPr id="14341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6825" y="1143000"/>
            <a:ext cx="780097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eft Arrow 6">
            <a:hlinkClick r:id="" action="ppaction://hlinkshowjump?jump=lastslideviewed"/>
          </p:cNvPr>
          <p:cNvSpPr/>
          <p:nvPr/>
        </p:nvSpPr>
        <p:spPr>
          <a:xfrm>
            <a:off x="152400" y="58674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3214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1219200" y="1483816"/>
            <a:ext cx="7254875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2060"/>
                </a:solidFill>
                <a:latin typeface="Arial" charset="0"/>
              </a:rPr>
              <a:t>Algorithm: Factorial of a Number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2060"/>
                </a:solidFill>
                <a:latin typeface="Arial" charset="0"/>
              </a:rPr>
              <a:t>Step1:	     Input </a:t>
            </a:r>
            <a:r>
              <a:rPr lang="en-US" sz="2400" dirty="0" err="1">
                <a:solidFill>
                  <a:srgbClr val="002060"/>
                </a:solidFill>
                <a:latin typeface="Arial" charset="0"/>
              </a:rPr>
              <a:t>Num</a:t>
            </a:r>
            <a:endParaRPr lang="en-US" sz="2400" dirty="0">
              <a:solidFill>
                <a:srgbClr val="002060"/>
              </a:solidFill>
              <a:latin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2060"/>
                </a:solidFill>
                <a:latin typeface="Arial" charset="0"/>
              </a:rPr>
              <a:t>Step 2:    fact </a:t>
            </a:r>
            <a:r>
              <a:rPr lang="en-US" sz="2400" dirty="0">
                <a:solidFill>
                  <a:srgbClr val="002060"/>
                </a:solidFill>
                <a:latin typeface="Arial" charset="0"/>
                <a:sym typeface="Wingdings" pitchFamily="2" charset="2"/>
              </a:rPr>
              <a:t></a:t>
            </a:r>
            <a:r>
              <a:rPr lang="en-US" sz="2400" dirty="0">
                <a:solidFill>
                  <a:srgbClr val="002060"/>
                </a:solidFill>
                <a:latin typeface="Arial" charset="0"/>
              </a:rPr>
              <a:t>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2060"/>
                </a:solidFill>
                <a:latin typeface="Arial" charset="0"/>
              </a:rPr>
              <a:t>Step 3:    For count=1 to </a:t>
            </a:r>
            <a:r>
              <a:rPr lang="en-US" sz="2400" dirty="0" err="1">
                <a:solidFill>
                  <a:srgbClr val="002060"/>
                </a:solidFill>
                <a:latin typeface="Arial" charset="0"/>
              </a:rPr>
              <a:t>Num</a:t>
            </a:r>
            <a:r>
              <a:rPr lang="en-US" sz="2400" dirty="0">
                <a:solidFill>
                  <a:srgbClr val="002060"/>
                </a:solidFill>
                <a:latin typeface="Arial" charset="0"/>
              </a:rPr>
              <a:t> in step of 1 do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2060"/>
                </a:solidFill>
                <a:latin typeface="Arial" charset="0"/>
              </a:rPr>
              <a:t>	     begin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2060"/>
                </a:solidFill>
                <a:latin typeface="Arial" charset="0"/>
              </a:rPr>
              <a:t>	       fact </a:t>
            </a:r>
            <a:r>
              <a:rPr lang="en-US" sz="2400" dirty="0">
                <a:solidFill>
                  <a:srgbClr val="002060"/>
                </a:solidFill>
                <a:latin typeface="Arial" charset="0"/>
                <a:sym typeface="Wingdings" pitchFamily="2" charset="2"/>
              </a:rPr>
              <a:t> </a:t>
            </a:r>
            <a:r>
              <a:rPr lang="en-US" sz="2400" dirty="0">
                <a:solidFill>
                  <a:srgbClr val="002060"/>
                </a:solidFill>
                <a:latin typeface="Arial" charset="0"/>
              </a:rPr>
              <a:t>fact * count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2060"/>
                </a:solidFill>
                <a:latin typeface="Arial" charset="0"/>
              </a:rPr>
              <a:t>	       count </a:t>
            </a:r>
            <a:r>
              <a:rPr lang="en-US" sz="2400" dirty="0">
                <a:solidFill>
                  <a:srgbClr val="002060"/>
                </a:solidFill>
                <a:latin typeface="Arial" charset="0"/>
                <a:sym typeface="Wingdings" pitchFamily="2" charset="2"/>
              </a:rPr>
              <a:t> count + 1</a:t>
            </a:r>
            <a:r>
              <a:rPr lang="en-US" sz="2400" dirty="0">
                <a:solidFill>
                  <a:srgbClr val="002060"/>
                </a:solidFill>
                <a:latin typeface="Arial" charset="0"/>
              </a:rPr>
              <a:t>	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2060"/>
                </a:solidFill>
                <a:latin typeface="Arial" charset="0"/>
              </a:rPr>
              <a:t>	     end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2060"/>
                </a:solidFill>
                <a:latin typeface="Arial" charset="0"/>
              </a:rPr>
              <a:t>Step 4:    Print ‘fact of </a:t>
            </a:r>
            <a:r>
              <a:rPr lang="en-US" sz="2400" dirty="0" err="1">
                <a:solidFill>
                  <a:srgbClr val="002060"/>
                </a:solidFill>
                <a:latin typeface="Arial" charset="0"/>
              </a:rPr>
              <a:t>Num</a:t>
            </a:r>
            <a:r>
              <a:rPr lang="en-US" sz="2400" dirty="0">
                <a:solidFill>
                  <a:srgbClr val="002060"/>
                </a:solidFill>
                <a:latin typeface="Arial" charset="0"/>
              </a:rPr>
              <a:t>=‘, fact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2060"/>
                </a:solidFill>
                <a:latin typeface="Arial" charset="0"/>
              </a:rPr>
              <a:t>Step 5:    [end of algorithm]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2060"/>
                </a:solidFill>
                <a:latin typeface="Arial" charset="0"/>
              </a:rPr>
              <a:t>	     Stop</a:t>
            </a:r>
          </a:p>
        </p:txBody>
      </p:sp>
      <p:sp>
        <p:nvSpPr>
          <p:cNvPr id="27652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60714AB8-0D4E-4E25-B0F3-449F205BD546}" type="datetime1">
              <a:rPr lang="en-US" smtClean="0">
                <a:solidFill>
                  <a:srgbClr val="002060"/>
                </a:solidFill>
              </a:rPr>
              <a:pPr/>
              <a:t>10/2/2013</a:t>
            </a:fld>
            <a:endParaRPr lang="en-US" smtClean="0">
              <a:solidFill>
                <a:srgbClr val="002060"/>
              </a:solidFill>
            </a:endParaRP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7BEC03-5015-45DA-9024-43F5397E7D3C}" type="slidenum">
              <a:rPr lang="en-US" smtClean="0">
                <a:solidFill>
                  <a:srgbClr val="002060"/>
                </a:solidFill>
              </a:rPr>
              <a:pPr/>
              <a:t>6</a:t>
            </a:fld>
            <a:endParaRPr lang="en-US" smtClean="0">
              <a:solidFill>
                <a:srgbClr val="002060"/>
              </a:solidFill>
            </a:endParaRPr>
          </a:p>
        </p:txBody>
      </p:sp>
      <p:sp>
        <p:nvSpPr>
          <p:cNvPr id="2765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2060"/>
                </a:solidFill>
              </a:rPr>
              <a:t>CSE 101/102 PSUC                               Deparment of CSE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6934200" cy="702392"/>
          </a:xfrm>
        </p:spPr>
        <p:txBody>
          <a:bodyPr>
            <a:normAutofit/>
          </a:bodyPr>
          <a:lstStyle/>
          <a:p>
            <a:r>
              <a:rPr lang="en-US" dirty="0" smtClean="0"/>
              <a:t>Compute </a:t>
            </a:r>
            <a:r>
              <a:rPr lang="en-US" dirty="0"/>
              <a:t>factorial </a:t>
            </a:r>
            <a:r>
              <a:rPr lang="en-US" dirty="0" smtClean="0"/>
              <a:t>of a number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62775" y="533400"/>
            <a:ext cx="1876425" cy="581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Left Arrow 7">
            <a:hlinkClick r:id="" action="ppaction://hlinkshowjump?jump=lastslideviewed"/>
          </p:cNvPr>
          <p:cNvSpPr/>
          <p:nvPr/>
        </p:nvSpPr>
        <p:spPr>
          <a:xfrm>
            <a:off x="152400" y="58674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6342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>
            <a:spLocks noGrp="1" noChangeArrowheads="1"/>
          </p:cNvSpPr>
          <p:nvPr>
            <p:ph idx="1"/>
          </p:nvPr>
        </p:nvSpPr>
        <p:spPr>
          <a:xfrm>
            <a:off x="1447800" y="990600"/>
            <a:ext cx="6400800" cy="533400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000" dirty="0" smtClean="0"/>
              <a:t>#include &lt;</a:t>
            </a:r>
            <a:r>
              <a:rPr lang="en-US" sz="2000" dirty="0" err="1" smtClean="0"/>
              <a:t>iostream.h</a:t>
            </a:r>
            <a:r>
              <a:rPr lang="en-US" sz="2000" dirty="0" smtClean="0"/>
              <a:t>&gt;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000" dirty="0" smtClean="0"/>
              <a:t>#include &lt;</a:t>
            </a:r>
            <a:r>
              <a:rPr lang="en-US" sz="2000" dirty="0" err="1" smtClean="0"/>
              <a:t>conio.h</a:t>
            </a:r>
            <a:r>
              <a:rPr lang="en-US" sz="2000" dirty="0" smtClean="0"/>
              <a:t>&gt;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000" dirty="0" smtClean="0"/>
              <a:t>void main( )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000" dirty="0" smtClean="0"/>
              <a:t>{	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num</a:t>
            </a:r>
            <a:r>
              <a:rPr lang="en-US" sz="2000" dirty="0" smtClean="0"/>
              <a:t>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count, fact;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000" dirty="0" smtClean="0"/>
              <a:t>    fact =1;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clrscr</a:t>
            </a:r>
            <a:r>
              <a:rPr lang="en-US" sz="2000" dirty="0" smtClean="0"/>
              <a:t>();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 smtClean="0"/>
              <a:t>cout</a:t>
            </a:r>
            <a:r>
              <a:rPr lang="en-US" sz="2000" dirty="0" smtClean="0"/>
              <a:t>&lt;&lt;“Enter a value for </a:t>
            </a:r>
            <a:r>
              <a:rPr lang="en-US" sz="2000" dirty="0" err="1" smtClean="0"/>
              <a:t>num</a:t>
            </a:r>
            <a:r>
              <a:rPr lang="en-US" sz="2000" dirty="0" smtClean="0"/>
              <a:t> : “;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cin</a:t>
            </a:r>
            <a:r>
              <a:rPr lang="en-US" sz="2000" dirty="0" smtClean="0"/>
              <a:t>&gt;&gt;</a:t>
            </a:r>
            <a:r>
              <a:rPr lang="en-US" sz="2000" dirty="0" err="1" smtClean="0"/>
              <a:t>num</a:t>
            </a:r>
            <a:r>
              <a:rPr lang="en-US" sz="2000" dirty="0" smtClean="0"/>
              <a:t>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000" dirty="0" smtClean="0"/>
              <a:t>    for(count = 1; count&lt;=</a:t>
            </a:r>
            <a:r>
              <a:rPr lang="en-US" sz="2000" dirty="0" err="1" smtClean="0"/>
              <a:t>num</a:t>
            </a:r>
            <a:r>
              <a:rPr lang="en-US" sz="2000" dirty="0" smtClean="0"/>
              <a:t>; count ++)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000" dirty="0"/>
              <a:t> </a:t>
            </a:r>
            <a:r>
              <a:rPr lang="en-US" sz="2000" dirty="0" smtClean="0"/>
              <a:t>  {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000" dirty="0"/>
              <a:t>	</a:t>
            </a:r>
            <a:r>
              <a:rPr lang="en-US" sz="2000" dirty="0" smtClean="0"/>
              <a:t>fact = fact * count;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000" dirty="0"/>
              <a:t> </a:t>
            </a:r>
            <a:r>
              <a:rPr lang="en-US" sz="2000" dirty="0" smtClean="0"/>
              <a:t>  }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000" dirty="0" smtClean="0"/>
              <a:t>   </a:t>
            </a:r>
            <a:r>
              <a:rPr lang="en-US" sz="2000" dirty="0" err="1" smtClean="0"/>
              <a:t>cout</a:t>
            </a:r>
            <a:r>
              <a:rPr lang="en-US" sz="2000" dirty="0" smtClean="0"/>
              <a:t>&lt;&lt;“Factorial of “&lt;&lt;</a:t>
            </a:r>
            <a:r>
              <a:rPr lang="en-US" sz="2000" dirty="0" err="1" smtClean="0"/>
              <a:t>num</a:t>
            </a:r>
            <a:r>
              <a:rPr lang="en-US" sz="2000" dirty="0" smtClean="0"/>
              <a:t>&lt;&lt;“ = “&lt;&lt;fact;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000" dirty="0"/>
              <a:t> </a:t>
            </a:r>
            <a:r>
              <a:rPr lang="en-US" sz="2000" dirty="0" smtClean="0"/>
              <a:t>  </a:t>
            </a:r>
            <a:r>
              <a:rPr lang="en-US" sz="2000" dirty="0" err="1" smtClean="0"/>
              <a:t>getch</a:t>
            </a:r>
            <a:r>
              <a:rPr lang="en-US" sz="2000" dirty="0" smtClean="0"/>
              <a:t>();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sz="2000" dirty="0" smtClean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56FA07-B235-4683-963E-8713500D1314}" type="datetime1">
              <a:rPr lang="en-US" smtClean="0">
                <a:solidFill>
                  <a:srgbClr val="002060"/>
                </a:solidFill>
              </a:rPr>
              <a:pPr>
                <a:defRPr/>
              </a:pPr>
              <a:t>10/2/2013</a:t>
            </a:fld>
            <a:endParaRPr lang="en-US">
              <a:solidFill>
                <a:srgbClr val="00206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B5CDD-F673-4559-AEF8-BE7C83282ABA}" type="slidenum">
              <a:rPr lang="en-US" smtClean="0">
                <a:solidFill>
                  <a:srgbClr val="002060"/>
                </a:solidFill>
              </a:rPr>
              <a:pPr>
                <a:defRPr/>
              </a:pPr>
              <a:t>7</a:t>
            </a:fld>
            <a:endParaRPr lang="en-US">
              <a:solidFill>
                <a:srgbClr val="00206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2060"/>
                </a:solidFill>
              </a:rPr>
              <a:t>CSE 101/102 PSUC                               Deparment of CSE</a:t>
            </a:r>
            <a:endParaRPr lang="en-US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6858000" cy="5499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Program to find the factorial of a </a:t>
            </a:r>
            <a:r>
              <a:rPr lang="en-US" dirty="0" err="1" smtClean="0"/>
              <a:t>num</a:t>
            </a:r>
            <a:endParaRPr lang="en-US" dirty="0"/>
          </a:p>
        </p:txBody>
      </p:sp>
      <p:sp>
        <p:nvSpPr>
          <p:cNvPr id="8" name="Left Arrow 7">
            <a:hlinkClick r:id="" action="ppaction://hlinkshowjump?jump=lastslideviewed"/>
          </p:cNvPr>
          <p:cNvSpPr/>
          <p:nvPr/>
        </p:nvSpPr>
        <p:spPr>
          <a:xfrm>
            <a:off x="152400" y="58674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8714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1219200" y="990600"/>
            <a:ext cx="8153400" cy="4693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Algorithm: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</a:rPr>
              <a:t>sum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and mean of natural numbers.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Step1:	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</a:rPr>
              <a:t>Input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Step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2: 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</a:rPr>
              <a:t>Sum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sym typeface="Wingdings" pitchFamily="2" charset="2"/>
              </a:rPr>
              <a:t>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</a:rPr>
              <a:t>Step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3:	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</a:rPr>
              <a:t>for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</a:rPr>
              <a:t>Num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=1 to N in step  of 1 do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	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</a:rPr>
              <a:t>     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begin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		Sum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sym typeface="Wingdings" pitchFamily="2" charset="2"/>
              </a:rPr>
              <a:t>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Sum +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</a:rPr>
              <a:t>Num</a:t>
            </a:r>
            <a:endParaRPr lang="en-US" sz="2400" dirty="0">
              <a:solidFill>
                <a:srgbClr val="002060"/>
              </a:solidFill>
              <a:latin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	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</a:rPr>
              <a:t>     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end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Step 4:	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</a:rPr>
              <a:t>Mean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sym typeface="Wingdings" pitchFamily="2" charset="2"/>
              </a:rPr>
              <a:t>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 Sum / 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Step 5:	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</a:rPr>
              <a:t>Print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‘Sum of N natural numbers=‘,Sum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	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</a:rPr>
              <a:t>Print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‘Mean of N natural numbers =‘,Mean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Step6:	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</a:rPr>
              <a:t>[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End of algorithm]	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</a:rPr>
              <a:t>	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</a:rPr>
              <a:t>Stop</a:t>
            </a:r>
            <a:endParaRPr lang="en-US" sz="2400" dirty="0">
              <a:solidFill>
                <a:srgbClr val="002060"/>
              </a:solidFill>
              <a:latin typeface="Arial" charset="0"/>
            </a:endParaRPr>
          </a:p>
        </p:txBody>
      </p:sp>
      <p:sp>
        <p:nvSpPr>
          <p:cNvPr id="2560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28C9899F-1E66-423F-8901-D959D6086B9B}" type="datetime1">
              <a:rPr lang="en-US" smtClean="0">
                <a:solidFill>
                  <a:srgbClr val="002060"/>
                </a:solidFill>
              </a:rPr>
              <a:pPr/>
              <a:t>10/2/2013</a:t>
            </a:fld>
            <a:endParaRPr lang="en-US" smtClean="0">
              <a:solidFill>
                <a:srgbClr val="002060"/>
              </a:solidFill>
            </a:endParaRP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30F8B5-8EC1-426A-B789-0DCF91B370D9}" type="slidenum">
              <a:rPr lang="en-US" smtClean="0">
                <a:solidFill>
                  <a:srgbClr val="002060"/>
                </a:solidFill>
              </a:rPr>
              <a:pPr/>
              <a:t>8</a:t>
            </a:fld>
            <a:endParaRPr lang="en-US" smtClean="0">
              <a:solidFill>
                <a:srgbClr val="002060"/>
              </a:solidFill>
            </a:endParaRPr>
          </a:p>
        </p:txBody>
      </p:sp>
      <p:sp>
        <p:nvSpPr>
          <p:cNvPr id="2560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2060"/>
                </a:solidFill>
              </a:rPr>
              <a:t>CSE 101/102 PSUC                               Deparment of CSE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068403" cy="5499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Find </a:t>
            </a:r>
            <a:r>
              <a:rPr lang="en-US" dirty="0"/>
              <a:t>the sum and mean of first N natural numbers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67600" y="865836"/>
            <a:ext cx="1640006" cy="5494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Left Arrow 7">
            <a:hlinkClick r:id="" action="ppaction://hlinkshowjump?jump=lastslideviewed"/>
          </p:cNvPr>
          <p:cNvSpPr/>
          <p:nvPr/>
        </p:nvSpPr>
        <p:spPr>
          <a:xfrm>
            <a:off x="152400" y="58674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3286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1371600" y="1676400"/>
            <a:ext cx="54102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Algorithm: 	count the no of digits.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Step 1: 	input 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Step 2: 	count </a:t>
            </a:r>
            <a:r>
              <a:rPr lang="en-US" sz="2400" dirty="0" smtClean="0">
                <a:sym typeface="Wingdings" pitchFamily="2" charset="2"/>
              </a:rPr>
              <a:t> </a:t>
            </a:r>
            <a:r>
              <a:rPr lang="en-US" sz="2400" dirty="0" smtClean="0"/>
              <a:t>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Step 3: 	while N &gt; 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			begin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                	   N</a:t>
            </a:r>
            <a:r>
              <a:rPr lang="en-US" sz="2400" dirty="0" smtClean="0">
                <a:sym typeface="Wingdings" pitchFamily="2" charset="2"/>
              </a:rPr>
              <a:t>N/10  (integer)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ym typeface="Wingdings" pitchFamily="2" charset="2"/>
              </a:rPr>
              <a:t> 			   count count + 1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ym typeface="Wingdings" pitchFamily="2" charset="2"/>
              </a:rPr>
              <a:t>			end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ym typeface="Wingdings" pitchFamily="2" charset="2"/>
              </a:rPr>
              <a:t>Step 4 : 	Print ‘count=‘, count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ym typeface="Wingdings" pitchFamily="2" charset="2"/>
              </a:rPr>
              <a:t>Step 5: :	[End of Algorithm]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ym typeface="Wingdings" pitchFamily="2" charset="2"/>
              </a:rPr>
              <a:t>			STOP</a:t>
            </a:r>
            <a:r>
              <a:rPr lang="en-US" sz="1800" dirty="0" smtClean="0">
                <a:sym typeface="Wingdings" pitchFamily="2" charset="2"/>
              </a:rPr>
              <a:t>           </a:t>
            </a:r>
            <a:endParaRPr lang="en-US" sz="500" dirty="0" smtClean="0"/>
          </a:p>
        </p:txBody>
      </p:sp>
      <p:sp>
        <p:nvSpPr>
          <p:cNvPr id="26628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5A3254D6-5575-4EE5-A382-D4C190E7B7D6}" type="datetime1">
              <a:rPr lang="en-US" smtClean="0">
                <a:solidFill>
                  <a:srgbClr val="002060"/>
                </a:solidFill>
              </a:rPr>
              <a:pPr/>
              <a:t>10/2/2013</a:t>
            </a:fld>
            <a:endParaRPr lang="en-US" smtClean="0">
              <a:solidFill>
                <a:srgbClr val="002060"/>
              </a:solidFill>
            </a:endParaRP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44A1BB-3800-4818-B79D-9AF5D6F8A6B5}" type="slidenum">
              <a:rPr lang="en-US" smtClean="0">
                <a:solidFill>
                  <a:srgbClr val="002060"/>
                </a:solidFill>
              </a:rPr>
              <a:pPr/>
              <a:t>9</a:t>
            </a:fld>
            <a:endParaRPr lang="en-US" smtClean="0">
              <a:solidFill>
                <a:srgbClr val="002060"/>
              </a:solidFill>
            </a:endParaRPr>
          </a:p>
        </p:txBody>
      </p:sp>
      <p:sp>
        <p:nvSpPr>
          <p:cNvPr id="2663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002060"/>
                </a:solidFill>
              </a:rPr>
              <a:t>CSE 101/102 PSUC                               Deparment of CSE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593008"/>
            <a:ext cx="7848600" cy="549992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sz="4000" dirty="0" smtClean="0"/>
              <a:t>Algorithm to count the no of digits </a:t>
            </a:r>
            <a:br>
              <a:rPr lang="en-US" sz="4000" dirty="0" smtClean="0"/>
            </a:br>
            <a:r>
              <a:rPr lang="en-US" sz="4000" dirty="0" smtClean="0"/>
              <a:t>of a number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34200" y="762000"/>
            <a:ext cx="1838325" cy="5753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Left Arrow 7">
            <a:hlinkClick r:id="" action="ppaction://hlinkshowjump?jump=lastslideviewed"/>
          </p:cNvPr>
          <p:cNvSpPr/>
          <p:nvPr/>
        </p:nvSpPr>
        <p:spPr>
          <a:xfrm>
            <a:off x="152400" y="5867400"/>
            <a:ext cx="7620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7226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theme/theme1.xml><?xml version="1.0" encoding="utf-8"?>
<a:theme xmlns:a="http://schemas.openxmlformats.org/drawingml/2006/main" name="1_Slide Format - CSE">
  <a:themeElements>
    <a:clrScheme name="Custom 17">
      <a:dk1>
        <a:srgbClr val="002060"/>
      </a:dk1>
      <a:lt1>
        <a:srgbClr val="FFFFFF"/>
      </a:lt1>
      <a:dk2>
        <a:srgbClr val="1F497D"/>
      </a:dk2>
      <a:lt2>
        <a:srgbClr val="EEECE1"/>
      </a:lt2>
      <a:accent1>
        <a:srgbClr val="0070C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</TotalTime>
  <Words>866</Words>
  <Application>Microsoft Office PowerPoint</Application>
  <PresentationFormat>On-screen Show (4:3)</PresentationFormat>
  <Paragraphs>357</Paragraphs>
  <Slides>22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1_Slide Format - CSE</vt:lpstr>
      <vt:lpstr>Slide 1</vt:lpstr>
      <vt:lpstr>Objectives</vt:lpstr>
      <vt:lpstr>Example Program</vt:lpstr>
      <vt:lpstr>Program to find the average marks scored for unknown number of students in 3  subjects and display whether passed or  failed ( average passing marks is 65).</vt:lpstr>
      <vt:lpstr>To understand while loop</vt:lpstr>
      <vt:lpstr>Compute factorial of a number</vt:lpstr>
      <vt:lpstr>Program to find the factorial of a num</vt:lpstr>
      <vt:lpstr>Find the sum and mean of first N natural numbers</vt:lpstr>
      <vt:lpstr>Algorithm to count the no of digits  of a number</vt:lpstr>
      <vt:lpstr>Algorithm to calculate sum of  digits of a number</vt:lpstr>
      <vt:lpstr>Algorithm and Program for Fibonacci series</vt:lpstr>
      <vt:lpstr>Read an integer N and print the first N Fibonacci numbers.         [Hint: for N=7; Fibonacci series is 0, 1, 1, 2, 3, 5, 8]</vt:lpstr>
      <vt:lpstr>Example: Convert binary to decimal</vt:lpstr>
      <vt:lpstr>Count the even and odd digits in a given ‘n’ digit number</vt:lpstr>
      <vt:lpstr>Reverse an ‘N’ digit number</vt:lpstr>
      <vt:lpstr>Check for palindrome</vt:lpstr>
      <vt:lpstr>Armstrong nos for a given limit ‘n’</vt:lpstr>
      <vt:lpstr>Prime  series  between 2 limits</vt:lpstr>
      <vt:lpstr>Program to print Floyd’s triangle</vt:lpstr>
      <vt:lpstr>Program to print ASCII Value of all characters</vt:lpstr>
      <vt:lpstr>To be solved …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Faculty</dc:creator>
  <cp:lastModifiedBy>ICAS</cp:lastModifiedBy>
  <cp:revision>24</cp:revision>
  <dcterms:created xsi:type="dcterms:W3CDTF">2013-06-21T06:04:09Z</dcterms:created>
  <dcterms:modified xsi:type="dcterms:W3CDTF">2013-10-02T17:04:51Z</dcterms:modified>
</cp:coreProperties>
</file>