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 id="2147483893" r:id="rId2"/>
    <p:sldMasterId id="2147483917" r:id="rId3"/>
  </p:sldMasterIdLst>
  <p:notesMasterIdLst>
    <p:notesMasterId r:id="rId77"/>
  </p:notesMasterIdLst>
  <p:handoutMasterIdLst>
    <p:handoutMasterId r:id="rId78"/>
  </p:handoutMasterIdLst>
  <p:sldIdLst>
    <p:sldId id="317" r:id="rId4"/>
    <p:sldId id="320" r:id="rId5"/>
    <p:sldId id="319" r:id="rId6"/>
    <p:sldId id="303" r:id="rId7"/>
    <p:sldId id="304" r:id="rId8"/>
    <p:sldId id="305" r:id="rId9"/>
    <p:sldId id="306" r:id="rId10"/>
    <p:sldId id="307" r:id="rId11"/>
    <p:sldId id="331" r:id="rId12"/>
    <p:sldId id="310" r:id="rId13"/>
    <p:sldId id="309" r:id="rId14"/>
    <p:sldId id="312" r:id="rId15"/>
    <p:sldId id="322" r:id="rId16"/>
    <p:sldId id="294" r:id="rId17"/>
    <p:sldId id="295" r:id="rId18"/>
    <p:sldId id="257" r:id="rId19"/>
    <p:sldId id="261"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2" r:id="rId38"/>
    <p:sldId id="353" r:id="rId39"/>
    <p:sldId id="510" r:id="rId40"/>
    <p:sldId id="354" r:id="rId41"/>
    <p:sldId id="356" r:id="rId42"/>
    <p:sldId id="357" r:id="rId43"/>
    <p:sldId id="358" r:id="rId44"/>
    <p:sldId id="359" r:id="rId45"/>
    <p:sldId id="511" r:id="rId46"/>
    <p:sldId id="360" r:id="rId47"/>
    <p:sldId id="362" r:id="rId48"/>
    <p:sldId id="364" r:id="rId49"/>
    <p:sldId id="366" r:id="rId50"/>
    <p:sldId id="367" r:id="rId51"/>
    <p:sldId id="368" r:id="rId52"/>
    <p:sldId id="369" r:id="rId53"/>
    <p:sldId id="370" r:id="rId54"/>
    <p:sldId id="503" r:id="rId55"/>
    <p:sldId id="385" r:id="rId56"/>
    <p:sldId id="387" r:id="rId57"/>
    <p:sldId id="504" r:id="rId58"/>
    <p:sldId id="505" r:id="rId59"/>
    <p:sldId id="506" r:id="rId60"/>
    <p:sldId id="507" r:id="rId61"/>
    <p:sldId id="508" r:id="rId62"/>
    <p:sldId id="509" r:id="rId63"/>
    <p:sldId id="400" r:id="rId64"/>
    <p:sldId id="401" r:id="rId65"/>
    <p:sldId id="402" r:id="rId66"/>
    <p:sldId id="403" r:id="rId67"/>
    <p:sldId id="404" r:id="rId68"/>
    <p:sldId id="405" r:id="rId69"/>
    <p:sldId id="406" r:id="rId70"/>
    <p:sldId id="407" r:id="rId71"/>
    <p:sldId id="409" r:id="rId72"/>
    <p:sldId id="415" r:id="rId73"/>
    <p:sldId id="416" r:id="rId74"/>
    <p:sldId id="418" r:id="rId75"/>
    <p:sldId id="502"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33"/>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817"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4DBA26-AFB0-410F-BDD3-F9F88DA7EBD9}" type="datetimeFigureOut">
              <a:rPr lang="en-IN" smtClean="0"/>
              <a:pPr/>
              <a:t>30-10-2014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9BE705-4274-4237-980C-123445F9D73D}" type="slidenum">
              <a:rPr lang="en-IN" smtClean="0"/>
              <a:pPr/>
              <a:t>‹#›</a:t>
            </a:fld>
            <a:endParaRPr lang="en-IN"/>
          </a:p>
        </p:txBody>
      </p:sp>
    </p:spTree>
    <p:extLst>
      <p:ext uri="{BB962C8B-B14F-4D97-AF65-F5344CB8AC3E}">
        <p14:creationId xmlns:p14="http://schemas.microsoft.com/office/powerpoint/2010/main" val="813805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3F9A40A-9D42-4658-A40C-F304AD497684}" type="slidenum">
              <a:rPr lang="en-US"/>
              <a:pPr>
                <a:defRPr/>
              </a:pPr>
              <a:t>‹#›</a:t>
            </a:fld>
            <a:endParaRPr lang="en-US"/>
          </a:p>
        </p:txBody>
      </p:sp>
    </p:spTree>
    <p:extLst>
      <p:ext uri="{BB962C8B-B14F-4D97-AF65-F5344CB8AC3E}">
        <p14:creationId xmlns:p14="http://schemas.microsoft.com/office/powerpoint/2010/main" val="2268534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en.wikipedia.org/wiki/Data" TargetMode="External"/><Relationship Id="rId3" Type="http://schemas.openxmlformats.org/officeDocument/2006/relationships/hyperlink" Target="http://en.wikipedia.org/wiki/Array_data_structure" TargetMode="External"/><Relationship Id="rId7" Type="http://schemas.openxmlformats.org/officeDocument/2006/relationships/hyperlink" Target="http://en.wikipedia.org/wiki/Data_typ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Lookup_table" TargetMode="External"/><Relationship Id="rId5" Type="http://schemas.openxmlformats.org/officeDocument/2006/relationships/hyperlink" Target="http://en.wikipedia.org/wiki/Static_and_dynamic_data_structures" TargetMode="External"/><Relationship Id="rId4" Type="http://schemas.openxmlformats.org/officeDocument/2006/relationships/hyperlink" Target="http://en.wikipedia.org/wiki/Computer_scienc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03F9A40A-9D42-4658-A40C-F304AD497684}" type="slidenum">
              <a:rPr lang="en-US" smtClean="0"/>
              <a:pPr>
                <a:defRPr/>
              </a:pPr>
              <a:t>1</a:t>
            </a:fld>
            <a:endParaRPr lang="en-US"/>
          </a:p>
        </p:txBody>
      </p:sp>
    </p:spTree>
    <p:extLst>
      <p:ext uri="{BB962C8B-B14F-4D97-AF65-F5344CB8AC3E}">
        <p14:creationId xmlns:p14="http://schemas.microsoft.com/office/powerpoint/2010/main" val="2763934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BABBDB0E-E2B7-4038-85B2-D9E94AEDAAB1}" type="slidenum">
              <a:rPr lang="en-US" sz="1200" smtClean="0"/>
              <a:pPr eaLnBrk="1" hangingPunct="1"/>
              <a:t>10</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1965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3A59F55-158D-4809-B1C5-B3D8556CEA24}" type="slidenum">
              <a:rPr lang="en-US" sz="1200" smtClean="0"/>
              <a:pPr eaLnBrk="1" hangingPunct="1"/>
              <a:t>11</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41510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3EC65463-B9DC-4CA2-8D01-C78A37CE507F}" type="slidenum">
              <a:rPr lang="en-US" sz="1200" smtClean="0"/>
              <a:pPr eaLnBrk="1" hangingPunct="1"/>
              <a:t>12</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95465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5149BC1-30C0-4AAF-B230-EB5EAD033C8D}" type="slidenum">
              <a:rPr lang="en-US" sz="1200" smtClean="0"/>
              <a:pPr eaLnBrk="1" hangingPunct="1"/>
              <a:t>13</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2335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E42367C-D838-4A4F-BD21-DE6A7790BC38}" type="slidenum">
              <a:rPr lang="en-US" smtClean="0"/>
              <a:pPr/>
              <a:t>14</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0227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B3BA7E1-39E3-46A5-9219-76B95C50BCD0}" type="slidenum">
              <a:rPr lang="en-US" smtClean="0"/>
              <a:pPr/>
              <a:t>15</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91198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16E9618-9FB3-47D3-B686-918C77A086E6}" type="slidenum">
              <a:rPr lang="en-US" smtClean="0"/>
              <a:pPr/>
              <a:t>16</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4612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44DF549-C39C-41D9-B539-DBA17C453FED}" type="slidenum">
              <a:rPr lang="en-US" smtClean="0"/>
              <a:pPr/>
              <a:t>17</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83039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7E0B8AB-0363-4C0F-B3C1-0A01B8C3BBD0}" type="slidenum">
              <a:rPr lang="en-US" smtClean="0"/>
              <a:pPr/>
              <a:t>22</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65408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602048C-265D-4899-B063-74207FF3350C}" type="slidenum">
              <a:rPr lang="en-US" smtClean="0"/>
              <a:pPr/>
              <a:t>23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6301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55FDF99-ECF0-45AE-866E-5D73A1CDFDFE}" type="slidenum">
              <a:rPr lang="en-US" sz="1200" smtClean="0"/>
              <a:pPr eaLnBrk="1" hangingPunct="1"/>
              <a:t>2</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65037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93C98F-5A07-4A89-82FE-FF87FC217346}" type="slidenum">
              <a:rPr lang="en-US" smtClean="0"/>
              <a:pPr/>
              <a:t>24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9237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1601A8A-B2F6-45D4-8767-344689B1AA63}" type="slidenum">
              <a:rPr lang="en-US" smtClean="0"/>
              <a:pPr/>
              <a:t>25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14535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Binary Search: </a:t>
            </a:r>
          </a:p>
          <a:p>
            <a:r>
              <a:rPr lang="en-IN" dirty="0" smtClean="0"/>
              <a:t>Binary search relies on a divide and conquer strategy to find a value within an already-sorted collection. Binary search requires a sorted collection. This means the collection must either be sorted before searching, or inserts/updates must be smart. Also, binary searching can only be applied to a collection that allows random access . The only time binary searching doesn't make sense is when the collection is being frequently updated, since re-sorting will be required.</a:t>
            </a:r>
            <a:endParaRPr lang="en-IN" dirty="0"/>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26</a:t>
            </a:fld>
            <a:endParaRPr lang="en-US"/>
          </a:p>
        </p:txBody>
      </p:sp>
    </p:spTree>
    <p:extLst>
      <p:ext uri="{BB962C8B-B14F-4D97-AF65-F5344CB8AC3E}">
        <p14:creationId xmlns:p14="http://schemas.microsoft.com/office/powerpoint/2010/main" val="2522116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 </a:t>
            </a:r>
            <a:r>
              <a:rPr lang="en-IN" b="1" dirty="0" smtClean="0"/>
              <a:t>linear search </a:t>
            </a:r>
            <a:r>
              <a:rPr lang="en-IN" dirty="0" smtClean="0"/>
              <a:t>is the most basic of search algorithm you can have. A linear search sequentially moves through your collection (or data structure) looking for a matching value Linear searches don't require the collection to be sorted.</a:t>
            </a:r>
          </a:p>
          <a:p>
            <a:endParaRPr lang="en-US" dirty="0" smtClean="0"/>
          </a:p>
          <a:p>
            <a:r>
              <a:rPr lang="en-IN" dirty="0" smtClean="0"/>
              <a:t>Searching is an important function in computer science. Many advanced algorithms and data structures have been devised for the sole purpose of making searches more efficient. And as the data sets become larger and larger, good search algorithms will become more important. At one point in the history of computing, sequential search was sufficient. But that quickly changed as the value of computers became apparent. </a:t>
            </a:r>
            <a:br>
              <a:rPr lang="en-IN" dirty="0" smtClean="0"/>
            </a:br>
            <a:r>
              <a:rPr lang="en-IN" dirty="0" smtClean="0"/>
              <a:t/>
            </a:r>
            <a:br>
              <a:rPr lang="en-IN" dirty="0" smtClean="0"/>
            </a:br>
            <a:r>
              <a:rPr lang="en-IN" dirty="0" smtClean="0"/>
              <a:t>Linear search has many interesting properties in its own right, but is also a basis for all other search algorithms. </a:t>
            </a:r>
            <a:br>
              <a:rPr lang="en-IN" dirty="0" smtClean="0"/>
            </a:br>
            <a:r>
              <a:rPr lang="en-IN" dirty="0" smtClean="0"/>
              <a:t>Binary search is the next logical step in searching. By dividing the working data set in half with each comparison.</a:t>
            </a:r>
            <a:endParaRPr lang="en-IN" dirty="0"/>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34</a:t>
            </a:fld>
            <a:endParaRPr lang="en-US"/>
          </a:p>
        </p:txBody>
      </p:sp>
    </p:spTree>
    <p:extLst>
      <p:ext uri="{BB962C8B-B14F-4D97-AF65-F5344CB8AC3E}">
        <p14:creationId xmlns:p14="http://schemas.microsoft.com/office/powerpoint/2010/main" val="803206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2673070-7287-497D-9E0C-0DAE8705A349}" type="slidenum">
              <a:rPr lang="en-US" smtClean="0"/>
              <a:pPr/>
              <a:t>35</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4754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36EC845-527A-4B9A-845D-6CA27781BD3B}" type="slidenum">
              <a:rPr lang="en-US" smtClean="0"/>
              <a:pPr/>
              <a:t>36</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595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9BB0AC6-7FB9-4A26-ABFF-1D86FD938C37}" type="slidenum">
              <a:rPr lang="en-US" smtClean="0"/>
              <a:pPr/>
              <a:t>37</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A </a:t>
            </a:r>
            <a:r>
              <a:rPr lang="en-US" b="1" dirty="0" smtClean="0"/>
              <a:t>sorted array</a:t>
            </a:r>
            <a:r>
              <a:rPr lang="en-US" dirty="0" smtClean="0"/>
              <a:t> is an </a:t>
            </a:r>
            <a:r>
              <a:rPr lang="en-US" dirty="0" smtClean="0">
                <a:hlinkClick r:id="rId3" tooltip="Array data structure"/>
              </a:rPr>
              <a:t>array data structure</a:t>
            </a:r>
            <a:r>
              <a:rPr lang="en-US" dirty="0" smtClean="0"/>
              <a:t> in which each element is sorted in numerical, alphabetical, or some other order, and placed at equally spaced addresses in computer memory. It is typically used in </a:t>
            </a:r>
            <a:r>
              <a:rPr lang="en-US" dirty="0" smtClean="0">
                <a:hlinkClick r:id="rId4" tooltip="Computer science"/>
              </a:rPr>
              <a:t>computer science</a:t>
            </a:r>
            <a:r>
              <a:rPr lang="en-US" dirty="0" smtClean="0"/>
              <a:t> to implement </a:t>
            </a:r>
            <a:r>
              <a:rPr lang="en-US" dirty="0" smtClean="0">
                <a:hlinkClick r:id="rId5" tooltip="Static and dynamic data structures"/>
              </a:rPr>
              <a:t>static</a:t>
            </a:r>
            <a:r>
              <a:rPr lang="en-US" dirty="0" smtClean="0"/>
              <a:t> </a:t>
            </a:r>
            <a:r>
              <a:rPr lang="en-US" dirty="0" smtClean="0">
                <a:hlinkClick r:id="rId6" tooltip="Lookup table"/>
              </a:rPr>
              <a:t>lookup tables</a:t>
            </a:r>
            <a:r>
              <a:rPr lang="en-US" dirty="0" smtClean="0"/>
              <a:t> to hold multiple values which have the same </a:t>
            </a:r>
            <a:r>
              <a:rPr lang="en-US" dirty="0" smtClean="0">
                <a:hlinkClick r:id="rId7" tooltip="Data type"/>
              </a:rPr>
              <a:t>data type</a:t>
            </a:r>
            <a:r>
              <a:rPr lang="en-US" dirty="0" smtClean="0"/>
              <a:t>. Sorting an array is useful in organizing </a:t>
            </a:r>
            <a:r>
              <a:rPr lang="en-US" dirty="0" smtClean="0">
                <a:hlinkClick r:id="rId8" tooltip="Data"/>
              </a:rPr>
              <a:t>data</a:t>
            </a:r>
            <a:r>
              <a:rPr lang="en-US" dirty="0" smtClean="0"/>
              <a:t> in ordered form and recovering them rapidly.</a:t>
            </a:r>
          </a:p>
        </p:txBody>
      </p:sp>
    </p:spTree>
    <p:extLst>
      <p:ext uri="{BB962C8B-B14F-4D97-AF65-F5344CB8AC3E}">
        <p14:creationId xmlns:p14="http://schemas.microsoft.com/office/powerpoint/2010/main" val="4268131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b="1" i="0" u="none" strike="noStrike" kern="1200" baseline="0" dirty="0" smtClean="0">
              <a:solidFill>
                <a:schemeClr val="tx1"/>
              </a:solidFill>
              <a:latin typeface="Arial" charset="0"/>
              <a:ea typeface="+mn-ea"/>
              <a:cs typeface="+mn-cs"/>
            </a:endParaRPr>
          </a:p>
          <a:p>
            <a:pPr marL="0" indent="0">
              <a:buFont typeface="Arial" pitchFamily="34" charset="0"/>
              <a:buNone/>
            </a:pPr>
            <a:r>
              <a:rPr lang="en-US" sz="1200" b="1" i="0" u="none" strike="noStrike" kern="1200" baseline="0" dirty="0" smtClean="0">
                <a:solidFill>
                  <a:schemeClr val="tx1"/>
                </a:solidFill>
                <a:latin typeface="Arial" charset="0"/>
                <a:ea typeface="+mn-ea"/>
                <a:cs typeface="+mn-cs"/>
              </a:rPr>
              <a:t>Selection Sort:  </a:t>
            </a:r>
          </a:p>
          <a:p>
            <a:pPr marL="171450" indent="-171450">
              <a:buFont typeface="Arial" pitchFamily="34" charset="0"/>
              <a:buChar char="•"/>
            </a:pPr>
            <a:r>
              <a:rPr lang="en-US" sz="1200" b="1" i="0" u="none" strike="noStrike" kern="1200" baseline="0" dirty="0" smtClean="0">
                <a:solidFill>
                  <a:schemeClr val="tx1"/>
                </a:solidFill>
                <a:latin typeface="Arial" charset="0"/>
                <a:ea typeface="+mn-ea"/>
                <a:cs typeface="+mn-cs"/>
              </a:rPr>
              <a:t> </a:t>
            </a:r>
            <a:r>
              <a:rPr lang="en-IN" sz="1200" b="0" i="0" u="none" strike="noStrike" kern="1200" baseline="0" dirty="0" smtClean="0">
                <a:solidFill>
                  <a:schemeClr val="tx1"/>
                </a:solidFill>
                <a:latin typeface="Arial" charset="0"/>
                <a:ea typeface="+mn-ea"/>
                <a:cs typeface="+mn-cs"/>
              </a:rPr>
              <a:t>We find the smallest element from the unsorted </a:t>
            </a:r>
            <a:r>
              <a:rPr lang="en-IN" sz="1200" b="0" i="0" u="none" strike="noStrike" kern="1200" baseline="0" dirty="0" err="1" smtClean="0">
                <a:solidFill>
                  <a:schemeClr val="tx1"/>
                </a:solidFill>
                <a:latin typeface="Arial" charset="0"/>
                <a:ea typeface="+mn-ea"/>
                <a:cs typeface="+mn-cs"/>
              </a:rPr>
              <a:t>sublist</a:t>
            </a:r>
            <a:r>
              <a:rPr lang="en-IN" sz="1200" b="0" i="0" u="none" strike="noStrike" kern="1200" baseline="0" dirty="0" smtClean="0">
                <a:solidFill>
                  <a:schemeClr val="tx1"/>
                </a:solidFill>
                <a:latin typeface="Arial" charset="0"/>
                <a:ea typeface="+mn-ea"/>
                <a:cs typeface="+mn-cs"/>
              </a:rPr>
              <a:t> and swap it with the element at the beginning of the unsorted data. </a:t>
            </a:r>
          </a:p>
          <a:p>
            <a:pPr marL="171450" indent="-171450">
              <a:buFont typeface="Arial" pitchFamily="34" charset="0"/>
              <a:buChar char="•"/>
            </a:pPr>
            <a:r>
              <a:rPr lang="en-IN" sz="1200" b="0" i="0" u="none" strike="noStrike" kern="1200" baseline="0" dirty="0" smtClean="0">
                <a:solidFill>
                  <a:schemeClr val="tx1"/>
                </a:solidFill>
                <a:latin typeface="Arial" charset="0"/>
                <a:ea typeface="+mn-ea"/>
                <a:cs typeface="+mn-cs"/>
              </a:rPr>
              <a:t>After each selection and swapping, the imaginary wall between the two </a:t>
            </a:r>
            <a:r>
              <a:rPr lang="en-IN" sz="1200" b="0" i="0" u="none" strike="noStrike" kern="1200" baseline="0" dirty="0" err="1" smtClean="0">
                <a:solidFill>
                  <a:schemeClr val="tx1"/>
                </a:solidFill>
                <a:latin typeface="Arial" charset="0"/>
                <a:ea typeface="+mn-ea"/>
                <a:cs typeface="+mn-cs"/>
              </a:rPr>
              <a:t>sublists</a:t>
            </a:r>
            <a:r>
              <a:rPr lang="en-IN" sz="1200" b="0" i="0" u="none" strike="noStrike" kern="1200" baseline="0" dirty="0" smtClean="0">
                <a:solidFill>
                  <a:schemeClr val="tx1"/>
                </a:solidFill>
                <a:latin typeface="Arial" charset="0"/>
                <a:ea typeface="+mn-ea"/>
                <a:cs typeface="+mn-cs"/>
              </a:rPr>
              <a:t> move one element ahead, increasing the number of sorted elements and decreasing the number of unsorted ones.  </a:t>
            </a:r>
          </a:p>
          <a:p>
            <a:pPr marL="171450" indent="-171450">
              <a:buFont typeface="Arial" pitchFamily="34" charset="0"/>
              <a:buChar char="•"/>
            </a:pPr>
            <a:r>
              <a:rPr lang="en-IN" sz="1200" b="0" i="0" u="none" strike="noStrike" kern="1200" baseline="0" dirty="0" smtClean="0">
                <a:solidFill>
                  <a:schemeClr val="tx1"/>
                </a:solidFill>
                <a:latin typeface="Arial" charset="0"/>
                <a:ea typeface="+mn-ea"/>
                <a:cs typeface="+mn-cs"/>
              </a:rPr>
              <a:t>Each time we move one element from the unsorted </a:t>
            </a:r>
            <a:r>
              <a:rPr lang="en-IN" sz="1200" b="0" i="0" u="none" strike="noStrike" kern="1200" baseline="0" dirty="0" err="1" smtClean="0">
                <a:solidFill>
                  <a:schemeClr val="tx1"/>
                </a:solidFill>
                <a:latin typeface="Arial" charset="0"/>
                <a:ea typeface="+mn-ea"/>
                <a:cs typeface="+mn-cs"/>
              </a:rPr>
              <a:t>sublist</a:t>
            </a:r>
            <a:r>
              <a:rPr lang="en-IN" sz="1200" b="0" i="0" u="none" strike="noStrike" kern="1200" baseline="0" dirty="0" smtClean="0">
                <a:solidFill>
                  <a:schemeClr val="tx1"/>
                </a:solidFill>
                <a:latin typeface="Arial" charset="0"/>
                <a:ea typeface="+mn-ea"/>
                <a:cs typeface="+mn-cs"/>
              </a:rPr>
              <a:t> to the sorted </a:t>
            </a:r>
            <a:r>
              <a:rPr lang="en-IN" sz="1200" b="0" i="0" u="none" strike="noStrike" kern="1200" baseline="0" dirty="0" err="1" smtClean="0">
                <a:solidFill>
                  <a:schemeClr val="tx1"/>
                </a:solidFill>
                <a:latin typeface="Arial" charset="0"/>
                <a:ea typeface="+mn-ea"/>
                <a:cs typeface="+mn-cs"/>
              </a:rPr>
              <a:t>sublist</a:t>
            </a:r>
            <a:r>
              <a:rPr lang="en-IN" sz="1200" b="0" i="0" u="none" strike="noStrike" kern="1200" baseline="0" dirty="0" smtClean="0">
                <a:solidFill>
                  <a:schemeClr val="tx1"/>
                </a:solidFill>
                <a:latin typeface="Arial" charset="0"/>
                <a:ea typeface="+mn-ea"/>
                <a:cs typeface="+mn-cs"/>
              </a:rPr>
              <a:t>, we say that we have completed a sort pass.</a:t>
            </a:r>
          </a:p>
          <a:p>
            <a:pPr marL="171450" indent="-171450">
              <a:buFont typeface="Arial" pitchFamily="34" charset="0"/>
              <a:buChar char="•"/>
            </a:pPr>
            <a:r>
              <a:rPr lang="en-IN" sz="1200" b="0" i="0" u="none" strike="noStrike" kern="1200" baseline="0" dirty="0" smtClean="0">
                <a:solidFill>
                  <a:schemeClr val="tx1"/>
                </a:solidFill>
                <a:latin typeface="Arial" charset="0"/>
                <a:ea typeface="+mn-ea"/>
                <a:cs typeface="+mn-cs"/>
              </a:rPr>
              <a:t>A list of </a:t>
            </a:r>
            <a:r>
              <a:rPr lang="en-IN" sz="1200" b="0" i="1" u="none" strike="noStrike" kern="1200" baseline="0" dirty="0" smtClean="0">
                <a:solidFill>
                  <a:schemeClr val="tx1"/>
                </a:solidFill>
                <a:latin typeface="Arial" charset="0"/>
                <a:ea typeface="+mn-ea"/>
                <a:cs typeface="+mn-cs"/>
              </a:rPr>
              <a:t>n </a:t>
            </a:r>
            <a:r>
              <a:rPr lang="en-IN" sz="1200" b="0" i="0" u="none" strike="noStrike" kern="1200" baseline="0" dirty="0" smtClean="0">
                <a:solidFill>
                  <a:schemeClr val="tx1"/>
                </a:solidFill>
                <a:latin typeface="Arial" charset="0"/>
                <a:ea typeface="+mn-ea"/>
                <a:cs typeface="+mn-cs"/>
              </a:rPr>
              <a:t>elements requires </a:t>
            </a:r>
            <a:r>
              <a:rPr lang="en-IN" sz="1200" b="0" i="1" u="none" strike="noStrike" kern="1200" baseline="0" dirty="0" smtClean="0">
                <a:solidFill>
                  <a:schemeClr val="tx1"/>
                </a:solidFill>
                <a:latin typeface="Arial" charset="0"/>
                <a:ea typeface="+mn-ea"/>
                <a:cs typeface="+mn-cs"/>
              </a:rPr>
              <a:t>n-1 </a:t>
            </a:r>
            <a:r>
              <a:rPr lang="en-IN" sz="1200" b="0" i="0" u="none" strike="noStrike" kern="1200" baseline="0" dirty="0" smtClean="0">
                <a:solidFill>
                  <a:schemeClr val="tx1"/>
                </a:solidFill>
                <a:latin typeface="Arial" charset="0"/>
                <a:ea typeface="+mn-ea"/>
                <a:cs typeface="+mn-cs"/>
              </a:rPr>
              <a:t>passes to completely rearrange the data.</a:t>
            </a:r>
            <a:endParaRPr lang="en-IN" b="1" dirty="0" smtClean="0"/>
          </a:p>
          <a:p>
            <a:endParaRPr lang="en-IN" dirty="0"/>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42</a:t>
            </a:fld>
            <a:endParaRPr lang="en-US"/>
          </a:p>
        </p:txBody>
      </p:sp>
    </p:spTree>
    <p:extLst>
      <p:ext uri="{BB962C8B-B14F-4D97-AF65-F5344CB8AC3E}">
        <p14:creationId xmlns:p14="http://schemas.microsoft.com/office/powerpoint/2010/main" val="1110191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Arial" charset="0"/>
                <a:ea typeface="+mn-ea"/>
                <a:cs typeface="+mn-cs"/>
              </a:rPr>
              <a:t>The aim of sorting algorithms is to put unordered information in an ordered form. There are many sorting algorithms, such as: -  Selection Sort -  Bubble Sort -  Insertion Sort -  Merge Sort and -  Quick Sort. The first three are the foundations for faster and more efficient algorithms.</a:t>
            </a:r>
          </a:p>
        </p:txBody>
      </p:sp>
      <p:sp>
        <p:nvSpPr>
          <p:cNvPr id="4" name="Slide Number Placeholder 3"/>
          <p:cNvSpPr>
            <a:spLocks noGrp="1"/>
          </p:cNvSpPr>
          <p:nvPr>
            <p:ph type="sldNum" sz="quarter" idx="10"/>
          </p:nvPr>
        </p:nvSpPr>
        <p:spPr/>
        <p:txBody>
          <a:bodyPr/>
          <a:lstStyle/>
          <a:p>
            <a:pPr>
              <a:defRPr/>
            </a:pPr>
            <a:fld id="{53E168CB-47EE-405A-9706-25BF18644402}" type="slidenum">
              <a:rPr lang="en-US" smtClean="0"/>
              <a:pPr>
                <a:defRPr/>
              </a:pPr>
              <a:t>43</a:t>
            </a:fld>
            <a:endParaRPr lang="en-US"/>
          </a:p>
        </p:txBody>
      </p:sp>
    </p:spTree>
    <p:extLst>
      <p:ext uri="{BB962C8B-B14F-4D97-AF65-F5344CB8AC3E}">
        <p14:creationId xmlns:p14="http://schemas.microsoft.com/office/powerpoint/2010/main" val="2503821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5039A1-0038-4325-ACAE-23328009DBBE}" type="slidenum">
              <a:rPr lang="en-US" smtClean="0"/>
              <a:pPr eaLnBrk="1" hangingPunct="1"/>
              <a:t>46</a:t>
            </a:fld>
            <a:endParaRPr 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1" dirty="0" smtClean="0">
                <a:effectLst/>
              </a:rPr>
              <a:t>Two Dimensional Array</a:t>
            </a:r>
            <a:r>
              <a:rPr lang="en-IN" dirty="0" smtClean="0">
                <a:effectLst/>
              </a:rPr>
              <a:t>" is a simple form of multi-dimensional array that stores the array elements in a row, column matrix format.</a:t>
            </a:r>
          </a:p>
          <a:p>
            <a:r>
              <a:rPr lang="en-IN" b="1" u="sng" dirty="0" smtClean="0">
                <a:effectLst/>
              </a:rPr>
              <a:t>Syntax:</a:t>
            </a:r>
            <a:r>
              <a:rPr lang="en-IN" dirty="0" smtClean="0">
                <a:effectLst/>
              </a:rPr>
              <a:t> type </a:t>
            </a:r>
            <a:r>
              <a:rPr lang="en-IN" dirty="0" err="1" smtClean="0">
                <a:effectLst/>
              </a:rPr>
              <a:t>array_name</a:t>
            </a:r>
            <a:r>
              <a:rPr lang="en-IN" dirty="0" smtClean="0">
                <a:effectLst/>
              </a:rPr>
              <a:t>[array_size1][array_size2] </a:t>
            </a:r>
            <a:endParaRPr lang="en-US" dirty="0" smtClean="0"/>
          </a:p>
        </p:txBody>
      </p:sp>
    </p:spTree>
    <p:extLst>
      <p:ext uri="{BB962C8B-B14F-4D97-AF65-F5344CB8AC3E}">
        <p14:creationId xmlns:p14="http://schemas.microsoft.com/office/powerpoint/2010/main" val="246290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455FDF99-ECF0-45AE-866E-5D73A1CDFDFE}" type="slidenum">
              <a:rPr lang="en-US" sz="1200" smtClean="0"/>
              <a:pPr eaLnBrk="1" hangingPunct="1"/>
              <a:t>3</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b="1" dirty="0" smtClean="0">
                <a:solidFill>
                  <a:srgbClr val="002060"/>
                </a:solidFill>
                <a:sym typeface="Wingdings" pitchFamily="2" charset="2"/>
              </a:rPr>
              <a:t>Array</a:t>
            </a:r>
            <a:r>
              <a:rPr lang="en-US" sz="3200" dirty="0" smtClean="0">
                <a:solidFill>
                  <a:srgbClr val="002060"/>
                </a:solidFill>
                <a:sym typeface="Wingdings" pitchFamily="2" charset="2"/>
              </a:rPr>
              <a:t>: </a:t>
            </a:r>
            <a:r>
              <a:rPr lang="en-IN" dirty="0" smtClean="0"/>
              <a:t>C++ provides a data structure, </a:t>
            </a:r>
            <a:r>
              <a:rPr lang="en-IN" b="1" dirty="0" smtClean="0"/>
              <a:t>the array</a:t>
            </a:r>
            <a:r>
              <a:rPr lang="en-IN" dirty="0" smtClean="0"/>
              <a:t>, which stores a fixed-size sequential collection of elements of the same type. An array is used to store a collection of data, but it is often more useful to think of an array as a collection of variables of the same type. Instead of declaring individual variables, such as number0, number1, ..., and number99, you declare one array variable such as numbers and use numbers[0], numbers[1], and ..., numbers[99] to represent individual variables. A specific element in an array is accessed by an index. All arrays consist of contiguous memory locations. The lowest address corresponds to the first element and the highest address to the last element.</a:t>
            </a:r>
            <a:endParaRPr lang="en-IN" dirty="0"/>
          </a:p>
        </p:txBody>
      </p:sp>
    </p:spTree>
    <p:extLst>
      <p:ext uri="{BB962C8B-B14F-4D97-AF65-F5344CB8AC3E}">
        <p14:creationId xmlns:p14="http://schemas.microsoft.com/office/powerpoint/2010/main" val="3194422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F6EC12-3F35-4BC8-8DE7-D31E93C2A348}" type="slidenum">
              <a:rPr lang="en-US" smtClean="0"/>
              <a:pPr eaLnBrk="1" hangingPunct="1"/>
              <a:t>47</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72505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859E07F-D2CD-43B9-8DB6-D29A70D22269}" type="slidenum">
              <a:rPr lang="en-US" smtClean="0"/>
              <a:pPr eaLnBrk="1" hangingPunct="1"/>
              <a:t>48</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0919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FEFFE4-A0B2-4BF6-8E22-2D0F2F914E76}" type="slidenum">
              <a:rPr lang="en-US" smtClean="0"/>
              <a:pPr eaLnBrk="1" hangingPunct="1"/>
              <a:t>49</a:t>
            </a:fld>
            <a:endParaRPr 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97324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A84698-A958-4EF4-A93E-7CE45B14EA8E}" type="slidenum">
              <a:rPr lang="en-US" smtClean="0"/>
              <a:pPr eaLnBrk="1" hangingPunct="1"/>
              <a:t>50</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42714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F15B28-6ED5-4C7D-BE1C-CB807E4CE82C}" type="slidenum">
              <a:rPr lang="en-US" smtClean="0"/>
              <a:pPr eaLnBrk="1" hangingPunct="1"/>
              <a:t>51</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07168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AF017F1-F6BA-43DA-ABCC-0061608DB45C}" type="slidenum">
              <a:rPr lang="en-US" smtClean="0"/>
              <a:pPr/>
              <a:t>53</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52254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0A80C1A-CA11-4EFA-96DA-44BEC63001D2}" type="slidenum">
              <a:rPr lang="en-US" smtClean="0"/>
              <a:pPr/>
              <a:t>54</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smtClean="0"/>
              <a:t>A new data type , the </a:t>
            </a:r>
            <a:r>
              <a:rPr lang="en-US" b="1" dirty="0" smtClean="0"/>
              <a:t>character string</a:t>
            </a:r>
            <a:r>
              <a:rPr lang="en-US" dirty="0" smtClean="0"/>
              <a:t>, which is used to represent a sequence of characters regarded as a single data item. In C++ strings of characters are held as an </a:t>
            </a:r>
            <a:r>
              <a:rPr lang="en-US" b="1" dirty="0" smtClean="0"/>
              <a:t>array of characters</a:t>
            </a:r>
            <a:r>
              <a:rPr lang="en-US" dirty="0" smtClean="0"/>
              <a:t>, one character held in each array element. </a:t>
            </a:r>
          </a:p>
        </p:txBody>
      </p:sp>
    </p:spTree>
    <p:extLst>
      <p:ext uri="{BB962C8B-B14F-4D97-AF65-F5344CB8AC3E}">
        <p14:creationId xmlns:p14="http://schemas.microsoft.com/office/powerpoint/2010/main" val="1107887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29866F5-E1A1-427B-93A6-FBC5A2BE1994}" type="slidenum">
              <a:rPr lang="en-US" smtClean="0"/>
              <a:pPr/>
              <a:t>55</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1" kern="1200" dirty="0" smtClean="0">
                <a:solidFill>
                  <a:schemeClr val="tx1"/>
                </a:solidFill>
                <a:latin typeface="Arial" charset="0"/>
                <a:ea typeface="+mn-ea"/>
                <a:cs typeface="+mn-cs"/>
              </a:rPr>
              <a:t>Syntax for declaration</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char &lt;array/string name&gt; [max. number of characters to be stored +1];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 number of elements that can be stored in a string is always n-1, if the size of the array specified is n. This is because 1 byte is reserved for the NULL character '\0' i.e. backslash zero. A string is always terminated with the NULL character.</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char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[80]; In the above example, </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can be used to store a string with 79 characters.</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865756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5B53574-F1D7-43E3-9D99-4BA4AB8DF09C}" type="slidenum">
              <a:rPr lang="en-US" smtClean="0"/>
              <a:pPr/>
              <a:t>56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83867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F0BB61D-FDF1-4223-89BD-5E057D4380C7}" type="slidenum">
              <a:rPr lang="en-US" smtClean="0"/>
              <a:pPr/>
              <a:t>57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smtClean="0">
                <a:effectLst/>
              </a:rPr>
              <a:t>Because a character is initialized by including it in single-quotes, when creating an array of characters, to initialize it, you must also include each letter accordingly. A name such as James can be initialized as follows: </a:t>
            </a:r>
          </a:p>
          <a:p>
            <a:r>
              <a:rPr lang="en-US" dirty="0" smtClean="0">
                <a:effectLst/>
              </a:rPr>
              <a:t>char Name[6] = { 'J', 'a', 'm', 'e', 's' };</a:t>
            </a:r>
            <a:endParaRPr lang="en-US" dirty="0" smtClean="0"/>
          </a:p>
        </p:txBody>
      </p:sp>
    </p:spTree>
    <p:extLst>
      <p:ext uri="{BB962C8B-B14F-4D97-AF65-F5344CB8AC3E}">
        <p14:creationId xmlns:p14="http://schemas.microsoft.com/office/powerpoint/2010/main" val="504494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28435AFC-05E2-49A6-9367-027F77BF19F4}" type="slidenum">
              <a:rPr lang="en-US" sz="1200" smtClean="0"/>
              <a:pPr eaLnBrk="1" hangingPunct="1"/>
              <a:t>4</a:t>
            </a:fld>
            <a:endParaRPr 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This is a single-dimension array </a:t>
            </a:r>
            <a:r>
              <a:rPr lang="en-IN" dirty="0" err="1" smtClean="0"/>
              <a:t>ie</a:t>
            </a:r>
            <a:r>
              <a:rPr lang="en-IN" dirty="0" smtClean="0"/>
              <a:t>. with one subscript. </a:t>
            </a:r>
            <a:r>
              <a:rPr lang="en-IN" dirty="0" err="1" smtClean="0"/>
              <a:t>Eg</a:t>
            </a:r>
            <a:r>
              <a:rPr lang="en-IN" dirty="0" smtClean="0"/>
              <a:t>. </a:t>
            </a:r>
            <a:r>
              <a:rPr lang="en-US" sz="1200" b="1" dirty="0" smtClean="0">
                <a:solidFill>
                  <a:srgbClr val="002060"/>
                </a:solidFill>
                <a:latin typeface="Tempus Sans ITC" pitchFamily="82" charset="0"/>
              </a:rPr>
              <a:t>data-type </a:t>
            </a:r>
            <a:r>
              <a:rPr lang="en-US" sz="1200" b="1" dirty="0" smtClean="0">
                <a:solidFill>
                  <a:srgbClr val="FF0000"/>
                </a:solidFill>
                <a:latin typeface="Tempus Sans ITC" pitchFamily="82" charset="0"/>
              </a:rPr>
              <a:t>name</a:t>
            </a:r>
            <a:r>
              <a:rPr lang="en-US" sz="1200" b="1" dirty="0" smtClean="0">
                <a:solidFill>
                  <a:srgbClr val="002060"/>
                </a:solidFill>
                <a:latin typeface="Tempus Sans ITC" pitchFamily="82" charset="0"/>
              </a:rPr>
              <a:t> [size].</a:t>
            </a:r>
            <a:r>
              <a:rPr lang="en-US" sz="1200" b="1" baseline="0" dirty="0" smtClean="0">
                <a:solidFill>
                  <a:srgbClr val="002060"/>
                </a:solidFill>
                <a:latin typeface="Tempus Sans ITC" pitchFamily="82" charset="0"/>
              </a:rPr>
              <a:t> </a:t>
            </a:r>
            <a:r>
              <a:rPr lang="en-IN" dirty="0" smtClean="0"/>
              <a:t>. The </a:t>
            </a:r>
            <a:r>
              <a:rPr lang="en-IN" b="1" dirty="0" err="1" smtClean="0"/>
              <a:t>arraySize</a:t>
            </a:r>
            <a:r>
              <a:rPr lang="en-IN" dirty="0" smtClean="0"/>
              <a:t> must be an integer constant greater than zero and </a:t>
            </a:r>
            <a:r>
              <a:rPr lang="en-IN" b="1" dirty="0" smtClean="0"/>
              <a:t>type</a:t>
            </a:r>
            <a:r>
              <a:rPr lang="en-IN" dirty="0" smtClean="0"/>
              <a:t> can be any valid C++ data type. For example, to declare a 10-element array called balance of type </a:t>
            </a:r>
            <a:r>
              <a:rPr lang="en-IN" b="1" dirty="0" smtClean="0"/>
              <a:t>integer</a:t>
            </a:r>
            <a:r>
              <a:rPr lang="en-IN" dirty="0" smtClean="0"/>
              <a:t>, use this statement: </a:t>
            </a:r>
            <a:r>
              <a:rPr lang="en-IN" b="1" dirty="0" err="1" smtClean="0"/>
              <a:t>int</a:t>
            </a:r>
            <a:r>
              <a:rPr lang="en-IN" b="1" dirty="0" smtClean="0"/>
              <a:t> </a:t>
            </a:r>
            <a:r>
              <a:rPr lang="en-IN" dirty="0" smtClean="0"/>
              <a:t> balance[10];</a:t>
            </a:r>
            <a:endParaRPr lang="en-US" dirty="0" smtClean="0"/>
          </a:p>
        </p:txBody>
      </p:sp>
    </p:spTree>
    <p:extLst>
      <p:ext uri="{BB962C8B-B14F-4D97-AF65-F5344CB8AC3E}">
        <p14:creationId xmlns:p14="http://schemas.microsoft.com/office/powerpoint/2010/main" val="3954216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A951B16-CD27-4DF8-8958-05925F0F783B}" type="slidenum">
              <a:rPr lang="en-US" smtClean="0"/>
              <a:pPr/>
              <a:t>58</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1" kern="1200" dirty="0" err="1" smtClean="0">
                <a:solidFill>
                  <a:schemeClr val="tx1"/>
                </a:solidFill>
                <a:latin typeface="Arial" charset="0"/>
                <a:ea typeface="+mn-ea"/>
                <a:cs typeface="+mn-cs"/>
              </a:rPr>
              <a:t>cin</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gets()</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can be used to take input of a value of any data type.</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can be used to take input of a string. </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takes the white space i.e. a blank, a tab, or a new line character as a string terminator.</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does not take the white space i.e. a blank, a tab, or a new line character, as a string terminator.</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requires header file </a:t>
            </a:r>
            <a:r>
              <a:rPr lang="en-US" sz="1200" kern="1200" dirty="0" err="1" smtClean="0">
                <a:solidFill>
                  <a:schemeClr val="tx1"/>
                </a:solidFill>
                <a:latin typeface="Arial" charset="0"/>
                <a:ea typeface="+mn-ea"/>
                <a:cs typeface="+mn-cs"/>
              </a:rPr>
              <a:t>iostream.h</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It requires the header file </a:t>
            </a:r>
            <a:r>
              <a:rPr lang="en-US" sz="1200" kern="1200" dirty="0" err="1" smtClean="0">
                <a:solidFill>
                  <a:schemeClr val="tx1"/>
                </a:solidFill>
                <a:latin typeface="Arial" charset="0"/>
                <a:ea typeface="+mn-ea"/>
                <a:cs typeface="+mn-cs"/>
              </a:rPr>
              <a:t>stdio.h</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char S[80];</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cout</a:t>
            </a:r>
            <a:r>
              <a:rPr lang="en-US" sz="1200" kern="1200" dirty="0" smtClean="0">
                <a:solidFill>
                  <a:schemeClr val="tx1"/>
                </a:solidFill>
                <a:latin typeface="Arial" charset="0"/>
                <a:ea typeface="+mn-ea"/>
                <a:cs typeface="+mn-cs"/>
              </a:rPr>
              <a:t>&lt;&lt;"Enter a string:”;</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&gt;&gt;S; </a:t>
            </a:r>
            <a:endParaRPr lang="en-IN" sz="1200"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Example:</a:t>
            </a:r>
            <a:r>
              <a:rPr lang="en-US" sz="1200" kern="1200" dirty="0" smtClean="0">
                <a:solidFill>
                  <a:schemeClr val="tx1"/>
                </a:solidFill>
                <a:latin typeface="Arial" charset="0"/>
                <a:ea typeface="+mn-ea"/>
                <a:cs typeface="+mn-cs"/>
              </a:rPr>
              <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char S[80];</a:t>
            </a:r>
            <a:br>
              <a:rPr lang="en-US" sz="1200" kern="1200" dirty="0" smtClean="0">
                <a:solidFill>
                  <a:schemeClr val="tx1"/>
                </a:solidFill>
                <a:latin typeface="Arial" charset="0"/>
                <a:ea typeface="+mn-ea"/>
                <a:cs typeface="+mn-cs"/>
              </a:rPr>
            </a:br>
            <a:r>
              <a:rPr lang="en-US" sz="1200" kern="1200" dirty="0" err="1" smtClean="0">
                <a:solidFill>
                  <a:schemeClr val="tx1"/>
                </a:solidFill>
                <a:latin typeface="Arial" charset="0"/>
                <a:ea typeface="+mn-ea"/>
                <a:cs typeface="+mn-cs"/>
              </a:rPr>
              <a:t>cout</a:t>
            </a:r>
            <a:r>
              <a:rPr lang="en-US" sz="1200" kern="1200" dirty="0" smtClean="0">
                <a:solidFill>
                  <a:schemeClr val="tx1"/>
                </a:solidFill>
                <a:latin typeface="Arial" charset="0"/>
                <a:ea typeface="+mn-ea"/>
                <a:cs typeface="+mn-cs"/>
              </a:rPr>
              <a:t>&lt;&lt;"Enter a string:";</a:t>
            </a:r>
            <a:br>
              <a:rPr lang="en-US" sz="1200" kern="1200" dirty="0" smtClean="0">
                <a:solidFill>
                  <a:schemeClr val="tx1"/>
                </a:solidFill>
                <a:latin typeface="Arial" charset="0"/>
                <a:ea typeface="+mn-ea"/>
                <a:cs typeface="+mn-cs"/>
              </a:rPr>
            </a:br>
            <a:r>
              <a:rPr lang="en-US" sz="1200" kern="1200" dirty="0" smtClean="0">
                <a:solidFill>
                  <a:schemeClr val="tx1"/>
                </a:solidFill>
                <a:latin typeface="Arial" charset="0"/>
                <a:ea typeface="+mn-ea"/>
                <a:cs typeface="+mn-cs"/>
              </a:rPr>
              <a:t>gets(S); </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1428513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EBF5459-B718-441A-A202-A1A0C3644301}" type="slidenum">
              <a:rPr lang="en-US" smtClean="0"/>
              <a:pPr/>
              <a:t>59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b="1" kern="1200" dirty="0" smtClean="0">
                <a:solidFill>
                  <a:schemeClr val="tx1"/>
                </a:solidFill>
                <a:latin typeface="Arial" charset="0"/>
                <a:ea typeface="+mn-ea"/>
                <a:cs typeface="+mn-cs"/>
              </a:rPr>
              <a:t>Reading strings with/without embedded blanks</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To read a string without blanks </a:t>
            </a: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 can be used </a:t>
            </a: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&gt;&gt;</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To read a string with blanks </a:t>
            </a:r>
            <a:r>
              <a:rPr lang="en-US" sz="1200" kern="1200" dirty="0" err="1" smtClean="0">
                <a:solidFill>
                  <a:schemeClr val="tx1"/>
                </a:solidFill>
                <a:latin typeface="Arial" charset="0"/>
                <a:ea typeface="+mn-ea"/>
                <a:cs typeface="+mn-cs"/>
              </a:rPr>
              <a:t>cin.getline</a:t>
            </a:r>
            <a:r>
              <a:rPr lang="en-US" sz="1200" kern="1200" dirty="0" smtClean="0">
                <a:solidFill>
                  <a:schemeClr val="tx1"/>
                </a:solidFill>
                <a:latin typeface="Arial" charset="0"/>
                <a:ea typeface="+mn-ea"/>
                <a:cs typeface="+mn-cs"/>
              </a:rPr>
              <a:t>() or gets() can be used. </a:t>
            </a:r>
            <a:r>
              <a:rPr lang="en-US" sz="1200" kern="1200" dirty="0" err="1" smtClean="0">
                <a:solidFill>
                  <a:schemeClr val="tx1"/>
                </a:solidFill>
                <a:latin typeface="Arial" charset="0"/>
                <a:ea typeface="+mn-ea"/>
                <a:cs typeface="+mn-cs"/>
              </a:rPr>
              <a:t>cin.getline</a:t>
            </a:r>
            <a:r>
              <a:rPr lang="en-US" sz="1200" kern="1200" dirty="0" smtClean="0">
                <a:solidFill>
                  <a:schemeClr val="tx1"/>
                </a:solidFill>
                <a:latin typeface="Arial" charset="0"/>
                <a:ea typeface="+mn-ea"/>
                <a:cs typeface="+mn-cs"/>
              </a:rPr>
              <a:t>(str,80);    -Or- gets(</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3196648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EBF5459-B718-441A-A202-A1A0C3644301}" type="slidenum">
              <a:rPr lang="en-US" smtClean="0"/>
              <a:pPr/>
              <a:t>60</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b="1" kern="1200" dirty="0" smtClean="0">
                <a:solidFill>
                  <a:schemeClr val="tx1"/>
                </a:solidFill>
                <a:latin typeface="Arial" charset="0"/>
                <a:ea typeface="+mn-ea"/>
                <a:cs typeface="+mn-cs"/>
              </a:rPr>
              <a:t>Reading strings with/without embedded blanks</a:t>
            </a:r>
            <a:endParaRPr lang="en-IN"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To read a string without blanks </a:t>
            </a: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 can be used </a:t>
            </a:r>
            <a:r>
              <a:rPr lang="en-US" sz="1200" kern="1200" dirty="0" err="1" smtClean="0">
                <a:solidFill>
                  <a:schemeClr val="tx1"/>
                </a:solidFill>
                <a:latin typeface="Arial" charset="0"/>
                <a:ea typeface="+mn-ea"/>
                <a:cs typeface="+mn-cs"/>
              </a:rPr>
              <a:t>cin</a:t>
            </a:r>
            <a:r>
              <a:rPr lang="en-US" sz="1200" kern="1200" dirty="0" smtClean="0">
                <a:solidFill>
                  <a:schemeClr val="tx1"/>
                </a:solidFill>
                <a:latin typeface="Arial" charset="0"/>
                <a:ea typeface="+mn-ea"/>
                <a:cs typeface="+mn-cs"/>
              </a:rPr>
              <a:t>&gt;&gt;</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To read a string with blanks </a:t>
            </a:r>
            <a:r>
              <a:rPr lang="en-US" sz="1200" kern="1200" dirty="0" err="1" smtClean="0">
                <a:solidFill>
                  <a:schemeClr val="tx1"/>
                </a:solidFill>
                <a:latin typeface="Arial" charset="0"/>
                <a:ea typeface="+mn-ea"/>
                <a:cs typeface="+mn-cs"/>
              </a:rPr>
              <a:t>cin.getline</a:t>
            </a:r>
            <a:r>
              <a:rPr lang="en-US" sz="1200" kern="1200" dirty="0" smtClean="0">
                <a:solidFill>
                  <a:schemeClr val="tx1"/>
                </a:solidFill>
                <a:latin typeface="Arial" charset="0"/>
                <a:ea typeface="+mn-ea"/>
                <a:cs typeface="+mn-cs"/>
              </a:rPr>
              <a:t>() or gets() can be used. </a:t>
            </a:r>
            <a:r>
              <a:rPr lang="en-US" sz="1200" kern="1200" dirty="0" err="1" smtClean="0">
                <a:solidFill>
                  <a:schemeClr val="tx1"/>
                </a:solidFill>
                <a:latin typeface="Arial" charset="0"/>
                <a:ea typeface="+mn-ea"/>
                <a:cs typeface="+mn-cs"/>
              </a:rPr>
              <a:t>cin.getline</a:t>
            </a:r>
            <a:r>
              <a:rPr lang="en-US" sz="1200" kern="1200" dirty="0" smtClean="0">
                <a:solidFill>
                  <a:schemeClr val="tx1"/>
                </a:solidFill>
                <a:latin typeface="Arial" charset="0"/>
                <a:ea typeface="+mn-ea"/>
                <a:cs typeface="+mn-cs"/>
              </a:rPr>
              <a:t>(str,80);    -Or- gets(</a:t>
            </a:r>
            <a:r>
              <a:rPr lang="en-US" sz="1200" kern="1200" dirty="0" err="1" smtClean="0">
                <a:solidFill>
                  <a:schemeClr val="tx1"/>
                </a:solidFill>
                <a:latin typeface="Arial" charset="0"/>
                <a:ea typeface="+mn-ea"/>
                <a:cs typeface="+mn-cs"/>
              </a:rPr>
              <a:t>str</a:t>
            </a:r>
            <a:r>
              <a:rPr lang="en-US" sz="1200" kern="1200" dirty="0" smtClean="0">
                <a:solidFill>
                  <a:schemeClr val="tx1"/>
                </a:solidFill>
                <a:latin typeface="Arial" charset="0"/>
                <a:ea typeface="+mn-ea"/>
                <a:cs typeface="+mn-cs"/>
              </a:rPr>
              <a:t>); </a:t>
            </a:r>
            <a:endParaRPr lang="en-IN" sz="1200" kern="1200" dirty="0" smtClean="0">
              <a:solidFill>
                <a:schemeClr val="tx1"/>
              </a:solidFill>
              <a:latin typeface="Arial" charset="0"/>
              <a:ea typeface="+mn-ea"/>
              <a:cs typeface="+mn-cs"/>
            </a:endParaRPr>
          </a:p>
          <a:p>
            <a:pPr eaLnBrk="1" hangingPunct="1"/>
            <a:endParaRPr lang="en-US" dirty="0" smtClean="0"/>
          </a:p>
        </p:txBody>
      </p:sp>
    </p:spTree>
    <p:extLst>
      <p:ext uri="{BB962C8B-B14F-4D97-AF65-F5344CB8AC3E}">
        <p14:creationId xmlns:p14="http://schemas.microsoft.com/office/powerpoint/2010/main" val="4285920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4284CDE-F379-4674-AB28-F9D80D7835A3}" type="slidenum">
              <a:rPr lang="en-US" smtClean="0"/>
              <a:pPr/>
              <a:t>62</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5014551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E17D3F2-B85E-4316-B6B9-372F293202EB}" type="slidenum">
              <a:rPr lang="en-US" smtClean="0"/>
              <a:pPr/>
              <a:t>63</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lgn="just" eaLnBrk="1" hangingPunct="1">
              <a:lnSpc>
                <a:spcPct val="80000"/>
              </a:lnSpc>
              <a:spcBef>
                <a:spcPts val="600"/>
              </a:spcBef>
              <a:spcAft>
                <a:spcPts val="600"/>
              </a:spcAft>
            </a:pPr>
            <a:r>
              <a:rPr lang="en-US" sz="1200" dirty="0" smtClean="0">
                <a:solidFill>
                  <a:schemeClr val="accent2"/>
                </a:solidFill>
              </a:rPr>
              <a:t>Copying a String the Hard Way</a:t>
            </a:r>
          </a:p>
          <a:p>
            <a:pPr marL="0" marR="0" indent="0" algn="just" defTabSz="914400" rtl="0" eaLnBrk="1" fontAlgn="base" latinLnBrk="0" hangingPunct="1">
              <a:lnSpc>
                <a:spcPct val="80000"/>
              </a:lnSpc>
              <a:spcBef>
                <a:spcPts val="600"/>
              </a:spcBef>
              <a:spcAft>
                <a:spcPts val="600"/>
              </a:spcAft>
              <a:buClrTx/>
              <a:buSzTx/>
              <a:buFontTx/>
              <a:buNone/>
              <a:tabLst/>
              <a:defRPr/>
            </a:pPr>
            <a:r>
              <a:rPr lang="en-US" sz="1200" dirty="0" smtClean="0">
                <a:solidFill>
                  <a:schemeClr val="accent2"/>
                </a:solidFill>
              </a:rPr>
              <a:t>	</a:t>
            </a:r>
            <a:r>
              <a:rPr lang="en-US" dirty="0" smtClean="0"/>
              <a:t>It is</a:t>
            </a:r>
            <a:r>
              <a:rPr lang="en-US" baseline="0" dirty="0" smtClean="0"/>
              <a:t> not possible to copy one string to another, by assigning first string to second. For example is s1 and s2 are the 2 strings then: s2=s1; is an invalid statement. </a:t>
            </a:r>
            <a:r>
              <a:rPr lang="en-US" sz="1200" dirty="0" smtClean="0">
                <a:solidFill>
                  <a:srgbClr val="002060"/>
                </a:solidFill>
              </a:rPr>
              <a:t>The best way to understand the true nature of strings is to deal with them character by character. The following program copies one string to another character by character. </a:t>
            </a:r>
          </a:p>
          <a:p>
            <a:pPr algn="just"/>
            <a:endParaRPr lang="en-US" sz="1200" dirty="0" smtClean="0">
              <a:solidFill>
                <a:srgbClr val="002060"/>
              </a:solidFill>
            </a:endParaRPr>
          </a:p>
          <a:p>
            <a:pPr algn="just"/>
            <a:r>
              <a:rPr lang="en-US" sz="1200" dirty="0" smtClean="0">
                <a:solidFill>
                  <a:srgbClr val="002060"/>
                </a:solidFill>
              </a:rPr>
              <a:t>The copying is done one character at a time, in the  Statement  str2[j] = str1[j];</a:t>
            </a:r>
          </a:p>
          <a:p>
            <a:pPr marL="0" indent="0" algn="just">
              <a:buNone/>
            </a:pPr>
            <a:endParaRPr lang="en-US" sz="1200" dirty="0" smtClean="0">
              <a:solidFill>
                <a:srgbClr val="002060"/>
              </a:solidFill>
            </a:endParaRPr>
          </a:p>
          <a:p>
            <a:pPr algn="just"/>
            <a:r>
              <a:rPr lang="en-US" sz="1200" dirty="0" smtClean="0">
                <a:solidFill>
                  <a:srgbClr val="002060"/>
                </a:solidFill>
              </a:rPr>
              <a:t>The copied version of the string must be terminated with a null. However, the string length returned by </a:t>
            </a:r>
            <a:r>
              <a:rPr lang="en-US" sz="1200" dirty="0" err="1" smtClean="0">
                <a:solidFill>
                  <a:srgbClr val="002060"/>
                </a:solidFill>
              </a:rPr>
              <a:t>strlen</a:t>
            </a:r>
            <a:r>
              <a:rPr lang="en-US" sz="1200" dirty="0" smtClean="0">
                <a:solidFill>
                  <a:srgbClr val="002060"/>
                </a:solidFill>
              </a:rPr>
              <a:t>() does not include the null. We could copy one additional character, but it’s safer to insert the null explicitly. We do this with the line str2[j] = ‘\0’; </a:t>
            </a: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100" dirty="0" smtClean="0">
                <a:solidFill>
                  <a:srgbClr val="002060"/>
                </a:solidFill>
              </a:rPr>
              <a:t>If you don’t insert this character, you’ll find that the string printed by the program includes all sorts of weird characters following the string you want. The &lt;&lt; just keeps on printing characters, whatever they are, until by chance it encounters a ‘\0’.</a:t>
            </a:r>
          </a:p>
          <a:p>
            <a:pPr algn="just" eaLnBrk="1" hangingPunct="1">
              <a:buFontTx/>
              <a:buNone/>
            </a:pPr>
            <a:r>
              <a:rPr lang="en-US" sz="1100" dirty="0" smtClean="0">
                <a:solidFill>
                  <a:srgbClr val="002060"/>
                </a:solidFill>
              </a:rPr>
              <a:t>	</a:t>
            </a:r>
            <a:endParaRPr lang="en-US" sz="1100" dirty="0" smtClean="0"/>
          </a:p>
          <a:p>
            <a:pPr eaLnBrk="1" hangingPunct="1"/>
            <a:endParaRPr lang="en-US" dirty="0" smtClean="0"/>
          </a:p>
        </p:txBody>
      </p:sp>
    </p:spTree>
    <p:extLst>
      <p:ext uri="{BB962C8B-B14F-4D97-AF65-F5344CB8AC3E}">
        <p14:creationId xmlns:p14="http://schemas.microsoft.com/office/powerpoint/2010/main" val="1617960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9689858-6509-47D0-AC87-02871DFAA6D3}" type="slidenum">
              <a:rPr lang="en-US" smtClean="0"/>
              <a:pPr/>
              <a:t>64</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29195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20DBA66-6467-4487-A63D-5E30DDA5F6A8}" type="slidenum">
              <a:rPr lang="en-US" smtClean="0"/>
              <a:pPr/>
              <a:t>65</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684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524F37F-9501-4EC0-99DB-C8EDEEC28F24}" type="slidenum">
              <a:rPr lang="en-US" smtClean="0"/>
              <a:pPr/>
              <a:t>66</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98034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C56EC4F-2467-4E48-8A95-4D92C4D307C8}" type="slidenum">
              <a:rPr lang="en-US" smtClean="0"/>
              <a:pPr/>
              <a:t>67</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7911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B72AAC7-D70C-4CD8-AB94-9F8C8AD40925}" type="slidenum">
              <a:rPr lang="en-US" smtClean="0"/>
              <a:pPr/>
              <a:t>68</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3096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0996EC72-5AD4-4868-84CF-122FF8C6D4D6}" type="slidenum">
              <a:rPr lang="en-US" sz="1200" smtClean="0"/>
              <a:pPr eaLnBrk="1" hangingPunct="1"/>
              <a:t>5</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22191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08A7CCA-5270-4649-9596-430B8D84479B}" type="slidenum">
              <a:rPr lang="en-US" smtClean="0"/>
              <a:pPr/>
              <a:t>69</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66337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2400C7B-ED7D-4BD1-B0B8-FDBB0D751443}" type="slidenum">
              <a:rPr lang="en-US" smtClean="0"/>
              <a:pPr/>
              <a:t>70</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42095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DEADEB2-1A0D-4787-90B4-E4C45CF34CF5}" type="slidenum">
              <a:rPr lang="en-US" smtClean="0"/>
              <a:pPr/>
              <a:t>71</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71430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97C10759-333F-46D2-968B-43614D976F09}" type="slidenum">
              <a:rPr lang="en-US" sz="1200" smtClean="0"/>
              <a:pPr eaLnBrk="1" hangingPunct="1"/>
              <a:t>6</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2567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DED63EF5-CB41-481F-9DA0-CD31996C4254}" type="slidenum">
              <a:rPr lang="en-US" sz="1200" smtClean="0"/>
              <a:pPr eaLnBrk="1" hangingPunct="1"/>
              <a:t>7</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dirty="0" smtClean="0">
                <a:effectLst/>
              </a:rPr>
              <a:t>The </a:t>
            </a:r>
            <a:r>
              <a:rPr lang="en-IN" b="1" dirty="0" err="1" smtClean="0">
                <a:effectLst/>
              </a:rPr>
              <a:t>sizeof</a:t>
            </a:r>
            <a:r>
              <a:rPr lang="en-IN" dirty="0" smtClean="0">
                <a:effectLst/>
              </a:rPr>
              <a:t> operator yields the size of its operand with respect to the size of type . When the </a:t>
            </a:r>
            <a:r>
              <a:rPr lang="en-IN" b="1" dirty="0" err="1" smtClean="0">
                <a:effectLst/>
              </a:rPr>
              <a:t>sizeof</a:t>
            </a:r>
            <a:r>
              <a:rPr lang="en-IN" dirty="0" smtClean="0">
                <a:effectLst/>
              </a:rPr>
              <a:t> operator is applied to an object of type </a:t>
            </a:r>
            <a:r>
              <a:rPr lang="en-IN" b="1" dirty="0" smtClean="0">
                <a:effectLst/>
              </a:rPr>
              <a:t>char</a:t>
            </a:r>
            <a:r>
              <a:rPr lang="en-IN" dirty="0" smtClean="0">
                <a:effectLst/>
              </a:rPr>
              <a:t>, it yields 1. When the </a:t>
            </a:r>
            <a:r>
              <a:rPr lang="en-IN" b="1" dirty="0" err="1" smtClean="0">
                <a:effectLst/>
              </a:rPr>
              <a:t>sizeof</a:t>
            </a:r>
            <a:r>
              <a:rPr lang="en-IN" dirty="0" smtClean="0">
                <a:effectLst/>
              </a:rPr>
              <a:t> operator is applied to an array, it yields the total number of bytes in that array. </a:t>
            </a:r>
            <a:r>
              <a:rPr lang="en-IN" dirty="0" smtClean="0"/>
              <a:t>One of the advantages of the </a:t>
            </a:r>
            <a:r>
              <a:rPr lang="en-IN" b="1" dirty="0" err="1" smtClean="0"/>
              <a:t>sizeof</a:t>
            </a:r>
            <a:r>
              <a:rPr lang="en-IN" dirty="0" smtClean="0"/>
              <a:t> operator used to get the number of members of the array and it can be used on a for loop to scan an array, either to locate the members or to look for a value in the array.</a:t>
            </a:r>
            <a:endParaRPr lang="en-US" dirty="0" smtClean="0"/>
          </a:p>
        </p:txBody>
      </p:sp>
    </p:spTree>
    <p:extLst>
      <p:ext uri="{BB962C8B-B14F-4D97-AF65-F5344CB8AC3E}">
        <p14:creationId xmlns:p14="http://schemas.microsoft.com/office/powerpoint/2010/main" val="133946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5149BC1-30C0-4AAF-B230-EB5EAD033C8D}" type="slidenum">
              <a:rPr lang="en-US" sz="1200" smtClean="0"/>
              <a:pPr eaLnBrk="1" hangingPunct="1"/>
              <a:t>8</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array name indicates</a:t>
            </a:r>
            <a:r>
              <a:rPr lang="en-US" baseline="0" dirty="0" smtClean="0"/>
              <a:t> the address of the first element of an array. i.e. , an array name itself is a pointer.</a:t>
            </a:r>
            <a:endParaRPr lang="en-US" dirty="0" smtClean="0"/>
          </a:p>
        </p:txBody>
      </p:sp>
    </p:spTree>
    <p:extLst>
      <p:ext uri="{BB962C8B-B14F-4D97-AF65-F5344CB8AC3E}">
        <p14:creationId xmlns:p14="http://schemas.microsoft.com/office/powerpoint/2010/main" val="84657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F5149BC1-30C0-4AAF-B230-EB5EAD033C8D}" type="slidenum">
              <a:rPr lang="en-US" sz="1200" smtClean="0"/>
              <a:pPr eaLnBrk="1" hangingPunct="1"/>
              <a:t>9</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39169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3315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154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48982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219B6810-8C5D-49C3-8935-FBC0A6465574}" type="datetime1">
              <a:rPr lang="en-US" smtClean="0"/>
              <a:pPr/>
              <a:t>10/30/2014</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736BF2BF-2363-4ED6-BEA6-49A3681C336C}" type="datetime1">
              <a:rPr lang="en-US" smtClean="0"/>
              <a:pPr/>
              <a:t>10/30/2014</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B5214-301F-4663-9009-4D913A1A782F}" type="datetime1">
              <a:rPr lang="en-US" smtClean="0"/>
              <a:pPr/>
              <a:t>10/30/2014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E55CA-B8B3-4A1D-8C7C-FF90179228C2}" type="datetime1">
              <a:rPr lang="en-US" smtClean="0"/>
              <a:pPr/>
              <a:t>10/30/2014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83FF95-56CD-4D73-8324-FE8CD4F5F8EC}" type="datetime1">
              <a:rPr lang="en-US" smtClean="0"/>
              <a:pPr/>
              <a:t>10/30/2014</a:t>
            </a:fld>
            <a:endParaRPr lang="en-US"/>
          </a:p>
        </p:txBody>
      </p:sp>
      <p:sp>
        <p:nvSpPr>
          <p:cNvPr id="8" name="Footer Placeholder 7"/>
          <p:cNvSpPr>
            <a:spLocks noGrp="1"/>
          </p:cNvSpPr>
          <p:nvPr>
            <p:ph type="ftr" sz="quarter" idx="11"/>
          </p:nvPr>
        </p:nvSpPr>
        <p:spPr/>
        <p:txBody>
          <a:bodyPr/>
          <a:lstStyle/>
          <a:p>
            <a:r>
              <a:rPr lang="en-US" smtClean="0"/>
              <a:t>CSE 101/102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72C0C1-8A96-4285-8274-B870D7676326}" type="datetime1">
              <a:rPr lang="en-US" smtClean="0"/>
              <a:pPr/>
              <a:t>10/30/2014</a:t>
            </a:fld>
            <a:endParaRPr lang="en-US"/>
          </a:p>
        </p:txBody>
      </p:sp>
      <p:sp>
        <p:nvSpPr>
          <p:cNvPr id="4" name="Footer Placeholder 3"/>
          <p:cNvSpPr>
            <a:spLocks noGrp="1"/>
          </p:cNvSpPr>
          <p:nvPr>
            <p:ph type="ftr" sz="quarter" idx="11"/>
          </p:nvPr>
        </p:nvSpPr>
        <p:spPr/>
        <p:txBody>
          <a:bodyPr/>
          <a:lstStyle/>
          <a:p>
            <a:r>
              <a:rPr lang="en-US" smtClean="0"/>
              <a:t>CSE 101/102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09DAE-4AC5-4B46-8250-B3DBC014A4B3}" type="datetime1">
              <a:rPr lang="en-US" smtClean="0"/>
              <a:pPr/>
              <a:t>10/30/2014</a:t>
            </a:fld>
            <a:endParaRPr lang="en-US"/>
          </a:p>
        </p:txBody>
      </p:sp>
      <p:sp>
        <p:nvSpPr>
          <p:cNvPr id="3" name="Footer Placeholder 2"/>
          <p:cNvSpPr>
            <a:spLocks noGrp="1"/>
          </p:cNvSpPr>
          <p:nvPr>
            <p:ph type="ftr" sz="quarter" idx="11"/>
          </p:nvPr>
        </p:nvSpPr>
        <p:spPr/>
        <p:txBody>
          <a:bodyPr/>
          <a:lstStyle/>
          <a:p>
            <a:r>
              <a:rPr lang="en-US" smtClean="0"/>
              <a:t>CSE 101/102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B308E-4585-4374-9787-B9AEBD6406AA}" type="datetime1">
              <a:rPr lang="en-US" smtClean="0"/>
              <a:pPr/>
              <a:t>10/30/2014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79F24-8FAC-4CD2-BF2E-1041A0BE4852}" type="datetime1">
              <a:rPr lang="en-US" smtClean="0"/>
              <a:pPr/>
              <a:t>10/30/2014</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CD25A1-47D9-43B7-9D29-231225F11D54}" type="datetime1">
              <a:rPr lang="en-US" smtClean="0"/>
              <a:pPr/>
              <a:t>10/30/2014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0C322D-DE29-47A4-8CAA-22F4FBE3C159}" type="datetime1">
              <a:rPr lang="en-US" smtClean="0"/>
              <a:pPr/>
              <a:t>10/30/2014</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54850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304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DB8F71C9-DE4F-497A-966B-2417A62C4084}" type="datetime1">
              <a:rPr lang="en-US" smtClean="0"/>
              <a:pPr>
                <a:defRPr/>
              </a:pPr>
              <a:t>10/30/2014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CSE 101/102   Department of CSE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5782C428-967D-4FDB-B027-D35848F8D97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1A172049-88D3-4AF1-AEF6-492A102E1526}" type="datetime1">
              <a:rPr lang="en-US" smtClean="0"/>
              <a:pPr/>
              <a:t>10/30/2014</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101/102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88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295400" y="1043071"/>
            <a:ext cx="4191000" cy="4062329"/>
          </a:xfrm>
          <a:prstGeom prst="rect">
            <a:avLst/>
          </a:prstGeom>
        </p:spPr>
      </p:pic>
      <p:sp>
        <p:nvSpPr>
          <p:cNvPr id="9" name="Title 8"/>
          <p:cNvSpPr>
            <a:spLocks noGrp="1"/>
          </p:cNvSpPr>
          <p:nvPr>
            <p:ph type="title"/>
          </p:nvPr>
        </p:nvSpPr>
        <p:spPr>
          <a:xfrm>
            <a:off x="1219200" y="5038725"/>
            <a:ext cx="7275513" cy="1362075"/>
          </a:xfrm>
        </p:spPr>
        <p:txBody>
          <a:bodyPr>
            <a:noAutofit/>
          </a:bodyPr>
          <a:lstStyle/>
          <a:p>
            <a:r>
              <a:rPr lang="en-US" spc="1200" dirty="0" smtClean="0"/>
              <a:t>Arrays&amp;</a:t>
            </a:r>
            <a:br>
              <a:rPr lang="en-US" spc="1200" dirty="0" smtClean="0"/>
            </a:br>
            <a:r>
              <a:rPr lang="en-US" spc="1200" dirty="0" smtClean="0"/>
              <a:t>		Strings </a:t>
            </a:r>
            <a:endParaRPr lang="en-US" spc="1200" dirty="0"/>
          </a:p>
        </p:txBody>
      </p:sp>
      <p:sp>
        <p:nvSpPr>
          <p:cNvPr id="11" name="Slide Number Placeholder 10"/>
          <p:cNvSpPr>
            <a:spLocks noGrp="1"/>
          </p:cNvSpPr>
          <p:nvPr>
            <p:ph type="sldNum" sz="quarter" idx="12"/>
          </p:nvPr>
        </p:nvSpPr>
        <p:spPr/>
        <p:txBody>
          <a:bodyPr/>
          <a:lstStyle/>
          <a:p>
            <a:fld id="{EB572375-96E0-4DBB-B3D7-B1489209CDB4}" type="slidenum">
              <a:rPr lang="en-US" smtClean="0"/>
              <a:pPr/>
              <a:t>1</a:t>
            </a:fld>
            <a:endParaRPr lang="en-US"/>
          </a:p>
        </p:txBody>
      </p:sp>
    </p:spTree>
    <p:extLst>
      <p:ext uri="{BB962C8B-B14F-4D97-AF65-F5344CB8AC3E}">
        <p14:creationId xmlns:p14="http://schemas.microsoft.com/office/powerpoint/2010/main" val="1293624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1219200" y="1143000"/>
            <a:ext cx="7696200" cy="4953000"/>
          </a:xfrm>
        </p:spPr>
        <p:txBody>
          <a:bodyPr/>
          <a:lstStyle/>
          <a:p>
            <a:pPr algn="just">
              <a:buFont typeface="Wingdings" pitchFamily="2" charset="2"/>
              <a:buChar char="§"/>
              <a:defRPr/>
            </a:pPr>
            <a:r>
              <a:rPr lang="en-US" sz="2400" b="1" u="sng" dirty="0" smtClean="0">
                <a:solidFill>
                  <a:srgbClr val="002060"/>
                </a:solidFill>
              </a:rPr>
              <a:t>At Compile Time (static)</a:t>
            </a:r>
          </a:p>
          <a:p>
            <a:pPr algn="just">
              <a:buNone/>
              <a:defRPr/>
            </a:pPr>
            <a:endParaRPr lang="en-US" sz="2800" b="1" u="sng" dirty="0" smtClean="0">
              <a:solidFill>
                <a:srgbClr val="002060"/>
              </a:solidFill>
            </a:endParaRPr>
          </a:p>
          <a:p>
            <a:pPr algn="ctr" eaLnBrk="1" hangingPunct="1">
              <a:buFontTx/>
              <a:buNone/>
              <a:defRPr/>
            </a:pPr>
            <a:r>
              <a:rPr lang="en-US" sz="2400" b="1" dirty="0" smtClean="0">
                <a:solidFill>
                  <a:srgbClr val="0000FF"/>
                </a:solidFill>
              </a:rPr>
              <a:t>type </a:t>
            </a:r>
            <a:r>
              <a:rPr lang="en-US" sz="2400" b="1" dirty="0">
                <a:solidFill>
                  <a:srgbClr val="0000FF"/>
                </a:solidFill>
              </a:rPr>
              <a:t>array-name [size]={list of values</a:t>
            </a:r>
            <a:r>
              <a:rPr lang="en-US" sz="2400" b="1" dirty="0" smtClean="0">
                <a:solidFill>
                  <a:srgbClr val="0000FF"/>
                </a:solidFill>
              </a:rPr>
              <a:t>};</a:t>
            </a:r>
          </a:p>
          <a:p>
            <a:pPr algn="just" eaLnBrk="1" hangingPunct="1">
              <a:buFontTx/>
              <a:buNone/>
              <a:defRPr/>
            </a:pPr>
            <a:endParaRPr lang="en-US" sz="600" b="1" dirty="0">
              <a:solidFill>
                <a:srgbClr val="002060"/>
              </a:solidFill>
            </a:endParaRPr>
          </a:p>
          <a:p>
            <a:pPr algn="just" eaLnBrk="1" hangingPunct="1">
              <a:buFontTx/>
              <a:buNone/>
              <a:defRPr/>
            </a:pPr>
            <a:r>
              <a:rPr lang="en-US" sz="2400" dirty="0" smtClean="0">
                <a:solidFill>
                  <a:srgbClr val="002060"/>
                </a:solidFill>
              </a:rPr>
              <a:t>	</a:t>
            </a:r>
            <a:r>
              <a:rPr lang="en-US" sz="1800" dirty="0" smtClean="0">
                <a:solidFill>
                  <a:srgbClr val="002060"/>
                </a:solidFill>
              </a:rPr>
              <a:t>Where:</a:t>
            </a:r>
          </a:p>
          <a:p>
            <a:pPr algn="just" eaLnBrk="1" hangingPunct="1">
              <a:buFontTx/>
              <a:buNone/>
              <a:defRPr/>
            </a:pPr>
            <a:r>
              <a:rPr lang="en-US" sz="1800" dirty="0" smtClean="0">
                <a:solidFill>
                  <a:srgbClr val="002060"/>
                </a:solidFill>
              </a:rPr>
              <a:t>		</a:t>
            </a:r>
            <a:r>
              <a:rPr lang="en-US" sz="1800" b="1" dirty="0" smtClean="0">
                <a:solidFill>
                  <a:srgbClr val="002060"/>
                </a:solidFill>
              </a:rPr>
              <a:t> type</a:t>
            </a:r>
            <a:r>
              <a:rPr lang="en-US" sz="1800" b="1" dirty="0">
                <a:solidFill>
                  <a:srgbClr val="002060"/>
                </a:solidFill>
                <a:sym typeface="Wingdings" pitchFamily="2" charset="2"/>
              </a:rPr>
              <a:t></a:t>
            </a:r>
            <a:r>
              <a:rPr lang="en-US" sz="1800" dirty="0">
                <a:solidFill>
                  <a:srgbClr val="002060"/>
                </a:solidFill>
                <a:sym typeface="Wingdings" pitchFamily="2" charset="2"/>
              </a:rPr>
              <a:t> basic data type</a:t>
            </a:r>
          </a:p>
          <a:p>
            <a:pPr algn="just" eaLnBrk="1" hangingPunct="1">
              <a:buFontTx/>
              <a:buNone/>
              <a:defRPr/>
            </a:pPr>
            <a:r>
              <a:rPr lang="en-US" sz="1800" dirty="0" smtClean="0">
                <a:solidFill>
                  <a:srgbClr val="002060"/>
                </a:solidFill>
                <a:sym typeface="Wingdings" pitchFamily="2" charset="2"/>
              </a:rPr>
              <a:t>		</a:t>
            </a:r>
            <a:r>
              <a:rPr lang="en-US" sz="1800" b="1" dirty="0" smtClean="0">
                <a:solidFill>
                  <a:srgbClr val="002060"/>
                </a:solidFill>
                <a:sym typeface="Wingdings" pitchFamily="2" charset="2"/>
              </a:rPr>
              <a:t>array-name</a:t>
            </a:r>
            <a:r>
              <a:rPr lang="en-US" sz="1800" b="1" dirty="0">
                <a:solidFill>
                  <a:srgbClr val="002060"/>
                </a:solidFill>
                <a:sym typeface="Wingdings" pitchFamily="2" charset="2"/>
              </a:rPr>
              <a:t></a:t>
            </a:r>
            <a:r>
              <a:rPr lang="en-US" sz="1800" dirty="0">
                <a:solidFill>
                  <a:srgbClr val="002060"/>
                </a:solidFill>
                <a:sym typeface="Wingdings" pitchFamily="2" charset="2"/>
              </a:rPr>
              <a:t> name of the array.</a:t>
            </a:r>
          </a:p>
          <a:p>
            <a:pPr algn="just" eaLnBrk="1" hangingPunct="1">
              <a:buFontTx/>
              <a:buNone/>
              <a:defRPr/>
            </a:pPr>
            <a:r>
              <a:rPr lang="en-US" sz="1800" dirty="0" smtClean="0">
                <a:solidFill>
                  <a:srgbClr val="002060"/>
                </a:solidFill>
                <a:sym typeface="Wingdings" pitchFamily="2" charset="2"/>
              </a:rPr>
              <a:t>		</a:t>
            </a:r>
            <a:r>
              <a:rPr lang="en-US" sz="1800" b="1" dirty="0" smtClean="0">
                <a:solidFill>
                  <a:srgbClr val="002060"/>
                </a:solidFill>
                <a:sym typeface="Wingdings" pitchFamily="2" charset="2"/>
              </a:rPr>
              <a:t>size</a:t>
            </a:r>
            <a:r>
              <a:rPr lang="en-US" sz="1800" b="1" dirty="0">
                <a:solidFill>
                  <a:srgbClr val="002060"/>
                </a:solidFill>
                <a:sym typeface="Wingdings" pitchFamily="2" charset="2"/>
              </a:rPr>
              <a:t></a:t>
            </a:r>
            <a:r>
              <a:rPr lang="en-US" sz="1800" dirty="0">
                <a:solidFill>
                  <a:srgbClr val="002060"/>
                </a:solidFill>
                <a:sym typeface="Wingdings" pitchFamily="2" charset="2"/>
              </a:rPr>
              <a:t> maximum number of elements and may be </a:t>
            </a:r>
            <a:endParaRPr lang="en-US" sz="1800" dirty="0" smtClean="0">
              <a:solidFill>
                <a:srgbClr val="002060"/>
              </a:solidFill>
              <a:sym typeface="Wingdings" pitchFamily="2" charset="2"/>
            </a:endParaRPr>
          </a:p>
          <a:p>
            <a:pPr algn="just" eaLnBrk="1" hangingPunct="1">
              <a:buFontTx/>
              <a:buNone/>
              <a:defRPr/>
            </a:pPr>
            <a:r>
              <a:rPr lang="en-US" sz="1800" dirty="0" smtClean="0">
                <a:solidFill>
                  <a:srgbClr val="002060"/>
                </a:solidFill>
                <a:sym typeface="Wingdings" pitchFamily="2" charset="2"/>
              </a:rPr>
              <a:t>		            omitted</a:t>
            </a:r>
            <a:r>
              <a:rPr lang="en-US" sz="1800" dirty="0">
                <a:solidFill>
                  <a:srgbClr val="002060"/>
                </a:solidFill>
                <a:sym typeface="Wingdings" pitchFamily="2" charset="2"/>
              </a:rPr>
              <a:t>.</a:t>
            </a:r>
          </a:p>
          <a:p>
            <a:pPr algn="just" eaLnBrk="1" hangingPunct="1">
              <a:buFontTx/>
              <a:buNone/>
              <a:defRPr/>
            </a:pPr>
            <a:r>
              <a:rPr lang="en-US" sz="1800" dirty="0" smtClean="0">
                <a:solidFill>
                  <a:srgbClr val="002060"/>
                </a:solidFill>
                <a:sym typeface="Wingdings" pitchFamily="2" charset="2"/>
              </a:rPr>
              <a:t>		</a:t>
            </a:r>
            <a:r>
              <a:rPr lang="en-US" sz="1800" b="1" dirty="0" smtClean="0">
                <a:solidFill>
                  <a:srgbClr val="002060"/>
                </a:solidFill>
                <a:sym typeface="Wingdings" pitchFamily="2" charset="2"/>
              </a:rPr>
              <a:t>List </a:t>
            </a:r>
            <a:r>
              <a:rPr lang="en-US" sz="1800" b="1" dirty="0">
                <a:solidFill>
                  <a:srgbClr val="002060"/>
                </a:solidFill>
                <a:sym typeface="Wingdings" pitchFamily="2" charset="2"/>
              </a:rPr>
              <a:t>of values </a:t>
            </a:r>
            <a:r>
              <a:rPr lang="en-US" sz="1800" b="1" dirty="0" smtClean="0">
                <a:solidFill>
                  <a:srgbClr val="002060"/>
                </a:solidFill>
                <a:sym typeface="Wingdings" pitchFamily="2" charset="2"/>
              </a:rPr>
              <a:t> </a:t>
            </a:r>
            <a:r>
              <a:rPr lang="en-US" sz="1800" dirty="0" smtClean="0">
                <a:solidFill>
                  <a:srgbClr val="002060"/>
                </a:solidFill>
                <a:sym typeface="Wingdings" pitchFamily="2" charset="2"/>
              </a:rPr>
              <a:t>values </a:t>
            </a:r>
            <a:r>
              <a:rPr lang="en-US" sz="1800" dirty="0">
                <a:solidFill>
                  <a:srgbClr val="002060"/>
                </a:solidFill>
                <a:sym typeface="Wingdings" pitchFamily="2" charset="2"/>
              </a:rPr>
              <a:t>separated by commas</a:t>
            </a:r>
            <a:r>
              <a:rPr lang="en-US" sz="1800" dirty="0" smtClean="0">
                <a:solidFill>
                  <a:srgbClr val="002060"/>
                </a:solidFill>
                <a:sym typeface="Wingdings" pitchFamily="2" charset="2"/>
              </a:rPr>
              <a:t>.</a:t>
            </a:r>
          </a:p>
          <a:p>
            <a:pPr algn="just" eaLnBrk="1" hangingPunct="1">
              <a:buFontTx/>
              <a:buNone/>
              <a:defRPr/>
            </a:pPr>
            <a:endParaRPr lang="en-US" sz="1800" dirty="0">
              <a:solidFill>
                <a:srgbClr val="002060"/>
              </a:solidFill>
              <a:sym typeface="Wingdings" pitchFamily="2" charset="2"/>
            </a:endParaRPr>
          </a:p>
          <a:p>
            <a:pPr algn="just" eaLnBrk="1" hangingPunct="1">
              <a:buFontTx/>
              <a:buNone/>
              <a:defRPr/>
            </a:pPr>
            <a:r>
              <a:rPr lang="en-US" sz="1800" dirty="0" smtClean="0">
                <a:solidFill>
                  <a:srgbClr val="002060"/>
                </a:solidFill>
                <a:sym typeface="Wingdings" pitchFamily="2" charset="2"/>
              </a:rPr>
              <a:t>		</a:t>
            </a:r>
            <a:r>
              <a:rPr lang="en-US" sz="1800" b="1" dirty="0" smtClean="0">
                <a:solidFill>
                  <a:srgbClr val="0000FF"/>
                </a:solidFill>
                <a:sym typeface="Wingdings" pitchFamily="2" charset="2"/>
              </a:rPr>
              <a:t>E.g.      </a:t>
            </a:r>
          </a:p>
          <a:p>
            <a:pPr algn="just" eaLnBrk="1" hangingPunct="1">
              <a:buFontTx/>
              <a:buNone/>
              <a:defRPr/>
            </a:pPr>
            <a:r>
              <a:rPr lang="en-US" sz="1800" dirty="0" smtClean="0">
                <a:solidFill>
                  <a:srgbClr val="002060"/>
                </a:solidFill>
                <a:sym typeface="Wingdings" pitchFamily="2" charset="2"/>
              </a:rPr>
              <a:t>			</a:t>
            </a:r>
            <a:r>
              <a:rPr lang="en-US" sz="1800" b="1" dirty="0" smtClean="0">
                <a:solidFill>
                  <a:srgbClr val="C00000"/>
                </a:solidFill>
                <a:sym typeface="Wingdings" pitchFamily="2" charset="2"/>
              </a:rPr>
              <a:t> </a:t>
            </a:r>
            <a:r>
              <a:rPr lang="en-US" sz="1800" b="1" dirty="0">
                <a:solidFill>
                  <a:srgbClr val="C00000"/>
                </a:solidFill>
                <a:sym typeface="Wingdings" pitchFamily="2" charset="2"/>
              </a:rPr>
              <a:t>int number[3] ={ </a:t>
            </a:r>
            <a:r>
              <a:rPr lang="en-US" sz="1800" b="1" dirty="0" smtClean="0">
                <a:solidFill>
                  <a:srgbClr val="C00000"/>
                </a:solidFill>
                <a:sym typeface="Wingdings" pitchFamily="2" charset="2"/>
              </a:rPr>
              <a:t>10,20,30};</a:t>
            </a:r>
          </a:p>
          <a:p>
            <a:pPr algn="just">
              <a:buNone/>
              <a:defRPr/>
            </a:pPr>
            <a:r>
              <a:rPr lang="en-US" sz="1800" b="1" dirty="0" smtClean="0">
                <a:solidFill>
                  <a:srgbClr val="C00000"/>
                </a:solidFill>
                <a:sym typeface="Wingdings" pitchFamily="2" charset="2"/>
              </a:rPr>
              <a:t>			 </a:t>
            </a:r>
            <a:r>
              <a:rPr lang="en-US" sz="1800" b="1" dirty="0" err="1" smtClean="0">
                <a:solidFill>
                  <a:srgbClr val="C00000"/>
                </a:solidFill>
                <a:sym typeface="Wingdings" pitchFamily="2" charset="2"/>
              </a:rPr>
              <a:t>int</a:t>
            </a:r>
            <a:r>
              <a:rPr lang="en-US" sz="1800" b="1" dirty="0" smtClean="0">
                <a:solidFill>
                  <a:srgbClr val="C00000"/>
                </a:solidFill>
                <a:sym typeface="Wingdings" pitchFamily="2" charset="2"/>
              </a:rPr>
              <a:t> number[ ] ={ 10,20,30,40};       </a:t>
            </a:r>
            <a:r>
              <a:rPr lang="en-US" sz="1800" b="1" dirty="0" smtClean="0">
                <a:solidFill>
                  <a:srgbClr val="0000FF"/>
                </a:solidFill>
                <a:sym typeface="Wingdings" pitchFamily="2" charset="2"/>
              </a:rPr>
              <a:t>//The size is assigned to 4</a:t>
            </a:r>
          </a:p>
          <a:p>
            <a:pPr algn="just" eaLnBrk="1" hangingPunct="1">
              <a:buFontTx/>
              <a:buNone/>
              <a:defRPr/>
            </a:pPr>
            <a:r>
              <a:rPr lang="en-US" sz="1800" b="1" dirty="0" smtClean="0">
                <a:solidFill>
                  <a:srgbClr val="002060"/>
                </a:solidFill>
                <a:sym typeface="Wingdings" pitchFamily="2" charset="2"/>
              </a:rPr>
              <a:t>  </a:t>
            </a:r>
          </a:p>
          <a:p>
            <a:pPr algn="just" eaLnBrk="1" hangingPunct="1">
              <a:buFontTx/>
              <a:buNone/>
              <a:defRPr/>
            </a:pPr>
            <a:r>
              <a:rPr lang="en-US" sz="1800" dirty="0" smtClean="0">
                <a:solidFill>
                  <a:srgbClr val="002060"/>
                </a:solidFill>
                <a:sym typeface="Wingdings" pitchFamily="2" charset="2"/>
              </a:rPr>
              <a:t>	</a:t>
            </a:r>
            <a:endParaRPr lang="en-US" sz="1800" dirty="0">
              <a:solidFill>
                <a:srgbClr val="002060"/>
              </a:solidFill>
            </a:endParaRPr>
          </a:p>
        </p:txBody>
      </p:sp>
      <p:sp>
        <p:nvSpPr>
          <p:cNvPr id="12" name="Slide Number Placeholder 11"/>
          <p:cNvSpPr>
            <a:spLocks noGrp="1"/>
          </p:cNvSpPr>
          <p:nvPr>
            <p:ph type="sldNum" sz="quarter" idx="12"/>
          </p:nvPr>
        </p:nvSpPr>
        <p:spPr/>
        <p:txBody>
          <a:bodyPr/>
          <a:lstStyle/>
          <a:p>
            <a:fld id="{EB572375-96E0-4DBB-B3D7-B1489209CDB4}" type="slidenum">
              <a:rPr lang="en-US" smtClean="0"/>
              <a:pPr/>
              <a:t>10</a:t>
            </a:fld>
            <a:endParaRPr lang="en-US"/>
          </a:p>
        </p:txBody>
      </p:sp>
      <p:sp>
        <p:nvSpPr>
          <p:cNvPr id="9" name="Rectangle 2"/>
          <p:cNvSpPr>
            <a:spLocks noGrp="1" noChangeArrowheads="1"/>
          </p:cNvSpPr>
          <p:nvPr>
            <p:ph type="title"/>
          </p:nvPr>
        </p:nvSpPr>
        <p:spPr>
          <a:xfrm>
            <a:off x="1219199" y="228599"/>
            <a:ext cx="7162801" cy="685800"/>
          </a:xfrm>
        </p:spPr>
        <p:txBody>
          <a:bodyPr>
            <a:noAutofit/>
          </a:bodyPr>
          <a:lstStyle/>
          <a:p>
            <a:pPr algn="ctr" eaLnBrk="1" hangingPunct="1"/>
            <a:r>
              <a:rPr lang="en-US" sz="2900" b="1" i="1" dirty="0" smtClean="0">
                <a:solidFill>
                  <a:srgbClr val="002060"/>
                </a:solidFill>
              </a:rPr>
              <a:t>Initializing one-dimensional array </a:t>
            </a:r>
          </a:p>
        </p:txBody>
      </p:sp>
    </p:spTree>
    <p:extLst>
      <p:ext uri="{BB962C8B-B14F-4D97-AF65-F5344CB8AC3E}">
        <p14:creationId xmlns:p14="http://schemas.microsoft.com/office/powerpoint/2010/main" val="567266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lgn="just" eaLnBrk="1" hangingPunct="1">
              <a:buFont typeface="Wingdings" pitchFamily="2" charset="2"/>
              <a:buChar char="§"/>
            </a:pPr>
            <a:r>
              <a:rPr lang="en-US" sz="2400" b="1" dirty="0" smtClean="0">
                <a:solidFill>
                  <a:srgbClr val="002060"/>
                </a:solidFill>
                <a:sym typeface="Wingdings" pitchFamily="2" charset="2"/>
              </a:rPr>
              <a:t>At run time [during program execution]</a:t>
            </a:r>
          </a:p>
          <a:p>
            <a:pPr algn="just" eaLnBrk="1" hangingPunct="1">
              <a:buFont typeface="Wingdings" pitchFamily="2" charset="2"/>
              <a:buChar char="§"/>
            </a:pPr>
            <a:endParaRPr lang="en-US" sz="2000" dirty="0" smtClean="0">
              <a:solidFill>
                <a:srgbClr val="002060"/>
              </a:solidFill>
              <a:sym typeface="Wingdings" pitchFamily="2" charset="2"/>
            </a:endParaRPr>
          </a:p>
          <a:p>
            <a:pPr algn="just">
              <a:buNone/>
            </a:pPr>
            <a:r>
              <a:rPr lang="en-US" sz="2000" dirty="0" smtClean="0">
                <a:solidFill>
                  <a:srgbClr val="002060"/>
                </a:solidFill>
                <a:sym typeface="Wingdings" pitchFamily="2" charset="2"/>
              </a:rPr>
              <a:t>	 e.g.	</a:t>
            </a:r>
            <a:r>
              <a:rPr kumimoji="1" lang="en-US" sz="2000" b="1" dirty="0" smtClean="0">
                <a:solidFill>
                  <a:srgbClr val="C00000"/>
                </a:solidFill>
              </a:rPr>
              <a:t>Initialize all the elements of an integer array ‘values’ to zero</a:t>
            </a:r>
            <a:endParaRPr lang="en-US" sz="2000" b="1" dirty="0" smtClean="0">
              <a:solidFill>
                <a:srgbClr val="C00000"/>
              </a:solidFill>
              <a:sym typeface="Wingdings" pitchFamily="2" charset="2"/>
            </a:endParaRPr>
          </a:p>
          <a:p>
            <a:pPr algn="just" eaLnBrk="1" hangingPunct="1">
              <a:buFontTx/>
              <a:buNone/>
            </a:pPr>
            <a:r>
              <a:rPr lang="en-US" sz="2000" dirty="0" smtClean="0">
                <a:solidFill>
                  <a:srgbClr val="002060"/>
                </a:solidFill>
                <a:sym typeface="Wingdings" pitchFamily="2" charset="2"/>
              </a:rPr>
              <a:t>		</a:t>
            </a:r>
            <a:r>
              <a:rPr lang="en-US" sz="2000" b="1" dirty="0" smtClean="0">
                <a:solidFill>
                  <a:srgbClr val="0000FF"/>
                </a:solidFill>
                <a:sym typeface="Wingdings" pitchFamily="2" charset="2"/>
              </a:rPr>
              <a:t> </a:t>
            </a:r>
          </a:p>
          <a:p>
            <a:pPr algn="just" eaLnBrk="1" hangingPunct="1">
              <a:buFontTx/>
              <a:buNone/>
            </a:pPr>
            <a:r>
              <a:rPr lang="en-US" sz="2000" b="1" dirty="0" smtClean="0">
                <a:solidFill>
                  <a:srgbClr val="0000FF"/>
                </a:solidFill>
                <a:sym typeface="Wingdings" pitchFamily="2" charset="2"/>
              </a:rPr>
              <a:t>		</a:t>
            </a:r>
            <a:r>
              <a:rPr lang="en-US" sz="2000" b="1" dirty="0" smtClean="0">
                <a:solidFill>
                  <a:schemeClr val="bg2">
                    <a:lumMod val="10000"/>
                  </a:schemeClr>
                </a:solidFill>
                <a:sym typeface="Wingdings" pitchFamily="2" charset="2"/>
              </a:rPr>
              <a:t>   </a:t>
            </a:r>
            <a:r>
              <a:rPr lang="en-US" sz="2000" b="1" dirty="0" err="1" smtClean="0">
                <a:solidFill>
                  <a:schemeClr val="bg2">
                    <a:lumMod val="10000"/>
                  </a:schemeClr>
                </a:solidFill>
                <a:sym typeface="Wingdings" pitchFamily="2" charset="2"/>
              </a:rPr>
              <a:t>int</a:t>
            </a:r>
            <a:r>
              <a:rPr lang="en-US" sz="2000" b="1" dirty="0" smtClean="0">
                <a:solidFill>
                  <a:schemeClr val="bg2">
                    <a:lumMod val="10000"/>
                  </a:schemeClr>
                </a:solidFill>
                <a:sym typeface="Wingdings" pitchFamily="2" charset="2"/>
              </a:rPr>
              <a:t> </a:t>
            </a:r>
            <a:r>
              <a:rPr lang="en-US" sz="2000" b="1" dirty="0" err="1" smtClean="0">
                <a:solidFill>
                  <a:schemeClr val="bg2">
                    <a:lumMod val="10000"/>
                  </a:schemeClr>
                </a:solidFill>
                <a:sym typeface="Wingdings" pitchFamily="2" charset="2"/>
              </a:rPr>
              <a:t>arr</a:t>
            </a:r>
            <a:r>
              <a:rPr lang="en-US" sz="2000" b="1" dirty="0" smtClean="0">
                <a:solidFill>
                  <a:schemeClr val="bg2">
                    <a:lumMod val="10000"/>
                  </a:schemeClr>
                </a:solidFill>
                <a:sym typeface="Wingdings" pitchFamily="2" charset="2"/>
              </a:rPr>
              <a:t>[100];</a:t>
            </a:r>
          </a:p>
          <a:p>
            <a:pPr algn="just" eaLnBrk="1" hangingPunct="1">
              <a:buFontTx/>
              <a:buNone/>
            </a:pPr>
            <a:r>
              <a:rPr lang="en-US" sz="2000" b="1" dirty="0" smtClean="0">
                <a:solidFill>
                  <a:srgbClr val="0000FF"/>
                </a:solidFill>
                <a:sym typeface="Wingdings" pitchFamily="2" charset="2"/>
              </a:rPr>
              <a:t> </a:t>
            </a:r>
          </a:p>
          <a:p>
            <a:pPr algn="just" eaLnBrk="1" hangingPunct="1">
              <a:buFontTx/>
              <a:buNone/>
            </a:pPr>
            <a:r>
              <a:rPr lang="en-US" sz="2000" b="1" dirty="0" smtClean="0">
                <a:solidFill>
                  <a:srgbClr val="0000FF"/>
                </a:solidFill>
                <a:sym typeface="Wingdings" pitchFamily="2" charset="2"/>
              </a:rPr>
              <a:t>		   for (</a:t>
            </a:r>
            <a:r>
              <a:rPr lang="en-US" sz="2000" b="1" dirty="0" err="1" smtClean="0">
                <a:solidFill>
                  <a:srgbClr val="0000FF"/>
                </a:solidFill>
                <a:sym typeface="Wingdings" pitchFamily="2" charset="2"/>
              </a:rPr>
              <a:t>i</a:t>
            </a:r>
            <a:r>
              <a:rPr lang="en-US" sz="2000" b="1" dirty="0" smtClean="0">
                <a:solidFill>
                  <a:srgbClr val="0000FF"/>
                </a:solidFill>
                <a:sym typeface="Wingdings" pitchFamily="2" charset="2"/>
              </a:rPr>
              <a:t>=0; </a:t>
            </a:r>
            <a:r>
              <a:rPr lang="en-US" sz="2000" b="1" dirty="0" err="1" smtClean="0">
                <a:solidFill>
                  <a:srgbClr val="0000FF"/>
                </a:solidFill>
                <a:sym typeface="Wingdings" pitchFamily="2" charset="2"/>
              </a:rPr>
              <a:t>i</a:t>
            </a:r>
            <a:r>
              <a:rPr lang="en-US" sz="2000" b="1" dirty="0" smtClean="0">
                <a:solidFill>
                  <a:srgbClr val="0000FF"/>
                </a:solidFill>
                <a:sym typeface="Wingdings" pitchFamily="2" charset="2"/>
              </a:rPr>
              <a:t>&lt;100; </a:t>
            </a:r>
            <a:r>
              <a:rPr lang="en-US" sz="2000" b="1" dirty="0" err="1" smtClean="0">
                <a:solidFill>
                  <a:srgbClr val="0000FF"/>
                </a:solidFill>
                <a:sym typeface="Wingdings" pitchFamily="2" charset="2"/>
              </a:rPr>
              <a:t>i</a:t>
            </a:r>
            <a:r>
              <a:rPr lang="en-US" sz="2000" b="1" dirty="0" smtClean="0">
                <a:solidFill>
                  <a:srgbClr val="0000FF"/>
                </a:solidFill>
                <a:sym typeface="Wingdings" pitchFamily="2" charset="2"/>
              </a:rPr>
              <a:t>++)</a:t>
            </a:r>
          </a:p>
          <a:p>
            <a:pPr algn="just" eaLnBrk="1" hangingPunct="1">
              <a:buFontTx/>
              <a:buNone/>
            </a:pPr>
            <a:r>
              <a:rPr lang="en-US" sz="2000" b="1" dirty="0" smtClean="0">
                <a:solidFill>
                  <a:srgbClr val="0000FF"/>
                </a:solidFill>
                <a:sym typeface="Wingdings" pitchFamily="2" charset="2"/>
              </a:rPr>
              <a:t>		   {</a:t>
            </a:r>
          </a:p>
          <a:p>
            <a:pPr algn="just" eaLnBrk="1" hangingPunct="1">
              <a:buFontTx/>
              <a:buNone/>
            </a:pPr>
            <a:r>
              <a:rPr lang="en-US" sz="2000" b="1" dirty="0" smtClean="0">
                <a:solidFill>
                  <a:srgbClr val="0000FF"/>
                </a:solidFill>
                <a:sym typeface="Wingdings" pitchFamily="2" charset="2"/>
              </a:rPr>
              <a:t>			</a:t>
            </a:r>
            <a:r>
              <a:rPr lang="en-US" sz="2000" b="1" dirty="0" err="1" smtClean="0">
                <a:solidFill>
                  <a:srgbClr val="0000FF"/>
                </a:solidFill>
                <a:sym typeface="Wingdings" pitchFamily="2" charset="2"/>
              </a:rPr>
              <a:t>arr</a:t>
            </a:r>
            <a:r>
              <a:rPr lang="en-US" sz="2000" b="1" dirty="0" smtClean="0">
                <a:solidFill>
                  <a:srgbClr val="0000FF"/>
                </a:solidFill>
                <a:sym typeface="Wingdings" pitchFamily="2" charset="2"/>
              </a:rPr>
              <a:t>[</a:t>
            </a:r>
            <a:r>
              <a:rPr lang="en-US" sz="2000" b="1" dirty="0" err="1" smtClean="0">
                <a:solidFill>
                  <a:srgbClr val="0000FF"/>
                </a:solidFill>
                <a:sym typeface="Wingdings" pitchFamily="2" charset="2"/>
              </a:rPr>
              <a:t>i</a:t>
            </a:r>
            <a:r>
              <a:rPr lang="en-US" sz="2000" b="1" dirty="0" smtClean="0">
                <a:solidFill>
                  <a:srgbClr val="0000FF"/>
                </a:solidFill>
                <a:sym typeface="Wingdings" pitchFamily="2" charset="2"/>
              </a:rPr>
              <a:t>] = 0;</a:t>
            </a:r>
          </a:p>
          <a:p>
            <a:pPr algn="just" eaLnBrk="1" hangingPunct="1">
              <a:buFontTx/>
              <a:buNone/>
            </a:pPr>
            <a:r>
              <a:rPr lang="en-US" sz="2000" b="1" dirty="0" smtClean="0">
                <a:solidFill>
                  <a:srgbClr val="0000FF"/>
                </a:solidFill>
                <a:sym typeface="Wingdings" pitchFamily="2" charset="2"/>
              </a:rPr>
              <a:t>		   }</a:t>
            </a:r>
          </a:p>
          <a:p>
            <a:pPr algn="just" eaLnBrk="1" hangingPunct="1">
              <a:buFontTx/>
              <a:buNone/>
            </a:pPr>
            <a:endParaRPr lang="en-US" sz="2000" b="1" dirty="0" smtClean="0">
              <a:solidFill>
                <a:srgbClr val="0000FF"/>
              </a:solidFill>
              <a:sym typeface="Wingdings" pitchFamily="2" charset="2"/>
            </a:endParaRPr>
          </a:p>
          <a:p>
            <a:pPr algn="just">
              <a:buFont typeface="Wingdings" pitchFamily="2" charset="2"/>
              <a:buChar char="Ø"/>
            </a:pPr>
            <a:r>
              <a:rPr lang="en-US" sz="2000" b="1" dirty="0" smtClean="0">
                <a:sym typeface="Wingdings" pitchFamily="2" charset="2"/>
              </a:rPr>
              <a:t>Here the elements of the array will not be known during the compile time. The elements are initialized only during the        run-time.</a:t>
            </a:r>
            <a:endParaRPr lang="en-US" sz="2000" b="1" dirty="0" smtClean="0"/>
          </a:p>
        </p:txBody>
      </p:sp>
      <p:sp>
        <p:nvSpPr>
          <p:cNvPr id="11" name="Slide Number Placeholder 10"/>
          <p:cNvSpPr>
            <a:spLocks noGrp="1"/>
          </p:cNvSpPr>
          <p:nvPr>
            <p:ph type="sldNum" sz="quarter" idx="12"/>
          </p:nvPr>
        </p:nvSpPr>
        <p:spPr/>
        <p:txBody>
          <a:bodyPr/>
          <a:lstStyle/>
          <a:p>
            <a:fld id="{EB572375-96E0-4DBB-B3D7-B1489209CDB4}" type="slidenum">
              <a:rPr lang="en-US" smtClean="0"/>
              <a:pPr/>
              <a:t>11</a:t>
            </a:fld>
            <a:endParaRPr lang="en-US"/>
          </a:p>
        </p:txBody>
      </p:sp>
      <p:sp>
        <p:nvSpPr>
          <p:cNvPr id="24578" name="Rectangle 2"/>
          <p:cNvSpPr>
            <a:spLocks noGrp="1" noChangeArrowheads="1"/>
          </p:cNvSpPr>
          <p:nvPr>
            <p:ph type="title"/>
          </p:nvPr>
        </p:nvSpPr>
        <p:spPr/>
        <p:txBody>
          <a:bodyPr>
            <a:noAutofit/>
          </a:bodyPr>
          <a:lstStyle/>
          <a:p>
            <a:pPr algn="l" eaLnBrk="1" hangingPunct="1"/>
            <a:r>
              <a:rPr lang="en-US" sz="2900" b="1" i="1" dirty="0" smtClean="0">
                <a:solidFill>
                  <a:srgbClr val="002060"/>
                </a:solidFill>
              </a:rPr>
              <a:t>	Initializing one-dimensional array</a:t>
            </a:r>
          </a:p>
        </p:txBody>
      </p:sp>
    </p:spTree>
    <p:extLst>
      <p:ext uri="{BB962C8B-B14F-4D97-AF65-F5344CB8AC3E}">
        <p14:creationId xmlns:p14="http://schemas.microsoft.com/office/powerpoint/2010/main" val="255668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EB572375-96E0-4DBB-B3D7-B1489209CDB4}" type="slidenum">
              <a:rPr lang="en-US" smtClean="0"/>
              <a:pPr/>
              <a:t>12</a:t>
            </a:fld>
            <a:endParaRPr lang="en-US"/>
          </a:p>
        </p:txBody>
      </p:sp>
      <p:sp>
        <p:nvSpPr>
          <p:cNvPr id="2" name="Title 1"/>
          <p:cNvSpPr>
            <a:spLocks noGrp="1"/>
          </p:cNvSpPr>
          <p:nvPr>
            <p:ph type="title"/>
          </p:nvPr>
        </p:nvSpPr>
        <p:spPr/>
        <p:txBody>
          <a:bodyPr>
            <a:normAutofit/>
          </a:bodyPr>
          <a:lstStyle/>
          <a:p>
            <a:r>
              <a:rPr lang="en-US" sz="2900" b="1" i="1" dirty="0" smtClean="0">
                <a:solidFill>
                  <a:srgbClr val="002060"/>
                </a:solidFill>
              </a:rPr>
              <a:t>	Printing 1D array</a:t>
            </a:r>
            <a:endParaRPr lang="en-US" sz="2900" b="1" i="1" dirty="0">
              <a:solidFill>
                <a:srgbClr val="002060"/>
              </a:solidFill>
            </a:endParaRPr>
          </a:p>
        </p:txBody>
      </p:sp>
      <p:sp>
        <p:nvSpPr>
          <p:cNvPr id="11266" name="Text Box 2"/>
          <p:cNvSpPr txBox="1">
            <a:spLocks noChangeArrowheads="1"/>
          </p:cNvSpPr>
          <p:nvPr/>
        </p:nvSpPr>
        <p:spPr bwMode="auto">
          <a:xfrm>
            <a:off x="1447800" y="1144588"/>
            <a:ext cx="434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Aft>
                <a:spcPts val="600"/>
              </a:spcAft>
            </a:pPr>
            <a:r>
              <a:rPr kumimoji="1" lang="en-US" b="1" dirty="0" err="1" smtClean="0">
                <a:solidFill>
                  <a:srgbClr val="002060"/>
                </a:solidFill>
                <a:latin typeface="+mn-lt"/>
              </a:rPr>
              <a:t>int</a:t>
            </a:r>
            <a:r>
              <a:rPr kumimoji="1" lang="en-US" b="1" dirty="0" smtClean="0">
                <a:solidFill>
                  <a:srgbClr val="002060"/>
                </a:solidFill>
                <a:latin typeface="+mn-lt"/>
              </a:rPr>
              <a:t> </a:t>
            </a:r>
            <a:r>
              <a:rPr kumimoji="1" lang="en-US" b="1" dirty="0">
                <a:solidFill>
                  <a:srgbClr val="002060"/>
                </a:solidFill>
                <a:latin typeface="+mn-lt"/>
              </a:rPr>
              <a:t>x[3] = {9,11,13};</a:t>
            </a:r>
          </a:p>
          <a:p>
            <a:pPr>
              <a:spcAft>
                <a:spcPts val="600"/>
              </a:spcAft>
            </a:pPr>
            <a:endParaRPr kumimoji="1" lang="en-US" b="1" dirty="0" smtClean="0">
              <a:solidFill>
                <a:srgbClr val="002060"/>
              </a:solidFill>
              <a:latin typeface="+mn-lt"/>
            </a:endParaRPr>
          </a:p>
          <a:p>
            <a:pPr>
              <a:spcAft>
                <a:spcPts val="600"/>
              </a:spcAft>
            </a:pPr>
            <a:r>
              <a:rPr kumimoji="1" lang="en-US" b="1" dirty="0" err="1" smtClean="0">
                <a:solidFill>
                  <a:srgbClr val="002060"/>
                </a:solidFill>
                <a:latin typeface="+mn-lt"/>
              </a:rPr>
              <a:t>cout</a:t>
            </a:r>
            <a:r>
              <a:rPr kumimoji="1" lang="en-US" b="1" dirty="0" smtClean="0">
                <a:solidFill>
                  <a:srgbClr val="002060"/>
                </a:solidFill>
                <a:latin typeface="+mn-lt"/>
              </a:rPr>
              <a:t> </a:t>
            </a:r>
            <a:r>
              <a:rPr kumimoji="1" lang="en-US" b="1" dirty="0">
                <a:solidFill>
                  <a:srgbClr val="002060"/>
                </a:solidFill>
                <a:latin typeface="+mn-lt"/>
              </a:rPr>
              <a:t>&lt;&lt; x[0] &lt;&lt; </a:t>
            </a:r>
            <a:r>
              <a:rPr kumimoji="1" lang="en-US" b="1" dirty="0" err="1" smtClean="0">
                <a:solidFill>
                  <a:srgbClr val="002060"/>
                </a:solidFill>
                <a:latin typeface="+mn-lt"/>
              </a:rPr>
              <a:t>endl</a:t>
            </a:r>
            <a:r>
              <a:rPr kumimoji="1" lang="en-US" b="1" dirty="0" smtClean="0">
                <a:solidFill>
                  <a:srgbClr val="002060"/>
                </a:solidFill>
                <a:latin typeface="+mn-lt"/>
              </a:rPr>
              <a:t>;</a:t>
            </a:r>
            <a:endParaRPr kumimoji="1" lang="en-US" b="1" dirty="0">
              <a:solidFill>
                <a:srgbClr val="002060"/>
              </a:solidFill>
              <a:latin typeface="+mn-lt"/>
            </a:endParaRPr>
          </a:p>
          <a:p>
            <a:pPr>
              <a:spcAft>
                <a:spcPts val="600"/>
              </a:spcAft>
            </a:pPr>
            <a:r>
              <a:rPr kumimoji="1" lang="en-US" b="1" dirty="0" err="1">
                <a:solidFill>
                  <a:srgbClr val="002060"/>
                </a:solidFill>
                <a:latin typeface="+mn-lt"/>
              </a:rPr>
              <a:t>cout</a:t>
            </a:r>
            <a:r>
              <a:rPr kumimoji="1" lang="en-US" b="1" dirty="0">
                <a:solidFill>
                  <a:srgbClr val="002060"/>
                </a:solidFill>
                <a:latin typeface="+mn-lt"/>
              </a:rPr>
              <a:t> &lt;&lt; x[1] &lt;&lt; </a:t>
            </a:r>
            <a:r>
              <a:rPr kumimoji="1" lang="en-US" b="1" dirty="0" err="1">
                <a:solidFill>
                  <a:srgbClr val="002060"/>
                </a:solidFill>
                <a:latin typeface="+mn-lt"/>
              </a:rPr>
              <a:t>endl</a:t>
            </a:r>
            <a:r>
              <a:rPr kumimoji="1" lang="en-US" b="1" dirty="0">
                <a:solidFill>
                  <a:srgbClr val="002060"/>
                </a:solidFill>
                <a:latin typeface="+mn-lt"/>
              </a:rPr>
              <a:t>;</a:t>
            </a:r>
          </a:p>
          <a:p>
            <a:pPr>
              <a:spcAft>
                <a:spcPts val="600"/>
              </a:spcAft>
            </a:pPr>
            <a:r>
              <a:rPr kumimoji="1" lang="en-US" b="1" dirty="0" err="1">
                <a:solidFill>
                  <a:srgbClr val="002060"/>
                </a:solidFill>
                <a:latin typeface="+mn-lt"/>
              </a:rPr>
              <a:t>cout</a:t>
            </a:r>
            <a:r>
              <a:rPr kumimoji="1" lang="en-US" b="1" dirty="0">
                <a:solidFill>
                  <a:srgbClr val="002060"/>
                </a:solidFill>
                <a:latin typeface="+mn-lt"/>
              </a:rPr>
              <a:t> &lt;&lt; x[2] &lt;&lt; </a:t>
            </a:r>
            <a:r>
              <a:rPr kumimoji="1" lang="en-US" b="1" dirty="0" err="1">
                <a:solidFill>
                  <a:srgbClr val="002060"/>
                </a:solidFill>
                <a:latin typeface="+mn-lt"/>
              </a:rPr>
              <a:t>endl</a:t>
            </a:r>
            <a:r>
              <a:rPr kumimoji="1" lang="en-US" b="1" dirty="0">
                <a:solidFill>
                  <a:srgbClr val="002060"/>
                </a:solidFill>
                <a:latin typeface="+mn-lt"/>
              </a:rPr>
              <a:t>;</a:t>
            </a:r>
          </a:p>
        </p:txBody>
      </p:sp>
      <p:sp>
        <p:nvSpPr>
          <p:cNvPr id="11267" name="WordArt 3"/>
          <p:cNvSpPr>
            <a:spLocks noChangeArrowheads="1" noChangeShapeType="1" noTextEdit="1"/>
          </p:cNvSpPr>
          <p:nvPr/>
        </p:nvSpPr>
        <p:spPr bwMode="auto">
          <a:xfrm>
            <a:off x="2133600" y="3429000"/>
            <a:ext cx="628650" cy="608013"/>
          </a:xfrm>
          <a:prstGeom prst="rect">
            <a:avLst/>
          </a:prstGeom>
        </p:spPr>
        <p:txBody>
          <a:bodyPr wrap="none" fromWordArt="1">
            <a:prstTxWarp prst="textDeflate">
              <a:avLst>
                <a:gd name="adj" fmla="val 18750"/>
              </a:avLst>
            </a:prstTxWarp>
          </a:bodyPr>
          <a:lstStyle/>
          <a:p>
            <a:pPr algn="ctr"/>
            <a:r>
              <a:rPr lang="en-US" sz="3600" kern="10" dirty="0">
                <a:ln w="9525">
                  <a:solidFill>
                    <a:schemeClr val="bg1"/>
                  </a:solidFill>
                  <a:round/>
                  <a:headEnd/>
                  <a:tailEnd/>
                </a:ln>
                <a:solidFill>
                  <a:srgbClr val="002060"/>
                </a:solidFill>
                <a:latin typeface="Arial Black"/>
              </a:rPr>
              <a:t>or</a:t>
            </a:r>
          </a:p>
        </p:txBody>
      </p:sp>
      <p:sp>
        <p:nvSpPr>
          <p:cNvPr id="11268" name="Text Box 4"/>
          <p:cNvSpPr txBox="1">
            <a:spLocks noChangeArrowheads="1"/>
          </p:cNvSpPr>
          <p:nvPr/>
        </p:nvSpPr>
        <p:spPr bwMode="auto">
          <a:xfrm>
            <a:off x="1447800" y="4343400"/>
            <a:ext cx="4495800"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b="1" dirty="0">
                <a:solidFill>
                  <a:srgbClr val="002060"/>
                </a:solidFill>
                <a:latin typeface="+mn-lt"/>
              </a:rPr>
              <a:t>int x[3] = {9,11,13}; </a:t>
            </a:r>
            <a:endParaRPr kumimoji="1" lang="en-US" b="1" dirty="0" smtClean="0">
              <a:solidFill>
                <a:srgbClr val="002060"/>
              </a:solidFill>
              <a:latin typeface="+mn-lt"/>
            </a:endParaRPr>
          </a:p>
          <a:p>
            <a:pPr>
              <a:lnSpc>
                <a:spcPct val="95000"/>
              </a:lnSpc>
              <a:spcBef>
                <a:spcPts val="600"/>
              </a:spcBef>
            </a:pPr>
            <a:endParaRPr kumimoji="1" lang="en-US" b="1" dirty="0">
              <a:solidFill>
                <a:srgbClr val="002060"/>
              </a:solidFill>
              <a:latin typeface="+mn-lt"/>
            </a:endParaRPr>
          </a:p>
          <a:p>
            <a:pPr>
              <a:spcBef>
                <a:spcPts val="0"/>
              </a:spcBef>
            </a:pPr>
            <a:r>
              <a:rPr kumimoji="1" lang="en-US" b="1" dirty="0">
                <a:solidFill>
                  <a:srgbClr val="002060"/>
                </a:solidFill>
                <a:latin typeface="+mn-lt"/>
              </a:rPr>
              <a:t>for (int i = 0; i&lt;3; i++)</a:t>
            </a:r>
          </a:p>
          <a:p>
            <a:pPr>
              <a:spcBef>
                <a:spcPts val="0"/>
              </a:spcBef>
            </a:pPr>
            <a:r>
              <a:rPr kumimoji="1" lang="en-US" b="1" dirty="0" smtClean="0">
                <a:solidFill>
                  <a:srgbClr val="002060"/>
                </a:solidFill>
                <a:latin typeface="+mn-lt"/>
              </a:rPr>
              <a:t>	</a:t>
            </a:r>
            <a:r>
              <a:rPr kumimoji="1" lang="en-US" b="1" dirty="0" err="1" smtClean="0">
                <a:solidFill>
                  <a:srgbClr val="002060"/>
                </a:solidFill>
                <a:latin typeface="+mn-lt"/>
              </a:rPr>
              <a:t>cout</a:t>
            </a:r>
            <a:r>
              <a:rPr kumimoji="1" lang="en-US" b="1" dirty="0" smtClean="0">
                <a:solidFill>
                  <a:srgbClr val="002060"/>
                </a:solidFill>
                <a:latin typeface="+mn-lt"/>
              </a:rPr>
              <a:t> </a:t>
            </a:r>
            <a:r>
              <a:rPr kumimoji="1" lang="en-US" b="1" dirty="0">
                <a:solidFill>
                  <a:srgbClr val="002060"/>
                </a:solidFill>
                <a:latin typeface="+mn-lt"/>
              </a:rPr>
              <a:t>&lt;&lt; x[i] &lt;&lt; </a:t>
            </a:r>
            <a:r>
              <a:rPr kumimoji="1" lang="en-US" b="1" dirty="0" err="1">
                <a:solidFill>
                  <a:srgbClr val="002060"/>
                </a:solidFill>
                <a:latin typeface="+mn-lt"/>
              </a:rPr>
              <a:t>endl</a:t>
            </a:r>
            <a:r>
              <a:rPr kumimoji="1" lang="en-US" sz="2800" dirty="0" smtClean="0">
                <a:solidFill>
                  <a:srgbClr val="002060"/>
                </a:solidFill>
                <a:latin typeface="+mn-lt"/>
              </a:rPr>
              <a:t>;</a:t>
            </a:r>
            <a:endParaRPr kumimoji="1" lang="en-US" sz="2800" dirty="0">
              <a:solidFill>
                <a:srgbClr val="002060"/>
              </a:solidFill>
              <a:latin typeface="+mn-lt"/>
            </a:endParaRPr>
          </a:p>
        </p:txBody>
      </p:sp>
      <p:sp>
        <p:nvSpPr>
          <p:cNvPr id="10" name="Text Box 4"/>
          <p:cNvSpPr txBox="1">
            <a:spLocks noChangeArrowheads="1"/>
          </p:cNvSpPr>
          <p:nvPr/>
        </p:nvSpPr>
        <p:spPr bwMode="auto">
          <a:xfrm>
            <a:off x="6553200" y="2154263"/>
            <a:ext cx="1914525" cy="19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5000"/>
              </a:lnSpc>
              <a:spcBef>
                <a:spcPts val="600"/>
              </a:spcBef>
            </a:pPr>
            <a:r>
              <a:rPr kumimoji="1" lang="en-US" sz="2800" dirty="0" smtClean="0">
                <a:solidFill>
                  <a:srgbClr val="FF0000"/>
                </a:solidFill>
              </a:rPr>
              <a:t>Output:</a:t>
            </a:r>
          </a:p>
          <a:p>
            <a:pPr>
              <a:lnSpc>
                <a:spcPct val="95000"/>
              </a:lnSpc>
              <a:spcBef>
                <a:spcPts val="600"/>
              </a:spcBef>
            </a:pPr>
            <a:r>
              <a:rPr kumimoji="1" lang="en-US" sz="2800" dirty="0">
                <a:solidFill>
                  <a:srgbClr val="FF0000"/>
                </a:solidFill>
              </a:rPr>
              <a:t>	</a:t>
            </a:r>
            <a:r>
              <a:rPr kumimoji="1" lang="en-US" sz="2800" b="1" dirty="0">
                <a:solidFill>
                  <a:srgbClr val="FF0000"/>
                </a:solidFill>
              </a:rPr>
              <a:t> </a:t>
            </a:r>
            <a:r>
              <a:rPr kumimoji="1" lang="en-US" sz="2800" b="1" dirty="0" smtClean="0">
                <a:solidFill>
                  <a:srgbClr val="FF0000"/>
                </a:solidFill>
              </a:rPr>
              <a:t>   9</a:t>
            </a:r>
          </a:p>
          <a:p>
            <a:pPr>
              <a:lnSpc>
                <a:spcPct val="95000"/>
              </a:lnSpc>
              <a:spcBef>
                <a:spcPts val="600"/>
              </a:spcBef>
            </a:pPr>
            <a:r>
              <a:rPr kumimoji="1" lang="en-US" sz="2800" b="1" dirty="0" smtClean="0">
                <a:solidFill>
                  <a:srgbClr val="FF0000"/>
                </a:solidFill>
              </a:rPr>
              <a:t>	   11</a:t>
            </a:r>
          </a:p>
          <a:p>
            <a:pPr>
              <a:lnSpc>
                <a:spcPct val="95000"/>
              </a:lnSpc>
              <a:spcBef>
                <a:spcPts val="600"/>
              </a:spcBef>
            </a:pPr>
            <a:r>
              <a:rPr kumimoji="1" lang="en-US" sz="2800" b="1" dirty="0" smtClean="0">
                <a:solidFill>
                  <a:srgbClr val="FF0000"/>
                </a:solidFill>
              </a:rPr>
              <a:t>	   13</a:t>
            </a:r>
            <a:endParaRPr kumimoji="1" lang="en-US" sz="2800" b="1" dirty="0">
              <a:solidFill>
                <a:srgbClr val="FF0000"/>
              </a:solidFill>
            </a:endParaRPr>
          </a:p>
        </p:txBody>
      </p:sp>
    </p:spTree>
    <p:extLst>
      <p:ext uri="{BB962C8B-B14F-4D97-AF65-F5344CB8AC3E}">
        <p14:creationId xmlns:p14="http://schemas.microsoft.com/office/powerpoint/2010/main" val="1986919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slide(fromTop)">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fltVal val="0"/>
                                          </p:val>
                                        </p:tav>
                                        <p:tav tm="100000">
                                          <p:val>
                                            <p:strVal val="#ppt_w"/>
                                          </p:val>
                                        </p:tav>
                                      </p:tavLst>
                                    </p:anim>
                                    <p:anim calcmode="lin" valueType="num">
                                      <p:cBhvr>
                                        <p:cTn id="13" dur="1000" fill="hold"/>
                                        <p:tgtEl>
                                          <p:spTgt spid="11267"/>
                                        </p:tgtEl>
                                        <p:attrNameLst>
                                          <p:attrName>ppt_h</p:attrName>
                                        </p:attrNameLst>
                                      </p:cBhvr>
                                      <p:tavLst>
                                        <p:tav tm="0">
                                          <p:val>
                                            <p:fltVal val="0"/>
                                          </p:val>
                                        </p:tav>
                                        <p:tav tm="100000">
                                          <p:val>
                                            <p:strVal val="#ppt_h"/>
                                          </p:val>
                                        </p:tav>
                                      </p:tavLst>
                                    </p:anim>
                                    <p:anim calcmode="lin" valueType="num">
                                      <p:cBhvr>
                                        <p:cTn id="14"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000"/>
                            </p:stCondLst>
                            <p:childTnLst>
                              <p:par>
                                <p:cTn id="17" presetID="12" presetClass="entr" presetSubtype="1" fill="hold" grpId="0" nodeType="after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slide(fromTop)">
                                      <p:cBhvr>
                                        <p:cTn id="19" dur="500"/>
                                        <p:tgtEl>
                                          <p:spTgt spid="1126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p:bldP spid="11268" grpId="0" autoUpdateAnimBg="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EB572375-96E0-4DBB-B3D7-B1489209CDB4}" type="slidenum">
              <a:rPr lang="en-US" smtClean="0"/>
              <a:pPr/>
              <a:t>13</a:t>
            </a:fld>
            <a:endParaRPr lang="en-US"/>
          </a:p>
        </p:txBody>
      </p:sp>
      <p:sp>
        <p:nvSpPr>
          <p:cNvPr id="2" name="Title 1"/>
          <p:cNvSpPr>
            <a:spLocks noGrp="1"/>
          </p:cNvSpPr>
          <p:nvPr>
            <p:ph type="title"/>
          </p:nvPr>
        </p:nvSpPr>
        <p:spPr/>
        <p:txBody>
          <a:bodyPr>
            <a:normAutofit/>
          </a:bodyPr>
          <a:lstStyle/>
          <a:p>
            <a:pPr algn="ctr"/>
            <a:r>
              <a:rPr lang="en-US" sz="2800" b="1" i="1" dirty="0" smtClean="0">
                <a:solidFill>
                  <a:srgbClr val="002060"/>
                </a:solidFill>
              </a:rPr>
              <a:t>Reading and Displaying 1D Arrays</a:t>
            </a:r>
            <a:endParaRPr lang="en-US" sz="2800" b="1" i="1" dirty="0">
              <a:solidFill>
                <a:srgbClr val="002060"/>
              </a:solidFill>
            </a:endParaRPr>
          </a:p>
        </p:txBody>
      </p:sp>
      <p:sp>
        <p:nvSpPr>
          <p:cNvPr id="3" name="Rectangle 2"/>
          <p:cNvSpPr/>
          <p:nvPr/>
        </p:nvSpPr>
        <p:spPr>
          <a:xfrm>
            <a:off x="1447800" y="1821597"/>
            <a:ext cx="5943600" cy="5016758"/>
          </a:xfrm>
          <a:prstGeom prst="rect">
            <a:avLst/>
          </a:prstGeom>
        </p:spPr>
        <p:txBody>
          <a:bodyPr wrap="square">
            <a:spAutoFit/>
          </a:bodyPr>
          <a:lstStyle/>
          <a:p>
            <a:r>
              <a:rPr lang="en-IN" sz="2000" b="1" dirty="0">
                <a:solidFill>
                  <a:srgbClr val="002060"/>
                </a:solidFill>
                <a:latin typeface="+mn-lt"/>
              </a:rPr>
              <a:t>#include&lt;</a:t>
            </a:r>
            <a:r>
              <a:rPr lang="en-IN" sz="2000" b="1" dirty="0" err="1">
                <a:solidFill>
                  <a:srgbClr val="002060"/>
                </a:solidFill>
                <a:latin typeface="+mn-lt"/>
              </a:rPr>
              <a:t>iostream.h</a:t>
            </a:r>
            <a:r>
              <a:rPr lang="en-IN" sz="2000" b="1" dirty="0">
                <a:solidFill>
                  <a:srgbClr val="002060"/>
                </a:solidFill>
                <a:latin typeface="+mn-lt"/>
              </a:rPr>
              <a:t>&gt;</a:t>
            </a:r>
          </a:p>
          <a:p>
            <a:r>
              <a:rPr lang="en-IN" sz="2000" b="1" dirty="0" smtClean="0">
                <a:solidFill>
                  <a:srgbClr val="002060"/>
                </a:solidFill>
                <a:latin typeface="+mn-lt"/>
              </a:rPr>
              <a:t>void </a:t>
            </a:r>
            <a:r>
              <a:rPr lang="en-IN" sz="2000" b="1" dirty="0">
                <a:solidFill>
                  <a:srgbClr val="002060"/>
                </a:solidFill>
                <a:latin typeface="+mn-lt"/>
              </a:rPr>
              <a:t>main()</a:t>
            </a:r>
          </a:p>
          <a:p>
            <a:r>
              <a:rPr lang="en-IN" sz="2000" b="1" dirty="0">
                <a:solidFill>
                  <a:srgbClr val="002060"/>
                </a:solidFill>
                <a:latin typeface="+mn-lt"/>
              </a:rPr>
              <a:t>{ </a:t>
            </a:r>
          </a:p>
          <a:p>
            <a:r>
              <a:rPr lang="en-IN" sz="2000" b="1" dirty="0">
                <a:solidFill>
                  <a:srgbClr val="002060"/>
                </a:solidFill>
                <a:latin typeface="+mn-lt"/>
              </a:rPr>
              <a:t>  </a:t>
            </a:r>
            <a:r>
              <a:rPr lang="en-IN" sz="2000" b="1" dirty="0" smtClean="0">
                <a:solidFill>
                  <a:srgbClr val="002060"/>
                </a:solidFill>
                <a:latin typeface="+mn-lt"/>
              </a:rPr>
              <a:t>	 </a:t>
            </a:r>
            <a:r>
              <a:rPr lang="en-IN" sz="2000" b="1" dirty="0" err="1">
                <a:solidFill>
                  <a:srgbClr val="002060"/>
                </a:solidFill>
                <a:latin typeface="+mn-lt"/>
              </a:rPr>
              <a:t>int</a:t>
            </a:r>
            <a:r>
              <a:rPr lang="en-IN" sz="2000" b="1" dirty="0">
                <a:solidFill>
                  <a:srgbClr val="002060"/>
                </a:solidFill>
                <a:latin typeface="+mn-lt"/>
              </a:rPr>
              <a:t> </a:t>
            </a:r>
            <a:r>
              <a:rPr lang="en-IN" sz="2000" b="1" dirty="0" err="1" smtClean="0">
                <a:solidFill>
                  <a:srgbClr val="002060"/>
                </a:solidFill>
                <a:latin typeface="+mn-lt"/>
              </a:rPr>
              <a:t>arr</a:t>
            </a:r>
            <a:r>
              <a:rPr lang="en-IN" sz="2000" b="1" dirty="0" smtClean="0">
                <a:solidFill>
                  <a:srgbClr val="002060"/>
                </a:solidFill>
                <a:latin typeface="+mn-lt"/>
              </a:rPr>
              <a:t>[50],</a:t>
            </a:r>
            <a:r>
              <a:rPr lang="en-IN" sz="2000" b="1" dirty="0" err="1" smtClean="0">
                <a:solidFill>
                  <a:srgbClr val="002060"/>
                </a:solidFill>
                <a:latin typeface="+mn-lt"/>
              </a:rPr>
              <a:t>n,i</a:t>
            </a:r>
            <a:r>
              <a:rPr lang="en-IN" sz="2000" b="1" dirty="0" smtClean="0">
                <a:solidFill>
                  <a:srgbClr val="002060"/>
                </a:solidFill>
                <a:latin typeface="+mn-lt"/>
              </a:rPr>
              <a:t>;</a:t>
            </a:r>
          </a:p>
          <a:p>
            <a:endParaRPr lang="en-IN" sz="2000" b="1" dirty="0">
              <a:solidFill>
                <a:srgbClr val="002060"/>
              </a:solidFill>
              <a:latin typeface="+mn-lt"/>
            </a:endParaRPr>
          </a:p>
          <a:p>
            <a:r>
              <a:rPr lang="en-IN" sz="2000" b="1" dirty="0">
                <a:solidFill>
                  <a:srgbClr val="002060"/>
                </a:solidFill>
                <a:latin typeface="+mn-lt"/>
              </a:rPr>
              <a:t>  </a:t>
            </a:r>
            <a:r>
              <a:rPr lang="en-IN" sz="2000" b="1" dirty="0" smtClean="0">
                <a:solidFill>
                  <a:srgbClr val="002060"/>
                </a:solidFill>
                <a:latin typeface="+mn-lt"/>
              </a:rPr>
              <a:t>	 </a:t>
            </a:r>
            <a:r>
              <a:rPr lang="en-IN" sz="2000" b="1" dirty="0" err="1">
                <a:solidFill>
                  <a:srgbClr val="002060"/>
                </a:solidFill>
                <a:latin typeface="+mn-lt"/>
              </a:rPr>
              <a:t>cout</a:t>
            </a:r>
            <a:r>
              <a:rPr lang="en-IN" sz="2000" b="1" dirty="0">
                <a:solidFill>
                  <a:srgbClr val="002060"/>
                </a:solidFill>
                <a:latin typeface="+mn-lt"/>
              </a:rPr>
              <a:t>&lt;&lt; " enter </a:t>
            </a:r>
            <a:r>
              <a:rPr lang="en-IN" sz="2000" b="1" dirty="0" smtClean="0">
                <a:solidFill>
                  <a:srgbClr val="002060"/>
                </a:solidFill>
                <a:latin typeface="+mn-lt"/>
              </a:rPr>
              <a:t>the number of elements\n</a:t>
            </a:r>
            <a:r>
              <a:rPr lang="en-IN" sz="2000" b="1" dirty="0">
                <a:solidFill>
                  <a:srgbClr val="002060"/>
                </a:solidFill>
                <a:latin typeface="+mn-lt"/>
              </a:rPr>
              <a:t>";</a:t>
            </a:r>
          </a:p>
          <a:p>
            <a:r>
              <a:rPr lang="en-IN" sz="2000" b="1" dirty="0">
                <a:solidFill>
                  <a:srgbClr val="002060"/>
                </a:solidFill>
                <a:latin typeface="+mn-lt"/>
              </a:rPr>
              <a:t> </a:t>
            </a:r>
            <a:r>
              <a:rPr lang="en-IN" sz="2000" b="1" dirty="0" smtClean="0">
                <a:solidFill>
                  <a:srgbClr val="002060"/>
                </a:solidFill>
                <a:latin typeface="+mn-lt"/>
              </a:rPr>
              <a:t> 	 </a:t>
            </a:r>
            <a:r>
              <a:rPr lang="en-IN" sz="2000" b="1" dirty="0" err="1" smtClean="0">
                <a:solidFill>
                  <a:srgbClr val="002060"/>
                </a:solidFill>
                <a:latin typeface="+mn-lt"/>
              </a:rPr>
              <a:t>cin</a:t>
            </a:r>
            <a:r>
              <a:rPr lang="en-IN" sz="2000" b="1" dirty="0">
                <a:solidFill>
                  <a:srgbClr val="002060"/>
                </a:solidFill>
                <a:latin typeface="+mn-lt"/>
              </a:rPr>
              <a:t>&gt;&gt;n</a:t>
            </a:r>
            <a:r>
              <a:rPr lang="en-IN" sz="2000" b="1" dirty="0" smtClean="0">
                <a:solidFill>
                  <a:srgbClr val="002060"/>
                </a:solidFill>
                <a:latin typeface="+mn-lt"/>
              </a:rPr>
              <a:t>;</a:t>
            </a:r>
          </a:p>
          <a:p>
            <a:endParaRPr lang="en-IN" sz="2000" b="1" dirty="0" smtClean="0">
              <a:solidFill>
                <a:srgbClr val="002060"/>
              </a:solidFill>
              <a:latin typeface="+mn-lt"/>
            </a:endParaRPr>
          </a:p>
          <a:p>
            <a:r>
              <a:rPr lang="en-IN" sz="2000" b="1" dirty="0" smtClean="0">
                <a:solidFill>
                  <a:srgbClr val="002060"/>
                </a:solidFill>
                <a:latin typeface="+mn-lt"/>
              </a:rPr>
              <a:t>  	 </a:t>
            </a:r>
            <a:r>
              <a:rPr lang="en-IN" sz="2000" b="1" dirty="0" err="1" smtClean="0">
                <a:solidFill>
                  <a:srgbClr val="002060"/>
                </a:solidFill>
                <a:latin typeface="+mn-lt"/>
              </a:rPr>
              <a:t>cout</a:t>
            </a:r>
            <a:r>
              <a:rPr lang="en-IN" sz="2000" b="1" dirty="0" smtClean="0">
                <a:solidFill>
                  <a:srgbClr val="002060"/>
                </a:solidFill>
                <a:latin typeface="+mn-lt"/>
              </a:rPr>
              <a:t>&lt;&lt; “Enter the elements:”;</a:t>
            </a:r>
          </a:p>
          <a:p>
            <a:r>
              <a:rPr lang="en-IN" sz="2000" b="1" dirty="0" smtClean="0">
                <a:solidFill>
                  <a:srgbClr val="002060"/>
                </a:solidFill>
                <a:latin typeface="+mn-lt"/>
              </a:rPr>
              <a:t>  	 for(</a:t>
            </a:r>
            <a:r>
              <a:rPr lang="en-IN" sz="2000" b="1" dirty="0" err="1" smtClean="0">
                <a:solidFill>
                  <a:srgbClr val="002060"/>
                </a:solidFill>
                <a:latin typeface="+mn-lt"/>
              </a:rPr>
              <a:t>int</a:t>
            </a:r>
            <a:r>
              <a:rPr lang="en-IN" sz="2000" b="1" dirty="0" smtClean="0">
                <a:solidFill>
                  <a:srgbClr val="002060"/>
                </a:solidFill>
                <a:latin typeface="+mn-lt"/>
              </a:rPr>
              <a:t> </a:t>
            </a:r>
            <a:r>
              <a:rPr lang="en-IN" sz="2000" b="1" dirty="0" err="1" smtClean="0">
                <a:solidFill>
                  <a:srgbClr val="002060"/>
                </a:solidFill>
                <a:latin typeface="+mn-lt"/>
              </a:rPr>
              <a:t>i</a:t>
            </a:r>
            <a:r>
              <a:rPr lang="en-IN" sz="2000" b="1" dirty="0" smtClean="0">
                <a:solidFill>
                  <a:srgbClr val="002060"/>
                </a:solidFill>
                <a:latin typeface="+mn-lt"/>
              </a:rPr>
              <a:t>=0;i&lt;</a:t>
            </a:r>
            <a:r>
              <a:rPr lang="en-IN" sz="2000" b="1" dirty="0" err="1" smtClean="0">
                <a:solidFill>
                  <a:srgbClr val="002060"/>
                </a:solidFill>
                <a:latin typeface="+mn-lt"/>
              </a:rPr>
              <a:t>n;i</a:t>
            </a:r>
            <a:r>
              <a:rPr lang="en-IN" sz="2000" b="1" dirty="0" smtClean="0">
                <a:solidFill>
                  <a:srgbClr val="002060"/>
                </a:solidFill>
                <a:latin typeface="+mn-lt"/>
              </a:rPr>
              <a:t>++)</a:t>
            </a:r>
          </a:p>
          <a:p>
            <a:r>
              <a:rPr lang="en-IN" sz="2000" b="1" dirty="0" smtClean="0">
                <a:solidFill>
                  <a:srgbClr val="002060"/>
                </a:solidFill>
                <a:latin typeface="+mn-lt"/>
              </a:rPr>
              <a:t> 		</a:t>
            </a:r>
            <a:r>
              <a:rPr lang="en-IN" sz="2000" b="1" dirty="0" err="1" smtClean="0">
                <a:solidFill>
                  <a:srgbClr val="002060"/>
                </a:solidFill>
                <a:latin typeface="+mn-lt"/>
              </a:rPr>
              <a:t>cin</a:t>
            </a:r>
            <a:r>
              <a:rPr lang="en-IN" sz="2000" b="1" dirty="0" smtClean="0">
                <a:solidFill>
                  <a:srgbClr val="002060"/>
                </a:solidFill>
                <a:latin typeface="+mn-lt"/>
              </a:rPr>
              <a:t>&gt;&gt; </a:t>
            </a:r>
            <a:r>
              <a:rPr lang="en-IN" sz="2000" b="1" dirty="0" err="1" smtClean="0">
                <a:solidFill>
                  <a:srgbClr val="002060"/>
                </a:solidFill>
                <a:latin typeface="+mn-lt"/>
              </a:rPr>
              <a:t>arr</a:t>
            </a:r>
            <a:r>
              <a:rPr lang="en-IN" sz="2000" b="1" dirty="0" smtClean="0">
                <a:solidFill>
                  <a:srgbClr val="002060"/>
                </a:solidFill>
                <a:latin typeface="+mn-lt"/>
              </a:rPr>
              <a:t>[</a:t>
            </a:r>
            <a:r>
              <a:rPr lang="en-IN" sz="2000" b="1" dirty="0" err="1" smtClean="0">
                <a:solidFill>
                  <a:srgbClr val="002060"/>
                </a:solidFill>
                <a:latin typeface="+mn-lt"/>
              </a:rPr>
              <a:t>i</a:t>
            </a:r>
            <a:r>
              <a:rPr lang="en-IN" sz="2000" b="1" dirty="0" smtClean="0">
                <a:solidFill>
                  <a:srgbClr val="002060"/>
                </a:solidFill>
                <a:latin typeface="+mn-lt"/>
              </a:rPr>
              <a:t>];</a:t>
            </a:r>
          </a:p>
          <a:p>
            <a:r>
              <a:rPr lang="en-IN" sz="2000" b="1" dirty="0" smtClean="0">
                <a:solidFill>
                  <a:srgbClr val="002060"/>
                </a:solidFill>
                <a:latin typeface="+mn-lt"/>
              </a:rPr>
              <a:t>   </a:t>
            </a:r>
          </a:p>
          <a:p>
            <a:r>
              <a:rPr lang="en-IN" sz="2000" b="1" dirty="0" smtClean="0">
                <a:solidFill>
                  <a:srgbClr val="002060"/>
                </a:solidFill>
                <a:latin typeface="+mn-lt"/>
              </a:rPr>
              <a:t> 	 </a:t>
            </a:r>
            <a:r>
              <a:rPr lang="en-IN" sz="2000" b="1" dirty="0" err="1" smtClean="0">
                <a:solidFill>
                  <a:srgbClr val="002060"/>
                </a:solidFill>
                <a:latin typeface="+mn-lt"/>
              </a:rPr>
              <a:t>cout</a:t>
            </a:r>
            <a:r>
              <a:rPr lang="en-IN" sz="2000" b="1" dirty="0" smtClean="0">
                <a:solidFill>
                  <a:srgbClr val="002060"/>
                </a:solidFill>
                <a:latin typeface="+mn-lt"/>
              </a:rPr>
              <a:t>&lt;&lt; " The array elements are\n";</a:t>
            </a:r>
          </a:p>
          <a:p>
            <a:r>
              <a:rPr lang="en-IN" sz="2000" b="1" dirty="0" smtClean="0">
                <a:solidFill>
                  <a:srgbClr val="002060"/>
                </a:solidFill>
                <a:latin typeface="+mn-lt"/>
              </a:rPr>
              <a:t>	  for(</a:t>
            </a:r>
            <a:r>
              <a:rPr lang="en-IN" sz="2000" b="1" dirty="0" err="1" smtClean="0">
                <a:solidFill>
                  <a:srgbClr val="002060"/>
                </a:solidFill>
                <a:latin typeface="+mn-lt"/>
              </a:rPr>
              <a:t>int</a:t>
            </a:r>
            <a:r>
              <a:rPr lang="en-IN" sz="2000" b="1" dirty="0" smtClean="0">
                <a:solidFill>
                  <a:srgbClr val="002060"/>
                </a:solidFill>
                <a:latin typeface="+mn-lt"/>
              </a:rPr>
              <a:t> </a:t>
            </a:r>
            <a:r>
              <a:rPr lang="en-IN" sz="2000" b="1" dirty="0" err="1" smtClean="0">
                <a:solidFill>
                  <a:srgbClr val="002060"/>
                </a:solidFill>
                <a:latin typeface="+mn-lt"/>
              </a:rPr>
              <a:t>i</a:t>
            </a:r>
            <a:r>
              <a:rPr lang="en-IN" sz="2000" b="1" dirty="0" smtClean="0">
                <a:solidFill>
                  <a:srgbClr val="002060"/>
                </a:solidFill>
                <a:latin typeface="+mn-lt"/>
              </a:rPr>
              <a:t>=0; </a:t>
            </a:r>
            <a:r>
              <a:rPr lang="en-IN" sz="2000" b="1" dirty="0" err="1" smtClean="0">
                <a:solidFill>
                  <a:srgbClr val="002060"/>
                </a:solidFill>
                <a:latin typeface="+mn-lt"/>
              </a:rPr>
              <a:t>i</a:t>
            </a:r>
            <a:r>
              <a:rPr lang="en-IN" sz="2000" b="1" dirty="0" smtClean="0">
                <a:solidFill>
                  <a:srgbClr val="002060"/>
                </a:solidFill>
                <a:latin typeface="+mn-lt"/>
              </a:rPr>
              <a:t>&lt;n; </a:t>
            </a:r>
            <a:r>
              <a:rPr lang="en-IN" sz="2000" b="1" dirty="0" err="1" smtClean="0">
                <a:solidFill>
                  <a:srgbClr val="002060"/>
                </a:solidFill>
                <a:latin typeface="+mn-lt"/>
              </a:rPr>
              <a:t>i</a:t>
            </a:r>
            <a:r>
              <a:rPr lang="en-IN" sz="2000" b="1" dirty="0" smtClean="0">
                <a:solidFill>
                  <a:srgbClr val="002060"/>
                </a:solidFill>
                <a:latin typeface="+mn-lt"/>
              </a:rPr>
              <a:t>++)</a:t>
            </a:r>
          </a:p>
          <a:p>
            <a:r>
              <a:rPr lang="en-IN" sz="2000" b="1" dirty="0" smtClean="0">
                <a:solidFill>
                  <a:srgbClr val="002060"/>
                </a:solidFill>
                <a:latin typeface="+mn-lt"/>
              </a:rPr>
              <a:t>     		 </a:t>
            </a:r>
            <a:r>
              <a:rPr lang="en-IN" sz="2000" b="1" dirty="0" err="1" smtClean="0">
                <a:solidFill>
                  <a:srgbClr val="002060"/>
                </a:solidFill>
                <a:latin typeface="+mn-lt"/>
              </a:rPr>
              <a:t>cout</a:t>
            </a:r>
            <a:r>
              <a:rPr lang="en-IN" sz="2000" b="1" dirty="0" smtClean="0">
                <a:solidFill>
                  <a:srgbClr val="002060"/>
                </a:solidFill>
                <a:latin typeface="+mn-lt"/>
              </a:rPr>
              <a:t>&lt;&lt;</a:t>
            </a:r>
            <a:r>
              <a:rPr lang="en-IN" sz="2000" b="1" dirty="0" err="1" smtClean="0">
                <a:solidFill>
                  <a:srgbClr val="002060"/>
                </a:solidFill>
                <a:latin typeface="+mn-lt"/>
              </a:rPr>
              <a:t>arr</a:t>
            </a:r>
            <a:r>
              <a:rPr lang="en-IN" sz="2000" b="1" dirty="0" smtClean="0">
                <a:solidFill>
                  <a:srgbClr val="002060"/>
                </a:solidFill>
                <a:latin typeface="+mn-lt"/>
              </a:rPr>
              <a:t>[</a:t>
            </a:r>
            <a:r>
              <a:rPr lang="en-IN" sz="2000" b="1" dirty="0" err="1" smtClean="0">
                <a:solidFill>
                  <a:srgbClr val="002060"/>
                </a:solidFill>
                <a:latin typeface="+mn-lt"/>
              </a:rPr>
              <a:t>i</a:t>
            </a:r>
            <a:r>
              <a:rPr lang="en-IN" sz="2000" b="1" dirty="0" smtClean="0">
                <a:solidFill>
                  <a:srgbClr val="002060"/>
                </a:solidFill>
                <a:latin typeface="+mn-lt"/>
              </a:rPr>
              <a:t>];  </a:t>
            </a:r>
          </a:p>
          <a:p>
            <a:r>
              <a:rPr lang="en-IN" sz="2000" b="1" dirty="0" smtClean="0">
                <a:solidFill>
                  <a:srgbClr val="002060"/>
                </a:solidFill>
                <a:latin typeface="+mn-lt"/>
              </a:rPr>
              <a:t> }</a:t>
            </a:r>
            <a:endParaRPr lang="en-IN" sz="2000" b="1" dirty="0">
              <a:solidFill>
                <a:srgbClr val="002060"/>
              </a:solidFill>
              <a:latin typeface="+mn-lt"/>
            </a:endParaRPr>
          </a:p>
        </p:txBody>
      </p:sp>
    </p:spTree>
    <p:extLst>
      <p:ext uri="{BB962C8B-B14F-4D97-AF65-F5344CB8AC3E}">
        <p14:creationId xmlns:p14="http://schemas.microsoft.com/office/powerpoint/2010/main" val="15707072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EB572375-96E0-4DBB-B3D7-B1489209CDB4}" type="slidenum">
              <a:rPr lang="en-US" smtClean="0"/>
              <a:pPr/>
              <a:t>14</a:t>
            </a:fld>
            <a:endParaRPr lang="en-US"/>
          </a:p>
        </p:txBody>
      </p:sp>
      <p:sp>
        <p:nvSpPr>
          <p:cNvPr id="2" name="Title 1"/>
          <p:cNvSpPr>
            <a:spLocks noGrp="1"/>
          </p:cNvSpPr>
          <p:nvPr>
            <p:ph type="title"/>
          </p:nvPr>
        </p:nvSpPr>
        <p:spPr>
          <a:xfrm>
            <a:off x="1143000" y="14614"/>
            <a:ext cx="7696200" cy="838200"/>
          </a:xfrm>
        </p:spPr>
        <p:txBody>
          <a:bodyPr>
            <a:noAutofit/>
          </a:bodyPr>
          <a:lstStyle/>
          <a:p>
            <a:r>
              <a:rPr lang="en-US" sz="2700" b="1" i="1" dirty="0" smtClean="0">
                <a:solidFill>
                  <a:srgbClr val="002060"/>
                </a:solidFill>
              </a:rPr>
              <a:t>Program to add </a:t>
            </a:r>
            <a:r>
              <a:rPr lang="en-US" sz="2700" b="1" i="1" dirty="0">
                <a:solidFill>
                  <a:srgbClr val="002060"/>
                </a:solidFill>
              </a:rPr>
              <a:t>two array elements and store the corresponding elements sum in another array</a:t>
            </a:r>
          </a:p>
        </p:txBody>
      </p:sp>
      <p:sp>
        <p:nvSpPr>
          <p:cNvPr id="27650" name="Rectangle 2"/>
          <p:cNvSpPr>
            <a:spLocks noChangeArrowheads="1"/>
          </p:cNvSpPr>
          <p:nvPr/>
        </p:nvSpPr>
        <p:spPr bwMode="auto">
          <a:xfrm>
            <a:off x="1143000" y="914400"/>
            <a:ext cx="3810000" cy="6017032"/>
          </a:xfrm>
          <a:prstGeom prst="rect">
            <a:avLst/>
          </a:prstGeom>
          <a:noFill/>
          <a:ln w="9525">
            <a:solidFill>
              <a:schemeClr val="accent1"/>
            </a:solidFill>
            <a:miter lim="800000"/>
            <a:headEnd/>
            <a:tailEnd/>
          </a:ln>
        </p:spPr>
        <p:txBody>
          <a:bodyPr wrap="square">
            <a:spAutoFit/>
          </a:bodyPr>
          <a:lstStyle/>
          <a:p>
            <a:pPr>
              <a:spcBef>
                <a:spcPts val="600"/>
              </a:spcBef>
              <a:defRPr/>
            </a:pPr>
            <a:r>
              <a:rPr lang="en-US" sz="2000" b="1" dirty="0" err="1" smtClean="0">
                <a:solidFill>
                  <a:srgbClr val="002060"/>
                </a:solidFill>
                <a:latin typeface="+mn-lt"/>
              </a:rPr>
              <a:t>int</a:t>
            </a:r>
            <a:r>
              <a:rPr lang="en-US" sz="2000" b="1" dirty="0" smtClean="0">
                <a:solidFill>
                  <a:srgbClr val="002060"/>
                </a:solidFill>
                <a:latin typeface="+mn-lt"/>
              </a:rPr>
              <a:t> a[100],b[100],c[100],</a:t>
            </a:r>
            <a:r>
              <a:rPr lang="en-US" sz="2000" b="1" dirty="0" err="1" smtClean="0">
                <a:solidFill>
                  <a:srgbClr val="002060"/>
                </a:solidFill>
                <a:latin typeface="+mn-lt"/>
              </a:rPr>
              <a:t>n,m,i</a:t>
            </a:r>
            <a:r>
              <a:rPr lang="en-US" sz="2000" b="1" dirty="0" smtClean="0">
                <a:solidFill>
                  <a:srgbClr val="002060"/>
                </a:solidFill>
                <a:latin typeface="+mn-lt"/>
              </a:rPr>
              <a:t>;</a:t>
            </a:r>
          </a:p>
          <a:p>
            <a:pPr>
              <a:spcBef>
                <a:spcPts val="600"/>
              </a:spcBef>
              <a:defRPr/>
            </a:pPr>
            <a:endParaRPr lang="en-US" sz="2000" b="1" dirty="0" smtClean="0">
              <a:solidFill>
                <a:srgbClr val="002060"/>
              </a:solidFill>
              <a:latin typeface="+mn-lt"/>
            </a:endParaRPr>
          </a:p>
          <a:p>
            <a:pPr>
              <a:spcBef>
                <a:spcPts val="600"/>
              </a:spcBef>
              <a:defRPr/>
            </a:pPr>
            <a:r>
              <a:rPr lang="en-US" sz="2000" b="1" dirty="0" err="1" smtClean="0">
                <a:solidFill>
                  <a:srgbClr val="002060"/>
                </a:solidFill>
                <a:latin typeface="+mn-lt"/>
              </a:rPr>
              <a:t>cout</a:t>
            </a:r>
            <a:r>
              <a:rPr lang="en-US" sz="2000" b="1" dirty="0">
                <a:solidFill>
                  <a:srgbClr val="002060"/>
                </a:solidFill>
                <a:latin typeface="+mn-lt"/>
              </a:rPr>
              <a:t>&lt;&lt;"enter </a:t>
            </a:r>
            <a:r>
              <a:rPr lang="en-US" sz="2000" b="1" dirty="0" smtClean="0">
                <a:solidFill>
                  <a:srgbClr val="002060"/>
                </a:solidFill>
                <a:latin typeface="+mn-lt"/>
              </a:rPr>
              <a:t>no. </a:t>
            </a:r>
            <a:r>
              <a:rPr lang="en-US" sz="2000" b="1" dirty="0">
                <a:solidFill>
                  <a:srgbClr val="002060"/>
                </a:solidFill>
                <a:latin typeface="+mn-lt"/>
              </a:rPr>
              <a:t>of </a:t>
            </a:r>
            <a:r>
              <a:rPr lang="en-US" sz="2000" b="1" dirty="0" smtClean="0">
                <a:solidFill>
                  <a:srgbClr val="002060"/>
                </a:solidFill>
                <a:latin typeface="+mn-lt"/>
              </a:rPr>
              <a:t>elements in 1</a:t>
            </a:r>
            <a:r>
              <a:rPr lang="en-US" sz="2000" b="1" baseline="30000" dirty="0" smtClean="0">
                <a:solidFill>
                  <a:srgbClr val="002060"/>
                </a:solidFill>
                <a:latin typeface="+mn-lt"/>
              </a:rPr>
              <a:t>st</a:t>
            </a:r>
            <a:r>
              <a:rPr lang="en-US" sz="2000" b="1" dirty="0" smtClean="0">
                <a:solidFill>
                  <a:srgbClr val="002060"/>
                </a:solidFill>
                <a:latin typeface="+mn-lt"/>
              </a:rPr>
              <a:t> array\n</a:t>
            </a:r>
            <a:r>
              <a:rPr lang="en-US" sz="2000" b="1" dirty="0">
                <a:solidFill>
                  <a:srgbClr val="002060"/>
                </a:solidFill>
                <a:latin typeface="+mn-lt"/>
              </a:rPr>
              <a:t>";</a:t>
            </a:r>
          </a:p>
          <a:p>
            <a:pPr>
              <a:spcBef>
                <a:spcPts val="600"/>
              </a:spcBef>
              <a:defRPr/>
            </a:pPr>
            <a:r>
              <a:rPr lang="en-US" sz="2000" b="1" dirty="0" err="1">
                <a:solidFill>
                  <a:srgbClr val="002060"/>
                </a:solidFill>
                <a:latin typeface="+mn-lt"/>
              </a:rPr>
              <a:t>cin</a:t>
            </a:r>
            <a:r>
              <a:rPr lang="en-US" sz="2000" b="1" dirty="0">
                <a:solidFill>
                  <a:srgbClr val="002060"/>
                </a:solidFill>
                <a:latin typeface="+mn-lt"/>
              </a:rPr>
              <a:t>&gt;&gt;n; </a:t>
            </a:r>
            <a:r>
              <a:rPr lang="en-US" sz="2000" b="1" dirty="0" smtClean="0">
                <a:solidFill>
                  <a:srgbClr val="002060"/>
                </a:solidFill>
                <a:latin typeface="+mn-lt"/>
              </a:rPr>
              <a:t>   </a:t>
            </a:r>
            <a:r>
              <a:rPr lang="en-US" sz="2000" b="1" dirty="0" smtClean="0">
                <a:solidFill>
                  <a:srgbClr val="FF0000"/>
                </a:solidFill>
                <a:latin typeface="+mn-lt"/>
              </a:rPr>
              <a:t>//first  array</a:t>
            </a:r>
          </a:p>
          <a:p>
            <a:pPr>
              <a:spcBef>
                <a:spcPts val="600"/>
              </a:spcBef>
              <a:defRPr/>
            </a:pPr>
            <a:endParaRPr lang="en-US" sz="2000" b="1" dirty="0" smtClean="0">
              <a:solidFill>
                <a:srgbClr val="FF0000"/>
              </a:solidFill>
              <a:latin typeface="+mn-lt"/>
            </a:endParaRPr>
          </a:p>
          <a:p>
            <a:pPr>
              <a:spcBef>
                <a:spcPts val="600"/>
              </a:spcBef>
              <a:defRPr/>
            </a:pPr>
            <a:r>
              <a:rPr lang="en-US" sz="2000" b="1" dirty="0" err="1" smtClean="0">
                <a:latin typeface="+mn-lt"/>
              </a:rPr>
              <a:t>cout</a:t>
            </a:r>
            <a:r>
              <a:rPr lang="en-US" sz="2000" b="1" dirty="0" smtClean="0">
                <a:latin typeface="+mn-lt"/>
              </a:rPr>
              <a:t>&lt;&lt;“Enter first array : “;</a:t>
            </a:r>
            <a:endParaRPr lang="en-US" sz="2000" b="1" dirty="0">
              <a:latin typeface="+mn-lt"/>
            </a:endParaRPr>
          </a:p>
          <a:p>
            <a:pPr>
              <a:spcBef>
                <a:spcPts val="600"/>
              </a:spcBef>
              <a:defRPr/>
            </a:pPr>
            <a:r>
              <a:rPr lang="en-US" sz="2000" b="1" dirty="0">
                <a:solidFill>
                  <a:srgbClr val="002060"/>
                </a:solidFill>
                <a:latin typeface="+mn-lt"/>
              </a:rPr>
              <a:t>for(</a:t>
            </a:r>
            <a:r>
              <a:rPr lang="en-US" sz="2000" b="1" dirty="0" err="1">
                <a:solidFill>
                  <a:srgbClr val="002060"/>
                </a:solidFill>
                <a:latin typeface="+mn-lt"/>
              </a:rPr>
              <a:t>i</a:t>
            </a:r>
            <a:r>
              <a:rPr lang="en-US" sz="2000" b="1" dirty="0">
                <a:solidFill>
                  <a:srgbClr val="002060"/>
                </a:solidFill>
                <a:latin typeface="+mn-lt"/>
              </a:rPr>
              <a:t>=0;i&lt;</a:t>
            </a:r>
            <a:r>
              <a:rPr lang="en-US" sz="2000" b="1" dirty="0" err="1">
                <a:solidFill>
                  <a:srgbClr val="002060"/>
                </a:solidFill>
                <a:latin typeface="+mn-lt"/>
              </a:rPr>
              <a:t>n;i</a:t>
            </a:r>
            <a:r>
              <a:rPr lang="en-US" sz="2000" b="1" dirty="0">
                <a:solidFill>
                  <a:srgbClr val="002060"/>
                </a:solidFill>
                <a:latin typeface="+mn-lt"/>
              </a:rPr>
              <a:t>++)</a:t>
            </a:r>
          </a:p>
          <a:p>
            <a:pPr>
              <a:spcBef>
                <a:spcPts val="600"/>
              </a:spcBef>
              <a:defRPr/>
            </a:pPr>
            <a:r>
              <a:rPr lang="en-US" sz="2000" b="1" dirty="0">
                <a:solidFill>
                  <a:srgbClr val="002060"/>
                </a:solidFill>
                <a:latin typeface="+mn-lt"/>
              </a:rPr>
              <a:t> </a:t>
            </a:r>
            <a:r>
              <a:rPr lang="en-US" sz="2000" b="1" dirty="0" smtClean="0">
                <a:solidFill>
                  <a:srgbClr val="002060"/>
                </a:solidFill>
                <a:latin typeface="+mn-lt"/>
              </a:rPr>
              <a:t>   </a:t>
            </a:r>
            <a:r>
              <a:rPr lang="en-US" sz="2000" b="1" dirty="0" err="1" smtClean="0">
                <a:solidFill>
                  <a:srgbClr val="002060"/>
                </a:solidFill>
                <a:latin typeface="+mn-lt"/>
              </a:rPr>
              <a:t>cin</a:t>
            </a:r>
            <a:r>
              <a:rPr lang="en-US" sz="2000" b="1" dirty="0">
                <a:solidFill>
                  <a:srgbClr val="002060"/>
                </a:solidFill>
                <a:latin typeface="+mn-lt"/>
              </a:rPr>
              <a:t>&gt;&gt;a[</a:t>
            </a:r>
            <a:r>
              <a:rPr lang="en-US" sz="2000" b="1" dirty="0" err="1">
                <a:solidFill>
                  <a:srgbClr val="002060"/>
                </a:solidFill>
                <a:latin typeface="+mn-lt"/>
              </a:rPr>
              <a:t>i</a:t>
            </a:r>
            <a:r>
              <a:rPr lang="en-US" sz="2000" b="1" dirty="0" smtClean="0">
                <a:solidFill>
                  <a:srgbClr val="002060"/>
                </a:solidFill>
                <a:latin typeface="+mn-lt"/>
              </a:rPr>
              <a:t>];</a:t>
            </a:r>
          </a:p>
          <a:p>
            <a:pPr>
              <a:spcBef>
                <a:spcPts val="600"/>
              </a:spcBef>
              <a:defRPr/>
            </a:pPr>
            <a:endParaRPr lang="en-US" sz="2000" b="1" dirty="0">
              <a:solidFill>
                <a:srgbClr val="002060"/>
              </a:solidFill>
              <a:latin typeface="+mn-lt"/>
            </a:endParaRPr>
          </a:p>
          <a:p>
            <a:pPr>
              <a:spcBef>
                <a:spcPts val="600"/>
              </a:spcBef>
              <a:defRPr/>
            </a:pPr>
            <a:r>
              <a:rPr lang="en-US" sz="2000" b="1" dirty="0" err="1">
                <a:solidFill>
                  <a:srgbClr val="002060"/>
                </a:solidFill>
                <a:latin typeface="+mn-lt"/>
              </a:rPr>
              <a:t>cout</a:t>
            </a:r>
            <a:r>
              <a:rPr lang="en-US" sz="2000" b="1" dirty="0">
                <a:solidFill>
                  <a:srgbClr val="002060"/>
                </a:solidFill>
                <a:latin typeface="+mn-lt"/>
              </a:rPr>
              <a:t>&lt;&lt;"enter no of </a:t>
            </a:r>
            <a:r>
              <a:rPr lang="en-US" sz="2000" b="1" dirty="0" smtClean="0">
                <a:solidFill>
                  <a:srgbClr val="002060"/>
                </a:solidFill>
                <a:latin typeface="+mn-lt"/>
              </a:rPr>
              <a:t>elements in second </a:t>
            </a:r>
            <a:r>
              <a:rPr lang="en-US" sz="2000" b="1" dirty="0">
                <a:solidFill>
                  <a:srgbClr val="002060"/>
                </a:solidFill>
                <a:latin typeface="+mn-lt"/>
              </a:rPr>
              <a:t>array\n</a:t>
            </a:r>
            <a:r>
              <a:rPr lang="en-US" sz="2000" b="1" dirty="0" smtClean="0">
                <a:solidFill>
                  <a:srgbClr val="002060"/>
                </a:solidFill>
                <a:latin typeface="+mn-lt"/>
              </a:rPr>
              <a:t>";</a:t>
            </a:r>
          </a:p>
          <a:p>
            <a:pPr>
              <a:spcBef>
                <a:spcPts val="600"/>
              </a:spcBef>
              <a:defRPr/>
            </a:pPr>
            <a:endParaRPr lang="en-US" sz="2000" b="1" dirty="0">
              <a:solidFill>
                <a:srgbClr val="002060"/>
              </a:solidFill>
              <a:latin typeface="+mn-lt"/>
            </a:endParaRPr>
          </a:p>
          <a:p>
            <a:pPr>
              <a:spcBef>
                <a:spcPts val="600"/>
              </a:spcBef>
              <a:defRPr/>
            </a:pPr>
            <a:r>
              <a:rPr lang="en-US" sz="2000" b="1" dirty="0" err="1">
                <a:solidFill>
                  <a:srgbClr val="002060"/>
                </a:solidFill>
                <a:latin typeface="+mn-lt"/>
              </a:rPr>
              <a:t>cin</a:t>
            </a:r>
            <a:r>
              <a:rPr lang="en-US" sz="2000" b="1" dirty="0">
                <a:solidFill>
                  <a:srgbClr val="002060"/>
                </a:solidFill>
                <a:latin typeface="+mn-lt"/>
              </a:rPr>
              <a:t>&gt;&gt;m; </a:t>
            </a:r>
            <a:r>
              <a:rPr lang="en-US" sz="2000" b="1" dirty="0" smtClean="0">
                <a:solidFill>
                  <a:srgbClr val="002060"/>
                </a:solidFill>
                <a:latin typeface="+mn-lt"/>
              </a:rPr>
              <a:t>   </a:t>
            </a:r>
            <a:r>
              <a:rPr lang="en-US" sz="2000" b="1" dirty="0" smtClean="0">
                <a:solidFill>
                  <a:srgbClr val="FF0000"/>
                </a:solidFill>
                <a:latin typeface="+mn-lt"/>
              </a:rPr>
              <a:t>//second </a:t>
            </a:r>
            <a:r>
              <a:rPr lang="en-US" sz="2000" b="1" dirty="0">
                <a:solidFill>
                  <a:srgbClr val="FF0000"/>
                </a:solidFill>
                <a:latin typeface="+mn-lt"/>
              </a:rPr>
              <a:t>array</a:t>
            </a:r>
          </a:p>
          <a:p>
            <a:pPr>
              <a:spcBef>
                <a:spcPts val="600"/>
              </a:spcBef>
              <a:defRPr/>
            </a:pPr>
            <a:r>
              <a:rPr lang="en-US" sz="2000" b="1" dirty="0">
                <a:solidFill>
                  <a:srgbClr val="002060"/>
                </a:solidFill>
                <a:latin typeface="+mn-lt"/>
              </a:rPr>
              <a:t>for(</a:t>
            </a:r>
            <a:r>
              <a:rPr lang="en-US" sz="2000" b="1" dirty="0" err="1">
                <a:solidFill>
                  <a:srgbClr val="002060"/>
                </a:solidFill>
                <a:latin typeface="+mn-lt"/>
              </a:rPr>
              <a:t>i</a:t>
            </a:r>
            <a:r>
              <a:rPr lang="en-US" sz="2000" b="1" dirty="0">
                <a:solidFill>
                  <a:srgbClr val="002060"/>
                </a:solidFill>
                <a:latin typeface="+mn-lt"/>
              </a:rPr>
              <a:t>=0;i&lt;</a:t>
            </a:r>
            <a:r>
              <a:rPr lang="en-US" sz="2000" b="1" dirty="0" err="1">
                <a:solidFill>
                  <a:srgbClr val="002060"/>
                </a:solidFill>
                <a:latin typeface="+mn-lt"/>
              </a:rPr>
              <a:t>m;i</a:t>
            </a:r>
            <a:r>
              <a:rPr lang="en-US" sz="2000" b="1" dirty="0">
                <a:solidFill>
                  <a:srgbClr val="002060"/>
                </a:solidFill>
                <a:latin typeface="+mn-lt"/>
              </a:rPr>
              <a:t>++)</a:t>
            </a:r>
          </a:p>
          <a:p>
            <a:pPr>
              <a:spcBef>
                <a:spcPts val="600"/>
              </a:spcBef>
              <a:defRPr/>
            </a:pPr>
            <a:r>
              <a:rPr lang="en-US" sz="2000" b="1" dirty="0" smtClean="0">
                <a:solidFill>
                  <a:srgbClr val="002060"/>
                </a:solidFill>
                <a:latin typeface="+mn-lt"/>
              </a:rPr>
              <a:t>    </a:t>
            </a:r>
            <a:r>
              <a:rPr lang="en-US" sz="2000" b="1" dirty="0" err="1" smtClean="0">
                <a:solidFill>
                  <a:srgbClr val="002060"/>
                </a:solidFill>
                <a:latin typeface="+mn-lt"/>
              </a:rPr>
              <a:t>cin</a:t>
            </a:r>
            <a:r>
              <a:rPr lang="en-US" sz="2000" b="1" dirty="0">
                <a:solidFill>
                  <a:srgbClr val="002060"/>
                </a:solidFill>
                <a:latin typeface="+mn-lt"/>
              </a:rPr>
              <a:t>&gt;&gt;b[</a:t>
            </a:r>
            <a:r>
              <a:rPr lang="en-US" sz="2000" b="1" dirty="0" err="1">
                <a:solidFill>
                  <a:srgbClr val="002060"/>
                </a:solidFill>
                <a:latin typeface="+mn-lt"/>
              </a:rPr>
              <a:t>i</a:t>
            </a:r>
            <a:r>
              <a:rPr lang="en-US" sz="2000" b="1" dirty="0">
                <a:solidFill>
                  <a:srgbClr val="002060"/>
                </a:solidFill>
                <a:latin typeface="+mn-lt"/>
              </a:rPr>
              <a:t>];</a:t>
            </a:r>
          </a:p>
        </p:txBody>
      </p:sp>
      <p:sp>
        <p:nvSpPr>
          <p:cNvPr id="7" name="Rectangle 2"/>
          <p:cNvSpPr>
            <a:spLocks noChangeArrowheads="1"/>
          </p:cNvSpPr>
          <p:nvPr/>
        </p:nvSpPr>
        <p:spPr bwMode="auto">
          <a:xfrm>
            <a:off x="5029200" y="914400"/>
            <a:ext cx="4114800" cy="3785652"/>
          </a:xfrm>
          <a:prstGeom prst="rect">
            <a:avLst/>
          </a:prstGeom>
          <a:noFill/>
          <a:ln w="9525">
            <a:solidFill>
              <a:schemeClr val="accent1"/>
            </a:solidFill>
            <a:miter lim="800000"/>
            <a:headEnd/>
            <a:tailEnd/>
          </a:ln>
        </p:spPr>
        <p:txBody>
          <a:bodyPr wrap="square">
            <a:spAutoFit/>
          </a:bodyPr>
          <a:lstStyle/>
          <a:p>
            <a:r>
              <a:rPr lang="en-US" sz="2000" b="1" dirty="0">
                <a:solidFill>
                  <a:srgbClr val="002060"/>
                </a:solidFill>
                <a:latin typeface="+mj-lt"/>
              </a:rPr>
              <a:t>if(m==n</a:t>
            </a:r>
            <a:r>
              <a:rPr lang="en-US" sz="2000" b="1" dirty="0" smtClean="0">
                <a:solidFill>
                  <a:srgbClr val="002060"/>
                </a:solidFill>
                <a:latin typeface="+mj-lt"/>
              </a:rPr>
              <a:t>)  </a:t>
            </a:r>
            <a:r>
              <a:rPr lang="en-US" sz="1600" b="1" dirty="0" smtClean="0">
                <a:solidFill>
                  <a:srgbClr val="C00000"/>
                </a:solidFill>
                <a:latin typeface="+mj-lt"/>
              </a:rPr>
              <a:t>// checking for same size of arrays</a:t>
            </a:r>
            <a:endParaRPr lang="en-US" sz="1600" b="1" dirty="0">
              <a:solidFill>
                <a:srgbClr val="C00000"/>
              </a:solidFill>
              <a:latin typeface="+mj-lt"/>
            </a:endParaRPr>
          </a:p>
          <a:p>
            <a:r>
              <a:rPr lang="en-US" sz="2000" b="1" dirty="0" smtClean="0">
                <a:solidFill>
                  <a:srgbClr val="002060"/>
                </a:solidFill>
                <a:latin typeface="+mj-lt"/>
              </a:rPr>
              <a:t>{</a:t>
            </a:r>
            <a:endParaRPr lang="en-US" sz="2000" b="1" dirty="0">
              <a:solidFill>
                <a:srgbClr val="002060"/>
              </a:solidFill>
              <a:latin typeface="+mj-lt"/>
            </a:endParaRPr>
          </a:p>
          <a:p>
            <a:r>
              <a:rPr lang="en-US" sz="2000" b="1" dirty="0" smtClean="0">
                <a:solidFill>
                  <a:srgbClr val="002060"/>
                </a:solidFill>
                <a:latin typeface="+mj-lt"/>
              </a:rPr>
              <a:t>    for(</a:t>
            </a:r>
            <a:r>
              <a:rPr lang="en-US" sz="2000" b="1" dirty="0" err="1" smtClean="0">
                <a:solidFill>
                  <a:srgbClr val="002060"/>
                </a:solidFill>
                <a:latin typeface="+mj-lt"/>
              </a:rPr>
              <a:t>i</a:t>
            </a:r>
            <a:r>
              <a:rPr lang="en-US" sz="2000" b="1" dirty="0" smtClean="0">
                <a:solidFill>
                  <a:srgbClr val="002060"/>
                </a:solidFill>
                <a:latin typeface="+mj-lt"/>
              </a:rPr>
              <a:t>=0;i&lt;</a:t>
            </a:r>
            <a:r>
              <a:rPr lang="en-US" sz="2000" b="1" dirty="0" err="1" smtClean="0">
                <a:solidFill>
                  <a:srgbClr val="002060"/>
                </a:solidFill>
                <a:latin typeface="+mj-lt"/>
              </a:rPr>
              <a:t>m;i</a:t>
            </a:r>
            <a:r>
              <a:rPr lang="en-US" sz="2000" b="1" dirty="0">
                <a:solidFill>
                  <a:srgbClr val="002060"/>
                </a:solidFill>
                <a:latin typeface="+mj-lt"/>
              </a:rPr>
              <a:t>++)</a:t>
            </a:r>
          </a:p>
          <a:p>
            <a:r>
              <a:rPr lang="en-US" sz="2000" b="1" dirty="0">
                <a:solidFill>
                  <a:srgbClr val="002060"/>
                </a:solidFill>
                <a:latin typeface="+mj-lt"/>
              </a:rPr>
              <a:t>	c[i]=a[i]+b[</a:t>
            </a:r>
            <a:r>
              <a:rPr lang="en-US" sz="2000" b="1" dirty="0" err="1">
                <a:solidFill>
                  <a:srgbClr val="002060"/>
                </a:solidFill>
                <a:latin typeface="+mj-lt"/>
              </a:rPr>
              <a:t>i</a:t>
            </a:r>
            <a:r>
              <a:rPr lang="en-US" sz="2000" b="1" dirty="0" smtClean="0">
                <a:solidFill>
                  <a:srgbClr val="002060"/>
                </a:solidFill>
                <a:latin typeface="+mj-lt"/>
              </a:rPr>
              <a:t>];</a:t>
            </a:r>
          </a:p>
          <a:p>
            <a:endParaRPr lang="en-US" sz="2000" b="1" dirty="0">
              <a:solidFill>
                <a:srgbClr val="002060"/>
              </a:solidFill>
              <a:latin typeface="+mj-lt"/>
            </a:endParaRPr>
          </a:p>
          <a:p>
            <a:r>
              <a:rPr lang="en-US" sz="2000" b="1" dirty="0" smtClean="0">
                <a:solidFill>
                  <a:srgbClr val="002060"/>
                </a:solidFill>
                <a:latin typeface="+mj-lt"/>
              </a:rPr>
              <a:t>   cout&lt;&lt;“Sum of given array    </a:t>
            </a:r>
          </a:p>
          <a:p>
            <a:r>
              <a:rPr lang="en-US" sz="2000" b="1" dirty="0">
                <a:solidFill>
                  <a:srgbClr val="002060"/>
                </a:solidFill>
                <a:latin typeface="+mj-lt"/>
              </a:rPr>
              <a:t> </a:t>
            </a:r>
            <a:r>
              <a:rPr lang="en-US" sz="2000" b="1" dirty="0" smtClean="0">
                <a:solidFill>
                  <a:srgbClr val="002060"/>
                </a:solidFill>
                <a:latin typeface="+mj-lt"/>
              </a:rPr>
              <a:t>            elements\n”;</a:t>
            </a:r>
            <a:r>
              <a:rPr lang="en-US" sz="2000" b="1" dirty="0">
                <a:solidFill>
                  <a:srgbClr val="002060"/>
                </a:solidFill>
                <a:latin typeface="+mj-lt"/>
              </a:rPr>
              <a:t>	</a:t>
            </a:r>
          </a:p>
          <a:p>
            <a:r>
              <a:rPr lang="en-US" sz="2000" b="1" dirty="0" smtClean="0">
                <a:solidFill>
                  <a:srgbClr val="002060"/>
                </a:solidFill>
                <a:latin typeface="+mj-lt"/>
              </a:rPr>
              <a:t>    for(</a:t>
            </a:r>
            <a:r>
              <a:rPr lang="en-US" sz="2000" b="1" dirty="0" err="1" smtClean="0">
                <a:solidFill>
                  <a:srgbClr val="002060"/>
                </a:solidFill>
                <a:latin typeface="+mj-lt"/>
              </a:rPr>
              <a:t>i</a:t>
            </a:r>
            <a:r>
              <a:rPr lang="en-US" sz="2000" b="1" dirty="0" smtClean="0">
                <a:solidFill>
                  <a:srgbClr val="002060"/>
                </a:solidFill>
                <a:latin typeface="+mj-lt"/>
              </a:rPr>
              <a:t>=0;i&lt;</a:t>
            </a:r>
            <a:r>
              <a:rPr lang="en-US" sz="2000" b="1" dirty="0" err="1" smtClean="0">
                <a:solidFill>
                  <a:srgbClr val="002060"/>
                </a:solidFill>
                <a:latin typeface="+mj-lt"/>
              </a:rPr>
              <a:t>n;i</a:t>
            </a:r>
            <a:r>
              <a:rPr lang="en-US" sz="2000" b="1" dirty="0">
                <a:solidFill>
                  <a:srgbClr val="002060"/>
                </a:solidFill>
                <a:latin typeface="+mj-lt"/>
              </a:rPr>
              <a:t>++)</a:t>
            </a:r>
          </a:p>
          <a:p>
            <a:r>
              <a:rPr lang="en-US" sz="2000" b="1" dirty="0">
                <a:solidFill>
                  <a:srgbClr val="002060"/>
                </a:solidFill>
                <a:latin typeface="+mj-lt"/>
              </a:rPr>
              <a:t>	</a:t>
            </a:r>
            <a:r>
              <a:rPr lang="en-US" sz="2000" b="1" dirty="0" err="1">
                <a:solidFill>
                  <a:srgbClr val="002060"/>
                </a:solidFill>
                <a:latin typeface="+mj-lt"/>
              </a:rPr>
              <a:t>cout</a:t>
            </a:r>
            <a:r>
              <a:rPr lang="en-US" sz="2000" b="1" dirty="0">
                <a:solidFill>
                  <a:srgbClr val="002060"/>
                </a:solidFill>
                <a:latin typeface="+mj-lt"/>
              </a:rPr>
              <a:t>&lt;&lt;c[i]&lt;&lt;</a:t>
            </a:r>
            <a:r>
              <a:rPr lang="en-US" sz="2000" b="1" dirty="0" err="1">
                <a:solidFill>
                  <a:srgbClr val="002060"/>
                </a:solidFill>
                <a:latin typeface="+mj-lt"/>
              </a:rPr>
              <a:t>endl</a:t>
            </a:r>
            <a:r>
              <a:rPr lang="en-US" sz="2000" b="1" dirty="0">
                <a:solidFill>
                  <a:srgbClr val="002060"/>
                </a:solidFill>
                <a:latin typeface="+mj-lt"/>
              </a:rPr>
              <a:t>;</a:t>
            </a:r>
          </a:p>
          <a:p>
            <a:r>
              <a:rPr lang="en-US" sz="2000" b="1" dirty="0" smtClean="0">
                <a:solidFill>
                  <a:srgbClr val="002060"/>
                </a:solidFill>
                <a:latin typeface="+mj-lt"/>
              </a:rPr>
              <a:t>}</a:t>
            </a:r>
            <a:endParaRPr lang="en-US" sz="2000" b="1" dirty="0">
              <a:solidFill>
                <a:srgbClr val="002060"/>
              </a:solidFill>
              <a:latin typeface="+mj-lt"/>
            </a:endParaRPr>
          </a:p>
          <a:p>
            <a:r>
              <a:rPr lang="en-US" sz="2000" b="1" dirty="0">
                <a:solidFill>
                  <a:srgbClr val="002060"/>
                </a:solidFill>
                <a:latin typeface="+mj-lt"/>
              </a:rPr>
              <a:t>else</a:t>
            </a:r>
          </a:p>
          <a:p>
            <a:r>
              <a:rPr lang="en-US" sz="2000" b="1" dirty="0" smtClean="0">
                <a:solidFill>
                  <a:srgbClr val="002060"/>
                </a:solidFill>
                <a:latin typeface="+mj-lt"/>
              </a:rPr>
              <a:t>	</a:t>
            </a:r>
            <a:r>
              <a:rPr lang="en-US" sz="2000" b="1" dirty="0" err="1" smtClean="0">
                <a:solidFill>
                  <a:srgbClr val="002060"/>
                </a:solidFill>
                <a:latin typeface="+mj-lt"/>
              </a:rPr>
              <a:t>cout</a:t>
            </a:r>
            <a:r>
              <a:rPr lang="en-US" sz="2000" b="1" dirty="0">
                <a:solidFill>
                  <a:srgbClr val="002060"/>
                </a:solidFill>
                <a:latin typeface="+mj-lt"/>
              </a:rPr>
              <a:t>&lt;&lt;"cannot </a:t>
            </a:r>
            <a:r>
              <a:rPr lang="en-US" sz="2000" b="1" dirty="0" smtClean="0">
                <a:solidFill>
                  <a:srgbClr val="002060"/>
                </a:solidFill>
                <a:latin typeface="+mj-lt"/>
              </a:rPr>
              <a:t>add“;</a:t>
            </a:r>
            <a:endParaRPr lang="en-US" sz="2000" b="1" dirty="0">
              <a:solidFill>
                <a:srgbClr val="002060"/>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371600" y="1066800"/>
            <a:ext cx="8229600" cy="5105400"/>
          </a:xfrm>
        </p:spPr>
        <p:txBody>
          <a:bodyPr/>
          <a:lstStyle/>
          <a:p>
            <a:pPr eaLnBrk="1" hangingPunct="1">
              <a:spcBef>
                <a:spcPts val="0"/>
              </a:spcBef>
              <a:buFontTx/>
              <a:buNone/>
            </a:pPr>
            <a:r>
              <a:rPr lang="en-US" sz="2000" b="1" dirty="0" err="1" smtClean="0">
                <a:solidFill>
                  <a:srgbClr val="002060"/>
                </a:solidFill>
                <a:latin typeface="+mj-lt"/>
              </a:rPr>
              <a:t>int</a:t>
            </a:r>
            <a:r>
              <a:rPr lang="en-US" sz="2000" b="1" dirty="0" smtClean="0">
                <a:solidFill>
                  <a:srgbClr val="002060"/>
                </a:solidFill>
                <a:latin typeface="+mj-lt"/>
              </a:rPr>
              <a:t> a[5], n, </a:t>
            </a:r>
            <a:r>
              <a:rPr lang="en-US" sz="2000" b="1" dirty="0" err="1" smtClean="0">
                <a:solidFill>
                  <a:srgbClr val="002060"/>
                </a:solidFill>
                <a:latin typeface="+mj-lt"/>
              </a:rPr>
              <a:t>i</a:t>
            </a:r>
            <a:r>
              <a:rPr lang="en-US" sz="2000" b="1" dirty="0" smtClean="0">
                <a:solidFill>
                  <a:srgbClr val="002060"/>
                </a:solidFill>
                <a:latin typeface="+mj-lt"/>
              </a:rPr>
              <a:t>;</a:t>
            </a:r>
          </a:p>
          <a:p>
            <a:pPr eaLnBrk="1" hangingPunct="1">
              <a:spcBef>
                <a:spcPts val="0"/>
              </a:spcBef>
              <a:buFontTx/>
              <a:buNone/>
            </a:pPr>
            <a:endParaRPr lang="en-US" sz="2000" b="1" dirty="0" smtClean="0">
              <a:solidFill>
                <a:srgbClr val="002060"/>
              </a:solidFill>
              <a:latin typeface="+mj-lt"/>
            </a:endParaRPr>
          </a:p>
          <a:p>
            <a:pPr eaLnBrk="1" hangingPunct="1">
              <a:spcBef>
                <a:spcPts val="0"/>
              </a:spcBef>
              <a:buFontTx/>
              <a:buNone/>
            </a:pPr>
            <a:r>
              <a:rPr lang="en-US" sz="2000" b="1" dirty="0" err="1" smtClean="0">
                <a:solidFill>
                  <a:srgbClr val="002060"/>
                </a:solidFill>
                <a:latin typeface="+mj-lt"/>
              </a:rPr>
              <a:t>cout</a:t>
            </a:r>
            <a:r>
              <a:rPr lang="en-US" sz="2000" b="1" dirty="0" smtClean="0">
                <a:solidFill>
                  <a:srgbClr val="002060"/>
                </a:solidFill>
                <a:latin typeface="+mj-lt"/>
              </a:rPr>
              <a:t>&lt;&lt;“Enter values\n";</a:t>
            </a:r>
          </a:p>
          <a:p>
            <a:pPr eaLnBrk="1" hangingPunct="1">
              <a:spcBef>
                <a:spcPts val="0"/>
              </a:spcBef>
              <a:buFontTx/>
              <a:buNone/>
            </a:pPr>
            <a:r>
              <a:rPr lang="en-US" sz="2000" b="1" dirty="0" smtClean="0">
                <a:solidFill>
                  <a:srgbClr val="002060"/>
                </a:solidFill>
                <a:latin typeface="+mj-lt"/>
              </a:rPr>
              <a:t>for(</a:t>
            </a:r>
            <a:r>
              <a:rPr lang="en-US" sz="2000" b="1" dirty="0" err="1" smtClean="0">
                <a:solidFill>
                  <a:srgbClr val="002060"/>
                </a:solidFill>
                <a:latin typeface="+mj-lt"/>
              </a:rPr>
              <a:t>i</a:t>
            </a:r>
            <a:r>
              <a:rPr lang="en-US" sz="2000" b="1" dirty="0" smtClean="0">
                <a:solidFill>
                  <a:srgbClr val="002060"/>
                </a:solidFill>
                <a:latin typeface="+mj-lt"/>
              </a:rPr>
              <a:t>=0;i&lt;5;i++)</a:t>
            </a:r>
          </a:p>
          <a:p>
            <a:pPr eaLnBrk="1" hangingPunct="1">
              <a:spcBef>
                <a:spcPts val="0"/>
              </a:spcBef>
              <a:buFontTx/>
              <a:buNone/>
            </a:pPr>
            <a:r>
              <a:rPr lang="en-US" sz="2000" b="1" dirty="0" smtClean="0">
                <a:solidFill>
                  <a:srgbClr val="002060"/>
                </a:solidFill>
                <a:latin typeface="+mj-lt"/>
              </a:rPr>
              <a:t>	</a:t>
            </a:r>
            <a:r>
              <a:rPr lang="en-US" sz="2000" b="1" dirty="0" err="1" smtClean="0">
                <a:solidFill>
                  <a:srgbClr val="002060"/>
                </a:solidFill>
                <a:latin typeface="+mj-lt"/>
              </a:rPr>
              <a:t>cin</a:t>
            </a:r>
            <a:r>
              <a:rPr lang="en-US" sz="2000" b="1" dirty="0" smtClean="0">
                <a:solidFill>
                  <a:srgbClr val="002060"/>
                </a:solidFill>
                <a:latin typeface="+mj-lt"/>
              </a:rPr>
              <a:t>&gt;&gt;a[</a:t>
            </a:r>
            <a:r>
              <a:rPr lang="en-US" sz="2000" b="1" dirty="0" err="1" smtClean="0">
                <a:solidFill>
                  <a:srgbClr val="002060"/>
                </a:solidFill>
                <a:latin typeface="+mj-lt"/>
              </a:rPr>
              <a:t>i</a:t>
            </a:r>
            <a:r>
              <a:rPr lang="en-US" sz="2000" b="1" dirty="0" smtClean="0">
                <a:solidFill>
                  <a:srgbClr val="002060"/>
                </a:solidFill>
                <a:latin typeface="+mj-lt"/>
              </a:rPr>
              <a:t>];</a:t>
            </a:r>
          </a:p>
          <a:p>
            <a:pPr eaLnBrk="1" hangingPunct="1">
              <a:spcBef>
                <a:spcPts val="0"/>
              </a:spcBef>
              <a:buFontTx/>
              <a:buNone/>
            </a:pPr>
            <a:endParaRPr lang="en-US" sz="2000" b="1" dirty="0" smtClean="0">
              <a:solidFill>
                <a:srgbClr val="002060"/>
              </a:solidFill>
              <a:latin typeface="+mj-lt"/>
            </a:endParaRPr>
          </a:p>
          <a:p>
            <a:pPr eaLnBrk="1" hangingPunct="1">
              <a:spcBef>
                <a:spcPts val="0"/>
              </a:spcBef>
              <a:buFontTx/>
              <a:buNone/>
            </a:pPr>
            <a:r>
              <a:rPr lang="en-US" sz="2000" b="1" dirty="0" err="1" smtClean="0">
                <a:solidFill>
                  <a:srgbClr val="002060"/>
                </a:solidFill>
                <a:latin typeface="+mj-lt"/>
              </a:rPr>
              <a:t>cout</a:t>
            </a:r>
            <a:r>
              <a:rPr lang="en-US" sz="2000" b="1" dirty="0" smtClean="0">
                <a:solidFill>
                  <a:srgbClr val="002060"/>
                </a:solidFill>
                <a:latin typeface="+mj-lt"/>
              </a:rPr>
              <a:t>&lt;&lt;“\n Reverse  of array\n”;</a:t>
            </a:r>
          </a:p>
          <a:p>
            <a:pPr eaLnBrk="1" hangingPunct="1">
              <a:spcBef>
                <a:spcPts val="0"/>
              </a:spcBef>
              <a:buFontTx/>
              <a:buNone/>
            </a:pPr>
            <a:r>
              <a:rPr lang="en-US" sz="2000" b="1" dirty="0" smtClean="0">
                <a:solidFill>
                  <a:srgbClr val="002060"/>
                </a:solidFill>
                <a:latin typeface="+mj-lt"/>
              </a:rPr>
              <a:t>for(</a:t>
            </a:r>
            <a:r>
              <a:rPr lang="en-US" sz="2000" b="1" dirty="0" err="1" smtClean="0">
                <a:solidFill>
                  <a:srgbClr val="002060"/>
                </a:solidFill>
                <a:latin typeface="+mj-lt"/>
              </a:rPr>
              <a:t>i</a:t>
            </a:r>
            <a:r>
              <a:rPr lang="en-US" sz="2000" b="1" dirty="0" smtClean="0">
                <a:solidFill>
                  <a:srgbClr val="002060"/>
                </a:solidFill>
                <a:latin typeface="+mj-lt"/>
              </a:rPr>
              <a:t>=n-1;i&gt;=0;i--)     </a:t>
            </a:r>
            <a:r>
              <a:rPr lang="en-US" sz="2000" b="1" dirty="0" smtClean="0">
                <a:solidFill>
                  <a:srgbClr val="FF0000"/>
                </a:solidFill>
                <a:latin typeface="+mj-lt"/>
              </a:rPr>
              <a:t>// reverse loop</a:t>
            </a:r>
          </a:p>
          <a:p>
            <a:pPr eaLnBrk="1" hangingPunct="1">
              <a:spcBef>
                <a:spcPts val="0"/>
              </a:spcBef>
              <a:buFontTx/>
              <a:buNone/>
            </a:pPr>
            <a:r>
              <a:rPr lang="en-US" sz="2000" b="1" dirty="0" smtClean="0">
                <a:solidFill>
                  <a:srgbClr val="002060"/>
                </a:solidFill>
                <a:latin typeface="+mj-lt"/>
              </a:rPr>
              <a:t>	</a:t>
            </a:r>
            <a:r>
              <a:rPr lang="en-US" sz="2000" b="1" dirty="0" err="1" smtClean="0">
                <a:solidFill>
                  <a:srgbClr val="002060"/>
                </a:solidFill>
                <a:latin typeface="+mj-lt"/>
              </a:rPr>
              <a:t>cout</a:t>
            </a:r>
            <a:r>
              <a:rPr lang="en-US" sz="2000" b="1" dirty="0" smtClean="0">
                <a:solidFill>
                  <a:srgbClr val="002060"/>
                </a:solidFill>
                <a:latin typeface="+mj-lt"/>
              </a:rPr>
              <a:t>&lt;&lt;a[</a:t>
            </a:r>
            <a:r>
              <a:rPr lang="en-US" sz="2000" b="1" dirty="0" err="1" smtClean="0">
                <a:solidFill>
                  <a:srgbClr val="002060"/>
                </a:solidFill>
                <a:latin typeface="+mj-lt"/>
              </a:rPr>
              <a:t>i</a:t>
            </a:r>
            <a:r>
              <a:rPr lang="en-US" sz="2000" b="1" dirty="0" smtClean="0">
                <a:solidFill>
                  <a:srgbClr val="002060"/>
                </a:solidFill>
                <a:latin typeface="+mj-lt"/>
              </a:rPr>
              <a:t>]&lt;&lt;"\t“;</a:t>
            </a:r>
          </a:p>
        </p:txBody>
      </p:sp>
      <p:sp>
        <p:nvSpPr>
          <p:cNvPr id="12" name="Slide Number Placeholder 11"/>
          <p:cNvSpPr>
            <a:spLocks noGrp="1"/>
          </p:cNvSpPr>
          <p:nvPr>
            <p:ph type="sldNum" sz="quarter" idx="12"/>
          </p:nvPr>
        </p:nvSpPr>
        <p:spPr/>
        <p:txBody>
          <a:bodyPr/>
          <a:lstStyle/>
          <a:p>
            <a:fld id="{EB572375-96E0-4DBB-B3D7-B1489209CDB4}" type="slidenum">
              <a:rPr lang="en-US" smtClean="0"/>
              <a:pPr/>
              <a:t>15</a:t>
            </a:fld>
            <a:endParaRPr lang="en-US"/>
          </a:p>
        </p:txBody>
      </p:sp>
      <p:sp>
        <p:nvSpPr>
          <p:cNvPr id="6146" name="Rectangle 2"/>
          <p:cNvSpPr>
            <a:spLocks noGrp="1" noChangeArrowheads="1"/>
          </p:cNvSpPr>
          <p:nvPr>
            <p:ph type="title"/>
          </p:nvPr>
        </p:nvSpPr>
        <p:spPr>
          <a:xfrm>
            <a:off x="1181100" y="7307"/>
            <a:ext cx="9067800" cy="914400"/>
          </a:xfrm>
        </p:spPr>
        <p:txBody>
          <a:bodyPr>
            <a:noAutofit/>
          </a:bodyPr>
          <a:lstStyle/>
          <a:p>
            <a:pPr algn="l" eaLnBrk="1" hangingPunct="1"/>
            <a:r>
              <a:rPr lang="en-US" sz="2700" b="1" i="1" dirty="0" smtClean="0">
                <a:solidFill>
                  <a:srgbClr val="002060"/>
                </a:solidFill>
              </a:rPr>
              <a:t>Displaying</a:t>
            </a:r>
            <a:r>
              <a:rPr lang="en-US" sz="2900" b="1" i="1" dirty="0" smtClean="0">
                <a:solidFill>
                  <a:srgbClr val="002060"/>
                </a:solidFill>
              </a:rPr>
              <a:t> elements of an array in reverse order. </a:t>
            </a:r>
          </a:p>
        </p:txBody>
      </p:sp>
      <p:sp>
        <p:nvSpPr>
          <p:cNvPr id="8" name="TextBox 7"/>
          <p:cNvSpPr txBox="1">
            <a:spLocks noChangeArrowheads="1"/>
          </p:cNvSpPr>
          <p:nvPr/>
        </p:nvSpPr>
        <p:spPr bwMode="auto">
          <a:xfrm>
            <a:off x="5715000" y="1700748"/>
            <a:ext cx="3352800" cy="3170099"/>
          </a:xfrm>
          <a:prstGeom prst="rect">
            <a:avLst/>
          </a:prstGeom>
          <a:noFill/>
          <a:ln w="28575">
            <a:solidFill>
              <a:srgbClr val="FF0000"/>
            </a:solidFill>
            <a:miter lim="800000"/>
            <a:headEnd/>
            <a:tailEnd/>
          </a:ln>
        </p:spPr>
        <p:txBody>
          <a:bodyPr wrap="square">
            <a:spAutoFit/>
          </a:bodyPr>
          <a:lstStyle/>
          <a:p>
            <a:r>
              <a:rPr lang="en-US" sz="2000" b="1" dirty="0">
                <a:solidFill>
                  <a:srgbClr val="002060"/>
                </a:solidFill>
                <a:latin typeface="Calibri" pitchFamily="34" charset="0"/>
              </a:rPr>
              <a:t>Example </a:t>
            </a:r>
            <a:r>
              <a:rPr lang="en-US" sz="2000" b="1" dirty="0" smtClean="0">
                <a:solidFill>
                  <a:srgbClr val="002060"/>
                </a:solidFill>
                <a:latin typeface="Calibri" pitchFamily="34" charset="0"/>
              </a:rPr>
              <a:t>: a[5 ]={</a:t>
            </a:r>
            <a:r>
              <a:rPr lang="en-US" sz="2000" b="1" dirty="0">
                <a:solidFill>
                  <a:srgbClr val="002060"/>
                </a:solidFill>
                <a:latin typeface="Calibri" pitchFamily="34" charset="0"/>
              </a:rPr>
              <a:t>1, 2, 3, 4, 5</a:t>
            </a:r>
            <a:r>
              <a:rPr lang="en-US" sz="2000" b="1" dirty="0" smtClean="0">
                <a:solidFill>
                  <a:srgbClr val="002060"/>
                </a:solidFill>
                <a:latin typeface="Calibri" pitchFamily="34" charset="0"/>
              </a:rPr>
              <a:t>}</a:t>
            </a:r>
          </a:p>
          <a:p>
            <a:r>
              <a:rPr lang="en-US" sz="2000" dirty="0" smtClean="0">
                <a:solidFill>
                  <a:srgbClr val="002060"/>
                </a:solidFill>
                <a:latin typeface="Calibri" pitchFamily="34" charset="0"/>
              </a:rPr>
              <a:t>Reverse printing of </a:t>
            </a:r>
            <a:r>
              <a:rPr lang="en-US" sz="2000" dirty="0">
                <a:solidFill>
                  <a:srgbClr val="002060"/>
                </a:solidFill>
                <a:latin typeface="Calibri" pitchFamily="34" charset="0"/>
              </a:rPr>
              <a:t>array</a:t>
            </a:r>
          </a:p>
          <a:p>
            <a:r>
              <a:rPr lang="en-US" sz="2000" dirty="0">
                <a:solidFill>
                  <a:srgbClr val="002060"/>
                </a:solidFill>
                <a:latin typeface="Calibri" pitchFamily="34" charset="0"/>
              </a:rPr>
              <a:t>    5   4    3    2    </a:t>
            </a:r>
            <a:r>
              <a:rPr lang="en-US" sz="2000" dirty="0" smtClean="0">
                <a:solidFill>
                  <a:srgbClr val="002060"/>
                </a:solidFill>
                <a:latin typeface="Calibri" pitchFamily="34" charset="0"/>
              </a:rPr>
              <a:t>1</a:t>
            </a:r>
          </a:p>
          <a:p>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Array before 	Array after</a:t>
            </a:r>
            <a:endParaRPr lang="en-US" sz="2000" b="1" dirty="0">
              <a:solidFill>
                <a:srgbClr val="002060"/>
              </a:solidFill>
              <a:latin typeface="Calibri" pitchFamily="34" charset="0"/>
            </a:endParaRPr>
          </a:p>
          <a:p>
            <a:r>
              <a:rPr lang="en-US" sz="2000" b="1" dirty="0" smtClean="0">
                <a:solidFill>
                  <a:srgbClr val="002060"/>
                </a:solidFill>
                <a:latin typeface="Calibri" pitchFamily="34" charset="0"/>
              </a:rPr>
              <a:t>a[0]=1	 	a[0]=1</a:t>
            </a:r>
          </a:p>
          <a:p>
            <a:r>
              <a:rPr lang="en-US" sz="2000" b="1" dirty="0">
                <a:solidFill>
                  <a:srgbClr val="002060"/>
                </a:solidFill>
                <a:latin typeface="Calibri" pitchFamily="34" charset="0"/>
              </a:rPr>
              <a:t>a</a:t>
            </a:r>
            <a:r>
              <a:rPr lang="en-US" sz="2000" b="1" dirty="0" smtClean="0">
                <a:solidFill>
                  <a:srgbClr val="002060"/>
                </a:solidFill>
                <a:latin typeface="Calibri" pitchFamily="34" charset="0"/>
              </a:rPr>
              <a:t>[1]=2	 	a[1]=2</a:t>
            </a:r>
          </a:p>
          <a:p>
            <a:r>
              <a:rPr lang="en-US" sz="2000" b="1" dirty="0" smtClean="0">
                <a:solidFill>
                  <a:srgbClr val="002060"/>
                </a:solidFill>
                <a:latin typeface="Calibri" pitchFamily="34" charset="0"/>
              </a:rPr>
              <a:t>a[2]=3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a[2]=3</a:t>
            </a:r>
          </a:p>
          <a:p>
            <a:r>
              <a:rPr lang="en-US" sz="2000" b="1" dirty="0" smtClean="0">
                <a:solidFill>
                  <a:srgbClr val="002060"/>
                </a:solidFill>
                <a:latin typeface="Calibri" pitchFamily="34" charset="0"/>
              </a:rPr>
              <a:t>a[3]=4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a[3]=4</a:t>
            </a:r>
          </a:p>
          <a:p>
            <a:r>
              <a:rPr lang="en-US" sz="2000" b="1" dirty="0" smtClean="0">
                <a:solidFill>
                  <a:srgbClr val="002060"/>
                </a:solidFill>
                <a:latin typeface="Calibri" pitchFamily="34" charset="0"/>
              </a:rPr>
              <a:t>a[4]=5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a[4]=5</a:t>
            </a:r>
            <a:endParaRPr lang="en-US" sz="2000" dirty="0">
              <a:solidFill>
                <a:srgbClr val="00206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95400" y="533400"/>
            <a:ext cx="8229600" cy="4678363"/>
          </a:xfrm>
        </p:spPr>
        <p:txBody>
          <a:bodyPr/>
          <a:lstStyle/>
          <a:p>
            <a:pPr eaLnBrk="1" hangingPunct="1">
              <a:buFontTx/>
              <a:buNone/>
            </a:pPr>
            <a:endParaRPr lang="en-US" sz="1900" b="1" dirty="0" smtClean="0">
              <a:solidFill>
                <a:srgbClr val="002060"/>
              </a:solidFill>
            </a:endParaRPr>
          </a:p>
          <a:p>
            <a:pPr eaLnBrk="1" hangingPunct="1">
              <a:buFontTx/>
              <a:buNone/>
            </a:pPr>
            <a:r>
              <a:rPr lang="en-US" sz="1900" b="1" dirty="0" err="1" smtClean="0">
                <a:solidFill>
                  <a:srgbClr val="002060"/>
                </a:solidFill>
              </a:rPr>
              <a:t>int</a:t>
            </a:r>
            <a:r>
              <a:rPr lang="en-US" sz="1900" b="1" dirty="0" smtClean="0">
                <a:solidFill>
                  <a:srgbClr val="002060"/>
                </a:solidFill>
              </a:rPr>
              <a:t> a[5],</a:t>
            </a:r>
            <a:r>
              <a:rPr lang="en-US" sz="1900" b="1" dirty="0" err="1" smtClean="0">
                <a:solidFill>
                  <a:srgbClr val="002060"/>
                </a:solidFill>
              </a:rPr>
              <a:t>i,j,n</a:t>
            </a:r>
            <a:r>
              <a:rPr lang="en-US" sz="1900" b="1" dirty="0" smtClean="0">
                <a:solidFill>
                  <a:srgbClr val="002060"/>
                </a:solidFill>
              </a:rPr>
              <a:t>, temp;</a:t>
            </a:r>
          </a:p>
          <a:p>
            <a:pPr eaLnBrk="1" hangingPunct="1">
              <a:buFontTx/>
              <a:buNone/>
            </a:pPr>
            <a:r>
              <a:rPr lang="en-US" sz="1900" b="1" dirty="0" err="1" smtClean="0">
                <a:solidFill>
                  <a:srgbClr val="002060"/>
                </a:solidFill>
              </a:rPr>
              <a:t>cout</a:t>
            </a:r>
            <a:r>
              <a:rPr lang="en-US" sz="1900" b="1" dirty="0" smtClean="0">
                <a:solidFill>
                  <a:srgbClr val="002060"/>
                </a:solidFill>
              </a:rPr>
              <a:t>&lt;&lt;"enter  n \n";</a:t>
            </a:r>
          </a:p>
          <a:p>
            <a:pPr eaLnBrk="1" hangingPunct="1">
              <a:buFontTx/>
              <a:buNone/>
            </a:pPr>
            <a:r>
              <a:rPr lang="en-US" sz="1900" b="1" dirty="0" err="1" smtClean="0">
                <a:solidFill>
                  <a:srgbClr val="002060"/>
                </a:solidFill>
              </a:rPr>
              <a:t>cin</a:t>
            </a:r>
            <a:r>
              <a:rPr lang="en-US" sz="1900" b="1" dirty="0" smtClean="0">
                <a:solidFill>
                  <a:srgbClr val="002060"/>
                </a:solidFill>
              </a:rPr>
              <a:t>&gt;&gt;n;</a:t>
            </a:r>
          </a:p>
          <a:p>
            <a:pPr eaLnBrk="1" hangingPunct="1">
              <a:buFontTx/>
              <a:buNone/>
            </a:pPr>
            <a:endParaRPr lang="en-US" sz="1900" b="1" dirty="0" smtClean="0">
              <a:solidFill>
                <a:srgbClr val="002060"/>
              </a:solidFill>
            </a:endParaRPr>
          </a:p>
          <a:p>
            <a:pPr eaLnBrk="1" hangingPunct="1">
              <a:buFontTx/>
              <a:buNone/>
            </a:pPr>
            <a:r>
              <a:rPr lang="en-US" sz="1900" b="1" dirty="0" err="1" smtClean="0">
                <a:solidFill>
                  <a:srgbClr val="002060"/>
                </a:solidFill>
              </a:rPr>
              <a:t>cout</a:t>
            </a:r>
            <a:r>
              <a:rPr lang="en-US" sz="1900" b="1" dirty="0" smtClean="0">
                <a:solidFill>
                  <a:srgbClr val="002060"/>
                </a:solidFill>
              </a:rPr>
              <a:t>&lt;&lt;"\n Enter array elements";</a:t>
            </a:r>
          </a:p>
          <a:p>
            <a:pPr eaLnBrk="1" hangingPunct="1">
              <a:buFontTx/>
              <a:buNone/>
            </a:pPr>
            <a:r>
              <a:rPr lang="en-US" sz="1900" b="1" dirty="0" smtClean="0">
                <a:solidFill>
                  <a:srgbClr val="002060"/>
                </a:solidFill>
              </a:rPr>
              <a:t>for(i=0;i&lt;</a:t>
            </a:r>
            <a:r>
              <a:rPr lang="en-US" sz="1900" b="1" dirty="0" err="1" smtClean="0">
                <a:solidFill>
                  <a:srgbClr val="002060"/>
                </a:solidFill>
              </a:rPr>
              <a:t>n;i</a:t>
            </a:r>
            <a:r>
              <a:rPr lang="en-US" sz="1900" b="1" dirty="0" smtClean="0">
                <a:solidFill>
                  <a:srgbClr val="002060"/>
                </a:solidFill>
              </a:rPr>
              <a:t>++)</a:t>
            </a:r>
          </a:p>
          <a:p>
            <a:pPr eaLnBrk="1" hangingPunct="1">
              <a:buFontTx/>
              <a:buNone/>
            </a:pPr>
            <a:r>
              <a:rPr lang="en-US" sz="1900" b="1" dirty="0" smtClean="0">
                <a:solidFill>
                  <a:srgbClr val="002060"/>
                </a:solidFill>
              </a:rPr>
              <a:t>	</a:t>
            </a:r>
            <a:r>
              <a:rPr lang="en-US" sz="1900" b="1" dirty="0" err="1" smtClean="0">
                <a:solidFill>
                  <a:srgbClr val="002060"/>
                </a:solidFill>
              </a:rPr>
              <a:t>cin</a:t>
            </a:r>
            <a:r>
              <a:rPr lang="en-US" sz="1900" b="1" dirty="0" smtClean="0">
                <a:solidFill>
                  <a:srgbClr val="002060"/>
                </a:solidFill>
              </a:rPr>
              <a:t>&gt;&gt;a[</a:t>
            </a:r>
            <a:r>
              <a:rPr lang="en-US" sz="1900" b="1" dirty="0" err="1" smtClean="0">
                <a:solidFill>
                  <a:srgbClr val="002060"/>
                </a:solidFill>
              </a:rPr>
              <a:t>i</a:t>
            </a:r>
            <a:r>
              <a:rPr lang="en-US" sz="1900" b="1" dirty="0" smtClean="0">
                <a:solidFill>
                  <a:srgbClr val="002060"/>
                </a:solidFill>
              </a:rPr>
              <a:t>];</a:t>
            </a:r>
          </a:p>
          <a:p>
            <a:pPr eaLnBrk="1" hangingPunct="1">
              <a:buFontTx/>
              <a:buNone/>
            </a:pPr>
            <a:endParaRPr lang="en-US" sz="1900" b="1" dirty="0" smtClean="0">
              <a:solidFill>
                <a:srgbClr val="002060"/>
              </a:solidFill>
            </a:endParaRPr>
          </a:p>
          <a:p>
            <a:pPr>
              <a:lnSpc>
                <a:spcPct val="80000"/>
              </a:lnSpc>
              <a:buNone/>
            </a:pPr>
            <a:r>
              <a:rPr lang="en-US" sz="1900" b="1" dirty="0" smtClean="0">
                <a:solidFill>
                  <a:srgbClr val="002060"/>
                </a:solidFill>
              </a:rPr>
              <a:t>for(</a:t>
            </a:r>
            <a:r>
              <a:rPr lang="en-US" sz="1900" b="1" dirty="0" err="1" smtClean="0">
                <a:solidFill>
                  <a:srgbClr val="002060"/>
                </a:solidFill>
              </a:rPr>
              <a:t>i</a:t>
            </a:r>
            <a:r>
              <a:rPr lang="en-US" sz="1900" b="1" dirty="0" smtClean="0">
                <a:solidFill>
                  <a:srgbClr val="002060"/>
                </a:solidFill>
              </a:rPr>
              <a:t>=0,j=n-1;i&lt;n/2; </a:t>
            </a:r>
            <a:r>
              <a:rPr lang="en-US" sz="1900" b="1" dirty="0" err="1" smtClean="0">
                <a:solidFill>
                  <a:srgbClr val="002060"/>
                </a:solidFill>
              </a:rPr>
              <a:t>i</a:t>
            </a:r>
            <a:r>
              <a:rPr lang="en-US" sz="1900" b="1" dirty="0" smtClean="0">
                <a:solidFill>
                  <a:srgbClr val="002060"/>
                </a:solidFill>
              </a:rPr>
              <a:t>++,j--)</a:t>
            </a:r>
          </a:p>
          <a:p>
            <a:pPr>
              <a:lnSpc>
                <a:spcPct val="80000"/>
              </a:lnSpc>
              <a:buNone/>
            </a:pPr>
            <a:r>
              <a:rPr lang="en-US" sz="1900" b="1" dirty="0" smtClean="0">
                <a:solidFill>
                  <a:srgbClr val="002060"/>
                </a:solidFill>
              </a:rPr>
              <a:t>{</a:t>
            </a:r>
          </a:p>
          <a:p>
            <a:pPr lvl="1">
              <a:lnSpc>
                <a:spcPct val="80000"/>
              </a:lnSpc>
              <a:buFontTx/>
              <a:buNone/>
            </a:pPr>
            <a:r>
              <a:rPr lang="en-US" sz="1900" b="1" dirty="0" smtClean="0">
                <a:solidFill>
                  <a:srgbClr val="002060"/>
                </a:solidFill>
              </a:rPr>
              <a:t>temp=a[</a:t>
            </a:r>
            <a:r>
              <a:rPr lang="en-US" sz="1900" b="1" dirty="0" err="1" smtClean="0">
                <a:solidFill>
                  <a:srgbClr val="002060"/>
                </a:solidFill>
              </a:rPr>
              <a:t>i</a:t>
            </a:r>
            <a:r>
              <a:rPr lang="en-US" sz="1900" b="1" dirty="0" smtClean="0">
                <a:solidFill>
                  <a:srgbClr val="002060"/>
                </a:solidFill>
              </a:rPr>
              <a:t>]; 		</a:t>
            </a:r>
          </a:p>
          <a:p>
            <a:pPr lvl="1">
              <a:lnSpc>
                <a:spcPct val="80000"/>
              </a:lnSpc>
              <a:buFontTx/>
              <a:buNone/>
            </a:pPr>
            <a:r>
              <a:rPr lang="en-US" sz="1900" b="1" dirty="0" smtClean="0">
                <a:solidFill>
                  <a:srgbClr val="002060"/>
                </a:solidFill>
              </a:rPr>
              <a:t>a[</a:t>
            </a:r>
            <a:r>
              <a:rPr lang="en-US" sz="1900" b="1" dirty="0" err="1" smtClean="0">
                <a:solidFill>
                  <a:srgbClr val="002060"/>
                </a:solidFill>
              </a:rPr>
              <a:t>i</a:t>
            </a:r>
            <a:r>
              <a:rPr lang="en-US" sz="1900" b="1" dirty="0" smtClean="0">
                <a:solidFill>
                  <a:srgbClr val="002060"/>
                </a:solidFill>
              </a:rPr>
              <a:t>]=a[j];	</a:t>
            </a:r>
          </a:p>
          <a:p>
            <a:pPr lvl="1">
              <a:lnSpc>
                <a:spcPct val="80000"/>
              </a:lnSpc>
              <a:buFontTx/>
              <a:buNone/>
            </a:pPr>
            <a:r>
              <a:rPr lang="en-US" sz="1900" b="1" dirty="0" smtClean="0">
                <a:solidFill>
                  <a:srgbClr val="002060"/>
                </a:solidFill>
              </a:rPr>
              <a:t>a[j]=temp;	</a:t>
            </a:r>
          </a:p>
          <a:p>
            <a:pPr>
              <a:lnSpc>
                <a:spcPct val="80000"/>
              </a:lnSpc>
              <a:buNone/>
            </a:pPr>
            <a:r>
              <a:rPr lang="en-US" sz="1900" b="1" dirty="0" smtClean="0">
                <a:solidFill>
                  <a:srgbClr val="002060"/>
                </a:solidFill>
              </a:rPr>
              <a:t>}</a:t>
            </a:r>
          </a:p>
          <a:p>
            <a:pPr>
              <a:lnSpc>
                <a:spcPct val="80000"/>
              </a:lnSpc>
              <a:buNone/>
            </a:pPr>
            <a:endParaRPr lang="en-US" sz="1900" b="1" dirty="0" smtClean="0">
              <a:solidFill>
                <a:srgbClr val="002060"/>
              </a:solidFill>
            </a:endParaRPr>
          </a:p>
          <a:p>
            <a:pPr>
              <a:lnSpc>
                <a:spcPct val="80000"/>
              </a:lnSpc>
              <a:buNone/>
            </a:pPr>
            <a:r>
              <a:rPr lang="en-US" sz="1900" b="1" dirty="0" err="1" smtClean="0">
                <a:solidFill>
                  <a:srgbClr val="002060"/>
                </a:solidFill>
              </a:rPr>
              <a:t>cout</a:t>
            </a:r>
            <a:r>
              <a:rPr lang="en-US" sz="1900" b="1" dirty="0" smtClean="0">
                <a:solidFill>
                  <a:srgbClr val="002060"/>
                </a:solidFill>
              </a:rPr>
              <a:t>&lt;&lt;"\n Reversed array\n";</a:t>
            </a:r>
          </a:p>
          <a:p>
            <a:pPr>
              <a:lnSpc>
                <a:spcPct val="80000"/>
              </a:lnSpc>
              <a:buNone/>
            </a:pPr>
            <a:r>
              <a:rPr lang="en-US" sz="1900" b="1" dirty="0" smtClean="0">
                <a:solidFill>
                  <a:srgbClr val="002060"/>
                </a:solidFill>
              </a:rPr>
              <a:t>for(</a:t>
            </a:r>
            <a:r>
              <a:rPr lang="en-US" sz="1900" b="1" dirty="0" err="1" smtClean="0">
                <a:solidFill>
                  <a:srgbClr val="002060"/>
                </a:solidFill>
              </a:rPr>
              <a:t>i</a:t>
            </a:r>
            <a:r>
              <a:rPr lang="en-US" sz="1900" b="1" dirty="0" smtClean="0">
                <a:solidFill>
                  <a:srgbClr val="002060"/>
                </a:solidFill>
              </a:rPr>
              <a:t>=0;i&lt;</a:t>
            </a:r>
            <a:r>
              <a:rPr lang="en-US" sz="1900" b="1" dirty="0" err="1" smtClean="0">
                <a:solidFill>
                  <a:srgbClr val="002060"/>
                </a:solidFill>
              </a:rPr>
              <a:t>n;i</a:t>
            </a:r>
            <a:r>
              <a:rPr lang="en-US" sz="1900" b="1" dirty="0" smtClean="0">
                <a:solidFill>
                  <a:srgbClr val="002060"/>
                </a:solidFill>
              </a:rPr>
              <a:t>++)</a:t>
            </a:r>
          </a:p>
          <a:p>
            <a:pPr>
              <a:lnSpc>
                <a:spcPct val="80000"/>
              </a:lnSpc>
              <a:buNone/>
            </a:pPr>
            <a:r>
              <a:rPr lang="en-US" sz="1900" b="1" dirty="0" err="1" smtClean="0">
                <a:solidFill>
                  <a:srgbClr val="002060"/>
                </a:solidFill>
              </a:rPr>
              <a:t>cout</a:t>
            </a:r>
            <a:r>
              <a:rPr lang="en-US" sz="1900" b="1" dirty="0" smtClean="0">
                <a:solidFill>
                  <a:srgbClr val="002060"/>
                </a:solidFill>
              </a:rPr>
              <a:t>&lt;&lt;a[</a:t>
            </a:r>
            <a:r>
              <a:rPr lang="en-US" sz="1900" b="1" dirty="0" err="1" smtClean="0">
                <a:solidFill>
                  <a:srgbClr val="002060"/>
                </a:solidFill>
              </a:rPr>
              <a:t>i</a:t>
            </a:r>
            <a:r>
              <a:rPr lang="en-US" sz="1900" b="1" dirty="0" smtClean="0">
                <a:solidFill>
                  <a:srgbClr val="002060"/>
                </a:solidFill>
              </a:rPr>
              <a:t>]&lt;&lt;"\t";</a:t>
            </a:r>
          </a:p>
          <a:p>
            <a:pPr>
              <a:lnSpc>
                <a:spcPct val="80000"/>
              </a:lnSpc>
              <a:buNone/>
            </a:pPr>
            <a:r>
              <a:rPr lang="en-US" sz="1900" b="1" dirty="0" smtClean="0">
                <a:solidFill>
                  <a:srgbClr val="002060"/>
                </a:solidFill>
              </a:rPr>
              <a:t>}</a:t>
            </a:r>
          </a:p>
          <a:p>
            <a:pPr eaLnBrk="1" hangingPunct="1">
              <a:buFontTx/>
              <a:buNone/>
            </a:pPr>
            <a:endParaRPr lang="en-US" sz="1900" b="1" dirty="0" smtClean="0">
              <a:solidFill>
                <a:srgbClr val="002060"/>
              </a:solidFill>
            </a:endParaRPr>
          </a:p>
        </p:txBody>
      </p:sp>
      <p:sp>
        <p:nvSpPr>
          <p:cNvPr id="13" name="Slide Number Placeholder 12"/>
          <p:cNvSpPr>
            <a:spLocks noGrp="1"/>
          </p:cNvSpPr>
          <p:nvPr>
            <p:ph type="sldNum" sz="quarter" idx="12"/>
          </p:nvPr>
        </p:nvSpPr>
        <p:spPr/>
        <p:txBody>
          <a:bodyPr/>
          <a:lstStyle/>
          <a:p>
            <a:fld id="{EB572375-96E0-4DBB-B3D7-B1489209CDB4}" type="slidenum">
              <a:rPr lang="en-US" smtClean="0"/>
              <a:pPr/>
              <a:t>16</a:t>
            </a:fld>
            <a:endParaRPr lang="en-US"/>
          </a:p>
        </p:txBody>
      </p:sp>
      <p:sp>
        <p:nvSpPr>
          <p:cNvPr id="7170" name="Rectangle 2"/>
          <p:cNvSpPr>
            <a:spLocks noGrp="1" noChangeArrowheads="1"/>
          </p:cNvSpPr>
          <p:nvPr>
            <p:ph type="title"/>
          </p:nvPr>
        </p:nvSpPr>
        <p:spPr>
          <a:xfrm>
            <a:off x="1219200" y="152400"/>
            <a:ext cx="7848600" cy="549992"/>
          </a:xfrm>
        </p:spPr>
        <p:txBody>
          <a:bodyPr>
            <a:noAutofit/>
          </a:bodyPr>
          <a:lstStyle/>
          <a:p>
            <a:pPr algn="l" eaLnBrk="1" hangingPunct="1"/>
            <a:r>
              <a:rPr lang="en-US" sz="2900" b="1" i="1" dirty="0" smtClean="0">
                <a:solidFill>
                  <a:srgbClr val="002060"/>
                </a:solidFill>
              </a:rPr>
              <a:t>Write a program to  reverse an array using only one array</a:t>
            </a:r>
          </a:p>
        </p:txBody>
      </p:sp>
      <p:sp>
        <p:nvSpPr>
          <p:cNvPr id="8" name="TextBox 7"/>
          <p:cNvSpPr txBox="1">
            <a:spLocks noChangeArrowheads="1"/>
          </p:cNvSpPr>
          <p:nvPr/>
        </p:nvSpPr>
        <p:spPr bwMode="auto">
          <a:xfrm>
            <a:off x="5567819" y="1066800"/>
            <a:ext cx="3581400" cy="3170099"/>
          </a:xfrm>
          <a:prstGeom prst="rect">
            <a:avLst/>
          </a:prstGeom>
          <a:noFill/>
          <a:ln w="28575">
            <a:solidFill>
              <a:srgbClr val="FF0000"/>
            </a:solidFill>
            <a:miter lim="800000"/>
            <a:headEnd/>
            <a:tailEnd/>
          </a:ln>
        </p:spPr>
        <p:txBody>
          <a:bodyPr wrap="square">
            <a:spAutoFit/>
          </a:bodyPr>
          <a:lstStyle/>
          <a:p>
            <a:r>
              <a:rPr lang="en-US" sz="2000" b="1" dirty="0">
                <a:solidFill>
                  <a:srgbClr val="002060"/>
                </a:solidFill>
                <a:latin typeface="Calibri" pitchFamily="34" charset="0"/>
              </a:rPr>
              <a:t>Example </a:t>
            </a:r>
            <a:r>
              <a:rPr lang="en-US" sz="2000" b="1" dirty="0" smtClean="0">
                <a:solidFill>
                  <a:srgbClr val="002060"/>
                </a:solidFill>
                <a:latin typeface="Calibri" pitchFamily="34" charset="0"/>
              </a:rPr>
              <a:t>: </a:t>
            </a:r>
            <a:r>
              <a:rPr lang="en-US" sz="2000" b="1" dirty="0">
                <a:solidFill>
                  <a:srgbClr val="002060"/>
                </a:solidFill>
                <a:latin typeface="Calibri" pitchFamily="34" charset="0"/>
              </a:rPr>
              <a:t>a</a:t>
            </a:r>
            <a:r>
              <a:rPr lang="en-US" sz="2000" b="1" dirty="0" smtClean="0">
                <a:solidFill>
                  <a:srgbClr val="002060"/>
                </a:solidFill>
                <a:latin typeface="Calibri" pitchFamily="34" charset="0"/>
              </a:rPr>
              <a:t>[ 5]={</a:t>
            </a:r>
            <a:r>
              <a:rPr lang="en-US" sz="2000" b="1" dirty="0">
                <a:solidFill>
                  <a:srgbClr val="002060"/>
                </a:solidFill>
                <a:latin typeface="Calibri" pitchFamily="34" charset="0"/>
              </a:rPr>
              <a:t>1, 2, 3, 4, 5</a:t>
            </a:r>
            <a:r>
              <a:rPr lang="en-US" sz="2000" b="1" dirty="0" smtClean="0">
                <a:solidFill>
                  <a:srgbClr val="002060"/>
                </a:solidFill>
                <a:latin typeface="Calibri" pitchFamily="34" charset="0"/>
              </a:rPr>
              <a:t>}</a:t>
            </a:r>
          </a:p>
          <a:p>
            <a:r>
              <a:rPr lang="en-US" sz="2000" dirty="0" smtClean="0">
                <a:solidFill>
                  <a:srgbClr val="002060"/>
                </a:solidFill>
                <a:latin typeface="Calibri" pitchFamily="34" charset="0"/>
              </a:rPr>
              <a:t>Reversed </a:t>
            </a:r>
            <a:r>
              <a:rPr lang="en-US" sz="2000" dirty="0">
                <a:solidFill>
                  <a:srgbClr val="002060"/>
                </a:solidFill>
                <a:latin typeface="Calibri" pitchFamily="34" charset="0"/>
              </a:rPr>
              <a:t>array</a:t>
            </a:r>
          </a:p>
          <a:p>
            <a:r>
              <a:rPr lang="en-US" sz="2000" dirty="0">
                <a:solidFill>
                  <a:srgbClr val="002060"/>
                </a:solidFill>
                <a:latin typeface="Calibri" pitchFamily="34" charset="0"/>
              </a:rPr>
              <a:t>    5   4    3    2    </a:t>
            </a:r>
            <a:r>
              <a:rPr lang="en-US" sz="2000" dirty="0" smtClean="0">
                <a:solidFill>
                  <a:srgbClr val="002060"/>
                </a:solidFill>
                <a:latin typeface="Calibri" pitchFamily="34" charset="0"/>
              </a:rPr>
              <a:t>1</a:t>
            </a:r>
          </a:p>
          <a:p>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Array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Reversed array</a:t>
            </a:r>
            <a:endParaRPr lang="en-US" sz="2000" b="1" dirty="0">
              <a:solidFill>
                <a:srgbClr val="002060"/>
              </a:solidFill>
              <a:latin typeface="Calibri" pitchFamily="34" charset="0"/>
            </a:endParaRPr>
          </a:p>
          <a:p>
            <a:r>
              <a:rPr lang="en-US" sz="2000" b="1" dirty="0" smtClean="0">
                <a:solidFill>
                  <a:srgbClr val="002060"/>
                </a:solidFill>
                <a:latin typeface="Calibri" pitchFamily="34" charset="0"/>
              </a:rPr>
              <a:t>a[0]=1	 	a[0]=5</a:t>
            </a:r>
          </a:p>
          <a:p>
            <a:r>
              <a:rPr lang="en-US" sz="2000" b="1" dirty="0">
                <a:solidFill>
                  <a:srgbClr val="002060"/>
                </a:solidFill>
                <a:latin typeface="Calibri" pitchFamily="34" charset="0"/>
              </a:rPr>
              <a:t>a</a:t>
            </a:r>
            <a:r>
              <a:rPr lang="en-US" sz="2000" b="1" dirty="0" smtClean="0">
                <a:solidFill>
                  <a:srgbClr val="002060"/>
                </a:solidFill>
                <a:latin typeface="Calibri" pitchFamily="34" charset="0"/>
              </a:rPr>
              <a:t>[1]=2	 	a[1]=</a:t>
            </a:r>
            <a:r>
              <a:rPr lang="en-US" sz="2000" b="1" dirty="0">
                <a:solidFill>
                  <a:srgbClr val="002060"/>
                </a:solidFill>
                <a:latin typeface="Calibri" pitchFamily="34" charset="0"/>
              </a:rPr>
              <a:t>4</a:t>
            </a:r>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a[2]=3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a[2]=3</a:t>
            </a:r>
          </a:p>
          <a:p>
            <a:r>
              <a:rPr lang="en-US" sz="2000" b="1" dirty="0" smtClean="0">
                <a:solidFill>
                  <a:srgbClr val="002060"/>
                </a:solidFill>
                <a:latin typeface="Calibri" pitchFamily="34" charset="0"/>
              </a:rPr>
              <a:t>a[3]=4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a[3]=</a:t>
            </a:r>
            <a:r>
              <a:rPr lang="en-US" sz="2000" b="1" dirty="0">
                <a:solidFill>
                  <a:srgbClr val="002060"/>
                </a:solidFill>
                <a:latin typeface="Calibri" pitchFamily="34" charset="0"/>
              </a:rPr>
              <a:t>2</a:t>
            </a:r>
            <a:endParaRPr lang="en-US" sz="2000" b="1" dirty="0" smtClean="0">
              <a:solidFill>
                <a:srgbClr val="002060"/>
              </a:solidFill>
              <a:latin typeface="Calibri" pitchFamily="34" charset="0"/>
            </a:endParaRPr>
          </a:p>
          <a:p>
            <a:r>
              <a:rPr lang="en-US" sz="2000" b="1" dirty="0" smtClean="0">
                <a:solidFill>
                  <a:srgbClr val="002060"/>
                </a:solidFill>
                <a:latin typeface="Calibri" pitchFamily="34" charset="0"/>
              </a:rPr>
              <a:t>a[4]=5	</a:t>
            </a:r>
            <a:r>
              <a:rPr lang="en-US" sz="2000" b="1" dirty="0">
                <a:solidFill>
                  <a:srgbClr val="002060"/>
                </a:solidFill>
                <a:latin typeface="Calibri" pitchFamily="34" charset="0"/>
              </a:rPr>
              <a:t> </a:t>
            </a:r>
            <a:r>
              <a:rPr lang="en-US" sz="2000" b="1" dirty="0" smtClean="0">
                <a:solidFill>
                  <a:srgbClr val="002060"/>
                </a:solidFill>
                <a:latin typeface="Calibri" pitchFamily="34" charset="0"/>
              </a:rPr>
              <a:t>	a[4]=1</a:t>
            </a:r>
            <a:endParaRPr lang="en-US" sz="2000" dirty="0">
              <a:solidFill>
                <a:srgbClr val="00206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500"/>
                                        <p:tgtEl>
                                          <p:spTgt spid="8">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9" end="9"/>
                                            </p:txEl>
                                          </p:spTgt>
                                        </p:tgtEl>
                                        <p:attrNameLst>
                                          <p:attrName>style.visibility</p:attrName>
                                        </p:attrNameLst>
                                      </p:cBhvr>
                                      <p:to>
                                        <p:strVal val="visible"/>
                                      </p:to>
                                    </p:set>
                                    <p:animEffect transition="in" filter="fade">
                                      <p:cBhvr>
                                        <p:cTn id="22" dur="500"/>
                                        <p:tgtEl>
                                          <p:spTgt spid="8">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gtEl>
                                        <p:attrNameLst>
                                          <p:attrName>style.visibility</p:attrName>
                                        </p:attrNameLst>
                                      </p:cBhvr>
                                      <p:to>
                                        <p:strVal val="visible"/>
                                      </p:to>
                                    </p:set>
                                    <p:animEffect transition="in" filter="blinds(horizontal)">
                                      <p:cBhvr>
                                        <p:cTn id="2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EB572375-96E0-4DBB-B3D7-B1489209CDB4}" type="slidenum">
              <a:rPr lang="en-US" smtClean="0"/>
              <a:pPr/>
              <a:t>17</a:t>
            </a:fld>
            <a:endParaRPr lang="en-US"/>
          </a:p>
        </p:txBody>
      </p:sp>
      <p:sp>
        <p:nvSpPr>
          <p:cNvPr id="9" name="Rectangle 8"/>
          <p:cNvSpPr/>
          <p:nvPr/>
        </p:nvSpPr>
        <p:spPr>
          <a:xfrm>
            <a:off x="1524000" y="1066800"/>
            <a:ext cx="7620000" cy="5078313"/>
          </a:xfrm>
          <a:prstGeom prst="rect">
            <a:avLst/>
          </a:prstGeom>
        </p:spPr>
        <p:txBody>
          <a:bodyPr wrap="square">
            <a:spAutoFit/>
          </a:bodyPr>
          <a:lstStyle/>
          <a:p>
            <a:pPr marL="342900" indent="-342900">
              <a:buAutoNum type="arabicPeriod"/>
            </a:pPr>
            <a:r>
              <a:rPr lang="en-US" b="1" dirty="0" smtClean="0">
                <a:latin typeface="+mn-lt"/>
              </a:rPr>
              <a:t>Find the largest and smallest element in an array.</a:t>
            </a:r>
          </a:p>
          <a:p>
            <a:pPr marL="342900" indent="-342900"/>
            <a:endParaRPr lang="en-US" b="1" dirty="0" smtClean="0">
              <a:latin typeface="+mn-lt"/>
            </a:endParaRPr>
          </a:p>
          <a:p>
            <a:r>
              <a:rPr lang="en-US" b="1" dirty="0" smtClean="0">
                <a:latin typeface="+mn-lt"/>
              </a:rPr>
              <a:t>2. To insert an element into an array and to delete an element from an array.</a:t>
            </a:r>
          </a:p>
          <a:p>
            <a:endParaRPr lang="en-US" b="1" dirty="0" smtClean="0">
              <a:latin typeface="+mn-lt"/>
            </a:endParaRPr>
          </a:p>
          <a:p>
            <a:r>
              <a:rPr lang="en-US" b="1" dirty="0" smtClean="0">
                <a:latin typeface="+mn-lt"/>
              </a:rPr>
              <a:t>3. To print all the prime numbers in a given array.</a:t>
            </a:r>
          </a:p>
          <a:p>
            <a:endParaRPr lang="en-US" b="1" dirty="0" smtClean="0">
              <a:latin typeface="+mn-lt"/>
            </a:endParaRPr>
          </a:p>
          <a:p>
            <a:r>
              <a:rPr lang="en-US" b="1" dirty="0" smtClean="0">
                <a:latin typeface="+mn-lt"/>
              </a:rPr>
              <a:t>4. To arrange the array elements in ascending/descending order using  </a:t>
            </a:r>
          </a:p>
          <a:p>
            <a:r>
              <a:rPr lang="en-US" b="1" dirty="0" smtClean="0">
                <a:latin typeface="+mn-lt"/>
              </a:rPr>
              <a:t>      Selection/Bubble sort.</a:t>
            </a:r>
          </a:p>
          <a:p>
            <a:endParaRPr lang="en-US" b="1" dirty="0" smtClean="0">
              <a:latin typeface="+mn-lt"/>
            </a:endParaRPr>
          </a:p>
          <a:p>
            <a:r>
              <a:rPr lang="en-US" b="1" dirty="0" smtClean="0">
                <a:latin typeface="+mn-lt"/>
              </a:rPr>
              <a:t>5. To insert an element into a sorted array (after insertion remains sorted).</a:t>
            </a:r>
          </a:p>
          <a:p>
            <a:endParaRPr lang="en-US" b="1" dirty="0" smtClean="0">
              <a:latin typeface="+mn-lt"/>
            </a:endParaRPr>
          </a:p>
          <a:p>
            <a:r>
              <a:rPr lang="en-US" b="1" dirty="0" smtClean="0">
                <a:latin typeface="+mn-lt"/>
              </a:rPr>
              <a:t>6. To search for a given number in an array using Binary Search method</a:t>
            </a:r>
          </a:p>
          <a:p>
            <a:endParaRPr lang="en-US" b="1" dirty="0" smtClean="0">
              <a:latin typeface="+mn-lt"/>
            </a:endParaRPr>
          </a:p>
          <a:p>
            <a:r>
              <a:rPr lang="en-US" b="1" dirty="0" smtClean="0">
                <a:latin typeface="+mn-lt"/>
              </a:rPr>
              <a:t>7. To delete all the duplicate elements of an array.</a:t>
            </a:r>
            <a:endParaRPr lang="en-US" b="1" dirty="0" smtClean="0">
              <a:solidFill>
                <a:srgbClr val="002060"/>
              </a:solidFill>
              <a:latin typeface="+mn-lt"/>
            </a:endParaRPr>
          </a:p>
          <a:p>
            <a:pPr marL="342900" indent="-342900">
              <a:buAutoNum type="arabicPeriod" startAt="2"/>
            </a:pPr>
            <a:endParaRPr lang="en-US" b="1" dirty="0" smtClean="0">
              <a:solidFill>
                <a:srgbClr val="002060"/>
              </a:solidFill>
              <a:latin typeface="+mn-lt"/>
            </a:endParaRPr>
          </a:p>
          <a:p>
            <a:pPr marL="342900" indent="-342900">
              <a:buAutoNum type="arabicPeriod"/>
            </a:pPr>
            <a:endParaRPr lang="en-US" b="1" dirty="0" smtClean="0">
              <a:solidFill>
                <a:srgbClr val="002060"/>
              </a:solidFill>
              <a:latin typeface="+mn-lt"/>
            </a:endParaRPr>
          </a:p>
          <a:p>
            <a:endParaRPr lang="en-US" b="1" i="1" dirty="0" smtClean="0">
              <a:solidFill>
                <a:srgbClr val="002060"/>
              </a:solidFill>
              <a:latin typeface="+mn-lt"/>
            </a:endParaRPr>
          </a:p>
          <a:p>
            <a:endParaRPr lang="en-US" b="1" dirty="0">
              <a:latin typeface="+mn-lt"/>
            </a:endParaRPr>
          </a:p>
        </p:txBody>
      </p:sp>
      <p:sp>
        <p:nvSpPr>
          <p:cNvPr id="11" name="Title 10"/>
          <p:cNvSpPr>
            <a:spLocks noGrp="1"/>
          </p:cNvSpPr>
          <p:nvPr>
            <p:ph type="title"/>
          </p:nvPr>
        </p:nvSpPr>
        <p:spPr/>
        <p:txBody>
          <a:bodyPr>
            <a:normAutofit fontScale="90000"/>
          </a:bodyPr>
          <a:lstStyle/>
          <a:p>
            <a:pPr algn="ctr"/>
            <a:r>
              <a:rPr lang="en-US" dirty="0" smtClean="0"/>
              <a:t> </a:t>
            </a:r>
            <a:r>
              <a:rPr lang="en-US" b="1" dirty="0" smtClean="0"/>
              <a:t>Write the programs for the following questions</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1219200" y="914400"/>
            <a:ext cx="7467600" cy="5638800"/>
          </a:xfrm>
        </p:spPr>
        <p:txBody>
          <a:bodyPr/>
          <a:lstStyle/>
          <a:p>
            <a:pPr eaLnBrk="1" hangingPunct="1">
              <a:lnSpc>
                <a:spcPct val="80000"/>
              </a:lnSpc>
              <a:buFontTx/>
              <a:buNone/>
            </a:pPr>
            <a:r>
              <a:rPr lang="en-US" dirty="0" smtClean="0">
                <a:solidFill>
                  <a:srgbClr val="002060"/>
                </a:solidFill>
              </a:rPr>
              <a:t>1D Array:  </a:t>
            </a:r>
          </a:p>
          <a:p>
            <a:pPr eaLnBrk="1" hangingPunct="1">
              <a:lnSpc>
                <a:spcPct val="80000"/>
              </a:lnSpc>
              <a:buFont typeface="Wingdings" pitchFamily="2" charset="2"/>
              <a:buChar char="§"/>
            </a:pPr>
            <a:r>
              <a:rPr lang="en-US" sz="2400" dirty="0">
                <a:solidFill>
                  <a:srgbClr val="002060"/>
                </a:solidFill>
              </a:rPr>
              <a:t> </a:t>
            </a:r>
            <a:r>
              <a:rPr lang="en-US" sz="2400" dirty="0" smtClean="0">
                <a:solidFill>
                  <a:srgbClr val="002060"/>
                </a:solidFill>
              </a:rPr>
              <a:t>       Syntax:    </a:t>
            </a:r>
            <a:r>
              <a:rPr lang="en-US" b="1" dirty="0" smtClean="0">
                <a:solidFill>
                  <a:srgbClr val="FF0000"/>
                </a:solidFill>
              </a:rPr>
              <a:t>type </a:t>
            </a:r>
            <a:r>
              <a:rPr lang="en-US" b="1" dirty="0" err="1" smtClean="0">
                <a:solidFill>
                  <a:srgbClr val="FF0000"/>
                </a:solidFill>
              </a:rPr>
              <a:t>array_name</a:t>
            </a:r>
            <a:r>
              <a:rPr lang="en-US" b="1" dirty="0" smtClean="0">
                <a:solidFill>
                  <a:srgbClr val="FF0000"/>
                </a:solidFill>
              </a:rPr>
              <a:t>[size];</a:t>
            </a:r>
          </a:p>
          <a:p>
            <a:pPr lvl="1" eaLnBrk="1" hangingPunct="1">
              <a:lnSpc>
                <a:spcPct val="80000"/>
              </a:lnSpc>
            </a:pPr>
            <a:endParaRPr lang="en-US" sz="2400" dirty="0" smtClean="0">
              <a:solidFill>
                <a:srgbClr val="002060"/>
              </a:solidFill>
            </a:endParaRPr>
          </a:p>
          <a:p>
            <a:pPr eaLnBrk="1" hangingPunct="1">
              <a:lnSpc>
                <a:spcPct val="80000"/>
              </a:lnSpc>
              <a:buFont typeface="Wingdings" pitchFamily="2" charset="2"/>
              <a:buChar char="§"/>
            </a:pPr>
            <a:r>
              <a:rPr lang="en-US" sz="2400" dirty="0" smtClean="0">
                <a:solidFill>
                  <a:srgbClr val="002060"/>
                </a:solidFill>
              </a:rPr>
              <a:t>	Memory Requirement:</a:t>
            </a:r>
          </a:p>
          <a:p>
            <a:pPr marL="0" indent="0" eaLnBrk="1" hangingPunct="1">
              <a:lnSpc>
                <a:spcPct val="80000"/>
              </a:lnSpc>
              <a:buNone/>
            </a:pPr>
            <a:endParaRPr lang="en-US" sz="2400" dirty="0" smtClean="0">
              <a:solidFill>
                <a:srgbClr val="002060"/>
              </a:solidFill>
            </a:endParaRPr>
          </a:p>
          <a:p>
            <a:pPr eaLnBrk="1" hangingPunct="1">
              <a:lnSpc>
                <a:spcPct val="80000"/>
              </a:lnSpc>
              <a:buFontTx/>
              <a:buNone/>
            </a:pPr>
            <a:r>
              <a:rPr lang="en-US" sz="2400" dirty="0" smtClean="0">
                <a:solidFill>
                  <a:srgbClr val="002060"/>
                </a:solidFill>
              </a:rPr>
              <a:t>		</a:t>
            </a:r>
            <a:r>
              <a:rPr lang="en-US" sz="2400" b="1" dirty="0" smtClean="0">
                <a:solidFill>
                  <a:srgbClr val="FF0000"/>
                </a:solidFill>
              </a:rPr>
              <a:t>Total size =size *(</a:t>
            </a:r>
            <a:r>
              <a:rPr lang="en-US" sz="2400" b="1" dirty="0" err="1" smtClean="0">
                <a:solidFill>
                  <a:srgbClr val="FF0000"/>
                </a:solidFill>
              </a:rPr>
              <a:t>sizeof</a:t>
            </a:r>
            <a:r>
              <a:rPr lang="en-US" sz="2400" b="1" dirty="0" smtClean="0">
                <a:solidFill>
                  <a:srgbClr val="FF0000"/>
                </a:solidFill>
              </a:rPr>
              <a:t>(</a:t>
            </a:r>
            <a:r>
              <a:rPr lang="en-US" sz="2400" b="1" dirty="0" err="1" smtClean="0">
                <a:solidFill>
                  <a:srgbClr val="FF0000"/>
                </a:solidFill>
              </a:rPr>
              <a:t>data_type</a:t>
            </a:r>
            <a:r>
              <a:rPr lang="en-US" sz="2400" b="1" dirty="0" smtClean="0">
                <a:solidFill>
                  <a:srgbClr val="FF0000"/>
                </a:solidFill>
              </a:rPr>
              <a:t>));</a:t>
            </a:r>
          </a:p>
          <a:p>
            <a:pPr eaLnBrk="1" hangingPunct="1">
              <a:lnSpc>
                <a:spcPct val="80000"/>
              </a:lnSpc>
              <a:buFontTx/>
              <a:buNone/>
            </a:pPr>
            <a:endParaRPr lang="en-US" sz="2400" dirty="0" smtClean="0">
              <a:solidFill>
                <a:srgbClr val="002060"/>
              </a:solidFill>
            </a:endParaRPr>
          </a:p>
          <a:p>
            <a:pPr eaLnBrk="1" hangingPunct="1">
              <a:lnSpc>
                <a:spcPct val="80000"/>
              </a:lnSpc>
              <a:buFont typeface="Wingdings" pitchFamily="2" charset="2"/>
              <a:buChar char="§"/>
            </a:pPr>
            <a:r>
              <a:rPr lang="en-US" sz="2400" dirty="0" smtClean="0">
                <a:solidFill>
                  <a:srgbClr val="002060"/>
                </a:solidFill>
              </a:rPr>
              <a:t>	Initialization: </a:t>
            </a:r>
          </a:p>
          <a:p>
            <a:pPr marL="0" indent="0" eaLnBrk="1" hangingPunct="1">
              <a:lnSpc>
                <a:spcPct val="80000"/>
              </a:lnSpc>
              <a:buNone/>
            </a:pPr>
            <a:endParaRPr lang="en-US" sz="2400" dirty="0" smtClean="0">
              <a:solidFill>
                <a:srgbClr val="002060"/>
              </a:solidFill>
            </a:endParaRPr>
          </a:p>
          <a:p>
            <a:pPr eaLnBrk="1" hangingPunct="1">
              <a:lnSpc>
                <a:spcPct val="80000"/>
              </a:lnSpc>
              <a:buFontTx/>
              <a:buNone/>
            </a:pPr>
            <a:r>
              <a:rPr lang="en-US" sz="2400" dirty="0" smtClean="0">
                <a:solidFill>
                  <a:srgbClr val="002060"/>
                </a:solidFill>
              </a:rPr>
              <a:t>		</a:t>
            </a:r>
            <a:r>
              <a:rPr lang="en-US" sz="2400" b="1" dirty="0" smtClean="0">
                <a:solidFill>
                  <a:srgbClr val="FF0000"/>
                </a:solidFill>
              </a:rPr>
              <a:t>type array-name [size]={list of values}</a:t>
            </a:r>
          </a:p>
          <a:p>
            <a:pPr eaLnBrk="1" hangingPunct="1">
              <a:lnSpc>
                <a:spcPct val="80000"/>
              </a:lnSpc>
              <a:buFontTx/>
              <a:buNone/>
            </a:pPr>
            <a:endParaRPr lang="en-US" sz="2400" b="1" dirty="0" smtClean="0">
              <a:solidFill>
                <a:srgbClr val="002060"/>
              </a:solidFill>
            </a:endParaRPr>
          </a:p>
          <a:p>
            <a:pPr eaLnBrk="1" hangingPunct="1">
              <a:lnSpc>
                <a:spcPct val="80000"/>
              </a:lnSpc>
              <a:buFont typeface="Wingdings" pitchFamily="2" charset="2"/>
              <a:buChar char="§"/>
            </a:pPr>
            <a:r>
              <a:rPr lang="en-US" sz="2400" b="1" dirty="0" smtClean="0">
                <a:solidFill>
                  <a:srgbClr val="002060"/>
                </a:solidFill>
              </a:rPr>
              <a:t>	</a:t>
            </a:r>
            <a:r>
              <a:rPr lang="en-US" sz="2400" dirty="0" smtClean="0">
                <a:solidFill>
                  <a:srgbClr val="002060"/>
                </a:solidFill>
              </a:rPr>
              <a:t>Write and Read:</a:t>
            </a:r>
          </a:p>
          <a:p>
            <a:pPr eaLnBrk="1" hangingPunct="1">
              <a:lnSpc>
                <a:spcPct val="80000"/>
              </a:lnSpc>
              <a:buFontTx/>
              <a:buNone/>
            </a:pPr>
            <a:r>
              <a:rPr lang="en-US" sz="2400" b="1" dirty="0" smtClean="0">
                <a:solidFill>
                  <a:srgbClr val="002060"/>
                </a:solidFill>
              </a:rPr>
              <a:t>		</a:t>
            </a:r>
            <a:r>
              <a:rPr lang="en-US" sz="2400" b="1" dirty="0" smtClean="0">
                <a:solidFill>
                  <a:srgbClr val="FF0000"/>
                </a:solidFill>
              </a:rPr>
              <a:t>for(</a:t>
            </a:r>
            <a:r>
              <a:rPr lang="en-US" sz="2400" b="1" dirty="0" err="1" smtClean="0">
                <a:solidFill>
                  <a:srgbClr val="FF0000"/>
                </a:solidFill>
              </a:rPr>
              <a:t>i</a:t>
            </a:r>
            <a:r>
              <a:rPr lang="en-US" sz="2400" b="1" dirty="0" smtClean="0">
                <a:solidFill>
                  <a:srgbClr val="FF0000"/>
                </a:solidFill>
              </a:rPr>
              <a:t>=0;i&lt;</a:t>
            </a:r>
            <a:r>
              <a:rPr lang="en-US" sz="2400" b="1" dirty="0" err="1" smtClean="0">
                <a:solidFill>
                  <a:srgbClr val="FF0000"/>
                </a:solidFill>
              </a:rPr>
              <a:t>n;i</a:t>
            </a:r>
            <a:r>
              <a:rPr lang="en-US" sz="2400" b="1" dirty="0" smtClean="0">
                <a:solidFill>
                  <a:srgbClr val="FF0000"/>
                </a:solidFill>
              </a:rPr>
              <a:t>++)     	      for(</a:t>
            </a:r>
            <a:r>
              <a:rPr lang="en-US" sz="2400" b="1" dirty="0" err="1" smtClean="0">
                <a:solidFill>
                  <a:srgbClr val="FF0000"/>
                </a:solidFill>
              </a:rPr>
              <a:t>i</a:t>
            </a:r>
            <a:r>
              <a:rPr lang="en-US" sz="2400" b="1" dirty="0" smtClean="0">
                <a:solidFill>
                  <a:srgbClr val="FF0000"/>
                </a:solidFill>
              </a:rPr>
              <a:t>=0;i&lt;</a:t>
            </a:r>
            <a:r>
              <a:rPr lang="en-US" sz="2400" b="1" dirty="0" err="1" smtClean="0">
                <a:solidFill>
                  <a:srgbClr val="FF0000"/>
                </a:solidFill>
              </a:rPr>
              <a:t>n;i</a:t>
            </a:r>
            <a:r>
              <a:rPr lang="en-US" sz="2400" b="1" dirty="0" smtClean="0">
                <a:solidFill>
                  <a:srgbClr val="FF0000"/>
                </a:solidFill>
              </a:rPr>
              <a:t>++)</a:t>
            </a:r>
          </a:p>
          <a:p>
            <a:pPr eaLnBrk="1" hangingPunct="1">
              <a:lnSpc>
                <a:spcPct val="80000"/>
              </a:lnSpc>
              <a:buFontTx/>
              <a:buNone/>
            </a:pPr>
            <a:r>
              <a:rPr lang="en-US" sz="2400" b="1" dirty="0" smtClean="0">
                <a:solidFill>
                  <a:srgbClr val="FF0000"/>
                </a:solidFill>
              </a:rPr>
              <a:t>		       </a:t>
            </a:r>
            <a:r>
              <a:rPr lang="en-US" sz="2400" b="1" dirty="0" err="1" smtClean="0">
                <a:solidFill>
                  <a:srgbClr val="FF0000"/>
                </a:solidFill>
              </a:rPr>
              <a:t>cin</a:t>
            </a:r>
            <a:r>
              <a:rPr lang="en-US" sz="2400" b="1" dirty="0" smtClean="0">
                <a:solidFill>
                  <a:srgbClr val="FF0000"/>
                </a:solidFill>
              </a:rPr>
              <a:t>&gt;&gt;a[</a:t>
            </a:r>
            <a:r>
              <a:rPr lang="en-US" sz="2400" b="1" dirty="0" err="1" smtClean="0">
                <a:solidFill>
                  <a:srgbClr val="FF0000"/>
                </a:solidFill>
              </a:rPr>
              <a:t>i</a:t>
            </a:r>
            <a:r>
              <a:rPr lang="en-US" sz="2400" b="1" dirty="0" smtClean="0">
                <a:solidFill>
                  <a:srgbClr val="FF0000"/>
                </a:solidFill>
              </a:rPr>
              <a:t>]; 			</a:t>
            </a:r>
            <a:r>
              <a:rPr lang="en-US" sz="2400" b="1" dirty="0" err="1" smtClean="0">
                <a:solidFill>
                  <a:srgbClr val="FF0000"/>
                </a:solidFill>
              </a:rPr>
              <a:t>cout</a:t>
            </a:r>
            <a:r>
              <a:rPr lang="en-US" sz="2400" b="1" dirty="0" smtClean="0">
                <a:solidFill>
                  <a:srgbClr val="FF0000"/>
                </a:solidFill>
              </a:rPr>
              <a:t>&lt;&lt;a[</a:t>
            </a:r>
            <a:r>
              <a:rPr lang="en-US" sz="2400" b="1" dirty="0" err="1" smtClean="0">
                <a:solidFill>
                  <a:srgbClr val="FF0000"/>
                </a:solidFill>
              </a:rPr>
              <a:t>i</a:t>
            </a:r>
            <a:r>
              <a:rPr lang="en-US" sz="2400" b="1" dirty="0" smtClean="0">
                <a:solidFill>
                  <a:srgbClr val="FF0000"/>
                </a:solidFill>
              </a:rPr>
              <a:t>];</a:t>
            </a:r>
          </a:p>
        </p:txBody>
      </p:sp>
      <p:sp>
        <p:nvSpPr>
          <p:cNvPr id="11" name="Slide Number Placeholder 10"/>
          <p:cNvSpPr>
            <a:spLocks noGrp="1"/>
          </p:cNvSpPr>
          <p:nvPr>
            <p:ph type="sldNum" sz="quarter" idx="12"/>
          </p:nvPr>
        </p:nvSpPr>
        <p:spPr/>
        <p:txBody>
          <a:bodyPr/>
          <a:lstStyle/>
          <a:p>
            <a:fld id="{EB572375-96E0-4DBB-B3D7-B1489209CDB4}" type="slidenum">
              <a:rPr lang="en-US" smtClean="0"/>
              <a:pPr/>
              <a:t>18</a:t>
            </a:fld>
            <a:endParaRPr lang="en-US"/>
          </a:p>
        </p:txBody>
      </p:sp>
      <p:sp>
        <p:nvSpPr>
          <p:cNvPr id="3074" name="Rectangle 2"/>
          <p:cNvSpPr>
            <a:spLocks noGrp="1" noChangeArrowheads="1"/>
          </p:cNvSpPr>
          <p:nvPr>
            <p:ph type="title"/>
          </p:nvPr>
        </p:nvSpPr>
        <p:spPr>
          <a:xfrm>
            <a:off x="1219199" y="198437"/>
            <a:ext cx="7162801" cy="685800"/>
          </a:xfrm>
        </p:spPr>
        <p:txBody>
          <a:bodyPr>
            <a:normAutofit/>
          </a:bodyPr>
          <a:lstStyle/>
          <a:p>
            <a:pPr algn="l" eaLnBrk="1" hangingPunct="1"/>
            <a:r>
              <a:rPr lang="en-US" sz="2900" b="1" i="1" dirty="0" smtClean="0">
                <a:solidFill>
                  <a:srgbClr val="002060"/>
                </a:solidFill>
              </a:rPr>
              <a:t>Syntax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a:spLocks/>
          </p:cNvSpPr>
          <p:nvPr/>
        </p:nvSpPr>
        <p:spPr>
          <a:xfrm>
            <a:off x="1524000" y="2482705"/>
            <a:ext cx="7772400" cy="936625"/>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endParaRPr lang="en-US" dirty="0">
              <a:solidFill>
                <a:schemeClr val="tx2"/>
              </a:solidFill>
            </a:endParaRPr>
          </a:p>
        </p:txBody>
      </p:sp>
      <p:sp>
        <p:nvSpPr>
          <p:cNvPr id="7" name="Subtitle 10"/>
          <p:cNvSpPr txBox="1">
            <a:spLocks/>
          </p:cNvSpPr>
          <p:nvPr/>
        </p:nvSpPr>
        <p:spPr>
          <a:xfrm>
            <a:off x="1981200" y="2362200"/>
            <a:ext cx="6400800" cy="91440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smtClean="0">
                <a:solidFill>
                  <a:schemeClr val="tx2"/>
                </a:solidFill>
                <a:effectLst>
                  <a:outerShdw blurRad="38100" dist="38100" dir="2700000" algn="tl">
                    <a:srgbClr val="000000">
                      <a:alpha val="43137"/>
                    </a:srgbClr>
                  </a:outerShdw>
                </a:effectLst>
              </a:rPr>
              <a:t>Searching and Sorting Techniques</a:t>
            </a:r>
          </a:p>
        </p:txBody>
      </p:sp>
      <p:sp>
        <p:nvSpPr>
          <p:cNvPr id="11" name="Slide Number Placeholder 10"/>
          <p:cNvSpPr>
            <a:spLocks noGrp="1"/>
          </p:cNvSpPr>
          <p:nvPr>
            <p:ph type="sldNum" sz="quarter" idx="12"/>
          </p:nvPr>
        </p:nvSpPr>
        <p:spPr/>
        <p:txBody>
          <a:bodyPr/>
          <a:lstStyle/>
          <a:p>
            <a:fld id="{EB572375-96E0-4DBB-B3D7-B1489209CDB4}" type="slidenum">
              <a:rPr lang="en-US" smtClean="0"/>
              <a:pPr/>
              <a:t>19</a:t>
            </a:fld>
            <a:endParaRPr lang="en-US"/>
          </a:p>
        </p:txBody>
      </p:sp>
      <p:sp>
        <p:nvSpPr>
          <p:cNvPr id="5" name="Rectangle 4"/>
          <p:cNvSpPr/>
          <p:nvPr/>
        </p:nvSpPr>
        <p:spPr>
          <a:xfrm>
            <a:off x="3200400" y="304800"/>
            <a:ext cx="3710696" cy="646331"/>
          </a:xfrm>
          <a:prstGeom prst="rect">
            <a:avLst/>
          </a:prstGeom>
        </p:spPr>
        <p:txBody>
          <a:bodyPr wrap="none">
            <a:spAutoFit/>
          </a:bodyPr>
          <a:lstStyle/>
          <a:p>
            <a:r>
              <a:rPr lang="en-US" sz="3600" b="1" spc="1200" dirty="0" smtClean="0">
                <a:solidFill>
                  <a:schemeClr val="tx2"/>
                </a:solidFill>
                <a:latin typeface="+mj-lt"/>
              </a:rPr>
              <a:t>1-D Arrays</a:t>
            </a:r>
            <a:endParaRPr lang="en-US" sz="3600" b="1" dirty="0">
              <a:solidFill>
                <a:schemeClr val="tx2"/>
              </a:solidFill>
              <a:latin typeface="+mj-lt"/>
            </a:endParaRPr>
          </a:p>
        </p:txBody>
      </p:sp>
    </p:spTree>
    <p:extLst>
      <p:ext uri="{BB962C8B-B14F-4D97-AF65-F5344CB8AC3E}">
        <p14:creationId xmlns:p14="http://schemas.microsoft.com/office/powerpoint/2010/main" val="2162895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19200" y="960437"/>
            <a:ext cx="7467600" cy="5135563"/>
          </a:xfrm>
        </p:spPr>
        <p:txBody>
          <a:bodyPr>
            <a:noAutofit/>
          </a:bodyPr>
          <a:lstStyle/>
          <a:p>
            <a:r>
              <a:rPr lang="en-IN" sz="2400" dirty="0" smtClean="0"/>
              <a:t>Understanding :</a:t>
            </a:r>
          </a:p>
          <a:p>
            <a:pPr>
              <a:buNone/>
            </a:pPr>
            <a:endParaRPr lang="en-IN" sz="2400" dirty="0" smtClean="0"/>
          </a:p>
          <a:p>
            <a:pPr lvl="1"/>
            <a:r>
              <a:rPr lang="en-IN" sz="2400" dirty="0" smtClean="0"/>
              <a:t>1D array declaration , initialization</a:t>
            </a:r>
          </a:p>
          <a:p>
            <a:pPr lvl="1"/>
            <a:r>
              <a:rPr lang="en-IN" sz="2400" dirty="0" smtClean="0"/>
              <a:t>Programs using 1D arrays</a:t>
            </a:r>
          </a:p>
          <a:p>
            <a:pPr lvl="1"/>
            <a:r>
              <a:rPr lang="en-IN" sz="2400" dirty="0" smtClean="0"/>
              <a:t>2D Array declaration, initialization</a:t>
            </a:r>
          </a:p>
          <a:p>
            <a:pPr lvl="1"/>
            <a:r>
              <a:rPr lang="en-IN" sz="2400" dirty="0" smtClean="0"/>
              <a:t>Programs using 2D arrays</a:t>
            </a:r>
          </a:p>
          <a:p>
            <a:pPr lvl="1"/>
            <a:r>
              <a:rPr lang="en-IN" sz="2400" dirty="0" smtClean="0"/>
              <a:t>Strings definition, declaration, initialization</a:t>
            </a:r>
          </a:p>
          <a:p>
            <a:pPr lvl="1"/>
            <a:r>
              <a:rPr lang="en-IN" sz="2400" dirty="0" smtClean="0"/>
              <a:t>Reading Strings</a:t>
            </a:r>
          </a:p>
          <a:p>
            <a:pPr lvl="1"/>
            <a:r>
              <a:rPr lang="en-IN" sz="2400" dirty="0" smtClean="0"/>
              <a:t>String Handling Functions</a:t>
            </a:r>
          </a:p>
          <a:p>
            <a:pPr lvl="1"/>
            <a:r>
              <a:rPr lang="en-IN" sz="2400" dirty="0" smtClean="0"/>
              <a:t>Programs using strings</a:t>
            </a:r>
          </a:p>
          <a:p>
            <a:pPr lvl="1"/>
            <a:endParaRPr lang="en-IN" sz="2400" dirty="0" smtClean="0"/>
          </a:p>
          <a:p>
            <a:pPr lvl="1"/>
            <a:endParaRPr lang="en-IN" sz="2400" dirty="0" smtClean="0"/>
          </a:p>
          <a:p>
            <a:pPr marL="1200150" lvl="2" indent="-342900">
              <a:lnSpc>
                <a:spcPct val="150000"/>
              </a:lnSpc>
              <a:buFont typeface="Wingdings"/>
              <a:buChar char="à"/>
            </a:pPr>
            <a:endParaRPr lang="en-US" dirty="0">
              <a:solidFill>
                <a:srgbClr val="002060"/>
              </a:solidFill>
              <a:sym typeface="Wingdings" pitchFamily="2" charset="2"/>
            </a:endParaRPr>
          </a:p>
        </p:txBody>
      </p:sp>
      <p:sp>
        <p:nvSpPr>
          <p:cNvPr id="12" name="Slide Number Placeholder 11"/>
          <p:cNvSpPr>
            <a:spLocks noGrp="1"/>
          </p:cNvSpPr>
          <p:nvPr>
            <p:ph type="sldNum" sz="quarter" idx="12"/>
          </p:nvPr>
        </p:nvSpPr>
        <p:spPr/>
        <p:txBody>
          <a:bodyPr/>
          <a:lstStyle/>
          <a:p>
            <a:fld id="{EB572375-96E0-4DBB-B3D7-B1489209CDB4}" type="slidenum">
              <a:rPr lang="en-US" smtClean="0"/>
              <a:pPr/>
              <a:t>2</a:t>
            </a:fld>
            <a:endParaRPr lang="en-US"/>
          </a:p>
        </p:txBody>
      </p:sp>
      <p:sp>
        <p:nvSpPr>
          <p:cNvPr id="3" name="Title 2"/>
          <p:cNvSpPr>
            <a:spLocks noGrp="1"/>
          </p:cNvSpPr>
          <p:nvPr>
            <p:ph type="title"/>
          </p:nvPr>
        </p:nvSpPr>
        <p:spPr/>
        <p:txBody>
          <a:bodyPr>
            <a:normAutofit fontScale="90000"/>
          </a:bodyPr>
          <a:lstStyle/>
          <a:p>
            <a:pPr lvl="1" algn="ctr" rtl="0">
              <a:spcBef>
                <a:spcPct val="0"/>
              </a:spcBef>
            </a:pPr>
            <a:r>
              <a:rPr lang="en-US" sz="3200" b="1" i="1" dirty="0" smtClean="0">
                <a:solidFill>
                  <a:srgbClr val="002060"/>
                </a:solidFill>
                <a:latin typeface="+mj-lt"/>
              </a:rPr>
              <a:t/>
            </a:r>
            <a:br>
              <a:rPr lang="en-US" sz="3200" b="1" i="1" dirty="0" smtClean="0">
                <a:solidFill>
                  <a:srgbClr val="002060"/>
                </a:solidFill>
                <a:latin typeface="+mj-lt"/>
              </a:rPr>
            </a:br>
            <a:r>
              <a:rPr lang="en-US" sz="3200" b="1" i="1" dirty="0" smtClean="0">
                <a:solidFill>
                  <a:srgbClr val="002060"/>
                </a:solidFill>
                <a:latin typeface="+mj-lt"/>
              </a:rPr>
              <a:t>Objectives</a:t>
            </a:r>
            <a:r>
              <a:rPr lang="en-US" sz="3200" b="1" i="1" dirty="0" smtClean="0">
                <a:solidFill>
                  <a:srgbClr val="002060"/>
                </a:solidFill>
              </a:rPr>
              <a:t/>
            </a:r>
            <a:br>
              <a:rPr lang="en-US" sz="3200" b="1" i="1" dirty="0" smtClean="0">
                <a:solidFill>
                  <a:srgbClr val="002060"/>
                </a:solidFill>
              </a:rPr>
            </a:br>
            <a:endParaRPr lang="en-US" dirty="0"/>
          </a:p>
        </p:txBody>
      </p:sp>
    </p:spTree>
    <p:extLst>
      <p:ext uri="{BB962C8B-B14F-4D97-AF65-F5344CB8AC3E}">
        <p14:creationId xmlns:p14="http://schemas.microsoft.com/office/powerpoint/2010/main" val="74072732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1371600" y="1371600"/>
            <a:ext cx="8001000" cy="4525963"/>
          </a:xfrm>
        </p:spPr>
        <p:txBody>
          <a:bodyPr/>
          <a:lstStyle/>
          <a:p>
            <a:pPr eaLnBrk="1" hangingPunct="1">
              <a:lnSpc>
                <a:spcPct val="80000"/>
              </a:lnSpc>
              <a:buFontTx/>
              <a:buNone/>
            </a:pPr>
            <a:r>
              <a:rPr lang="en-US" b="1" dirty="0" smtClean="0">
                <a:solidFill>
                  <a:srgbClr val="002060"/>
                </a:solidFill>
                <a:latin typeface="+mj-lt"/>
              </a:rPr>
              <a:t>Understanding of: </a:t>
            </a:r>
          </a:p>
          <a:p>
            <a:pPr eaLnBrk="1" hangingPunct="1">
              <a:lnSpc>
                <a:spcPct val="80000"/>
              </a:lnSpc>
              <a:buFontTx/>
              <a:buNone/>
            </a:pPr>
            <a:endParaRPr lang="en-US" b="1" dirty="0" smtClean="0">
              <a:solidFill>
                <a:srgbClr val="002060"/>
              </a:solidFill>
              <a:latin typeface="+mj-lt"/>
            </a:endParaRPr>
          </a:p>
          <a:p>
            <a:pPr eaLnBrk="1" hangingPunct="1">
              <a:lnSpc>
                <a:spcPct val="80000"/>
              </a:lnSpc>
              <a:buFontTx/>
              <a:buNone/>
            </a:pPr>
            <a:r>
              <a:rPr lang="en-US" b="1" dirty="0" smtClean="0">
                <a:solidFill>
                  <a:srgbClr val="002060"/>
                </a:solidFill>
                <a:latin typeface="+mj-lt"/>
              </a:rPr>
              <a:t>Searching Techniques </a:t>
            </a:r>
          </a:p>
          <a:p>
            <a:pPr lvl="1" eaLnBrk="1" hangingPunct="1">
              <a:lnSpc>
                <a:spcPct val="80000"/>
              </a:lnSpc>
              <a:buFont typeface="Wingdings" pitchFamily="2" charset="2"/>
              <a:buChar char="§"/>
            </a:pPr>
            <a:r>
              <a:rPr lang="en-US" b="1" i="1" dirty="0" smtClean="0">
                <a:solidFill>
                  <a:schemeClr val="accent2"/>
                </a:solidFill>
                <a:latin typeface="+mj-lt"/>
              </a:rPr>
              <a:t>Linear Search</a:t>
            </a:r>
          </a:p>
          <a:p>
            <a:pPr lvl="1" eaLnBrk="1" hangingPunct="1">
              <a:lnSpc>
                <a:spcPct val="80000"/>
              </a:lnSpc>
              <a:buFont typeface="Wingdings" pitchFamily="2" charset="2"/>
              <a:buChar char="§"/>
            </a:pPr>
            <a:r>
              <a:rPr lang="en-US" b="1" i="1" dirty="0" smtClean="0">
                <a:solidFill>
                  <a:srgbClr val="C00000"/>
                </a:solidFill>
                <a:latin typeface="+mj-lt"/>
              </a:rPr>
              <a:t>Binary Search</a:t>
            </a:r>
          </a:p>
          <a:p>
            <a:pPr eaLnBrk="1" hangingPunct="1">
              <a:lnSpc>
                <a:spcPct val="80000"/>
              </a:lnSpc>
              <a:buFontTx/>
              <a:buNone/>
            </a:pPr>
            <a:r>
              <a:rPr lang="en-US" sz="2400" b="1" i="1" dirty="0" smtClean="0">
                <a:latin typeface="+mj-lt"/>
              </a:rPr>
              <a:t>		</a:t>
            </a:r>
          </a:p>
          <a:p>
            <a:pPr eaLnBrk="1" hangingPunct="1">
              <a:lnSpc>
                <a:spcPct val="80000"/>
              </a:lnSpc>
              <a:buFontTx/>
              <a:buNone/>
            </a:pPr>
            <a:r>
              <a:rPr lang="en-US" b="1" dirty="0" smtClean="0">
                <a:solidFill>
                  <a:srgbClr val="002060"/>
                </a:solidFill>
                <a:latin typeface="+mj-lt"/>
              </a:rPr>
              <a:t>Sorting Techniques</a:t>
            </a:r>
            <a:r>
              <a:rPr lang="en-US" b="1" i="1" dirty="0" smtClean="0">
                <a:latin typeface="+mj-lt"/>
              </a:rPr>
              <a:t> </a:t>
            </a:r>
            <a:endParaRPr lang="en-US" sz="2400" b="1" i="1" dirty="0" smtClean="0">
              <a:latin typeface="+mj-lt"/>
            </a:endParaRPr>
          </a:p>
          <a:p>
            <a:pPr lvl="1" eaLnBrk="1" hangingPunct="1">
              <a:lnSpc>
                <a:spcPct val="80000"/>
              </a:lnSpc>
              <a:buFont typeface="Wingdings" pitchFamily="2" charset="2"/>
              <a:buChar char="§"/>
            </a:pPr>
            <a:r>
              <a:rPr lang="en-US" b="1" i="1" dirty="0" smtClean="0">
                <a:solidFill>
                  <a:schemeClr val="accent2"/>
                </a:solidFill>
                <a:latin typeface="+mj-lt"/>
              </a:rPr>
              <a:t>Bubble Sort</a:t>
            </a:r>
          </a:p>
          <a:p>
            <a:pPr lvl="1" eaLnBrk="1" hangingPunct="1">
              <a:lnSpc>
                <a:spcPct val="80000"/>
              </a:lnSpc>
              <a:buFont typeface="Wingdings" pitchFamily="2" charset="2"/>
              <a:buChar char="§"/>
            </a:pPr>
            <a:r>
              <a:rPr lang="en-US" b="1" i="1" dirty="0" smtClean="0">
                <a:solidFill>
                  <a:srgbClr val="C00000"/>
                </a:solidFill>
                <a:latin typeface="+mj-lt"/>
              </a:rPr>
              <a:t>Selection Sort</a:t>
            </a:r>
          </a:p>
          <a:p>
            <a:pPr eaLnBrk="1" hangingPunct="1">
              <a:lnSpc>
                <a:spcPct val="80000"/>
              </a:lnSpc>
              <a:buFontTx/>
              <a:buNone/>
            </a:pPr>
            <a:r>
              <a:rPr lang="en-US" sz="2400" b="1" i="1" dirty="0" smtClean="0">
                <a:latin typeface="+mj-lt"/>
              </a:rPr>
              <a:t>		</a:t>
            </a:r>
          </a:p>
        </p:txBody>
      </p:sp>
      <p:sp>
        <p:nvSpPr>
          <p:cNvPr id="3074" name="Rectangle 2"/>
          <p:cNvSpPr>
            <a:spLocks noGrp="1" noChangeArrowheads="1"/>
          </p:cNvSpPr>
          <p:nvPr>
            <p:ph type="title"/>
          </p:nvPr>
        </p:nvSpPr>
        <p:spPr/>
        <p:txBody>
          <a:bodyPr>
            <a:normAutofit/>
          </a:bodyPr>
          <a:lstStyle/>
          <a:p>
            <a:pPr algn="ctr" eaLnBrk="1" hangingPunct="1"/>
            <a:r>
              <a:rPr lang="en-US" b="1" i="1" dirty="0" smtClean="0">
                <a:solidFill>
                  <a:srgbClr val="002060"/>
                </a:solidFill>
              </a:rPr>
              <a:t>Objectives</a:t>
            </a:r>
          </a:p>
        </p:txBody>
      </p:sp>
      <p:sp>
        <p:nvSpPr>
          <p:cNvPr id="8" name="Slide Number Placeholder 7"/>
          <p:cNvSpPr>
            <a:spLocks noGrp="1"/>
          </p:cNvSpPr>
          <p:nvPr>
            <p:ph type="sldNum" sz="quarter" idx="12"/>
          </p:nvPr>
        </p:nvSpPr>
        <p:spPr/>
        <p:txBody>
          <a:bodyPr/>
          <a:lstStyle/>
          <a:p>
            <a:fld id="{EB572375-96E0-4DBB-B3D7-B1489209CDB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z="2400" dirty="0" smtClean="0">
                <a:solidFill>
                  <a:srgbClr val="002060"/>
                </a:solidFill>
              </a:rPr>
              <a:t>Searching refers to finding whether a data item is present in the set of items or not.</a:t>
            </a:r>
          </a:p>
          <a:p>
            <a:pPr algn="just">
              <a:lnSpc>
                <a:spcPct val="150000"/>
              </a:lnSpc>
              <a:buNone/>
            </a:pPr>
            <a:endParaRPr lang="en-US" sz="2400" dirty="0" smtClean="0">
              <a:solidFill>
                <a:srgbClr val="002060"/>
              </a:solidFill>
            </a:endParaRPr>
          </a:p>
          <a:p>
            <a:pPr algn="just">
              <a:lnSpc>
                <a:spcPct val="150000"/>
              </a:lnSpc>
            </a:pPr>
            <a:r>
              <a:rPr lang="en-US" sz="2400" dirty="0" smtClean="0">
                <a:solidFill>
                  <a:srgbClr val="002060"/>
                </a:solidFill>
              </a:rPr>
              <a:t>Sorting refers to the arrangement of data in a particular order. </a:t>
            </a:r>
          </a:p>
          <a:p>
            <a:pPr algn="just">
              <a:lnSpc>
                <a:spcPct val="150000"/>
              </a:lnSpc>
            </a:pPr>
            <a:endParaRPr lang="en-US" sz="2400" dirty="0" smtClean="0">
              <a:solidFill>
                <a:srgbClr val="002060"/>
              </a:solidFill>
            </a:endParaRPr>
          </a:p>
          <a:p>
            <a:pPr algn="just">
              <a:lnSpc>
                <a:spcPct val="150000"/>
              </a:lnSpc>
            </a:pPr>
            <a:r>
              <a:rPr lang="en-US" sz="2400" dirty="0" smtClean="0">
                <a:solidFill>
                  <a:srgbClr val="002060"/>
                </a:solidFill>
              </a:rPr>
              <a:t>Sorting and searching have many applications in the area of computers.</a:t>
            </a:r>
            <a:endParaRPr lang="en-IN" sz="2400" dirty="0">
              <a:solidFill>
                <a:srgbClr val="002060"/>
              </a:solidFill>
            </a:endParaRPr>
          </a:p>
        </p:txBody>
      </p:sp>
      <p:sp>
        <p:nvSpPr>
          <p:cNvPr id="11266" name="Rectangle 2"/>
          <p:cNvSpPr>
            <a:spLocks noGrp="1" noChangeArrowheads="1"/>
          </p:cNvSpPr>
          <p:nvPr>
            <p:ph type="title"/>
          </p:nvPr>
        </p:nvSpPr>
        <p:spPr/>
        <p:txBody>
          <a:bodyPr>
            <a:normAutofit/>
          </a:bodyPr>
          <a:lstStyle/>
          <a:p>
            <a:pPr algn="ctr" eaLnBrk="1" hangingPunct="1"/>
            <a:r>
              <a:rPr lang="en-US" b="1" i="1" dirty="0" smtClean="0">
                <a:solidFill>
                  <a:srgbClr val="002060"/>
                </a:solidFill>
              </a:rPr>
              <a:t>Searching &amp; Sorting</a:t>
            </a:r>
          </a:p>
        </p:txBody>
      </p:sp>
      <p:sp>
        <p:nvSpPr>
          <p:cNvPr id="9" name="Slide Number Placeholder 8"/>
          <p:cNvSpPr>
            <a:spLocks noGrp="1"/>
          </p:cNvSpPr>
          <p:nvPr>
            <p:ph type="sldNum" sz="quarter" idx="12"/>
          </p:nvPr>
        </p:nvSpPr>
        <p:spPr/>
        <p:txBody>
          <a:bodyPr/>
          <a:lstStyle/>
          <a:p>
            <a:fld id="{EB572375-96E0-4DBB-B3D7-B1489209CDB4}" type="slidenum">
              <a:rPr lang="en-US" smtClean="0"/>
              <a:pPr/>
              <a:t>21</a:t>
            </a:fld>
            <a:endParaRPr lang="en-US"/>
          </a:p>
        </p:txBody>
      </p:sp>
    </p:spTree>
    <p:extLst>
      <p:ext uri="{BB962C8B-B14F-4D97-AF65-F5344CB8AC3E}">
        <p14:creationId xmlns:p14="http://schemas.microsoft.com/office/powerpoint/2010/main" val="847075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2060"/>
                </a:solidFill>
              </a:rPr>
              <a:t>Linear search</a:t>
            </a:r>
            <a:endParaRPr lang="en-US" b="1" dirty="0">
              <a:solidFill>
                <a:srgbClr val="002060"/>
              </a:solidFill>
            </a:endParaRPr>
          </a:p>
        </p:txBody>
      </p:sp>
      <p:sp>
        <p:nvSpPr>
          <p:cNvPr id="3" name="TextBox 2"/>
          <p:cNvSpPr txBox="1"/>
          <p:nvPr/>
        </p:nvSpPr>
        <p:spPr>
          <a:xfrm>
            <a:off x="1524000" y="914400"/>
            <a:ext cx="7590027" cy="5078313"/>
          </a:xfrm>
          <a:prstGeom prst="rect">
            <a:avLst/>
          </a:prstGeom>
          <a:noFill/>
        </p:spPr>
        <p:txBody>
          <a:bodyPr wrap="square" rtlCol="0">
            <a:spAutoFit/>
          </a:bodyPr>
          <a:lstStyle/>
          <a:p>
            <a:pPr marL="285750" indent="-285750" algn="just">
              <a:lnSpc>
                <a:spcPct val="150000"/>
              </a:lnSpc>
              <a:buFont typeface="Arial" pitchFamily="34" charset="0"/>
              <a:buChar char="•"/>
            </a:pPr>
            <a:r>
              <a:rPr lang="en-US" sz="2400" dirty="0" smtClean="0">
                <a:solidFill>
                  <a:srgbClr val="002060"/>
                </a:solidFill>
                <a:latin typeface="+mj-lt"/>
              </a:rPr>
              <a:t>The Linear Search is applied on the set of items that are </a:t>
            </a:r>
          </a:p>
          <a:p>
            <a:pPr algn="just">
              <a:lnSpc>
                <a:spcPct val="150000"/>
              </a:lnSpc>
            </a:pPr>
            <a:r>
              <a:rPr lang="en-US" sz="2400" dirty="0">
                <a:solidFill>
                  <a:srgbClr val="002060"/>
                </a:solidFill>
                <a:latin typeface="+mj-lt"/>
              </a:rPr>
              <a:t> </a:t>
            </a:r>
            <a:r>
              <a:rPr lang="en-US" sz="2400" dirty="0" smtClean="0">
                <a:solidFill>
                  <a:srgbClr val="002060"/>
                </a:solidFill>
                <a:latin typeface="+mj-lt"/>
              </a:rPr>
              <a:t>   not arranged in any particular order.</a:t>
            </a:r>
          </a:p>
          <a:p>
            <a:pPr algn="just">
              <a:lnSpc>
                <a:spcPct val="150000"/>
              </a:lnSpc>
            </a:pPr>
            <a:endParaRPr lang="en-US" sz="2400" dirty="0" smtClean="0">
              <a:solidFill>
                <a:srgbClr val="002060"/>
              </a:solidFill>
              <a:latin typeface="+mj-lt"/>
            </a:endParaRPr>
          </a:p>
          <a:p>
            <a:pPr marL="285750" indent="-285750" algn="just">
              <a:lnSpc>
                <a:spcPct val="150000"/>
              </a:lnSpc>
              <a:buFont typeface="Arial" pitchFamily="34" charset="0"/>
              <a:buChar char="•"/>
            </a:pPr>
            <a:r>
              <a:rPr lang="en-US" sz="2400" dirty="0" smtClean="0">
                <a:solidFill>
                  <a:srgbClr val="002060"/>
                </a:solidFill>
                <a:latin typeface="+mj-lt"/>
              </a:rPr>
              <a:t>In linear search , the searching process starts from the</a:t>
            </a:r>
          </a:p>
          <a:p>
            <a:pPr algn="just">
              <a:lnSpc>
                <a:spcPct val="150000"/>
              </a:lnSpc>
            </a:pPr>
            <a:r>
              <a:rPr lang="en-US" sz="2400" dirty="0">
                <a:solidFill>
                  <a:srgbClr val="002060"/>
                </a:solidFill>
                <a:latin typeface="+mj-lt"/>
              </a:rPr>
              <a:t> </a:t>
            </a:r>
            <a:r>
              <a:rPr lang="en-US" sz="2400" dirty="0" smtClean="0">
                <a:solidFill>
                  <a:srgbClr val="002060"/>
                </a:solidFill>
                <a:latin typeface="+mj-lt"/>
              </a:rPr>
              <a:t>   first item.</a:t>
            </a:r>
          </a:p>
          <a:p>
            <a:pPr algn="just">
              <a:lnSpc>
                <a:spcPct val="150000"/>
              </a:lnSpc>
            </a:pPr>
            <a:endParaRPr lang="en-US" sz="2400" dirty="0" smtClean="0">
              <a:solidFill>
                <a:srgbClr val="002060"/>
              </a:solidFill>
              <a:latin typeface="+mj-lt"/>
            </a:endParaRPr>
          </a:p>
          <a:p>
            <a:pPr marL="285750" indent="-285750" algn="just">
              <a:lnSpc>
                <a:spcPct val="150000"/>
              </a:lnSpc>
              <a:buFont typeface="Arial" pitchFamily="34" charset="0"/>
              <a:buChar char="•"/>
            </a:pPr>
            <a:r>
              <a:rPr lang="en-US" sz="2400" dirty="0" smtClean="0">
                <a:solidFill>
                  <a:srgbClr val="002060"/>
                </a:solidFill>
                <a:latin typeface="+mj-lt"/>
              </a:rPr>
              <a:t>The searching is continued till either the item is found or </a:t>
            </a:r>
          </a:p>
          <a:p>
            <a:pPr algn="just">
              <a:lnSpc>
                <a:spcPct val="150000"/>
              </a:lnSpc>
            </a:pPr>
            <a:r>
              <a:rPr lang="en-US" sz="2400" dirty="0" smtClean="0">
                <a:solidFill>
                  <a:srgbClr val="002060"/>
                </a:solidFill>
                <a:latin typeface="+mj-lt"/>
              </a:rPr>
              <a:t>    the end of the list  is  reached indicating that the item is </a:t>
            </a:r>
          </a:p>
          <a:p>
            <a:pPr algn="just">
              <a:lnSpc>
                <a:spcPct val="150000"/>
              </a:lnSpc>
            </a:pPr>
            <a:r>
              <a:rPr lang="en-US" sz="2400" dirty="0">
                <a:solidFill>
                  <a:srgbClr val="002060"/>
                </a:solidFill>
                <a:latin typeface="+mj-lt"/>
              </a:rPr>
              <a:t> </a:t>
            </a:r>
            <a:r>
              <a:rPr lang="en-US" sz="2400" dirty="0" smtClean="0">
                <a:solidFill>
                  <a:srgbClr val="002060"/>
                </a:solidFill>
                <a:latin typeface="+mj-lt"/>
              </a:rPr>
              <a:t>   not found.</a:t>
            </a:r>
          </a:p>
        </p:txBody>
      </p:sp>
      <p:sp>
        <p:nvSpPr>
          <p:cNvPr id="10" name="Slide Number Placeholder 9"/>
          <p:cNvSpPr>
            <a:spLocks noGrp="1"/>
          </p:cNvSpPr>
          <p:nvPr>
            <p:ph type="sldNum" sz="quarter" idx="12"/>
          </p:nvPr>
        </p:nvSpPr>
        <p:spPr/>
        <p:txBody>
          <a:bodyPr/>
          <a:lstStyle/>
          <a:p>
            <a:fld id="{EB572375-96E0-4DBB-B3D7-B1489209CDB4}" type="slidenum">
              <a:rPr lang="en-US" smtClean="0"/>
              <a:pPr/>
              <a:t>22</a:t>
            </a:fld>
            <a:endParaRPr lang="en-US"/>
          </a:p>
        </p:txBody>
      </p:sp>
    </p:spTree>
    <p:extLst>
      <p:ext uri="{BB962C8B-B14F-4D97-AF65-F5344CB8AC3E}">
        <p14:creationId xmlns:p14="http://schemas.microsoft.com/office/powerpoint/2010/main" val="1683368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2060"/>
                </a:solidFill>
              </a:rPr>
              <a:t>Linear search- </a:t>
            </a:r>
            <a:r>
              <a:rPr lang="en-US" sz="4000" b="1" dirty="0" smtClean="0">
                <a:solidFill>
                  <a:srgbClr val="002060"/>
                </a:solidFill>
                <a:latin typeface="Tempus Sans ITC" pitchFamily="82" charset="0"/>
              </a:rPr>
              <a:t>Example 1</a:t>
            </a:r>
            <a:endParaRPr lang="en-US" sz="4000" b="1" dirty="0">
              <a:solidFill>
                <a:srgbClr val="002060"/>
              </a:solidFill>
              <a:latin typeface="Tempus Sans ITC" pitchFamily="82" charset="0"/>
            </a:endParaRPr>
          </a:p>
        </p:txBody>
      </p:sp>
      <p:pic>
        <p:nvPicPr>
          <p:cNvPr id="13317"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371600" y="1066800"/>
            <a:ext cx="7629525" cy="4811713"/>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23</a:t>
            </a:fld>
            <a:endParaRPr lang="en-US"/>
          </a:p>
        </p:txBody>
      </p:sp>
    </p:spTree>
    <p:extLst>
      <p:ext uri="{BB962C8B-B14F-4D97-AF65-F5344CB8AC3E}">
        <p14:creationId xmlns:p14="http://schemas.microsoft.com/office/powerpoint/2010/main" val="4120776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228600"/>
            <a:ext cx="7162801" cy="685800"/>
          </a:xfrm>
        </p:spPr>
        <p:txBody>
          <a:bodyPr>
            <a:normAutofit/>
          </a:bodyPr>
          <a:lstStyle/>
          <a:p>
            <a:pPr algn="ctr"/>
            <a:r>
              <a:rPr lang="en-US" dirty="0">
                <a:solidFill>
                  <a:srgbClr val="002060"/>
                </a:solidFill>
                <a:latin typeface="Verdana" pitchFamily="34" charset="0"/>
              </a:rPr>
              <a:t>Linear search- </a:t>
            </a:r>
            <a:r>
              <a:rPr lang="en-US" b="1" dirty="0" smtClean="0">
                <a:solidFill>
                  <a:srgbClr val="002060"/>
                </a:solidFill>
                <a:latin typeface="Tempus Sans ITC" pitchFamily="82" charset="0"/>
              </a:rPr>
              <a:t>Example-2</a:t>
            </a:r>
            <a:endParaRPr lang="en-US" dirty="0">
              <a:solidFill>
                <a:srgbClr val="002060"/>
              </a:solidFill>
            </a:endParaRPr>
          </a:p>
        </p:txBody>
      </p:sp>
      <p:pic>
        <p:nvPicPr>
          <p:cNvPr id="14341"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405916" y="1143000"/>
            <a:ext cx="7705725" cy="495300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24</a:t>
            </a:fld>
            <a:endParaRPr lang="en-US"/>
          </a:p>
        </p:txBody>
      </p:sp>
    </p:spTree>
    <p:extLst>
      <p:ext uri="{BB962C8B-B14F-4D97-AF65-F5344CB8AC3E}">
        <p14:creationId xmlns:p14="http://schemas.microsoft.com/office/powerpoint/2010/main" val="3536497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295400" y="1066800"/>
            <a:ext cx="4343400" cy="4893647"/>
          </a:xfrm>
          <a:prstGeom prst="rect">
            <a:avLst/>
          </a:prstGeom>
          <a:noFill/>
          <a:ln w="9525">
            <a:noFill/>
            <a:miter lim="800000"/>
            <a:headEnd/>
            <a:tailEnd/>
          </a:ln>
        </p:spPr>
        <p:txBody>
          <a:bodyPr wrap="square">
            <a:spAutoFit/>
          </a:bodyPr>
          <a:lstStyle/>
          <a:p>
            <a:r>
              <a:rPr lang="en-US" sz="2400" b="1" dirty="0" smtClean="0">
                <a:solidFill>
                  <a:srgbClr val="002060"/>
                </a:solidFill>
                <a:latin typeface="+mj-lt"/>
              </a:rPr>
              <a:t>void main()</a:t>
            </a:r>
          </a:p>
          <a:p>
            <a:r>
              <a:rPr lang="en-US" sz="2400" b="1" dirty="0" smtClean="0">
                <a:solidFill>
                  <a:srgbClr val="002060"/>
                </a:solidFill>
                <a:latin typeface="+mj-lt"/>
              </a:rPr>
              <a:t>{</a:t>
            </a:r>
          </a:p>
          <a:p>
            <a:r>
              <a:rPr lang="en-US" sz="2400" b="1" dirty="0" err="1" smtClean="0">
                <a:solidFill>
                  <a:srgbClr val="002060"/>
                </a:solidFill>
                <a:latin typeface="+mj-lt"/>
              </a:rPr>
              <a:t>int</a:t>
            </a:r>
            <a:r>
              <a:rPr lang="en-US" sz="2400" b="1" dirty="0" smtClean="0">
                <a:solidFill>
                  <a:srgbClr val="002060"/>
                </a:solidFill>
                <a:latin typeface="+mj-lt"/>
              </a:rPr>
              <a:t>  a[100],</a:t>
            </a:r>
            <a:r>
              <a:rPr lang="en-US" sz="2400" b="1" dirty="0" err="1" smtClean="0">
                <a:solidFill>
                  <a:srgbClr val="002060"/>
                </a:solidFill>
                <a:latin typeface="+mj-lt"/>
              </a:rPr>
              <a:t>i,n,key,found</a:t>
            </a:r>
            <a:r>
              <a:rPr lang="en-US" sz="2400" b="1" dirty="0" smtClean="0">
                <a:solidFill>
                  <a:srgbClr val="002060"/>
                </a:solidFill>
                <a:latin typeface="+mj-lt"/>
              </a:rPr>
              <a:t>=0;</a:t>
            </a:r>
          </a:p>
          <a:p>
            <a:endParaRPr lang="en-US" sz="2400" b="1" dirty="0">
              <a:solidFill>
                <a:srgbClr val="002060"/>
              </a:solidFill>
              <a:latin typeface="+mj-lt"/>
            </a:endParaRPr>
          </a:p>
          <a:p>
            <a:r>
              <a:rPr lang="en-US" sz="2400" b="1" dirty="0" err="1">
                <a:solidFill>
                  <a:srgbClr val="002060"/>
                </a:solidFill>
                <a:latin typeface="+mj-lt"/>
              </a:rPr>
              <a:t>cout</a:t>
            </a:r>
            <a:r>
              <a:rPr lang="en-US" sz="2400" b="1" dirty="0">
                <a:solidFill>
                  <a:srgbClr val="002060"/>
                </a:solidFill>
                <a:latin typeface="+mj-lt"/>
              </a:rPr>
              <a:t>&lt;&lt;"enter no of </a:t>
            </a:r>
            <a:r>
              <a:rPr lang="en-US" sz="2400" b="1" dirty="0" smtClean="0">
                <a:solidFill>
                  <a:srgbClr val="002060"/>
                </a:solidFill>
                <a:latin typeface="+mj-lt"/>
              </a:rPr>
              <a:t>elements";</a:t>
            </a:r>
            <a:endParaRPr lang="en-US" sz="2400" b="1" dirty="0">
              <a:solidFill>
                <a:srgbClr val="002060"/>
              </a:solidFill>
              <a:latin typeface="+mj-lt"/>
            </a:endParaRPr>
          </a:p>
          <a:p>
            <a:r>
              <a:rPr lang="en-US" sz="2400" b="1" dirty="0" err="1">
                <a:solidFill>
                  <a:srgbClr val="002060"/>
                </a:solidFill>
                <a:latin typeface="+mj-lt"/>
              </a:rPr>
              <a:t>cin</a:t>
            </a:r>
            <a:r>
              <a:rPr lang="en-US" sz="2400" b="1" dirty="0">
                <a:solidFill>
                  <a:srgbClr val="002060"/>
                </a:solidFill>
                <a:latin typeface="+mj-lt"/>
              </a:rPr>
              <a:t>&gt;&gt;n</a:t>
            </a:r>
            <a:r>
              <a:rPr lang="en-US" sz="2400" b="1" dirty="0" smtClean="0">
                <a:solidFill>
                  <a:srgbClr val="002060"/>
                </a:solidFill>
                <a:latin typeface="+mj-lt"/>
              </a:rPr>
              <a:t>;</a:t>
            </a:r>
          </a:p>
          <a:p>
            <a:endParaRPr lang="en-US" sz="2400" b="1" dirty="0">
              <a:solidFill>
                <a:srgbClr val="002060"/>
              </a:solidFill>
              <a:latin typeface="+mj-lt"/>
            </a:endParaRPr>
          </a:p>
          <a:p>
            <a:r>
              <a:rPr lang="en-US" sz="2400" b="1" dirty="0">
                <a:solidFill>
                  <a:srgbClr val="002060"/>
                </a:solidFill>
                <a:latin typeface="+mj-lt"/>
              </a:rPr>
              <a:t>for(</a:t>
            </a:r>
            <a:r>
              <a:rPr lang="en-US" sz="2400" b="1" dirty="0" err="1">
                <a:solidFill>
                  <a:srgbClr val="002060"/>
                </a:solidFill>
                <a:latin typeface="+mj-lt"/>
              </a:rPr>
              <a:t>i</a:t>
            </a:r>
            <a:r>
              <a:rPr lang="en-US" sz="2400" b="1" dirty="0">
                <a:solidFill>
                  <a:srgbClr val="002060"/>
                </a:solidFill>
                <a:latin typeface="+mj-lt"/>
              </a:rPr>
              <a:t>=0;i&lt;</a:t>
            </a:r>
            <a:r>
              <a:rPr lang="en-US" sz="2400" b="1" dirty="0" err="1">
                <a:solidFill>
                  <a:srgbClr val="002060"/>
                </a:solidFill>
                <a:latin typeface="+mj-lt"/>
              </a:rPr>
              <a:t>n;i</a:t>
            </a:r>
            <a:r>
              <a:rPr lang="en-US" sz="2400" b="1" dirty="0">
                <a:solidFill>
                  <a:srgbClr val="002060"/>
                </a:solidFill>
                <a:latin typeface="+mj-lt"/>
              </a:rPr>
              <a:t>++)</a:t>
            </a:r>
          </a:p>
          <a:p>
            <a:r>
              <a:rPr lang="en-US" sz="2400" b="1" dirty="0" smtClean="0">
                <a:solidFill>
                  <a:srgbClr val="002060"/>
                </a:solidFill>
                <a:latin typeface="+mj-lt"/>
              </a:rPr>
              <a:t>	</a:t>
            </a:r>
            <a:r>
              <a:rPr lang="en-US" sz="2400" b="1" dirty="0" err="1" smtClean="0">
                <a:solidFill>
                  <a:srgbClr val="002060"/>
                </a:solidFill>
                <a:latin typeface="+mj-lt"/>
              </a:rPr>
              <a:t>cin</a:t>
            </a:r>
            <a:r>
              <a:rPr lang="en-US" sz="2400" b="1" dirty="0">
                <a:solidFill>
                  <a:srgbClr val="002060"/>
                </a:solidFill>
                <a:latin typeface="+mj-lt"/>
              </a:rPr>
              <a:t>&gt;&gt;a[</a:t>
            </a:r>
            <a:r>
              <a:rPr lang="en-US" sz="2400" b="1" dirty="0" err="1">
                <a:solidFill>
                  <a:srgbClr val="002060"/>
                </a:solidFill>
                <a:latin typeface="+mj-lt"/>
              </a:rPr>
              <a:t>i</a:t>
            </a:r>
            <a:r>
              <a:rPr lang="en-US" sz="2400" b="1" dirty="0">
                <a:solidFill>
                  <a:srgbClr val="002060"/>
                </a:solidFill>
                <a:latin typeface="+mj-lt"/>
              </a:rPr>
              <a:t>];</a:t>
            </a:r>
          </a:p>
          <a:p>
            <a:endParaRPr lang="en-US" sz="2400" b="1" dirty="0">
              <a:solidFill>
                <a:srgbClr val="002060"/>
              </a:solidFill>
              <a:latin typeface="+mj-lt"/>
            </a:endParaRPr>
          </a:p>
          <a:p>
            <a:r>
              <a:rPr lang="en-US" sz="2400" b="1" dirty="0" err="1">
                <a:solidFill>
                  <a:srgbClr val="002060"/>
                </a:solidFill>
                <a:latin typeface="+mj-lt"/>
              </a:rPr>
              <a:t>cout</a:t>
            </a:r>
            <a:r>
              <a:rPr lang="en-US" sz="2400" b="1" dirty="0">
                <a:solidFill>
                  <a:srgbClr val="002060"/>
                </a:solidFill>
                <a:latin typeface="+mj-lt"/>
              </a:rPr>
              <a:t>&lt;&lt;"enter the element to be searched";</a:t>
            </a:r>
          </a:p>
          <a:p>
            <a:r>
              <a:rPr lang="en-US" sz="2400" b="1" dirty="0" err="1">
                <a:solidFill>
                  <a:srgbClr val="002060"/>
                </a:solidFill>
                <a:latin typeface="+mj-lt"/>
              </a:rPr>
              <a:t>cin</a:t>
            </a:r>
            <a:r>
              <a:rPr lang="en-US" sz="2400" b="1" dirty="0">
                <a:solidFill>
                  <a:srgbClr val="002060"/>
                </a:solidFill>
                <a:latin typeface="+mj-lt"/>
              </a:rPr>
              <a:t>&gt;&gt;key;</a:t>
            </a:r>
          </a:p>
        </p:txBody>
      </p:sp>
      <p:sp>
        <p:nvSpPr>
          <p:cNvPr id="2" name="Title 1"/>
          <p:cNvSpPr>
            <a:spLocks noGrp="1"/>
          </p:cNvSpPr>
          <p:nvPr>
            <p:ph type="title"/>
          </p:nvPr>
        </p:nvSpPr>
        <p:spPr>
          <a:xfrm>
            <a:off x="1295400" y="304800"/>
            <a:ext cx="7848600" cy="549992"/>
          </a:xfrm>
        </p:spPr>
        <p:txBody>
          <a:bodyPr>
            <a:normAutofit fontScale="90000"/>
          </a:bodyPr>
          <a:lstStyle/>
          <a:p>
            <a:r>
              <a:rPr lang="en-US" sz="3200" b="1" i="1" dirty="0">
                <a:solidFill>
                  <a:srgbClr val="002060"/>
                </a:solidFill>
              </a:rPr>
              <a:t>WAP to search an element in an </a:t>
            </a:r>
            <a:r>
              <a:rPr lang="en-US" sz="3200" b="1" i="1" dirty="0" smtClean="0">
                <a:solidFill>
                  <a:srgbClr val="002060"/>
                </a:solidFill>
              </a:rPr>
              <a:t>array using linear search</a:t>
            </a:r>
            <a:r>
              <a:rPr lang="en-US" b="1" dirty="0">
                <a:solidFill>
                  <a:srgbClr val="002060"/>
                </a:solidFill>
              </a:rPr>
              <a:t/>
            </a:r>
            <a:br>
              <a:rPr lang="en-US" b="1" dirty="0">
                <a:solidFill>
                  <a:srgbClr val="002060"/>
                </a:solidFill>
              </a:rPr>
            </a:br>
            <a:endParaRPr lang="en-US" b="1" dirty="0">
              <a:solidFill>
                <a:srgbClr val="002060"/>
              </a:solidFill>
            </a:endParaRPr>
          </a:p>
        </p:txBody>
      </p:sp>
      <p:sp>
        <p:nvSpPr>
          <p:cNvPr id="14343" name="Rectangle 2"/>
          <p:cNvSpPr>
            <a:spLocks noChangeArrowheads="1"/>
          </p:cNvSpPr>
          <p:nvPr/>
        </p:nvSpPr>
        <p:spPr bwMode="auto">
          <a:xfrm>
            <a:off x="5562600" y="914400"/>
            <a:ext cx="3962400" cy="5632311"/>
          </a:xfrm>
          <a:prstGeom prst="rect">
            <a:avLst/>
          </a:prstGeom>
          <a:noFill/>
          <a:ln w="9525">
            <a:noFill/>
            <a:miter lim="800000"/>
            <a:headEnd/>
            <a:tailEnd/>
          </a:ln>
        </p:spPr>
        <p:txBody>
          <a:bodyPr wrap="square">
            <a:spAutoFit/>
          </a:bodyPr>
          <a:lstStyle/>
          <a:p>
            <a:r>
              <a:rPr lang="en-US" sz="2400" b="1" dirty="0">
                <a:solidFill>
                  <a:srgbClr val="002060"/>
                </a:solidFill>
                <a:latin typeface="+mj-lt"/>
              </a:rPr>
              <a:t>for(</a:t>
            </a:r>
            <a:r>
              <a:rPr lang="en-US" sz="2400" b="1" dirty="0" err="1">
                <a:solidFill>
                  <a:srgbClr val="002060"/>
                </a:solidFill>
                <a:latin typeface="+mj-lt"/>
              </a:rPr>
              <a:t>i</a:t>
            </a:r>
            <a:r>
              <a:rPr lang="en-US" sz="2400" b="1" dirty="0">
                <a:solidFill>
                  <a:srgbClr val="002060"/>
                </a:solidFill>
                <a:latin typeface="+mj-lt"/>
              </a:rPr>
              <a:t>=0; </a:t>
            </a:r>
            <a:r>
              <a:rPr lang="en-US" sz="2400" b="1" dirty="0" err="1">
                <a:solidFill>
                  <a:srgbClr val="002060"/>
                </a:solidFill>
                <a:latin typeface="+mj-lt"/>
              </a:rPr>
              <a:t>i</a:t>
            </a:r>
            <a:r>
              <a:rPr lang="en-US" sz="2400" b="1" dirty="0">
                <a:solidFill>
                  <a:srgbClr val="002060"/>
                </a:solidFill>
                <a:latin typeface="+mj-lt"/>
              </a:rPr>
              <a:t>&lt;n; </a:t>
            </a:r>
            <a:r>
              <a:rPr lang="en-US" sz="2400" b="1" dirty="0" err="1">
                <a:solidFill>
                  <a:srgbClr val="002060"/>
                </a:solidFill>
                <a:latin typeface="+mj-lt"/>
              </a:rPr>
              <a:t>i</a:t>
            </a:r>
            <a:r>
              <a:rPr lang="en-US" sz="2400" b="1" dirty="0" smtClean="0">
                <a:solidFill>
                  <a:srgbClr val="002060"/>
                </a:solidFill>
                <a:latin typeface="+mj-lt"/>
              </a:rPr>
              <a:t>++)</a:t>
            </a:r>
          </a:p>
          <a:p>
            <a:r>
              <a:rPr lang="en-US" sz="2400" b="1" dirty="0" smtClean="0">
                <a:solidFill>
                  <a:srgbClr val="002060"/>
                </a:solidFill>
                <a:latin typeface="+mj-lt"/>
              </a:rPr>
              <a:t>{</a:t>
            </a:r>
            <a:endParaRPr lang="en-US" sz="2400" b="1" dirty="0">
              <a:solidFill>
                <a:srgbClr val="002060"/>
              </a:solidFill>
              <a:latin typeface="+mj-lt"/>
            </a:endParaRPr>
          </a:p>
          <a:p>
            <a:r>
              <a:rPr lang="en-US" sz="2400" b="1" dirty="0">
                <a:solidFill>
                  <a:srgbClr val="002060"/>
                </a:solidFill>
                <a:latin typeface="+mj-lt"/>
              </a:rPr>
              <a:t>  </a:t>
            </a:r>
            <a:r>
              <a:rPr lang="en-US" sz="2400" b="1" dirty="0" smtClean="0">
                <a:solidFill>
                  <a:srgbClr val="002060"/>
                </a:solidFill>
                <a:latin typeface="+mj-lt"/>
              </a:rPr>
              <a:t>	if(a[</a:t>
            </a:r>
            <a:r>
              <a:rPr lang="en-US" sz="2400" b="1" dirty="0" err="1" smtClean="0">
                <a:solidFill>
                  <a:srgbClr val="002060"/>
                </a:solidFill>
                <a:latin typeface="+mj-lt"/>
              </a:rPr>
              <a:t>i</a:t>
            </a:r>
            <a:r>
              <a:rPr lang="en-US" sz="2400" b="1" dirty="0">
                <a:solidFill>
                  <a:srgbClr val="002060"/>
                </a:solidFill>
                <a:latin typeface="+mj-lt"/>
              </a:rPr>
              <a:t>]==key) </a:t>
            </a:r>
          </a:p>
          <a:p>
            <a:r>
              <a:rPr lang="en-US" sz="2400" b="1" dirty="0">
                <a:solidFill>
                  <a:srgbClr val="002060"/>
                </a:solidFill>
                <a:latin typeface="+mj-lt"/>
              </a:rPr>
              <a:t>  </a:t>
            </a:r>
            <a:r>
              <a:rPr lang="en-US" sz="2400" b="1" dirty="0" smtClean="0">
                <a:solidFill>
                  <a:srgbClr val="002060"/>
                </a:solidFill>
                <a:latin typeface="+mj-lt"/>
              </a:rPr>
              <a:t>	 {	</a:t>
            </a:r>
          </a:p>
          <a:p>
            <a:r>
              <a:rPr lang="en-US" sz="2400" b="1" dirty="0" smtClean="0">
                <a:solidFill>
                  <a:srgbClr val="002060"/>
                </a:solidFill>
                <a:latin typeface="+mj-lt"/>
              </a:rPr>
              <a:t>		found=1</a:t>
            </a:r>
            <a:r>
              <a:rPr lang="en-US" sz="2400" b="1" dirty="0">
                <a:solidFill>
                  <a:srgbClr val="002060"/>
                </a:solidFill>
                <a:latin typeface="+mj-lt"/>
              </a:rPr>
              <a:t>;</a:t>
            </a:r>
          </a:p>
          <a:p>
            <a:r>
              <a:rPr lang="en-US" sz="2400" b="1" dirty="0">
                <a:solidFill>
                  <a:srgbClr val="002060"/>
                </a:solidFill>
                <a:latin typeface="+mj-lt"/>
              </a:rPr>
              <a:t>   </a:t>
            </a:r>
            <a:r>
              <a:rPr lang="en-US" sz="2400" b="1" dirty="0" smtClean="0">
                <a:solidFill>
                  <a:srgbClr val="002060"/>
                </a:solidFill>
                <a:latin typeface="+mj-lt"/>
              </a:rPr>
              <a:t>		break</a:t>
            </a:r>
            <a:r>
              <a:rPr lang="en-US" sz="2400" b="1" dirty="0">
                <a:solidFill>
                  <a:srgbClr val="002060"/>
                </a:solidFill>
                <a:latin typeface="+mj-lt"/>
              </a:rPr>
              <a:t>;</a:t>
            </a:r>
          </a:p>
          <a:p>
            <a:r>
              <a:rPr lang="en-US" sz="2400" b="1" dirty="0">
                <a:solidFill>
                  <a:srgbClr val="002060"/>
                </a:solidFill>
                <a:latin typeface="+mj-lt"/>
              </a:rPr>
              <a:t> </a:t>
            </a:r>
            <a:r>
              <a:rPr lang="en-US" sz="2400" b="1" dirty="0" smtClean="0">
                <a:solidFill>
                  <a:srgbClr val="002060"/>
                </a:solidFill>
                <a:latin typeface="+mj-lt"/>
              </a:rPr>
              <a:t>              </a:t>
            </a:r>
            <a:r>
              <a:rPr lang="en-US" sz="2400" b="1" dirty="0">
                <a:solidFill>
                  <a:srgbClr val="002060"/>
                </a:solidFill>
                <a:latin typeface="+mj-lt"/>
              </a:rPr>
              <a:t>}</a:t>
            </a:r>
          </a:p>
          <a:p>
            <a:r>
              <a:rPr lang="en-US" sz="2400" b="1" dirty="0" smtClean="0">
                <a:solidFill>
                  <a:srgbClr val="002060"/>
                </a:solidFill>
                <a:latin typeface="+mj-lt"/>
              </a:rPr>
              <a:t>}</a:t>
            </a:r>
          </a:p>
          <a:p>
            <a:endParaRPr lang="en-US" sz="2400" b="1" dirty="0">
              <a:solidFill>
                <a:srgbClr val="002060"/>
              </a:solidFill>
              <a:latin typeface="+mj-lt"/>
            </a:endParaRPr>
          </a:p>
          <a:p>
            <a:r>
              <a:rPr lang="en-US" sz="2400" b="1" dirty="0">
                <a:solidFill>
                  <a:srgbClr val="002060"/>
                </a:solidFill>
                <a:latin typeface="+mj-lt"/>
              </a:rPr>
              <a:t>if(found==1)</a:t>
            </a:r>
          </a:p>
          <a:p>
            <a:r>
              <a:rPr lang="en-US" sz="2400" b="1" dirty="0" smtClean="0">
                <a:solidFill>
                  <a:srgbClr val="002060"/>
                </a:solidFill>
                <a:latin typeface="+mj-lt"/>
              </a:rPr>
              <a:t>   </a:t>
            </a:r>
            <a:r>
              <a:rPr lang="en-US" sz="2400" b="1" dirty="0" err="1" smtClean="0">
                <a:solidFill>
                  <a:srgbClr val="002060"/>
                </a:solidFill>
                <a:latin typeface="+mj-lt"/>
              </a:rPr>
              <a:t>cout</a:t>
            </a:r>
            <a:r>
              <a:rPr lang="en-US" sz="2400" b="1" dirty="0" smtClean="0">
                <a:solidFill>
                  <a:srgbClr val="002060"/>
                </a:solidFill>
                <a:latin typeface="+mj-lt"/>
              </a:rPr>
              <a:t>&lt;&lt;“Element is </a:t>
            </a:r>
            <a:r>
              <a:rPr lang="en-US" sz="2400" b="1" dirty="0">
                <a:solidFill>
                  <a:srgbClr val="002060"/>
                </a:solidFill>
                <a:latin typeface="+mj-lt"/>
              </a:rPr>
              <a:t>found </a:t>
            </a:r>
            <a:r>
              <a:rPr lang="en-US" sz="2400" b="1" dirty="0" smtClean="0">
                <a:solidFill>
                  <a:srgbClr val="002060"/>
                </a:solidFill>
                <a:latin typeface="+mj-lt"/>
              </a:rPr>
              <a:t>;</a:t>
            </a:r>
            <a:endParaRPr lang="en-US" sz="2400" b="1" dirty="0">
              <a:solidFill>
                <a:srgbClr val="002060"/>
              </a:solidFill>
              <a:latin typeface="+mj-lt"/>
            </a:endParaRPr>
          </a:p>
          <a:p>
            <a:r>
              <a:rPr lang="en-US" sz="2400" b="1" dirty="0">
                <a:solidFill>
                  <a:srgbClr val="002060"/>
                </a:solidFill>
                <a:latin typeface="+mj-lt"/>
              </a:rPr>
              <a:t>else</a:t>
            </a:r>
          </a:p>
          <a:p>
            <a:r>
              <a:rPr lang="en-US" sz="2400" b="1" dirty="0" smtClean="0">
                <a:solidFill>
                  <a:srgbClr val="002060"/>
                </a:solidFill>
                <a:latin typeface="+mj-lt"/>
              </a:rPr>
              <a:t>    </a:t>
            </a:r>
            <a:r>
              <a:rPr lang="en-US" sz="2400" b="1" dirty="0" err="1" smtClean="0">
                <a:solidFill>
                  <a:srgbClr val="002060"/>
                </a:solidFill>
                <a:latin typeface="+mj-lt"/>
              </a:rPr>
              <a:t>cout</a:t>
            </a:r>
            <a:r>
              <a:rPr lang="en-US" sz="2400" b="1" dirty="0" smtClean="0">
                <a:solidFill>
                  <a:srgbClr val="002060"/>
                </a:solidFill>
                <a:latin typeface="+mj-lt"/>
              </a:rPr>
              <a:t>&lt;&lt;“Element is not  </a:t>
            </a:r>
          </a:p>
          <a:p>
            <a:r>
              <a:rPr lang="en-US" sz="2400" b="1" dirty="0" smtClean="0">
                <a:solidFill>
                  <a:srgbClr val="002060"/>
                </a:solidFill>
                <a:latin typeface="+mj-lt"/>
              </a:rPr>
              <a:t>                    found“;</a:t>
            </a:r>
          </a:p>
          <a:p>
            <a:r>
              <a:rPr lang="en-US" sz="2400" b="1" dirty="0" smtClean="0">
                <a:solidFill>
                  <a:srgbClr val="002060"/>
                </a:solidFill>
                <a:latin typeface="+mj-lt"/>
              </a:rPr>
              <a:t>}</a:t>
            </a:r>
            <a:endParaRPr lang="en-US" sz="2400" b="1" dirty="0">
              <a:solidFill>
                <a:srgbClr val="002060"/>
              </a:solidFill>
              <a:latin typeface="+mj-lt"/>
            </a:endParaRPr>
          </a:p>
        </p:txBody>
      </p:sp>
      <p:sp>
        <p:nvSpPr>
          <p:cNvPr id="14" name="Slide Number Placeholder 13"/>
          <p:cNvSpPr>
            <a:spLocks noGrp="1"/>
          </p:cNvSpPr>
          <p:nvPr>
            <p:ph type="sldNum" sz="quarter" idx="12"/>
          </p:nvPr>
        </p:nvSpPr>
        <p:spPr/>
        <p:txBody>
          <a:bodyPr/>
          <a:lstStyle/>
          <a:p>
            <a:fld id="{EB572375-96E0-4DBB-B3D7-B1489209CDB4}" type="slidenum">
              <a:rPr lang="en-US" smtClean="0"/>
              <a:pPr/>
              <a:t>25</a:t>
            </a:fld>
            <a:endParaRPr lang="en-US"/>
          </a:p>
        </p:txBody>
      </p:sp>
    </p:spTree>
    <p:extLst>
      <p:ext uri="{BB962C8B-B14F-4D97-AF65-F5344CB8AC3E}">
        <p14:creationId xmlns:p14="http://schemas.microsoft.com/office/powerpoint/2010/main" val="224349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0-#ppt_w/2"/>
                                          </p:val>
                                        </p:tav>
                                        <p:tav tm="100000">
                                          <p:val>
                                            <p:strVal val="#ppt_x"/>
                                          </p:val>
                                        </p:tav>
                                      </p:tavLst>
                                    </p:anim>
                                    <p:anim calcmode="lin" valueType="num">
                                      <p:cBhvr additive="base">
                                        <p:cTn id="8" dur="500" fill="hold"/>
                                        <p:tgtEl>
                                          <p:spTgt spid="696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343">
                                            <p:txEl>
                                              <p:pRg st="2" end="2"/>
                                            </p:txEl>
                                          </p:spTgt>
                                        </p:tgtEl>
                                        <p:attrNameLst>
                                          <p:attrName>style.visibility</p:attrName>
                                        </p:attrNameLst>
                                      </p:cBhvr>
                                      <p:to>
                                        <p:strVal val="visible"/>
                                      </p:to>
                                    </p:set>
                                    <p:animEffect transition="in" filter="blinds(horizontal)">
                                      <p:cBhvr>
                                        <p:cTn id="13" dur="500"/>
                                        <p:tgtEl>
                                          <p:spTgt spid="143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343">
                                            <p:txEl>
                                              <p:pRg st="3" end="3"/>
                                            </p:txEl>
                                          </p:spTgt>
                                        </p:tgtEl>
                                        <p:attrNameLst>
                                          <p:attrName>style.visibility</p:attrName>
                                        </p:attrNameLst>
                                      </p:cBhvr>
                                      <p:to>
                                        <p:strVal val="visible"/>
                                      </p:to>
                                    </p:set>
                                    <p:animEffect transition="in" filter="blinds(horizontal)">
                                      <p:cBhvr>
                                        <p:cTn id="18" dur="500"/>
                                        <p:tgtEl>
                                          <p:spTgt spid="143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343">
                                            <p:txEl>
                                              <p:pRg st="4" end="4"/>
                                            </p:txEl>
                                          </p:spTgt>
                                        </p:tgtEl>
                                        <p:attrNameLst>
                                          <p:attrName>style.visibility</p:attrName>
                                        </p:attrNameLst>
                                      </p:cBhvr>
                                      <p:to>
                                        <p:strVal val="visible"/>
                                      </p:to>
                                    </p:set>
                                    <p:animEffect transition="in" filter="blinds(horizontal)">
                                      <p:cBhvr>
                                        <p:cTn id="23" dur="500"/>
                                        <p:tgtEl>
                                          <p:spTgt spid="1434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4343">
                                            <p:txEl>
                                              <p:pRg st="5" end="5"/>
                                            </p:txEl>
                                          </p:spTgt>
                                        </p:tgtEl>
                                        <p:attrNameLst>
                                          <p:attrName>style.visibility</p:attrName>
                                        </p:attrNameLst>
                                      </p:cBhvr>
                                      <p:to>
                                        <p:strVal val="visible"/>
                                      </p:to>
                                    </p:set>
                                    <p:animEffect transition="in" filter="blinds(horizontal)">
                                      <p:cBhvr>
                                        <p:cTn id="26" dur="500"/>
                                        <p:tgtEl>
                                          <p:spTgt spid="1434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4343">
                                            <p:txEl>
                                              <p:pRg st="6" end="6"/>
                                            </p:txEl>
                                          </p:spTgt>
                                        </p:tgtEl>
                                        <p:attrNameLst>
                                          <p:attrName>style.visibility</p:attrName>
                                        </p:attrNameLst>
                                      </p:cBhvr>
                                      <p:to>
                                        <p:strVal val="visible"/>
                                      </p:to>
                                    </p:set>
                                    <p:animEffect transition="in" filter="blinds(horizontal)">
                                      <p:cBhvr>
                                        <p:cTn id="29" dur="500"/>
                                        <p:tgtEl>
                                          <p:spTgt spid="143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4343">
                                            <p:txEl>
                                              <p:pRg st="0" end="0"/>
                                            </p:txEl>
                                          </p:spTgt>
                                        </p:tgtEl>
                                        <p:attrNameLst>
                                          <p:attrName>style.visibility</p:attrName>
                                        </p:attrNameLst>
                                      </p:cBhvr>
                                      <p:to>
                                        <p:strVal val="visible"/>
                                      </p:to>
                                    </p:set>
                                    <p:animEffect transition="in" filter="blinds(horizontal)">
                                      <p:cBhvr>
                                        <p:cTn id="34" dur="500"/>
                                        <p:tgtEl>
                                          <p:spTgt spid="1434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343">
                                            <p:txEl>
                                              <p:pRg st="1" end="1"/>
                                            </p:txEl>
                                          </p:spTgt>
                                        </p:tgtEl>
                                        <p:attrNameLst>
                                          <p:attrName>style.visibility</p:attrName>
                                        </p:attrNameLst>
                                      </p:cBhvr>
                                      <p:to>
                                        <p:strVal val="visible"/>
                                      </p:to>
                                    </p:set>
                                    <p:animEffect transition="in" filter="blinds(horizontal)">
                                      <p:cBhvr>
                                        <p:cTn id="39" dur="500"/>
                                        <p:tgtEl>
                                          <p:spTgt spid="14343">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4343">
                                            <p:txEl>
                                              <p:pRg st="7" end="7"/>
                                            </p:txEl>
                                          </p:spTgt>
                                        </p:tgtEl>
                                        <p:attrNameLst>
                                          <p:attrName>style.visibility</p:attrName>
                                        </p:attrNameLst>
                                      </p:cBhvr>
                                      <p:to>
                                        <p:strVal val="visible"/>
                                      </p:to>
                                    </p:set>
                                    <p:animEffect transition="in" filter="blinds(horizontal)">
                                      <p:cBhvr>
                                        <p:cTn id="42" dur="500"/>
                                        <p:tgtEl>
                                          <p:spTgt spid="143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343">
                                            <p:txEl>
                                              <p:pRg st="9" end="9"/>
                                            </p:txEl>
                                          </p:spTgt>
                                        </p:tgtEl>
                                        <p:attrNameLst>
                                          <p:attrName>style.visibility</p:attrName>
                                        </p:attrNameLst>
                                      </p:cBhvr>
                                      <p:to>
                                        <p:strVal val="visible"/>
                                      </p:to>
                                    </p:set>
                                    <p:animEffect transition="in" filter="blinds(horizontal)">
                                      <p:cBhvr>
                                        <p:cTn id="47" dur="500"/>
                                        <p:tgtEl>
                                          <p:spTgt spid="14343">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4343">
                                            <p:txEl>
                                              <p:pRg st="10" end="10"/>
                                            </p:txEl>
                                          </p:spTgt>
                                        </p:tgtEl>
                                        <p:attrNameLst>
                                          <p:attrName>style.visibility</p:attrName>
                                        </p:attrNameLst>
                                      </p:cBhvr>
                                      <p:to>
                                        <p:strVal val="visible"/>
                                      </p:to>
                                    </p:set>
                                    <p:animEffect transition="in" filter="blinds(horizontal)">
                                      <p:cBhvr>
                                        <p:cTn id="50" dur="500"/>
                                        <p:tgtEl>
                                          <p:spTgt spid="14343">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4343">
                                            <p:txEl>
                                              <p:pRg st="11" end="11"/>
                                            </p:txEl>
                                          </p:spTgt>
                                        </p:tgtEl>
                                        <p:attrNameLst>
                                          <p:attrName>style.visibility</p:attrName>
                                        </p:attrNameLst>
                                      </p:cBhvr>
                                      <p:to>
                                        <p:strVal val="visible"/>
                                      </p:to>
                                    </p:set>
                                    <p:animEffect transition="in" filter="blinds(horizontal)">
                                      <p:cBhvr>
                                        <p:cTn id="53" dur="500"/>
                                        <p:tgtEl>
                                          <p:spTgt spid="14343">
                                            <p:txEl>
                                              <p:pRg st="11" end="11"/>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4343">
                                            <p:txEl>
                                              <p:pRg st="12" end="12"/>
                                            </p:txEl>
                                          </p:spTgt>
                                        </p:tgtEl>
                                        <p:attrNameLst>
                                          <p:attrName>style.visibility</p:attrName>
                                        </p:attrNameLst>
                                      </p:cBhvr>
                                      <p:to>
                                        <p:strVal val="visible"/>
                                      </p:to>
                                    </p:set>
                                    <p:animEffect transition="in" filter="blinds(horizontal)">
                                      <p:cBhvr>
                                        <p:cTn id="56" dur="500"/>
                                        <p:tgtEl>
                                          <p:spTgt spid="14343">
                                            <p:txEl>
                                              <p:pRg st="12" end="12"/>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4343">
                                            <p:txEl>
                                              <p:pRg st="13" end="13"/>
                                            </p:txEl>
                                          </p:spTgt>
                                        </p:tgtEl>
                                        <p:attrNameLst>
                                          <p:attrName>style.visibility</p:attrName>
                                        </p:attrNameLst>
                                      </p:cBhvr>
                                      <p:to>
                                        <p:strVal val="visible"/>
                                      </p:to>
                                    </p:set>
                                    <p:animEffect transition="in" filter="blinds(horizontal)">
                                      <p:cBhvr>
                                        <p:cTn id="59" dur="500"/>
                                        <p:tgtEl>
                                          <p:spTgt spid="14343">
                                            <p:txEl>
                                              <p:pRg st="13" end="13"/>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4343">
                                            <p:txEl>
                                              <p:pRg st="14" end="14"/>
                                            </p:txEl>
                                          </p:spTgt>
                                        </p:tgtEl>
                                        <p:attrNameLst>
                                          <p:attrName>style.visibility</p:attrName>
                                        </p:attrNameLst>
                                      </p:cBhvr>
                                      <p:to>
                                        <p:strVal val="visible"/>
                                      </p:to>
                                    </p:set>
                                    <p:animEffect transition="in" filter="blinds(horizontal)">
                                      <p:cBhvr>
                                        <p:cTn id="62" dur="500"/>
                                        <p:tgtEl>
                                          <p:spTgt spid="1434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a:t>
            </a:r>
            <a:r>
              <a:rPr lang="en-US" b="1" i="1" dirty="0" smtClean="0">
                <a:solidFill>
                  <a:srgbClr val="002060"/>
                </a:solidFill>
              </a:rPr>
              <a:t>Search</a:t>
            </a:r>
            <a:endParaRPr lang="en-US" b="1" i="1" dirty="0">
              <a:solidFill>
                <a:srgbClr val="002060"/>
              </a:solidFill>
            </a:endParaRPr>
          </a:p>
        </p:txBody>
      </p:sp>
      <p:sp>
        <p:nvSpPr>
          <p:cNvPr id="7" name="TextBox 6"/>
          <p:cNvSpPr txBox="1"/>
          <p:nvPr/>
        </p:nvSpPr>
        <p:spPr>
          <a:xfrm>
            <a:off x="1219200" y="914400"/>
            <a:ext cx="7924800" cy="769441"/>
          </a:xfrm>
          <a:prstGeom prst="rect">
            <a:avLst/>
          </a:prstGeom>
          <a:noFill/>
        </p:spPr>
        <p:txBody>
          <a:bodyPr wrap="square" rtlCol="0">
            <a:spAutoFit/>
          </a:bodyPr>
          <a:lstStyle/>
          <a:p>
            <a:pPr>
              <a:buFont typeface="Arial" pitchFamily="34" charset="0"/>
              <a:buChar char="•"/>
            </a:pPr>
            <a:r>
              <a:rPr lang="en-US" sz="2200" b="1" dirty="0" smtClean="0">
                <a:solidFill>
                  <a:srgbClr val="002060"/>
                </a:solidFill>
                <a:latin typeface="+mj-lt"/>
              </a:rPr>
              <a:t>  A binary search is a searching technique that can be applied only   </a:t>
            </a:r>
          </a:p>
          <a:p>
            <a:r>
              <a:rPr lang="en-US" sz="2200" b="1" dirty="0" smtClean="0">
                <a:solidFill>
                  <a:srgbClr val="002060"/>
                </a:solidFill>
                <a:latin typeface="+mj-lt"/>
              </a:rPr>
              <a:t>    to sorted list of items.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5070" y="1676400"/>
            <a:ext cx="787893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0"/>
          <p:cNvSpPr>
            <a:spLocks noGrp="1"/>
          </p:cNvSpPr>
          <p:nvPr>
            <p:ph type="sldNum" sz="quarter" idx="12"/>
          </p:nvPr>
        </p:nvSpPr>
        <p:spPr/>
        <p:txBody>
          <a:bodyPr/>
          <a:lstStyle/>
          <a:p>
            <a:fld id="{EB572375-96E0-4DBB-B3D7-B1489209CDB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Binary Search – </a:t>
            </a:r>
            <a:r>
              <a:rPr lang="en-US" sz="3600" b="1" i="1" dirty="0" smtClean="0">
                <a:solidFill>
                  <a:srgbClr val="C00000"/>
                </a:solidFill>
              </a:rPr>
              <a:t>example-1</a:t>
            </a:r>
            <a:endParaRPr lang="en-US" sz="3600" b="1" i="1" dirty="0">
              <a:solidFill>
                <a:srgbClr val="C00000"/>
              </a:solidFill>
            </a:endParaRPr>
          </a:p>
        </p:txBody>
      </p:sp>
      <p:pic>
        <p:nvPicPr>
          <p:cNvPr id="5125"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54270" y="1482293"/>
            <a:ext cx="7910512" cy="47037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 </a:t>
            </a:r>
            <a:r>
              <a:rPr lang="en-US" sz="3600" b="1" i="1" dirty="0">
                <a:solidFill>
                  <a:srgbClr val="C00000"/>
                </a:solidFill>
              </a:rPr>
              <a:t>example-1</a:t>
            </a:r>
            <a:endParaRPr lang="en-US" b="1" i="1" dirty="0">
              <a:solidFill>
                <a:srgbClr val="C00000"/>
              </a:solidFill>
            </a:endParaRPr>
          </a:p>
        </p:txBody>
      </p:sp>
      <p:pic>
        <p:nvPicPr>
          <p:cNvPr id="6150"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12850" y="1219200"/>
            <a:ext cx="7931150" cy="465772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b="1" i="1" dirty="0"/>
              <a:t>– </a:t>
            </a:r>
            <a:r>
              <a:rPr lang="en-US" sz="3600" b="1" i="1" dirty="0" smtClean="0">
                <a:solidFill>
                  <a:srgbClr val="C00000"/>
                </a:solidFill>
              </a:rPr>
              <a:t>example-2</a:t>
            </a:r>
            <a:endParaRPr lang="en-US" b="1" i="1" dirty="0"/>
          </a:p>
        </p:txBody>
      </p:sp>
      <p:pic>
        <p:nvPicPr>
          <p:cNvPr id="7174" name="Picture 3"/>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95400" y="1143000"/>
            <a:ext cx="7978775" cy="44751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19200" y="914400"/>
            <a:ext cx="7467600" cy="5211763"/>
          </a:xfrm>
        </p:spPr>
        <p:txBody>
          <a:bodyPr>
            <a:normAutofit/>
          </a:bodyPr>
          <a:lstStyle/>
          <a:p>
            <a:pPr marL="0" indent="0" algn="just" eaLnBrk="1" hangingPunct="1">
              <a:lnSpc>
                <a:spcPct val="80000"/>
              </a:lnSpc>
              <a:buNone/>
            </a:pPr>
            <a:endParaRPr lang="en-US" sz="2000" b="1" dirty="0" smtClean="0">
              <a:solidFill>
                <a:srgbClr val="002060"/>
              </a:solidFill>
              <a:cs typeface="Times New Roman" pitchFamily="18" charset="0"/>
            </a:endParaRPr>
          </a:p>
          <a:p>
            <a:pPr marL="0" indent="0" algn="just" eaLnBrk="1" hangingPunct="1">
              <a:lnSpc>
                <a:spcPct val="80000"/>
              </a:lnSpc>
              <a:buNone/>
            </a:pPr>
            <a:r>
              <a:rPr lang="en-US" sz="2000" b="1" dirty="0" smtClean="0">
                <a:solidFill>
                  <a:srgbClr val="002060"/>
                </a:solidFill>
                <a:cs typeface="Times New Roman" pitchFamily="18" charset="0"/>
              </a:rPr>
              <a:t>Definition:</a:t>
            </a:r>
          </a:p>
          <a:p>
            <a:pPr algn="just" eaLnBrk="1" hangingPunct="1">
              <a:lnSpc>
                <a:spcPct val="160000"/>
              </a:lnSpc>
              <a:buFont typeface="Wingdings" pitchFamily="2" charset="2"/>
              <a:buChar char="Ø"/>
            </a:pPr>
            <a:r>
              <a:rPr lang="en-US" sz="2000" b="1" dirty="0" smtClean="0">
                <a:solidFill>
                  <a:srgbClr val="002060"/>
                </a:solidFill>
                <a:cs typeface="Times New Roman" pitchFamily="18" charset="0"/>
              </a:rPr>
              <a:t>An array is a group of related data items of same data type</a:t>
            </a:r>
            <a:r>
              <a:rPr lang="en-US" sz="2000" dirty="0" smtClean="0">
                <a:solidFill>
                  <a:srgbClr val="002060"/>
                </a:solidFill>
                <a:cs typeface="Times New Roman" pitchFamily="18" charset="0"/>
              </a:rPr>
              <a:t>.</a:t>
            </a:r>
          </a:p>
          <a:p>
            <a:pPr algn="just" eaLnBrk="1" hangingPunct="1">
              <a:lnSpc>
                <a:spcPct val="80000"/>
              </a:lnSpc>
              <a:buFont typeface="Wingdings" pitchFamily="2" charset="2"/>
              <a:buChar char="Ø"/>
            </a:pPr>
            <a:endParaRPr lang="en-US" sz="2000" dirty="0" smtClean="0">
              <a:solidFill>
                <a:srgbClr val="002060"/>
              </a:solidFill>
              <a:cs typeface="Times New Roman" pitchFamily="18" charset="0"/>
            </a:endParaRPr>
          </a:p>
          <a:p>
            <a:pPr algn="just" eaLnBrk="1" hangingPunct="1">
              <a:lnSpc>
                <a:spcPct val="160000"/>
              </a:lnSpc>
              <a:buFont typeface="Wingdings" pitchFamily="2" charset="2"/>
              <a:buChar char="Ø"/>
            </a:pPr>
            <a:r>
              <a:rPr lang="en-US" sz="2000" dirty="0" smtClean="0">
                <a:solidFill>
                  <a:srgbClr val="002060"/>
                </a:solidFill>
                <a:cs typeface="Times New Roman" pitchFamily="18" charset="0"/>
              </a:rPr>
              <a:t>The array elements are placed in a contiguous </a:t>
            </a:r>
            <a:r>
              <a:rPr lang="en-US" sz="2000" b="1" dirty="0" smtClean="0">
                <a:solidFill>
                  <a:srgbClr val="002060"/>
                </a:solidFill>
                <a:cs typeface="Times New Roman" pitchFamily="18" charset="0"/>
              </a:rPr>
              <a:t>memory locations.</a:t>
            </a:r>
          </a:p>
          <a:p>
            <a:pPr algn="just" eaLnBrk="1" hangingPunct="1">
              <a:lnSpc>
                <a:spcPct val="80000"/>
              </a:lnSpc>
              <a:buFont typeface="Wingdings" pitchFamily="2" charset="2"/>
              <a:buChar char="Ø"/>
            </a:pPr>
            <a:endParaRPr lang="en-US" sz="2000" dirty="0" smtClean="0">
              <a:solidFill>
                <a:srgbClr val="002060"/>
              </a:solidFill>
              <a:cs typeface="Times New Roman" pitchFamily="18" charset="0"/>
            </a:endParaRPr>
          </a:p>
          <a:p>
            <a:pPr algn="just" eaLnBrk="1" hangingPunct="1">
              <a:lnSpc>
                <a:spcPct val="150000"/>
              </a:lnSpc>
              <a:buFont typeface="Wingdings" pitchFamily="2" charset="2"/>
              <a:buChar char="Ø"/>
            </a:pPr>
            <a:r>
              <a:rPr lang="en-US" sz="2000" dirty="0" smtClean="0">
                <a:solidFill>
                  <a:srgbClr val="002060"/>
                </a:solidFill>
                <a:cs typeface="Times New Roman" pitchFamily="18" charset="0"/>
              </a:rPr>
              <a:t>A particular value in an array is indicated by its </a:t>
            </a:r>
            <a:r>
              <a:rPr lang="en-US" sz="2000" b="1" dirty="0" smtClean="0">
                <a:solidFill>
                  <a:srgbClr val="002060"/>
                </a:solidFill>
                <a:cs typeface="Times New Roman" pitchFamily="18" charset="0"/>
              </a:rPr>
              <a:t>index number </a:t>
            </a:r>
            <a:r>
              <a:rPr lang="en-US" sz="2000" dirty="0" smtClean="0">
                <a:solidFill>
                  <a:srgbClr val="002060"/>
                </a:solidFill>
                <a:cs typeface="Times New Roman" pitchFamily="18" charset="0"/>
              </a:rPr>
              <a:t>or </a:t>
            </a:r>
            <a:r>
              <a:rPr lang="en-US" sz="2000" b="1" dirty="0" smtClean="0">
                <a:solidFill>
                  <a:srgbClr val="002060"/>
                </a:solidFill>
                <a:cs typeface="Times New Roman" pitchFamily="18" charset="0"/>
              </a:rPr>
              <a:t>subscript</a:t>
            </a:r>
            <a:r>
              <a:rPr lang="en-US" sz="2000" dirty="0" smtClean="0">
                <a:solidFill>
                  <a:srgbClr val="002060"/>
                </a:solidFill>
                <a:cs typeface="Times New Roman" pitchFamily="18" charset="0"/>
              </a:rPr>
              <a:t> in </a:t>
            </a:r>
            <a:r>
              <a:rPr lang="en-US" sz="2000" b="1" dirty="0" smtClean="0">
                <a:solidFill>
                  <a:srgbClr val="002060"/>
                </a:solidFill>
                <a:cs typeface="Times New Roman" pitchFamily="18" charset="0"/>
              </a:rPr>
              <a:t>square brackets </a:t>
            </a:r>
            <a:r>
              <a:rPr lang="en-US" sz="2000" dirty="0" smtClean="0">
                <a:solidFill>
                  <a:srgbClr val="002060"/>
                </a:solidFill>
                <a:cs typeface="Times New Roman" pitchFamily="18" charset="0"/>
              </a:rPr>
              <a:t>after the array name.</a:t>
            </a:r>
          </a:p>
          <a:p>
            <a:pPr algn="just" eaLnBrk="1" hangingPunct="1">
              <a:lnSpc>
                <a:spcPct val="80000"/>
              </a:lnSpc>
              <a:buFont typeface="Wingdings" pitchFamily="2" charset="2"/>
              <a:buChar char="Ø"/>
            </a:pPr>
            <a:endParaRPr lang="en-US" sz="2000" dirty="0" smtClean="0">
              <a:solidFill>
                <a:srgbClr val="002060"/>
              </a:solidFill>
              <a:cs typeface="Times New Roman" pitchFamily="18" charset="0"/>
            </a:endParaRPr>
          </a:p>
          <a:p>
            <a:pPr algn="just" eaLnBrk="1" hangingPunct="1">
              <a:lnSpc>
                <a:spcPct val="80000"/>
              </a:lnSpc>
              <a:buFont typeface="Wingdings" pitchFamily="2" charset="2"/>
              <a:buChar char="Ø"/>
            </a:pPr>
            <a:r>
              <a:rPr lang="en-US" sz="2000" dirty="0" smtClean="0">
                <a:solidFill>
                  <a:srgbClr val="002060"/>
                </a:solidFill>
                <a:cs typeface="Times New Roman" pitchFamily="18" charset="0"/>
              </a:rPr>
              <a:t>The array index always starts from the position </a:t>
            </a:r>
            <a:r>
              <a:rPr lang="en-US" sz="2000" b="1" dirty="0" smtClean="0">
                <a:solidFill>
                  <a:srgbClr val="002060"/>
                </a:solidFill>
                <a:cs typeface="Times New Roman" pitchFamily="18" charset="0"/>
              </a:rPr>
              <a:t>0.</a:t>
            </a:r>
          </a:p>
          <a:p>
            <a:pPr>
              <a:buNone/>
            </a:pPr>
            <a:r>
              <a:rPr lang="en-US" sz="2000" dirty="0" smtClean="0"/>
              <a:t/>
            </a:r>
            <a:br>
              <a:rPr lang="en-US" sz="2000" dirty="0" smtClean="0"/>
            </a:br>
            <a:endParaRPr lang="en-US" sz="2000" b="1" dirty="0" smtClean="0">
              <a:solidFill>
                <a:srgbClr val="002060"/>
              </a:solidFill>
              <a:cs typeface="Times New Roman" pitchFamily="18" charset="0"/>
            </a:endParaRPr>
          </a:p>
        </p:txBody>
      </p:sp>
      <p:sp>
        <p:nvSpPr>
          <p:cNvPr id="12" name="Slide Number Placeholder 11"/>
          <p:cNvSpPr>
            <a:spLocks noGrp="1"/>
          </p:cNvSpPr>
          <p:nvPr>
            <p:ph type="sldNum" sz="quarter" idx="12"/>
          </p:nvPr>
        </p:nvSpPr>
        <p:spPr/>
        <p:txBody>
          <a:bodyPr/>
          <a:lstStyle/>
          <a:p>
            <a:fld id="{EB572375-96E0-4DBB-B3D7-B1489209CDB4}" type="slidenum">
              <a:rPr lang="en-US" smtClean="0"/>
              <a:pPr/>
              <a:t>3</a:t>
            </a:fld>
            <a:endParaRPr lang="en-US"/>
          </a:p>
        </p:txBody>
      </p:sp>
      <p:sp>
        <p:nvSpPr>
          <p:cNvPr id="3" name="Title 2"/>
          <p:cNvSpPr>
            <a:spLocks noGrp="1"/>
          </p:cNvSpPr>
          <p:nvPr>
            <p:ph type="title"/>
          </p:nvPr>
        </p:nvSpPr>
        <p:spPr/>
        <p:txBody>
          <a:bodyPr>
            <a:normAutofit/>
          </a:bodyPr>
          <a:lstStyle/>
          <a:p>
            <a:pPr algn="ctr"/>
            <a:r>
              <a:rPr lang="en-US" sz="2900" b="1" i="1" dirty="0" smtClean="0">
                <a:solidFill>
                  <a:srgbClr val="002060"/>
                </a:solidFill>
              </a:rPr>
              <a:t>1D-Arrays  </a:t>
            </a:r>
            <a:r>
              <a:rPr lang="en-US" b="1" i="1" dirty="0" smtClean="0">
                <a:solidFill>
                  <a:srgbClr val="002060"/>
                </a:solidFill>
              </a:rPr>
              <a:t> </a:t>
            </a:r>
            <a:endParaRPr lang="en-US" b="1" i="1" dirty="0">
              <a:solidFill>
                <a:srgbClr val="002060"/>
              </a:solidFill>
            </a:endParaRPr>
          </a:p>
        </p:txBody>
      </p:sp>
    </p:spTree>
    <p:extLst>
      <p:ext uri="{BB962C8B-B14F-4D97-AF65-F5344CB8AC3E}">
        <p14:creationId xmlns:p14="http://schemas.microsoft.com/office/powerpoint/2010/main" val="6504784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b="1" i="1" dirty="0"/>
              <a:t>– </a:t>
            </a:r>
            <a:r>
              <a:rPr lang="en-US" sz="3600" b="1" i="1" dirty="0">
                <a:solidFill>
                  <a:srgbClr val="C00000"/>
                </a:solidFill>
              </a:rPr>
              <a:t>example-2</a:t>
            </a:r>
            <a:endParaRPr lang="en-US" b="1" i="1" dirty="0"/>
          </a:p>
        </p:txBody>
      </p:sp>
      <p:pic>
        <p:nvPicPr>
          <p:cNvPr id="8198"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95400" y="1073727"/>
            <a:ext cx="7702074" cy="4565073"/>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dirty="0"/>
              <a:t>– </a:t>
            </a:r>
            <a:r>
              <a:rPr lang="en-US" sz="3600" b="1" i="1" dirty="0" smtClean="0">
                <a:solidFill>
                  <a:srgbClr val="C00000"/>
                </a:solidFill>
              </a:rPr>
              <a:t>example-3</a:t>
            </a:r>
            <a:endParaRPr lang="en-US" i="1" dirty="0"/>
          </a:p>
        </p:txBody>
      </p:sp>
      <p:pic>
        <p:nvPicPr>
          <p:cNvPr id="9222"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19200" y="1219200"/>
            <a:ext cx="7772400" cy="479425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Binary Search </a:t>
            </a:r>
            <a:r>
              <a:rPr lang="en-US" b="1" i="1" dirty="0"/>
              <a:t>– </a:t>
            </a:r>
            <a:r>
              <a:rPr lang="en-US" sz="3600" b="1" i="1" dirty="0">
                <a:solidFill>
                  <a:srgbClr val="C00000"/>
                </a:solidFill>
              </a:rPr>
              <a:t>example-3</a:t>
            </a:r>
            <a:endParaRPr lang="en-US" b="1" i="1" dirty="0"/>
          </a:p>
        </p:txBody>
      </p:sp>
      <p:pic>
        <p:nvPicPr>
          <p:cNvPr id="10246"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101148" y="1752600"/>
            <a:ext cx="8035925" cy="33528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Bef>
                <a:spcPts val="0"/>
              </a:spcBef>
              <a:buNone/>
            </a:pPr>
            <a:r>
              <a:rPr lang="en-US" sz="1600" b="1" dirty="0" smtClean="0"/>
              <a:t>int main()</a:t>
            </a:r>
          </a:p>
          <a:p>
            <a:pPr marL="0" indent="0">
              <a:spcBef>
                <a:spcPts val="0"/>
              </a:spcBef>
              <a:buNone/>
            </a:pPr>
            <a:r>
              <a:rPr lang="en-US" sz="1600" b="1" dirty="0" smtClean="0"/>
              <a:t>{</a:t>
            </a:r>
          </a:p>
          <a:p>
            <a:pPr marL="0" indent="0">
              <a:spcBef>
                <a:spcPts val="0"/>
              </a:spcBef>
              <a:buNone/>
            </a:pPr>
            <a:r>
              <a:rPr lang="en-US" sz="1600" b="1" dirty="0" smtClean="0"/>
              <a:t>    int a[10],</a:t>
            </a:r>
            <a:r>
              <a:rPr lang="en-US" sz="1600" b="1" dirty="0" err="1" smtClean="0"/>
              <a:t>i,n,low,high,mid,found,key</a:t>
            </a:r>
            <a:r>
              <a:rPr lang="en-US" sz="1600" b="1" dirty="0" smtClean="0"/>
              <a:t>;</a:t>
            </a:r>
          </a:p>
          <a:p>
            <a:pPr marL="0" indent="0">
              <a:spcBef>
                <a:spcPts val="0"/>
              </a:spcBef>
              <a:buNone/>
            </a:pPr>
            <a:endParaRPr lang="en-US" sz="1600" b="1" dirty="0" smtClean="0"/>
          </a:p>
          <a:p>
            <a:pPr marL="0" indent="0">
              <a:spcBef>
                <a:spcPts val="0"/>
              </a:spcBef>
              <a:buNone/>
            </a:pPr>
            <a:r>
              <a:rPr lang="en-US" sz="1600" b="1" dirty="0" smtClean="0"/>
              <a:t>    </a:t>
            </a:r>
            <a:r>
              <a:rPr lang="en-US" sz="1600" b="1" dirty="0" err="1" smtClean="0"/>
              <a:t>cout</a:t>
            </a:r>
            <a:r>
              <a:rPr lang="en-US" sz="1600" b="1" dirty="0" smtClean="0"/>
              <a:t>&lt;&lt;"Enter no of elements\n";</a:t>
            </a:r>
          </a:p>
          <a:p>
            <a:pPr marL="0" indent="0">
              <a:spcBef>
                <a:spcPts val="0"/>
              </a:spcBef>
              <a:buNone/>
            </a:pPr>
            <a:r>
              <a:rPr lang="en-US" sz="1600" b="1" dirty="0" smtClean="0"/>
              <a:t>    </a:t>
            </a:r>
            <a:r>
              <a:rPr lang="en-US" sz="1600" b="1" dirty="0" err="1" smtClean="0"/>
              <a:t>cin</a:t>
            </a:r>
            <a:r>
              <a:rPr lang="en-US" sz="1600" b="1" dirty="0" smtClean="0"/>
              <a:t>&gt;&gt;n;</a:t>
            </a:r>
          </a:p>
          <a:p>
            <a:pPr marL="0" indent="0">
              <a:spcBef>
                <a:spcPts val="0"/>
              </a:spcBef>
              <a:buNone/>
            </a:pPr>
            <a:endParaRPr lang="en-US" sz="1600" b="1" dirty="0" smtClean="0"/>
          </a:p>
          <a:p>
            <a:pPr marL="0" indent="0">
              <a:spcBef>
                <a:spcPts val="0"/>
              </a:spcBef>
              <a:buNone/>
            </a:pPr>
            <a:r>
              <a:rPr lang="en-US" sz="1600" b="1" dirty="0" smtClean="0"/>
              <a:t>    </a:t>
            </a:r>
            <a:r>
              <a:rPr lang="en-US" sz="1600" b="1" dirty="0" err="1" smtClean="0"/>
              <a:t>cout</a:t>
            </a:r>
            <a:r>
              <a:rPr lang="en-US" sz="1600" b="1" dirty="0" smtClean="0"/>
              <a:t>&lt;&lt;"Enter array elements in sorted order\n";</a:t>
            </a:r>
          </a:p>
          <a:p>
            <a:pPr marL="0" indent="0">
              <a:spcBef>
                <a:spcPts val="0"/>
              </a:spcBef>
              <a:buNone/>
            </a:pPr>
            <a:r>
              <a:rPr lang="en-US" sz="1600" b="1" dirty="0" smtClean="0"/>
              <a:t>    for(</a:t>
            </a:r>
            <a:r>
              <a:rPr lang="en-US" sz="1600" b="1" dirty="0" err="1" smtClean="0"/>
              <a:t>i</a:t>
            </a:r>
            <a:r>
              <a:rPr lang="en-US" sz="1600" b="1" dirty="0" smtClean="0"/>
              <a:t>=0;i&lt;</a:t>
            </a:r>
            <a:r>
              <a:rPr lang="en-US" sz="1600" b="1" dirty="0" err="1" smtClean="0"/>
              <a:t>n;i</a:t>
            </a:r>
            <a:r>
              <a:rPr lang="en-US" sz="1600" b="1" dirty="0" smtClean="0"/>
              <a:t>++)</a:t>
            </a:r>
          </a:p>
          <a:p>
            <a:pPr marL="0" indent="0">
              <a:spcBef>
                <a:spcPts val="0"/>
              </a:spcBef>
              <a:buNone/>
            </a:pPr>
            <a:r>
              <a:rPr lang="en-US" sz="1600" b="1" dirty="0" smtClean="0"/>
              <a:t>            </a:t>
            </a:r>
            <a:r>
              <a:rPr lang="en-US" sz="1600" b="1" dirty="0" err="1" smtClean="0"/>
              <a:t>cin</a:t>
            </a:r>
            <a:r>
              <a:rPr lang="en-US" sz="1600" b="1" dirty="0" smtClean="0"/>
              <a:t>&gt;&gt;a[</a:t>
            </a:r>
            <a:r>
              <a:rPr lang="en-US" sz="1600" b="1" dirty="0" err="1" smtClean="0"/>
              <a:t>i</a:t>
            </a:r>
            <a:r>
              <a:rPr lang="en-US" sz="1600" b="1" dirty="0" smtClean="0"/>
              <a:t>];</a:t>
            </a:r>
          </a:p>
          <a:p>
            <a:pPr marL="0" indent="0">
              <a:spcBef>
                <a:spcPts val="0"/>
              </a:spcBef>
              <a:buNone/>
            </a:pPr>
            <a:r>
              <a:rPr lang="en-US" sz="1600" b="1" dirty="0" smtClean="0"/>
              <a:t>    </a:t>
            </a:r>
          </a:p>
          <a:p>
            <a:pPr marL="0" indent="0">
              <a:spcBef>
                <a:spcPts val="0"/>
              </a:spcBef>
              <a:buNone/>
            </a:pPr>
            <a:r>
              <a:rPr lang="en-US" sz="1600" b="1" dirty="0" smtClean="0"/>
              <a:t>    </a:t>
            </a:r>
            <a:r>
              <a:rPr lang="en-US" sz="1600" b="1" dirty="0" err="1" smtClean="0"/>
              <a:t>cout</a:t>
            </a:r>
            <a:r>
              <a:rPr lang="en-US" sz="1600" b="1" dirty="0" smtClean="0"/>
              <a:t>&lt;&lt;"The elements of array are:\n";</a:t>
            </a:r>
          </a:p>
          <a:p>
            <a:pPr marL="0" indent="0">
              <a:spcBef>
                <a:spcPts val="0"/>
              </a:spcBef>
              <a:buNone/>
            </a:pPr>
            <a:r>
              <a:rPr lang="en-US" sz="1600" b="1" dirty="0" smtClean="0"/>
              <a:t>    for(</a:t>
            </a:r>
            <a:r>
              <a:rPr lang="en-US" sz="1600" b="1" dirty="0" err="1" smtClean="0"/>
              <a:t>i</a:t>
            </a:r>
            <a:r>
              <a:rPr lang="en-US" sz="1600" b="1" dirty="0" smtClean="0"/>
              <a:t>=0;i&lt;</a:t>
            </a:r>
            <a:r>
              <a:rPr lang="en-US" sz="1600" b="1" dirty="0" err="1" smtClean="0"/>
              <a:t>n;i</a:t>
            </a:r>
            <a:r>
              <a:rPr lang="en-US" sz="1600" b="1" dirty="0" smtClean="0"/>
              <a:t>++)</a:t>
            </a:r>
          </a:p>
          <a:p>
            <a:pPr marL="0" indent="0">
              <a:spcBef>
                <a:spcPts val="0"/>
              </a:spcBef>
              <a:buNone/>
            </a:pPr>
            <a:r>
              <a:rPr lang="en-US" sz="1600" b="1" dirty="0" smtClean="0"/>
              <a:t>            </a:t>
            </a:r>
            <a:r>
              <a:rPr lang="en-US" sz="1600" b="1" dirty="0" err="1" smtClean="0"/>
              <a:t>cout</a:t>
            </a:r>
            <a:r>
              <a:rPr lang="en-US" sz="1600" b="1" dirty="0" smtClean="0"/>
              <a:t>&lt;&lt;a[</a:t>
            </a:r>
            <a:r>
              <a:rPr lang="en-US" sz="1600" b="1" dirty="0" err="1" smtClean="0"/>
              <a:t>i</a:t>
            </a:r>
            <a:r>
              <a:rPr lang="en-US" sz="1600" b="1" dirty="0" smtClean="0"/>
              <a:t>]&lt;&lt;"\t";</a:t>
            </a:r>
          </a:p>
          <a:p>
            <a:pPr marL="0" indent="0">
              <a:spcBef>
                <a:spcPts val="0"/>
              </a:spcBef>
              <a:buNone/>
            </a:pPr>
            <a:endParaRPr lang="en-US" sz="1600" b="1" dirty="0" smtClean="0"/>
          </a:p>
          <a:p>
            <a:pPr marL="0" indent="0">
              <a:spcBef>
                <a:spcPts val="0"/>
              </a:spcBef>
              <a:buNone/>
            </a:pPr>
            <a:r>
              <a:rPr lang="en-US" sz="1600" b="1" dirty="0" smtClean="0"/>
              <a:t>    </a:t>
            </a:r>
            <a:r>
              <a:rPr lang="en-US" sz="1600" b="1" dirty="0" err="1" smtClean="0"/>
              <a:t>cout</a:t>
            </a:r>
            <a:r>
              <a:rPr lang="en-US" sz="1600" b="1" dirty="0" smtClean="0"/>
              <a:t>&lt;&lt;"\</a:t>
            </a:r>
            <a:r>
              <a:rPr lang="en-US" sz="1600" b="1" dirty="0" err="1" smtClean="0"/>
              <a:t>nEnter</a:t>
            </a:r>
            <a:r>
              <a:rPr lang="en-US" sz="1600" b="1" dirty="0" smtClean="0"/>
              <a:t> key to be searched\n";</a:t>
            </a:r>
          </a:p>
          <a:p>
            <a:pPr marL="0" indent="0">
              <a:spcBef>
                <a:spcPts val="0"/>
              </a:spcBef>
              <a:buNone/>
            </a:pPr>
            <a:r>
              <a:rPr lang="en-US" sz="1600" b="1" dirty="0" smtClean="0"/>
              <a:t>    </a:t>
            </a:r>
            <a:r>
              <a:rPr lang="en-US" sz="1600" b="1" dirty="0" err="1" smtClean="0"/>
              <a:t>cin</a:t>
            </a:r>
            <a:r>
              <a:rPr lang="en-US" sz="1600" b="1" dirty="0" smtClean="0"/>
              <a:t>&gt;&gt;key;</a:t>
            </a:r>
          </a:p>
          <a:p>
            <a:pPr marL="0" indent="0">
              <a:spcBef>
                <a:spcPts val="0"/>
              </a:spcBef>
              <a:buNone/>
            </a:pPr>
            <a:endParaRPr lang="en-US" sz="1600" b="1" dirty="0" smtClean="0"/>
          </a:p>
          <a:p>
            <a:pPr marL="0" indent="0">
              <a:spcBef>
                <a:spcPts val="0"/>
              </a:spcBef>
              <a:buNone/>
            </a:pPr>
            <a:r>
              <a:rPr lang="en-US" sz="1600" b="1" dirty="0" smtClean="0"/>
              <a:t>    /* Binary search on sorted array */</a:t>
            </a:r>
          </a:p>
          <a:p>
            <a:pPr marL="0" indent="0">
              <a:spcBef>
                <a:spcPts val="0"/>
              </a:spcBef>
              <a:buNone/>
            </a:pPr>
            <a:r>
              <a:rPr lang="en-US" sz="1600" b="1" dirty="0" smtClean="0"/>
              <a:t>    found = 0;</a:t>
            </a:r>
          </a:p>
          <a:p>
            <a:pPr marL="0" indent="0">
              <a:spcBef>
                <a:spcPts val="0"/>
              </a:spcBef>
              <a:buNone/>
            </a:pPr>
            <a:r>
              <a:rPr lang="en-US" sz="1600" b="1" dirty="0" smtClean="0"/>
              <a:t>    low=0;</a:t>
            </a:r>
          </a:p>
          <a:p>
            <a:pPr marL="0" indent="0">
              <a:spcBef>
                <a:spcPts val="0"/>
              </a:spcBef>
              <a:buNone/>
            </a:pPr>
            <a:r>
              <a:rPr lang="en-US" sz="1600" b="1" dirty="0" smtClean="0"/>
              <a:t>    high=n-1;</a:t>
            </a:r>
          </a:p>
          <a:p>
            <a:pPr marL="0" indent="0">
              <a:spcBef>
                <a:spcPts val="0"/>
              </a:spcBef>
              <a:buNone/>
            </a:pPr>
            <a:endParaRPr lang="en-US" sz="1600" b="1" dirty="0" smtClean="0"/>
          </a:p>
          <a:p>
            <a:pPr marL="0" indent="0">
              <a:spcBef>
                <a:spcPts val="0"/>
              </a:spcBef>
              <a:buNone/>
            </a:pPr>
            <a:endParaRPr lang="en-US" sz="1600" b="1" dirty="0"/>
          </a:p>
        </p:txBody>
      </p:sp>
      <p:sp>
        <p:nvSpPr>
          <p:cNvPr id="3" name="Slide Number Placeholder 2"/>
          <p:cNvSpPr>
            <a:spLocks noGrp="1"/>
          </p:cNvSpPr>
          <p:nvPr>
            <p:ph type="sldNum" sz="quarter" idx="12"/>
          </p:nvPr>
        </p:nvSpPr>
        <p:spPr/>
        <p:txBody>
          <a:bodyPr/>
          <a:lstStyle/>
          <a:p>
            <a:fld id="{C839977E-EAC6-4CBE-AE0E-153E042775AB}" type="slidenum">
              <a:rPr lang="en-US" smtClean="0"/>
              <a:pPr/>
              <a:t>33</a:t>
            </a:fld>
            <a:endParaRPr lang="en-US"/>
          </a:p>
        </p:txBody>
      </p:sp>
      <p:sp>
        <p:nvSpPr>
          <p:cNvPr id="4" name="Title 3"/>
          <p:cNvSpPr>
            <a:spLocks noGrp="1"/>
          </p:cNvSpPr>
          <p:nvPr>
            <p:ph type="title"/>
          </p:nvPr>
        </p:nvSpPr>
        <p:spPr/>
        <p:txBody>
          <a:bodyPr>
            <a:noAutofit/>
          </a:bodyPr>
          <a:lstStyle/>
          <a:p>
            <a:pPr algn="ctr"/>
            <a:r>
              <a:rPr lang="en-US" sz="2800" b="1" dirty="0" smtClean="0"/>
              <a:t>To search for a given number in an array using Binary Search method</a:t>
            </a:r>
            <a:endParaRPr lang="en-US" sz="2800" b="1" dirty="0"/>
          </a:p>
        </p:txBody>
      </p:sp>
      <p:sp>
        <p:nvSpPr>
          <p:cNvPr id="5" name="TextBox 4"/>
          <p:cNvSpPr txBox="1"/>
          <p:nvPr/>
        </p:nvSpPr>
        <p:spPr>
          <a:xfrm>
            <a:off x="5868577" y="990600"/>
            <a:ext cx="3275423" cy="5755422"/>
          </a:xfrm>
          <a:prstGeom prst="rect">
            <a:avLst/>
          </a:prstGeom>
          <a:noFill/>
        </p:spPr>
        <p:txBody>
          <a:bodyPr wrap="square" rtlCol="0">
            <a:spAutoFit/>
          </a:bodyPr>
          <a:lstStyle/>
          <a:p>
            <a:r>
              <a:rPr lang="en-US" sz="1600" b="1" dirty="0" smtClean="0"/>
              <a:t>while( low &lt;= high)</a:t>
            </a:r>
          </a:p>
          <a:p>
            <a:r>
              <a:rPr lang="en-US" sz="1600" b="1" dirty="0" smtClean="0"/>
              <a:t>{</a:t>
            </a:r>
          </a:p>
          <a:p>
            <a:r>
              <a:rPr lang="en-US" sz="1600" b="1" dirty="0" smtClean="0"/>
              <a:t>        mid= (low + high) / 2;</a:t>
            </a:r>
          </a:p>
          <a:p>
            <a:r>
              <a:rPr lang="en-US" sz="1600" b="1" dirty="0" smtClean="0"/>
              <a:t>        if (key == a[mid]) </a:t>
            </a:r>
          </a:p>
          <a:p>
            <a:r>
              <a:rPr lang="en-US" sz="1600" b="1" dirty="0" smtClean="0"/>
              <a:t>        {</a:t>
            </a:r>
          </a:p>
          <a:p>
            <a:r>
              <a:rPr lang="en-US" sz="1600" b="1" dirty="0" smtClean="0"/>
              <a:t>	found = 1; </a:t>
            </a:r>
          </a:p>
          <a:p>
            <a:r>
              <a:rPr lang="en-US" sz="1600" b="1" dirty="0" smtClean="0"/>
              <a:t>	break;</a:t>
            </a:r>
          </a:p>
          <a:p>
            <a:r>
              <a:rPr lang="en-US" sz="1600" b="1" dirty="0" smtClean="0"/>
              <a:t>        }</a:t>
            </a:r>
          </a:p>
          <a:p>
            <a:r>
              <a:rPr lang="en-US" sz="1600" b="1" dirty="0" smtClean="0"/>
              <a:t>        else if ( key &lt; a[mid] )</a:t>
            </a:r>
          </a:p>
          <a:p>
            <a:r>
              <a:rPr lang="en-US" sz="1600" b="1" dirty="0" smtClean="0"/>
              <a:t>	 high = mid - 1;</a:t>
            </a:r>
          </a:p>
          <a:p>
            <a:r>
              <a:rPr lang="en-US" sz="1600" b="1" dirty="0" smtClean="0"/>
              <a:t>        else</a:t>
            </a:r>
          </a:p>
          <a:p>
            <a:r>
              <a:rPr lang="en-US" sz="1600" b="1" dirty="0" smtClean="0"/>
              <a:t>       	 low = mid + 1;</a:t>
            </a:r>
          </a:p>
          <a:p>
            <a:r>
              <a:rPr lang="en-US" sz="1600" b="1" dirty="0" smtClean="0"/>
              <a:t>  }</a:t>
            </a:r>
          </a:p>
          <a:p>
            <a:endParaRPr lang="en-US" sz="1600" b="1" dirty="0" smtClean="0"/>
          </a:p>
          <a:p>
            <a:r>
              <a:rPr lang="en-US" sz="1600" b="1" dirty="0" smtClean="0"/>
              <a:t> if( found == 1)</a:t>
            </a:r>
          </a:p>
          <a:p>
            <a:r>
              <a:rPr lang="en-US" sz="1600" b="1" dirty="0" smtClean="0"/>
              <a:t>      </a:t>
            </a:r>
            <a:r>
              <a:rPr lang="en-US" sz="1600" b="1" dirty="0" err="1" smtClean="0"/>
              <a:t>cout</a:t>
            </a:r>
            <a:r>
              <a:rPr lang="en-US" sz="1600" b="1" dirty="0" smtClean="0"/>
              <a:t>&lt;&lt;"SUCCESSFUL </a:t>
            </a:r>
          </a:p>
          <a:p>
            <a:r>
              <a:rPr lang="en-US" sz="1600" b="1" dirty="0" smtClean="0"/>
              <a:t>		SEARCH\n";</a:t>
            </a:r>
          </a:p>
          <a:p>
            <a:r>
              <a:rPr lang="en-US" sz="1600" b="1" dirty="0" smtClean="0"/>
              <a:t> else</a:t>
            </a:r>
          </a:p>
          <a:p>
            <a:r>
              <a:rPr lang="en-US" sz="1600" b="1" dirty="0" smtClean="0"/>
              <a:t>       </a:t>
            </a:r>
            <a:r>
              <a:rPr lang="en-US" sz="1600" b="1" dirty="0" err="1" smtClean="0"/>
              <a:t>cout</a:t>
            </a:r>
            <a:r>
              <a:rPr lang="en-US" sz="1600" b="1" dirty="0" smtClean="0"/>
              <a:t>&lt;&lt;"Search is  	  		FAILED\n";</a:t>
            </a:r>
          </a:p>
          <a:p>
            <a:r>
              <a:rPr lang="en-US" sz="1600" b="1" dirty="0" smtClean="0"/>
              <a:t>    }</a:t>
            </a:r>
          </a:p>
          <a:p>
            <a:r>
              <a:rPr lang="en-US" sz="1600" b="1" dirty="0" smtClean="0"/>
              <a:t>}</a:t>
            </a:r>
          </a:p>
          <a:p>
            <a:endParaRPr lang="en-US" sz="1600" dirty="0"/>
          </a:p>
        </p:txBody>
      </p:sp>
      <p:cxnSp>
        <p:nvCxnSpPr>
          <p:cNvPr id="7" name="Straight Connector 6"/>
          <p:cNvCxnSpPr/>
          <p:nvPr/>
        </p:nvCxnSpPr>
        <p:spPr>
          <a:xfrm>
            <a:off x="5715000" y="914400"/>
            <a:ext cx="0" cy="5943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002060"/>
                </a:solidFill>
              </a:rPr>
              <a:t>Linear </a:t>
            </a:r>
            <a:r>
              <a:rPr lang="en-US" sz="4000" b="1" i="1" dirty="0" smtClean="0">
                <a:solidFill>
                  <a:srgbClr val="002060"/>
                </a:solidFill>
                <a:cs typeface="Times New Roman" pitchFamily="18" charset="0"/>
              </a:rPr>
              <a:t>versus</a:t>
            </a:r>
            <a:r>
              <a:rPr lang="en-US" b="1" i="1" dirty="0" smtClean="0">
                <a:solidFill>
                  <a:srgbClr val="002060"/>
                </a:solidFill>
              </a:rPr>
              <a:t> Binary Search</a:t>
            </a:r>
            <a:endParaRPr lang="en-US" b="1" i="1" dirty="0">
              <a:solidFill>
                <a:srgbClr val="002060"/>
              </a:solidFill>
            </a:endParaRPr>
          </a:p>
        </p:txBody>
      </p:sp>
      <p:pic>
        <p:nvPicPr>
          <p:cNvPr id="12293" name="Picture 2"/>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265636" y="1981200"/>
            <a:ext cx="7714853" cy="32004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900" b="1" i="1" dirty="0">
                <a:solidFill>
                  <a:srgbClr val="002060"/>
                </a:solidFill>
              </a:rPr>
              <a:t>Bubble Sort- Example</a:t>
            </a:r>
          </a:p>
        </p:txBody>
      </p:sp>
      <p:pic>
        <p:nvPicPr>
          <p:cNvPr id="17414"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990600" y="1295400"/>
            <a:ext cx="8405812" cy="476250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35</a:t>
            </a:fld>
            <a:endParaRPr lang="en-US"/>
          </a:p>
        </p:txBody>
      </p:sp>
    </p:spTree>
    <p:extLst>
      <p:ext uri="{BB962C8B-B14F-4D97-AF65-F5344CB8AC3E}">
        <p14:creationId xmlns:p14="http://schemas.microsoft.com/office/powerpoint/2010/main" val="3520891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900" b="1" i="1" dirty="0" smtClean="0">
                <a:solidFill>
                  <a:srgbClr val="002060"/>
                </a:solidFill>
              </a:rPr>
              <a:t>Bubble Sort- Example</a:t>
            </a:r>
            <a:endParaRPr lang="en-US" sz="2900" b="1" i="1" dirty="0">
              <a:solidFill>
                <a:srgbClr val="002060"/>
              </a:solidFill>
            </a:endParaRPr>
          </a:p>
        </p:txBody>
      </p:sp>
      <p:pic>
        <p:nvPicPr>
          <p:cNvPr id="18437"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219200" y="1066800"/>
            <a:ext cx="7466013" cy="510540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EB572375-96E0-4DBB-B3D7-B1489209CDB4}" type="slidenum">
              <a:rPr lang="en-US" smtClean="0"/>
              <a:pPr/>
              <a:t>36</a:t>
            </a:fld>
            <a:endParaRPr lang="en-US"/>
          </a:p>
        </p:txBody>
      </p:sp>
    </p:spTree>
    <p:extLst>
      <p:ext uri="{BB962C8B-B14F-4D97-AF65-F5344CB8AC3E}">
        <p14:creationId xmlns:p14="http://schemas.microsoft.com/office/powerpoint/2010/main" val="26241658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143000" y="914400"/>
            <a:ext cx="7858125" cy="5078413"/>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ctr"/>
            <a:r>
              <a:rPr lang="en-US" sz="2900" b="1" i="1" dirty="0">
                <a:solidFill>
                  <a:srgbClr val="002060"/>
                </a:solidFill>
              </a:rPr>
              <a:t>Bubble </a:t>
            </a:r>
            <a:r>
              <a:rPr lang="en-US" sz="2900" b="1" i="1" dirty="0" smtClean="0">
                <a:solidFill>
                  <a:srgbClr val="002060"/>
                </a:solidFill>
              </a:rPr>
              <a:t>Sort Algorithm</a:t>
            </a:r>
            <a:endParaRPr lang="en-US" sz="2900" b="1" i="1" dirty="0">
              <a:solidFill>
                <a:srgbClr val="002060"/>
              </a:solidFill>
            </a:endParaRPr>
          </a:p>
        </p:txBody>
      </p:sp>
      <p:sp>
        <p:nvSpPr>
          <p:cNvPr id="13" name="Slide Number Placeholder 12"/>
          <p:cNvSpPr>
            <a:spLocks noGrp="1"/>
          </p:cNvSpPr>
          <p:nvPr>
            <p:ph type="sldNum" sz="quarter" idx="12"/>
          </p:nvPr>
        </p:nvSpPr>
        <p:spPr/>
        <p:txBody>
          <a:bodyPr/>
          <a:lstStyle/>
          <a:p>
            <a:fld id="{EB572375-96E0-4DBB-B3D7-B1489209CDB4}" type="slidenum">
              <a:rPr lang="en-US" smtClean="0"/>
              <a:pPr/>
              <a:t>37</a:t>
            </a:fld>
            <a:endParaRPr lang="en-US"/>
          </a:p>
        </p:txBody>
      </p:sp>
    </p:spTree>
    <p:extLst>
      <p:ext uri="{BB962C8B-B14F-4D97-AF65-F5344CB8AC3E}">
        <p14:creationId xmlns:p14="http://schemas.microsoft.com/office/powerpoint/2010/main" val="1883428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059363"/>
          </a:xfrm>
        </p:spPr>
        <p:txBody>
          <a:bodyPr/>
          <a:lstStyle/>
          <a:p>
            <a:pPr marL="0" indent="0">
              <a:spcBef>
                <a:spcPts val="0"/>
              </a:spcBef>
              <a:buNone/>
            </a:pPr>
            <a:r>
              <a:rPr lang="en-US" sz="1800" b="1" dirty="0" smtClean="0"/>
              <a:t>int main()</a:t>
            </a:r>
          </a:p>
          <a:p>
            <a:pPr marL="0" indent="0">
              <a:spcBef>
                <a:spcPts val="0"/>
              </a:spcBef>
              <a:buNone/>
            </a:pPr>
            <a:r>
              <a:rPr lang="en-US" sz="1800" b="1" dirty="0" smtClean="0"/>
              <a:t>{</a:t>
            </a:r>
          </a:p>
          <a:p>
            <a:pPr marL="0" indent="0">
              <a:spcBef>
                <a:spcPts val="0"/>
              </a:spcBef>
              <a:buNone/>
            </a:pPr>
            <a:r>
              <a:rPr lang="en-US" sz="1800" b="1" dirty="0" smtClean="0"/>
              <a:t>    int a[10],</a:t>
            </a:r>
            <a:r>
              <a:rPr lang="en-US" sz="1800" b="1" dirty="0" err="1" smtClean="0"/>
              <a:t>i,j,temp,n</a:t>
            </a:r>
            <a:r>
              <a:rPr lang="en-US" sz="1800" b="1" dirty="0" smtClean="0"/>
              <a:t>;</a:t>
            </a:r>
          </a:p>
          <a:p>
            <a:pPr marL="0" indent="0">
              <a:spcBef>
                <a:spcPts val="0"/>
              </a:spcBef>
              <a:buNone/>
            </a:pPr>
            <a:endParaRPr lang="en-US" sz="1800" b="1" dirty="0" smtClean="0"/>
          </a:p>
          <a:p>
            <a:pPr marL="0" indent="0">
              <a:spcBef>
                <a:spcPts val="0"/>
              </a:spcBef>
              <a:buNone/>
            </a:pPr>
            <a:r>
              <a:rPr lang="en-US" sz="1800" b="1" dirty="0" smtClean="0"/>
              <a:t>    </a:t>
            </a:r>
            <a:r>
              <a:rPr lang="en-US" sz="1800" b="1" dirty="0" err="1" smtClean="0"/>
              <a:t>cout</a:t>
            </a:r>
            <a:r>
              <a:rPr lang="en-US" sz="1800" b="1" dirty="0" smtClean="0"/>
              <a:t>&lt;&lt;"Enter no of elements\n";</a:t>
            </a:r>
          </a:p>
          <a:p>
            <a:pPr marL="0" indent="0">
              <a:spcBef>
                <a:spcPts val="0"/>
              </a:spcBef>
              <a:buNone/>
            </a:pPr>
            <a:r>
              <a:rPr lang="en-US" sz="1800" b="1" dirty="0" smtClean="0"/>
              <a:t>    </a:t>
            </a:r>
            <a:r>
              <a:rPr lang="en-US" sz="1800" b="1" dirty="0" err="1" smtClean="0"/>
              <a:t>cin</a:t>
            </a:r>
            <a:r>
              <a:rPr lang="en-US" sz="1800" b="1" dirty="0" smtClean="0"/>
              <a:t>&gt;&gt;n;</a:t>
            </a:r>
          </a:p>
          <a:p>
            <a:pPr marL="0" indent="0">
              <a:spcBef>
                <a:spcPts val="0"/>
              </a:spcBef>
              <a:buNone/>
            </a:pPr>
            <a:endParaRPr lang="en-US" sz="1800" b="1" dirty="0" smtClean="0"/>
          </a:p>
          <a:p>
            <a:pPr marL="0" indent="0">
              <a:spcBef>
                <a:spcPts val="0"/>
              </a:spcBef>
              <a:buNone/>
            </a:pPr>
            <a:r>
              <a:rPr lang="en-US" sz="1800" b="1" dirty="0" smtClean="0"/>
              <a:t>    </a:t>
            </a:r>
            <a:r>
              <a:rPr lang="en-US" sz="1800" b="1" dirty="0" err="1" smtClean="0"/>
              <a:t>cout</a:t>
            </a:r>
            <a:r>
              <a:rPr lang="en-US" sz="1800" b="1" dirty="0" smtClean="0"/>
              <a:t>&lt;&lt;"Enter array elements\n";</a:t>
            </a:r>
          </a:p>
          <a:p>
            <a:pPr marL="0" indent="0">
              <a:spcBef>
                <a:spcPts val="0"/>
              </a:spcBef>
              <a:buNone/>
            </a:pPr>
            <a:r>
              <a:rPr lang="en-US" sz="1800" b="1" dirty="0" smtClean="0"/>
              <a:t>    for(</a:t>
            </a:r>
            <a:r>
              <a:rPr lang="en-US" sz="1800" b="1" dirty="0" err="1" smtClean="0"/>
              <a:t>i</a:t>
            </a:r>
            <a:r>
              <a:rPr lang="en-US" sz="1800" b="1" dirty="0" smtClean="0"/>
              <a:t>=0;i&lt;</a:t>
            </a:r>
            <a:r>
              <a:rPr lang="en-US" sz="1800" b="1" dirty="0" err="1" smtClean="0"/>
              <a:t>n;i</a:t>
            </a:r>
            <a:r>
              <a:rPr lang="en-US" sz="1800" b="1" dirty="0" smtClean="0"/>
              <a:t>++)</a:t>
            </a:r>
          </a:p>
          <a:p>
            <a:pPr marL="0" indent="0">
              <a:spcBef>
                <a:spcPts val="0"/>
              </a:spcBef>
              <a:buNone/>
            </a:pPr>
            <a:r>
              <a:rPr lang="en-US" sz="1800" b="1" dirty="0" smtClean="0"/>
              <a:t>    {</a:t>
            </a:r>
          </a:p>
          <a:p>
            <a:pPr marL="0" indent="0">
              <a:spcBef>
                <a:spcPts val="0"/>
              </a:spcBef>
              <a:buNone/>
            </a:pPr>
            <a:r>
              <a:rPr lang="en-US" sz="1800" b="1" dirty="0" smtClean="0"/>
              <a:t>        </a:t>
            </a:r>
            <a:r>
              <a:rPr lang="en-US" sz="1800" b="1" dirty="0" err="1" smtClean="0"/>
              <a:t>cin</a:t>
            </a:r>
            <a:r>
              <a:rPr lang="en-US" sz="1800" b="1" dirty="0" smtClean="0"/>
              <a:t>&gt;&gt;a[</a:t>
            </a:r>
            <a:r>
              <a:rPr lang="en-US" sz="1800" b="1" dirty="0" err="1" smtClean="0"/>
              <a:t>i</a:t>
            </a:r>
            <a:r>
              <a:rPr lang="en-US" sz="1800" b="1" dirty="0" smtClean="0"/>
              <a:t>];</a:t>
            </a:r>
          </a:p>
          <a:p>
            <a:pPr marL="0" indent="0">
              <a:spcBef>
                <a:spcPts val="0"/>
              </a:spcBef>
              <a:buNone/>
            </a:pPr>
            <a:r>
              <a:rPr lang="en-US" sz="1800" b="1" dirty="0" smtClean="0"/>
              <a:t>    }</a:t>
            </a:r>
          </a:p>
          <a:p>
            <a:pPr marL="0" indent="0">
              <a:spcBef>
                <a:spcPts val="0"/>
              </a:spcBef>
              <a:buNone/>
            </a:pPr>
            <a:endParaRPr lang="en-US" sz="1800" b="1" dirty="0" smtClean="0"/>
          </a:p>
          <a:p>
            <a:pPr marL="0" indent="0">
              <a:lnSpc>
                <a:spcPts val="2160"/>
              </a:lnSpc>
              <a:spcBef>
                <a:spcPts val="0"/>
              </a:spcBef>
              <a:buNone/>
            </a:pPr>
            <a:r>
              <a:rPr lang="en-US" sz="1800" b="1" dirty="0" smtClean="0"/>
              <a:t>    </a:t>
            </a:r>
            <a:r>
              <a:rPr lang="en-US" sz="1800" b="1" dirty="0" err="1" smtClean="0"/>
              <a:t>cout</a:t>
            </a:r>
            <a:r>
              <a:rPr lang="en-US" sz="1800" b="1" dirty="0" smtClean="0"/>
              <a:t>&lt;&lt;"The elements of array are:\n";</a:t>
            </a:r>
          </a:p>
          <a:p>
            <a:pPr marL="0" indent="0">
              <a:lnSpc>
                <a:spcPts val="2160"/>
              </a:lnSpc>
              <a:spcBef>
                <a:spcPts val="0"/>
              </a:spcBef>
              <a:buNone/>
            </a:pPr>
            <a:r>
              <a:rPr lang="en-US" sz="1800" b="1" dirty="0" smtClean="0"/>
              <a:t>   	for(</a:t>
            </a:r>
            <a:r>
              <a:rPr lang="en-US" sz="1800" b="1" dirty="0" err="1" smtClean="0"/>
              <a:t>i</a:t>
            </a:r>
            <a:r>
              <a:rPr lang="en-US" sz="1800" b="1" dirty="0" smtClean="0"/>
              <a:t>=0;i&lt;</a:t>
            </a:r>
            <a:r>
              <a:rPr lang="en-US" sz="1800" b="1" dirty="0" err="1" smtClean="0"/>
              <a:t>n;i</a:t>
            </a:r>
            <a:r>
              <a:rPr lang="en-US" sz="1800" b="1" dirty="0" smtClean="0"/>
              <a:t>++)</a:t>
            </a:r>
          </a:p>
          <a:p>
            <a:pPr marL="0" indent="0">
              <a:lnSpc>
                <a:spcPts val="2160"/>
              </a:lnSpc>
              <a:spcBef>
                <a:spcPts val="0"/>
              </a:spcBef>
              <a:buNone/>
            </a:pPr>
            <a:r>
              <a:rPr lang="en-US" sz="1800" b="1" dirty="0" smtClean="0"/>
              <a:t>        </a:t>
            </a:r>
            <a:r>
              <a:rPr lang="en-US" sz="1800" b="1" dirty="0" err="1" smtClean="0"/>
              <a:t>cout</a:t>
            </a:r>
            <a:r>
              <a:rPr lang="en-US" sz="1800" b="1" dirty="0" smtClean="0"/>
              <a:t>&lt;&lt;a[</a:t>
            </a:r>
            <a:r>
              <a:rPr lang="en-US" sz="1800" b="1" dirty="0" err="1" smtClean="0"/>
              <a:t>i</a:t>
            </a:r>
            <a:r>
              <a:rPr lang="en-US" sz="1800" b="1" dirty="0" smtClean="0"/>
              <a:t>]&lt;&lt;"\t";</a:t>
            </a:r>
          </a:p>
          <a:p>
            <a:pPr marL="0" indent="0">
              <a:lnSpc>
                <a:spcPts val="2160"/>
              </a:lnSpc>
              <a:spcBef>
                <a:spcPts val="0"/>
              </a:spcBef>
              <a:buNone/>
            </a:pPr>
            <a:endParaRPr lang="en-US" sz="1800" b="1" dirty="0" smtClean="0"/>
          </a:p>
        </p:txBody>
      </p:sp>
      <p:sp>
        <p:nvSpPr>
          <p:cNvPr id="3" name="Slide Number Placeholder 2"/>
          <p:cNvSpPr>
            <a:spLocks noGrp="1"/>
          </p:cNvSpPr>
          <p:nvPr>
            <p:ph type="sldNum" sz="quarter" idx="12"/>
          </p:nvPr>
        </p:nvSpPr>
        <p:spPr/>
        <p:txBody>
          <a:bodyPr/>
          <a:lstStyle/>
          <a:p>
            <a:fld id="{C839977E-EAC6-4CBE-AE0E-153E042775AB}" type="slidenum">
              <a:rPr lang="en-US" smtClean="0"/>
              <a:pPr/>
              <a:t>38</a:t>
            </a:fld>
            <a:endParaRPr lang="en-US"/>
          </a:p>
        </p:txBody>
      </p:sp>
      <p:sp>
        <p:nvSpPr>
          <p:cNvPr id="4" name="Title 3"/>
          <p:cNvSpPr>
            <a:spLocks noGrp="1"/>
          </p:cNvSpPr>
          <p:nvPr>
            <p:ph type="title"/>
          </p:nvPr>
        </p:nvSpPr>
        <p:spPr/>
        <p:txBody>
          <a:bodyPr>
            <a:noAutofit/>
          </a:bodyPr>
          <a:lstStyle/>
          <a:p>
            <a:pPr algn="ctr"/>
            <a:r>
              <a:rPr lang="en-US" sz="2400" b="1" dirty="0" smtClean="0"/>
              <a:t>To arrange the array elements in ascending/descending order using Bubble sort</a:t>
            </a:r>
            <a:endParaRPr lang="en-US" sz="2400" dirty="0"/>
          </a:p>
        </p:txBody>
      </p:sp>
      <p:sp>
        <p:nvSpPr>
          <p:cNvPr id="5" name="TextBox 4"/>
          <p:cNvSpPr txBox="1"/>
          <p:nvPr/>
        </p:nvSpPr>
        <p:spPr>
          <a:xfrm>
            <a:off x="5334000" y="990600"/>
            <a:ext cx="4038600" cy="5647700"/>
          </a:xfrm>
          <a:prstGeom prst="rect">
            <a:avLst/>
          </a:prstGeom>
          <a:noFill/>
        </p:spPr>
        <p:txBody>
          <a:bodyPr wrap="square" rtlCol="0">
            <a:spAutoFit/>
          </a:bodyPr>
          <a:lstStyle/>
          <a:p>
            <a:pPr>
              <a:lnSpc>
                <a:spcPts val="2160"/>
              </a:lnSpc>
            </a:pPr>
            <a:r>
              <a:rPr lang="en-US" b="1" dirty="0" smtClean="0"/>
              <a:t>for(</a:t>
            </a:r>
            <a:r>
              <a:rPr lang="en-US" b="1" dirty="0" err="1" smtClean="0"/>
              <a:t>i</a:t>
            </a:r>
            <a:r>
              <a:rPr lang="en-US" b="1" dirty="0" smtClean="0"/>
              <a:t>=0;i&lt;n-1;i++)</a:t>
            </a:r>
          </a:p>
          <a:p>
            <a:pPr>
              <a:lnSpc>
                <a:spcPts val="2160"/>
              </a:lnSpc>
            </a:pPr>
            <a:r>
              <a:rPr lang="en-US" b="1" dirty="0" smtClean="0"/>
              <a:t>{</a:t>
            </a:r>
          </a:p>
          <a:p>
            <a:pPr>
              <a:lnSpc>
                <a:spcPts val="2160"/>
              </a:lnSpc>
            </a:pPr>
            <a:r>
              <a:rPr lang="en-US" b="1" dirty="0" smtClean="0"/>
              <a:t>     for(j=0;j&lt;n-i-1;j++)</a:t>
            </a:r>
          </a:p>
          <a:p>
            <a:r>
              <a:rPr lang="en-US" b="1" dirty="0" smtClean="0"/>
              <a:t>     {</a:t>
            </a:r>
          </a:p>
          <a:p>
            <a:r>
              <a:rPr lang="en-US" b="1" dirty="0" smtClean="0"/>
              <a:t>        if(a[j]&gt;a[j+1])  </a:t>
            </a:r>
            <a:r>
              <a:rPr lang="en-US" b="1" dirty="0" smtClean="0">
                <a:latin typeface="Algerian" pitchFamily="82" charset="0"/>
              </a:rPr>
              <a:t>// a[j]&lt;a[j+1]</a:t>
            </a:r>
          </a:p>
          <a:p>
            <a:r>
              <a:rPr lang="en-US" b="1" dirty="0" smtClean="0"/>
              <a:t>        {</a:t>
            </a:r>
          </a:p>
          <a:p>
            <a:r>
              <a:rPr lang="en-US" b="1" dirty="0" smtClean="0"/>
              <a:t>            temp=a[j];</a:t>
            </a:r>
          </a:p>
          <a:p>
            <a:r>
              <a:rPr lang="en-US" b="1" dirty="0" smtClean="0"/>
              <a:t>            a[j]=a[j+1];</a:t>
            </a:r>
          </a:p>
          <a:p>
            <a:r>
              <a:rPr lang="en-US" b="1" dirty="0" smtClean="0"/>
              <a:t>            a[j+1]=temp;</a:t>
            </a:r>
          </a:p>
          <a:p>
            <a:r>
              <a:rPr lang="en-US" b="1" dirty="0" smtClean="0"/>
              <a:t>        }</a:t>
            </a:r>
          </a:p>
          <a:p>
            <a:r>
              <a:rPr lang="en-US" b="1" dirty="0" smtClean="0"/>
              <a:t>     }</a:t>
            </a:r>
          </a:p>
          <a:p>
            <a:r>
              <a:rPr lang="en-US" b="1" dirty="0" smtClean="0"/>
              <a:t>}</a:t>
            </a:r>
          </a:p>
          <a:p>
            <a:endParaRPr lang="en-US" b="1" dirty="0" smtClean="0"/>
          </a:p>
          <a:p>
            <a:pPr marL="177800" indent="-177800"/>
            <a:r>
              <a:rPr lang="en-US" b="1" dirty="0" smtClean="0"/>
              <a:t>    </a:t>
            </a:r>
            <a:r>
              <a:rPr lang="en-US" b="1" dirty="0" err="1" smtClean="0"/>
              <a:t>cout</a:t>
            </a:r>
            <a:r>
              <a:rPr lang="en-US" b="1" dirty="0" smtClean="0"/>
              <a:t>&lt;&lt;"\</a:t>
            </a:r>
            <a:r>
              <a:rPr lang="en-US" b="1" dirty="0" err="1" smtClean="0"/>
              <a:t>nThe</a:t>
            </a:r>
            <a:r>
              <a:rPr lang="en-US" b="1" dirty="0" smtClean="0"/>
              <a:t> elements of array after  sorting are:\n";</a:t>
            </a:r>
          </a:p>
          <a:p>
            <a:r>
              <a:rPr lang="en-US" b="1" dirty="0" smtClean="0"/>
              <a:t>   	for(</a:t>
            </a:r>
            <a:r>
              <a:rPr lang="en-US" b="1" dirty="0" err="1" smtClean="0"/>
              <a:t>i</a:t>
            </a:r>
            <a:r>
              <a:rPr lang="en-US" b="1" dirty="0" smtClean="0"/>
              <a:t>=0;i&lt;</a:t>
            </a:r>
            <a:r>
              <a:rPr lang="en-US" b="1" dirty="0" err="1" smtClean="0"/>
              <a:t>n;i</a:t>
            </a:r>
            <a:r>
              <a:rPr lang="en-US" b="1" dirty="0" smtClean="0"/>
              <a:t>++)</a:t>
            </a:r>
          </a:p>
          <a:p>
            <a:r>
              <a:rPr lang="en-US" b="1" dirty="0" smtClean="0"/>
              <a:t>        </a:t>
            </a:r>
            <a:r>
              <a:rPr lang="en-US" b="1" dirty="0" err="1" smtClean="0"/>
              <a:t>cout</a:t>
            </a:r>
            <a:r>
              <a:rPr lang="en-US" b="1" dirty="0" smtClean="0"/>
              <a:t>&lt;&lt;a[</a:t>
            </a:r>
            <a:r>
              <a:rPr lang="en-US" b="1" dirty="0" err="1" smtClean="0"/>
              <a:t>i</a:t>
            </a:r>
            <a:r>
              <a:rPr lang="en-US" b="1" dirty="0" smtClean="0"/>
              <a:t>]&lt;&lt;"\t";</a:t>
            </a:r>
          </a:p>
          <a:p>
            <a:endParaRPr lang="en-US" b="1" dirty="0" smtClean="0"/>
          </a:p>
          <a:p>
            <a:r>
              <a:rPr lang="en-US" b="1" dirty="0" smtClean="0"/>
              <a:t>}</a:t>
            </a:r>
          </a:p>
          <a:p>
            <a:endParaRPr lang="en-US" dirty="0"/>
          </a:p>
        </p:txBody>
      </p:sp>
      <p:cxnSp>
        <p:nvCxnSpPr>
          <p:cNvPr id="7" name="Straight Connector 6"/>
          <p:cNvCxnSpPr/>
          <p:nvPr/>
        </p:nvCxnSpPr>
        <p:spPr>
          <a:xfrm>
            <a:off x="5257800" y="9906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a:t>Selection </a:t>
            </a:r>
            <a:r>
              <a:rPr lang="en-US" b="1" i="1" dirty="0" smtClean="0"/>
              <a:t>Sort – </a:t>
            </a:r>
            <a:r>
              <a:rPr lang="en-US" sz="3600" b="1" i="1" dirty="0" smtClean="0">
                <a:solidFill>
                  <a:srgbClr val="C00000"/>
                </a:solidFill>
              </a:rPr>
              <a:t>example</a:t>
            </a:r>
            <a:endParaRPr lang="en-US" b="1" i="1" dirty="0">
              <a:solidFill>
                <a:srgbClr val="C00000"/>
              </a:solidFill>
            </a:endParaRPr>
          </a:p>
        </p:txBody>
      </p:sp>
      <p:pic>
        <p:nvPicPr>
          <p:cNvPr id="14341"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066800" y="1379538"/>
            <a:ext cx="7543800" cy="47926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1219200" y="914400"/>
            <a:ext cx="7467600" cy="5334000"/>
          </a:xfrm>
        </p:spPr>
        <p:txBody>
          <a:bodyPr>
            <a:noAutofit/>
          </a:bodyPr>
          <a:lstStyle/>
          <a:p>
            <a:pPr eaLnBrk="1" hangingPunct="1">
              <a:lnSpc>
                <a:spcPct val="90000"/>
              </a:lnSpc>
              <a:buFontTx/>
              <a:buNone/>
              <a:defRPr/>
            </a:pPr>
            <a:r>
              <a:rPr lang="en-US" sz="2400" dirty="0">
                <a:solidFill>
                  <a:srgbClr val="002060"/>
                </a:solidFill>
              </a:rPr>
              <a:t>Array Declaration: 	</a:t>
            </a:r>
            <a:r>
              <a:rPr lang="en-US" sz="2400" dirty="0" smtClean="0">
                <a:solidFill>
                  <a:srgbClr val="002060"/>
                </a:solidFill>
              </a:rPr>
              <a:t>	</a:t>
            </a:r>
          </a:p>
          <a:p>
            <a:pPr eaLnBrk="1" hangingPunct="1">
              <a:lnSpc>
                <a:spcPct val="90000"/>
              </a:lnSpc>
              <a:buFontTx/>
              <a:buNone/>
              <a:defRPr/>
            </a:pPr>
            <a:r>
              <a:rPr lang="en-US" sz="2400" b="1" dirty="0" smtClean="0">
                <a:solidFill>
                  <a:srgbClr val="002060"/>
                </a:solidFill>
                <a:latin typeface="Tempus Sans ITC" pitchFamily="82" charset="0"/>
              </a:rPr>
              <a:t>            data-type </a:t>
            </a:r>
            <a:r>
              <a:rPr lang="en-US" sz="2400" b="1" dirty="0">
                <a:solidFill>
                  <a:srgbClr val="FF0000"/>
                </a:solidFill>
                <a:latin typeface="Tempus Sans ITC" pitchFamily="82" charset="0"/>
              </a:rPr>
              <a:t>name</a:t>
            </a:r>
            <a:r>
              <a:rPr lang="en-US" sz="2400" b="1" dirty="0">
                <a:solidFill>
                  <a:srgbClr val="002060"/>
                </a:solidFill>
                <a:latin typeface="Tempus Sans ITC" pitchFamily="82" charset="0"/>
              </a:rPr>
              <a:t> [size];</a:t>
            </a:r>
            <a:r>
              <a:rPr lang="en-US" sz="2400" dirty="0">
                <a:solidFill>
                  <a:srgbClr val="002060"/>
                </a:solidFill>
                <a:latin typeface="Tempus Sans ITC" pitchFamily="82" charset="0"/>
              </a:rPr>
              <a:t/>
            </a:r>
            <a:br>
              <a:rPr lang="en-US" sz="2400" dirty="0">
                <a:solidFill>
                  <a:srgbClr val="002060"/>
                </a:solidFill>
                <a:latin typeface="Tempus Sans ITC" pitchFamily="82" charset="0"/>
              </a:rPr>
            </a:br>
            <a:endParaRPr lang="en-US" sz="2400" dirty="0" smtClean="0">
              <a:solidFill>
                <a:srgbClr val="002060"/>
              </a:solidFill>
              <a:latin typeface="Tempus Sans ITC" pitchFamily="82" charset="0"/>
            </a:endParaRPr>
          </a:p>
          <a:p>
            <a:pPr eaLnBrk="1" hangingPunct="1">
              <a:lnSpc>
                <a:spcPct val="150000"/>
              </a:lnSpc>
              <a:buFont typeface="Wingdings" pitchFamily="2" charset="2"/>
              <a:buChar char="ü"/>
              <a:defRPr/>
            </a:pPr>
            <a:r>
              <a:rPr lang="en-US" sz="2200" dirty="0" smtClean="0">
                <a:solidFill>
                  <a:srgbClr val="002060"/>
                </a:solidFill>
              </a:rPr>
              <a:t>where data-type is a valid data type (like int, </a:t>
            </a:r>
            <a:r>
              <a:rPr lang="en-US" sz="2200" dirty="0" err="1" smtClean="0">
                <a:solidFill>
                  <a:srgbClr val="002060"/>
                </a:solidFill>
              </a:rPr>
              <a:t>float,char</a:t>
            </a:r>
            <a:r>
              <a:rPr lang="en-US" sz="2200" dirty="0" smtClean="0">
                <a:solidFill>
                  <a:srgbClr val="002060"/>
                </a:solidFill>
              </a:rPr>
              <a:t>...) </a:t>
            </a:r>
          </a:p>
          <a:p>
            <a:pPr eaLnBrk="1" hangingPunct="1">
              <a:lnSpc>
                <a:spcPct val="150000"/>
              </a:lnSpc>
              <a:buFont typeface="Wingdings" pitchFamily="2" charset="2"/>
              <a:buChar char="ü"/>
              <a:defRPr/>
            </a:pPr>
            <a:r>
              <a:rPr lang="en-US" sz="2200" dirty="0" smtClean="0">
                <a:solidFill>
                  <a:srgbClr val="002060"/>
                </a:solidFill>
              </a:rPr>
              <a:t>name </a:t>
            </a:r>
            <a:r>
              <a:rPr lang="en-US" sz="2200" dirty="0">
                <a:solidFill>
                  <a:srgbClr val="002060"/>
                </a:solidFill>
              </a:rPr>
              <a:t>is a valid identifier </a:t>
            </a:r>
            <a:endParaRPr lang="en-US" sz="2200" dirty="0" smtClean="0">
              <a:solidFill>
                <a:srgbClr val="002060"/>
              </a:solidFill>
            </a:endParaRPr>
          </a:p>
          <a:p>
            <a:pPr eaLnBrk="1" hangingPunct="1">
              <a:lnSpc>
                <a:spcPct val="150000"/>
              </a:lnSpc>
              <a:buFont typeface="Wingdings" pitchFamily="2" charset="2"/>
              <a:buChar char="ü"/>
              <a:defRPr/>
            </a:pPr>
            <a:r>
              <a:rPr lang="en-US" sz="2200" dirty="0" smtClean="0">
                <a:solidFill>
                  <a:srgbClr val="002060"/>
                </a:solidFill>
              </a:rPr>
              <a:t>size </a:t>
            </a:r>
            <a:r>
              <a:rPr lang="en-US" sz="2200" dirty="0">
                <a:solidFill>
                  <a:srgbClr val="002060"/>
                </a:solidFill>
              </a:rPr>
              <a:t>specifies how many elements the array has to contain.</a:t>
            </a:r>
          </a:p>
          <a:p>
            <a:pPr lvl="1" eaLnBrk="1" hangingPunct="1">
              <a:lnSpc>
                <a:spcPct val="150000"/>
              </a:lnSpc>
              <a:buFont typeface="Wingdings" pitchFamily="2" charset="2"/>
              <a:buChar char="§"/>
              <a:defRPr/>
            </a:pPr>
            <a:r>
              <a:rPr lang="en-US" sz="2200" dirty="0">
                <a:solidFill>
                  <a:srgbClr val="002060"/>
                </a:solidFill>
              </a:rPr>
              <a:t>size field is always enclosed in square </a:t>
            </a:r>
            <a:r>
              <a:rPr lang="en-US" sz="2200" dirty="0" smtClean="0">
                <a:solidFill>
                  <a:srgbClr val="002060"/>
                </a:solidFill>
              </a:rPr>
              <a:t>brackets [ ] and takes integer constant. </a:t>
            </a:r>
            <a:endParaRPr lang="en-US" sz="2200" dirty="0">
              <a:solidFill>
                <a:srgbClr val="002060"/>
              </a:solidFill>
            </a:endParaRPr>
          </a:p>
          <a:p>
            <a:pPr>
              <a:lnSpc>
                <a:spcPct val="150000"/>
              </a:lnSpc>
              <a:buFont typeface="Wingdings" pitchFamily="2" charset="2"/>
              <a:buChar char="§"/>
              <a:defRPr/>
            </a:pPr>
            <a:r>
              <a:rPr lang="en-US" sz="2200" dirty="0">
                <a:solidFill>
                  <a:srgbClr val="002060"/>
                </a:solidFill>
              </a:rPr>
              <a:t>For </a:t>
            </a:r>
            <a:r>
              <a:rPr lang="en-US" sz="2200" dirty="0" smtClean="0">
                <a:solidFill>
                  <a:srgbClr val="002060"/>
                </a:solidFill>
              </a:rPr>
              <a:t>example  an </a:t>
            </a:r>
            <a:r>
              <a:rPr lang="en-US" sz="2200" dirty="0">
                <a:solidFill>
                  <a:srgbClr val="002060"/>
                </a:solidFill>
              </a:rPr>
              <a:t>array salary containing 5 elements is declared as </a:t>
            </a:r>
            <a:r>
              <a:rPr lang="en-US" sz="2200" dirty="0" smtClean="0">
                <a:solidFill>
                  <a:srgbClr val="002060"/>
                </a:solidFill>
              </a:rPr>
              <a:t>follows           </a:t>
            </a:r>
            <a:r>
              <a:rPr lang="en-US" sz="2400" b="1" dirty="0">
                <a:solidFill>
                  <a:srgbClr val="002060"/>
                </a:solidFill>
                <a:latin typeface="Tempus Sans ITC" pitchFamily="82" charset="0"/>
              </a:rPr>
              <a:t>int  </a:t>
            </a:r>
            <a:r>
              <a:rPr lang="en-US" sz="2400" b="1" dirty="0">
                <a:solidFill>
                  <a:srgbClr val="FF0000"/>
                </a:solidFill>
                <a:latin typeface="Tempus Sans ITC" pitchFamily="82" charset="0"/>
              </a:rPr>
              <a:t>salary</a:t>
            </a:r>
            <a:r>
              <a:rPr lang="en-US" sz="2400" b="1" dirty="0">
                <a:solidFill>
                  <a:srgbClr val="002060"/>
                </a:solidFill>
                <a:latin typeface="Tempus Sans ITC" pitchFamily="82" charset="0"/>
              </a:rPr>
              <a:t> [5]; </a:t>
            </a:r>
          </a:p>
          <a:p>
            <a:pPr eaLnBrk="1" hangingPunct="1">
              <a:lnSpc>
                <a:spcPct val="150000"/>
              </a:lnSpc>
              <a:buFont typeface="Wingdings" pitchFamily="2" charset="2"/>
              <a:buChar char="§"/>
              <a:defRPr/>
            </a:pPr>
            <a:endParaRPr lang="en-US" sz="2200" dirty="0">
              <a:solidFill>
                <a:srgbClr val="002060"/>
              </a:solidFill>
            </a:endParaRPr>
          </a:p>
          <a:p>
            <a:pPr eaLnBrk="1" hangingPunct="1">
              <a:lnSpc>
                <a:spcPct val="90000"/>
              </a:lnSpc>
              <a:buFontTx/>
              <a:buNone/>
              <a:defRPr/>
            </a:pPr>
            <a:r>
              <a:rPr lang="en-US" sz="2400" dirty="0" smtClean="0">
                <a:solidFill>
                  <a:srgbClr val="002060"/>
                </a:solidFill>
              </a:rPr>
              <a:t>	</a:t>
            </a:r>
            <a:r>
              <a:rPr lang="en-US" sz="2400" dirty="0">
                <a:solidFill>
                  <a:srgbClr val="002060"/>
                </a:solidFill>
              </a:rPr>
              <a:t>		</a:t>
            </a:r>
            <a:endParaRPr lang="en-US" sz="2400" b="1" dirty="0">
              <a:solidFill>
                <a:srgbClr val="002060"/>
              </a:solidFill>
              <a:latin typeface="Tempus Sans ITC" pitchFamily="82" charset="0"/>
            </a:endParaRPr>
          </a:p>
        </p:txBody>
      </p:sp>
      <p:sp>
        <p:nvSpPr>
          <p:cNvPr id="14" name="Slide Number Placeholder 13"/>
          <p:cNvSpPr>
            <a:spLocks noGrp="1"/>
          </p:cNvSpPr>
          <p:nvPr>
            <p:ph type="sldNum" sz="quarter" idx="12"/>
          </p:nvPr>
        </p:nvSpPr>
        <p:spPr/>
        <p:txBody>
          <a:bodyPr/>
          <a:lstStyle/>
          <a:p>
            <a:fld id="{EB572375-96E0-4DBB-B3D7-B1489209CDB4}" type="slidenum">
              <a:rPr lang="en-US" smtClean="0"/>
              <a:pPr/>
              <a:t>4</a:t>
            </a:fld>
            <a:endParaRPr lang="en-US"/>
          </a:p>
        </p:txBody>
      </p:sp>
      <p:sp>
        <p:nvSpPr>
          <p:cNvPr id="2" name="Title 1"/>
          <p:cNvSpPr>
            <a:spLocks noGrp="1"/>
          </p:cNvSpPr>
          <p:nvPr>
            <p:ph type="title"/>
          </p:nvPr>
        </p:nvSpPr>
        <p:spPr/>
        <p:txBody>
          <a:bodyPr>
            <a:normAutofit/>
          </a:bodyPr>
          <a:lstStyle/>
          <a:p>
            <a:pPr algn="ctr"/>
            <a:r>
              <a:rPr lang="en-US" sz="2900" b="1" i="1" dirty="0" smtClean="0">
                <a:solidFill>
                  <a:srgbClr val="002060"/>
                </a:solidFill>
              </a:rPr>
              <a:t>1D-Arrays </a:t>
            </a:r>
            <a:r>
              <a:rPr lang="en-US" dirty="0" smtClean="0"/>
              <a:t> </a:t>
            </a:r>
            <a:endParaRPr lang="en-US" dirty="0"/>
          </a:p>
        </p:txBody>
      </p:sp>
      <p:sp>
        <p:nvSpPr>
          <p:cNvPr id="3" name="Rectangle 2"/>
          <p:cNvSpPr/>
          <p:nvPr/>
        </p:nvSpPr>
        <p:spPr>
          <a:xfrm>
            <a:off x="2028173" y="1263040"/>
            <a:ext cx="3276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360101" y="5486400"/>
            <a:ext cx="2438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2627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a:solidFill>
                  <a:srgbClr val="002060"/>
                </a:solidFill>
              </a:rPr>
              <a:t>Selection Sort </a:t>
            </a:r>
            <a:r>
              <a:rPr lang="en-US" b="1" i="1" dirty="0"/>
              <a:t>– </a:t>
            </a:r>
            <a:r>
              <a:rPr lang="en-US" sz="3600" b="1" i="1" dirty="0" smtClean="0">
                <a:solidFill>
                  <a:srgbClr val="C00000"/>
                </a:solidFill>
              </a:rPr>
              <a:t>example</a:t>
            </a:r>
            <a:endParaRPr lang="en-US" b="1" i="1" dirty="0"/>
          </a:p>
        </p:txBody>
      </p:sp>
      <p:pic>
        <p:nvPicPr>
          <p:cNvPr id="15366"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143000" y="1515774"/>
            <a:ext cx="7831137" cy="385286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a:solidFill>
                  <a:srgbClr val="002060"/>
                </a:solidFill>
              </a:rPr>
              <a:t>Selection Sort </a:t>
            </a:r>
            <a:r>
              <a:rPr lang="en-US" b="1" i="1" dirty="0"/>
              <a:t>– </a:t>
            </a:r>
            <a:r>
              <a:rPr lang="en-US" sz="3600" b="1" i="1" dirty="0" smtClean="0">
                <a:solidFill>
                  <a:srgbClr val="C00000"/>
                </a:solidFill>
              </a:rPr>
              <a:t>example</a:t>
            </a:r>
            <a:endParaRPr lang="en-US" b="1" i="1" dirty="0"/>
          </a:p>
        </p:txBody>
      </p:sp>
      <p:pic>
        <p:nvPicPr>
          <p:cNvPr id="16390" name="Picture 2"/>
          <p:cNvPicPr>
            <a:picLocks noChangeAspect="1" noChangeArrowheads="1"/>
          </p:cNvPicPr>
          <p:nvPr/>
        </p:nvPicPr>
        <p:blipFill>
          <a:blip r:embed="rId2" cstate="print">
            <a:clrChange>
              <a:clrFrom>
                <a:srgbClr val="F1F8FE"/>
              </a:clrFrom>
              <a:clrTo>
                <a:srgbClr val="F1F8FE">
                  <a:alpha val="0"/>
                </a:srgbClr>
              </a:clrTo>
            </a:clrChange>
          </a:blip>
          <a:srcRect/>
          <a:stretch>
            <a:fillRect/>
          </a:stretch>
        </p:blipFill>
        <p:spPr bwMode="auto">
          <a:xfrm>
            <a:off x="1219200" y="2057400"/>
            <a:ext cx="7770812" cy="3173412"/>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EB572375-96E0-4DBB-B3D7-B1489209CDB4}"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6" name="Title 5"/>
          <p:cNvSpPr>
            <a:spLocks noGrp="1"/>
          </p:cNvSpPr>
          <p:nvPr>
            <p:ph type="title"/>
          </p:nvPr>
        </p:nvSpPr>
        <p:spPr/>
        <p:txBody>
          <a:bodyPr/>
          <a:lstStyle/>
          <a:p>
            <a:pPr algn="ctr"/>
            <a:r>
              <a:rPr lang="en-US" b="1" i="1" dirty="0" smtClean="0">
                <a:solidFill>
                  <a:srgbClr val="002060"/>
                </a:solidFill>
              </a:rPr>
              <a:t>Selection Sort - Example</a:t>
            </a:r>
            <a:endParaRPr lang="en-IN" b="1" i="1" dirty="0">
              <a:solidFill>
                <a:srgbClr val="002060"/>
              </a:solidFill>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990600"/>
            <a:ext cx="7391400" cy="586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2"/>
          <p:cNvSpPr>
            <a:spLocks noGrp="1"/>
          </p:cNvSpPr>
          <p:nvPr>
            <p:ph type="sldNum" sz="quarter" idx="12"/>
          </p:nvPr>
        </p:nvSpPr>
        <p:spPr/>
        <p:txBody>
          <a:bodyPr/>
          <a:lstStyle/>
          <a:p>
            <a:fld id="{EB572375-96E0-4DBB-B3D7-B1489209CDB4}" type="slidenum">
              <a:rPr lang="en-US" smtClean="0"/>
              <a:pPr/>
              <a:t>42</a:t>
            </a:fld>
            <a:endParaRPr lang="en-US"/>
          </a:p>
        </p:txBody>
      </p:sp>
    </p:spTree>
    <p:extLst>
      <p:ext uri="{BB962C8B-B14F-4D97-AF65-F5344CB8AC3E}">
        <p14:creationId xmlns:p14="http://schemas.microsoft.com/office/powerpoint/2010/main" val="10781892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smtClean="0">
                <a:solidFill>
                  <a:srgbClr val="002060"/>
                </a:solidFill>
              </a:rPr>
              <a:t>Selection Sort</a:t>
            </a:r>
            <a:endParaRPr lang="en-US" b="1" i="1" dirty="0">
              <a:solidFill>
                <a:srgbClr val="002060"/>
              </a:solidFill>
            </a:endParaRPr>
          </a:p>
        </p:txBody>
      </p:sp>
      <p:pic>
        <p:nvPicPr>
          <p:cNvPr id="13318" name="Picture 4"/>
          <p:cNvPicPr>
            <a:picLocks noChangeAspect="1" noChangeArrowheads="1"/>
          </p:cNvPicPr>
          <p:nvPr/>
        </p:nvPicPr>
        <p:blipFill>
          <a:blip r:embed="rId3" cstate="print">
            <a:clrChange>
              <a:clrFrom>
                <a:srgbClr val="F1F8FE"/>
              </a:clrFrom>
              <a:clrTo>
                <a:srgbClr val="F1F8FE">
                  <a:alpha val="0"/>
                </a:srgbClr>
              </a:clrTo>
            </a:clrChange>
          </a:blip>
          <a:srcRect/>
          <a:stretch>
            <a:fillRect/>
          </a:stretch>
        </p:blipFill>
        <p:spPr bwMode="auto">
          <a:xfrm>
            <a:off x="1066800" y="1219200"/>
            <a:ext cx="7107382" cy="502920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EB572375-96E0-4DBB-B3D7-B1489209CDB4}" type="slidenum">
              <a:rPr lang="en-US" smtClean="0"/>
              <a:pPr/>
              <a:t>43</a:t>
            </a:fld>
            <a:endParaRPr lang="en-US"/>
          </a:p>
        </p:txBody>
      </p:sp>
    </p:spTree>
    <p:extLst>
      <p:ext uri="{BB962C8B-B14F-4D97-AF65-F5344CB8AC3E}">
        <p14:creationId xmlns:p14="http://schemas.microsoft.com/office/powerpoint/2010/main" val="42478569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Selection Sort </a:t>
            </a:r>
            <a:r>
              <a:rPr lang="en-US" dirty="0"/>
              <a:t>– </a:t>
            </a:r>
            <a:r>
              <a:rPr lang="en-US" sz="3600" b="1" i="1" dirty="0" smtClean="0">
                <a:solidFill>
                  <a:srgbClr val="C00000"/>
                </a:solidFill>
              </a:rPr>
              <a:t>program</a:t>
            </a:r>
            <a:endParaRPr lang="en-US" i="1" dirty="0"/>
          </a:p>
        </p:txBody>
      </p:sp>
      <p:sp>
        <p:nvSpPr>
          <p:cNvPr id="10" name="Slide Number Placeholder 9"/>
          <p:cNvSpPr>
            <a:spLocks noGrp="1"/>
          </p:cNvSpPr>
          <p:nvPr>
            <p:ph type="sldNum" sz="quarter" idx="12"/>
          </p:nvPr>
        </p:nvSpPr>
        <p:spPr/>
        <p:txBody>
          <a:bodyPr/>
          <a:lstStyle/>
          <a:p>
            <a:fld id="{EB572375-96E0-4DBB-B3D7-B1489209CDB4}" type="slidenum">
              <a:rPr lang="en-US" smtClean="0"/>
              <a:pPr/>
              <a:t>44</a:t>
            </a:fld>
            <a:endParaRPr lang="en-US"/>
          </a:p>
        </p:txBody>
      </p:sp>
      <p:sp>
        <p:nvSpPr>
          <p:cNvPr id="13" name="Content Placeholder 12"/>
          <p:cNvSpPr>
            <a:spLocks noGrp="1"/>
          </p:cNvSpPr>
          <p:nvPr>
            <p:ph idx="1"/>
          </p:nvPr>
        </p:nvSpPr>
        <p:spPr>
          <a:xfrm>
            <a:off x="1219200" y="1066800"/>
            <a:ext cx="4114800" cy="5059363"/>
          </a:xfrm>
        </p:spPr>
        <p:txBody>
          <a:bodyPr/>
          <a:lstStyle/>
          <a:p>
            <a:pPr>
              <a:buNone/>
            </a:pPr>
            <a:r>
              <a:rPr lang="en-US" dirty="0" smtClean="0"/>
              <a:t> </a:t>
            </a:r>
            <a:endParaRPr lang="en-US" dirty="0"/>
          </a:p>
        </p:txBody>
      </p:sp>
      <p:sp>
        <p:nvSpPr>
          <p:cNvPr id="14" name="Content Placeholder 1"/>
          <p:cNvSpPr txBox="1">
            <a:spLocks/>
          </p:cNvSpPr>
          <p:nvPr/>
        </p:nvSpPr>
        <p:spPr>
          <a:xfrm>
            <a:off x="1295400" y="1219200"/>
            <a:ext cx="4038600" cy="50593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main()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a[10],</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i,j,pos,small,n</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&lt;&lt;"Enter no of elements\n";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cin</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&gt;&gt;n;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&lt;&lt;"Enter array elements\n";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=0;i&lt;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cin</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&gt;&gt;a[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&lt;&lt;"The elements of array are:\n";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=0;i&lt;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Content Placeholder 1"/>
          <p:cNvSpPr txBox="1">
            <a:spLocks/>
          </p:cNvSpPr>
          <p:nvPr/>
        </p:nvSpPr>
        <p:spPr>
          <a:xfrm>
            <a:off x="5334000" y="1066800"/>
            <a:ext cx="3505200" cy="5791200"/>
          </a:xfrm>
          <a:prstGeom prst="rect">
            <a:avLst/>
          </a:prstGeom>
        </p:spPr>
        <p:txBody>
          <a:bodyPr/>
          <a:lstStyle/>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 0;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&lt; n-1;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pos =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small = 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for(j=i+1; j&lt;n; j++)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if(small &gt; a[j])</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pos = j;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lang="en-US" b="1" dirty="0" smtClean="0">
                <a:latin typeface="+mn-lt"/>
              </a:rPr>
              <a:t>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small = a[j];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lang="en-US" b="1" dirty="0" smtClean="0">
                <a:latin typeface="+mn-lt"/>
              </a:rPr>
              <a:t>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a[pos] = 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 small;</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nThe</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 elements of array </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lang="en-US" b="1" dirty="0" smtClean="0">
                <a:latin typeface="+mn-lt"/>
              </a:rPr>
              <a:t>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after sorting are:\n";</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for(</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=0;i&lt;</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n;i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&lt;&lt;a[</a:t>
            </a: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]&lt;&lt;"\t";</a:t>
            </a:r>
          </a:p>
          <a:p>
            <a:pPr marL="0" marR="0" lvl="0" indent="0" algn="l" defTabSz="914400" rtl="0" eaLnBrk="1" fontAlgn="auto" latinLnBrk="0" hangingPunct="1">
              <a:lnSpc>
                <a:spcPts val="216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24065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a:spLocks/>
          </p:cNvSpPr>
          <p:nvPr/>
        </p:nvSpPr>
        <p:spPr>
          <a:xfrm>
            <a:off x="1323109" y="2646073"/>
            <a:ext cx="7772400" cy="936625"/>
          </a:xfrm>
          <a:prstGeom prst="rect">
            <a:avLst/>
          </a:prstGeom>
        </p:spPr>
        <p:txBody>
          <a:bodyPr vert="horz" lIns="91440" tIns="45720" rIns="91440" bIns="45720" rtlCol="0" anchor="t">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4000" b="1" spc="1200" dirty="0" smtClean="0">
                <a:latin typeface="+mj-lt"/>
              </a:rPr>
              <a:t>2-D ARRAYS</a:t>
            </a:r>
            <a:endParaRPr lang="en-US" sz="4000" b="1" dirty="0">
              <a:latin typeface="+mj-lt"/>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45</a:t>
            </a:fld>
            <a:endParaRPr lang="en-US" dirty="0">
              <a:solidFill>
                <a:srgbClr val="002060"/>
              </a:solidFill>
            </a:endParaRPr>
          </a:p>
        </p:txBody>
      </p:sp>
    </p:spTree>
    <p:extLst>
      <p:ext uri="{BB962C8B-B14F-4D97-AF65-F5344CB8AC3E}">
        <p14:creationId xmlns:p14="http://schemas.microsoft.com/office/powerpoint/2010/main" val="38035806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ln>
            <a:solidFill>
              <a:schemeClr val="bg1"/>
            </a:solidFill>
            <a:miter lim="800000"/>
            <a:headEnd/>
            <a:tailEnd/>
          </a:ln>
        </p:spPr>
        <p:txBody>
          <a:bodyPr/>
          <a:lstStyle/>
          <a:p>
            <a:pPr algn="just" eaLnBrk="1" hangingPunct="1">
              <a:lnSpc>
                <a:spcPct val="150000"/>
              </a:lnSpc>
              <a:buFont typeface="Wingdings" pitchFamily="2" charset="2"/>
              <a:buChar char="§"/>
            </a:pPr>
            <a:r>
              <a:rPr lang="en-US" sz="2000" dirty="0" smtClean="0">
                <a:solidFill>
                  <a:srgbClr val="002060"/>
                </a:solidFill>
              </a:rPr>
              <a:t>It is an ordered table of homogeneous elements. </a:t>
            </a:r>
          </a:p>
          <a:p>
            <a:pPr algn="just" eaLnBrk="1" hangingPunct="1">
              <a:lnSpc>
                <a:spcPct val="150000"/>
              </a:lnSpc>
              <a:buFont typeface="Wingdings" pitchFamily="2" charset="2"/>
              <a:buChar char="§"/>
            </a:pPr>
            <a:r>
              <a:rPr lang="en-US" sz="2000" dirty="0" smtClean="0">
                <a:solidFill>
                  <a:srgbClr val="002060"/>
                </a:solidFill>
              </a:rPr>
              <a:t>It can be imagined as a two dimensional table made of elements, all of them of a same uniform data type.</a:t>
            </a:r>
          </a:p>
          <a:p>
            <a:pPr algn="just" eaLnBrk="1" hangingPunct="1">
              <a:lnSpc>
                <a:spcPct val="150000"/>
              </a:lnSpc>
              <a:buFont typeface="Wingdings" pitchFamily="2" charset="2"/>
              <a:buChar char="§"/>
            </a:pPr>
            <a:r>
              <a:rPr lang="en-US" sz="2000" dirty="0" smtClean="0">
                <a:solidFill>
                  <a:srgbClr val="002060"/>
                </a:solidFill>
              </a:rPr>
              <a:t>It is generally referred to as </a:t>
            </a:r>
            <a:r>
              <a:rPr lang="en-US" sz="2000" b="1" dirty="0" smtClean="0">
                <a:solidFill>
                  <a:srgbClr val="CC0000"/>
                </a:solidFill>
              </a:rPr>
              <a:t>matrix</a:t>
            </a:r>
            <a:r>
              <a:rPr lang="en-US" sz="2000" dirty="0" smtClean="0">
                <a:solidFill>
                  <a:srgbClr val="002060"/>
                </a:solidFill>
              </a:rPr>
              <a:t>, of some rows and some columns.</a:t>
            </a:r>
          </a:p>
          <a:p>
            <a:pPr algn="just" eaLnBrk="1" hangingPunct="1">
              <a:lnSpc>
                <a:spcPct val="150000"/>
              </a:lnSpc>
              <a:buFont typeface="Wingdings" pitchFamily="2" charset="2"/>
              <a:buChar char="§"/>
            </a:pPr>
            <a:r>
              <a:rPr lang="en-US" sz="2000" dirty="0" smtClean="0">
                <a:solidFill>
                  <a:srgbClr val="002060"/>
                </a:solidFill>
              </a:rPr>
              <a:t>It is also called as a </a:t>
            </a:r>
            <a:r>
              <a:rPr lang="en-US" sz="2000" b="1" dirty="0" smtClean="0">
                <a:solidFill>
                  <a:srgbClr val="CC0000"/>
                </a:solidFill>
              </a:rPr>
              <a:t>two-subscripted variable</a:t>
            </a:r>
            <a:r>
              <a:rPr lang="en-US" sz="2000" dirty="0" smtClean="0">
                <a:solidFill>
                  <a:srgbClr val="002060"/>
                </a:solidFill>
              </a:rPr>
              <a:t>.</a:t>
            </a:r>
          </a:p>
          <a:p>
            <a:pPr>
              <a:lnSpc>
                <a:spcPct val="90000"/>
              </a:lnSpc>
              <a:buNone/>
            </a:pPr>
            <a:r>
              <a:rPr lang="en-US" sz="2000" dirty="0" smtClean="0">
                <a:solidFill>
                  <a:schemeClr val="accent2"/>
                </a:solidFill>
              </a:rPr>
              <a:t>	</a:t>
            </a:r>
          </a:p>
          <a:p>
            <a:pPr>
              <a:lnSpc>
                <a:spcPct val="90000"/>
              </a:lnSpc>
              <a:buNone/>
            </a:pPr>
            <a:r>
              <a:rPr lang="en-US" sz="2000" dirty="0" smtClean="0">
                <a:solidFill>
                  <a:schemeClr val="accent2"/>
                </a:solidFill>
              </a:rPr>
              <a:t>	</a:t>
            </a:r>
            <a:r>
              <a:rPr lang="en-US" sz="2000" dirty="0" smtClean="0"/>
              <a:t>For example:</a:t>
            </a:r>
          </a:p>
          <a:p>
            <a:pPr>
              <a:lnSpc>
                <a:spcPct val="90000"/>
              </a:lnSpc>
              <a:buNone/>
            </a:pPr>
            <a:endParaRPr lang="en-US" sz="2000" dirty="0" smtClean="0"/>
          </a:p>
          <a:p>
            <a:pPr>
              <a:lnSpc>
                <a:spcPct val="90000"/>
              </a:lnSpc>
              <a:buNone/>
            </a:pPr>
            <a:r>
              <a:rPr lang="en-US" sz="2000" b="1" dirty="0" smtClean="0"/>
              <a:t>		</a:t>
            </a:r>
            <a:r>
              <a:rPr lang="en-US" sz="2000" b="1" dirty="0" err="1" smtClean="0">
                <a:solidFill>
                  <a:srgbClr val="C00000"/>
                </a:solidFill>
              </a:rPr>
              <a:t>int</a:t>
            </a:r>
            <a:r>
              <a:rPr lang="en-US" sz="2000" b="1" dirty="0" smtClean="0">
                <a:solidFill>
                  <a:srgbClr val="C00000"/>
                </a:solidFill>
              </a:rPr>
              <a:t> marks[5][3];</a:t>
            </a:r>
          </a:p>
          <a:p>
            <a:pPr>
              <a:lnSpc>
                <a:spcPct val="90000"/>
              </a:lnSpc>
              <a:buNone/>
            </a:pPr>
            <a:endParaRPr lang="en-US" sz="2000" b="1" dirty="0" smtClean="0">
              <a:solidFill>
                <a:srgbClr val="C00000"/>
              </a:solidFill>
            </a:endParaRPr>
          </a:p>
          <a:p>
            <a:pPr marL="860425" indent="-860425">
              <a:lnSpc>
                <a:spcPct val="90000"/>
              </a:lnSpc>
              <a:buNone/>
            </a:pPr>
            <a:r>
              <a:rPr lang="en-US" sz="2000" b="1" dirty="0" smtClean="0">
                <a:solidFill>
                  <a:srgbClr val="C00000"/>
                </a:solidFill>
              </a:rPr>
              <a:t>		</a:t>
            </a:r>
            <a:r>
              <a:rPr lang="en-US" sz="2000" dirty="0" smtClean="0">
                <a:solidFill>
                  <a:srgbClr val="002060"/>
                </a:solidFill>
              </a:rPr>
              <a:t>The example tells that marks is a 2-D array of 5 rows and 3 columns.</a:t>
            </a:r>
          </a:p>
          <a:p>
            <a:pPr algn="just">
              <a:lnSpc>
                <a:spcPct val="90000"/>
              </a:lnSpc>
              <a:buFont typeface="Wingdings" pitchFamily="2" charset="2"/>
              <a:buChar char="ü"/>
            </a:pPr>
            <a:endParaRPr lang="en-US" sz="2000" dirty="0" smtClean="0">
              <a:solidFill>
                <a:srgbClr val="002060"/>
              </a:solidFill>
            </a:endParaRPr>
          </a:p>
          <a:p>
            <a:pPr algn="just" eaLnBrk="1" hangingPunct="1">
              <a:lnSpc>
                <a:spcPct val="150000"/>
              </a:lnSpc>
              <a:buFont typeface="Wingdings" pitchFamily="2" charset="2"/>
              <a:buChar char="§"/>
            </a:pPr>
            <a:endParaRPr lang="en-US" sz="1800" dirty="0" smtClean="0">
              <a:solidFill>
                <a:srgbClr val="002060"/>
              </a:solidFill>
            </a:endParaRPr>
          </a:p>
          <a:p>
            <a:pPr algn="just" eaLnBrk="1" hangingPunct="1">
              <a:lnSpc>
                <a:spcPct val="150000"/>
              </a:lnSpc>
              <a:buFont typeface="Wingdings" pitchFamily="2" charset="2"/>
              <a:buChar char="§"/>
            </a:pPr>
            <a:endParaRPr lang="en-US" sz="1800" dirty="0" smtClean="0">
              <a:latin typeface="+mj-lt"/>
            </a:endParaRPr>
          </a:p>
        </p:txBody>
      </p:sp>
      <p:sp>
        <p:nvSpPr>
          <p:cNvPr id="3074" name="Rectangle 2"/>
          <p:cNvSpPr>
            <a:spLocks noGrp="1" noChangeArrowheads="1"/>
          </p:cNvSpPr>
          <p:nvPr>
            <p:ph type="title"/>
          </p:nvPr>
        </p:nvSpPr>
        <p:spPr>
          <a:noFill/>
          <a:ln>
            <a:solidFill>
              <a:schemeClr val="bg1"/>
            </a:solidFill>
            <a:miter lim="800000"/>
            <a:headEnd/>
            <a:tailEnd/>
          </a:ln>
        </p:spPr>
        <p:txBody>
          <a:bodyPr>
            <a:noAutofit/>
          </a:bodyPr>
          <a:lstStyle/>
          <a:p>
            <a:pPr algn="ctr" eaLnBrk="1" hangingPunct="1"/>
            <a:r>
              <a:rPr lang="en-US" sz="3200" b="1" dirty="0" smtClean="0"/>
              <a:t>2 dimensional Arrays </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46</a:t>
            </a:fld>
            <a:endParaRPr lang="en-US" dirty="0">
              <a:solidFill>
                <a:srgbClr val="002060"/>
              </a:solidFill>
            </a:endParaRPr>
          </a:p>
        </p:txBody>
      </p:sp>
    </p:spTree>
    <p:extLst>
      <p:ext uri="{BB962C8B-B14F-4D97-AF65-F5344CB8AC3E}">
        <p14:creationId xmlns:p14="http://schemas.microsoft.com/office/powerpoint/2010/main" val="3001349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p:txBody>
          <a:bodyPr/>
          <a:lstStyle/>
          <a:p>
            <a:pPr algn="just" eaLnBrk="1" hangingPunct="1">
              <a:buFontTx/>
              <a:buNone/>
            </a:pPr>
            <a:r>
              <a:rPr lang="en-US" sz="2000" b="1" dirty="0" smtClean="0">
                <a:solidFill>
                  <a:srgbClr val="C00000"/>
                </a:solidFill>
                <a:latin typeface="+mj-lt"/>
              </a:rPr>
              <a:t>Declaration </a:t>
            </a:r>
          </a:p>
          <a:p>
            <a:pPr algn="just" eaLnBrk="1" hangingPunct="1">
              <a:buFontTx/>
              <a:buNone/>
            </a:pPr>
            <a:r>
              <a:rPr lang="en-US" sz="2000" b="1" dirty="0" smtClean="0">
                <a:solidFill>
                  <a:schemeClr val="tx2"/>
                </a:solidFill>
                <a:latin typeface="+mj-lt"/>
              </a:rPr>
              <a:t>	 	</a:t>
            </a:r>
            <a:r>
              <a:rPr lang="en-US" sz="2000" b="1" dirty="0" smtClean="0">
                <a:solidFill>
                  <a:srgbClr val="800000"/>
                </a:solidFill>
                <a:latin typeface="+mj-lt"/>
              </a:rPr>
              <a:t>type </a:t>
            </a:r>
            <a:r>
              <a:rPr lang="en-US" sz="2000" b="1" dirty="0" err="1" smtClean="0">
                <a:solidFill>
                  <a:srgbClr val="0000FF"/>
                </a:solidFill>
                <a:latin typeface="+mj-lt"/>
              </a:rPr>
              <a:t>array_name</a:t>
            </a:r>
            <a:r>
              <a:rPr lang="en-US" sz="2000" b="1" dirty="0" smtClean="0">
                <a:solidFill>
                  <a:srgbClr val="002060"/>
                </a:solidFill>
                <a:latin typeface="+mj-lt"/>
              </a:rPr>
              <a:t>[</a:t>
            </a:r>
            <a:r>
              <a:rPr lang="en-US" sz="2000" b="1" dirty="0" err="1" smtClean="0">
                <a:solidFill>
                  <a:srgbClr val="002060"/>
                </a:solidFill>
                <a:latin typeface="+mj-lt"/>
              </a:rPr>
              <a:t>row_size</a:t>
            </a:r>
            <a:r>
              <a:rPr lang="en-US" sz="2000" b="1" dirty="0" smtClean="0">
                <a:solidFill>
                  <a:srgbClr val="002060"/>
                </a:solidFill>
                <a:latin typeface="+mj-lt"/>
              </a:rPr>
              <a:t>][</a:t>
            </a:r>
            <a:r>
              <a:rPr lang="en-US" sz="2000" b="1" dirty="0" err="1" smtClean="0">
                <a:solidFill>
                  <a:srgbClr val="002060"/>
                </a:solidFill>
                <a:latin typeface="+mj-lt"/>
              </a:rPr>
              <a:t>column_size</a:t>
            </a:r>
            <a:r>
              <a:rPr lang="en-US" sz="2000" b="1" dirty="0" smtClean="0">
                <a:solidFill>
                  <a:srgbClr val="002060"/>
                </a:solidFill>
                <a:latin typeface="+mj-lt"/>
              </a:rPr>
              <a:t>]</a:t>
            </a:r>
            <a:r>
              <a:rPr lang="en-US" sz="2000" b="1" dirty="0" smtClean="0">
                <a:solidFill>
                  <a:srgbClr val="800000"/>
                </a:solidFill>
                <a:latin typeface="+mj-lt"/>
              </a:rPr>
              <a:t>;</a:t>
            </a:r>
          </a:p>
          <a:p>
            <a:pPr algn="just" eaLnBrk="1" hangingPunct="1">
              <a:buFontTx/>
              <a:buNone/>
            </a:pPr>
            <a:endParaRPr lang="en-US" sz="2000" b="1" dirty="0" smtClean="0">
              <a:solidFill>
                <a:srgbClr val="800000"/>
              </a:solidFill>
              <a:latin typeface="+mj-lt"/>
            </a:endParaRPr>
          </a:p>
          <a:p>
            <a:pPr algn="just" eaLnBrk="1" hangingPunct="1">
              <a:buFontTx/>
              <a:buNone/>
            </a:pPr>
            <a:r>
              <a:rPr lang="en-US" sz="2000" b="1" dirty="0" smtClean="0">
                <a:solidFill>
                  <a:srgbClr val="C00000"/>
                </a:solidFill>
                <a:latin typeface="+mj-lt"/>
              </a:rPr>
              <a:t>For example,</a:t>
            </a:r>
          </a:p>
          <a:p>
            <a:pPr algn="just" eaLnBrk="1" hangingPunct="1">
              <a:buFontTx/>
              <a:buNone/>
            </a:pPr>
            <a:r>
              <a:rPr lang="en-US" sz="2000" b="1" dirty="0" smtClean="0">
                <a:latin typeface="+mj-lt"/>
              </a:rPr>
              <a:t>		</a:t>
            </a:r>
            <a:r>
              <a:rPr lang="en-US" sz="2000" b="1" dirty="0" err="1" smtClean="0">
                <a:solidFill>
                  <a:srgbClr val="002060"/>
                </a:solidFill>
                <a:latin typeface="+mj-lt"/>
              </a:rPr>
              <a:t>int</a:t>
            </a:r>
            <a:r>
              <a:rPr lang="en-US" sz="2000" b="1" dirty="0" smtClean="0">
                <a:solidFill>
                  <a:srgbClr val="002060"/>
                </a:solidFill>
                <a:latin typeface="+mj-lt"/>
              </a:rPr>
              <a:t> </a:t>
            </a:r>
            <a:r>
              <a:rPr lang="en-US" sz="2000" b="1" dirty="0" err="1" smtClean="0">
                <a:solidFill>
                  <a:srgbClr val="002060"/>
                </a:solidFill>
                <a:latin typeface="+mj-lt"/>
              </a:rPr>
              <a:t>arr</a:t>
            </a:r>
            <a:r>
              <a:rPr lang="en-US" sz="2000" b="1" dirty="0" smtClean="0">
                <a:solidFill>
                  <a:srgbClr val="002060"/>
                </a:solidFill>
                <a:latin typeface="+mj-lt"/>
              </a:rPr>
              <a:t> [3][5];</a:t>
            </a:r>
            <a:r>
              <a:rPr lang="en-US" sz="2000" dirty="0" smtClean="0">
                <a:solidFill>
                  <a:srgbClr val="002060"/>
                </a:solidFill>
                <a:latin typeface="+mj-lt"/>
              </a:rPr>
              <a:t> </a:t>
            </a:r>
          </a:p>
          <a:p>
            <a:pPr algn="just" eaLnBrk="1" hangingPunct="1">
              <a:buFont typeface="Wingdings" pitchFamily="2" charset="2"/>
              <a:buChar char="ü"/>
            </a:pPr>
            <a:r>
              <a:rPr lang="en-US" sz="2000" b="1" dirty="0" err="1" smtClean="0">
                <a:solidFill>
                  <a:srgbClr val="800000"/>
                </a:solidFill>
                <a:latin typeface="+mj-lt"/>
              </a:rPr>
              <a:t>arr</a:t>
            </a:r>
            <a:r>
              <a:rPr lang="en-US" sz="2000" dirty="0" smtClean="0">
                <a:solidFill>
                  <a:srgbClr val="800000"/>
                </a:solidFill>
                <a:latin typeface="+mj-lt"/>
              </a:rPr>
              <a:t> </a:t>
            </a:r>
            <a:r>
              <a:rPr lang="en-US" sz="2000" dirty="0" smtClean="0">
                <a:solidFill>
                  <a:srgbClr val="002060"/>
                </a:solidFill>
                <a:latin typeface="+mj-lt"/>
              </a:rPr>
              <a:t>represents a two dimensional array or table having 3 rows and 5 columns and it can store 15 integer values. </a:t>
            </a:r>
          </a:p>
          <a:p>
            <a:pPr algn="just" eaLnBrk="1" hangingPunct="1">
              <a:buFontTx/>
              <a:buNone/>
            </a:pPr>
            <a:endParaRPr lang="en-US" sz="2000" dirty="0" smtClean="0">
              <a:latin typeface="Verdana" pitchFamily="34" charset="0"/>
            </a:endParaRPr>
          </a:p>
        </p:txBody>
      </p:sp>
      <p:sp>
        <p:nvSpPr>
          <p:cNvPr id="5127" name="Rectangle 2"/>
          <p:cNvSpPr>
            <a:spLocks noGrp="1" noChangeArrowheads="1"/>
          </p:cNvSpPr>
          <p:nvPr>
            <p:ph type="title"/>
          </p:nvPr>
        </p:nvSpPr>
        <p:spPr>
          <a:noFill/>
        </p:spPr>
        <p:txBody>
          <a:bodyPr>
            <a:noAutofit/>
          </a:bodyPr>
          <a:lstStyle/>
          <a:p>
            <a:pPr algn="ctr" eaLnBrk="1" hangingPunct="1"/>
            <a:r>
              <a:rPr lang="en-US" sz="3200" b="1" dirty="0" smtClean="0"/>
              <a:t>2 dimensional Arrays </a:t>
            </a:r>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4343400"/>
            <a:ext cx="57150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47</a:t>
            </a:fld>
            <a:endParaRPr lang="en-US" dirty="0">
              <a:solidFill>
                <a:srgbClr val="002060"/>
              </a:solidFill>
            </a:endParaRPr>
          </a:p>
        </p:txBody>
      </p:sp>
    </p:spTree>
    <p:extLst>
      <p:ext uri="{BB962C8B-B14F-4D97-AF65-F5344CB8AC3E}">
        <p14:creationId xmlns:p14="http://schemas.microsoft.com/office/powerpoint/2010/main" val="265282644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1" name="Group 3"/>
          <p:cNvGraphicFramePr>
            <a:graphicFrameLocks noGrp="1"/>
          </p:cNvGraphicFramePr>
          <p:nvPr>
            <p:ph idx="1"/>
            <p:extLst>
              <p:ext uri="{D42A27DB-BD31-4B8C-83A1-F6EECF244321}">
                <p14:modId xmlns:p14="http://schemas.microsoft.com/office/powerpoint/2010/main" val="1985267500"/>
              </p:ext>
            </p:extLst>
          </p:nvPr>
        </p:nvGraphicFramePr>
        <p:xfrm>
          <a:off x="1905001" y="1752601"/>
          <a:ext cx="6781799" cy="3962399"/>
        </p:xfrm>
        <a:graphic>
          <a:graphicData uri="http://schemas.openxmlformats.org/drawingml/2006/table">
            <a:tbl>
              <a:tblPr/>
              <a:tblGrid>
                <a:gridCol w="1356108"/>
                <a:gridCol w="1357369"/>
                <a:gridCol w="1354846"/>
                <a:gridCol w="1357369"/>
                <a:gridCol w="1356107"/>
              </a:tblGrid>
              <a:tr h="8174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800000"/>
                          </a:solidFill>
                          <a:effectLst/>
                          <a:latin typeface="Arial" charset="0"/>
                        </a:rPr>
                        <a:t>Student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800000"/>
                          </a:solidFill>
                          <a:effectLst/>
                          <a:latin typeface="Arial" charset="0"/>
                        </a:rPr>
                        <a:t>[subscript]</a:t>
                      </a:r>
                    </a:p>
                  </a:txBody>
                  <a:tcPr marL="88174" marR="88174"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800000"/>
                          </a:solidFill>
                          <a:effectLst/>
                          <a:latin typeface="Arial" charset="0"/>
                        </a:rPr>
                        <a:t>Tests1 [0]</a:t>
                      </a: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800000"/>
                          </a:solidFill>
                          <a:effectLst/>
                          <a:latin typeface="Arial" charset="0"/>
                        </a:rPr>
                        <a:t>Test 2 [1]</a:t>
                      </a: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800000"/>
                          </a:solidFill>
                          <a:effectLst/>
                          <a:latin typeface="Arial" charset="0"/>
                        </a:rPr>
                        <a:t>Test 3 [2]</a:t>
                      </a: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800000"/>
                          </a:solidFill>
                          <a:effectLst/>
                          <a:latin typeface="Arial" charset="0"/>
                        </a:rPr>
                        <a:t>Test 4 [3]</a:t>
                      </a:r>
                    </a:p>
                  </a:txBody>
                  <a:tcPr marL="88174" marR="88174"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6599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800000"/>
                          </a:solidFill>
                          <a:effectLst/>
                          <a:latin typeface="Arial" charset="0"/>
                        </a:rPr>
                        <a:t>1 [0]</a:t>
                      </a:r>
                    </a:p>
                  </a:txBody>
                  <a:tcPr marL="88174" marR="88174"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20 (</a:t>
                      </a:r>
                      <a:r>
                        <a:rPr kumimoji="0" lang="en-US" sz="1600" b="1" i="0" u="none" strike="noStrike" cap="none" normalizeH="0" baseline="0" dirty="0" smtClean="0">
                          <a:ln>
                            <a:noFill/>
                          </a:ln>
                          <a:solidFill>
                            <a:srgbClr val="800000"/>
                          </a:solidFill>
                          <a:effectLst/>
                          <a:latin typeface="Arial" charset="0"/>
                        </a:rPr>
                        <a:t>mark[0][0]</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20</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mark[0][1]</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21</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mark[0][2]</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22</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mark[0][3]</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6212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800000"/>
                          </a:solidFill>
                          <a:effectLst/>
                          <a:latin typeface="Arial" charset="0"/>
                        </a:rPr>
                        <a:t>2 [1]</a:t>
                      </a:r>
                    </a:p>
                  </a:txBody>
                  <a:tcPr marL="88174" marR="88174"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18</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mark[1][0]</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23</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mark[1][1]</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22</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mark[1][2]</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20</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mark[2][3]</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6212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800000"/>
                          </a:solidFill>
                          <a:effectLst/>
                          <a:latin typeface="Arial" charset="0"/>
                        </a:rPr>
                        <a:t>3 [2]</a:t>
                      </a:r>
                    </a:p>
                  </a:txBody>
                  <a:tcPr marL="88174" marR="88174"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11</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mark[2][0]</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22</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mark[2][1]</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15</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mark[2][2]</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16</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mark[2][3]</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6212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800000"/>
                          </a:solidFill>
                          <a:effectLst/>
                          <a:latin typeface="Arial" charset="0"/>
                        </a:rPr>
                        <a:t>4 [3]</a:t>
                      </a:r>
                    </a:p>
                  </a:txBody>
                  <a:tcPr marL="88174" marR="88174"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22</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mark[3][0]</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21 (</a:t>
                      </a:r>
                      <a:r>
                        <a:rPr kumimoji="0" lang="en-US" sz="1600" b="1" i="0" u="none" strike="noStrike" cap="none" normalizeH="0" baseline="0" dirty="0" smtClean="0">
                          <a:ln>
                            <a:noFill/>
                          </a:ln>
                          <a:solidFill>
                            <a:srgbClr val="800000"/>
                          </a:solidFill>
                          <a:effectLst/>
                          <a:latin typeface="Arial" charset="0"/>
                        </a:rPr>
                        <a:t>mark[3][1]</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23</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mark[3][2]</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24 (</a:t>
                      </a:r>
                      <a:r>
                        <a:rPr kumimoji="0" lang="en-US" sz="1600" b="1" i="0" u="none" strike="noStrike" cap="none" normalizeH="0" baseline="0" dirty="0" smtClean="0">
                          <a:ln>
                            <a:noFill/>
                          </a:ln>
                          <a:solidFill>
                            <a:srgbClr val="800000"/>
                          </a:solidFill>
                          <a:effectLst/>
                          <a:latin typeface="Arial" charset="0"/>
                        </a:rPr>
                        <a:t>mark[3][3]</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r h="6212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800000"/>
                          </a:solidFill>
                          <a:effectLst/>
                          <a:latin typeface="Arial" charset="0"/>
                        </a:rPr>
                        <a:t>5 [4]</a:t>
                      </a:r>
                    </a:p>
                  </a:txBody>
                  <a:tcPr marL="88174" marR="88174"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17</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mark[4][0]</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15</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mark[4][1]</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16</a:t>
                      </a:r>
                      <a:r>
                        <a:rPr kumimoji="0" lang="en-US" sz="1600" b="1" i="0" u="none" strike="noStrike" cap="none" normalizeH="0" baseline="0" dirty="0" smtClean="0">
                          <a:ln>
                            <a:noFill/>
                          </a:ln>
                          <a:solidFill>
                            <a:srgbClr val="800000"/>
                          </a:solidFill>
                          <a:effectLst/>
                          <a:latin typeface="Arial" charset="0"/>
                        </a:rPr>
                        <a:t> </a:t>
                      </a:r>
                      <a:r>
                        <a:rPr kumimoji="0" lang="en-US" sz="1600" b="1" i="0" u="none" strike="noStrike" cap="none" normalizeH="0" baseline="0" dirty="0" smtClean="0">
                          <a:ln>
                            <a:noFill/>
                          </a:ln>
                          <a:solidFill>
                            <a:schemeClr val="accent2"/>
                          </a:solidFill>
                          <a:effectLst/>
                          <a:latin typeface="Arial" charset="0"/>
                        </a:rPr>
                        <a:t>(</a:t>
                      </a:r>
                      <a:r>
                        <a:rPr kumimoji="0" lang="en-US" sz="1600" b="1" i="0" u="none" strike="noStrike" cap="none" normalizeH="0" baseline="0" dirty="0" smtClean="0">
                          <a:ln>
                            <a:noFill/>
                          </a:ln>
                          <a:solidFill>
                            <a:srgbClr val="800000"/>
                          </a:solidFill>
                          <a:effectLst/>
                          <a:latin typeface="Arial" charset="0"/>
                        </a:rPr>
                        <a:t>mark[4][2]</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charset="0"/>
                        </a:rPr>
                        <a:t>18 (</a:t>
                      </a:r>
                      <a:r>
                        <a:rPr kumimoji="0" lang="en-US" sz="1600" b="1" i="0" u="none" strike="noStrike" cap="none" normalizeH="0" baseline="0" dirty="0" smtClean="0">
                          <a:ln>
                            <a:noFill/>
                          </a:ln>
                          <a:solidFill>
                            <a:srgbClr val="800000"/>
                          </a:solidFill>
                          <a:effectLst/>
                          <a:latin typeface="Arial" charset="0"/>
                        </a:rPr>
                        <a:t>mark[4][3]</a:t>
                      </a:r>
                      <a:r>
                        <a:rPr kumimoji="0" lang="en-US" sz="1600" b="1" i="0" u="none" strike="noStrike" cap="none" normalizeH="0" baseline="0" dirty="0" smtClean="0">
                          <a:ln>
                            <a:noFill/>
                          </a:ln>
                          <a:solidFill>
                            <a:schemeClr val="accent2"/>
                          </a:solidFill>
                          <a:effectLst/>
                          <a:latin typeface="Arial" charset="0"/>
                        </a:rPr>
                        <a:t>)</a:t>
                      </a:r>
                      <a:endParaRPr kumimoji="0" lang="en-US" sz="1600" b="1" i="0" u="none" strike="noStrike" cap="none" normalizeH="0" baseline="0" dirty="0" smtClean="0">
                        <a:ln>
                          <a:noFill/>
                        </a:ln>
                        <a:solidFill>
                          <a:srgbClr val="800000"/>
                        </a:solidFill>
                        <a:effectLst/>
                        <a:latin typeface="Arial" charset="0"/>
                      </a:endParaRPr>
                    </a:p>
                  </a:txBody>
                  <a:tcPr marL="88174" marR="88174"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r>
            </a:tbl>
          </a:graphicData>
        </a:graphic>
      </p:graphicFrame>
      <p:sp>
        <p:nvSpPr>
          <p:cNvPr id="6146" name="Rectangle 2"/>
          <p:cNvSpPr>
            <a:spLocks noGrp="1" noChangeArrowheads="1"/>
          </p:cNvSpPr>
          <p:nvPr>
            <p:ph type="title"/>
          </p:nvPr>
        </p:nvSpPr>
        <p:spPr/>
        <p:txBody>
          <a:bodyPr>
            <a:normAutofit fontScale="90000"/>
          </a:bodyPr>
          <a:lstStyle/>
          <a:p>
            <a:pPr algn="ctr" eaLnBrk="1" hangingPunct="1"/>
            <a:r>
              <a:rPr lang="en-US" sz="3200" dirty="0" smtClean="0">
                <a:solidFill>
                  <a:srgbClr val="002060"/>
                </a:solidFill>
              </a:rPr>
              <a:t>An array </a:t>
            </a:r>
            <a:r>
              <a:rPr lang="en-US" sz="3200" b="1" dirty="0" err="1" smtClean="0">
                <a:solidFill>
                  <a:srgbClr val="C00000"/>
                </a:solidFill>
                <a:latin typeface="Tempus Sans ITC" pitchFamily="82" charset="0"/>
              </a:rPr>
              <a:t>int</a:t>
            </a:r>
            <a:r>
              <a:rPr lang="en-US" sz="3200" b="1" dirty="0" smtClean="0">
                <a:solidFill>
                  <a:srgbClr val="C00000"/>
                </a:solidFill>
                <a:latin typeface="Tempus Sans ITC" pitchFamily="82" charset="0"/>
              </a:rPr>
              <a:t> mark[5][4]</a:t>
            </a:r>
            <a:r>
              <a:rPr lang="en-US" sz="3200" dirty="0" smtClean="0"/>
              <a:t> </a:t>
            </a:r>
            <a:r>
              <a:rPr lang="en-US" sz="3200" dirty="0" smtClean="0">
                <a:solidFill>
                  <a:srgbClr val="002060"/>
                </a:solidFill>
              </a:rPr>
              <a:t>is represented as follows</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48</a:t>
            </a:fld>
            <a:endParaRPr lang="en-US" dirty="0">
              <a:solidFill>
                <a:srgbClr val="002060"/>
              </a:solidFill>
            </a:endParaRPr>
          </a:p>
        </p:txBody>
      </p:sp>
    </p:spTree>
    <p:extLst>
      <p:ext uri="{BB962C8B-B14F-4D97-AF65-F5344CB8AC3E}">
        <p14:creationId xmlns:p14="http://schemas.microsoft.com/office/powerpoint/2010/main" val="8519733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295400" y="903809"/>
            <a:ext cx="78486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pitchFamily="2" charset="2"/>
              <a:buChar char="Ø"/>
            </a:pPr>
            <a:r>
              <a:rPr lang="en-US" sz="2000" dirty="0" smtClean="0">
                <a:solidFill>
                  <a:srgbClr val="C00000"/>
                </a:solidFill>
                <a:latin typeface="+mn-lt"/>
              </a:rPr>
              <a:t> </a:t>
            </a:r>
            <a:r>
              <a:rPr lang="en-US" sz="2000" dirty="0" smtClean="0">
                <a:latin typeface="+mn-lt"/>
              </a:rPr>
              <a:t>  Initialization </a:t>
            </a:r>
            <a:r>
              <a:rPr lang="en-US" sz="2000" dirty="0">
                <a:latin typeface="+mn-lt"/>
              </a:rPr>
              <a:t>of two dimensional arrays</a:t>
            </a:r>
          </a:p>
          <a:p>
            <a:pPr eaLnBrk="1" hangingPunct="1">
              <a:lnSpc>
                <a:spcPct val="90000"/>
              </a:lnSpc>
              <a:spcBef>
                <a:spcPct val="20000"/>
              </a:spcBef>
            </a:pPr>
            <a:endParaRPr lang="en-US" sz="2000" dirty="0" smtClean="0">
              <a:solidFill>
                <a:srgbClr val="002060"/>
              </a:solidFill>
              <a:latin typeface="+mn-lt"/>
            </a:endParaRPr>
          </a:p>
          <a:p>
            <a:pPr eaLnBrk="1" hangingPunct="1">
              <a:lnSpc>
                <a:spcPct val="90000"/>
              </a:lnSpc>
              <a:spcBef>
                <a:spcPct val="20000"/>
              </a:spcBef>
            </a:pPr>
            <a:r>
              <a:rPr lang="en-US" sz="2000" dirty="0" smtClean="0">
                <a:solidFill>
                  <a:srgbClr val="002060"/>
                </a:solidFill>
                <a:latin typeface="+mn-lt"/>
              </a:rPr>
              <a:t>	</a:t>
            </a:r>
            <a:r>
              <a:rPr lang="en-US" sz="2000" b="1" dirty="0" smtClean="0">
                <a:solidFill>
                  <a:srgbClr val="0000FF"/>
                </a:solidFill>
                <a:latin typeface="+mn-lt"/>
              </a:rPr>
              <a:t>type </a:t>
            </a:r>
            <a:r>
              <a:rPr lang="en-US" sz="2000" b="1" dirty="0">
                <a:solidFill>
                  <a:srgbClr val="0000FF"/>
                </a:solidFill>
                <a:latin typeface="+mn-lt"/>
              </a:rPr>
              <a:t>array-name [row size] [col size ] ={list of values</a:t>
            </a:r>
            <a:r>
              <a:rPr lang="en-US" sz="2000" b="1" dirty="0" smtClean="0">
                <a:solidFill>
                  <a:srgbClr val="0000FF"/>
                </a:solidFill>
                <a:latin typeface="+mn-lt"/>
              </a:rPr>
              <a:t>};</a:t>
            </a:r>
            <a:endParaRPr lang="en-US" sz="2000" b="1" dirty="0">
              <a:solidFill>
                <a:srgbClr val="0000FF"/>
              </a:solidFill>
              <a:latin typeface="+mn-lt"/>
            </a:endParaRPr>
          </a:p>
          <a:p>
            <a:pPr eaLnBrk="1" hangingPunct="1">
              <a:spcBef>
                <a:spcPct val="50000"/>
              </a:spcBef>
            </a:pPr>
            <a:r>
              <a:rPr lang="en-US" sz="2000" dirty="0">
                <a:latin typeface="+mn-lt"/>
              </a:rPr>
              <a:t>	</a:t>
            </a:r>
            <a:r>
              <a:rPr lang="en-US" sz="2000" dirty="0" smtClean="0">
                <a:latin typeface="+mn-lt"/>
              </a:rPr>
              <a:t>Ex:- </a:t>
            </a:r>
            <a:r>
              <a:rPr lang="en-US" sz="2000" b="1" dirty="0" err="1" smtClean="0">
                <a:solidFill>
                  <a:srgbClr val="C00000"/>
                </a:solidFill>
                <a:latin typeface="+mn-lt"/>
              </a:rPr>
              <a:t>int</a:t>
            </a:r>
            <a:r>
              <a:rPr lang="en-US" sz="2000" b="1" dirty="0" smtClean="0">
                <a:solidFill>
                  <a:srgbClr val="C00000"/>
                </a:solidFill>
                <a:latin typeface="+mn-lt"/>
              </a:rPr>
              <a:t> </a:t>
            </a:r>
            <a:r>
              <a:rPr lang="en-US" sz="2000" b="1" dirty="0">
                <a:solidFill>
                  <a:srgbClr val="C00000"/>
                </a:solidFill>
                <a:latin typeface="+mn-lt"/>
              </a:rPr>
              <a:t>table [2][3]={0,0,0,1,1,1};</a:t>
            </a:r>
          </a:p>
          <a:p>
            <a:pPr marL="860425" indent="-174625" eaLnBrk="1" hangingPunct="1">
              <a:spcBef>
                <a:spcPct val="50000"/>
              </a:spcBef>
            </a:pPr>
            <a:r>
              <a:rPr lang="en-US" sz="2000" dirty="0" smtClean="0">
                <a:solidFill>
                  <a:srgbClr val="002060"/>
                </a:solidFill>
                <a:latin typeface="+mn-lt"/>
                <a:sym typeface="Wingdings" pitchFamily="2" charset="2"/>
              </a:rPr>
              <a:t>	 </a:t>
            </a:r>
            <a:r>
              <a:rPr lang="en-US" sz="2000" dirty="0">
                <a:solidFill>
                  <a:srgbClr val="002060"/>
                </a:solidFill>
                <a:latin typeface="+mn-lt"/>
                <a:sym typeface="Wingdings" pitchFamily="2" charset="2"/>
              </a:rPr>
              <a:t>initializes the elements of the first row </a:t>
            </a:r>
            <a:r>
              <a:rPr lang="en-US" sz="2000" dirty="0" smtClean="0">
                <a:solidFill>
                  <a:srgbClr val="002060"/>
                </a:solidFill>
                <a:latin typeface="+mn-lt"/>
                <a:sym typeface="Wingdings" pitchFamily="2" charset="2"/>
              </a:rPr>
              <a:t>to zero and </a:t>
            </a:r>
            <a:r>
              <a:rPr lang="en-US" sz="2000" dirty="0">
                <a:solidFill>
                  <a:srgbClr val="002060"/>
                </a:solidFill>
                <a:latin typeface="+mn-lt"/>
                <a:sym typeface="Wingdings" pitchFamily="2" charset="2"/>
              </a:rPr>
              <a:t>the second row to 1</a:t>
            </a:r>
            <a:r>
              <a:rPr lang="en-US" sz="2000" dirty="0" smtClean="0">
                <a:solidFill>
                  <a:srgbClr val="002060"/>
                </a:solidFill>
                <a:latin typeface="+mn-lt"/>
                <a:sym typeface="Wingdings" pitchFamily="2" charset="2"/>
              </a:rPr>
              <a:t>.</a:t>
            </a:r>
          </a:p>
          <a:p>
            <a:pPr marL="860425" indent="-174625" eaLnBrk="1" hangingPunct="1">
              <a:spcBef>
                <a:spcPct val="50000"/>
              </a:spcBef>
            </a:pPr>
            <a:endParaRPr lang="en-US" sz="2000" dirty="0">
              <a:solidFill>
                <a:srgbClr val="002060"/>
              </a:solidFill>
              <a:latin typeface="+mn-lt"/>
            </a:endParaRPr>
          </a:p>
          <a:p>
            <a:pPr eaLnBrk="1" hangingPunct="1">
              <a:spcBef>
                <a:spcPct val="50000"/>
              </a:spcBef>
              <a:buFont typeface="Wingdings" pitchFamily="2" charset="2"/>
              <a:buChar char="Ø"/>
            </a:pPr>
            <a:r>
              <a:rPr lang="en-US" sz="2000" dirty="0" smtClean="0">
                <a:latin typeface="+mn-lt"/>
              </a:rPr>
              <a:t>    </a:t>
            </a:r>
            <a:r>
              <a:rPr lang="en-US" sz="2000" b="1" dirty="0" smtClean="0">
                <a:latin typeface="+mn-lt"/>
              </a:rPr>
              <a:t>Initialization </a:t>
            </a:r>
            <a:r>
              <a:rPr lang="en-US" sz="2000" b="1" dirty="0">
                <a:latin typeface="+mn-lt"/>
              </a:rPr>
              <a:t>is always done row by </a:t>
            </a:r>
            <a:r>
              <a:rPr lang="en-US" sz="2000" b="1" dirty="0" smtClean="0">
                <a:latin typeface="+mn-lt"/>
              </a:rPr>
              <a:t>row</a:t>
            </a:r>
            <a:endParaRPr lang="en-US" sz="2000" b="1" dirty="0">
              <a:latin typeface="+mn-lt"/>
            </a:endParaRPr>
          </a:p>
          <a:p>
            <a:pPr eaLnBrk="1" hangingPunct="1">
              <a:spcBef>
                <a:spcPct val="50000"/>
              </a:spcBef>
              <a:buFont typeface="Wingdings" pitchFamily="2" charset="2"/>
              <a:buChar char="Ø"/>
            </a:pPr>
            <a:endParaRPr lang="en-US" sz="2000" dirty="0" smtClean="0">
              <a:solidFill>
                <a:schemeClr val="tx2"/>
              </a:solidFill>
              <a:latin typeface="+mn-lt"/>
            </a:endParaRPr>
          </a:p>
          <a:p>
            <a:pPr eaLnBrk="1" hangingPunct="1">
              <a:spcBef>
                <a:spcPct val="50000"/>
              </a:spcBef>
              <a:buFont typeface="Wingdings" pitchFamily="2" charset="2"/>
              <a:buChar char="Ø"/>
            </a:pPr>
            <a:r>
              <a:rPr lang="en-US" sz="2000" dirty="0" smtClean="0">
                <a:solidFill>
                  <a:schemeClr val="tx2"/>
                </a:solidFill>
                <a:latin typeface="+mn-lt"/>
              </a:rPr>
              <a:t>The </a:t>
            </a:r>
            <a:r>
              <a:rPr lang="en-US" sz="2000" dirty="0">
                <a:solidFill>
                  <a:schemeClr val="tx2"/>
                </a:solidFill>
                <a:latin typeface="+mn-lt"/>
              </a:rPr>
              <a:t>above statement can be equivalently written </a:t>
            </a:r>
            <a:r>
              <a:rPr lang="en-US" sz="2000" dirty="0" smtClean="0">
                <a:solidFill>
                  <a:schemeClr val="tx2"/>
                </a:solidFill>
                <a:latin typeface="+mn-lt"/>
              </a:rPr>
              <a:t>as:</a:t>
            </a:r>
          </a:p>
          <a:p>
            <a:pPr eaLnBrk="1" hangingPunct="1">
              <a:spcBef>
                <a:spcPct val="50000"/>
              </a:spcBef>
            </a:pPr>
            <a:r>
              <a:rPr lang="en-US" sz="2000" dirty="0" smtClean="0">
                <a:solidFill>
                  <a:schemeClr val="tx2"/>
                </a:solidFill>
                <a:latin typeface="+mn-lt"/>
              </a:rPr>
              <a:t>	</a:t>
            </a:r>
            <a:r>
              <a:rPr lang="en-US" sz="2000" dirty="0" smtClean="0">
                <a:latin typeface="+mn-lt"/>
              </a:rPr>
              <a:t> </a:t>
            </a:r>
            <a:r>
              <a:rPr lang="en-US" sz="2000" b="1" dirty="0" err="1">
                <a:solidFill>
                  <a:srgbClr val="C00000"/>
                </a:solidFill>
                <a:latin typeface="+mn-lt"/>
              </a:rPr>
              <a:t>int</a:t>
            </a:r>
            <a:r>
              <a:rPr lang="en-US" sz="2000" b="1" dirty="0">
                <a:solidFill>
                  <a:srgbClr val="C00000"/>
                </a:solidFill>
                <a:latin typeface="+mn-lt"/>
              </a:rPr>
              <a:t> table [2][3]={{0,0,0},{1,1,1}};</a:t>
            </a:r>
          </a:p>
          <a:p>
            <a:pPr lvl="1" eaLnBrk="1" hangingPunct="1">
              <a:spcBef>
                <a:spcPct val="50000"/>
              </a:spcBef>
            </a:pPr>
            <a:r>
              <a:rPr lang="en-US" sz="2000" dirty="0" smtClean="0">
                <a:solidFill>
                  <a:schemeClr val="accent2"/>
                </a:solidFill>
                <a:latin typeface="+mn-lt"/>
              </a:rPr>
              <a:t>                  OR</a:t>
            </a:r>
            <a:r>
              <a:rPr lang="en-US" sz="2000" dirty="0" smtClean="0">
                <a:latin typeface="+mn-lt"/>
              </a:rPr>
              <a:t> </a:t>
            </a:r>
            <a:r>
              <a:rPr lang="en-US" sz="2000" dirty="0">
                <a:solidFill>
                  <a:srgbClr val="002060"/>
                </a:solidFill>
                <a:latin typeface="+mn-lt"/>
              </a:rPr>
              <a:t>in matrix form it can be written as</a:t>
            </a:r>
          </a:p>
          <a:p>
            <a:pPr lvl="1" eaLnBrk="1" hangingPunct="1">
              <a:spcBef>
                <a:spcPct val="50000"/>
              </a:spcBef>
            </a:pPr>
            <a:r>
              <a:rPr lang="en-US" sz="2000" dirty="0">
                <a:latin typeface="+mn-lt"/>
              </a:rPr>
              <a:t>	 </a:t>
            </a:r>
            <a:r>
              <a:rPr lang="en-US" sz="2000" b="1" dirty="0" err="1">
                <a:solidFill>
                  <a:srgbClr val="C00000"/>
                </a:solidFill>
                <a:latin typeface="+mn-lt"/>
              </a:rPr>
              <a:t>int</a:t>
            </a:r>
            <a:r>
              <a:rPr lang="en-US" sz="2000" b="1" dirty="0">
                <a:solidFill>
                  <a:srgbClr val="C00000"/>
                </a:solidFill>
                <a:latin typeface="+mn-lt"/>
              </a:rPr>
              <a:t> table [2][3</a:t>
            </a:r>
            <a:r>
              <a:rPr lang="en-US" sz="2000" b="1" dirty="0" smtClean="0">
                <a:solidFill>
                  <a:srgbClr val="C00000"/>
                </a:solidFill>
                <a:latin typeface="+mn-lt"/>
              </a:rPr>
              <a:t>]=	 { {</a:t>
            </a:r>
            <a:r>
              <a:rPr lang="en-US" sz="2000" b="1" dirty="0">
                <a:solidFill>
                  <a:srgbClr val="C00000"/>
                </a:solidFill>
                <a:latin typeface="+mn-lt"/>
              </a:rPr>
              <a:t>0,0,0},</a:t>
            </a:r>
          </a:p>
          <a:p>
            <a:pPr lvl="1" eaLnBrk="1" hangingPunct="1">
              <a:spcBef>
                <a:spcPct val="50000"/>
              </a:spcBef>
            </a:pPr>
            <a:r>
              <a:rPr lang="en-US" sz="2000" b="1" dirty="0">
                <a:solidFill>
                  <a:srgbClr val="C00000"/>
                </a:solidFill>
                <a:latin typeface="+mn-lt"/>
              </a:rPr>
              <a:t>			</a:t>
            </a:r>
            <a:r>
              <a:rPr lang="en-US" sz="2000" b="1" dirty="0" smtClean="0">
                <a:solidFill>
                  <a:srgbClr val="C00000"/>
                </a:solidFill>
                <a:latin typeface="+mn-lt"/>
              </a:rPr>
              <a:t>   {</a:t>
            </a:r>
            <a:r>
              <a:rPr lang="en-US" sz="2000" b="1" dirty="0">
                <a:solidFill>
                  <a:srgbClr val="C00000"/>
                </a:solidFill>
                <a:latin typeface="+mn-lt"/>
              </a:rPr>
              <a:t>1,1,1}  </a:t>
            </a:r>
            <a:r>
              <a:rPr lang="en-US" sz="2000" b="1" dirty="0" smtClean="0">
                <a:solidFill>
                  <a:srgbClr val="C00000"/>
                </a:solidFill>
                <a:latin typeface="+mn-lt"/>
              </a:rPr>
              <a:t>};</a:t>
            </a:r>
            <a:endParaRPr lang="en-US" sz="2000" b="1" dirty="0">
              <a:solidFill>
                <a:srgbClr val="C00000"/>
              </a:solidFill>
              <a:latin typeface="+mn-lt"/>
            </a:endParaRPr>
          </a:p>
        </p:txBody>
      </p:sp>
      <p:sp>
        <p:nvSpPr>
          <p:cNvPr id="2" name="Title 1"/>
          <p:cNvSpPr>
            <a:spLocks noGrp="1"/>
          </p:cNvSpPr>
          <p:nvPr>
            <p:ph type="title"/>
          </p:nvPr>
        </p:nvSpPr>
        <p:spPr>
          <a:xfrm>
            <a:off x="1364673" y="152134"/>
            <a:ext cx="7162801" cy="685800"/>
          </a:xfrm>
        </p:spPr>
        <p:txBody>
          <a:bodyPr>
            <a:normAutofit/>
          </a:bodyPr>
          <a:lstStyle/>
          <a:p>
            <a:pPr algn="ctr">
              <a:spcBef>
                <a:spcPct val="50000"/>
              </a:spcBef>
            </a:pPr>
            <a:r>
              <a:rPr lang="en-US" sz="3200" b="1" dirty="0" smtClean="0">
                <a:latin typeface="+mn-lt"/>
              </a:rPr>
              <a:t>Initialization of two dimensional arrays</a:t>
            </a:r>
            <a:endParaRPr lang="en-US" sz="3200" b="1" dirty="0">
              <a:latin typeface="+mn-lt"/>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49</a:t>
            </a:fld>
            <a:endParaRPr lang="en-US" dirty="0">
              <a:solidFill>
                <a:srgbClr val="002060"/>
              </a:solidFill>
            </a:endParaRPr>
          </a:p>
        </p:txBody>
      </p:sp>
    </p:spTree>
    <p:extLst>
      <p:ext uri="{BB962C8B-B14F-4D97-AF65-F5344CB8AC3E}">
        <p14:creationId xmlns:p14="http://schemas.microsoft.com/office/powerpoint/2010/main" val="3626647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1487905" y="762000"/>
            <a:ext cx="7427495" cy="3886200"/>
          </a:xfrm>
        </p:spPr>
        <p:txBody>
          <a:bodyPr>
            <a:normAutofit fontScale="92500" lnSpcReduction="20000"/>
          </a:bodyPr>
          <a:lstStyle/>
          <a:p>
            <a:pPr algn="just" eaLnBrk="1" hangingPunct="1">
              <a:lnSpc>
                <a:spcPct val="150000"/>
              </a:lnSpc>
              <a:buFontTx/>
              <a:buNone/>
              <a:defRPr/>
            </a:pPr>
            <a:endParaRPr lang="en-US" sz="2600" b="1" i="1" u="sng" dirty="0">
              <a:solidFill>
                <a:srgbClr val="002060"/>
              </a:solidFill>
            </a:endParaRPr>
          </a:p>
          <a:p>
            <a:pPr algn="just" eaLnBrk="1" hangingPunct="1">
              <a:lnSpc>
                <a:spcPct val="150000"/>
              </a:lnSpc>
              <a:buFont typeface="Wingdings" pitchFamily="2" charset="2"/>
              <a:buChar char="§"/>
              <a:defRPr/>
            </a:pPr>
            <a:endParaRPr lang="en-US" sz="2600" dirty="0" smtClean="0">
              <a:solidFill>
                <a:srgbClr val="002060"/>
              </a:solidFill>
            </a:endParaRPr>
          </a:p>
          <a:p>
            <a:pPr lvl="4" indent="-1828800" algn="just">
              <a:lnSpc>
                <a:spcPct val="150000"/>
              </a:lnSpc>
              <a:buNone/>
              <a:defRPr/>
            </a:pPr>
            <a:r>
              <a:rPr lang="en-US" sz="2500" b="1" dirty="0" smtClean="0">
                <a:solidFill>
                  <a:srgbClr val="002060"/>
                </a:solidFill>
              </a:rPr>
              <a:t>                     </a:t>
            </a:r>
            <a:r>
              <a:rPr lang="en-US" sz="1500" b="1" dirty="0" smtClean="0">
                <a:solidFill>
                  <a:srgbClr val="002060"/>
                </a:solidFill>
              </a:rPr>
              <a:t>Name :        salary[0]      salary[1]       salary[2]     salary[3]     salary[4]</a:t>
            </a:r>
          </a:p>
          <a:p>
            <a:pPr algn="just" eaLnBrk="1" hangingPunct="1">
              <a:lnSpc>
                <a:spcPct val="150000"/>
              </a:lnSpc>
              <a:buNone/>
              <a:defRPr/>
            </a:pPr>
            <a:r>
              <a:rPr lang="en-US" sz="1500" b="1" dirty="0" smtClean="0">
                <a:solidFill>
                  <a:srgbClr val="002060"/>
                </a:solidFill>
              </a:rPr>
              <a:t>                                      Values :</a:t>
            </a:r>
            <a:endParaRPr lang="en-US" sz="1500" b="1" dirty="0">
              <a:solidFill>
                <a:srgbClr val="002060"/>
              </a:solidFill>
            </a:endParaRPr>
          </a:p>
          <a:p>
            <a:pPr lvl="2" algn="just">
              <a:lnSpc>
                <a:spcPct val="150000"/>
              </a:lnSpc>
              <a:buNone/>
              <a:defRPr/>
            </a:pPr>
            <a:r>
              <a:rPr lang="en-US" sz="1500" b="1" dirty="0" smtClean="0">
                <a:solidFill>
                  <a:srgbClr val="002060"/>
                </a:solidFill>
              </a:rPr>
              <a:t>             Address:           1000              1002               1004           1006           1008</a:t>
            </a:r>
          </a:p>
          <a:p>
            <a:pPr algn="just" eaLnBrk="1" hangingPunct="1">
              <a:lnSpc>
                <a:spcPct val="150000"/>
              </a:lnSpc>
              <a:buFont typeface="Wingdings" pitchFamily="2" charset="2"/>
              <a:buChar char="§"/>
              <a:defRPr/>
            </a:pPr>
            <a:endParaRPr lang="en-US" sz="2600" dirty="0">
              <a:solidFill>
                <a:srgbClr val="002060"/>
              </a:solidFill>
            </a:endParaRPr>
          </a:p>
          <a:p>
            <a:pPr algn="just" eaLnBrk="1" hangingPunct="1">
              <a:lnSpc>
                <a:spcPct val="150000"/>
              </a:lnSpc>
              <a:buFont typeface="Wingdings" pitchFamily="2" charset="2"/>
              <a:buChar char="§"/>
              <a:defRPr/>
            </a:pPr>
            <a:r>
              <a:rPr lang="en-US" sz="2400" dirty="0" smtClean="0">
                <a:solidFill>
                  <a:srgbClr val="002060"/>
                </a:solidFill>
              </a:rPr>
              <a:t>These </a:t>
            </a:r>
            <a:r>
              <a:rPr lang="en-US" sz="2400" dirty="0">
                <a:solidFill>
                  <a:srgbClr val="002060"/>
                </a:solidFill>
              </a:rPr>
              <a:t>items are accessed using the same name using a single subscript</a:t>
            </a:r>
            <a:r>
              <a:rPr lang="en-US" sz="2400" dirty="0" smtClean="0">
                <a:solidFill>
                  <a:srgbClr val="002060"/>
                </a:solidFill>
              </a:rPr>
              <a:t>. </a:t>
            </a:r>
            <a:r>
              <a:rPr lang="en-US" sz="2400" dirty="0" err="1" smtClean="0">
                <a:solidFill>
                  <a:srgbClr val="002060"/>
                </a:solidFill>
              </a:rPr>
              <a:t>E.g</a:t>
            </a:r>
            <a:r>
              <a:rPr lang="en-US" sz="2400" dirty="0" smtClean="0">
                <a:solidFill>
                  <a:srgbClr val="002060"/>
                </a:solidFill>
              </a:rPr>
              <a:t>  </a:t>
            </a:r>
            <a:r>
              <a:rPr lang="en-US" sz="2400" b="1" dirty="0" smtClean="0">
                <a:solidFill>
                  <a:srgbClr val="002060"/>
                </a:solidFill>
              </a:rPr>
              <a:t>salary [1], salary [4] </a:t>
            </a:r>
            <a:r>
              <a:rPr lang="en-US" sz="2400" b="1" dirty="0" err="1" smtClean="0">
                <a:solidFill>
                  <a:srgbClr val="002060"/>
                </a:solidFill>
              </a:rPr>
              <a:t>e.t.c</a:t>
            </a:r>
            <a:endParaRPr lang="en-US" sz="2400" b="1" dirty="0" smtClean="0">
              <a:solidFill>
                <a:srgbClr val="002060"/>
              </a:solidFill>
            </a:endParaRPr>
          </a:p>
          <a:p>
            <a:pPr marL="0" indent="0" algn="just" eaLnBrk="1" hangingPunct="1">
              <a:lnSpc>
                <a:spcPct val="150000"/>
              </a:lnSpc>
              <a:buNone/>
              <a:defRPr/>
            </a:pPr>
            <a:endParaRPr lang="en-US" sz="4400" dirty="0">
              <a:solidFill>
                <a:srgbClr val="002060"/>
              </a:solidFill>
            </a:endParaRPr>
          </a:p>
        </p:txBody>
      </p:sp>
      <p:sp>
        <p:nvSpPr>
          <p:cNvPr id="12" name="Slide Number Placeholder 11"/>
          <p:cNvSpPr>
            <a:spLocks noGrp="1"/>
          </p:cNvSpPr>
          <p:nvPr>
            <p:ph type="sldNum" sz="quarter" idx="12"/>
          </p:nvPr>
        </p:nvSpPr>
        <p:spPr/>
        <p:txBody>
          <a:bodyPr/>
          <a:lstStyle/>
          <a:p>
            <a:fld id="{EB572375-96E0-4DBB-B3D7-B1489209CDB4}" type="slidenum">
              <a:rPr lang="en-US" smtClean="0"/>
              <a:pPr/>
              <a:t>5</a:t>
            </a:fld>
            <a:endParaRPr lang="en-US"/>
          </a:p>
        </p:txBody>
      </p:sp>
      <p:sp>
        <p:nvSpPr>
          <p:cNvPr id="2" name="Title 1"/>
          <p:cNvSpPr>
            <a:spLocks noGrp="1"/>
          </p:cNvSpPr>
          <p:nvPr>
            <p:ph type="title"/>
          </p:nvPr>
        </p:nvSpPr>
        <p:spPr/>
        <p:txBody>
          <a:bodyPr>
            <a:normAutofit fontScale="90000"/>
          </a:bodyPr>
          <a:lstStyle/>
          <a:p>
            <a:pPr algn="ctr"/>
            <a:r>
              <a:rPr lang="en-US" b="1" i="1" dirty="0" smtClean="0">
                <a:solidFill>
                  <a:srgbClr val="002060"/>
                </a:solidFill>
              </a:rPr>
              <a:t>1D-Arrays </a:t>
            </a:r>
            <a:r>
              <a:rPr lang="en-US" b="1" i="1" u="sng" dirty="0">
                <a:solidFill>
                  <a:srgbClr val="002060"/>
                </a:solidFill>
              </a:rPr>
              <a:t/>
            </a:r>
            <a:br>
              <a:rPr lang="en-US" b="1" i="1" u="sng" dirty="0">
                <a:solidFill>
                  <a:srgbClr val="002060"/>
                </a:solidFill>
              </a:rPr>
            </a:br>
            <a:endParaRPr lang="en-US" dirty="0">
              <a:solidFill>
                <a:srgbClr val="002060"/>
              </a:solidFill>
            </a:endParaRPr>
          </a:p>
        </p:txBody>
      </p:sp>
      <p:graphicFrame>
        <p:nvGraphicFramePr>
          <p:cNvPr id="8" name="Table 7"/>
          <p:cNvGraphicFramePr>
            <a:graphicFrameLocks noGrp="1"/>
          </p:cNvGraphicFramePr>
          <p:nvPr/>
        </p:nvGraphicFramePr>
        <p:xfrm>
          <a:off x="4038600" y="2362200"/>
          <a:ext cx="4191000" cy="370840"/>
        </p:xfrm>
        <a:graphic>
          <a:graphicData uri="http://schemas.openxmlformats.org/drawingml/2006/table">
            <a:tbl>
              <a:tblPr firstRow="1" bandRow="1">
                <a:tableStyleId>{5C22544A-7EE6-4342-B048-85BDC9FD1C3A}</a:tableStyleId>
              </a:tblPr>
              <a:tblGrid>
                <a:gridCol w="838200"/>
                <a:gridCol w="838200"/>
                <a:gridCol w="838200"/>
                <a:gridCol w="838200"/>
                <a:gridCol w="838200"/>
              </a:tblGrid>
              <a:tr h="370840">
                <a:tc>
                  <a:txBody>
                    <a:bodyPr/>
                    <a:lstStyle/>
                    <a:p>
                      <a:r>
                        <a:rPr lang="en-US" dirty="0" smtClean="0"/>
                        <a:t>10</a:t>
                      </a:r>
                      <a:endParaRPr lang="en-US" dirty="0"/>
                    </a:p>
                  </a:txBody>
                  <a:tcPr/>
                </a:tc>
                <a:tc>
                  <a:txBody>
                    <a:bodyPr/>
                    <a:lstStyle/>
                    <a:p>
                      <a:r>
                        <a:rPr lang="en-US" dirty="0" smtClean="0"/>
                        <a:t>20</a:t>
                      </a:r>
                      <a:endParaRPr lang="en-US" dirty="0"/>
                    </a:p>
                  </a:txBody>
                  <a:tcPr/>
                </a:tc>
                <a:tc>
                  <a:txBody>
                    <a:bodyPr/>
                    <a:lstStyle/>
                    <a:p>
                      <a:r>
                        <a:rPr lang="en-US" dirty="0" smtClean="0"/>
                        <a:t>30</a:t>
                      </a:r>
                      <a:endParaRPr lang="en-US" dirty="0"/>
                    </a:p>
                  </a:txBody>
                  <a:tcPr/>
                </a:tc>
                <a:tc>
                  <a:txBody>
                    <a:bodyPr/>
                    <a:lstStyle/>
                    <a:p>
                      <a:r>
                        <a:rPr lang="en-US" dirty="0" smtClean="0"/>
                        <a:t>40</a:t>
                      </a:r>
                      <a:endParaRPr lang="en-US" dirty="0"/>
                    </a:p>
                  </a:txBody>
                  <a:tcPr/>
                </a:tc>
                <a:tc>
                  <a:txBody>
                    <a:bodyPr/>
                    <a:lstStyle/>
                    <a:p>
                      <a:r>
                        <a:rPr lang="en-US" dirty="0" smtClean="0"/>
                        <a:t>50</a:t>
                      </a:r>
                      <a:endParaRPr lang="en-US" dirty="0"/>
                    </a:p>
                  </a:txBody>
                  <a:tcPr/>
                </a:tc>
              </a:tr>
            </a:tbl>
          </a:graphicData>
        </a:graphic>
      </p:graphicFrame>
    </p:spTree>
    <p:extLst>
      <p:ext uri="{BB962C8B-B14F-4D97-AF65-F5344CB8AC3E}">
        <p14:creationId xmlns:p14="http://schemas.microsoft.com/office/powerpoint/2010/main" val="17888359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295400" y="925354"/>
            <a:ext cx="78486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03225" lvl="1" indent="-403225" algn="just">
              <a:buFont typeface="Arial" pitchFamily="34" charset="0"/>
              <a:buChar char="•"/>
            </a:pPr>
            <a:r>
              <a:rPr lang="en-US" dirty="0" smtClean="0">
                <a:solidFill>
                  <a:srgbClr val="002060"/>
                </a:solidFill>
                <a:latin typeface="+mn-lt"/>
              </a:rPr>
              <a:t>When </a:t>
            </a:r>
            <a:r>
              <a:rPr lang="en-US" dirty="0">
                <a:solidFill>
                  <a:srgbClr val="002060"/>
                </a:solidFill>
                <a:latin typeface="+mn-lt"/>
              </a:rPr>
              <a:t>array is completely initialized with all values </a:t>
            </a:r>
            <a:r>
              <a:rPr lang="en-US" dirty="0" smtClean="0">
                <a:solidFill>
                  <a:srgbClr val="002060"/>
                </a:solidFill>
                <a:latin typeface="+mn-lt"/>
              </a:rPr>
              <a:t>, we </a:t>
            </a:r>
            <a:r>
              <a:rPr lang="en-US" dirty="0">
                <a:solidFill>
                  <a:srgbClr val="002060"/>
                </a:solidFill>
                <a:latin typeface="+mn-lt"/>
              </a:rPr>
              <a:t>need not specify the first dimension</a:t>
            </a:r>
            <a:r>
              <a:rPr lang="en-US" dirty="0" smtClean="0">
                <a:solidFill>
                  <a:srgbClr val="002060"/>
                </a:solidFill>
                <a:latin typeface="+mn-lt"/>
              </a:rPr>
              <a:t>.</a:t>
            </a:r>
          </a:p>
          <a:p>
            <a:pPr lvl="1" algn="just"/>
            <a:endParaRPr lang="en-US" b="1" dirty="0" smtClean="0">
              <a:solidFill>
                <a:srgbClr val="C00000"/>
              </a:solidFill>
              <a:latin typeface="+mn-lt"/>
            </a:endParaRPr>
          </a:p>
          <a:p>
            <a:pPr lvl="1" algn="just"/>
            <a:r>
              <a:rPr lang="en-US" b="1" dirty="0" smtClean="0">
                <a:solidFill>
                  <a:srgbClr val="C00000"/>
                </a:solidFill>
                <a:latin typeface="+mn-lt"/>
              </a:rPr>
              <a:t>                      </a:t>
            </a:r>
            <a:r>
              <a:rPr lang="en-US" b="1" dirty="0" err="1" smtClean="0">
                <a:solidFill>
                  <a:srgbClr val="C00000"/>
                </a:solidFill>
                <a:latin typeface="+mn-lt"/>
              </a:rPr>
              <a:t>int</a:t>
            </a:r>
            <a:r>
              <a:rPr lang="en-US" b="1" dirty="0" smtClean="0">
                <a:solidFill>
                  <a:srgbClr val="C00000"/>
                </a:solidFill>
                <a:latin typeface="+mn-lt"/>
              </a:rPr>
              <a:t> </a:t>
            </a:r>
            <a:r>
              <a:rPr lang="en-US" b="1" dirty="0">
                <a:solidFill>
                  <a:srgbClr val="C00000"/>
                </a:solidFill>
                <a:latin typeface="+mn-lt"/>
              </a:rPr>
              <a:t>table [][3</a:t>
            </a:r>
            <a:r>
              <a:rPr lang="en-US" b="1" dirty="0" smtClean="0">
                <a:solidFill>
                  <a:srgbClr val="C00000"/>
                </a:solidFill>
                <a:latin typeface="+mn-lt"/>
              </a:rPr>
              <a:t>]=  {</a:t>
            </a:r>
            <a:r>
              <a:rPr lang="en-US" b="1" dirty="0">
                <a:solidFill>
                  <a:srgbClr val="C00000"/>
                </a:solidFill>
                <a:latin typeface="+mn-lt"/>
              </a:rPr>
              <a:t>	{0,0,0},</a:t>
            </a:r>
          </a:p>
          <a:p>
            <a:pPr lvl="1" algn="just"/>
            <a:r>
              <a:rPr lang="en-US" b="1" dirty="0">
                <a:solidFill>
                  <a:srgbClr val="C00000"/>
                </a:solidFill>
                <a:latin typeface="+mn-lt"/>
              </a:rPr>
              <a:t>				{</a:t>
            </a:r>
            <a:r>
              <a:rPr lang="en-US" b="1" dirty="0" smtClean="0">
                <a:solidFill>
                  <a:srgbClr val="C00000"/>
                </a:solidFill>
                <a:latin typeface="+mn-lt"/>
              </a:rPr>
              <a:t>1,1,1 }     </a:t>
            </a:r>
          </a:p>
          <a:p>
            <a:pPr lvl="1" algn="just"/>
            <a:r>
              <a:rPr lang="en-US" b="1" dirty="0" smtClean="0">
                <a:solidFill>
                  <a:srgbClr val="C00000"/>
                </a:solidFill>
                <a:latin typeface="+mn-lt"/>
              </a:rPr>
              <a:t>			        }; </a:t>
            </a:r>
          </a:p>
          <a:p>
            <a:pPr lvl="1" algn="just"/>
            <a:endParaRPr lang="en-US" b="1" dirty="0" smtClean="0">
              <a:solidFill>
                <a:srgbClr val="C00000"/>
              </a:solidFill>
              <a:latin typeface="+mn-lt"/>
            </a:endParaRPr>
          </a:p>
          <a:p>
            <a:pPr lvl="1" indent="-457200" algn="just">
              <a:buFont typeface="Arial" pitchFamily="34" charset="0"/>
              <a:buChar char="•"/>
            </a:pPr>
            <a:r>
              <a:rPr lang="en-US" dirty="0" smtClean="0">
                <a:solidFill>
                  <a:srgbClr val="002060"/>
                </a:solidFill>
                <a:latin typeface="+mn-lt"/>
              </a:rPr>
              <a:t>If </a:t>
            </a:r>
            <a:r>
              <a:rPr lang="en-US" dirty="0">
                <a:solidFill>
                  <a:srgbClr val="002060"/>
                </a:solidFill>
                <a:latin typeface="+mn-lt"/>
              </a:rPr>
              <a:t>the values are missing in an initializer, they are set to zero</a:t>
            </a:r>
          </a:p>
          <a:p>
            <a:pPr lvl="1" algn="just"/>
            <a:r>
              <a:rPr lang="en-US" b="1" dirty="0">
                <a:latin typeface="+mn-lt"/>
              </a:rPr>
              <a:t>	</a:t>
            </a:r>
            <a:endParaRPr lang="en-US" b="1" dirty="0" smtClean="0">
              <a:latin typeface="+mn-lt"/>
            </a:endParaRPr>
          </a:p>
          <a:p>
            <a:pPr lvl="1" algn="just"/>
            <a:r>
              <a:rPr lang="en-US" b="1" dirty="0" smtClean="0">
                <a:solidFill>
                  <a:srgbClr val="C00000"/>
                </a:solidFill>
                <a:latin typeface="+mn-lt"/>
              </a:rPr>
              <a:t>                      </a:t>
            </a:r>
            <a:r>
              <a:rPr lang="en-US" b="1" dirty="0" err="1" smtClean="0">
                <a:solidFill>
                  <a:srgbClr val="C00000"/>
                </a:solidFill>
                <a:latin typeface="+mn-lt"/>
              </a:rPr>
              <a:t>int</a:t>
            </a:r>
            <a:r>
              <a:rPr lang="en-US" b="1" dirty="0" smtClean="0">
                <a:solidFill>
                  <a:srgbClr val="C00000"/>
                </a:solidFill>
                <a:latin typeface="+mn-lt"/>
              </a:rPr>
              <a:t> </a:t>
            </a:r>
            <a:r>
              <a:rPr lang="en-US" b="1" dirty="0">
                <a:solidFill>
                  <a:srgbClr val="C00000"/>
                </a:solidFill>
                <a:latin typeface="+mn-lt"/>
              </a:rPr>
              <a:t>table [2][3</a:t>
            </a:r>
            <a:r>
              <a:rPr lang="en-US" b="1" dirty="0" smtClean="0">
                <a:solidFill>
                  <a:srgbClr val="C00000"/>
                </a:solidFill>
                <a:latin typeface="+mn-lt"/>
              </a:rPr>
              <a:t>]=  {</a:t>
            </a:r>
            <a:r>
              <a:rPr lang="en-US" b="1" dirty="0">
                <a:solidFill>
                  <a:srgbClr val="C00000"/>
                </a:solidFill>
                <a:latin typeface="+mn-lt"/>
              </a:rPr>
              <a:t>	{1,1},</a:t>
            </a:r>
          </a:p>
          <a:p>
            <a:pPr lvl="1" algn="just"/>
            <a:r>
              <a:rPr lang="en-US" b="1" dirty="0">
                <a:solidFill>
                  <a:srgbClr val="C00000"/>
                </a:solidFill>
                <a:latin typeface="+mn-lt"/>
              </a:rPr>
              <a:t>				</a:t>
            </a:r>
            <a:r>
              <a:rPr lang="en-US" b="1" dirty="0" smtClean="0">
                <a:solidFill>
                  <a:srgbClr val="C00000"/>
                </a:solidFill>
                <a:latin typeface="+mn-lt"/>
              </a:rPr>
              <a:t>{</a:t>
            </a:r>
            <a:r>
              <a:rPr lang="en-US" b="1" dirty="0">
                <a:solidFill>
                  <a:srgbClr val="C00000"/>
                </a:solidFill>
                <a:latin typeface="+mn-lt"/>
              </a:rPr>
              <a:t>2}    </a:t>
            </a:r>
            <a:endParaRPr lang="en-US" b="1" dirty="0" smtClean="0">
              <a:solidFill>
                <a:srgbClr val="C00000"/>
              </a:solidFill>
              <a:latin typeface="+mn-lt"/>
            </a:endParaRPr>
          </a:p>
          <a:p>
            <a:pPr lvl="1" algn="just"/>
            <a:r>
              <a:rPr lang="en-US" b="1" dirty="0" smtClean="0">
                <a:solidFill>
                  <a:srgbClr val="C00000"/>
                </a:solidFill>
                <a:latin typeface="+mn-lt"/>
              </a:rPr>
              <a:t>			          };</a:t>
            </a:r>
            <a:endParaRPr lang="en-US" b="1" dirty="0">
              <a:solidFill>
                <a:srgbClr val="C00000"/>
              </a:solidFill>
              <a:latin typeface="+mn-lt"/>
            </a:endParaRPr>
          </a:p>
          <a:p>
            <a:pPr marL="1089025" lvl="1" algn="just">
              <a:buFont typeface="Wingdings" pitchFamily="2" charset="2"/>
              <a:buChar char="Ø"/>
            </a:pPr>
            <a:r>
              <a:rPr lang="en-US" dirty="0" smtClean="0">
                <a:solidFill>
                  <a:srgbClr val="002060"/>
                </a:solidFill>
                <a:latin typeface="+mn-lt"/>
                <a:sym typeface="Wingdings" pitchFamily="2" charset="2"/>
              </a:rPr>
              <a:t> will </a:t>
            </a:r>
            <a:r>
              <a:rPr lang="en-US" dirty="0">
                <a:solidFill>
                  <a:srgbClr val="002060"/>
                </a:solidFill>
                <a:latin typeface="+mn-lt"/>
                <a:sym typeface="Wingdings" pitchFamily="2" charset="2"/>
              </a:rPr>
              <a:t>initialize the first two elements of the first row to 1, </a:t>
            </a:r>
            <a:r>
              <a:rPr lang="en-US" dirty="0" smtClean="0">
                <a:solidFill>
                  <a:srgbClr val="002060"/>
                </a:solidFill>
                <a:latin typeface="+mn-lt"/>
                <a:sym typeface="Wingdings" pitchFamily="2" charset="2"/>
              </a:rPr>
              <a:t>the first </a:t>
            </a:r>
            <a:r>
              <a:rPr lang="en-US" dirty="0">
                <a:solidFill>
                  <a:srgbClr val="002060"/>
                </a:solidFill>
                <a:latin typeface="+mn-lt"/>
                <a:sym typeface="Wingdings" pitchFamily="2" charset="2"/>
              </a:rPr>
              <a:t>element of the second row to two, and all other elements to  zero</a:t>
            </a:r>
            <a:r>
              <a:rPr lang="en-US" dirty="0" smtClean="0">
                <a:solidFill>
                  <a:srgbClr val="002060"/>
                </a:solidFill>
                <a:latin typeface="+mn-lt"/>
                <a:sym typeface="Wingdings" pitchFamily="2" charset="2"/>
              </a:rPr>
              <a:t>.</a:t>
            </a:r>
          </a:p>
          <a:p>
            <a:pPr marL="1089025" lvl="1" algn="just"/>
            <a:endParaRPr lang="en-US" dirty="0">
              <a:latin typeface="+mn-lt"/>
            </a:endParaRPr>
          </a:p>
          <a:p>
            <a:pPr lvl="1" indent="-457200" algn="just">
              <a:buFont typeface="Arial" pitchFamily="34" charset="0"/>
              <a:buChar char="•"/>
            </a:pPr>
            <a:r>
              <a:rPr lang="en-US" dirty="0" smtClean="0">
                <a:solidFill>
                  <a:srgbClr val="002060"/>
                </a:solidFill>
                <a:latin typeface="+mn-lt"/>
              </a:rPr>
              <a:t> To </a:t>
            </a:r>
            <a:r>
              <a:rPr lang="en-US" dirty="0">
                <a:solidFill>
                  <a:srgbClr val="002060"/>
                </a:solidFill>
                <a:latin typeface="+mn-lt"/>
              </a:rPr>
              <a:t>set all elements to zero</a:t>
            </a:r>
          </a:p>
          <a:p>
            <a:pPr lvl="1" algn="just"/>
            <a:r>
              <a:rPr lang="en-US" b="1" dirty="0">
                <a:solidFill>
                  <a:schemeClr val="accent2"/>
                </a:solidFill>
                <a:latin typeface="+mn-lt"/>
              </a:rPr>
              <a:t>	</a:t>
            </a:r>
            <a:r>
              <a:rPr lang="en-US" b="1" dirty="0" smtClean="0">
                <a:solidFill>
                  <a:schemeClr val="accent2"/>
                </a:solidFill>
                <a:latin typeface="+mn-lt"/>
              </a:rPr>
              <a:t>  </a:t>
            </a:r>
          </a:p>
          <a:p>
            <a:pPr lvl="1" algn="just"/>
            <a:r>
              <a:rPr lang="en-US" b="1" dirty="0" smtClean="0">
                <a:solidFill>
                  <a:schemeClr val="accent2"/>
                </a:solidFill>
                <a:latin typeface="+mn-lt"/>
              </a:rPr>
              <a:t>                   </a:t>
            </a:r>
            <a:r>
              <a:rPr lang="en-US" b="1" dirty="0" err="1" smtClean="0">
                <a:solidFill>
                  <a:srgbClr val="C00000"/>
                </a:solidFill>
                <a:latin typeface="+mn-lt"/>
              </a:rPr>
              <a:t>int</a:t>
            </a:r>
            <a:r>
              <a:rPr lang="en-US" b="1" dirty="0" smtClean="0">
                <a:solidFill>
                  <a:srgbClr val="C00000"/>
                </a:solidFill>
                <a:latin typeface="+mn-lt"/>
              </a:rPr>
              <a:t> </a:t>
            </a:r>
            <a:r>
              <a:rPr lang="en-US" b="1" dirty="0">
                <a:solidFill>
                  <a:srgbClr val="C00000"/>
                </a:solidFill>
                <a:latin typeface="+mn-lt"/>
              </a:rPr>
              <a:t>table [3][3]={{0},{0},{0}};</a:t>
            </a:r>
          </a:p>
          <a:p>
            <a:pPr lvl="1" algn="just"/>
            <a:endParaRPr lang="en-US" dirty="0">
              <a:latin typeface="+mn-lt"/>
            </a:endParaRPr>
          </a:p>
        </p:txBody>
      </p:sp>
      <p:sp>
        <p:nvSpPr>
          <p:cNvPr id="2" name="Title 1"/>
          <p:cNvSpPr>
            <a:spLocks noGrp="1"/>
          </p:cNvSpPr>
          <p:nvPr>
            <p:ph type="title"/>
          </p:nvPr>
        </p:nvSpPr>
        <p:spPr/>
        <p:txBody>
          <a:bodyPr>
            <a:normAutofit/>
          </a:bodyPr>
          <a:lstStyle/>
          <a:p>
            <a:pPr algn="ctr"/>
            <a:r>
              <a:rPr lang="en-US" sz="2800" b="1" dirty="0" smtClean="0"/>
              <a:t>Initialization of two dimensional arrays</a:t>
            </a:r>
            <a:endParaRPr lang="en-US" sz="2800" b="1" i="1"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50</a:t>
            </a:fld>
            <a:endParaRPr lang="en-US" dirty="0">
              <a:solidFill>
                <a:srgbClr val="002060"/>
              </a:solidFill>
            </a:endParaRPr>
          </a:p>
        </p:txBody>
      </p:sp>
    </p:spTree>
    <p:extLst>
      <p:ext uri="{BB962C8B-B14F-4D97-AF65-F5344CB8AC3E}">
        <p14:creationId xmlns:p14="http://schemas.microsoft.com/office/powerpoint/2010/main" val="39692826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295400" y="990600"/>
            <a:ext cx="43434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b="1" dirty="0">
                <a:solidFill>
                  <a:srgbClr val="002060"/>
                </a:solidFill>
                <a:latin typeface="+mn-lt"/>
              </a:rPr>
              <a:t>void main()</a:t>
            </a:r>
          </a:p>
          <a:p>
            <a:r>
              <a:rPr lang="en-US" sz="2000" b="1" dirty="0">
                <a:solidFill>
                  <a:srgbClr val="002060"/>
                </a:solidFill>
                <a:latin typeface="+mn-lt"/>
              </a:rPr>
              <a:t>{</a:t>
            </a:r>
          </a:p>
          <a:p>
            <a:r>
              <a:rPr lang="en-US" sz="2000" b="1" dirty="0" err="1">
                <a:solidFill>
                  <a:srgbClr val="002060"/>
                </a:solidFill>
                <a:latin typeface="+mn-lt"/>
              </a:rPr>
              <a:t>int</a:t>
            </a:r>
            <a:r>
              <a:rPr lang="en-US" sz="2000" b="1" dirty="0">
                <a:solidFill>
                  <a:srgbClr val="002060"/>
                </a:solidFill>
                <a:latin typeface="+mn-lt"/>
              </a:rPr>
              <a:t> </a:t>
            </a:r>
            <a:r>
              <a:rPr lang="en-US" sz="2000" b="1" dirty="0" err="1">
                <a:solidFill>
                  <a:srgbClr val="002060"/>
                </a:solidFill>
                <a:latin typeface="+mn-lt"/>
              </a:rPr>
              <a:t>i,j,m,n,a</a:t>
            </a:r>
            <a:r>
              <a:rPr lang="en-US" sz="2000" b="1" dirty="0">
                <a:solidFill>
                  <a:srgbClr val="002060"/>
                </a:solidFill>
                <a:latin typeface="+mn-lt"/>
              </a:rPr>
              <a:t>[100][100</a:t>
            </a:r>
            <a:r>
              <a:rPr lang="en-US" sz="2000" b="1" dirty="0" smtClean="0">
                <a:solidFill>
                  <a:srgbClr val="002060"/>
                </a:solidFill>
                <a:latin typeface="+mn-lt"/>
              </a:rPr>
              <a:t>];</a:t>
            </a:r>
          </a:p>
          <a:p>
            <a:endParaRPr lang="en-US" sz="2000" b="1" dirty="0">
              <a:solidFill>
                <a:srgbClr val="002060"/>
              </a:solidFill>
              <a:latin typeface="+mn-lt"/>
            </a:endParaRPr>
          </a:p>
          <a:p>
            <a:r>
              <a:rPr lang="en-US" sz="2000" b="1" dirty="0" err="1" smtClean="0">
                <a:solidFill>
                  <a:srgbClr val="002060"/>
                </a:solidFill>
                <a:latin typeface="+mn-lt"/>
              </a:rPr>
              <a:t>cout</a:t>
            </a:r>
            <a:r>
              <a:rPr lang="en-US" sz="2000" b="1" dirty="0">
                <a:solidFill>
                  <a:srgbClr val="002060"/>
                </a:solidFill>
                <a:latin typeface="+mn-lt"/>
              </a:rPr>
              <a:t>&lt;&lt;"enter dimension for a:";</a:t>
            </a:r>
          </a:p>
          <a:p>
            <a:r>
              <a:rPr lang="en-US" sz="2000" b="1" dirty="0" err="1">
                <a:solidFill>
                  <a:srgbClr val="002060"/>
                </a:solidFill>
                <a:latin typeface="+mn-lt"/>
              </a:rPr>
              <a:t>cin</a:t>
            </a:r>
            <a:r>
              <a:rPr lang="en-US" sz="2000" b="1" dirty="0">
                <a:solidFill>
                  <a:srgbClr val="002060"/>
                </a:solidFill>
                <a:latin typeface="+mn-lt"/>
              </a:rPr>
              <a:t>&gt;&gt;m&gt;&gt;n</a:t>
            </a:r>
            <a:r>
              <a:rPr lang="en-US" sz="2000" b="1" dirty="0" smtClean="0">
                <a:solidFill>
                  <a:srgbClr val="002060"/>
                </a:solidFill>
                <a:latin typeface="+mn-lt"/>
              </a:rPr>
              <a:t>;</a:t>
            </a:r>
          </a:p>
          <a:p>
            <a:endParaRPr lang="en-US" sz="2000" b="1" dirty="0">
              <a:solidFill>
                <a:srgbClr val="002060"/>
              </a:solidFill>
              <a:latin typeface="+mn-lt"/>
            </a:endParaRPr>
          </a:p>
          <a:p>
            <a:r>
              <a:rPr lang="en-US" sz="2000" b="1" dirty="0">
                <a:solidFill>
                  <a:srgbClr val="002060"/>
                </a:solidFill>
                <a:latin typeface="+mn-lt"/>
              </a:rPr>
              <a:t>cout&lt;&lt;"\n enter </a:t>
            </a:r>
            <a:r>
              <a:rPr lang="en-US" sz="2000" b="1" dirty="0" smtClean="0">
                <a:solidFill>
                  <a:srgbClr val="002060"/>
                </a:solidFill>
                <a:latin typeface="+mn-lt"/>
              </a:rPr>
              <a:t>elements\n</a:t>
            </a:r>
            <a:r>
              <a:rPr lang="en-US" sz="2000" b="1" dirty="0">
                <a:solidFill>
                  <a:srgbClr val="002060"/>
                </a:solidFill>
                <a:latin typeface="+mn-lt"/>
              </a:rPr>
              <a:t>";</a:t>
            </a:r>
          </a:p>
          <a:p>
            <a:r>
              <a:rPr lang="en-US" sz="2000" b="1" dirty="0">
                <a:solidFill>
                  <a:srgbClr val="002060"/>
                </a:solidFill>
                <a:latin typeface="+mn-lt"/>
              </a:rPr>
              <a:t>for(</a:t>
            </a:r>
            <a:r>
              <a:rPr lang="en-US" sz="2000" b="1" dirty="0" err="1">
                <a:solidFill>
                  <a:srgbClr val="002060"/>
                </a:solidFill>
                <a:latin typeface="+mn-lt"/>
              </a:rPr>
              <a:t>i</a:t>
            </a:r>
            <a:r>
              <a:rPr lang="en-US" sz="2000" b="1" dirty="0">
                <a:solidFill>
                  <a:srgbClr val="002060"/>
                </a:solidFill>
                <a:latin typeface="+mn-lt"/>
              </a:rPr>
              <a:t>=0;i&lt;</a:t>
            </a:r>
            <a:r>
              <a:rPr lang="en-US" sz="2000" b="1" dirty="0" err="1">
                <a:solidFill>
                  <a:srgbClr val="002060"/>
                </a:solidFill>
                <a:latin typeface="+mn-lt"/>
              </a:rPr>
              <a:t>m;i</a:t>
            </a:r>
            <a:r>
              <a:rPr lang="en-US" sz="2000" b="1" dirty="0">
                <a:solidFill>
                  <a:srgbClr val="002060"/>
                </a:solidFill>
                <a:latin typeface="+mn-lt"/>
              </a:rPr>
              <a:t>++)</a:t>
            </a:r>
          </a:p>
          <a:p>
            <a:r>
              <a:rPr lang="en-US" sz="2000" b="1" dirty="0">
                <a:solidFill>
                  <a:srgbClr val="002060"/>
                </a:solidFill>
                <a:latin typeface="+mn-lt"/>
              </a:rPr>
              <a:t>{</a:t>
            </a:r>
          </a:p>
          <a:p>
            <a:pPr lvl="1"/>
            <a:r>
              <a:rPr lang="en-US" sz="2000" b="1" dirty="0">
                <a:solidFill>
                  <a:srgbClr val="002060"/>
                </a:solidFill>
                <a:latin typeface="+mn-lt"/>
              </a:rPr>
              <a:t>for(j=0;j&lt;</a:t>
            </a:r>
            <a:r>
              <a:rPr lang="en-US" sz="2000" b="1" dirty="0" err="1">
                <a:solidFill>
                  <a:srgbClr val="002060"/>
                </a:solidFill>
                <a:latin typeface="+mn-lt"/>
              </a:rPr>
              <a:t>n;j</a:t>
            </a:r>
            <a:r>
              <a:rPr lang="en-US" sz="2000" b="1" dirty="0">
                <a:solidFill>
                  <a:srgbClr val="002060"/>
                </a:solidFill>
                <a:latin typeface="+mn-lt"/>
              </a:rPr>
              <a:t>++)</a:t>
            </a:r>
          </a:p>
          <a:p>
            <a:pPr lvl="1"/>
            <a:r>
              <a:rPr lang="en-US" sz="2000" b="1" dirty="0" smtClean="0">
                <a:solidFill>
                  <a:srgbClr val="002060"/>
                </a:solidFill>
                <a:latin typeface="+mn-lt"/>
              </a:rPr>
              <a:t>	</a:t>
            </a:r>
            <a:r>
              <a:rPr lang="en-US" sz="2000" b="1" dirty="0" err="1" smtClean="0">
                <a:solidFill>
                  <a:srgbClr val="002060"/>
                </a:solidFill>
                <a:latin typeface="+mn-lt"/>
              </a:rPr>
              <a:t>cin</a:t>
            </a:r>
            <a:r>
              <a:rPr lang="en-US" sz="2000" b="1" dirty="0">
                <a:solidFill>
                  <a:srgbClr val="002060"/>
                </a:solidFill>
                <a:latin typeface="+mn-lt"/>
              </a:rPr>
              <a:t>&gt;&gt;a[</a:t>
            </a:r>
            <a:r>
              <a:rPr lang="en-US" sz="2000" b="1" dirty="0" err="1">
                <a:solidFill>
                  <a:srgbClr val="002060"/>
                </a:solidFill>
                <a:latin typeface="+mn-lt"/>
              </a:rPr>
              <a:t>i</a:t>
            </a:r>
            <a:r>
              <a:rPr lang="en-US" sz="2000" b="1" dirty="0">
                <a:solidFill>
                  <a:srgbClr val="002060"/>
                </a:solidFill>
                <a:latin typeface="+mn-lt"/>
              </a:rPr>
              <a:t>][j</a:t>
            </a:r>
            <a:r>
              <a:rPr lang="en-US" sz="2000" b="1" dirty="0" smtClean="0">
                <a:solidFill>
                  <a:srgbClr val="002060"/>
                </a:solidFill>
                <a:latin typeface="+mn-lt"/>
              </a:rPr>
              <a:t>];</a:t>
            </a:r>
          </a:p>
          <a:p>
            <a:pPr marL="11113" lvl="1"/>
            <a:r>
              <a:rPr lang="en-US" sz="2000" b="1" dirty="0" smtClean="0">
                <a:solidFill>
                  <a:srgbClr val="002060"/>
                </a:solidFill>
                <a:latin typeface="+mn-lt"/>
              </a:rPr>
              <a:t>}</a:t>
            </a:r>
            <a:endParaRPr lang="en-US" sz="2000" b="1" dirty="0">
              <a:solidFill>
                <a:srgbClr val="002060"/>
              </a:solidFill>
              <a:latin typeface="+mn-lt"/>
            </a:endParaRPr>
          </a:p>
        </p:txBody>
      </p:sp>
      <p:sp>
        <p:nvSpPr>
          <p:cNvPr id="2" name="Title 1"/>
          <p:cNvSpPr>
            <a:spLocks noGrp="1"/>
          </p:cNvSpPr>
          <p:nvPr>
            <p:ph type="title"/>
          </p:nvPr>
        </p:nvSpPr>
        <p:spPr/>
        <p:txBody>
          <a:bodyPr>
            <a:normAutofit/>
          </a:bodyPr>
          <a:lstStyle/>
          <a:p>
            <a:r>
              <a:rPr lang="en-US" b="1" i="1" dirty="0" smtClean="0">
                <a:solidFill>
                  <a:srgbClr val="002060"/>
                </a:solidFill>
              </a:rPr>
              <a:t>Read a matrix and display it</a:t>
            </a:r>
            <a:endParaRPr lang="en-US" b="1" i="1" dirty="0">
              <a:solidFill>
                <a:srgbClr val="002060"/>
              </a:solidFill>
            </a:endParaRPr>
          </a:p>
        </p:txBody>
      </p:sp>
      <p:sp>
        <p:nvSpPr>
          <p:cNvPr id="9" name="Rectangle 2"/>
          <p:cNvSpPr>
            <a:spLocks noChangeArrowheads="1"/>
          </p:cNvSpPr>
          <p:nvPr/>
        </p:nvSpPr>
        <p:spPr bwMode="auto">
          <a:xfrm>
            <a:off x="5562600" y="1066801"/>
            <a:ext cx="3581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b="1" dirty="0">
              <a:latin typeface="+mn-lt"/>
            </a:endParaRPr>
          </a:p>
          <a:p>
            <a:r>
              <a:rPr lang="en-US" sz="2000" b="1" dirty="0">
                <a:solidFill>
                  <a:srgbClr val="002060"/>
                </a:solidFill>
                <a:latin typeface="+mn-lt"/>
              </a:rPr>
              <a:t>for(</a:t>
            </a:r>
            <a:r>
              <a:rPr lang="en-US" sz="2000" b="1" dirty="0" err="1">
                <a:solidFill>
                  <a:srgbClr val="002060"/>
                </a:solidFill>
                <a:latin typeface="+mn-lt"/>
              </a:rPr>
              <a:t>i</a:t>
            </a:r>
            <a:r>
              <a:rPr lang="en-US" sz="2000" b="1" dirty="0">
                <a:solidFill>
                  <a:srgbClr val="002060"/>
                </a:solidFill>
                <a:latin typeface="+mn-lt"/>
              </a:rPr>
              <a:t>=0;i&lt;</a:t>
            </a:r>
            <a:r>
              <a:rPr lang="en-US" sz="2000" b="1" dirty="0" err="1">
                <a:solidFill>
                  <a:srgbClr val="002060"/>
                </a:solidFill>
                <a:latin typeface="+mn-lt"/>
              </a:rPr>
              <a:t>m;i</a:t>
            </a:r>
            <a:r>
              <a:rPr lang="en-US" sz="2000" b="1" dirty="0">
                <a:solidFill>
                  <a:srgbClr val="002060"/>
                </a:solidFill>
                <a:latin typeface="+mn-lt"/>
              </a:rPr>
              <a:t>++)</a:t>
            </a:r>
          </a:p>
          <a:p>
            <a:r>
              <a:rPr lang="en-US" sz="2000" b="1" dirty="0">
                <a:solidFill>
                  <a:srgbClr val="002060"/>
                </a:solidFill>
                <a:latin typeface="+mn-lt"/>
              </a:rPr>
              <a:t>{</a:t>
            </a:r>
          </a:p>
          <a:p>
            <a:r>
              <a:rPr lang="en-US" sz="2000" b="1" dirty="0" smtClean="0">
                <a:solidFill>
                  <a:srgbClr val="002060"/>
                </a:solidFill>
                <a:latin typeface="+mn-lt"/>
              </a:rPr>
              <a:t>    for(j=0;j&lt;</a:t>
            </a:r>
            <a:r>
              <a:rPr lang="en-US" sz="2000" b="1" dirty="0" err="1" smtClean="0">
                <a:solidFill>
                  <a:srgbClr val="002060"/>
                </a:solidFill>
                <a:latin typeface="+mn-lt"/>
              </a:rPr>
              <a:t>n;j</a:t>
            </a:r>
            <a:r>
              <a:rPr lang="en-US" sz="2000" b="1" dirty="0">
                <a:solidFill>
                  <a:srgbClr val="002060"/>
                </a:solidFill>
                <a:latin typeface="+mn-lt"/>
              </a:rPr>
              <a:t>++)</a:t>
            </a:r>
          </a:p>
          <a:p>
            <a:r>
              <a:rPr lang="en-US" sz="2000" b="1" dirty="0" smtClean="0">
                <a:solidFill>
                  <a:srgbClr val="002060"/>
                </a:solidFill>
                <a:latin typeface="+mn-lt"/>
              </a:rPr>
              <a:t>        </a:t>
            </a:r>
            <a:r>
              <a:rPr lang="en-US" sz="2000" b="1" dirty="0" err="1" smtClean="0">
                <a:solidFill>
                  <a:srgbClr val="002060"/>
                </a:solidFill>
                <a:latin typeface="+mn-lt"/>
              </a:rPr>
              <a:t>cout</a:t>
            </a:r>
            <a:r>
              <a:rPr lang="en-US" sz="2000" b="1" dirty="0">
                <a:solidFill>
                  <a:srgbClr val="002060"/>
                </a:solidFill>
                <a:latin typeface="+mn-lt"/>
              </a:rPr>
              <a:t>&lt;&lt;"\t"&lt;&lt;a[</a:t>
            </a:r>
            <a:r>
              <a:rPr lang="en-US" sz="2000" b="1" dirty="0" err="1">
                <a:solidFill>
                  <a:srgbClr val="002060"/>
                </a:solidFill>
                <a:latin typeface="+mn-lt"/>
              </a:rPr>
              <a:t>i</a:t>
            </a:r>
            <a:r>
              <a:rPr lang="en-US" sz="2000" b="1" dirty="0">
                <a:solidFill>
                  <a:srgbClr val="002060"/>
                </a:solidFill>
                <a:latin typeface="+mn-lt"/>
              </a:rPr>
              <a:t>][j];</a:t>
            </a:r>
          </a:p>
          <a:p>
            <a:r>
              <a:rPr lang="en-US" sz="2000" b="1" dirty="0" smtClean="0">
                <a:solidFill>
                  <a:srgbClr val="002060"/>
                </a:solidFill>
                <a:latin typeface="+mn-lt"/>
              </a:rPr>
              <a:t>    </a:t>
            </a:r>
            <a:r>
              <a:rPr lang="en-US" sz="2000" b="1" dirty="0" err="1" smtClean="0">
                <a:solidFill>
                  <a:srgbClr val="002060"/>
                </a:solidFill>
                <a:latin typeface="+mn-lt"/>
              </a:rPr>
              <a:t>cout</a:t>
            </a:r>
            <a:r>
              <a:rPr lang="en-US" sz="2000" b="1" dirty="0">
                <a:solidFill>
                  <a:srgbClr val="002060"/>
                </a:solidFill>
                <a:latin typeface="+mn-lt"/>
              </a:rPr>
              <a:t>&lt;&lt;“\n”;</a:t>
            </a:r>
          </a:p>
          <a:p>
            <a:r>
              <a:rPr lang="en-US" sz="2000" b="1" dirty="0">
                <a:solidFill>
                  <a:srgbClr val="002060"/>
                </a:solidFill>
                <a:latin typeface="+mn-lt"/>
              </a:rPr>
              <a:t>}</a:t>
            </a:r>
          </a:p>
          <a:p>
            <a:r>
              <a:rPr lang="en-US" sz="2000" b="1" dirty="0" smtClean="0">
                <a:solidFill>
                  <a:srgbClr val="002060"/>
                </a:solidFill>
                <a:latin typeface="+mn-lt"/>
              </a:rPr>
              <a:t>}</a:t>
            </a:r>
            <a:endParaRPr lang="en-US" sz="2000" b="1" dirty="0">
              <a:solidFill>
                <a:srgbClr val="002060"/>
              </a:solidFill>
              <a:latin typeface="+mn-lt"/>
            </a:endParaRPr>
          </a:p>
          <a:p>
            <a:endParaRPr lang="en-US" sz="2000" b="1" dirty="0">
              <a:latin typeface="+mn-lt"/>
            </a:endParaRPr>
          </a:p>
          <a:p>
            <a:endParaRPr lang="en-US" sz="2000" b="1" dirty="0">
              <a:latin typeface="+mn-lt"/>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51</a:t>
            </a:fld>
            <a:endParaRPr lang="en-US" dirty="0">
              <a:solidFill>
                <a:srgbClr val="002060"/>
              </a:solidFill>
            </a:endParaRPr>
          </a:p>
        </p:txBody>
      </p:sp>
    </p:spTree>
    <p:extLst>
      <p:ext uri="{BB962C8B-B14F-4D97-AF65-F5344CB8AC3E}">
        <p14:creationId xmlns:p14="http://schemas.microsoft.com/office/powerpoint/2010/main" val="422155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b="1" dirty="0" smtClean="0"/>
              <a:t>Addition of two Matrices</a:t>
            </a:r>
          </a:p>
          <a:p>
            <a:pPr algn="just"/>
            <a:endParaRPr lang="en-US" sz="2000" b="1" dirty="0" smtClean="0"/>
          </a:p>
          <a:p>
            <a:pPr algn="just"/>
            <a:r>
              <a:rPr lang="en-US" sz="2000" b="1" dirty="0" smtClean="0"/>
              <a:t>Row Sum &amp; Column Sum of a matrix</a:t>
            </a:r>
          </a:p>
          <a:p>
            <a:pPr algn="just"/>
            <a:endParaRPr lang="en-US" sz="2000" b="1" dirty="0" smtClean="0"/>
          </a:p>
          <a:p>
            <a:pPr algn="just"/>
            <a:r>
              <a:rPr lang="en-US" sz="2000" b="1" dirty="0" smtClean="0"/>
              <a:t>Multiplication of two Matrices </a:t>
            </a:r>
          </a:p>
          <a:p>
            <a:pPr algn="just"/>
            <a:endParaRPr lang="en-US" sz="2000" b="1" dirty="0" smtClean="0"/>
          </a:p>
          <a:p>
            <a:pPr algn="just"/>
            <a:r>
              <a:rPr lang="en-US" sz="2000" b="1" i="1" dirty="0" smtClean="0">
                <a:solidFill>
                  <a:srgbClr val="002060"/>
                </a:solidFill>
              </a:rPr>
              <a:t>Trace and Norm of a Matrix</a:t>
            </a:r>
          </a:p>
          <a:p>
            <a:pPr algn="just"/>
            <a:endParaRPr lang="en-US" sz="2000" b="1" i="1" dirty="0" smtClean="0">
              <a:solidFill>
                <a:srgbClr val="002060"/>
              </a:solidFill>
            </a:endParaRPr>
          </a:p>
          <a:p>
            <a:r>
              <a:rPr lang="en-US" sz="2000" b="1" i="1" dirty="0" smtClean="0">
                <a:solidFill>
                  <a:srgbClr val="002060"/>
                </a:solidFill>
              </a:rPr>
              <a:t>Check whether a given Matrix is Symmetric or  not </a:t>
            </a:r>
          </a:p>
          <a:p>
            <a:endParaRPr lang="en-US" sz="2000" b="1" i="1" dirty="0" smtClean="0">
              <a:solidFill>
                <a:srgbClr val="002060"/>
              </a:solidFill>
            </a:endParaRPr>
          </a:p>
          <a:p>
            <a:pPr algn="just"/>
            <a:r>
              <a:rPr lang="en-US" sz="2000" b="1" i="1" dirty="0" smtClean="0">
                <a:solidFill>
                  <a:srgbClr val="002060"/>
                </a:solidFill>
              </a:rPr>
              <a:t>Check whether a given Matrix is Magic Square or not</a:t>
            </a:r>
            <a:endParaRPr lang="en-US" sz="2000" b="1" dirty="0" smtClean="0"/>
          </a:p>
          <a:p>
            <a:pPr algn="just"/>
            <a:endParaRPr lang="en-US" sz="2000" b="1" dirty="0"/>
          </a:p>
        </p:txBody>
      </p:sp>
      <p:sp>
        <p:nvSpPr>
          <p:cNvPr id="3" name="Slide Number Placeholder 2"/>
          <p:cNvSpPr>
            <a:spLocks noGrp="1"/>
          </p:cNvSpPr>
          <p:nvPr>
            <p:ph type="sldNum" sz="quarter" idx="12"/>
          </p:nvPr>
        </p:nvSpPr>
        <p:spPr/>
        <p:txBody>
          <a:bodyPr/>
          <a:lstStyle/>
          <a:p>
            <a:fld id="{EB572375-96E0-4DBB-B3D7-B1489209CDB4}" type="slidenum">
              <a:rPr lang="en-US" smtClean="0"/>
              <a:pPr/>
              <a:t>52</a:t>
            </a:fld>
            <a:endParaRPr lang="en-US"/>
          </a:p>
        </p:txBody>
      </p:sp>
      <p:sp>
        <p:nvSpPr>
          <p:cNvPr id="4" name="Title 3"/>
          <p:cNvSpPr>
            <a:spLocks noGrp="1"/>
          </p:cNvSpPr>
          <p:nvPr>
            <p:ph type="title"/>
          </p:nvPr>
        </p:nvSpPr>
        <p:spPr/>
        <p:txBody>
          <a:bodyPr>
            <a:normAutofit/>
          </a:bodyPr>
          <a:lstStyle/>
          <a:p>
            <a:pPr algn="ctr"/>
            <a:r>
              <a:rPr lang="en-US" sz="2800" b="1" dirty="0" smtClean="0"/>
              <a:t>Programs on 2D-arrays</a:t>
            </a:r>
            <a:endParaRPr lang="en-US" sz="28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2514600"/>
            <a:ext cx="7772400" cy="1470025"/>
          </a:xfrm>
        </p:spPr>
        <p:txBody>
          <a:bodyPr>
            <a:normAutofit/>
          </a:bodyPr>
          <a:lstStyle/>
          <a:p>
            <a:pPr algn="ctr" eaLnBrk="1" hangingPunct="1"/>
            <a:r>
              <a:rPr lang="en-US" sz="4000" b="1" spc="1200" dirty="0" smtClean="0"/>
              <a:t>CHARACTER ARRAYS</a:t>
            </a:r>
            <a:br>
              <a:rPr lang="en-US" sz="4000" b="1" spc="1200" dirty="0" smtClean="0"/>
            </a:br>
            <a:r>
              <a:rPr lang="en-US" sz="4000" b="1" spc="1200" dirty="0" smtClean="0">
                <a:latin typeface="Agency FB" pitchFamily="34" charset="0"/>
              </a:rPr>
              <a:t>STRINGS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1219200" y="914400"/>
            <a:ext cx="7924800" cy="5211763"/>
          </a:xfrm>
        </p:spPr>
        <p:txBody>
          <a:bodyPr/>
          <a:lstStyle/>
          <a:p>
            <a:pPr algn="just" eaLnBrk="1" hangingPunct="1">
              <a:spcBef>
                <a:spcPct val="0"/>
              </a:spcBef>
              <a:buFontTx/>
              <a:buNone/>
            </a:pPr>
            <a:r>
              <a:rPr lang="en-US" sz="2000" b="1" u="sng" dirty="0" smtClean="0">
                <a:solidFill>
                  <a:srgbClr val="800000"/>
                </a:solidFill>
              </a:rPr>
              <a:t>Definition:</a:t>
            </a:r>
          </a:p>
          <a:p>
            <a:pPr algn="just" eaLnBrk="1" hangingPunct="1">
              <a:spcBef>
                <a:spcPct val="0"/>
              </a:spcBef>
              <a:buFontTx/>
              <a:buNone/>
            </a:pPr>
            <a:endParaRPr lang="en-US" sz="2000" b="1" dirty="0" smtClean="0">
              <a:solidFill>
                <a:srgbClr val="800000"/>
              </a:solidFill>
            </a:endParaRPr>
          </a:p>
          <a:p>
            <a:pPr algn="just" eaLnBrk="1" hangingPunct="1">
              <a:spcBef>
                <a:spcPct val="0"/>
              </a:spcBef>
              <a:buFont typeface="Wingdings" pitchFamily="2" charset="2"/>
              <a:buChar char="§"/>
            </a:pPr>
            <a:r>
              <a:rPr lang="en-US" sz="2000" dirty="0" smtClean="0">
                <a:solidFill>
                  <a:srgbClr val="002060"/>
                </a:solidFill>
              </a:rPr>
              <a:t>A string is an array of characters.</a:t>
            </a:r>
          </a:p>
          <a:p>
            <a:pPr algn="just" eaLnBrk="1" hangingPunct="1">
              <a:spcBef>
                <a:spcPct val="0"/>
              </a:spcBef>
              <a:buFont typeface="Wingdings" pitchFamily="2" charset="2"/>
              <a:buChar char="§"/>
            </a:pPr>
            <a:endParaRPr lang="en-US" sz="2000" dirty="0" smtClean="0">
              <a:solidFill>
                <a:srgbClr val="002060"/>
              </a:solidFill>
            </a:endParaRPr>
          </a:p>
          <a:p>
            <a:pPr algn="just" eaLnBrk="1" hangingPunct="1">
              <a:spcBef>
                <a:spcPct val="0"/>
              </a:spcBef>
              <a:buFont typeface="Wingdings" pitchFamily="2" charset="2"/>
              <a:buChar char="§"/>
            </a:pPr>
            <a:r>
              <a:rPr lang="en-US" sz="2000" dirty="0" smtClean="0">
                <a:solidFill>
                  <a:srgbClr val="002060"/>
                </a:solidFill>
              </a:rPr>
              <a:t>Any group of characters (except double quote sign) defined between double quotation marks is a constant string.</a:t>
            </a:r>
          </a:p>
          <a:p>
            <a:pPr algn="just" eaLnBrk="1" hangingPunct="1">
              <a:spcBef>
                <a:spcPct val="0"/>
              </a:spcBef>
              <a:buFont typeface="Wingdings" pitchFamily="2" charset="2"/>
              <a:buChar char="§"/>
            </a:pPr>
            <a:endParaRPr lang="en-US" sz="2000" dirty="0" smtClean="0">
              <a:solidFill>
                <a:srgbClr val="002060"/>
              </a:solidFill>
            </a:endParaRPr>
          </a:p>
          <a:p>
            <a:pPr algn="just" eaLnBrk="1" hangingPunct="1">
              <a:spcBef>
                <a:spcPct val="0"/>
              </a:spcBef>
              <a:buFontTx/>
              <a:buNone/>
            </a:pPr>
            <a:r>
              <a:rPr lang="en-US" sz="2000" b="1" dirty="0" smtClean="0">
                <a:solidFill>
                  <a:srgbClr val="800000"/>
                </a:solidFill>
              </a:rPr>
              <a:t>The common operations performed on strings are:</a:t>
            </a:r>
          </a:p>
          <a:p>
            <a:pPr algn="just" eaLnBrk="1" hangingPunct="1">
              <a:spcBef>
                <a:spcPct val="0"/>
              </a:spcBef>
              <a:buFont typeface="Wingdings" pitchFamily="2" charset="2"/>
              <a:buChar char="ü"/>
            </a:pPr>
            <a:r>
              <a:rPr lang="en-US" sz="2000" dirty="0" smtClean="0">
                <a:solidFill>
                  <a:srgbClr val="002060"/>
                </a:solidFill>
              </a:rPr>
              <a:t>Reading and writing strings</a:t>
            </a:r>
          </a:p>
          <a:p>
            <a:pPr algn="just" eaLnBrk="1" hangingPunct="1">
              <a:spcBef>
                <a:spcPct val="0"/>
              </a:spcBef>
              <a:buFont typeface="Wingdings" pitchFamily="2" charset="2"/>
              <a:buChar char="ü"/>
            </a:pPr>
            <a:r>
              <a:rPr lang="en-US" sz="2000" dirty="0" smtClean="0">
                <a:solidFill>
                  <a:srgbClr val="002060"/>
                </a:solidFill>
              </a:rPr>
              <a:t>Combining strings together</a:t>
            </a:r>
          </a:p>
          <a:p>
            <a:pPr algn="just" eaLnBrk="1" hangingPunct="1">
              <a:spcBef>
                <a:spcPct val="0"/>
              </a:spcBef>
              <a:buFont typeface="Wingdings" pitchFamily="2" charset="2"/>
              <a:buChar char="ü"/>
            </a:pPr>
            <a:r>
              <a:rPr lang="en-US" sz="2000" dirty="0" smtClean="0">
                <a:solidFill>
                  <a:srgbClr val="002060"/>
                </a:solidFill>
              </a:rPr>
              <a:t>Copying one string to another</a:t>
            </a:r>
          </a:p>
          <a:p>
            <a:pPr algn="just" eaLnBrk="1" hangingPunct="1">
              <a:spcBef>
                <a:spcPct val="0"/>
              </a:spcBef>
              <a:buFont typeface="Wingdings" pitchFamily="2" charset="2"/>
              <a:buChar char="ü"/>
            </a:pPr>
            <a:r>
              <a:rPr lang="en-US" sz="2000" dirty="0" smtClean="0">
                <a:solidFill>
                  <a:srgbClr val="002060"/>
                </a:solidFill>
              </a:rPr>
              <a:t>Comparing strings to another</a:t>
            </a:r>
          </a:p>
          <a:p>
            <a:pPr algn="just" eaLnBrk="1" hangingPunct="1">
              <a:spcBef>
                <a:spcPct val="0"/>
              </a:spcBef>
              <a:buFont typeface="Wingdings" pitchFamily="2" charset="2"/>
              <a:buChar char="ü"/>
            </a:pPr>
            <a:r>
              <a:rPr lang="en-US" sz="2000" dirty="0" smtClean="0">
                <a:solidFill>
                  <a:srgbClr val="002060"/>
                </a:solidFill>
              </a:rPr>
              <a:t>Extracting a portion of a string ..etc.</a:t>
            </a:r>
          </a:p>
        </p:txBody>
      </p:sp>
      <p:sp>
        <p:nvSpPr>
          <p:cNvPr id="2" name="Title 1"/>
          <p:cNvSpPr>
            <a:spLocks noGrp="1"/>
          </p:cNvSpPr>
          <p:nvPr>
            <p:ph type="title"/>
          </p:nvPr>
        </p:nvSpPr>
        <p:spPr/>
        <p:txBody>
          <a:bodyPr>
            <a:normAutofit/>
          </a:bodyPr>
          <a:lstStyle/>
          <a:p>
            <a:pPr algn="ctr"/>
            <a:r>
              <a:rPr lang="en-US" sz="2800" b="1" spc="800" dirty="0" smtClean="0">
                <a:solidFill>
                  <a:srgbClr val="002060"/>
                </a:solidFill>
              </a:rPr>
              <a:t>Strings</a:t>
            </a:r>
            <a:r>
              <a:rPr lang="en-US" spc="800" dirty="0" smtClean="0"/>
              <a:t> </a:t>
            </a:r>
            <a:endParaRPr lang="en-US" spc="800" dirty="0"/>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54</a:t>
            </a:fld>
            <a:endParaRPr lang="en-US" dirty="0">
              <a:solidFill>
                <a:srgbClr val="002060"/>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algn="ctr" eaLnBrk="1" hangingPunct="1">
              <a:buFontTx/>
              <a:buNone/>
            </a:pPr>
            <a:endParaRPr lang="en-US" sz="2400" dirty="0" smtClean="0">
              <a:solidFill>
                <a:srgbClr val="800000"/>
              </a:solidFill>
            </a:endParaRPr>
          </a:p>
          <a:p>
            <a:pPr algn="ctr" eaLnBrk="1" hangingPunct="1">
              <a:buFontTx/>
              <a:buNone/>
            </a:pPr>
            <a:r>
              <a:rPr lang="en-US" sz="2800" b="1" dirty="0" smtClean="0">
                <a:solidFill>
                  <a:srgbClr val="0000CC"/>
                </a:solidFill>
                <a:latin typeface="Andalus" pitchFamily="18" charset="-78"/>
                <a:cs typeface="Andalus" pitchFamily="18" charset="-78"/>
              </a:rPr>
              <a:t>char </a:t>
            </a:r>
            <a:r>
              <a:rPr lang="en-US" sz="2800" b="1" dirty="0" err="1" smtClean="0">
                <a:solidFill>
                  <a:srgbClr val="800000"/>
                </a:solidFill>
                <a:latin typeface="Andalus" pitchFamily="18" charset="-78"/>
                <a:cs typeface="Andalus" pitchFamily="18" charset="-78"/>
              </a:rPr>
              <a:t>string_name</a:t>
            </a:r>
            <a:r>
              <a:rPr lang="en-US" sz="2800" b="1" dirty="0" smtClean="0">
                <a:solidFill>
                  <a:srgbClr val="800000"/>
                </a:solidFill>
                <a:latin typeface="Andalus" pitchFamily="18" charset="-78"/>
                <a:cs typeface="Andalus" pitchFamily="18" charset="-78"/>
              </a:rPr>
              <a:t>[</a:t>
            </a:r>
            <a:r>
              <a:rPr lang="en-US" sz="2800" b="1" dirty="0" smtClean="0">
                <a:solidFill>
                  <a:srgbClr val="002060"/>
                </a:solidFill>
                <a:latin typeface="Andalus" pitchFamily="18" charset="-78"/>
                <a:cs typeface="Andalus" pitchFamily="18" charset="-78"/>
              </a:rPr>
              <a:t>size</a:t>
            </a:r>
            <a:r>
              <a:rPr lang="en-US" sz="2800" b="1" dirty="0" smtClean="0">
                <a:solidFill>
                  <a:srgbClr val="800000"/>
                </a:solidFill>
                <a:latin typeface="Andalus" pitchFamily="18" charset="-78"/>
                <a:cs typeface="Andalus" pitchFamily="18" charset="-78"/>
              </a:rPr>
              <a:t>];</a:t>
            </a:r>
          </a:p>
          <a:p>
            <a:pPr algn="just" eaLnBrk="1" hangingPunct="1">
              <a:buFontTx/>
              <a:buNone/>
            </a:pPr>
            <a:r>
              <a:rPr lang="en-US" sz="2000" dirty="0" smtClean="0">
                <a:solidFill>
                  <a:schemeClr val="tx2"/>
                </a:solidFill>
              </a:rPr>
              <a:t>	</a:t>
            </a:r>
            <a:endParaRPr lang="en-US" sz="2000" dirty="0" smtClean="0"/>
          </a:p>
          <a:p>
            <a:pPr algn="just" eaLnBrk="1" hangingPunct="1">
              <a:buFont typeface="Wingdings" pitchFamily="2" charset="2"/>
              <a:buChar char="Ø"/>
            </a:pPr>
            <a:r>
              <a:rPr lang="en-US" sz="2200" dirty="0" smtClean="0"/>
              <a:t>The ‘size’ determines the number of characters in the string.</a:t>
            </a:r>
          </a:p>
          <a:p>
            <a:pPr algn="just" eaLnBrk="1" hangingPunct="1">
              <a:buFontTx/>
              <a:buNone/>
            </a:pPr>
            <a:endParaRPr lang="en-US" sz="1400" dirty="0" smtClean="0">
              <a:solidFill>
                <a:schemeClr val="tx2"/>
              </a:solidFill>
            </a:endParaRPr>
          </a:p>
          <a:p>
            <a:pPr algn="just">
              <a:buFont typeface="Wingdings" pitchFamily="2" charset="2"/>
              <a:buChar char="Ø"/>
            </a:pPr>
            <a:r>
              <a:rPr lang="en-US" sz="2400" dirty="0" smtClean="0"/>
              <a:t>For example, consider the following array: </a:t>
            </a:r>
          </a:p>
          <a:p>
            <a:pPr algn="just" eaLnBrk="1" hangingPunct="1">
              <a:buFontTx/>
              <a:buNone/>
            </a:pPr>
            <a:r>
              <a:rPr lang="en-US" sz="2400" b="1" dirty="0" smtClean="0"/>
              <a:t>			</a:t>
            </a:r>
            <a:r>
              <a:rPr lang="en-US" sz="2400" b="1" dirty="0" smtClean="0">
                <a:solidFill>
                  <a:srgbClr val="800000"/>
                </a:solidFill>
                <a:latin typeface="Andalus" pitchFamily="18" charset="-78"/>
                <a:cs typeface="Andalus" pitchFamily="18" charset="-78"/>
              </a:rPr>
              <a:t>char </a:t>
            </a:r>
            <a:r>
              <a:rPr lang="en-US" sz="2400" b="1" dirty="0" smtClean="0">
                <a:solidFill>
                  <a:schemeClr val="accent2"/>
                </a:solidFill>
                <a:latin typeface="Andalus" pitchFamily="18" charset="-78"/>
                <a:cs typeface="Andalus" pitchFamily="18" charset="-78"/>
              </a:rPr>
              <a:t>name [20]</a:t>
            </a:r>
            <a:r>
              <a:rPr lang="en-US" sz="2400" b="1" dirty="0" smtClean="0">
                <a:solidFill>
                  <a:srgbClr val="800000"/>
                </a:solidFill>
                <a:latin typeface="Andalus" pitchFamily="18" charset="-78"/>
                <a:cs typeface="Andalus" pitchFamily="18" charset="-78"/>
              </a:rPr>
              <a:t>;  </a:t>
            </a:r>
          </a:p>
          <a:p>
            <a:pPr algn="just" eaLnBrk="1" hangingPunct="1">
              <a:buFontTx/>
              <a:buNone/>
            </a:pPr>
            <a:r>
              <a:rPr lang="en-US" sz="2400" dirty="0" smtClean="0"/>
              <a:t>	It </a:t>
            </a:r>
            <a:r>
              <a:rPr lang="en-US" sz="2400" dirty="0" smtClean="0">
                <a:solidFill>
                  <a:srgbClr val="002060"/>
                </a:solidFill>
              </a:rPr>
              <a:t>is an array that can store up to </a:t>
            </a:r>
            <a:r>
              <a:rPr lang="en-US" sz="2400" b="1" dirty="0" smtClean="0">
                <a:solidFill>
                  <a:srgbClr val="002060"/>
                </a:solidFill>
              </a:rPr>
              <a:t>19 elements </a:t>
            </a:r>
            <a:r>
              <a:rPr lang="en-US" sz="2400" dirty="0" smtClean="0">
                <a:solidFill>
                  <a:srgbClr val="002060"/>
                </a:solidFill>
              </a:rPr>
              <a:t>of type </a:t>
            </a:r>
            <a:r>
              <a:rPr lang="en-US" sz="2400" b="1" dirty="0" smtClean="0">
                <a:solidFill>
                  <a:srgbClr val="0000CC"/>
                </a:solidFill>
                <a:latin typeface="Andalus" pitchFamily="18" charset="-78"/>
                <a:cs typeface="Andalus" pitchFamily="18" charset="-78"/>
              </a:rPr>
              <a:t>char </a:t>
            </a:r>
            <a:r>
              <a:rPr lang="en-US" sz="2400" dirty="0" smtClean="0">
                <a:cs typeface="Andalus" pitchFamily="18" charset="-78"/>
              </a:rPr>
              <a:t>and a</a:t>
            </a:r>
            <a:r>
              <a:rPr lang="en-US" sz="2400" b="1" dirty="0" smtClean="0">
                <a:cs typeface="Andalus" pitchFamily="18" charset="-78"/>
              </a:rPr>
              <a:t> null character ‘\0’ </a:t>
            </a:r>
            <a:r>
              <a:rPr lang="en-US" sz="2400" b="1" dirty="0" smtClean="0">
                <a:solidFill>
                  <a:srgbClr val="0000CC"/>
                </a:solidFill>
                <a:latin typeface="Andalus" pitchFamily="18" charset="-78"/>
                <a:cs typeface="Andalus" pitchFamily="18" charset="-78"/>
              </a:rPr>
              <a:t>. </a:t>
            </a:r>
          </a:p>
          <a:p>
            <a:pPr algn="just" eaLnBrk="1" hangingPunct="1">
              <a:buFontTx/>
              <a:buNone/>
            </a:pPr>
            <a:endParaRPr lang="en-US" sz="500" dirty="0"/>
          </a:p>
          <a:p>
            <a:pPr algn="just" eaLnBrk="1" hangingPunct="1">
              <a:buFont typeface="Wingdings" pitchFamily="2" charset="2"/>
              <a:buChar char="Ø"/>
            </a:pPr>
            <a:r>
              <a:rPr lang="en-US" sz="2400" dirty="0" smtClean="0">
                <a:solidFill>
                  <a:srgbClr val="002060"/>
                </a:solidFill>
              </a:rPr>
              <a:t>It can be represented as: </a:t>
            </a:r>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p:txBody>
      </p:sp>
      <p:sp>
        <p:nvSpPr>
          <p:cNvPr id="2" name="Title 1"/>
          <p:cNvSpPr>
            <a:spLocks noGrp="1"/>
          </p:cNvSpPr>
          <p:nvPr>
            <p:ph type="title"/>
          </p:nvPr>
        </p:nvSpPr>
        <p:spPr/>
        <p:txBody>
          <a:bodyPr>
            <a:normAutofit/>
          </a:bodyPr>
          <a:lstStyle/>
          <a:p>
            <a:pPr algn="ctr"/>
            <a:r>
              <a:rPr lang="en-US" b="1" dirty="0" smtClean="0"/>
              <a:t>Declaration and initialization</a:t>
            </a:r>
          </a:p>
        </p:txBody>
      </p:sp>
      <p:pic>
        <p:nvPicPr>
          <p:cNvPr id="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5286375"/>
            <a:ext cx="7010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55</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lgn="just" eaLnBrk="1" hangingPunct="1">
              <a:lnSpc>
                <a:spcPct val="150000"/>
              </a:lnSpc>
              <a:buFont typeface="Wingdings" pitchFamily="2" charset="2"/>
              <a:buChar char="Ø"/>
            </a:pPr>
            <a:r>
              <a:rPr lang="en-US" sz="2400" dirty="0" smtClean="0">
                <a:solidFill>
                  <a:srgbClr val="002060"/>
                </a:solidFill>
              </a:rPr>
              <a:t>The character sequences </a:t>
            </a:r>
            <a:r>
              <a:rPr lang="en-US" sz="2400" dirty="0" smtClean="0"/>
              <a:t>"</a:t>
            </a:r>
            <a:r>
              <a:rPr lang="en-US" sz="2400" b="1" dirty="0" smtClean="0">
                <a:solidFill>
                  <a:schemeClr val="accent2"/>
                </a:solidFill>
              </a:rPr>
              <a:t>Hello</a:t>
            </a:r>
            <a:r>
              <a:rPr lang="en-US" sz="2400" dirty="0" smtClean="0"/>
              <a:t>" </a:t>
            </a:r>
            <a:r>
              <a:rPr lang="en-US" sz="2400" dirty="0" smtClean="0">
                <a:solidFill>
                  <a:srgbClr val="002060"/>
                </a:solidFill>
              </a:rPr>
              <a:t>and</a:t>
            </a:r>
            <a:r>
              <a:rPr lang="en-US" sz="2400" dirty="0" smtClean="0"/>
              <a:t> "</a:t>
            </a:r>
            <a:r>
              <a:rPr lang="en-US" sz="2400" b="1" dirty="0" smtClean="0">
                <a:solidFill>
                  <a:schemeClr val="accent2"/>
                </a:solidFill>
              </a:rPr>
              <a:t>Merry Christmas</a:t>
            </a:r>
            <a:r>
              <a:rPr lang="en-US" sz="2400" dirty="0" smtClean="0"/>
              <a:t>" </a:t>
            </a:r>
            <a:r>
              <a:rPr lang="en-US" sz="2400" dirty="0" smtClean="0">
                <a:solidFill>
                  <a:srgbClr val="002060"/>
                </a:solidFill>
              </a:rPr>
              <a:t>represented  in  an array </a:t>
            </a:r>
            <a:r>
              <a:rPr lang="en-US" sz="2400" b="1" dirty="0" smtClean="0">
                <a:solidFill>
                  <a:srgbClr val="002060"/>
                </a:solidFill>
                <a:latin typeface="Tempus Sans ITC" pitchFamily="82" charset="0"/>
              </a:rPr>
              <a:t>name</a:t>
            </a:r>
            <a:r>
              <a:rPr lang="en-US" sz="2400" dirty="0" smtClean="0">
                <a:solidFill>
                  <a:srgbClr val="002060"/>
                </a:solidFill>
              </a:rPr>
              <a:t> as follows :</a:t>
            </a:r>
          </a:p>
          <a:p>
            <a:pPr algn="just" eaLnBrk="1" hangingPunct="1">
              <a:lnSpc>
                <a:spcPct val="150000"/>
              </a:lnSpc>
              <a:buFontTx/>
              <a:buNone/>
            </a:pPr>
            <a:endParaRPr lang="en-US" sz="2400" dirty="0" smtClean="0"/>
          </a:p>
        </p:txBody>
      </p:sp>
      <p:sp>
        <p:nvSpPr>
          <p:cNvPr id="2" name="Title 1"/>
          <p:cNvSpPr>
            <a:spLocks noGrp="1"/>
          </p:cNvSpPr>
          <p:nvPr>
            <p:ph type="title"/>
          </p:nvPr>
        </p:nvSpPr>
        <p:spPr/>
        <p:txBody>
          <a:bodyPr>
            <a:normAutofit/>
          </a:bodyPr>
          <a:lstStyle/>
          <a:p>
            <a:pPr algn="ctr"/>
            <a:r>
              <a:rPr lang="en-US" b="1" i="1" spc="800" dirty="0">
                <a:solidFill>
                  <a:srgbClr val="002060"/>
                </a:solidFill>
              </a:rPr>
              <a:t>Strings</a:t>
            </a:r>
            <a:endParaRPr lang="en-US" b="1" i="1" dirty="0">
              <a:solidFill>
                <a:srgbClr val="002060"/>
              </a:solidFill>
            </a:endParaRPr>
          </a:p>
        </p:txBody>
      </p:sp>
      <p:pic>
        <p:nvPicPr>
          <p:cNvPr id="205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2667000"/>
            <a:ext cx="6858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56</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143000" y="1219200"/>
            <a:ext cx="8001000" cy="4144963"/>
          </a:xfrm>
        </p:spPr>
        <p:txBody>
          <a:bodyPr/>
          <a:lstStyle/>
          <a:p>
            <a:pPr marL="514350" indent="-514350" algn="just" eaLnBrk="1" hangingPunct="1">
              <a:buNone/>
              <a:defRPr/>
            </a:pPr>
            <a:r>
              <a:rPr lang="en-US" sz="2000" b="1" dirty="0" smtClean="0">
                <a:solidFill>
                  <a:srgbClr val="800000"/>
                </a:solidFill>
              </a:rPr>
              <a:t>1. strings</a:t>
            </a:r>
            <a:r>
              <a:rPr lang="en-US" sz="2000" dirty="0" smtClean="0"/>
              <a:t> </a:t>
            </a:r>
            <a:r>
              <a:rPr lang="en-US" sz="2000" dirty="0">
                <a:solidFill>
                  <a:srgbClr val="002060"/>
                </a:solidFill>
              </a:rPr>
              <a:t>are ordinary </a:t>
            </a:r>
            <a:r>
              <a:rPr lang="en-US" sz="2000" dirty="0" smtClean="0">
                <a:solidFill>
                  <a:srgbClr val="002060"/>
                </a:solidFill>
              </a:rPr>
              <a:t>arrays that </a:t>
            </a:r>
            <a:r>
              <a:rPr lang="en-US" sz="2000" dirty="0">
                <a:solidFill>
                  <a:srgbClr val="002060"/>
                </a:solidFill>
              </a:rPr>
              <a:t>follow  the same rules of </a:t>
            </a:r>
            <a:r>
              <a:rPr lang="en-US" sz="2000" dirty="0" smtClean="0">
                <a:solidFill>
                  <a:srgbClr val="002060"/>
                </a:solidFill>
              </a:rPr>
              <a:t>arrays</a:t>
            </a:r>
            <a:r>
              <a:rPr lang="en-US" sz="2000" dirty="0">
                <a:solidFill>
                  <a:srgbClr val="002060"/>
                </a:solidFill>
              </a:rPr>
              <a:t>.</a:t>
            </a:r>
          </a:p>
          <a:p>
            <a:pPr algn="just" eaLnBrk="1" hangingPunct="1">
              <a:buFontTx/>
              <a:buNone/>
              <a:defRPr/>
            </a:pPr>
            <a:r>
              <a:rPr lang="en-US" sz="2000" b="1" i="1" dirty="0" smtClean="0"/>
              <a:t>      </a:t>
            </a:r>
            <a:r>
              <a:rPr lang="en-US" sz="2000" b="1" i="1" u="sng" dirty="0"/>
              <a:t>For </a:t>
            </a:r>
            <a:r>
              <a:rPr lang="en-US" sz="2000" b="1" i="1" u="sng" dirty="0" smtClean="0"/>
              <a:t>example: </a:t>
            </a:r>
          </a:p>
          <a:p>
            <a:pPr algn="just">
              <a:buNone/>
              <a:defRPr/>
            </a:pPr>
            <a:r>
              <a:rPr lang="en-US" sz="2000" dirty="0" smtClean="0"/>
              <a:t>	a) </a:t>
            </a:r>
            <a:r>
              <a:rPr lang="en-US" sz="2000" b="1" dirty="0" smtClean="0">
                <a:solidFill>
                  <a:srgbClr val="002060"/>
                </a:solidFill>
              </a:rPr>
              <a:t>char</a:t>
            </a:r>
            <a:r>
              <a:rPr lang="en-US" sz="2000" b="1" dirty="0" smtClean="0">
                <a:solidFill>
                  <a:srgbClr val="800000"/>
                </a:solidFill>
              </a:rPr>
              <a:t> name[20] = “Manipal”;</a:t>
            </a:r>
            <a:endParaRPr lang="en-US" sz="2000" dirty="0" smtClean="0"/>
          </a:p>
          <a:p>
            <a:pPr algn="just" eaLnBrk="1" hangingPunct="1">
              <a:buFontTx/>
              <a:buNone/>
              <a:defRPr/>
            </a:pPr>
            <a:r>
              <a:rPr lang="en-US" sz="2000" dirty="0" smtClean="0"/>
              <a:t>      b) </a:t>
            </a:r>
            <a:r>
              <a:rPr lang="en-US" sz="2000" b="1" dirty="0" smtClean="0">
                <a:solidFill>
                  <a:srgbClr val="002060"/>
                </a:solidFill>
              </a:rPr>
              <a:t>char</a:t>
            </a:r>
            <a:r>
              <a:rPr lang="en-US" sz="2000" b="1" dirty="0" smtClean="0">
                <a:solidFill>
                  <a:srgbClr val="800000"/>
                </a:solidFill>
              </a:rPr>
              <a:t> name[ </a:t>
            </a:r>
            <a:r>
              <a:rPr lang="en-US" sz="2000" b="1" dirty="0">
                <a:solidFill>
                  <a:srgbClr val="800000"/>
                </a:solidFill>
              </a:rPr>
              <a:t>] = { 'H', 'e', 'l', 'l', 'o', '\0' </a:t>
            </a:r>
            <a:r>
              <a:rPr lang="en-US" sz="2000" b="1" dirty="0" smtClean="0">
                <a:solidFill>
                  <a:srgbClr val="800000"/>
                </a:solidFill>
              </a:rPr>
              <a:t>};</a:t>
            </a:r>
          </a:p>
          <a:p>
            <a:pPr algn="just">
              <a:buNone/>
              <a:defRPr/>
            </a:pPr>
            <a:r>
              <a:rPr lang="en-US" sz="2000" b="1" dirty="0" smtClean="0">
                <a:solidFill>
                  <a:srgbClr val="800000"/>
                </a:solidFill>
              </a:rPr>
              <a:t>     </a:t>
            </a:r>
            <a:r>
              <a:rPr lang="en-US" sz="2000" dirty="0" smtClean="0"/>
              <a:t> c) </a:t>
            </a:r>
            <a:r>
              <a:rPr lang="en-US" sz="2000" b="1" dirty="0" smtClean="0">
                <a:solidFill>
                  <a:srgbClr val="002060"/>
                </a:solidFill>
              </a:rPr>
              <a:t>char</a:t>
            </a:r>
            <a:r>
              <a:rPr lang="en-US" sz="2000" b="1" dirty="0" smtClean="0">
                <a:solidFill>
                  <a:srgbClr val="800000"/>
                </a:solidFill>
              </a:rPr>
              <a:t> name[ ] = “How Are You?”;</a:t>
            </a:r>
            <a:endParaRPr lang="en-US" sz="2000" dirty="0" smtClean="0"/>
          </a:p>
          <a:p>
            <a:pPr algn="just" eaLnBrk="1" hangingPunct="1">
              <a:buFontTx/>
              <a:buNone/>
              <a:defRPr/>
            </a:pPr>
            <a:endParaRPr lang="en-US" sz="2000" b="1" dirty="0" smtClean="0">
              <a:solidFill>
                <a:srgbClr val="800000"/>
              </a:solidFill>
            </a:endParaRPr>
          </a:p>
          <a:p>
            <a:pPr marL="457200" indent="-457200" algn="just">
              <a:spcBef>
                <a:spcPct val="0"/>
              </a:spcBef>
              <a:buNone/>
            </a:pPr>
            <a:r>
              <a:rPr lang="en-US" sz="2000" b="1" dirty="0" smtClean="0">
                <a:solidFill>
                  <a:srgbClr val="800000"/>
                </a:solidFill>
              </a:rPr>
              <a:t>2.  </a:t>
            </a:r>
            <a:r>
              <a:rPr lang="en-US" sz="2000" b="1" dirty="0" smtClean="0"/>
              <a:t>Double quoted </a:t>
            </a:r>
            <a:r>
              <a:rPr lang="en-US" sz="2000" dirty="0" smtClean="0"/>
              <a:t>(</a:t>
            </a:r>
            <a:r>
              <a:rPr lang="en-US" sz="2000" dirty="0" smtClean="0">
                <a:solidFill>
                  <a:srgbClr val="800000"/>
                </a:solidFill>
              </a:rPr>
              <a:t>"</a:t>
            </a:r>
            <a:r>
              <a:rPr lang="en-US" sz="2000" dirty="0" smtClean="0"/>
              <a:t>) </a:t>
            </a:r>
            <a:r>
              <a:rPr lang="en-US" sz="2000" dirty="0" smtClean="0">
                <a:solidFill>
                  <a:srgbClr val="002060"/>
                </a:solidFill>
              </a:rPr>
              <a:t>strings are called literal constants.</a:t>
            </a:r>
          </a:p>
          <a:p>
            <a:pPr algn="just">
              <a:spcBef>
                <a:spcPct val="0"/>
              </a:spcBef>
              <a:buNone/>
            </a:pPr>
            <a:r>
              <a:rPr lang="en-US" sz="2000" dirty="0" smtClean="0"/>
              <a:t> </a:t>
            </a:r>
          </a:p>
          <a:p>
            <a:pPr algn="just">
              <a:spcBef>
                <a:spcPct val="0"/>
              </a:spcBef>
              <a:buNone/>
            </a:pPr>
            <a:r>
              <a:rPr lang="en-US" sz="2000" b="1" dirty="0" smtClean="0">
                <a:solidFill>
                  <a:srgbClr val="C00000"/>
                </a:solidFill>
              </a:rPr>
              <a:t>3</a:t>
            </a:r>
            <a:r>
              <a:rPr lang="en-US" sz="2000" dirty="0" smtClean="0">
                <a:solidFill>
                  <a:srgbClr val="002060"/>
                </a:solidFill>
              </a:rPr>
              <a:t>. string literals enclosed between double quotes always have a null character </a:t>
            </a:r>
            <a:r>
              <a:rPr lang="en-US" sz="2000" dirty="0" smtClean="0"/>
              <a:t>('</a:t>
            </a:r>
            <a:r>
              <a:rPr lang="en-US" sz="2000" b="1" dirty="0" smtClean="0">
                <a:solidFill>
                  <a:srgbClr val="800000"/>
                </a:solidFill>
              </a:rPr>
              <a:t>\0</a:t>
            </a:r>
            <a:r>
              <a:rPr lang="en-US" sz="2000" dirty="0" smtClean="0"/>
              <a:t>') </a:t>
            </a:r>
            <a:r>
              <a:rPr lang="en-US" sz="2000" dirty="0" smtClean="0">
                <a:solidFill>
                  <a:srgbClr val="002060"/>
                </a:solidFill>
              </a:rPr>
              <a:t>automatically appended at the end.</a:t>
            </a:r>
          </a:p>
          <a:p>
            <a:pPr algn="just" eaLnBrk="1" hangingPunct="1">
              <a:buFontTx/>
              <a:buNone/>
              <a:defRPr/>
            </a:pPr>
            <a:endParaRPr lang="en-US" sz="2000" b="1" dirty="0" smtClean="0">
              <a:solidFill>
                <a:srgbClr val="800000"/>
              </a:solidFill>
            </a:endParaRPr>
          </a:p>
        </p:txBody>
      </p:sp>
      <p:sp>
        <p:nvSpPr>
          <p:cNvPr id="21506" name="Rectangle 2"/>
          <p:cNvSpPr>
            <a:spLocks noGrp="1" noChangeArrowheads="1"/>
          </p:cNvSpPr>
          <p:nvPr>
            <p:ph type="title"/>
          </p:nvPr>
        </p:nvSpPr>
        <p:spPr>
          <a:xfrm>
            <a:off x="1260231" y="152400"/>
            <a:ext cx="7848600" cy="549992"/>
          </a:xfrm>
        </p:spPr>
        <p:txBody>
          <a:bodyPr>
            <a:noAutofit/>
          </a:bodyPr>
          <a:lstStyle/>
          <a:p>
            <a:pPr algn="ctr" eaLnBrk="1" hangingPunct="1"/>
            <a:r>
              <a:rPr lang="en-US" sz="3200" b="1" i="1" dirty="0" smtClean="0">
                <a:solidFill>
                  <a:srgbClr val="002060"/>
                </a:solidFill>
              </a:rPr>
              <a:t>String initialization</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57</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219200" y="1219200"/>
            <a:ext cx="7924800" cy="5059363"/>
          </a:xfrm>
        </p:spPr>
        <p:txBody>
          <a:bodyPr/>
          <a:lstStyle/>
          <a:p>
            <a:pPr eaLnBrk="1" hangingPunct="1">
              <a:lnSpc>
                <a:spcPct val="90000"/>
              </a:lnSpc>
              <a:buFontTx/>
              <a:buNone/>
            </a:pPr>
            <a:r>
              <a:rPr lang="en-US" sz="2400" dirty="0" smtClean="0">
                <a:solidFill>
                  <a:srgbClr val="002060"/>
                </a:solidFill>
              </a:rPr>
              <a:t>#include &lt;</a:t>
            </a:r>
            <a:r>
              <a:rPr lang="en-US" sz="2400" dirty="0" err="1" smtClean="0">
                <a:solidFill>
                  <a:srgbClr val="002060"/>
                </a:solidFill>
              </a:rPr>
              <a:t>iostream.h</a:t>
            </a:r>
            <a:r>
              <a:rPr lang="en-US" sz="2400" dirty="0" smtClean="0">
                <a:solidFill>
                  <a:srgbClr val="002060"/>
                </a:solidFill>
              </a:rPr>
              <a:t>&gt; </a:t>
            </a:r>
          </a:p>
          <a:p>
            <a:pPr eaLnBrk="1" hangingPunct="1">
              <a:lnSpc>
                <a:spcPct val="90000"/>
              </a:lnSpc>
              <a:buFontTx/>
              <a:buNone/>
            </a:pPr>
            <a:r>
              <a:rPr lang="en-US" sz="2400" dirty="0" smtClean="0">
                <a:solidFill>
                  <a:srgbClr val="002060"/>
                </a:solidFill>
              </a:rPr>
              <a:t>#include&lt;</a:t>
            </a:r>
            <a:r>
              <a:rPr lang="en-US" sz="2400" dirty="0" err="1" smtClean="0">
                <a:solidFill>
                  <a:srgbClr val="002060"/>
                </a:solidFill>
              </a:rPr>
              <a:t>string.h</a:t>
            </a:r>
            <a:r>
              <a:rPr lang="en-US" sz="2400" dirty="0" smtClean="0">
                <a:solidFill>
                  <a:srgbClr val="002060"/>
                </a:solidFill>
              </a:rPr>
              <a:t>&gt;</a:t>
            </a:r>
          </a:p>
          <a:p>
            <a:pPr eaLnBrk="1" hangingPunct="1">
              <a:lnSpc>
                <a:spcPct val="90000"/>
              </a:lnSpc>
              <a:buFontTx/>
              <a:buNone/>
            </a:pPr>
            <a:r>
              <a:rPr lang="en-US" sz="2400" dirty="0" smtClean="0">
                <a:solidFill>
                  <a:srgbClr val="002060"/>
                </a:solidFill>
              </a:rPr>
              <a:t>void main () </a:t>
            </a:r>
          </a:p>
          <a:p>
            <a:pPr eaLnBrk="1" hangingPunct="1">
              <a:lnSpc>
                <a:spcPct val="90000"/>
              </a:lnSpc>
              <a:buFontTx/>
              <a:buNone/>
            </a:pPr>
            <a:r>
              <a:rPr lang="en-US" sz="2400" dirty="0" smtClean="0">
                <a:solidFill>
                  <a:srgbClr val="002060"/>
                </a:solidFill>
              </a:rPr>
              <a:t>{</a:t>
            </a:r>
          </a:p>
          <a:p>
            <a:pPr eaLnBrk="1" hangingPunct="1">
              <a:lnSpc>
                <a:spcPct val="90000"/>
              </a:lnSpc>
              <a:buFontTx/>
              <a:buNone/>
            </a:pPr>
            <a:r>
              <a:rPr lang="en-US" sz="2400" b="1" dirty="0" smtClean="0">
                <a:solidFill>
                  <a:srgbClr val="0000CC"/>
                </a:solidFill>
              </a:rPr>
              <a:t>	char</a:t>
            </a:r>
            <a:r>
              <a:rPr lang="en-US" sz="2400" b="1" dirty="0" smtClean="0">
                <a:solidFill>
                  <a:srgbClr val="800000"/>
                </a:solidFill>
              </a:rPr>
              <a:t> question[] = "</a:t>
            </a:r>
            <a:r>
              <a:rPr lang="en-US" sz="2400" b="1" dirty="0" smtClean="0">
                <a:solidFill>
                  <a:srgbClr val="002060"/>
                </a:solidFill>
              </a:rPr>
              <a:t>Please, enter your first name: ";</a:t>
            </a:r>
          </a:p>
          <a:p>
            <a:pPr eaLnBrk="1" hangingPunct="1">
              <a:lnSpc>
                <a:spcPct val="90000"/>
              </a:lnSpc>
              <a:buFontTx/>
              <a:buNone/>
            </a:pPr>
            <a:r>
              <a:rPr lang="en-US" sz="2400" b="1" dirty="0" smtClean="0">
                <a:solidFill>
                  <a:srgbClr val="0000CC"/>
                </a:solidFill>
              </a:rPr>
              <a:t> 	char </a:t>
            </a:r>
            <a:r>
              <a:rPr lang="en-US" sz="2400" b="1" dirty="0" smtClean="0">
                <a:solidFill>
                  <a:srgbClr val="800000"/>
                </a:solidFill>
              </a:rPr>
              <a:t>greeting[] = "</a:t>
            </a:r>
            <a:r>
              <a:rPr lang="en-US" sz="2400" b="1" dirty="0" smtClean="0">
                <a:solidFill>
                  <a:srgbClr val="002060"/>
                </a:solidFill>
              </a:rPr>
              <a:t>Hello, "; </a:t>
            </a:r>
          </a:p>
          <a:p>
            <a:pPr eaLnBrk="1" hangingPunct="1">
              <a:lnSpc>
                <a:spcPct val="90000"/>
              </a:lnSpc>
              <a:buFontTx/>
              <a:buNone/>
            </a:pPr>
            <a:r>
              <a:rPr lang="en-US" sz="2400" b="1" dirty="0" smtClean="0">
                <a:solidFill>
                  <a:srgbClr val="0000CC"/>
                </a:solidFill>
              </a:rPr>
              <a:t> 	char </a:t>
            </a:r>
            <a:r>
              <a:rPr lang="en-US" sz="2400" b="1" dirty="0" err="1" smtClean="0">
                <a:solidFill>
                  <a:srgbClr val="800000"/>
                </a:solidFill>
              </a:rPr>
              <a:t>yourname</a:t>
            </a:r>
            <a:r>
              <a:rPr lang="en-US" sz="2400" b="1" dirty="0" smtClean="0">
                <a:solidFill>
                  <a:srgbClr val="800000"/>
                </a:solidFill>
              </a:rPr>
              <a:t> [80]; </a:t>
            </a:r>
          </a:p>
          <a:p>
            <a:pPr eaLnBrk="1" hangingPunct="1">
              <a:lnSpc>
                <a:spcPct val="90000"/>
              </a:lnSpc>
              <a:buFontTx/>
              <a:buNone/>
            </a:pPr>
            <a:endParaRPr lang="en-US" sz="2400" b="1" dirty="0" smtClean="0">
              <a:solidFill>
                <a:srgbClr val="800000"/>
              </a:solidFill>
            </a:endParaRPr>
          </a:p>
          <a:p>
            <a:pPr eaLnBrk="1" hangingPunct="1">
              <a:lnSpc>
                <a:spcPct val="90000"/>
              </a:lnSpc>
              <a:buFontTx/>
              <a:buNone/>
            </a:pPr>
            <a:r>
              <a:rPr lang="en-US" sz="2400" b="1" dirty="0" smtClean="0">
                <a:solidFill>
                  <a:srgbClr val="800000"/>
                </a:solidFill>
              </a:rPr>
              <a:t>	</a:t>
            </a:r>
            <a:r>
              <a:rPr lang="en-US" sz="2400" b="1" dirty="0" err="1" smtClean="0">
                <a:solidFill>
                  <a:srgbClr val="800000"/>
                </a:solidFill>
              </a:rPr>
              <a:t>cout</a:t>
            </a:r>
            <a:r>
              <a:rPr lang="en-US" sz="2400" b="1" dirty="0" smtClean="0">
                <a:solidFill>
                  <a:srgbClr val="800000"/>
                </a:solidFill>
              </a:rPr>
              <a:t> &lt;&lt; </a:t>
            </a:r>
            <a:r>
              <a:rPr lang="en-US" sz="2400" b="1" dirty="0" smtClean="0">
                <a:solidFill>
                  <a:srgbClr val="0000CC"/>
                </a:solidFill>
              </a:rPr>
              <a:t>question</a:t>
            </a:r>
            <a:r>
              <a:rPr lang="en-US" sz="2400" b="1" dirty="0" smtClean="0">
                <a:solidFill>
                  <a:srgbClr val="800000"/>
                </a:solidFill>
              </a:rPr>
              <a:t>;</a:t>
            </a:r>
          </a:p>
          <a:p>
            <a:pPr eaLnBrk="1" hangingPunct="1">
              <a:lnSpc>
                <a:spcPct val="90000"/>
              </a:lnSpc>
              <a:buFontTx/>
              <a:buNone/>
            </a:pPr>
            <a:r>
              <a:rPr lang="en-US" sz="2400" b="1" dirty="0" smtClean="0">
                <a:solidFill>
                  <a:srgbClr val="800000"/>
                </a:solidFill>
              </a:rPr>
              <a:t>	</a:t>
            </a:r>
            <a:r>
              <a:rPr lang="en-US" sz="2400" b="1" dirty="0" err="1" smtClean="0">
                <a:solidFill>
                  <a:srgbClr val="800000"/>
                </a:solidFill>
              </a:rPr>
              <a:t>cin</a:t>
            </a:r>
            <a:r>
              <a:rPr lang="en-US" sz="2400" b="1" dirty="0" smtClean="0">
                <a:solidFill>
                  <a:srgbClr val="800000"/>
                </a:solidFill>
              </a:rPr>
              <a:t> &gt;&gt; </a:t>
            </a:r>
            <a:r>
              <a:rPr lang="en-US" sz="2400" b="1" dirty="0" err="1" smtClean="0">
                <a:solidFill>
                  <a:srgbClr val="0000CC"/>
                </a:solidFill>
              </a:rPr>
              <a:t>yourname</a:t>
            </a:r>
            <a:r>
              <a:rPr lang="en-US" sz="2400" b="1" dirty="0" smtClean="0">
                <a:solidFill>
                  <a:srgbClr val="800000"/>
                </a:solidFill>
              </a:rPr>
              <a:t>; </a:t>
            </a:r>
          </a:p>
          <a:p>
            <a:pPr eaLnBrk="1" hangingPunct="1">
              <a:lnSpc>
                <a:spcPct val="90000"/>
              </a:lnSpc>
              <a:buFontTx/>
              <a:buNone/>
            </a:pPr>
            <a:endParaRPr lang="en-US" sz="2400" b="1" dirty="0" smtClean="0">
              <a:solidFill>
                <a:srgbClr val="800000"/>
              </a:solidFill>
            </a:endParaRPr>
          </a:p>
          <a:p>
            <a:pPr eaLnBrk="1" hangingPunct="1">
              <a:lnSpc>
                <a:spcPct val="90000"/>
              </a:lnSpc>
              <a:buFontTx/>
              <a:buNone/>
            </a:pPr>
            <a:r>
              <a:rPr lang="en-US" sz="2400" b="1" dirty="0" smtClean="0">
                <a:solidFill>
                  <a:srgbClr val="800000"/>
                </a:solidFill>
              </a:rPr>
              <a:t>	</a:t>
            </a:r>
            <a:r>
              <a:rPr lang="en-US" sz="2400" b="1" dirty="0" err="1" smtClean="0">
                <a:solidFill>
                  <a:srgbClr val="800000"/>
                </a:solidFill>
              </a:rPr>
              <a:t>cout</a:t>
            </a:r>
            <a:r>
              <a:rPr lang="en-US" sz="2400" b="1" dirty="0" smtClean="0">
                <a:solidFill>
                  <a:srgbClr val="800000"/>
                </a:solidFill>
              </a:rPr>
              <a:t> &lt;&lt; </a:t>
            </a:r>
            <a:r>
              <a:rPr lang="en-US" sz="2400" b="1" dirty="0" smtClean="0">
                <a:solidFill>
                  <a:srgbClr val="002060"/>
                </a:solidFill>
              </a:rPr>
              <a:t>greeting</a:t>
            </a:r>
            <a:r>
              <a:rPr lang="en-US" sz="2400" b="1" dirty="0" smtClean="0">
                <a:solidFill>
                  <a:srgbClr val="800000"/>
                </a:solidFill>
              </a:rPr>
              <a:t> &lt;&lt; </a:t>
            </a:r>
            <a:r>
              <a:rPr lang="en-US" sz="2400" b="1" dirty="0" err="1" smtClean="0">
                <a:solidFill>
                  <a:srgbClr val="002060"/>
                </a:solidFill>
              </a:rPr>
              <a:t>yourname</a:t>
            </a:r>
            <a:r>
              <a:rPr lang="en-US" sz="2400" b="1" dirty="0" smtClean="0">
                <a:solidFill>
                  <a:srgbClr val="800000"/>
                </a:solidFill>
              </a:rPr>
              <a:t> &lt;&lt; </a:t>
            </a:r>
            <a:r>
              <a:rPr lang="en-US" sz="2400" b="1" dirty="0" smtClean="0">
                <a:solidFill>
                  <a:srgbClr val="002060"/>
                </a:solidFill>
              </a:rPr>
              <a:t>"!";</a:t>
            </a:r>
          </a:p>
          <a:p>
            <a:pPr eaLnBrk="1" hangingPunct="1">
              <a:lnSpc>
                <a:spcPct val="90000"/>
              </a:lnSpc>
              <a:buFontTx/>
              <a:buNone/>
            </a:pPr>
            <a:r>
              <a:rPr lang="en-US" sz="2400" dirty="0" smtClean="0">
                <a:solidFill>
                  <a:srgbClr val="002060"/>
                </a:solidFill>
              </a:rPr>
              <a:t>	</a:t>
            </a:r>
            <a:r>
              <a:rPr lang="en-US" sz="2400" dirty="0" err="1" smtClean="0">
                <a:solidFill>
                  <a:srgbClr val="002060"/>
                </a:solidFill>
              </a:rPr>
              <a:t>getch</a:t>
            </a:r>
            <a:r>
              <a:rPr lang="en-US" sz="2400" dirty="0" smtClean="0">
                <a:solidFill>
                  <a:srgbClr val="002060"/>
                </a:solidFill>
              </a:rPr>
              <a:t>();</a:t>
            </a:r>
          </a:p>
          <a:p>
            <a:pPr eaLnBrk="1" hangingPunct="1">
              <a:lnSpc>
                <a:spcPct val="90000"/>
              </a:lnSpc>
              <a:buFontTx/>
              <a:buNone/>
            </a:pPr>
            <a:r>
              <a:rPr lang="en-US" sz="2400" dirty="0" smtClean="0">
                <a:solidFill>
                  <a:srgbClr val="002060"/>
                </a:solidFill>
              </a:rPr>
              <a:t>} </a:t>
            </a:r>
          </a:p>
        </p:txBody>
      </p:sp>
      <p:sp>
        <p:nvSpPr>
          <p:cNvPr id="24578" name="Rectangle 2"/>
          <p:cNvSpPr>
            <a:spLocks noGrp="1" noChangeArrowheads="1"/>
          </p:cNvSpPr>
          <p:nvPr>
            <p:ph type="title"/>
          </p:nvPr>
        </p:nvSpPr>
        <p:spPr/>
        <p:txBody>
          <a:bodyPr>
            <a:noAutofit/>
          </a:bodyPr>
          <a:lstStyle/>
          <a:p>
            <a:pPr algn="l" eaLnBrk="1" hangingPunct="1"/>
            <a:r>
              <a:rPr lang="en-US" sz="3200" b="1" i="1" dirty="0" smtClean="0">
                <a:solidFill>
                  <a:srgbClr val="002060"/>
                </a:solidFill>
              </a:rPr>
              <a:t>			Example</a:t>
            </a:r>
            <a:r>
              <a:rPr lang="en-US" sz="4000" dirty="0" smtClean="0"/>
              <a:t> </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58</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143000" y="914400"/>
            <a:ext cx="8001000" cy="5943600"/>
          </a:xfrm>
        </p:spPr>
        <p:txBody>
          <a:bodyPr/>
          <a:lstStyle/>
          <a:p>
            <a:pPr algn="just" eaLnBrk="1" hangingPunct="1">
              <a:lnSpc>
                <a:spcPct val="90000"/>
              </a:lnSpc>
              <a:buFontTx/>
              <a:buNone/>
            </a:pPr>
            <a:endParaRPr lang="en-US" sz="2000" dirty="0" smtClean="0"/>
          </a:p>
          <a:p>
            <a:pPr algn="just" eaLnBrk="1" hangingPunct="1">
              <a:lnSpc>
                <a:spcPct val="90000"/>
              </a:lnSpc>
              <a:buFont typeface="Wingdings" pitchFamily="2" charset="2"/>
              <a:buChar char="Ø"/>
            </a:pPr>
            <a:r>
              <a:rPr lang="en-US" sz="2000" dirty="0" smtClean="0">
                <a:solidFill>
                  <a:srgbClr val="002060"/>
                </a:solidFill>
              </a:rPr>
              <a:t> To read text containing blanks we use function,</a:t>
            </a:r>
          </a:p>
          <a:p>
            <a:pPr algn="just" eaLnBrk="1" hangingPunct="1">
              <a:lnSpc>
                <a:spcPct val="90000"/>
              </a:lnSpc>
              <a:buFontTx/>
              <a:buNone/>
            </a:pPr>
            <a:r>
              <a:rPr lang="en-US" sz="2000" dirty="0" smtClean="0">
                <a:solidFill>
                  <a:srgbClr val="002060"/>
                </a:solidFill>
              </a:rPr>
              <a:t>			</a:t>
            </a:r>
            <a:r>
              <a:rPr lang="en-US" sz="2000" b="1" dirty="0" err="1" smtClean="0">
                <a:solidFill>
                  <a:srgbClr val="0000CC"/>
                </a:solidFill>
                <a:latin typeface="Andalus" pitchFamily="18" charset="-78"/>
                <a:cs typeface="Andalus" pitchFamily="18" charset="-78"/>
              </a:rPr>
              <a:t>cin.get</a:t>
            </a:r>
            <a:r>
              <a:rPr lang="en-US" sz="2000" b="1" dirty="0" smtClean="0">
                <a:solidFill>
                  <a:srgbClr val="0000CC"/>
                </a:solidFill>
                <a:latin typeface="Andalus" pitchFamily="18" charset="-78"/>
                <a:cs typeface="Andalus" pitchFamily="18" charset="-78"/>
              </a:rPr>
              <a:t>(</a:t>
            </a:r>
            <a:r>
              <a:rPr lang="en-US" sz="2000" b="1" dirty="0" err="1" smtClean="0">
                <a:solidFill>
                  <a:srgbClr val="0000CC"/>
                </a:solidFill>
                <a:latin typeface="Andalus" pitchFamily="18" charset="-78"/>
                <a:cs typeface="Andalus" pitchFamily="18" charset="-78"/>
              </a:rPr>
              <a:t>array_name</a:t>
            </a:r>
            <a:r>
              <a:rPr lang="en-US" sz="2000" b="1" dirty="0" smtClean="0">
                <a:solidFill>
                  <a:srgbClr val="0000CC"/>
                </a:solidFill>
                <a:latin typeface="Andalus" pitchFamily="18" charset="-78"/>
                <a:cs typeface="Andalus" pitchFamily="18" charset="-78"/>
              </a:rPr>
              <a:t>, size) ;</a:t>
            </a:r>
          </a:p>
          <a:p>
            <a:pPr indent="122238" algn="just" eaLnBrk="1" hangingPunct="1">
              <a:lnSpc>
                <a:spcPct val="90000"/>
              </a:lnSpc>
              <a:buFont typeface="Wingdings" pitchFamily="2" charset="2"/>
              <a:buChar char="§"/>
            </a:pPr>
            <a:r>
              <a:rPr lang="en-US" sz="2000" dirty="0" smtClean="0">
                <a:solidFill>
                  <a:srgbClr val="002060"/>
                </a:solidFill>
              </a:rPr>
              <a:t>   The first argument to </a:t>
            </a:r>
            <a:r>
              <a:rPr lang="en-US" sz="2000" b="1" dirty="0" err="1" smtClean="0">
                <a:solidFill>
                  <a:srgbClr val="002060"/>
                </a:solidFill>
                <a:latin typeface="Tempus Sans ITC" pitchFamily="82" charset="0"/>
              </a:rPr>
              <a:t>cin.get</a:t>
            </a:r>
            <a:r>
              <a:rPr lang="en-US" sz="2000" b="1" dirty="0" smtClean="0">
                <a:solidFill>
                  <a:srgbClr val="002060"/>
                </a:solidFill>
                <a:latin typeface="Tempus Sans ITC" pitchFamily="82" charset="0"/>
              </a:rPr>
              <a:t>() </a:t>
            </a:r>
            <a:r>
              <a:rPr lang="en-US" sz="2000" dirty="0" smtClean="0">
                <a:solidFill>
                  <a:srgbClr val="002060"/>
                </a:solidFill>
              </a:rPr>
              <a:t>is the </a:t>
            </a:r>
            <a:r>
              <a:rPr lang="en-US" sz="2000" b="1" dirty="0" smtClean="0">
                <a:solidFill>
                  <a:srgbClr val="0000CC"/>
                </a:solidFill>
              </a:rPr>
              <a:t>array name </a:t>
            </a:r>
            <a:r>
              <a:rPr lang="en-US" sz="2000" dirty="0" smtClean="0">
                <a:solidFill>
                  <a:srgbClr val="002060"/>
                </a:solidFill>
              </a:rPr>
              <a:t>where  </a:t>
            </a:r>
          </a:p>
          <a:p>
            <a:pPr indent="122238" algn="just" eaLnBrk="1" hangingPunct="1">
              <a:lnSpc>
                <a:spcPct val="90000"/>
              </a:lnSpc>
              <a:buNone/>
            </a:pPr>
            <a:r>
              <a:rPr lang="en-US" sz="2000" dirty="0" smtClean="0">
                <a:solidFill>
                  <a:srgbClr val="002060"/>
                </a:solidFill>
              </a:rPr>
              <a:t>    the string being input will be placed. </a:t>
            </a:r>
          </a:p>
          <a:p>
            <a:pPr indent="1588" algn="just" eaLnBrk="1" hangingPunct="1">
              <a:lnSpc>
                <a:spcPct val="90000"/>
              </a:lnSpc>
              <a:buFont typeface="Wingdings" pitchFamily="2" charset="2"/>
              <a:buChar char="§"/>
            </a:pPr>
            <a:r>
              <a:rPr lang="en-US" sz="2000" dirty="0" smtClean="0">
                <a:solidFill>
                  <a:srgbClr val="002060"/>
                </a:solidFill>
              </a:rPr>
              <a:t>    The second argument specifies the </a:t>
            </a:r>
            <a:r>
              <a:rPr lang="en-US" sz="2000" b="1" dirty="0" smtClean="0">
                <a:solidFill>
                  <a:srgbClr val="0000CC"/>
                </a:solidFill>
              </a:rPr>
              <a:t>maximum size </a:t>
            </a:r>
            <a:r>
              <a:rPr lang="en-US" sz="2000" dirty="0" smtClean="0">
                <a:solidFill>
                  <a:srgbClr val="002060"/>
                </a:solidFill>
              </a:rPr>
              <a:t>of the  </a:t>
            </a:r>
          </a:p>
          <a:p>
            <a:pPr indent="1588" algn="just" eaLnBrk="1" hangingPunct="1">
              <a:lnSpc>
                <a:spcPct val="90000"/>
              </a:lnSpc>
              <a:buNone/>
            </a:pPr>
            <a:r>
              <a:rPr lang="en-US" sz="2000" dirty="0" smtClean="0">
                <a:solidFill>
                  <a:srgbClr val="002060"/>
                </a:solidFill>
              </a:rPr>
              <a:t>      array, thus automatically avoiding buffer overrun.</a:t>
            </a:r>
          </a:p>
          <a:p>
            <a:pPr algn="ctr" eaLnBrk="1" hangingPunct="1">
              <a:lnSpc>
                <a:spcPct val="90000"/>
              </a:lnSpc>
              <a:buFontTx/>
              <a:buNone/>
            </a:pPr>
            <a:endParaRPr lang="en-US" sz="2000" dirty="0" smtClean="0">
              <a:solidFill>
                <a:srgbClr val="002060"/>
              </a:solidFill>
            </a:endParaRPr>
          </a:p>
          <a:p>
            <a:pPr algn="just">
              <a:lnSpc>
                <a:spcPct val="90000"/>
              </a:lnSpc>
              <a:buFont typeface="Wingdings" pitchFamily="2" charset="2"/>
              <a:buChar char="Ø"/>
            </a:pPr>
            <a:r>
              <a:rPr lang="en-US" sz="2000" dirty="0" smtClean="0"/>
              <a:t> </a:t>
            </a:r>
            <a:r>
              <a:rPr lang="en-US" sz="2000" dirty="0" smtClean="0">
                <a:solidFill>
                  <a:srgbClr val="002060"/>
                </a:solidFill>
              </a:rPr>
              <a:t>Also we use function </a:t>
            </a:r>
            <a:r>
              <a:rPr lang="en-US" sz="2000" b="1" dirty="0" smtClean="0">
                <a:solidFill>
                  <a:srgbClr val="800000"/>
                </a:solidFill>
              </a:rPr>
              <a:t>gets() </a:t>
            </a:r>
            <a:r>
              <a:rPr lang="en-US" sz="2000" dirty="0" smtClean="0">
                <a:solidFill>
                  <a:srgbClr val="002060"/>
                </a:solidFill>
                <a:sym typeface="Wingdings" pitchFamily="2" charset="2"/>
              </a:rPr>
              <a:t>to read everything (including space). that we enter from the key board until the </a:t>
            </a:r>
            <a:r>
              <a:rPr lang="en-US" sz="2000" b="1" dirty="0" smtClean="0">
                <a:solidFill>
                  <a:srgbClr val="0000CC"/>
                </a:solidFill>
                <a:sym typeface="Wingdings" pitchFamily="2" charset="2"/>
              </a:rPr>
              <a:t>ENTER key</a:t>
            </a:r>
            <a:r>
              <a:rPr lang="en-US" sz="2000" dirty="0" smtClean="0">
                <a:solidFill>
                  <a:srgbClr val="002060"/>
                </a:solidFill>
                <a:sym typeface="Wingdings" pitchFamily="2" charset="2"/>
              </a:rPr>
              <a:t> is pressed (including space).</a:t>
            </a:r>
            <a:endParaRPr lang="en-US" sz="2000" b="1" dirty="0" smtClean="0">
              <a:solidFill>
                <a:srgbClr val="800000"/>
              </a:solidFill>
            </a:endParaRPr>
          </a:p>
          <a:p>
            <a:pPr algn="just" eaLnBrk="1" hangingPunct="1">
              <a:lnSpc>
                <a:spcPct val="90000"/>
              </a:lnSpc>
              <a:buFontTx/>
              <a:buNone/>
            </a:pPr>
            <a:r>
              <a:rPr lang="en-US" sz="2000" dirty="0" smtClean="0">
                <a:solidFill>
                  <a:srgbClr val="800000"/>
                </a:solidFill>
              </a:rPr>
              <a:t>				</a:t>
            </a:r>
            <a:r>
              <a:rPr lang="en-US" sz="2000" b="1" dirty="0" smtClean="0">
                <a:solidFill>
                  <a:srgbClr val="0000CC"/>
                </a:solidFill>
              </a:rPr>
              <a:t>gets(</a:t>
            </a:r>
            <a:r>
              <a:rPr lang="en-US" sz="2000" b="1" dirty="0" err="1" smtClean="0">
                <a:solidFill>
                  <a:srgbClr val="0000CC"/>
                </a:solidFill>
              </a:rPr>
              <a:t>array_name</a:t>
            </a:r>
            <a:r>
              <a:rPr lang="en-US" sz="2000" b="1" dirty="0" smtClean="0">
                <a:solidFill>
                  <a:srgbClr val="0000CC"/>
                </a:solidFill>
              </a:rPr>
              <a:t>);</a:t>
            </a:r>
          </a:p>
          <a:p>
            <a:pPr algn="just" eaLnBrk="1" hangingPunct="1">
              <a:lnSpc>
                <a:spcPct val="90000"/>
              </a:lnSpc>
              <a:buFontTx/>
              <a:buNone/>
            </a:pPr>
            <a:endParaRPr lang="en-US" sz="2000" b="1" dirty="0" smtClean="0">
              <a:solidFill>
                <a:srgbClr val="0000CC"/>
              </a:solidFill>
            </a:endParaRPr>
          </a:p>
          <a:p>
            <a:pPr algn="just" eaLnBrk="1" hangingPunct="1">
              <a:lnSpc>
                <a:spcPct val="90000"/>
              </a:lnSpc>
              <a:buFontTx/>
              <a:buNone/>
            </a:pPr>
            <a:r>
              <a:rPr lang="en-US" sz="2000" b="1" dirty="0" smtClean="0">
                <a:solidFill>
                  <a:srgbClr val="800000"/>
                </a:solidFill>
                <a:latin typeface="Andalus" pitchFamily="18" charset="-78"/>
                <a:cs typeface="Andalus" pitchFamily="18" charset="-78"/>
              </a:rPr>
              <a:t>			Ex.	gets(string) ;</a:t>
            </a:r>
          </a:p>
          <a:p>
            <a:pPr algn="just" eaLnBrk="1" hangingPunct="1">
              <a:lnSpc>
                <a:spcPct val="90000"/>
              </a:lnSpc>
              <a:buFontTx/>
              <a:buNone/>
            </a:pPr>
            <a:endParaRPr lang="en-US" sz="2000" b="1" dirty="0" smtClean="0">
              <a:solidFill>
                <a:srgbClr val="800000"/>
              </a:solidFill>
              <a:latin typeface="Andalus" pitchFamily="18" charset="-78"/>
              <a:cs typeface="Andalus" pitchFamily="18" charset="-78"/>
            </a:endParaRPr>
          </a:p>
          <a:p>
            <a:pPr algn="just">
              <a:lnSpc>
                <a:spcPct val="90000"/>
              </a:lnSpc>
              <a:buFont typeface="Wingdings" pitchFamily="2" charset="2"/>
              <a:buChar char="Ø"/>
            </a:pPr>
            <a:r>
              <a:rPr lang="en-US" sz="2000" dirty="0" smtClean="0">
                <a:solidFill>
                  <a:srgbClr val="002060"/>
                </a:solidFill>
              </a:rPr>
              <a:t>we   can also use function </a:t>
            </a:r>
            <a:r>
              <a:rPr lang="en-US" sz="2000" b="1" dirty="0" smtClean="0">
                <a:solidFill>
                  <a:srgbClr val="800000"/>
                </a:solidFill>
              </a:rPr>
              <a:t>puts() </a:t>
            </a:r>
            <a:r>
              <a:rPr lang="en-US" sz="2000" dirty="0" smtClean="0">
                <a:solidFill>
                  <a:srgbClr val="002060"/>
                </a:solidFill>
                <a:sym typeface="Wingdings" pitchFamily="2" charset="2"/>
              </a:rPr>
              <a:t>to display a string.</a:t>
            </a:r>
          </a:p>
          <a:p>
            <a:pPr lvl="1" algn="just">
              <a:lnSpc>
                <a:spcPct val="90000"/>
              </a:lnSpc>
              <a:buNone/>
            </a:pPr>
            <a:r>
              <a:rPr lang="en-US" sz="1600" b="1" dirty="0" smtClean="0">
                <a:solidFill>
                  <a:srgbClr val="0000CC"/>
                </a:solidFill>
              </a:rPr>
              <a:t>				</a:t>
            </a:r>
            <a:r>
              <a:rPr lang="en-US" sz="2000" b="1" dirty="0" smtClean="0">
                <a:solidFill>
                  <a:srgbClr val="0000CC"/>
                </a:solidFill>
              </a:rPr>
              <a:t>puts(</a:t>
            </a:r>
            <a:r>
              <a:rPr lang="en-US" sz="2000" b="1" dirty="0" err="1" smtClean="0">
                <a:solidFill>
                  <a:srgbClr val="0000CC"/>
                </a:solidFill>
              </a:rPr>
              <a:t>array_name</a:t>
            </a:r>
            <a:r>
              <a:rPr lang="en-US" sz="2000" b="1" dirty="0" smtClean="0">
                <a:solidFill>
                  <a:srgbClr val="0000CC"/>
                </a:solidFill>
              </a:rPr>
              <a:t>);</a:t>
            </a:r>
            <a:endParaRPr lang="en-US" sz="2000" dirty="0" smtClean="0">
              <a:solidFill>
                <a:srgbClr val="002060"/>
              </a:solidFill>
              <a:sym typeface="Wingdings" pitchFamily="2" charset="2"/>
            </a:endParaRPr>
          </a:p>
          <a:p>
            <a:pPr lvl="6" algn="just">
              <a:lnSpc>
                <a:spcPct val="90000"/>
              </a:lnSpc>
              <a:buNone/>
            </a:pPr>
            <a:r>
              <a:rPr lang="en-US" b="1" dirty="0" smtClean="0">
                <a:solidFill>
                  <a:srgbClr val="800000"/>
                </a:solidFill>
                <a:latin typeface="Andalus" pitchFamily="18" charset="-78"/>
                <a:cs typeface="Andalus" pitchFamily="18" charset="-78"/>
              </a:rPr>
              <a:t>puts(string) ;</a:t>
            </a:r>
          </a:p>
          <a:p>
            <a:pPr algn="just" eaLnBrk="1" hangingPunct="1">
              <a:lnSpc>
                <a:spcPct val="90000"/>
              </a:lnSpc>
              <a:buFontTx/>
              <a:buNone/>
            </a:pPr>
            <a:r>
              <a:rPr lang="en-US" sz="2000" b="1" dirty="0" smtClean="0">
                <a:solidFill>
                  <a:srgbClr val="800000"/>
                </a:solidFill>
                <a:latin typeface="Tempus Sans ITC" pitchFamily="82" charset="0"/>
                <a:sym typeface="Wingdings" pitchFamily="2" charset="2"/>
              </a:rPr>
              <a:t>		</a:t>
            </a:r>
            <a:endParaRPr lang="en-US" sz="2000" dirty="0" smtClean="0">
              <a:solidFill>
                <a:srgbClr val="002060"/>
              </a:solidFill>
            </a:endParaRPr>
          </a:p>
        </p:txBody>
      </p:sp>
      <p:sp>
        <p:nvSpPr>
          <p:cNvPr id="26626" name="Rectangle 2"/>
          <p:cNvSpPr>
            <a:spLocks noGrp="1" noChangeArrowheads="1"/>
          </p:cNvSpPr>
          <p:nvPr>
            <p:ph type="title"/>
          </p:nvPr>
        </p:nvSpPr>
        <p:spPr>
          <a:xfrm>
            <a:off x="1273126" y="152400"/>
            <a:ext cx="7848600" cy="672230"/>
          </a:xfrm>
        </p:spPr>
        <p:txBody>
          <a:bodyPr>
            <a:noAutofit/>
          </a:bodyPr>
          <a:lstStyle/>
          <a:p>
            <a:pPr algn="ctr" eaLnBrk="1" hangingPunct="1"/>
            <a:r>
              <a:rPr lang="en-US" sz="3200" b="1" i="1" dirty="0" smtClean="0">
                <a:solidFill>
                  <a:srgbClr val="002060"/>
                </a:solidFill>
              </a:rPr>
              <a:t>Reading Embedded Blanks</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59</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1219200" y="914400"/>
            <a:ext cx="7467600" cy="5059363"/>
          </a:xfrm>
        </p:spPr>
        <p:txBody>
          <a:bodyPr>
            <a:noAutofit/>
          </a:bodyPr>
          <a:lstStyle/>
          <a:p>
            <a:pPr algn="just" eaLnBrk="1" hangingPunct="1">
              <a:buFontTx/>
              <a:buNone/>
              <a:defRPr/>
            </a:pPr>
            <a:endParaRPr lang="en-US" sz="1800" dirty="0">
              <a:solidFill>
                <a:srgbClr val="002060"/>
              </a:solidFill>
            </a:endParaRPr>
          </a:p>
          <a:p>
            <a:pPr algn="just" eaLnBrk="1" hangingPunct="1">
              <a:defRPr/>
            </a:pPr>
            <a:r>
              <a:rPr lang="en-US" sz="2000" dirty="0">
                <a:solidFill>
                  <a:srgbClr val="002060"/>
                </a:solidFill>
              </a:rPr>
              <a:t>A subscript can be </a:t>
            </a:r>
            <a:r>
              <a:rPr lang="en-US" sz="2000" b="1" dirty="0">
                <a:solidFill>
                  <a:srgbClr val="002060"/>
                </a:solidFill>
              </a:rPr>
              <a:t>integer </a:t>
            </a:r>
            <a:r>
              <a:rPr lang="en-US" sz="2000" b="1" dirty="0" smtClean="0">
                <a:solidFill>
                  <a:srgbClr val="002060"/>
                </a:solidFill>
              </a:rPr>
              <a:t>constant</a:t>
            </a:r>
            <a:r>
              <a:rPr lang="en-US" sz="2000" dirty="0" smtClean="0">
                <a:solidFill>
                  <a:srgbClr val="002060"/>
                </a:solidFill>
              </a:rPr>
              <a:t>, </a:t>
            </a:r>
            <a:r>
              <a:rPr lang="en-US" sz="2000" b="1" dirty="0">
                <a:solidFill>
                  <a:srgbClr val="002060"/>
                </a:solidFill>
              </a:rPr>
              <a:t>Integer </a:t>
            </a:r>
            <a:r>
              <a:rPr lang="en-US" sz="2000" b="1" dirty="0" smtClean="0">
                <a:solidFill>
                  <a:srgbClr val="002060"/>
                </a:solidFill>
              </a:rPr>
              <a:t>variable </a:t>
            </a:r>
            <a:r>
              <a:rPr lang="en-US" sz="2000" dirty="0">
                <a:solidFill>
                  <a:srgbClr val="002060"/>
                </a:solidFill>
              </a:rPr>
              <a:t>like </a:t>
            </a:r>
            <a:r>
              <a:rPr lang="en-US" sz="2000" dirty="0" err="1">
                <a:solidFill>
                  <a:srgbClr val="002060"/>
                </a:solidFill>
                <a:latin typeface="Arial Rounded MT Bold" pitchFamily="34" charset="0"/>
                <a:cs typeface="Times New Roman" pitchFamily="18" charset="0"/>
              </a:rPr>
              <a:t>i</a:t>
            </a:r>
            <a:r>
              <a:rPr lang="en-US" sz="2000" dirty="0">
                <a:solidFill>
                  <a:srgbClr val="002060"/>
                </a:solidFill>
              </a:rPr>
              <a:t>, or </a:t>
            </a:r>
            <a:r>
              <a:rPr lang="en-US" sz="2000" b="1" dirty="0">
                <a:solidFill>
                  <a:srgbClr val="002060"/>
                </a:solidFill>
              </a:rPr>
              <a:t>expressions</a:t>
            </a:r>
            <a:r>
              <a:rPr lang="en-US" sz="2000" dirty="0">
                <a:solidFill>
                  <a:srgbClr val="002060"/>
                </a:solidFill>
              </a:rPr>
              <a:t> that yield integers.</a:t>
            </a:r>
          </a:p>
          <a:p>
            <a:pPr algn="just" eaLnBrk="1" hangingPunct="1">
              <a:buFontTx/>
              <a:buNone/>
              <a:defRPr/>
            </a:pPr>
            <a:endParaRPr lang="en-US" sz="2000" dirty="0">
              <a:solidFill>
                <a:srgbClr val="002060"/>
              </a:solidFill>
            </a:endParaRPr>
          </a:p>
          <a:p>
            <a:pPr algn="just" eaLnBrk="1" hangingPunct="1">
              <a:defRPr/>
            </a:pPr>
            <a:r>
              <a:rPr lang="en-US" sz="2000" dirty="0">
                <a:solidFill>
                  <a:srgbClr val="002060"/>
                </a:solidFill>
              </a:rPr>
              <a:t> </a:t>
            </a:r>
            <a:r>
              <a:rPr lang="en-US" sz="2000" dirty="0" smtClean="0">
                <a:solidFill>
                  <a:srgbClr val="002060"/>
                </a:solidFill>
              </a:rPr>
              <a:t>The </a:t>
            </a:r>
            <a:r>
              <a:rPr lang="en-US" sz="2000" dirty="0">
                <a:solidFill>
                  <a:srgbClr val="002060"/>
                </a:solidFill>
                <a:latin typeface="Arial Rounded MT Bold" pitchFamily="34" charset="0"/>
              </a:rPr>
              <a:t>Maximum subscript </a:t>
            </a:r>
            <a:r>
              <a:rPr lang="en-US" sz="2000" dirty="0" smtClean="0">
                <a:solidFill>
                  <a:srgbClr val="002060"/>
                </a:solidFill>
                <a:latin typeface="Arial Rounded MT Bold" pitchFamily="34" charset="0"/>
              </a:rPr>
              <a:t>value</a:t>
            </a:r>
            <a:r>
              <a:rPr lang="en-US" sz="2000" dirty="0" smtClean="0">
                <a:solidFill>
                  <a:srgbClr val="002060"/>
                </a:solidFill>
              </a:rPr>
              <a:t> appearing </a:t>
            </a:r>
            <a:r>
              <a:rPr lang="en-US" sz="2000" dirty="0">
                <a:solidFill>
                  <a:srgbClr val="002060"/>
                </a:solidFill>
              </a:rPr>
              <a:t>in a program </a:t>
            </a:r>
            <a:r>
              <a:rPr lang="en-US" sz="2000" dirty="0" smtClean="0">
                <a:solidFill>
                  <a:srgbClr val="002060"/>
                </a:solidFill>
              </a:rPr>
              <a:t>should </a:t>
            </a:r>
            <a:r>
              <a:rPr lang="en-US" sz="2000" dirty="0">
                <a:solidFill>
                  <a:srgbClr val="002060"/>
                </a:solidFill>
                <a:latin typeface="Arial Rounded MT Bold" pitchFamily="34" charset="0"/>
              </a:rPr>
              <a:t>not exceed</a:t>
            </a:r>
            <a:r>
              <a:rPr lang="en-US" sz="2000" dirty="0">
                <a:solidFill>
                  <a:srgbClr val="002060"/>
                </a:solidFill>
              </a:rPr>
              <a:t> the declared </a:t>
            </a:r>
            <a:r>
              <a:rPr lang="en-US" sz="2000" dirty="0" smtClean="0">
                <a:solidFill>
                  <a:srgbClr val="002060"/>
                </a:solidFill>
              </a:rPr>
              <a:t>size.</a:t>
            </a:r>
            <a:endParaRPr lang="en-US" sz="2000" dirty="0">
              <a:solidFill>
                <a:srgbClr val="002060"/>
              </a:solidFill>
            </a:endParaRPr>
          </a:p>
          <a:p>
            <a:pPr algn="just" eaLnBrk="1" hangingPunct="1">
              <a:buFontTx/>
              <a:buNone/>
              <a:defRPr/>
            </a:pPr>
            <a:endParaRPr lang="en-US" sz="2000" dirty="0">
              <a:solidFill>
                <a:srgbClr val="002060"/>
              </a:solidFill>
            </a:endParaRPr>
          </a:p>
          <a:p>
            <a:pPr algn="just" eaLnBrk="1" hangingPunct="1">
              <a:defRPr/>
            </a:pPr>
            <a:r>
              <a:rPr lang="en-US" sz="2000" b="1" dirty="0">
                <a:solidFill>
                  <a:srgbClr val="002060"/>
                </a:solidFill>
              </a:rPr>
              <a:t>The subscript value ranges from 0 to one less than the </a:t>
            </a:r>
            <a:r>
              <a:rPr lang="en-US" sz="2000" b="1" dirty="0" smtClean="0">
                <a:solidFill>
                  <a:srgbClr val="002060"/>
                </a:solidFill>
              </a:rPr>
              <a:t>maximum </a:t>
            </a:r>
            <a:r>
              <a:rPr lang="en-US" sz="2000" b="1" dirty="0">
                <a:solidFill>
                  <a:srgbClr val="002060"/>
                </a:solidFill>
              </a:rPr>
              <a:t>size. </a:t>
            </a:r>
            <a:r>
              <a:rPr lang="en-US" sz="2000" dirty="0">
                <a:solidFill>
                  <a:srgbClr val="002060"/>
                </a:solidFill>
              </a:rPr>
              <a:t>For example, If the array size is 5 , then </a:t>
            </a:r>
            <a:r>
              <a:rPr lang="en-US" sz="2000" dirty="0" smtClean="0">
                <a:solidFill>
                  <a:srgbClr val="002060"/>
                </a:solidFill>
              </a:rPr>
              <a:t> the </a:t>
            </a:r>
            <a:r>
              <a:rPr lang="en-US" sz="2000" dirty="0">
                <a:solidFill>
                  <a:srgbClr val="002060"/>
                </a:solidFill>
              </a:rPr>
              <a:t>first subscript is 0, the second is 1 and so on the last </a:t>
            </a:r>
            <a:r>
              <a:rPr lang="en-US" sz="2000" dirty="0" smtClean="0">
                <a:solidFill>
                  <a:srgbClr val="002060"/>
                </a:solidFill>
              </a:rPr>
              <a:t>subscript </a:t>
            </a:r>
            <a:r>
              <a:rPr lang="en-US" sz="2000" dirty="0">
                <a:solidFill>
                  <a:srgbClr val="002060"/>
                </a:solidFill>
              </a:rPr>
              <a:t>is 4. In general  </a:t>
            </a:r>
            <a:r>
              <a:rPr lang="en-US" sz="2000" dirty="0" err="1">
                <a:solidFill>
                  <a:srgbClr val="002060"/>
                </a:solidFill>
                <a:latin typeface="Arial Rounded MT Bold" pitchFamily="34" charset="0"/>
              </a:rPr>
              <a:t>i</a:t>
            </a:r>
            <a:r>
              <a:rPr lang="en-US" sz="2000" baseline="30000" dirty="0" err="1">
                <a:solidFill>
                  <a:srgbClr val="002060"/>
                </a:solidFill>
                <a:latin typeface="Arial Rounded MT Bold" pitchFamily="34" charset="0"/>
              </a:rPr>
              <a:t>th</a:t>
            </a:r>
            <a:r>
              <a:rPr lang="en-US" sz="2000" dirty="0">
                <a:solidFill>
                  <a:srgbClr val="002060"/>
                </a:solidFill>
                <a:latin typeface="Arial Rounded MT Bold" pitchFamily="34" charset="0"/>
              </a:rPr>
              <a:t> </a:t>
            </a:r>
            <a:r>
              <a:rPr lang="en-US" sz="2000" dirty="0">
                <a:solidFill>
                  <a:srgbClr val="002060"/>
                </a:solidFill>
              </a:rPr>
              <a:t>element has subscript </a:t>
            </a:r>
            <a:r>
              <a:rPr lang="en-US" sz="2000" dirty="0">
                <a:solidFill>
                  <a:srgbClr val="002060"/>
                </a:solidFill>
                <a:latin typeface="Arial Rounded MT Bold" pitchFamily="34" charset="0"/>
              </a:rPr>
              <a:t>(i-1)</a:t>
            </a:r>
            <a:r>
              <a:rPr lang="en-US" sz="2000" dirty="0">
                <a:solidFill>
                  <a:srgbClr val="002060"/>
                </a:solidFill>
              </a:rPr>
              <a:t>.</a:t>
            </a:r>
          </a:p>
          <a:p>
            <a:pPr algn="just" eaLnBrk="1" hangingPunct="1">
              <a:buFontTx/>
              <a:buNone/>
              <a:defRPr/>
            </a:pPr>
            <a:r>
              <a:rPr lang="en-US" sz="2000" dirty="0">
                <a:solidFill>
                  <a:srgbClr val="002060"/>
                </a:solidFill>
              </a:rPr>
              <a:t>	</a:t>
            </a:r>
          </a:p>
        </p:txBody>
      </p:sp>
      <p:sp>
        <p:nvSpPr>
          <p:cNvPr id="12" name="Slide Number Placeholder 11"/>
          <p:cNvSpPr>
            <a:spLocks noGrp="1"/>
          </p:cNvSpPr>
          <p:nvPr>
            <p:ph type="sldNum" sz="quarter" idx="12"/>
          </p:nvPr>
        </p:nvSpPr>
        <p:spPr/>
        <p:txBody>
          <a:bodyPr/>
          <a:lstStyle/>
          <a:p>
            <a:fld id="{EB572375-96E0-4DBB-B3D7-B1489209CDB4}" type="slidenum">
              <a:rPr lang="en-US" smtClean="0"/>
              <a:pPr/>
              <a:t>6</a:t>
            </a:fld>
            <a:endParaRPr lang="en-US"/>
          </a:p>
        </p:txBody>
      </p:sp>
      <p:sp>
        <p:nvSpPr>
          <p:cNvPr id="2" name="Title 1"/>
          <p:cNvSpPr>
            <a:spLocks noGrp="1"/>
          </p:cNvSpPr>
          <p:nvPr>
            <p:ph type="title"/>
          </p:nvPr>
        </p:nvSpPr>
        <p:spPr>
          <a:xfrm>
            <a:off x="1219200" y="228600"/>
            <a:ext cx="7162801" cy="838200"/>
          </a:xfrm>
        </p:spPr>
        <p:txBody>
          <a:bodyPr>
            <a:normAutofit fontScale="90000"/>
          </a:bodyPr>
          <a:lstStyle/>
          <a:p>
            <a:pPr algn="ctr"/>
            <a:r>
              <a:rPr lang="en-US" sz="2900" b="1" dirty="0" smtClean="0">
                <a:solidFill>
                  <a:srgbClr val="002060"/>
                </a:solidFill>
              </a:rPr>
              <a:t>1D Array-</a:t>
            </a:r>
            <a:r>
              <a:rPr lang="en-US" sz="3200" b="1" dirty="0" smtClean="0">
                <a:solidFill>
                  <a:srgbClr val="002060"/>
                </a:solidFill>
              </a:rPr>
              <a:t>Rules </a:t>
            </a:r>
            <a:r>
              <a:rPr lang="en-US" sz="3200" b="1" dirty="0">
                <a:solidFill>
                  <a:srgbClr val="002060"/>
                </a:solidFill>
              </a:rPr>
              <a:t>for subscript:</a:t>
            </a:r>
            <a:r>
              <a:rPr lang="en-US" sz="3200" dirty="0">
                <a:solidFill>
                  <a:srgbClr val="002060"/>
                </a:solidFill>
              </a:rPr>
              <a:t/>
            </a:r>
            <a:br>
              <a:rPr lang="en-US" sz="3200" dirty="0">
                <a:solidFill>
                  <a:srgbClr val="002060"/>
                </a:solidFill>
              </a:rPr>
            </a:br>
            <a:endParaRPr lang="en-US" sz="2900" b="1" i="1" dirty="0">
              <a:solidFill>
                <a:srgbClr val="002060"/>
              </a:solidFill>
            </a:endParaRPr>
          </a:p>
        </p:txBody>
      </p:sp>
    </p:spTree>
    <p:extLst>
      <p:ext uri="{BB962C8B-B14F-4D97-AF65-F5344CB8AC3E}">
        <p14:creationId xmlns:p14="http://schemas.microsoft.com/office/powerpoint/2010/main" val="21251805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143000" y="914400"/>
            <a:ext cx="8001000" cy="5943600"/>
          </a:xfrm>
        </p:spPr>
        <p:txBody>
          <a:bodyPr/>
          <a:lstStyle/>
          <a:p>
            <a:pPr algn="just" eaLnBrk="1" hangingPunct="1">
              <a:spcBef>
                <a:spcPts val="0"/>
              </a:spcBef>
              <a:buFontTx/>
              <a:buNone/>
            </a:pPr>
            <a:endParaRPr lang="en-US" sz="2000" dirty="0" smtClean="0"/>
          </a:p>
          <a:p>
            <a:pPr algn="just">
              <a:spcBef>
                <a:spcPts val="0"/>
              </a:spcBef>
            </a:pPr>
            <a:r>
              <a:rPr lang="en-US" sz="2000" dirty="0" smtClean="0">
                <a:solidFill>
                  <a:srgbClr val="002060"/>
                </a:solidFill>
              </a:rPr>
              <a:t> </a:t>
            </a:r>
            <a:r>
              <a:rPr lang="en-US" sz="2000" b="1" dirty="0" smtClean="0">
                <a:solidFill>
                  <a:srgbClr val="002060"/>
                </a:solidFill>
              </a:rPr>
              <a:t>Count the number of characters in a string</a:t>
            </a:r>
          </a:p>
          <a:p>
            <a:pPr algn="just">
              <a:spcBef>
                <a:spcPts val="0"/>
              </a:spcBef>
            </a:pPr>
            <a:r>
              <a:rPr lang="en-US" sz="2000" b="1" dirty="0" smtClean="0">
                <a:solidFill>
                  <a:srgbClr val="002060"/>
                </a:solidFill>
              </a:rPr>
              <a:t>Count the number of words in a sentence </a:t>
            </a:r>
          </a:p>
          <a:p>
            <a:pPr algn="just">
              <a:spcBef>
                <a:spcPts val="0"/>
              </a:spcBef>
            </a:pPr>
            <a:r>
              <a:rPr lang="en-US" sz="2000" b="1" dirty="0" smtClean="0">
                <a:solidFill>
                  <a:srgbClr val="002060"/>
                </a:solidFill>
              </a:rPr>
              <a:t>Change all lower case letters into uppercase in a sentence</a:t>
            </a:r>
          </a:p>
          <a:p>
            <a:pPr algn="just">
              <a:spcBef>
                <a:spcPts val="0"/>
              </a:spcBef>
            </a:pPr>
            <a:r>
              <a:rPr lang="en-US" sz="2000" b="1" dirty="0" smtClean="0">
                <a:solidFill>
                  <a:srgbClr val="002060"/>
                </a:solidFill>
              </a:rPr>
              <a:t>Check whether a string is Palindrome or not</a:t>
            </a:r>
          </a:p>
          <a:p>
            <a:pPr algn="just">
              <a:spcBef>
                <a:spcPts val="0"/>
              </a:spcBef>
            </a:pPr>
            <a:r>
              <a:rPr lang="en-US" sz="2000" b="1" dirty="0" smtClean="0"/>
              <a:t>To convert a given string representing a number to an integer </a:t>
            </a:r>
          </a:p>
          <a:p>
            <a:pPr algn="just">
              <a:spcBef>
                <a:spcPts val="0"/>
              </a:spcBef>
            </a:pPr>
            <a:r>
              <a:rPr lang="en-US" sz="2000" b="1" dirty="0" smtClean="0">
                <a:solidFill>
                  <a:srgbClr val="002060"/>
                </a:solidFill>
              </a:rPr>
              <a:t>Finding Substring in Main String</a:t>
            </a:r>
          </a:p>
          <a:p>
            <a:pPr algn="just">
              <a:spcBef>
                <a:spcPts val="0"/>
              </a:spcBef>
            </a:pPr>
            <a:r>
              <a:rPr lang="en-US" sz="2000" b="1" dirty="0" smtClean="0"/>
              <a:t>To count the number of vowels and consonants  in a   given string.</a:t>
            </a:r>
          </a:p>
          <a:p>
            <a:pPr algn="just">
              <a:spcBef>
                <a:spcPts val="0"/>
              </a:spcBef>
            </a:pPr>
            <a:r>
              <a:rPr lang="en-US" sz="2000" b="1" dirty="0" smtClean="0"/>
              <a:t>To Accept a String and display no of each Vowel</a:t>
            </a:r>
          </a:p>
          <a:p>
            <a:pPr algn="just">
              <a:spcBef>
                <a:spcPts val="0"/>
              </a:spcBef>
            </a:pPr>
            <a:r>
              <a:rPr lang="en-US" sz="2000" b="1" dirty="0" smtClean="0"/>
              <a:t>To Accept a String and display in Reverse</a:t>
            </a:r>
          </a:p>
          <a:p>
            <a:pPr algn="just">
              <a:spcBef>
                <a:spcPts val="0"/>
              </a:spcBef>
            </a:pPr>
            <a:r>
              <a:rPr lang="en-US" sz="2000" b="1" dirty="0" smtClean="0"/>
              <a:t>To Accept a String and display its alternate characters</a:t>
            </a:r>
          </a:p>
          <a:p>
            <a:pPr algn="just">
              <a:spcBef>
                <a:spcPts val="0"/>
              </a:spcBef>
            </a:pPr>
            <a:r>
              <a:rPr lang="en-US" sz="2000" b="1" dirty="0" smtClean="0"/>
              <a:t>To Accept a String and display Alternate characters in  reverse case</a:t>
            </a:r>
          </a:p>
          <a:p>
            <a:pPr algn="just">
              <a:spcBef>
                <a:spcPts val="0"/>
              </a:spcBef>
            </a:pPr>
            <a:r>
              <a:rPr lang="en-US" sz="2000" b="1" dirty="0" smtClean="0"/>
              <a:t>To Accept a String and display its substring(Accept parameters from user)  	 ex. </a:t>
            </a:r>
            <a:r>
              <a:rPr lang="en-US" sz="2000" b="1" dirty="0" err="1" smtClean="0"/>
              <a:t>substr</a:t>
            </a:r>
            <a:r>
              <a:rPr lang="en-US" sz="2000" b="1" dirty="0" smtClean="0"/>
              <a:t>(</a:t>
            </a:r>
            <a:r>
              <a:rPr lang="en-US" sz="2000" b="1" dirty="0" err="1" smtClean="0"/>
              <a:t>str,start_pos,no_of_chars</a:t>
            </a:r>
            <a:r>
              <a:rPr lang="en-US" sz="2000" b="1" dirty="0" smtClean="0"/>
              <a:t>)</a:t>
            </a:r>
          </a:p>
          <a:p>
            <a:pPr algn="just">
              <a:spcBef>
                <a:spcPts val="0"/>
              </a:spcBef>
            </a:pPr>
            <a:r>
              <a:rPr lang="en-US" sz="2000" b="1" dirty="0" smtClean="0"/>
              <a:t>Program to Accept 2 strings and display combination of two strings</a:t>
            </a:r>
          </a:p>
          <a:p>
            <a:pPr algn="just">
              <a:spcBef>
                <a:spcPts val="0"/>
              </a:spcBef>
              <a:buNone/>
            </a:pPr>
            <a:r>
              <a:rPr lang="en-US" sz="2000" b="1" dirty="0" smtClean="0">
                <a:solidFill>
                  <a:srgbClr val="800000"/>
                </a:solidFill>
                <a:sym typeface="Wingdings" pitchFamily="2" charset="2"/>
              </a:rPr>
              <a:t>	</a:t>
            </a:r>
          </a:p>
          <a:p>
            <a:pPr algn="just">
              <a:spcBef>
                <a:spcPts val="0"/>
              </a:spcBef>
            </a:pPr>
            <a:endParaRPr lang="en-US" sz="2000" dirty="0" smtClean="0">
              <a:solidFill>
                <a:srgbClr val="002060"/>
              </a:solidFill>
            </a:endParaRPr>
          </a:p>
        </p:txBody>
      </p:sp>
      <p:sp>
        <p:nvSpPr>
          <p:cNvPr id="26626" name="Rectangle 2"/>
          <p:cNvSpPr>
            <a:spLocks noGrp="1" noChangeArrowheads="1"/>
          </p:cNvSpPr>
          <p:nvPr>
            <p:ph type="title"/>
          </p:nvPr>
        </p:nvSpPr>
        <p:spPr>
          <a:xfrm>
            <a:off x="1273126" y="152400"/>
            <a:ext cx="7848600" cy="672230"/>
          </a:xfrm>
        </p:spPr>
        <p:txBody>
          <a:bodyPr>
            <a:noAutofit/>
          </a:bodyPr>
          <a:lstStyle/>
          <a:p>
            <a:pPr algn="ctr" eaLnBrk="1" hangingPunct="1"/>
            <a:r>
              <a:rPr lang="en-US" sz="3200" b="1" i="1" dirty="0" smtClean="0">
                <a:solidFill>
                  <a:srgbClr val="002060"/>
                </a:solidFill>
              </a:rPr>
              <a:t>Programs on Strings</a:t>
            </a: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60</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idx="1"/>
          </p:nvPr>
        </p:nvSpPr>
        <p:spPr>
          <a:xfrm>
            <a:off x="1219200" y="1143000"/>
            <a:ext cx="8229600" cy="4724400"/>
          </a:xfrm>
        </p:spPr>
        <p:txBody>
          <a:bodyPr/>
          <a:lstStyle/>
          <a:p>
            <a:pPr algn="just">
              <a:spcBef>
                <a:spcPct val="0"/>
              </a:spcBef>
              <a:defRPr/>
            </a:pPr>
            <a:r>
              <a:rPr lang="en-US" sz="2000" dirty="0" smtClean="0">
                <a:solidFill>
                  <a:srgbClr val="002060"/>
                </a:solidFill>
              </a:rPr>
              <a:t>Used to manipulate a given string.</a:t>
            </a:r>
          </a:p>
          <a:p>
            <a:pPr algn="just">
              <a:spcBef>
                <a:spcPct val="0"/>
              </a:spcBef>
              <a:buNone/>
              <a:defRPr/>
            </a:pPr>
            <a:endParaRPr lang="en-US" sz="2000" dirty="0" smtClean="0">
              <a:solidFill>
                <a:srgbClr val="002060"/>
              </a:solidFill>
            </a:endParaRPr>
          </a:p>
          <a:p>
            <a:pPr algn="just">
              <a:spcBef>
                <a:spcPct val="0"/>
              </a:spcBef>
              <a:defRPr/>
            </a:pPr>
            <a:r>
              <a:rPr lang="en-US" sz="2000" dirty="0" smtClean="0">
                <a:solidFill>
                  <a:srgbClr val="002060"/>
                </a:solidFill>
              </a:rPr>
              <a:t>These functions are part of</a:t>
            </a:r>
            <a:r>
              <a:rPr lang="en-US" sz="2000" dirty="0" smtClean="0"/>
              <a:t> </a:t>
            </a:r>
            <a:r>
              <a:rPr lang="en-US" sz="2000" b="1" dirty="0" err="1" smtClean="0">
                <a:solidFill>
                  <a:srgbClr val="C00000"/>
                </a:solidFill>
              </a:rPr>
              <a:t>string.h</a:t>
            </a:r>
            <a:r>
              <a:rPr lang="en-US" sz="2000" dirty="0" smtClean="0"/>
              <a:t> </a:t>
            </a:r>
            <a:r>
              <a:rPr lang="en-US" sz="2000" dirty="0" smtClean="0">
                <a:solidFill>
                  <a:srgbClr val="002060"/>
                </a:solidFill>
              </a:rPr>
              <a:t>header file.</a:t>
            </a:r>
          </a:p>
          <a:p>
            <a:pPr algn="just" eaLnBrk="1" hangingPunct="1">
              <a:spcBef>
                <a:spcPct val="0"/>
              </a:spcBef>
              <a:buFontTx/>
              <a:buNone/>
              <a:defRPr/>
            </a:pPr>
            <a:endParaRPr lang="en-US" sz="2000" dirty="0" smtClean="0"/>
          </a:p>
          <a:p>
            <a:pPr lvl="1" algn="just" eaLnBrk="1" hangingPunct="1">
              <a:spcBef>
                <a:spcPct val="0"/>
              </a:spcBef>
              <a:buFont typeface="Wingdings" pitchFamily="2" charset="2"/>
              <a:buChar char="§"/>
              <a:defRPr/>
            </a:pPr>
            <a:r>
              <a:rPr lang="en-US" sz="2000" b="1" dirty="0" err="1" smtClean="0">
                <a:solidFill>
                  <a:srgbClr val="800000"/>
                </a:solidFill>
              </a:rPr>
              <a:t>strlen</a:t>
            </a:r>
            <a:r>
              <a:rPr lang="en-US" sz="2000" b="1" dirty="0" smtClean="0">
                <a:solidFill>
                  <a:srgbClr val="800000"/>
                </a:solidFill>
              </a:rPr>
              <a:t> ()</a:t>
            </a:r>
          </a:p>
          <a:p>
            <a:pPr lvl="2" algn="just" eaLnBrk="1" hangingPunct="1">
              <a:spcBef>
                <a:spcPct val="0"/>
              </a:spcBef>
              <a:buFont typeface="Wingdings" pitchFamily="2" charset="2"/>
              <a:buChar char="ü"/>
              <a:defRPr/>
            </a:pPr>
            <a:r>
              <a:rPr lang="en-US" sz="2000" b="1" dirty="0" smtClean="0"/>
              <a:t> </a:t>
            </a:r>
            <a:r>
              <a:rPr lang="en-US" sz="2000" b="1" dirty="0" smtClean="0">
                <a:solidFill>
                  <a:srgbClr val="002060"/>
                </a:solidFill>
              </a:rPr>
              <a:t>gives the length of the string</a:t>
            </a:r>
            <a:r>
              <a:rPr lang="en-US" sz="2000" b="1" dirty="0" smtClean="0"/>
              <a:t>. E.g. </a:t>
            </a:r>
            <a:r>
              <a:rPr lang="en-US" sz="2000" b="1" dirty="0" err="1" smtClean="0">
                <a:solidFill>
                  <a:srgbClr val="0000CC"/>
                </a:solidFill>
                <a:effectLst>
                  <a:outerShdw blurRad="38100" dist="38100" dir="2700000" algn="tl">
                    <a:srgbClr val="000000">
                      <a:alpha val="43137"/>
                    </a:srgbClr>
                  </a:outerShdw>
                </a:effectLst>
              </a:rPr>
              <a:t>strlen</a:t>
            </a:r>
            <a:r>
              <a:rPr lang="en-US" sz="2000" b="1" dirty="0" smtClean="0">
                <a:solidFill>
                  <a:srgbClr val="0000CC"/>
                </a:solidFill>
                <a:effectLst>
                  <a:outerShdw blurRad="38100" dist="38100" dir="2700000" algn="tl">
                    <a:srgbClr val="000000">
                      <a:alpha val="43137"/>
                    </a:srgbClr>
                  </a:outerShdw>
                </a:effectLst>
              </a:rPr>
              <a:t>(string)</a:t>
            </a:r>
          </a:p>
          <a:p>
            <a:pPr lvl="2" algn="just" eaLnBrk="1" hangingPunct="1">
              <a:spcBef>
                <a:spcPct val="0"/>
              </a:spcBef>
              <a:buFont typeface="Wingdings" pitchFamily="2" charset="2"/>
              <a:buChar char="ü"/>
              <a:defRPr/>
            </a:pPr>
            <a:endParaRPr lang="en-US" sz="2000" b="1" dirty="0" smtClean="0">
              <a:solidFill>
                <a:srgbClr val="0000CC"/>
              </a:solidFill>
              <a:effectLst>
                <a:outerShdw blurRad="38100" dist="38100" dir="2700000" algn="tl">
                  <a:srgbClr val="000000">
                    <a:alpha val="43137"/>
                  </a:srgbClr>
                </a:outerShdw>
              </a:effectLst>
            </a:endParaRPr>
          </a:p>
          <a:p>
            <a:pPr lvl="1" algn="just" eaLnBrk="1" hangingPunct="1">
              <a:spcBef>
                <a:spcPct val="0"/>
              </a:spcBef>
              <a:buFont typeface="Wingdings" pitchFamily="2" charset="2"/>
              <a:buChar char="§"/>
              <a:defRPr/>
            </a:pPr>
            <a:r>
              <a:rPr lang="en-US" sz="2000" b="1" dirty="0" err="1" smtClean="0">
                <a:solidFill>
                  <a:srgbClr val="800000"/>
                </a:solidFill>
              </a:rPr>
              <a:t>strcpy</a:t>
            </a:r>
            <a:r>
              <a:rPr lang="en-US" sz="2000" b="1" dirty="0" smtClean="0">
                <a:solidFill>
                  <a:srgbClr val="800000"/>
                </a:solidFill>
              </a:rPr>
              <a:t> ()</a:t>
            </a:r>
          </a:p>
          <a:p>
            <a:pPr lvl="2" algn="just" eaLnBrk="1" hangingPunct="1">
              <a:spcBef>
                <a:spcPct val="0"/>
              </a:spcBef>
              <a:buFont typeface="Wingdings" pitchFamily="2" charset="2"/>
              <a:buChar char="ü"/>
              <a:defRPr/>
            </a:pPr>
            <a:r>
              <a:rPr lang="en-US" sz="2000" b="1" dirty="0" smtClean="0"/>
              <a:t> </a:t>
            </a:r>
            <a:r>
              <a:rPr lang="en-US" sz="2000" b="1" dirty="0" smtClean="0">
                <a:solidFill>
                  <a:srgbClr val="002060"/>
                </a:solidFill>
              </a:rPr>
              <a:t>copies one string to other</a:t>
            </a:r>
            <a:r>
              <a:rPr lang="en-US" sz="2000" b="1" dirty="0" smtClean="0"/>
              <a:t>. E.g. </a:t>
            </a:r>
            <a:r>
              <a:rPr lang="en-US" sz="2000" b="1" dirty="0" err="1" smtClean="0">
                <a:solidFill>
                  <a:srgbClr val="0000CC"/>
                </a:solidFill>
                <a:effectLst>
                  <a:outerShdw blurRad="38100" dist="38100" dir="2700000" algn="tl">
                    <a:srgbClr val="000000">
                      <a:alpha val="43137"/>
                    </a:srgbClr>
                  </a:outerShdw>
                </a:effectLst>
              </a:rPr>
              <a:t>strcpy</a:t>
            </a:r>
            <a:r>
              <a:rPr lang="en-US" sz="2000" b="1" dirty="0" smtClean="0">
                <a:solidFill>
                  <a:srgbClr val="0000CC"/>
                </a:solidFill>
                <a:effectLst>
                  <a:outerShdw blurRad="38100" dist="38100" dir="2700000" algn="tl">
                    <a:srgbClr val="000000">
                      <a:alpha val="43137"/>
                    </a:srgbClr>
                  </a:outerShdw>
                </a:effectLst>
              </a:rPr>
              <a:t>(Dstr1,Sstr2)</a:t>
            </a:r>
          </a:p>
          <a:p>
            <a:pPr lvl="2" algn="just" eaLnBrk="1" hangingPunct="1">
              <a:spcBef>
                <a:spcPct val="0"/>
              </a:spcBef>
              <a:buFont typeface="Wingdings" pitchFamily="2" charset="2"/>
              <a:buChar char="ü"/>
              <a:defRPr/>
            </a:pPr>
            <a:endParaRPr lang="en-US" sz="2000" b="1" dirty="0" smtClean="0">
              <a:solidFill>
                <a:srgbClr val="0000CC"/>
              </a:solidFill>
              <a:effectLst>
                <a:outerShdw blurRad="38100" dist="38100" dir="2700000" algn="tl">
                  <a:srgbClr val="000000">
                    <a:alpha val="43137"/>
                  </a:srgbClr>
                </a:outerShdw>
              </a:effectLst>
            </a:endParaRPr>
          </a:p>
          <a:p>
            <a:pPr lvl="1" algn="just" eaLnBrk="1" hangingPunct="1">
              <a:spcBef>
                <a:spcPct val="0"/>
              </a:spcBef>
              <a:buFont typeface="Wingdings" pitchFamily="2" charset="2"/>
              <a:buChar char="§"/>
              <a:defRPr/>
            </a:pPr>
            <a:r>
              <a:rPr lang="en-US" sz="2000" b="1" dirty="0" err="1" smtClean="0">
                <a:solidFill>
                  <a:srgbClr val="800000"/>
                </a:solidFill>
              </a:rPr>
              <a:t>strcmp</a:t>
            </a:r>
            <a:r>
              <a:rPr lang="en-US" sz="2000" b="1" dirty="0" smtClean="0">
                <a:solidFill>
                  <a:srgbClr val="800000"/>
                </a:solidFill>
              </a:rPr>
              <a:t> ()</a:t>
            </a:r>
          </a:p>
          <a:p>
            <a:pPr lvl="2" algn="just" eaLnBrk="1" hangingPunct="1">
              <a:spcBef>
                <a:spcPct val="0"/>
              </a:spcBef>
              <a:buFont typeface="Wingdings" pitchFamily="2" charset="2"/>
              <a:buChar char="ü"/>
              <a:defRPr/>
            </a:pPr>
            <a:r>
              <a:rPr lang="en-US" sz="2000" b="1" dirty="0" smtClean="0"/>
              <a:t> </a:t>
            </a:r>
            <a:r>
              <a:rPr lang="en-US" sz="2000" b="1" dirty="0" smtClean="0">
                <a:solidFill>
                  <a:srgbClr val="002060"/>
                </a:solidFill>
              </a:rPr>
              <a:t>compares the two strings.</a:t>
            </a:r>
            <a:r>
              <a:rPr lang="en-US" sz="2000" b="1" dirty="0" smtClean="0"/>
              <a:t> E.g. </a:t>
            </a:r>
            <a:r>
              <a:rPr lang="en-US" sz="2000" b="1" dirty="0" err="1" smtClean="0">
                <a:solidFill>
                  <a:srgbClr val="0000CC"/>
                </a:solidFill>
                <a:effectLst>
                  <a:outerShdw blurRad="38100" dist="38100" dir="2700000" algn="tl">
                    <a:srgbClr val="000000">
                      <a:alpha val="43137"/>
                    </a:srgbClr>
                  </a:outerShdw>
                </a:effectLst>
              </a:rPr>
              <a:t>strcmp</a:t>
            </a:r>
            <a:r>
              <a:rPr lang="en-US" sz="2000" b="1" dirty="0" smtClean="0">
                <a:solidFill>
                  <a:srgbClr val="0000CC"/>
                </a:solidFill>
                <a:effectLst>
                  <a:outerShdw blurRad="38100" dist="38100" dir="2700000" algn="tl">
                    <a:srgbClr val="000000">
                      <a:alpha val="43137"/>
                    </a:srgbClr>
                  </a:outerShdw>
                </a:effectLst>
              </a:rPr>
              <a:t>(str1,str2)</a:t>
            </a:r>
          </a:p>
          <a:p>
            <a:pPr lvl="2" algn="just" eaLnBrk="1" hangingPunct="1">
              <a:spcBef>
                <a:spcPct val="0"/>
              </a:spcBef>
              <a:buFont typeface="Wingdings" pitchFamily="2" charset="2"/>
              <a:buChar char="ü"/>
              <a:defRPr/>
            </a:pPr>
            <a:endParaRPr lang="en-US" sz="2000" b="1" dirty="0" smtClean="0">
              <a:solidFill>
                <a:srgbClr val="0000CC"/>
              </a:solidFill>
              <a:effectLst>
                <a:outerShdw blurRad="38100" dist="38100" dir="2700000" algn="tl">
                  <a:srgbClr val="000000">
                    <a:alpha val="43137"/>
                  </a:srgbClr>
                </a:outerShdw>
              </a:effectLst>
            </a:endParaRPr>
          </a:p>
          <a:p>
            <a:pPr lvl="1" algn="just" eaLnBrk="1" hangingPunct="1">
              <a:spcBef>
                <a:spcPct val="0"/>
              </a:spcBef>
              <a:buFont typeface="Wingdings" pitchFamily="2" charset="2"/>
              <a:buChar char="§"/>
              <a:defRPr/>
            </a:pPr>
            <a:r>
              <a:rPr lang="en-US" sz="2000" b="1" dirty="0" err="1" smtClean="0">
                <a:solidFill>
                  <a:srgbClr val="800000"/>
                </a:solidFill>
              </a:rPr>
              <a:t>strcat</a:t>
            </a:r>
            <a:r>
              <a:rPr lang="en-US" sz="2000" b="1" dirty="0" smtClean="0">
                <a:solidFill>
                  <a:srgbClr val="800000"/>
                </a:solidFill>
              </a:rPr>
              <a:t> ()</a:t>
            </a:r>
          </a:p>
          <a:p>
            <a:pPr lvl="2" algn="just" eaLnBrk="1" hangingPunct="1">
              <a:spcBef>
                <a:spcPct val="0"/>
              </a:spcBef>
              <a:buFont typeface="Wingdings" pitchFamily="2" charset="2"/>
              <a:buChar char="ü"/>
              <a:defRPr/>
            </a:pPr>
            <a:r>
              <a:rPr lang="en-US" sz="2000" b="1" dirty="0" err="1" smtClean="0">
                <a:solidFill>
                  <a:srgbClr val="002060"/>
                </a:solidFill>
              </a:rPr>
              <a:t>Concatinate</a:t>
            </a:r>
            <a:r>
              <a:rPr lang="en-US" sz="2000" b="1" dirty="0" smtClean="0">
                <a:solidFill>
                  <a:srgbClr val="002060"/>
                </a:solidFill>
              </a:rPr>
              <a:t> the two strings</a:t>
            </a:r>
            <a:r>
              <a:rPr lang="en-US" sz="2000" b="1" dirty="0" smtClean="0"/>
              <a:t>. E.g. </a:t>
            </a:r>
            <a:r>
              <a:rPr lang="en-US" sz="2000" b="1" dirty="0" err="1" smtClean="0">
                <a:solidFill>
                  <a:srgbClr val="0000CC"/>
                </a:solidFill>
                <a:effectLst>
                  <a:outerShdw blurRad="38100" dist="38100" dir="2700000" algn="tl">
                    <a:srgbClr val="000000">
                      <a:alpha val="43137"/>
                    </a:srgbClr>
                  </a:outerShdw>
                </a:effectLst>
              </a:rPr>
              <a:t>strcat</a:t>
            </a:r>
            <a:r>
              <a:rPr lang="en-US" sz="2000" b="1" dirty="0" smtClean="0">
                <a:solidFill>
                  <a:srgbClr val="0000CC"/>
                </a:solidFill>
                <a:effectLst>
                  <a:outerShdw blurRad="38100" dist="38100" dir="2700000" algn="tl">
                    <a:srgbClr val="000000">
                      <a:alpha val="43137"/>
                    </a:srgbClr>
                  </a:outerShdw>
                </a:effectLst>
              </a:rPr>
              <a:t>(str1,str2)</a:t>
            </a:r>
          </a:p>
        </p:txBody>
      </p:sp>
      <p:sp>
        <p:nvSpPr>
          <p:cNvPr id="2" name="Title 1"/>
          <p:cNvSpPr>
            <a:spLocks noGrp="1"/>
          </p:cNvSpPr>
          <p:nvPr>
            <p:ph type="title"/>
          </p:nvPr>
        </p:nvSpPr>
        <p:spPr>
          <a:xfrm>
            <a:off x="1143000" y="0"/>
            <a:ext cx="8001000" cy="778592"/>
          </a:xfrm>
        </p:spPr>
        <p:txBody>
          <a:bodyPr>
            <a:normAutofit fontScale="90000"/>
          </a:bodyPr>
          <a:lstStyle/>
          <a:p>
            <a:pPr algn="ctr"/>
            <a:r>
              <a:rPr lang="en-US" b="1" i="1" kern="0" dirty="0"/>
              <a:t>Library </a:t>
            </a:r>
            <a:r>
              <a:rPr lang="en-US" b="1" i="1" kern="0" dirty="0" smtClean="0"/>
              <a:t>functions: </a:t>
            </a:r>
            <a:r>
              <a:rPr lang="en-US" b="1" i="1" kern="0" dirty="0"/>
              <a:t>String Handling functions (built-in)</a:t>
            </a:r>
            <a:endParaRPr lang="en-US" b="1" i="1" dirty="0"/>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61</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1219200" y="1066800"/>
            <a:ext cx="7467600" cy="5791200"/>
          </a:xfrm>
        </p:spPr>
        <p:txBody>
          <a:bodyPr/>
          <a:lstStyle/>
          <a:p>
            <a:pPr algn="just" eaLnBrk="1" hangingPunct="1">
              <a:lnSpc>
                <a:spcPct val="80000"/>
              </a:lnSpc>
              <a:spcBef>
                <a:spcPts val="600"/>
              </a:spcBef>
              <a:spcAft>
                <a:spcPts val="600"/>
              </a:spcAft>
            </a:pPr>
            <a:endParaRPr lang="en-US" sz="2000" dirty="0" smtClean="0">
              <a:solidFill>
                <a:schemeClr val="accent2"/>
              </a:solidFill>
            </a:endParaRPr>
          </a:p>
          <a:p>
            <a:pPr algn="just" eaLnBrk="1" hangingPunct="1">
              <a:lnSpc>
                <a:spcPct val="80000"/>
              </a:lnSpc>
              <a:spcBef>
                <a:spcPts val="600"/>
              </a:spcBef>
              <a:spcAft>
                <a:spcPts val="600"/>
              </a:spcAft>
              <a:buFont typeface="Wingdings" pitchFamily="2" charset="2"/>
              <a:buChar char="Ø"/>
            </a:pPr>
            <a:r>
              <a:rPr lang="en-US" sz="2000" dirty="0" smtClean="0">
                <a:solidFill>
                  <a:srgbClr val="0000FF"/>
                </a:solidFill>
              </a:rPr>
              <a:t> String length can be obtained by using the following function</a:t>
            </a:r>
          </a:p>
          <a:p>
            <a:pPr algn="just" eaLnBrk="1" hangingPunct="1">
              <a:lnSpc>
                <a:spcPct val="80000"/>
              </a:lnSpc>
              <a:spcBef>
                <a:spcPts val="600"/>
              </a:spcBef>
              <a:spcAft>
                <a:spcPts val="600"/>
              </a:spcAft>
              <a:buFontTx/>
              <a:buNone/>
            </a:pPr>
            <a:r>
              <a:rPr lang="en-US" sz="2000" dirty="0" smtClean="0"/>
              <a:t>			</a:t>
            </a:r>
            <a:r>
              <a:rPr lang="en-US" sz="2000" b="1" dirty="0" smtClean="0">
                <a:solidFill>
                  <a:srgbClr val="800000"/>
                </a:solidFill>
              </a:rPr>
              <a:t>n=</a:t>
            </a:r>
            <a:r>
              <a:rPr lang="en-US" sz="2000" b="1" dirty="0" err="1" smtClean="0">
                <a:solidFill>
                  <a:srgbClr val="800000"/>
                </a:solidFill>
              </a:rPr>
              <a:t>strlen</a:t>
            </a:r>
            <a:r>
              <a:rPr lang="en-US" sz="2000" b="1" dirty="0" smtClean="0">
                <a:solidFill>
                  <a:srgbClr val="800000"/>
                </a:solidFill>
              </a:rPr>
              <a:t>(string);</a:t>
            </a:r>
          </a:p>
          <a:p>
            <a:pPr algn="just" eaLnBrk="1" hangingPunct="1">
              <a:lnSpc>
                <a:spcPct val="80000"/>
              </a:lnSpc>
              <a:spcBef>
                <a:spcPts val="600"/>
              </a:spcBef>
              <a:spcAft>
                <a:spcPts val="600"/>
              </a:spcAft>
              <a:buFontTx/>
              <a:buNone/>
            </a:pPr>
            <a:endParaRPr lang="en-US" sz="2000" b="1" dirty="0" smtClean="0">
              <a:solidFill>
                <a:srgbClr val="800000"/>
              </a:solidFill>
            </a:endParaRPr>
          </a:p>
          <a:p>
            <a:pPr algn="just" eaLnBrk="1" hangingPunct="1">
              <a:lnSpc>
                <a:spcPct val="80000"/>
              </a:lnSpc>
              <a:spcBef>
                <a:spcPts val="600"/>
              </a:spcBef>
              <a:spcAft>
                <a:spcPts val="600"/>
              </a:spcAft>
              <a:buFont typeface="Wingdings" pitchFamily="2" charset="2"/>
              <a:buChar char="Ø"/>
            </a:pPr>
            <a:r>
              <a:rPr lang="en-US" sz="2000" dirty="0" smtClean="0"/>
              <a:t> </a:t>
            </a:r>
            <a:r>
              <a:rPr lang="en-US" sz="2000" dirty="0" smtClean="0">
                <a:solidFill>
                  <a:srgbClr val="002060"/>
                </a:solidFill>
              </a:rPr>
              <a:t>This function counts and returns the number of characters in a string, where ‘n’ is an integer variable which receives the value of the length of the string. </a:t>
            </a:r>
          </a:p>
          <a:p>
            <a:pPr algn="just" eaLnBrk="1" hangingPunct="1">
              <a:lnSpc>
                <a:spcPct val="80000"/>
              </a:lnSpc>
              <a:spcBef>
                <a:spcPts val="600"/>
              </a:spcBef>
              <a:spcAft>
                <a:spcPts val="600"/>
              </a:spcAft>
              <a:buFont typeface="Wingdings" pitchFamily="2" charset="2"/>
              <a:buChar char="Ø"/>
            </a:pPr>
            <a:endParaRPr lang="en-US" sz="2000" dirty="0" smtClean="0">
              <a:solidFill>
                <a:srgbClr val="002060"/>
              </a:solidFill>
            </a:endParaRPr>
          </a:p>
          <a:p>
            <a:pPr algn="just" eaLnBrk="1" hangingPunct="1">
              <a:lnSpc>
                <a:spcPct val="80000"/>
              </a:lnSpc>
              <a:spcBef>
                <a:spcPts val="600"/>
              </a:spcBef>
              <a:spcAft>
                <a:spcPts val="600"/>
              </a:spcAft>
              <a:buFont typeface="Wingdings" pitchFamily="2" charset="2"/>
              <a:buChar char="Ø"/>
            </a:pPr>
            <a:r>
              <a:rPr lang="en-US" sz="2000" dirty="0" smtClean="0">
                <a:solidFill>
                  <a:srgbClr val="002060"/>
                </a:solidFill>
              </a:rPr>
              <a:t>The argument may be a </a:t>
            </a:r>
            <a:r>
              <a:rPr lang="en-US" sz="2000" b="1" dirty="0" smtClean="0">
                <a:solidFill>
                  <a:srgbClr val="0000FF"/>
                </a:solidFill>
              </a:rPr>
              <a:t>character array </a:t>
            </a:r>
            <a:r>
              <a:rPr lang="en-US" sz="2000" dirty="0" smtClean="0">
                <a:solidFill>
                  <a:srgbClr val="002060"/>
                </a:solidFill>
              </a:rPr>
              <a:t>OR </a:t>
            </a:r>
            <a:r>
              <a:rPr lang="en-US" sz="2000" b="1" dirty="0" smtClean="0">
                <a:solidFill>
                  <a:srgbClr val="0000FF"/>
                </a:solidFill>
              </a:rPr>
              <a:t>a string constant</a:t>
            </a:r>
            <a:r>
              <a:rPr lang="en-US" sz="2000" dirty="0" smtClean="0">
                <a:solidFill>
                  <a:srgbClr val="002060"/>
                </a:solidFill>
              </a:rPr>
              <a:t>.</a:t>
            </a:r>
          </a:p>
          <a:p>
            <a:pPr algn="just" eaLnBrk="1" hangingPunct="1">
              <a:lnSpc>
                <a:spcPct val="80000"/>
              </a:lnSpc>
              <a:spcBef>
                <a:spcPts val="600"/>
              </a:spcBef>
              <a:spcAft>
                <a:spcPts val="600"/>
              </a:spcAft>
              <a:buFontTx/>
              <a:buNone/>
            </a:pPr>
            <a:r>
              <a:rPr lang="en-US" sz="2000" dirty="0" smtClean="0">
                <a:solidFill>
                  <a:srgbClr val="002060"/>
                </a:solidFill>
              </a:rPr>
              <a:t>	</a:t>
            </a:r>
          </a:p>
          <a:p>
            <a:pPr algn="just" eaLnBrk="1" hangingPunct="1">
              <a:lnSpc>
                <a:spcPct val="80000"/>
              </a:lnSpc>
              <a:spcBef>
                <a:spcPts val="600"/>
              </a:spcBef>
              <a:spcAft>
                <a:spcPts val="600"/>
              </a:spcAft>
              <a:buFontTx/>
              <a:buNone/>
            </a:pPr>
            <a:r>
              <a:rPr lang="en-US" sz="2000" dirty="0" smtClean="0">
                <a:solidFill>
                  <a:srgbClr val="002060"/>
                </a:solidFill>
              </a:rPr>
              <a:t>		</a:t>
            </a:r>
            <a:r>
              <a:rPr lang="en-US" sz="2000" dirty="0" err="1" smtClean="0">
                <a:solidFill>
                  <a:srgbClr val="002060"/>
                </a:solidFill>
              </a:rPr>
              <a:t>Eg</a:t>
            </a:r>
            <a:r>
              <a:rPr lang="en-US" sz="2000" dirty="0" smtClean="0">
                <a:solidFill>
                  <a:srgbClr val="002060"/>
                </a:solidFill>
              </a:rPr>
              <a:t>. 1</a:t>
            </a:r>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&lt;&lt;</a:t>
            </a:r>
            <a:r>
              <a:rPr lang="en-US" sz="2000" b="1" dirty="0" err="1" smtClean="0">
                <a:solidFill>
                  <a:srgbClr val="C00000"/>
                </a:solidFill>
              </a:rPr>
              <a:t>strlen</a:t>
            </a:r>
            <a:r>
              <a:rPr lang="en-US" sz="2000" b="1" dirty="0" smtClean="0">
                <a:solidFill>
                  <a:srgbClr val="C00000"/>
                </a:solidFill>
              </a:rPr>
              <a:t>(“Manipal”);</a:t>
            </a:r>
            <a:r>
              <a:rPr lang="en-US" sz="2000" dirty="0" smtClean="0">
                <a:solidFill>
                  <a:srgbClr val="002060"/>
                </a:solidFill>
              </a:rPr>
              <a:t>       </a:t>
            </a:r>
            <a:r>
              <a:rPr lang="en-US" sz="2000" b="1" dirty="0" smtClean="0">
                <a:solidFill>
                  <a:srgbClr val="002060"/>
                </a:solidFill>
              </a:rPr>
              <a:t>prints  out 7</a:t>
            </a:r>
          </a:p>
          <a:p>
            <a:pPr algn="just" eaLnBrk="1" hangingPunct="1">
              <a:lnSpc>
                <a:spcPct val="80000"/>
              </a:lnSpc>
              <a:spcBef>
                <a:spcPts val="600"/>
              </a:spcBef>
              <a:spcAft>
                <a:spcPts val="600"/>
              </a:spcAft>
              <a:buFontTx/>
              <a:buNone/>
            </a:pPr>
            <a:endParaRPr lang="en-US" sz="2000" dirty="0" smtClean="0">
              <a:solidFill>
                <a:srgbClr val="002060"/>
              </a:solidFill>
            </a:endParaRPr>
          </a:p>
          <a:p>
            <a:pPr algn="just" eaLnBrk="1" hangingPunct="1">
              <a:lnSpc>
                <a:spcPct val="80000"/>
              </a:lnSpc>
              <a:spcBef>
                <a:spcPts val="600"/>
              </a:spcBef>
              <a:spcAft>
                <a:spcPts val="600"/>
              </a:spcAft>
              <a:buFontTx/>
              <a:buNone/>
            </a:pPr>
            <a:r>
              <a:rPr lang="en-US" sz="2000" dirty="0" smtClean="0">
                <a:solidFill>
                  <a:srgbClr val="002060"/>
                </a:solidFill>
              </a:rPr>
              <a:t>		</a:t>
            </a:r>
            <a:r>
              <a:rPr lang="en-US" sz="2000" dirty="0" err="1" smtClean="0">
                <a:solidFill>
                  <a:srgbClr val="002060"/>
                </a:solidFill>
              </a:rPr>
              <a:t>Eg</a:t>
            </a:r>
            <a:r>
              <a:rPr lang="en-US" sz="2000" dirty="0" smtClean="0">
                <a:solidFill>
                  <a:srgbClr val="002060"/>
                </a:solidFill>
              </a:rPr>
              <a:t>. 2</a:t>
            </a:r>
            <a:r>
              <a:rPr lang="en-US" sz="2000" b="1" dirty="0" smtClean="0">
                <a:solidFill>
                  <a:srgbClr val="C00000"/>
                </a:solidFill>
              </a:rPr>
              <a:t>)     char name[10]= “Hello”;</a:t>
            </a:r>
          </a:p>
          <a:p>
            <a:pPr algn="just">
              <a:lnSpc>
                <a:spcPct val="80000"/>
              </a:lnSpc>
              <a:spcBef>
                <a:spcPts val="600"/>
              </a:spcBef>
              <a:spcAft>
                <a:spcPts val="600"/>
              </a:spcAft>
              <a:buNone/>
            </a:pPr>
            <a:r>
              <a:rPr lang="en-US" sz="2000" b="1" dirty="0" smtClean="0">
                <a:solidFill>
                  <a:srgbClr val="C00000"/>
                </a:solidFill>
              </a:rPr>
              <a:t>		               </a:t>
            </a:r>
            <a:r>
              <a:rPr lang="en-US" sz="2000" b="1" dirty="0" err="1" smtClean="0">
                <a:solidFill>
                  <a:srgbClr val="C00000"/>
                </a:solidFill>
              </a:rPr>
              <a:t>cout</a:t>
            </a:r>
            <a:r>
              <a:rPr lang="en-US" sz="2000" b="1" dirty="0" smtClean="0">
                <a:solidFill>
                  <a:srgbClr val="C00000"/>
                </a:solidFill>
              </a:rPr>
              <a:t> &lt;&lt;</a:t>
            </a:r>
            <a:r>
              <a:rPr lang="en-US" sz="2000" b="1" dirty="0" err="1" smtClean="0">
                <a:solidFill>
                  <a:srgbClr val="C00000"/>
                </a:solidFill>
              </a:rPr>
              <a:t>strlen</a:t>
            </a:r>
            <a:r>
              <a:rPr lang="en-US" sz="2000" b="1" dirty="0" smtClean="0">
                <a:solidFill>
                  <a:srgbClr val="C00000"/>
                </a:solidFill>
              </a:rPr>
              <a:t>(name);              </a:t>
            </a:r>
            <a:r>
              <a:rPr lang="en-US" sz="2000" b="1" dirty="0" smtClean="0">
                <a:solidFill>
                  <a:schemeClr val="bg2">
                    <a:lumMod val="10000"/>
                  </a:schemeClr>
                </a:solidFill>
              </a:rPr>
              <a:t>prints  out 5</a:t>
            </a:r>
          </a:p>
          <a:p>
            <a:pPr algn="just" eaLnBrk="1" hangingPunct="1">
              <a:lnSpc>
                <a:spcPct val="80000"/>
              </a:lnSpc>
              <a:spcBef>
                <a:spcPts val="600"/>
              </a:spcBef>
              <a:spcAft>
                <a:spcPts val="600"/>
              </a:spcAft>
              <a:buFontTx/>
              <a:buNone/>
            </a:pPr>
            <a:endParaRPr lang="en-US" sz="2000" dirty="0" smtClean="0">
              <a:solidFill>
                <a:srgbClr val="002060"/>
              </a:solidFill>
            </a:endParaRPr>
          </a:p>
        </p:txBody>
      </p:sp>
      <p:sp>
        <p:nvSpPr>
          <p:cNvPr id="2" name="Title 1"/>
          <p:cNvSpPr>
            <a:spLocks noGrp="1"/>
          </p:cNvSpPr>
          <p:nvPr>
            <p:ph type="title"/>
          </p:nvPr>
        </p:nvSpPr>
        <p:spPr/>
        <p:txBody>
          <a:bodyPr>
            <a:normAutofit/>
          </a:bodyPr>
          <a:lstStyle/>
          <a:p>
            <a:pPr algn="ctr"/>
            <a:r>
              <a:rPr lang="en-US" b="1" kern="0" dirty="0" err="1" smtClean="0">
                <a:solidFill>
                  <a:srgbClr val="C00000"/>
                </a:solidFill>
                <a:latin typeface="+mn-lt"/>
              </a:rPr>
              <a:t>strlen</a:t>
            </a:r>
            <a:r>
              <a:rPr lang="en-US" b="1" kern="0" dirty="0">
                <a:solidFill>
                  <a:srgbClr val="C00000"/>
                </a:solidFill>
                <a:latin typeface="+mn-lt"/>
              </a:rPr>
              <a:t>()</a:t>
            </a:r>
            <a:endParaRPr lang="en-US" dirty="0">
              <a:solidFill>
                <a:srgbClr val="C00000"/>
              </a:solidFill>
              <a:latin typeface="+mn-lt"/>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62</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219200" y="1066800"/>
            <a:ext cx="7924800" cy="5059363"/>
          </a:xfrm>
        </p:spPr>
        <p:txBody>
          <a:bodyPr/>
          <a:lstStyle/>
          <a:p>
            <a:pPr eaLnBrk="1" hangingPunct="1">
              <a:lnSpc>
                <a:spcPct val="90000"/>
              </a:lnSpc>
              <a:buFontTx/>
              <a:buNone/>
            </a:pPr>
            <a:r>
              <a:rPr lang="en-US" sz="2000" b="1" dirty="0" smtClean="0">
                <a:solidFill>
                  <a:srgbClr val="002060"/>
                </a:solidFill>
              </a:rPr>
              <a:t>void main() </a:t>
            </a:r>
          </a:p>
          <a:p>
            <a:pPr eaLnBrk="1" hangingPunct="1">
              <a:lnSpc>
                <a:spcPct val="90000"/>
              </a:lnSpc>
              <a:buFontTx/>
              <a:buNone/>
            </a:pPr>
            <a:r>
              <a:rPr lang="en-US" sz="2000" b="1" dirty="0" smtClean="0">
                <a:solidFill>
                  <a:srgbClr val="002060"/>
                </a:solidFill>
              </a:rPr>
              <a:t>{</a:t>
            </a:r>
          </a:p>
          <a:p>
            <a:pPr eaLnBrk="1" hangingPunct="1">
              <a:lnSpc>
                <a:spcPct val="90000"/>
              </a:lnSpc>
              <a:buFontTx/>
              <a:buNone/>
            </a:pPr>
            <a:r>
              <a:rPr lang="en-US" sz="2000" b="1" dirty="0" smtClean="0">
                <a:solidFill>
                  <a:srgbClr val="002060"/>
                </a:solidFill>
              </a:rPr>
              <a:t>	char str1[ ] = “Hello World”; </a:t>
            </a:r>
          </a:p>
          <a:p>
            <a:pPr eaLnBrk="1" hangingPunct="1">
              <a:lnSpc>
                <a:spcPct val="90000"/>
              </a:lnSpc>
              <a:buFontTx/>
              <a:buNone/>
            </a:pPr>
            <a:r>
              <a:rPr lang="en-US" sz="2000" b="1" dirty="0" smtClean="0">
                <a:solidFill>
                  <a:srgbClr val="002060"/>
                </a:solidFill>
              </a:rPr>
              <a:t>	char str2[50]; 			</a:t>
            </a:r>
            <a:r>
              <a:rPr lang="en-US" sz="2000" b="1" dirty="0" smtClean="0">
                <a:solidFill>
                  <a:srgbClr val="FF0000"/>
                </a:solidFill>
              </a:rPr>
              <a:t>//empty string </a:t>
            </a:r>
          </a:p>
          <a:p>
            <a:pPr eaLnBrk="1" hangingPunct="1">
              <a:lnSpc>
                <a:spcPct val="90000"/>
              </a:lnSpc>
              <a:buFontTx/>
              <a:buNone/>
            </a:pPr>
            <a:endParaRPr lang="en-US" sz="2000" b="1" dirty="0" smtClean="0">
              <a:solidFill>
                <a:srgbClr val="FF0000"/>
              </a:solidFill>
            </a:endParaRPr>
          </a:p>
          <a:p>
            <a:pPr eaLnBrk="1" hangingPunct="1">
              <a:lnSpc>
                <a:spcPct val="90000"/>
              </a:lnSpc>
              <a:buFontTx/>
              <a:buNone/>
            </a:pPr>
            <a:r>
              <a:rPr lang="en-US" sz="2000" b="1" dirty="0" smtClean="0">
                <a:solidFill>
                  <a:srgbClr val="002060"/>
                </a:solidFill>
              </a:rPr>
              <a:t>	</a:t>
            </a:r>
            <a:r>
              <a:rPr lang="en-US" sz="2000" b="1" dirty="0" smtClean="0">
                <a:solidFill>
                  <a:srgbClr val="0000FF"/>
                </a:solidFill>
              </a:rPr>
              <a:t>for(</a:t>
            </a:r>
            <a:r>
              <a:rPr lang="en-US" sz="2000" b="1" dirty="0" err="1" smtClean="0">
                <a:solidFill>
                  <a:srgbClr val="0000FF"/>
                </a:solidFill>
              </a:rPr>
              <a:t>int</a:t>
            </a:r>
            <a:r>
              <a:rPr lang="en-US" sz="2000" b="1" dirty="0" smtClean="0">
                <a:solidFill>
                  <a:srgbClr val="0000FF"/>
                </a:solidFill>
              </a:rPr>
              <a:t> </a:t>
            </a:r>
            <a:r>
              <a:rPr lang="en-US" sz="2000" b="1" dirty="0" err="1" smtClean="0">
                <a:solidFill>
                  <a:srgbClr val="0000FF"/>
                </a:solidFill>
              </a:rPr>
              <a:t>i</a:t>
            </a:r>
            <a:r>
              <a:rPr lang="en-US" sz="2000" b="1" dirty="0" smtClean="0">
                <a:solidFill>
                  <a:srgbClr val="0000FF"/>
                </a:solidFill>
              </a:rPr>
              <a:t>=0 ; </a:t>
            </a:r>
            <a:r>
              <a:rPr lang="en-US" sz="2000" b="1" dirty="0" err="1" smtClean="0">
                <a:solidFill>
                  <a:srgbClr val="0000FF"/>
                </a:solidFill>
              </a:rPr>
              <a:t>i</a:t>
            </a:r>
            <a:r>
              <a:rPr lang="en-US" sz="2000" b="1" dirty="0" smtClean="0">
                <a:solidFill>
                  <a:srgbClr val="0000FF"/>
                </a:solidFill>
              </a:rPr>
              <a:t>&lt;</a:t>
            </a:r>
            <a:r>
              <a:rPr lang="en-US" sz="2000" b="1" dirty="0" err="1" smtClean="0">
                <a:solidFill>
                  <a:srgbClr val="0000FF"/>
                </a:solidFill>
              </a:rPr>
              <a:t>strlen</a:t>
            </a:r>
            <a:r>
              <a:rPr lang="en-US" sz="2000" b="1" dirty="0" smtClean="0">
                <a:solidFill>
                  <a:srgbClr val="0000FF"/>
                </a:solidFill>
              </a:rPr>
              <a:t>(str1); </a:t>
            </a:r>
            <a:r>
              <a:rPr lang="en-US" sz="2000" b="1" dirty="0" err="1" smtClean="0">
                <a:solidFill>
                  <a:srgbClr val="0000FF"/>
                </a:solidFill>
              </a:rPr>
              <a:t>i</a:t>
            </a:r>
            <a:r>
              <a:rPr lang="en-US" sz="2000" b="1" dirty="0" smtClean="0">
                <a:solidFill>
                  <a:srgbClr val="0000FF"/>
                </a:solidFill>
              </a:rPr>
              <a:t>++) 	</a:t>
            </a:r>
            <a:r>
              <a:rPr lang="en-US" sz="2000" b="1" dirty="0" smtClean="0">
                <a:solidFill>
                  <a:srgbClr val="FF0000"/>
                </a:solidFill>
              </a:rPr>
              <a:t>//copy </a:t>
            </a:r>
            <a:r>
              <a:rPr lang="en-US" sz="2000" b="1" dirty="0" err="1" smtClean="0">
                <a:solidFill>
                  <a:srgbClr val="FF0000"/>
                </a:solidFill>
              </a:rPr>
              <a:t>strlen</a:t>
            </a:r>
            <a:r>
              <a:rPr lang="en-US" sz="2000" b="1" dirty="0" smtClean="0">
                <a:solidFill>
                  <a:srgbClr val="FF0000"/>
                </a:solidFill>
              </a:rPr>
              <a:t> characters </a:t>
            </a:r>
          </a:p>
          <a:p>
            <a:pPr eaLnBrk="1" hangingPunct="1">
              <a:lnSpc>
                <a:spcPct val="90000"/>
              </a:lnSpc>
              <a:buFontTx/>
              <a:buNone/>
            </a:pPr>
            <a:r>
              <a:rPr lang="en-US" sz="2000" b="1" dirty="0" smtClean="0">
                <a:solidFill>
                  <a:srgbClr val="0000FF"/>
                </a:solidFill>
              </a:rPr>
              <a:t>	         str2[</a:t>
            </a:r>
            <a:r>
              <a:rPr lang="en-US" sz="2000" b="1" dirty="0" err="1" smtClean="0">
                <a:solidFill>
                  <a:srgbClr val="0000FF"/>
                </a:solidFill>
              </a:rPr>
              <a:t>i</a:t>
            </a:r>
            <a:r>
              <a:rPr lang="en-US" sz="2000" b="1" dirty="0" smtClean="0">
                <a:solidFill>
                  <a:srgbClr val="0000FF"/>
                </a:solidFill>
              </a:rPr>
              <a:t>] = str1[</a:t>
            </a:r>
            <a:r>
              <a:rPr lang="en-US" sz="2000" b="1" dirty="0" err="1" smtClean="0">
                <a:solidFill>
                  <a:srgbClr val="0000FF"/>
                </a:solidFill>
              </a:rPr>
              <a:t>i</a:t>
            </a:r>
            <a:r>
              <a:rPr lang="en-US" sz="2000" b="1" dirty="0" smtClean="0">
                <a:solidFill>
                  <a:srgbClr val="0000FF"/>
                </a:solidFill>
              </a:rPr>
              <a:t>]; </a:t>
            </a:r>
            <a:r>
              <a:rPr lang="en-US" sz="2000" b="1" dirty="0" smtClean="0">
                <a:solidFill>
                  <a:srgbClr val="002060"/>
                </a:solidFill>
              </a:rPr>
              <a:t>		</a:t>
            </a:r>
            <a:r>
              <a:rPr lang="en-US" sz="2000" b="1" dirty="0" smtClean="0">
                <a:solidFill>
                  <a:srgbClr val="FF0000"/>
                </a:solidFill>
              </a:rPr>
              <a:t>// from str1 to str2</a:t>
            </a:r>
            <a:r>
              <a:rPr lang="en-US" sz="2000" b="1" dirty="0" smtClean="0">
                <a:solidFill>
                  <a:srgbClr val="002060"/>
                </a:solidFill>
              </a:rPr>
              <a:t> </a:t>
            </a:r>
          </a:p>
          <a:p>
            <a:pPr eaLnBrk="1" hangingPunct="1">
              <a:lnSpc>
                <a:spcPct val="90000"/>
              </a:lnSpc>
              <a:buFontTx/>
              <a:buNone/>
            </a:pPr>
            <a:endParaRPr lang="en-US" sz="2000" b="1" dirty="0" smtClean="0">
              <a:solidFill>
                <a:srgbClr val="002060"/>
              </a:solidFill>
            </a:endParaRPr>
          </a:p>
          <a:p>
            <a:pPr eaLnBrk="1" hangingPunct="1">
              <a:lnSpc>
                <a:spcPct val="90000"/>
              </a:lnSpc>
              <a:buFontTx/>
              <a:buNone/>
            </a:pPr>
            <a:r>
              <a:rPr lang="en-US" sz="2000" b="1" dirty="0" smtClean="0">
                <a:solidFill>
                  <a:srgbClr val="002060"/>
                </a:solidFill>
              </a:rPr>
              <a:t>	</a:t>
            </a:r>
            <a:r>
              <a:rPr lang="en-US" sz="2000" b="1" dirty="0" smtClean="0">
                <a:solidFill>
                  <a:srgbClr val="0000FF"/>
                </a:solidFill>
              </a:rPr>
              <a:t>str2[</a:t>
            </a:r>
            <a:r>
              <a:rPr lang="en-US" sz="2000" b="1" dirty="0" err="1" smtClean="0">
                <a:solidFill>
                  <a:srgbClr val="0000FF"/>
                </a:solidFill>
              </a:rPr>
              <a:t>i</a:t>
            </a:r>
            <a:r>
              <a:rPr lang="en-US" sz="2000" b="1" dirty="0" smtClean="0">
                <a:solidFill>
                  <a:srgbClr val="0000FF"/>
                </a:solidFill>
              </a:rPr>
              <a:t>] = ‘\0’; 	</a:t>
            </a:r>
            <a:r>
              <a:rPr lang="en-US" sz="2000" b="1" dirty="0" smtClean="0">
                <a:solidFill>
                  <a:srgbClr val="002060"/>
                </a:solidFill>
              </a:rPr>
              <a:t>		</a:t>
            </a:r>
            <a:r>
              <a:rPr lang="en-US" sz="2000" b="1" dirty="0" smtClean="0">
                <a:solidFill>
                  <a:srgbClr val="FF0000"/>
                </a:solidFill>
              </a:rPr>
              <a:t>//insert NULL at end </a:t>
            </a:r>
          </a:p>
          <a:p>
            <a:pPr eaLnBrk="1" hangingPunct="1">
              <a:lnSpc>
                <a:spcPct val="90000"/>
              </a:lnSpc>
              <a:buFontTx/>
              <a:buNone/>
            </a:pPr>
            <a:endParaRPr lang="en-US" sz="2000" b="1" dirty="0" smtClean="0">
              <a:solidFill>
                <a:srgbClr val="002060"/>
              </a:solidFill>
            </a:endParaRPr>
          </a:p>
          <a:p>
            <a:pPr eaLnBrk="1" hangingPunct="1">
              <a:lnSpc>
                <a:spcPct val="90000"/>
              </a:lnSpc>
              <a:buFontTx/>
              <a:buNone/>
            </a:pPr>
            <a:r>
              <a:rPr lang="en-US" sz="2000" b="1" dirty="0" smtClean="0">
                <a:solidFill>
                  <a:srgbClr val="002060"/>
                </a:solidFill>
              </a:rPr>
              <a:t>	</a:t>
            </a:r>
            <a:r>
              <a:rPr lang="en-US" sz="2000" b="1" dirty="0" err="1" smtClean="0">
                <a:solidFill>
                  <a:srgbClr val="002060"/>
                </a:solidFill>
              </a:rPr>
              <a:t>cout</a:t>
            </a:r>
            <a:r>
              <a:rPr lang="en-US" sz="2000" b="1" dirty="0" smtClean="0">
                <a:solidFill>
                  <a:srgbClr val="002060"/>
                </a:solidFill>
              </a:rPr>
              <a:t> &lt;&lt; str2 &lt;&lt; </a:t>
            </a:r>
            <a:r>
              <a:rPr lang="en-US" sz="2000" b="1" dirty="0" err="1" smtClean="0">
                <a:solidFill>
                  <a:srgbClr val="002060"/>
                </a:solidFill>
              </a:rPr>
              <a:t>endl</a:t>
            </a:r>
            <a:r>
              <a:rPr lang="en-US" sz="2000" b="1" dirty="0" smtClean="0">
                <a:solidFill>
                  <a:srgbClr val="002060"/>
                </a:solidFill>
              </a:rPr>
              <a:t>; 		</a:t>
            </a:r>
            <a:r>
              <a:rPr lang="en-US" sz="2000" b="1" dirty="0" smtClean="0">
                <a:solidFill>
                  <a:srgbClr val="FF0000"/>
                </a:solidFill>
              </a:rPr>
              <a:t>//display str2 </a:t>
            </a:r>
          </a:p>
          <a:p>
            <a:pPr eaLnBrk="1" hangingPunct="1">
              <a:lnSpc>
                <a:spcPct val="90000"/>
              </a:lnSpc>
              <a:buFontTx/>
              <a:buNone/>
            </a:pPr>
            <a:r>
              <a:rPr lang="en-US" sz="2000" b="1" dirty="0" smtClean="0">
                <a:solidFill>
                  <a:srgbClr val="002060"/>
                </a:solidFill>
              </a:rPr>
              <a:t> }</a:t>
            </a:r>
          </a:p>
        </p:txBody>
      </p:sp>
      <p:sp>
        <p:nvSpPr>
          <p:cNvPr id="2" name="Title 1"/>
          <p:cNvSpPr>
            <a:spLocks noGrp="1"/>
          </p:cNvSpPr>
          <p:nvPr>
            <p:ph type="title"/>
          </p:nvPr>
        </p:nvSpPr>
        <p:spPr>
          <a:xfrm>
            <a:off x="1219199" y="228600"/>
            <a:ext cx="7924801" cy="685800"/>
          </a:xfrm>
        </p:spPr>
        <p:txBody>
          <a:bodyPr>
            <a:normAutofit/>
          </a:bodyPr>
          <a:lstStyle/>
          <a:p>
            <a:pPr algn="ctr"/>
            <a:r>
              <a:rPr lang="en-US" b="1" i="1" dirty="0" smtClean="0">
                <a:solidFill>
                  <a:srgbClr val="002060"/>
                </a:solidFill>
              </a:rPr>
              <a:t>Copying a </a:t>
            </a:r>
            <a:r>
              <a:rPr lang="en-US" b="1" i="1" dirty="0">
                <a:solidFill>
                  <a:srgbClr val="002060"/>
                </a:solidFill>
              </a:rPr>
              <a:t>string using a for loop </a:t>
            </a: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63</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1219200" y="1066800"/>
            <a:ext cx="7924800" cy="5059363"/>
          </a:xfrm>
        </p:spPr>
        <p:txBody>
          <a:bodyPr/>
          <a:lstStyle/>
          <a:p>
            <a:pPr algn="ctr" eaLnBrk="1" hangingPunct="1">
              <a:lnSpc>
                <a:spcPct val="90000"/>
              </a:lnSpc>
              <a:buFontTx/>
              <a:buNone/>
              <a:defRPr/>
            </a:pPr>
            <a:r>
              <a:rPr lang="en-US" sz="2000" b="1" dirty="0" err="1" smtClean="0">
                <a:solidFill>
                  <a:srgbClr val="800000"/>
                </a:solidFill>
              </a:rPr>
              <a:t>strcpy</a:t>
            </a:r>
            <a:r>
              <a:rPr lang="en-US" sz="2000" b="1" dirty="0" smtClean="0">
                <a:solidFill>
                  <a:srgbClr val="800000"/>
                </a:solidFill>
              </a:rPr>
              <a:t>(destination, source)</a:t>
            </a:r>
            <a:r>
              <a:rPr lang="en-US" sz="2000" dirty="0" smtClean="0">
                <a:solidFill>
                  <a:srgbClr val="800000"/>
                </a:solidFill>
              </a:rPr>
              <a:t> ;</a:t>
            </a:r>
          </a:p>
          <a:p>
            <a:pPr algn="ctr" eaLnBrk="1" hangingPunct="1">
              <a:lnSpc>
                <a:spcPct val="90000"/>
              </a:lnSpc>
              <a:buFontTx/>
              <a:buNone/>
              <a:defRPr/>
            </a:pPr>
            <a:endParaRPr lang="en-US" sz="2000" dirty="0" smtClean="0">
              <a:solidFill>
                <a:srgbClr val="800000"/>
              </a:solidFill>
            </a:endParaRPr>
          </a:p>
          <a:p>
            <a:pPr algn="just" eaLnBrk="1" hangingPunct="1">
              <a:lnSpc>
                <a:spcPct val="90000"/>
              </a:lnSpc>
              <a:buFont typeface="Wingdings" pitchFamily="2" charset="2"/>
              <a:buChar char="Ø"/>
              <a:defRPr/>
            </a:pPr>
            <a:r>
              <a:rPr lang="en-US" sz="2000" dirty="0" smtClean="0">
                <a:solidFill>
                  <a:srgbClr val="002060"/>
                </a:solidFill>
              </a:rPr>
              <a:t>The </a:t>
            </a:r>
            <a:r>
              <a:rPr lang="en-US" sz="2000" dirty="0" err="1" smtClean="0">
                <a:solidFill>
                  <a:srgbClr val="002060"/>
                </a:solidFill>
              </a:rPr>
              <a:t>strcpy</a:t>
            </a:r>
            <a:r>
              <a:rPr lang="en-US" sz="2000" dirty="0" smtClean="0">
                <a:solidFill>
                  <a:srgbClr val="002060"/>
                </a:solidFill>
              </a:rPr>
              <a:t>() function assigns the contents of source to destination. </a:t>
            </a:r>
          </a:p>
          <a:p>
            <a:pPr algn="just" eaLnBrk="1" hangingPunct="1">
              <a:lnSpc>
                <a:spcPct val="90000"/>
              </a:lnSpc>
              <a:buFont typeface="Wingdings" pitchFamily="2" charset="2"/>
              <a:buChar char="Ø"/>
              <a:defRPr/>
            </a:pPr>
            <a:endParaRPr lang="en-US" sz="2000" dirty="0" smtClean="0">
              <a:solidFill>
                <a:srgbClr val="002060"/>
              </a:solidFill>
            </a:endParaRPr>
          </a:p>
          <a:p>
            <a:pPr algn="just" eaLnBrk="1" hangingPunct="1">
              <a:lnSpc>
                <a:spcPct val="90000"/>
              </a:lnSpc>
              <a:buFont typeface="Wingdings" pitchFamily="2" charset="2"/>
              <a:buChar char="Ø"/>
              <a:defRPr/>
            </a:pPr>
            <a:r>
              <a:rPr lang="en-US" sz="2000" dirty="0" smtClean="0">
                <a:solidFill>
                  <a:srgbClr val="002060"/>
                </a:solidFill>
              </a:rPr>
              <a:t>destination may be a </a:t>
            </a:r>
            <a:r>
              <a:rPr lang="en-US" sz="2000" b="1" dirty="0" smtClean="0">
                <a:solidFill>
                  <a:srgbClr val="002060"/>
                </a:solidFill>
              </a:rPr>
              <a:t>character array  </a:t>
            </a:r>
            <a:r>
              <a:rPr lang="en-US" sz="2000" dirty="0" smtClean="0">
                <a:solidFill>
                  <a:srgbClr val="002060"/>
                </a:solidFill>
              </a:rPr>
              <a:t>or a </a:t>
            </a:r>
            <a:r>
              <a:rPr lang="en-US" sz="2000" b="1" dirty="0" smtClean="0">
                <a:solidFill>
                  <a:srgbClr val="002060"/>
                </a:solidFill>
              </a:rPr>
              <a:t>string constant</a:t>
            </a:r>
            <a:r>
              <a:rPr lang="en-US" sz="2000" dirty="0" smtClean="0">
                <a:solidFill>
                  <a:srgbClr val="002060"/>
                </a:solidFill>
              </a:rPr>
              <a:t>.</a:t>
            </a:r>
          </a:p>
          <a:p>
            <a:pPr algn="just" eaLnBrk="1" hangingPunct="1">
              <a:lnSpc>
                <a:spcPct val="90000"/>
              </a:lnSpc>
              <a:buFontTx/>
              <a:buNone/>
              <a:defRPr/>
            </a:pPr>
            <a:r>
              <a:rPr lang="en-US" sz="2000" dirty="0" smtClean="0"/>
              <a:t>		e.g.,   </a:t>
            </a:r>
            <a:r>
              <a:rPr lang="en-US" sz="2000" b="1" dirty="0" err="1" smtClean="0">
                <a:solidFill>
                  <a:srgbClr val="C00000"/>
                </a:solidFill>
              </a:rPr>
              <a:t>strcpy</a:t>
            </a:r>
            <a:r>
              <a:rPr lang="en-US" sz="2000" b="1" dirty="0" smtClean="0"/>
              <a:t>(</a:t>
            </a:r>
            <a:r>
              <a:rPr lang="en-US" sz="2000" b="1" dirty="0" err="1" smtClean="0">
                <a:solidFill>
                  <a:srgbClr val="0000CC"/>
                </a:solidFill>
              </a:rPr>
              <a:t>city</a:t>
            </a:r>
            <a:r>
              <a:rPr lang="en-US" sz="2000" b="1" dirty="0" err="1" smtClean="0"/>
              <a:t>,”</a:t>
            </a:r>
            <a:r>
              <a:rPr lang="en-US" sz="2000" b="1" dirty="0" err="1" smtClean="0">
                <a:solidFill>
                  <a:srgbClr val="0000CC"/>
                </a:solidFill>
              </a:rPr>
              <a:t>DELHI</a:t>
            </a:r>
            <a:r>
              <a:rPr lang="en-US" sz="2000" b="1" dirty="0" smtClean="0"/>
              <a:t>”);</a:t>
            </a:r>
          </a:p>
          <a:p>
            <a:pPr algn="just" eaLnBrk="1" hangingPunct="1">
              <a:lnSpc>
                <a:spcPct val="90000"/>
              </a:lnSpc>
              <a:buFontTx/>
              <a:buNone/>
              <a:defRPr/>
            </a:pPr>
            <a:endParaRPr lang="en-US" sz="2000" b="1" dirty="0" smtClean="0"/>
          </a:p>
          <a:p>
            <a:pPr marL="860425" indent="0" algn="just" eaLnBrk="1" hangingPunct="1">
              <a:lnSpc>
                <a:spcPct val="90000"/>
              </a:lnSpc>
              <a:buFont typeface="Wingdings" pitchFamily="2" charset="2"/>
              <a:buChar char="§"/>
              <a:defRPr/>
            </a:pPr>
            <a:r>
              <a:rPr lang="en-US" sz="2000" b="1" dirty="0" smtClean="0">
                <a:solidFill>
                  <a:schemeClr val="accent6"/>
                </a:solidFill>
              </a:rPr>
              <a:t>    </a:t>
            </a:r>
            <a:r>
              <a:rPr lang="en-US" sz="2000" dirty="0" smtClean="0">
                <a:solidFill>
                  <a:srgbClr val="002060"/>
                </a:solidFill>
              </a:rPr>
              <a:t>will assign the string “DELHI” to the string variable city. </a:t>
            </a:r>
          </a:p>
          <a:p>
            <a:pPr marL="860425" indent="0" algn="just" eaLnBrk="1" hangingPunct="1">
              <a:lnSpc>
                <a:spcPct val="90000"/>
              </a:lnSpc>
              <a:buNone/>
              <a:defRPr/>
            </a:pPr>
            <a:endParaRPr lang="en-US" sz="2000" dirty="0" smtClean="0">
              <a:solidFill>
                <a:srgbClr val="002060"/>
              </a:solidFill>
            </a:endParaRPr>
          </a:p>
          <a:p>
            <a:pPr algn="just">
              <a:lnSpc>
                <a:spcPct val="90000"/>
              </a:lnSpc>
              <a:buFont typeface="Wingdings" pitchFamily="2" charset="2"/>
              <a:buChar char="Ø"/>
              <a:defRPr/>
            </a:pPr>
            <a:r>
              <a:rPr lang="en-US" sz="2000" dirty="0" smtClean="0">
                <a:solidFill>
                  <a:srgbClr val="002060"/>
                </a:solidFill>
              </a:rPr>
              <a:t>Similarly, the statement </a:t>
            </a:r>
            <a:r>
              <a:rPr lang="en-US" sz="2000" b="1" dirty="0" err="1" smtClean="0">
                <a:solidFill>
                  <a:srgbClr val="C00000"/>
                </a:solidFill>
              </a:rPr>
              <a:t>strcpy</a:t>
            </a:r>
            <a:r>
              <a:rPr lang="en-US" sz="2000" b="1" dirty="0" smtClean="0"/>
              <a:t>(</a:t>
            </a:r>
            <a:r>
              <a:rPr lang="en-US" sz="2000" b="1" dirty="0" smtClean="0">
                <a:solidFill>
                  <a:srgbClr val="0000CC"/>
                </a:solidFill>
              </a:rPr>
              <a:t>city1</a:t>
            </a:r>
            <a:r>
              <a:rPr lang="en-US" sz="2000" b="1" dirty="0" smtClean="0"/>
              <a:t>,</a:t>
            </a:r>
            <a:r>
              <a:rPr lang="en-US" sz="2000" b="1" dirty="0" smtClean="0">
                <a:solidFill>
                  <a:srgbClr val="0000CC"/>
                </a:solidFill>
              </a:rPr>
              <a:t>city2</a:t>
            </a:r>
            <a:r>
              <a:rPr lang="en-US" sz="2000" b="1" dirty="0" smtClean="0"/>
              <a:t>);</a:t>
            </a:r>
          </a:p>
          <a:p>
            <a:pPr algn="just">
              <a:lnSpc>
                <a:spcPct val="90000"/>
              </a:lnSpc>
              <a:buNone/>
              <a:defRPr/>
            </a:pPr>
            <a:r>
              <a:rPr lang="en-US" sz="2000" dirty="0" smtClean="0"/>
              <a:t>	</a:t>
            </a:r>
            <a:r>
              <a:rPr lang="en-US" sz="2000" dirty="0" smtClean="0">
                <a:solidFill>
                  <a:srgbClr val="002060"/>
                </a:solidFill>
              </a:rPr>
              <a:t>will assign the contents of the </a:t>
            </a:r>
            <a:r>
              <a:rPr lang="en-US" sz="2000" b="1" dirty="0" smtClean="0">
                <a:solidFill>
                  <a:srgbClr val="002060"/>
                </a:solidFill>
              </a:rPr>
              <a:t>character array </a:t>
            </a:r>
            <a:r>
              <a:rPr lang="en-US" sz="2000" dirty="0" smtClean="0">
                <a:solidFill>
                  <a:srgbClr val="002060"/>
                </a:solidFill>
              </a:rPr>
              <a:t>city2 to the </a:t>
            </a:r>
            <a:r>
              <a:rPr lang="en-US" sz="2000" b="1" dirty="0" smtClean="0">
                <a:solidFill>
                  <a:srgbClr val="002060"/>
                </a:solidFill>
              </a:rPr>
              <a:t>character array </a:t>
            </a:r>
            <a:r>
              <a:rPr lang="en-US" sz="2000" dirty="0" smtClean="0">
                <a:solidFill>
                  <a:srgbClr val="002060"/>
                </a:solidFill>
              </a:rPr>
              <a:t>city1. </a:t>
            </a:r>
          </a:p>
          <a:p>
            <a:pPr algn="just" eaLnBrk="1" hangingPunct="1">
              <a:lnSpc>
                <a:spcPct val="90000"/>
              </a:lnSpc>
              <a:buFontTx/>
              <a:buNone/>
              <a:defRPr/>
            </a:pPr>
            <a:endParaRPr lang="en-US" sz="2000" dirty="0" smtClean="0">
              <a:solidFill>
                <a:srgbClr val="002060"/>
              </a:solidFill>
            </a:endParaRPr>
          </a:p>
          <a:p>
            <a:pPr algn="just" eaLnBrk="1" hangingPunct="1">
              <a:lnSpc>
                <a:spcPct val="90000"/>
              </a:lnSpc>
              <a:buFont typeface="Wingdings" pitchFamily="2" charset="2"/>
              <a:buChar char="Ø"/>
              <a:defRPr/>
            </a:pPr>
            <a:r>
              <a:rPr lang="en-US" sz="2000" b="1" dirty="0" smtClean="0">
                <a:solidFill>
                  <a:srgbClr val="C00000"/>
                </a:solidFill>
              </a:rPr>
              <a:t>The size of the array city1 should be large enough to receive the contents of city2</a:t>
            </a:r>
            <a:r>
              <a:rPr lang="en-US" sz="2000" dirty="0" smtClean="0">
                <a:solidFill>
                  <a:srgbClr val="C00000"/>
                </a:solidFill>
              </a:rPr>
              <a:t>.</a:t>
            </a:r>
          </a:p>
          <a:p>
            <a:pPr algn="just" eaLnBrk="1" hangingPunct="1">
              <a:lnSpc>
                <a:spcPct val="90000"/>
              </a:lnSpc>
              <a:defRPr/>
            </a:pPr>
            <a:endParaRPr lang="en-US" sz="2000" dirty="0" smtClean="0">
              <a:solidFill>
                <a:schemeClr val="accent2"/>
              </a:solidFill>
            </a:endParaRPr>
          </a:p>
        </p:txBody>
      </p:sp>
      <p:sp>
        <p:nvSpPr>
          <p:cNvPr id="2" name="Title 1"/>
          <p:cNvSpPr>
            <a:spLocks noGrp="1"/>
          </p:cNvSpPr>
          <p:nvPr>
            <p:ph type="title"/>
          </p:nvPr>
        </p:nvSpPr>
        <p:spPr/>
        <p:txBody>
          <a:bodyPr>
            <a:normAutofit/>
          </a:bodyPr>
          <a:lstStyle/>
          <a:p>
            <a:pPr algn="ctr"/>
            <a:r>
              <a:rPr lang="en-US" sz="3200" b="1" i="1" kern="0" dirty="0" smtClean="0">
                <a:solidFill>
                  <a:srgbClr val="002060"/>
                </a:solidFill>
                <a:latin typeface="+mn-lt"/>
              </a:rPr>
              <a:t> </a:t>
            </a:r>
            <a:r>
              <a:rPr lang="en-US" sz="3200" b="1" kern="0" dirty="0" err="1" smtClean="0">
                <a:solidFill>
                  <a:srgbClr val="C00000"/>
                </a:solidFill>
                <a:latin typeface="+mn-lt"/>
              </a:rPr>
              <a:t>strcpy</a:t>
            </a:r>
            <a:r>
              <a:rPr lang="en-US" sz="3200" b="1" kern="0" dirty="0">
                <a:solidFill>
                  <a:srgbClr val="C00000"/>
                </a:solidFill>
                <a:latin typeface="+mn-lt"/>
              </a:rPr>
              <a:t>()</a:t>
            </a:r>
            <a:endParaRPr lang="en-US" sz="3200" dirty="0">
              <a:solidFill>
                <a:srgbClr val="C00000"/>
              </a:solidFill>
              <a:latin typeface="+mn-lt"/>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64</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eaLnBrk="1" hangingPunct="1">
              <a:buFontTx/>
              <a:buNone/>
            </a:pPr>
            <a:r>
              <a:rPr lang="en-US" sz="2000" b="1" dirty="0" smtClean="0">
                <a:solidFill>
                  <a:srgbClr val="002060"/>
                </a:solidFill>
              </a:rPr>
              <a:t>#include&lt;</a:t>
            </a:r>
            <a:r>
              <a:rPr lang="en-US" sz="2000" b="1" dirty="0" err="1" smtClean="0">
                <a:solidFill>
                  <a:srgbClr val="002060"/>
                </a:solidFill>
              </a:rPr>
              <a:t>string.h</a:t>
            </a:r>
            <a:r>
              <a:rPr lang="en-US" sz="2000" b="1" dirty="0" smtClean="0">
                <a:solidFill>
                  <a:srgbClr val="002060"/>
                </a:solidFill>
              </a:rPr>
              <a:t>&gt;</a:t>
            </a:r>
          </a:p>
          <a:p>
            <a:pPr eaLnBrk="1" hangingPunct="1">
              <a:buFontTx/>
              <a:buNone/>
            </a:pPr>
            <a:r>
              <a:rPr lang="en-US" sz="2000" b="1" dirty="0" smtClean="0">
                <a:solidFill>
                  <a:srgbClr val="002060"/>
                </a:solidFill>
              </a:rPr>
              <a:t>void main() </a:t>
            </a:r>
          </a:p>
          <a:p>
            <a:pPr eaLnBrk="1" hangingPunct="1">
              <a:buFontTx/>
              <a:buNone/>
            </a:pPr>
            <a:r>
              <a:rPr lang="en-US" sz="2000" b="1" dirty="0" smtClean="0">
                <a:solidFill>
                  <a:srgbClr val="002060"/>
                </a:solidFill>
              </a:rPr>
              <a:t>{ </a:t>
            </a:r>
          </a:p>
          <a:p>
            <a:pPr eaLnBrk="1" hangingPunct="1">
              <a:buFontTx/>
              <a:buNone/>
            </a:pPr>
            <a:r>
              <a:rPr lang="en-US" sz="2000" b="1" dirty="0" smtClean="0">
                <a:solidFill>
                  <a:srgbClr val="002060"/>
                </a:solidFill>
              </a:rPr>
              <a:t>     char str1[ ] = “Hello World”; </a:t>
            </a:r>
          </a:p>
          <a:p>
            <a:pPr eaLnBrk="1" hangingPunct="1">
              <a:buFontTx/>
              <a:buNone/>
            </a:pPr>
            <a:r>
              <a:rPr lang="en-US" sz="2000" b="1" dirty="0" smtClean="0">
                <a:solidFill>
                  <a:srgbClr val="002060"/>
                </a:solidFill>
              </a:rPr>
              <a:t>     char str2[50]; </a:t>
            </a:r>
            <a:r>
              <a:rPr lang="en-US" sz="2000" b="1" dirty="0" smtClean="0">
                <a:solidFill>
                  <a:srgbClr val="FF0000"/>
                </a:solidFill>
              </a:rPr>
              <a:t>//empty string </a:t>
            </a:r>
          </a:p>
          <a:p>
            <a:pPr eaLnBrk="1" hangingPunct="1">
              <a:buFontTx/>
              <a:buNone/>
            </a:pPr>
            <a:endParaRPr lang="en-US" sz="2000" b="1" dirty="0" smtClean="0">
              <a:solidFill>
                <a:srgbClr val="002060"/>
              </a:solidFill>
            </a:endParaRPr>
          </a:p>
          <a:p>
            <a:pPr eaLnBrk="1" hangingPunct="1">
              <a:buFontTx/>
              <a:buNone/>
            </a:pPr>
            <a:r>
              <a:rPr lang="en-US" sz="2000" b="1" dirty="0" smtClean="0">
                <a:solidFill>
                  <a:srgbClr val="002060"/>
                </a:solidFill>
              </a:rPr>
              <a:t>      </a:t>
            </a:r>
            <a:r>
              <a:rPr lang="en-US" sz="2000" b="1" dirty="0" err="1" smtClean="0">
                <a:solidFill>
                  <a:srgbClr val="002060"/>
                </a:solidFill>
              </a:rPr>
              <a:t>strcpy</a:t>
            </a:r>
            <a:r>
              <a:rPr lang="en-US" sz="2000" b="1" dirty="0" smtClean="0">
                <a:solidFill>
                  <a:srgbClr val="002060"/>
                </a:solidFill>
              </a:rPr>
              <a:t>(str2, str1);         </a:t>
            </a:r>
            <a:r>
              <a:rPr lang="en-US" sz="2000" b="1" dirty="0" smtClean="0">
                <a:solidFill>
                  <a:srgbClr val="FF0000"/>
                </a:solidFill>
              </a:rPr>
              <a:t>//copy str1 to str2 </a:t>
            </a:r>
          </a:p>
          <a:p>
            <a:pPr eaLnBrk="1" hangingPunct="1">
              <a:buFontTx/>
              <a:buNone/>
            </a:pPr>
            <a:endParaRPr lang="en-US" sz="2000" b="1" dirty="0" smtClean="0">
              <a:solidFill>
                <a:srgbClr val="FF0000"/>
              </a:solidFill>
            </a:endParaRPr>
          </a:p>
          <a:p>
            <a:pPr eaLnBrk="1" hangingPunct="1">
              <a:buFontTx/>
              <a:buNone/>
            </a:pPr>
            <a:r>
              <a:rPr lang="en-US" sz="2000" b="1" dirty="0" smtClean="0">
                <a:solidFill>
                  <a:srgbClr val="002060"/>
                </a:solidFill>
              </a:rPr>
              <a:t>	</a:t>
            </a:r>
            <a:r>
              <a:rPr lang="en-US" sz="2000" b="1" dirty="0" err="1" smtClean="0">
                <a:solidFill>
                  <a:srgbClr val="002060"/>
                </a:solidFill>
              </a:rPr>
              <a:t>cout</a:t>
            </a:r>
            <a:r>
              <a:rPr lang="en-US" sz="2000" b="1" dirty="0" smtClean="0">
                <a:solidFill>
                  <a:srgbClr val="002060"/>
                </a:solidFill>
              </a:rPr>
              <a:t> &lt;&lt; str2 &lt;&lt; </a:t>
            </a:r>
            <a:r>
              <a:rPr lang="en-US" sz="2000" b="1" dirty="0" err="1" smtClean="0">
                <a:solidFill>
                  <a:srgbClr val="002060"/>
                </a:solidFill>
              </a:rPr>
              <a:t>endl</a:t>
            </a:r>
            <a:r>
              <a:rPr lang="en-US" sz="2000" b="1" dirty="0" smtClean="0">
                <a:solidFill>
                  <a:srgbClr val="002060"/>
                </a:solidFill>
              </a:rPr>
              <a:t>; </a:t>
            </a:r>
            <a:r>
              <a:rPr lang="en-US" sz="2000" b="1" dirty="0" smtClean="0">
                <a:solidFill>
                  <a:srgbClr val="FF0000"/>
                </a:solidFill>
              </a:rPr>
              <a:t>//display str2 </a:t>
            </a:r>
          </a:p>
          <a:p>
            <a:pPr eaLnBrk="1" hangingPunct="1">
              <a:buFontTx/>
              <a:buNone/>
            </a:pPr>
            <a:r>
              <a:rPr lang="en-US" sz="2000" b="1" dirty="0" smtClean="0"/>
              <a:t> </a:t>
            </a:r>
            <a:r>
              <a:rPr lang="en-US" sz="2000" b="1" dirty="0" smtClean="0">
                <a:solidFill>
                  <a:srgbClr val="002060"/>
                </a:solidFill>
              </a:rPr>
              <a:t>} </a:t>
            </a:r>
          </a:p>
        </p:txBody>
      </p:sp>
      <p:sp>
        <p:nvSpPr>
          <p:cNvPr id="2" name="Title 1"/>
          <p:cNvSpPr>
            <a:spLocks noGrp="1"/>
          </p:cNvSpPr>
          <p:nvPr>
            <p:ph type="title"/>
          </p:nvPr>
        </p:nvSpPr>
        <p:spPr/>
        <p:txBody>
          <a:bodyPr>
            <a:normAutofit/>
          </a:bodyPr>
          <a:lstStyle/>
          <a:p>
            <a:pPr algn="ctr"/>
            <a:r>
              <a:rPr lang="en-US" sz="3200" b="1" kern="0" dirty="0" err="1">
                <a:solidFill>
                  <a:srgbClr val="002060"/>
                </a:solidFill>
              </a:rPr>
              <a:t>strcpy</a:t>
            </a:r>
            <a:r>
              <a:rPr lang="en-US" sz="3200" b="1" kern="0" dirty="0" smtClean="0">
                <a:solidFill>
                  <a:srgbClr val="002060"/>
                </a:solidFill>
              </a:rPr>
              <a:t>(): Example</a:t>
            </a:r>
            <a:endParaRPr lang="en-US" sz="3200"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65</a:t>
            </a:fld>
            <a:endParaRPr lang="en-US" dirty="0">
              <a:solidFill>
                <a:srgbClr val="00206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kern="0" dirty="0" err="1" smtClean="0">
                <a:solidFill>
                  <a:srgbClr val="C00000"/>
                </a:solidFill>
                <a:latin typeface="+mn-lt"/>
              </a:rPr>
              <a:t>strcmp</a:t>
            </a:r>
            <a:r>
              <a:rPr lang="en-US" sz="3200" b="1" kern="0" dirty="0" smtClean="0">
                <a:solidFill>
                  <a:srgbClr val="C00000"/>
                </a:solidFill>
                <a:latin typeface="+mn-lt"/>
              </a:rPr>
              <a:t>()</a:t>
            </a:r>
            <a:endParaRPr lang="en-US" sz="3200" dirty="0">
              <a:solidFill>
                <a:srgbClr val="C00000"/>
              </a:solidFill>
              <a:latin typeface="+mn-lt"/>
            </a:endParaRPr>
          </a:p>
        </p:txBody>
      </p:sp>
      <p:sp>
        <p:nvSpPr>
          <p:cNvPr id="40963" name="Rectangle 2"/>
          <p:cNvSpPr>
            <a:spLocks noChangeArrowheads="1"/>
          </p:cNvSpPr>
          <p:nvPr/>
        </p:nvSpPr>
        <p:spPr bwMode="auto">
          <a:xfrm>
            <a:off x="1295400" y="1874317"/>
            <a:ext cx="7696200" cy="4662815"/>
          </a:xfrm>
          <a:prstGeom prst="rect">
            <a:avLst/>
          </a:prstGeom>
          <a:noFill/>
          <a:ln w="9525">
            <a:noFill/>
            <a:miter lim="800000"/>
            <a:headEnd/>
            <a:tailEnd/>
          </a:ln>
        </p:spPr>
        <p:txBody>
          <a:bodyPr wrap="square" anchor="ctr">
            <a:spAutoFit/>
          </a:bodyPr>
          <a:lstStyle/>
          <a:p>
            <a:pPr marL="282575" indent="-282575">
              <a:lnSpc>
                <a:spcPct val="150000"/>
              </a:lnSpc>
              <a:buFont typeface="Wingdings" pitchFamily="2" charset="2"/>
              <a:buChar char="Ø"/>
            </a:pPr>
            <a:r>
              <a:rPr lang="en-US" sz="1800" dirty="0" smtClean="0">
                <a:solidFill>
                  <a:srgbClr val="002060"/>
                </a:solidFill>
                <a:latin typeface="+mn-lt"/>
              </a:rPr>
              <a:t>The </a:t>
            </a:r>
            <a:r>
              <a:rPr lang="en-US" sz="1800" b="1" dirty="0" err="1" smtClean="0">
                <a:solidFill>
                  <a:srgbClr val="C00000"/>
                </a:solidFill>
                <a:latin typeface="+mn-lt"/>
              </a:rPr>
              <a:t>strcmp</a:t>
            </a:r>
            <a:r>
              <a:rPr lang="en-US" sz="1800" b="1" dirty="0" smtClean="0">
                <a:solidFill>
                  <a:srgbClr val="C00000"/>
                </a:solidFill>
                <a:latin typeface="+mn-lt"/>
              </a:rPr>
              <a:t>() </a:t>
            </a:r>
            <a:r>
              <a:rPr lang="en-US" sz="1800" b="1" dirty="0">
                <a:solidFill>
                  <a:srgbClr val="C00000"/>
                </a:solidFill>
                <a:latin typeface="+mn-lt"/>
              </a:rPr>
              <a:t>function </a:t>
            </a:r>
            <a:r>
              <a:rPr lang="en-US" sz="1800" dirty="0">
                <a:solidFill>
                  <a:srgbClr val="002060"/>
                </a:solidFill>
                <a:latin typeface="+mn-lt"/>
              </a:rPr>
              <a:t>compares two strings identified by  </a:t>
            </a:r>
            <a:r>
              <a:rPr lang="en-US" sz="1800" dirty="0" smtClean="0">
                <a:solidFill>
                  <a:srgbClr val="002060"/>
                </a:solidFill>
                <a:latin typeface="+mn-lt"/>
              </a:rPr>
              <a:t>the </a:t>
            </a:r>
            <a:r>
              <a:rPr lang="en-US" sz="1800" dirty="0">
                <a:solidFill>
                  <a:srgbClr val="002060"/>
                </a:solidFill>
                <a:latin typeface="+mn-lt"/>
              </a:rPr>
              <a:t>arguments and </a:t>
            </a:r>
            <a:r>
              <a:rPr lang="en-US" sz="1800" dirty="0" smtClean="0">
                <a:solidFill>
                  <a:srgbClr val="002060"/>
                </a:solidFill>
                <a:latin typeface="+mn-lt"/>
              </a:rPr>
              <a:t>returns the following values:</a:t>
            </a:r>
          </a:p>
          <a:p>
            <a:pPr marL="631825" indent="-282575">
              <a:lnSpc>
                <a:spcPct val="150000"/>
              </a:lnSpc>
              <a:buFont typeface="Wingdings" pitchFamily="2" charset="2"/>
              <a:buChar char="§"/>
            </a:pPr>
            <a:r>
              <a:rPr lang="en-US" sz="1800" b="1" dirty="0" smtClean="0">
                <a:solidFill>
                  <a:srgbClr val="002060"/>
                </a:solidFill>
                <a:latin typeface="+mn-lt"/>
              </a:rPr>
              <a:t>A </a:t>
            </a:r>
            <a:r>
              <a:rPr lang="en-US" sz="1800" b="1" dirty="0">
                <a:solidFill>
                  <a:srgbClr val="002060"/>
                </a:solidFill>
                <a:latin typeface="+mn-lt"/>
              </a:rPr>
              <a:t>value 0 if they are equal</a:t>
            </a:r>
            <a:r>
              <a:rPr lang="en-US" sz="1800" dirty="0">
                <a:solidFill>
                  <a:srgbClr val="002060"/>
                </a:solidFill>
                <a:latin typeface="+mn-lt"/>
              </a:rPr>
              <a:t>. </a:t>
            </a:r>
            <a:endParaRPr lang="en-US" dirty="0" smtClean="0">
              <a:solidFill>
                <a:srgbClr val="002060"/>
              </a:solidFill>
              <a:latin typeface="+mn-lt"/>
            </a:endParaRPr>
          </a:p>
          <a:p>
            <a:pPr marL="631825" indent="-282575">
              <a:buFont typeface="Wingdings" pitchFamily="2" charset="2"/>
              <a:buChar char="§"/>
            </a:pPr>
            <a:r>
              <a:rPr lang="en-US" sz="1800" b="1" dirty="0" smtClean="0">
                <a:solidFill>
                  <a:srgbClr val="002060"/>
                </a:solidFill>
                <a:latin typeface="+mn-lt"/>
              </a:rPr>
              <a:t>The </a:t>
            </a:r>
            <a:r>
              <a:rPr lang="en-US" sz="1800" b="1" dirty="0">
                <a:solidFill>
                  <a:srgbClr val="002060"/>
                </a:solidFill>
                <a:latin typeface="+mn-lt"/>
              </a:rPr>
              <a:t>numeric difference between the first non matching characters in the </a:t>
            </a:r>
            <a:r>
              <a:rPr lang="en-US" sz="1800" b="1" dirty="0" smtClean="0">
                <a:solidFill>
                  <a:srgbClr val="002060"/>
                </a:solidFill>
                <a:latin typeface="+mn-lt"/>
              </a:rPr>
              <a:t>strings if they are not equal.</a:t>
            </a:r>
          </a:p>
          <a:p>
            <a:pPr marL="631825" indent="-282575"/>
            <a:endParaRPr lang="en-US" sz="1800" b="1" dirty="0" smtClean="0">
              <a:solidFill>
                <a:srgbClr val="002060"/>
              </a:solidFill>
              <a:latin typeface="+mn-lt"/>
            </a:endParaRPr>
          </a:p>
          <a:p>
            <a:pPr>
              <a:lnSpc>
                <a:spcPct val="150000"/>
              </a:lnSpc>
            </a:pPr>
            <a:r>
              <a:rPr lang="en-US" sz="1800" dirty="0">
                <a:solidFill>
                  <a:srgbClr val="002060"/>
                </a:solidFill>
                <a:latin typeface="+mn-lt"/>
              </a:rPr>
              <a:t>	</a:t>
            </a:r>
            <a:r>
              <a:rPr lang="en-US" sz="1800" b="1" dirty="0" err="1">
                <a:solidFill>
                  <a:srgbClr val="C00000"/>
                </a:solidFill>
                <a:latin typeface="+mn-lt"/>
              </a:rPr>
              <a:t>strcmp</a:t>
            </a:r>
            <a:r>
              <a:rPr lang="en-US" sz="1800" b="1" dirty="0">
                <a:solidFill>
                  <a:srgbClr val="C00000"/>
                </a:solidFill>
                <a:latin typeface="+mn-lt"/>
              </a:rPr>
              <a:t>(string1,string2</a:t>
            </a:r>
            <a:r>
              <a:rPr lang="en-US" sz="1800" b="1" dirty="0" smtClean="0">
                <a:solidFill>
                  <a:srgbClr val="C00000"/>
                </a:solidFill>
                <a:latin typeface="+mn-lt"/>
              </a:rPr>
              <a:t>);</a:t>
            </a:r>
          </a:p>
          <a:p>
            <a:pPr marL="631825">
              <a:lnSpc>
                <a:spcPct val="150000"/>
              </a:lnSpc>
              <a:buFont typeface="Wingdings" pitchFamily="2" charset="2"/>
              <a:buChar char="q"/>
            </a:pPr>
            <a:r>
              <a:rPr lang="en-US" b="1" dirty="0" smtClean="0">
                <a:solidFill>
                  <a:srgbClr val="C00000"/>
                </a:solidFill>
                <a:latin typeface="+mn-lt"/>
              </a:rPr>
              <a:t>    </a:t>
            </a:r>
            <a:r>
              <a:rPr lang="en-US" dirty="0" smtClean="0">
                <a:solidFill>
                  <a:schemeClr val="bg2">
                    <a:lumMod val="10000"/>
                  </a:schemeClr>
                </a:solidFill>
                <a:latin typeface="+mn-lt"/>
              </a:rPr>
              <a:t>s</a:t>
            </a:r>
            <a:r>
              <a:rPr lang="en-US" sz="1800" dirty="0" smtClean="0">
                <a:solidFill>
                  <a:schemeClr val="bg2">
                    <a:lumMod val="10000"/>
                  </a:schemeClr>
                </a:solidFill>
                <a:latin typeface="+mn-lt"/>
              </a:rPr>
              <a:t>tri</a:t>
            </a:r>
            <a:r>
              <a:rPr lang="en-US" sz="1800" dirty="0" smtClean="0">
                <a:solidFill>
                  <a:srgbClr val="002060"/>
                </a:solidFill>
                <a:latin typeface="+mn-lt"/>
              </a:rPr>
              <a:t>ng1 </a:t>
            </a:r>
            <a:r>
              <a:rPr lang="en-US" sz="1800" dirty="0">
                <a:solidFill>
                  <a:srgbClr val="002060"/>
                </a:solidFill>
                <a:latin typeface="+mn-lt"/>
              </a:rPr>
              <a:t>and string2 may be </a:t>
            </a:r>
            <a:r>
              <a:rPr lang="en-US" sz="1800" dirty="0" smtClean="0">
                <a:solidFill>
                  <a:srgbClr val="002060"/>
                </a:solidFill>
                <a:latin typeface="+mn-lt"/>
              </a:rPr>
              <a:t>character array or </a:t>
            </a:r>
            <a:r>
              <a:rPr lang="en-US" sz="1800" dirty="0">
                <a:solidFill>
                  <a:srgbClr val="002060"/>
                </a:solidFill>
                <a:latin typeface="+mn-lt"/>
              </a:rPr>
              <a:t>string </a:t>
            </a:r>
            <a:r>
              <a:rPr lang="en-US" sz="1800" dirty="0" smtClean="0">
                <a:solidFill>
                  <a:srgbClr val="002060"/>
                </a:solidFill>
                <a:latin typeface="+mn-lt"/>
              </a:rPr>
              <a:t>constants</a:t>
            </a:r>
            <a:r>
              <a:rPr lang="en-US" sz="1800" dirty="0">
                <a:solidFill>
                  <a:srgbClr val="002060"/>
                </a:solidFill>
                <a:latin typeface="+mn-lt"/>
              </a:rPr>
              <a:t>. </a:t>
            </a:r>
            <a:endParaRPr lang="en-US" sz="1800" dirty="0" smtClean="0">
              <a:solidFill>
                <a:srgbClr val="002060"/>
              </a:solidFill>
              <a:latin typeface="+mn-lt"/>
            </a:endParaRPr>
          </a:p>
          <a:p>
            <a:pPr marL="631825">
              <a:lnSpc>
                <a:spcPct val="150000"/>
              </a:lnSpc>
            </a:pPr>
            <a:endParaRPr lang="en-US" sz="1800" dirty="0">
              <a:solidFill>
                <a:srgbClr val="002060"/>
              </a:solidFill>
              <a:latin typeface="+mn-lt"/>
            </a:endParaRPr>
          </a:p>
          <a:p>
            <a:pPr marL="349250" indent="-349250">
              <a:lnSpc>
                <a:spcPct val="150000"/>
              </a:lnSpc>
              <a:buFont typeface="Wingdings" pitchFamily="2" charset="2"/>
              <a:buChar char="Ø"/>
            </a:pPr>
            <a:r>
              <a:rPr lang="en-US" sz="1800" dirty="0" smtClean="0">
                <a:solidFill>
                  <a:srgbClr val="002060"/>
                </a:solidFill>
                <a:latin typeface="+mn-lt"/>
              </a:rPr>
              <a:t>E.g</a:t>
            </a:r>
            <a:r>
              <a:rPr lang="en-US" sz="1800" dirty="0">
                <a:solidFill>
                  <a:srgbClr val="002060"/>
                </a:solidFill>
                <a:latin typeface="+mn-lt"/>
              </a:rPr>
              <a:t>., </a:t>
            </a:r>
            <a:r>
              <a:rPr lang="en-US" sz="1800" dirty="0" smtClean="0">
                <a:solidFill>
                  <a:srgbClr val="002060"/>
                </a:solidFill>
                <a:latin typeface="+mn-lt"/>
              </a:rPr>
              <a:t>  </a:t>
            </a:r>
            <a:r>
              <a:rPr lang="en-US" sz="1800" b="1" dirty="0" err="1" smtClean="0">
                <a:solidFill>
                  <a:srgbClr val="C00000"/>
                </a:solidFill>
                <a:latin typeface="+mn-lt"/>
              </a:rPr>
              <a:t>strcmp</a:t>
            </a:r>
            <a:r>
              <a:rPr lang="en-US" sz="1800" b="1" dirty="0">
                <a:solidFill>
                  <a:srgbClr val="C00000"/>
                </a:solidFill>
                <a:latin typeface="+mn-lt"/>
              </a:rPr>
              <a:t>(“their</a:t>
            </a:r>
            <a:r>
              <a:rPr lang="en-US" sz="1800" b="1" dirty="0" smtClean="0">
                <a:solidFill>
                  <a:srgbClr val="C00000"/>
                </a:solidFill>
                <a:latin typeface="+mn-lt"/>
              </a:rPr>
              <a:t>” , ”</a:t>
            </a:r>
            <a:r>
              <a:rPr lang="en-US" sz="1800" b="1" dirty="0">
                <a:solidFill>
                  <a:srgbClr val="C00000"/>
                </a:solidFill>
                <a:latin typeface="+mn-lt"/>
              </a:rPr>
              <a:t>there”); </a:t>
            </a:r>
            <a:r>
              <a:rPr lang="en-US" sz="1800" dirty="0">
                <a:solidFill>
                  <a:srgbClr val="002060"/>
                </a:solidFill>
                <a:latin typeface="+mn-lt"/>
              </a:rPr>
              <a:t>will return a value of –9 which is the numeric </a:t>
            </a:r>
            <a:r>
              <a:rPr lang="en-US" sz="1800" dirty="0" smtClean="0">
                <a:solidFill>
                  <a:srgbClr val="002060"/>
                </a:solidFill>
                <a:latin typeface="+mn-lt"/>
              </a:rPr>
              <a:t> difference </a:t>
            </a:r>
            <a:r>
              <a:rPr lang="en-US" sz="1800" dirty="0">
                <a:solidFill>
                  <a:srgbClr val="002060"/>
                </a:solidFill>
                <a:latin typeface="+mn-lt"/>
              </a:rPr>
              <a:t>between ASCII “</a:t>
            </a:r>
            <a:r>
              <a:rPr lang="en-US" sz="1800" dirty="0" err="1">
                <a:solidFill>
                  <a:srgbClr val="002060"/>
                </a:solidFill>
                <a:latin typeface="+mn-lt"/>
              </a:rPr>
              <a:t>i</a:t>
            </a:r>
            <a:r>
              <a:rPr lang="en-US" sz="1800" dirty="0">
                <a:solidFill>
                  <a:srgbClr val="002060"/>
                </a:solidFill>
                <a:latin typeface="+mn-lt"/>
              </a:rPr>
              <a:t>” and ASCII “r”. That is, “</a:t>
            </a:r>
            <a:r>
              <a:rPr lang="en-US" sz="1800" dirty="0" err="1">
                <a:solidFill>
                  <a:srgbClr val="002060"/>
                </a:solidFill>
                <a:latin typeface="+mn-lt"/>
              </a:rPr>
              <a:t>i</a:t>
            </a:r>
            <a:r>
              <a:rPr lang="en-US" sz="1800" dirty="0">
                <a:solidFill>
                  <a:srgbClr val="002060"/>
                </a:solidFill>
                <a:latin typeface="+mn-lt"/>
              </a:rPr>
              <a:t>” minus “r” w:r:to ASCII code is –9. </a:t>
            </a: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66</a:t>
            </a:fld>
            <a:endParaRPr lang="en-US" dirty="0">
              <a:solidFill>
                <a:srgbClr val="002060"/>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kern="0" dirty="0" err="1" smtClean="0">
                <a:solidFill>
                  <a:srgbClr val="C00000"/>
                </a:solidFill>
                <a:latin typeface="+mn-lt"/>
              </a:rPr>
              <a:t>strcat</a:t>
            </a:r>
            <a:r>
              <a:rPr lang="en-US" sz="3200" b="1" kern="0" dirty="0" smtClean="0">
                <a:solidFill>
                  <a:srgbClr val="C00000"/>
                </a:solidFill>
                <a:latin typeface="+mn-lt"/>
              </a:rPr>
              <a:t>()</a:t>
            </a:r>
            <a:endParaRPr lang="en-US" sz="3200" dirty="0">
              <a:solidFill>
                <a:srgbClr val="C00000"/>
              </a:solidFill>
              <a:latin typeface="+mn-lt"/>
            </a:endParaRPr>
          </a:p>
        </p:txBody>
      </p:sp>
      <p:sp>
        <p:nvSpPr>
          <p:cNvPr id="41987" name="Rectangle 2"/>
          <p:cNvSpPr>
            <a:spLocks noChangeArrowheads="1"/>
          </p:cNvSpPr>
          <p:nvPr/>
        </p:nvSpPr>
        <p:spPr bwMode="auto">
          <a:xfrm>
            <a:off x="1295400" y="965159"/>
            <a:ext cx="8458200" cy="6247864"/>
          </a:xfrm>
          <a:prstGeom prst="rect">
            <a:avLst/>
          </a:prstGeom>
          <a:noFill/>
          <a:ln w="9525">
            <a:noFill/>
            <a:miter lim="800000"/>
            <a:headEnd/>
            <a:tailEnd/>
          </a:ln>
        </p:spPr>
        <p:txBody>
          <a:bodyPr wrap="square" anchor="ctr">
            <a:spAutoFit/>
          </a:bodyPr>
          <a:lstStyle/>
          <a:p>
            <a:pPr>
              <a:buFont typeface="Wingdings" pitchFamily="2" charset="2"/>
              <a:buChar char="Ø"/>
              <a:tabLst>
                <a:tab pos="2171700" algn="l"/>
              </a:tabLst>
            </a:pPr>
            <a:r>
              <a:rPr lang="en-US" sz="2000" dirty="0" smtClean="0">
                <a:solidFill>
                  <a:srgbClr val="002060"/>
                </a:solidFill>
                <a:latin typeface="+mn-lt"/>
              </a:rPr>
              <a:t>   The</a:t>
            </a:r>
            <a:r>
              <a:rPr lang="en-US" sz="2000" dirty="0" smtClean="0">
                <a:latin typeface="+mn-lt"/>
              </a:rPr>
              <a:t> </a:t>
            </a:r>
            <a:r>
              <a:rPr lang="en-US" sz="2000" b="1" dirty="0" err="1" smtClean="0">
                <a:solidFill>
                  <a:srgbClr val="800000"/>
                </a:solidFill>
                <a:latin typeface="+mn-lt"/>
              </a:rPr>
              <a:t>strcat</a:t>
            </a:r>
            <a:r>
              <a:rPr lang="en-US" sz="2000" b="1" dirty="0" smtClean="0">
                <a:solidFill>
                  <a:srgbClr val="800000"/>
                </a:solidFill>
                <a:latin typeface="+mn-lt"/>
              </a:rPr>
              <a:t>() </a:t>
            </a:r>
            <a:r>
              <a:rPr lang="en-US" sz="2000" dirty="0">
                <a:solidFill>
                  <a:schemeClr val="bg2">
                    <a:lumMod val="10000"/>
                  </a:schemeClr>
                </a:solidFill>
                <a:latin typeface="+mn-lt"/>
              </a:rPr>
              <a:t>function</a:t>
            </a:r>
            <a:r>
              <a:rPr lang="en-US" sz="2000" b="1" dirty="0">
                <a:solidFill>
                  <a:srgbClr val="800000"/>
                </a:solidFill>
                <a:latin typeface="+mn-lt"/>
              </a:rPr>
              <a:t> </a:t>
            </a:r>
            <a:r>
              <a:rPr lang="en-US" sz="2000" dirty="0">
                <a:solidFill>
                  <a:srgbClr val="002060"/>
                </a:solidFill>
                <a:latin typeface="+mn-lt"/>
              </a:rPr>
              <a:t>joins two strings together. </a:t>
            </a:r>
            <a:endParaRPr lang="en-US" sz="2000" dirty="0" smtClean="0">
              <a:solidFill>
                <a:srgbClr val="002060"/>
              </a:solidFill>
              <a:latin typeface="+mn-lt"/>
            </a:endParaRPr>
          </a:p>
          <a:p>
            <a:pPr>
              <a:buFont typeface="Wingdings" pitchFamily="2" charset="2"/>
              <a:buChar char="Ø"/>
              <a:tabLst>
                <a:tab pos="2171700" algn="l"/>
              </a:tabLst>
            </a:pPr>
            <a:endParaRPr lang="en-US" sz="2000" dirty="0" smtClean="0">
              <a:solidFill>
                <a:srgbClr val="002060"/>
              </a:solidFill>
              <a:latin typeface="+mn-lt"/>
            </a:endParaRPr>
          </a:p>
          <a:p>
            <a:pPr>
              <a:buFont typeface="Wingdings" pitchFamily="2" charset="2"/>
              <a:buChar char="Ø"/>
              <a:tabLst>
                <a:tab pos="2171700" algn="l"/>
              </a:tabLst>
            </a:pPr>
            <a:r>
              <a:rPr lang="en-US" sz="2000" dirty="0" smtClean="0">
                <a:latin typeface="+mn-lt"/>
              </a:rPr>
              <a:t> </a:t>
            </a:r>
            <a:r>
              <a:rPr lang="en-US" sz="2000" dirty="0">
                <a:solidFill>
                  <a:srgbClr val="002060"/>
                </a:solidFill>
                <a:latin typeface="+mn-lt"/>
              </a:rPr>
              <a:t>It takes the following form:</a:t>
            </a:r>
          </a:p>
          <a:p>
            <a:pPr>
              <a:tabLst>
                <a:tab pos="2171700" algn="l"/>
              </a:tabLst>
            </a:pPr>
            <a:r>
              <a:rPr lang="en-US" sz="2000" b="1" dirty="0">
                <a:solidFill>
                  <a:srgbClr val="800000"/>
                </a:solidFill>
                <a:latin typeface="+mn-lt"/>
              </a:rPr>
              <a:t>            </a:t>
            </a:r>
            <a:r>
              <a:rPr lang="en-US" sz="2000" b="1" dirty="0" err="1">
                <a:solidFill>
                  <a:srgbClr val="800000"/>
                </a:solidFill>
                <a:latin typeface="+mn-lt"/>
              </a:rPr>
              <a:t>strcat</a:t>
            </a:r>
            <a:r>
              <a:rPr lang="en-US" sz="2000" b="1" dirty="0">
                <a:solidFill>
                  <a:srgbClr val="800000"/>
                </a:solidFill>
                <a:latin typeface="+mn-lt"/>
              </a:rPr>
              <a:t>(string1,string2);</a:t>
            </a:r>
          </a:p>
          <a:p>
            <a:pPr>
              <a:tabLst>
                <a:tab pos="2171700" algn="l"/>
              </a:tabLst>
            </a:pPr>
            <a:r>
              <a:rPr lang="en-US" sz="2000" dirty="0">
                <a:latin typeface="+mn-lt"/>
              </a:rPr>
              <a:t> </a:t>
            </a:r>
            <a:r>
              <a:rPr lang="en-US" sz="2000" dirty="0" smtClean="0">
                <a:latin typeface="+mn-lt"/>
              </a:rPr>
              <a:t>                   where </a:t>
            </a:r>
            <a:r>
              <a:rPr lang="en-US" sz="2000" dirty="0" smtClean="0">
                <a:solidFill>
                  <a:srgbClr val="002060"/>
                </a:solidFill>
                <a:latin typeface="+mn-lt"/>
              </a:rPr>
              <a:t>string1 </a:t>
            </a:r>
            <a:r>
              <a:rPr lang="en-US" sz="2000" dirty="0">
                <a:solidFill>
                  <a:srgbClr val="002060"/>
                </a:solidFill>
                <a:latin typeface="+mn-lt"/>
              </a:rPr>
              <a:t>and string2 are </a:t>
            </a:r>
            <a:r>
              <a:rPr lang="en-US" sz="2000" b="1" dirty="0">
                <a:solidFill>
                  <a:srgbClr val="002060"/>
                </a:solidFill>
                <a:latin typeface="+mn-lt"/>
              </a:rPr>
              <a:t>character arrays</a:t>
            </a:r>
            <a:r>
              <a:rPr lang="en-US" sz="2000" dirty="0">
                <a:solidFill>
                  <a:srgbClr val="002060"/>
                </a:solidFill>
                <a:latin typeface="+mn-lt"/>
              </a:rPr>
              <a:t>. </a:t>
            </a:r>
          </a:p>
          <a:p>
            <a:pPr>
              <a:tabLst>
                <a:tab pos="2171700" algn="l"/>
              </a:tabLst>
            </a:pPr>
            <a:endParaRPr lang="en-US" sz="2000" dirty="0">
              <a:solidFill>
                <a:srgbClr val="002060"/>
              </a:solidFill>
              <a:latin typeface="+mn-lt"/>
            </a:endParaRPr>
          </a:p>
          <a:p>
            <a:pPr>
              <a:lnSpc>
                <a:spcPct val="150000"/>
              </a:lnSpc>
              <a:buFont typeface="Wingdings" pitchFamily="2" charset="2"/>
              <a:buChar char="Ø"/>
              <a:tabLst>
                <a:tab pos="2171700" algn="l"/>
              </a:tabLst>
            </a:pPr>
            <a:r>
              <a:rPr lang="en-US" sz="2000" dirty="0" smtClean="0">
                <a:solidFill>
                  <a:srgbClr val="002060"/>
                </a:solidFill>
                <a:latin typeface="+mn-lt"/>
              </a:rPr>
              <a:t>  When </a:t>
            </a:r>
            <a:r>
              <a:rPr lang="en-US" sz="2000" dirty="0">
                <a:solidFill>
                  <a:srgbClr val="002060"/>
                </a:solidFill>
                <a:latin typeface="+mn-lt"/>
              </a:rPr>
              <a:t>the function </a:t>
            </a:r>
            <a:r>
              <a:rPr lang="en-US" sz="2000" b="1" dirty="0" err="1" smtClean="0">
                <a:solidFill>
                  <a:srgbClr val="002060"/>
                </a:solidFill>
                <a:latin typeface="+mn-lt"/>
              </a:rPr>
              <a:t>strcat</a:t>
            </a:r>
            <a:r>
              <a:rPr lang="en-US" sz="2000" b="1" dirty="0" smtClean="0">
                <a:solidFill>
                  <a:srgbClr val="002060"/>
                </a:solidFill>
                <a:latin typeface="+mn-lt"/>
              </a:rPr>
              <a:t>()  </a:t>
            </a:r>
            <a:r>
              <a:rPr lang="en-US" sz="2000" dirty="0">
                <a:solidFill>
                  <a:srgbClr val="002060"/>
                </a:solidFill>
                <a:latin typeface="+mn-lt"/>
              </a:rPr>
              <a:t>is </a:t>
            </a:r>
            <a:r>
              <a:rPr lang="en-US" sz="2000" dirty="0" smtClean="0">
                <a:solidFill>
                  <a:srgbClr val="002060"/>
                </a:solidFill>
                <a:latin typeface="+mn-lt"/>
              </a:rPr>
              <a:t>executed, </a:t>
            </a:r>
            <a:r>
              <a:rPr lang="en-US" sz="2000" dirty="0">
                <a:solidFill>
                  <a:srgbClr val="002060"/>
                </a:solidFill>
                <a:latin typeface="+mn-lt"/>
              </a:rPr>
              <a:t>string2 is </a:t>
            </a:r>
            <a:r>
              <a:rPr lang="en-US" sz="2000" dirty="0" smtClean="0">
                <a:solidFill>
                  <a:srgbClr val="002060"/>
                </a:solidFill>
                <a:latin typeface="+mn-lt"/>
              </a:rPr>
              <a:t>appended </a:t>
            </a:r>
            <a:r>
              <a:rPr lang="en-US" sz="2000" dirty="0">
                <a:solidFill>
                  <a:srgbClr val="002060"/>
                </a:solidFill>
                <a:latin typeface="+mn-lt"/>
              </a:rPr>
              <a:t>to a </a:t>
            </a:r>
            <a:r>
              <a:rPr lang="en-US" sz="2000" dirty="0" smtClean="0">
                <a:solidFill>
                  <a:srgbClr val="002060"/>
                </a:solidFill>
                <a:latin typeface="+mn-lt"/>
              </a:rPr>
              <a:t>string1.</a:t>
            </a:r>
          </a:p>
          <a:p>
            <a:pPr>
              <a:lnSpc>
                <a:spcPct val="150000"/>
              </a:lnSpc>
              <a:buFont typeface="Wingdings" pitchFamily="2" charset="2"/>
              <a:buChar char="Ø"/>
              <a:tabLst>
                <a:tab pos="2171700" algn="l"/>
              </a:tabLst>
            </a:pPr>
            <a:endParaRPr lang="en-US" sz="2000" dirty="0" smtClean="0">
              <a:solidFill>
                <a:srgbClr val="002060"/>
              </a:solidFill>
              <a:latin typeface="+mn-lt"/>
            </a:endParaRPr>
          </a:p>
          <a:p>
            <a:pPr marL="228600" indent="-228600">
              <a:lnSpc>
                <a:spcPct val="150000"/>
              </a:lnSpc>
              <a:buFont typeface="Wingdings" pitchFamily="2" charset="2"/>
              <a:buChar char="Ø"/>
              <a:tabLst>
                <a:tab pos="2171700" algn="l"/>
              </a:tabLst>
            </a:pPr>
            <a:r>
              <a:rPr lang="en-US" sz="2000" dirty="0" smtClean="0">
                <a:solidFill>
                  <a:srgbClr val="002060"/>
                </a:solidFill>
                <a:latin typeface="+mn-lt"/>
              </a:rPr>
              <a:t> It </a:t>
            </a:r>
            <a:r>
              <a:rPr lang="en-US" sz="2000" dirty="0">
                <a:solidFill>
                  <a:srgbClr val="002060"/>
                </a:solidFill>
                <a:latin typeface="+mn-lt"/>
              </a:rPr>
              <a:t>does so by removing the </a:t>
            </a:r>
            <a:r>
              <a:rPr lang="en-US" sz="2000" b="1" dirty="0">
                <a:solidFill>
                  <a:srgbClr val="002060"/>
                </a:solidFill>
                <a:latin typeface="+mn-lt"/>
              </a:rPr>
              <a:t>null character </a:t>
            </a:r>
            <a:r>
              <a:rPr lang="en-US" sz="2000" dirty="0">
                <a:solidFill>
                  <a:srgbClr val="002060"/>
                </a:solidFill>
                <a:latin typeface="+mn-lt"/>
              </a:rPr>
              <a:t>at the </a:t>
            </a:r>
            <a:r>
              <a:rPr lang="en-US" sz="2000" dirty="0" smtClean="0">
                <a:solidFill>
                  <a:srgbClr val="002060"/>
                </a:solidFill>
                <a:latin typeface="+mn-lt"/>
              </a:rPr>
              <a:t>end of </a:t>
            </a:r>
            <a:r>
              <a:rPr lang="en-US" sz="2000" dirty="0">
                <a:solidFill>
                  <a:srgbClr val="002060"/>
                </a:solidFill>
                <a:latin typeface="+mn-lt"/>
              </a:rPr>
              <a:t>string1 and placing </a:t>
            </a:r>
            <a:r>
              <a:rPr lang="en-US" sz="2000" dirty="0" smtClean="0">
                <a:solidFill>
                  <a:srgbClr val="002060"/>
                </a:solidFill>
                <a:latin typeface="+mn-lt"/>
              </a:rPr>
              <a:t> string2 </a:t>
            </a:r>
            <a:r>
              <a:rPr lang="en-US" sz="2000" dirty="0">
                <a:solidFill>
                  <a:srgbClr val="002060"/>
                </a:solidFill>
                <a:latin typeface="+mn-lt"/>
              </a:rPr>
              <a:t>from there. </a:t>
            </a:r>
            <a:endParaRPr lang="en-US" sz="2000" dirty="0" smtClean="0">
              <a:solidFill>
                <a:srgbClr val="002060"/>
              </a:solidFill>
              <a:latin typeface="+mn-lt"/>
            </a:endParaRPr>
          </a:p>
          <a:p>
            <a:pPr marL="228600" indent="-228600">
              <a:lnSpc>
                <a:spcPct val="150000"/>
              </a:lnSpc>
              <a:buFont typeface="Wingdings" pitchFamily="2" charset="2"/>
              <a:buChar char="Ø"/>
              <a:tabLst>
                <a:tab pos="2171700" algn="l"/>
              </a:tabLst>
            </a:pPr>
            <a:endParaRPr lang="en-US" sz="2000" dirty="0" smtClean="0">
              <a:solidFill>
                <a:srgbClr val="002060"/>
              </a:solidFill>
              <a:latin typeface="+mn-lt"/>
            </a:endParaRPr>
          </a:p>
          <a:p>
            <a:pPr marL="228600" indent="-228600">
              <a:lnSpc>
                <a:spcPct val="150000"/>
              </a:lnSpc>
              <a:buFont typeface="Wingdings" pitchFamily="2" charset="2"/>
              <a:buChar char="Ø"/>
              <a:tabLst>
                <a:tab pos="2171700" algn="l"/>
              </a:tabLst>
            </a:pPr>
            <a:r>
              <a:rPr lang="en-US" sz="2000" dirty="0" smtClean="0">
                <a:solidFill>
                  <a:srgbClr val="002060"/>
                </a:solidFill>
                <a:latin typeface="+mn-lt"/>
              </a:rPr>
              <a:t>The </a:t>
            </a:r>
            <a:r>
              <a:rPr lang="en-US" sz="2000" dirty="0">
                <a:solidFill>
                  <a:srgbClr val="002060"/>
                </a:solidFill>
                <a:latin typeface="+mn-lt"/>
              </a:rPr>
              <a:t>string at string2 remains unchanged</a:t>
            </a:r>
            <a:r>
              <a:rPr lang="en-US" sz="2000" dirty="0" smtClean="0">
                <a:solidFill>
                  <a:srgbClr val="002060"/>
                </a:solidFill>
                <a:latin typeface="+mn-lt"/>
              </a:rPr>
              <a:t>.</a:t>
            </a:r>
          </a:p>
          <a:p>
            <a:pPr marL="228600" indent="-228600">
              <a:lnSpc>
                <a:spcPct val="150000"/>
              </a:lnSpc>
              <a:buFont typeface="Wingdings" pitchFamily="2" charset="2"/>
              <a:buChar char="Ø"/>
              <a:tabLst>
                <a:tab pos="2171700" algn="l"/>
              </a:tabLst>
            </a:pPr>
            <a:endParaRPr lang="en-US" sz="2000" dirty="0" smtClean="0">
              <a:solidFill>
                <a:srgbClr val="002060"/>
              </a:solidFill>
              <a:latin typeface="+mn-lt"/>
            </a:endParaRPr>
          </a:p>
          <a:p>
            <a:pPr marL="228600" indent="-228600">
              <a:lnSpc>
                <a:spcPct val="150000"/>
              </a:lnSpc>
              <a:buFont typeface="Wingdings" pitchFamily="2" charset="2"/>
              <a:buChar char="Ø"/>
              <a:tabLst>
                <a:tab pos="2171700" algn="l"/>
              </a:tabLst>
            </a:pPr>
            <a:r>
              <a:rPr lang="en-US" sz="2000" b="1" i="1" dirty="0" smtClean="0">
                <a:solidFill>
                  <a:srgbClr val="002060"/>
                </a:solidFill>
                <a:latin typeface="+mn-lt"/>
              </a:rPr>
              <a:t>The final concatenated string is placed in string1.</a:t>
            </a:r>
            <a:endParaRPr lang="en-US" sz="2000" b="1" i="1" dirty="0">
              <a:solidFill>
                <a:srgbClr val="002060"/>
              </a:solidFill>
              <a:latin typeface="+mn-lt"/>
            </a:endParaRPr>
          </a:p>
          <a:p>
            <a:pPr>
              <a:tabLst>
                <a:tab pos="2171700" algn="l"/>
              </a:tabLst>
            </a:pPr>
            <a:endParaRPr lang="en-US" sz="2000" dirty="0">
              <a:latin typeface="+mn-lt"/>
            </a:endParaRPr>
          </a:p>
          <a:p>
            <a:pPr>
              <a:tabLst>
                <a:tab pos="2171700" algn="l"/>
              </a:tabLst>
            </a:pPr>
            <a:endParaRPr lang="en-US" sz="2000" dirty="0">
              <a:latin typeface="+mn-lt"/>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67</a:t>
            </a:fld>
            <a:endParaRPr lang="en-US" dirty="0">
              <a:solidFill>
                <a:srgbClr val="002060"/>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2060"/>
                </a:solidFill>
              </a:rPr>
              <a:t>Concatenation of 2 strings</a:t>
            </a:r>
          </a:p>
        </p:txBody>
      </p:sp>
      <p:sp>
        <p:nvSpPr>
          <p:cNvPr id="40963" name="Rectangle 2"/>
          <p:cNvSpPr>
            <a:spLocks noChangeArrowheads="1"/>
          </p:cNvSpPr>
          <p:nvPr/>
        </p:nvSpPr>
        <p:spPr bwMode="auto">
          <a:xfrm>
            <a:off x="1219200" y="914400"/>
            <a:ext cx="7924800" cy="5355312"/>
          </a:xfrm>
          <a:prstGeom prst="rect">
            <a:avLst/>
          </a:prstGeom>
          <a:noFill/>
          <a:ln w="9525">
            <a:noFill/>
            <a:miter lim="800000"/>
            <a:headEnd/>
            <a:tailEnd/>
          </a:ln>
        </p:spPr>
        <p:txBody>
          <a:bodyPr wrap="square">
            <a:spAutoFit/>
          </a:bodyPr>
          <a:lstStyle/>
          <a:p>
            <a:r>
              <a:rPr lang="en-US" dirty="0">
                <a:solidFill>
                  <a:srgbClr val="002060"/>
                </a:solidFill>
                <a:latin typeface="+mn-lt"/>
              </a:rPr>
              <a:t>#include&lt;</a:t>
            </a:r>
            <a:r>
              <a:rPr lang="en-US" dirty="0" err="1">
                <a:solidFill>
                  <a:srgbClr val="002060"/>
                </a:solidFill>
                <a:latin typeface="+mn-lt"/>
              </a:rPr>
              <a:t>iostream.h</a:t>
            </a:r>
            <a:r>
              <a:rPr lang="en-US" dirty="0">
                <a:solidFill>
                  <a:srgbClr val="002060"/>
                </a:solidFill>
                <a:latin typeface="+mn-lt"/>
              </a:rPr>
              <a:t>&gt;</a:t>
            </a:r>
          </a:p>
          <a:p>
            <a:r>
              <a:rPr lang="en-US" dirty="0">
                <a:solidFill>
                  <a:srgbClr val="002060"/>
                </a:solidFill>
                <a:latin typeface="+mn-lt"/>
              </a:rPr>
              <a:t>#include&lt;</a:t>
            </a:r>
            <a:r>
              <a:rPr lang="en-US" dirty="0" err="1">
                <a:solidFill>
                  <a:srgbClr val="002060"/>
                </a:solidFill>
                <a:latin typeface="+mn-lt"/>
              </a:rPr>
              <a:t>conio.h</a:t>
            </a:r>
            <a:r>
              <a:rPr lang="en-US" dirty="0">
                <a:solidFill>
                  <a:srgbClr val="002060"/>
                </a:solidFill>
                <a:latin typeface="+mn-lt"/>
              </a:rPr>
              <a:t>&gt;</a:t>
            </a:r>
          </a:p>
          <a:p>
            <a:r>
              <a:rPr lang="en-US" dirty="0">
                <a:solidFill>
                  <a:srgbClr val="002060"/>
                </a:solidFill>
                <a:latin typeface="+mn-lt"/>
              </a:rPr>
              <a:t>#include&lt;</a:t>
            </a:r>
            <a:r>
              <a:rPr lang="en-US" dirty="0" err="1">
                <a:solidFill>
                  <a:srgbClr val="002060"/>
                </a:solidFill>
                <a:latin typeface="+mn-lt"/>
              </a:rPr>
              <a:t>string.h</a:t>
            </a:r>
            <a:r>
              <a:rPr lang="en-US" dirty="0">
                <a:solidFill>
                  <a:srgbClr val="002060"/>
                </a:solidFill>
                <a:latin typeface="+mn-lt"/>
              </a:rPr>
              <a:t>&gt;</a:t>
            </a:r>
          </a:p>
          <a:p>
            <a:r>
              <a:rPr lang="en-US" dirty="0">
                <a:solidFill>
                  <a:srgbClr val="002060"/>
                </a:solidFill>
                <a:latin typeface="+mn-lt"/>
              </a:rPr>
              <a:t>#include&lt;</a:t>
            </a:r>
            <a:r>
              <a:rPr lang="en-US" dirty="0" err="1">
                <a:solidFill>
                  <a:srgbClr val="002060"/>
                </a:solidFill>
                <a:latin typeface="+mn-lt"/>
              </a:rPr>
              <a:t>stdio.h</a:t>
            </a:r>
            <a:r>
              <a:rPr lang="en-US" dirty="0">
                <a:solidFill>
                  <a:srgbClr val="002060"/>
                </a:solidFill>
                <a:latin typeface="+mn-lt"/>
              </a:rPr>
              <a:t>&gt;</a:t>
            </a:r>
          </a:p>
          <a:p>
            <a:r>
              <a:rPr lang="en-US" b="1" dirty="0">
                <a:solidFill>
                  <a:srgbClr val="002060"/>
                </a:solidFill>
                <a:latin typeface="+mn-lt"/>
              </a:rPr>
              <a:t>void main()</a:t>
            </a:r>
          </a:p>
          <a:p>
            <a:r>
              <a:rPr lang="en-US" b="1" dirty="0">
                <a:solidFill>
                  <a:srgbClr val="002060"/>
                </a:solidFill>
                <a:latin typeface="+mn-lt"/>
              </a:rPr>
              <a:t>{</a:t>
            </a:r>
          </a:p>
          <a:p>
            <a:r>
              <a:rPr lang="en-US" b="1" dirty="0" smtClean="0">
                <a:solidFill>
                  <a:srgbClr val="002060"/>
                </a:solidFill>
                <a:latin typeface="+mn-lt"/>
              </a:rPr>
              <a:t>    char </a:t>
            </a:r>
            <a:r>
              <a:rPr lang="en-US" b="1" dirty="0">
                <a:solidFill>
                  <a:srgbClr val="002060"/>
                </a:solidFill>
                <a:latin typeface="+mn-lt"/>
              </a:rPr>
              <a:t>s1[40], s2[50</a:t>
            </a:r>
            <a:r>
              <a:rPr lang="en-US" b="1" dirty="0" smtClean="0">
                <a:solidFill>
                  <a:srgbClr val="002060"/>
                </a:solidFill>
                <a:latin typeface="+mn-lt"/>
              </a:rPr>
              <a:t>];</a:t>
            </a:r>
          </a:p>
          <a:p>
            <a:endParaRPr lang="en-US" b="1" dirty="0">
              <a:solidFill>
                <a:srgbClr val="002060"/>
              </a:solidFill>
              <a:latin typeface="+mn-lt"/>
            </a:endParaRPr>
          </a:p>
          <a:p>
            <a:r>
              <a:rPr lang="en-US" b="1" dirty="0" smtClean="0">
                <a:solidFill>
                  <a:srgbClr val="002060"/>
                </a:solidFill>
                <a:latin typeface="+mn-lt"/>
              </a:rPr>
              <a:t>    </a:t>
            </a:r>
            <a:r>
              <a:rPr lang="en-US" b="1" dirty="0" err="1" smtClean="0">
                <a:solidFill>
                  <a:srgbClr val="002060"/>
                </a:solidFill>
                <a:latin typeface="+mn-lt"/>
              </a:rPr>
              <a:t>cout</a:t>
            </a:r>
            <a:r>
              <a:rPr lang="en-US" b="1" dirty="0">
                <a:solidFill>
                  <a:srgbClr val="002060"/>
                </a:solidFill>
                <a:latin typeface="+mn-lt"/>
              </a:rPr>
              <a:t>&lt;&lt;"\</a:t>
            </a:r>
            <a:r>
              <a:rPr lang="en-US" b="1" dirty="0" err="1">
                <a:solidFill>
                  <a:srgbClr val="002060"/>
                </a:solidFill>
                <a:latin typeface="+mn-lt"/>
              </a:rPr>
              <a:t>nEnter</a:t>
            </a:r>
            <a:r>
              <a:rPr lang="en-US" b="1" dirty="0">
                <a:solidFill>
                  <a:srgbClr val="002060"/>
                </a:solidFill>
                <a:latin typeface="+mn-lt"/>
              </a:rPr>
              <a:t> the first string";</a:t>
            </a:r>
          </a:p>
          <a:p>
            <a:r>
              <a:rPr lang="en-US" b="1" dirty="0" smtClean="0">
                <a:solidFill>
                  <a:srgbClr val="002060"/>
                </a:solidFill>
                <a:latin typeface="+mn-lt"/>
              </a:rPr>
              <a:t>    gets(s1);</a:t>
            </a:r>
          </a:p>
          <a:p>
            <a:endParaRPr lang="en-US" b="1" dirty="0">
              <a:solidFill>
                <a:srgbClr val="002060"/>
              </a:solidFill>
              <a:latin typeface="+mn-lt"/>
            </a:endParaRPr>
          </a:p>
          <a:p>
            <a:r>
              <a:rPr lang="en-US" b="1" dirty="0" smtClean="0">
                <a:solidFill>
                  <a:srgbClr val="002060"/>
                </a:solidFill>
                <a:latin typeface="+mn-lt"/>
              </a:rPr>
              <a:t>    </a:t>
            </a:r>
            <a:r>
              <a:rPr lang="en-US" b="1" dirty="0" err="1" smtClean="0">
                <a:solidFill>
                  <a:srgbClr val="002060"/>
                </a:solidFill>
                <a:latin typeface="+mn-lt"/>
              </a:rPr>
              <a:t>cout</a:t>
            </a:r>
            <a:r>
              <a:rPr lang="en-US" b="1" dirty="0">
                <a:solidFill>
                  <a:srgbClr val="002060"/>
                </a:solidFill>
                <a:latin typeface="+mn-lt"/>
              </a:rPr>
              <a:t>&lt;&lt;"\</a:t>
            </a:r>
            <a:r>
              <a:rPr lang="en-US" b="1" dirty="0" err="1">
                <a:solidFill>
                  <a:srgbClr val="002060"/>
                </a:solidFill>
                <a:latin typeface="+mn-lt"/>
              </a:rPr>
              <a:t>nEnter</a:t>
            </a:r>
            <a:r>
              <a:rPr lang="en-US" b="1" dirty="0">
                <a:solidFill>
                  <a:srgbClr val="002060"/>
                </a:solidFill>
                <a:latin typeface="+mn-lt"/>
              </a:rPr>
              <a:t> the </a:t>
            </a:r>
            <a:r>
              <a:rPr lang="en-US" b="1" dirty="0" smtClean="0">
                <a:solidFill>
                  <a:srgbClr val="002060"/>
                </a:solidFill>
                <a:latin typeface="+mn-lt"/>
              </a:rPr>
              <a:t>second string“;</a:t>
            </a:r>
          </a:p>
          <a:p>
            <a:r>
              <a:rPr lang="en-US" b="1" dirty="0" smtClean="0">
                <a:solidFill>
                  <a:srgbClr val="002060"/>
                </a:solidFill>
                <a:latin typeface="+mn-lt"/>
              </a:rPr>
              <a:t>   gets(s2);</a:t>
            </a:r>
          </a:p>
          <a:p>
            <a:endParaRPr lang="en-US" b="1" dirty="0" smtClean="0">
              <a:solidFill>
                <a:srgbClr val="002060"/>
              </a:solidFill>
              <a:latin typeface="+mn-lt"/>
            </a:endParaRPr>
          </a:p>
          <a:p>
            <a:r>
              <a:rPr lang="en-US" b="1" dirty="0" smtClean="0">
                <a:solidFill>
                  <a:srgbClr val="002060"/>
                </a:solidFill>
                <a:latin typeface="+mn-lt"/>
              </a:rPr>
              <a:t>   </a:t>
            </a:r>
            <a:r>
              <a:rPr lang="en-US" b="1" dirty="0" err="1" smtClean="0">
                <a:solidFill>
                  <a:srgbClr val="002060"/>
                </a:solidFill>
                <a:latin typeface="+mn-lt"/>
              </a:rPr>
              <a:t>strcat</a:t>
            </a:r>
            <a:r>
              <a:rPr lang="en-US" b="1" dirty="0" smtClean="0">
                <a:solidFill>
                  <a:srgbClr val="002060"/>
                </a:solidFill>
                <a:latin typeface="+mn-lt"/>
              </a:rPr>
              <a:t>(s1,s2);</a:t>
            </a:r>
          </a:p>
          <a:p>
            <a:endParaRPr lang="en-US" b="1" dirty="0" smtClean="0">
              <a:solidFill>
                <a:srgbClr val="002060"/>
              </a:solidFill>
              <a:latin typeface="+mn-lt"/>
            </a:endParaRPr>
          </a:p>
          <a:p>
            <a:r>
              <a:rPr lang="en-US" b="1" dirty="0" smtClean="0">
                <a:solidFill>
                  <a:srgbClr val="002060"/>
                </a:solidFill>
                <a:latin typeface="+mn-lt"/>
              </a:rPr>
              <a:t>   </a:t>
            </a:r>
            <a:r>
              <a:rPr lang="en-US" b="1" dirty="0" err="1" smtClean="0">
                <a:solidFill>
                  <a:srgbClr val="002060"/>
                </a:solidFill>
                <a:latin typeface="+mn-lt"/>
              </a:rPr>
              <a:t>cout</a:t>
            </a:r>
            <a:r>
              <a:rPr lang="en-US" b="1" dirty="0" smtClean="0">
                <a:solidFill>
                  <a:srgbClr val="002060"/>
                </a:solidFill>
                <a:latin typeface="+mn-lt"/>
              </a:rPr>
              <a:t>&lt;&lt;"\</a:t>
            </a:r>
            <a:r>
              <a:rPr lang="en-US" b="1" dirty="0" err="1" smtClean="0">
                <a:solidFill>
                  <a:srgbClr val="002060"/>
                </a:solidFill>
                <a:latin typeface="+mn-lt"/>
              </a:rPr>
              <a:t>nConcatenated</a:t>
            </a:r>
            <a:r>
              <a:rPr lang="en-US" b="1" dirty="0" smtClean="0">
                <a:solidFill>
                  <a:srgbClr val="002060"/>
                </a:solidFill>
                <a:latin typeface="+mn-lt"/>
              </a:rPr>
              <a:t> string is“&lt;&lt;s1;</a:t>
            </a:r>
          </a:p>
          <a:p>
            <a:r>
              <a:rPr lang="en-US" b="1" dirty="0" smtClean="0">
                <a:solidFill>
                  <a:srgbClr val="002060"/>
                </a:solidFill>
                <a:latin typeface="+mn-lt"/>
              </a:rPr>
              <a:t>   </a:t>
            </a:r>
          </a:p>
          <a:p>
            <a:r>
              <a:rPr lang="en-US" b="1" dirty="0" smtClean="0">
                <a:solidFill>
                  <a:srgbClr val="002060"/>
                </a:solidFill>
                <a:latin typeface="+mn-lt"/>
              </a:rPr>
              <a:t>}</a:t>
            </a:r>
            <a:endParaRPr lang="en-US" b="1" dirty="0">
              <a:solidFill>
                <a:srgbClr val="002060"/>
              </a:solidFill>
              <a:latin typeface="+mn-lt"/>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68</a:t>
            </a:fld>
            <a:endParaRPr 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i="1" dirty="0">
                <a:solidFill>
                  <a:srgbClr val="002060"/>
                </a:solidFill>
              </a:rPr>
              <a:t>Reversing a string</a:t>
            </a:r>
          </a:p>
        </p:txBody>
      </p:sp>
      <p:sp>
        <p:nvSpPr>
          <p:cNvPr id="22531" name="Rectangle 2"/>
          <p:cNvSpPr>
            <a:spLocks noChangeArrowheads="1"/>
          </p:cNvSpPr>
          <p:nvPr/>
        </p:nvSpPr>
        <p:spPr bwMode="auto">
          <a:xfrm>
            <a:off x="1219200" y="990600"/>
            <a:ext cx="3810000" cy="3970318"/>
          </a:xfrm>
          <a:prstGeom prst="rect">
            <a:avLst/>
          </a:prstGeom>
          <a:noFill/>
          <a:ln w="9525">
            <a:noFill/>
            <a:miter lim="800000"/>
            <a:headEnd/>
            <a:tailEnd/>
          </a:ln>
        </p:spPr>
        <p:txBody>
          <a:bodyPr wrap="square">
            <a:spAutoFit/>
          </a:bodyPr>
          <a:lstStyle/>
          <a:p>
            <a:r>
              <a:rPr lang="en-US" b="1" dirty="0">
                <a:solidFill>
                  <a:srgbClr val="002060"/>
                </a:solidFill>
                <a:latin typeface="+mn-lt"/>
              </a:rPr>
              <a:t>void main()</a:t>
            </a:r>
          </a:p>
          <a:p>
            <a:r>
              <a:rPr lang="en-US" b="1" dirty="0">
                <a:solidFill>
                  <a:srgbClr val="002060"/>
                </a:solidFill>
                <a:latin typeface="+mn-lt"/>
              </a:rPr>
              <a:t>{</a:t>
            </a:r>
          </a:p>
          <a:p>
            <a:r>
              <a:rPr lang="en-US" b="1" dirty="0">
                <a:solidFill>
                  <a:srgbClr val="002060"/>
                </a:solidFill>
                <a:latin typeface="+mn-lt"/>
              </a:rPr>
              <a:t>char </a:t>
            </a:r>
            <a:r>
              <a:rPr lang="en-US" b="1" dirty="0" err="1">
                <a:solidFill>
                  <a:srgbClr val="002060"/>
                </a:solidFill>
                <a:latin typeface="+mn-lt"/>
              </a:rPr>
              <a:t>str</a:t>
            </a:r>
            <a:r>
              <a:rPr lang="en-US" b="1" dirty="0">
                <a:solidFill>
                  <a:srgbClr val="002060"/>
                </a:solidFill>
                <a:latin typeface="+mn-lt"/>
              </a:rPr>
              <a:t>[70];</a:t>
            </a:r>
          </a:p>
          <a:p>
            <a:r>
              <a:rPr lang="en-US" b="1" dirty="0">
                <a:solidFill>
                  <a:srgbClr val="002060"/>
                </a:solidFill>
                <a:latin typeface="+mn-lt"/>
              </a:rPr>
              <a:t>char temp;</a:t>
            </a:r>
          </a:p>
          <a:p>
            <a:r>
              <a:rPr lang="en-US" b="1" dirty="0" err="1">
                <a:solidFill>
                  <a:srgbClr val="002060"/>
                </a:solidFill>
                <a:latin typeface="+mn-lt"/>
              </a:rPr>
              <a:t>int</a:t>
            </a:r>
            <a:r>
              <a:rPr lang="en-US" b="1" dirty="0">
                <a:solidFill>
                  <a:srgbClr val="002060"/>
                </a:solidFill>
                <a:latin typeface="+mn-lt"/>
              </a:rPr>
              <a:t> </a:t>
            </a:r>
            <a:r>
              <a:rPr lang="en-US" b="1" dirty="0" err="1">
                <a:solidFill>
                  <a:srgbClr val="002060"/>
                </a:solidFill>
                <a:latin typeface="+mn-lt"/>
              </a:rPr>
              <a:t>i</a:t>
            </a:r>
            <a:r>
              <a:rPr lang="en-US" b="1" dirty="0">
                <a:solidFill>
                  <a:srgbClr val="002060"/>
                </a:solidFill>
                <a:latin typeface="+mn-lt"/>
              </a:rPr>
              <a:t>, n=0;</a:t>
            </a:r>
          </a:p>
          <a:p>
            <a:endParaRPr lang="en-US" b="1" dirty="0" smtClean="0">
              <a:solidFill>
                <a:srgbClr val="002060"/>
              </a:solidFill>
              <a:latin typeface="+mn-lt"/>
            </a:endParaRPr>
          </a:p>
          <a:p>
            <a:r>
              <a:rPr lang="en-US" b="1" dirty="0" err="1" smtClean="0">
                <a:solidFill>
                  <a:srgbClr val="002060"/>
                </a:solidFill>
                <a:latin typeface="+mn-lt"/>
              </a:rPr>
              <a:t>cout</a:t>
            </a:r>
            <a:r>
              <a:rPr lang="en-US" b="1" dirty="0">
                <a:solidFill>
                  <a:srgbClr val="002060"/>
                </a:solidFill>
                <a:latin typeface="+mn-lt"/>
              </a:rPr>
              <a:t>&lt;&lt;"\</a:t>
            </a:r>
            <a:r>
              <a:rPr lang="en-US" b="1" dirty="0" err="1">
                <a:solidFill>
                  <a:srgbClr val="002060"/>
                </a:solidFill>
                <a:latin typeface="+mn-lt"/>
              </a:rPr>
              <a:t>nEnter</a:t>
            </a:r>
            <a:r>
              <a:rPr lang="en-US" b="1" dirty="0">
                <a:solidFill>
                  <a:srgbClr val="002060"/>
                </a:solidFill>
                <a:latin typeface="+mn-lt"/>
              </a:rPr>
              <a:t> the string:";</a:t>
            </a:r>
          </a:p>
          <a:p>
            <a:r>
              <a:rPr lang="en-US" b="1" dirty="0">
                <a:solidFill>
                  <a:srgbClr val="002060"/>
                </a:solidFill>
                <a:latin typeface="+mn-lt"/>
              </a:rPr>
              <a:t>gets(</a:t>
            </a:r>
            <a:r>
              <a:rPr lang="en-US" b="1" dirty="0" err="1">
                <a:solidFill>
                  <a:srgbClr val="002060"/>
                </a:solidFill>
                <a:latin typeface="+mn-lt"/>
              </a:rPr>
              <a:t>str</a:t>
            </a:r>
            <a:r>
              <a:rPr lang="en-US" b="1" dirty="0" smtClean="0">
                <a:solidFill>
                  <a:srgbClr val="002060"/>
                </a:solidFill>
                <a:latin typeface="+mn-lt"/>
              </a:rPr>
              <a:t>);</a:t>
            </a:r>
          </a:p>
          <a:p>
            <a:endParaRPr lang="en-US" b="1" dirty="0" smtClean="0">
              <a:solidFill>
                <a:srgbClr val="002060"/>
              </a:solidFill>
              <a:latin typeface="+mn-lt"/>
            </a:endParaRPr>
          </a:p>
          <a:p>
            <a:r>
              <a:rPr lang="en-US" b="1" dirty="0" smtClean="0">
                <a:solidFill>
                  <a:srgbClr val="C00000"/>
                </a:solidFill>
                <a:latin typeface="+mn-lt"/>
              </a:rPr>
              <a:t>//finding length</a:t>
            </a:r>
            <a:endParaRPr lang="en-US" b="1" dirty="0">
              <a:solidFill>
                <a:srgbClr val="C00000"/>
              </a:solidFill>
              <a:latin typeface="+mn-lt"/>
            </a:endParaRPr>
          </a:p>
          <a:p>
            <a:r>
              <a:rPr lang="en-US" b="1" dirty="0">
                <a:solidFill>
                  <a:srgbClr val="002060"/>
                </a:solidFill>
                <a:latin typeface="+mn-lt"/>
              </a:rPr>
              <a:t>for(</a:t>
            </a:r>
            <a:r>
              <a:rPr lang="en-US" b="1" dirty="0" err="1">
                <a:solidFill>
                  <a:srgbClr val="002060"/>
                </a:solidFill>
                <a:latin typeface="+mn-lt"/>
              </a:rPr>
              <a:t>i</a:t>
            </a:r>
            <a:r>
              <a:rPr lang="en-US" b="1" dirty="0">
                <a:solidFill>
                  <a:srgbClr val="002060"/>
                </a:solidFill>
                <a:latin typeface="+mn-lt"/>
              </a:rPr>
              <a:t>=0;str[</a:t>
            </a:r>
            <a:r>
              <a:rPr lang="en-US" b="1" dirty="0" err="1">
                <a:solidFill>
                  <a:srgbClr val="002060"/>
                </a:solidFill>
                <a:latin typeface="+mn-lt"/>
              </a:rPr>
              <a:t>i</a:t>
            </a:r>
            <a:r>
              <a:rPr lang="en-US" b="1" dirty="0">
                <a:solidFill>
                  <a:srgbClr val="002060"/>
                </a:solidFill>
                <a:latin typeface="+mn-lt"/>
              </a:rPr>
              <a:t>]!='\0';i++)</a:t>
            </a:r>
          </a:p>
          <a:p>
            <a:r>
              <a:rPr lang="en-US" b="1" dirty="0">
                <a:solidFill>
                  <a:srgbClr val="002060"/>
                </a:solidFill>
                <a:latin typeface="+mn-lt"/>
              </a:rPr>
              <a:t>   n</a:t>
            </a:r>
            <a:r>
              <a:rPr lang="en-US" b="1" dirty="0" smtClean="0">
                <a:solidFill>
                  <a:srgbClr val="002060"/>
                </a:solidFill>
                <a:latin typeface="+mn-lt"/>
              </a:rPr>
              <a:t>++;</a:t>
            </a:r>
          </a:p>
          <a:p>
            <a:endParaRPr lang="en-US" b="1" dirty="0" smtClean="0">
              <a:solidFill>
                <a:srgbClr val="002060"/>
              </a:solidFill>
              <a:latin typeface="+mn-lt"/>
            </a:endParaRPr>
          </a:p>
          <a:p>
            <a:endParaRPr lang="en-US" b="1" dirty="0">
              <a:solidFill>
                <a:srgbClr val="002060"/>
              </a:solidFill>
              <a:latin typeface="+mn-lt"/>
            </a:endParaRPr>
          </a:p>
        </p:txBody>
      </p:sp>
      <p:sp>
        <p:nvSpPr>
          <p:cNvPr id="20487" name="Rectangle 6"/>
          <p:cNvSpPr>
            <a:spLocks noChangeArrowheads="1"/>
          </p:cNvSpPr>
          <p:nvPr/>
        </p:nvSpPr>
        <p:spPr bwMode="auto">
          <a:xfrm>
            <a:off x="5029200" y="914400"/>
            <a:ext cx="4114800" cy="3139321"/>
          </a:xfrm>
          <a:prstGeom prst="rect">
            <a:avLst/>
          </a:prstGeom>
          <a:noFill/>
          <a:ln w="9525">
            <a:noFill/>
            <a:miter lim="800000"/>
            <a:headEnd/>
            <a:tailEnd/>
          </a:ln>
        </p:spPr>
        <p:txBody>
          <a:bodyPr wrap="square">
            <a:spAutoFit/>
          </a:bodyPr>
          <a:lstStyle/>
          <a:p>
            <a:r>
              <a:rPr lang="en-US" b="1" dirty="0" smtClean="0">
                <a:solidFill>
                  <a:srgbClr val="C00000"/>
                </a:solidFill>
                <a:latin typeface="+mj-lt"/>
              </a:rPr>
              <a:t>//Reversing</a:t>
            </a:r>
          </a:p>
          <a:p>
            <a:r>
              <a:rPr lang="en-US" b="1" dirty="0" smtClean="0">
                <a:solidFill>
                  <a:srgbClr val="002060"/>
                </a:solidFill>
                <a:latin typeface="+mj-lt"/>
              </a:rPr>
              <a:t>for(</a:t>
            </a:r>
            <a:r>
              <a:rPr lang="en-US" b="1" dirty="0" err="1" smtClean="0">
                <a:solidFill>
                  <a:srgbClr val="002060"/>
                </a:solidFill>
                <a:latin typeface="+mj-lt"/>
              </a:rPr>
              <a:t>i</a:t>
            </a:r>
            <a:r>
              <a:rPr lang="en-US" b="1" dirty="0" smtClean="0">
                <a:solidFill>
                  <a:srgbClr val="002060"/>
                </a:solidFill>
                <a:latin typeface="+mj-lt"/>
              </a:rPr>
              <a:t>=0;i&lt;n/2;i</a:t>
            </a:r>
            <a:r>
              <a:rPr lang="en-US" b="1" dirty="0">
                <a:solidFill>
                  <a:srgbClr val="002060"/>
                </a:solidFill>
                <a:latin typeface="+mj-lt"/>
              </a:rPr>
              <a:t>++)</a:t>
            </a:r>
          </a:p>
          <a:p>
            <a:r>
              <a:rPr lang="en-US" b="1" dirty="0">
                <a:solidFill>
                  <a:srgbClr val="002060"/>
                </a:solidFill>
                <a:latin typeface="+mj-lt"/>
              </a:rPr>
              <a:t>{</a:t>
            </a:r>
          </a:p>
          <a:p>
            <a:r>
              <a:rPr lang="en-US" b="1" dirty="0">
                <a:solidFill>
                  <a:srgbClr val="002060"/>
                </a:solidFill>
                <a:latin typeface="+mj-lt"/>
              </a:rPr>
              <a:t>    temp=</a:t>
            </a:r>
            <a:r>
              <a:rPr lang="en-US" b="1" dirty="0" err="1">
                <a:solidFill>
                  <a:srgbClr val="002060"/>
                </a:solidFill>
                <a:latin typeface="+mj-lt"/>
              </a:rPr>
              <a:t>str</a:t>
            </a:r>
            <a:r>
              <a:rPr lang="en-US" b="1" dirty="0">
                <a:solidFill>
                  <a:srgbClr val="002060"/>
                </a:solidFill>
                <a:latin typeface="+mj-lt"/>
              </a:rPr>
              <a:t>[</a:t>
            </a:r>
            <a:r>
              <a:rPr lang="en-US" b="1" dirty="0" err="1">
                <a:solidFill>
                  <a:srgbClr val="002060"/>
                </a:solidFill>
                <a:latin typeface="+mj-lt"/>
              </a:rPr>
              <a:t>i</a:t>
            </a:r>
            <a:r>
              <a:rPr lang="en-US" b="1" dirty="0">
                <a:solidFill>
                  <a:srgbClr val="002060"/>
                </a:solidFill>
                <a:latin typeface="+mj-lt"/>
              </a:rPr>
              <a:t>];</a:t>
            </a:r>
          </a:p>
          <a:p>
            <a:r>
              <a:rPr lang="en-US" b="1" dirty="0">
                <a:solidFill>
                  <a:srgbClr val="002060"/>
                </a:solidFill>
                <a:latin typeface="+mj-lt"/>
              </a:rPr>
              <a:t>    </a:t>
            </a:r>
            <a:r>
              <a:rPr lang="en-US" b="1" dirty="0" err="1">
                <a:solidFill>
                  <a:srgbClr val="002060"/>
                </a:solidFill>
                <a:latin typeface="+mj-lt"/>
              </a:rPr>
              <a:t>str</a:t>
            </a:r>
            <a:r>
              <a:rPr lang="en-US" b="1" dirty="0">
                <a:solidFill>
                  <a:srgbClr val="002060"/>
                </a:solidFill>
                <a:latin typeface="+mj-lt"/>
              </a:rPr>
              <a:t>[</a:t>
            </a:r>
            <a:r>
              <a:rPr lang="en-US" b="1" dirty="0" err="1">
                <a:solidFill>
                  <a:srgbClr val="002060"/>
                </a:solidFill>
                <a:latin typeface="+mj-lt"/>
              </a:rPr>
              <a:t>i</a:t>
            </a:r>
            <a:r>
              <a:rPr lang="en-US" b="1" dirty="0">
                <a:solidFill>
                  <a:srgbClr val="002060"/>
                </a:solidFill>
                <a:latin typeface="+mj-lt"/>
              </a:rPr>
              <a:t>]=</a:t>
            </a:r>
            <a:r>
              <a:rPr lang="en-US" b="1" dirty="0" err="1">
                <a:solidFill>
                  <a:srgbClr val="002060"/>
                </a:solidFill>
                <a:latin typeface="+mj-lt"/>
              </a:rPr>
              <a:t>str</a:t>
            </a:r>
            <a:r>
              <a:rPr lang="en-US" b="1" dirty="0">
                <a:solidFill>
                  <a:srgbClr val="002060"/>
                </a:solidFill>
                <a:latin typeface="+mj-lt"/>
              </a:rPr>
              <a:t>[n-i-1];</a:t>
            </a:r>
          </a:p>
          <a:p>
            <a:r>
              <a:rPr lang="en-US" b="1" dirty="0">
                <a:solidFill>
                  <a:srgbClr val="002060"/>
                </a:solidFill>
                <a:latin typeface="+mj-lt"/>
              </a:rPr>
              <a:t>    </a:t>
            </a:r>
            <a:r>
              <a:rPr lang="en-US" b="1" dirty="0" err="1">
                <a:solidFill>
                  <a:srgbClr val="002060"/>
                </a:solidFill>
                <a:latin typeface="+mj-lt"/>
              </a:rPr>
              <a:t>str</a:t>
            </a:r>
            <a:r>
              <a:rPr lang="en-US" b="1" dirty="0">
                <a:solidFill>
                  <a:srgbClr val="002060"/>
                </a:solidFill>
                <a:latin typeface="+mj-lt"/>
              </a:rPr>
              <a:t>[n-i-1]=temp;</a:t>
            </a:r>
          </a:p>
          <a:p>
            <a:r>
              <a:rPr lang="en-US" b="1" dirty="0" smtClean="0">
                <a:solidFill>
                  <a:srgbClr val="002060"/>
                </a:solidFill>
                <a:latin typeface="+mj-lt"/>
              </a:rPr>
              <a:t>}</a:t>
            </a:r>
          </a:p>
          <a:p>
            <a:endParaRPr lang="en-US" b="1" dirty="0">
              <a:solidFill>
                <a:srgbClr val="002060"/>
              </a:solidFill>
              <a:latin typeface="+mj-lt"/>
            </a:endParaRPr>
          </a:p>
          <a:p>
            <a:r>
              <a:rPr lang="en-US" b="1" dirty="0" err="1">
                <a:solidFill>
                  <a:srgbClr val="002060"/>
                </a:solidFill>
                <a:latin typeface="+mj-lt"/>
              </a:rPr>
              <a:t>cout</a:t>
            </a:r>
            <a:r>
              <a:rPr lang="en-US" b="1" dirty="0">
                <a:solidFill>
                  <a:srgbClr val="002060"/>
                </a:solidFill>
                <a:latin typeface="+mj-lt"/>
              </a:rPr>
              <a:t>&lt;&lt;"\</a:t>
            </a:r>
            <a:r>
              <a:rPr lang="en-US" b="1" dirty="0" err="1" smtClean="0">
                <a:solidFill>
                  <a:srgbClr val="002060"/>
                </a:solidFill>
                <a:latin typeface="+mj-lt"/>
              </a:rPr>
              <a:t>nReversed</a:t>
            </a:r>
            <a:r>
              <a:rPr lang="en-US" b="1" dirty="0" smtClean="0">
                <a:solidFill>
                  <a:srgbClr val="002060"/>
                </a:solidFill>
                <a:latin typeface="+mj-lt"/>
              </a:rPr>
              <a:t> </a:t>
            </a:r>
            <a:r>
              <a:rPr lang="en-US" b="1" dirty="0">
                <a:solidFill>
                  <a:srgbClr val="002060"/>
                </a:solidFill>
                <a:latin typeface="+mj-lt"/>
              </a:rPr>
              <a:t>string is:";</a:t>
            </a:r>
          </a:p>
          <a:p>
            <a:r>
              <a:rPr lang="en-US" b="1" dirty="0">
                <a:solidFill>
                  <a:srgbClr val="002060"/>
                </a:solidFill>
                <a:latin typeface="+mj-lt"/>
              </a:rPr>
              <a:t>puts(</a:t>
            </a:r>
            <a:r>
              <a:rPr lang="en-US" b="1" dirty="0" err="1">
                <a:solidFill>
                  <a:srgbClr val="002060"/>
                </a:solidFill>
                <a:latin typeface="+mj-lt"/>
              </a:rPr>
              <a:t>str</a:t>
            </a:r>
            <a:r>
              <a:rPr lang="en-US" b="1" dirty="0">
                <a:solidFill>
                  <a:srgbClr val="002060"/>
                </a:solidFill>
                <a:latin typeface="+mj-lt"/>
              </a:rPr>
              <a:t>);</a:t>
            </a:r>
          </a:p>
          <a:p>
            <a:r>
              <a:rPr lang="en-US" b="1" dirty="0" smtClean="0">
                <a:solidFill>
                  <a:srgbClr val="002060"/>
                </a:solidFill>
                <a:latin typeface="+mj-lt"/>
              </a:rPr>
              <a:t> }</a:t>
            </a:r>
            <a:endParaRPr lang="en-US" b="1" dirty="0">
              <a:solidFill>
                <a:srgbClr val="002060"/>
              </a:solidFill>
              <a:latin typeface="+mj-lt"/>
            </a:endParaRP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69</a:t>
            </a:fld>
            <a:endParaRPr lang="en-US"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blinds(horizontal)">
                                      <p:cBhvr>
                                        <p:cTn id="12"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04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a:xfrm>
            <a:off x="1219200" y="914400"/>
            <a:ext cx="7772400" cy="5211763"/>
          </a:xfrm>
        </p:spPr>
        <p:txBody>
          <a:bodyPr>
            <a:noAutofit/>
          </a:bodyPr>
          <a:lstStyle/>
          <a:p>
            <a:pPr eaLnBrk="1" hangingPunct="1">
              <a:lnSpc>
                <a:spcPct val="90000"/>
              </a:lnSpc>
              <a:buFontTx/>
              <a:buNone/>
              <a:defRPr/>
            </a:pPr>
            <a:r>
              <a:rPr lang="en-US" sz="1800" b="1" u="sng" dirty="0" smtClean="0">
                <a:solidFill>
                  <a:srgbClr val="002060"/>
                </a:solidFill>
              </a:rPr>
              <a:t>Total size:</a:t>
            </a:r>
          </a:p>
          <a:p>
            <a:pPr eaLnBrk="1" hangingPunct="1">
              <a:lnSpc>
                <a:spcPct val="90000"/>
              </a:lnSpc>
              <a:buFontTx/>
              <a:buNone/>
              <a:defRPr/>
            </a:pPr>
            <a:endParaRPr lang="en-US" sz="1800" b="1" dirty="0" smtClean="0">
              <a:solidFill>
                <a:srgbClr val="002060"/>
              </a:solidFill>
            </a:endParaRPr>
          </a:p>
          <a:p>
            <a:pPr>
              <a:lnSpc>
                <a:spcPct val="90000"/>
              </a:lnSpc>
              <a:defRPr/>
            </a:pPr>
            <a:r>
              <a:rPr lang="en-US" sz="1800" dirty="0" smtClean="0">
                <a:solidFill>
                  <a:srgbClr val="002060"/>
                </a:solidFill>
              </a:rPr>
              <a:t>The Total memory that can be allocated to 1Darray is computed as</a:t>
            </a:r>
          </a:p>
          <a:p>
            <a:pPr eaLnBrk="1" hangingPunct="1">
              <a:lnSpc>
                <a:spcPct val="90000"/>
              </a:lnSpc>
              <a:buFontTx/>
              <a:buNone/>
              <a:defRPr/>
            </a:pPr>
            <a:r>
              <a:rPr lang="en-US" sz="1800" dirty="0" smtClean="0">
                <a:solidFill>
                  <a:srgbClr val="002060"/>
                </a:solidFill>
              </a:rPr>
              <a:t> </a:t>
            </a:r>
          </a:p>
          <a:p>
            <a:pPr eaLnBrk="1" hangingPunct="1">
              <a:lnSpc>
                <a:spcPct val="90000"/>
              </a:lnSpc>
              <a:buFontTx/>
              <a:buNone/>
              <a:defRPr/>
            </a:pPr>
            <a:r>
              <a:rPr lang="en-US" sz="1800" dirty="0" smtClean="0">
                <a:solidFill>
                  <a:srgbClr val="002060"/>
                </a:solidFill>
              </a:rPr>
              <a:t>		</a:t>
            </a:r>
            <a:r>
              <a:rPr lang="en-US" sz="1800" b="1" dirty="0" err="1" smtClean="0">
                <a:solidFill>
                  <a:srgbClr val="002060"/>
                </a:solidFill>
              </a:rPr>
              <a:t>int</a:t>
            </a:r>
            <a:r>
              <a:rPr lang="en-US" sz="1800" b="1" dirty="0" smtClean="0">
                <a:solidFill>
                  <a:srgbClr val="002060"/>
                </a:solidFill>
              </a:rPr>
              <a:t>  </a:t>
            </a:r>
            <a:r>
              <a:rPr lang="en-US" sz="1800" b="1" dirty="0" err="1" smtClean="0">
                <a:solidFill>
                  <a:srgbClr val="002060"/>
                </a:solidFill>
              </a:rPr>
              <a:t>total_size</a:t>
            </a:r>
            <a:r>
              <a:rPr lang="en-US" sz="1800" b="1" dirty="0" smtClean="0">
                <a:solidFill>
                  <a:srgbClr val="002060"/>
                </a:solidFill>
              </a:rPr>
              <a:t> = size *(</a:t>
            </a:r>
            <a:r>
              <a:rPr lang="en-US" sz="1800" b="1" dirty="0" err="1" smtClean="0">
                <a:solidFill>
                  <a:srgbClr val="FF0000"/>
                </a:solidFill>
              </a:rPr>
              <a:t>sizeof</a:t>
            </a:r>
            <a:r>
              <a:rPr lang="en-US" sz="1800" b="1" dirty="0" smtClean="0">
                <a:solidFill>
                  <a:srgbClr val="FF0000"/>
                </a:solidFill>
              </a:rPr>
              <a:t>(</a:t>
            </a:r>
            <a:r>
              <a:rPr lang="en-US" sz="1800" b="1" dirty="0" err="1" smtClean="0">
                <a:solidFill>
                  <a:srgbClr val="FF0000"/>
                </a:solidFill>
              </a:rPr>
              <a:t>data_type</a:t>
            </a:r>
            <a:r>
              <a:rPr lang="en-US" sz="1800" b="1" dirty="0" smtClean="0">
                <a:solidFill>
                  <a:srgbClr val="FF0000"/>
                </a:solidFill>
              </a:rPr>
              <a:t>)</a:t>
            </a:r>
            <a:r>
              <a:rPr lang="en-US" sz="1800" b="1" dirty="0" smtClean="0">
                <a:solidFill>
                  <a:srgbClr val="002060"/>
                </a:solidFill>
              </a:rPr>
              <a:t>);</a:t>
            </a:r>
          </a:p>
          <a:p>
            <a:pPr eaLnBrk="1" hangingPunct="1">
              <a:lnSpc>
                <a:spcPct val="90000"/>
              </a:lnSpc>
              <a:buFontTx/>
              <a:buNone/>
              <a:defRPr/>
            </a:pPr>
            <a:endParaRPr lang="en-US" sz="1800" b="1" dirty="0" smtClean="0">
              <a:solidFill>
                <a:srgbClr val="002060"/>
              </a:solidFill>
            </a:endParaRPr>
          </a:p>
          <a:p>
            <a:pPr eaLnBrk="1" hangingPunct="1">
              <a:lnSpc>
                <a:spcPct val="160000"/>
              </a:lnSpc>
              <a:buFontTx/>
              <a:buNone/>
              <a:defRPr/>
            </a:pPr>
            <a:r>
              <a:rPr lang="en-US" sz="1800" dirty="0" smtClean="0">
                <a:solidFill>
                  <a:srgbClr val="002060"/>
                </a:solidFill>
              </a:rPr>
              <a:t>		where:</a:t>
            </a:r>
          </a:p>
          <a:p>
            <a:pPr eaLnBrk="1" hangingPunct="1">
              <a:lnSpc>
                <a:spcPct val="160000"/>
              </a:lnSpc>
              <a:buFontTx/>
              <a:buNone/>
              <a:defRPr/>
            </a:pPr>
            <a:r>
              <a:rPr lang="en-US" sz="1800" dirty="0" smtClean="0">
                <a:solidFill>
                  <a:srgbClr val="002060"/>
                </a:solidFill>
              </a:rPr>
              <a:t>		  </a:t>
            </a:r>
            <a:r>
              <a:rPr lang="en-US" sz="1800" b="1" dirty="0" smtClean="0">
                <a:solidFill>
                  <a:srgbClr val="002060"/>
                </a:solidFill>
              </a:rPr>
              <a:t>size</a:t>
            </a:r>
            <a:r>
              <a:rPr lang="en-US" sz="1800" dirty="0" smtClean="0">
                <a:solidFill>
                  <a:srgbClr val="002060"/>
                </a:solidFill>
                <a:sym typeface="Wingdings" pitchFamily="2" charset="2"/>
              </a:rPr>
              <a:t> number </a:t>
            </a:r>
            <a:r>
              <a:rPr lang="en-US" sz="1800" dirty="0">
                <a:solidFill>
                  <a:srgbClr val="002060"/>
                </a:solidFill>
                <a:sym typeface="Wingdings" pitchFamily="2" charset="2"/>
              </a:rPr>
              <a:t>of elements in 1-D </a:t>
            </a:r>
            <a:r>
              <a:rPr lang="en-US" sz="1800" dirty="0" smtClean="0">
                <a:solidFill>
                  <a:srgbClr val="002060"/>
                </a:solidFill>
                <a:sym typeface="Wingdings" pitchFamily="2" charset="2"/>
              </a:rPr>
              <a:t>array</a:t>
            </a:r>
          </a:p>
          <a:p>
            <a:pPr eaLnBrk="1" hangingPunct="1">
              <a:lnSpc>
                <a:spcPct val="160000"/>
              </a:lnSpc>
              <a:buFontTx/>
              <a:buNone/>
              <a:defRPr/>
            </a:pPr>
            <a:r>
              <a:rPr lang="en-US" sz="1800" dirty="0" smtClean="0">
                <a:solidFill>
                  <a:srgbClr val="002060"/>
                </a:solidFill>
                <a:sym typeface="Wingdings" pitchFamily="2" charset="2"/>
              </a:rPr>
              <a:t>		  </a:t>
            </a:r>
            <a:r>
              <a:rPr lang="en-US" sz="1800" b="1" dirty="0" err="1" smtClean="0">
                <a:solidFill>
                  <a:srgbClr val="002060"/>
                </a:solidFill>
              </a:rPr>
              <a:t>data_type</a:t>
            </a:r>
            <a:r>
              <a:rPr lang="en-US" sz="1800" dirty="0" smtClean="0">
                <a:solidFill>
                  <a:srgbClr val="002060"/>
                </a:solidFill>
                <a:sym typeface="Wingdings" pitchFamily="2" charset="2"/>
              </a:rPr>
              <a:t> data type of array elements.</a:t>
            </a:r>
          </a:p>
          <a:p>
            <a:pPr marL="2003425" indent="-2003425" algn="just" eaLnBrk="1" hangingPunct="1">
              <a:lnSpc>
                <a:spcPct val="160000"/>
              </a:lnSpc>
              <a:buFontTx/>
              <a:buNone/>
              <a:defRPr/>
            </a:pPr>
            <a:r>
              <a:rPr lang="en-US" sz="1800" b="1" dirty="0" smtClean="0">
                <a:solidFill>
                  <a:srgbClr val="FF0000"/>
                </a:solidFill>
              </a:rPr>
              <a:t>                </a:t>
            </a:r>
            <a:r>
              <a:rPr lang="en-US" sz="1800" b="1" dirty="0" err="1" smtClean="0">
                <a:solidFill>
                  <a:srgbClr val="FF0000"/>
                </a:solidFill>
              </a:rPr>
              <a:t>sizeof</a:t>
            </a:r>
            <a:r>
              <a:rPr lang="en-US" sz="1800" b="1" dirty="0">
                <a:solidFill>
                  <a:srgbClr val="FF0000"/>
                </a:solidFill>
              </a:rPr>
              <a:t>()</a:t>
            </a:r>
            <a:r>
              <a:rPr lang="en-US" sz="1800" dirty="0">
                <a:solidFill>
                  <a:srgbClr val="002060"/>
                </a:solidFill>
                <a:sym typeface="Wingdings" pitchFamily="2" charset="2"/>
              </a:rPr>
              <a:t> is an unary operator </a:t>
            </a:r>
            <a:r>
              <a:rPr lang="en-US" sz="1800" dirty="0" smtClean="0">
                <a:solidFill>
                  <a:srgbClr val="002060"/>
                </a:solidFill>
                <a:sym typeface="Wingdings" pitchFamily="2" charset="2"/>
              </a:rPr>
              <a:t>which returns </a:t>
            </a:r>
            <a:r>
              <a:rPr lang="en-US" sz="1800" dirty="0">
                <a:solidFill>
                  <a:srgbClr val="002060"/>
                </a:solidFill>
                <a:sym typeface="Wingdings" pitchFamily="2" charset="2"/>
              </a:rPr>
              <a:t>the </a:t>
            </a:r>
            <a:r>
              <a:rPr lang="en-US" sz="1800" dirty="0" smtClean="0">
                <a:solidFill>
                  <a:srgbClr val="002060"/>
                </a:solidFill>
                <a:sym typeface="Wingdings" pitchFamily="2" charset="2"/>
              </a:rPr>
              <a:t>size of expression  or data type in bytes</a:t>
            </a:r>
            <a:r>
              <a:rPr lang="en-US" sz="1800" dirty="0">
                <a:solidFill>
                  <a:srgbClr val="002060"/>
                </a:solidFill>
                <a:sym typeface="Wingdings" pitchFamily="2" charset="2"/>
              </a:rPr>
              <a:t>.</a:t>
            </a:r>
          </a:p>
          <a:p>
            <a:pPr eaLnBrk="1" hangingPunct="1">
              <a:lnSpc>
                <a:spcPct val="160000"/>
              </a:lnSpc>
              <a:buFontTx/>
              <a:buNone/>
              <a:defRPr/>
            </a:pPr>
            <a:r>
              <a:rPr lang="en-US" sz="1800" dirty="0" smtClean="0">
                <a:solidFill>
                  <a:srgbClr val="002060"/>
                </a:solidFill>
              </a:rPr>
              <a:t>	For </a:t>
            </a:r>
            <a:r>
              <a:rPr lang="en-US" sz="1800" dirty="0">
                <a:solidFill>
                  <a:srgbClr val="002060"/>
                </a:solidFill>
              </a:rPr>
              <a:t>example</a:t>
            </a:r>
            <a:r>
              <a:rPr lang="en-US" sz="1800" b="1" dirty="0">
                <a:solidFill>
                  <a:srgbClr val="002060"/>
                </a:solidFill>
              </a:rPr>
              <a:t>, </a:t>
            </a:r>
            <a:r>
              <a:rPr lang="en-US" sz="1800" b="1" dirty="0" smtClean="0">
                <a:solidFill>
                  <a:srgbClr val="002060"/>
                </a:solidFill>
              </a:rPr>
              <a:t>        </a:t>
            </a:r>
          </a:p>
          <a:p>
            <a:pPr lvl="2">
              <a:lnSpc>
                <a:spcPct val="160000"/>
              </a:lnSpc>
              <a:buNone/>
              <a:defRPr/>
            </a:pPr>
            <a:r>
              <a:rPr lang="en-US" sz="1800" dirty="0" smtClean="0">
                <a:solidFill>
                  <a:srgbClr val="002060"/>
                </a:solidFill>
              </a:rPr>
              <a:t>For the array </a:t>
            </a:r>
            <a:r>
              <a:rPr lang="en-US" sz="1800" b="1" dirty="0" err="1" smtClean="0">
                <a:solidFill>
                  <a:srgbClr val="002060"/>
                </a:solidFill>
              </a:rPr>
              <a:t>int</a:t>
            </a:r>
            <a:r>
              <a:rPr lang="en-US" sz="1800" b="1" dirty="0" smtClean="0">
                <a:solidFill>
                  <a:srgbClr val="002060"/>
                </a:solidFill>
              </a:rPr>
              <a:t>  </a:t>
            </a:r>
            <a:r>
              <a:rPr lang="en-US" sz="1800" b="1" dirty="0" smtClean="0">
                <a:solidFill>
                  <a:srgbClr val="FF0000"/>
                </a:solidFill>
              </a:rPr>
              <a:t>salary</a:t>
            </a:r>
            <a:r>
              <a:rPr lang="en-US" sz="1800" b="1" dirty="0" smtClean="0">
                <a:solidFill>
                  <a:srgbClr val="002060"/>
                </a:solidFill>
              </a:rPr>
              <a:t> [5]</a:t>
            </a:r>
            <a:r>
              <a:rPr lang="en-US" sz="1800" dirty="0" smtClean="0">
                <a:solidFill>
                  <a:srgbClr val="002060"/>
                </a:solidFill>
              </a:rPr>
              <a:t>, size can be found as</a:t>
            </a:r>
            <a:r>
              <a:rPr lang="en-US" sz="1800" b="1" dirty="0" smtClean="0">
                <a:solidFill>
                  <a:srgbClr val="002060"/>
                </a:solidFill>
              </a:rPr>
              <a:t>:</a:t>
            </a:r>
          </a:p>
          <a:p>
            <a:pPr>
              <a:lnSpc>
                <a:spcPct val="160000"/>
              </a:lnSpc>
              <a:buNone/>
              <a:defRPr/>
            </a:pPr>
            <a:r>
              <a:rPr lang="en-US" sz="1800" b="1" dirty="0" smtClean="0">
                <a:solidFill>
                  <a:srgbClr val="002060"/>
                </a:solidFill>
              </a:rPr>
              <a:t>				 </a:t>
            </a:r>
            <a:r>
              <a:rPr lang="en-US" sz="1800" b="1" dirty="0" err="1" smtClean="0">
                <a:solidFill>
                  <a:srgbClr val="002060"/>
                </a:solidFill>
              </a:rPr>
              <a:t>int</a:t>
            </a:r>
            <a:r>
              <a:rPr lang="en-US" sz="1800" b="1" dirty="0" smtClean="0">
                <a:solidFill>
                  <a:srgbClr val="002060"/>
                </a:solidFill>
              </a:rPr>
              <a:t> s = 5 * </a:t>
            </a:r>
            <a:r>
              <a:rPr lang="en-US" sz="1800" b="1" dirty="0" err="1" smtClean="0">
                <a:solidFill>
                  <a:srgbClr val="002060"/>
                </a:solidFill>
              </a:rPr>
              <a:t>size_of</a:t>
            </a:r>
            <a:r>
              <a:rPr lang="en-US" sz="1800" b="1" dirty="0" smtClean="0">
                <a:solidFill>
                  <a:srgbClr val="002060"/>
                </a:solidFill>
              </a:rPr>
              <a:t>(</a:t>
            </a:r>
            <a:r>
              <a:rPr lang="en-US" sz="1800" b="1" dirty="0" err="1" smtClean="0">
                <a:solidFill>
                  <a:srgbClr val="002060"/>
                </a:solidFill>
              </a:rPr>
              <a:t>int</a:t>
            </a:r>
            <a:r>
              <a:rPr lang="en-US" sz="1800" b="1" dirty="0" smtClean="0">
                <a:solidFill>
                  <a:srgbClr val="002060"/>
                </a:solidFill>
              </a:rPr>
              <a:t>);</a:t>
            </a:r>
            <a:endParaRPr lang="en-US" sz="1800" b="1" dirty="0">
              <a:solidFill>
                <a:srgbClr val="002060"/>
              </a:solidFill>
            </a:endParaRPr>
          </a:p>
        </p:txBody>
      </p:sp>
      <p:sp>
        <p:nvSpPr>
          <p:cNvPr id="13" name="Slide Number Placeholder 12"/>
          <p:cNvSpPr>
            <a:spLocks noGrp="1"/>
          </p:cNvSpPr>
          <p:nvPr>
            <p:ph type="sldNum" sz="quarter" idx="12"/>
          </p:nvPr>
        </p:nvSpPr>
        <p:spPr/>
        <p:txBody>
          <a:bodyPr/>
          <a:lstStyle/>
          <a:p>
            <a:fld id="{EB572375-96E0-4DBB-B3D7-B1489209CDB4}" type="slidenum">
              <a:rPr lang="en-US" smtClean="0"/>
              <a:pPr/>
              <a:t>7</a:t>
            </a:fld>
            <a:endParaRPr lang="en-US"/>
          </a:p>
        </p:txBody>
      </p:sp>
      <p:sp>
        <p:nvSpPr>
          <p:cNvPr id="2" name="Title 1"/>
          <p:cNvSpPr>
            <a:spLocks noGrp="1"/>
          </p:cNvSpPr>
          <p:nvPr>
            <p:ph type="title"/>
          </p:nvPr>
        </p:nvSpPr>
        <p:spPr/>
        <p:txBody>
          <a:bodyPr>
            <a:normAutofit/>
          </a:bodyPr>
          <a:lstStyle/>
          <a:p>
            <a:pPr algn="ctr"/>
            <a:r>
              <a:rPr lang="en-US" sz="2900" b="1" i="1" dirty="0" smtClean="0">
                <a:solidFill>
                  <a:srgbClr val="002060"/>
                </a:solidFill>
              </a:rPr>
              <a:t>Arrays - 1D</a:t>
            </a:r>
            <a:endParaRPr lang="en-US" sz="2900" b="1" i="1" dirty="0">
              <a:solidFill>
                <a:srgbClr val="002060"/>
              </a:solidFill>
            </a:endParaRPr>
          </a:p>
        </p:txBody>
      </p:sp>
      <p:sp>
        <p:nvSpPr>
          <p:cNvPr id="7" name="Rectangle 6"/>
          <p:cNvSpPr/>
          <p:nvPr/>
        </p:nvSpPr>
        <p:spPr>
          <a:xfrm>
            <a:off x="2057400" y="1828800"/>
            <a:ext cx="5181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16182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9538" y="228600"/>
            <a:ext cx="7848600" cy="549992"/>
          </a:xfrm>
        </p:spPr>
        <p:txBody>
          <a:bodyPr>
            <a:normAutofit fontScale="90000"/>
          </a:bodyPr>
          <a:lstStyle/>
          <a:p>
            <a:pPr algn="ctr"/>
            <a:r>
              <a:rPr lang="en-US" b="1" i="1" dirty="0">
                <a:solidFill>
                  <a:srgbClr val="002060"/>
                </a:solidFill>
              </a:rPr>
              <a:t>Two Dimensional Character </a:t>
            </a:r>
            <a:r>
              <a:rPr lang="en-US" b="1" i="1" dirty="0" smtClean="0">
                <a:solidFill>
                  <a:srgbClr val="002060"/>
                </a:solidFill>
              </a:rPr>
              <a:t>Array</a:t>
            </a:r>
            <a:endParaRPr lang="en-US" b="1" i="1" dirty="0">
              <a:solidFill>
                <a:srgbClr val="002060"/>
              </a:solidFill>
            </a:endParaRPr>
          </a:p>
        </p:txBody>
      </p:sp>
      <p:sp>
        <p:nvSpPr>
          <p:cNvPr id="16388" name="Text Box 3"/>
          <p:cNvSpPr txBox="1">
            <a:spLocks noChangeArrowheads="1"/>
          </p:cNvSpPr>
          <p:nvPr/>
        </p:nvSpPr>
        <p:spPr bwMode="auto">
          <a:xfrm>
            <a:off x="1371600" y="1143000"/>
            <a:ext cx="7543800" cy="6386364"/>
          </a:xfrm>
          <a:prstGeom prst="rect">
            <a:avLst/>
          </a:prstGeom>
          <a:noFill/>
          <a:ln w="9525">
            <a:noFill/>
            <a:miter lim="800000"/>
            <a:headEnd/>
            <a:tailEnd/>
          </a:ln>
        </p:spPr>
        <p:txBody>
          <a:bodyPr>
            <a:spAutoFit/>
          </a:bodyPr>
          <a:lstStyle/>
          <a:p>
            <a:pPr marL="282575" indent="-282575" algn="just">
              <a:spcBef>
                <a:spcPts val="600"/>
              </a:spcBef>
              <a:buFont typeface="Wingdings" pitchFamily="2" charset="2"/>
              <a:buChar char="Ø"/>
            </a:pPr>
            <a:r>
              <a:rPr lang="en-US" dirty="0" smtClean="0">
                <a:solidFill>
                  <a:srgbClr val="002060"/>
                </a:solidFill>
                <a:latin typeface="+mn-lt"/>
              </a:rPr>
              <a:t>It is an array of character </a:t>
            </a:r>
            <a:r>
              <a:rPr lang="en-US" dirty="0">
                <a:solidFill>
                  <a:srgbClr val="002060"/>
                </a:solidFill>
                <a:latin typeface="+mn-lt"/>
              </a:rPr>
              <a:t>arrays. </a:t>
            </a:r>
            <a:endParaRPr lang="en-US" dirty="0" smtClean="0">
              <a:solidFill>
                <a:srgbClr val="002060"/>
              </a:solidFill>
              <a:latin typeface="+mn-lt"/>
            </a:endParaRPr>
          </a:p>
          <a:p>
            <a:pPr marL="282575" indent="-282575" algn="just">
              <a:spcBef>
                <a:spcPts val="600"/>
              </a:spcBef>
              <a:buFont typeface="Wingdings" pitchFamily="2" charset="2"/>
              <a:buChar char="Ø"/>
            </a:pPr>
            <a:endParaRPr lang="en-US" dirty="0" smtClean="0">
              <a:solidFill>
                <a:srgbClr val="002060"/>
              </a:solidFill>
              <a:latin typeface="+mn-lt"/>
            </a:endParaRPr>
          </a:p>
          <a:p>
            <a:pPr marL="282575" indent="-282575" algn="just">
              <a:spcBef>
                <a:spcPts val="600"/>
              </a:spcBef>
              <a:buFont typeface="Wingdings" pitchFamily="2" charset="2"/>
              <a:buChar char="Ø"/>
            </a:pPr>
            <a:r>
              <a:rPr lang="en-US" dirty="0" smtClean="0">
                <a:solidFill>
                  <a:srgbClr val="002060"/>
                </a:solidFill>
                <a:latin typeface="+mn-lt"/>
              </a:rPr>
              <a:t>2-D </a:t>
            </a:r>
            <a:r>
              <a:rPr lang="en-US" dirty="0">
                <a:solidFill>
                  <a:srgbClr val="002060"/>
                </a:solidFill>
                <a:latin typeface="+mn-lt"/>
              </a:rPr>
              <a:t>character array consists of strings as its </a:t>
            </a:r>
            <a:r>
              <a:rPr lang="en-US" dirty="0" smtClean="0">
                <a:solidFill>
                  <a:srgbClr val="002060"/>
                </a:solidFill>
                <a:latin typeface="+mn-lt"/>
              </a:rPr>
              <a:t> individual </a:t>
            </a:r>
            <a:r>
              <a:rPr lang="en-US" dirty="0">
                <a:solidFill>
                  <a:srgbClr val="002060"/>
                </a:solidFill>
                <a:latin typeface="+mn-lt"/>
              </a:rPr>
              <a:t>elements.</a:t>
            </a:r>
          </a:p>
          <a:p>
            <a:pPr algn="just">
              <a:spcBef>
                <a:spcPts val="600"/>
              </a:spcBef>
            </a:pPr>
            <a:endParaRPr lang="en-US" dirty="0" smtClean="0">
              <a:solidFill>
                <a:schemeClr val="accent2"/>
              </a:solidFill>
              <a:latin typeface="+mn-lt"/>
            </a:endParaRPr>
          </a:p>
          <a:p>
            <a:pPr algn="just">
              <a:spcBef>
                <a:spcPts val="600"/>
              </a:spcBef>
            </a:pPr>
            <a:r>
              <a:rPr lang="en-US" b="1" dirty="0" smtClean="0">
                <a:solidFill>
                  <a:schemeClr val="accent2"/>
                </a:solidFill>
                <a:latin typeface="+mn-lt"/>
              </a:rPr>
              <a:t>        Declaration </a:t>
            </a:r>
            <a:r>
              <a:rPr lang="en-US" b="1" dirty="0">
                <a:solidFill>
                  <a:schemeClr val="accent2"/>
                </a:solidFill>
                <a:latin typeface="+mn-lt"/>
              </a:rPr>
              <a:t>:-</a:t>
            </a:r>
          </a:p>
          <a:p>
            <a:pPr algn="just">
              <a:spcBef>
                <a:spcPts val="600"/>
              </a:spcBef>
            </a:pPr>
            <a:r>
              <a:rPr lang="en-US" dirty="0">
                <a:latin typeface="+mn-lt"/>
              </a:rPr>
              <a:t>		</a:t>
            </a:r>
            <a:r>
              <a:rPr lang="en-US" dirty="0" smtClean="0">
                <a:latin typeface="+mn-lt"/>
              </a:rPr>
              <a:t>    </a:t>
            </a:r>
            <a:r>
              <a:rPr lang="en-US" b="1" dirty="0" smtClean="0">
                <a:solidFill>
                  <a:srgbClr val="002060"/>
                </a:solidFill>
                <a:latin typeface="+mn-lt"/>
              </a:rPr>
              <a:t>char country[20][</a:t>
            </a:r>
            <a:r>
              <a:rPr lang="en-US" b="1" dirty="0">
                <a:solidFill>
                  <a:srgbClr val="002060"/>
                </a:solidFill>
                <a:latin typeface="+mn-lt"/>
              </a:rPr>
              <a:t>2</a:t>
            </a:r>
            <a:r>
              <a:rPr lang="en-US" b="1" dirty="0" smtClean="0">
                <a:solidFill>
                  <a:srgbClr val="002060"/>
                </a:solidFill>
                <a:latin typeface="+mn-lt"/>
              </a:rPr>
              <a:t>0</a:t>
            </a:r>
            <a:r>
              <a:rPr lang="en-US" b="1" dirty="0">
                <a:solidFill>
                  <a:srgbClr val="002060"/>
                </a:solidFill>
                <a:latin typeface="+mn-lt"/>
              </a:rPr>
              <a:t>];</a:t>
            </a:r>
          </a:p>
          <a:p>
            <a:pPr algn="just">
              <a:spcBef>
                <a:spcPts val="600"/>
              </a:spcBef>
            </a:pPr>
            <a:r>
              <a:rPr lang="en-US" b="1" dirty="0" smtClean="0">
                <a:solidFill>
                  <a:schemeClr val="accent2"/>
                </a:solidFill>
                <a:latin typeface="+mn-lt"/>
              </a:rPr>
              <a:t>         Initialization:-</a:t>
            </a:r>
          </a:p>
          <a:p>
            <a:pPr algn="just">
              <a:spcBef>
                <a:spcPts val="600"/>
              </a:spcBef>
            </a:pPr>
            <a:endParaRPr lang="en-US" dirty="0">
              <a:solidFill>
                <a:schemeClr val="accent2"/>
              </a:solidFill>
              <a:latin typeface="+mn-lt"/>
            </a:endParaRPr>
          </a:p>
          <a:p>
            <a:pPr algn="just">
              <a:spcBef>
                <a:spcPts val="600"/>
              </a:spcBef>
            </a:pPr>
            <a:r>
              <a:rPr lang="en-US" dirty="0">
                <a:latin typeface="+mn-lt"/>
              </a:rPr>
              <a:t>	</a:t>
            </a:r>
            <a:r>
              <a:rPr lang="en-US" dirty="0" smtClean="0">
                <a:latin typeface="+mn-lt"/>
              </a:rPr>
              <a:t>                    </a:t>
            </a:r>
            <a:r>
              <a:rPr lang="en-US" b="1" dirty="0" smtClean="0">
                <a:solidFill>
                  <a:srgbClr val="002060"/>
                </a:solidFill>
                <a:latin typeface="+mn-lt"/>
              </a:rPr>
              <a:t>char country[3][</a:t>
            </a:r>
            <a:r>
              <a:rPr lang="en-US" b="1" dirty="0">
                <a:solidFill>
                  <a:srgbClr val="002060"/>
                </a:solidFill>
                <a:latin typeface="+mn-lt"/>
              </a:rPr>
              <a:t>20]={</a:t>
            </a:r>
          </a:p>
          <a:p>
            <a:pPr algn="just">
              <a:spcBef>
                <a:spcPts val="600"/>
              </a:spcBef>
            </a:pPr>
            <a:r>
              <a:rPr lang="en-US" b="1" dirty="0">
                <a:solidFill>
                  <a:srgbClr val="002060"/>
                </a:solidFill>
                <a:latin typeface="+mn-lt"/>
              </a:rPr>
              <a:t>					“</a:t>
            </a:r>
            <a:r>
              <a:rPr lang="en-US" b="1" dirty="0" err="1">
                <a:solidFill>
                  <a:srgbClr val="002060"/>
                </a:solidFill>
                <a:latin typeface="+mn-lt"/>
              </a:rPr>
              <a:t>aaa</a:t>
            </a:r>
            <a:r>
              <a:rPr lang="en-US" b="1" dirty="0">
                <a:solidFill>
                  <a:srgbClr val="002060"/>
                </a:solidFill>
                <a:latin typeface="+mn-lt"/>
              </a:rPr>
              <a:t>”,</a:t>
            </a:r>
          </a:p>
          <a:p>
            <a:pPr algn="just">
              <a:spcBef>
                <a:spcPts val="600"/>
              </a:spcBef>
            </a:pPr>
            <a:r>
              <a:rPr lang="en-US" b="1" dirty="0">
                <a:solidFill>
                  <a:srgbClr val="002060"/>
                </a:solidFill>
                <a:latin typeface="+mn-lt"/>
              </a:rPr>
              <a:t>					“</a:t>
            </a:r>
            <a:r>
              <a:rPr lang="en-US" b="1" dirty="0" err="1">
                <a:solidFill>
                  <a:srgbClr val="002060"/>
                </a:solidFill>
                <a:latin typeface="+mn-lt"/>
              </a:rPr>
              <a:t>bbb</a:t>
            </a:r>
            <a:r>
              <a:rPr lang="en-US" b="1" dirty="0">
                <a:solidFill>
                  <a:srgbClr val="002060"/>
                </a:solidFill>
                <a:latin typeface="+mn-lt"/>
              </a:rPr>
              <a:t>”,</a:t>
            </a:r>
          </a:p>
          <a:p>
            <a:pPr algn="just">
              <a:spcBef>
                <a:spcPts val="600"/>
              </a:spcBef>
            </a:pPr>
            <a:r>
              <a:rPr lang="en-US" b="1" dirty="0">
                <a:solidFill>
                  <a:srgbClr val="002060"/>
                </a:solidFill>
                <a:latin typeface="+mn-lt"/>
              </a:rPr>
              <a:t>					“ccc”</a:t>
            </a:r>
          </a:p>
          <a:p>
            <a:pPr algn="just">
              <a:spcBef>
                <a:spcPts val="600"/>
              </a:spcBef>
            </a:pPr>
            <a:r>
              <a:rPr lang="en-US" b="1" dirty="0">
                <a:solidFill>
                  <a:srgbClr val="002060"/>
                </a:solidFill>
                <a:latin typeface="+mn-lt"/>
              </a:rPr>
              <a:t>			    </a:t>
            </a:r>
            <a:r>
              <a:rPr lang="en-US" b="1" dirty="0" smtClean="0">
                <a:solidFill>
                  <a:srgbClr val="002060"/>
                </a:solidFill>
                <a:latin typeface="+mn-lt"/>
              </a:rPr>
              <a:t>             };</a:t>
            </a:r>
          </a:p>
          <a:p>
            <a:pPr algn="just">
              <a:spcBef>
                <a:spcPts val="600"/>
              </a:spcBef>
            </a:pPr>
            <a:r>
              <a:rPr lang="en-US" b="1" dirty="0" smtClean="0">
                <a:solidFill>
                  <a:srgbClr val="002060"/>
                </a:solidFill>
                <a:latin typeface="+mn-lt"/>
              </a:rPr>
              <a:t>      </a:t>
            </a:r>
            <a:r>
              <a:rPr lang="en-US" b="1" dirty="0" smtClean="0">
                <a:solidFill>
                  <a:srgbClr val="002060"/>
                </a:solidFill>
                <a:latin typeface="+mn-lt"/>
                <a:sym typeface="Wingdings" pitchFamily="2" charset="2"/>
              </a:rPr>
              <a:t> ‘country’ is a 2D character array having:</a:t>
            </a:r>
          </a:p>
          <a:p>
            <a:pPr algn="just">
              <a:spcBef>
                <a:spcPts val="600"/>
              </a:spcBef>
            </a:pPr>
            <a:r>
              <a:rPr lang="en-US" b="1" dirty="0" smtClean="0">
                <a:solidFill>
                  <a:srgbClr val="002060"/>
                </a:solidFill>
                <a:latin typeface="+mn-lt"/>
                <a:sym typeface="Wingdings" pitchFamily="2" charset="2"/>
              </a:rPr>
              <a:t>	1) 3 rows which indicate the 3 country names</a:t>
            </a:r>
          </a:p>
          <a:p>
            <a:pPr algn="just">
              <a:spcBef>
                <a:spcPts val="600"/>
              </a:spcBef>
            </a:pPr>
            <a:r>
              <a:rPr lang="en-US" b="1" dirty="0" smtClean="0">
                <a:solidFill>
                  <a:srgbClr val="002060"/>
                </a:solidFill>
                <a:latin typeface="+mn-lt"/>
                <a:sym typeface="Wingdings" pitchFamily="2" charset="2"/>
              </a:rPr>
              <a:t>                   2) Each row having maximum 20 characters  in the country name.</a:t>
            </a:r>
          </a:p>
          <a:p>
            <a:pPr algn="just">
              <a:spcBef>
                <a:spcPts val="600"/>
              </a:spcBef>
            </a:pPr>
            <a:r>
              <a:rPr lang="en-US" b="1" dirty="0" smtClean="0">
                <a:solidFill>
                  <a:srgbClr val="002060"/>
                </a:solidFill>
                <a:latin typeface="+mn-lt"/>
                <a:sym typeface="Wingdings" pitchFamily="2" charset="2"/>
              </a:rPr>
              <a:t> </a:t>
            </a:r>
            <a:endParaRPr lang="en-US" b="1" dirty="0" smtClean="0">
              <a:solidFill>
                <a:srgbClr val="002060"/>
              </a:solidFill>
              <a:latin typeface="+mn-lt"/>
            </a:endParaRPr>
          </a:p>
          <a:p>
            <a:pPr algn="just">
              <a:spcBef>
                <a:spcPts val="600"/>
              </a:spcBef>
            </a:pPr>
            <a:r>
              <a:rPr lang="en-US" b="1" dirty="0">
                <a:solidFill>
                  <a:srgbClr val="002060"/>
                </a:solidFill>
                <a:latin typeface="+mn-lt"/>
              </a:rPr>
              <a:t>	</a:t>
            </a:r>
            <a:r>
              <a:rPr lang="en-US" dirty="0">
                <a:solidFill>
                  <a:srgbClr val="002060"/>
                </a:solidFill>
                <a:latin typeface="+mn-lt"/>
              </a:rPr>
              <a:t>	</a:t>
            </a:r>
            <a:r>
              <a:rPr lang="en-US" dirty="0">
                <a:latin typeface="+mn-lt"/>
              </a:rPr>
              <a:t>		</a:t>
            </a:r>
          </a:p>
        </p:txBody>
      </p:sp>
      <p:sp>
        <p:nvSpPr>
          <p:cNvPr id="6" name="Slide Number Placeholder 5"/>
          <p:cNvSpPr>
            <a:spLocks noGrp="1"/>
          </p:cNvSpPr>
          <p:nvPr>
            <p:ph type="sldNum" sz="quarter" idx="12"/>
          </p:nvPr>
        </p:nvSpPr>
        <p:spPr/>
        <p:txBody>
          <a:bodyPr/>
          <a:lstStyle/>
          <a:p>
            <a:fld id="{EB572375-96E0-4DBB-B3D7-B1489209CDB4}" type="slidenum">
              <a:rPr lang="en-US" smtClean="0">
                <a:solidFill>
                  <a:srgbClr val="002060"/>
                </a:solidFill>
              </a:rPr>
              <a:pPr/>
              <a:t>70</a:t>
            </a:fld>
            <a:endParaRPr lang="en-US" dirty="0">
              <a:solidFill>
                <a:srgbClr val="002060"/>
              </a:solidFill>
            </a:endParaRPr>
          </a:p>
        </p:txBody>
      </p:sp>
    </p:spTree>
    <p:extLst>
      <p:ext uri="{BB962C8B-B14F-4D97-AF65-F5344CB8AC3E}">
        <p14:creationId xmlns:p14="http://schemas.microsoft.com/office/powerpoint/2010/main" val="26891848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marL="0" indent="0" algn="just" eaLnBrk="1" hangingPunct="1">
              <a:lnSpc>
                <a:spcPct val="90000"/>
              </a:lnSpc>
              <a:buFontTx/>
              <a:buNone/>
            </a:pPr>
            <a:r>
              <a:rPr lang="en-US" dirty="0" smtClean="0">
                <a:solidFill>
                  <a:srgbClr val="002060"/>
                </a:solidFill>
              </a:rPr>
              <a:t> </a:t>
            </a:r>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sz="3200" b="1" i="1" dirty="0" smtClean="0">
                <a:solidFill>
                  <a:srgbClr val="002060"/>
                </a:solidFill>
              </a:rPr>
              <a:t>Arrays of Strings</a:t>
            </a:r>
            <a:endParaRPr lang="en-US" sz="3200" b="1" i="1" dirty="0">
              <a:solidFill>
                <a:srgbClr val="002060"/>
              </a:solidFill>
            </a:endParaRPr>
          </a:p>
        </p:txBody>
      </p:sp>
      <p:sp>
        <p:nvSpPr>
          <p:cNvPr id="7" name="Rectangle 6"/>
          <p:cNvSpPr>
            <a:spLocks noChangeArrowheads="1"/>
          </p:cNvSpPr>
          <p:nvPr/>
        </p:nvSpPr>
        <p:spPr bwMode="auto">
          <a:xfrm>
            <a:off x="1219200" y="990600"/>
            <a:ext cx="7848600" cy="3610219"/>
          </a:xfrm>
          <a:prstGeom prst="rect">
            <a:avLst/>
          </a:prstGeom>
          <a:noFill/>
          <a:ln w="9525">
            <a:noFill/>
            <a:miter lim="800000"/>
            <a:headEnd/>
            <a:tailEnd/>
          </a:ln>
        </p:spPr>
        <p:txBody>
          <a:bodyPr wrap="square">
            <a:spAutoFit/>
          </a:bodyPr>
          <a:lstStyle/>
          <a:p>
            <a:pPr>
              <a:lnSpc>
                <a:spcPct val="90000"/>
              </a:lnSpc>
            </a:pPr>
            <a:r>
              <a:rPr lang="en-US" sz="2000" b="1" dirty="0" smtClean="0">
                <a:solidFill>
                  <a:srgbClr val="0000FF"/>
                </a:solidFill>
                <a:latin typeface="+mn-lt"/>
              </a:rPr>
              <a:t>Example: Names of days  stored in an array</a:t>
            </a:r>
          </a:p>
          <a:p>
            <a:pPr>
              <a:lnSpc>
                <a:spcPct val="90000"/>
              </a:lnSpc>
            </a:pPr>
            <a:endParaRPr lang="en-US" dirty="0" smtClean="0">
              <a:solidFill>
                <a:srgbClr val="002060"/>
              </a:solidFill>
              <a:latin typeface="+mn-lt"/>
            </a:endParaRPr>
          </a:p>
          <a:p>
            <a:pPr>
              <a:lnSpc>
                <a:spcPct val="90000"/>
              </a:lnSpc>
            </a:pPr>
            <a:r>
              <a:rPr lang="en-US" b="1" dirty="0" smtClean="0">
                <a:solidFill>
                  <a:srgbClr val="002060"/>
                </a:solidFill>
                <a:latin typeface="+mn-lt"/>
              </a:rPr>
              <a:t>void </a:t>
            </a:r>
            <a:r>
              <a:rPr lang="en-US" b="1" dirty="0">
                <a:solidFill>
                  <a:srgbClr val="002060"/>
                </a:solidFill>
                <a:latin typeface="+mn-lt"/>
              </a:rPr>
              <a:t>main() </a:t>
            </a:r>
          </a:p>
          <a:p>
            <a:pPr>
              <a:lnSpc>
                <a:spcPct val="90000"/>
              </a:lnSpc>
            </a:pPr>
            <a:r>
              <a:rPr lang="en-US" b="1" dirty="0">
                <a:solidFill>
                  <a:srgbClr val="002060"/>
                </a:solidFill>
                <a:latin typeface="+mn-lt"/>
              </a:rPr>
              <a:t>{ </a:t>
            </a:r>
          </a:p>
          <a:p>
            <a:pPr>
              <a:lnSpc>
                <a:spcPct val="90000"/>
              </a:lnSpc>
            </a:pPr>
            <a:r>
              <a:rPr lang="en-US" b="1" dirty="0" smtClean="0">
                <a:solidFill>
                  <a:srgbClr val="002060"/>
                </a:solidFill>
                <a:latin typeface="+mn-lt"/>
              </a:rPr>
              <a:t>     </a:t>
            </a:r>
            <a:endParaRPr lang="en-US" b="1" dirty="0">
              <a:solidFill>
                <a:srgbClr val="FF0000"/>
              </a:solidFill>
              <a:latin typeface="+mn-lt"/>
            </a:endParaRPr>
          </a:p>
          <a:p>
            <a:pPr>
              <a:lnSpc>
                <a:spcPct val="90000"/>
              </a:lnSpc>
            </a:pPr>
            <a:r>
              <a:rPr lang="en-US" b="1" dirty="0" smtClean="0">
                <a:solidFill>
                  <a:srgbClr val="002060"/>
                </a:solidFill>
                <a:latin typeface="+mn-lt"/>
              </a:rPr>
              <a:t>      char days[7][10] = { “Sunday”, “Monday”, “Tuesday”, “Wednesday”,  </a:t>
            </a:r>
          </a:p>
          <a:p>
            <a:pPr>
              <a:lnSpc>
                <a:spcPct val="90000"/>
              </a:lnSpc>
            </a:pPr>
            <a:r>
              <a:rPr lang="en-US" b="1" dirty="0" smtClean="0">
                <a:solidFill>
                  <a:srgbClr val="002060"/>
                </a:solidFill>
                <a:latin typeface="+mn-lt"/>
              </a:rPr>
              <a:t>                                          “Thursday”, “Friday”, “Saturday” };</a:t>
            </a:r>
          </a:p>
          <a:p>
            <a:pPr>
              <a:lnSpc>
                <a:spcPct val="90000"/>
              </a:lnSpc>
            </a:pPr>
            <a:endParaRPr lang="en-US" b="1" dirty="0" smtClean="0">
              <a:solidFill>
                <a:srgbClr val="002060"/>
              </a:solidFill>
              <a:latin typeface="+mn-lt"/>
            </a:endParaRPr>
          </a:p>
          <a:p>
            <a:pPr>
              <a:lnSpc>
                <a:spcPct val="90000"/>
              </a:lnSpc>
            </a:pPr>
            <a:r>
              <a:rPr lang="en-US" b="1" dirty="0" smtClean="0">
                <a:solidFill>
                  <a:srgbClr val="002060"/>
                </a:solidFill>
                <a:latin typeface="+mn-lt"/>
              </a:rPr>
              <a:t>   </a:t>
            </a:r>
            <a:r>
              <a:rPr lang="en-US" b="1" dirty="0" smtClean="0">
                <a:solidFill>
                  <a:srgbClr val="C00000"/>
                </a:solidFill>
              </a:rPr>
              <a:t>//display every string</a:t>
            </a:r>
            <a:r>
              <a:rPr lang="en-US" b="1" dirty="0" smtClean="0">
                <a:solidFill>
                  <a:srgbClr val="C00000"/>
                </a:solidFill>
                <a:latin typeface="+mn-lt"/>
              </a:rPr>
              <a:t> </a:t>
            </a:r>
          </a:p>
          <a:p>
            <a:pPr>
              <a:lnSpc>
                <a:spcPct val="90000"/>
              </a:lnSpc>
            </a:pPr>
            <a:r>
              <a:rPr lang="en-US" b="1" dirty="0" smtClean="0">
                <a:solidFill>
                  <a:srgbClr val="002060"/>
                </a:solidFill>
                <a:latin typeface="+mn-lt"/>
              </a:rPr>
              <a:t>    for(</a:t>
            </a:r>
            <a:r>
              <a:rPr lang="en-US" b="1" dirty="0" err="1" smtClean="0">
                <a:solidFill>
                  <a:srgbClr val="002060"/>
                </a:solidFill>
                <a:latin typeface="+mn-lt"/>
              </a:rPr>
              <a:t>int</a:t>
            </a:r>
            <a:r>
              <a:rPr lang="en-US" b="1" dirty="0" smtClean="0">
                <a:solidFill>
                  <a:srgbClr val="002060"/>
                </a:solidFill>
                <a:latin typeface="+mn-lt"/>
              </a:rPr>
              <a:t> </a:t>
            </a:r>
            <a:r>
              <a:rPr lang="en-US" b="1" dirty="0" err="1" smtClean="0">
                <a:solidFill>
                  <a:srgbClr val="002060"/>
                </a:solidFill>
                <a:latin typeface="+mn-lt"/>
              </a:rPr>
              <a:t>i</a:t>
            </a:r>
            <a:r>
              <a:rPr lang="en-US" b="1" dirty="0" smtClean="0">
                <a:solidFill>
                  <a:srgbClr val="002060"/>
                </a:solidFill>
                <a:latin typeface="+mn-lt"/>
              </a:rPr>
              <a:t>=0; </a:t>
            </a:r>
            <a:r>
              <a:rPr lang="en-US" b="1" dirty="0" err="1" smtClean="0">
                <a:solidFill>
                  <a:srgbClr val="002060"/>
                </a:solidFill>
                <a:latin typeface="+mn-lt"/>
              </a:rPr>
              <a:t>i</a:t>
            </a:r>
            <a:r>
              <a:rPr lang="en-US" b="1" dirty="0" smtClean="0">
                <a:solidFill>
                  <a:srgbClr val="002060"/>
                </a:solidFill>
                <a:latin typeface="+mn-lt"/>
              </a:rPr>
              <a:t>&lt;7; </a:t>
            </a:r>
            <a:r>
              <a:rPr lang="en-US" b="1" dirty="0" err="1" smtClean="0">
                <a:solidFill>
                  <a:srgbClr val="002060"/>
                </a:solidFill>
                <a:latin typeface="+mn-lt"/>
              </a:rPr>
              <a:t>i</a:t>
            </a:r>
            <a:r>
              <a:rPr lang="en-US" b="1" dirty="0" smtClean="0">
                <a:solidFill>
                  <a:srgbClr val="002060"/>
                </a:solidFill>
                <a:latin typeface="+mn-lt"/>
              </a:rPr>
              <a:t>++)</a:t>
            </a:r>
          </a:p>
          <a:p>
            <a:pPr>
              <a:lnSpc>
                <a:spcPct val="90000"/>
              </a:lnSpc>
            </a:pPr>
            <a:r>
              <a:rPr lang="en-US" b="1" dirty="0" smtClean="0">
                <a:solidFill>
                  <a:srgbClr val="002060"/>
                </a:solidFill>
                <a:latin typeface="+mn-lt"/>
              </a:rPr>
              <a:t>	</a:t>
            </a:r>
            <a:r>
              <a:rPr lang="en-US" b="1" dirty="0" err="1" smtClean="0">
                <a:solidFill>
                  <a:srgbClr val="002060"/>
                </a:solidFill>
                <a:latin typeface="+mn-lt"/>
              </a:rPr>
              <a:t>cout</a:t>
            </a:r>
            <a:r>
              <a:rPr lang="en-US" b="1" dirty="0" smtClean="0">
                <a:solidFill>
                  <a:srgbClr val="002060"/>
                </a:solidFill>
                <a:latin typeface="+mn-lt"/>
              </a:rPr>
              <a:t> &lt;&lt; days[</a:t>
            </a:r>
            <a:r>
              <a:rPr lang="en-US" b="1" dirty="0" err="1" smtClean="0">
                <a:solidFill>
                  <a:srgbClr val="002060"/>
                </a:solidFill>
                <a:latin typeface="+mn-lt"/>
              </a:rPr>
              <a:t>i</a:t>
            </a:r>
            <a:r>
              <a:rPr lang="en-US" b="1" dirty="0" smtClean="0">
                <a:solidFill>
                  <a:srgbClr val="002060"/>
                </a:solidFill>
                <a:latin typeface="+mn-lt"/>
              </a:rPr>
              <a:t>] &lt;&lt; </a:t>
            </a:r>
            <a:r>
              <a:rPr lang="en-US" b="1" dirty="0" err="1" smtClean="0">
                <a:solidFill>
                  <a:srgbClr val="002060"/>
                </a:solidFill>
                <a:latin typeface="+mn-lt"/>
              </a:rPr>
              <a:t>endl</a:t>
            </a:r>
            <a:r>
              <a:rPr lang="en-US" b="1" dirty="0" smtClean="0">
                <a:solidFill>
                  <a:srgbClr val="002060"/>
                </a:solidFill>
                <a:latin typeface="+mn-lt"/>
              </a:rPr>
              <a:t>;</a:t>
            </a:r>
          </a:p>
          <a:p>
            <a:pPr>
              <a:lnSpc>
                <a:spcPct val="90000"/>
              </a:lnSpc>
            </a:pPr>
            <a:r>
              <a:rPr lang="en-US" b="1" dirty="0" smtClean="0">
                <a:solidFill>
                  <a:srgbClr val="002060"/>
                </a:solidFill>
                <a:latin typeface="+mn-lt"/>
              </a:rPr>
              <a:t>}</a:t>
            </a:r>
          </a:p>
          <a:p>
            <a:pPr>
              <a:lnSpc>
                <a:spcPct val="90000"/>
              </a:lnSpc>
            </a:pPr>
            <a:endParaRPr lang="en-US" dirty="0" smtClean="0">
              <a:solidFill>
                <a:srgbClr val="FF0000"/>
              </a:solidFill>
              <a:latin typeface="+mn-lt"/>
            </a:endParaRPr>
          </a:p>
          <a:p>
            <a:pPr>
              <a:lnSpc>
                <a:spcPct val="90000"/>
              </a:lnSpc>
            </a:pPr>
            <a:endParaRPr lang="en-US" dirty="0">
              <a:solidFill>
                <a:srgbClr val="FF0000"/>
              </a:solidFill>
              <a:latin typeface="+mn-lt"/>
            </a:endParaRPr>
          </a:p>
        </p:txBody>
      </p:sp>
      <p:sp>
        <p:nvSpPr>
          <p:cNvPr id="6" name="Slide Number Placeholder 5"/>
          <p:cNvSpPr>
            <a:spLocks noGrp="1"/>
          </p:cNvSpPr>
          <p:nvPr>
            <p:ph type="sldNum" sz="quarter" idx="12"/>
          </p:nvPr>
        </p:nvSpPr>
        <p:spPr>
          <a:xfrm>
            <a:off x="8001000" y="6492875"/>
            <a:ext cx="685800" cy="365125"/>
          </a:xfrm>
        </p:spPr>
        <p:txBody>
          <a:bodyPr/>
          <a:lstStyle/>
          <a:p>
            <a:fld id="{EB572375-96E0-4DBB-B3D7-B1489209CDB4}" type="slidenum">
              <a:rPr lang="en-US" smtClean="0">
                <a:solidFill>
                  <a:srgbClr val="002060"/>
                </a:solidFill>
              </a:rPr>
              <a:pPr/>
              <a:t>71</a:t>
            </a:fld>
            <a:endParaRPr lang="en-US" dirty="0">
              <a:solidFill>
                <a:srgbClr val="002060"/>
              </a:solidFill>
            </a:endParaRPr>
          </a:p>
        </p:txBody>
      </p:sp>
    </p:spTree>
    <p:extLst>
      <p:ext uri="{BB962C8B-B14F-4D97-AF65-F5344CB8AC3E}">
        <p14:creationId xmlns:p14="http://schemas.microsoft.com/office/powerpoint/2010/main" val="333036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219200" y="990600"/>
            <a:ext cx="8001000" cy="5059363"/>
          </a:xfrm>
        </p:spPr>
        <p:txBody>
          <a:bodyPr>
            <a:normAutofit fontScale="92500" lnSpcReduction="10000"/>
          </a:bodyPr>
          <a:lstStyle/>
          <a:p>
            <a:pPr eaLnBrk="1" hangingPunct="1">
              <a:lnSpc>
                <a:spcPct val="80000"/>
              </a:lnSpc>
              <a:buFontTx/>
              <a:buNone/>
              <a:defRPr/>
            </a:pPr>
            <a:r>
              <a:rPr lang="en-US" sz="1800" b="1" dirty="0">
                <a:solidFill>
                  <a:schemeClr val="tx2"/>
                </a:solidFill>
                <a:latin typeface="Arial Rounded MT Bold" pitchFamily="34" charset="0"/>
              </a:rPr>
              <a:t>Declaration and </a:t>
            </a:r>
            <a:r>
              <a:rPr lang="en-US" sz="1800" b="1" dirty="0" smtClean="0">
                <a:solidFill>
                  <a:schemeClr val="tx2"/>
                </a:solidFill>
                <a:latin typeface="Arial Rounded MT Bold" pitchFamily="34" charset="0"/>
              </a:rPr>
              <a:t>initialization</a:t>
            </a:r>
            <a:endParaRPr lang="en-US" sz="1800" b="1" dirty="0">
              <a:solidFill>
                <a:schemeClr val="tx2"/>
              </a:solidFill>
              <a:latin typeface="Arial Rounded MT Bold" pitchFamily="34" charset="0"/>
            </a:endParaRPr>
          </a:p>
          <a:p>
            <a:pPr eaLnBrk="1" hangingPunct="1">
              <a:lnSpc>
                <a:spcPct val="80000"/>
              </a:lnSpc>
              <a:buFontTx/>
              <a:buNone/>
              <a:defRPr/>
            </a:pPr>
            <a:r>
              <a:rPr lang="en-US" sz="1800" b="1" dirty="0" smtClean="0">
                <a:solidFill>
                  <a:schemeClr val="accent2"/>
                </a:solidFill>
                <a:latin typeface="Tempus Sans ITC" pitchFamily="82" charset="0"/>
              </a:rPr>
              <a:t>	</a:t>
            </a:r>
            <a:r>
              <a:rPr lang="en-US" sz="1800" b="1" dirty="0" smtClean="0">
                <a:solidFill>
                  <a:schemeClr val="accent2"/>
                </a:solidFill>
                <a:latin typeface="+mj-lt"/>
              </a:rPr>
              <a:t>char </a:t>
            </a:r>
            <a:r>
              <a:rPr lang="en-US" sz="1800" b="1" dirty="0" err="1">
                <a:solidFill>
                  <a:schemeClr val="accent2"/>
                </a:solidFill>
                <a:latin typeface="+mj-lt"/>
              </a:rPr>
              <a:t>string_name</a:t>
            </a:r>
            <a:r>
              <a:rPr lang="en-US" sz="1800" b="1" dirty="0">
                <a:solidFill>
                  <a:schemeClr val="accent2"/>
                </a:solidFill>
                <a:latin typeface="+mj-lt"/>
              </a:rPr>
              <a:t>[size]; </a:t>
            </a:r>
          </a:p>
          <a:p>
            <a:pPr eaLnBrk="1" hangingPunct="1">
              <a:lnSpc>
                <a:spcPct val="80000"/>
              </a:lnSpc>
              <a:buFontTx/>
              <a:buNone/>
              <a:defRPr/>
            </a:pPr>
            <a:r>
              <a:rPr lang="en-US" sz="1800" b="1" dirty="0" smtClean="0">
                <a:latin typeface="+mj-lt"/>
              </a:rPr>
              <a:t>	</a:t>
            </a:r>
            <a:r>
              <a:rPr lang="en-US" sz="1800" b="1" dirty="0" smtClean="0">
                <a:solidFill>
                  <a:srgbClr val="0000FF"/>
                </a:solidFill>
                <a:latin typeface="+mj-lt"/>
              </a:rPr>
              <a:t>char </a:t>
            </a:r>
            <a:r>
              <a:rPr lang="en-US" sz="1800" b="1" dirty="0" err="1">
                <a:solidFill>
                  <a:srgbClr val="0000FF"/>
                </a:solidFill>
                <a:latin typeface="+mj-lt"/>
              </a:rPr>
              <a:t>myword</a:t>
            </a:r>
            <a:r>
              <a:rPr lang="en-US" sz="1800" b="1" dirty="0">
                <a:solidFill>
                  <a:srgbClr val="0000FF"/>
                </a:solidFill>
                <a:latin typeface="+mj-lt"/>
              </a:rPr>
              <a:t>[ ] = { 'H', 'e', 'l', 'l', 'o', '\0' };</a:t>
            </a:r>
          </a:p>
          <a:p>
            <a:pPr eaLnBrk="1" hangingPunct="1">
              <a:lnSpc>
                <a:spcPct val="80000"/>
              </a:lnSpc>
              <a:buFontTx/>
              <a:buNone/>
              <a:defRPr/>
            </a:pPr>
            <a:r>
              <a:rPr lang="en-US" sz="1800" b="1" dirty="0" smtClean="0">
                <a:solidFill>
                  <a:srgbClr val="0000FF"/>
                </a:solidFill>
                <a:latin typeface="+mj-lt"/>
              </a:rPr>
              <a:t>	char </a:t>
            </a:r>
            <a:r>
              <a:rPr lang="en-US" sz="1800" b="1" dirty="0">
                <a:solidFill>
                  <a:srgbClr val="0000FF"/>
                </a:solidFill>
                <a:latin typeface="+mj-lt"/>
              </a:rPr>
              <a:t>result[14] =“the result is</a:t>
            </a:r>
            <a:r>
              <a:rPr lang="en-US" sz="1800" b="1" dirty="0" smtClean="0">
                <a:solidFill>
                  <a:srgbClr val="0000FF"/>
                </a:solidFill>
                <a:latin typeface="+mj-lt"/>
              </a:rPr>
              <a:t>”;</a:t>
            </a:r>
          </a:p>
          <a:p>
            <a:pPr eaLnBrk="1" hangingPunct="1">
              <a:lnSpc>
                <a:spcPct val="80000"/>
              </a:lnSpc>
              <a:buFontTx/>
              <a:buNone/>
              <a:defRPr/>
            </a:pPr>
            <a:r>
              <a:rPr lang="en-US" sz="1800" b="1" dirty="0" smtClean="0">
                <a:solidFill>
                  <a:srgbClr val="0000FF"/>
                </a:solidFill>
                <a:latin typeface="+mj-lt"/>
              </a:rPr>
              <a:t>	char greeting[]=“hello world”;</a:t>
            </a:r>
          </a:p>
          <a:p>
            <a:pPr eaLnBrk="1" hangingPunct="1">
              <a:lnSpc>
                <a:spcPct val="80000"/>
              </a:lnSpc>
              <a:buFontTx/>
              <a:buNone/>
              <a:defRPr/>
            </a:pPr>
            <a:endParaRPr lang="en-US" sz="1800" b="1" dirty="0">
              <a:solidFill>
                <a:srgbClr val="002060"/>
              </a:solidFill>
              <a:latin typeface="+mj-lt"/>
            </a:endParaRPr>
          </a:p>
          <a:p>
            <a:pPr eaLnBrk="1" hangingPunct="1">
              <a:lnSpc>
                <a:spcPct val="80000"/>
              </a:lnSpc>
              <a:buFontTx/>
              <a:buNone/>
              <a:defRPr/>
            </a:pPr>
            <a:r>
              <a:rPr lang="en-US" sz="1800" b="1" dirty="0" smtClean="0">
                <a:solidFill>
                  <a:schemeClr val="tx2"/>
                </a:solidFill>
                <a:latin typeface="Arial Rounded MT Bold" pitchFamily="34" charset="0"/>
              </a:rPr>
              <a:t>Reading Strings</a:t>
            </a:r>
            <a:endParaRPr lang="en-US" sz="1800" b="1" dirty="0">
              <a:solidFill>
                <a:schemeClr val="tx2"/>
              </a:solidFill>
              <a:latin typeface="Arial Rounded MT Bold" pitchFamily="34" charset="0"/>
            </a:endParaRPr>
          </a:p>
          <a:p>
            <a:pPr eaLnBrk="1" hangingPunct="1">
              <a:lnSpc>
                <a:spcPct val="80000"/>
              </a:lnSpc>
              <a:buFontTx/>
              <a:buNone/>
              <a:defRPr/>
            </a:pPr>
            <a:r>
              <a:rPr lang="en-US" sz="1800" dirty="0" smtClean="0"/>
              <a:t>	</a:t>
            </a:r>
            <a:r>
              <a:rPr lang="en-US" sz="1800" b="1" dirty="0" err="1" smtClean="0">
                <a:solidFill>
                  <a:srgbClr val="C00000"/>
                </a:solidFill>
                <a:latin typeface="+mj-lt"/>
              </a:rPr>
              <a:t>cin</a:t>
            </a:r>
            <a:r>
              <a:rPr lang="en-US" sz="1800" b="1" dirty="0" smtClean="0">
                <a:solidFill>
                  <a:srgbClr val="C00000"/>
                </a:solidFill>
                <a:latin typeface="+mj-lt"/>
              </a:rPr>
              <a:t> </a:t>
            </a:r>
            <a:r>
              <a:rPr lang="en-US" sz="1800" b="1" dirty="0">
                <a:solidFill>
                  <a:srgbClr val="C00000"/>
                </a:solidFill>
                <a:latin typeface="+mj-lt"/>
              </a:rPr>
              <a:t>&gt;&gt; </a:t>
            </a:r>
            <a:r>
              <a:rPr lang="en-US" sz="1800" b="1" dirty="0" err="1" smtClean="0">
                <a:solidFill>
                  <a:srgbClr val="C00000"/>
                </a:solidFill>
                <a:latin typeface="+mj-lt"/>
              </a:rPr>
              <a:t>myword</a:t>
            </a:r>
            <a:r>
              <a:rPr lang="en-US" sz="1800" b="1" dirty="0" smtClean="0">
                <a:solidFill>
                  <a:srgbClr val="C00000"/>
                </a:solidFill>
                <a:latin typeface="+mj-lt"/>
              </a:rPr>
              <a:t>; </a:t>
            </a:r>
            <a:endParaRPr lang="en-US" sz="1800" b="1" dirty="0">
              <a:solidFill>
                <a:srgbClr val="C00000"/>
              </a:solidFill>
              <a:latin typeface="+mj-lt"/>
            </a:endParaRPr>
          </a:p>
          <a:p>
            <a:pPr eaLnBrk="1" hangingPunct="1">
              <a:lnSpc>
                <a:spcPct val="80000"/>
              </a:lnSpc>
              <a:buFontTx/>
              <a:buNone/>
              <a:defRPr/>
            </a:pPr>
            <a:r>
              <a:rPr lang="en-US" sz="1800" b="1" dirty="0" smtClean="0">
                <a:solidFill>
                  <a:srgbClr val="C00000"/>
                </a:solidFill>
                <a:latin typeface="+mj-lt"/>
              </a:rPr>
              <a:t>	gets(string);</a:t>
            </a:r>
            <a:endParaRPr lang="en-US" sz="1800" b="1" dirty="0">
              <a:solidFill>
                <a:srgbClr val="C00000"/>
              </a:solidFill>
              <a:latin typeface="+mj-lt"/>
            </a:endParaRPr>
          </a:p>
          <a:p>
            <a:pPr eaLnBrk="1" hangingPunct="1">
              <a:lnSpc>
                <a:spcPct val="80000"/>
              </a:lnSpc>
              <a:buFontTx/>
              <a:buNone/>
              <a:defRPr/>
            </a:pPr>
            <a:r>
              <a:rPr lang="en-US" sz="1800" b="1" dirty="0" smtClean="0">
                <a:solidFill>
                  <a:srgbClr val="C00000"/>
                </a:solidFill>
                <a:latin typeface="+mj-lt"/>
              </a:rPr>
              <a:t>	</a:t>
            </a:r>
            <a:r>
              <a:rPr lang="en-US" sz="1800" b="1" dirty="0" err="1" smtClean="0">
                <a:solidFill>
                  <a:srgbClr val="C00000"/>
                </a:solidFill>
                <a:latin typeface="+mj-lt"/>
              </a:rPr>
              <a:t>cin.get</a:t>
            </a:r>
            <a:r>
              <a:rPr lang="en-US" sz="1800" b="1" dirty="0" smtClean="0">
                <a:solidFill>
                  <a:srgbClr val="C00000"/>
                </a:solidFill>
                <a:latin typeface="+mj-lt"/>
              </a:rPr>
              <a:t>(</a:t>
            </a:r>
            <a:r>
              <a:rPr lang="en-US" sz="1800" b="1" dirty="0" err="1" smtClean="0">
                <a:solidFill>
                  <a:srgbClr val="C00000"/>
                </a:solidFill>
                <a:latin typeface="+mj-lt"/>
              </a:rPr>
              <a:t>array_name</a:t>
            </a:r>
            <a:r>
              <a:rPr lang="en-US" sz="1800" b="1" dirty="0">
                <a:solidFill>
                  <a:srgbClr val="C00000"/>
                </a:solidFill>
                <a:latin typeface="+mj-lt"/>
              </a:rPr>
              <a:t>, size, </a:t>
            </a:r>
            <a:r>
              <a:rPr lang="en-US" sz="1800" b="1" dirty="0" err="1">
                <a:solidFill>
                  <a:srgbClr val="C00000"/>
                </a:solidFill>
                <a:latin typeface="+mj-lt"/>
              </a:rPr>
              <a:t>stop_char</a:t>
            </a:r>
            <a:r>
              <a:rPr lang="en-US" sz="1800" b="1" dirty="0">
                <a:solidFill>
                  <a:srgbClr val="C00000"/>
                </a:solidFill>
                <a:latin typeface="+mj-lt"/>
              </a:rPr>
              <a:t>) </a:t>
            </a:r>
            <a:r>
              <a:rPr lang="en-US" sz="1800" b="1" dirty="0" smtClean="0">
                <a:solidFill>
                  <a:srgbClr val="C00000"/>
                </a:solidFill>
                <a:latin typeface="+mj-lt"/>
              </a:rPr>
              <a:t>;</a:t>
            </a:r>
          </a:p>
          <a:p>
            <a:pPr eaLnBrk="1" hangingPunct="1">
              <a:lnSpc>
                <a:spcPct val="80000"/>
              </a:lnSpc>
              <a:buFontTx/>
              <a:buNone/>
              <a:defRPr/>
            </a:pPr>
            <a:endParaRPr lang="en-US" sz="1800" b="1" dirty="0">
              <a:solidFill>
                <a:srgbClr val="C00000"/>
              </a:solidFill>
              <a:latin typeface="+mj-lt"/>
            </a:endParaRPr>
          </a:p>
          <a:p>
            <a:pPr eaLnBrk="1" hangingPunct="1">
              <a:lnSpc>
                <a:spcPct val="80000"/>
              </a:lnSpc>
              <a:buFontTx/>
              <a:buNone/>
              <a:defRPr/>
            </a:pPr>
            <a:r>
              <a:rPr lang="en-US" sz="1800" b="1" dirty="0" smtClean="0">
                <a:solidFill>
                  <a:srgbClr val="002060"/>
                </a:solidFill>
                <a:latin typeface="Arial Rounded MT Bold" pitchFamily="34" charset="0"/>
              </a:rPr>
              <a:t>String Functions (in-built)</a:t>
            </a:r>
            <a:endParaRPr lang="en-US" sz="1800" b="1" dirty="0">
              <a:solidFill>
                <a:srgbClr val="002060"/>
              </a:solidFill>
              <a:latin typeface="Arial Rounded MT Bold" pitchFamily="34" charset="0"/>
            </a:endParaRPr>
          </a:p>
          <a:p>
            <a:pPr eaLnBrk="1" hangingPunct="1">
              <a:lnSpc>
                <a:spcPct val="80000"/>
              </a:lnSpc>
              <a:buFontTx/>
              <a:buNone/>
              <a:defRPr/>
            </a:pPr>
            <a:r>
              <a:rPr lang="en-US" sz="1800" b="1" dirty="0" smtClean="0">
                <a:solidFill>
                  <a:srgbClr val="800000"/>
                </a:solidFill>
              </a:rPr>
              <a:t>	</a:t>
            </a:r>
            <a:r>
              <a:rPr lang="en-US" sz="1800" b="1" dirty="0" smtClean="0">
                <a:solidFill>
                  <a:srgbClr val="800000"/>
                </a:solidFill>
                <a:latin typeface="+mj-lt"/>
              </a:rPr>
              <a:t>n=</a:t>
            </a:r>
            <a:r>
              <a:rPr lang="en-US" sz="1800" b="1" dirty="0" err="1" smtClean="0">
                <a:solidFill>
                  <a:srgbClr val="800000"/>
                </a:solidFill>
                <a:latin typeface="+mj-lt"/>
              </a:rPr>
              <a:t>strlen</a:t>
            </a:r>
            <a:r>
              <a:rPr lang="en-US" sz="1800" b="1" dirty="0" smtClean="0">
                <a:solidFill>
                  <a:srgbClr val="800000"/>
                </a:solidFill>
                <a:latin typeface="+mj-lt"/>
              </a:rPr>
              <a:t>(string);</a:t>
            </a:r>
            <a:endParaRPr lang="en-US" sz="1800" b="1" dirty="0">
              <a:solidFill>
                <a:srgbClr val="800000"/>
              </a:solidFill>
              <a:latin typeface="+mj-lt"/>
            </a:endParaRP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strcpy</a:t>
            </a:r>
            <a:r>
              <a:rPr lang="en-US" sz="1800" b="1" dirty="0" smtClean="0">
                <a:solidFill>
                  <a:srgbClr val="800000"/>
                </a:solidFill>
                <a:latin typeface="+mj-lt"/>
              </a:rPr>
              <a:t>(destination</a:t>
            </a:r>
            <a:r>
              <a:rPr lang="en-US" sz="1800" b="1" dirty="0">
                <a:solidFill>
                  <a:srgbClr val="800000"/>
                </a:solidFill>
                <a:latin typeface="+mj-lt"/>
              </a:rPr>
              <a:t>, source</a:t>
            </a:r>
            <a:r>
              <a:rPr lang="en-US" sz="1800" b="1" dirty="0" smtClean="0">
                <a:solidFill>
                  <a:srgbClr val="800000"/>
                </a:solidFill>
                <a:latin typeface="+mj-lt"/>
              </a:rPr>
              <a:t>);</a:t>
            </a:r>
          </a:p>
          <a:p>
            <a:pPr eaLnBrk="1" hangingPunct="1">
              <a:lnSpc>
                <a:spcPct val="80000"/>
              </a:lnSpc>
              <a:buFontTx/>
              <a:buNone/>
              <a:defRPr/>
            </a:pPr>
            <a:r>
              <a:rPr lang="en-US" sz="1800" dirty="0" smtClean="0">
                <a:solidFill>
                  <a:srgbClr val="800000"/>
                </a:solidFill>
                <a:latin typeface="+mj-lt"/>
              </a:rPr>
              <a:t>	</a:t>
            </a:r>
            <a:r>
              <a:rPr lang="en-US" sz="1800" b="1" dirty="0" err="1" smtClean="0">
                <a:solidFill>
                  <a:srgbClr val="800000"/>
                </a:solidFill>
                <a:latin typeface="+mj-lt"/>
              </a:rPr>
              <a:t>strcmp</a:t>
            </a:r>
            <a:r>
              <a:rPr lang="en-US" sz="1800" b="1" dirty="0" smtClean="0">
                <a:solidFill>
                  <a:srgbClr val="800000"/>
                </a:solidFill>
                <a:latin typeface="+mj-lt"/>
              </a:rPr>
              <a:t>(string1,string2);</a:t>
            </a: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strcat</a:t>
            </a:r>
            <a:r>
              <a:rPr lang="en-US" sz="1800" b="1" dirty="0" smtClean="0">
                <a:solidFill>
                  <a:srgbClr val="800000"/>
                </a:solidFill>
                <a:latin typeface="+mj-lt"/>
              </a:rPr>
              <a:t>(string1,string2);</a:t>
            </a:r>
          </a:p>
          <a:p>
            <a:pPr eaLnBrk="1" hangingPunct="1">
              <a:lnSpc>
                <a:spcPct val="80000"/>
              </a:lnSpc>
              <a:buFontTx/>
              <a:buNone/>
              <a:defRPr/>
            </a:pPr>
            <a:endParaRPr lang="en-US" sz="1800" b="1" dirty="0" smtClean="0">
              <a:solidFill>
                <a:srgbClr val="800000"/>
              </a:solidFill>
              <a:latin typeface="+mj-lt"/>
            </a:endParaRPr>
          </a:p>
          <a:p>
            <a:pPr eaLnBrk="1" hangingPunct="1">
              <a:lnSpc>
                <a:spcPct val="80000"/>
              </a:lnSpc>
              <a:buFontTx/>
              <a:buNone/>
              <a:defRPr/>
            </a:pPr>
            <a:r>
              <a:rPr lang="en-US" sz="1800" b="1" dirty="0" smtClean="0">
                <a:solidFill>
                  <a:schemeClr val="tx2"/>
                </a:solidFill>
                <a:latin typeface="Arial Rounded MT Bold" pitchFamily="34" charset="0"/>
              </a:rPr>
              <a:t>Arrays of Strings</a:t>
            </a:r>
          </a:p>
          <a:p>
            <a:pPr eaLnBrk="1" hangingPunct="1">
              <a:lnSpc>
                <a:spcPct val="80000"/>
              </a:lnSpc>
              <a:buFontTx/>
              <a:buNone/>
              <a:defRPr/>
            </a:pPr>
            <a:r>
              <a:rPr lang="en-US" sz="1800" b="1" dirty="0" smtClean="0">
                <a:solidFill>
                  <a:srgbClr val="C00000"/>
                </a:solidFill>
                <a:latin typeface="Tempus Sans ITC" pitchFamily="82" charset="0"/>
              </a:rPr>
              <a:t>	</a:t>
            </a:r>
            <a:r>
              <a:rPr lang="en-US" sz="1800" b="1" dirty="0" smtClean="0">
                <a:solidFill>
                  <a:srgbClr val="C00000"/>
                </a:solidFill>
              </a:rPr>
              <a:t>char </a:t>
            </a:r>
            <a:r>
              <a:rPr lang="en-US" sz="1800" b="1" dirty="0" err="1" smtClean="0">
                <a:solidFill>
                  <a:srgbClr val="C00000"/>
                </a:solidFill>
              </a:rPr>
              <a:t>array_name</a:t>
            </a:r>
            <a:r>
              <a:rPr lang="en-US" sz="1800" b="1" dirty="0" smtClean="0">
                <a:solidFill>
                  <a:srgbClr val="C00000"/>
                </a:solidFill>
              </a:rPr>
              <a:t>[</a:t>
            </a:r>
            <a:r>
              <a:rPr lang="en-US" sz="1800" b="1" dirty="0" err="1" smtClean="0">
                <a:solidFill>
                  <a:srgbClr val="C00000"/>
                </a:solidFill>
              </a:rPr>
              <a:t>no_of</a:t>
            </a:r>
            <a:r>
              <a:rPr lang="en-US" sz="1800" b="1" dirty="0" smtClean="0">
                <a:solidFill>
                  <a:srgbClr val="C00000"/>
                </a:solidFill>
              </a:rPr>
              <a:t>-strings][</a:t>
            </a:r>
            <a:r>
              <a:rPr lang="en-US" sz="1800" b="1" dirty="0" err="1" smtClean="0">
                <a:solidFill>
                  <a:srgbClr val="C00000"/>
                </a:solidFill>
              </a:rPr>
              <a:t>no_of_chars</a:t>
            </a:r>
            <a:r>
              <a:rPr lang="en-US" sz="1800" b="1" dirty="0" smtClean="0">
                <a:solidFill>
                  <a:srgbClr val="C00000"/>
                </a:solidFill>
              </a:rPr>
              <a:t>];</a:t>
            </a:r>
          </a:p>
          <a:p>
            <a:pPr eaLnBrk="1" hangingPunct="1">
              <a:lnSpc>
                <a:spcPct val="80000"/>
              </a:lnSpc>
              <a:buFontTx/>
              <a:buNone/>
              <a:defRPr/>
            </a:pPr>
            <a:r>
              <a:rPr lang="en-US" sz="1800" b="1" dirty="0" smtClean="0">
                <a:solidFill>
                  <a:srgbClr val="C00000"/>
                </a:solidFill>
              </a:rPr>
              <a:t>	</a:t>
            </a:r>
            <a:endParaRPr lang="en-US" sz="1800" b="1" dirty="0">
              <a:solidFill>
                <a:srgbClr val="C00000"/>
              </a:solidFill>
              <a:latin typeface="Tempus Sans ITC" pitchFamily="82" charset="0"/>
            </a:endParaRPr>
          </a:p>
        </p:txBody>
      </p:sp>
      <p:sp>
        <p:nvSpPr>
          <p:cNvPr id="15362" name="Rectangle 2"/>
          <p:cNvSpPr>
            <a:spLocks noGrp="1" noChangeArrowheads="1"/>
          </p:cNvSpPr>
          <p:nvPr>
            <p:ph type="title"/>
          </p:nvPr>
        </p:nvSpPr>
        <p:spPr/>
        <p:txBody>
          <a:bodyPr>
            <a:noAutofit/>
          </a:bodyPr>
          <a:lstStyle/>
          <a:p>
            <a:pPr algn="l" eaLnBrk="1" hangingPunct="1"/>
            <a:r>
              <a:rPr lang="en-US" sz="4000" b="1" i="1" dirty="0" smtClean="0">
                <a:solidFill>
                  <a:srgbClr val="002060"/>
                </a:solidFill>
              </a:rPr>
              <a:t>Syntax</a:t>
            </a: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72</a:t>
            </a:fld>
            <a:endParaRPr lang="en-US"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219200" y="990600"/>
            <a:ext cx="8001000" cy="5059363"/>
          </a:xfrm>
        </p:spPr>
        <p:txBody>
          <a:bodyPr>
            <a:normAutofit/>
          </a:bodyPr>
          <a:lstStyle/>
          <a:p>
            <a:pPr eaLnBrk="1" hangingPunct="1">
              <a:lnSpc>
                <a:spcPct val="80000"/>
              </a:lnSpc>
              <a:buFontTx/>
              <a:buNone/>
              <a:defRPr/>
            </a:pPr>
            <a:r>
              <a:rPr lang="en-US" sz="1800" dirty="0">
                <a:solidFill>
                  <a:schemeClr val="tx2"/>
                </a:solidFill>
                <a:latin typeface="Arial Rounded MT Bold" pitchFamily="34" charset="0"/>
              </a:rPr>
              <a:t>Declaration and </a:t>
            </a:r>
            <a:r>
              <a:rPr lang="en-US" sz="1800" dirty="0" smtClean="0">
                <a:solidFill>
                  <a:schemeClr val="tx2"/>
                </a:solidFill>
                <a:latin typeface="Arial Rounded MT Bold" pitchFamily="34" charset="0"/>
              </a:rPr>
              <a:t>initialization</a:t>
            </a:r>
            <a:endParaRPr lang="en-US" sz="1800" dirty="0">
              <a:solidFill>
                <a:schemeClr val="tx2"/>
              </a:solidFill>
              <a:latin typeface="Arial Rounded MT Bold" pitchFamily="34" charset="0"/>
            </a:endParaRPr>
          </a:p>
          <a:p>
            <a:pPr eaLnBrk="1" hangingPunct="1">
              <a:lnSpc>
                <a:spcPct val="80000"/>
              </a:lnSpc>
              <a:buFontTx/>
              <a:buNone/>
              <a:defRPr/>
            </a:pPr>
            <a:r>
              <a:rPr lang="en-US" sz="1800" b="1" dirty="0" smtClean="0">
                <a:solidFill>
                  <a:schemeClr val="accent2"/>
                </a:solidFill>
                <a:latin typeface="Tempus Sans ITC" pitchFamily="82" charset="0"/>
              </a:rPr>
              <a:t>	</a:t>
            </a:r>
            <a:r>
              <a:rPr lang="en-US" sz="1800" b="1" dirty="0" smtClean="0">
                <a:solidFill>
                  <a:schemeClr val="accent2"/>
                </a:solidFill>
                <a:latin typeface="+mj-lt"/>
              </a:rPr>
              <a:t>char </a:t>
            </a:r>
            <a:r>
              <a:rPr lang="en-US" sz="1800" b="1" dirty="0" err="1">
                <a:solidFill>
                  <a:schemeClr val="accent2"/>
                </a:solidFill>
                <a:latin typeface="+mj-lt"/>
              </a:rPr>
              <a:t>string_name</a:t>
            </a:r>
            <a:r>
              <a:rPr lang="en-US" sz="1800" b="1" dirty="0">
                <a:solidFill>
                  <a:schemeClr val="accent2"/>
                </a:solidFill>
                <a:latin typeface="+mj-lt"/>
              </a:rPr>
              <a:t>[size]; </a:t>
            </a:r>
          </a:p>
          <a:p>
            <a:pPr eaLnBrk="1" hangingPunct="1">
              <a:lnSpc>
                <a:spcPct val="80000"/>
              </a:lnSpc>
              <a:buFontTx/>
              <a:buNone/>
              <a:defRPr/>
            </a:pPr>
            <a:r>
              <a:rPr lang="en-US" sz="1800" b="1" dirty="0" smtClean="0">
                <a:latin typeface="+mj-lt"/>
              </a:rPr>
              <a:t>	</a:t>
            </a:r>
            <a:r>
              <a:rPr lang="en-US" sz="1800" b="1" dirty="0" smtClean="0">
                <a:solidFill>
                  <a:srgbClr val="002060"/>
                </a:solidFill>
                <a:latin typeface="+mj-lt"/>
              </a:rPr>
              <a:t>char </a:t>
            </a:r>
            <a:r>
              <a:rPr lang="en-US" sz="1800" b="1" dirty="0" err="1">
                <a:solidFill>
                  <a:srgbClr val="002060"/>
                </a:solidFill>
                <a:latin typeface="+mj-lt"/>
              </a:rPr>
              <a:t>myword</a:t>
            </a:r>
            <a:r>
              <a:rPr lang="en-US" sz="1800" b="1" dirty="0">
                <a:solidFill>
                  <a:srgbClr val="002060"/>
                </a:solidFill>
                <a:latin typeface="+mj-lt"/>
              </a:rPr>
              <a:t>[ ] = { 'H', 'e', 'l', 'l', 'o', '\0' };</a:t>
            </a:r>
          </a:p>
          <a:p>
            <a:pPr eaLnBrk="1" hangingPunct="1">
              <a:lnSpc>
                <a:spcPct val="80000"/>
              </a:lnSpc>
              <a:buFontTx/>
              <a:buNone/>
              <a:defRPr/>
            </a:pPr>
            <a:r>
              <a:rPr lang="en-US" sz="1800" b="1" dirty="0" smtClean="0">
                <a:solidFill>
                  <a:srgbClr val="002060"/>
                </a:solidFill>
                <a:latin typeface="+mj-lt"/>
              </a:rPr>
              <a:t>	char </a:t>
            </a:r>
            <a:r>
              <a:rPr lang="en-US" sz="1800" b="1" dirty="0">
                <a:solidFill>
                  <a:srgbClr val="002060"/>
                </a:solidFill>
                <a:latin typeface="+mj-lt"/>
              </a:rPr>
              <a:t>result[14] =“the result is</a:t>
            </a:r>
            <a:r>
              <a:rPr lang="en-US" sz="1800" b="1" dirty="0" smtClean="0">
                <a:solidFill>
                  <a:srgbClr val="002060"/>
                </a:solidFill>
                <a:latin typeface="+mj-lt"/>
              </a:rPr>
              <a:t>”;</a:t>
            </a:r>
            <a:endParaRPr lang="en-US" sz="1800" b="1" dirty="0">
              <a:solidFill>
                <a:srgbClr val="002060"/>
              </a:solidFill>
              <a:latin typeface="+mj-lt"/>
            </a:endParaRPr>
          </a:p>
          <a:p>
            <a:pPr eaLnBrk="1" hangingPunct="1">
              <a:lnSpc>
                <a:spcPct val="80000"/>
              </a:lnSpc>
              <a:buFontTx/>
              <a:buNone/>
              <a:defRPr/>
            </a:pPr>
            <a:r>
              <a:rPr lang="en-US" sz="1800" dirty="0" smtClean="0">
                <a:solidFill>
                  <a:schemeClr val="tx2"/>
                </a:solidFill>
                <a:latin typeface="Arial Rounded MT Bold" pitchFamily="34" charset="0"/>
              </a:rPr>
              <a:t>Reading Strings</a:t>
            </a:r>
            <a:endParaRPr lang="en-US" sz="1800" dirty="0">
              <a:solidFill>
                <a:schemeClr val="tx2"/>
              </a:solidFill>
              <a:latin typeface="Arial Rounded MT Bold" pitchFamily="34" charset="0"/>
            </a:endParaRPr>
          </a:p>
          <a:p>
            <a:pPr eaLnBrk="1" hangingPunct="1">
              <a:lnSpc>
                <a:spcPct val="80000"/>
              </a:lnSpc>
              <a:buFontTx/>
              <a:buNone/>
              <a:defRPr/>
            </a:pPr>
            <a:r>
              <a:rPr lang="en-US" sz="1800" dirty="0" smtClean="0"/>
              <a:t>	</a:t>
            </a:r>
            <a:r>
              <a:rPr lang="en-US" sz="1800" b="1" dirty="0" err="1" smtClean="0">
                <a:solidFill>
                  <a:srgbClr val="002060"/>
                </a:solidFill>
                <a:latin typeface="+mj-lt"/>
              </a:rPr>
              <a:t>cin</a:t>
            </a:r>
            <a:r>
              <a:rPr lang="en-US" sz="1800" b="1" dirty="0" smtClean="0">
                <a:solidFill>
                  <a:srgbClr val="002060"/>
                </a:solidFill>
                <a:latin typeface="+mj-lt"/>
              </a:rPr>
              <a:t> </a:t>
            </a:r>
            <a:r>
              <a:rPr lang="en-US" sz="1800" b="1" dirty="0">
                <a:solidFill>
                  <a:srgbClr val="002060"/>
                </a:solidFill>
                <a:latin typeface="+mj-lt"/>
              </a:rPr>
              <a:t>&gt;&gt; </a:t>
            </a:r>
            <a:r>
              <a:rPr lang="en-US" sz="1800" b="1" dirty="0" err="1" smtClean="0">
                <a:solidFill>
                  <a:srgbClr val="002060"/>
                </a:solidFill>
                <a:latin typeface="+mj-lt"/>
              </a:rPr>
              <a:t>myword</a:t>
            </a:r>
            <a:r>
              <a:rPr lang="en-US" sz="1800" b="1" dirty="0" smtClean="0">
                <a:solidFill>
                  <a:srgbClr val="002060"/>
                </a:solidFill>
                <a:latin typeface="+mj-lt"/>
              </a:rPr>
              <a:t>; </a:t>
            </a:r>
            <a:endParaRPr lang="en-US" sz="1800" b="1" dirty="0">
              <a:solidFill>
                <a:srgbClr val="002060"/>
              </a:solidFill>
              <a:latin typeface="+mj-lt"/>
            </a:endParaRPr>
          </a:p>
          <a:p>
            <a:pPr eaLnBrk="1" hangingPunct="1">
              <a:lnSpc>
                <a:spcPct val="80000"/>
              </a:lnSpc>
              <a:buFontTx/>
              <a:buNone/>
              <a:defRPr/>
            </a:pPr>
            <a:r>
              <a:rPr lang="en-US" sz="1800" b="1" dirty="0" smtClean="0">
                <a:solidFill>
                  <a:srgbClr val="800000"/>
                </a:solidFill>
                <a:latin typeface="+mj-lt"/>
              </a:rPr>
              <a:t>	gets(string);</a:t>
            </a:r>
            <a:endParaRPr lang="en-US" sz="1800" b="1" dirty="0">
              <a:solidFill>
                <a:srgbClr val="800000"/>
              </a:solidFill>
              <a:latin typeface="+mj-lt"/>
            </a:endParaRP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cin.get</a:t>
            </a:r>
            <a:r>
              <a:rPr lang="en-US" sz="1800" b="1" dirty="0" smtClean="0">
                <a:solidFill>
                  <a:srgbClr val="800000"/>
                </a:solidFill>
                <a:latin typeface="+mj-lt"/>
              </a:rPr>
              <a:t>(</a:t>
            </a:r>
            <a:r>
              <a:rPr lang="en-US" sz="1800" b="1" dirty="0" err="1" smtClean="0">
                <a:solidFill>
                  <a:srgbClr val="800000"/>
                </a:solidFill>
                <a:latin typeface="+mj-lt"/>
              </a:rPr>
              <a:t>array_name</a:t>
            </a:r>
            <a:r>
              <a:rPr lang="en-US" sz="1800" b="1" dirty="0">
                <a:solidFill>
                  <a:srgbClr val="800000"/>
                </a:solidFill>
                <a:latin typeface="+mj-lt"/>
              </a:rPr>
              <a:t>, size, </a:t>
            </a:r>
            <a:r>
              <a:rPr lang="en-US" sz="1800" b="1" dirty="0" err="1">
                <a:solidFill>
                  <a:srgbClr val="800000"/>
                </a:solidFill>
                <a:latin typeface="+mj-lt"/>
              </a:rPr>
              <a:t>stop_char</a:t>
            </a:r>
            <a:r>
              <a:rPr lang="en-US" sz="1800" b="1" dirty="0">
                <a:latin typeface="+mj-lt"/>
              </a:rPr>
              <a:t>) </a:t>
            </a:r>
            <a:r>
              <a:rPr lang="en-US" sz="1800" b="1" dirty="0" smtClean="0">
                <a:latin typeface="+mj-lt"/>
              </a:rPr>
              <a:t>;</a:t>
            </a:r>
            <a:endParaRPr lang="en-US" sz="1800" b="1" dirty="0">
              <a:latin typeface="+mj-lt"/>
            </a:endParaRPr>
          </a:p>
          <a:p>
            <a:pPr eaLnBrk="1" hangingPunct="1">
              <a:lnSpc>
                <a:spcPct val="80000"/>
              </a:lnSpc>
              <a:buFontTx/>
              <a:buNone/>
              <a:defRPr/>
            </a:pPr>
            <a:r>
              <a:rPr lang="en-US" sz="1800" dirty="0" smtClean="0">
                <a:solidFill>
                  <a:srgbClr val="002060"/>
                </a:solidFill>
                <a:latin typeface="Arial Rounded MT Bold" pitchFamily="34" charset="0"/>
              </a:rPr>
              <a:t>string Functions (in-built)</a:t>
            </a:r>
            <a:endParaRPr lang="en-US" sz="1800" dirty="0">
              <a:solidFill>
                <a:srgbClr val="002060"/>
              </a:solidFill>
              <a:latin typeface="Arial Rounded MT Bold" pitchFamily="34" charset="0"/>
            </a:endParaRPr>
          </a:p>
          <a:p>
            <a:pPr eaLnBrk="1" hangingPunct="1">
              <a:lnSpc>
                <a:spcPct val="80000"/>
              </a:lnSpc>
              <a:buFontTx/>
              <a:buNone/>
              <a:defRPr/>
            </a:pPr>
            <a:r>
              <a:rPr lang="en-US" sz="1800" b="1" dirty="0" smtClean="0">
                <a:solidFill>
                  <a:srgbClr val="800000"/>
                </a:solidFill>
              </a:rPr>
              <a:t>	</a:t>
            </a:r>
            <a:r>
              <a:rPr lang="en-US" sz="1800" b="1" dirty="0" smtClean="0">
                <a:solidFill>
                  <a:srgbClr val="800000"/>
                </a:solidFill>
                <a:latin typeface="+mj-lt"/>
              </a:rPr>
              <a:t>n=</a:t>
            </a:r>
            <a:r>
              <a:rPr lang="en-US" sz="1800" b="1" dirty="0" err="1" smtClean="0">
                <a:solidFill>
                  <a:srgbClr val="800000"/>
                </a:solidFill>
                <a:latin typeface="+mj-lt"/>
              </a:rPr>
              <a:t>strlen</a:t>
            </a:r>
            <a:r>
              <a:rPr lang="en-US" sz="1800" b="1" dirty="0" smtClean="0">
                <a:solidFill>
                  <a:srgbClr val="800000"/>
                </a:solidFill>
                <a:latin typeface="+mj-lt"/>
              </a:rPr>
              <a:t>(string);</a:t>
            </a:r>
            <a:endParaRPr lang="en-US" sz="1800" b="1" dirty="0">
              <a:solidFill>
                <a:srgbClr val="800000"/>
              </a:solidFill>
              <a:latin typeface="+mj-lt"/>
            </a:endParaRP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strcpy</a:t>
            </a:r>
            <a:r>
              <a:rPr lang="en-US" sz="1800" b="1" dirty="0" smtClean="0">
                <a:solidFill>
                  <a:srgbClr val="800000"/>
                </a:solidFill>
                <a:latin typeface="+mj-lt"/>
              </a:rPr>
              <a:t>(destination</a:t>
            </a:r>
            <a:r>
              <a:rPr lang="en-US" sz="1800" b="1" dirty="0">
                <a:solidFill>
                  <a:srgbClr val="800000"/>
                </a:solidFill>
                <a:latin typeface="+mj-lt"/>
              </a:rPr>
              <a:t>, source</a:t>
            </a:r>
            <a:r>
              <a:rPr lang="en-US" sz="1800" b="1" dirty="0" smtClean="0">
                <a:solidFill>
                  <a:srgbClr val="800000"/>
                </a:solidFill>
                <a:latin typeface="+mj-lt"/>
              </a:rPr>
              <a:t>);</a:t>
            </a:r>
          </a:p>
          <a:p>
            <a:pPr eaLnBrk="1" hangingPunct="1">
              <a:lnSpc>
                <a:spcPct val="80000"/>
              </a:lnSpc>
              <a:buFontTx/>
              <a:buNone/>
              <a:defRPr/>
            </a:pPr>
            <a:r>
              <a:rPr lang="en-US" sz="1800" dirty="0" smtClean="0">
                <a:solidFill>
                  <a:srgbClr val="800000"/>
                </a:solidFill>
                <a:latin typeface="+mj-lt"/>
              </a:rPr>
              <a:t>	</a:t>
            </a:r>
            <a:r>
              <a:rPr lang="en-US" sz="1800" b="1" dirty="0" err="1" smtClean="0">
                <a:solidFill>
                  <a:srgbClr val="800000"/>
                </a:solidFill>
                <a:latin typeface="+mj-lt"/>
              </a:rPr>
              <a:t>strcmp</a:t>
            </a:r>
            <a:r>
              <a:rPr lang="en-US" sz="1800" b="1" dirty="0" smtClean="0">
                <a:solidFill>
                  <a:srgbClr val="800000"/>
                </a:solidFill>
                <a:latin typeface="+mj-lt"/>
              </a:rPr>
              <a:t>(string1,string2);</a:t>
            </a:r>
          </a:p>
          <a:p>
            <a:pPr eaLnBrk="1" hangingPunct="1">
              <a:lnSpc>
                <a:spcPct val="80000"/>
              </a:lnSpc>
              <a:buFontTx/>
              <a:buNone/>
              <a:defRPr/>
            </a:pPr>
            <a:r>
              <a:rPr lang="en-US" sz="1800" b="1" dirty="0" smtClean="0">
                <a:solidFill>
                  <a:srgbClr val="800000"/>
                </a:solidFill>
                <a:latin typeface="+mj-lt"/>
              </a:rPr>
              <a:t>	</a:t>
            </a:r>
            <a:r>
              <a:rPr lang="en-US" sz="1800" b="1" dirty="0" err="1" smtClean="0">
                <a:solidFill>
                  <a:srgbClr val="800000"/>
                </a:solidFill>
                <a:latin typeface="+mj-lt"/>
              </a:rPr>
              <a:t>strcat</a:t>
            </a:r>
            <a:r>
              <a:rPr lang="en-US" sz="1800" b="1" dirty="0" smtClean="0">
                <a:solidFill>
                  <a:srgbClr val="800000"/>
                </a:solidFill>
                <a:latin typeface="+mj-lt"/>
              </a:rPr>
              <a:t>(string1,string2);</a:t>
            </a:r>
          </a:p>
          <a:p>
            <a:pPr eaLnBrk="1" hangingPunct="1">
              <a:lnSpc>
                <a:spcPct val="80000"/>
              </a:lnSpc>
              <a:buFontTx/>
              <a:buNone/>
              <a:defRPr/>
            </a:pPr>
            <a:r>
              <a:rPr lang="en-US" sz="1800" b="1" dirty="0" smtClean="0">
                <a:solidFill>
                  <a:schemeClr val="tx2"/>
                </a:solidFill>
                <a:latin typeface="Tempus Sans ITC" pitchFamily="82" charset="0"/>
              </a:rPr>
              <a:t>Arrays of Strings</a:t>
            </a:r>
          </a:p>
          <a:p>
            <a:pPr eaLnBrk="1" hangingPunct="1">
              <a:lnSpc>
                <a:spcPct val="80000"/>
              </a:lnSpc>
              <a:buFontTx/>
              <a:buNone/>
              <a:defRPr/>
            </a:pPr>
            <a:r>
              <a:rPr lang="en-US" sz="1800" b="1" dirty="0" smtClean="0">
                <a:solidFill>
                  <a:srgbClr val="C00000"/>
                </a:solidFill>
                <a:latin typeface="Tempus Sans ITC" pitchFamily="82" charset="0"/>
              </a:rPr>
              <a:t>	char </a:t>
            </a:r>
            <a:r>
              <a:rPr lang="en-US" sz="1800" b="1" dirty="0" err="1" smtClean="0">
                <a:solidFill>
                  <a:srgbClr val="C00000"/>
                </a:solidFill>
                <a:latin typeface="Tempus Sans ITC" pitchFamily="82" charset="0"/>
              </a:rPr>
              <a:t>array_of_strings</a:t>
            </a:r>
            <a:r>
              <a:rPr lang="en-US" sz="1800" b="1" dirty="0" smtClean="0">
                <a:solidFill>
                  <a:srgbClr val="C00000"/>
                </a:solidFill>
                <a:latin typeface="Tempus Sans ITC" pitchFamily="82" charset="0"/>
              </a:rPr>
              <a:t>[</a:t>
            </a:r>
            <a:r>
              <a:rPr lang="en-US" sz="1800" b="1" dirty="0" err="1" smtClean="0">
                <a:solidFill>
                  <a:srgbClr val="C00000"/>
                </a:solidFill>
                <a:latin typeface="Tempus Sans ITC" pitchFamily="82" charset="0"/>
              </a:rPr>
              <a:t>no_of</a:t>
            </a:r>
            <a:r>
              <a:rPr lang="en-US" sz="1800" b="1" dirty="0" smtClean="0">
                <a:solidFill>
                  <a:srgbClr val="C00000"/>
                </a:solidFill>
                <a:latin typeface="Tempus Sans ITC" pitchFamily="82" charset="0"/>
              </a:rPr>
              <a:t>-strings][</a:t>
            </a:r>
            <a:r>
              <a:rPr lang="en-US" sz="1800" b="1" dirty="0" err="1" smtClean="0">
                <a:solidFill>
                  <a:srgbClr val="C00000"/>
                </a:solidFill>
                <a:latin typeface="Tempus Sans ITC" pitchFamily="82" charset="0"/>
              </a:rPr>
              <a:t>no_of_chars</a:t>
            </a:r>
            <a:r>
              <a:rPr lang="en-US" sz="1800" b="1" dirty="0" smtClean="0">
                <a:solidFill>
                  <a:srgbClr val="C00000"/>
                </a:solidFill>
                <a:latin typeface="Tempus Sans ITC" pitchFamily="82" charset="0"/>
              </a:rPr>
              <a:t>];</a:t>
            </a:r>
          </a:p>
          <a:p>
            <a:pPr eaLnBrk="1" hangingPunct="1">
              <a:lnSpc>
                <a:spcPct val="80000"/>
              </a:lnSpc>
              <a:buFontTx/>
              <a:buNone/>
              <a:defRPr/>
            </a:pPr>
            <a:r>
              <a:rPr lang="en-US" sz="1800" b="1" dirty="0" smtClean="0">
                <a:solidFill>
                  <a:srgbClr val="C00000"/>
                </a:solidFill>
                <a:latin typeface="Tempus Sans ITC" pitchFamily="82" charset="0"/>
              </a:rPr>
              <a:t>	..</a:t>
            </a:r>
          </a:p>
          <a:p>
            <a:pPr eaLnBrk="1" hangingPunct="1">
              <a:lnSpc>
                <a:spcPct val="80000"/>
              </a:lnSpc>
              <a:buFontTx/>
              <a:buNone/>
              <a:defRPr/>
            </a:pPr>
            <a:r>
              <a:rPr lang="en-US" sz="1800" b="1" dirty="0" smtClean="0">
                <a:solidFill>
                  <a:srgbClr val="C00000"/>
                </a:solidFill>
                <a:latin typeface="Tempus Sans ITC" pitchFamily="82" charset="0"/>
              </a:rPr>
              <a:t>	</a:t>
            </a:r>
            <a:r>
              <a:rPr lang="en-US" sz="1800" b="1" dirty="0" err="1" smtClean="0">
                <a:solidFill>
                  <a:srgbClr val="C00000"/>
                </a:solidFill>
                <a:latin typeface="Tempus Sans ITC" pitchFamily="82" charset="0"/>
              </a:rPr>
              <a:t>cin</a:t>
            </a:r>
            <a:r>
              <a:rPr lang="en-US" sz="1800" b="1" dirty="0" smtClean="0">
                <a:solidFill>
                  <a:srgbClr val="C00000"/>
                </a:solidFill>
                <a:latin typeface="Tempus Sans ITC" pitchFamily="82" charset="0"/>
              </a:rPr>
              <a:t>&gt;&gt;</a:t>
            </a:r>
            <a:r>
              <a:rPr lang="en-US" sz="1800" b="1" dirty="0" err="1" smtClean="0">
                <a:solidFill>
                  <a:srgbClr val="C00000"/>
                </a:solidFill>
                <a:latin typeface="Tempus Sans ITC" pitchFamily="82" charset="0"/>
              </a:rPr>
              <a:t>array_of_strings</a:t>
            </a:r>
            <a:r>
              <a:rPr lang="en-US" sz="1800" b="1" dirty="0" smtClean="0">
                <a:solidFill>
                  <a:srgbClr val="C00000"/>
                </a:solidFill>
                <a:latin typeface="Tempus Sans ITC" pitchFamily="82" charset="0"/>
              </a:rPr>
              <a:t>[</a:t>
            </a:r>
            <a:r>
              <a:rPr lang="en-US" sz="1800" b="1" dirty="0" err="1" smtClean="0">
                <a:solidFill>
                  <a:srgbClr val="C00000"/>
                </a:solidFill>
                <a:latin typeface="Tempus Sans ITC" pitchFamily="82" charset="0"/>
              </a:rPr>
              <a:t>i</a:t>
            </a:r>
            <a:r>
              <a:rPr lang="en-US" sz="1800" b="1" dirty="0" smtClean="0">
                <a:solidFill>
                  <a:srgbClr val="C00000"/>
                </a:solidFill>
                <a:latin typeface="Tempus Sans ITC" pitchFamily="82" charset="0"/>
              </a:rPr>
              <a:t>];</a:t>
            </a:r>
          </a:p>
          <a:p>
            <a:pPr eaLnBrk="1" hangingPunct="1">
              <a:lnSpc>
                <a:spcPct val="80000"/>
              </a:lnSpc>
              <a:buFontTx/>
              <a:buNone/>
              <a:defRPr/>
            </a:pPr>
            <a:endParaRPr lang="en-US" sz="1800" b="1" dirty="0">
              <a:solidFill>
                <a:srgbClr val="C00000"/>
              </a:solidFill>
              <a:latin typeface="Tempus Sans ITC" pitchFamily="82" charset="0"/>
            </a:endParaRPr>
          </a:p>
        </p:txBody>
      </p:sp>
      <p:sp>
        <p:nvSpPr>
          <p:cNvPr id="15362" name="Rectangle 2"/>
          <p:cNvSpPr>
            <a:spLocks noGrp="1" noChangeArrowheads="1"/>
          </p:cNvSpPr>
          <p:nvPr>
            <p:ph type="title"/>
          </p:nvPr>
        </p:nvSpPr>
        <p:spPr/>
        <p:txBody>
          <a:bodyPr>
            <a:noAutofit/>
          </a:bodyPr>
          <a:lstStyle/>
          <a:p>
            <a:pPr algn="l" eaLnBrk="1" hangingPunct="1"/>
            <a:r>
              <a:rPr lang="en-US" sz="4000" b="1" i="1" dirty="0" smtClean="0">
                <a:solidFill>
                  <a:srgbClr val="002060"/>
                </a:solidFill>
              </a:rPr>
              <a:t>Syntax</a:t>
            </a: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73</a:t>
            </a:fld>
            <a:endParaRPr lang="en-US"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EB572375-96E0-4DBB-B3D7-B1489209CDB4}" type="slidenum">
              <a:rPr lang="en-US" sz="1800" smtClean="0">
                <a:latin typeface="+mn-lt"/>
              </a:rPr>
              <a:pPr/>
              <a:t>8</a:t>
            </a:fld>
            <a:endParaRPr lang="en-US" sz="1800">
              <a:latin typeface="+mn-lt"/>
            </a:endParaRPr>
          </a:p>
        </p:txBody>
      </p:sp>
      <p:sp>
        <p:nvSpPr>
          <p:cNvPr id="2" name="Title 1"/>
          <p:cNvSpPr>
            <a:spLocks noGrp="1"/>
          </p:cNvSpPr>
          <p:nvPr>
            <p:ph type="title"/>
          </p:nvPr>
        </p:nvSpPr>
        <p:spPr/>
        <p:txBody>
          <a:bodyPr>
            <a:normAutofit/>
          </a:bodyPr>
          <a:lstStyle/>
          <a:p>
            <a:pPr algn="ctr"/>
            <a:r>
              <a:rPr lang="en-US" sz="2400" b="1" dirty="0">
                <a:solidFill>
                  <a:srgbClr val="002060"/>
                </a:solidFill>
                <a:latin typeface="+mn-lt"/>
              </a:rPr>
              <a:t>Arrays - 1D</a:t>
            </a:r>
          </a:p>
        </p:txBody>
      </p:sp>
      <p:sp>
        <p:nvSpPr>
          <p:cNvPr id="22531" name="Text Box 2"/>
          <p:cNvSpPr txBox="1">
            <a:spLocks noChangeArrowheads="1"/>
          </p:cNvSpPr>
          <p:nvPr/>
        </p:nvSpPr>
        <p:spPr bwMode="auto">
          <a:xfrm>
            <a:off x="1447800" y="1263650"/>
            <a:ext cx="731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a:spcBef>
                <a:spcPts val="0"/>
              </a:spcBef>
              <a:buFont typeface="Arial" pitchFamily="34" charset="0"/>
              <a:buChar char="•"/>
            </a:pPr>
            <a:r>
              <a:rPr kumimoji="1" lang="en-US" sz="1800" dirty="0" smtClean="0">
                <a:solidFill>
                  <a:srgbClr val="002060"/>
                </a:solidFill>
                <a:latin typeface="+mn-lt"/>
              </a:rPr>
              <a:t>   If  </a:t>
            </a:r>
            <a:r>
              <a:rPr kumimoji="1" lang="en-US" sz="1800" dirty="0">
                <a:solidFill>
                  <a:srgbClr val="002060"/>
                </a:solidFill>
                <a:latin typeface="+mn-lt"/>
              </a:rPr>
              <a:t>the values of </a:t>
            </a:r>
            <a:r>
              <a:rPr kumimoji="1" lang="en-US" sz="1800" dirty="0" smtClean="0">
                <a:solidFill>
                  <a:srgbClr val="002060"/>
                </a:solidFill>
                <a:latin typeface="+mn-lt"/>
              </a:rPr>
              <a:t>array ‘</a:t>
            </a:r>
            <a:r>
              <a:rPr kumimoji="1" lang="en-US" sz="1800" b="1" dirty="0" smtClean="0">
                <a:solidFill>
                  <a:srgbClr val="002060"/>
                </a:solidFill>
                <a:latin typeface="+mn-lt"/>
              </a:rPr>
              <a:t>mar</a:t>
            </a:r>
            <a:r>
              <a:rPr kumimoji="1" lang="en-US" sz="1800" dirty="0" smtClean="0">
                <a:solidFill>
                  <a:srgbClr val="002060"/>
                </a:solidFill>
                <a:latin typeface="+mn-lt"/>
              </a:rPr>
              <a:t>k’ </a:t>
            </a:r>
            <a:r>
              <a:rPr kumimoji="1" lang="en-US" sz="1800" dirty="0">
                <a:solidFill>
                  <a:srgbClr val="002060"/>
                </a:solidFill>
                <a:latin typeface="+mn-lt"/>
              </a:rPr>
              <a:t>are 32, 27,64,18,95 then these values are </a:t>
            </a:r>
            <a:endParaRPr kumimoji="1" lang="en-US" sz="1800" dirty="0" smtClean="0">
              <a:solidFill>
                <a:srgbClr val="002060"/>
              </a:solidFill>
              <a:latin typeface="+mn-lt"/>
            </a:endParaRPr>
          </a:p>
          <a:p>
            <a:pPr algn="just">
              <a:spcBef>
                <a:spcPts val="0"/>
              </a:spcBef>
            </a:pPr>
            <a:r>
              <a:rPr kumimoji="1" lang="en-US" sz="1800" dirty="0" smtClean="0">
                <a:solidFill>
                  <a:srgbClr val="002060"/>
                </a:solidFill>
                <a:latin typeface="+mn-lt"/>
              </a:rPr>
              <a:t>     stored </a:t>
            </a:r>
            <a:r>
              <a:rPr kumimoji="1" lang="en-US" sz="1800" dirty="0">
                <a:solidFill>
                  <a:srgbClr val="002060"/>
                </a:solidFill>
                <a:latin typeface="+mn-lt"/>
              </a:rPr>
              <a:t>in </a:t>
            </a:r>
            <a:r>
              <a:rPr kumimoji="1" lang="en-US" sz="1800" b="1" dirty="0" smtClean="0">
                <a:solidFill>
                  <a:srgbClr val="002060"/>
                </a:solidFill>
                <a:latin typeface="+mn-lt"/>
              </a:rPr>
              <a:t>‘</a:t>
            </a:r>
            <a:r>
              <a:rPr kumimoji="1" lang="en-US" sz="1800" b="1" dirty="0" smtClean="0">
                <a:solidFill>
                  <a:srgbClr val="002060"/>
                </a:solidFill>
                <a:latin typeface="Tempus Sans ITC" pitchFamily="82" charset="0"/>
              </a:rPr>
              <a:t>mark</a:t>
            </a:r>
            <a:r>
              <a:rPr kumimoji="1" lang="en-US" sz="1800" b="1" dirty="0" smtClean="0">
                <a:solidFill>
                  <a:srgbClr val="002060"/>
                </a:solidFill>
                <a:latin typeface="+mn-lt"/>
              </a:rPr>
              <a:t>’</a:t>
            </a:r>
            <a:r>
              <a:rPr kumimoji="1" lang="en-US" sz="1800" dirty="0" smtClean="0">
                <a:solidFill>
                  <a:srgbClr val="002060"/>
                </a:solidFill>
                <a:latin typeface="+mn-lt"/>
              </a:rPr>
              <a:t> </a:t>
            </a:r>
            <a:r>
              <a:rPr kumimoji="1" lang="en-US" sz="1800" dirty="0">
                <a:solidFill>
                  <a:srgbClr val="002060"/>
                </a:solidFill>
                <a:latin typeface="+mn-lt"/>
              </a:rPr>
              <a:t>as follows.</a:t>
            </a:r>
          </a:p>
        </p:txBody>
      </p:sp>
      <p:grpSp>
        <p:nvGrpSpPr>
          <p:cNvPr id="22532" name="Group 27"/>
          <p:cNvGrpSpPr>
            <a:grpSpLocks/>
          </p:cNvGrpSpPr>
          <p:nvPr/>
        </p:nvGrpSpPr>
        <p:grpSpPr bwMode="auto">
          <a:xfrm>
            <a:off x="1322388" y="2469862"/>
            <a:ext cx="5867400" cy="3607832"/>
            <a:chOff x="1323975" y="1981200"/>
            <a:chExt cx="5867400" cy="3607832"/>
          </a:xfrm>
        </p:grpSpPr>
        <p:sp>
          <p:nvSpPr>
            <p:cNvPr id="22536" name="Rectangle 4"/>
            <p:cNvSpPr>
              <a:spLocks noChangeArrowheads="1"/>
            </p:cNvSpPr>
            <p:nvPr/>
          </p:nvSpPr>
          <p:spPr bwMode="auto">
            <a:xfrm>
              <a:off x="2124075" y="1981200"/>
              <a:ext cx="990600" cy="990600"/>
            </a:xfrm>
            <a:prstGeom prst="rect">
              <a:avLst/>
            </a:prstGeom>
            <a:solidFill>
              <a:srgbClr val="B2B2B2"/>
            </a:solidFill>
            <a:ln w="28575">
              <a:solidFill>
                <a:srgbClr val="808080"/>
              </a:solidFill>
              <a:miter lim="800000"/>
              <a:headEnd/>
              <a:tailEnd/>
            </a:ln>
          </p:spPr>
          <p:txBody>
            <a:bodyPr wrap="none" anchor="ctr"/>
            <a:lstStyle/>
            <a:p>
              <a:pPr algn="ctr" eaLnBrk="0" hangingPunct="0"/>
              <a:endParaRPr kumimoji="1" lang="en-US">
                <a:solidFill>
                  <a:srgbClr val="002060"/>
                </a:solidFill>
                <a:latin typeface="+mn-lt"/>
              </a:endParaRPr>
            </a:p>
          </p:txBody>
        </p:sp>
        <p:sp>
          <p:nvSpPr>
            <p:cNvPr id="22537" name="Rectangle 5"/>
            <p:cNvSpPr>
              <a:spLocks noChangeArrowheads="1"/>
            </p:cNvSpPr>
            <p:nvPr/>
          </p:nvSpPr>
          <p:spPr bwMode="auto">
            <a:xfrm>
              <a:off x="3143250" y="1981200"/>
              <a:ext cx="990600" cy="990600"/>
            </a:xfrm>
            <a:prstGeom prst="rect">
              <a:avLst/>
            </a:prstGeom>
            <a:solidFill>
              <a:srgbClr val="B2B2B2"/>
            </a:solidFill>
            <a:ln w="28575">
              <a:solidFill>
                <a:srgbClr val="808080"/>
              </a:solidFill>
              <a:miter lim="800000"/>
              <a:headEnd/>
              <a:tailEnd/>
            </a:ln>
          </p:spPr>
          <p:txBody>
            <a:bodyPr wrap="none" anchor="ctr"/>
            <a:lstStyle/>
            <a:p>
              <a:pPr algn="ctr" eaLnBrk="0" hangingPunct="0"/>
              <a:endParaRPr kumimoji="1" lang="en-US">
                <a:solidFill>
                  <a:srgbClr val="002060"/>
                </a:solidFill>
                <a:latin typeface="+mn-lt"/>
              </a:endParaRPr>
            </a:p>
          </p:txBody>
        </p:sp>
        <p:sp>
          <p:nvSpPr>
            <p:cNvPr id="22538" name="Rectangle 6"/>
            <p:cNvSpPr>
              <a:spLocks noChangeArrowheads="1"/>
            </p:cNvSpPr>
            <p:nvPr/>
          </p:nvSpPr>
          <p:spPr bwMode="auto">
            <a:xfrm>
              <a:off x="4162425" y="1981200"/>
              <a:ext cx="990600" cy="990600"/>
            </a:xfrm>
            <a:prstGeom prst="rect">
              <a:avLst/>
            </a:prstGeom>
            <a:solidFill>
              <a:srgbClr val="B2B2B2"/>
            </a:solidFill>
            <a:ln w="28575">
              <a:solidFill>
                <a:srgbClr val="808080"/>
              </a:solidFill>
              <a:miter lim="800000"/>
              <a:headEnd/>
              <a:tailEnd/>
            </a:ln>
          </p:spPr>
          <p:txBody>
            <a:bodyPr wrap="none" anchor="ctr"/>
            <a:lstStyle/>
            <a:p>
              <a:pPr algn="ctr" eaLnBrk="0" hangingPunct="0"/>
              <a:endParaRPr kumimoji="1" lang="en-US">
                <a:solidFill>
                  <a:srgbClr val="002060"/>
                </a:solidFill>
                <a:latin typeface="+mn-lt"/>
              </a:endParaRPr>
            </a:p>
          </p:txBody>
        </p:sp>
        <p:sp>
          <p:nvSpPr>
            <p:cNvPr id="22539" name="Rectangle 7"/>
            <p:cNvSpPr>
              <a:spLocks noChangeArrowheads="1"/>
            </p:cNvSpPr>
            <p:nvPr/>
          </p:nvSpPr>
          <p:spPr bwMode="auto">
            <a:xfrm>
              <a:off x="5181600" y="1981200"/>
              <a:ext cx="990600" cy="990600"/>
            </a:xfrm>
            <a:prstGeom prst="rect">
              <a:avLst/>
            </a:prstGeom>
            <a:solidFill>
              <a:srgbClr val="B2B2B2"/>
            </a:solidFill>
            <a:ln w="28575">
              <a:solidFill>
                <a:srgbClr val="808080"/>
              </a:solidFill>
              <a:miter lim="800000"/>
              <a:headEnd/>
              <a:tailEnd/>
            </a:ln>
          </p:spPr>
          <p:txBody>
            <a:bodyPr wrap="none" anchor="ctr"/>
            <a:lstStyle/>
            <a:p>
              <a:pPr algn="ctr" eaLnBrk="0" hangingPunct="0"/>
              <a:endParaRPr kumimoji="1" lang="en-US">
                <a:solidFill>
                  <a:srgbClr val="002060"/>
                </a:solidFill>
                <a:latin typeface="+mn-lt"/>
              </a:endParaRPr>
            </a:p>
          </p:txBody>
        </p:sp>
        <p:sp>
          <p:nvSpPr>
            <p:cNvPr id="22540" name="Rectangle 8"/>
            <p:cNvSpPr>
              <a:spLocks noChangeArrowheads="1"/>
            </p:cNvSpPr>
            <p:nvPr/>
          </p:nvSpPr>
          <p:spPr bwMode="auto">
            <a:xfrm>
              <a:off x="6200775" y="1981200"/>
              <a:ext cx="990600" cy="990600"/>
            </a:xfrm>
            <a:prstGeom prst="rect">
              <a:avLst/>
            </a:prstGeom>
            <a:solidFill>
              <a:srgbClr val="B2B2B2"/>
            </a:solidFill>
            <a:ln w="28575">
              <a:solidFill>
                <a:srgbClr val="808080"/>
              </a:solidFill>
              <a:miter lim="800000"/>
              <a:headEnd/>
              <a:tailEnd/>
            </a:ln>
          </p:spPr>
          <p:txBody>
            <a:bodyPr wrap="none" anchor="ctr"/>
            <a:lstStyle/>
            <a:p>
              <a:pPr algn="ctr" eaLnBrk="0" hangingPunct="0"/>
              <a:endParaRPr kumimoji="1" lang="en-US">
                <a:solidFill>
                  <a:srgbClr val="002060"/>
                </a:solidFill>
                <a:latin typeface="+mn-lt"/>
              </a:endParaRPr>
            </a:p>
          </p:txBody>
        </p:sp>
        <p:sp>
          <p:nvSpPr>
            <p:cNvPr id="22541" name="Text Box 10"/>
            <p:cNvSpPr txBox="1">
              <a:spLocks noChangeArrowheads="1"/>
            </p:cNvSpPr>
            <p:nvPr/>
          </p:nvSpPr>
          <p:spPr bwMode="auto">
            <a:xfrm>
              <a:off x="2085975" y="3143250"/>
              <a:ext cx="1039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a:spcBef>
                  <a:spcPct val="50000"/>
                </a:spcBef>
              </a:pPr>
              <a:r>
                <a:rPr kumimoji="1" lang="en-US" sz="1800" b="1" dirty="0" smtClean="0">
                  <a:solidFill>
                    <a:srgbClr val="002060"/>
                  </a:solidFill>
                  <a:latin typeface="+mn-lt"/>
                </a:rPr>
                <a:t>mark[0]  </a:t>
              </a:r>
              <a:endParaRPr kumimoji="1" lang="en-US" sz="1800" b="1" dirty="0">
                <a:solidFill>
                  <a:srgbClr val="002060"/>
                </a:solidFill>
                <a:latin typeface="+mn-lt"/>
              </a:endParaRPr>
            </a:p>
          </p:txBody>
        </p:sp>
        <p:sp>
          <p:nvSpPr>
            <p:cNvPr id="22542" name="Text Box 11"/>
            <p:cNvSpPr txBox="1">
              <a:spLocks noChangeArrowheads="1"/>
            </p:cNvSpPr>
            <p:nvPr/>
          </p:nvSpPr>
          <p:spPr bwMode="auto">
            <a:xfrm>
              <a:off x="3125787" y="3143250"/>
              <a:ext cx="979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a:spcBef>
                  <a:spcPct val="50000"/>
                </a:spcBef>
              </a:pPr>
              <a:r>
                <a:rPr kumimoji="1" lang="en-US" sz="1800" b="1" dirty="0" smtClean="0">
                  <a:solidFill>
                    <a:srgbClr val="002060"/>
                  </a:solidFill>
                  <a:latin typeface="+mn-lt"/>
                </a:rPr>
                <a:t>mark[1</a:t>
              </a:r>
              <a:r>
                <a:rPr kumimoji="1" lang="en-US" sz="1800" b="1" dirty="0">
                  <a:solidFill>
                    <a:srgbClr val="002060"/>
                  </a:solidFill>
                  <a:latin typeface="+mn-lt"/>
                </a:rPr>
                <a:t>]</a:t>
              </a:r>
            </a:p>
          </p:txBody>
        </p:sp>
        <p:sp>
          <p:nvSpPr>
            <p:cNvPr id="22543" name="Text Box 12"/>
            <p:cNvSpPr txBox="1">
              <a:spLocks noChangeArrowheads="1"/>
            </p:cNvSpPr>
            <p:nvPr/>
          </p:nvSpPr>
          <p:spPr bwMode="auto">
            <a:xfrm>
              <a:off x="4116387" y="3143250"/>
              <a:ext cx="1017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a:spcBef>
                  <a:spcPct val="50000"/>
                </a:spcBef>
              </a:pPr>
              <a:r>
                <a:rPr kumimoji="1" lang="en-US" sz="1800" b="1" dirty="0" smtClean="0">
                  <a:solidFill>
                    <a:srgbClr val="002060"/>
                  </a:solidFill>
                  <a:latin typeface="+mn-lt"/>
                </a:rPr>
                <a:t>mark[2</a:t>
              </a:r>
              <a:r>
                <a:rPr kumimoji="1" lang="en-US" sz="1800" b="1" dirty="0">
                  <a:solidFill>
                    <a:srgbClr val="002060"/>
                  </a:solidFill>
                  <a:latin typeface="+mn-lt"/>
                </a:rPr>
                <a:t>]</a:t>
              </a:r>
            </a:p>
          </p:txBody>
        </p:sp>
        <p:sp>
          <p:nvSpPr>
            <p:cNvPr id="22544" name="Text Box 13"/>
            <p:cNvSpPr txBox="1">
              <a:spLocks noChangeArrowheads="1"/>
            </p:cNvSpPr>
            <p:nvPr/>
          </p:nvSpPr>
          <p:spPr bwMode="auto">
            <a:xfrm>
              <a:off x="5106987" y="3143250"/>
              <a:ext cx="1055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a:spcBef>
                  <a:spcPct val="50000"/>
                </a:spcBef>
              </a:pPr>
              <a:r>
                <a:rPr kumimoji="1" lang="en-US" sz="1800" b="1" dirty="0" smtClean="0">
                  <a:solidFill>
                    <a:srgbClr val="002060"/>
                  </a:solidFill>
                  <a:latin typeface="+mn-lt"/>
                </a:rPr>
                <a:t>mark[3</a:t>
              </a:r>
              <a:r>
                <a:rPr kumimoji="1" lang="en-US" sz="1800" b="1" dirty="0">
                  <a:solidFill>
                    <a:srgbClr val="002060"/>
                  </a:solidFill>
                  <a:latin typeface="+mn-lt"/>
                </a:rPr>
                <a:t>]</a:t>
              </a:r>
            </a:p>
          </p:txBody>
        </p:sp>
        <p:sp>
          <p:nvSpPr>
            <p:cNvPr id="22545" name="Text Box 14"/>
            <p:cNvSpPr txBox="1">
              <a:spLocks noChangeArrowheads="1"/>
            </p:cNvSpPr>
            <p:nvPr/>
          </p:nvSpPr>
          <p:spPr bwMode="auto">
            <a:xfrm>
              <a:off x="6097587" y="3143250"/>
              <a:ext cx="1093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a:spcBef>
                  <a:spcPct val="50000"/>
                </a:spcBef>
              </a:pPr>
              <a:r>
                <a:rPr kumimoji="1" lang="en-US" sz="1800" b="1" dirty="0" smtClean="0">
                  <a:solidFill>
                    <a:srgbClr val="002060"/>
                  </a:solidFill>
                  <a:latin typeface="+mn-lt"/>
                </a:rPr>
                <a:t>mark[4</a:t>
              </a:r>
              <a:r>
                <a:rPr kumimoji="1" lang="en-US" sz="1800" b="1" dirty="0">
                  <a:solidFill>
                    <a:srgbClr val="002060"/>
                  </a:solidFill>
                  <a:latin typeface="+mn-lt"/>
                </a:rPr>
                <a:t>]</a:t>
              </a:r>
            </a:p>
          </p:txBody>
        </p:sp>
        <p:sp>
          <p:nvSpPr>
            <p:cNvPr id="22546" name="Text Box 15"/>
            <p:cNvSpPr txBox="1">
              <a:spLocks noChangeArrowheads="1"/>
            </p:cNvSpPr>
            <p:nvPr/>
          </p:nvSpPr>
          <p:spPr bwMode="auto">
            <a:xfrm>
              <a:off x="2314575" y="22479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1800" b="1">
                  <a:solidFill>
                    <a:srgbClr val="002060"/>
                  </a:solidFill>
                  <a:latin typeface="+mn-lt"/>
                </a:rPr>
                <a:t>32</a:t>
              </a:r>
              <a:endParaRPr kumimoji="1" lang="en-US" sz="1800">
                <a:solidFill>
                  <a:srgbClr val="002060"/>
                </a:solidFill>
                <a:latin typeface="+mn-lt"/>
              </a:endParaRPr>
            </a:p>
          </p:txBody>
        </p:sp>
        <p:sp>
          <p:nvSpPr>
            <p:cNvPr id="22547" name="Text Box 16"/>
            <p:cNvSpPr txBox="1">
              <a:spLocks noChangeArrowheads="1"/>
            </p:cNvSpPr>
            <p:nvPr/>
          </p:nvSpPr>
          <p:spPr bwMode="auto">
            <a:xfrm>
              <a:off x="3305175" y="22479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1800" b="1">
                  <a:solidFill>
                    <a:srgbClr val="002060"/>
                  </a:solidFill>
                  <a:latin typeface="+mn-lt"/>
                </a:rPr>
                <a:t>27</a:t>
              </a:r>
              <a:endParaRPr kumimoji="1" lang="en-US" sz="1800">
                <a:solidFill>
                  <a:srgbClr val="002060"/>
                </a:solidFill>
                <a:latin typeface="+mn-lt"/>
              </a:endParaRPr>
            </a:p>
          </p:txBody>
        </p:sp>
        <p:sp>
          <p:nvSpPr>
            <p:cNvPr id="22548" name="Text Box 17"/>
            <p:cNvSpPr txBox="1">
              <a:spLocks noChangeArrowheads="1"/>
            </p:cNvSpPr>
            <p:nvPr/>
          </p:nvSpPr>
          <p:spPr bwMode="auto">
            <a:xfrm>
              <a:off x="4371975" y="22479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1800" b="1">
                  <a:solidFill>
                    <a:srgbClr val="002060"/>
                  </a:solidFill>
                  <a:latin typeface="+mn-lt"/>
                </a:rPr>
                <a:t>64</a:t>
              </a:r>
              <a:endParaRPr kumimoji="1" lang="en-US" sz="1800">
                <a:solidFill>
                  <a:srgbClr val="002060"/>
                </a:solidFill>
                <a:latin typeface="+mn-lt"/>
              </a:endParaRPr>
            </a:p>
          </p:txBody>
        </p:sp>
        <p:sp>
          <p:nvSpPr>
            <p:cNvPr id="22549" name="Text Box 18"/>
            <p:cNvSpPr txBox="1">
              <a:spLocks noChangeArrowheads="1"/>
            </p:cNvSpPr>
            <p:nvPr/>
          </p:nvSpPr>
          <p:spPr bwMode="auto">
            <a:xfrm>
              <a:off x="5362575" y="22479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1800" b="1">
                  <a:solidFill>
                    <a:srgbClr val="002060"/>
                  </a:solidFill>
                  <a:latin typeface="+mn-lt"/>
                </a:rPr>
                <a:t>18</a:t>
              </a:r>
              <a:endParaRPr kumimoji="1" lang="en-US" sz="1800">
                <a:solidFill>
                  <a:srgbClr val="002060"/>
                </a:solidFill>
                <a:latin typeface="+mn-lt"/>
              </a:endParaRPr>
            </a:p>
          </p:txBody>
        </p:sp>
        <p:sp>
          <p:nvSpPr>
            <p:cNvPr id="22550" name="Text Box 19"/>
            <p:cNvSpPr txBox="1">
              <a:spLocks noChangeArrowheads="1"/>
            </p:cNvSpPr>
            <p:nvPr/>
          </p:nvSpPr>
          <p:spPr bwMode="auto">
            <a:xfrm>
              <a:off x="6353175" y="22479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kumimoji="1" lang="en-US" sz="1800" b="1">
                  <a:solidFill>
                    <a:srgbClr val="002060"/>
                  </a:solidFill>
                  <a:latin typeface="+mn-lt"/>
                </a:rPr>
                <a:t>95</a:t>
              </a:r>
              <a:endParaRPr kumimoji="1" lang="en-US" sz="1800">
                <a:solidFill>
                  <a:srgbClr val="002060"/>
                </a:solidFill>
                <a:latin typeface="+mn-lt"/>
              </a:endParaRPr>
            </a:p>
          </p:txBody>
        </p:sp>
        <p:grpSp>
          <p:nvGrpSpPr>
            <p:cNvPr id="22551" name="Group 24"/>
            <p:cNvGrpSpPr>
              <a:grpSpLocks/>
            </p:cNvGrpSpPr>
            <p:nvPr/>
          </p:nvGrpSpPr>
          <p:grpSpPr bwMode="auto">
            <a:xfrm>
              <a:off x="1323975" y="2552700"/>
              <a:ext cx="762000" cy="2057400"/>
              <a:chOff x="816" y="1872"/>
              <a:chExt cx="480" cy="1296"/>
            </a:xfrm>
          </p:grpSpPr>
          <p:sp>
            <p:nvSpPr>
              <p:cNvPr id="22554" name="Line 25"/>
              <p:cNvSpPr>
                <a:spLocks noChangeShapeType="1"/>
              </p:cNvSpPr>
              <p:nvPr/>
            </p:nvSpPr>
            <p:spPr bwMode="auto">
              <a:xfrm flipH="1">
                <a:off x="816" y="3168"/>
                <a:ext cx="48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2060"/>
                  </a:solidFill>
                  <a:latin typeface="+mn-lt"/>
                </a:endParaRPr>
              </a:p>
            </p:txBody>
          </p:sp>
          <p:sp>
            <p:nvSpPr>
              <p:cNvPr id="22555" name="Line 26"/>
              <p:cNvSpPr>
                <a:spLocks noChangeShapeType="1"/>
              </p:cNvSpPr>
              <p:nvPr/>
            </p:nvSpPr>
            <p:spPr bwMode="auto">
              <a:xfrm flipV="1">
                <a:off x="833" y="1872"/>
                <a:ext cx="0" cy="1296"/>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2060"/>
                  </a:solidFill>
                  <a:latin typeface="+mn-lt"/>
                </a:endParaRPr>
              </a:p>
            </p:txBody>
          </p:sp>
          <p:sp>
            <p:nvSpPr>
              <p:cNvPr id="22556" name="Line 27"/>
              <p:cNvSpPr>
                <a:spLocks noChangeShapeType="1"/>
              </p:cNvSpPr>
              <p:nvPr/>
            </p:nvSpPr>
            <p:spPr bwMode="auto">
              <a:xfrm>
                <a:off x="816" y="1881"/>
                <a:ext cx="480"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2060"/>
                  </a:solidFill>
                  <a:latin typeface="+mn-lt"/>
                </a:endParaRPr>
              </a:p>
            </p:txBody>
          </p:sp>
        </p:grpSp>
        <p:sp>
          <p:nvSpPr>
            <p:cNvPr id="22552" name="Rectangle 28"/>
            <p:cNvSpPr>
              <a:spLocks noChangeArrowheads="1"/>
            </p:cNvSpPr>
            <p:nvPr/>
          </p:nvSpPr>
          <p:spPr bwMode="auto">
            <a:xfrm>
              <a:off x="2085975" y="4152900"/>
              <a:ext cx="1371600" cy="990600"/>
            </a:xfrm>
            <a:prstGeom prst="rect">
              <a:avLst/>
            </a:prstGeom>
            <a:solidFill>
              <a:srgbClr val="B2B2B2"/>
            </a:solidFill>
            <a:ln w="38100">
              <a:solidFill>
                <a:srgbClr val="808080"/>
              </a:solidFill>
              <a:miter lim="800000"/>
              <a:headEnd/>
              <a:tailEnd/>
            </a:ln>
          </p:spPr>
          <p:txBody>
            <a:bodyPr wrap="none" anchor="ctr"/>
            <a:lstStyle/>
            <a:p>
              <a:pPr algn="ctr" eaLnBrk="0" hangingPunct="0"/>
              <a:r>
                <a:rPr kumimoji="1" lang="en-US" b="1" dirty="0">
                  <a:solidFill>
                    <a:srgbClr val="002060"/>
                  </a:solidFill>
                  <a:latin typeface="+mn-lt"/>
                </a:rPr>
                <a:t>&amp; </a:t>
              </a:r>
              <a:r>
                <a:rPr kumimoji="1" lang="en-US" b="1" dirty="0" smtClean="0">
                  <a:solidFill>
                    <a:srgbClr val="002060"/>
                  </a:solidFill>
                  <a:latin typeface="+mn-lt"/>
                </a:rPr>
                <a:t>mark [</a:t>
              </a:r>
              <a:r>
                <a:rPr kumimoji="1" lang="en-US" b="1" dirty="0">
                  <a:solidFill>
                    <a:srgbClr val="002060"/>
                  </a:solidFill>
                  <a:latin typeface="+mn-lt"/>
                </a:rPr>
                <a:t>0]</a:t>
              </a:r>
              <a:endParaRPr kumimoji="1" lang="en-US" dirty="0">
                <a:solidFill>
                  <a:srgbClr val="002060"/>
                </a:solidFill>
                <a:latin typeface="+mn-lt"/>
              </a:endParaRPr>
            </a:p>
          </p:txBody>
        </p:sp>
        <p:sp>
          <p:nvSpPr>
            <p:cNvPr id="22553" name="Text Box 29"/>
            <p:cNvSpPr txBox="1">
              <a:spLocks noChangeArrowheads="1"/>
            </p:cNvSpPr>
            <p:nvPr/>
          </p:nvSpPr>
          <p:spPr bwMode="auto">
            <a:xfrm>
              <a:off x="2314575" y="5219700"/>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a:spcBef>
                  <a:spcPct val="50000"/>
                </a:spcBef>
              </a:pPr>
              <a:r>
                <a:rPr kumimoji="1" lang="en-US" sz="1800" b="1" dirty="0" smtClean="0">
                  <a:solidFill>
                    <a:srgbClr val="002060"/>
                  </a:solidFill>
                  <a:latin typeface="+mn-lt"/>
                </a:rPr>
                <a:t>mark</a:t>
              </a:r>
              <a:endParaRPr kumimoji="1" lang="en-US" sz="1800" b="1" dirty="0">
                <a:solidFill>
                  <a:srgbClr val="002060"/>
                </a:solidFill>
                <a:latin typeface="+mn-lt"/>
              </a:endParaRPr>
            </a:p>
          </p:txBody>
        </p:sp>
      </p:grpSp>
      <p:sp>
        <p:nvSpPr>
          <p:cNvPr id="29" name="Text Box 2"/>
          <p:cNvSpPr txBox="1">
            <a:spLocks noChangeArrowheads="1"/>
          </p:cNvSpPr>
          <p:nvPr/>
        </p:nvSpPr>
        <p:spPr bwMode="auto">
          <a:xfrm>
            <a:off x="1371600" y="6019800"/>
            <a:ext cx="731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a:spcBef>
                <a:spcPts val="0"/>
              </a:spcBef>
              <a:buFont typeface="Arial" pitchFamily="34" charset="0"/>
              <a:buChar char="•"/>
            </a:pPr>
            <a:r>
              <a:rPr kumimoji="1" lang="en-US" sz="1800" dirty="0" smtClean="0">
                <a:solidFill>
                  <a:srgbClr val="002060"/>
                </a:solidFill>
                <a:latin typeface="+mn-lt"/>
              </a:rPr>
              <a:t>   Whenever we refer the </a:t>
            </a:r>
            <a:r>
              <a:rPr kumimoji="1" lang="en-US" sz="1800" b="1" dirty="0" smtClean="0">
                <a:solidFill>
                  <a:srgbClr val="002060"/>
                </a:solidFill>
                <a:latin typeface="+mn-lt"/>
              </a:rPr>
              <a:t>array name</a:t>
            </a:r>
            <a:r>
              <a:rPr kumimoji="1" lang="en-US" sz="1800" dirty="0" smtClean="0">
                <a:solidFill>
                  <a:srgbClr val="002060"/>
                </a:solidFill>
                <a:latin typeface="+mn-lt"/>
              </a:rPr>
              <a:t>, we are in turn referring to the </a:t>
            </a:r>
            <a:r>
              <a:rPr kumimoji="1" lang="en-US" sz="1800" b="1" dirty="0" smtClean="0">
                <a:solidFill>
                  <a:srgbClr val="002060"/>
                </a:solidFill>
                <a:latin typeface="+mn-lt"/>
              </a:rPr>
              <a:t>address of the 1</a:t>
            </a:r>
            <a:r>
              <a:rPr kumimoji="1" lang="en-US" sz="1800" b="1" baseline="30000" dirty="0" smtClean="0">
                <a:solidFill>
                  <a:srgbClr val="002060"/>
                </a:solidFill>
                <a:latin typeface="+mn-lt"/>
              </a:rPr>
              <a:t>st</a:t>
            </a:r>
            <a:r>
              <a:rPr kumimoji="1" lang="en-US" sz="1800" b="1" dirty="0" smtClean="0">
                <a:solidFill>
                  <a:srgbClr val="002060"/>
                </a:solidFill>
                <a:latin typeface="+mn-lt"/>
              </a:rPr>
              <a:t>  element of the array </a:t>
            </a:r>
            <a:r>
              <a:rPr kumimoji="1" lang="en-US" sz="1800" dirty="0" smtClean="0">
                <a:solidFill>
                  <a:srgbClr val="002060"/>
                </a:solidFill>
                <a:latin typeface="+mn-lt"/>
              </a:rPr>
              <a:t>as shown above.</a:t>
            </a:r>
            <a:endParaRPr kumimoji="1" lang="en-US" sz="1800" dirty="0">
              <a:solidFill>
                <a:srgbClr val="002060"/>
              </a:solidFill>
              <a:latin typeface="+mn-lt"/>
            </a:endParaRPr>
          </a:p>
        </p:txBody>
      </p:sp>
    </p:spTree>
    <p:extLst>
      <p:ext uri="{BB962C8B-B14F-4D97-AF65-F5344CB8AC3E}">
        <p14:creationId xmlns:p14="http://schemas.microsoft.com/office/powerpoint/2010/main" val="29663948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EB572375-96E0-4DBB-B3D7-B1489209CDB4}" type="slidenum">
              <a:rPr lang="en-US" smtClean="0"/>
              <a:pPr/>
              <a:t>9</a:t>
            </a:fld>
            <a:endParaRPr lang="en-US"/>
          </a:p>
        </p:txBody>
      </p:sp>
      <p:sp>
        <p:nvSpPr>
          <p:cNvPr id="2" name="Title 1"/>
          <p:cNvSpPr>
            <a:spLocks noGrp="1"/>
          </p:cNvSpPr>
          <p:nvPr>
            <p:ph type="title"/>
          </p:nvPr>
        </p:nvSpPr>
        <p:spPr/>
        <p:txBody>
          <a:bodyPr>
            <a:normAutofit/>
          </a:bodyPr>
          <a:lstStyle/>
          <a:p>
            <a:pPr algn="ctr"/>
            <a:r>
              <a:rPr lang="en-US" sz="2800" b="1" i="1" dirty="0">
                <a:solidFill>
                  <a:srgbClr val="002060"/>
                </a:solidFill>
              </a:rPr>
              <a:t>Arrays - 1D</a:t>
            </a:r>
          </a:p>
        </p:txBody>
      </p:sp>
      <p:sp>
        <p:nvSpPr>
          <p:cNvPr id="22531" name="Text Box 2"/>
          <p:cNvSpPr txBox="1">
            <a:spLocks noChangeArrowheads="1"/>
          </p:cNvSpPr>
          <p:nvPr/>
        </p:nvSpPr>
        <p:spPr bwMode="auto">
          <a:xfrm>
            <a:off x="1239228" y="1063547"/>
            <a:ext cx="731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a:spcBef>
                <a:spcPct val="50000"/>
              </a:spcBef>
            </a:pPr>
            <a:r>
              <a:rPr kumimoji="1" lang="en-US" sz="2400" dirty="0" smtClean="0">
                <a:solidFill>
                  <a:srgbClr val="002060"/>
                </a:solidFill>
                <a:latin typeface="+mj-lt"/>
              </a:rPr>
              <a:t>While displaying array elements</a:t>
            </a:r>
            <a:endParaRPr kumimoji="1" lang="en-US" sz="2400" dirty="0">
              <a:solidFill>
                <a:srgbClr val="002060"/>
              </a:solidFill>
              <a:latin typeface="+mj-lt"/>
            </a:endParaRPr>
          </a:p>
        </p:txBody>
      </p:sp>
      <p:sp>
        <p:nvSpPr>
          <p:cNvPr id="4" name="TextBox 3"/>
          <p:cNvSpPr txBox="1"/>
          <p:nvPr/>
        </p:nvSpPr>
        <p:spPr>
          <a:xfrm>
            <a:off x="1385471" y="3154084"/>
            <a:ext cx="7468711" cy="369332"/>
          </a:xfrm>
          <a:prstGeom prst="rect">
            <a:avLst/>
          </a:prstGeom>
          <a:noFill/>
        </p:spPr>
        <p:txBody>
          <a:bodyPr wrap="none" rtlCol="0">
            <a:spAutoFit/>
          </a:bodyPr>
          <a:lstStyle/>
          <a:p>
            <a:r>
              <a:rPr lang="en-US" dirty="0">
                <a:solidFill>
                  <a:srgbClr val="002060"/>
                </a:solidFill>
              </a:rPr>
              <a:t>I</a:t>
            </a:r>
            <a:r>
              <a:rPr lang="en-US" dirty="0"/>
              <a:t>f </a:t>
            </a:r>
            <a:r>
              <a:rPr lang="en-US" b="1" dirty="0" err="1">
                <a:solidFill>
                  <a:srgbClr val="FF0000"/>
                </a:solidFill>
              </a:rPr>
              <a:t>cout</a:t>
            </a:r>
            <a:r>
              <a:rPr lang="en-US" b="1" dirty="0">
                <a:solidFill>
                  <a:srgbClr val="FF0000"/>
                </a:solidFill>
              </a:rPr>
              <a:t>&lt;&lt; </a:t>
            </a:r>
            <a:r>
              <a:rPr lang="en-US" b="1" dirty="0" err="1">
                <a:solidFill>
                  <a:srgbClr val="FF0000"/>
                </a:solidFill>
              </a:rPr>
              <a:t>arr</a:t>
            </a:r>
            <a:r>
              <a:rPr lang="en-US" b="1" dirty="0">
                <a:solidFill>
                  <a:srgbClr val="FF0000"/>
                </a:solidFill>
              </a:rPr>
              <a:t>  </a:t>
            </a:r>
            <a:r>
              <a:rPr lang="en-US" dirty="0">
                <a:solidFill>
                  <a:srgbClr val="002060"/>
                </a:solidFill>
              </a:rPr>
              <a:t>means it will display </a:t>
            </a:r>
            <a:r>
              <a:rPr lang="en-US" dirty="0" smtClean="0">
                <a:solidFill>
                  <a:srgbClr val="002060"/>
                </a:solidFill>
              </a:rPr>
              <a:t>first </a:t>
            </a:r>
            <a:r>
              <a:rPr lang="en-US" dirty="0">
                <a:solidFill>
                  <a:srgbClr val="002060"/>
                </a:solidFill>
              </a:rPr>
              <a:t>element address </a:t>
            </a:r>
            <a:r>
              <a:rPr lang="en-US" dirty="0" err="1" smtClean="0">
                <a:solidFill>
                  <a:srgbClr val="FF0000"/>
                </a:solidFill>
              </a:rPr>
              <a:t>eg</a:t>
            </a:r>
            <a:r>
              <a:rPr lang="en-US" dirty="0">
                <a:solidFill>
                  <a:srgbClr val="FF0000"/>
                </a:solidFill>
              </a:rPr>
              <a:t>.</a:t>
            </a:r>
            <a:r>
              <a:rPr lang="en-US" dirty="0"/>
              <a:t> </a:t>
            </a:r>
            <a:r>
              <a:rPr lang="en-US" b="1" dirty="0">
                <a:solidFill>
                  <a:srgbClr val="FF0000"/>
                </a:solidFill>
              </a:rPr>
              <a:t>0x8f8dffec</a:t>
            </a:r>
            <a:endParaRPr lang="en-IN" b="1" dirty="0">
              <a:solidFill>
                <a:srgbClr val="FF0000"/>
              </a:solidFill>
            </a:endParaRPr>
          </a:p>
        </p:txBody>
      </p:sp>
      <p:sp>
        <p:nvSpPr>
          <p:cNvPr id="5" name="Rectangle 4"/>
          <p:cNvSpPr/>
          <p:nvPr/>
        </p:nvSpPr>
        <p:spPr>
          <a:xfrm>
            <a:off x="1373439" y="3798332"/>
            <a:ext cx="7691006" cy="369332"/>
          </a:xfrm>
          <a:prstGeom prst="rect">
            <a:avLst/>
          </a:prstGeom>
        </p:spPr>
        <p:txBody>
          <a:bodyPr wrap="square">
            <a:spAutoFit/>
          </a:bodyPr>
          <a:lstStyle/>
          <a:p>
            <a:r>
              <a:rPr lang="en-US" dirty="0">
                <a:solidFill>
                  <a:srgbClr val="002060"/>
                </a:solidFill>
              </a:rPr>
              <a:t>If</a:t>
            </a:r>
            <a:r>
              <a:rPr lang="en-US" dirty="0"/>
              <a:t> </a:t>
            </a:r>
            <a:r>
              <a:rPr lang="en-US" b="1" dirty="0" err="1">
                <a:solidFill>
                  <a:srgbClr val="FF0000"/>
                </a:solidFill>
              </a:rPr>
              <a:t>cout</a:t>
            </a:r>
            <a:r>
              <a:rPr lang="en-US" b="1" dirty="0">
                <a:solidFill>
                  <a:srgbClr val="FF0000"/>
                </a:solidFill>
              </a:rPr>
              <a:t>&lt;&lt; </a:t>
            </a:r>
            <a:r>
              <a:rPr lang="en-US" b="1" dirty="0" smtClean="0">
                <a:solidFill>
                  <a:srgbClr val="FF0000"/>
                </a:solidFill>
              </a:rPr>
              <a:t>&amp;</a:t>
            </a:r>
            <a:r>
              <a:rPr lang="en-US" b="1" dirty="0" err="1" smtClean="0">
                <a:solidFill>
                  <a:srgbClr val="FF0000"/>
                </a:solidFill>
              </a:rPr>
              <a:t>arr</a:t>
            </a:r>
            <a:r>
              <a:rPr lang="en-US" b="1" dirty="0" smtClean="0">
                <a:solidFill>
                  <a:srgbClr val="FF0000"/>
                </a:solidFill>
              </a:rPr>
              <a:t>  </a:t>
            </a:r>
            <a:r>
              <a:rPr lang="en-US" dirty="0">
                <a:solidFill>
                  <a:srgbClr val="002060"/>
                </a:solidFill>
              </a:rPr>
              <a:t>means it </a:t>
            </a:r>
            <a:r>
              <a:rPr lang="en-US" dirty="0" smtClean="0">
                <a:solidFill>
                  <a:srgbClr val="002060"/>
                </a:solidFill>
              </a:rPr>
              <a:t>also display first element address </a:t>
            </a:r>
            <a:r>
              <a:rPr lang="en-US" dirty="0" err="1" smtClean="0">
                <a:solidFill>
                  <a:srgbClr val="FF0000"/>
                </a:solidFill>
              </a:rPr>
              <a:t>eg</a:t>
            </a:r>
            <a:r>
              <a:rPr lang="en-US" dirty="0">
                <a:solidFill>
                  <a:srgbClr val="FF0000"/>
                </a:solidFill>
              </a:rPr>
              <a:t>.</a:t>
            </a:r>
            <a:r>
              <a:rPr lang="en-US" b="1" dirty="0"/>
              <a:t> </a:t>
            </a:r>
            <a:r>
              <a:rPr lang="en-US" b="1" dirty="0" smtClean="0">
                <a:solidFill>
                  <a:srgbClr val="FF0000"/>
                </a:solidFill>
              </a:rPr>
              <a:t>0x8f8dffec</a:t>
            </a:r>
            <a:endParaRPr lang="en-IN" b="1" dirty="0">
              <a:solidFill>
                <a:srgbClr val="FF0000"/>
              </a:solidFill>
            </a:endParaRPr>
          </a:p>
        </p:txBody>
      </p:sp>
      <p:sp>
        <p:nvSpPr>
          <p:cNvPr id="6" name="Rectangle 5"/>
          <p:cNvSpPr/>
          <p:nvPr/>
        </p:nvSpPr>
        <p:spPr>
          <a:xfrm>
            <a:off x="1384403" y="4458251"/>
            <a:ext cx="7759597" cy="646331"/>
          </a:xfrm>
          <a:prstGeom prst="rect">
            <a:avLst/>
          </a:prstGeom>
        </p:spPr>
        <p:txBody>
          <a:bodyPr wrap="square">
            <a:spAutoFit/>
          </a:bodyPr>
          <a:lstStyle/>
          <a:p>
            <a:r>
              <a:rPr lang="en-IN" dirty="0">
                <a:solidFill>
                  <a:srgbClr val="002060"/>
                </a:solidFill>
              </a:rPr>
              <a:t>If</a:t>
            </a:r>
            <a:r>
              <a:rPr lang="en-IN" dirty="0"/>
              <a:t> </a:t>
            </a:r>
            <a:r>
              <a:rPr lang="en-IN" b="1" dirty="0" err="1">
                <a:solidFill>
                  <a:srgbClr val="FF0000"/>
                </a:solidFill>
              </a:rPr>
              <a:t>cout</a:t>
            </a:r>
            <a:r>
              <a:rPr lang="en-IN" b="1" dirty="0">
                <a:solidFill>
                  <a:srgbClr val="FF0000"/>
                </a:solidFill>
              </a:rPr>
              <a:t>&lt;&lt; &amp;</a:t>
            </a:r>
            <a:r>
              <a:rPr lang="en-IN" b="1" dirty="0" err="1" smtClean="0">
                <a:solidFill>
                  <a:srgbClr val="FF0000"/>
                </a:solidFill>
              </a:rPr>
              <a:t>arr</a:t>
            </a:r>
            <a:r>
              <a:rPr lang="en-IN" b="1" dirty="0" smtClean="0">
                <a:solidFill>
                  <a:srgbClr val="FF0000"/>
                </a:solidFill>
              </a:rPr>
              <a:t>[0]  </a:t>
            </a:r>
            <a:r>
              <a:rPr lang="en-IN" dirty="0">
                <a:solidFill>
                  <a:srgbClr val="002060"/>
                </a:solidFill>
              </a:rPr>
              <a:t>means it also display first element address </a:t>
            </a:r>
            <a:r>
              <a:rPr lang="en-IN" dirty="0" err="1" smtClean="0">
                <a:solidFill>
                  <a:srgbClr val="FF0000"/>
                </a:solidFill>
              </a:rPr>
              <a:t>eg</a:t>
            </a:r>
            <a:r>
              <a:rPr lang="en-IN" dirty="0">
                <a:solidFill>
                  <a:srgbClr val="FF0000"/>
                </a:solidFill>
              </a:rPr>
              <a:t>. </a:t>
            </a:r>
            <a:r>
              <a:rPr lang="en-IN" b="1" dirty="0">
                <a:solidFill>
                  <a:srgbClr val="FF0000"/>
                </a:solidFill>
              </a:rPr>
              <a:t>0x8f8dffec</a:t>
            </a:r>
          </a:p>
        </p:txBody>
      </p:sp>
      <p:sp>
        <p:nvSpPr>
          <p:cNvPr id="7" name="Rectangle 6"/>
          <p:cNvSpPr/>
          <p:nvPr/>
        </p:nvSpPr>
        <p:spPr>
          <a:xfrm>
            <a:off x="1385471" y="5269468"/>
            <a:ext cx="7622414" cy="369332"/>
          </a:xfrm>
          <a:prstGeom prst="rect">
            <a:avLst/>
          </a:prstGeom>
        </p:spPr>
        <p:txBody>
          <a:bodyPr wrap="square">
            <a:spAutoFit/>
          </a:bodyPr>
          <a:lstStyle/>
          <a:p>
            <a:r>
              <a:rPr lang="en-US" dirty="0">
                <a:solidFill>
                  <a:srgbClr val="002060"/>
                </a:solidFill>
              </a:rPr>
              <a:t>If </a:t>
            </a:r>
            <a:r>
              <a:rPr lang="en-US" b="1" dirty="0" err="1">
                <a:solidFill>
                  <a:srgbClr val="FF0000"/>
                </a:solidFill>
              </a:rPr>
              <a:t>cout</a:t>
            </a:r>
            <a:r>
              <a:rPr lang="en-US" b="1" dirty="0">
                <a:solidFill>
                  <a:srgbClr val="FF0000"/>
                </a:solidFill>
              </a:rPr>
              <a:t>&lt;&lt; </a:t>
            </a:r>
            <a:r>
              <a:rPr lang="en-US" b="1" dirty="0" err="1" smtClean="0">
                <a:solidFill>
                  <a:srgbClr val="FF0000"/>
                </a:solidFill>
              </a:rPr>
              <a:t>arr</a:t>
            </a:r>
            <a:r>
              <a:rPr lang="en-US" b="1" dirty="0" smtClean="0">
                <a:solidFill>
                  <a:srgbClr val="FF0000"/>
                </a:solidFill>
              </a:rPr>
              <a:t>[0]  </a:t>
            </a:r>
            <a:r>
              <a:rPr lang="en-US" dirty="0">
                <a:solidFill>
                  <a:srgbClr val="002060"/>
                </a:solidFill>
              </a:rPr>
              <a:t>means it </a:t>
            </a:r>
            <a:r>
              <a:rPr lang="en-US" dirty="0" smtClean="0">
                <a:solidFill>
                  <a:srgbClr val="002060"/>
                </a:solidFill>
              </a:rPr>
              <a:t>will display </a:t>
            </a:r>
            <a:r>
              <a:rPr lang="en-US" dirty="0">
                <a:solidFill>
                  <a:srgbClr val="002060"/>
                </a:solidFill>
              </a:rPr>
              <a:t>first element </a:t>
            </a:r>
            <a:r>
              <a:rPr lang="en-US" dirty="0" smtClean="0">
                <a:solidFill>
                  <a:srgbClr val="002060"/>
                </a:solidFill>
              </a:rPr>
              <a:t>of an array </a:t>
            </a:r>
            <a:r>
              <a:rPr lang="en-US" dirty="0" err="1" smtClean="0">
                <a:solidFill>
                  <a:srgbClr val="FF0000"/>
                </a:solidFill>
              </a:rPr>
              <a:t>eg</a:t>
            </a:r>
            <a:r>
              <a:rPr lang="en-US" dirty="0">
                <a:solidFill>
                  <a:srgbClr val="FF0000"/>
                </a:solidFill>
              </a:rPr>
              <a:t>.</a:t>
            </a:r>
            <a:r>
              <a:rPr lang="en-US" dirty="0"/>
              <a:t> </a:t>
            </a:r>
            <a:r>
              <a:rPr lang="en-US" dirty="0" smtClean="0">
                <a:solidFill>
                  <a:srgbClr val="FF0000"/>
                </a:solidFill>
              </a:rPr>
              <a:t>3 </a:t>
            </a:r>
            <a:endParaRPr lang="en-IN" dirty="0">
              <a:solidFill>
                <a:srgbClr val="FF000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872" y="1525212"/>
            <a:ext cx="5153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2582486"/>
            <a:ext cx="684935" cy="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978" y="2583750"/>
            <a:ext cx="623700" cy="31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81400" y="2644588"/>
            <a:ext cx="609600" cy="2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38800" y="2590800"/>
            <a:ext cx="685800" cy="29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05600" y="2624667"/>
            <a:ext cx="609600" cy="270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98635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cse-1</Template>
  <TotalTime>12789</TotalTime>
  <Words>3835</Words>
  <Application>Microsoft Office PowerPoint</Application>
  <PresentationFormat>On-screen Show (4:3)</PresentationFormat>
  <Paragraphs>1047</Paragraphs>
  <Slides>73</Slides>
  <Notes>52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73</vt:i4>
      </vt:variant>
    </vt:vector>
  </HeadingPairs>
  <TitlesOfParts>
    <vt:vector size="87" baseType="lpstr">
      <vt:lpstr>Agency FB</vt:lpstr>
      <vt:lpstr>Algerian</vt:lpstr>
      <vt:lpstr>Andalus</vt:lpstr>
      <vt:lpstr>Arial</vt:lpstr>
      <vt:lpstr>Arial Black</vt:lpstr>
      <vt:lpstr>Arial Rounded MT Bold</vt:lpstr>
      <vt:lpstr>Calibri</vt:lpstr>
      <vt:lpstr>Tempus Sans ITC</vt:lpstr>
      <vt:lpstr>Times New Roman</vt:lpstr>
      <vt:lpstr>Verdana</vt:lpstr>
      <vt:lpstr>Wingdings</vt:lpstr>
      <vt:lpstr>cse-1</vt:lpstr>
      <vt:lpstr>1_Office Theme</vt:lpstr>
      <vt:lpstr>Slide Format - CSE</vt:lpstr>
      <vt:lpstr>Arrays&amp;   Strings </vt:lpstr>
      <vt:lpstr> Objectives </vt:lpstr>
      <vt:lpstr>1D-Arrays   </vt:lpstr>
      <vt:lpstr>1D-Arrays  </vt:lpstr>
      <vt:lpstr>1D-Arrays  </vt:lpstr>
      <vt:lpstr>1D Array-Rules for subscript: </vt:lpstr>
      <vt:lpstr>Arrays - 1D</vt:lpstr>
      <vt:lpstr>Arrays - 1D</vt:lpstr>
      <vt:lpstr>Arrays - 1D</vt:lpstr>
      <vt:lpstr>Initializing one-dimensional array </vt:lpstr>
      <vt:lpstr> Initializing one-dimensional array</vt:lpstr>
      <vt:lpstr> Printing 1D array</vt:lpstr>
      <vt:lpstr>Reading and Displaying 1D Arrays</vt:lpstr>
      <vt:lpstr>Program to add two array elements and store the corresponding elements sum in another array</vt:lpstr>
      <vt:lpstr>Displaying elements of an array in reverse order. </vt:lpstr>
      <vt:lpstr>Write a program to  reverse an array using only one array</vt:lpstr>
      <vt:lpstr> Write the programs for the following questions</vt:lpstr>
      <vt:lpstr>Syntax</vt:lpstr>
      <vt:lpstr>PowerPoint Presentation</vt:lpstr>
      <vt:lpstr>Objectives</vt:lpstr>
      <vt:lpstr>Searching &amp; Sorting</vt:lpstr>
      <vt:lpstr>Linear search</vt:lpstr>
      <vt:lpstr>Linear search- Example 1</vt:lpstr>
      <vt:lpstr>Linear search- Example-2</vt:lpstr>
      <vt:lpstr>WAP to search an element in an array using linear search </vt:lpstr>
      <vt:lpstr>Binary Search</vt:lpstr>
      <vt:lpstr>Binary Search – example-1</vt:lpstr>
      <vt:lpstr>Binary Search – example-1</vt:lpstr>
      <vt:lpstr>Binary Search – example-2</vt:lpstr>
      <vt:lpstr>Binary Search – example-2</vt:lpstr>
      <vt:lpstr>Binary Search – example-3</vt:lpstr>
      <vt:lpstr>Binary Search – example-3</vt:lpstr>
      <vt:lpstr>To search for a given number in an array using Binary Search method</vt:lpstr>
      <vt:lpstr>Linear versus Binary Search</vt:lpstr>
      <vt:lpstr>Bubble Sort- Example</vt:lpstr>
      <vt:lpstr>Bubble Sort- Example</vt:lpstr>
      <vt:lpstr>Bubble Sort Algorithm</vt:lpstr>
      <vt:lpstr>To arrange the array elements in ascending/descending order using Bubble sort</vt:lpstr>
      <vt:lpstr>Selection Sort – example</vt:lpstr>
      <vt:lpstr>Selection Sort – example</vt:lpstr>
      <vt:lpstr>Selection Sort – example</vt:lpstr>
      <vt:lpstr>Selection Sort - Example</vt:lpstr>
      <vt:lpstr>Selection Sort</vt:lpstr>
      <vt:lpstr>Selection Sort – program</vt:lpstr>
      <vt:lpstr>PowerPoint Presentation</vt:lpstr>
      <vt:lpstr>2 dimensional Arrays </vt:lpstr>
      <vt:lpstr>2 dimensional Arrays </vt:lpstr>
      <vt:lpstr>An array int mark[5][4] is represented as follows</vt:lpstr>
      <vt:lpstr>Initialization of two dimensional arrays</vt:lpstr>
      <vt:lpstr>Initialization of two dimensional arrays</vt:lpstr>
      <vt:lpstr>Read a matrix and display it</vt:lpstr>
      <vt:lpstr>Programs on 2D-arrays</vt:lpstr>
      <vt:lpstr>CHARACTER ARRAYS STRINGS</vt:lpstr>
      <vt:lpstr>Strings </vt:lpstr>
      <vt:lpstr>Declaration and initialization</vt:lpstr>
      <vt:lpstr>Strings</vt:lpstr>
      <vt:lpstr>String initialization</vt:lpstr>
      <vt:lpstr>   Example </vt:lpstr>
      <vt:lpstr>Reading Embedded Blanks</vt:lpstr>
      <vt:lpstr>Programs on Strings</vt:lpstr>
      <vt:lpstr>Library functions: String Handling functions (built-in)</vt:lpstr>
      <vt:lpstr>strlen()</vt:lpstr>
      <vt:lpstr>Copying a string using a for loop </vt:lpstr>
      <vt:lpstr> strcpy()</vt:lpstr>
      <vt:lpstr>strcpy(): Example</vt:lpstr>
      <vt:lpstr>strcmp()</vt:lpstr>
      <vt:lpstr>strcat()</vt:lpstr>
      <vt:lpstr>Concatenation of 2 strings</vt:lpstr>
      <vt:lpstr>Reversing a string</vt:lpstr>
      <vt:lpstr>Two Dimensional Character Array</vt:lpstr>
      <vt:lpstr>Arrays of Strings</vt:lpstr>
      <vt:lpstr>Syntax</vt:lpstr>
      <vt:lpstr>Syntax</vt:lpstr>
    </vt:vector>
  </TitlesOfParts>
  <Company>CSE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L16</dc:title>
  <dc:creator>UDA</dc:creator>
  <cp:lastModifiedBy>Mahe</cp:lastModifiedBy>
  <cp:revision>253</cp:revision>
  <dcterms:created xsi:type="dcterms:W3CDTF">2008-09-04T13:30:45Z</dcterms:created>
  <dcterms:modified xsi:type="dcterms:W3CDTF">2014-10-30T04:36:24Z</dcterms:modified>
</cp:coreProperties>
</file>