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824" r:id="rId2"/>
    <p:sldMasterId id="2147483836" r:id="rId3"/>
    <p:sldMasterId id="2147483860" r:id="rId4"/>
    <p:sldMasterId id="2147483872" r:id="rId5"/>
  </p:sldMasterIdLst>
  <p:notesMasterIdLst>
    <p:notesMasterId r:id="rId29"/>
  </p:notesMasterIdLst>
  <p:sldIdLst>
    <p:sldId id="256" r:id="rId6"/>
    <p:sldId id="328" r:id="rId7"/>
    <p:sldId id="329" r:id="rId8"/>
    <p:sldId id="280" r:id="rId9"/>
    <p:sldId id="287" r:id="rId10"/>
    <p:sldId id="288" r:id="rId11"/>
    <p:sldId id="289" r:id="rId12"/>
    <p:sldId id="290" r:id="rId13"/>
    <p:sldId id="281" r:id="rId14"/>
    <p:sldId id="282" r:id="rId15"/>
    <p:sldId id="291" r:id="rId16"/>
    <p:sldId id="292" r:id="rId17"/>
    <p:sldId id="300" r:id="rId18"/>
    <p:sldId id="293" r:id="rId19"/>
    <p:sldId id="294" r:id="rId20"/>
    <p:sldId id="295" r:id="rId21"/>
    <p:sldId id="296" r:id="rId22"/>
    <p:sldId id="297" r:id="rId23"/>
    <p:sldId id="299" r:id="rId24"/>
    <p:sldId id="298" r:id="rId25"/>
    <p:sldId id="267" r:id="rId26"/>
    <p:sldId id="273" r:id="rId27"/>
    <p:sldId id="327"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492" autoAdjust="0"/>
  </p:normalViewPr>
  <p:slideViewPr>
    <p:cSldViewPr>
      <p:cViewPr varScale="1">
        <p:scale>
          <a:sx n="59" d="100"/>
          <a:sy n="59" d="100"/>
        </p:scale>
        <p:origin x="171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68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76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76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76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FDD7B29-1422-45E0-AEBA-045DEFDD2073}" type="slidenum">
              <a:rPr lang="en-US"/>
              <a:pPr>
                <a:defRPr/>
              </a:pPr>
              <a:t>‹#›</a:t>
            </a:fld>
            <a:endParaRPr lang="en-US"/>
          </a:p>
        </p:txBody>
      </p:sp>
    </p:spTree>
    <p:extLst>
      <p:ext uri="{BB962C8B-B14F-4D97-AF65-F5344CB8AC3E}">
        <p14:creationId xmlns:p14="http://schemas.microsoft.com/office/powerpoint/2010/main" val="5771196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D650CB34-CA53-4D0F-896C-FCA3FD294476}" type="slidenum">
              <a:rPr lang="en-US" smtClean="0"/>
              <a:pPr/>
              <a:t>1</a:t>
            </a:fld>
            <a:endParaRPr lang="en-US"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501276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10C947EB-575E-4813-B850-88D4826FA773}" type="slidenum">
              <a:rPr lang="en-US" smtClean="0"/>
              <a:pPr/>
              <a:t>11</a:t>
            </a:fld>
            <a:endParaRPr 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en-US" sz="1200" b="0" i="0" kern="1200" dirty="0" smtClean="0">
                <a:solidFill>
                  <a:schemeClr val="tx1"/>
                </a:solidFill>
                <a:effectLst/>
                <a:latin typeface="Arial" charset="0"/>
                <a:ea typeface="+mn-ea"/>
                <a:cs typeface="+mn-cs"/>
              </a:rPr>
              <a:t>The general form of a pointer variable declaration is:</a:t>
            </a:r>
          </a:p>
          <a:p>
            <a:endParaRPr lang="en-US" sz="1200" b="0" i="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type *</a:t>
            </a:r>
            <a:r>
              <a:rPr lang="en-US" sz="1200" kern="1200" dirty="0" err="1" smtClean="0">
                <a:solidFill>
                  <a:schemeClr val="tx1"/>
                </a:solidFill>
                <a:effectLst/>
                <a:latin typeface="Arial" charset="0"/>
                <a:ea typeface="+mn-ea"/>
                <a:cs typeface="+mn-cs"/>
              </a:rPr>
              <a:t>var-name;</a:t>
            </a:r>
            <a:r>
              <a:rPr lang="en-US" sz="1200" b="0" i="0" kern="1200" dirty="0" err="1" smtClean="0">
                <a:solidFill>
                  <a:schemeClr val="tx1"/>
                </a:solidFill>
                <a:effectLst/>
                <a:latin typeface="Arial" charset="0"/>
                <a:ea typeface="+mn-ea"/>
                <a:cs typeface="+mn-cs"/>
              </a:rPr>
              <a:t>Here</a:t>
            </a:r>
            <a:r>
              <a:rPr lang="en-US" sz="1200" b="0" i="0" kern="1200" dirty="0" smtClean="0">
                <a:solidFill>
                  <a:schemeClr val="tx1"/>
                </a:solidFill>
                <a:effectLst/>
                <a:latin typeface="Arial" charset="0"/>
                <a:ea typeface="+mn-ea"/>
                <a:cs typeface="+mn-cs"/>
              </a:rPr>
              <a:t>, </a:t>
            </a:r>
            <a:r>
              <a:rPr lang="en-US" sz="1200" b="1" i="0" kern="1200" dirty="0" smtClean="0">
                <a:solidFill>
                  <a:schemeClr val="tx1"/>
                </a:solidFill>
                <a:effectLst/>
                <a:latin typeface="Arial" charset="0"/>
                <a:ea typeface="+mn-ea"/>
                <a:cs typeface="+mn-cs"/>
              </a:rPr>
              <a:t>type</a:t>
            </a:r>
            <a:r>
              <a:rPr lang="en-US" sz="1200" b="0" i="0" kern="1200" dirty="0" smtClean="0">
                <a:solidFill>
                  <a:schemeClr val="tx1"/>
                </a:solidFill>
                <a:effectLst/>
                <a:latin typeface="Arial" charset="0"/>
                <a:ea typeface="+mn-ea"/>
                <a:cs typeface="+mn-cs"/>
              </a:rPr>
              <a:t> is the pointer's base type; it must be a valid C data type and </a:t>
            </a:r>
            <a:r>
              <a:rPr lang="en-US" sz="1200" b="1" i="0" kern="1200" dirty="0" err="1" smtClean="0">
                <a:solidFill>
                  <a:schemeClr val="tx1"/>
                </a:solidFill>
                <a:effectLst/>
                <a:latin typeface="Arial" charset="0"/>
                <a:ea typeface="+mn-ea"/>
                <a:cs typeface="+mn-cs"/>
              </a:rPr>
              <a:t>var</a:t>
            </a:r>
            <a:r>
              <a:rPr lang="en-US" sz="1200" b="1" i="0" kern="1200" dirty="0" smtClean="0">
                <a:solidFill>
                  <a:schemeClr val="tx1"/>
                </a:solidFill>
                <a:effectLst/>
                <a:latin typeface="Arial" charset="0"/>
                <a:ea typeface="+mn-ea"/>
                <a:cs typeface="+mn-cs"/>
              </a:rPr>
              <a:t>-name</a:t>
            </a:r>
            <a:r>
              <a:rPr lang="en-US" sz="1200" b="0" i="0" kern="1200" dirty="0" smtClean="0">
                <a:solidFill>
                  <a:schemeClr val="tx1"/>
                </a:solidFill>
                <a:effectLst/>
                <a:latin typeface="Arial" charset="0"/>
                <a:ea typeface="+mn-ea"/>
                <a:cs typeface="+mn-cs"/>
              </a:rPr>
              <a:t> is the name of the pointer variable. The asterisk * you used to declare a pointer is the same asterisk that you use for multiplication.</a:t>
            </a:r>
          </a:p>
          <a:p>
            <a:pPr eaLnBrk="1" hangingPunct="1"/>
            <a:endParaRPr lang="en-US" dirty="0" smtClean="0"/>
          </a:p>
        </p:txBody>
      </p:sp>
    </p:spTree>
    <p:extLst>
      <p:ext uri="{BB962C8B-B14F-4D97-AF65-F5344CB8AC3E}">
        <p14:creationId xmlns:p14="http://schemas.microsoft.com/office/powerpoint/2010/main" val="34018943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5AD2A34A-ABEE-4FE3-A5F9-E805704432B6}" type="slidenum">
              <a:rPr lang="en-US" smtClean="0"/>
              <a:pPr/>
              <a:t>12</a:t>
            </a:fld>
            <a:endParaRPr 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r>
              <a:rPr lang="en-US" sz="1200" b="0" i="0" kern="1200" dirty="0" smtClean="0">
                <a:solidFill>
                  <a:schemeClr val="tx1"/>
                </a:solidFill>
                <a:effectLst/>
                <a:latin typeface="Arial" charset="0"/>
                <a:ea typeface="+mn-ea"/>
                <a:cs typeface="+mn-cs"/>
              </a:rPr>
              <a:t>However, in this statement the asterisk is being used to designate a variable as a pointer. Following are the valid pointer declaration:</a:t>
            </a:r>
          </a:p>
          <a:p>
            <a:endParaRPr lang="en-US" sz="1200" b="0" i="0" kern="1200" dirty="0" smtClean="0">
              <a:solidFill>
                <a:schemeClr val="tx1"/>
              </a:solidFill>
              <a:effectLst/>
              <a:latin typeface="Arial" charset="0"/>
              <a:ea typeface="+mn-ea"/>
              <a:cs typeface="+mn-cs"/>
            </a:endParaRPr>
          </a:p>
          <a:p>
            <a:r>
              <a:rPr lang="en-US" sz="1200" kern="1200" dirty="0" err="1" smtClean="0">
                <a:solidFill>
                  <a:schemeClr val="tx1"/>
                </a:solidFill>
                <a:effectLst/>
                <a:latin typeface="Arial" charset="0"/>
                <a:ea typeface="+mn-ea"/>
                <a:cs typeface="+mn-cs"/>
              </a:rPr>
              <a:t>int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ip</a:t>
            </a:r>
            <a:r>
              <a:rPr lang="en-US" sz="1200" kern="1200" dirty="0" smtClean="0">
                <a:solidFill>
                  <a:schemeClr val="tx1"/>
                </a:solidFill>
                <a:effectLst/>
                <a:latin typeface="Arial" charset="0"/>
                <a:ea typeface="+mn-ea"/>
                <a:cs typeface="+mn-cs"/>
              </a:rPr>
              <a:t>; /* pointer to an integer */ </a:t>
            </a:r>
          </a:p>
          <a:p>
            <a:r>
              <a:rPr lang="en-US" sz="1200" kern="1200" dirty="0" smtClean="0">
                <a:solidFill>
                  <a:schemeClr val="tx1"/>
                </a:solidFill>
                <a:effectLst/>
                <a:latin typeface="Arial" charset="0"/>
                <a:ea typeface="+mn-ea"/>
                <a:cs typeface="+mn-cs"/>
              </a:rPr>
              <a:t>double *</a:t>
            </a:r>
            <a:r>
              <a:rPr lang="en-US" sz="1200" kern="1200" dirty="0" err="1" smtClean="0">
                <a:solidFill>
                  <a:schemeClr val="tx1"/>
                </a:solidFill>
                <a:effectLst/>
                <a:latin typeface="Arial" charset="0"/>
                <a:ea typeface="+mn-ea"/>
                <a:cs typeface="+mn-cs"/>
              </a:rPr>
              <a:t>dp</a:t>
            </a:r>
            <a:r>
              <a:rPr lang="en-US" sz="1200" kern="1200" dirty="0" smtClean="0">
                <a:solidFill>
                  <a:schemeClr val="tx1"/>
                </a:solidFill>
                <a:effectLst/>
                <a:latin typeface="Arial" charset="0"/>
                <a:ea typeface="+mn-ea"/>
                <a:cs typeface="+mn-cs"/>
              </a:rPr>
              <a:t>; /* pointer to a double */ </a:t>
            </a:r>
          </a:p>
          <a:p>
            <a:r>
              <a:rPr lang="en-US" sz="1200" kern="1200" dirty="0" smtClean="0">
                <a:solidFill>
                  <a:schemeClr val="tx1"/>
                </a:solidFill>
                <a:effectLst/>
                <a:latin typeface="Arial" charset="0"/>
                <a:ea typeface="+mn-ea"/>
                <a:cs typeface="+mn-cs"/>
              </a:rPr>
              <a:t>float *</a:t>
            </a:r>
            <a:r>
              <a:rPr lang="en-US" sz="1200" kern="1200" dirty="0" err="1" smtClean="0">
                <a:solidFill>
                  <a:schemeClr val="tx1"/>
                </a:solidFill>
                <a:effectLst/>
                <a:latin typeface="Arial" charset="0"/>
                <a:ea typeface="+mn-ea"/>
                <a:cs typeface="+mn-cs"/>
              </a:rPr>
              <a:t>fp</a:t>
            </a:r>
            <a:r>
              <a:rPr lang="en-US" sz="1200" kern="1200" dirty="0" smtClean="0">
                <a:solidFill>
                  <a:schemeClr val="tx1"/>
                </a:solidFill>
                <a:effectLst/>
                <a:latin typeface="Arial" charset="0"/>
                <a:ea typeface="+mn-ea"/>
                <a:cs typeface="+mn-cs"/>
              </a:rPr>
              <a:t>; /* pointer to a float */ </a:t>
            </a:r>
          </a:p>
          <a:p>
            <a:r>
              <a:rPr lang="en-US" sz="1200" kern="1200" dirty="0" smtClean="0">
                <a:solidFill>
                  <a:schemeClr val="tx1"/>
                </a:solidFill>
                <a:effectLst/>
                <a:latin typeface="Arial" charset="0"/>
                <a:ea typeface="+mn-ea"/>
                <a:cs typeface="+mn-cs"/>
              </a:rPr>
              <a:t>char *</a:t>
            </a:r>
            <a:r>
              <a:rPr lang="en-US" sz="1200" kern="1200" dirty="0" err="1" smtClean="0">
                <a:solidFill>
                  <a:schemeClr val="tx1"/>
                </a:solidFill>
                <a:effectLst/>
                <a:latin typeface="Arial" charset="0"/>
                <a:ea typeface="+mn-ea"/>
                <a:cs typeface="+mn-cs"/>
              </a:rPr>
              <a:t>ch</a:t>
            </a:r>
            <a:r>
              <a:rPr lang="en-US" sz="1200" kern="1200" dirty="0" smtClean="0">
                <a:solidFill>
                  <a:schemeClr val="tx1"/>
                </a:solidFill>
                <a:effectLst/>
                <a:latin typeface="Arial" charset="0"/>
                <a:ea typeface="+mn-ea"/>
                <a:cs typeface="+mn-cs"/>
              </a:rPr>
              <a:t> /* pointer to a character */</a:t>
            </a:r>
          </a:p>
          <a:p>
            <a:endParaRPr lang="en-US" sz="1200" kern="1200" dirty="0" smtClean="0">
              <a:solidFill>
                <a:schemeClr val="tx1"/>
              </a:solidFill>
              <a:effectLst/>
              <a:latin typeface="Arial" charset="0"/>
              <a:ea typeface="+mn-ea"/>
              <a:cs typeface="+mn-cs"/>
            </a:endParaRPr>
          </a:p>
          <a:p>
            <a:r>
              <a:rPr lang="en-US" sz="1200" b="0" i="0" kern="1200" dirty="0" smtClean="0">
                <a:solidFill>
                  <a:schemeClr val="tx1"/>
                </a:solidFill>
                <a:effectLst/>
                <a:latin typeface="Arial" charset="0"/>
                <a:ea typeface="+mn-ea"/>
                <a:cs typeface="+mn-cs"/>
              </a:rPr>
              <a:t>The actual data type of the value of all pointers, whether integer, float, character, or otherwise, is the same, a long hexadecimal number that represents a memory address. The only difference between pointers of different data types is the data type of the variable or constant that the pointer points to.</a:t>
            </a:r>
          </a:p>
          <a:p>
            <a:pPr eaLnBrk="1" hangingPunct="1"/>
            <a:endParaRPr lang="en-US" dirty="0" smtClean="0"/>
          </a:p>
        </p:txBody>
      </p:sp>
    </p:spTree>
    <p:extLst>
      <p:ext uri="{BB962C8B-B14F-4D97-AF65-F5344CB8AC3E}">
        <p14:creationId xmlns:p14="http://schemas.microsoft.com/office/powerpoint/2010/main" val="2564162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91A47E12-1E88-4B1B-B58C-75A77939FCD5}" type="slidenum">
              <a:rPr lang="en-US" smtClean="0"/>
              <a:pPr/>
              <a:t>13</a:t>
            </a:fld>
            <a:endParaRPr 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430214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11EDBB8F-5C51-46E2-99BE-E8F8F8067848}" type="slidenum">
              <a:rPr lang="en-US" smtClean="0"/>
              <a:pPr/>
              <a:t>14</a:t>
            </a:fld>
            <a:endParaRPr 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marL="609600" indent="-609600" algn="just" eaLnBrk="1" hangingPunct="1">
              <a:lnSpc>
                <a:spcPct val="90000"/>
              </a:lnSpc>
              <a:buFont typeface="Wingdings" pitchFamily="2" charset="2"/>
              <a:buChar char="§"/>
            </a:pPr>
            <a:r>
              <a:rPr lang="en-US" sz="1200" dirty="0" smtClean="0"/>
              <a:t>Before a pointer is initialized, it should not be used.</a:t>
            </a:r>
          </a:p>
          <a:p>
            <a:pPr marL="609600" indent="-609600" algn="just" eaLnBrk="1" hangingPunct="1">
              <a:lnSpc>
                <a:spcPct val="90000"/>
              </a:lnSpc>
              <a:buFont typeface="Wingdings" pitchFamily="2" charset="2"/>
              <a:buChar char="§"/>
            </a:pPr>
            <a:r>
              <a:rPr lang="en-US" sz="1200" dirty="0" smtClean="0"/>
              <a:t>We must ensure that the pointer variables always point to the corresponding type of data.</a:t>
            </a:r>
          </a:p>
          <a:p>
            <a:pPr marL="609600" indent="-609600" algn="just" eaLnBrk="1" hangingPunct="1">
              <a:lnSpc>
                <a:spcPct val="90000"/>
              </a:lnSpc>
              <a:buFont typeface="Wingdings" pitchFamily="2" charset="2"/>
              <a:buChar char="§"/>
            </a:pPr>
            <a:r>
              <a:rPr lang="en-US" sz="1200" dirty="0" smtClean="0"/>
              <a:t>Assigning an </a:t>
            </a:r>
            <a:r>
              <a:rPr lang="en-US" sz="1200" b="1" dirty="0" smtClean="0">
                <a:latin typeface="Tempus Sans ITC" pitchFamily="82" charset="0"/>
              </a:rPr>
              <a:t>absolute address</a:t>
            </a:r>
            <a:r>
              <a:rPr lang="en-US" sz="1200" dirty="0" smtClean="0">
                <a:latin typeface="Tempus Sans ITC" pitchFamily="82" charset="0"/>
              </a:rPr>
              <a:t> </a:t>
            </a:r>
            <a:r>
              <a:rPr lang="en-US" sz="1200" dirty="0" smtClean="0"/>
              <a:t>to a pointer variable is prohibited.  </a:t>
            </a:r>
            <a:r>
              <a:rPr lang="en-US" sz="1200" b="1" dirty="0" err="1" smtClean="0">
                <a:solidFill>
                  <a:srgbClr val="C00000"/>
                </a:solidFill>
                <a:latin typeface="Tempus Sans ITC" pitchFamily="82" charset="0"/>
              </a:rPr>
              <a:t>i.e</a:t>
            </a:r>
            <a:r>
              <a:rPr lang="en-US" sz="1200" b="1" dirty="0" smtClean="0">
                <a:solidFill>
                  <a:srgbClr val="C00000"/>
                </a:solidFill>
                <a:latin typeface="Tempus Sans ITC" pitchFamily="82" charset="0"/>
              </a:rPr>
              <a:t>  p=5000</a:t>
            </a:r>
          </a:p>
          <a:p>
            <a:pPr marL="609600" indent="-609600" algn="just" eaLnBrk="1" hangingPunct="1">
              <a:lnSpc>
                <a:spcPct val="90000"/>
              </a:lnSpc>
              <a:buFontTx/>
              <a:buNone/>
            </a:pPr>
            <a:r>
              <a:rPr lang="en-US" sz="1200" dirty="0" smtClean="0"/>
              <a:t>	A pointer variable can be initialized in its declaration itself. For example,</a:t>
            </a:r>
          </a:p>
          <a:p>
            <a:pPr marL="609600" indent="-609600" algn="just" eaLnBrk="1" hangingPunct="1">
              <a:lnSpc>
                <a:spcPct val="90000"/>
              </a:lnSpc>
              <a:buFontTx/>
              <a:buNone/>
            </a:pPr>
            <a:r>
              <a:rPr lang="en-US" sz="1200" dirty="0" smtClean="0"/>
              <a:t>			</a:t>
            </a:r>
            <a:r>
              <a:rPr lang="en-US" sz="1200" b="1" dirty="0" err="1" smtClean="0">
                <a:solidFill>
                  <a:srgbClr val="C00000"/>
                </a:solidFill>
                <a:latin typeface="Tempus Sans ITC" pitchFamily="82" charset="0"/>
              </a:rPr>
              <a:t>int</a:t>
            </a:r>
            <a:r>
              <a:rPr lang="en-US" sz="1200" b="1" dirty="0" smtClean="0">
                <a:solidFill>
                  <a:srgbClr val="C00000"/>
                </a:solidFill>
                <a:latin typeface="Tempus Sans ITC" pitchFamily="82" charset="0"/>
              </a:rPr>
              <a:t> x, *p=&amp;x;</a:t>
            </a:r>
          </a:p>
          <a:p>
            <a:pPr marL="609600" indent="-609600" algn="just" eaLnBrk="1" hangingPunct="1">
              <a:lnSpc>
                <a:spcPct val="90000"/>
              </a:lnSpc>
              <a:buFontTx/>
              <a:buNone/>
            </a:pPr>
            <a:r>
              <a:rPr lang="en-US" sz="1200" dirty="0" smtClean="0"/>
              <a:t>	</a:t>
            </a:r>
            <a:r>
              <a:rPr lang="en-US" sz="1100" dirty="0" smtClean="0"/>
              <a:t>This declares  </a:t>
            </a:r>
            <a:r>
              <a:rPr lang="en-US" sz="1100" b="1" dirty="0" smtClean="0">
                <a:solidFill>
                  <a:srgbClr val="C00000"/>
                </a:solidFill>
                <a:latin typeface="Tempus Sans ITC" pitchFamily="82" charset="0"/>
              </a:rPr>
              <a:t>x</a:t>
            </a:r>
            <a:r>
              <a:rPr lang="en-US" sz="1100" dirty="0" smtClean="0"/>
              <a:t> as an integer  variable and then initializes </a:t>
            </a:r>
            <a:r>
              <a:rPr lang="en-US" sz="1100" b="1" dirty="0" smtClean="0">
                <a:solidFill>
                  <a:srgbClr val="C00000"/>
                </a:solidFill>
                <a:latin typeface="Tempus Sans ITC" pitchFamily="82" charset="0"/>
              </a:rPr>
              <a:t>p</a:t>
            </a:r>
            <a:r>
              <a:rPr lang="en-US" sz="1100" dirty="0" smtClean="0"/>
              <a:t> to the </a:t>
            </a:r>
            <a:r>
              <a:rPr lang="en-US" sz="1100" b="1" dirty="0" smtClean="0">
                <a:solidFill>
                  <a:srgbClr val="C00000"/>
                </a:solidFill>
                <a:latin typeface="Tempus Sans ITC" pitchFamily="82" charset="0"/>
              </a:rPr>
              <a:t>address of x</a:t>
            </a:r>
            <a:r>
              <a:rPr lang="en-US" sz="1100" dirty="0" smtClean="0"/>
              <a:t>.</a:t>
            </a:r>
          </a:p>
          <a:p>
            <a:pPr eaLnBrk="1" hangingPunct="1"/>
            <a:endParaRPr lang="en-US" dirty="0" smtClean="0"/>
          </a:p>
        </p:txBody>
      </p:sp>
    </p:spTree>
    <p:extLst>
      <p:ext uri="{BB962C8B-B14F-4D97-AF65-F5344CB8AC3E}">
        <p14:creationId xmlns:p14="http://schemas.microsoft.com/office/powerpoint/2010/main" val="2517133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81742618-772C-42B1-82A1-9D3527AB6C60}" type="slidenum">
              <a:rPr lang="en-US" smtClean="0"/>
              <a:pPr/>
              <a:t>15</a:t>
            </a:fld>
            <a:endParaRPr lang="en-US"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algn="just" eaLnBrk="1" hangingPunct="1">
              <a:buFontTx/>
              <a:buNone/>
            </a:pPr>
            <a:r>
              <a:rPr lang="en-US" dirty="0" smtClean="0"/>
              <a:t>The statement </a:t>
            </a:r>
          </a:p>
          <a:p>
            <a:pPr algn="just" eaLnBrk="1" hangingPunct="1">
              <a:buFontTx/>
              <a:buNone/>
            </a:pPr>
            <a:r>
              <a:rPr lang="en-US" dirty="0" smtClean="0"/>
              <a:t>	</a:t>
            </a:r>
            <a:r>
              <a:rPr lang="en-US" b="1" dirty="0" err="1" smtClean="0">
                <a:solidFill>
                  <a:srgbClr val="C00000"/>
                </a:solidFill>
                <a:latin typeface="Tempus Sans ITC" pitchFamily="82" charset="0"/>
              </a:rPr>
              <a:t>int</a:t>
            </a:r>
            <a:r>
              <a:rPr lang="en-US" b="1" dirty="0" smtClean="0">
                <a:solidFill>
                  <a:srgbClr val="C00000"/>
                </a:solidFill>
                <a:latin typeface="Tempus Sans ITC" pitchFamily="82" charset="0"/>
              </a:rPr>
              <a:t> *p = &amp; x, x;    </a:t>
            </a:r>
            <a:r>
              <a:rPr lang="en-US" dirty="0" smtClean="0"/>
              <a:t>not valid.</a:t>
            </a:r>
          </a:p>
          <a:p>
            <a:pPr algn="just" eaLnBrk="1" hangingPunct="1">
              <a:buFontTx/>
              <a:buNone/>
            </a:pPr>
            <a:r>
              <a:rPr lang="en-US" sz="1200" dirty="0" smtClean="0"/>
              <a:t>		</a:t>
            </a:r>
            <a:r>
              <a:rPr lang="en-US" sz="1200" dirty="0" err="1" smtClean="0"/>
              <a:t>i.e</a:t>
            </a:r>
            <a:r>
              <a:rPr lang="en-US" sz="1200" dirty="0" smtClean="0"/>
              <a:t>  target variable   </a:t>
            </a:r>
            <a:r>
              <a:rPr lang="en-US" sz="1200" b="1" dirty="0" smtClean="0">
                <a:latin typeface="Tempus Sans ITC" pitchFamily="82" charset="0"/>
              </a:rPr>
              <a:t>‘x’</a:t>
            </a:r>
            <a:r>
              <a:rPr lang="en-US" sz="1200" dirty="0" smtClean="0"/>
              <a:t> must be declared first.</a:t>
            </a:r>
          </a:p>
          <a:p>
            <a:pPr eaLnBrk="1" hangingPunct="1"/>
            <a:endParaRPr lang="en-US" dirty="0" smtClean="0"/>
          </a:p>
        </p:txBody>
      </p:sp>
    </p:spTree>
    <p:extLst>
      <p:ext uri="{BB962C8B-B14F-4D97-AF65-F5344CB8AC3E}">
        <p14:creationId xmlns:p14="http://schemas.microsoft.com/office/powerpoint/2010/main" val="3053733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2689AC80-A67A-49D9-946B-B01AE736E0A8}" type="slidenum">
              <a:rPr lang="en-US" smtClean="0"/>
              <a:pPr/>
              <a:t>16</a:t>
            </a:fld>
            <a:endParaRPr lang="en-US"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marL="0" algn="just" eaLnBrk="1" hangingPunct="1">
              <a:buFontTx/>
              <a:buNone/>
              <a:defRPr/>
            </a:pPr>
            <a:r>
              <a:rPr lang="en-US" sz="1200" dirty="0" smtClean="0"/>
              <a:t>A variable can be accessed by using </a:t>
            </a:r>
            <a:r>
              <a:rPr lang="en-US" sz="1200" b="1" dirty="0" smtClean="0">
                <a:solidFill>
                  <a:srgbClr val="C00000"/>
                </a:solidFill>
                <a:latin typeface="Tempus Sans ITC" pitchFamily="82" charset="0"/>
              </a:rPr>
              <a:t>unary operator </a:t>
            </a:r>
            <a:r>
              <a:rPr lang="en-US" sz="1200" b="1" kern="1200" dirty="0" smtClean="0">
                <a:solidFill>
                  <a:srgbClr val="C00000"/>
                </a:solidFill>
                <a:latin typeface="Arial" charset="0"/>
                <a:ea typeface="+mn-ea"/>
                <a:cs typeface="+mn-cs"/>
              </a:rPr>
              <a:t>*</a:t>
            </a:r>
            <a:r>
              <a:rPr lang="en-US" sz="1200" dirty="0" smtClean="0"/>
              <a:t>(</a:t>
            </a:r>
            <a:r>
              <a:rPr lang="en-US" sz="1200" b="1" dirty="0" smtClean="0">
                <a:latin typeface="Tempus Sans ITC" pitchFamily="82" charset="0"/>
              </a:rPr>
              <a:t>asterisk</a:t>
            </a:r>
            <a:r>
              <a:rPr lang="en-US" sz="1200" dirty="0" smtClean="0"/>
              <a:t>) known</a:t>
            </a:r>
            <a:r>
              <a:rPr lang="en-US" sz="1200" dirty="0" smtClean="0">
                <a:sym typeface="Wingdings" pitchFamily="2" charset="2"/>
              </a:rPr>
              <a:t> as </a:t>
            </a:r>
            <a:r>
              <a:rPr lang="en-US" sz="1200" b="1" dirty="0" smtClean="0">
                <a:solidFill>
                  <a:srgbClr val="C00000"/>
                </a:solidFill>
                <a:latin typeface="Tempus Sans ITC" pitchFamily="82" charset="0"/>
                <a:sym typeface="Wingdings" pitchFamily="2" charset="2"/>
              </a:rPr>
              <a:t>indirection operator</a:t>
            </a:r>
            <a:r>
              <a:rPr lang="en-US" sz="1200" dirty="0" smtClean="0">
                <a:sym typeface="Wingdings" pitchFamily="2" charset="2"/>
              </a:rPr>
              <a:t>.</a:t>
            </a:r>
          </a:p>
          <a:p>
            <a:pPr marL="0" algn="just" eaLnBrk="1" hangingPunct="1">
              <a:buFontTx/>
              <a:buNone/>
              <a:defRPr/>
            </a:pPr>
            <a:endParaRPr lang="en-US" sz="1200" dirty="0" smtClean="0">
              <a:sym typeface="Wingdings" pitchFamily="2" charset="2"/>
            </a:endParaRPr>
          </a:p>
          <a:p>
            <a:pPr marL="0" algn="just" eaLnBrk="1" hangingPunct="1">
              <a:buFontTx/>
              <a:buNone/>
              <a:defRPr/>
            </a:pPr>
            <a:r>
              <a:rPr lang="en-US" sz="1100" dirty="0" smtClean="0">
                <a:sym typeface="Wingdings" pitchFamily="2" charset="2"/>
              </a:rPr>
              <a:t>Consider the following statements:</a:t>
            </a:r>
          </a:p>
          <a:p>
            <a:pPr marL="0" algn="just" eaLnBrk="1" hangingPunct="1">
              <a:buFontTx/>
              <a:buNone/>
              <a:defRPr/>
            </a:pPr>
            <a:r>
              <a:rPr lang="en-US" sz="1200" b="1" dirty="0" smtClean="0">
                <a:solidFill>
                  <a:srgbClr val="C00000"/>
                </a:solidFill>
                <a:latin typeface="Tempus Sans ITC" pitchFamily="82" charset="0"/>
                <a:sym typeface="Wingdings" pitchFamily="2" charset="2"/>
              </a:rPr>
              <a:t>	</a:t>
            </a:r>
            <a:r>
              <a:rPr lang="en-US" sz="1200" b="1" dirty="0" err="1" smtClean="0">
                <a:solidFill>
                  <a:srgbClr val="C00000"/>
                </a:solidFill>
                <a:latin typeface="Tempus Sans ITC" pitchFamily="82" charset="0"/>
                <a:sym typeface="Wingdings" pitchFamily="2" charset="2"/>
              </a:rPr>
              <a:t>int</a:t>
            </a:r>
            <a:r>
              <a:rPr lang="en-US" sz="1200" b="1" dirty="0" smtClean="0">
                <a:solidFill>
                  <a:srgbClr val="C00000"/>
                </a:solidFill>
                <a:latin typeface="Tempus Sans ITC" pitchFamily="82" charset="0"/>
                <a:sym typeface="Wingdings" pitchFamily="2" charset="2"/>
              </a:rPr>
              <a:t> quantity, *p, n; </a:t>
            </a:r>
            <a:r>
              <a:rPr lang="en-US" sz="1050" b="1" dirty="0" smtClean="0">
                <a:solidFill>
                  <a:schemeClr val="tx2">
                    <a:lumMod val="65000"/>
                    <a:lumOff val="35000"/>
                  </a:schemeClr>
                </a:solidFill>
                <a:latin typeface="Tempus Sans ITC" pitchFamily="82" charset="0"/>
                <a:sym typeface="Wingdings" pitchFamily="2" charset="2"/>
              </a:rPr>
              <a:t>// 2 </a:t>
            </a:r>
            <a:r>
              <a:rPr lang="en-US" sz="1050" b="1" dirty="0" err="1" smtClean="0">
                <a:solidFill>
                  <a:schemeClr val="tx2">
                    <a:lumMod val="65000"/>
                    <a:lumOff val="35000"/>
                  </a:schemeClr>
                </a:solidFill>
                <a:latin typeface="Tempus Sans ITC" pitchFamily="82" charset="0"/>
                <a:sym typeface="Wingdings" pitchFamily="2" charset="2"/>
              </a:rPr>
              <a:t>int</a:t>
            </a:r>
            <a:r>
              <a:rPr lang="en-US" sz="1050" b="1" dirty="0" smtClean="0">
                <a:solidFill>
                  <a:schemeClr val="tx2">
                    <a:lumMod val="65000"/>
                    <a:lumOff val="35000"/>
                  </a:schemeClr>
                </a:solidFill>
                <a:latin typeface="Tempus Sans ITC" pitchFamily="82" charset="0"/>
                <a:sym typeface="Wingdings" pitchFamily="2" charset="2"/>
              </a:rPr>
              <a:t> variables &amp; 1 integer pointer </a:t>
            </a:r>
            <a:endParaRPr lang="en-US" sz="1100" b="1" dirty="0" smtClean="0">
              <a:solidFill>
                <a:schemeClr val="tx2">
                  <a:lumMod val="65000"/>
                  <a:lumOff val="35000"/>
                </a:schemeClr>
              </a:solidFill>
              <a:latin typeface="Tempus Sans ITC" pitchFamily="82" charset="0"/>
              <a:sym typeface="Wingdings" pitchFamily="2" charset="2"/>
            </a:endParaRPr>
          </a:p>
          <a:p>
            <a:pPr marL="0" algn="just" eaLnBrk="1" hangingPunct="1">
              <a:buFontTx/>
              <a:buNone/>
              <a:defRPr/>
            </a:pPr>
            <a:r>
              <a:rPr lang="en-US" sz="1200" b="1" dirty="0" smtClean="0">
                <a:solidFill>
                  <a:srgbClr val="C00000"/>
                </a:solidFill>
                <a:latin typeface="Tempus Sans ITC" pitchFamily="82" charset="0"/>
                <a:sym typeface="Wingdings" pitchFamily="2" charset="2"/>
              </a:rPr>
              <a:t>	quantity =50; </a:t>
            </a:r>
            <a:r>
              <a:rPr lang="en-US" sz="1050" b="1" dirty="0" smtClean="0">
                <a:solidFill>
                  <a:schemeClr val="tx2">
                    <a:lumMod val="65000"/>
                    <a:lumOff val="35000"/>
                  </a:schemeClr>
                </a:solidFill>
                <a:latin typeface="Tempus Sans ITC" pitchFamily="82" charset="0"/>
                <a:sym typeface="Wingdings" pitchFamily="2" charset="2"/>
              </a:rPr>
              <a:t>// assigns value 50 to quantity.</a:t>
            </a:r>
            <a:endParaRPr lang="en-US" sz="1100" b="1" dirty="0" smtClean="0">
              <a:solidFill>
                <a:srgbClr val="C00000"/>
              </a:solidFill>
              <a:latin typeface="Tempus Sans ITC" pitchFamily="82" charset="0"/>
              <a:sym typeface="Wingdings" pitchFamily="2" charset="2"/>
            </a:endParaRPr>
          </a:p>
          <a:p>
            <a:pPr marL="0" algn="just" eaLnBrk="1" hangingPunct="1">
              <a:buFontTx/>
              <a:buNone/>
              <a:defRPr/>
            </a:pPr>
            <a:r>
              <a:rPr lang="en-US" sz="1200" b="1" dirty="0" smtClean="0">
                <a:solidFill>
                  <a:srgbClr val="C00000"/>
                </a:solidFill>
                <a:latin typeface="Tempus Sans ITC" pitchFamily="82" charset="0"/>
              </a:rPr>
              <a:t>	p=&amp;quantity; </a:t>
            </a:r>
            <a:r>
              <a:rPr lang="en-US" sz="1050" b="1" dirty="0" smtClean="0">
                <a:solidFill>
                  <a:schemeClr val="tx2">
                    <a:lumMod val="65000"/>
                    <a:lumOff val="35000"/>
                  </a:schemeClr>
                </a:solidFill>
                <a:latin typeface="Tempus Sans ITC" pitchFamily="82" charset="0"/>
                <a:sym typeface="Wingdings" pitchFamily="2" charset="2"/>
              </a:rPr>
              <a:t>// assigns the address of quantity to p.</a:t>
            </a:r>
            <a:endParaRPr lang="en-US" sz="1100" b="1" dirty="0" smtClean="0">
              <a:solidFill>
                <a:srgbClr val="C00000"/>
              </a:solidFill>
              <a:latin typeface="Tempus Sans ITC" pitchFamily="82" charset="0"/>
            </a:endParaRPr>
          </a:p>
          <a:p>
            <a:pPr marL="0" algn="just" eaLnBrk="1" hangingPunct="1">
              <a:buFontTx/>
              <a:buNone/>
              <a:defRPr/>
            </a:pPr>
            <a:r>
              <a:rPr lang="en-US" sz="1200" b="1" dirty="0" smtClean="0">
                <a:solidFill>
                  <a:srgbClr val="C00000"/>
                </a:solidFill>
                <a:latin typeface="Tempus Sans ITC" pitchFamily="82" charset="0"/>
              </a:rPr>
              <a:t>	n=*p; </a:t>
            </a:r>
            <a:r>
              <a:rPr lang="en-US" sz="1050" b="1" dirty="0" smtClean="0">
                <a:solidFill>
                  <a:schemeClr val="tx2">
                    <a:lumMod val="65000"/>
                    <a:lumOff val="35000"/>
                  </a:schemeClr>
                </a:solidFill>
                <a:latin typeface="Tempus Sans ITC" pitchFamily="82" charset="0"/>
                <a:sym typeface="Wingdings" pitchFamily="2" charset="2"/>
              </a:rPr>
              <a:t>// contains the indirection operator  *</a:t>
            </a:r>
          </a:p>
          <a:p>
            <a:pPr marL="0" algn="just" eaLnBrk="1" hangingPunct="1">
              <a:buFontTx/>
              <a:buNone/>
              <a:defRPr/>
            </a:pPr>
            <a:endParaRPr lang="en-US" sz="1050" b="1" kern="1200" dirty="0" smtClean="0">
              <a:solidFill>
                <a:schemeClr val="tx2">
                  <a:lumMod val="65000"/>
                  <a:lumOff val="35000"/>
                </a:schemeClr>
              </a:solidFill>
              <a:latin typeface="Tempus Sans ITC" pitchFamily="82" charset="0"/>
              <a:ea typeface="+mn-ea"/>
              <a:cs typeface="+mn-cs"/>
              <a:sym typeface="Wingdings" pitchFamily="2" charset="2"/>
            </a:endParaRPr>
          </a:p>
          <a:p>
            <a:pPr marL="0" algn="just" eaLnBrk="1" hangingPunct="1">
              <a:buFontTx/>
              <a:buNone/>
              <a:defRPr/>
            </a:pPr>
            <a:r>
              <a:rPr lang="en-US" sz="1600" b="1" kern="1200" dirty="0" smtClean="0">
                <a:solidFill>
                  <a:srgbClr val="C00000"/>
                </a:solidFill>
                <a:latin typeface="Arial" charset="0"/>
                <a:ea typeface="+mn-ea"/>
                <a:cs typeface="+mn-cs"/>
                <a:sym typeface="Wingdings" pitchFamily="2" charset="2"/>
              </a:rPr>
              <a:t>*</a:t>
            </a:r>
            <a:r>
              <a:rPr lang="en-US" sz="1200" b="1" kern="1200" dirty="0" smtClean="0">
                <a:solidFill>
                  <a:srgbClr val="C00000"/>
                </a:solidFill>
                <a:latin typeface="Arial" charset="0"/>
                <a:ea typeface="+mn-ea"/>
                <a:cs typeface="+mn-cs"/>
                <a:sym typeface="Wingdings" pitchFamily="2" charset="2"/>
              </a:rPr>
              <a:t> </a:t>
            </a:r>
            <a:r>
              <a:rPr lang="en-US" sz="1200" b="1" dirty="0" smtClean="0">
                <a:solidFill>
                  <a:schemeClr val="accent2"/>
                </a:solidFill>
                <a:latin typeface="Tempus Sans ITC" pitchFamily="82" charset="0"/>
                <a:sym typeface="Wingdings" pitchFamily="2" charset="2"/>
              </a:rPr>
              <a:t>Operator is the </a:t>
            </a:r>
            <a:r>
              <a:rPr lang="en-US" sz="1200" b="1" dirty="0" smtClean="0">
                <a:solidFill>
                  <a:srgbClr val="C00000"/>
                </a:solidFill>
                <a:latin typeface="Tempus Sans ITC" pitchFamily="82" charset="0"/>
                <a:sym typeface="Wingdings" pitchFamily="2" charset="2"/>
              </a:rPr>
              <a:t>value at address </a:t>
            </a:r>
            <a:r>
              <a:rPr lang="en-US" sz="1200" b="1" dirty="0" smtClean="0">
                <a:solidFill>
                  <a:schemeClr val="accent2"/>
                </a:solidFill>
                <a:latin typeface="Tempus Sans ITC" pitchFamily="82" charset="0"/>
                <a:sym typeface="Wingdings" pitchFamily="2" charset="2"/>
              </a:rPr>
              <a:t>operator</a:t>
            </a:r>
            <a:r>
              <a:rPr lang="en-US" sz="1100" b="1" dirty="0" smtClean="0">
                <a:solidFill>
                  <a:schemeClr val="accent2"/>
                </a:solidFill>
                <a:latin typeface="Tempus Sans ITC" pitchFamily="82" charset="0"/>
                <a:sym typeface="Wingdings" pitchFamily="2" charset="2"/>
              </a:rPr>
              <a:t>  </a:t>
            </a:r>
          </a:p>
          <a:p>
            <a:pPr eaLnBrk="1" hangingPunct="1"/>
            <a:endParaRPr lang="en-US" dirty="0" smtClean="0"/>
          </a:p>
        </p:txBody>
      </p:sp>
    </p:spTree>
    <p:extLst>
      <p:ext uri="{BB962C8B-B14F-4D97-AF65-F5344CB8AC3E}">
        <p14:creationId xmlns:p14="http://schemas.microsoft.com/office/powerpoint/2010/main" val="3566442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D5F8271D-CF28-47C9-BE95-993A26C73BDA}" type="slidenum">
              <a:rPr lang="en-US" smtClean="0"/>
              <a:pPr/>
              <a:t>17</a:t>
            </a:fld>
            <a:endParaRPr 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marL="0" algn="just" eaLnBrk="1" hangingPunct="1">
              <a:buFontTx/>
              <a:buNone/>
              <a:defRPr/>
            </a:pPr>
            <a:r>
              <a:rPr lang="en-US" sz="1200" dirty="0" smtClean="0"/>
              <a:t>When the operator * is placed before a pointer variable  in an expression on the R.H.S of equal sign, the pointer returns the value of the variable quantity, because p is the address of quantity. The </a:t>
            </a:r>
            <a:r>
              <a:rPr lang="en-US" sz="1200" dirty="0" smtClean="0">
                <a:solidFill>
                  <a:srgbClr val="C00000"/>
                </a:solidFill>
              </a:rPr>
              <a:t>*</a:t>
            </a:r>
            <a:r>
              <a:rPr lang="en-US" sz="1200" dirty="0" smtClean="0"/>
              <a:t> can be remembered as “</a:t>
            </a:r>
            <a:r>
              <a:rPr lang="en-US" sz="1200" b="1" dirty="0" smtClean="0">
                <a:solidFill>
                  <a:srgbClr val="C00000"/>
                </a:solidFill>
                <a:latin typeface="Tempus Sans ITC" pitchFamily="82" charset="0"/>
              </a:rPr>
              <a:t>value at address</a:t>
            </a:r>
            <a:r>
              <a:rPr lang="en-US" sz="1200" dirty="0" smtClean="0"/>
              <a:t>”. The value of n would be 50.</a:t>
            </a:r>
          </a:p>
          <a:p>
            <a:pPr algn="just" eaLnBrk="1" hangingPunct="1">
              <a:buFontTx/>
              <a:buNone/>
              <a:defRPr/>
            </a:pPr>
            <a:r>
              <a:rPr lang="en-US" sz="1400" dirty="0" smtClean="0"/>
              <a:t>The two statements</a:t>
            </a:r>
          </a:p>
          <a:p>
            <a:pPr algn="just" eaLnBrk="1" hangingPunct="1">
              <a:buFontTx/>
              <a:buNone/>
              <a:defRPr/>
            </a:pPr>
            <a:r>
              <a:rPr lang="en-US" sz="1400" b="1" dirty="0" smtClean="0">
                <a:solidFill>
                  <a:srgbClr val="C00000"/>
                </a:solidFill>
                <a:latin typeface="Tempus Sans ITC" pitchFamily="82" charset="0"/>
              </a:rPr>
              <a:t>	p =&amp;quantity;</a:t>
            </a:r>
          </a:p>
          <a:p>
            <a:pPr algn="just" eaLnBrk="1" hangingPunct="1">
              <a:buFontTx/>
              <a:buNone/>
              <a:defRPr/>
            </a:pPr>
            <a:r>
              <a:rPr lang="en-US" sz="1400" b="1" dirty="0" smtClean="0">
                <a:solidFill>
                  <a:srgbClr val="C00000"/>
                </a:solidFill>
                <a:latin typeface="Tempus Sans ITC" pitchFamily="82" charset="0"/>
              </a:rPr>
              <a:t>	n =*p;</a:t>
            </a:r>
          </a:p>
          <a:p>
            <a:pPr algn="just" eaLnBrk="1" hangingPunct="1">
              <a:buFontTx/>
              <a:buNone/>
              <a:defRPr/>
            </a:pPr>
            <a:r>
              <a:rPr lang="en-US" sz="1400" dirty="0" smtClean="0"/>
              <a:t>	are equivalent to  </a:t>
            </a:r>
            <a:r>
              <a:rPr lang="en-US" sz="1400" b="1" dirty="0" smtClean="0">
                <a:solidFill>
                  <a:srgbClr val="C00000"/>
                </a:solidFill>
                <a:latin typeface="Tempus Sans ITC" pitchFamily="82" charset="0"/>
              </a:rPr>
              <a:t>n =*&amp;quantity</a:t>
            </a:r>
            <a:r>
              <a:rPr lang="en-US" sz="1400" dirty="0" smtClean="0"/>
              <a:t>; which in turn equal to </a:t>
            </a:r>
            <a:r>
              <a:rPr lang="en-US" sz="1400" b="1" dirty="0" smtClean="0">
                <a:solidFill>
                  <a:srgbClr val="C00000"/>
                </a:solidFill>
                <a:latin typeface="Tempus Sans ITC" pitchFamily="82" charset="0"/>
              </a:rPr>
              <a:t>n = quantity</a:t>
            </a:r>
            <a:r>
              <a:rPr lang="en-US" sz="1400" dirty="0" smtClean="0"/>
              <a:t>;</a:t>
            </a:r>
          </a:p>
          <a:p>
            <a:pPr eaLnBrk="1" hangingPunct="1"/>
            <a:endParaRPr lang="en-US" dirty="0" smtClean="0"/>
          </a:p>
        </p:txBody>
      </p:sp>
    </p:spTree>
    <p:extLst>
      <p:ext uri="{BB962C8B-B14F-4D97-AF65-F5344CB8AC3E}">
        <p14:creationId xmlns:p14="http://schemas.microsoft.com/office/powerpoint/2010/main" val="22106731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763F9519-56EB-4692-8E38-3DE37176C556}" type="slidenum">
              <a:rPr lang="en-US" smtClean="0"/>
              <a:pPr/>
              <a:t>18</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latin typeface="Calibri" pitchFamily="34" charset="0"/>
              </a:rPr>
              <a:t>This program prints  the integer value stored at the address that’s stored in </a:t>
            </a:r>
            <a:r>
              <a:rPr lang="en-US" sz="1200" dirty="0" err="1" smtClean="0">
                <a:latin typeface="Calibri" pitchFamily="34" charset="0"/>
              </a:rPr>
              <a:t>ptr</a:t>
            </a:r>
            <a:r>
              <a:rPr lang="en-US" sz="1200" dirty="0" smtClean="0">
                <a:latin typeface="Calibri" pitchFamily="34" charset="0"/>
              </a:rPr>
              <a:t>.  Pointer variable </a:t>
            </a:r>
            <a:r>
              <a:rPr lang="en-US" sz="1200" dirty="0" err="1" smtClean="0">
                <a:latin typeface="Calibri" pitchFamily="34" charset="0"/>
              </a:rPr>
              <a:t>ptr</a:t>
            </a:r>
            <a:r>
              <a:rPr lang="en-US" sz="1200" dirty="0" smtClean="0">
                <a:latin typeface="Calibri" pitchFamily="34" charset="0"/>
              </a:rPr>
              <a:t> is used multiple times.</a:t>
            </a:r>
          </a:p>
          <a:p>
            <a:pPr eaLnBrk="1" hangingPunct="1"/>
            <a:endParaRPr lang="en-US" dirty="0" smtClean="0"/>
          </a:p>
        </p:txBody>
      </p:sp>
    </p:spTree>
    <p:extLst>
      <p:ext uri="{BB962C8B-B14F-4D97-AF65-F5344CB8AC3E}">
        <p14:creationId xmlns:p14="http://schemas.microsoft.com/office/powerpoint/2010/main" val="10631033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6A845D48-5F31-42B9-B8B4-6F43110487D1}" type="slidenum">
              <a:rPr lang="en-US" smtClean="0"/>
              <a:pPr/>
              <a:t>19</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2680663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161B6A61-07EF-48DD-96CC-1AC23EEC3345}" type="slidenum">
              <a:rPr lang="en-US" smtClean="0"/>
              <a:pPr/>
              <a:t>20</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algn="just" eaLnBrk="1" hangingPunct="1">
              <a:buFontTx/>
              <a:buNone/>
              <a:defRPr/>
            </a:pPr>
            <a:r>
              <a:rPr lang="en-US" b="1" dirty="0" err="1" smtClean="0">
                <a:solidFill>
                  <a:srgbClr val="C00000"/>
                </a:solidFill>
                <a:latin typeface="Tempus Sans ITC" pitchFamily="82" charset="0"/>
              </a:rPr>
              <a:t>int</a:t>
            </a:r>
            <a:r>
              <a:rPr lang="en-US" b="1" dirty="0" smtClean="0">
                <a:solidFill>
                  <a:srgbClr val="C00000"/>
                </a:solidFill>
                <a:latin typeface="Tempus Sans ITC" pitchFamily="82" charset="0"/>
              </a:rPr>
              <a:t>* </a:t>
            </a:r>
            <a:r>
              <a:rPr lang="en-US" b="1" dirty="0" err="1" smtClean="0">
                <a:solidFill>
                  <a:srgbClr val="C00000"/>
                </a:solidFill>
                <a:latin typeface="Tempus Sans ITC" pitchFamily="82" charset="0"/>
              </a:rPr>
              <a:t>ptr</a:t>
            </a:r>
            <a:r>
              <a:rPr lang="en-US" b="1" dirty="0" smtClean="0">
                <a:solidFill>
                  <a:srgbClr val="C00000"/>
                </a:solidFill>
                <a:latin typeface="Tempus Sans ITC" pitchFamily="82" charset="0"/>
              </a:rPr>
              <a:t>; </a:t>
            </a:r>
            <a:r>
              <a:rPr lang="en-US" dirty="0" smtClean="0">
                <a:solidFill>
                  <a:schemeClr val="accent1"/>
                </a:solidFill>
              </a:rPr>
              <a:t>	    </a:t>
            </a:r>
            <a:r>
              <a:rPr lang="en-US" sz="1100" dirty="0" smtClean="0">
                <a:solidFill>
                  <a:schemeClr val="bg2">
                    <a:lumMod val="75000"/>
                  </a:schemeClr>
                </a:solidFill>
                <a:latin typeface="Tempus Sans ITC" pitchFamily="82" charset="0"/>
              </a:rPr>
              <a:t>//declaration: pointer to </a:t>
            </a:r>
            <a:r>
              <a:rPr lang="en-US" sz="1100" dirty="0" err="1" smtClean="0">
                <a:solidFill>
                  <a:schemeClr val="bg2">
                    <a:lumMod val="75000"/>
                  </a:schemeClr>
                </a:solidFill>
                <a:latin typeface="Tempus Sans ITC" pitchFamily="82" charset="0"/>
              </a:rPr>
              <a:t>int</a:t>
            </a:r>
            <a:r>
              <a:rPr lang="en-US" sz="1100" dirty="0" smtClean="0">
                <a:solidFill>
                  <a:schemeClr val="bg2">
                    <a:lumMod val="75000"/>
                  </a:schemeClr>
                </a:solidFill>
                <a:latin typeface="Tempus Sans ITC" pitchFamily="82" charset="0"/>
              </a:rPr>
              <a:t> </a:t>
            </a:r>
            <a:endParaRPr lang="en-US" dirty="0" smtClean="0">
              <a:solidFill>
                <a:schemeClr val="bg2">
                  <a:lumMod val="75000"/>
                </a:schemeClr>
              </a:solidFill>
              <a:latin typeface="Tempus Sans ITC" pitchFamily="82" charset="0"/>
            </a:endParaRPr>
          </a:p>
          <a:p>
            <a:pPr algn="just" eaLnBrk="1" hangingPunct="1">
              <a:buFontTx/>
              <a:buNone/>
              <a:defRPr/>
            </a:pPr>
            <a:r>
              <a:rPr lang="en-US" b="1" dirty="0" smtClean="0">
                <a:solidFill>
                  <a:srgbClr val="C00000"/>
                </a:solidFill>
                <a:latin typeface="Tempus Sans ITC" pitchFamily="82" charset="0"/>
              </a:rPr>
              <a:t>	*</a:t>
            </a:r>
            <a:r>
              <a:rPr lang="en-US" b="1" dirty="0" err="1" smtClean="0">
                <a:solidFill>
                  <a:srgbClr val="C00000"/>
                </a:solidFill>
                <a:latin typeface="Tempus Sans ITC" pitchFamily="82" charset="0"/>
              </a:rPr>
              <a:t>ptr</a:t>
            </a:r>
            <a:r>
              <a:rPr lang="en-US" b="1" dirty="0" smtClean="0">
                <a:solidFill>
                  <a:srgbClr val="C00000"/>
                </a:solidFill>
                <a:latin typeface="Tempus Sans ITC" pitchFamily="82" charset="0"/>
              </a:rPr>
              <a:t> = 37;</a:t>
            </a:r>
            <a:r>
              <a:rPr lang="en-US" b="1" dirty="0" smtClean="0">
                <a:latin typeface="Tempus Sans ITC" pitchFamily="82" charset="0"/>
              </a:rPr>
              <a:t> </a:t>
            </a:r>
            <a:r>
              <a:rPr lang="en-US" sz="1100" dirty="0" smtClean="0">
                <a:solidFill>
                  <a:schemeClr val="bg2">
                    <a:lumMod val="75000"/>
                  </a:schemeClr>
                </a:solidFill>
                <a:latin typeface="Tempus Sans ITC" pitchFamily="82" charset="0"/>
              </a:rPr>
              <a:t>//indirection: value of variable pointed to by </a:t>
            </a:r>
            <a:r>
              <a:rPr lang="en-US" sz="1100" dirty="0" err="1" smtClean="0">
                <a:solidFill>
                  <a:schemeClr val="bg2">
                    <a:lumMod val="75000"/>
                  </a:schemeClr>
                </a:solidFill>
                <a:latin typeface="Tempus Sans ITC" pitchFamily="82" charset="0"/>
              </a:rPr>
              <a:t>ptr</a:t>
            </a:r>
            <a:r>
              <a:rPr lang="en-US" sz="1100" dirty="0" smtClean="0">
                <a:solidFill>
                  <a:schemeClr val="bg2">
                    <a:lumMod val="75000"/>
                  </a:schemeClr>
                </a:solidFill>
                <a:latin typeface="Tempus Sans ITC" pitchFamily="82" charset="0"/>
              </a:rPr>
              <a:t> .</a:t>
            </a:r>
          </a:p>
          <a:p>
            <a:pPr algn="just" eaLnBrk="1" hangingPunct="1">
              <a:buFontTx/>
              <a:buNone/>
              <a:defRPr/>
            </a:pPr>
            <a:endParaRPr lang="en-US" dirty="0" smtClean="0">
              <a:solidFill>
                <a:schemeClr val="accent1"/>
              </a:solidFill>
            </a:endParaRPr>
          </a:p>
          <a:p>
            <a:pPr algn="just" eaLnBrk="1" hangingPunct="1">
              <a:buFont typeface="Wingdings" pitchFamily="2" charset="2"/>
              <a:buChar char="§"/>
              <a:defRPr/>
            </a:pPr>
            <a:r>
              <a:rPr lang="en-US" dirty="0" smtClean="0"/>
              <a:t>Using the </a:t>
            </a:r>
            <a:r>
              <a:rPr lang="en-US" b="1" dirty="0" smtClean="0">
                <a:latin typeface="Tempus Sans ITC" pitchFamily="82" charset="0"/>
              </a:rPr>
              <a:t>indirection operator </a:t>
            </a:r>
            <a:r>
              <a:rPr lang="en-US" dirty="0" smtClean="0"/>
              <a:t>to access the value stored in an address is called </a:t>
            </a:r>
            <a:r>
              <a:rPr lang="en-US" b="1" dirty="0" smtClean="0">
                <a:solidFill>
                  <a:srgbClr val="C00000"/>
                </a:solidFill>
                <a:latin typeface="Tempus Sans ITC" pitchFamily="82" charset="0"/>
              </a:rPr>
              <a:t>indirect addressing</a:t>
            </a:r>
            <a:r>
              <a:rPr lang="en-US" dirty="0" smtClean="0"/>
              <a:t>, or sometimes </a:t>
            </a:r>
            <a:r>
              <a:rPr lang="en-US" b="1" dirty="0" smtClean="0">
                <a:solidFill>
                  <a:srgbClr val="C00000"/>
                </a:solidFill>
                <a:latin typeface="Tempus Sans ITC" pitchFamily="82" charset="0"/>
              </a:rPr>
              <a:t>dereferencing</a:t>
            </a:r>
            <a:r>
              <a:rPr lang="en-US" dirty="0" smtClean="0"/>
              <a:t>, the pointer.</a:t>
            </a:r>
          </a:p>
          <a:p>
            <a:pPr eaLnBrk="1" hangingPunct="1"/>
            <a:endParaRPr lang="en-US" dirty="0" smtClean="0"/>
          </a:p>
        </p:txBody>
      </p:sp>
    </p:spTree>
    <p:extLst>
      <p:ext uri="{BB962C8B-B14F-4D97-AF65-F5344CB8AC3E}">
        <p14:creationId xmlns:p14="http://schemas.microsoft.com/office/powerpoint/2010/main" val="3704986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FDD7B29-1422-45E0-AEBA-045DEFDD2073}" type="slidenum">
              <a:rPr lang="en-US" smtClean="0"/>
              <a:pPr>
                <a:defRPr/>
              </a:pPr>
              <a:t>2</a:t>
            </a:fld>
            <a:endParaRPr lang="en-US"/>
          </a:p>
        </p:txBody>
      </p:sp>
    </p:spTree>
    <p:extLst>
      <p:ext uri="{BB962C8B-B14F-4D97-AF65-F5344CB8AC3E}">
        <p14:creationId xmlns:p14="http://schemas.microsoft.com/office/powerpoint/2010/main" val="34178276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C2249EBB-D5E8-448D-B76A-D21ADCA246D6}" type="slidenum">
              <a:rPr lang="en-US" smtClean="0"/>
              <a:pPr/>
              <a:t>21</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algn="just" eaLnBrk="1" hangingPunct="1">
              <a:buFont typeface="Wingdings" pitchFamily="2" charset="2"/>
              <a:buChar char="§"/>
            </a:pPr>
            <a:r>
              <a:rPr lang="en-US" dirty="0" smtClean="0">
                <a:solidFill>
                  <a:srgbClr val="C00000"/>
                </a:solidFill>
              </a:rPr>
              <a:t>&amp;</a:t>
            </a:r>
            <a:r>
              <a:rPr lang="en-US" dirty="0" smtClean="0"/>
              <a:t> is the ‘</a:t>
            </a:r>
            <a:r>
              <a:rPr lang="en-US" dirty="0" smtClean="0">
                <a:solidFill>
                  <a:schemeClr val="accent2"/>
                </a:solidFill>
                <a:latin typeface="Tempus Sans ITC" pitchFamily="82" charset="0"/>
              </a:rPr>
              <a:t>reference</a:t>
            </a:r>
            <a:r>
              <a:rPr lang="en-US" dirty="0" smtClean="0"/>
              <a:t>’ operator and can be read as "</a:t>
            </a:r>
            <a:r>
              <a:rPr lang="en-US" dirty="0" smtClean="0">
                <a:solidFill>
                  <a:srgbClr val="C00000"/>
                </a:solidFill>
              </a:rPr>
              <a:t>address of</a:t>
            </a:r>
            <a:r>
              <a:rPr lang="en-US" dirty="0" smtClean="0"/>
              <a:t>" </a:t>
            </a:r>
          </a:p>
          <a:p>
            <a:pPr algn="just" eaLnBrk="1" hangingPunct="1">
              <a:buFont typeface="Wingdings" pitchFamily="2" charset="2"/>
              <a:buChar char="§"/>
            </a:pPr>
            <a:endParaRPr lang="en-US" dirty="0" smtClean="0"/>
          </a:p>
          <a:p>
            <a:pPr algn="just" eaLnBrk="1" hangingPunct="1">
              <a:buFont typeface="Wingdings" pitchFamily="2" charset="2"/>
              <a:buChar char="§"/>
            </a:pPr>
            <a:r>
              <a:rPr lang="en-US" dirty="0" smtClean="0">
                <a:solidFill>
                  <a:srgbClr val="C00000"/>
                </a:solidFill>
              </a:rPr>
              <a:t>*</a:t>
            </a:r>
            <a:r>
              <a:rPr lang="en-US" dirty="0" smtClean="0"/>
              <a:t> is the ‘</a:t>
            </a:r>
            <a:r>
              <a:rPr lang="en-US" dirty="0" smtClean="0">
                <a:solidFill>
                  <a:schemeClr val="accent2"/>
                </a:solidFill>
                <a:latin typeface="Tempus Sans ITC" pitchFamily="82" charset="0"/>
              </a:rPr>
              <a:t>dereference</a:t>
            </a:r>
            <a:r>
              <a:rPr lang="en-US" dirty="0" smtClean="0"/>
              <a:t>’ operator and can be read as "</a:t>
            </a:r>
            <a:r>
              <a:rPr lang="en-US" dirty="0" smtClean="0">
                <a:solidFill>
                  <a:srgbClr val="C00000"/>
                </a:solidFill>
              </a:rPr>
              <a:t>value pointed by</a:t>
            </a:r>
            <a:r>
              <a:rPr lang="en-US" dirty="0" smtClean="0"/>
              <a:t>"</a:t>
            </a:r>
          </a:p>
          <a:p>
            <a:pPr eaLnBrk="1" hangingPunct="1"/>
            <a:endParaRPr lang="en-US" dirty="0" smtClean="0"/>
          </a:p>
        </p:txBody>
      </p:sp>
    </p:spTree>
    <p:extLst>
      <p:ext uri="{BB962C8B-B14F-4D97-AF65-F5344CB8AC3E}">
        <p14:creationId xmlns:p14="http://schemas.microsoft.com/office/powerpoint/2010/main" val="11923821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F68DB576-B3CF-40AA-B45A-FFC97BE7F6B3}" type="slidenum">
              <a:rPr lang="en-US" smtClean="0"/>
              <a:pPr/>
              <a:t>22</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844783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2A714757-931B-40AF-822F-7F46CB2AE7AD}" type="slidenum">
              <a:rPr lang="en-US" smtClean="0"/>
              <a:pPr/>
              <a:t>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r>
              <a:rPr lang="en-US" sz="1200" b="0" i="0" kern="1200" dirty="0" smtClean="0">
                <a:solidFill>
                  <a:schemeClr val="tx1"/>
                </a:solidFill>
                <a:effectLst/>
                <a:latin typeface="Arial" charset="0"/>
                <a:ea typeface="+mn-ea"/>
                <a:cs typeface="+mn-cs"/>
              </a:rPr>
              <a:t>What Are Pointers?</a:t>
            </a:r>
          </a:p>
          <a:p>
            <a:endParaRPr lang="en-US" sz="1200" b="0" i="0" kern="1200" dirty="0" smtClean="0">
              <a:solidFill>
                <a:schemeClr val="tx1"/>
              </a:solidFill>
              <a:effectLst/>
              <a:latin typeface="Arial" charset="0"/>
              <a:ea typeface="+mn-ea"/>
              <a:cs typeface="+mn-cs"/>
            </a:endParaRPr>
          </a:p>
          <a:p>
            <a:r>
              <a:rPr lang="en-US" sz="1200" b="0" i="0" kern="1200" dirty="0" smtClean="0">
                <a:solidFill>
                  <a:schemeClr val="tx1"/>
                </a:solidFill>
                <a:effectLst/>
                <a:latin typeface="Arial" charset="0"/>
                <a:ea typeface="+mn-ea"/>
                <a:cs typeface="+mn-cs"/>
              </a:rPr>
              <a:t>A </a:t>
            </a:r>
            <a:r>
              <a:rPr lang="en-US" sz="1200" b="1" i="0" kern="1200" dirty="0" smtClean="0">
                <a:solidFill>
                  <a:schemeClr val="tx1"/>
                </a:solidFill>
                <a:effectLst/>
                <a:latin typeface="Arial" charset="0"/>
                <a:ea typeface="+mn-ea"/>
                <a:cs typeface="+mn-cs"/>
              </a:rPr>
              <a:t>pointer</a:t>
            </a:r>
            <a:r>
              <a:rPr lang="en-US" sz="1200" b="0" i="0" kern="1200" dirty="0" smtClean="0">
                <a:solidFill>
                  <a:schemeClr val="tx1"/>
                </a:solidFill>
                <a:effectLst/>
                <a:latin typeface="Arial" charset="0"/>
                <a:ea typeface="+mn-ea"/>
                <a:cs typeface="+mn-cs"/>
              </a:rPr>
              <a:t> is a variable whose value is the address of another variable </a:t>
            </a:r>
            <a:r>
              <a:rPr lang="en-US" sz="1200" b="0" i="0" kern="1200" dirty="0" err="1" smtClean="0">
                <a:solidFill>
                  <a:schemeClr val="tx1"/>
                </a:solidFill>
                <a:effectLst/>
                <a:latin typeface="Arial" charset="0"/>
                <a:ea typeface="+mn-ea"/>
                <a:cs typeface="+mn-cs"/>
              </a:rPr>
              <a:t>ie</a:t>
            </a:r>
            <a:r>
              <a:rPr lang="en-US" sz="1200" b="0" i="0" kern="1200" dirty="0" smtClean="0">
                <a:solidFill>
                  <a:schemeClr val="tx1"/>
                </a:solidFill>
                <a:effectLst/>
                <a:latin typeface="Arial" charset="0"/>
                <a:ea typeface="+mn-ea"/>
                <a:cs typeface="+mn-cs"/>
              </a:rPr>
              <a:t>. direct address of the memory location. Like any variable or constant, you must declare a pointer before you can use it to store any variable address. </a:t>
            </a:r>
          </a:p>
          <a:p>
            <a:pPr eaLnBrk="1" hangingPunct="1"/>
            <a:endParaRPr lang="en-US" dirty="0" smtClean="0"/>
          </a:p>
        </p:txBody>
      </p:sp>
    </p:spTree>
    <p:extLst>
      <p:ext uri="{BB962C8B-B14F-4D97-AF65-F5344CB8AC3E}">
        <p14:creationId xmlns:p14="http://schemas.microsoft.com/office/powerpoint/2010/main" val="4211949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F0D1A013-A323-4C70-B18C-ADE7F72F20D0}" type="slidenum">
              <a:rPr lang="en-US" smtClean="0"/>
              <a:pPr/>
              <a:t>5</a:t>
            </a:fld>
            <a:endParaRPr 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algn="just" eaLnBrk="1" hangingPunct="1"/>
            <a:r>
              <a:rPr lang="en-US" sz="1400" dirty="0" smtClean="0">
                <a:latin typeface="Calibri" pitchFamily="34" charset="0"/>
              </a:rPr>
              <a:t>Consider the following statement</a:t>
            </a:r>
          </a:p>
          <a:p>
            <a:pPr algn="just" eaLnBrk="1" hangingPunct="1">
              <a:buFontTx/>
              <a:buNone/>
            </a:pPr>
            <a:r>
              <a:rPr lang="en-US" b="1" dirty="0" smtClean="0">
                <a:solidFill>
                  <a:srgbClr val="C00000"/>
                </a:solidFill>
                <a:latin typeface="Calibri" pitchFamily="34" charset="0"/>
              </a:rPr>
              <a:t>		</a:t>
            </a:r>
            <a:r>
              <a:rPr lang="en-US" b="1" dirty="0" err="1" smtClean="0">
                <a:solidFill>
                  <a:srgbClr val="C00000"/>
                </a:solidFill>
                <a:latin typeface="Calibri" pitchFamily="34" charset="0"/>
              </a:rPr>
              <a:t>int</a:t>
            </a:r>
            <a:r>
              <a:rPr lang="en-US" b="1" dirty="0" smtClean="0">
                <a:solidFill>
                  <a:srgbClr val="C00000"/>
                </a:solidFill>
                <a:latin typeface="Calibri" pitchFamily="34" charset="0"/>
              </a:rPr>
              <a:t> Quantity =50;</a:t>
            </a:r>
          </a:p>
          <a:p>
            <a:pPr algn="just" eaLnBrk="1" hangingPunct="1">
              <a:buFontTx/>
              <a:buNone/>
            </a:pPr>
            <a:r>
              <a:rPr lang="en-US" dirty="0" smtClean="0">
                <a:latin typeface="Calibri" pitchFamily="34" charset="0"/>
              </a:rPr>
              <a:t>	</a:t>
            </a:r>
            <a:r>
              <a:rPr lang="en-US" sz="1200" dirty="0" smtClean="0">
                <a:latin typeface="Calibri" pitchFamily="34" charset="0"/>
              </a:rPr>
              <a:t>This statement instructs the system to find a location for the integer variable quantity and puts the value 50 in that location. Let us assume that system has chosen address location 5000 for quantity. We may represent this as shown in the figure.</a:t>
            </a:r>
            <a:endParaRPr lang="en-US" dirty="0" smtClean="0">
              <a:latin typeface="Calibri" pitchFamily="34" charset="0"/>
            </a:endParaRPr>
          </a:p>
          <a:p>
            <a:pPr eaLnBrk="1" hangingPunct="1"/>
            <a:endParaRPr lang="en-US" dirty="0" smtClean="0"/>
          </a:p>
        </p:txBody>
      </p:sp>
    </p:spTree>
    <p:extLst>
      <p:ext uri="{BB962C8B-B14F-4D97-AF65-F5344CB8AC3E}">
        <p14:creationId xmlns:p14="http://schemas.microsoft.com/office/powerpoint/2010/main" val="1006485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FCF3B13C-E303-42F3-9469-1DDF0772D405}" type="slidenum">
              <a:rPr lang="en-US" smtClean="0"/>
              <a:pPr/>
              <a:t>6</a:t>
            </a:fld>
            <a:endParaRPr 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algn="just" eaLnBrk="1" hangingPunct="1">
              <a:buFont typeface="Wingdings" pitchFamily="2" charset="2"/>
              <a:buChar char="§"/>
            </a:pPr>
            <a:r>
              <a:rPr lang="en-US" sz="1200" dirty="0" smtClean="0"/>
              <a:t>During Execution of the program, the system always associates the name </a:t>
            </a:r>
            <a:r>
              <a:rPr lang="en-US" sz="1200" b="1" dirty="0" smtClean="0"/>
              <a:t>quantity </a:t>
            </a:r>
            <a:r>
              <a:rPr lang="en-US" sz="1200" dirty="0" smtClean="0"/>
              <a:t>with the address 5000. We may have access to the value 50 by using either the name of the variable </a:t>
            </a:r>
            <a:r>
              <a:rPr lang="en-US" sz="1200" b="1" dirty="0" smtClean="0"/>
              <a:t>quantity</a:t>
            </a:r>
            <a:r>
              <a:rPr lang="en-US" sz="1200" dirty="0" smtClean="0"/>
              <a:t> or the </a:t>
            </a:r>
            <a:r>
              <a:rPr lang="en-US" sz="1200" b="1" dirty="0" smtClean="0"/>
              <a:t>address 5000.</a:t>
            </a:r>
          </a:p>
          <a:p>
            <a:pPr algn="just" eaLnBrk="1" hangingPunct="1">
              <a:buFont typeface="Wingdings" pitchFamily="2" charset="2"/>
              <a:buChar char="§"/>
            </a:pPr>
            <a:r>
              <a:rPr lang="en-US" sz="1200" b="1" dirty="0" smtClean="0"/>
              <a:t>Since memory </a:t>
            </a:r>
            <a:r>
              <a:rPr lang="en-US" sz="1200" dirty="0" smtClean="0"/>
              <a:t>addresses are simply numbers, they can be assigned to some variables which can be stored in memory, like any other variable.</a:t>
            </a:r>
            <a:endParaRPr lang="en-US" sz="1200" b="1" dirty="0" smtClean="0"/>
          </a:p>
          <a:p>
            <a:pPr eaLnBrk="1" hangingPunct="1"/>
            <a:endParaRPr lang="en-US" dirty="0" smtClean="0"/>
          </a:p>
        </p:txBody>
      </p:sp>
    </p:spTree>
    <p:extLst>
      <p:ext uri="{BB962C8B-B14F-4D97-AF65-F5344CB8AC3E}">
        <p14:creationId xmlns:p14="http://schemas.microsoft.com/office/powerpoint/2010/main" val="1232867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2CD20F21-994E-4960-905D-8F571ADD1517}" type="slidenum">
              <a:rPr lang="en-US" smtClean="0"/>
              <a:pPr/>
              <a:t>7</a:t>
            </a:fld>
            <a:endParaRPr lang="en-US"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r>
              <a:rPr lang="en-US" sz="1200" b="1" i="0" kern="1200" dirty="0" smtClean="0">
                <a:solidFill>
                  <a:schemeClr val="tx1"/>
                </a:solidFill>
                <a:effectLst/>
                <a:latin typeface="Arial" charset="0"/>
                <a:ea typeface="+mn-ea"/>
                <a:cs typeface="+mn-cs"/>
              </a:rPr>
              <a:t>Pointing to Something: Retrieving an Address</a:t>
            </a:r>
          </a:p>
          <a:p>
            <a:endParaRPr lang="en-US" sz="1200" b="1" i="0" kern="1200" dirty="0" smtClean="0">
              <a:solidFill>
                <a:schemeClr val="tx1"/>
              </a:solidFill>
              <a:effectLst/>
              <a:latin typeface="Arial" charset="0"/>
              <a:ea typeface="+mn-ea"/>
              <a:cs typeface="+mn-cs"/>
            </a:endParaRPr>
          </a:p>
          <a:p>
            <a:r>
              <a:rPr lang="en-US" sz="1200" b="0" i="0" kern="1200" dirty="0" smtClean="0">
                <a:solidFill>
                  <a:schemeClr val="tx1"/>
                </a:solidFill>
                <a:effectLst/>
                <a:latin typeface="Arial" charset="0"/>
                <a:ea typeface="+mn-ea"/>
                <a:cs typeface="+mn-cs"/>
              </a:rPr>
              <a:t>In order to have a pointer actually point to another variable it is necessary to have the memory address of that variable also. To get the memory address of a variable (its location in memory), put the &amp; sign in front of the variable name. This makes it give its address. This is called the address-of operator, because it returns the memory address. Conveniently, both ampersand and address-of start with a; that's a useful way to remember that you use &amp; to get the address of a variable. </a:t>
            </a:r>
            <a:r>
              <a:rPr lang="en-US" dirty="0" smtClean="0"/>
              <a:t/>
            </a:r>
            <a:br>
              <a:rPr lang="en-US" dirty="0" smtClean="0"/>
            </a:br>
            <a:endParaRPr lang="en-US" dirty="0" smtClean="0"/>
          </a:p>
          <a:p>
            <a:pPr eaLnBrk="1" hangingPunct="1">
              <a:buFontTx/>
              <a:buNone/>
            </a:pPr>
            <a:r>
              <a:rPr lang="en-US" sz="1200" dirty="0" smtClean="0"/>
              <a:t>The statement </a:t>
            </a:r>
            <a:r>
              <a:rPr lang="en-US" sz="1200" baseline="0" dirty="0" smtClean="0"/>
              <a:t> </a:t>
            </a:r>
            <a:r>
              <a:rPr lang="en-US" b="1" dirty="0" smtClean="0">
                <a:solidFill>
                  <a:srgbClr val="C00000"/>
                </a:solidFill>
                <a:latin typeface="Tempus Sans ITC" pitchFamily="82" charset="0"/>
              </a:rPr>
              <a:t>p= &amp;Quantity ;  </a:t>
            </a:r>
            <a:r>
              <a:rPr lang="en-US" sz="1200" dirty="0" smtClean="0"/>
              <a:t>would assign the address</a:t>
            </a:r>
            <a:r>
              <a:rPr lang="en-US" sz="1200" dirty="0" smtClean="0">
                <a:solidFill>
                  <a:schemeClr val="hlink"/>
                </a:solidFill>
              </a:rPr>
              <a:t> </a:t>
            </a:r>
            <a:r>
              <a:rPr lang="en-US" sz="1200" dirty="0" smtClean="0">
                <a:solidFill>
                  <a:srgbClr val="C00000"/>
                </a:solidFill>
              </a:rPr>
              <a:t>5000</a:t>
            </a:r>
            <a:r>
              <a:rPr lang="en-US" sz="1200" dirty="0" smtClean="0">
                <a:solidFill>
                  <a:schemeClr val="hlink"/>
                </a:solidFill>
              </a:rPr>
              <a:t> </a:t>
            </a:r>
            <a:r>
              <a:rPr lang="en-US" sz="1200" dirty="0" smtClean="0"/>
              <a:t>(the location of quantity) to a variable </a:t>
            </a:r>
            <a:r>
              <a:rPr lang="en-US" sz="1200" b="1" dirty="0" smtClean="0">
                <a:latin typeface="Tempus Sans ITC" pitchFamily="82" charset="0"/>
              </a:rPr>
              <a:t>p</a:t>
            </a:r>
            <a:r>
              <a:rPr lang="en-US" sz="1200" dirty="0" smtClean="0"/>
              <a:t>.</a:t>
            </a:r>
          </a:p>
          <a:p>
            <a:pPr eaLnBrk="1" hangingPunct="1">
              <a:buFontTx/>
              <a:buNone/>
            </a:pPr>
            <a:endParaRPr lang="en-US" sz="1200" dirty="0" smtClean="0"/>
          </a:p>
          <a:p>
            <a:pPr eaLnBrk="1" hangingPunct="1">
              <a:buFontTx/>
              <a:buNone/>
            </a:pPr>
            <a:r>
              <a:rPr lang="en-US" sz="1200" b="1" dirty="0" smtClean="0">
                <a:latin typeface="Tempus Sans ITC" pitchFamily="82" charset="0"/>
              </a:rPr>
              <a:t>Such variables that hold memory addresses are called </a:t>
            </a:r>
            <a:r>
              <a:rPr lang="en-US" sz="1200" b="1" dirty="0" smtClean="0">
                <a:solidFill>
                  <a:srgbClr val="C00000"/>
                </a:solidFill>
                <a:latin typeface="Tempus Sans ITC" pitchFamily="82" charset="0"/>
              </a:rPr>
              <a:t>Pointer Variables.</a:t>
            </a:r>
          </a:p>
          <a:p>
            <a:pPr eaLnBrk="1" hangingPunct="1">
              <a:buFontTx/>
              <a:buNone/>
            </a:pPr>
            <a:endParaRPr lang="en-US" sz="1200" dirty="0" smtClean="0"/>
          </a:p>
          <a:p>
            <a:endParaRPr lang="en-US" dirty="0" smtClean="0"/>
          </a:p>
        </p:txBody>
      </p:sp>
    </p:spTree>
    <p:extLst>
      <p:ext uri="{BB962C8B-B14F-4D97-AF65-F5344CB8AC3E}">
        <p14:creationId xmlns:p14="http://schemas.microsoft.com/office/powerpoint/2010/main" val="3236773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FF5E88E4-3676-412A-8EB5-9D41DB6A178F}" type="slidenum">
              <a:rPr lang="en-US" smtClean="0"/>
              <a:pPr/>
              <a:t>8</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marL="0" indent="-609600" algn="just" eaLnBrk="1" hangingPunct="1">
              <a:buFontTx/>
              <a:buNone/>
              <a:defRPr/>
            </a:pPr>
            <a:r>
              <a:rPr lang="en-US" sz="2800" dirty="0" smtClean="0"/>
              <a:t>The operator </a:t>
            </a:r>
            <a:r>
              <a:rPr lang="en-US" sz="2800" b="1" dirty="0" smtClean="0">
                <a:solidFill>
                  <a:srgbClr val="C00000"/>
                </a:solidFill>
                <a:latin typeface="Tempus Sans ITC" pitchFamily="82" charset="0"/>
              </a:rPr>
              <a:t>&amp; </a:t>
            </a:r>
            <a:r>
              <a:rPr lang="en-US" sz="2800" dirty="0" smtClean="0"/>
              <a:t>can be called as </a:t>
            </a:r>
            <a:r>
              <a:rPr lang="en-US" sz="2800" b="1" dirty="0" smtClean="0">
                <a:latin typeface="Tempus Sans ITC" pitchFamily="82" charset="0"/>
              </a:rPr>
              <a:t>“</a:t>
            </a:r>
            <a:r>
              <a:rPr lang="en-US" sz="2800" dirty="0" smtClean="0"/>
              <a:t> </a:t>
            </a:r>
            <a:r>
              <a:rPr lang="en-US" sz="2800" b="1" dirty="0" smtClean="0">
                <a:solidFill>
                  <a:srgbClr val="C00000"/>
                </a:solidFill>
                <a:latin typeface="Tempus Sans ITC" pitchFamily="82" charset="0"/>
              </a:rPr>
              <a:t>address of </a:t>
            </a:r>
            <a:r>
              <a:rPr lang="en-US" sz="2800" b="1" dirty="0" smtClean="0">
                <a:latin typeface="Tempus Sans ITC" pitchFamily="82" charset="0"/>
              </a:rPr>
              <a:t>”</a:t>
            </a:r>
            <a:r>
              <a:rPr lang="en-US" sz="2800" b="1" dirty="0" smtClean="0">
                <a:solidFill>
                  <a:srgbClr val="C00000"/>
                </a:solidFill>
                <a:latin typeface="Tempus Sans ITC" pitchFamily="82" charset="0"/>
              </a:rPr>
              <a:t> </a:t>
            </a:r>
            <a:r>
              <a:rPr lang="en-US" sz="2800" b="1" dirty="0" smtClean="0">
                <a:latin typeface="Tempus Sans ITC" pitchFamily="82" charset="0"/>
              </a:rPr>
              <a:t>and can be used only with a simple variable or an array </a:t>
            </a:r>
            <a:r>
              <a:rPr lang="en-US" sz="2800" b="1" dirty="0" smtClean="0">
                <a:solidFill>
                  <a:srgbClr val="C00000"/>
                </a:solidFill>
                <a:latin typeface="Tempus Sans ITC" pitchFamily="82" charset="0"/>
              </a:rPr>
              <a:t>element.</a:t>
            </a:r>
          </a:p>
          <a:p>
            <a:pPr marL="609600" indent="-609600" algn="just" eaLnBrk="1" hangingPunct="1">
              <a:buFontTx/>
              <a:buNone/>
              <a:defRPr/>
            </a:pPr>
            <a:r>
              <a:rPr lang="en-US" sz="2800" dirty="0" smtClean="0">
                <a:solidFill>
                  <a:schemeClr val="accent2"/>
                </a:solidFill>
              </a:rPr>
              <a:t>The following statements are  not valid</a:t>
            </a:r>
            <a:r>
              <a:rPr lang="en-US" sz="2800" dirty="0" smtClean="0">
                <a:solidFill>
                  <a:schemeClr val="bg2"/>
                </a:solidFill>
              </a:rPr>
              <a:t>.</a:t>
            </a:r>
          </a:p>
          <a:p>
            <a:pPr marL="1009650" lvl="1" indent="-609600" algn="just" eaLnBrk="1" hangingPunct="1">
              <a:buFont typeface="Wingdings" pitchFamily="2" charset="2"/>
              <a:buChar char="§"/>
              <a:defRPr/>
            </a:pPr>
            <a:r>
              <a:rPr lang="en-US" sz="2400" b="1" dirty="0" smtClean="0">
                <a:solidFill>
                  <a:srgbClr val="C00000"/>
                </a:solidFill>
                <a:latin typeface="Tempus Sans ITC" pitchFamily="82" charset="0"/>
              </a:rPr>
              <a:t>&amp;50 (pointing at constant)</a:t>
            </a:r>
          </a:p>
          <a:p>
            <a:pPr marL="1009650" lvl="1" indent="-609600" algn="just" eaLnBrk="1" hangingPunct="1">
              <a:buFont typeface="Wingdings" pitchFamily="2" charset="2"/>
              <a:buChar char="§"/>
              <a:defRPr/>
            </a:pPr>
            <a:r>
              <a:rPr lang="en-US" sz="2400" b="1" dirty="0" err="1" smtClean="0">
                <a:latin typeface="Tempus Sans ITC" pitchFamily="82" charset="0"/>
              </a:rPr>
              <a:t>int</a:t>
            </a:r>
            <a:r>
              <a:rPr lang="en-US" sz="2400" b="1" dirty="0" smtClean="0">
                <a:latin typeface="Tempus Sans ITC" pitchFamily="82" charset="0"/>
              </a:rPr>
              <a:t>  x[10];</a:t>
            </a:r>
          </a:p>
          <a:p>
            <a:pPr marL="1409700" lvl="2" indent="-609600" algn="just" eaLnBrk="1" hangingPunct="1">
              <a:buFontTx/>
              <a:buNone/>
              <a:defRPr/>
            </a:pPr>
            <a:r>
              <a:rPr lang="en-US" b="1" dirty="0" smtClean="0">
                <a:solidFill>
                  <a:srgbClr val="C00000"/>
                </a:solidFill>
                <a:latin typeface="Tempus Sans ITC" pitchFamily="82" charset="0"/>
              </a:rPr>
              <a:t>	&amp;x (pointing at array name)</a:t>
            </a:r>
          </a:p>
          <a:p>
            <a:pPr marL="1009650" lvl="1" indent="-609600" algn="just" eaLnBrk="1" hangingPunct="1">
              <a:buFont typeface="Wingdings" pitchFamily="2" charset="2"/>
              <a:buChar char="§"/>
              <a:defRPr/>
            </a:pPr>
            <a:r>
              <a:rPr lang="en-US" sz="2400" b="1" dirty="0" smtClean="0">
                <a:solidFill>
                  <a:srgbClr val="C00000"/>
                </a:solidFill>
                <a:latin typeface="Tempus Sans ITC" pitchFamily="82" charset="0"/>
              </a:rPr>
              <a:t>&amp;(x + y) (pointing at expressions).</a:t>
            </a:r>
          </a:p>
          <a:p>
            <a:pPr marL="609600" indent="-609600" algn="just" eaLnBrk="1" hangingPunct="1">
              <a:buFontTx/>
              <a:buNone/>
              <a:defRPr/>
            </a:pPr>
            <a:r>
              <a:rPr lang="en-US" sz="2400" dirty="0" smtClean="0">
                <a:solidFill>
                  <a:schemeClr val="accent2"/>
                </a:solidFill>
              </a:rPr>
              <a:t>Note:</a:t>
            </a:r>
          </a:p>
          <a:p>
            <a:pPr marL="0" indent="-609600" algn="just" eaLnBrk="1" hangingPunct="1">
              <a:buFontTx/>
              <a:buNone/>
              <a:defRPr/>
            </a:pPr>
            <a:r>
              <a:rPr lang="en-US" sz="2400" dirty="0" smtClean="0"/>
              <a:t>If x is an array , then expressions such as </a:t>
            </a:r>
            <a:r>
              <a:rPr lang="en-US" sz="2400" b="1" dirty="0" smtClean="0">
                <a:solidFill>
                  <a:srgbClr val="C00000"/>
                </a:solidFill>
                <a:latin typeface="Tempus Sans ITC" pitchFamily="82" charset="0"/>
              </a:rPr>
              <a:t>&amp;x[0] </a:t>
            </a:r>
            <a:r>
              <a:rPr lang="en-US" sz="2400" dirty="0" smtClean="0"/>
              <a:t>and </a:t>
            </a:r>
            <a:r>
              <a:rPr lang="en-US" sz="2400" b="1" dirty="0" smtClean="0">
                <a:solidFill>
                  <a:srgbClr val="C00000"/>
                </a:solidFill>
                <a:latin typeface="Tempus Sans ITC" pitchFamily="82" charset="0"/>
              </a:rPr>
              <a:t>&amp;x[i+3] </a:t>
            </a:r>
            <a:r>
              <a:rPr lang="en-US" sz="2400" dirty="0" smtClean="0"/>
              <a:t>are valid and represent the addresses of </a:t>
            </a:r>
            <a:r>
              <a:rPr lang="en-US" sz="2400" b="1" dirty="0" smtClean="0">
                <a:solidFill>
                  <a:srgbClr val="C00000"/>
                </a:solidFill>
                <a:latin typeface="Tempus Sans ITC" pitchFamily="82" charset="0"/>
              </a:rPr>
              <a:t>0</a:t>
            </a:r>
            <a:r>
              <a:rPr lang="en-US" sz="2400" b="1" baseline="30000" dirty="0" smtClean="0">
                <a:solidFill>
                  <a:srgbClr val="C00000"/>
                </a:solidFill>
                <a:latin typeface="Tempus Sans ITC" pitchFamily="82" charset="0"/>
              </a:rPr>
              <a:t>th</a:t>
            </a:r>
            <a:r>
              <a:rPr lang="en-US" sz="2400" dirty="0" smtClean="0"/>
              <a:t> and </a:t>
            </a:r>
            <a:r>
              <a:rPr lang="en-US" sz="2400" b="1" dirty="0" smtClean="0">
                <a:solidFill>
                  <a:srgbClr val="C00000"/>
                </a:solidFill>
                <a:latin typeface="Tempus Sans ITC" pitchFamily="82" charset="0"/>
              </a:rPr>
              <a:t>(i+3)</a:t>
            </a:r>
            <a:r>
              <a:rPr lang="en-US" sz="2400" b="1" baseline="30000" dirty="0" err="1" smtClean="0">
                <a:solidFill>
                  <a:srgbClr val="C00000"/>
                </a:solidFill>
                <a:latin typeface="Tempus Sans ITC" pitchFamily="82" charset="0"/>
              </a:rPr>
              <a:t>th</a:t>
            </a:r>
            <a:r>
              <a:rPr lang="en-US" sz="2400" b="1" dirty="0" smtClean="0">
                <a:solidFill>
                  <a:srgbClr val="C00000"/>
                </a:solidFill>
                <a:latin typeface="Tempus Sans ITC" pitchFamily="82" charset="0"/>
              </a:rPr>
              <a:t> elements</a:t>
            </a:r>
            <a:r>
              <a:rPr lang="en-US" sz="2400" dirty="0" smtClean="0"/>
              <a:t> of x.</a:t>
            </a:r>
          </a:p>
          <a:p>
            <a:pPr eaLnBrk="1" hangingPunct="1"/>
            <a:endParaRPr lang="en-US" dirty="0" smtClean="0"/>
          </a:p>
        </p:txBody>
      </p:sp>
    </p:spTree>
    <p:extLst>
      <p:ext uri="{BB962C8B-B14F-4D97-AF65-F5344CB8AC3E}">
        <p14:creationId xmlns:p14="http://schemas.microsoft.com/office/powerpoint/2010/main" val="1558028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FD4F1CE6-BBCD-4E04-864A-682EC7E25525}" type="slidenum">
              <a:rPr lang="en-US" smtClean="0"/>
              <a:pPr/>
              <a:t>9</a:t>
            </a:fld>
            <a:endParaRPr 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algn="just" eaLnBrk="1" hangingPunct="1">
              <a:lnSpc>
                <a:spcPct val="90000"/>
              </a:lnSpc>
              <a:buFont typeface="Wingdings" pitchFamily="2" charset="2"/>
              <a:buChar char="§"/>
            </a:pPr>
            <a:r>
              <a:rPr lang="en-US" sz="1200" dirty="0" smtClean="0"/>
              <a:t>The ideas behind pointers are not complicated. Here’s the first key concept: Every byte in the computer’s memory has an </a:t>
            </a:r>
            <a:r>
              <a:rPr lang="en-US" sz="1200" i="1" dirty="0" smtClean="0"/>
              <a:t>address</a:t>
            </a:r>
            <a:r>
              <a:rPr lang="en-US" sz="1200" dirty="0" smtClean="0"/>
              <a:t>. Addresses are numbers, just as they are for houses on a street. The numbers start at 0 and go up from there 1, 2, 3, and so on. </a:t>
            </a:r>
          </a:p>
          <a:p>
            <a:pPr algn="just" eaLnBrk="1" hangingPunct="1">
              <a:lnSpc>
                <a:spcPct val="90000"/>
              </a:lnSpc>
              <a:buFontTx/>
              <a:buNone/>
            </a:pPr>
            <a:endParaRPr lang="en-US" sz="1100" dirty="0" smtClean="0"/>
          </a:p>
          <a:p>
            <a:pPr algn="just" eaLnBrk="1" hangingPunct="1">
              <a:lnSpc>
                <a:spcPct val="90000"/>
              </a:lnSpc>
              <a:buFontTx/>
              <a:buNone/>
            </a:pPr>
            <a:r>
              <a:rPr lang="en-US" sz="1200" b="1" dirty="0" smtClean="0">
                <a:solidFill>
                  <a:srgbClr val="C00000"/>
                </a:solidFill>
                <a:latin typeface="Tempus Sans ITC" pitchFamily="82" charset="0"/>
              </a:rPr>
              <a:t>The Address-of Operator &amp;</a:t>
            </a:r>
          </a:p>
          <a:p>
            <a:pPr algn="just" eaLnBrk="1" hangingPunct="1">
              <a:lnSpc>
                <a:spcPct val="90000"/>
              </a:lnSpc>
              <a:buFontTx/>
              <a:buNone/>
            </a:pPr>
            <a:r>
              <a:rPr lang="en-US" sz="1200" dirty="0" smtClean="0"/>
              <a:t>	You can find the address occupied by a variable by using the </a:t>
            </a:r>
            <a:r>
              <a:rPr lang="en-US" sz="1200" b="1" dirty="0" smtClean="0">
                <a:solidFill>
                  <a:srgbClr val="C00000"/>
                </a:solidFill>
                <a:latin typeface="Tempus Sans ITC" pitchFamily="82" charset="0"/>
              </a:rPr>
              <a:t>address-of operator &amp;</a:t>
            </a:r>
            <a:r>
              <a:rPr lang="en-US" sz="1200" dirty="0" smtClean="0"/>
              <a:t>. Here’s a short program, that demonstrates how to do this:</a:t>
            </a:r>
          </a:p>
          <a:p>
            <a:pPr eaLnBrk="1" hangingPunct="1"/>
            <a:endParaRPr lang="en-US" dirty="0" smtClean="0"/>
          </a:p>
        </p:txBody>
      </p:sp>
    </p:spTree>
    <p:extLst>
      <p:ext uri="{BB962C8B-B14F-4D97-AF65-F5344CB8AC3E}">
        <p14:creationId xmlns:p14="http://schemas.microsoft.com/office/powerpoint/2010/main" val="2544076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DD28DDD0-898A-46D6-8751-47DD3333C312}" type="slidenum">
              <a:rPr lang="en-US" smtClean="0"/>
              <a:pPr/>
              <a:t>10</a:t>
            </a:fld>
            <a:endParaRPr lang="en-US"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solidFill>
                  <a:schemeClr val="accent2"/>
                </a:solidFill>
              </a:rPr>
              <a:t>Note :</a:t>
            </a:r>
            <a:r>
              <a:rPr lang="en-US" sz="1200" dirty="0" smtClean="0"/>
              <a:t>Remember that the </a:t>
            </a:r>
            <a:r>
              <a:rPr lang="en-US" sz="1200" i="1" dirty="0" smtClean="0"/>
              <a:t>address</a:t>
            </a:r>
            <a:r>
              <a:rPr lang="en-US" sz="1200" dirty="0" smtClean="0"/>
              <a:t> of a variable is not at all the same as its </a:t>
            </a:r>
            <a:r>
              <a:rPr lang="en-US" sz="1200" i="1" dirty="0" smtClean="0"/>
              <a:t>contents</a:t>
            </a:r>
            <a:r>
              <a:rPr lang="en-US" sz="1200" dirty="0" smtClean="0"/>
              <a:t>. The contents of the three variables are 11, 22, and 33 .</a:t>
            </a:r>
          </a:p>
          <a:p>
            <a:pPr eaLnBrk="1" hangingPunct="1"/>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t>The above simple program defines three integer variables and initializes them to the values 11, 22, and 33. It then prints out the addresses of these variables. </a:t>
            </a:r>
          </a:p>
          <a:p>
            <a:pPr eaLnBrk="1" hangingPunct="1"/>
            <a:endParaRPr lang="en-US" dirty="0" smtClean="0"/>
          </a:p>
        </p:txBody>
      </p:sp>
    </p:spTree>
    <p:extLst>
      <p:ext uri="{BB962C8B-B14F-4D97-AF65-F5344CB8AC3E}">
        <p14:creationId xmlns:p14="http://schemas.microsoft.com/office/powerpoint/2010/main" val="2976320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smtClean="0"/>
              <a:t>CSE 1002                             Department of CSE</a:t>
            </a:r>
            <a:endParaRPr lang="en-US">
              <a:solidFill>
                <a:schemeClr val="bg1"/>
              </a:solidFill>
            </a:endParaRPr>
          </a:p>
        </p:txBody>
      </p:sp>
      <p:sp>
        <p:nvSpPr>
          <p:cNvPr id="5" name="Rectangle 5"/>
          <p:cNvSpPr>
            <a:spLocks noGrp="1" noChangeArrowheads="1"/>
          </p:cNvSpPr>
          <p:nvPr>
            <p:ph type="sldNum" sz="quarter" idx="11"/>
          </p:nvPr>
        </p:nvSpPr>
        <p:spPr>
          <a:ln/>
        </p:spPr>
        <p:txBody>
          <a:bodyPr/>
          <a:lstStyle>
            <a:lvl1pPr>
              <a:defRPr/>
            </a:lvl1pPr>
          </a:lstStyle>
          <a:p>
            <a:pPr>
              <a:defRPr/>
            </a:pPr>
            <a:fld id="{03809CA3-B58E-4E9D-8EA6-B735FD9DDF4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smtClean="0"/>
              <a:t>CSE 1002                             Department of CSE</a:t>
            </a:r>
            <a:endParaRPr lang="en-US">
              <a:solidFill>
                <a:schemeClr val="bg1"/>
              </a:solidFill>
            </a:endParaRPr>
          </a:p>
        </p:txBody>
      </p:sp>
      <p:sp>
        <p:nvSpPr>
          <p:cNvPr id="5" name="Rectangle 5"/>
          <p:cNvSpPr>
            <a:spLocks noGrp="1" noChangeArrowheads="1"/>
          </p:cNvSpPr>
          <p:nvPr>
            <p:ph type="sldNum" sz="quarter" idx="11"/>
          </p:nvPr>
        </p:nvSpPr>
        <p:spPr>
          <a:ln/>
        </p:spPr>
        <p:txBody>
          <a:bodyPr/>
          <a:lstStyle>
            <a:lvl1pPr>
              <a:defRPr/>
            </a:lvl1pPr>
          </a:lstStyle>
          <a:p>
            <a:pPr>
              <a:defRPr/>
            </a:pPr>
            <a:fld id="{A5775EB2-A4EB-43E2-815F-8DE08AE0B34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0800" y="304800"/>
            <a:ext cx="205740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304800"/>
            <a:ext cx="601980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smtClean="0"/>
              <a:t>CSE 1002                             Department of CSE</a:t>
            </a:r>
            <a:endParaRPr lang="en-US">
              <a:solidFill>
                <a:schemeClr val="bg1"/>
              </a:solidFill>
            </a:endParaRPr>
          </a:p>
        </p:txBody>
      </p:sp>
      <p:sp>
        <p:nvSpPr>
          <p:cNvPr id="5" name="Rectangle 5"/>
          <p:cNvSpPr>
            <a:spLocks noGrp="1" noChangeArrowheads="1"/>
          </p:cNvSpPr>
          <p:nvPr>
            <p:ph type="sldNum" sz="quarter" idx="11"/>
          </p:nvPr>
        </p:nvSpPr>
        <p:spPr>
          <a:ln/>
        </p:spPr>
        <p:txBody>
          <a:bodyPr/>
          <a:lstStyle>
            <a:lvl1pPr>
              <a:defRPr/>
            </a:lvl1pPr>
          </a:lstStyle>
          <a:p>
            <a:pPr>
              <a:defRPr/>
            </a:pPr>
            <a:fld id="{26BEADD6-4006-4628-83B0-49B4944E7B24}"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flipV="1">
            <a:off x="0" y="888304"/>
            <a:ext cx="9144000" cy="5636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8" name="Rectangle 7"/>
          <p:cNvSpPr/>
          <p:nvPr/>
        </p:nvSpPr>
        <p:spPr>
          <a:xfrm>
            <a:off x="0" y="6324600"/>
            <a:ext cx="9144000" cy="46972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6CF06C45-19B1-4C67-87B9-BB757DB0E691}" type="datetime1">
              <a:rPr lang="en-US" smtClean="0"/>
              <a:t>11/24/2016</a:t>
            </a:fld>
            <a:endParaRPr lang="en-US"/>
          </a:p>
        </p:txBody>
      </p:sp>
      <p:sp>
        <p:nvSpPr>
          <p:cNvPr id="5" name="Footer Placeholder 4"/>
          <p:cNvSpPr>
            <a:spLocks noGrp="1"/>
          </p:cNvSpPr>
          <p:nvPr>
            <p:ph type="ftr" sz="quarter" idx="11"/>
          </p:nvPr>
        </p:nvSpPr>
        <p:spPr/>
        <p:txBody>
          <a:bodyPr/>
          <a:lstStyle/>
          <a:p>
            <a:pPr>
              <a:defRPr/>
            </a:pPr>
            <a:r>
              <a:rPr lang="en-US" smtClean="0"/>
              <a:t>CSE 1002                             Department of CSE</a:t>
            </a:r>
            <a:endParaRPr lang="en-US">
              <a:solidFill>
                <a:schemeClr val="bg1"/>
              </a:solidFill>
            </a:endParaRPr>
          </a:p>
        </p:txBody>
      </p:sp>
      <p:sp>
        <p:nvSpPr>
          <p:cNvPr id="6" name="Slide Number Placeholder 5"/>
          <p:cNvSpPr>
            <a:spLocks noGrp="1"/>
          </p:cNvSpPr>
          <p:nvPr>
            <p:ph type="sldNum" sz="quarter" idx="12"/>
          </p:nvPr>
        </p:nvSpPr>
        <p:spPr/>
        <p:txBody>
          <a:bodyPr/>
          <a:lstStyle/>
          <a:p>
            <a:pPr>
              <a:defRPr/>
            </a:pPr>
            <a:fld id="{96E1FCC8-C818-47F9-8E53-29D59AE07B71}" type="slidenum">
              <a:rPr lang="en-US" smtClean="0"/>
              <a:pPr>
                <a:defRPr/>
              </a:pPr>
              <a:t>‹#›</a:t>
            </a:fld>
            <a:endParaRPr lang="en-US"/>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94526" y="91297"/>
            <a:ext cx="676191" cy="733333"/>
          </a:xfrm>
          <a:prstGeom prst="rect">
            <a:avLst/>
          </a:prstGeom>
        </p:spPr>
      </p:pic>
    </p:spTree>
    <p:extLst>
      <p:ext uri="{BB962C8B-B14F-4D97-AF65-F5344CB8AC3E}">
        <p14:creationId xmlns:p14="http://schemas.microsoft.com/office/powerpoint/2010/main" val="1648738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6CACBB72-4611-46B8-A1C5-36943977FF15}" type="datetime1">
              <a:rPr lang="en-US" smtClean="0"/>
              <a:t>11/24/2016</a:t>
            </a:fld>
            <a:endParaRPr lang="en-US"/>
          </a:p>
        </p:txBody>
      </p:sp>
      <p:sp>
        <p:nvSpPr>
          <p:cNvPr id="5" name="Footer Placeholder 4"/>
          <p:cNvSpPr>
            <a:spLocks noGrp="1"/>
          </p:cNvSpPr>
          <p:nvPr>
            <p:ph type="ftr" sz="quarter" idx="11"/>
          </p:nvPr>
        </p:nvSpPr>
        <p:spPr/>
        <p:txBody>
          <a:bodyPr/>
          <a:lstStyle/>
          <a:p>
            <a:pPr>
              <a:defRPr/>
            </a:pPr>
            <a:r>
              <a:rPr lang="en-US" smtClean="0"/>
              <a:t>CSE 1002                             Department of CSE</a:t>
            </a:r>
            <a:endParaRPr lang="en-US">
              <a:solidFill>
                <a:schemeClr val="bg1"/>
              </a:solidFill>
            </a:endParaRPr>
          </a:p>
        </p:txBody>
      </p:sp>
      <p:sp>
        <p:nvSpPr>
          <p:cNvPr id="6" name="Slide Number Placeholder 5"/>
          <p:cNvSpPr>
            <a:spLocks noGrp="1"/>
          </p:cNvSpPr>
          <p:nvPr>
            <p:ph type="sldNum" sz="quarter" idx="12"/>
          </p:nvPr>
        </p:nvSpPr>
        <p:spPr/>
        <p:txBody>
          <a:bodyPr/>
          <a:lstStyle/>
          <a:p>
            <a:pPr>
              <a:defRPr/>
            </a:pPr>
            <a:fld id="{13051ED5-029B-446D-841B-B301DA8917DA}" type="slidenum">
              <a:rPr lang="en-US" smtClean="0"/>
              <a:pPr>
                <a:defRPr/>
              </a:pPr>
              <a:t>‹#›</a:t>
            </a:fld>
            <a:endParaRPr lang="en-US"/>
          </a:p>
        </p:txBody>
      </p:sp>
    </p:spTree>
    <p:extLst>
      <p:ext uri="{BB962C8B-B14F-4D97-AF65-F5344CB8AC3E}">
        <p14:creationId xmlns:p14="http://schemas.microsoft.com/office/powerpoint/2010/main" val="2040734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A228C7A6-5369-4621-87CE-2F750396CB7C}" type="datetime1">
              <a:rPr lang="en-US" smtClean="0"/>
              <a:t>11/24/2016</a:t>
            </a:fld>
            <a:endParaRPr lang="en-US"/>
          </a:p>
        </p:txBody>
      </p:sp>
      <p:sp>
        <p:nvSpPr>
          <p:cNvPr id="5" name="Footer Placeholder 4"/>
          <p:cNvSpPr>
            <a:spLocks noGrp="1"/>
          </p:cNvSpPr>
          <p:nvPr>
            <p:ph type="ftr" sz="quarter" idx="11"/>
          </p:nvPr>
        </p:nvSpPr>
        <p:spPr/>
        <p:txBody>
          <a:bodyPr/>
          <a:lstStyle/>
          <a:p>
            <a:pPr>
              <a:defRPr/>
            </a:pPr>
            <a:r>
              <a:rPr lang="en-US" smtClean="0"/>
              <a:t>CSE 1002                             Department of CSE</a:t>
            </a:r>
            <a:endParaRPr lang="en-US">
              <a:solidFill>
                <a:schemeClr val="bg1"/>
              </a:solidFill>
            </a:endParaRPr>
          </a:p>
        </p:txBody>
      </p:sp>
      <p:sp>
        <p:nvSpPr>
          <p:cNvPr id="6" name="Slide Number Placeholder 5"/>
          <p:cNvSpPr>
            <a:spLocks noGrp="1"/>
          </p:cNvSpPr>
          <p:nvPr>
            <p:ph type="sldNum" sz="quarter" idx="12"/>
          </p:nvPr>
        </p:nvSpPr>
        <p:spPr/>
        <p:txBody>
          <a:bodyPr/>
          <a:lstStyle/>
          <a:p>
            <a:pPr>
              <a:defRPr/>
            </a:pPr>
            <a:fld id="{A9484C03-908D-411E-B53D-2E35E67F88B9}" type="slidenum">
              <a:rPr lang="en-US" smtClean="0"/>
              <a:pPr>
                <a:defRPr/>
              </a:pPr>
              <a:t>‹#›</a:t>
            </a:fld>
            <a:endParaRPr lang="en-US"/>
          </a:p>
        </p:txBody>
      </p:sp>
    </p:spTree>
    <p:extLst>
      <p:ext uri="{BB962C8B-B14F-4D97-AF65-F5344CB8AC3E}">
        <p14:creationId xmlns:p14="http://schemas.microsoft.com/office/powerpoint/2010/main" val="22430087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99A230D1-CE1A-4F37-99BA-B58AB7B4E5A1}" type="datetime1">
              <a:rPr lang="en-US" smtClean="0"/>
              <a:t>11/24/2016</a:t>
            </a:fld>
            <a:endParaRPr lang="en-US"/>
          </a:p>
        </p:txBody>
      </p:sp>
      <p:sp>
        <p:nvSpPr>
          <p:cNvPr id="6" name="Footer Placeholder 5"/>
          <p:cNvSpPr>
            <a:spLocks noGrp="1"/>
          </p:cNvSpPr>
          <p:nvPr>
            <p:ph type="ftr" sz="quarter" idx="11"/>
          </p:nvPr>
        </p:nvSpPr>
        <p:spPr/>
        <p:txBody>
          <a:bodyPr/>
          <a:lstStyle/>
          <a:p>
            <a:pPr>
              <a:defRPr/>
            </a:pPr>
            <a:r>
              <a:rPr lang="en-US" smtClean="0"/>
              <a:t>CSE 1002                             Department of CSE</a:t>
            </a:r>
            <a:endParaRPr lang="en-US">
              <a:solidFill>
                <a:schemeClr val="bg1"/>
              </a:solidFill>
            </a:endParaRPr>
          </a:p>
        </p:txBody>
      </p:sp>
      <p:sp>
        <p:nvSpPr>
          <p:cNvPr id="7" name="Slide Number Placeholder 6"/>
          <p:cNvSpPr>
            <a:spLocks noGrp="1"/>
          </p:cNvSpPr>
          <p:nvPr>
            <p:ph type="sldNum" sz="quarter" idx="12"/>
          </p:nvPr>
        </p:nvSpPr>
        <p:spPr/>
        <p:txBody>
          <a:bodyPr/>
          <a:lstStyle/>
          <a:p>
            <a:pPr>
              <a:defRPr/>
            </a:pPr>
            <a:fld id="{F3EF9A9B-2349-4FEC-B929-6FB1F202474A}" type="slidenum">
              <a:rPr lang="en-US" smtClean="0"/>
              <a:pPr>
                <a:defRPr/>
              </a:pPr>
              <a:t>‹#›</a:t>
            </a:fld>
            <a:endParaRPr lang="en-US"/>
          </a:p>
        </p:txBody>
      </p:sp>
    </p:spTree>
    <p:extLst>
      <p:ext uri="{BB962C8B-B14F-4D97-AF65-F5344CB8AC3E}">
        <p14:creationId xmlns:p14="http://schemas.microsoft.com/office/powerpoint/2010/main" val="3965485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7029E532-436C-4309-8E06-AD696F7B2825}" type="datetime1">
              <a:rPr lang="en-US" smtClean="0"/>
              <a:t>11/24/2016</a:t>
            </a:fld>
            <a:endParaRPr lang="en-US"/>
          </a:p>
        </p:txBody>
      </p:sp>
      <p:sp>
        <p:nvSpPr>
          <p:cNvPr id="8" name="Footer Placeholder 7"/>
          <p:cNvSpPr>
            <a:spLocks noGrp="1"/>
          </p:cNvSpPr>
          <p:nvPr>
            <p:ph type="ftr" sz="quarter" idx="11"/>
          </p:nvPr>
        </p:nvSpPr>
        <p:spPr/>
        <p:txBody>
          <a:bodyPr/>
          <a:lstStyle/>
          <a:p>
            <a:pPr>
              <a:defRPr/>
            </a:pPr>
            <a:r>
              <a:rPr lang="en-US" smtClean="0"/>
              <a:t>CSE 1002                             Department of CSE</a:t>
            </a:r>
            <a:endParaRPr lang="en-US">
              <a:solidFill>
                <a:schemeClr val="bg1"/>
              </a:solidFill>
            </a:endParaRPr>
          </a:p>
        </p:txBody>
      </p:sp>
      <p:sp>
        <p:nvSpPr>
          <p:cNvPr id="9" name="Slide Number Placeholder 8"/>
          <p:cNvSpPr>
            <a:spLocks noGrp="1"/>
          </p:cNvSpPr>
          <p:nvPr>
            <p:ph type="sldNum" sz="quarter" idx="12"/>
          </p:nvPr>
        </p:nvSpPr>
        <p:spPr/>
        <p:txBody>
          <a:bodyPr/>
          <a:lstStyle/>
          <a:p>
            <a:pPr>
              <a:defRPr/>
            </a:pPr>
            <a:fld id="{96A6A214-F7AA-4DB9-B10C-45BDBB6BBCA2}" type="slidenum">
              <a:rPr lang="en-US" smtClean="0"/>
              <a:pPr>
                <a:defRPr/>
              </a:pPr>
              <a:t>‹#›</a:t>
            </a:fld>
            <a:endParaRPr lang="en-US"/>
          </a:p>
        </p:txBody>
      </p:sp>
    </p:spTree>
    <p:extLst>
      <p:ext uri="{BB962C8B-B14F-4D97-AF65-F5344CB8AC3E}">
        <p14:creationId xmlns:p14="http://schemas.microsoft.com/office/powerpoint/2010/main" val="3343304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22587AB2-BF3F-42EC-952F-CDD0159460EE}" type="datetime1">
              <a:rPr lang="en-US" smtClean="0"/>
              <a:t>11/24/2016</a:t>
            </a:fld>
            <a:endParaRPr lang="en-US"/>
          </a:p>
        </p:txBody>
      </p:sp>
      <p:sp>
        <p:nvSpPr>
          <p:cNvPr id="4" name="Footer Placeholder 3"/>
          <p:cNvSpPr>
            <a:spLocks noGrp="1"/>
          </p:cNvSpPr>
          <p:nvPr>
            <p:ph type="ftr" sz="quarter" idx="11"/>
          </p:nvPr>
        </p:nvSpPr>
        <p:spPr/>
        <p:txBody>
          <a:bodyPr/>
          <a:lstStyle/>
          <a:p>
            <a:pPr>
              <a:defRPr/>
            </a:pPr>
            <a:r>
              <a:rPr lang="en-US" smtClean="0"/>
              <a:t>CSE 1002                             Department of CSE</a:t>
            </a:r>
            <a:endParaRPr lang="en-US">
              <a:solidFill>
                <a:schemeClr val="bg1"/>
              </a:solidFill>
            </a:endParaRPr>
          </a:p>
        </p:txBody>
      </p:sp>
      <p:sp>
        <p:nvSpPr>
          <p:cNvPr id="5" name="Slide Number Placeholder 4"/>
          <p:cNvSpPr>
            <a:spLocks noGrp="1"/>
          </p:cNvSpPr>
          <p:nvPr>
            <p:ph type="sldNum" sz="quarter" idx="12"/>
          </p:nvPr>
        </p:nvSpPr>
        <p:spPr/>
        <p:txBody>
          <a:bodyPr/>
          <a:lstStyle/>
          <a:p>
            <a:pPr>
              <a:defRPr/>
            </a:pPr>
            <a:fld id="{5D87A985-8E0E-458D-B058-EFE7642EC6C4}" type="slidenum">
              <a:rPr lang="en-US" smtClean="0"/>
              <a:pPr>
                <a:defRPr/>
              </a:pPr>
              <a:t>‹#›</a:t>
            </a:fld>
            <a:endParaRPr lang="en-US"/>
          </a:p>
        </p:txBody>
      </p:sp>
    </p:spTree>
    <p:extLst>
      <p:ext uri="{BB962C8B-B14F-4D97-AF65-F5344CB8AC3E}">
        <p14:creationId xmlns:p14="http://schemas.microsoft.com/office/powerpoint/2010/main" val="12488507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9865319-448D-4A6E-B925-053B5FA3CE7F}" type="datetime1">
              <a:rPr lang="en-US" smtClean="0"/>
              <a:t>11/24/2016</a:t>
            </a:fld>
            <a:endParaRPr lang="en-US"/>
          </a:p>
        </p:txBody>
      </p:sp>
      <p:sp>
        <p:nvSpPr>
          <p:cNvPr id="3" name="Footer Placeholder 2"/>
          <p:cNvSpPr>
            <a:spLocks noGrp="1"/>
          </p:cNvSpPr>
          <p:nvPr>
            <p:ph type="ftr" sz="quarter" idx="11"/>
          </p:nvPr>
        </p:nvSpPr>
        <p:spPr/>
        <p:txBody>
          <a:bodyPr/>
          <a:lstStyle/>
          <a:p>
            <a:pPr>
              <a:defRPr/>
            </a:pPr>
            <a:r>
              <a:rPr lang="en-US" smtClean="0"/>
              <a:t>CSE 1002                             Department of CSE</a:t>
            </a:r>
            <a:endParaRPr lang="en-US">
              <a:solidFill>
                <a:schemeClr val="bg1"/>
              </a:solidFill>
            </a:endParaRPr>
          </a:p>
        </p:txBody>
      </p:sp>
      <p:sp>
        <p:nvSpPr>
          <p:cNvPr id="4" name="Slide Number Placeholder 3"/>
          <p:cNvSpPr>
            <a:spLocks noGrp="1"/>
          </p:cNvSpPr>
          <p:nvPr>
            <p:ph type="sldNum" sz="quarter" idx="12"/>
          </p:nvPr>
        </p:nvSpPr>
        <p:spPr/>
        <p:txBody>
          <a:bodyPr/>
          <a:lstStyle/>
          <a:p>
            <a:pPr>
              <a:defRPr/>
            </a:pPr>
            <a:fld id="{527820DA-527C-436D-A144-D355E6FAC9B0}" type="slidenum">
              <a:rPr lang="en-US" smtClean="0"/>
              <a:pPr>
                <a:defRPr/>
              </a:pPr>
              <a:t>‹#›</a:t>
            </a:fld>
            <a:endParaRPr lang="en-US"/>
          </a:p>
        </p:txBody>
      </p:sp>
    </p:spTree>
    <p:extLst>
      <p:ext uri="{BB962C8B-B14F-4D97-AF65-F5344CB8AC3E}">
        <p14:creationId xmlns:p14="http://schemas.microsoft.com/office/powerpoint/2010/main" val="42617270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0BC521C-9252-44AD-9307-2E1191C79838}" type="datetime1">
              <a:rPr lang="en-US" smtClean="0"/>
              <a:t>11/24/2016</a:t>
            </a:fld>
            <a:endParaRPr lang="en-US"/>
          </a:p>
        </p:txBody>
      </p:sp>
      <p:sp>
        <p:nvSpPr>
          <p:cNvPr id="6" name="Footer Placeholder 5"/>
          <p:cNvSpPr>
            <a:spLocks noGrp="1"/>
          </p:cNvSpPr>
          <p:nvPr>
            <p:ph type="ftr" sz="quarter" idx="11"/>
          </p:nvPr>
        </p:nvSpPr>
        <p:spPr/>
        <p:txBody>
          <a:bodyPr/>
          <a:lstStyle/>
          <a:p>
            <a:pPr>
              <a:defRPr/>
            </a:pPr>
            <a:r>
              <a:rPr lang="en-US" smtClean="0"/>
              <a:t>CSE 1002                             Department of CSE</a:t>
            </a:r>
            <a:endParaRPr lang="en-US">
              <a:solidFill>
                <a:schemeClr val="bg1"/>
              </a:solidFill>
            </a:endParaRPr>
          </a:p>
        </p:txBody>
      </p:sp>
      <p:sp>
        <p:nvSpPr>
          <p:cNvPr id="7" name="Slide Number Placeholder 6"/>
          <p:cNvSpPr>
            <a:spLocks noGrp="1"/>
          </p:cNvSpPr>
          <p:nvPr>
            <p:ph type="sldNum" sz="quarter" idx="12"/>
          </p:nvPr>
        </p:nvSpPr>
        <p:spPr/>
        <p:txBody>
          <a:bodyPr/>
          <a:lstStyle/>
          <a:p>
            <a:pPr>
              <a:defRPr/>
            </a:pPr>
            <a:fld id="{26F22B6A-DEE5-4D61-BE50-DCE851B5356A}" type="slidenum">
              <a:rPr lang="en-US" smtClean="0"/>
              <a:pPr>
                <a:defRPr/>
              </a:pPr>
              <a:t>‹#›</a:t>
            </a:fld>
            <a:endParaRPr lang="en-US"/>
          </a:p>
        </p:txBody>
      </p:sp>
    </p:spTree>
    <p:extLst>
      <p:ext uri="{BB962C8B-B14F-4D97-AF65-F5344CB8AC3E}">
        <p14:creationId xmlns:p14="http://schemas.microsoft.com/office/powerpoint/2010/main" val="394319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smtClean="0"/>
              <a:t>CSE 1002                             Department of CSE</a:t>
            </a:r>
            <a:endParaRPr lang="en-US">
              <a:solidFill>
                <a:schemeClr val="bg1"/>
              </a:solidFill>
            </a:endParaRPr>
          </a:p>
        </p:txBody>
      </p:sp>
      <p:sp>
        <p:nvSpPr>
          <p:cNvPr id="5" name="Rectangle 5"/>
          <p:cNvSpPr>
            <a:spLocks noGrp="1" noChangeArrowheads="1"/>
          </p:cNvSpPr>
          <p:nvPr>
            <p:ph type="sldNum" sz="quarter" idx="11"/>
          </p:nvPr>
        </p:nvSpPr>
        <p:spPr>
          <a:ln/>
        </p:spPr>
        <p:txBody>
          <a:bodyPr/>
          <a:lstStyle>
            <a:lvl1pPr>
              <a:defRPr/>
            </a:lvl1pPr>
          </a:lstStyle>
          <a:p>
            <a:pPr>
              <a:defRPr/>
            </a:pPr>
            <a:fld id="{AF322668-B6E7-4A55-B27B-8C8723A173FD}"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D0CC8E7-32A3-4A28-A421-2121C8B32A59}" type="datetime1">
              <a:rPr lang="en-US" smtClean="0"/>
              <a:t>11/24/2016</a:t>
            </a:fld>
            <a:endParaRPr lang="en-US"/>
          </a:p>
        </p:txBody>
      </p:sp>
      <p:sp>
        <p:nvSpPr>
          <p:cNvPr id="6" name="Footer Placeholder 5"/>
          <p:cNvSpPr>
            <a:spLocks noGrp="1"/>
          </p:cNvSpPr>
          <p:nvPr>
            <p:ph type="ftr" sz="quarter" idx="11"/>
          </p:nvPr>
        </p:nvSpPr>
        <p:spPr/>
        <p:txBody>
          <a:bodyPr/>
          <a:lstStyle/>
          <a:p>
            <a:pPr>
              <a:defRPr/>
            </a:pPr>
            <a:r>
              <a:rPr lang="en-US" smtClean="0"/>
              <a:t>CSE 1002                             Department of CSE</a:t>
            </a:r>
            <a:endParaRPr lang="en-US">
              <a:solidFill>
                <a:schemeClr val="bg1"/>
              </a:solidFill>
            </a:endParaRPr>
          </a:p>
        </p:txBody>
      </p:sp>
      <p:sp>
        <p:nvSpPr>
          <p:cNvPr id="7" name="Slide Number Placeholder 6"/>
          <p:cNvSpPr>
            <a:spLocks noGrp="1"/>
          </p:cNvSpPr>
          <p:nvPr>
            <p:ph type="sldNum" sz="quarter" idx="12"/>
          </p:nvPr>
        </p:nvSpPr>
        <p:spPr/>
        <p:txBody>
          <a:bodyPr/>
          <a:lstStyle/>
          <a:p>
            <a:pPr>
              <a:defRPr/>
            </a:pPr>
            <a:fld id="{C9F38319-570E-44AE-8F45-81FDA9885D2F}" type="slidenum">
              <a:rPr lang="en-US" smtClean="0"/>
              <a:pPr>
                <a:defRPr/>
              </a:pPr>
              <a:t>‹#›</a:t>
            </a:fld>
            <a:endParaRPr lang="en-US"/>
          </a:p>
        </p:txBody>
      </p:sp>
    </p:spTree>
    <p:extLst>
      <p:ext uri="{BB962C8B-B14F-4D97-AF65-F5344CB8AC3E}">
        <p14:creationId xmlns:p14="http://schemas.microsoft.com/office/powerpoint/2010/main" val="2977503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F0E9FE50-6CD1-4F8D-B0C3-80EF0CDBB6DD}" type="datetime1">
              <a:rPr lang="en-US" smtClean="0"/>
              <a:t>11/24/2016</a:t>
            </a:fld>
            <a:endParaRPr lang="en-US"/>
          </a:p>
        </p:txBody>
      </p:sp>
      <p:sp>
        <p:nvSpPr>
          <p:cNvPr id="5" name="Footer Placeholder 4"/>
          <p:cNvSpPr>
            <a:spLocks noGrp="1"/>
          </p:cNvSpPr>
          <p:nvPr>
            <p:ph type="ftr" sz="quarter" idx="11"/>
          </p:nvPr>
        </p:nvSpPr>
        <p:spPr/>
        <p:txBody>
          <a:bodyPr/>
          <a:lstStyle/>
          <a:p>
            <a:pPr>
              <a:defRPr/>
            </a:pPr>
            <a:r>
              <a:rPr lang="en-US" smtClean="0"/>
              <a:t>CSE 1002                             Department of CSE</a:t>
            </a:r>
            <a:endParaRPr lang="en-US">
              <a:solidFill>
                <a:schemeClr val="bg1"/>
              </a:solidFill>
            </a:endParaRPr>
          </a:p>
        </p:txBody>
      </p:sp>
      <p:sp>
        <p:nvSpPr>
          <p:cNvPr id="6" name="Slide Number Placeholder 5"/>
          <p:cNvSpPr>
            <a:spLocks noGrp="1"/>
          </p:cNvSpPr>
          <p:nvPr>
            <p:ph type="sldNum" sz="quarter" idx="12"/>
          </p:nvPr>
        </p:nvSpPr>
        <p:spPr/>
        <p:txBody>
          <a:bodyPr/>
          <a:lstStyle/>
          <a:p>
            <a:pPr>
              <a:defRPr/>
            </a:pPr>
            <a:fld id="{79C4E753-E436-486B-9EAA-A391DF83E35F}" type="slidenum">
              <a:rPr lang="en-US" smtClean="0"/>
              <a:pPr>
                <a:defRPr/>
              </a:pPr>
              <a:t>‹#›</a:t>
            </a:fld>
            <a:endParaRPr lang="en-US"/>
          </a:p>
        </p:txBody>
      </p:sp>
    </p:spTree>
    <p:extLst>
      <p:ext uri="{BB962C8B-B14F-4D97-AF65-F5344CB8AC3E}">
        <p14:creationId xmlns:p14="http://schemas.microsoft.com/office/powerpoint/2010/main" val="23450078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3C46B594-C955-49D9-B22B-D0D807D088B2}" type="datetime1">
              <a:rPr lang="en-US" smtClean="0"/>
              <a:t>11/24/2016</a:t>
            </a:fld>
            <a:endParaRPr lang="en-US"/>
          </a:p>
        </p:txBody>
      </p:sp>
      <p:sp>
        <p:nvSpPr>
          <p:cNvPr id="5" name="Footer Placeholder 4"/>
          <p:cNvSpPr>
            <a:spLocks noGrp="1"/>
          </p:cNvSpPr>
          <p:nvPr>
            <p:ph type="ftr" sz="quarter" idx="11"/>
          </p:nvPr>
        </p:nvSpPr>
        <p:spPr/>
        <p:txBody>
          <a:bodyPr/>
          <a:lstStyle/>
          <a:p>
            <a:pPr>
              <a:defRPr/>
            </a:pPr>
            <a:r>
              <a:rPr lang="en-US" smtClean="0"/>
              <a:t>CSE 1002                             Department of CSE</a:t>
            </a:r>
            <a:endParaRPr lang="en-US">
              <a:solidFill>
                <a:schemeClr val="bg1"/>
              </a:solidFill>
            </a:endParaRPr>
          </a:p>
        </p:txBody>
      </p:sp>
      <p:sp>
        <p:nvSpPr>
          <p:cNvPr id="6" name="Slide Number Placeholder 5"/>
          <p:cNvSpPr>
            <a:spLocks noGrp="1"/>
          </p:cNvSpPr>
          <p:nvPr>
            <p:ph type="sldNum" sz="quarter" idx="12"/>
          </p:nvPr>
        </p:nvSpPr>
        <p:spPr/>
        <p:txBody>
          <a:bodyPr/>
          <a:lstStyle/>
          <a:p>
            <a:pPr>
              <a:defRPr/>
            </a:pPr>
            <a:fld id="{CBF32D39-4B06-4299-A5D4-C317592E383D}" type="slidenum">
              <a:rPr lang="en-US" smtClean="0"/>
              <a:pPr>
                <a:defRPr/>
              </a:pPr>
              <a:t>‹#›</a:t>
            </a:fld>
            <a:endParaRPr lang="en-US"/>
          </a:p>
        </p:txBody>
      </p:sp>
    </p:spTree>
    <p:extLst>
      <p:ext uri="{BB962C8B-B14F-4D97-AF65-F5344CB8AC3E}">
        <p14:creationId xmlns:p14="http://schemas.microsoft.com/office/powerpoint/2010/main" val="4729562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flipV="1">
            <a:off x="0" y="888304"/>
            <a:ext cx="9144000" cy="5636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8" name="Rectangle 7"/>
          <p:cNvSpPr/>
          <p:nvPr userDrawn="1"/>
        </p:nvSpPr>
        <p:spPr>
          <a:xfrm>
            <a:off x="0" y="6324600"/>
            <a:ext cx="9144000" cy="46972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A101587-C8A3-4C79-BF20-FBF16A578160}" type="datetime1">
              <a:rPr lang="en-US" smtClean="0"/>
              <a:t>11/24/2016</a:t>
            </a:fld>
            <a:endParaRPr lang="en-US"/>
          </a:p>
        </p:txBody>
      </p:sp>
      <p:sp>
        <p:nvSpPr>
          <p:cNvPr id="5" name="Footer Placeholder 4"/>
          <p:cNvSpPr>
            <a:spLocks noGrp="1"/>
          </p:cNvSpPr>
          <p:nvPr>
            <p:ph type="ftr" sz="quarter" idx="11"/>
          </p:nvPr>
        </p:nvSpPr>
        <p:spPr/>
        <p:txBody>
          <a:bodyPr/>
          <a:lstStyle/>
          <a:p>
            <a:r>
              <a:rPr lang="en-US" smtClean="0"/>
              <a:t>CSE 1002                             Department of CSE</a:t>
            </a:r>
            <a:endParaRPr lang="en-US" dirty="0"/>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94526" y="91297"/>
            <a:ext cx="676191" cy="733333"/>
          </a:xfrm>
          <a:prstGeom prst="rect">
            <a:avLst/>
          </a:prstGeom>
        </p:spPr>
      </p:pic>
    </p:spTree>
    <p:extLst>
      <p:ext uri="{BB962C8B-B14F-4D97-AF65-F5344CB8AC3E}">
        <p14:creationId xmlns:p14="http://schemas.microsoft.com/office/powerpoint/2010/main" val="22250214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8AAD7F-19C6-43C5-857D-CEA7EAA5099A}" type="datetime1">
              <a:rPr lang="en-US" smtClean="0"/>
              <a:t>11/24/2016</a:t>
            </a:fld>
            <a:endParaRPr lang="en-US"/>
          </a:p>
        </p:txBody>
      </p:sp>
      <p:sp>
        <p:nvSpPr>
          <p:cNvPr id="5" name="Footer Placeholder 4"/>
          <p:cNvSpPr>
            <a:spLocks noGrp="1"/>
          </p:cNvSpPr>
          <p:nvPr>
            <p:ph type="ftr" sz="quarter" idx="11"/>
          </p:nvPr>
        </p:nvSpPr>
        <p:spPr/>
        <p:txBody>
          <a:bodyPr/>
          <a:lstStyle/>
          <a:p>
            <a:r>
              <a:rPr lang="en-US" smtClean="0"/>
              <a:t>CSE 1002                             Department of CSE</a:t>
            </a:r>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30434006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DA7910-3ACC-439E-81B4-BE9A7B8E4384}" type="datetime1">
              <a:rPr lang="en-US" smtClean="0"/>
              <a:t>11/24/2016</a:t>
            </a:fld>
            <a:endParaRPr lang="en-US"/>
          </a:p>
        </p:txBody>
      </p:sp>
      <p:sp>
        <p:nvSpPr>
          <p:cNvPr id="5" name="Footer Placeholder 4"/>
          <p:cNvSpPr>
            <a:spLocks noGrp="1"/>
          </p:cNvSpPr>
          <p:nvPr>
            <p:ph type="ftr" sz="quarter" idx="11"/>
          </p:nvPr>
        </p:nvSpPr>
        <p:spPr/>
        <p:txBody>
          <a:bodyPr/>
          <a:lstStyle/>
          <a:p>
            <a:r>
              <a:rPr lang="en-US" smtClean="0"/>
              <a:t>CSE 1002                             Department of CSE</a:t>
            </a:r>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4133158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00403B-C2E0-44E3-BFB3-E6FBAD54F09B}" type="datetime1">
              <a:rPr lang="en-US" smtClean="0"/>
              <a:t>11/24/2016</a:t>
            </a:fld>
            <a:endParaRPr lang="en-US"/>
          </a:p>
        </p:txBody>
      </p:sp>
      <p:sp>
        <p:nvSpPr>
          <p:cNvPr id="6" name="Footer Placeholder 5"/>
          <p:cNvSpPr>
            <a:spLocks noGrp="1"/>
          </p:cNvSpPr>
          <p:nvPr>
            <p:ph type="ftr" sz="quarter" idx="11"/>
          </p:nvPr>
        </p:nvSpPr>
        <p:spPr/>
        <p:txBody>
          <a:bodyPr/>
          <a:lstStyle/>
          <a:p>
            <a:r>
              <a:rPr lang="en-US" smtClean="0"/>
              <a:t>CSE 1002                             Department of CSE</a:t>
            </a:r>
            <a:endParaRPr lang="en-US"/>
          </a:p>
        </p:txBody>
      </p:sp>
      <p:sp>
        <p:nvSpPr>
          <p:cNvPr id="7" name="Slide Number Placeholder 6"/>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5911788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F79169-CEEA-4B26-BC5B-C6F8DACE2FDE}" type="datetime1">
              <a:rPr lang="en-US" smtClean="0"/>
              <a:t>11/24/2016</a:t>
            </a:fld>
            <a:endParaRPr lang="en-US"/>
          </a:p>
        </p:txBody>
      </p:sp>
      <p:sp>
        <p:nvSpPr>
          <p:cNvPr id="8" name="Footer Placeholder 7"/>
          <p:cNvSpPr>
            <a:spLocks noGrp="1"/>
          </p:cNvSpPr>
          <p:nvPr>
            <p:ph type="ftr" sz="quarter" idx="11"/>
          </p:nvPr>
        </p:nvSpPr>
        <p:spPr/>
        <p:txBody>
          <a:bodyPr/>
          <a:lstStyle/>
          <a:p>
            <a:r>
              <a:rPr lang="en-US" smtClean="0"/>
              <a:t>CSE 1002                             Department of CSE</a:t>
            </a:r>
            <a:endParaRPr lang="en-US"/>
          </a:p>
        </p:txBody>
      </p:sp>
      <p:sp>
        <p:nvSpPr>
          <p:cNvPr id="9" name="Slide Number Placeholder 8"/>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36791540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DEB960-B2CE-45AB-8F70-FDF1BF1A923F}" type="datetime1">
              <a:rPr lang="en-US" smtClean="0"/>
              <a:t>11/24/2016</a:t>
            </a:fld>
            <a:endParaRPr lang="en-US"/>
          </a:p>
        </p:txBody>
      </p:sp>
      <p:sp>
        <p:nvSpPr>
          <p:cNvPr id="4" name="Footer Placeholder 3"/>
          <p:cNvSpPr>
            <a:spLocks noGrp="1"/>
          </p:cNvSpPr>
          <p:nvPr>
            <p:ph type="ftr" sz="quarter" idx="11"/>
          </p:nvPr>
        </p:nvSpPr>
        <p:spPr/>
        <p:txBody>
          <a:bodyPr/>
          <a:lstStyle/>
          <a:p>
            <a:r>
              <a:rPr lang="en-US" smtClean="0"/>
              <a:t>CSE 1002                             Department of CSE</a:t>
            </a:r>
            <a:endParaRPr lang="en-US"/>
          </a:p>
        </p:txBody>
      </p:sp>
      <p:sp>
        <p:nvSpPr>
          <p:cNvPr id="5" name="Slide Number Placeholder 4"/>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41001794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5A960D-1C31-4E9C-80C2-488DA2A77836}" type="datetime1">
              <a:rPr lang="en-US" smtClean="0"/>
              <a:t>11/24/2016</a:t>
            </a:fld>
            <a:endParaRPr lang="en-US"/>
          </a:p>
        </p:txBody>
      </p:sp>
      <p:sp>
        <p:nvSpPr>
          <p:cNvPr id="3" name="Footer Placeholder 2"/>
          <p:cNvSpPr>
            <a:spLocks noGrp="1"/>
          </p:cNvSpPr>
          <p:nvPr>
            <p:ph type="ftr" sz="quarter" idx="11"/>
          </p:nvPr>
        </p:nvSpPr>
        <p:spPr/>
        <p:txBody>
          <a:bodyPr/>
          <a:lstStyle/>
          <a:p>
            <a:r>
              <a:rPr lang="en-US" smtClean="0"/>
              <a:t>CSE 1002                             Department of CSE</a:t>
            </a:r>
            <a:endParaRPr lang="en-US"/>
          </a:p>
        </p:txBody>
      </p:sp>
      <p:sp>
        <p:nvSpPr>
          <p:cNvPr id="4" name="Slide Number Placeholder 3"/>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2664173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en-US" smtClean="0"/>
              <a:t>CSE 1002                             Department of CSE</a:t>
            </a:r>
            <a:endParaRPr lang="en-US">
              <a:solidFill>
                <a:schemeClr val="bg1"/>
              </a:solidFill>
            </a:endParaRPr>
          </a:p>
        </p:txBody>
      </p:sp>
      <p:sp>
        <p:nvSpPr>
          <p:cNvPr id="5" name="Rectangle 5"/>
          <p:cNvSpPr>
            <a:spLocks noGrp="1" noChangeArrowheads="1"/>
          </p:cNvSpPr>
          <p:nvPr>
            <p:ph type="sldNum" sz="quarter" idx="11"/>
          </p:nvPr>
        </p:nvSpPr>
        <p:spPr>
          <a:ln/>
        </p:spPr>
        <p:txBody>
          <a:bodyPr/>
          <a:lstStyle>
            <a:lvl1pPr>
              <a:defRPr/>
            </a:lvl1pPr>
          </a:lstStyle>
          <a:p>
            <a:pPr>
              <a:defRPr/>
            </a:pPr>
            <a:fld id="{D764B688-56DB-4199-AF71-1B680C31574A}"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5A19CC-CAFF-4562-9AA4-42702B229B05}" type="datetime1">
              <a:rPr lang="en-US" smtClean="0"/>
              <a:t>11/24/2016</a:t>
            </a:fld>
            <a:endParaRPr lang="en-US"/>
          </a:p>
        </p:txBody>
      </p:sp>
      <p:sp>
        <p:nvSpPr>
          <p:cNvPr id="6" name="Footer Placeholder 5"/>
          <p:cNvSpPr>
            <a:spLocks noGrp="1"/>
          </p:cNvSpPr>
          <p:nvPr>
            <p:ph type="ftr" sz="quarter" idx="11"/>
          </p:nvPr>
        </p:nvSpPr>
        <p:spPr/>
        <p:txBody>
          <a:bodyPr/>
          <a:lstStyle/>
          <a:p>
            <a:r>
              <a:rPr lang="en-US" smtClean="0"/>
              <a:t>CSE 1002                             Department of CSE</a:t>
            </a:r>
            <a:endParaRPr lang="en-US"/>
          </a:p>
        </p:txBody>
      </p:sp>
      <p:sp>
        <p:nvSpPr>
          <p:cNvPr id="7" name="Slide Number Placeholder 6"/>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23969062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33B216-637C-4F7C-BDBF-AA2DF12AF761}" type="datetime1">
              <a:rPr lang="en-US" smtClean="0"/>
              <a:t>11/24/2016</a:t>
            </a:fld>
            <a:endParaRPr lang="en-US"/>
          </a:p>
        </p:txBody>
      </p:sp>
      <p:sp>
        <p:nvSpPr>
          <p:cNvPr id="6" name="Footer Placeholder 5"/>
          <p:cNvSpPr>
            <a:spLocks noGrp="1"/>
          </p:cNvSpPr>
          <p:nvPr>
            <p:ph type="ftr" sz="quarter" idx="11"/>
          </p:nvPr>
        </p:nvSpPr>
        <p:spPr/>
        <p:txBody>
          <a:bodyPr/>
          <a:lstStyle/>
          <a:p>
            <a:r>
              <a:rPr lang="en-US" smtClean="0"/>
              <a:t>CSE 1002                             Department of CSE</a:t>
            </a:r>
            <a:endParaRPr lang="en-US"/>
          </a:p>
        </p:txBody>
      </p:sp>
      <p:sp>
        <p:nvSpPr>
          <p:cNvPr id="7" name="Slide Number Placeholder 6"/>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79243132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20BCB0-4D53-46F1-AC10-C849071B29D4}" type="datetime1">
              <a:rPr lang="en-US" smtClean="0"/>
              <a:t>11/24/2016</a:t>
            </a:fld>
            <a:endParaRPr lang="en-US"/>
          </a:p>
        </p:txBody>
      </p:sp>
      <p:sp>
        <p:nvSpPr>
          <p:cNvPr id="5" name="Footer Placeholder 4"/>
          <p:cNvSpPr>
            <a:spLocks noGrp="1"/>
          </p:cNvSpPr>
          <p:nvPr>
            <p:ph type="ftr" sz="quarter" idx="11"/>
          </p:nvPr>
        </p:nvSpPr>
        <p:spPr/>
        <p:txBody>
          <a:bodyPr/>
          <a:lstStyle/>
          <a:p>
            <a:r>
              <a:rPr lang="en-US" smtClean="0"/>
              <a:t>CSE 1002                             Department of CSE</a:t>
            </a:r>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29836867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D22813-58B2-492C-A0E3-9D89157B5BAA}" type="datetime1">
              <a:rPr lang="en-US" smtClean="0"/>
              <a:t>11/24/2016</a:t>
            </a:fld>
            <a:endParaRPr lang="en-US"/>
          </a:p>
        </p:txBody>
      </p:sp>
      <p:sp>
        <p:nvSpPr>
          <p:cNvPr id="5" name="Footer Placeholder 4"/>
          <p:cNvSpPr>
            <a:spLocks noGrp="1"/>
          </p:cNvSpPr>
          <p:nvPr>
            <p:ph type="ftr" sz="quarter" idx="11"/>
          </p:nvPr>
        </p:nvSpPr>
        <p:spPr/>
        <p:txBody>
          <a:bodyPr/>
          <a:lstStyle/>
          <a:p>
            <a:r>
              <a:rPr lang="en-US" smtClean="0"/>
              <a:t>CSE 1002                             Department of CSE</a:t>
            </a:r>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24294898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4" name="Date Placeholder 13"/>
          <p:cNvSpPr>
            <a:spLocks noGrp="1"/>
          </p:cNvSpPr>
          <p:nvPr>
            <p:ph type="dt" sz="half" idx="10"/>
          </p:nvPr>
        </p:nvSpPr>
        <p:spPr>
          <a:xfrm>
            <a:off x="6629400" y="6363222"/>
            <a:ext cx="1371600" cy="365125"/>
          </a:xfrm>
        </p:spPr>
        <p:txBody>
          <a:bodyPr/>
          <a:lstStyle/>
          <a:p>
            <a:fld id="{3B63593F-9B6D-4819-AA4D-286C81A9CCF4}" type="datetime1">
              <a:rPr lang="en-US" smtClean="0"/>
              <a:t>11/24/2016</a:t>
            </a:fld>
            <a:endParaRPr lang="en-US"/>
          </a:p>
        </p:txBody>
      </p:sp>
      <p:sp>
        <p:nvSpPr>
          <p:cNvPr id="15" name="Footer Placeholder 14"/>
          <p:cNvSpPr>
            <a:spLocks noGrp="1"/>
          </p:cNvSpPr>
          <p:nvPr>
            <p:ph type="ftr" sz="quarter" idx="11"/>
          </p:nvPr>
        </p:nvSpPr>
        <p:spPr>
          <a:xfrm>
            <a:off x="1295400" y="6356350"/>
            <a:ext cx="4419600" cy="365125"/>
          </a:xfrm>
        </p:spPr>
        <p:txBody>
          <a:bodyPr/>
          <a:lstStyle/>
          <a:p>
            <a:r>
              <a:rPr lang="en-US" smtClean="0"/>
              <a:t>CSE 1002                             Department of CSE</a:t>
            </a:r>
            <a:endParaRPr lang="en-US" dirty="0"/>
          </a:p>
        </p:txBody>
      </p:sp>
      <p:sp>
        <p:nvSpPr>
          <p:cNvPr id="16" name="Slide Number Placeholder 15"/>
          <p:cNvSpPr>
            <a:spLocks noGrp="1"/>
          </p:cNvSpPr>
          <p:nvPr>
            <p:ph type="sldNum" sz="quarter" idx="12"/>
          </p:nvPr>
        </p:nvSpPr>
        <p:spPr/>
        <p:txBody>
          <a:bodyPr/>
          <a:lstStyle/>
          <a:p>
            <a:fld id="{EB572375-96E0-4DBB-B3D7-B1489209CDB4}" type="slidenum">
              <a:rPr lang="en-US" smtClean="0"/>
              <a:pPr/>
              <a:t>‹#›</a:t>
            </a:fld>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
        <p:nvSpPr>
          <p:cNvPr id="20" name="Text Placeholder 19"/>
          <p:cNvSpPr>
            <a:spLocks noGrp="1"/>
          </p:cNvSpPr>
          <p:nvPr>
            <p:ph type="body" sz="quarter" idx="13"/>
          </p:nvPr>
        </p:nvSpPr>
        <p:spPr>
          <a:xfrm>
            <a:off x="2971800" y="1981200"/>
            <a:ext cx="4191000" cy="609600"/>
          </a:xfrm>
          <a:prstGeom prst="rect">
            <a:avLst/>
          </a:prstGeom>
        </p:spPr>
        <p:txBody>
          <a:bodyPr/>
          <a:lstStyle/>
          <a:p>
            <a:pPr lvl="0"/>
            <a:r>
              <a:rPr lang="en-US" smtClean="0"/>
              <a:t>Click to edit Master text styles</a:t>
            </a:r>
          </a:p>
        </p:txBody>
      </p:sp>
      <p:sp>
        <p:nvSpPr>
          <p:cNvPr id="7" name="Rectangle 6"/>
          <p:cNvSpPr/>
          <p:nvPr userDrawn="1"/>
        </p:nvSpPr>
        <p:spPr>
          <a:xfrm flipV="1">
            <a:off x="0" y="888304"/>
            <a:ext cx="9144000" cy="5636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8" name="Rectangle 7"/>
          <p:cNvSpPr/>
          <p:nvPr userDrawn="1"/>
        </p:nvSpPr>
        <p:spPr>
          <a:xfrm>
            <a:off x="0" y="6324600"/>
            <a:ext cx="9144000" cy="46972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94526" y="91297"/>
            <a:ext cx="676191" cy="733333"/>
          </a:xfrm>
          <a:prstGeom prst="rect">
            <a:avLst/>
          </a:prstGeom>
        </p:spPr>
      </p:pic>
    </p:spTree>
    <p:extLst>
      <p:ext uri="{BB962C8B-B14F-4D97-AF65-F5344CB8AC3E}">
        <p14:creationId xmlns:p14="http://schemas.microsoft.com/office/powerpoint/2010/main" val="1648738422"/>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66800"/>
            <a:ext cx="74676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400800" y="6363222"/>
            <a:ext cx="1600200" cy="365125"/>
          </a:xfrm>
        </p:spPr>
        <p:txBody>
          <a:bodyPr/>
          <a:lstStyle/>
          <a:p>
            <a:fld id="{50493A8D-C6FA-4237-8F82-C97005E59307}" type="datetime1">
              <a:rPr lang="en-US" smtClean="0"/>
              <a:t>11/24/2016</a:t>
            </a:fld>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
        <p:nvSpPr>
          <p:cNvPr id="10" name="Footer Placeholder 14"/>
          <p:cNvSpPr>
            <a:spLocks noGrp="1"/>
          </p:cNvSpPr>
          <p:nvPr>
            <p:ph type="ftr" sz="quarter" idx="11"/>
          </p:nvPr>
        </p:nvSpPr>
        <p:spPr>
          <a:xfrm>
            <a:off x="1295400" y="6356350"/>
            <a:ext cx="4419600" cy="365125"/>
          </a:xfrm>
        </p:spPr>
        <p:txBody>
          <a:bodyPr/>
          <a:lstStyle/>
          <a:p>
            <a:r>
              <a:rPr lang="en-US" smtClean="0"/>
              <a:t>CSE 1002                             Department of CSE</a:t>
            </a:r>
            <a:endParaRPr lang="en-US"/>
          </a:p>
        </p:txBody>
      </p:sp>
      <p:sp>
        <p:nvSpPr>
          <p:cNvPr id="11" name="Title 10"/>
          <p:cNvSpPr>
            <a:spLocks noGrp="1"/>
          </p:cNvSpPr>
          <p:nvPr>
            <p:ph type="title"/>
          </p:nvPr>
        </p:nvSpPr>
        <p:spPr>
          <a:xfrm>
            <a:off x="1219199" y="152400"/>
            <a:ext cx="7162801" cy="685800"/>
          </a:xfrm>
        </p:spPr>
        <p:txBody>
          <a:bodyPr>
            <a:normAutofit/>
          </a:bodyPr>
          <a:lstStyle>
            <a:lvl1pPr>
              <a:defRPr sz="3600"/>
            </a:lvl1pPr>
          </a:lstStyle>
          <a:p>
            <a:r>
              <a:rPr lang="en-US" smtClean="0"/>
              <a:t>Click to edit Master title style</a:t>
            </a:r>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040734807"/>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199" y="4406900"/>
            <a:ext cx="7275513" cy="1362075"/>
          </a:xfrm>
          <a:prstGeom prst="rect">
            <a:avLst/>
          </a:prstGeo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1219199" y="2906713"/>
            <a:ext cx="7275513"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EFB30D-FFF4-46DC-85DD-2DB42721AF03}" type="datetime1">
              <a:rPr lang="en-US" smtClean="0"/>
              <a:t>11/24/2016</a:t>
            </a:fld>
            <a:endParaRPr lang="en-US"/>
          </a:p>
        </p:txBody>
      </p:sp>
      <p:sp>
        <p:nvSpPr>
          <p:cNvPr id="5" name="Footer Placeholder 4"/>
          <p:cNvSpPr>
            <a:spLocks noGrp="1"/>
          </p:cNvSpPr>
          <p:nvPr>
            <p:ph type="ftr" sz="quarter" idx="11"/>
          </p:nvPr>
        </p:nvSpPr>
        <p:spPr/>
        <p:txBody>
          <a:bodyPr/>
          <a:lstStyle/>
          <a:p>
            <a:r>
              <a:rPr lang="en-US" smtClean="0"/>
              <a:t>CSE 1002                             Department of CSE</a:t>
            </a:r>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243008757"/>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447800" y="1600200"/>
            <a:ext cx="3581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81600" y="1600200"/>
            <a:ext cx="3657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8D56E42-0A22-422B-8AD9-BF7500FD66B2}" type="datetime1">
              <a:rPr lang="en-US" smtClean="0"/>
              <a:t>11/24/2016</a:t>
            </a:fld>
            <a:endParaRPr lang="en-US"/>
          </a:p>
        </p:txBody>
      </p:sp>
      <p:sp>
        <p:nvSpPr>
          <p:cNvPr id="6" name="Footer Placeholder 5"/>
          <p:cNvSpPr>
            <a:spLocks noGrp="1"/>
          </p:cNvSpPr>
          <p:nvPr>
            <p:ph type="ftr" sz="quarter" idx="11"/>
          </p:nvPr>
        </p:nvSpPr>
        <p:spPr/>
        <p:txBody>
          <a:bodyPr/>
          <a:lstStyle/>
          <a:p>
            <a:r>
              <a:rPr lang="en-US" smtClean="0"/>
              <a:t>CSE 1002                             Department of CSE</a:t>
            </a:r>
            <a:endParaRPr lang="en-US"/>
          </a:p>
        </p:txBody>
      </p:sp>
      <p:sp>
        <p:nvSpPr>
          <p:cNvPr id="7" name="Slide Number Placeholder 6"/>
          <p:cNvSpPr>
            <a:spLocks noGrp="1"/>
          </p:cNvSpPr>
          <p:nvPr>
            <p:ph type="sldNum" sz="quarter" idx="12"/>
          </p:nvPr>
        </p:nvSpPr>
        <p:spPr/>
        <p:txBody>
          <a:bodyPr/>
          <a:lstStyle/>
          <a:p>
            <a:fld id="{EB572375-96E0-4DBB-B3D7-B1489209CDB4}" type="slidenum">
              <a:rPr lang="en-US" smtClean="0"/>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396548509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47800" y="1600199"/>
            <a:ext cx="3201988" cy="5746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800" y="2576863"/>
            <a:ext cx="3201988" cy="354929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635954" y="1600199"/>
            <a:ext cx="3203246" cy="5746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35954" y="2576863"/>
            <a:ext cx="3203246" cy="354929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FCC2FE-7C3D-4AD3-B3B0-B6C024F56A0A}" type="datetime1">
              <a:rPr lang="en-US" smtClean="0"/>
              <a:t>11/24/2016</a:t>
            </a:fld>
            <a:endParaRPr lang="en-US"/>
          </a:p>
        </p:txBody>
      </p:sp>
      <p:sp>
        <p:nvSpPr>
          <p:cNvPr id="8" name="Footer Placeholder 7"/>
          <p:cNvSpPr>
            <a:spLocks noGrp="1"/>
          </p:cNvSpPr>
          <p:nvPr>
            <p:ph type="ftr" sz="quarter" idx="11"/>
          </p:nvPr>
        </p:nvSpPr>
        <p:spPr/>
        <p:txBody>
          <a:bodyPr/>
          <a:lstStyle/>
          <a:p>
            <a:r>
              <a:rPr lang="en-US" smtClean="0"/>
              <a:t>CSE 1002                             Department of CSE</a:t>
            </a:r>
            <a:endParaRPr lang="en-US"/>
          </a:p>
        </p:txBody>
      </p:sp>
      <p:sp>
        <p:nvSpPr>
          <p:cNvPr id="9" name="Slide Number Placeholder 8"/>
          <p:cNvSpPr>
            <a:spLocks noGrp="1"/>
          </p:cNvSpPr>
          <p:nvPr>
            <p:ph type="sldNum" sz="quarter" idx="12"/>
          </p:nvPr>
        </p:nvSpPr>
        <p:spPr/>
        <p:txBody>
          <a:bodyPr/>
          <a:lstStyle/>
          <a:p>
            <a:fld id="{EB572375-96E0-4DBB-B3D7-B1489209CDB4}" type="slidenum">
              <a:rPr lang="en-US" smtClean="0"/>
              <a:pPr/>
              <a:t>‹#›</a:t>
            </a:fld>
            <a:endParaRPr lang="en-US"/>
          </a:p>
        </p:txBody>
      </p:sp>
      <p:sp>
        <p:nvSpPr>
          <p:cNvPr id="10" name="Rectangle 9"/>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33433041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709489-A1B7-4E4C-BD2A-4EB633544486}" type="datetime1">
              <a:rPr lang="en-US" smtClean="0"/>
              <a:t>11/24/2016</a:t>
            </a:fld>
            <a:endParaRPr lang="en-US"/>
          </a:p>
        </p:txBody>
      </p:sp>
      <p:sp>
        <p:nvSpPr>
          <p:cNvPr id="4" name="Footer Placeholder 3"/>
          <p:cNvSpPr>
            <a:spLocks noGrp="1"/>
          </p:cNvSpPr>
          <p:nvPr>
            <p:ph type="ftr" sz="quarter" idx="11"/>
          </p:nvPr>
        </p:nvSpPr>
        <p:spPr/>
        <p:txBody>
          <a:bodyPr/>
          <a:lstStyle/>
          <a:p>
            <a:r>
              <a:rPr lang="en-US" smtClean="0"/>
              <a:t>CSE 1002                             Department of CSE</a:t>
            </a:r>
            <a:endParaRPr lang="en-US"/>
          </a:p>
        </p:txBody>
      </p:sp>
      <p:sp>
        <p:nvSpPr>
          <p:cNvPr id="5" name="Slide Number Placeholder 4"/>
          <p:cNvSpPr>
            <a:spLocks noGrp="1"/>
          </p:cNvSpPr>
          <p:nvPr>
            <p:ph type="sldNum" sz="quarter" idx="12"/>
          </p:nvPr>
        </p:nvSpPr>
        <p:spPr/>
        <p:txBody>
          <a:bodyPr/>
          <a:lstStyle/>
          <a:p>
            <a:fld id="{EB572375-96E0-4DBB-B3D7-B1489209CDB4}" type="slidenum">
              <a:rPr lang="en-US" smtClean="0"/>
              <a:pPr/>
              <a:t>‹#›</a:t>
            </a:fld>
            <a:endParaRPr lang="en-US"/>
          </a:p>
        </p:txBody>
      </p:sp>
      <p:sp>
        <p:nvSpPr>
          <p:cNvPr id="6" name="Rectangle 5"/>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1248850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ln/>
        </p:spPr>
        <p:txBody>
          <a:bodyPr/>
          <a:lstStyle>
            <a:lvl1pPr>
              <a:defRPr/>
            </a:lvl1pPr>
          </a:lstStyle>
          <a:p>
            <a:pPr>
              <a:defRPr/>
            </a:pPr>
            <a:r>
              <a:rPr lang="en-US" smtClean="0"/>
              <a:t>CSE 1002                             Department of CSE</a:t>
            </a:r>
            <a:endParaRPr lang="en-US">
              <a:solidFill>
                <a:schemeClr val="bg1"/>
              </a:solidFill>
            </a:endParaRPr>
          </a:p>
        </p:txBody>
      </p:sp>
      <p:sp>
        <p:nvSpPr>
          <p:cNvPr id="6" name="Rectangle 5"/>
          <p:cNvSpPr>
            <a:spLocks noGrp="1" noChangeArrowheads="1"/>
          </p:cNvSpPr>
          <p:nvPr>
            <p:ph type="sldNum" sz="quarter" idx="11"/>
          </p:nvPr>
        </p:nvSpPr>
        <p:spPr>
          <a:ln/>
        </p:spPr>
        <p:txBody>
          <a:bodyPr/>
          <a:lstStyle>
            <a:lvl1pPr>
              <a:defRPr/>
            </a:lvl1pPr>
          </a:lstStyle>
          <a:p>
            <a:pPr>
              <a:defRPr/>
            </a:pPr>
            <a:fld id="{0E320818-F6F7-4AAD-BB23-A2DDCD7F3A37}" type="slidenum">
              <a:rPr lang="en-US"/>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629992-68BF-42EA-93D1-36FA1D30F269}" type="datetime1">
              <a:rPr lang="en-US" smtClean="0"/>
              <a:t>11/24/2016</a:t>
            </a:fld>
            <a:endParaRPr lang="en-US"/>
          </a:p>
        </p:txBody>
      </p:sp>
      <p:sp>
        <p:nvSpPr>
          <p:cNvPr id="3" name="Footer Placeholder 2"/>
          <p:cNvSpPr>
            <a:spLocks noGrp="1"/>
          </p:cNvSpPr>
          <p:nvPr>
            <p:ph type="ftr" sz="quarter" idx="11"/>
          </p:nvPr>
        </p:nvSpPr>
        <p:spPr/>
        <p:txBody>
          <a:bodyPr/>
          <a:lstStyle/>
          <a:p>
            <a:r>
              <a:rPr lang="en-US" smtClean="0"/>
              <a:t>CSE 1002                             Department of CSE</a:t>
            </a:r>
            <a:endParaRPr lang="en-US"/>
          </a:p>
        </p:txBody>
      </p:sp>
      <p:sp>
        <p:nvSpPr>
          <p:cNvPr id="4" name="Slide Number Placeholder 3"/>
          <p:cNvSpPr>
            <a:spLocks noGrp="1"/>
          </p:cNvSpPr>
          <p:nvPr>
            <p:ph type="sldNum" sz="quarter" idx="12"/>
          </p:nvPr>
        </p:nvSpPr>
        <p:spPr/>
        <p:txBody>
          <a:bodyPr/>
          <a:lstStyle/>
          <a:p>
            <a:fld id="{EB572375-96E0-4DBB-B3D7-B1489209CDB4}" type="slidenum">
              <a:rPr lang="en-US" smtClean="0"/>
              <a:pPr/>
              <a:t>‹#›</a:t>
            </a:fld>
            <a:endParaRPr lang="en-US"/>
          </a:p>
        </p:txBody>
      </p:sp>
      <p:sp>
        <p:nvSpPr>
          <p:cNvPr id="5" name="Rectangle 4"/>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426172708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7801" y="1036259"/>
            <a:ext cx="2425336" cy="1041023"/>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565650" y="1036259"/>
            <a:ext cx="4121150" cy="52435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447801" y="2198310"/>
            <a:ext cx="2425336" cy="420249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3C9584-76CE-43ED-8F99-0D245DA1D0E8}" type="datetime1">
              <a:rPr lang="en-US" smtClean="0"/>
              <a:t>11/24/2016</a:t>
            </a:fld>
            <a:endParaRPr lang="en-US"/>
          </a:p>
        </p:txBody>
      </p:sp>
      <p:sp>
        <p:nvSpPr>
          <p:cNvPr id="6" name="Footer Placeholder 5"/>
          <p:cNvSpPr>
            <a:spLocks noGrp="1"/>
          </p:cNvSpPr>
          <p:nvPr>
            <p:ph type="ftr" sz="quarter" idx="11"/>
          </p:nvPr>
        </p:nvSpPr>
        <p:spPr/>
        <p:txBody>
          <a:bodyPr/>
          <a:lstStyle/>
          <a:p>
            <a:r>
              <a:rPr lang="en-US" smtClean="0"/>
              <a:t>CSE 1002                             Department of CSE</a:t>
            </a:r>
            <a:endParaRPr lang="en-US"/>
          </a:p>
        </p:txBody>
      </p:sp>
      <p:sp>
        <p:nvSpPr>
          <p:cNvPr id="7" name="Slide Number Placeholder 6"/>
          <p:cNvSpPr>
            <a:spLocks noGrp="1"/>
          </p:cNvSpPr>
          <p:nvPr>
            <p:ph type="sldNum" sz="quarter" idx="12"/>
          </p:nvPr>
        </p:nvSpPr>
        <p:spPr/>
        <p:txBody>
          <a:bodyPr/>
          <a:lstStyle/>
          <a:p>
            <a:fld id="{EB572375-96E0-4DBB-B3D7-B1489209CDB4}" type="slidenum">
              <a:rPr lang="en-US" smtClean="0"/>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394319294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42999"/>
            <a:ext cx="5486400" cy="358457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417203-0963-4DE8-A7AF-AD58D0F949E0}" type="datetime1">
              <a:rPr lang="en-US" smtClean="0"/>
              <a:t>11/24/2016</a:t>
            </a:fld>
            <a:endParaRPr lang="en-US"/>
          </a:p>
        </p:txBody>
      </p:sp>
      <p:sp>
        <p:nvSpPr>
          <p:cNvPr id="6" name="Footer Placeholder 5"/>
          <p:cNvSpPr>
            <a:spLocks noGrp="1"/>
          </p:cNvSpPr>
          <p:nvPr>
            <p:ph type="ftr" sz="quarter" idx="11"/>
          </p:nvPr>
        </p:nvSpPr>
        <p:spPr/>
        <p:txBody>
          <a:bodyPr/>
          <a:lstStyle/>
          <a:p>
            <a:r>
              <a:rPr lang="en-US" smtClean="0"/>
              <a:t>CSE 1002                             Department of CSE</a:t>
            </a:r>
            <a:endParaRPr lang="en-US"/>
          </a:p>
        </p:txBody>
      </p:sp>
      <p:sp>
        <p:nvSpPr>
          <p:cNvPr id="7" name="Slide Number Placeholder 6"/>
          <p:cNvSpPr>
            <a:spLocks noGrp="1"/>
          </p:cNvSpPr>
          <p:nvPr>
            <p:ph type="sldNum" sz="quarter" idx="12"/>
          </p:nvPr>
        </p:nvSpPr>
        <p:spPr/>
        <p:txBody>
          <a:bodyPr/>
          <a:lstStyle/>
          <a:p>
            <a:fld id="{EB572375-96E0-4DBB-B3D7-B1489209CDB4}" type="slidenum">
              <a:rPr lang="en-US" smtClean="0"/>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9775035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19200" y="1066800"/>
            <a:ext cx="7467600" cy="5059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ADC27D-4A08-40E6-8954-287593931294}" type="datetime1">
              <a:rPr lang="en-US" smtClean="0"/>
              <a:t>11/24/2016</a:t>
            </a:fld>
            <a:endParaRPr lang="en-US"/>
          </a:p>
        </p:txBody>
      </p:sp>
      <p:sp>
        <p:nvSpPr>
          <p:cNvPr id="5" name="Footer Placeholder 4"/>
          <p:cNvSpPr>
            <a:spLocks noGrp="1"/>
          </p:cNvSpPr>
          <p:nvPr>
            <p:ph type="ftr" sz="quarter" idx="11"/>
          </p:nvPr>
        </p:nvSpPr>
        <p:spPr/>
        <p:txBody>
          <a:bodyPr/>
          <a:lstStyle/>
          <a:p>
            <a:r>
              <a:rPr lang="en-US" smtClean="0"/>
              <a:t>CSE 1002                             Department of CSE</a:t>
            </a:r>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34500783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66800"/>
            <a:ext cx="2057400" cy="5059363"/>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71600" y="1066800"/>
            <a:ext cx="5105400" cy="5059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D646A7-CA67-478D-8BF6-2F461CF59B5B}" type="datetime1">
              <a:rPr lang="en-US" smtClean="0"/>
              <a:t>11/24/2016</a:t>
            </a:fld>
            <a:endParaRPr lang="en-US"/>
          </a:p>
        </p:txBody>
      </p:sp>
      <p:sp>
        <p:nvSpPr>
          <p:cNvPr id="5" name="Footer Placeholder 4"/>
          <p:cNvSpPr>
            <a:spLocks noGrp="1"/>
          </p:cNvSpPr>
          <p:nvPr>
            <p:ph type="ftr" sz="quarter" idx="11"/>
          </p:nvPr>
        </p:nvSpPr>
        <p:spPr/>
        <p:txBody>
          <a:bodyPr/>
          <a:lstStyle/>
          <a:p>
            <a:r>
              <a:rPr lang="en-US" smtClean="0"/>
              <a:t>CSE 1002                             Department of CSE</a:t>
            </a:r>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472956283"/>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4" name="Date Placeholder 13"/>
          <p:cNvSpPr>
            <a:spLocks noGrp="1"/>
          </p:cNvSpPr>
          <p:nvPr>
            <p:ph type="dt" sz="half" idx="10"/>
          </p:nvPr>
        </p:nvSpPr>
        <p:spPr>
          <a:xfrm>
            <a:off x="6629400" y="6363222"/>
            <a:ext cx="1371600" cy="365125"/>
          </a:xfrm>
        </p:spPr>
        <p:txBody>
          <a:bodyPr/>
          <a:lstStyle/>
          <a:p>
            <a:pPr>
              <a:defRPr/>
            </a:pPr>
            <a:fld id="{271D6DAD-4287-4D29-A9F7-CDF19571E474}" type="datetime1">
              <a:rPr lang="en-US" smtClean="0"/>
              <a:t>11/24/2016</a:t>
            </a:fld>
            <a:endParaRPr lang="en-US"/>
          </a:p>
        </p:txBody>
      </p:sp>
      <p:sp>
        <p:nvSpPr>
          <p:cNvPr id="15" name="Footer Placeholder 14"/>
          <p:cNvSpPr>
            <a:spLocks noGrp="1"/>
          </p:cNvSpPr>
          <p:nvPr>
            <p:ph type="ftr" sz="quarter" idx="11"/>
          </p:nvPr>
        </p:nvSpPr>
        <p:spPr>
          <a:xfrm>
            <a:off x="1295400" y="6356350"/>
            <a:ext cx="4419600" cy="365125"/>
          </a:xfrm>
        </p:spPr>
        <p:txBody>
          <a:bodyPr/>
          <a:lstStyle/>
          <a:p>
            <a:pPr>
              <a:defRPr/>
            </a:pPr>
            <a:r>
              <a:rPr lang="en-US" smtClean="0"/>
              <a:t>CSE 1002                             Department of CSE</a:t>
            </a:r>
            <a:endParaRPr lang="en-US">
              <a:solidFill>
                <a:schemeClr val="bg1"/>
              </a:solidFill>
            </a:endParaRPr>
          </a:p>
        </p:txBody>
      </p:sp>
      <p:sp>
        <p:nvSpPr>
          <p:cNvPr id="16" name="Slide Number Placeholder 15"/>
          <p:cNvSpPr>
            <a:spLocks noGrp="1"/>
          </p:cNvSpPr>
          <p:nvPr>
            <p:ph type="sldNum" sz="quarter" idx="12"/>
          </p:nvPr>
        </p:nvSpPr>
        <p:spPr/>
        <p:txBody>
          <a:bodyPr/>
          <a:lstStyle/>
          <a:p>
            <a:pPr>
              <a:defRPr/>
            </a:pPr>
            <a:fld id="{96E1FCC8-C818-47F9-8E53-29D59AE07B71}" type="slidenum">
              <a:rPr lang="en-US" smtClean="0"/>
              <a:pPr>
                <a:defRPr/>
              </a:pPr>
              <a:t>‹#›</a:t>
            </a:fld>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
        <p:nvSpPr>
          <p:cNvPr id="20" name="Text Placeholder 19"/>
          <p:cNvSpPr>
            <a:spLocks noGrp="1"/>
          </p:cNvSpPr>
          <p:nvPr>
            <p:ph type="body" sz="quarter" idx="13"/>
          </p:nvPr>
        </p:nvSpPr>
        <p:spPr>
          <a:xfrm>
            <a:off x="2971800" y="1981200"/>
            <a:ext cx="4191000" cy="609600"/>
          </a:xfrm>
          <a:prstGeom prst="rect">
            <a:avLst/>
          </a:prstGeom>
        </p:spPr>
        <p:txBody>
          <a:bodyPr/>
          <a:lstStyle/>
          <a:p>
            <a:pPr lvl="0"/>
            <a:r>
              <a:rPr lang="en-US" smtClean="0"/>
              <a:t>Click to edit Master text styles</a:t>
            </a:r>
          </a:p>
        </p:txBody>
      </p:sp>
    </p:spTree>
    <p:extLst>
      <p:ext uri="{BB962C8B-B14F-4D97-AF65-F5344CB8AC3E}">
        <p14:creationId xmlns:p14="http://schemas.microsoft.com/office/powerpoint/2010/main" val="1648738422"/>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66800"/>
            <a:ext cx="7467600" cy="5059363"/>
          </a:xfrm>
          <a:prstGeom prst="rect">
            <a:avLst/>
          </a:prstGeo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6400800" y="6363222"/>
            <a:ext cx="1600200" cy="365125"/>
          </a:xfrm>
        </p:spPr>
        <p:txBody>
          <a:bodyPr/>
          <a:lstStyle>
            <a:lvl1pPr>
              <a:defRPr>
                <a:solidFill>
                  <a:schemeClr val="tx2"/>
                </a:solidFill>
              </a:defRPr>
            </a:lvl1pPr>
          </a:lstStyle>
          <a:p>
            <a:pPr>
              <a:defRPr/>
            </a:pPr>
            <a:fld id="{B035B1D2-179E-48BA-B4AD-6A03FF01E2BC}" type="datetime1">
              <a:rPr lang="en-US" smtClean="0"/>
              <a:t>11/24/2016</a:t>
            </a:fld>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pPr>
              <a:defRPr/>
            </a:pPr>
            <a:fld id="{13051ED5-029B-446D-841B-B301DA8917DA}" type="slidenum">
              <a:rPr lang="en-US" smtClean="0"/>
              <a:pPr>
                <a:defRPr/>
              </a:pPr>
              <a:t>‹#›</a:t>
            </a:fld>
            <a:endParaRPr lang="en-US"/>
          </a:p>
        </p:txBody>
      </p:sp>
      <p:sp>
        <p:nvSpPr>
          <p:cNvPr id="10" name="Footer Placeholder 14"/>
          <p:cNvSpPr>
            <a:spLocks noGrp="1"/>
          </p:cNvSpPr>
          <p:nvPr>
            <p:ph type="ftr" sz="quarter" idx="11"/>
          </p:nvPr>
        </p:nvSpPr>
        <p:spPr>
          <a:xfrm>
            <a:off x="1295400" y="6356350"/>
            <a:ext cx="4419600" cy="365125"/>
          </a:xfrm>
        </p:spPr>
        <p:txBody>
          <a:bodyPr/>
          <a:lstStyle>
            <a:lvl1pPr>
              <a:defRPr>
                <a:solidFill>
                  <a:schemeClr val="tx2"/>
                </a:solidFill>
              </a:defRPr>
            </a:lvl1pPr>
          </a:lstStyle>
          <a:p>
            <a:pPr>
              <a:defRPr/>
            </a:pPr>
            <a:r>
              <a:rPr lang="en-US" smtClean="0"/>
              <a:t>CSE 1002                             Department of CSE</a:t>
            </a:r>
            <a:endParaRPr lang="en-US"/>
          </a:p>
        </p:txBody>
      </p:sp>
      <p:sp>
        <p:nvSpPr>
          <p:cNvPr id="11" name="Title 10"/>
          <p:cNvSpPr>
            <a:spLocks noGrp="1"/>
          </p:cNvSpPr>
          <p:nvPr>
            <p:ph type="title"/>
          </p:nvPr>
        </p:nvSpPr>
        <p:spPr>
          <a:xfrm>
            <a:off x="1219199" y="152400"/>
            <a:ext cx="7162801" cy="685800"/>
          </a:xfrm>
        </p:spPr>
        <p:txBody>
          <a:bodyPr>
            <a:normAutofit/>
          </a:bodyPr>
          <a:lstStyle>
            <a:lvl1pPr>
              <a:defRPr sz="3600">
                <a:solidFill>
                  <a:schemeClr val="tx2"/>
                </a:solidFill>
              </a:defRPr>
            </a:lvl1pPr>
          </a:lstStyle>
          <a:p>
            <a:r>
              <a:rPr lang="en-US" smtClean="0"/>
              <a:t>Click to edit Master title style</a:t>
            </a:r>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040734807"/>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199" y="4406900"/>
            <a:ext cx="7275513" cy="1362075"/>
          </a:xfrm>
          <a:prstGeom prst="rect">
            <a:avLst/>
          </a:prstGeom>
        </p:spPr>
        <p:txBody>
          <a:bodyPr anchor="t"/>
          <a:lstStyle>
            <a:lvl1pPr algn="l">
              <a:defRPr sz="4000" b="1" cap="all">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19199" y="2906713"/>
            <a:ext cx="7275513" cy="1500187"/>
          </a:xfrm>
          <a:prstGeom prst="rect">
            <a:avLst/>
          </a:prstGeom>
        </p:spPr>
        <p:txBody>
          <a:bodyPr anchor="b"/>
          <a:lstStyle>
            <a:lvl1pPr marL="0" indent="0">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pPr>
              <a:defRPr/>
            </a:pPr>
            <a:fld id="{4596B687-5F54-4A39-A7E3-3E112EC1CE6E}" type="datetime1">
              <a:rPr lang="en-US" smtClean="0"/>
              <a:t>11/24/2016</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pPr>
              <a:defRPr/>
            </a:pPr>
            <a:r>
              <a:rPr lang="en-US" smtClean="0"/>
              <a:t>CSE 1002                             Department of CSE</a:t>
            </a:r>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pPr>
              <a:defRPr/>
            </a:pPr>
            <a:fld id="{A9484C03-908D-411E-B53D-2E35E67F88B9}" type="slidenum">
              <a:rPr lang="en-US" smtClean="0"/>
              <a:pPr>
                <a:defRPr/>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243008757"/>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lvl1pPr>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1447800" y="1600200"/>
            <a:ext cx="3581400" cy="4525963"/>
          </a:xfrm>
          <a:prstGeom prst="rect">
            <a:avLst/>
          </a:prstGeom>
        </p:spPr>
        <p:txBody>
          <a:bodyPr/>
          <a:lstStyle>
            <a:lvl1pPr>
              <a:defRPr sz="2800">
                <a:solidFill>
                  <a:schemeClr val="tx2"/>
                </a:solidFill>
              </a:defRPr>
            </a:lvl1pPr>
            <a:lvl2pPr>
              <a:defRPr sz="2400">
                <a:solidFill>
                  <a:schemeClr val="tx2"/>
                </a:solidFill>
              </a:defRPr>
            </a:lvl2pPr>
            <a:lvl3pPr>
              <a:defRPr sz="2000">
                <a:solidFill>
                  <a:schemeClr val="tx2"/>
                </a:solidFill>
              </a:defRPr>
            </a:lvl3pPr>
            <a:lvl4pPr>
              <a:defRPr sz="1800">
                <a:solidFill>
                  <a:schemeClr val="tx2"/>
                </a:solidFill>
              </a:defRPr>
            </a:lvl4pPr>
            <a:lvl5pPr>
              <a:defRPr sz="1800">
                <a:solidFill>
                  <a:schemeClr val="tx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81600" y="1600200"/>
            <a:ext cx="3657600" cy="4525963"/>
          </a:xfrm>
          <a:prstGeom prst="rect">
            <a:avLst/>
          </a:prstGeom>
        </p:spPr>
        <p:txBody>
          <a:bodyPr/>
          <a:lstStyle>
            <a:lvl1pPr>
              <a:defRPr sz="2800">
                <a:solidFill>
                  <a:schemeClr val="tx2"/>
                </a:solidFill>
              </a:defRPr>
            </a:lvl1pPr>
            <a:lvl2pPr>
              <a:defRPr sz="2400">
                <a:solidFill>
                  <a:schemeClr val="tx2"/>
                </a:solidFill>
              </a:defRPr>
            </a:lvl2pPr>
            <a:lvl3pPr>
              <a:defRPr sz="2000">
                <a:solidFill>
                  <a:schemeClr val="tx2"/>
                </a:solidFill>
              </a:defRPr>
            </a:lvl3pPr>
            <a:lvl4pPr>
              <a:defRPr sz="1800">
                <a:solidFill>
                  <a:schemeClr val="tx2"/>
                </a:solidFill>
              </a:defRPr>
            </a:lvl4pPr>
            <a:lvl5pPr>
              <a:defRPr sz="18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pPr>
              <a:defRPr/>
            </a:pPr>
            <a:fld id="{5B4EE8BE-DD9C-4739-9DD0-CD6879D84571}" type="datetime1">
              <a:rPr lang="en-US" smtClean="0"/>
              <a:t>11/24/2016</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pPr>
              <a:defRPr/>
            </a:pPr>
            <a:r>
              <a:rPr lang="en-US" smtClean="0"/>
              <a:t>CSE 1002                             Department of CSE</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F3EF9A9B-2349-4FEC-B929-6FB1F202474A}" type="slidenum">
              <a:rPr lang="en-US" smtClean="0"/>
              <a:pPr>
                <a:defRPr/>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396548509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lvl1pPr>
              <a:defRPr>
                <a:solidFill>
                  <a:schemeClr val="tx2"/>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447800" y="1600199"/>
            <a:ext cx="3201988" cy="574675"/>
          </a:xfrm>
          <a:prstGeom prst="rect">
            <a:avLst/>
          </a:prstGeo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1447800" y="2576863"/>
            <a:ext cx="3201988" cy="3549299"/>
          </a:xfrm>
          <a:prstGeom prst="rect">
            <a:avLst/>
          </a:prstGeom>
        </p:spPr>
        <p:txBody>
          <a:bodyPr/>
          <a:lstStyle>
            <a:lvl1pPr>
              <a:defRPr sz="2400">
                <a:solidFill>
                  <a:schemeClr val="tx2"/>
                </a:solidFill>
              </a:defRPr>
            </a:lvl1pPr>
            <a:lvl2pPr>
              <a:defRPr sz="2000">
                <a:solidFill>
                  <a:schemeClr val="tx2"/>
                </a:solidFill>
              </a:defRPr>
            </a:lvl2pPr>
            <a:lvl3pPr>
              <a:defRPr sz="1800">
                <a:solidFill>
                  <a:schemeClr val="tx2"/>
                </a:solidFill>
              </a:defRPr>
            </a:lvl3pPr>
            <a:lvl4pPr>
              <a:defRPr sz="1600">
                <a:solidFill>
                  <a:schemeClr val="tx2"/>
                </a:solidFill>
              </a:defRPr>
            </a:lvl4pPr>
            <a:lvl5pPr>
              <a:defRPr sz="1600">
                <a:solidFill>
                  <a:schemeClr val="tx2"/>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635954" y="1600199"/>
            <a:ext cx="3203246" cy="574675"/>
          </a:xfrm>
          <a:prstGeom prst="rect">
            <a:avLst/>
          </a:prstGeo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5635954" y="2576863"/>
            <a:ext cx="3203246" cy="3549299"/>
          </a:xfrm>
          <a:prstGeom prst="rect">
            <a:avLst/>
          </a:prstGeom>
        </p:spPr>
        <p:txBody>
          <a:bodyPr/>
          <a:lstStyle>
            <a:lvl1pPr>
              <a:defRPr sz="2400">
                <a:solidFill>
                  <a:schemeClr val="tx2"/>
                </a:solidFill>
              </a:defRPr>
            </a:lvl1pPr>
            <a:lvl2pPr>
              <a:defRPr sz="2000">
                <a:solidFill>
                  <a:schemeClr val="tx2"/>
                </a:solidFill>
              </a:defRPr>
            </a:lvl2pPr>
            <a:lvl3pPr>
              <a:defRPr sz="1800">
                <a:solidFill>
                  <a:schemeClr val="tx2"/>
                </a:solidFill>
              </a:defRPr>
            </a:lvl3pPr>
            <a:lvl4pPr>
              <a:defRPr sz="1600">
                <a:solidFill>
                  <a:schemeClr val="tx2"/>
                </a:solidFill>
              </a:defRPr>
            </a:lvl4pPr>
            <a:lvl5pPr>
              <a:defRPr sz="1600">
                <a:solidFill>
                  <a:schemeClr val="tx2"/>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solidFill>
                  <a:schemeClr val="tx2"/>
                </a:solidFill>
              </a:defRPr>
            </a:lvl1pPr>
          </a:lstStyle>
          <a:p>
            <a:pPr>
              <a:defRPr/>
            </a:pPr>
            <a:fld id="{EAEC913C-E176-4961-97E7-551737256EF8}" type="datetime1">
              <a:rPr lang="en-US" smtClean="0"/>
              <a:t>11/24/2016</a:t>
            </a:fld>
            <a:endParaRPr lang="en-US"/>
          </a:p>
        </p:txBody>
      </p:sp>
      <p:sp>
        <p:nvSpPr>
          <p:cNvPr id="8" name="Footer Placeholder 7"/>
          <p:cNvSpPr>
            <a:spLocks noGrp="1"/>
          </p:cNvSpPr>
          <p:nvPr>
            <p:ph type="ftr" sz="quarter" idx="11"/>
          </p:nvPr>
        </p:nvSpPr>
        <p:spPr/>
        <p:txBody>
          <a:bodyPr/>
          <a:lstStyle>
            <a:lvl1pPr>
              <a:defRPr>
                <a:solidFill>
                  <a:schemeClr val="tx2"/>
                </a:solidFill>
              </a:defRPr>
            </a:lvl1pPr>
          </a:lstStyle>
          <a:p>
            <a:pPr>
              <a:defRPr/>
            </a:pPr>
            <a:r>
              <a:rPr lang="en-US" smtClean="0"/>
              <a:t>CSE 1002                             Department of CSE</a:t>
            </a:r>
            <a:endParaRPr lang="en-US"/>
          </a:p>
        </p:txBody>
      </p:sp>
      <p:sp>
        <p:nvSpPr>
          <p:cNvPr id="9" name="Slide Number Placeholder 8"/>
          <p:cNvSpPr>
            <a:spLocks noGrp="1"/>
          </p:cNvSpPr>
          <p:nvPr>
            <p:ph type="sldNum" sz="quarter" idx="12"/>
          </p:nvPr>
        </p:nvSpPr>
        <p:spPr/>
        <p:txBody>
          <a:bodyPr/>
          <a:lstStyle>
            <a:lvl1pPr>
              <a:defRPr>
                <a:solidFill>
                  <a:schemeClr val="tx2"/>
                </a:solidFill>
              </a:defRPr>
            </a:lvl1pPr>
          </a:lstStyle>
          <a:p>
            <a:pPr>
              <a:defRPr/>
            </a:pPr>
            <a:fld id="{96A6A214-F7AA-4DB9-B10C-45BDBB6BBCA2}" type="slidenum">
              <a:rPr lang="en-US" smtClean="0"/>
              <a:pPr>
                <a:defRPr/>
              </a:pPr>
              <a:t>‹#›</a:t>
            </a:fld>
            <a:endParaRPr lang="en-US"/>
          </a:p>
        </p:txBody>
      </p:sp>
      <p:sp>
        <p:nvSpPr>
          <p:cNvPr id="10" name="Rectangle 9"/>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334330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ftr" sz="quarter" idx="10"/>
          </p:nvPr>
        </p:nvSpPr>
        <p:spPr>
          <a:ln/>
        </p:spPr>
        <p:txBody>
          <a:bodyPr/>
          <a:lstStyle>
            <a:lvl1pPr>
              <a:defRPr/>
            </a:lvl1pPr>
          </a:lstStyle>
          <a:p>
            <a:pPr>
              <a:defRPr/>
            </a:pPr>
            <a:r>
              <a:rPr lang="en-US" smtClean="0"/>
              <a:t>CSE 1002                             Department of CSE</a:t>
            </a:r>
            <a:endParaRPr lang="en-US">
              <a:solidFill>
                <a:schemeClr val="bg1"/>
              </a:solidFill>
            </a:endParaRPr>
          </a:p>
        </p:txBody>
      </p:sp>
      <p:sp>
        <p:nvSpPr>
          <p:cNvPr id="8" name="Rectangle 5"/>
          <p:cNvSpPr>
            <a:spLocks noGrp="1" noChangeArrowheads="1"/>
          </p:cNvSpPr>
          <p:nvPr>
            <p:ph type="sldNum" sz="quarter" idx="11"/>
          </p:nvPr>
        </p:nvSpPr>
        <p:spPr>
          <a:ln/>
        </p:spPr>
        <p:txBody>
          <a:bodyPr/>
          <a:lstStyle>
            <a:lvl1pPr>
              <a:defRPr/>
            </a:lvl1pPr>
          </a:lstStyle>
          <a:p>
            <a:pPr>
              <a:defRPr/>
            </a:pPr>
            <a:fld id="{A4955B09-A7D5-4425-99E0-24219A4FA7AC}" type="slidenum">
              <a:rPr lang="en-US"/>
              <a:pPr>
                <a:defRPr/>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lvl1pPr>
              <a:defRPr>
                <a:solidFill>
                  <a:schemeClr val="tx2"/>
                </a:solidFill>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tx2"/>
                </a:solidFill>
              </a:defRPr>
            </a:lvl1pPr>
          </a:lstStyle>
          <a:p>
            <a:pPr>
              <a:defRPr/>
            </a:pPr>
            <a:fld id="{B9CC3E9E-891D-418E-986A-BAC6F665F6A7}" type="datetime1">
              <a:rPr lang="en-US" smtClean="0"/>
              <a:t>11/24/2016</a:t>
            </a:fld>
            <a:endParaRPr lang="en-US"/>
          </a:p>
        </p:txBody>
      </p:sp>
      <p:sp>
        <p:nvSpPr>
          <p:cNvPr id="4" name="Footer Placeholder 3"/>
          <p:cNvSpPr>
            <a:spLocks noGrp="1"/>
          </p:cNvSpPr>
          <p:nvPr>
            <p:ph type="ftr" sz="quarter" idx="11"/>
          </p:nvPr>
        </p:nvSpPr>
        <p:spPr/>
        <p:txBody>
          <a:bodyPr/>
          <a:lstStyle>
            <a:lvl1pPr>
              <a:defRPr>
                <a:solidFill>
                  <a:schemeClr val="tx2"/>
                </a:solidFill>
              </a:defRPr>
            </a:lvl1pPr>
          </a:lstStyle>
          <a:p>
            <a:pPr>
              <a:defRPr/>
            </a:pPr>
            <a:r>
              <a:rPr lang="en-US" smtClean="0"/>
              <a:t>CSE 1002                             Department of CSE</a:t>
            </a:r>
            <a:endParaRPr lang="en-US"/>
          </a:p>
        </p:txBody>
      </p:sp>
      <p:sp>
        <p:nvSpPr>
          <p:cNvPr id="5" name="Slide Number Placeholder 4"/>
          <p:cNvSpPr>
            <a:spLocks noGrp="1"/>
          </p:cNvSpPr>
          <p:nvPr>
            <p:ph type="sldNum" sz="quarter" idx="12"/>
          </p:nvPr>
        </p:nvSpPr>
        <p:spPr/>
        <p:txBody>
          <a:bodyPr/>
          <a:lstStyle>
            <a:lvl1pPr>
              <a:defRPr>
                <a:solidFill>
                  <a:schemeClr val="tx2"/>
                </a:solidFill>
              </a:defRPr>
            </a:lvl1pPr>
          </a:lstStyle>
          <a:p>
            <a:pPr>
              <a:defRPr/>
            </a:pPr>
            <a:fld id="{5D87A985-8E0E-458D-B058-EFE7642EC6C4}" type="slidenum">
              <a:rPr lang="en-US" smtClean="0"/>
              <a:pPr>
                <a:defRPr/>
              </a:pPr>
              <a:t>‹#›</a:t>
            </a:fld>
            <a:endParaRPr lang="en-US"/>
          </a:p>
        </p:txBody>
      </p:sp>
      <p:sp>
        <p:nvSpPr>
          <p:cNvPr id="6" name="Rectangle 5"/>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124885075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pPr>
              <a:defRPr/>
            </a:pPr>
            <a:fld id="{77F8A625-D5EA-4C75-B805-B5FDBDC09259}" type="datetime1">
              <a:rPr lang="en-US" smtClean="0"/>
              <a:t>11/24/2016</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lstStyle>
          <a:p>
            <a:pPr>
              <a:defRPr/>
            </a:pPr>
            <a:r>
              <a:rPr lang="en-US" smtClean="0"/>
              <a:t>CSE 1002                             Department of CSE</a:t>
            </a:r>
            <a:endParaRPr lang="en-US"/>
          </a:p>
        </p:txBody>
      </p:sp>
      <p:sp>
        <p:nvSpPr>
          <p:cNvPr id="4" name="Slide Number Placeholder 3"/>
          <p:cNvSpPr>
            <a:spLocks noGrp="1"/>
          </p:cNvSpPr>
          <p:nvPr>
            <p:ph type="sldNum" sz="quarter" idx="12"/>
          </p:nvPr>
        </p:nvSpPr>
        <p:spPr/>
        <p:txBody>
          <a:bodyPr/>
          <a:lstStyle>
            <a:lvl1pPr>
              <a:defRPr>
                <a:solidFill>
                  <a:schemeClr val="tx2"/>
                </a:solidFill>
              </a:defRPr>
            </a:lvl1pPr>
          </a:lstStyle>
          <a:p>
            <a:pPr>
              <a:defRPr/>
            </a:pPr>
            <a:fld id="{527820DA-527C-436D-A144-D355E6FAC9B0}" type="slidenum">
              <a:rPr lang="en-US" smtClean="0"/>
              <a:pPr>
                <a:defRPr/>
              </a:pPr>
              <a:t>‹#›</a:t>
            </a:fld>
            <a:endParaRPr lang="en-US" dirty="0"/>
          </a:p>
        </p:txBody>
      </p:sp>
      <p:sp>
        <p:nvSpPr>
          <p:cNvPr id="5" name="Rectangle 4"/>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426172708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7801" y="1036259"/>
            <a:ext cx="2425336" cy="1041023"/>
          </a:xfrm>
          <a:prstGeom prst="rect">
            <a:avLst/>
          </a:prstGeom>
        </p:spPr>
        <p:txBody>
          <a:bodyPr anchor="b"/>
          <a:lstStyle>
            <a:lvl1pPr algn="l">
              <a:defRPr sz="2000" b="1">
                <a:solidFill>
                  <a:schemeClr val="tx2"/>
                </a:solidFill>
              </a:defRPr>
            </a:lvl1pPr>
          </a:lstStyle>
          <a:p>
            <a:r>
              <a:rPr lang="en-US" smtClean="0"/>
              <a:t>Click to edit Master title style</a:t>
            </a:r>
            <a:endParaRPr lang="en-US"/>
          </a:p>
        </p:txBody>
      </p:sp>
      <p:sp>
        <p:nvSpPr>
          <p:cNvPr id="3" name="Content Placeholder 2"/>
          <p:cNvSpPr>
            <a:spLocks noGrp="1"/>
          </p:cNvSpPr>
          <p:nvPr>
            <p:ph idx="1"/>
          </p:nvPr>
        </p:nvSpPr>
        <p:spPr>
          <a:xfrm>
            <a:off x="4565650" y="1036259"/>
            <a:ext cx="4121150" cy="5243513"/>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20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447801" y="2198310"/>
            <a:ext cx="2425336" cy="4202490"/>
          </a:xfrm>
          <a:prstGeom prst="rect">
            <a:avLst/>
          </a:prstGeo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pPr>
              <a:defRPr/>
            </a:pPr>
            <a:fld id="{AD8D8CD9-04D8-48A3-9834-58DAB60872D8}" type="datetime1">
              <a:rPr lang="en-US" smtClean="0"/>
              <a:t>11/24/2016</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pPr>
              <a:defRPr/>
            </a:pPr>
            <a:r>
              <a:rPr lang="en-US" smtClean="0"/>
              <a:t>CSE 1002                             Department of CSE</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26F22B6A-DEE5-4D61-BE50-DCE851B5356A}" type="slidenum">
              <a:rPr lang="en-US" smtClean="0"/>
              <a:pPr>
                <a:defRPr/>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394319294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solidFill>
                  <a:schemeClr val="tx2"/>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792288" y="1142999"/>
            <a:ext cx="5486400" cy="3584575"/>
          </a:xfrm>
          <a:prstGeom prst="rect">
            <a:avLst/>
          </a:prstGeom>
        </p:spPr>
        <p:txBody>
          <a:bodyPr/>
          <a:lstStyle>
            <a:lvl1pPr marL="0" indent="0">
              <a:buNone/>
              <a:defRPr sz="32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pPr>
              <a:defRPr/>
            </a:pPr>
            <a:fld id="{FF1164A4-7556-4D95-B01A-EF3F8271E6E5}" type="datetime1">
              <a:rPr lang="en-US" smtClean="0"/>
              <a:t>11/24/2016</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pPr>
              <a:defRPr/>
            </a:pPr>
            <a:r>
              <a:rPr lang="en-US" smtClean="0"/>
              <a:t>CSE 1002                             Department of CSE</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C9F38319-570E-44AE-8F45-81FDA9885D2F}" type="slidenum">
              <a:rPr lang="en-US" smtClean="0"/>
              <a:pPr>
                <a:defRPr/>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9775035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lvl1pPr>
              <a:defRPr>
                <a:solidFill>
                  <a:schemeClr val="tx2"/>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1219200" y="1066800"/>
            <a:ext cx="7467600" cy="5059363"/>
          </a:xfrm>
          <a:prstGeom prst="rect">
            <a:avLst/>
          </a:prstGeom>
        </p:spPr>
        <p:txBody>
          <a:bodyPr vert="eaVert"/>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pPr>
              <a:defRPr/>
            </a:pPr>
            <a:fld id="{ECB9615F-4FB6-4444-92C9-56534479AA32}" type="datetime1">
              <a:rPr lang="en-US" smtClean="0"/>
              <a:t>11/24/2016</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pPr>
              <a:defRPr/>
            </a:pPr>
            <a:r>
              <a:rPr lang="en-US" smtClean="0"/>
              <a:t>CSE 1002                             Department of CSE</a:t>
            </a:r>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pPr>
              <a:defRPr/>
            </a:pPr>
            <a:fld id="{79C4E753-E436-486B-9EAA-A391DF83E35F}" type="slidenum">
              <a:rPr lang="en-US" smtClean="0"/>
              <a:pPr>
                <a:defRPr/>
              </a:pPr>
              <a:t>‹#›</a:t>
            </a:fld>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34500783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66800"/>
            <a:ext cx="2057400" cy="5059363"/>
          </a:xfrm>
          <a:prstGeom prst="rect">
            <a:avLst/>
          </a:prstGeom>
        </p:spPr>
        <p:txBody>
          <a:bodyPr vert="eaVert"/>
          <a:lstStyle>
            <a:lvl1pPr>
              <a:defRPr>
                <a:solidFill>
                  <a:schemeClr val="tx2"/>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1371600" y="1066800"/>
            <a:ext cx="5105400" cy="5059363"/>
          </a:xfrm>
          <a:prstGeom prst="rect">
            <a:avLst/>
          </a:prstGeom>
        </p:spPr>
        <p:txBody>
          <a:bodyPr vert="eaVert"/>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chemeClr val="tx2"/>
                </a:solidFill>
              </a:defRPr>
            </a:lvl1pPr>
          </a:lstStyle>
          <a:p>
            <a:pPr>
              <a:defRPr/>
            </a:pPr>
            <a:fld id="{03AAFFD7-1197-49D4-9E0C-39CC1AF50764}" type="datetime1">
              <a:rPr lang="en-US" smtClean="0"/>
              <a:t>11/24/2016</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pPr>
              <a:defRPr/>
            </a:pPr>
            <a:r>
              <a:rPr lang="en-US" smtClean="0"/>
              <a:t>CSE 1002                             Department of CSE</a:t>
            </a:r>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pPr>
              <a:defRPr/>
            </a:pPr>
            <a:fld id="{CBF32D39-4B06-4299-A5D4-C317592E383D}" type="slidenum">
              <a:rPr lang="en-US" smtClean="0"/>
              <a:pPr>
                <a:defRPr/>
              </a:pPr>
              <a:t>‹#›</a:t>
            </a:fld>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2"/>
              </a:solidFill>
            </a:endParaRPr>
          </a:p>
        </p:txBody>
      </p:sp>
    </p:spTree>
    <p:extLst>
      <p:ext uri="{BB962C8B-B14F-4D97-AF65-F5344CB8AC3E}">
        <p14:creationId xmlns:p14="http://schemas.microsoft.com/office/powerpoint/2010/main" val="47295628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ftr" sz="quarter" idx="10"/>
          </p:nvPr>
        </p:nvSpPr>
        <p:spPr>
          <a:ln/>
        </p:spPr>
        <p:txBody>
          <a:bodyPr/>
          <a:lstStyle>
            <a:lvl1pPr>
              <a:defRPr/>
            </a:lvl1pPr>
          </a:lstStyle>
          <a:p>
            <a:pPr>
              <a:defRPr/>
            </a:pPr>
            <a:r>
              <a:rPr lang="en-US" smtClean="0"/>
              <a:t>CSE 1002                             Department of CSE</a:t>
            </a:r>
            <a:endParaRPr lang="en-US">
              <a:solidFill>
                <a:schemeClr val="bg1"/>
              </a:solidFill>
            </a:endParaRPr>
          </a:p>
        </p:txBody>
      </p:sp>
      <p:sp>
        <p:nvSpPr>
          <p:cNvPr id="4" name="Rectangle 5"/>
          <p:cNvSpPr>
            <a:spLocks noGrp="1" noChangeArrowheads="1"/>
          </p:cNvSpPr>
          <p:nvPr>
            <p:ph type="sldNum" sz="quarter" idx="11"/>
          </p:nvPr>
        </p:nvSpPr>
        <p:spPr>
          <a:ln/>
        </p:spPr>
        <p:txBody>
          <a:bodyPr/>
          <a:lstStyle>
            <a:lvl1pPr>
              <a:defRPr/>
            </a:lvl1pPr>
          </a:lstStyle>
          <a:p>
            <a:pPr>
              <a:defRPr/>
            </a:pPr>
            <a:fld id="{DF37905C-B461-4696-B179-07B238AF3F7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smtClean="0"/>
              <a:t>CSE 1002                             Department of CSE</a:t>
            </a:r>
            <a:endParaRPr lang="en-US">
              <a:solidFill>
                <a:schemeClr val="bg1"/>
              </a:solidFill>
            </a:endParaRPr>
          </a:p>
        </p:txBody>
      </p:sp>
      <p:sp>
        <p:nvSpPr>
          <p:cNvPr id="3" name="Rectangle 5"/>
          <p:cNvSpPr>
            <a:spLocks noGrp="1" noChangeArrowheads="1"/>
          </p:cNvSpPr>
          <p:nvPr>
            <p:ph type="sldNum" sz="quarter" idx="11"/>
          </p:nvPr>
        </p:nvSpPr>
        <p:spPr>
          <a:ln/>
        </p:spPr>
        <p:txBody>
          <a:bodyPr/>
          <a:lstStyle>
            <a:lvl1pPr>
              <a:defRPr/>
            </a:lvl1pPr>
          </a:lstStyle>
          <a:p>
            <a:pPr>
              <a:defRPr/>
            </a:pPr>
            <a:fld id="{3025449A-17A4-4006-87BE-40522820CF3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smtClean="0"/>
              <a:t>CSE 1002                             Department of CSE</a:t>
            </a:r>
            <a:endParaRPr lang="en-US">
              <a:solidFill>
                <a:schemeClr val="bg1"/>
              </a:solidFill>
            </a:endParaRPr>
          </a:p>
        </p:txBody>
      </p:sp>
      <p:sp>
        <p:nvSpPr>
          <p:cNvPr id="6" name="Rectangle 5"/>
          <p:cNvSpPr>
            <a:spLocks noGrp="1" noChangeArrowheads="1"/>
          </p:cNvSpPr>
          <p:nvPr>
            <p:ph type="sldNum" sz="quarter" idx="11"/>
          </p:nvPr>
        </p:nvSpPr>
        <p:spPr>
          <a:ln/>
        </p:spPr>
        <p:txBody>
          <a:bodyPr/>
          <a:lstStyle>
            <a:lvl1pPr>
              <a:defRPr/>
            </a:lvl1pPr>
          </a:lstStyle>
          <a:p>
            <a:pPr>
              <a:defRPr/>
            </a:pPr>
            <a:fld id="{849C1BCB-3D98-4464-BC2D-44098DDD822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smtClean="0"/>
              <a:t>CSE 1002                             Department of CSE</a:t>
            </a:r>
            <a:endParaRPr lang="en-US">
              <a:solidFill>
                <a:schemeClr val="bg1"/>
              </a:solidFill>
            </a:endParaRPr>
          </a:p>
        </p:txBody>
      </p:sp>
      <p:sp>
        <p:nvSpPr>
          <p:cNvPr id="6" name="Rectangle 5"/>
          <p:cNvSpPr>
            <a:spLocks noGrp="1" noChangeArrowheads="1"/>
          </p:cNvSpPr>
          <p:nvPr>
            <p:ph type="sldNum" sz="quarter" idx="11"/>
          </p:nvPr>
        </p:nvSpPr>
        <p:spPr>
          <a:ln/>
        </p:spPr>
        <p:txBody>
          <a:bodyPr/>
          <a:lstStyle>
            <a:lvl1pPr>
              <a:defRPr/>
            </a:lvl1pPr>
          </a:lstStyle>
          <a:p>
            <a:pPr>
              <a:defRPr/>
            </a:pPr>
            <a:fld id="{0ADC17FD-C681-4452-BEA7-9ADBD3D2A9D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tiff"/><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tiff"/><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3048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4276" name="Rectangle 4"/>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atin typeface="+mn-lt"/>
              </a:defRPr>
            </a:lvl1pPr>
          </a:lstStyle>
          <a:p>
            <a:pPr>
              <a:defRPr/>
            </a:pPr>
            <a:r>
              <a:rPr lang="en-US" smtClean="0"/>
              <a:t>CSE 1002                             Department of CSE</a:t>
            </a:r>
            <a:endParaRPr lang="en-US">
              <a:solidFill>
                <a:schemeClr val="bg1"/>
              </a:solidFill>
            </a:endParaRPr>
          </a:p>
        </p:txBody>
      </p:sp>
      <p:sp>
        <p:nvSpPr>
          <p:cNvPr id="54277" name="Rectangle 5"/>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solidFill>
                  <a:schemeClr val="bg1"/>
                </a:solidFill>
                <a:latin typeface="+mn-lt"/>
              </a:defRPr>
            </a:lvl1pPr>
          </a:lstStyle>
          <a:p>
            <a:pPr>
              <a:defRPr/>
            </a:pPr>
            <a:fld id="{6AC6B502-C6F9-4C85-893A-B0306A04DB04}"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Lst>
  <p:hf hdr="0"/>
  <p:txStyles>
    <p:title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Times New Roman" pitchFamily="18" charset="0"/>
        </a:defRPr>
      </a:lvl2pPr>
      <a:lvl3pPr algn="ctr" rtl="0" eaLnBrk="0" fontAlgn="base" hangingPunct="0">
        <a:spcBef>
          <a:spcPct val="0"/>
        </a:spcBef>
        <a:spcAft>
          <a:spcPct val="0"/>
        </a:spcAft>
        <a:defRPr sz="4400">
          <a:solidFill>
            <a:schemeClr val="bg1"/>
          </a:solidFill>
          <a:latin typeface="Times New Roman" pitchFamily="18" charset="0"/>
        </a:defRPr>
      </a:lvl3pPr>
      <a:lvl4pPr algn="ctr" rtl="0" eaLnBrk="0" fontAlgn="base" hangingPunct="0">
        <a:spcBef>
          <a:spcPct val="0"/>
        </a:spcBef>
        <a:spcAft>
          <a:spcPct val="0"/>
        </a:spcAft>
        <a:defRPr sz="4400">
          <a:solidFill>
            <a:schemeClr val="bg1"/>
          </a:solidFill>
          <a:latin typeface="Times New Roman" pitchFamily="18" charset="0"/>
        </a:defRPr>
      </a:lvl4pPr>
      <a:lvl5pPr algn="ctr" rtl="0" eaLnBrk="0" fontAlgn="base" hangingPunct="0">
        <a:spcBef>
          <a:spcPct val="0"/>
        </a:spcBef>
        <a:spcAft>
          <a:spcPct val="0"/>
        </a:spcAft>
        <a:defRPr sz="4400">
          <a:solidFill>
            <a:schemeClr val="bg1"/>
          </a:solidFill>
          <a:latin typeface="Times New Roman" pitchFamily="18" charset="0"/>
        </a:defRPr>
      </a:lvl5pPr>
      <a:lvl6pPr marL="457200" algn="ctr" rtl="0" fontAlgn="base">
        <a:spcBef>
          <a:spcPct val="0"/>
        </a:spcBef>
        <a:spcAft>
          <a:spcPct val="0"/>
        </a:spcAft>
        <a:defRPr sz="4400">
          <a:solidFill>
            <a:schemeClr val="bg1"/>
          </a:solidFill>
          <a:latin typeface="Times New Roman" pitchFamily="18" charset="0"/>
        </a:defRPr>
      </a:lvl6pPr>
      <a:lvl7pPr marL="914400" algn="ctr" rtl="0" fontAlgn="base">
        <a:spcBef>
          <a:spcPct val="0"/>
        </a:spcBef>
        <a:spcAft>
          <a:spcPct val="0"/>
        </a:spcAft>
        <a:defRPr sz="4400">
          <a:solidFill>
            <a:schemeClr val="bg1"/>
          </a:solidFill>
          <a:latin typeface="Times New Roman" pitchFamily="18" charset="0"/>
        </a:defRPr>
      </a:lvl7pPr>
      <a:lvl8pPr marL="1371600" algn="ctr" rtl="0" fontAlgn="base">
        <a:spcBef>
          <a:spcPct val="0"/>
        </a:spcBef>
        <a:spcAft>
          <a:spcPct val="0"/>
        </a:spcAft>
        <a:defRPr sz="4400">
          <a:solidFill>
            <a:schemeClr val="bg1"/>
          </a:solidFill>
          <a:latin typeface="Times New Roman" pitchFamily="18" charset="0"/>
        </a:defRPr>
      </a:lvl8pPr>
      <a:lvl9pPr marL="1828800" algn="ctr" rtl="0" fontAlgn="base">
        <a:spcBef>
          <a:spcPct val="0"/>
        </a:spcBef>
        <a:spcAft>
          <a:spcPct val="0"/>
        </a:spcAft>
        <a:defRPr sz="4400">
          <a:solidFill>
            <a:schemeClr val="bg1"/>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defRPr>
      </a:lvl2pPr>
      <a:lvl3pPr marL="1143000" indent="-228600" algn="l" rtl="0" eaLnBrk="0" fontAlgn="base" hangingPunct="0">
        <a:spcBef>
          <a:spcPct val="20000"/>
        </a:spcBef>
        <a:spcAft>
          <a:spcPct val="0"/>
        </a:spcAft>
        <a:buChar char="•"/>
        <a:defRPr sz="2400">
          <a:solidFill>
            <a:schemeClr val="bg1"/>
          </a:solidFill>
          <a:latin typeface="+mn-lt"/>
        </a:defRPr>
      </a:lvl3pPr>
      <a:lvl4pPr marL="1600200" indent="-228600" algn="l" rtl="0" eaLnBrk="0" fontAlgn="base" hangingPunct="0">
        <a:spcBef>
          <a:spcPct val="20000"/>
        </a:spcBef>
        <a:spcAft>
          <a:spcPct val="0"/>
        </a:spcAft>
        <a:buChar char="–"/>
        <a:defRPr sz="2000">
          <a:solidFill>
            <a:schemeClr val="bg1"/>
          </a:solidFill>
          <a:latin typeface="+mn-lt"/>
        </a:defRPr>
      </a:lvl4pPr>
      <a:lvl5pPr marL="2057400" indent="-228600" algn="l" rtl="0" eaLnBrk="0" fontAlgn="base" hangingPunct="0">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flipV="1">
            <a:off x="0" y="888304"/>
            <a:ext cx="9144000" cy="5636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8" name="Rectangle 7"/>
          <p:cNvSpPr/>
          <p:nvPr/>
        </p:nvSpPr>
        <p:spPr>
          <a:xfrm>
            <a:off x="0" y="6324600"/>
            <a:ext cx="9144000" cy="46972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pic>
        <p:nvPicPr>
          <p:cNvPr id="9" name="Picture 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394526" y="91297"/>
            <a:ext cx="676191" cy="733333"/>
          </a:xfrm>
          <a:prstGeom prst="rect">
            <a:avLst/>
          </a:prstGeom>
        </p:spPr>
      </p:pic>
      <p:sp>
        <p:nvSpPr>
          <p:cNvPr id="2" name="Title Placeholder 1"/>
          <p:cNvSpPr>
            <a:spLocks noGrp="1"/>
          </p:cNvSpPr>
          <p:nvPr>
            <p:ph type="title"/>
          </p:nvPr>
        </p:nvSpPr>
        <p:spPr>
          <a:xfrm>
            <a:off x="457200" y="274638"/>
            <a:ext cx="7848600" cy="54999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066800"/>
            <a:ext cx="8229600" cy="5059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solidFill>
              </a:defRPr>
            </a:lvl1pPr>
          </a:lstStyle>
          <a:p>
            <a:fld id="{30F84DDF-2B1E-498A-9A0E-FFCD38DBED37}" type="datetime1">
              <a:rPr lang="en-US" smtClean="0"/>
              <a:t>11/24/2016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solidFill>
              </a:defRPr>
            </a:lvl1pPr>
          </a:lstStyle>
          <a:p>
            <a:pPr>
              <a:defRPr/>
            </a:pPr>
            <a:r>
              <a:rPr lang="en-US" smtClean="0"/>
              <a:t>CSE 1002                             Department of CSE</a:t>
            </a:r>
            <a:endParaRPr lang="en-US">
              <a:solidFill>
                <a:schemeClr val="bg1"/>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600" b="1">
                <a:solidFill>
                  <a:schemeClr val="tx1"/>
                </a:solidFill>
              </a:defRPr>
            </a:lvl1pPr>
          </a:lstStyle>
          <a:p>
            <a:pPr>
              <a:defRPr/>
            </a:pPr>
            <a:fld id="{6AC6B502-C6F9-4C85-893A-B0306A04DB04}" type="slidenum">
              <a:rPr lang="en-US" smtClean="0"/>
              <a:pPr>
                <a:defRPr/>
              </a:pPr>
              <a:t>‹#›</a:t>
            </a:fld>
            <a:endParaRPr lang="en-US"/>
          </a:p>
        </p:txBody>
      </p:sp>
    </p:spTree>
    <p:extLst>
      <p:ext uri="{BB962C8B-B14F-4D97-AF65-F5344CB8AC3E}">
        <p14:creationId xmlns:p14="http://schemas.microsoft.com/office/powerpoint/2010/main" val="1323827225"/>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Lst>
  <p:hf hdr="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6324600"/>
            <a:ext cx="9144000" cy="46972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pic>
        <p:nvPicPr>
          <p:cNvPr id="9" name="Picture 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394526" y="91297"/>
            <a:ext cx="676191" cy="733333"/>
          </a:xfrm>
          <a:prstGeom prst="rect">
            <a:avLst/>
          </a:prstGeom>
        </p:spPr>
      </p:pic>
      <p:sp>
        <p:nvSpPr>
          <p:cNvPr id="2" name="Title Placeholder 1"/>
          <p:cNvSpPr>
            <a:spLocks noGrp="1"/>
          </p:cNvSpPr>
          <p:nvPr>
            <p:ph type="title"/>
          </p:nvPr>
        </p:nvSpPr>
        <p:spPr>
          <a:xfrm>
            <a:off x="457200" y="274638"/>
            <a:ext cx="7848600" cy="54999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066800"/>
            <a:ext cx="8229600" cy="5059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solidFill>
              </a:defRPr>
            </a:lvl1pPr>
          </a:lstStyle>
          <a:p>
            <a:fld id="{F5F2AAFB-2BDB-48DA-8AAE-A5436B2CFD76}" type="datetime1">
              <a:rPr lang="en-US" smtClean="0"/>
              <a:t>11/24/2016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en-US" smtClean="0"/>
              <a:t>CSE 1002                             Department of CSE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600" b="1">
                <a:solidFill>
                  <a:schemeClr val="tx1"/>
                </a:solidFill>
              </a:defRPr>
            </a:lvl1pPr>
          </a:lstStyle>
          <a:p>
            <a:fld id="{EB572375-96E0-4DBB-B3D7-B1489209CDB4}" type="slidenum">
              <a:rPr lang="en-US" smtClean="0"/>
              <a:pPr/>
              <a:t>‹#›</a:t>
            </a:fld>
            <a:endParaRPr lang="en-US" dirty="0"/>
          </a:p>
        </p:txBody>
      </p:sp>
    </p:spTree>
    <p:extLst>
      <p:ext uri="{BB962C8B-B14F-4D97-AF65-F5344CB8AC3E}">
        <p14:creationId xmlns:p14="http://schemas.microsoft.com/office/powerpoint/2010/main" val="732207381"/>
      </p:ext>
    </p:extLst>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Lst>
  <p:hf hdr="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0"/>
            <a:ext cx="1219200" cy="685800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6400800" y="6363222"/>
            <a:ext cx="1371600" cy="365125"/>
          </a:xfrm>
          <a:prstGeom prst="rect">
            <a:avLst/>
          </a:prstGeom>
        </p:spPr>
        <p:txBody>
          <a:bodyPr vert="horz" lIns="91440" tIns="45720" rIns="91440" bIns="45720" rtlCol="0" anchor="ctr"/>
          <a:lstStyle>
            <a:lvl1pPr algn="r">
              <a:defRPr sz="1200">
                <a:solidFill>
                  <a:schemeClr val="tx1"/>
                </a:solidFill>
              </a:defRPr>
            </a:lvl1pPr>
          </a:lstStyle>
          <a:p>
            <a:fld id="{AC3983E5-FA16-4CD2-BE02-C696B7B9C3F9}" type="datetime1">
              <a:rPr lang="en-US" smtClean="0"/>
              <a:t>11/24/2016</a:t>
            </a:fld>
            <a:endParaRPr lang="en-US" dirty="0"/>
          </a:p>
        </p:txBody>
      </p:sp>
      <p:sp>
        <p:nvSpPr>
          <p:cNvPr id="5" name="Footer Placeholder 4"/>
          <p:cNvSpPr>
            <a:spLocks noGrp="1"/>
          </p:cNvSpPr>
          <p:nvPr>
            <p:ph type="ftr" sz="quarter" idx="3"/>
          </p:nvPr>
        </p:nvSpPr>
        <p:spPr>
          <a:xfrm>
            <a:off x="1295400" y="6356350"/>
            <a:ext cx="4724400" cy="365125"/>
          </a:xfrm>
          <a:prstGeom prst="rect">
            <a:avLst/>
          </a:prstGeom>
        </p:spPr>
        <p:txBody>
          <a:bodyPr vert="horz" lIns="91440" tIns="45720" rIns="91440" bIns="45720" rtlCol="0" anchor="ctr"/>
          <a:lstStyle>
            <a:lvl1pPr algn="ctr">
              <a:defRPr sz="1200">
                <a:solidFill>
                  <a:schemeClr val="tx1"/>
                </a:solidFill>
              </a:defRPr>
            </a:lvl1pPr>
          </a:lstStyle>
          <a:p>
            <a:pPr>
              <a:defRPr/>
            </a:pPr>
            <a:r>
              <a:rPr lang="en-US" smtClean="0"/>
              <a:t>CSE 1002                             Department of CSE</a:t>
            </a:r>
            <a:endParaRPr lang="en-US">
              <a:solidFill>
                <a:schemeClr val="bg1"/>
              </a:solidFill>
            </a:endParaRPr>
          </a:p>
        </p:txBody>
      </p:sp>
      <p:sp>
        <p:nvSpPr>
          <p:cNvPr id="6"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600" b="1">
                <a:solidFill>
                  <a:schemeClr val="tx1"/>
                </a:solidFill>
              </a:defRPr>
            </a:lvl1pPr>
          </a:lstStyle>
          <a:p>
            <a:pPr>
              <a:defRPr/>
            </a:pPr>
            <a:fld id="{6AC6B502-C6F9-4C85-893A-B0306A04DB04}" type="slidenum">
              <a:rPr lang="en-US" smtClean="0"/>
              <a:pPr>
                <a:defRPr/>
              </a:pPr>
              <a:t>‹#›</a:t>
            </a:fld>
            <a:endParaRPr lang="en-US"/>
          </a:p>
        </p:txBody>
      </p:sp>
      <p:sp>
        <p:nvSpPr>
          <p:cNvPr id="22" name="Title Placeholder 21"/>
          <p:cNvSpPr>
            <a:spLocks noGrp="1"/>
          </p:cNvSpPr>
          <p:nvPr>
            <p:ph type="title"/>
          </p:nvPr>
        </p:nvSpPr>
        <p:spPr>
          <a:xfrm>
            <a:off x="1219199" y="3048000"/>
            <a:ext cx="7823333"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Tree>
    <p:extLst>
      <p:ext uri="{BB962C8B-B14F-4D97-AF65-F5344CB8AC3E}">
        <p14:creationId xmlns:p14="http://schemas.microsoft.com/office/powerpoint/2010/main" val="1323827225"/>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Lst>
  <p:timing>
    <p:tnLst>
      <p:par>
        <p:cTn id="1" dur="indefinite" restart="never" nodeType="tmRoot"/>
      </p:par>
    </p:tnLst>
  </p:timing>
  <p:hf hdr="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0"/>
            <a:ext cx="1219200" cy="685800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6400800" y="6363222"/>
            <a:ext cx="1371600" cy="365125"/>
          </a:xfrm>
          <a:prstGeom prst="rect">
            <a:avLst/>
          </a:prstGeom>
        </p:spPr>
        <p:txBody>
          <a:bodyPr vert="horz" lIns="91440" tIns="45720" rIns="91440" bIns="45720" rtlCol="0" anchor="ctr"/>
          <a:lstStyle>
            <a:lvl1pPr algn="r">
              <a:defRPr sz="1200">
                <a:solidFill>
                  <a:schemeClr val="tx1"/>
                </a:solidFill>
              </a:defRPr>
            </a:lvl1pPr>
          </a:lstStyle>
          <a:p>
            <a:fld id="{F81258AC-2361-472C-96DD-43A1D8C8D752}" type="datetime1">
              <a:rPr lang="en-US" smtClean="0"/>
              <a:t>11/24/2016</a:t>
            </a:fld>
            <a:endParaRPr lang="en-US" dirty="0"/>
          </a:p>
        </p:txBody>
      </p:sp>
      <p:sp>
        <p:nvSpPr>
          <p:cNvPr id="5" name="Footer Placeholder 4"/>
          <p:cNvSpPr>
            <a:spLocks noGrp="1"/>
          </p:cNvSpPr>
          <p:nvPr>
            <p:ph type="ftr" sz="quarter" idx="3"/>
          </p:nvPr>
        </p:nvSpPr>
        <p:spPr>
          <a:xfrm>
            <a:off x="1295400" y="6356350"/>
            <a:ext cx="4724400" cy="365125"/>
          </a:xfrm>
          <a:prstGeom prst="rect">
            <a:avLst/>
          </a:prstGeom>
        </p:spPr>
        <p:txBody>
          <a:bodyPr vert="horz" lIns="91440" tIns="45720" rIns="91440" bIns="45720" rtlCol="0" anchor="ctr"/>
          <a:lstStyle>
            <a:lvl1pPr algn="ctr">
              <a:defRPr sz="1200">
                <a:solidFill>
                  <a:schemeClr val="tx1"/>
                </a:solidFill>
              </a:defRPr>
            </a:lvl1pPr>
          </a:lstStyle>
          <a:p>
            <a:pPr>
              <a:defRPr/>
            </a:pPr>
            <a:r>
              <a:rPr lang="en-US" smtClean="0"/>
              <a:t>CSE 1002                             Department of CSE</a:t>
            </a:r>
            <a:endParaRPr lang="en-US">
              <a:solidFill>
                <a:schemeClr val="bg1"/>
              </a:solidFill>
            </a:endParaRPr>
          </a:p>
        </p:txBody>
      </p:sp>
      <p:sp>
        <p:nvSpPr>
          <p:cNvPr id="6"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600" b="1">
                <a:solidFill>
                  <a:schemeClr val="tx1"/>
                </a:solidFill>
              </a:defRPr>
            </a:lvl1pPr>
          </a:lstStyle>
          <a:p>
            <a:pPr>
              <a:defRPr/>
            </a:pPr>
            <a:fld id="{6AC6B502-C6F9-4C85-893A-B0306A04DB04}" type="slidenum">
              <a:rPr lang="en-US" smtClean="0"/>
              <a:pPr>
                <a:defRPr/>
              </a:pPr>
              <a:t>‹#›</a:t>
            </a:fld>
            <a:endParaRPr lang="en-US"/>
          </a:p>
        </p:txBody>
      </p:sp>
      <p:sp>
        <p:nvSpPr>
          <p:cNvPr id="22" name="Title Placeholder 21"/>
          <p:cNvSpPr>
            <a:spLocks noGrp="1"/>
          </p:cNvSpPr>
          <p:nvPr>
            <p:ph type="title"/>
          </p:nvPr>
        </p:nvSpPr>
        <p:spPr>
          <a:xfrm>
            <a:off x="1219199" y="3048000"/>
            <a:ext cx="7823333"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Tree>
    <p:extLst>
      <p:ext uri="{BB962C8B-B14F-4D97-AF65-F5344CB8AC3E}">
        <p14:creationId xmlns:p14="http://schemas.microsoft.com/office/powerpoint/2010/main" val="1323827225"/>
      </p:ext>
    </p:extLst>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Lst>
  <p:timing>
    <p:tnLst>
      <p:par>
        <p:cTn id="1" dur="indefinite" restart="never" nodeType="tmRoot"/>
      </p:par>
    </p:tnLst>
  </p:timing>
  <p:hf hdr="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6.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3" Type="http://schemas.openxmlformats.org/officeDocument/2006/relationships/hyperlink" Target="MCQ-%20pointers.pptx" TargetMode="External"/><Relationship Id="rId2" Type="http://schemas.openxmlformats.org/officeDocument/2006/relationships/hyperlink" Target="CS-Ponter%20Operations.pdf" TargetMode="External"/><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408113" y="4581525"/>
            <a:ext cx="7772400" cy="1362075"/>
          </a:xfrm>
        </p:spPr>
        <p:txBody>
          <a:bodyPr>
            <a:normAutofit/>
          </a:bodyPr>
          <a:lstStyle/>
          <a:p>
            <a:pPr eaLnBrk="1" hangingPunct="1"/>
            <a:r>
              <a:rPr lang="en-US" sz="4400" spc="1000" dirty="0" smtClean="0">
                <a:solidFill>
                  <a:schemeClr val="tx2"/>
                </a:solidFill>
              </a:rPr>
              <a:t>Pointers</a:t>
            </a:r>
          </a:p>
        </p:txBody>
      </p:sp>
      <p:grpSp>
        <p:nvGrpSpPr>
          <p:cNvPr id="20" name="Group 19"/>
          <p:cNvGrpSpPr/>
          <p:nvPr/>
        </p:nvGrpSpPr>
        <p:grpSpPr>
          <a:xfrm>
            <a:off x="1295400" y="1162247"/>
            <a:ext cx="4038600" cy="3279531"/>
            <a:chOff x="609600" y="1162247"/>
            <a:chExt cx="4038600" cy="3279531"/>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1162247"/>
              <a:ext cx="3552825" cy="3279531"/>
            </a:xfrm>
            <a:prstGeom prst="ellipse">
              <a:avLst/>
            </a:prstGeom>
            <a:ln w="63500" cap="rnd">
              <a:solidFill>
                <a:srgbClr val="000099"/>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1" name="Picture 10"/>
            <p:cNvPicPr>
              <a:picLocks noChangeAspect="1"/>
            </p:cNvPicPr>
            <p:nvPr/>
          </p:nvPicPr>
          <p:blipFill>
            <a:blip r:embed="rId4" cstate="print">
              <a:clrChange>
                <a:clrFrom>
                  <a:srgbClr val="FFFFFF"/>
                </a:clrFrom>
                <a:clrTo>
                  <a:srgbClr val="FFFFFF">
                    <a:alpha val="0"/>
                  </a:srgbClr>
                </a:clrTo>
              </a:clrChange>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3314700" y="3048000"/>
              <a:ext cx="1333500" cy="1333500"/>
            </a:xfrm>
            <a:prstGeom prst="rect">
              <a:avLst/>
            </a:prstGeom>
            <a:ln>
              <a:solidFill>
                <a:srgbClr val="000099"/>
              </a:solidFill>
            </a:ln>
          </p:spPr>
        </p:pic>
      </p:grpSp>
      <p:cxnSp>
        <p:nvCxnSpPr>
          <p:cNvPr id="13" name="Straight Connector 12"/>
          <p:cNvCxnSpPr/>
          <p:nvPr/>
        </p:nvCxnSpPr>
        <p:spPr>
          <a:xfrm>
            <a:off x="1484313" y="4572000"/>
            <a:ext cx="6096000" cy="9525"/>
          </a:xfrm>
          <a:prstGeom prst="line">
            <a:avLst/>
          </a:prstGeom>
          <a:ln>
            <a:solidFill>
              <a:srgbClr val="000099"/>
            </a:solidFill>
            <a:prstDash val="solid"/>
            <a:headEnd type="none" w="med" len="med"/>
            <a:tailEnd type="none" w="med" len="med"/>
          </a:ln>
          <a:effectLst>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
        <p:nvSpPr>
          <p:cNvPr id="7" name="Rectangle 6"/>
          <p:cNvSpPr>
            <a:spLocks noGrp="1" noChangeArrowheads="1"/>
          </p:cNvSpPr>
          <p:nvPr/>
        </p:nvSpPr>
        <p:spPr bwMode="auto">
          <a:xfrm>
            <a:off x="1408113" y="5334000"/>
            <a:ext cx="4191000" cy="60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indent="0" eaLnBrk="1" hangingPunct="1">
              <a:buNone/>
            </a:pPr>
            <a:r>
              <a:rPr lang="en-US" altLang="en-US" sz="3200" dirty="0" smtClean="0">
                <a:latin typeface="+mj-lt"/>
              </a:rPr>
              <a:t>L31-L32</a:t>
            </a:r>
          </a:p>
          <a:p>
            <a:pPr eaLnBrk="1" hangingPunct="1"/>
            <a:endParaRPr lang="en-US" altLang="en-US" sz="3200" dirty="0" smtClean="0">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idx="1"/>
          </p:nvPr>
        </p:nvSpPr>
        <p:spPr>
          <a:xfrm>
            <a:off x="1295400" y="1066800"/>
            <a:ext cx="7848600" cy="5059363"/>
          </a:xfrm>
        </p:spPr>
        <p:txBody>
          <a:bodyPr/>
          <a:lstStyle/>
          <a:p>
            <a:pPr algn="just" eaLnBrk="1" hangingPunct="1">
              <a:buFontTx/>
              <a:buNone/>
            </a:pPr>
            <a:r>
              <a:rPr lang="en-US" sz="2400" b="1" dirty="0" smtClean="0"/>
              <a:t>void  main() {</a:t>
            </a:r>
          </a:p>
          <a:p>
            <a:pPr algn="just" eaLnBrk="1" hangingPunct="1">
              <a:buFontTx/>
              <a:buNone/>
            </a:pPr>
            <a:r>
              <a:rPr lang="en-US" sz="2400" b="1" dirty="0"/>
              <a:t>	</a:t>
            </a:r>
            <a:r>
              <a:rPr lang="en-US" sz="2400" b="1" dirty="0" smtClean="0"/>
              <a:t> </a:t>
            </a:r>
            <a:r>
              <a:rPr lang="en-US" sz="2400" b="1" dirty="0" err="1" smtClean="0"/>
              <a:t>int</a:t>
            </a:r>
            <a:r>
              <a:rPr lang="en-US" sz="2400" b="1" dirty="0" smtClean="0"/>
              <a:t> var1 = 11; //define and initialize</a:t>
            </a:r>
          </a:p>
          <a:p>
            <a:pPr algn="just" eaLnBrk="1" hangingPunct="1">
              <a:buFontTx/>
              <a:buNone/>
            </a:pPr>
            <a:r>
              <a:rPr lang="en-US" sz="2400" b="1" dirty="0" smtClean="0"/>
              <a:t> 	</a:t>
            </a:r>
            <a:r>
              <a:rPr lang="en-US" sz="2400" b="1" dirty="0" err="1" smtClean="0"/>
              <a:t>int</a:t>
            </a:r>
            <a:r>
              <a:rPr lang="en-US" sz="2400" b="1" dirty="0" smtClean="0"/>
              <a:t> var2 = 22; //three variables </a:t>
            </a:r>
          </a:p>
          <a:p>
            <a:pPr algn="just" eaLnBrk="1" hangingPunct="1">
              <a:buFontTx/>
              <a:buNone/>
            </a:pPr>
            <a:r>
              <a:rPr lang="en-US" sz="2400" b="1" dirty="0" smtClean="0"/>
              <a:t> 	</a:t>
            </a:r>
            <a:r>
              <a:rPr lang="en-US" sz="2400" b="1" dirty="0" err="1" smtClean="0"/>
              <a:t>int</a:t>
            </a:r>
            <a:r>
              <a:rPr lang="en-US" sz="2400" b="1" dirty="0" smtClean="0"/>
              <a:t> var3 = 33; </a:t>
            </a:r>
          </a:p>
          <a:p>
            <a:pPr algn="just" eaLnBrk="1" hangingPunct="1">
              <a:buFontTx/>
              <a:buNone/>
            </a:pPr>
            <a:r>
              <a:rPr lang="en-US" sz="2400" b="1" dirty="0" smtClean="0"/>
              <a:t>	</a:t>
            </a:r>
          </a:p>
          <a:p>
            <a:pPr algn="just" eaLnBrk="1" hangingPunct="1">
              <a:buFontTx/>
              <a:buNone/>
            </a:pPr>
            <a:r>
              <a:rPr lang="en-US" sz="2400" b="1" dirty="0"/>
              <a:t>	</a:t>
            </a:r>
            <a:r>
              <a:rPr lang="en-US" sz="2400" b="1" dirty="0" smtClean="0"/>
              <a:t>cout&lt;&lt; &amp;var1 ;//print the addresses </a:t>
            </a:r>
          </a:p>
          <a:p>
            <a:pPr algn="just" eaLnBrk="1" hangingPunct="1">
              <a:buFontTx/>
              <a:buNone/>
            </a:pPr>
            <a:r>
              <a:rPr lang="en-US" sz="2400" b="1" dirty="0" smtClean="0"/>
              <a:t>	</a:t>
            </a:r>
            <a:r>
              <a:rPr lang="en-US" sz="2400" b="1" dirty="0" err="1" smtClean="0"/>
              <a:t>cout</a:t>
            </a:r>
            <a:r>
              <a:rPr lang="en-US" sz="2400" b="1" dirty="0" smtClean="0"/>
              <a:t>&lt;&lt; &amp;var2 ;//of these variables </a:t>
            </a:r>
          </a:p>
          <a:p>
            <a:pPr algn="just" eaLnBrk="1" hangingPunct="1">
              <a:buFontTx/>
              <a:buNone/>
            </a:pPr>
            <a:r>
              <a:rPr lang="en-US" sz="2400" b="1" dirty="0" smtClean="0"/>
              <a:t>	cout&lt;&lt; &amp;var3; </a:t>
            </a:r>
          </a:p>
          <a:p>
            <a:pPr algn="just" eaLnBrk="1" hangingPunct="1">
              <a:buFontTx/>
              <a:buNone/>
            </a:pPr>
            <a:r>
              <a:rPr lang="en-US" sz="2400" b="1" dirty="0" smtClean="0"/>
              <a:t>} </a:t>
            </a:r>
          </a:p>
          <a:p>
            <a:pPr algn="just" eaLnBrk="1" hangingPunct="1">
              <a:buFontTx/>
              <a:buNone/>
            </a:pPr>
            <a:endParaRPr lang="en-US" sz="2400" b="1" dirty="0" smtClean="0"/>
          </a:p>
        </p:txBody>
      </p:sp>
      <p:sp>
        <p:nvSpPr>
          <p:cNvPr id="3" name="Date Placeholder 2"/>
          <p:cNvSpPr>
            <a:spLocks noGrp="1"/>
          </p:cNvSpPr>
          <p:nvPr>
            <p:ph type="dt" sz="half" idx="10"/>
          </p:nvPr>
        </p:nvSpPr>
        <p:spPr/>
        <p:txBody>
          <a:bodyPr/>
          <a:lstStyle/>
          <a:p>
            <a:pPr>
              <a:defRPr/>
            </a:pPr>
            <a:fld id="{555CA4D5-EA37-4D27-8466-1D4CC8CEB95E}" type="datetime1">
              <a:rPr lang="en-US" smtClean="0"/>
              <a:t>11/24/2016</a:t>
            </a:fld>
            <a:endParaRPr lang="en-US"/>
          </a:p>
        </p:txBody>
      </p:sp>
      <p:sp>
        <p:nvSpPr>
          <p:cNvPr id="14340" name="Slide Number Placeholder 3"/>
          <p:cNvSpPr>
            <a:spLocks noGrp="1"/>
          </p:cNvSpPr>
          <p:nvPr>
            <p:ph type="sldNum" sz="quarter" idx="12"/>
          </p:nvPr>
        </p:nvSpPr>
        <p:spPr>
          <a:noFill/>
        </p:spPr>
        <p:txBody>
          <a:bodyPr/>
          <a:lstStyle/>
          <a:p>
            <a:fld id="{25A1E06E-7567-4A53-AE12-A9FD0804B775}" type="slidenum">
              <a:rPr lang="en-US" smtClean="0"/>
              <a:pPr/>
              <a:t>10</a:t>
            </a:fld>
            <a:endParaRPr lang="en-US" smtClean="0"/>
          </a:p>
        </p:txBody>
      </p:sp>
      <p:sp>
        <p:nvSpPr>
          <p:cNvPr id="14339" name="Footer Placeholder 3"/>
          <p:cNvSpPr>
            <a:spLocks noGrp="1"/>
          </p:cNvSpPr>
          <p:nvPr>
            <p:ph type="ftr" sz="quarter" idx="11"/>
          </p:nvPr>
        </p:nvSpPr>
        <p:spPr>
          <a:noFill/>
        </p:spPr>
        <p:txBody>
          <a:bodyPr/>
          <a:lstStyle/>
          <a:p>
            <a:r>
              <a:rPr lang="en-US" smtClean="0"/>
              <a:t>CSE 1002                             Department of CSE</a:t>
            </a:r>
            <a:endParaRPr lang="en-US" smtClean="0">
              <a:solidFill>
                <a:schemeClr val="bg1"/>
              </a:solidFill>
            </a:endParaRPr>
          </a:p>
        </p:txBody>
      </p:sp>
      <p:sp>
        <p:nvSpPr>
          <p:cNvPr id="2" name="Title 1"/>
          <p:cNvSpPr>
            <a:spLocks noGrp="1"/>
          </p:cNvSpPr>
          <p:nvPr>
            <p:ph type="title"/>
          </p:nvPr>
        </p:nvSpPr>
        <p:spPr>
          <a:xfrm>
            <a:off x="1219199" y="152400"/>
            <a:ext cx="7924801" cy="685800"/>
          </a:xfrm>
        </p:spPr>
        <p:txBody>
          <a:bodyPr>
            <a:normAutofit fontScale="90000"/>
          </a:bodyPr>
          <a:lstStyle/>
          <a:p>
            <a:r>
              <a:rPr lang="en-US" dirty="0" smtClean="0"/>
              <a:t>Program to illustrate the address of operator</a:t>
            </a:r>
            <a:endParaRPr lang="en-US" dirty="0"/>
          </a:p>
        </p:txBody>
      </p:sp>
      <p:sp>
        <p:nvSpPr>
          <p:cNvPr id="9" name="Left Arrow 8">
            <a:hlinkClick r:id="" action="ppaction://hlinkshowjump?jump=lastslideviewed"/>
          </p:cNvPr>
          <p:cNvSpPr/>
          <p:nvPr/>
        </p:nvSpPr>
        <p:spPr>
          <a:xfrm>
            <a:off x="76200" y="5486400"/>
            <a:ext cx="838200" cy="762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1295400" y="1066800"/>
            <a:ext cx="7467600" cy="5059363"/>
          </a:xfrm>
        </p:spPr>
        <p:txBody>
          <a:bodyPr/>
          <a:lstStyle/>
          <a:p>
            <a:pPr marL="609600" indent="-609600" eaLnBrk="1" hangingPunct="1">
              <a:lnSpc>
                <a:spcPct val="90000"/>
              </a:lnSpc>
              <a:buFontTx/>
              <a:buNone/>
            </a:pPr>
            <a:r>
              <a:rPr lang="en-US" sz="2400" dirty="0" smtClean="0"/>
              <a:t>Syntax:</a:t>
            </a:r>
          </a:p>
          <a:p>
            <a:pPr marL="609600" indent="-609600" eaLnBrk="1" hangingPunct="1">
              <a:lnSpc>
                <a:spcPct val="90000"/>
              </a:lnSpc>
              <a:buFontTx/>
              <a:buNone/>
            </a:pPr>
            <a:r>
              <a:rPr lang="en-US" sz="2400" dirty="0" smtClean="0"/>
              <a:t>		</a:t>
            </a:r>
            <a:r>
              <a:rPr lang="en-US" sz="2400" b="1" dirty="0" err="1" smtClean="0"/>
              <a:t>data_type</a:t>
            </a:r>
            <a:r>
              <a:rPr lang="en-US" sz="2400" b="1" dirty="0" smtClean="0"/>
              <a:t> * </a:t>
            </a:r>
            <a:r>
              <a:rPr lang="en-US" sz="2400" b="1" dirty="0" err="1" smtClean="0"/>
              <a:t>pt_name</a:t>
            </a:r>
            <a:r>
              <a:rPr lang="en-US" sz="2400" b="1" dirty="0" smtClean="0"/>
              <a:t>;</a:t>
            </a:r>
          </a:p>
          <a:p>
            <a:pPr marL="609600" indent="-609600" eaLnBrk="1" hangingPunct="1">
              <a:lnSpc>
                <a:spcPct val="90000"/>
              </a:lnSpc>
              <a:buFontTx/>
              <a:buNone/>
            </a:pPr>
            <a:endParaRPr lang="en-US" sz="2400" b="1" dirty="0" smtClean="0"/>
          </a:p>
          <a:p>
            <a:pPr marL="609600" indent="-609600" eaLnBrk="1" hangingPunct="1">
              <a:lnSpc>
                <a:spcPct val="90000"/>
              </a:lnSpc>
              <a:buFontTx/>
              <a:buNone/>
            </a:pPr>
            <a:r>
              <a:rPr lang="en-US" sz="2400" dirty="0" smtClean="0"/>
              <a:t>This tells the compiler 3 things about the </a:t>
            </a:r>
            <a:r>
              <a:rPr lang="en-US" sz="2400" b="1" dirty="0" err="1" smtClean="0"/>
              <a:t>pt_name</a:t>
            </a:r>
            <a:r>
              <a:rPr lang="en-US" sz="2400" b="1" dirty="0" smtClean="0"/>
              <a:t>:</a:t>
            </a:r>
          </a:p>
          <a:p>
            <a:pPr marL="609600" indent="-609600" eaLnBrk="1" hangingPunct="1">
              <a:lnSpc>
                <a:spcPct val="90000"/>
              </a:lnSpc>
              <a:buFontTx/>
              <a:buNone/>
            </a:pPr>
            <a:endParaRPr lang="en-US" sz="2400" b="1" dirty="0" smtClean="0"/>
          </a:p>
          <a:p>
            <a:pPr marL="1009650" lvl="1" indent="-609600" eaLnBrk="1" hangingPunct="1">
              <a:lnSpc>
                <a:spcPct val="90000"/>
              </a:lnSpc>
              <a:buFont typeface="Wingdings" pitchFamily="2" charset="2"/>
              <a:buChar char="§"/>
            </a:pPr>
            <a:r>
              <a:rPr lang="en-US" sz="2400" dirty="0" smtClean="0"/>
              <a:t>The </a:t>
            </a:r>
            <a:r>
              <a:rPr lang="en-US" sz="2400" b="1" dirty="0" smtClean="0"/>
              <a:t>asterisk</a:t>
            </a:r>
            <a:r>
              <a:rPr lang="en-US" sz="2400" dirty="0" smtClean="0"/>
              <a:t>(*) tells the variable </a:t>
            </a:r>
            <a:r>
              <a:rPr lang="en-US" sz="2400" b="1" dirty="0" err="1" smtClean="0"/>
              <a:t>pt_name</a:t>
            </a:r>
            <a:r>
              <a:rPr lang="en-US" sz="2400" b="1" dirty="0" smtClean="0"/>
              <a:t> </a:t>
            </a:r>
            <a:r>
              <a:rPr lang="en-US" sz="2400" dirty="0" smtClean="0"/>
              <a:t>is a  </a:t>
            </a:r>
            <a:r>
              <a:rPr lang="en-US" sz="2400" b="1" dirty="0" smtClean="0"/>
              <a:t>pointer variable</a:t>
            </a:r>
            <a:r>
              <a:rPr lang="en-US" sz="2400" dirty="0" smtClean="0"/>
              <a:t>.</a:t>
            </a:r>
          </a:p>
          <a:p>
            <a:pPr marL="1009650" lvl="1" indent="-609600" eaLnBrk="1" hangingPunct="1">
              <a:lnSpc>
                <a:spcPct val="90000"/>
              </a:lnSpc>
              <a:buFont typeface="Wingdings" pitchFamily="2" charset="2"/>
              <a:buChar char="§"/>
            </a:pPr>
            <a:r>
              <a:rPr lang="en-US" sz="2400" b="1" dirty="0" err="1" smtClean="0"/>
              <a:t>pt_name</a:t>
            </a:r>
            <a:r>
              <a:rPr lang="en-US" sz="2400" dirty="0" smtClean="0"/>
              <a:t> needs a </a:t>
            </a:r>
            <a:r>
              <a:rPr lang="en-US" sz="2400" b="1" dirty="0" smtClean="0"/>
              <a:t>memory location</a:t>
            </a:r>
            <a:r>
              <a:rPr lang="en-US" sz="2400" dirty="0" smtClean="0"/>
              <a:t>.</a:t>
            </a:r>
          </a:p>
          <a:p>
            <a:pPr marL="1009650" lvl="1" indent="-609600" eaLnBrk="1" hangingPunct="1">
              <a:lnSpc>
                <a:spcPct val="90000"/>
              </a:lnSpc>
              <a:buFont typeface="Wingdings" pitchFamily="2" charset="2"/>
              <a:buChar char="§"/>
            </a:pPr>
            <a:r>
              <a:rPr lang="en-US" sz="2400" b="1" dirty="0" err="1" smtClean="0"/>
              <a:t>pt_name</a:t>
            </a:r>
            <a:r>
              <a:rPr lang="en-US" sz="2400" dirty="0" smtClean="0"/>
              <a:t>  points to a variable of type </a:t>
            </a:r>
            <a:r>
              <a:rPr lang="en-US" sz="2400" b="1" dirty="0" smtClean="0"/>
              <a:t>data_ type</a:t>
            </a:r>
          </a:p>
        </p:txBody>
      </p:sp>
      <p:sp>
        <p:nvSpPr>
          <p:cNvPr id="2" name="Date Placeholder 1"/>
          <p:cNvSpPr>
            <a:spLocks noGrp="1"/>
          </p:cNvSpPr>
          <p:nvPr>
            <p:ph type="dt" sz="half" idx="10"/>
          </p:nvPr>
        </p:nvSpPr>
        <p:spPr/>
        <p:txBody>
          <a:bodyPr/>
          <a:lstStyle/>
          <a:p>
            <a:pPr>
              <a:defRPr/>
            </a:pPr>
            <a:fld id="{FC828E92-DC6C-49AF-B8F1-3A968DB2139B}" type="datetime1">
              <a:rPr lang="en-US" smtClean="0"/>
              <a:t>11/24/2016</a:t>
            </a:fld>
            <a:endParaRPr lang="en-US"/>
          </a:p>
        </p:txBody>
      </p:sp>
      <p:sp>
        <p:nvSpPr>
          <p:cNvPr id="16389" name="Slide Number Placeholder 4"/>
          <p:cNvSpPr>
            <a:spLocks noGrp="1"/>
          </p:cNvSpPr>
          <p:nvPr>
            <p:ph type="sldNum" sz="quarter" idx="12"/>
          </p:nvPr>
        </p:nvSpPr>
        <p:spPr>
          <a:noFill/>
        </p:spPr>
        <p:txBody>
          <a:bodyPr/>
          <a:lstStyle/>
          <a:p>
            <a:fld id="{3617F252-1511-4438-90DE-E0D66402B526}" type="slidenum">
              <a:rPr lang="en-US" smtClean="0"/>
              <a:pPr/>
              <a:t>11</a:t>
            </a:fld>
            <a:endParaRPr lang="en-US" smtClean="0"/>
          </a:p>
        </p:txBody>
      </p:sp>
      <p:sp>
        <p:nvSpPr>
          <p:cNvPr id="16388" name="Footer Placeholder 3"/>
          <p:cNvSpPr>
            <a:spLocks noGrp="1"/>
          </p:cNvSpPr>
          <p:nvPr>
            <p:ph type="ftr" sz="quarter" idx="11"/>
          </p:nvPr>
        </p:nvSpPr>
        <p:spPr>
          <a:noFill/>
        </p:spPr>
        <p:txBody>
          <a:bodyPr/>
          <a:lstStyle/>
          <a:p>
            <a:r>
              <a:rPr lang="en-US" smtClean="0"/>
              <a:t>CSE 1002                             Department of CSE</a:t>
            </a:r>
            <a:endParaRPr lang="en-US" smtClean="0">
              <a:solidFill>
                <a:schemeClr val="bg1"/>
              </a:solidFill>
            </a:endParaRPr>
          </a:p>
        </p:txBody>
      </p:sp>
      <p:sp>
        <p:nvSpPr>
          <p:cNvPr id="16386" name="Rectangle 2"/>
          <p:cNvSpPr>
            <a:spLocks noGrp="1" noChangeArrowheads="1"/>
          </p:cNvSpPr>
          <p:nvPr>
            <p:ph type="title"/>
          </p:nvPr>
        </p:nvSpPr>
        <p:spPr/>
        <p:txBody>
          <a:bodyPr>
            <a:noAutofit/>
          </a:bodyPr>
          <a:lstStyle/>
          <a:p>
            <a:pPr algn="l" eaLnBrk="1" hangingPunct="1"/>
            <a:r>
              <a:rPr lang="en-US" dirty="0" smtClean="0"/>
              <a:t>Declaring and initializing pointers</a:t>
            </a:r>
          </a:p>
        </p:txBody>
      </p:sp>
      <p:sp>
        <p:nvSpPr>
          <p:cNvPr id="9" name="Left Arrow 8">
            <a:hlinkClick r:id="" action="ppaction://hlinkshowjump?jump=lastslideviewed"/>
          </p:cNvPr>
          <p:cNvSpPr/>
          <p:nvPr/>
        </p:nvSpPr>
        <p:spPr>
          <a:xfrm>
            <a:off x="76200" y="5486400"/>
            <a:ext cx="838200" cy="762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idx="1"/>
          </p:nvPr>
        </p:nvSpPr>
        <p:spPr>
          <a:xfrm>
            <a:off x="1295400" y="1066800"/>
            <a:ext cx="7467600" cy="5059363"/>
          </a:xfrm>
        </p:spPr>
        <p:txBody>
          <a:bodyPr/>
          <a:lstStyle/>
          <a:p>
            <a:pPr algn="just" eaLnBrk="1" hangingPunct="1">
              <a:lnSpc>
                <a:spcPct val="90000"/>
              </a:lnSpc>
              <a:spcBef>
                <a:spcPts val="300"/>
              </a:spcBef>
              <a:buFontTx/>
              <a:buNone/>
            </a:pPr>
            <a:r>
              <a:rPr lang="en-US" sz="2400" dirty="0" smtClean="0"/>
              <a:t>Example:</a:t>
            </a:r>
          </a:p>
          <a:p>
            <a:pPr algn="just" eaLnBrk="1" hangingPunct="1">
              <a:lnSpc>
                <a:spcPct val="90000"/>
              </a:lnSpc>
              <a:spcBef>
                <a:spcPts val="300"/>
              </a:spcBef>
              <a:buFontTx/>
              <a:buNone/>
            </a:pPr>
            <a:r>
              <a:rPr lang="en-US" sz="2400" dirty="0"/>
              <a:t> </a:t>
            </a:r>
            <a:r>
              <a:rPr lang="en-US" sz="2400" dirty="0" smtClean="0"/>
              <a:t> 		</a:t>
            </a:r>
            <a:r>
              <a:rPr lang="en-US" sz="2400" b="1" dirty="0" err="1" smtClean="0"/>
              <a:t>int</a:t>
            </a:r>
            <a:r>
              <a:rPr lang="en-US" sz="2400" b="1" dirty="0" smtClean="0"/>
              <a:t>  *p;  //</a:t>
            </a:r>
            <a:r>
              <a:rPr lang="en-US" sz="2400" dirty="0" smtClean="0"/>
              <a:t>declares a variable </a:t>
            </a:r>
            <a:r>
              <a:rPr lang="en-US" sz="2400" b="1" dirty="0" smtClean="0"/>
              <a:t>p</a:t>
            </a:r>
            <a:r>
              <a:rPr lang="en-US" sz="2400" dirty="0" smtClean="0"/>
              <a:t> as a </a:t>
            </a:r>
            <a:r>
              <a:rPr lang="en-US" sz="2400" b="1" dirty="0" smtClean="0"/>
              <a:t>pointer variable </a:t>
            </a:r>
            <a:r>
              <a:rPr lang="en-US" sz="2400" dirty="0" smtClean="0"/>
              <a:t>that points to an integer data type.</a:t>
            </a:r>
          </a:p>
          <a:p>
            <a:pPr algn="just" eaLnBrk="1" hangingPunct="1">
              <a:lnSpc>
                <a:spcPct val="90000"/>
              </a:lnSpc>
              <a:spcBef>
                <a:spcPts val="300"/>
              </a:spcBef>
              <a:buFontTx/>
              <a:buNone/>
            </a:pPr>
            <a:endParaRPr lang="en-US" sz="2400" dirty="0" smtClean="0"/>
          </a:p>
          <a:p>
            <a:pPr algn="just" eaLnBrk="1" hangingPunct="1">
              <a:lnSpc>
                <a:spcPct val="90000"/>
              </a:lnSpc>
              <a:spcBef>
                <a:spcPts val="300"/>
              </a:spcBef>
              <a:buFontTx/>
              <a:buNone/>
            </a:pPr>
            <a:r>
              <a:rPr lang="en-US" sz="2400" b="1" dirty="0" smtClean="0"/>
              <a:t>		float *x;    //</a:t>
            </a:r>
            <a:r>
              <a:rPr lang="en-US" sz="2400" dirty="0" smtClean="0">
                <a:sym typeface="Wingdings" pitchFamily="2" charset="2"/>
              </a:rPr>
              <a:t>	</a:t>
            </a:r>
            <a:r>
              <a:rPr lang="en-US" sz="2400" dirty="0" smtClean="0"/>
              <a:t>declares </a:t>
            </a:r>
            <a:r>
              <a:rPr lang="en-US" sz="2400" b="1" dirty="0" smtClean="0"/>
              <a:t>x</a:t>
            </a:r>
            <a:r>
              <a:rPr lang="en-US" sz="2400" dirty="0" smtClean="0"/>
              <a:t> as a </a:t>
            </a:r>
            <a:r>
              <a:rPr lang="en-US" sz="2400" b="1" dirty="0" smtClean="0"/>
              <a:t>pointer</a:t>
            </a:r>
            <a:r>
              <a:rPr lang="en-US" sz="2400" dirty="0" smtClean="0"/>
              <a:t> to floating point variable.</a:t>
            </a:r>
          </a:p>
          <a:p>
            <a:pPr algn="just" eaLnBrk="1" hangingPunct="1">
              <a:lnSpc>
                <a:spcPct val="90000"/>
              </a:lnSpc>
              <a:spcBef>
                <a:spcPts val="300"/>
              </a:spcBef>
              <a:buFontTx/>
              <a:buNone/>
            </a:pPr>
            <a:endParaRPr lang="en-US" sz="2400" dirty="0" smtClean="0"/>
          </a:p>
          <a:p>
            <a:pPr algn="just">
              <a:lnSpc>
                <a:spcPct val="90000"/>
              </a:lnSpc>
              <a:spcBef>
                <a:spcPts val="300"/>
              </a:spcBef>
            </a:pPr>
            <a:r>
              <a:rPr lang="en-US" sz="2400" dirty="0" smtClean="0"/>
              <a:t>Once a pointer variable has been declared, it can be made to point to a variable using an assignment statement :</a:t>
            </a:r>
            <a:endParaRPr lang="en-US" sz="2400" dirty="0"/>
          </a:p>
          <a:p>
            <a:pPr marL="457200" lvl="1" indent="0" algn="just">
              <a:lnSpc>
                <a:spcPct val="90000"/>
              </a:lnSpc>
              <a:spcBef>
                <a:spcPts val="300"/>
              </a:spcBef>
              <a:buNone/>
            </a:pPr>
            <a:r>
              <a:rPr lang="en-US" sz="2000" b="1" dirty="0" smtClean="0"/>
              <a:t> 	</a:t>
            </a:r>
            <a:r>
              <a:rPr lang="en-US" sz="2000" b="1" dirty="0" err="1" smtClean="0"/>
              <a:t>int</a:t>
            </a:r>
            <a:r>
              <a:rPr lang="en-US" sz="2000" b="1" dirty="0" smtClean="0"/>
              <a:t> quantity;</a:t>
            </a:r>
          </a:p>
          <a:p>
            <a:pPr marL="457200" lvl="1" indent="0" algn="just">
              <a:lnSpc>
                <a:spcPct val="90000"/>
              </a:lnSpc>
              <a:spcBef>
                <a:spcPts val="300"/>
              </a:spcBef>
              <a:buNone/>
            </a:pPr>
            <a:r>
              <a:rPr lang="en-US" sz="2400" b="1" dirty="0" smtClean="0"/>
              <a:t> 	p = &amp;quantity;   // p</a:t>
            </a:r>
            <a:r>
              <a:rPr lang="en-US" sz="2400" dirty="0" smtClean="0"/>
              <a:t> now contains the address of </a:t>
            </a:r>
            <a:r>
              <a:rPr lang="en-US" sz="2400" b="1" dirty="0" smtClean="0"/>
              <a:t>quantity</a:t>
            </a:r>
            <a:r>
              <a:rPr lang="en-US" sz="2400" dirty="0" smtClean="0"/>
              <a:t>. This is  known as </a:t>
            </a:r>
            <a:r>
              <a:rPr lang="en-US" sz="2400" b="1" dirty="0" smtClean="0"/>
              <a:t>pointer initialization</a:t>
            </a:r>
            <a:r>
              <a:rPr lang="en-US" sz="2400" dirty="0" smtClean="0"/>
              <a:t>.</a:t>
            </a:r>
          </a:p>
        </p:txBody>
      </p:sp>
      <p:sp>
        <p:nvSpPr>
          <p:cNvPr id="2" name="Date Placeholder 1"/>
          <p:cNvSpPr>
            <a:spLocks noGrp="1"/>
          </p:cNvSpPr>
          <p:nvPr>
            <p:ph type="dt" sz="half" idx="10"/>
          </p:nvPr>
        </p:nvSpPr>
        <p:spPr/>
        <p:txBody>
          <a:bodyPr/>
          <a:lstStyle/>
          <a:p>
            <a:pPr>
              <a:defRPr/>
            </a:pPr>
            <a:fld id="{36FEE6C8-2413-4309-A15E-1BC619EECDE1}" type="datetime1">
              <a:rPr lang="en-US" smtClean="0"/>
              <a:t>11/24/2016</a:t>
            </a:fld>
            <a:endParaRPr lang="en-US"/>
          </a:p>
        </p:txBody>
      </p:sp>
      <p:sp>
        <p:nvSpPr>
          <p:cNvPr id="17412" name="Slide Number Placeholder 3"/>
          <p:cNvSpPr>
            <a:spLocks noGrp="1"/>
          </p:cNvSpPr>
          <p:nvPr>
            <p:ph type="sldNum" sz="quarter" idx="12"/>
          </p:nvPr>
        </p:nvSpPr>
        <p:spPr>
          <a:noFill/>
        </p:spPr>
        <p:txBody>
          <a:bodyPr/>
          <a:lstStyle/>
          <a:p>
            <a:fld id="{6A04FF39-3A6A-4745-A80C-E687EAEF533A}" type="slidenum">
              <a:rPr lang="en-US" smtClean="0"/>
              <a:pPr/>
              <a:t>12</a:t>
            </a:fld>
            <a:endParaRPr lang="en-US" smtClean="0"/>
          </a:p>
        </p:txBody>
      </p:sp>
      <p:sp>
        <p:nvSpPr>
          <p:cNvPr id="17411" name="Footer Placeholder 3"/>
          <p:cNvSpPr>
            <a:spLocks noGrp="1"/>
          </p:cNvSpPr>
          <p:nvPr>
            <p:ph type="ftr" sz="quarter" idx="11"/>
          </p:nvPr>
        </p:nvSpPr>
        <p:spPr>
          <a:noFill/>
        </p:spPr>
        <p:txBody>
          <a:bodyPr/>
          <a:lstStyle/>
          <a:p>
            <a:r>
              <a:rPr lang="en-US" smtClean="0"/>
              <a:t>CSE 1002                             Department of CSE</a:t>
            </a:r>
            <a:endParaRPr lang="en-US" smtClean="0">
              <a:solidFill>
                <a:schemeClr val="bg1"/>
              </a:solidFill>
            </a:endParaRPr>
          </a:p>
        </p:txBody>
      </p:sp>
      <p:sp>
        <p:nvSpPr>
          <p:cNvPr id="17413" name="Rectangle 2"/>
          <p:cNvSpPr>
            <a:spLocks noGrp="1" noChangeArrowheads="1"/>
          </p:cNvSpPr>
          <p:nvPr>
            <p:ph type="title"/>
          </p:nvPr>
        </p:nvSpPr>
        <p:spPr/>
        <p:txBody>
          <a:bodyPr>
            <a:noAutofit/>
          </a:bodyPr>
          <a:lstStyle/>
          <a:p>
            <a:pPr algn="l" eaLnBrk="1" hangingPunct="1"/>
            <a:r>
              <a:rPr lang="en-US" dirty="0" smtClean="0"/>
              <a:t>Declaring and initializing pointers</a:t>
            </a:r>
          </a:p>
        </p:txBody>
      </p:sp>
      <p:sp>
        <p:nvSpPr>
          <p:cNvPr id="9" name="Left Arrow 8">
            <a:hlinkClick r:id="" action="ppaction://hlinkshowjump?jump=lastslideviewed"/>
          </p:cNvPr>
          <p:cNvSpPr/>
          <p:nvPr/>
        </p:nvSpPr>
        <p:spPr>
          <a:xfrm>
            <a:off x="76200" y="5486400"/>
            <a:ext cx="838200" cy="762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3"/>
          <p:cNvSpPr>
            <a:spLocks noGrp="1" noChangeArrowheads="1"/>
          </p:cNvSpPr>
          <p:nvPr>
            <p:ph idx="1"/>
          </p:nvPr>
        </p:nvSpPr>
        <p:spPr>
          <a:xfrm>
            <a:off x="1295400" y="1066800"/>
            <a:ext cx="7848600" cy="5059363"/>
          </a:xfrm>
        </p:spPr>
        <p:txBody>
          <a:bodyPr/>
          <a:lstStyle/>
          <a:p>
            <a:pPr algn="just" eaLnBrk="1" hangingPunct="1">
              <a:buFontTx/>
              <a:buNone/>
              <a:defRPr/>
            </a:pPr>
            <a:r>
              <a:rPr lang="en-US" sz="2400" b="1" dirty="0" err="1" smtClean="0"/>
              <a:t>int</a:t>
            </a:r>
            <a:r>
              <a:rPr lang="en-US" sz="2400" b="1" dirty="0" smtClean="0"/>
              <a:t> </a:t>
            </a:r>
            <a:r>
              <a:rPr lang="en-US" sz="2400" b="1" dirty="0"/>
              <a:t>v; </a:t>
            </a:r>
            <a:r>
              <a:rPr lang="en-US" sz="2400" dirty="0"/>
              <a:t>	//defines variable v of type </a:t>
            </a:r>
            <a:r>
              <a:rPr lang="en-US" sz="2400" dirty="0" err="1"/>
              <a:t>int</a:t>
            </a:r>
            <a:r>
              <a:rPr lang="en-US" sz="2400" dirty="0"/>
              <a:t> </a:t>
            </a:r>
          </a:p>
          <a:p>
            <a:pPr algn="just" eaLnBrk="1" hangingPunct="1">
              <a:buFontTx/>
              <a:buNone/>
              <a:defRPr/>
            </a:pPr>
            <a:r>
              <a:rPr lang="en-US" sz="2400" b="1" dirty="0" err="1"/>
              <a:t>int</a:t>
            </a:r>
            <a:r>
              <a:rPr lang="en-US" sz="2400" b="1" dirty="0"/>
              <a:t>* p; </a:t>
            </a:r>
            <a:r>
              <a:rPr lang="en-US" sz="2400" dirty="0"/>
              <a:t>	//defines p as a pointer to </a:t>
            </a:r>
            <a:r>
              <a:rPr lang="en-US" sz="2400" dirty="0" err="1"/>
              <a:t>int</a:t>
            </a:r>
            <a:r>
              <a:rPr lang="en-US" sz="2400" dirty="0"/>
              <a:t> </a:t>
            </a:r>
          </a:p>
          <a:p>
            <a:pPr algn="just" eaLnBrk="1" hangingPunct="1">
              <a:buFontTx/>
              <a:buNone/>
              <a:defRPr/>
            </a:pPr>
            <a:endParaRPr lang="en-US" sz="2400" b="1" dirty="0" smtClean="0"/>
          </a:p>
          <a:p>
            <a:pPr algn="just" eaLnBrk="1" hangingPunct="1">
              <a:buFontTx/>
              <a:buNone/>
              <a:defRPr/>
            </a:pPr>
            <a:r>
              <a:rPr lang="en-US" sz="2400" b="1" dirty="0" smtClean="0"/>
              <a:t>p </a:t>
            </a:r>
            <a:r>
              <a:rPr lang="en-US" sz="2400" b="1" dirty="0"/>
              <a:t>= &amp;v; </a:t>
            </a:r>
            <a:r>
              <a:rPr lang="en-US" sz="2400" dirty="0"/>
              <a:t> </a:t>
            </a:r>
            <a:r>
              <a:rPr lang="en-US" sz="2400" dirty="0" smtClean="0"/>
              <a:t> //</a:t>
            </a:r>
            <a:r>
              <a:rPr lang="en-US" sz="2400" dirty="0"/>
              <a:t>assigns address of variable v to  </a:t>
            </a:r>
            <a:r>
              <a:rPr lang="en-US" sz="2400" dirty="0" smtClean="0"/>
              <a:t>pointer </a:t>
            </a:r>
            <a:r>
              <a:rPr lang="en-US" sz="2400" dirty="0"/>
              <a:t>p </a:t>
            </a:r>
            <a:endParaRPr lang="en-US" sz="2400" dirty="0" smtClean="0"/>
          </a:p>
          <a:p>
            <a:pPr algn="just" eaLnBrk="1" hangingPunct="1">
              <a:buFontTx/>
              <a:buNone/>
              <a:defRPr/>
            </a:pPr>
            <a:endParaRPr lang="en-US" sz="2400" dirty="0"/>
          </a:p>
          <a:p>
            <a:pPr algn="just" eaLnBrk="1" hangingPunct="1">
              <a:buFontTx/>
              <a:buNone/>
              <a:defRPr/>
            </a:pPr>
            <a:r>
              <a:rPr lang="en-US" sz="2400" b="1" dirty="0" smtClean="0"/>
              <a:t>Now…</a:t>
            </a:r>
          </a:p>
          <a:p>
            <a:pPr algn="just" eaLnBrk="1" hangingPunct="1">
              <a:buFontTx/>
              <a:buNone/>
              <a:defRPr/>
            </a:pPr>
            <a:r>
              <a:rPr lang="en-US" sz="2400" b="1" dirty="0" smtClean="0"/>
              <a:t>	v </a:t>
            </a:r>
            <a:r>
              <a:rPr lang="en-US" sz="2400" b="1" dirty="0"/>
              <a:t>= 3; </a:t>
            </a:r>
            <a:r>
              <a:rPr lang="en-US" sz="2400" dirty="0"/>
              <a:t>	//assigns 3 to v </a:t>
            </a:r>
          </a:p>
          <a:p>
            <a:pPr algn="just" eaLnBrk="1" hangingPunct="1">
              <a:buFontTx/>
              <a:buNone/>
              <a:defRPr/>
            </a:pPr>
            <a:r>
              <a:rPr lang="en-US" sz="2400" b="1" dirty="0" smtClean="0"/>
              <a:t>   *</a:t>
            </a:r>
            <a:r>
              <a:rPr lang="en-US" sz="2400" b="1" dirty="0"/>
              <a:t>p = 3; </a:t>
            </a:r>
            <a:r>
              <a:rPr lang="en-US" sz="2400" dirty="0"/>
              <a:t>	//also assigns 3 to v </a:t>
            </a:r>
          </a:p>
        </p:txBody>
      </p:sp>
      <p:sp>
        <p:nvSpPr>
          <p:cNvPr id="2" name="Date Placeholder 1"/>
          <p:cNvSpPr>
            <a:spLocks noGrp="1"/>
          </p:cNvSpPr>
          <p:nvPr>
            <p:ph type="dt" sz="half" idx="10"/>
          </p:nvPr>
        </p:nvSpPr>
        <p:spPr/>
        <p:txBody>
          <a:bodyPr/>
          <a:lstStyle/>
          <a:p>
            <a:pPr>
              <a:defRPr/>
            </a:pPr>
            <a:fld id="{10B5424D-C2DD-4906-B68E-8522F98BB892}" type="datetime1">
              <a:rPr lang="en-US" smtClean="0"/>
              <a:t>11/24/2016</a:t>
            </a:fld>
            <a:endParaRPr lang="en-US"/>
          </a:p>
        </p:txBody>
      </p:sp>
      <p:sp>
        <p:nvSpPr>
          <p:cNvPr id="25604" name="Slide Number Placeholder 3"/>
          <p:cNvSpPr>
            <a:spLocks noGrp="1"/>
          </p:cNvSpPr>
          <p:nvPr>
            <p:ph type="sldNum" sz="quarter" idx="12"/>
          </p:nvPr>
        </p:nvSpPr>
        <p:spPr>
          <a:noFill/>
        </p:spPr>
        <p:txBody>
          <a:bodyPr/>
          <a:lstStyle/>
          <a:p>
            <a:fld id="{57724925-27E0-4C7C-B314-C280AD43604F}" type="slidenum">
              <a:rPr lang="en-US" smtClean="0"/>
              <a:pPr/>
              <a:t>13</a:t>
            </a:fld>
            <a:endParaRPr lang="en-US" smtClean="0"/>
          </a:p>
        </p:txBody>
      </p:sp>
      <p:sp>
        <p:nvSpPr>
          <p:cNvPr id="25603" name="Footer Placeholder 3"/>
          <p:cNvSpPr>
            <a:spLocks noGrp="1"/>
          </p:cNvSpPr>
          <p:nvPr>
            <p:ph type="ftr" sz="quarter" idx="11"/>
          </p:nvPr>
        </p:nvSpPr>
        <p:spPr>
          <a:noFill/>
        </p:spPr>
        <p:txBody>
          <a:bodyPr/>
          <a:lstStyle/>
          <a:p>
            <a:r>
              <a:rPr lang="en-US" smtClean="0"/>
              <a:t>CSE 1002                             Department of CSE</a:t>
            </a:r>
            <a:endParaRPr lang="en-US" smtClean="0">
              <a:solidFill>
                <a:schemeClr val="bg1"/>
              </a:solidFill>
            </a:endParaRPr>
          </a:p>
        </p:txBody>
      </p:sp>
      <p:sp>
        <p:nvSpPr>
          <p:cNvPr id="25605" name="Rectangle 2"/>
          <p:cNvSpPr>
            <a:spLocks noGrp="1" noChangeArrowheads="1"/>
          </p:cNvSpPr>
          <p:nvPr>
            <p:ph type="title"/>
          </p:nvPr>
        </p:nvSpPr>
        <p:spPr/>
        <p:txBody>
          <a:bodyPr>
            <a:noAutofit/>
          </a:bodyPr>
          <a:lstStyle/>
          <a:p>
            <a:pPr algn="l" eaLnBrk="1" hangingPunct="1"/>
            <a:r>
              <a:rPr lang="en-US" dirty="0" smtClean="0"/>
              <a:t>Summary till now …  </a:t>
            </a:r>
          </a:p>
        </p:txBody>
      </p:sp>
      <p:sp>
        <p:nvSpPr>
          <p:cNvPr id="9" name="Left Arrow 8">
            <a:hlinkClick r:id="" action="ppaction://hlinkshowjump?jump=lastslideviewed"/>
          </p:cNvPr>
          <p:cNvSpPr/>
          <p:nvPr/>
        </p:nvSpPr>
        <p:spPr>
          <a:xfrm>
            <a:off x="76200" y="5486400"/>
            <a:ext cx="838200" cy="762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idx="1"/>
          </p:nvPr>
        </p:nvSpPr>
        <p:spPr>
          <a:xfrm>
            <a:off x="1295400" y="1035562"/>
            <a:ext cx="7620000" cy="5090602"/>
          </a:xfrm>
        </p:spPr>
        <p:txBody>
          <a:bodyPr/>
          <a:lstStyle/>
          <a:p>
            <a:pPr marL="609600" indent="-609600" algn="just" eaLnBrk="1" hangingPunct="1">
              <a:lnSpc>
                <a:spcPct val="90000"/>
              </a:lnSpc>
              <a:spcBef>
                <a:spcPts val="600"/>
              </a:spcBef>
              <a:spcAft>
                <a:spcPts val="600"/>
              </a:spcAft>
              <a:buFont typeface="Wingdings" pitchFamily="2" charset="2"/>
              <a:buChar char="§"/>
            </a:pPr>
            <a:r>
              <a:rPr lang="en-US" sz="2400" dirty="0" smtClean="0"/>
              <a:t>Before a pointer is initialized, it should not be used.</a:t>
            </a:r>
          </a:p>
          <a:p>
            <a:pPr marL="609600" indent="-609600" algn="just" eaLnBrk="1" hangingPunct="1">
              <a:lnSpc>
                <a:spcPct val="90000"/>
              </a:lnSpc>
              <a:spcBef>
                <a:spcPts val="600"/>
              </a:spcBef>
              <a:spcAft>
                <a:spcPts val="600"/>
              </a:spcAft>
              <a:buFont typeface="Wingdings" pitchFamily="2" charset="2"/>
              <a:buChar char="§"/>
            </a:pPr>
            <a:r>
              <a:rPr lang="en-US" sz="2400" dirty="0" smtClean="0"/>
              <a:t>We must ensure that the pointer variables always point to the corresponding type of data.</a:t>
            </a:r>
          </a:p>
          <a:p>
            <a:pPr marL="609600" indent="-609600" algn="just" eaLnBrk="1" hangingPunct="1">
              <a:lnSpc>
                <a:spcPct val="90000"/>
              </a:lnSpc>
              <a:spcBef>
                <a:spcPts val="600"/>
              </a:spcBef>
              <a:spcAft>
                <a:spcPts val="600"/>
              </a:spcAft>
              <a:buFont typeface="Wingdings" pitchFamily="2" charset="2"/>
              <a:buChar char="§"/>
            </a:pPr>
            <a:r>
              <a:rPr lang="en-US" sz="2400" dirty="0" smtClean="0"/>
              <a:t>Assigning an </a:t>
            </a:r>
            <a:r>
              <a:rPr lang="en-US" sz="2400" b="1" dirty="0" smtClean="0"/>
              <a:t>absolute address</a:t>
            </a:r>
            <a:r>
              <a:rPr lang="en-US" sz="2400" dirty="0" smtClean="0"/>
              <a:t> to a pointer variable is prohibited.  </a:t>
            </a:r>
            <a:r>
              <a:rPr lang="en-US" sz="2400" b="1" dirty="0" err="1" smtClean="0"/>
              <a:t>i.e</a:t>
            </a:r>
            <a:r>
              <a:rPr lang="en-US" sz="2400" b="1" dirty="0" smtClean="0"/>
              <a:t>  p=5000</a:t>
            </a:r>
          </a:p>
          <a:p>
            <a:pPr marL="609600" indent="-609600" algn="just" eaLnBrk="1" hangingPunct="1">
              <a:lnSpc>
                <a:spcPct val="90000"/>
              </a:lnSpc>
              <a:spcBef>
                <a:spcPts val="600"/>
              </a:spcBef>
              <a:spcAft>
                <a:spcPts val="600"/>
              </a:spcAft>
              <a:buFont typeface="Wingdings" pitchFamily="2" charset="2"/>
              <a:buChar char="§"/>
            </a:pPr>
            <a:r>
              <a:rPr lang="en-US" sz="2400" dirty="0" smtClean="0"/>
              <a:t>A </a:t>
            </a:r>
            <a:r>
              <a:rPr lang="en-US" sz="2400" dirty="0"/>
              <a:t>pointer variable can be initialized in its declaration itself. </a:t>
            </a:r>
          </a:p>
          <a:p>
            <a:pPr marL="0" indent="0" algn="just">
              <a:lnSpc>
                <a:spcPct val="90000"/>
              </a:lnSpc>
              <a:spcBef>
                <a:spcPts val="600"/>
              </a:spcBef>
              <a:spcAft>
                <a:spcPts val="600"/>
              </a:spcAft>
              <a:buNone/>
            </a:pPr>
            <a:r>
              <a:rPr lang="en-US" sz="2400" dirty="0" smtClean="0"/>
              <a:t>	Example:</a:t>
            </a:r>
          </a:p>
          <a:p>
            <a:pPr marL="609600" indent="-609600" algn="just" eaLnBrk="1" hangingPunct="1">
              <a:lnSpc>
                <a:spcPct val="90000"/>
              </a:lnSpc>
              <a:spcBef>
                <a:spcPts val="600"/>
              </a:spcBef>
              <a:spcAft>
                <a:spcPts val="600"/>
              </a:spcAft>
              <a:buFontTx/>
              <a:buNone/>
            </a:pPr>
            <a:r>
              <a:rPr lang="en-US" sz="2400" dirty="0" smtClean="0"/>
              <a:t>			</a:t>
            </a:r>
            <a:r>
              <a:rPr lang="en-US" sz="2400" b="1" dirty="0" err="1" smtClean="0"/>
              <a:t>int</a:t>
            </a:r>
            <a:r>
              <a:rPr lang="en-US" sz="2400" b="1" dirty="0" smtClean="0"/>
              <a:t> x, *p=&amp;x;   //</a:t>
            </a:r>
            <a:r>
              <a:rPr lang="en-US" sz="2400" dirty="0" smtClean="0"/>
              <a:t>declares  </a:t>
            </a:r>
            <a:r>
              <a:rPr lang="en-US" sz="2400" b="1" dirty="0" smtClean="0"/>
              <a:t>x</a:t>
            </a:r>
            <a:r>
              <a:rPr lang="en-US" sz="2400" dirty="0" smtClean="0"/>
              <a:t> as an integer  variable and then initializes </a:t>
            </a:r>
            <a:r>
              <a:rPr lang="en-US" sz="2400" b="1" dirty="0" smtClean="0"/>
              <a:t>p</a:t>
            </a:r>
            <a:r>
              <a:rPr lang="en-US" sz="2400" dirty="0" smtClean="0"/>
              <a:t> to the </a:t>
            </a:r>
            <a:r>
              <a:rPr lang="en-US" sz="2400" b="1" dirty="0" smtClean="0"/>
              <a:t>address of x</a:t>
            </a:r>
            <a:r>
              <a:rPr lang="en-US" sz="2400" dirty="0" smtClean="0"/>
              <a:t>.</a:t>
            </a:r>
          </a:p>
        </p:txBody>
      </p:sp>
      <p:sp>
        <p:nvSpPr>
          <p:cNvPr id="2" name="Date Placeholder 1"/>
          <p:cNvSpPr>
            <a:spLocks noGrp="1"/>
          </p:cNvSpPr>
          <p:nvPr>
            <p:ph type="dt" sz="half" idx="10"/>
          </p:nvPr>
        </p:nvSpPr>
        <p:spPr/>
        <p:txBody>
          <a:bodyPr/>
          <a:lstStyle/>
          <a:p>
            <a:pPr>
              <a:defRPr/>
            </a:pPr>
            <a:fld id="{7101E480-34C8-4687-BC1B-91D7E7D0303E}" type="datetime1">
              <a:rPr lang="en-US" smtClean="0"/>
              <a:t>11/24/2016</a:t>
            </a:fld>
            <a:endParaRPr lang="en-US"/>
          </a:p>
        </p:txBody>
      </p:sp>
      <p:sp>
        <p:nvSpPr>
          <p:cNvPr id="18436" name="Slide Number Placeholder 3"/>
          <p:cNvSpPr>
            <a:spLocks noGrp="1"/>
          </p:cNvSpPr>
          <p:nvPr>
            <p:ph type="sldNum" sz="quarter" idx="12"/>
          </p:nvPr>
        </p:nvSpPr>
        <p:spPr>
          <a:noFill/>
        </p:spPr>
        <p:txBody>
          <a:bodyPr/>
          <a:lstStyle/>
          <a:p>
            <a:fld id="{18825608-93FA-4D8E-B593-A06AC44510E4}" type="slidenum">
              <a:rPr lang="en-US" smtClean="0"/>
              <a:pPr/>
              <a:t>14</a:t>
            </a:fld>
            <a:endParaRPr lang="en-US" smtClean="0"/>
          </a:p>
        </p:txBody>
      </p:sp>
      <p:sp>
        <p:nvSpPr>
          <p:cNvPr id="18435" name="Footer Placeholder 3"/>
          <p:cNvSpPr>
            <a:spLocks noGrp="1"/>
          </p:cNvSpPr>
          <p:nvPr>
            <p:ph type="ftr" sz="quarter" idx="11"/>
          </p:nvPr>
        </p:nvSpPr>
        <p:spPr>
          <a:noFill/>
        </p:spPr>
        <p:txBody>
          <a:bodyPr/>
          <a:lstStyle/>
          <a:p>
            <a:r>
              <a:rPr lang="en-US" smtClean="0"/>
              <a:t>CSE 1002                             Department of CSE</a:t>
            </a:r>
            <a:endParaRPr lang="en-US" smtClean="0">
              <a:solidFill>
                <a:schemeClr val="bg1"/>
              </a:solidFill>
            </a:endParaRPr>
          </a:p>
        </p:txBody>
      </p:sp>
      <p:sp>
        <p:nvSpPr>
          <p:cNvPr id="18437" name="Rectangle 2"/>
          <p:cNvSpPr>
            <a:spLocks noGrp="1" noChangeArrowheads="1"/>
          </p:cNvSpPr>
          <p:nvPr>
            <p:ph type="title"/>
          </p:nvPr>
        </p:nvSpPr>
        <p:spPr/>
        <p:txBody>
          <a:bodyPr>
            <a:noAutofit/>
          </a:bodyPr>
          <a:lstStyle/>
          <a:p>
            <a:pPr algn="l" eaLnBrk="1" hangingPunct="1"/>
            <a:r>
              <a:rPr lang="en-US" dirty="0" smtClean="0"/>
              <a:t>To be taken care …</a:t>
            </a:r>
          </a:p>
        </p:txBody>
      </p:sp>
      <p:sp>
        <p:nvSpPr>
          <p:cNvPr id="9" name="Left Arrow 8">
            <a:hlinkClick r:id="" action="ppaction://hlinkshowjump?jump=lastslideviewed"/>
          </p:cNvPr>
          <p:cNvSpPr/>
          <p:nvPr/>
        </p:nvSpPr>
        <p:spPr>
          <a:xfrm>
            <a:off x="76200" y="5486400"/>
            <a:ext cx="838200" cy="762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1295400" y="1066800"/>
            <a:ext cx="7467600" cy="5059363"/>
          </a:xfrm>
        </p:spPr>
        <p:txBody>
          <a:bodyPr/>
          <a:lstStyle/>
          <a:p>
            <a:pPr algn="just" eaLnBrk="1" hangingPunct="1">
              <a:buFontTx/>
              <a:buNone/>
            </a:pPr>
            <a:r>
              <a:rPr lang="en-US" sz="2400" dirty="0" smtClean="0"/>
              <a:t>The statement </a:t>
            </a:r>
          </a:p>
          <a:p>
            <a:pPr algn="just" eaLnBrk="1" hangingPunct="1">
              <a:buFontTx/>
              <a:buNone/>
            </a:pPr>
            <a:endParaRPr lang="en-US" sz="2400" dirty="0" smtClean="0"/>
          </a:p>
          <a:p>
            <a:pPr algn="just" eaLnBrk="1" hangingPunct="1">
              <a:buFontTx/>
              <a:buNone/>
            </a:pPr>
            <a:r>
              <a:rPr lang="en-US" sz="2400" dirty="0" smtClean="0"/>
              <a:t>	</a:t>
            </a:r>
            <a:r>
              <a:rPr lang="en-US" sz="2400" b="1" dirty="0" err="1" smtClean="0"/>
              <a:t>int</a:t>
            </a:r>
            <a:r>
              <a:rPr lang="en-US" sz="2400" b="1" dirty="0" smtClean="0"/>
              <a:t> *p = &amp; x,  x;    </a:t>
            </a:r>
            <a:r>
              <a:rPr lang="en-US" sz="2400" dirty="0" smtClean="0"/>
              <a:t>not valid.</a:t>
            </a:r>
          </a:p>
          <a:p>
            <a:pPr algn="just" eaLnBrk="1" hangingPunct="1">
              <a:buFontTx/>
              <a:buNone/>
            </a:pPr>
            <a:endParaRPr lang="en-US" sz="2400" dirty="0" smtClean="0"/>
          </a:p>
          <a:p>
            <a:pPr algn="just" eaLnBrk="1" hangingPunct="1">
              <a:buFontTx/>
              <a:buNone/>
            </a:pPr>
            <a:r>
              <a:rPr lang="en-US" sz="2400" dirty="0" smtClean="0"/>
              <a:t>		</a:t>
            </a:r>
            <a:r>
              <a:rPr lang="en-US" sz="2400" dirty="0" err="1" smtClean="0"/>
              <a:t>i.e</a:t>
            </a:r>
            <a:r>
              <a:rPr lang="en-US" sz="2400" dirty="0" smtClean="0"/>
              <a:t>  target variable   </a:t>
            </a:r>
            <a:r>
              <a:rPr lang="en-US" sz="2400" b="1" dirty="0" smtClean="0"/>
              <a:t>‘x’</a:t>
            </a:r>
            <a:r>
              <a:rPr lang="en-US" sz="2400" dirty="0" smtClean="0"/>
              <a:t> must be declared first.</a:t>
            </a:r>
          </a:p>
        </p:txBody>
      </p:sp>
      <p:sp>
        <p:nvSpPr>
          <p:cNvPr id="2" name="Date Placeholder 1"/>
          <p:cNvSpPr>
            <a:spLocks noGrp="1"/>
          </p:cNvSpPr>
          <p:nvPr>
            <p:ph type="dt" sz="half" idx="10"/>
          </p:nvPr>
        </p:nvSpPr>
        <p:spPr/>
        <p:txBody>
          <a:bodyPr/>
          <a:lstStyle/>
          <a:p>
            <a:pPr>
              <a:defRPr/>
            </a:pPr>
            <a:fld id="{1FDE727A-BA2C-4EA8-A003-737D5E8FB14B}" type="datetime1">
              <a:rPr lang="en-US" smtClean="0"/>
              <a:t>11/24/2016</a:t>
            </a:fld>
            <a:endParaRPr lang="en-US"/>
          </a:p>
        </p:txBody>
      </p:sp>
      <p:sp>
        <p:nvSpPr>
          <p:cNvPr id="19460" name="Slide Number Placeholder 3"/>
          <p:cNvSpPr>
            <a:spLocks noGrp="1"/>
          </p:cNvSpPr>
          <p:nvPr>
            <p:ph type="sldNum" sz="quarter" idx="12"/>
          </p:nvPr>
        </p:nvSpPr>
        <p:spPr>
          <a:noFill/>
        </p:spPr>
        <p:txBody>
          <a:bodyPr/>
          <a:lstStyle/>
          <a:p>
            <a:fld id="{04D29A21-9028-4834-85FA-608BFB4DBA96}" type="slidenum">
              <a:rPr lang="en-US" smtClean="0"/>
              <a:pPr/>
              <a:t>15</a:t>
            </a:fld>
            <a:endParaRPr lang="en-US" smtClean="0"/>
          </a:p>
        </p:txBody>
      </p:sp>
      <p:sp>
        <p:nvSpPr>
          <p:cNvPr id="19459" name="Footer Placeholder 3"/>
          <p:cNvSpPr>
            <a:spLocks noGrp="1"/>
          </p:cNvSpPr>
          <p:nvPr>
            <p:ph type="ftr" sz="quarter" idx="11"/>
          </p:nvPr>
        </p:nvSpPr>
        <p:spPr>
          <a:noFill/>
        </p:spPr>
        <p:txBody>
          <a:bodyPr/>
          <a:lstStyle/>
          <a:p>
            <a:r>
              <a:rPr lang="en-US" smtClean="0"/>
              <a:t>CSE 1002                             Department of CSE</a:t>
            </a:r>
            <a:endParaRPr lang="en-US" smtClean="0">
              <a:solidFill>
                <a:schemeClr val="bg1"/>
              </a:solidFill>
            </a:endParaRPr>
          </a:p>
        </p:txBody>
      </p:sp>
      <p:sp>
        <p:nvSpPr>
          <p:cNvPr id="19461" name="Rectangle 2"/>
          <p:cNvSpPr>
            <a:spLocks noGrp="1" noChangeArrowheads="1"/>
          </p:cNvSpPr>
          <p:nvPr>
            <p:ph type="title"/>
          </p:nvPr>
        </p:nvSpPr>
        <p:spPr/>
        <p:txBody>
          <a:bodyPr>
            <a:noAutofit/>
          </a:bodyPr>
          <a:lstStyle/>
          <a:p>
            <a:pPr algn="l" eaLnBrk="1" hangingPunct="1"/>
            <a:r>
              <a:rPr lang="en-US" dirty="0" smtClean="0"/>
              <a:t>To be taken care …</a:t>
            </a:r>
          </a:p>
        </p:txBody>
      </p:sp>
      <p:sp>
        <p:nvSpPr>
          <p:cNvPr id="9" name="Left Arrow 8">
            <a:hlinkClick r:id="" action="ppaction://hlinkshowjump?jump=lastslideviewed"/>
          </p:cNvPr>
          <p:cNvSpPr/>
          <p:nvPr/>
        </p:nvSpPr>
        <p:spPr>
          <a:xfrm>
            <a:off x="76200" y="5486400"/>
            <a:ext cx="838200" cy="762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idx="1"/>
          </p:nvPr>
        </p:nvSpPr>
        <p:spPr>
          <a:xfrm>
            <a:off x="1295400" y="1066800"/>
            <a:ext cx="7467600" cy="5059363"/>
          </a:xfrm>
        </p:spPr>
        <p:txBody>
          <a:bodyPr>
            <a:noAutofit/>
          </a:bodyPr>
          <a:lstStyle/>
          <a:p>
            <a:pPr marL="0" algn="just">
              <a:defRPr/>
            </a:pPr>
            <a:r>
              <a:rPr lang="en-US" sz="2400" dirty="0" smtClean="0"/>
              <a:t>A variable can be accessed by its pointer using </a:t>
            </a:r>
            <a:r>
              <a:rPr lang="en-US" sz="2400" b="1" dirty="0" smtClean="0"/>
              <a:t>unary operator *</a:t>
            </a:r>
            <a:r>
              <a:rPr lang="en-US" sz="2400" dirty="0" smtClean="0"/>
              <a:t>(</a:t>
            </a:r>
            <a:r>
              <a:rPr lang="en-US" sz="2400" b="1" dirty="0" smtClean="0"/>
              <a:t>asterisk</a:t>
            </a:r>
            <a:r>
              <a:rPr lang="en-US" sz="2400" dirty="0" smtClean="0"/>
              <a:t>) known</a:t>
            </a:r>
            <a:r>
              <a:rPr lang="en-US" sz="2400" dirty="0" smtClean="0">
                <a:sym typeface="Wingdings" pitchFamily="2" charset="2"/>
              </a:rPr>
              <a:t> as </a:t>
            </a:r>
            <a:r>
              <a:rPr lang="en-US" sz="2400" b="1" dirty="0" smtClean="0">
                <a:sym typeface="Wingdings" pitchFamily="2" charset="2"/>
              </a:rPr>
              <a:t>indirection operator</a:t>
            </a:r>
            <a:r>
              <a:rPr lang="en-US" sz="2400" dirty="0" smtClean="0">
                <a:sym typeface="Wingdings" pitchFamily="2" charset="2"/>
              </a:rPr>
              <a:t>.</a:t>
            </a:r>
          </a:p>
          <a:p>
            <a:pPr marL="0" algn="just" eaLnBrk="1" hangingPunct="1">
              <a:buFontTx/>
              <a:buNone/>
              <a:defRPr/>
            </a:pPr>
            <a:endParaRPr lang="en-US" sz="2400" dirty="0" smtClean="0">
              <a:sym typeface="Wingdings" pitchFamily="2" charset="2"/>
            </a:endParaRPr>
          </a:p>
          <a:p>
            <a:pPr marL="0" algn="just" eaLnBrk="1" hangingPunct="1">
              <a:buFontTx/>
              <a:buNone/>
              <a:defRPr/>
            </a:pPr>
            <a:r>
              <a:rPr lang="en-US" sz="2400" dirty="0" smtClean="0">
                <a:sym typeface="Wingdings" pitchFamily="2" charset="2"/>
              </a:rPr>
              <a:t>Consider the following statements:</a:t>
            </a:r>
          </a:p>
          <a:p>
            <a:pPr marL="0" algn="just" eaLnBrk="1" hangingPunct="1">
              <a:buFontTx/>
              <a:buNone/>
              <a:defRPr/>
            </a:pPr>
            <a:r>
              <a:rPr lang="en-US" sz="2400" b="1" dirty="0">
                <a:sym typeface="Wingdings" pitchFamily="2" charset="2"/>
              </a:rPr>
              <a:t> </a:t>
            </a:r>
            <a:r>
              <a:rPr lang="en-US" sz="2400" b="1" dirty="0" err="1" smtClean="0">
                <a:sym typeface="Wingdings" pitchFamily="2" charset="2"/>
              </a:rPr>
              <a:t>int</a:t>
            </a:r>
            <a:r>
              <a:rPr lang="en-US" sz="2400" b="1" dirty="0" smtClean="0">
                <a:sym typeface="Wingdings" pitchFamily="2" charset="2"/>
              </a:rPr>
              <a:t> </a:t>
            </a:r>
            <a:r>
              <a:rPr lang="en-US" sz="2400" b="1" dirty="0">
                <a:sym typeface="Wingdings" pitchFamily="2" charset="2"/>
              </a:rPr>
              <a:t>quantity, *p, n</a:t>
            </a:r>
            <a:r>
              <a:rPr lang="en-US" sz="2400" b="1" dirty="0" smtClean="0">
                <a:sym typeface="Wingdings" pitchFamily="2" charset="2"/>
              </a:rPr>
              <a:t>; // 2 </a:t>
            </a:r>
            <a:r>
              <a:rPr lang="en-US" sz="2400" b="1" dirty="0" err="1" smtClean="0">
                <a:sym typeface="Wingdings" pitchFamily="2" charset="2"/>
              </a:rPr>
              <a:t>int</a:t>
            </a:r>
            <a:r>
              <a:rPr lang="en-US" sz="2400" b="1" dirty="0" smtClean="0">
                <a:sym typeface="Wingdings" pitchFamily="2" charset="2"/>
              </a:rPr>
              <a:t> variables &amp; 1 integer pointer </a:t>
            </a:r>
            <a:endParaRPr lang="en-US" sz="2400" b="1" dirty="0">
              <a:sym typeface="Wingdings" pitchFamily="2" charset="2"/>
            </a:endParaRPr>
          </a:p>
          <a:p>
            <a:pPr marL="0" algn="just" eaLnBrk="1" hangingPunct="1">
              <a:buFontTx/>
              <a:buNone/>
              <a:defRPr/>
            </a:pPr>
            <a:r>
              <a:rPr lang="en-US" sz="2400" b="1" dirty="0" smtClean="0">
                <a:sym typeface="Wingdings" pitchFamily="2" charset="2"/>
              </a:rPr>
              <a:t> quantity </a:t>
            </a:r>
            <a:r>
              <a:rPr lang="en-US" sz="2400" b="1" dirty="0">
                <a:sym typeface="Wingdings" pitchFamily="2" charset="2"/>
              </a:rPr>
              <a:t>=50</a:t>
            </a:r>
            <a:r>
              <a:rPr lang="en-US" sz="2400" b="1" dirty="0" smtClean="0">
                <a:sym typeface="Wingdings" pitchFamily="2" charset="2"/>
              </a:rPr>
              <a:t>; // assigns value 50 to quantity.</a:t>
            </a:r>
            <a:endParaRPr lang="en-US" sz="2400" b="1" dirty="0">
              <a:sym typeface="Wingdings" pitchFamily="2" charset="2"/>
            </a:endParaRPr>
          </a:p>
          <a:p>
            <a:pPr marL="0" algn="just" eaLnBrk="1" hangingPunct="1">
              <a:buFontTx/>
              <a:buNone/>
              <a:defRPr/>
            </a:pPr>
            <a:r>
              <a:rPr lang="en-US" sz="2400" b="1" dirty="0" smtClean="0"/>
              <a:t> p</a:t>
            </a:r>
            <a:r>
              <a:rPr lang="en-US" sz="2400" b="1" dirty="0"/>
              <a:t>=&amp;quantity</a:t>
            </a:r>
            <a:r>
              <a:rPr lang="en-US" sz="2400" b="1" dirty="0" smtClean="0"/>
              <a:t>; </a:t>
            </a:r>
            <a:r>
              <a:rPr lang="en-US" sz="2400" b="1" dirty="0" smtClean="0">
                <a:sym typeface="Wingdings" pitchFamily="2" charset="2"/>
              </a:rPr>
              <a:t>// assigns the address of quantity to p.</a:t>
            </a:r>
            <a:endParaRPr lang="en-US" sz="2400" b="1" dirty="0"/>
          </a:p>
          <a:p>
            <a:pPr marL="0" algn="just" eaLnBrk="1" hangingPunct="1">
              <a:buFontTx/>
              <a:buNone/>
              <a:defRPr/>
            </a:pPr>
            <a:r>
              <a:rPr lang="en-US" sz="2400" b="1" dirty="0" smtClean="0"/>
              <a:t> n</a:t>
            </a:r>
            <a:r>
              <a:rPr lang="en-US" sz="2400" b="1" dirty="0"/>
              <a:t>=*p</a:t>
            </a:r>
            <a:r>
              <a:rPr lang="en-US" sz="2400" b="1" dirty="0" smtClean="0"/>
              <a:t>; </a:t>
            </a:r>
            <a:r>
              <a:rPr lang="en-US" sz="2400" b="1" dirty="0" smtClean="0">
                <a:sym typeface="Wingdings" pitchFamily="2" charset="2"/>
              </a:rPr>
              <a:t>// contains the indirection operator  *</a:t>
            </a:r>
          </a:p>
          <a:p>
            <a:pPr marL="0" algn="ctr" eaLnBrk="1" hangingPunct="1">
              <a:buFontTx/>
              <a:buNone/>
              <a:defRPr/>
            </a:pPr>
            <a:endParaRPr lang="en-US" sz="2400" b="1" dirty="0" smtClean="0">
              <a:sym typeface="Wingdings" pitchFamily="2" charset="2"/>
            </a:endParaRPr>
          </a:p>
          <a:p>
            <a:pPr marL="0" algn="ctr" eaLnBrk="1" hangingPunct="1">
              <a:buFontTx/>
              <a:buNone/>
              <a:defRPr/>
            </a:pPr>
            <a:r>
              <a:rPr lang="en-US" sz="2400" b="1" dirty="0" smtClean="0">
                <a:sym typeface="Wingdings" pitchFamily="2" charset="2"/>
              </a:rPr>
              <a:t>* Operator -  value at address operator  </a:t>
            </a:r>
          </a:p>
          <a:p>
            <a:pPr marL="0" algn="just" eaLnBrk="1" hangingPunct="1">
              <a:buFontTx/>
              <a:buNone/>
              <a:defRPr/>
            </a:pPr>
            <a:endParaRPr lang="en-US" sz="2400" b="1" dirty="0"/>
          </a:p>
        </p:txBody>
      </p:sp>
      <p:sp>
        <p:nvSpPr>
          <p:cNvPr id="2" name="Date Placeholder 1"/>
          <p:cNvSpPr>
            <a:spLocks noGrp="1"/>
          </p:cNvSpPr>
          <p:nvPr>
            <p:ph type="dt" sz="half" idx="10"/>
          </p:nvPr>
        </p:nvSpPr>
        <p:spPr/>
        <p:txBody>
          <a:bodyPr/>
          <a:lstStyle/>
          <a:p>
            <a:pPr>
              <a:defRPr/>
            </a:pPr>
            <a:fld id="{78829A1A-690F-4436-88DA-CD10CF9C34DE}" type="datetime1">
              <a:rPr lang="en-US" smtClean="0"/>
              <a:t>11/24/2016</a:t>
            </a:fld>
            <a:endParaRPr lang="en-US"/>
          </a:p>
        </p:txBody>
      </p:sp>
      <p:sp>
        <p:nvSpPr>
          <p:cNvPr id="20484" name="Slide Number Placeholder 3"/>
          <p:cNvSpPr>
            <a:spLocks noGrp="1"/>
          </p:cNvSpPr>
          <p:nvPr>
            <p:ph type="sldNum" sz="quarter" idx="12"/>
          </p:nvPr>
        </p:nvSpPr>
        <p:spPr>
          <a:noFill/>
        </p:spPr>
        <p:txBody>
          <a:bodyPr/>
          <a:lstStyle/>
          <a:p>
            <a:fld id="{0558F47B-CA59-4F4C-A807-900A84B0D278}" type="slidenum">
              <a:rPr lang="en-US" smtClean="0"/>
              <a:pPr/>
              <a:t>16</a:t>
            </a:fld>
            <a:endParaRPr lang="en-US" smtClean="0"/>
          </a:p>
        </p:txBody>
      </p:sp>
      <p:sp>
        <p:nvSpPr>
          <p:cNvPr id="20483" name="Footer Placeholder 3"/>
          <p:cNvSpPr>
            <a:spLocks noGrp="1"/>
          </p:cNvSpPr>
          <p:nvPr>
            <p:ph type="ftr" sz="quarter" idx="11"/>
          </p:nvPr>
        </p:nvSpPr>
        <p:spPr>
          <a:noFill/>
        </p:spPr>
        <p:txBody>
          <a:bodyPr/>
          <a:lstStyle/>
          <a:p>
            <a:r>
              <a:rPr lang="en-US" smtClean="0"/>
              <a:t>CSE 1002                             Department of CSE</a:t>
            </a:r>
            <a:endParaRPr lang="en-US" smtClean="0">
              <a:solidFill>
                <a:schemeClr val="bg1"/>
              </a:solidFill>
            </a:endParaRPr>
          </a:p>
        </p:txBody>
      </p:sp>
      <p:sp>
        <p:nvSpPr>
          <p:cNvPr id="20485" name="Rectangle 2"/>
          <p:cNvSpPr>
            <a:spLocks noGrp="1" noChangeArrowheads="1"/>
          </p:cNvSpPr>
          <p:nvPr>
            <p:ph type="title"/>
          </p:nvPr>
        </p:nvSpPr>
        <p:spPr>
          <a:xfrm>
            <a:off x="1219199" y="152400"/>
            <a:ext cx="7696201" cy="685800"/>
          </a:xfrm>
        </p:spPr>
        <p:txBody>
          <a:bodyPr>
            <a:noAutofit/>
          </a:bodyPr>
          <a:lstStyle/>
          <a:p>
            <a:pPr algn="l" eaLnBrk="1" hangingPunct="1"/>
            <a:r>
              <a:rPr lang="en-US" sz="3600" dirty="0" smtClean="0"/>
              <a:t>Accessing variable through a pointer</a:t>
            </a:r>
          </a:p>
        </p:txBody>
      </p:sp>
      <p:sp>
        <p:nvSpPr>
          <p:cNvPr id="9" name="Left Arrow 8">
            <a:hlinkClick r:id="" action="ppaction://hlinkshowjump?jump=lastslideviewed"/>
          </p:cNvPr>
          <p:cNvSpPr/>
          <p:nvPr/>
        </p:nvSpPr>
        <p:spPr>
          <a:xfrm>
            <a:off x="76200" y="5486400"/>
            <a:ext cx="838200" cy="762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idx="1"/>
          </p:nvPr>
        </p:nvSpPr>
        <p:spPr>
          <a:xfrm>
            <a:off x="1295400" y="1066800"/>
            <a:ext cx="7467600" cy="5059363"/>
          </a:xfrm>
        </p:spPr>
        <p:txBody>
          <a:bodyPr/>
          <a:lstStyle/>
          <a:p>
            <a:pPr marL="0" algn="just" eaLnBrk="1" hangingPunct="1">
              <a:buFontTx/>
              <a:buNone/>
              <a:defRPr/>
            </a:pPr>
            <a:r>
              <a:rPr lang="en-US" sz="2400" dirty="0"/>
              <a:t>When the operator * is placed before a </a:t>
            </a:r>
            <a:r>
              <a:rPr lang="en-US" sz="2400" dirty="0" smtClean="0"/>
              <a:t>pointer variable  </a:t>
            </a:r>
            <a:r>
              <a:rPr lang="en-US" sz="2400" dirty="0"/>
              <a:t>in an expression on the R.H.S of </a:t>
            </a:r>
            <a:r>
              <a:rPr lang="en-US" sz="2400" dirty="0" smtClean="0"/>
              <a:t>equal </a:t>
            </a:r>
            <a:r>
              <a:rPr lang="en-US" sz="2400" dirty="0"/>
              <a:t>sign, the pointer returns the value of the </a:t>
            </a:r>
            <a:r>
              <a:rPr lang="en-US" sz="2400" dirty="0" smtClean="0"/>
              <a:t>variable </a:t>
            </a:r>
            <a:r>
              <a:rPr lang="en-US" sz="2400" dirty="0"/>
              <a:t>quantity, because p is the address of </a:t>
            </a:r>
            <a:r>
              <a:rPr lang="en-US" sz="2400" dirty="0" smtClean="0"/>
              <a:t>quantity</a:t>
            </a:r>
            <a:r>
              <a:rPr lang="en-US" sz="2400" dirty="0"/>
              <a:t>. The * can be remembered as “</a:t>
            </a:r>
            <a:r>
              <a:rPr lang="en-US" sz="2400" b="1" dirty="0"/>
              <a:t>value </a:t>
            </a:r>
            <a:r>
              <a:rPr lang="en-US" sz="2400" b="1" dirty="0" smtClean="0"/>
              <a:t>at </a:t>
            </a:r>
            <a:r>
              <a:rPr lang="en-US" sz="2400" b="1" dirty="0"/>
              <a:t>address</a:t>
            </a:r>
            <a:r>
              <a:rPr lang="en-US" sz="2400" dirty="0"/>
              <a:t>”. The value of n would be 50.</a:t>
            </a:r>
          </a:p>
          <a:p>
            <a:pPr algn="just" eaLnBrk="1" hangingPunct="1">
              <a:buFontTx/>
              <a:buNone/>
              <a:defRPr/>
            </a:pPr>
            <a:r>
              <a:rPr lang="en-US" sz="2400" dirty="0"/>
              <a:t>The two statements</a:t>
            </a:r>
          </a:p>
          <a:p>
            <a:pPr algn="just" eaLnBrk="1" hangingPunct="1">
              <a:buFontTx/>
              <a:buNone/>
              <a:defRPr/>
            </a:pPr>
            <a:r>
              <a:rPr lang="en-US" sz="2400" b="1" dirty="0" smtClean="0"/>
              <a:t>	p </a:t>
            </a:r>
            <a:r>
              <a:rPr lang="en-US" sz="2400" b="1" dirty="0"/>
              <a:t>=&amp;quantity;</a:t>
            </a:r>
          </a:p>
          <a:p>
            <a:pPr algn="just" eaLnBrk="1" hangingPunct="1">
              <a:buFontTx/>
              <a:buNone/>
              <a:defRPr/>
            </a:pPr>
            <a:r>
              <a:rPr lang="en-US" sz="2400" b="1" dirty="0" smtClean="0"/>
              <a:t>	n </a:t>
            </a:r>
            <a:r>
              <a:rPr lang="en-US" sz="2400" b="1" dirty="0"/>
              <a:t>=*p;</a:t>
            </a:r>
          </a:p>
          <a:p>
            <a:pPr algn="just" eaLnBrk="1" hangingPunct="1">
              <a:buFontTx/>
              <a:buNone/>
              <a:defRPr/>
            </a:pPr>
            <a:r>
              <a:rPr lang="en-US" sz="2400" dirty="0" smtClean="0"/>
              <a:t>	are </a:t>
            </a:r>
            <a:r>
              <a:rPr lang="en-US" sz="2400" dirty="0"/>
              <a:t>equivalent to </a:t>
            </a:r>
            <a:endParaRPr lang="en-US" sz="2400" dirty="0" smtClean="0"/>
          </a:p>
          <a:p>
            <a:pPr algn="just" eaLnBrk="1" hangingPunct="1">
              <a:buFontTx/>
              <a:buNone/>
              <a:defRPr/>
            </a:pPr>
            <a:r>
              <a:rPr lang="en-US" sz="2400" dirty="0"/>
              <a:t>	</a:t>
            </a:r>
            <a:r>
              <a:rPr lang="en-US" sz="2400" dirty="0" smtClean="0"/>
              <a:t>		 </a:t>
            </a:r>
            <a:r>
              <a:rPr lang="en-US" sz="2400" b="1" dirty="0"/>
              <a:t>n =*&amp;quantity</a:t>
            </a:r>
            <a:r>
              <a:rPr lang="en-US" sz="2400" dirty="0"/>
              <a:t>; </a:t>
            </a:r>
            <a:endParaRPr lang="en-US" sz="2400" dirty="0" smtClean="0"/>
          </a:p>
          <a:p>
            <a:pPr algn="just" eaLnBrk="1" hangingPunct="1">
              <a:buFontTx/>
              <a:buNone/>
              <a:defRPr/>
            </a:pPr>
            <a:r>
              <a:rPr lang="en-US" sz="2400" dirty="0"/>
              <a:t>	</a:t>
            </a:r>
            <a:r>
              <a:rPr lang="en-US" sz="2400" dirty="0" smtClean="0"/>
              <a:t>which </a:t>
            </a:r>
            <a:r>
              <a:rPr lang="en-US" sz="2400" dirty="0"/>
              <a:t>in turn </a:t>
            </a:r>
            <a:r>
              <a:rPr lang="en-US" sz="2400" dirty="0" smtClean="0"/>
              <a:t>equal to </a:t>
            </a:r>
          </a:p>
          <a:p>
            <a:pPr algn="just" eaLnBrk="1" hangingPunct="1">
              <a:buFontTx/>
              <a:buNone/>
              <a:defRPr/>
            </a:pPr>
            <a:r>
              <a:rPr lang="en-US" sz="2400" b="1" dirty="0"/>
              <a:t>	</a:t>
            </a:r>
            <a:r>
              <a:rPr lang="en-US" sz="2400" b="1" dirty="0" smtClean="0"/>
              <a:t>		n </a:t>
            </a:r>
            <a:r>
              <a:rPr lang="en-US" sz="2400" b="1" dirty="0"/>
              <a:t>= quantity</a:t>
            </a:r>
            <a:r>
              <a:rPr lang="en-US" sz="2400" dirty="0"/>
              <a:t>;</a:t>
            </a:r>
          </a:p>
        </p:txBody>
      </p:sp>
      <p:sp>
        <p:nvSpPr>
          <p:cNvPr id="2" name="Date Placeholder 1"/>
          <p:cNvSpPr>
            <a:spLocks noGrp="1"/>
          </p:cNvSpPr>
          <p:nvPr>
            <p:ph type="dt" sz="half" idx="10"/>
          </p:nvPr>
        </p:nvSpPr>
        <p:spPr/>
        <p:txBody>
          <a:bodyPr/>
          <a:lstStyle/>
          <a:p>
            <a:pPr>
              <a:defRPr/>
            </a:pPr>
            <a:fld id="{ABA8A8AF-38A3-4AF9-9DA8-C39642AD45C0}" type="datetime1">
              <a:rPr lang="en-US" smtClean="0"/>
              <a:t>11/24/2016</a:t>
            </a:fld>
            <a:endParaRPr lang="en-US"/>
          </a:p>
        </p:txBody>
      </p:sp>
      <p:sp>
        <p:nvSpPr>
          <p:cNvPr id="21508" name="Slide Number Placeholder 3"/>
          <p:cNvSpPr>
            <a:spLocks noGrp="1"/>
          </p:cNvSpPr>
          <p:nvPr>
            <p:ph type="sldNum" sz="quarter" idx="12"/>
          </p:nvPr>
        </p:nvSpPr>
        <p:spPr>
          <a:noFill/>
        </p:spPr>
        <p:txBody>
          <a:bodyPr/>
          <a:lstStyle/>
          <a:p>
            <a:fld id="{059C0E30-A9EC-4379-AEA0-6430CBDC078E}" type="slidenum">
              <a:rPr lang="en-US" smtClean="0"/>
              <a:pPr/>
              <a:t>17</a:t>
            </a:fld>
            <a:endParaRPr lang="en-US" smtClean="0"/>
          </a:p>
        </p:txBody>
      </p:sp>
      <p:sp>
        <p:nvSpPr>
          <p:cNvPr id="21507" name="Footer Placeholder 3"/>
          <p:cNvSpPr>
            <a:spLocks noGrp="1"/>
          </p:cNvSpPr>
          <p:nvPr>
            <p:ph type="ftr" sz="quarter" idx="11"/>
          </p:nvPr>
        </p:nvSpPr>
        <p:spPr>
          <a:noFill/>
        </p:spPr>
        <p:txBody>
          <a:bodyPr/>
          <a:lstStyle/>
          <a:p>
            <a:r>
              <a:rPr lang="en-US" smtClean="0"/>
              <a:t>CSE 1002                             Department of CSE</a:t>
            </a:r>
            <a:endParaRPr lang="en-US" smtClean="0">
              <a:solidFill>
                <a:schemeClr val="bg1"/>
              </a:solidFill>
            </a:endParaRPr>
          </a:p>
        </p:txBody>
      </p:sp>
      <p:sp>
        <p:nvSpPr>
          <p:cNvPr id="21509" name="Rectangle 2"/>
          <p:cNvSpPr>
            <a:spLocks noGrp="1" noChangeArrowheads="1"/>
          </p:cNvSpPr>
          <p:nvPr>
            <p:ph type="title"/>
          </p:nvPr>
        </p:nvSpPr>
        <p:spPr>
          <a:xfrm>
            <a:off x="1219199" y="152400"/>
            <a:ext cx="7620001" cy="685800"/>
          </a:xfrm>
        </p:spPr>
        <p:txBody>
          <a:bodyPr>
            <a:noAutofit/>
          </a:bodyPr>
          <a:lstStyle/>
          <a:p>
            <a:pPr algn="l" eaLnBrk="1" hangingPunct="1"/>
            <a:r>
              <a:rPr lang="en-US" sz="3600" dirty="0" smtClean="0"/>
              <a:t>Accessing variable through a pointer</a:t>
            </a:r>
          </a:p>
        </p:txBody>
      </p:sp>
      <p:sp>
        <p:nvSpPr>
          <p:cNvPr id="9" name="Left Arrow 8">
            <a:hlinkClick r:id="" action="ppaction://hlinkshowjump?jump=lastslideviewed"/>
          </p:cNvPr>
          <p:cNvSpPr/>
          <p:nvPr/>
        </p:nvSpPr>
        <p:spPr>
          <a:xfrm>
            <a:off x="76200" y="5486400"/>
            <a:ext cx="838200" cy="762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idx="1"/>
          </p:nvPr>
        </p:nvSpPr>
        <p:spPr>
          <a:xfrm>
            <a:off x="1295400" y="1066800"/>
            <a:ext cx="7467600" cy="5059363"/>
          </a:xfrm>
        </p:spPr>
        <p:txBody>
          <a:bodyPr/>
          <a:lstStyle/>
          <a:p>
            <a:pPr eaLnBrk="1" hangingPunct="1">
              <a:lnSpc>
                <a:spcPct val="80000"/>
              </a:lnSpc>
              <a:buFontTx/>
              <a:buNone/>
              <a:defRPr/>
            </a:pPr>
            <a:r>
              <a:rPr lang="en-US" sz="2400" dirty="0" smtClean="0">
                <a:latin typeface="Calibri" pitchFamily="34" charset="0"/>
              </a:rPr>
              <a:t>void </a:t>
            </a:r>
            <a:r>
              <a:rPr lang="en-US" sz="2400" dirty="0">
                <a:latin typeface="Calibri" pitchFamily="34" charset="0"/>
              </a:rPr>
              <a:t>main() </a:t>
            </a:r>
            <a:r>
              <a:rPr lang="en-US" sz="2400" dirty="0" smtClean="0">
                <a:latin typeface="Calibri" pitchFamily="34" charset="0"/>
              </a:rPr>
              <a:t>{</a:t>
            </a:r>
            <a:endParaRPr lang="en-US" sz="2400" dirty="0">
              <a:latin typeface="Calibri" pitchFamily="34" charset="0"/>
            </a:endParaRPr>
          </a:p>
          <a:p>
            <a:pPr eaLnBrk="1" hangingPunct="1">
              <a:lnSpc>
                <a:spcPct val="80000"/>
              </a:lnSpc>
              <a:buFontTx/>
              <a:buNone/>
              <a:defRPr/>
            </a:pPr>
            <a:r>
              <a:rPr lang="en-US" sz="2400" dirty="0" smtClean="0">
                <a:latin typeface="Calibri" pitchFamily="34" charset="0"/>
              </a:rPr>
              <a:t>	</a:t>
            </a:r>
            <a:r>
              <a:rPr lang="en-US" sz="2400" dirty="0" err="1" smtClean="0">
                <a:latin typeface="Calibri" pitchFamily="34" charset="0"/>
              </a:rPr>
              <a:t>int</a:t>
            </a:r>
            <a:r>
              <a:rPr lang="en-US" sz="2400" dirty="0" smtClean="0">
                <a:latin typeface="Calibri" pitchFamily="34" charset="0"/>
              </a:rPr>
              <a:t> </a:t>
            </a:r>
            <a:r>
              <a:rPr lang="en-US" sz="2400" dirty="0">
                <a:latin typeface="Calibri" pitchFamily="34" charset="0"/>
              </a:rPr>
              <a:t>var1 = 11; </a:t>
            </a:r>
            <a:r>
              <a:rPr lang="en-US" sz="2400" dirty="0" smtClean="0">
                <a:latin typeface="Calibri" pitchFamily="34" charset="0"/>
              </a:rPr>
              <a:t>	//</a:t>
            </a:r>
            <a:r>
              <a:rPr lang="en-US" sz="2400" dirty="0">
                <a:latin typeface="Calibri" pitchFamily="34" charset="0"/>
              </a:rPr>
              <a:t>two integer variables </a:t>
            </a:r>
          </a:p>
          <a:p>
            <a:pPr eaLnBrk="1" hangingPunct="1">
              <a:lnSpc>
                <a:spcPct val="80000"/>
              </a:lnSpc>
              <a:buFontTx/>
              <a:buNone/>
              <a:defRPr/>
            </a:pPr>
            <a:r>
              <a:rPr lang="en-US" sz="2400" dirty="0" smtClean="0">
                <a:latin typeface="Calibri" pitchFamily="34" charset="0"/>
              </a:rPr>
              <a:t>	</a:t>
            </a:r>
            <a:r>
              <a:rPr lang="en-US" sz="2400" dirty="0" err="1" smtClean="0">
                <a:latin typeface="Calibri" pitchFamily="34" charset="0"/>
              </a:rPr>
              <a:t>int</a:t>
            </a:r>
            <a:r>
              <a:rPr lang="en-US" sz="2400" dirty="0" smtClean="0">
                <a:latin typeface="Calibri" pitchFamily="34" charset="0"/>
              </a:rPr>
              <a:t> </a:t>
            </a:r>
            <a:r>
              <a:rPr lang="en-US" sz="2400" dirty="0">
                <a:latin typeface="Calibri" pitchFamily="34" charset="0"/>
              </a:rPr>
              <a:t>var2 = 22; </a:t>
            </a:r>
          </a:p>
          <a:p>
            <a:pPr eaLnBrk="1" hangingPunct="1">
              <a:lnSpc>
                <a:spcPct val="80000"/>
              </a:lnSpc>
              <a:buFontTx/>
              <a:buNone/>
              <a:defRPr/>
            </a:pPr>
            <a:r>
              <a:rPr lang="en-US" sz="2400" dirty="0" smtClean="0">
                <a:latin typeface="Calibri" pitchFamily="34" charset="0"/>
              </a:rPr>
              <a:t>	</a:t>
            </a:r>
            <a:r>
              <a:rPr lang="en-US" sz="2400" dirty="0" err="1" smtClean="0">
                <a:latin typeface="Calibri" pitchFamily="34" charset="0"/>
              </a:rPr>
              <a:t>int</a:t>
            </a:r>
            <a:r>
              <a:rPr lang="en-US" sz="2400" dirty="0" smtClean="0">
                <a:latin typeface="Calibri" pitchFamily="34" charset="0"/>
              </a:rPr>
              <a:t> </a:t>
            </a:r>
            <a:r>
              <a:rPr lang="en-US" sz="2400" dirty="0">
                <a:latin typeface="Calibri" pitchFamily="34" charset="0"/>
              </a:rPr>
              <a:t>*</a:t>
            </a:r>
            <a:r>
              <a:rPr lang="en-US" sz="2400" dirty="0" err="1">
                <a:latin typeface="Calibri" pitchFamily="34" charset="0"/>
              </a:rPr>
              <a:t>ptr</a:t>
            </a:r>
            <a:r>
              <a:rPr lang="en-US" sz="2400" dirty="0">
                <a:latin typeface="Calibri" pitchFamily="34" charset="0"/>
              </a:rPr>
              <a:t>; 	</a:t>
            </a:r>
            <a:r>
              <a:rPr lang="en-US" sz="2400" dirty="0" smtClean="0">
                <a:latin typeface="Calibri" pitchFamily="34" charset="0"/>
              </a:rPr>
              <a:t>	//</a:t>
            </a:r>
            <a:r>
              <a:rPr lang="en-US" sz="2400" dirty="0">
                <a:latin typeface="Calibri" pitchFamily="34" charset="0"/>
              </a:rPr>
              <a:t>pointer to </a:t>
            </a:r>
            <a:r>
              <a:rPr lang="en-US" sz="2400" dirty="0" smtClean="0">
                <a:latin typeface="Calibri" pitchFamily="34" charset="0"/>
              </a:rPr>
              <a:t>integer</a:t>
            </a:r>
            <a:endParaRPr lang="en-US" sz="2400" dirty="0">
              <a:latin typeface="Calibri" pitchFamily="34" charset="0"/>
            </a:endParaRPr>
          </a:p>
          <a:p>
            <a:pPr eaLnBrk="1" hangingPunct="1">
              <a:lnSpc>
                <a:spcPct val="80000"/>
              </a:lnSpc>
              <a:buFontTx/>
              <a:buNone/>
              <a:defRPr/>
            </a:pPr>
            <a:r>
              <a:rPr lang="en-US" sz="2400" dirty="0" smtClean="0">
                <a:latin typeface="Calibri" pitchFamily="34" charset="0"/>
              </a:rPr>
              <a:t>	</a:t>
            </a:r>
          </a:p>
          <a:p>
            <a:pPr eaLnBrk="1" hangingPunct="1">
              <a:lnSpc>
                <a:spcPct val="80000"/>
              </a:lnSpc>
              <a:buFontTx/>
              <a:buNone/>
              <a:defRPr/>
            </a:pPr>
            <a:r>
              <a:rPr lang="en-US" sz="2400" dirty="0">
                <a:latin typeface="Calibri" pitchFamily="34" charset="0"/>
              </a:rPr>
              <a:t>	</a:t>
            </a:r>
            <a:r>
              <a:rPr lang="en-US" sz="2400" dirty="0" err="1" smtClean="0">
                <a:latin typeface="Calibri" pitchFamily="34" charset="0"/>
              </a:rPr>
              <a:t>ptr</a:t>
            </a:r>
            <a:r>
              <a:rPr lang="en-US" sz="2400" dirty="0" smtClean="0">
                <a:latin typeface="Calibri" pitchFamily="34" charset="0"/>
              </a:rPr>
              <a:t> </a:t>
            </a:r>
            <a:r>
              <a:rPr lang="en-US" sz="2400" dirty="0">
                <a:latin typeface="Calibri" pitchFamily="34" charset="0"/>
              </a:rPr>
              <a:t>= &amp;var1;	 </a:t>
            </a:r>
            <a:r>
              <a:rPr lang="en-US" sz="2400" dirty="0" smtClean="0">
                <a:latin typeface="Calibri" pitchFamily="34" charset="0"/>
              </a:rPr>
              <a:t>	//</a:t>
            </a:r>
            <a:r>
              <a:rPr lang="en-US" sz="2400" dirty="0">
                <a:latin typeface="Calibri" pitchFamily="34" charset="0"/>
              </a:rPr>
              <a:t>pointer points to var1</a:t>
            </a:r>
          </a:p>
          <a:p>
            <a:pPr eaLnBrk="1" hangingPunct="1">
              <a:lnSpc>
                <a:spcPct val="80000"/>
              </a:lnSpc>
              <a:buFontTx/>
              <a:buNone/>
              <a:defRPr/>
            </a:pPr>
            <a:r>
              <a:rPr lang="en-US" sz="2400" dirty="0" smtClean="0">
                <a:latin typeface="Calibri" pitchFamily="34" charset="0"/>
              </a:rPr>
              <a:t>	</a:t>
            </a:r>
            <a:r>
              <a:rPr lang="en-US" sz="2400" dirty="0" err="1" smtClean="0">
                <a:latin typeface="Calibri" pitchFamily="34" charset="0"/>
              </a:rPr>
              <a:t>cout</a:t>
            </a:r>
            <a:r>
              <a:rPr lang="en-US" sz="2400" dirty="0" smtClean="0">
                <a:latin typeface="Calibri" pitchFamily="34" charset="0"/>
              </a:rPr>
              <a:t> </a:t>
            </a:r>
            <a:r>
              <a:rPr lang="en-US" sz="2400" dirty="0">
                <a:latin typeface="Calibri" pitchFamily="34" charset="0"/>
              </a:rPr>
              <a:t>&lt;&lt; *</a:t>
            </a:r>
            <a:r>
              <a:rPr lang="en-US" sz="2400" dirty="0" err="1" smtClean="0">
                <a:latin typeface="Calibri" pitchFamily="34" charset="0"/>
              </a:rPr>
              <a:t>ptr</a:t>
            </a:r>
            <a:r>
              <a:rPr lang="en-US" sz="2400" dirty="0" smtClean="0">
                <a:latin typeface="Calibri" pitchFamily="34" charset="0"/>
              </a:rPr>
              <a:t>; 	//</a:t>
            </a:r>
            <a:r>
              <a:rPr lang="en-US" sz="2400" dirty="0">
                <a:latin typeface="Calibri" pitchFamily="34" charset="0"/>
              </a:rPr>
              <a:t>print contents of pointer (11)</a:t>
            </a:r>
          </a:p>
          <a:p>
            <a:pPr eaLnBrk="1" hangingPunct="1">
              <a:lnSpc>
                <a:spcPct val="80000"/>
              </a:lnSpc>
              <a:buFontTx/>
              <a:buNone/>
              <a:defRPr/>
            </a:pPr>
            <a:r>
              <a:rPr lang="en-US" sz="2400" dirty="0" smtClean="0">
                <a:latin typeface="Calibri" pitchFamily="34" charset="0"/>
              </a:rPr>
              <a:t>	</a:t>
            </a:r>
            <a:r>
              <a:rPr lang="en-US" sz="2400" dirty="0" err="1" smtClean="0">
                <a:latin typeface="Calibri" pitchFamily="34" charset="0"/>
              </a:rPr>
              <a:t>ptr</a:t>
            </a:r>
            <a:r>
              <a:rPr lang="en-US" sz="2400" dirty="0" smtClean="0">
                <a:latin typeface="Calibri" pitchFamily="34" charset="0"/>
              </a:rPr>
              <a:t> </a:t>
            </a:r>
            <a:r>
              <a:rPr lang="en-US" sz="2400" dirty="0">
                <a:latin typeface="Calibri" pitchFamily="34" charset="0"/>
              </a:rPr>
              <a:t>= &amp;var2; </a:t>
            </a:r>
            <a:r>
              <a:rPr lang="en-US" sz="2400" dirty="0" smtClean="0">
                <a:latin typeface="Calibri" pitchFamily="34" charset="0"/>
              </a:rPr>
              <a:t>	//</a:t>
            </a:r>
            <a:r>
              <a:rPr lang="en-US" sz="2400" dirty="0">
                <a:latin typeface="Calibri" pitchFamily="34" charset="0"/>
              </a:rPr>
              <a:t>pointer points to var2 </a:t>
            </a:r>
          </a:p>
          <a:p>
            <a:pPr eaLnBrk="1" hangingPunct="1">
              <a:lnSpc>
                <a:spcPct val="80000"/>
              </a:lnSpc>
              <a:buFontTx/>
              <a:buNone/>
              <a:defRPr/>
            </a:pPr>
            <a:r>
              <a:rPr lang="en-US" sz="2400" dirty="0" smtClean="0">
                <a:latin typeface="Calibri" pitchFamily="34" charset="0"/>
              </a:rPr>
              <a:t>	</a:t>
            </a:r>
            <a:r>
              <a:rPr lang="en-US" sz="2400" dirty="0" err="1" smtClean="0">
                <a:latin typeface="Calibri" pitchFamily="34" charset="0"/>
              </a:rPr>
              <a:t>cout</a:t>
            </a:r>
            <a:r>
              <a:rPr lang="en-US" sz="2400" dirty="0" smtClean="0">
                <a:latin typeface="Calibri" pitchFamily="34" charset="0"/>
              </a:rPr>
              <a:t> </a:t>
            </a:r>
            <a:r>
              <a:rPr lang="en-US" sz="2400" dirty="0">
                <a:latin typeface="Calibri" pitchFamily="34" charset="0"/>
              </a:rPr>
              <a:t>&lt;&lt; *</a:t>
            </a:r>
            <a:r>
              <a:rPr lang="en-US" sz="2400" dirty="0" err="1" smtClean="0">
                <a:latin typeface="Calibri" pitchFamily="34" charset="0"/>
              </a:rPr>
              <a:t>ptr</a:t>
            </a:r>
            <a:r>
              <a:rPr lang="en-US" sz="2400" dirty="0" smtClean="0">
                <a:latin typeface="Calibri" pitchFamily="34" charset="0"/>
              </a:rPr>
              <a:t>;  	//</a:t>
            </a:r>
            <a:r>
              <a:rPr lang="en-US" sz="2400" dirty="0">
                <a:latin typeface="Calibri" pitchFamily="34" charset="0"/>
              </a:rPr>
              <a:t>print contents of pointer (22)</a:t>
            </a:r>
          </a:p>
          <a:p>
            <a:pPr eaLnBrk="1" hangingPunct="1">
              <a:lnSpc>
                <a:spcPct val="80000"/>
              </a:lnSpc>
              <a:buFontTx/>
              <a:buNone/>
              <a:defRPr/>
            </a:pPr>
            <a:r>
              <a:rPr lang="en-US" sz="2400" dirty="0">
                <a:latin typeface="Calibri" pitchFamily="34" charset="0"/>
              </a:rPr>
              <a:t>} </a:t>
            </a:r>
          </a:p>
        </p:txBody>
      </p:sp>
      <p:sp>
        <p:nvSpPr>
          <p:cNvPr id="3" name="Date Placeholder 2"/>
          <p:cNvSpPr>
            <a:spLocks noGrp="1"/>
          </p:cNvSpPr>
          <p:nvPr>
            <p:ph type="dt" sz="half" idx="10"/>
          </p:nvPr>
        </p:nvSpPr>
        <p:spPr/>
        <p:txBody>
          <a:bodyPr/>
          <a:lstStyle/>
          <a:p>
            <a:pPr>
              <a:defRPr/>
            </a:pPr>
            <a:fld id="{AD1304D4-A825-4D26-925F-E3294B981C04}" type="datetime1">
              <a:rPr lang="en-US" smtClean="0"/>
              <a:t>11/24/2016</a:t>
            </a:fld>
            <a:endParaRPr lang="en-US"/>
          </a:p>
        </p:txBody>
      </p:sp>
      <p:sp>
        <p:nvSpPr>
          <p:cNvPr id="22532" name="Slide Number Placeholder 3"/>
          <p:cNvSpPr>
            <a:spLocks noGrp="1"/>
          </p:cNvSpPr>
          <p:nvPr>
            <p:ph type="sldNum" sz="quarter" idx="12"/>
          </p:nvPr>
        </p:nvSpPr>
        <p:spPr>
          <a:noFill/>
        </p:spPr>
        <p:txBody>
          <a:bodyPr/>
          <a:lstStyle/>
          <a:p>
            <a:fld id="{47A14EDA-2FC8-4C40-BFA0-61EF1EAB4BE7}" type="slidenum">
              <a:rPr lang="en-US" smtClean="0"/>
              <a:pPr/>
              <a:t>18</a:t>
            </a:fld>
            <a:endParaRPr lang="en-US" smtClean="0"/>
          </a:p>
        </p:txBody>
      </p:sp>
      <p:sp>
        <p:nvSpPr>
          <p:cNvPr id="22531" name="Footer Placeholder 3"/>
          <p:cNvSpPr>
            <a:spLocks noGrp="1"/>
          </p:cNvSpPr>
          <p:nvPr>
            <p:ph type="ftr" sz="quarter" idx="11"/>
          </p:nvPr>
        </p:nvSpPr>
        <p:spPr>
          <a:noFill/>
        </p:spPr>
        <p:txBody>
          <a:bodyPr/>
          <a:lstStyle/>
          <a:p>
            <a:r>
              <a:rPr lang="en-US" smtClean="0"/>
              <a:t>CSE 1002                             Department of CSE</a:t>
            </a:r>
            <a:endParaRPr lang="en-US" smtClean="0">
              <a:solidFill>
                <a:schemeClr val="bg1"/>
              </a:solidFill>
            </a:endParaRPr>
          </a:p>
        </p:txBody>
      </p:sp>
      <p:sp>
        <p:nvSpPr>
          <p:cNvPr id="2" name="Title 1"/>
          <p:cNvSpPr>
            <a:spLocks noGrp="1"/>
          </p:cNvSpPr>
          <p:nvPr>
            <p:ph type="title"/>
          </p:nvPr>
        </p:nvSpPr>
        <p:spPr>
          <a:xfrm>
            <a:off x="1295402" y="0"/>
            <a:ext cx="7848598" cy="838200"/>
          </a:xfrm>
        </p:spPr>
        <p:txBody>
          <a:bodyPr>
            <a:normAutofit fontScale="90000"/>
          </a:bodyPr>
          <a:lstStyle/>
          <a:p>
            <a:r>
              <a:rPr lang="en-US" dirty="0" smtClean="0"/>
              <a:t>Example – Accessing variable through a pointer</a:t>
            </a:r>
            <a:endParaRPr lang="en-US" dirty="0"/>
          </a:p>
        </p:txBody>
      </p:sp>
      <p:sp>
        <p:nvSpPr>
          <p:cNvPr id="6" name="Rectangle 5"/>
          <p:cNvSpPr>
            <a:spLocks noChangeArrowheads="1"/>
          </p:cNvSpPr>
          <p:nvPr/>
        </p:nvSpPr>
        <p:spPr bwMode="auto">
          <a:xfrm>
            <a:off x="7162800" y="1676400"/>
            <a:ext cx="1600200" cy="995363"/>
          </a:xfrm>
          <a:prstGeom prst="rect">
            <a:avLst/>
          </a:prstGeom>
          <a:noFill/>
          <a:ln w="9525">
            <a:solidFill>
              <a:srgbClr val="FF0000"/>
            </a:solidFill>
            <a:miter lim="800000"/>
            <a:headEnd/>
            <a:tailEnd/>
          </a:ln>
        </p:spPr>
        <p:txBody>
          <a:bodyPr>
            <a:spAutoFit/>
          </a:bodyPr>
          <a:lstStyle/>
          <a:p>
            <a:pPr>
              <a:lnSpc>
                <a:spcPct val="80000"/>
              </a:lnSpc>
            </a:pPr>
            <a:r>
              <a:rPr lang="en-US" sz="2400" b="1">
                <a:solidFill>
                  <a:schemeClr val="accent2"/>
                </a:solidFill>
                <a:latin typeface="Tempus Sans ITC" pitchFamily="82" charset="0"/>
              </a:rPr>
              <a:t>Output : </a:t>
            </a:r>
          </a:p>
          <a:p>
            <a:pPr>
              <a:lnSpc>
                <a:spcPct val="80000"/>
              </a:lnSpc>
            </a:pPr>
            <a:r>
              <a:rPr lang="en-US" sz="2400" b="1">
                <a:solidFill>
                  <a:srgbClr val="C00000"/>
                </a:solidFill>
                <a:latin typeface="Tempus Sans ITC" pitchFamily="82" charset="0"/>
              </a:rPr>
              <a:t>11  </a:t>
            </a:r>
          </a:p>
          <a:p>
            <a:pPr>
              <a:lnSpc>
                <a:spcPct val="80000"/>
              </a:lnSpc>
            </a:pPr>
            <a:r>
              <a:rPr lang="en-US" sz="2400" b="1">
                <a:solidFill>
                  <a:srgbClr val="C00000"/>
                </a:solidFill>
                <a:latin typeface="Tempus Sans ITC" pitchFamily="82" charset="0"/>
              </a:rPr>
              <a:t>22 </a:t>
            </a:r>
            <a:endParaRPr lang="en-US" sz="2400"/>
          </a:p>
        </p:txBody>
      </p:sp>
      <p:sp>
        <p:nvSpPr>
          <p:cNvPr id="10" name="Left Arrow 9">
            <a:hlinkClick r:id="" action="ppaction://hlinkshowjump?jump=lastslideviewed"/>
          </p:cNvPr>
          <p:cNvSpPr/>
          <p:nvPr/>
        </p:nvSpPr>
        <p:spPr>
          <a:xfrm>
            <a:off x="76200" y="5486400"/>
            <a:ext cx="838200" cy="762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ChangeArrowheads="1"/>
          </p:cNvSpPr>
          <p:nvPr>
            <p:ph idx="1"/>
          </p:nvPr>
        </p:nvSpPr>
        <p:spPr>
          <a:xfrm>
            <a:off x="1295400" y="1066800"/>
            <a:ext cx="7467600" cy="5059363"/>
          </a:xfrm>
        </p:spPr>
        <p:txBody>
          <a:bodyPr>
            <a:normAutofit/>
          </a:bodyPr>
          <a:lstStyle/>
          <a:p>
            <a:pPr eaLnBrk="1" hangingPunct="1">
              <a:buFontTx/>
              <a:buNone/>
              <a:defRPr/>
            </a:pPr>
            <a:r>
              <a:rPr lang="en-US" sz="2400" dirty="0" smtClean="0"/>
              <a:t>void </a:t>
            </a:r>
            <a:r>
              <a:rPr lang="en-US" sz="2400" dirty="0"/>
              <a:t>main() </a:t>
            </a:r>
            <a:r>
              <a:rPr lang="en-US" sz="2400" dirty="0" smtClean="0"/>
              <a:t>{ </a:t>
            </a:r>
          </a:p>
          <a:p>
            <a:pPr eaLnBrk="1" hangingPunct="1">
              <a:buFontTx/>
              <a:buNone/>
              <a:defRPr/>
            </a:pPr>
            <a:r>
              <a:rPr lang="en-US" sz="2400" dirty="0"/>
              <a:t>	</a:t>
            </a:r>
            <a:r>
              <a:rPr lang="en-US" sz="2400" dirty="0" err="1" smtClean="0"/>
              <a:t>int</a:t>
            </a:r>
            <a:r>
              <a:rPr lang="en-US" sz="2400" dirty="0" smtClean="0"/>
              <a:t> </a:t>
            </a:r>
            <a:r>
              <a:rPr lang="en-US" sz="2400" dirty="0"/>
              <a:t>var1, var2; 	</a:t>
            </a:r>
            <a:r>
              <a:rPr lang="en-US" sz="2400" dirty="0" smtClean="0"/>
              <a:t>//</a:t>
            </a:r>
            <a:r>
              <a:rPr lang="en-US" sz="2400" dirty="0"/>
              <a:t>two integer variables </a:t>
            </a:r>
          </a:p>
          <a:p>
            <a:pPr eaLnBrk="1" hangingPunct="1">
              <a:buFontTx/>
              <a:buNone/>
              <a:defRPr/>
            </a:pPr>
            <a:r>
              <a:rPr lang="en-US" sz="2400" dirty="0" smtClean="0"/>
              <a:t>	</a:t>
            </a:r>
            <a:r>
              <a:rPr lang="en-US" sz="2400" dirty="0" err="1" smtClean="0"/>
              <a:t>int</a:t>
            </a:r>
            <a:r>
              <a:rPr lang="en-US" sz="2400" dirty="0"/>
              <a:t>* </a:t>
            </a:r>
            <a:r>
              <a:rPr lang="en-US" sz="2400" dirty="0" err="1"/>
              <a:t>ptr</a:t>
            </a:r>
            <a:r>
              <a:rPr lang="en-US" sz="2400" dirty="0"/>
              <a:t>; 	</a:t>
            </a:r>
            <a:r>
              <a:rPr lang="en-US" sz="2400" dirty="0" smtClean="0"/>
              <a:t>	//</a:t>
            </a:r>
            <a:r>
              <a:rPr lang="en-US" sz="2400" dirty="0"/>
              <a:t>pointer to integers </a:t>
            </a:r>
          </a:p>
          <a:p>
            <a:pPr eaLnBrk="1" hangingPunct="1">
              <a:buFontTx/>
              <a:buNone/>
              <a:defRPr/>
            </a:pPr>
            <a:r>
              <a:rPr lang="en-US" sz="2400" dirty="0" smtClean="0"/>
              <a:t>	</a:t>
            </a:r>
          </a:p>
          <a:p>
            <a:pPr eaLnBrk="1" hangingPunct="1">
              <a:buFontTx/>
              <a:buNone/>
              <a:defRPr/>
            </a:pPr>
            <a:r>
              <a:rPr lang="en-US" sz="2400" dirty="0"/>
              <a:t>	</a:t>
            </a:r>
            <a:r>
              <a:rPr lang="en-US" sz="2400" dirty="0" err="1" smtClean="0"/>
              <a:t>ptr</a:t>
            </a:r>
            <a:r>
              <a:rPr lang="en-US" sz="2400" dirty="0" smtClean="0"/>
              <a:t> </a:t>
            </a:r>
            <a:r>
              <a:rPr lang="en-US" sz="2400" dirty="0"/>
              <a:t>= &amp;var1; </a:t>
            </a:r>
            <a:r>
              <a:rPr lang="en-US" sz="2400" dirty="0" smtClean="0"/>
              <a:t>	//</a:t>
            </a:r>
            <a:r>
              <a:rPr lang="en-US" sz="2400" dirty="0"/>
              <a:t>set pointer to address of var1 </a:t>
            </a:r>
          </a:p>
          <a:p>
            <a:pPr eaLnBrk="1" hangingPunct="1">
              <a:buFontTx/>
              <a:buNone/>
              <a:defRPr/>
            </a:pPr>
            <a:r>
              <a:rPr lang="en-US" sz="2400" dirty="0" smtClean="0"/>
              <a:t>	*</a:t>
            </a:r>
            <a:r>
              <a:rPr lang="en-US" sz="2400" dirty="0" err="1"/>
              <a:t>ptr</a:t>
            </a:r>
            <a:r>
              <a:rPr lang="en-US" sz="2400" dirty="0"/>
              <a:t> = 37; 	</a:t>
            </a:r>
            <a:r>
              <a:rPr lang="en-US" sz="2400" dirty="0" smtClean="0"/>
              <a:t>	//</a:t>
            </a:r>
            <a:r>
              <a:rPr lang="en-US" sz="2400" dirty="0"/>
              <a:t>same as var1=37 </a:t>
            </a:r>
          </a:p>
          <a:p>
            <a:pPr eaLnBrk="1" hangingPunct="1">
              <a:buFontTx/>
              <a:buNone/>
              <a:defRPr/>
            </a:pPr>
            <a:r>
              <a:rPr lang="en-US" sz="2400" dirty="0" smtClean="0"/>
              <a:t>	var2 </a:t>
            </a:r>
            <a:r>
              <a:rPr lang="en-US" sz="2400" dirty="0"/>
              <a:t>= *</a:t>
            </a:r>
            <a:r>
              <a:rPr lang="en-US" sz="2400" dirty="0" err="1"/>
              <a:t>ptr</a:t>
            </a:r>
            <a:r>
              <a:rPr lang="en-US" sz="2400" dirty="0"/>
              <a:t>; 	</a:t>
            </a:r>
            <a:r>
              <a:rPr lang="en-US" sz="2400" dirty="0" smtClean="0"/>
              <a:t>//</a:t>
            </a:r>
            <a:r>
              <a:rPr lang="en-US" sz="2400" dirty="0"/>
              <a:t>same as var2=var1 </a:t>
            </a:r>
          </a:p>
          <a:p>
            <a:pPr eaLnBrk="1" hangingPunct="1">
              <a:buFontTx/>
              <a:buNone/>
              <a:defRPr/>
            </a:pPr>
            <a:r>
              <a:rPr lang="en-US" sz="2400" dirty="0" smtClean="0"/>
              <a:t>	cout </a:t>
            </a:r>
            <a:r>
              <a:rPr lang="en-US" sz="2400" dirty="0"/>
              <a:t>&lt;&lt; </a:t>
            </a:r>
            <a:r>
              <a:rPr lang="en-US" sz="2400" dirty="0" smtClean="0"/>
              <a:t>var2; 	//</a:t>
            </a:r>
            <a:r>
              <a:rPr lang="en-US" sz="2400" dirty="0"/>
              <a:t>verify var2 is 37</a:t>
            </a:r>
          </a:p>
          <a:p>
            <a:pPr eaLnBrk="1" hangingPunct="1">
              <a:buFontTx/>
              <a:buNone/>
              <a:defRPr/>
            </a:pPr>
            <a:r>
              <a:rPr lang="en-US" sz="2400" dirty="0"/>
              <a:t>} </a:t>
            </a:r>
          </a:p>
        </p:txBody>
      </p:sp>
      <p:sp>
        <p:nvSpPr>
          <p:cNvPr id="3" name="Date Placeholder 2"/>
          <p:cNvSpPr>
            <a:spLocks noGrp="1"/>
          </p:cNvSpPr>
          <p:nvPr>
            <p:ph type="dt" sz="half" idx="10"/>
          </p:nvPr>
        </p:nvSpPr>
        <p:spPr/>
        <p:txBody>
          <a:bodyPr/>
          <a:lstStyle/>
          <a:p>
            <a:pPr>
              <a:defRPr/>
            </a:pPr>
            <a:fld id="{C0F4BB9A-2569-44DE-BBBA-0953668F8C04}" type="datetime1">
              <a:rPr lang="en-US" smtClean="0"/>
              <a:t>11/24/2016</a:t>
            </a:fld>
            <a:endParaRPr lang="en-US"/>
          </a:p>
        </p:txBody>
      </p:sp>
      <p:sp>
        <p:nvSpPr>
          <p:cNvPr id="23556" name="Slide Number Placeholder 3"/>
          <p:cNvSpPr>
            <a:spLocks noGrp="1"/>
          </p:cNvSpPr>
          <p:nvPr>
            <p:ph type="sldNum" sz="quarter" idx="12"/>
          </p:nvPr>
        </p:nvSpPr>
        <p:spPr>
          <a:noFill/>
        </p:spPr>
        <p:txBody>
          <a:bodyPr/>
          <a:lstStyle/>
          <a:p>
            <a:fld id="{79E26B02-FFE7-4210-B073-CC18AC3C7080}" type="slidenum">
              <a:rPr lang="en-US" smtClean="0"/>
              <a:pPr/>
              <a:t>19</a:t>
            </a:fld>
            <a:endParaRPr lang="en-US" smtClean="0"/>
          </a:p>
        </p:txBody>
      </p:sp>
      <p:sp>
        <p:nvSpPr>
          <p:cNvPr id="23555" name="Footer Placeholder 3"/>
          <p:cNvSpPr>
            <a:spLocks noGrp="1"/>
          </p:cNvSpPr>
          <p:nvPr>
            <p:ph type="ftr" sz="quarter" idx="11"/>
          </p:nvPr>
        </p:nvSpPr>
        <p:spPr>
          <a:noFill/>
        </p:spPr>
        <p:txBody>
          <a:bodyPr/>
          <a:lstStyle/>
          <a:p>
            <a:r>
              <a:rPr lang="en-US" smtClean="0"/>
              <a:t>CSE 1002                             Department of CSE</a:t>
            </a:r>
            <a:endParaRPr lang="en-US" smtClean="0">
              <a:solidFill>
                <a:schemeClr val="bg1"/>
              </a:solidFill>
            </a:endParaRPr>
          </a:p>
        </p:txBody>
      </p:sp>
      <p:sp>
        <p:nvSpPr>
          <p:cNvPr id="2" name="Title 1"/>
          <p:cNvSpPr>
            <a:spLocks noGrp="1"/>
          </p:cNvSpPr>
          <p:nvPr>
            <p:ph type="title"/>
          </p:nvPr>
        </p:nvSpPr>
        <p:spPr/>
        <p:txBody>
          <a:bodyPr>
            <a:normAutofit/>
          </a:bodyPr>
          <a:lstStyle/>
          <a:p>
            <a:r>
              <a:rPr lang="en-US" b="1" dirty="0" smtClean="0"/>
              <a:t>Example - </a:t>
            </a:r>
            <a:r>
              <a:rPr lang="en-US" b="1" dirty="0"/>
              <a:t>Accessing via pointers</a:t>
            </a:r>
            <a:r>
              <a:rPr lang="en-US" b="1" dirty="0" smtClean="0"/>
              <a:t>.</a:t>
            </a:r>
            <a:endParaRPr lang="en-US" b="1" dirty="0"/>
          </a:p>
        </p:txBody>
      </p:sp>
      <p:sp>
        <p:nvSpPr>
          <p:cNvPr id="9" name="Left Arrow 8">
            <a:hlinkClick r:id="" action="ppaction://hlinkshowjump?jump=lastslideviewed"/>
          </p:cNvPr>
          <p:cNvSpPr/>
          <p:nvPr/>
        </p:nvSpPr>
        <p:spPr>
          <a:xfrm>
            <a:off x="76200" y="5486400"/>
            <a:ext cx="838200" cy="762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lnSpc>
                <a:spcPct val="90000"/>
              </a:lnSpc>
              <a:buClr>
                <a:srgbClr val="993300"/>
              </a:buClr>
            </a:pPr>
            <a:r>
              <a:rPr lang="en-US" sz="2400" dirty="0" smtClean="0">
                <a:solidFill>
                  <a:srgbClr val="000099"/>
                </a:solidFill>
              </a:rPr>
              <a:t>To learn and appreciate the following concepts</a:t>
            </a:r>
          </a:p>
          <a:p>
            <a:endParaRPr lang="en-US" sz="2400" dirty="0" smtClean="0">
              <a:solidFill>
                <a:srgbClr val="000099"/>
              </a:solidFill>
            </a:endParaRPr>
          </a:p>
          <a:p>
            <a:endParaRPr lang="en-US" sz="2400" dirty="0" smtClean="0">
              <a:latin typeface="Arial" pitchFamily="34" charset="0"/>
              <a:cs typeface="Arial" pitchFamily="34" charset="0"/>
            </a:endParaRPr>
          </a:p>
          <a:p>
            <a:pPr lvl="1"/>
            <a:r>
              <a:rPr lang="en-US" sz="2300" dirty="0" smtClean="0">
                <a:latin typeface="Arial" pitchFamily="34" charset="0"/>
                <a:cs typeface="Arial" pitchFamily="34" charset="0"/>
              </a:rPr>
              <a:t>Pointers – declaration and initialization</a:t>
            </a:r>
          </a:p>
          <a:p>
            <a:pPr lvl="1"/>
            <a:r>
              <a:rPr lang="en-US" sz="2300" dirty="0" smtClean="0">
                <a:latin typeface="Arial" pitchFamily="34" charset="0"/>
                <a:cs typeface="Arial" pitchFamily="34" charset="0"/>
              </a:rPr>
              <a:t>To access a variable through its pointer</a:t>
            </a:r>
          </a:p>
          <a:p>
            <a:endParaRPr lang="en-US" sz="2400" dirty="0" smtClean="0"/>
          </a:p>
          <a:p>
            <a:endParaRPr lang="en-US" sz="2400" dirty="0" smtClean="0"/>
          </a:p>
          <a:p>
            <a:endParaRPr lang="en-US" sz="2400" dirty="0"/>
          </a:p>
        </p:txBody>
      </p:sp>
      <p:sp>
        <p:nvSpPr>
          <p:cNvPr id="3" name="Date Placeholder 2"/>
          <p:cNvSpPr>
            <a:spLocks noGrp="1"/>
          </p:cNvSpPr>
          <p:nvPr>
            <p:ph type="dt" sz="half" idx="10"/>
          </p:nvPr>
        </p:nvSpPr>
        <p:spPr/>
        <p:txBody>
          <a:bodyPr/>
          <a:lstStyle/>
          <a:p>
            <a:pPr>
              <a:defRPr/>
            </a:pPr>
            <a:fld id="{585431B9-A865-49C4-979A-FB5F4890792C}" type="datetime1">
              <a:rPr lang="en-US" smtClean="0"/>
              <a:t>11/24/2016</a:t>
            </a:fld>
            <a:endParaRPr lang="en-US"/>
          </a:p>
        </p:txBody>
      </p:sp>
      <p:sp>
        <p:nvSpPr>
          <p:cNvPr id="4" name="Slide Number Placeholder 3"/>
          <p:cNvSpPr>
            <a:spLocks noGrp="1"/>
          </p:cNvSpPr>
          <p:nvPr>
            <p:ph type="sldNum" sz="quarter" idx="12"/>
          </p:nvPr>
        </p:nvSpPr>
        <p:spPr/>
        <p:txBody>
          <a:bodyPr/>
          <a:lstStyle/>
          <a:p>
            <a:pPr>
              <a:defRPr/>
            </a:pPr>
            <a:fld id="{13051ED5-029B-446D-841B-B301DA8917DA}"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smtClean="0"/>
              <a:t>CSE 1002                             Department of CSE</a:t>
            </a:r>
            <a:endParaRPr lang="en-US">
              <a:solidFill>
                <a:schemeClr val="bg1"/>
              </a:solidFill>
            </a:endParaRPr>
          </a:p>
        </p:txBody>
      </p:sp>
      <p:sp>
        <p:nvSpPr>
          <p:cNvPr id="6" name="Title 5"/>
          <p:cNvSpPr>
            <a:spLocks noGrp="1"/>
          </p:cNvSpPr>
          <p:nvPr>
            <p:ph type="title"/>
          </p:nvPr>
        </p:nvSpPr>
        <p:spPr/>
        <p:txBody>
          <a:bodyPr/>
          <a:lstStyle/>
          <a:p>
            <a:r>
              <a:rPr lang="en-US" dirty="0" smtClean="0"/>
              <a:t>Objectives</a:t>
            </a:r>
            <a:endParaRPr lang="en-US" dirty="0"/>
          </a:p>
        </p:txBody>
      </p:sp>
    </p:spTree>
    <p:extLst>
      <p:ext uri="{BB962C8B-B14F-4D97-AF65-F5344CB8AC3E}">
        <p14:creationId xmlns:p14="http://schemas.microsoft.com/office/powerpoint/2010/main" val="291906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p:cNvSpPr>
            <a:spLocks noGrp="1" noChangeArrowheads="1"/>
          </p:cNvSpPr>
          <p:nvPr>
            <p:ph idx="1"/>
          </p:nvPr>
        </p:nvSpPr>
        <p:spPr/>
        <p:txBody>
          <a:bodyPr/>
          <a:lstStyle/>
          <a:p>
            <a:pPr algn="just" eaLnBrk="1" hangingPunct="1">
              <a:buFontTx/>
              <a:buNone/>
              <a:defRPr/>
            </a:pPr>
            <a:r>
              <a:rPr lang="en-US" sz="2400" b="1" dirty="0" smtClean="0"/>
              <a:t>	</a:t>
            </a:r>
            <a:r>
              <a:rPr lang="en-US" sz="2400" b="1" dirty="0" err="1" smtClean="0"/>
              <a:t>int</a:t>
            </a:r>
            <a:r>
              <a:rPr lang="en-US" sz="2400" b="1" dirty="0"/>
              <a:t>* </a:t>
            </a:r>
            <a:r>
              <a:rPr lang="en-US" sz="2400" b="1" dirty="0" err="1"/>
              <a:t>ptr</a:t>
            </a:r>
            <a:r>
              <a:rPr lang="en-US" sz="2400" b="1" dirty="0"/>
              <a:t>; </a:t>
            </a:r>
            <a:r>
              <a:rPr lang="en-US" sz="2400" dirty="0"/>
              <a:t>	</a:t>
            </a:r>
            <a:r>
              <a:rPr lang="en-US" sz="2400" dirty="0" smtClean="0"/>
              <a:t>    //</a:t>
            </a:r>
            <a:r>
              <a:rPr lang="en-US" sz="2400" dirty="0"/>
              <a:t>declaration: pointer to </a:t>
            </a:r>
            <a:r>
              <a:rPr lang="en-US" sz="2400" dirty="0" err="1"/>
              <a:t>int</a:t>
            </a:r>
            <a:r>
              <a:rPr lang="en-US" sz="2400" dirty="0"/>
              <a:t> </a:t>
            </a:r>
          </a:p>
          <a:p>
            <a:pPr algn="just" eaLnBrk="1" hangingPunct="1">
              <a:buFontTx/>
              <a:buNone/>
              <a:defRPr/>
            </a:pPr>
            <a:r>
              <a:rPr lang="en-US" sz="2400" b="1" dirty="0" smtClean="0"/>
              <a:t>	*</a:t>
            </a:r>
            <a:r>
              <a:rPr lang="en-US" sz="2400" b="1" dirty="0" err="1"/>
              <a:t>ptr</a:t>
            </a:r>
            <a:r>
              <a:rPr lang="en-US" sz="2400" b="1" dirty="0"/>
              <a:t> = 37</a:t>
            </a:r>
            <a:r>
              <a:rPr lang="en-US" sz="2400" b="1" dirty="0" smtClean="0"/>
              <a:t>; </a:t>
            </a:r>
            <a:r>
              <a:rPr lang="en-US" sz="2400" dirty="0"/>
              <a:t>//indirection: value of variable </a:t>
            </a:r>
            <a:r>
              <a:rPr lang="en-US" sz="2400" dirty="0" smtClean="0"/>
              <a:t>pointed 		       to by </a:t>
            </a:r>
            <a:r>
              <a:rPr lang="en-US" sz="2400" dirty="0" err="1"/>
              <a:t>ptr</a:t>
            </a:r>
            <a:r>
              <a:rPr lang="en-US" sz="2400" dirty="0"/>
              <a:t> .</a:t>
            </a:r>
          </a:p>
          <a:p>
            <a:pPr algn="just" eaLnBrk="1" hangingPunct="1">
              <a:buFontTx/>
              <a:buNone/>
              <a:defRPr/>
            </a:pPr>
            <a:endParaRPr lang="en-US" sz="2400" dirty="0"/>
          </a:p>
          <a:p>
            <a:pPr algn="just" eaLnBrk="1" hangingPunct="1">
              <a:buFont typeface="Wingdings" pitchFamily="2" charset="2"/>
              <a:buChar char="§"/>
              <a:defRPr/>
            </a:pPr>
            <a:r>
              <a:rPr lang="en-US" sz="2400" dirty="0"/>
              <a:t>Using the </a:t>
            </a:r>
            <a:r>
              <a:rPr lang="en-US" sz="2400" b="1" dirty="0"/>
              <a:t>indirection operator </a:t>
            </a:r>
            <a:r>
              <a:rPr lang="en-US" sz="2400" dirty="0"/>
              <a:t>to access the value stored in an address is called </a:t>
            </a:r>
            <a:r>
              <a:rPr lang="en-US" sz="2400" b="1" dirty="0"/>
              <a:t>indirect addressing</a:t>
            </a:r>
            <a:r>
              <a:rPr lang="en-US" sz="2400" dirty="0"/>
              <a:t>, or </a:t>
            </a:r>
            <a:r>
              <a:rPr lang="en-US" sz="2400" dirty="0" smtClean="0"/>
              <a:t>sometimes </a:t>
            </a:r>
            <a:r>
              <a:rPr lang="en-US" sz="2400" b="1" dirty="0" smtClean="0"/>
              <a:t>dereferencing</a:t>
            </a:r>
            <a:r>
              <a:rPr lang="en-US" sz="2400" dirty="0"/>
              <a:t>, the pointer.</a:t>
            </a:r>
          </a:p>
        </p:txBody>
      </p:sp>
      <p:sp>
        <p:nvSpPr>
          <p:cNvPr id="2" name="Date Placeholder 1"/>
          <p:cNvSpPr>
            <a:spLocks noGrp="1"/>
          </p:cNvSpPr>
          <p:nvPr>
            <p:ph type="dt" sz="half" idx="10"/>
          </p:nvPr>
        </p:nvSpPr>
        <p:spPr/>
        <p:txBody>
          <a:bodyPr/>
          <a:lstStyle/>
          <a:p>
            <a:pPr>
              <a:defRPr/>
            </a:pPr>
            <a:fld id="{82B4938F-9A57-4ED3-B61E-54A7818C5FEB}" type="datetime1">
              <a:rPr lang="en-US" smtClean="0"/>
              <a:t>11/24/2016</a:t>
            </a:fld>
            <a:endParaRPr lang="en-US"/>
          </a:p>
        </p:txBody>
      </p:sp>
      <p:sp>
        <p:nvSpPr>
          <p:cNvPr id="24580" name="Slide Number Placeholder 3"/>
          <p:cNvSpPr>
            <a:spLocks noGrp="1"/>
          </p:cNvSpPr>
          <p:nvPr>
            <p:ph type="sldNum" sz="quarter" idx="12"/>
          </p:nvPr>
        </p:nvSpPr>
        <p:spPr>
          <a:noFill/>
        </p:spPr>
        <p:txBody>
          <a:bodyPr/>
          <a:lstStyle/>
          <a:p>
            <a:fld id="{DCD643EA-CA38-44D0-B879-1C35356631D8}" type="slidenum">
              <a:rPr lang="en-US" smtClean="0"/>
              <a:pPr/>
              <a:t>20</a:t>
            </a:fld>
            <a:endParaRPr lang="en-US" smtClean="0"/>
          </a:p>
        </p:txBody>
      </p:sp>
      <p:sp>
        <p:nvSpPr>
          <p:cNvPr id="24579" name="Footer Placeholder 3"/>
          <p:cNvSpPr>
            <a:spLocks noGrp="1"/>
          </p:cNvSpPr>
          <p:nvPr>
            <p:ph type="ftr" sz="quarter" idx="11"/>
          </p:nvPr>
        </p:nvSpPr>
        <p:spPr>
          <a:noFill/>
        </p:spPr>
        <p:txBody>
          <a:bodyPr/>
          <a:lstStyle/>
          <a:p>
            <a:r>
              <a:rPr lang="en-US" smtClean="0"/>
              <a:t>CSE 1002                             Department of CSE</a:t>
            </a:r>
            <a:endParaRPr lang="en-US" smtClean="0">
              <a:solidFill>
                <a:schemeClr val="bg1"/>
              </a:solidFill>
            </a:endParaRPr>
          </a:p>
        </p:txBody>
      </p:sp>
      <p:sp>
        <p:nvSpPr>
          <p:cNvPr id="24581" name="Rectangle 2"/>
          <p:cNvSpPr>
            <a:spLocks noGrp="1" noChangeArrowheads="1"/>
          </p:cNvSpPr>
          <p:nvPr>
            <p:ph type="title"/>
          </p:nvPr>
        </p:nvSpPr>
        <p:spPr>
          <a:xfrm>
            <a:off x="1219199" y="152400"/>
            <a:ext cx="7543801" cy="685800"/>
          </a:xfrm>
        </p:spPr>
        <p:txBody>
          <a:bodyPr>
            <a:noAutofit/>
          </a:bodyPr>
          <a:lstStyle/>
          <a:p>
            <a:pPr algn="l" eaLnBrk="1" hangingPunct="1"/>
            <a:r>
              <a:rPr lang="en-US" sz="3600" dirty="0" smtClean="0"/>
              <a:t>Accessing a variable through its pointer</a:t>
            </a:r>
          </a:p>
        </p:txBody>
      </p:sp>
      <p:sp>
        <p:nvSpPr>
          <p:cNvPr id="9" name="Left Arrow 8">
            <a:hlinkClick r:id="" action="ppaction://hlinkshowjump?jump=lastslideviewed"/>
          </p:cNvPr>
          <p:cNvSpPr/>
          <p:nvPr/>
        </p:nvSpPr>
        <p:spPr>
          <a:xfrm>
            <a:off x="76200" y="5486400"/>
            <a:ext cx="838200" cy="762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1295400" y="1295400"/>
            <a:ext cx="7391400" cy="4830763"/>
          </a:xfrm>
        </p:spPr>
        <p:txBody>
          <a:bodyPr/>
          <a:lstStyle/>
          <a:p>
            <a:pPr algn="just" eaLnBrk="1" hangingPunct="1">
              <a:buFontTx/>
              <a:buNone/>
            </a:pPr>
            <a:endParaRPr lang="en-US" dirty="0" smtClean="0"/>
          </a:p>
          <a:p>
            <a:pPr algn="just" eaLnBrk="1" hangingPunct="1">
              <a:buFont typeface="Wingdings" pitchFamily="2" charset="2"/>
              <a:buChar char="§"/>
            </a:pPr>
            <a:r>
              <a:rPr lang="en-US" dirty="0" smtClean="0">
                <a:solidFill>
                  <a:srgbClr val="C00000"/>
                </a:solidFill>
              </a:rPr>
              <a:t>&amp;</a:t>
            </a:r>
            <a:r>
              <a:rPr lang="en-US" dirty="0" smtClean="0"/>
              <a:t> is the ‘</a:t>
            </a:r>
            <a:r>
              <a:rPr lang="en-US" dirty="0" smtClean="0">
                <a:solidFill>
                  <a:schemeClr val="accent2"/>
                </a:solidFill>
                <a:latin typeface="Tempus Sans ITC" pitchFamily="82" charset="0"/>
              </a:rPr>
              <a:t>reference</a:t>
            </a:r>
            <a:r>
              <a:rPr lang="en-US" dirty="0" smtClean="0"/>
              <a:t>’ operator and can be read as "</a:t>
            </a:r>
            <a:r>
              <a:rPr lang="en-US" dirty="0" smtClean="0">
                <a:solidFill>
                  <a:srgbClr val="C00000"/>
                </a:solidFill>
              </a:rPr>
              <a:t>address of</a:t>
            </a:r>
            <a:r>
              <a:rPr lang="en-US" dirty="0" smtClean="0"/>
              <a:t>" </a:t>
            </a:r>
          </a:p>
          <a:p>
            <a:pPr algn="just" eaLnBrk="1" hangingPunct="1">
              <a:buFont typeface="Wingdings" pitchFamily="2" charset="2"/>
              <a:buChar char="§"/>
            </a:pPr>
            <a:endParaRPr lang="en-US" dirty="0" smtClean="0"/>
          </a:p>
          <a:p>
            <a:pPr algn="just" eaLnBrk="1" hangingPunct="1">
              <a:buFont typeface="Wingdings" pitchFamily="2" charset="2"/>
              <a:buChar char="§"/>
            </a:pPr>
            <a:r>
              <a:rPr lang="en-US" dirty="0" smtClean="0">
                <a:solidFill>
                  <a:srgbClr val="C00000"/>
                </a:solidFill>
              </a:rPr>
              <a:t>*</a:t>
            </a:r>
            <a:r>
              <a:rPr lang="en-US" dirty="0" smtClean="0"/>
              <a:t> is the ‘</a:t>
            </a:r>
            <a:r>
              <a:rPr lang="en-US" dirty="0" smtClean="0">
                <a:solidFill>
                  <a:schemeClr val="accent2"/>
                </a:solidFill>
                <a:latin typeface="Tempus Sans ITC" pitchFamily="82" charset="0"/>
              </a:rPr>
              <a:t>dereference</a:t>
            </a:r>
            <a:r>
              <a:rPr lang="en-US" dirty="0" smtClean="0"/>
              <a:t>’ operator and can be read as "</a:t>
            </a:r>
            <a:r>
              <a:rPr lang="en-US" dirty="0" smtClean="0">
                <a:solidFill>
                  <a:srgbClr val="C00000"/>
                </a:solidFill>
              </a:rPr>
              <a:t>value pointed by</a:t>
            </a:r>
            <a:r>
              <a:rPr lang="en-US" dirty="0" smtClean="0"/>
              <a:t>"</a:t>
            </a:r>
          </a:p>
          <a:p>
            <a:pPr algn="just" eaLnBrk="1" hangingPunct="1"/>
            <a:endParaRPr lang="en-US" dirty="0" smtClean="0"/>
          </a:p>
        </p:txBody>
      </p:sp>
      <p:sp>
        <p:nvSpPr>
          <p:cNvPr id="2" name="Date Placeholder 1"/>
          <p:cNvSpPr>
            <a:spLocks noGrp="1"/>
          </p:cNvSpPr>
          <p:nvPr>
            <p:ph type="dt" sz="half" idx="10"/>
          </p:nvPr>
        </p:nvSpPr>
        <p:spPr/>
        <p:txBody>
          <a:bodyPr/>
          <a:lstStyle/>
          <a:p>
            <a:pPr>
              <a:defRPr/>
            </a:pPr>
            <a:fld id="{145D49D3-0DBE-468F-8942-DF90B261809A}" type="datetime1">
              <a:rPr lang="en-US" smtClean="0"/>
              <a:t>11/24/2016</a:t>
            </a:fld>
            <a:endParaRPr lang="en-US"/>
          </a:p>
        </p:txBody>
      </p:sp>
      <p:sp>
        <p:nvSpPr>
          <p:cNvPr id="26629" name="Slide Number Placeholder 4"/>
          <p:cNvSpPr>
            <a:spLocks noGrp="1"/>
          </p:cNvSpPr>
          <p:nvPr>
            <p:ph type="sldNum" sz="quarter" idx="12"/>
          </p:nvPr>
        </p:nvSpPr>
        <p:spPr>
          <a:noFill/>
        </p:spPr>
        <p:txBody>
          <a:bodyPr/>
          <a:lstStyle/>
          <a:p>
            <a:fld id="{A90E2037-ADD5-4E98-820A-B24BB1DF3350}" type="slidenum">
              <a:rPr lang="en-US" smtClean="0"/>
              <a:pPr/>
              <a:t>21</a:t>
            </a:fld>
            <a:endParaRPr lang="en-US" smtClean="0"/>
          </a:p>
        </p:txBody>
      </p:sp>
      <p:sp>
        <p:nvSpPr>
          <p:cNvPr id="26628" name="Footer Placeholder 3"/>
          <p:cNvSpPr>
            <a:spLocks noGrp="1"/>
          </p:cNvSpPr>
          <p:nvPr>
            <p:ph type="ftr" sz="quarter" idx="11"/>
          </p:nvPr>
        </p:nvSpPr>
        <p:spPr>
          <a:noFill/>
        </p:spPr>
        <p:txBody>
          <a:bodyPr/>
          <a:lstStyle/>
          <a:p>
            <a:r>
              <a:rPr lang="en-US" smtClean="0"/>
              <a:t>CSE 1002                             Department of CSE</a:t>
            </a:r>
            <a:endParaRPr lang="en-US" smtClean="0">
              <a:solidFill>
                <a:schemeClr val="bg1"/>
              </a:solidFill>
            </a:endParaRPr>
          </a:p>
        </p:txBody>
      </p:sp>
      <p:sp>
        <p:nvSpPr>
          <p:cNvPr id="26626" name="Rectangle 2"/>
          <p:cNvSpPr>
            <a:spLocks noGrp="1" noChangeArrowheads="1"/>
          </p:cNvSpPr>
          <p:nvPr>
            <p:ph type="title"/>
          </p:nvPr>
        </p:nvSpPr>
        <p:spPr>
          <a:xfrm>
            <a:off x="1295400" y="-76201"/>
            <a:ext cx="8001000" cy="1111761"/>
          </a:xfrm>
        </p:spPr>
        <p:txBody>
          <a:bodyPr>
            <a:noAutofit/>
          </a:bodyPr>
          <a:lstStyle/>
          <a:p>
            <a:pPr algn="l" eaLnBrk="1" hangingPunct="1"/>
            <a:r>
              <a:rPr lang="en-US" dirty="0" smtClean="0">
                <a:latin typeface="Arial" pitchFamily="34" charset="0"/>
                <a:cs typeface="Arial" pitchFamily="34" charset="0"/>
              </a:rPr>
              <a:t>Reference and dereference operators</a:t>
            </a:r>
          </a:p>
        </p:txBody>
      </p:sp>
      <p:sp>
        <p:nvSpPr>
          <p:cNvPr id="9" name="Left Arrow 8">
            <a:hlinkClick r:id="" action="ppaction://hlinkshowjump?jump=lastslideviewed"/>
          </p:cNvPr>
          <p:cNvSpPr/>
          <p:nvPr/>
        </p:nvSpPr>
        <p:spPr>
          <a:xfrm>
            <a:off x="76200" y="5486400"/>
            <a:ext cx="838200" cy="762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a:xfrm>
            <a:off x="1295400" y="1066800"/>
            <a:ext cx="7467600" cy="5059363"/>
          </a:xfrm>
        </p:spPr>
        <p:txBody>
          <a:bodyPr/>
          <a:lstStyle/>
          <a:p>
            <a:pPr eaLnBrk="1" hangingPunct="1">
              <a:lnSpc>
                <a:spcPct val="80000"/>
              </a:lnSpc>
              <a:buFontTx/>
              <a:buNone/>
              <a:defRPr/>
            </a:pPr>
            <a:r>
              <a:rPr lang="en-US" sz="2400" b="1" dirty="0" smtClean="0">
                <a:latin typeface="Tempus Sans ITC" pitchFamily="82" charset="0"/>
              </a:rPr>
              <a:t>void main () </a:t>
            </a:r>
          </a:p>
          <a:p>
            <a:pPr eaLnBrk="1" hangingPunct="1">
              <a:lnSpc>
                <a:spcPct val="80000"/>
              </a:lnSpc>
              <a:buFontTx/>
              <a:buNone/>
              <a:defRPr/>
            </a:pPr>
            <a:r>
              <a:rPr lang="en-US" sz="2400" b="1" dirty="0" smtClean="0">
                <a:latin typeface="Tempus Sans ITC" pitchFamily="82" charset="0"/>
              </a:rPr>
              <a:t>{ </a:t>
            </a:r>
          </a:p>
          <a:p>
            <a:pPr eaLnBrk="1" hangingPunct="1">
              <a:lnSpc>
                <a:spcPct val="80000"/>
              </a:lnSpc>
              <a:buFontTx/>
              <a:buNone/>
              <a:defRPr/>
            </a:pPr>
            <a:r>
              <a:rPr lang="en-US" sz="2400" b="1" dirty="0" err="1" smtClean="0">
                <a:latin typeface="Tempus Sans ITC" pitchFamily="82" charset="0"/>
              </a:rPr>
              <a:t>int</a:t>
            </a:r>
            <a:r>
              <a:rPr lang="en-US" sz="2400" b="1" dirty="0" smtClean="0">
                <a:latin typeface="Tempus Sans ITC" pitchFamily="82" charset="0"/>
              </a:rPr>
              <a:t>  </a:t>
            </a:r>
            <a:r>
              <a:rPr lang="en-US" sz="2400" b="1" dirty="0" err="1" smtClean="0">
                <a:latin typeface="Tempus Sans ITC" pitchFamily="82" charset="0"/>
              </a:rPr>
              <a:t>firstvalue</a:t>
            </a:r>
            <a:r>
              <a:rPr lang="en-US" sz="2400" b="1" dirty="0" smtClean="0">
                <a:latin typeface="Tempus Sans ITC" pitchFamily="82" charset="0"/>
              </a:rPr>
              <a:t> = 5, </a:t>
            </a:r>
            <a:r>
              <a:rPr lang="en-US" sz="2400" b="1" dirty="0" err="1" smtClean="0">
                <a:latin typeface="Tempus Sans ITC" pitchFamily="82" charset="0"/>
              </a:rPr>
              <a:t>secondvalue</a:t>
            </a:r>
            <a:r>
              <a:rPr lang="en-US" sz="2400" b="1" dirty="0" smtClean="0">
                <a:latin typeface="Tempus Sans ITC" pitchFamily="82" charset="0"/>
              </a:rPr>
              <a:t> = 15;</a:t>
            </a:r>
          </a:p>
          <a:p>
            <a:pPr eaLnBrk="1" hangingPunct="1">
              <a:lnSpc>
                <a:spcPct val="80000"/>
              </a:lnSpc>
              <a:buFontTx/>
              <a:buNone/>
              <a:defRPr/>
            </a:pPr>
            <a:r>
              <a:rPr lang="en-US" sz="2400" b="1" dirty="0" smtClean="0">
                <a:latin typeface="Tempus Sans ITC" pitchFamily="82" charset="0"/>
              </a:rPr>
              <a:t> </a:t>
            </a:r>
            <a:r>
              <a:rPr lang="en-US" sz="2400" b="1" dirty="0" err="1" smtClean="0">
                <a:latin typeface="Tempus Sans ITC" pitchFamily="82" charset="0"/>
              </a:rPr>
              <a:t>int</a:t>
            </a:r>
            <a:r>
              <a:rPr lang="en-US" sz="2400" b="1" dirty="0" smtClean="0">
                <a:latin typeface="Tempus Sans ITC" pitchFamily="82" charset="0"/>
              </a:rPr>
              <a:t> * p1, * p2; </a:t>
            </a:r>
          </a:p>
          <a:p>
            <a:pPr eaLnBrk="1" hangingPunct="1">
              <a:lnSpc>
                <a:spcPct val="80000"/>
              </a:lnSpc>
              <a:buFontTx/>
              <a:buNone/>
              <a:defRPr/>
            </a:pPr>
            <a:r>
              <a:rPr lang="en-US" sz="2400" b="1" dirty="0" smtClean="0">
                <a:latin typeface="Tempus Sans ITC" pitchFamily="82" charset="0"/>
              </a:rPr>
              <a:t> p1 = &amp;</a:t>
            </a:r>
            <a:r>
              <a:rPr lang="en-US" sz="2400" b="1" dirty="0" err="1" smtClean="0">
                <a:latin typeface="Tempus Sans ITC" pitchFamily="82" charset="0"/>
              </a:rPr>
              <a:t>firstvalue</a:t>
            </a:r>
            <a:r>
              <a:rPr lang="en-US" sz="2400" b="1" dirty="0" smtClean="0">
                <a:latin typeface="Tempus Sans ITC" pitchFamily="82" charset="0"/>
              </a:rPr>
              <a:t>; 	</a:t>
            </a:r>
            <a:r>
              <a:rPr lang="en-US" sz="2400" b="1" dirty="0" smtClean="0">
                <a:solidFill>
                  <a:schemeClr val="bg2">
                    <a:lumMod val="75000"/>
                  </a:schemeClr>
                </a:solidFill>
                <a:latin typeface="Tempus Sans ITC" pitchFamily="82" charset="0"/>
              </a:rPr>
              <a:t>// p1 = address of </a:t>
            </a:r>
            <a:r>
              <a:rPr lang="en-US" sz="2400" b="1" dirty="0" err="1" smtClean="0">
                <a:solidFill>
                  <a:schemeClr val="bg2">
                    <a:lumMod val="75000"/>
                  </a:schemeClr>
                </a:solidFill>
                <a:latin typeface="Tempus Sans ITC" pitchFamily="82" charset="0"/>
              </a:rPr>
              <a:t>firstvalue</a:t>
            </a:r>
            <a:endParaRPr lang="en-US" sz="2400" b="1" dirty="0" smtClean="0">
              <a:solidFill>
                <a:schemeClr val="bg2">
                  <a:lumMod val="75000"/>
                </a:schemeClr>
              </a:solidFill>
              <a:latin typeface="Tempus Sans ITC" pitchFamily="82" charset="0"/>
            </a:endParaRPr>
          </a:p>
          <a:p>
            <a:pPr eaLnBrk="1" hangingPunct="1">
              <a:lnSpc>
                <a:spcPct val="80000"/>
              </a:lnSpc>
              <a:buFontTx/>
              <a:buNone/>
              <a:defRPr/>
            </a:pPr>
            <a:r>
              <a:rPr lang="en-US" sz="2400" b="1" dirty="0" smtClean="0">
                <a:latin typeface="Tempus Sans ITC" pitchFamily="82" charset="0"/>
              </a:rPr>
              <a:t> p2 = &amp;</a:t>
            </a:r>
            <a:r>
              <a:rPr lang="en-US" sz="2400" b="1" dirty="0" err="1" smtClean="0">
                <a:latin typeface="Tempus Sans ITC" pitchFamily="82" charset="0"/>
              </a:rPr>
              <a:t>secondvalue</a:t>
            </a:r>
            <a:r>
              <a:rPr lang="en-US" sz="2400" b="1" dirty="0" smtClean="0">
                <a:latin typeface="Tempus Sans ITC" pitchFamily="82" charset="0"/>
              </a:rPr>
              <a:t>;	</a:t>
            </a:r>
            <a:r>
              <a:rPr lang="en-US" sz="2400" b="1" dirty="0" smtClean="0">
                <a:solidFill>
                  <a:schemeClr val="bg2">
                    <a:lumMod val="75000"/>
                  </a:schemeClr>
                </a:solidFill>
                <a:latin typeface="Tempus Sans ITC" pitchFamily="82" charset="0"/>
              </a:rPr>
              <a:t>// p2 = address of </a:t>
            </a:r>
            <a:r>
              <a:rPr lang="en-US" sz="2400" b="1" dirty="0" err="1" smtClean="0">
                <a:solidFill>
                  <a:schemeClr val="bg2">
                    <a:lumMod val="75000"/>
                  </a:schemeClr>
                </a:solidFill>
                <a:latin typeface="Tempus Sans ITC" pitchFamily="82" charset="0"/>
              </a:rPr>
              <a:t>secondvalue</a:t>
            </a:r>
            <a:r>
              <a:rPr lang="en-US" sz="2400" b="1" dirty="0" smtClean="0">
                <a:solidFill>
                  <a:schemeClr val="bg2">
                    <a:lumMod val="75000"/>
                  </a:schemeClr>
                </a:solidFill>
                <a:latin typeface="Tempus Sans ITC" pitchFamily="82" charset="0"/>
              </a:rPr>
              <a:t> </a:t>
            </a:r>
          </a:p>
          <a:p>
            <a:pPr eaLnBrk="1" hangingPunct="1">
              <a:lnSpc>
                <a:spcPct val="80000"/>
              </a:lnSpc>
              <a:buFontTx/>
              <a:buNone/>
              <a:defRPr/>
            </a:pPr>
            <a:r>
              <a:rPr lang="en-US" sz="2400" b="1" dirty="0" smtClean="0">
                <a:latin typeface="Tempus Sans ITC" pitchFamily="82" charset="0"/>
              </a:rPr>
              <a:t> *p1 = 10; 		</a:t>
            </a:r>
            <a:r>
              <a:rPr lang="en-US" sz="2400" b="1" dirty="0" smtClean="0">
                <a:solidFill>
                  <a:schemeClr val="bg2">
                    <a:lumMod val="75000"/>
                  </a:schemeClr>
                </a:solidFill>
                <a:latin typeface="Tempus Sans ITC" pitchFamily="82" charset="0"/>
              </a:rPr>
              <a:t>// value pointed by p1 = 10 </a:t>
            </a:r>
          </a:p>
          <a:p>
            <a:pPr marL="0" eaLnBrk="1" hangingPunct="1">
              <a:lnSpc>
                <a:spcPct val="80000"/>
              </a:lnSpc>
              <a:buFontTx/>
              <a:buNone/>
              <a:defRPr/>
            </a:pPr>
            <a:r>
              <a:rPr lang="en-US" sz="2400" b="1" dirty="0" smtClean="0">
                <a:latin typeface="Tempus Sans ITC" pitchFamily="82" charset="0"/>
              </a:rPr>
              <a:t> *p2 = *p1;	 </a:t>
            </a:r>
            <a:r>
              <a:rPr lang="en-US" sz="2400" b="1" dirty="0" smtClean="0">
                <a:solidFill>
                  <a:schemeClr val="bg2">
                    <a:lumMod val="75000"/>
                  </a:schemeClr>
                </a:solidFill>
                <a:latin typeface="Tempus Sans ITC" pitchFamily="82" charset="0"/>
              </a:rPr>
              <a:t>// value pointed by p2 = value pointed by p1       </a:t>
            </a:r>
          </a:p>
          <a:p>
            <a:pPr marL="0" eaLnBrk="1" hangingPunct="1">
              <a:lnSpc>
                <a:spcPct val="80000"/>
              </a:lnSpc>
              <a:buFontTx/>
              <a:buNone/>
              <a:defRPr/>
            </a:pPr>
            <a:r>
              <a:rPr lang="en-US" sz="2400" b="1" dirty="0" smtClean="0">
                <a:solidFill>
                  <a:schemeClr val="bg2">
                    <a:lumMod val="75000"/>
                  </a:schemeClr>
                </a:solidFill>
                <a:latin typeface="Tempus Sans ITC" pitchFamily="82" charset="0"/>
              </a:rPr>
              <a:t>  </a:t>
            </a:r>
            <a:r>
              <a:rPr lang="en-US" sz="2400" b="1" dirty="0" smtClean="0">
                <a:latin typeface="Tempus Sans ITC" pitchFamily="82" charset="0"/>
              </a:rPr>
              <a:t>p1 = p2;	 </a:t>
            </a:r>
            <a:r>
              <a:rPr lang="en-US" sz="2400" b="1" dirty="0" smtClean="0">
                <a:solidFill>
                  <a:schemeClr val="bg2">
                    <a:lumMod val="75000"/>
                  </a:schemeClr>
                </a:solidFill>
                <a:latin typeface="Tempus Sans ITC" pitchFamily="82" charset="0"/>
              </a:rPr>
              <a:t>// p1 = p2 (value of pointer is copied) </a:t>
            </a:r>
          </a:p>
          <a:p>
            <a:pPr eaLnBrk="1" hangingPunct="1">
              <a:lnSpc>
                <a:spcPct val="80000"/>
              </a:lnSpc>
              <a:buFontTx/>
              <a:buNone/>
              <a:defRPr/>
            </a:pPr>
            <a:r>
              <a:rPr lang="en-US" sz="2400" b="1" dirty="0" smtClean="0">
                <a:latin typeface="Tempus Sans ITC" pitchFamily="82" charset="0"/>
              </a:rPr>
              <a:t> *p1 = 20; 	</a:t>
            </a:r>
            <a:r>
              <a:rPr lang="en-US" sz="2400" b="1" dirty="0" smtClean="0">
                <a:solidFill>
                  <a:schemeClr val="bg2">
                    <a:lumMod val="75000"/>
                  </a:schemeClr>
                </a:solidFill>
                <a:latin typeface="Tempus Sans ITC" pitchFamily="82" charset="0"/>
              </a:rPr>
              <a:t>// value pointed by p1 = 20</a:t>
            </a:r>
          </a:p>
          <a:p>
            <a:pPr eaLnBrk="1" hangingPunct="1">
              <a:lnSpc>
                <a:spcPct val="80000"/>
              </a:lnSpc>
              <a:buFontTx/>
              <a:buNone/>
              <a:defRPr/>
            </a:pPr>
            <a:r>
              <a:rPr lang="en-US" sz="2400" b="1" dirty="0" err="1" smtClean="0">
                <a:latin typeface="Tempus Sans ITC" pitchFamily="82" charset="0"/>
              </a:rPr>
              <a:t>cout</a:t>
            </a:r>
            <a:r>
              <a:rPr lang="en-US" sz="2400" b="1" dirty="0" smtClean="0">
                <a:latin typeface="Tempus Sans ITC" pitchFamily="82" charset="0"/>
              </a:rPr>
              <a:t> &lt;&lt; "</a:t>
            </a:r>
            <a:r>
              <a:rPr lang="en-US" sz="2400" b="1" dirty="0" err="1" smtClean="0">
                <a:latin typeface="Tempus Sans ITC" pitchFamily="82" charset="0"/>
              </a:rPr>
              <a:t>firstvalue</a:t>
            </a:r>
            <a:r>
              <a:rPr lang="en-US" sz="2400" b="1" dirty="0" smtClean="0">
                <a:latin typeface="Tempus Sans ITC" pitchFamily="82" charset="0"/>
              </a:rPr>
              <a:t> is " &lt;&lt; </a:t>
            </a:r>
            <a:r>
              <a:rPr lang="en-US" sz="2400" b="1" dirty="0" err="1" smtClean="0">
                <a:latin typeface="Tempus Sans ITC" pitchFamily="82" charset="0"/>
              </a:rPr>
              <a:t>firstvalue</a:t>
            </a:r>
            <a:r>
              <a:rPr lang="en-US" sz="2400" b="1" dirty="0" smtClean="0">
                <a:latin typeface="Tempus Sans ITC" pitchFamily="82" charset="0"/>
              </a:rPr>
              <a:t>; </a:t>
            </a:r>
          </a:p>
          <a:p>
            <a:pPr eaLnBrk="1" hangingPunct="1">
              <a:lnSpc>
                <a:spcPct val="80000"/>
              </a:lnSpc>
              <a:buFontTx/>
              <a:buNone/>
              <a:defRPr/>
            </a:pPr>
            <a:r>
              <a:rPr lang="en-US" sz="2400" b="1" dirty="0" err="1" smtClean="0">
                <a:latin typeface="Tempus Sans ITC" pitchFamily="82" charset="0"/>
              </a:rPr>
              <a:t>cout</a:t>
            </a:r>
            <a:r>
              <a:rPr lang="en-US" sz="2400" b="1" dirty="0" smtClean="0">
                <a:latin typeface="Tempus Sans ITC" pitchFamily="82" charset="0"/>
              </a:rPr>
              <a:t> &lt;&lt; "</a:t>
            </a:r>
            <a:r>
              <a:rPr lang="en-US" sz="2400" b="1" dirty="0" err="1" smtClean="0">
                <a:latin typeface="Tempus Sans ITC" pitchFamily="82" charset="0"/>
              </a:rPr>
              <a:t>secondvalue</a:t>
            </a:r>
            <a:r>
              <a:rPr lang="en-US" sz="2400" b="1" dirty="0" smtClean="0">
                <a:latin typeface="Tempus Sans ITC" pitchFamily="82" charset="0"/>
              </a:rPr>
              <a:t> is " &lt;&lt; </a:t>
            </a:r>
            <a:r>
              <a:rPr lang="en-US" sz="2400" b="1" dirty="0" err="1" smtClean="0">
                <a:latin typeface="Tempus Sans ITC" pitchFamily="82" charset="0"/>
              </a:rPr>
              <a:t>secondvalue</a:t>
            </a:r>
            <a:r>
              <a:rPr lang="en-US" sz="2400" b="1" dirty="0" smtClean="0">
                <a:latin typeface="Tempus Sans ITC" pitchFamily="82" charset="0"/>
              </a:rPr>
              <a:t>; </a:t>
            </a:r>
          </a:p>
          <a:p>
            <a:pPr eaLnBrk="1" hangingPunct="1">
              <a:lnSpc>
                <a:spcPct val="80000"/>
              </a:lnSpc>
              <a:buFontTx/>
              <a:buNone/>
              <a:defRPr/>
            </a:pPr>
            <a:r>
              <a:rPr lang="en-US" sz="2400" b="1" dirty="0" smtClean="0">
                <a:latin typeface="Tempus Sans ITC" pitchFamily="82" charset="0"/>
              </a:rPr>
              <a:t>} </a:t>
            </a:r>
          </a:p>
        </p:txBody>
      </p:sp>
      <p:sp>
        <p:nvSpPr>
          <p:cNvPr id="4" name="Date Placeholder 3"/>
          <p:cNvSpPr>
            <a:spLocks noGrp="1"/>
          </p:cNvSpPr>
          <p:nvPr>
            <p:ph type="dt" sz="half" idx="10"/>
          </p:nvPr>
        </p:nvSpPr>
        <p:spPr/>
        <p:txBody>
          <a:bodyPr/>
          <a:lstStyle/>
          <a:p>
            <a:pPr>
              <a:defRPr/>
            </a:pPr>
            <a:fld id="{A14B146B-85C2-47AA-8BC1-F13D012F50CC}" type="datetime1">
              <a:rPr lang="en-US" smtClean="0"/>
              <a:t>11/24/2016</a:t>
            </a:fld>
            <a:endParaRPr lang="en-US"/>
          </a:p>
        </p:txBody>
      </p:sp>
      <p:sp>
        <p:nvSpPr>
          <p:cNvPr id="27652" name="Slide Number Placeholder 4"/>
          <p:cNvSpPr>
            <a:spLocks noGrp="1"/>
          </p:cNvSpPr>
          <p:nvPr>
            <p:ph type="sldNum" sz="quarter" idx="12"/>
          </p:nvPr>
        </p:nvSpPr>
        <p:spPr>
          <a:noFill/>
        </p:spPr>
        <p:txBody>
          <a:bodyPr/>
          <a:lstStyle/>
          <a:p>
            <a:fld id="{96339189-B8B2-4683-82D3-4B2FEBB79D19}" type="slidenum">
              <a:rPr lang="en-US" smtClean="0"/>
              <a:pPr/>
              <a:t>22</a:t>
            </a:fld>
            <a:endParaRPr lang="en-US" smtClean="0"/>
          </a:p>
        </p:txBody>
      </p:sp>
      <p:sp>
        <p:nvSpPr>
          <p:cNvPr id="2" name="Footer Placeholder 3"/>
          <p:cNvSpPr>
            <a:spLocks noGrp="1"/>
          </p:cNvSpPr>
          <p:nvPr>
            <p:ph type="ftr" sz="quarter" idx="11"/>
          </p:nvPr>
        </p:nvSpPr>
        <p:spPr>
          <a:noFill/>
        </p:spPr>
        <p:txBody>
          <a:bodyPr/>
          <a:lstStyle/>
          <a:p>
            <a:r>
              <a:rPr lang="en-US" smtClean="0"/>
              <a:t>CSE 1002                             Department of CSE</a:t>
            </a:r>
            <a:endParaRPr lang="en-US" smtClean="0">
              <a:solidFill>
                <a:schemeClr val="bg1"/>
              </a:solidFill>
            </a:endParaRPr>
          </a:p>
        </p:txBody>
      </p:sp>
      <p:sp>
        <p:nvSpPr>
          <p:cNvPr id="3" name="Title 2"/>
          <p:cNvSpPr>
            <a:spLocks noGrp="1"/>
          </p:cNvSpPr>
          <p:nvPr>
            <p:ph type="title"/>
          </p:nvPr>
        </p:nvSpPr>
        <p:spPr/>
        <p:txBody>
          <a:bodyPr>
            <a:normAutofit fontScale="90000"/>
          </a:bodyPr>
          <a:lstStyle/>
          <a:p>
            <a:r>
              <a:rPr lang="en-US" dirty="0" smtClean="0"/>
              <a:t>Example- </a:t>
            </a:r>
            <a:r>
              <a:rPr lang="en-US" sz="4000" b="1" dirty="0" smtClean="0">
                <a:solidFill>
                  <a:srgbClr val="C00000"/>
                </a:solidFill>
                <a:latin typeface="Tempus Sans ITC" pitchFamily="82" charset="0"/>
              </a:rPr>
              <a:t>understanding pointers</a:t>
            </a:r>
            <a:endParaRPr lang="en-US" b="1" dirty="0">
              <a:solidFill>
                <a:srgbClr val="C00000"/>
              </a:solidFill>
              <a:latin typeface="Tempus Sans ITC" pitchFamily="82" charset="0"/>
            </a:endParaRPr>
          </a:p>
        </p:txBody>
      </p:sp>
      <p:sp>
        <p:nvSpPr>
          <p:cNvPr id="6" name="Rectangle 5"/>
          <p:cNvSpPr>
            <a:spLocks noChangeArrowheads="1"/>
          </p:cNvSpPr>
          <p:nvPr/>
        </p:nvSpPr>
        <p:spPr bwMode="auto">
          <a:xfrm>
            <a:off x="6324600" y="1524000"/>
            <a:ext cx="2667000" cy="995363"/>
          </a:xfrm>
          <a:prstGeom prst="rect">
            <a:avLst/>
          </a:prstGeom>
          <a:noFill/>
          <a:ln w="9525">
            <a:solidFill>
              <a:srgbClr val="FF0000"/>
            </a:solidFill>
            <a:miter lim="800000"/>
            <a:headEnd/>
            <a:tailEnd/>
          </a:ln>
        </p:spPr>
        <p:txBody>
          <a:bodyPr>
            <a:spAutoFit/>
          </a:bodyPr>
          <a:lstStyle/>
          <a:p>
            <a:pPr>
              <a:lnSpc>
                <a:spcPct val="80000"/>
              </a:lnSpc>
            </a:pPr>
            <a:r>
              <a:rPr lang="en-US" sz="2400" b="1">
                <a:solidFill>
                  <a:schemeClr val="accent2"/>
                </a:solidFill>
                <a:latin typeface="Tempus Sans ITC" pitchFamily="82" charset="0"/>
              </a:rPr>
              <a:t>Output : </a:t>
            </a:r>
          </a:p>
          <a:p>
            <a:pPr>
              <a:lnSpc>
                <a:spcPct val="80000"/>
              </a:lnSpc>
            </a:pPr>
            <a:r>
              <a:rPr lang="en-US" sz="2400" b="1">
                <a:latin typeface="Tempus Sans ITC" pitchFamily="82" charset="0"/>
              </a:rPr>
              <a:t>firstvalue is </a:t>
            </a:r>
            <a:r>
              <a:rPr lang="en-US" sz="2400" b="1">
                <a:solidFill>
                  <a:srgbClr val="C00000"/>
                </a:solidFill>
                <a:latin typeface="Tempus Sans ITC" pitchFamily="82" charset="0"/>
              </a:rPr>
              <a:t> 10  </a:t>
            </a:r>
          </a:p>
          <a:p>
            <a:pPr>
              <a:lnSpc>
                <a:spcPct val="80000"/>
              </a:lnSpc>
            </a:pPr>
            <a:r>
              <a:rPr lang="en-US" sz="2400" b="1">
                <a:latin typeface="Tempus Sans ITC" pitchFamily="82" charset="0"/>
              </a:rPr>
              <a:t>secondvalue is </a:t>
            </a:r>
            <a:r>
              <a:rPr lang="en-US" sz="2400" b="1">
                <a:solidFill>
                  <a:srgbClr val="C00000"/>
                </a:solidFill>
                <a:latin typeface="Tempus Sans ITC" pitchFamily="82" charset="0"/>
              </a:rPr>
              <a:t> 20 </a:t>
            </a:r>
            <a:endParaRPr lang="en-US" sz="2400"/>
          </a:p>
        </p:txBody>
      </p:sp>
      <p:sp>
        <p:nvSpPr>
          <p:cNvPr id="11" name="Left Arrow 10">
            <a:hlinkClick r:id="" action="ppaction://hlinkshowjump?jump=lastslideviewed"/>
          </p:cNvPr>
          <p:cNvSpPr/>
          <p:nvPr/>
        </p:nvSpPr>
        <p:spPr>
          <a:xfrm>
            <a:off x="76200" y="5486400"/>
            <a:ext cx="838200" cy="762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1066800"/>
            <a:ext cx="7467600" cy="5059363"/>
          </a:xfrm>
        </p:spPr>
        <p:txBody>
          <a:bodyPr/>
          <a:lstStyle/>
          <a:p>
            <a:pPr>
              <a:lnSpc>
                <a:spcPct val="150000"/>
              </a:lnSpc>
            </a:pPr>
            <a:r>
              <a:rPr lang="en-US" dirty="0" smtClean="0"/>
              <a:t>Pointer concept</a:t>
            </a:r>
          </a:p>
          <a:p>
            <a:pPr>
              <a:lnSpc>
                <a:spcPct val="150000"/>
              </a:lnSpc>
            </a:pPr>
            <a:r>
              <a:rPr lang="en-US" dirty="0" smtClean="0"/>
              <a:t>Reference operator &amp;</a:t>
            </a:r>
          </a:p>
          <a:p>
            <a:pPr>
              <a:lnSpc>
                <a:spcPct val="150000"/>
              </a:lnSpc>
            </a:pPr>
            <a:r>
              <a:rPr lang="en-US" dirty="0" smtClean="0"/>
              <a:t>Dereference operator *</a:t>
            </a:r>
          </a:p>
        </p:txBody>
      </p:sp>
      <p:sp>
        <p:nvSpPr>
          <p:cNvPr id="4" name="Date Placeholder 3"/>
          <p:cNvSpPr>
            <a:spLocks noGrp="1"/>
          </p:cNvSpPr>
          <p:nvPr>
            <p:ph type="dt" sz="half" idx="10"/>
          </p:nvPr>
        </p:nvSpPr>
        <p:spPr/>
        <p:txBody>
          <a:bodyPr/>
          <a:lstStyle/>
          <a:p>
            <a:pPr>
              <a:defRPr/>
            </a:pPr>
            <a:fld id="{D8BA1DFB-F337-4E10-8692-8C455468E154}" type="datetime1">
              <a:rPr lang="en-US" smtClean="0"/>
              <a:t>11/24/2016</a:t>
            </a:fld>
            <a:endParaRPr lang="en-US"/>
          </a:p>
        </p:txBody>
      </p:sp>
      <p:sp>
        <p:nvSpPr>
          <p:cNvPr id="6" name="Slide Number Placeholder 5"/>
          <p:cNvSpPr>
            <a:spLocks noGrp="1"/>
          </p:cNvSpPr>
          <p:nvPr>
            <p:ph type="sldNum" sz="quarter" idx="12"/>
          </p:nvPr>
        </p:nvSpPr>
        <p:spPr/>
        <p:txBody>
          <a:bodyPr/>
          <a:lstStyle/>
          <a:p>
            <a:pPr>
              <a:defRPr/>
            </a:pPr>
            <a:fld id="{13051ED5-029B-446D-841B-B301DA8917DA}" type="slidenum">
              <a:rPr lang="en-US" smtClean="0"/>
              <a:pPr>
                <a:defRPr/>
              </a:pPr>
              <a:t>23</a:t>
            </a:fld>
            <a:endParaRPr lang="en-US"/>
          </a:p>
        </p:txBody>
      </p:sp>
      <p:sp>
        <p:nvSpPr>
          <p:cNvPr id="5" name="Footer Placeholder 4"/>
          <p:cNvSpPr>
            <a:spLocks noGrp="1"/>
          </p:cNvSpPr>
          <p:nvPr>
            <p:ph type="ftr" sz="quarter" idx="11"/>
          </p:nvPr>
        </p:nvSpPr>
        <p:spPr/>
        <p:txBody>
          <a:bodyPr/>
          <a:lstStyle/>
          <a:p>
            <a:pPr>
              <a:defRPr/>
            </a:pPr>
            <a:r>
              <a:rPr lang="en-US" smtClean="0"/>
              <a:t>CSE 1002                             Department of CSE</a:t>
            </a:r>
            <a:endParaRPr lang="en-US">
              <a:solidFill>
                <a:schemeClr val="bg1"/>
              </a:solidFill>
            </a:endParaRPr>
          </a:p>
        </p:txBody>
      </p:sp>
      <p:sp>
        <p:nvSpPr>
          <p:cNvPr id="2" name="Title 1"/>
          <p:cNvSpPr>
            <a:spLocks noGrp="1"/>
          </p:cNvSpPr>
          <p:nvPr>
            <p:ph type="title"/>
          </p:nvPr>
        </p:nvSpPr>
        <p:spPr/>
        <p:txBody>
          <a:bodyPr>
            <a:normAutofit/>
          </a:bodyPr>
          <a:lstStyle/>
          <a:p>
            <a:r>
              <a:rPr lang="en-US" dirty="0" smtClean="0"/>
              <a:t>Summary</a:t>
            </a:r>
            <a:endParaRPr lang="en-US" dirty="0"/>
          </a:p>
        </p:txBody>
      </p:sp>
      <p:sp>
        <p:nvSpPr>
          <p:cNvPr id="7" name="TextBox 6"/>
          <p:cNvSpPr txBox="1"/>
          <p:nvPr/>
        </p:nvSpPr>
        <p:spPr>
          <a:xfrm>
            <a:off x="3" y="1300386"/>
            <a:ext cx="1295399" cy="3208571"/>
          </a:xfrm>
          <a:prstGeom prst="rect">
            <a:avLst/>
          </a:prstGeom>
          <a:noFill/>
        </p:spPr>
        <p:txBody>
          <a:bodyPr wrap="square" rtlCol="0">
            <a:spAutoFit/>
          </a:bodyPr>
          <a:lstStyle/>
          <a:p>
            <a:pPr marL="58738" lvl="1"/>
            <a:endParaRPr lang="en-US" sz="1050" b="1" i="1" dirty="0">
              <a:solidFill>
                <a:srgbClr val="0000FF"/>
              </a:solidFill>
              <a:latin typeface="+mj-lt"/>
            </a:endParaRPr>
          </a:p>
          <a:p>
            <a:pPr marL="58738" lvl="1"/>
            <a:r>
              <a:rPr lang="en-US" sz="1400" b="1" i="1" dirty="0">
                <a:solidFill>
                  <a:srgbClr val="0000FF"/>
                </a:solidFill>
                <a:latin typeface="+mj-lt"/>
              </a:rPr>
              <a:t>Additional Information </a:t>
            </a:r>
            <a:endParaRPr lang="en-US" sz="1400" b="1" i="1" dirty="0" smtClean="0">
              <a:solidFill>
                <a:srgbClr val="0000FF"/>
              </a:solidFill>
              <a:latin typeface="+mj-lt"/>
            </a:endParaRPr>
          </a:p>
          <a:p>
            <a:pPr marL="58738" lvl="1"/>
            <a:endParaRPr lang="en-US" sz="1100" b="1" i="1" dirty="0">
              <a:solidFill>
                <a:srgbClr val="0000FF"/>
              </a:solidFill>
              <a:latin typeface="+mj-lt"/>
            </a:endParaRPr>
          </a:p>
          <a:p>
            <a:pPr marL="58738" lvl="1"/>
            <a:endParaRPr lang="en-US" sz="1100" b="1" i="1" dirty="0">
              <a:solidFill>
                <a:srgbClr val="0000FF"/>
              </a:solidFill>
              <a:latin typeface="+mj-lt"/>
            </a:endParaRPr>
          </a:p>
          <a:p>
            <a:pPr marL="58738" lvl="1"/>
            <a:r>
              <a:rPr lang="en-US" sz="1400" b="1" i="1" dirty="0" smtClean="0">
                <a:solidFill>
                  <a:srgbClr val="0000FF"/>
                </a:solidFill>
                <a:latin typeface="+mj-lt"/>
              </a:rPr>
              <a:t>Do’s</a:t>
            </a:r>
          </a:p>
          <a:p>
            <a:pPr marL="58738" lvl="1"/>
            <a:endParaRPr lang="en-US" sz="1100" b="1" i="1" dirty="0">
              <a:solidFill>
                <a:srgbClr val="0000FF"/>
              </a:solidFill>
              <a:latin typeface="+mj-lt"/>
            </a:endParaRPr>
          </a:p>
          <a:p>
            <a:pPr marL="58738" lvl="1"/>
            <a:r>
              <a:rPr lang="en-US" sz="1400" b="1" i="1" dirty="0" smtClean="0">
                <a:solidFill>
                  <a:srgbClr val="0000FF"/>
                </a:solidFill>
                <a:latin typeface="+mj-lt"/>
              </a:rPr>
              <a:t>Don’ts</a:t>
            </a:r>
          </a:p>
          <a:p>
            <a:pPr marL="58738" lvl="1"/>
            <a:endParaRPr lang="en-US" sz="1100" b="1" i="1" dirty="0">
              <a:solidFill>
                <a:srgbClr val="0000FF"/>
              </a:solidFill>
              <a:latin typeface="+mj-lt"/>
            </a:endParaRPr>
          </a:p>
          <a:p>
            <a:pPr marL="58738" lvl="1"/>
            <a:r>
              <a:rPr lang="en-US" sz="1400" b="1" i="1" dirty="0" smtClean="0">
                <a:solidFill>
                  <a:srgbClr val="0000FF"/>
                </a:solidFill>
                <a:latin typeface="+mj-lt"/>
              </a:rPr>
              <a:t>Video clip</a:t>
            </a:r>
          </a:p>
          <a:p>
            <a:pPr marL="58738" lvl="1"/>
            <a:endParaRPr lang="en-US" sz="1100" b="1" i="1" dirty="0">
              <a:solidFill>
                <a:srgbClr val="0000FF"/>
              </a:solidFill>
              <a:latin typeface="+mj-lt"/>
            </a:endParaRPr>
          </a:p>
          <a:p>
            <a:pPr marL="58738" lvl="1"/>
            <a:r>
              <a:rPr lang="en-US" sz="1400" b="1" i="1" dirty="0" smtClean="0">
                <a:solidFill>
                  <a:srgbClr val="0000FF"/>
                </a:solidFill>
                <a:latin typeface="+mj-lt"/>
              </a:rPr>
              <a:t>Applications</a:t>
            </a:r>
          </a:p>
          <a:p>
            <a:pPr marL="58738" lvl="1"/>
            <a:endParaRPr lang="en-US" sz="1400" b="1" i="1" dirty="0">
              <a:solidFill>
                <a:srgbClr val="0000FF"/>
              </a:solidFill>
              <a:latin typeface="+mj-lt"/>
            </a:endParaRPr>
          </a:p>
          <a:p>
            <a:pPr marL="58738" lvl="1"/>
            <a:r>
              <a:rPr lang="en-US" sz="1400" b="1" i="1" dirty="0" smtClean="0">
                <a:solidFill>
                  <a:srgbClr val="0000FF"/>
                </a:solidFill>
                <a:latin typeface="+mj-lt"/>
                <a:hlinkClick r:id="rId2" action="ppaction://hlinkfile"/>
              </a:rPr>
              <a:t>Case studies</a:t>
            </a:r>
            <a:endParaRPr lang="en-US" sz="1400" b="1" i="1" dirty="0" smtClean="0">
              <a:solidFill>
                <a:srgbClr val="0000FF"/>
              </a:solidFill>
              <a:latin typeface="+mj-lt"/>
            </a:endParaRPr>
          </a:p>
          <a:p>
            <a:pPr marL="58738" lvl="1"/>
            <a:endParaRPr lang="en-US" sz="1100" b="1" i="1" dirty="0">
              <a:solidFill>
                <a:srgbClr val="0000FF"/>
              </a:solidFill>
              <a:latin typeface="+mj-lt"/>
            </a:endParaRPr>
          </a:p>
          <a:p>
            <a:pPr marL="58738" lvl="1"/>
            <a:r>
              <a:rPr lang="en-US" sz="1400" b="1" i="1" dirty="0" smtClean="0">
                <a:solidFill>
                  <a:srgbClr val="0000FF"/>
                </a:solidFill>
                <a:latin typeface="+mj-lt"/>
                <a:hlinkClick r:id="rId3" action="ppaction://hlinkpres?slideindex=1&amp;slidetitle="/>
              </a:rPr>
              <a:t>MCQ</a:t>
            </a:r>
            <a:endParaRPr lang="en-US" sz="1400" b="1" i="1" dirty="0">
              <a:solidFill>
                <a:srgbClr val="0000FF"/>
              </a:solidFill>
              <a:latin typeface="+mj-lt"/>
            </a:endParaRPr>
          </a:p>
        </p:txBody>
      </p:sp>
      <p:sp>
        <p:nvSpPr>
          <p:cNvPr id="8" name="Left Arrow 7">
            <a:hlinkClick r:id="" action="ppaction://hlinkshowjump?jump=lastslideviewed"/>
          </p:cNvPr>
          <p:cNvSpPr/>
          <p:nvPr/>
        </p:nvSpPr>
        <p:spPr>
          <a:xfrm>
            <a:off x="76200" y="5486400"/>
            <a:ext cx="838200" cy="762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659078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lnSpc>
                <a:spcPct val="90000"/>
              </a:lnSpc>
              <a:buClr>
                <a:srgbClr val="993300"/>
              </a:buClr>
            </a:pPr>
            <a:r>
              <a:rPr lang="en-US" dirty="0" smtClean="0">
                <a:solidFill>
                  <a:srgbClr val="000099"/>
                </a:solidFill>
              </a:rPr>
              <a:t>At the end of session one will be able to</a:t>
            </a:r>
          </a:p>
          <a:p>
            <a:pPr algn="just">
              <a:lnSpc>
                <a:spcPct val="90000"/>
              </a:lnSpc>
              <a:buClr>
                <a:srgbClr val="993300"/>
              </a:buClr>
            </a:pPr>
            <a:endParaRPr lang="en-US" dirty="0" smtClean="0">
              <a:solidFill>
                <a:srgbClr val="000099"/>
              </a:solidFill>
            </a:endParaRPr>
          </a:p>
          <a:p>
            <a:pPr marL="514350" indent="-514350" algn="just">
              <a:lnSpc>
                <a:spcPct val="90000"/>
              </a:lnSpc>
              <a:buClr>
                <a:srgbClr val="993300"/>
              </a:buClr>
              <a:buAutoNum type="arabicPeriod"/>
            </a:pPr>
            <a:r>
              <a:rPr lang="en-US" dirty="0" smtClean="0">
                <a:solidFill>
                  <a:srgbClr val="000099"/>
                </a:solidFill>
              </a:rPr>
              <a:t>Understand the overall ideology of  pointers</a:t>
            </a:r>
          </a:p>
          <a:p>
            <a:endParaRPr lang="en-US" dirty="0"/>
          </a:p>
        </p:txBody>
      </p:sp>
      <p:sp>
        <p:nvSpPr>
          <p:cNvPr id="3" name="Date Placeholder 2"/>
          <p:cNvSpPr>
            <a:spLocks noGrp="1"/>
          </p:cNvSpPr>
          <p:nvPr>
            <p:ph type="dt" sz="half" idx="10"/>
          </p:nvPr>
        </p:nvSpPr>
        <p:spPr/>
        <p:txBody>
          <a:bodyPr/>
          <a:lstStyle/>
          <a:p>
            <a:pPr>
              <a:defRPr/>
            </a:pPr>
            <a:fld id="{2AA53693-BBAE-4B97-9A95-37CB9D80B0BC}" type="datetime1">
              <a:rPr lang="en-US" smtClean="0"/>
              <a:t>11/24/2016</a:t>
            </a:fld>
            <a:endParaRPr lang="en-US"/>
          </a:p>
        </p:txBody>
      </p:sp>
      <p:sp>
        <p:nvSpPr>
          <p:cNvPr id="4" name="Slide Number Placeholder 3"/>
          <p:cNvSpPr>
            <a:spLocks noGrp="1"/>
          </p:cNvSpPr>
          <p:nvPr>
            <p:ph type="sldNum" sz="quarter" idx="12"/>
          </p:nvPr>
        </p:nvSpPr>
        <p:spPr/>
        <p:txBody>
          <a:bodyPr/>
          <a:lstStyle/>
          <a:p>
            <a:pPr>
              <a:defRPr/>
            </a:pPr>
            <a:fld id="{13051ED5-029B-446D-841B-B301DA8917DA}"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smtClean="0"/>
              <a:t>CSE 1002                             Department of CSE</a:t>
            </a:r>
            <a:endParaRPr lang="en-US"/>
          </a:p>
        </p:txBody>
      </p:sp>
      <p:sp>
        <p:nvSpPr>
          <p:cNvPr id="6" name="Title 5"/>
          <p:cNvSpPr>
            <a:spLocks noGrp="1"/>
          </p:cNvSpPr>
          <p:nvPr>
            <p:ph type="title"/>
          </p:nvPr>
        </p:nvSpPr>
        <p:spPr/>
        <p:txBody>
          <a:bodyPr/>
          <a:lstStyle/>
          <a:p>
            <a:r>
              <a:rPr lang="en-US" dirty="0" smtClean="0"/>
              <a:t>Session outcome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idx="1"/>
          </p:nvPr>
        </p:nvSpPr>
        <p:spPr>
          <a:xfrm>
            <a:off x="1295400" y="1371600"/>
            <a:ext cx="7467600" cy="5059363"/>
          </a:xfrm>
        </p:spPr>
        <p:txBody>
          <a:bodyPr>
            <a:normAutofit/>
          </a:bodyPr>
          <a:lstStyle/>
          <a:p>
            <a:pPr marL="0" indent="0" algn="just" eaLnBrk="1" hangingPunct="1">
              <a:lnSpc>
                <a:spcPct val="150000"/>
              </a:lnSpc>
              <a:buFontTx/>
              <a:buChar char="-"/>
            </a:pPr>
            <a:r>
              <a:rPr lang="en-US" sz="2400" b="1" dirty="0" smtClean="0">
                <a:latin typeface="Calibri" pitchFamily="34" charset="0"/>
              </a:rPr>
              <a:t>A memory location or a variable which stores the address of another variable in memory</a:t>
            </a:r>
          </a:p>
          <a:p>
            <a:pPr marL="0" indent="0" algn="just" eaLnBrk="1" hangingPunct="1">
              <a:lnSpc>
                <a:spcPct val="150000"/>
              </a:lnSpc>
              <a:buFontTx/>
              <a:buChar char="-"/>
            </a:pPr>
            <a:endParaRPr lang="en-US" sz="2400" b="1" dirty="0" smtClean="0">
              <a:latin typeface="Calibri" pitchFamily="34" charset="0"/>
            </a:endParaRPr>
          </a:p>
          <a:p>
            <a:pPr marL="0" indent="0" algn="just" eaLnBrk="1" hangingPunct="1">
              <a:lnSpc>
                <a:spcPct val="150000"/>
              </a:lnSpc>
              <a:buNone/>
            </a:pPr>
            <a:r>
              <a:rPr lang="en-US" sz="2400" dirty="0" smtClean="0">
                <a:latin typeface="Calibri" pitchFamily="34" charset="0"/>
              </a:rPr>
              <a:t>-Commonly used in C than in many other languages (such as BASIC, Pascal, and certainly Java, which has no pointers). </a:t>
            </a:r>
          </a:p>
          <a:p>
            <a:pPr algn="just" eaLnBrk="1" hangingPunct="1">
              <a:lnSpc>
                <a:spcPct val="90000"/>
              </a:lnSpc>
              <a:buFontTx/>
              <a:buNone/>
            </a:pPr>
            <a:endParaRPr lang="en-US" sz="2400" dirty="0" smtClean="0">
              <a:latin typeface="Calibri" pitchFamily="34" charset="0"/>
            </a:endParaRPr>
          </a:p>
        </p:txBody>
      </p:sp>
      <p:sp>
        <p:nvSpPr>
          <p:cNvPr id="3" name="Date Placeholder 2"/>
          <p:cNvSpPr>
            <a:spLocks noGrp="1"/>
          </p:cNvSpPr>
          <p:nvPr>
            <p:ph type="dt" sz="half" idx="10"/>
          </p:nvPr>
        </p:nvSpPr>
        <p:spPr/>
        <p:txBody>
          <a:bodyPr/>
          <a:lstStyle/>
          <a:p>
            <a:pPr>
              <a:defRPr/>
            </a:pPr>
            <a:fld id="{A61F121B-939E-46B5-9F10-46EF91DD039F}" type="datetime1">
              <a:rPr lang="en-US" smtClean="0"/>
              <a:t>11/24/2016</a:t>
            </a:fld>
            <a:endParaRPr lang="en-US"/>
          </a:p>
        </p:txBody>
      </p:sp>
      <p:sp>
        <p:nvSpPr>
          <p:cNvPr id="6148" name="Slide Number Placeholder 3"/>
          <p:cNvSpPr>
            <a:spLocks noGrp="1"/>
          </p:cNvSpPr>
          <p:nvPr>
            <p:ph type="sldNum" sz="quarter" idx="12"/>
          </p:nvPr>
        </p:nvSpPr>
        <p:spPr>
          <a:noFill/>
        </p:spPr>
        <p:txBody>
          <a:bodyPr/>
          <a:lstStyle/>
          <a:p>
            <a:fld id="{49151F1C-119D-417D-9724-F1ECA0B2A444}" type="slidenum">
              <a:rPr lang="en-US" smtClean="0"/>
              <a:pPr/>
              <a:t>4</a:t>
            </a:fld>
            <a:endParaRPr lang="en-US" smtClean="0"/>
          </a:p>
        </p:txBody>
      </p:sp>
      <p:sp>
        <p:nvSpPr>
          <p:cNvPr id="6147" name="Footer Placeholder 3"/>
          <p:cNvSpPr>
            <a:spLocks noGrp="1"/>
          </p:cNvSpPr>
          <p:nvPr>
            <p:ph type="ftr" sz="quarter" idx="11"/>
          </p:nvPr>
        </p:nvSpPr>
        <p:spPr>
          <a:noFill/>
        </p:spPr>
        <p:txBody>
          <a:bodyPr/>
          <a:lstStyle/>
          <a:p>
            <a:r>
              <a:rPr lang="en-US" smtClean="0"/>
              <a:t>CSE 1002                             Department of CSE</a:t>
            </a:r>
            <a:endParaRPr lang="en-US" dirty="0" smtClean="0">
              <a:solidFill>
                <a:schemeClr val="bg1"/>
              </a:solidFill>
            </a:endParaRPr>
          </a:p>
        </p:txBody>
      </p:sp>
      <p:sp>
        <p:nvSpPr>
          <p:cNvPr id="2" name="Title 1"/>
          <p:cNvSpPr>
            <a:spLocks noGrp="1"/>
          </p:cNvSpPr>
          <p:nvPr>
            <p:ph type="title"/>
          </p:nvPr>
        </p:nvSpPr>
        <p:spPr/>
        <p:txBody>
          <a:bodyPr>
            <a:normAutofit/>
          </a:bodyPr>
          <a:lstStyle/>
          <a:p>
            <a:r>
              <a:rPr lang="en-US" dirty="0" smtClean="0"/>
              <a:t>Pointer </a:t>
            </a:r>
            <a:endParaRPr lang="en-US" dirty="0"/>
          </a:p>
        </p:txBody>
      </p:sp>
      <p:sp>
        <p:nvSpPr>
          <p:cNvPr id="8" name="Left Arrow 7">
            <a:hlinkClick r:id="" action="ppaction://hlinkshowjump?jump=lastslideviewed"/>
          </p:cNvPr>
          <p:cNvSpPr/>
          <p:nvPr/>
        </p:nvSpPr>
        <p:spPr>
          <a:xfrm>
            <a:off x="76200" y="5486400"/>
            <a:ext cx="838200" cy="762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
          <p:cNvSpPr>
            <a:spLocks noGrp="1" noChangeArrowheads="1"/>
          </p:cNvSpPr>
          <p:nvPr>
            <p:ph idx="1"/>
          </p:nvPr>
        </p:nvSpPr>
        <p:spPr>
          <a:xfrm>
            <a:off x="1219200" y="1035562"/>
            <a:ext cx="7467600" cy="5090602"/>
          </a:xfrm>
        </p:spPr>
        <p:txBody>
          <a:bodyPr/>
          <a:lstStyle/>
          <a:p>
            <a:pPr algn="just" eaLnBrk="1" hangingPunct="1"/>
            <a:r>
              <a:rPr lang="en-US" sz="2400" dirty="0" smtClean="0">
                <a:latin typeface="Calibri" pitchFamily="34" charset="0"/>
              </a:rPr>
              <a:t>Consider the following statement</a:t>
            </a:r>
          </a:p>
          <a:p>
            <a:pPr algn="just" eaLnBrk="1" hangingPunct="1"/>
            <a:endParaRPr lang="en-US" sz="2400" dirty="0" smtClean="0">
              <a:latin typeface="Calibri" pitchFamily="34" charset="0"/>
            </a:endParaRPr>
          </a:p>
          <a:p>
            <a:pPr algn="just" eaLnBrk="1" hangingPunct="1">
              <a:buFontTx/>
              <a:buNone/>
            </a:pPr>
            <a:r>
              <a:rPr lang="en-US" sz="2400" b="1" dirty="0" smtClean="0">
                <a:solidFill>
                  <a:srgbClr val="C00000"/>
                </a:solidFill>
                <a:latin typeface="Calibri" pitchFamily="34" charset="0"/>
              </a:rPr>
              <a:t>		</a:t>
            </a:r>
            <a:r>
              <a:rPr lang="en-US" sz="2400" b="1" dirty="0" err="1" smtClean="0">
                <a:solidFill>
                  <a:srgbClr val="C00000"/>
                </a:solidFill>
                <a:latin typeface="Calibri" pitchFamily="34" charset="0"/>
              </a:rPr>
              <a:t>int</a:t>
            </a:r>
            <a:r>
              <a:rPr lang="en-US" sz="2400" b="1" dirty="0" smtClean="0">
                <a:solidFill>
                  <a:srgbClr val="C00000"/>
                </a:solidFill>
                <a:latin typeface="Calibri" pitchFamily="34" charset="0"/>
              </a:rPr>
              <a:t> Quantity =50;</a:t>
            </a:r>
          </a:p>
          <a:p>
            <a:pPr algn="just" eaLnBrk="1" hangingPunct="1">
              <a:buFontTx/>
              <a:buNone/>
            </a:pPr>
            <a:endParaRPr lang="en-US" sz="2400" b="1" dirty="0" smtClean="0">
              <a:solidFill>
                <a:srgbClr val="C00000"/>
              </a:solidFill>
              <a:latin typeface="Calibri" pitchFamily="34" charset="0"/>
            </a:endParaRPr>
          </a:p>
          <a:p>
            <a:pPr algn="just" eaLnBrk="1" hangingPunct="1">
              <a:buFontTx/>
              <a:buNone/>
            </a:pPr>
            <a:r>
              <a:rPr lang="en-US" sz="2400" dirty="0" smtClean="0">
                <a:latin typeface="Calibri" pitchFamily="34" charset="0"/>
              </a:rPr>
              <a:t>	- Compiler will allocate a memory location for Quantity and places the value in that location. Suppose the address of  that location is 5000, then</a:t>
            </a:r>
          </a:p>
          <a:p>
            <a:pPr algn="just" eaLnBrk="1" hangingPunct="1">
              <a:buFontTx/>
              <a:buNone/>
            </a:pPr>
            <a:r>
              <a:rPr lang="en-US" sz="2400" dirty="0" smtClean="0">
                <a:latin typeface="Calibri" pitchFamily="34" charset="0"/>
              </a:rPr>
              <a:t> </a:t>
            </a:r>
          </a:p>
          <a:p>
            <a:pPr algn="just" eaLnBrk="1" hangingPunct="1">
              <a:buFontTx/>
              <a:buNone/>
            </a:pPr>
            <a:endParaRPr lang="en-US" sz="2400" dirty="0" smtClean="0">
              <a:latin typeface="Calibri" pitchFamily="34" charset="0"/>
            </a:endParaRPr>
          </a:p>
        </p:txBody>
      </p:sp>
      <p:sp>
        <p:nvSpPr>
          <p:cNvPr id="3" name="Date Placeholder 2"/>
          <p:cNvSpPr>
            <a:spLocks noGrp="1"/>
          </p:cNvSpPr>
          <p:nvPr>
            <p:ph type="dt" sz="half" idx="10"/>
          </p:nvPr>
        </p:nvSpPr>
        <p:spPr/>
        <p:txBody>
          <a:bodyPr/>
          <a:lstStyle/>
          <a:p>
            <a:pPr>
              <a:defRPr/>
            </a:pPr>
            <a:fld id="{3D6CE029-23CF-446F-9007-5927DCD509D8}" type="datetime1">
              <a:rPr lang="en-US" smtClean="0"/>
              <a:t>11/24/2016</a:t>
            </a:fld>
            <a:endParaRPr lang="en-US"/>
          </a:p>
        </p:txBody>
      </p:sp>
      <p:sp>
        <p:nvSpPr>
          <p:cNvPr id="9221" name="Slide Number Placeholder 4"/>
          <p:cNvSpPr>
            <a:spLocks noGrp="1"/>
          </p:cNvSpPr>
          <p:nvPr>
            <p:ph type="sldNum" sz="quarter" idx="12"/>
          </p:nvPr>
        </p:nvSpPr>
        <p:spPr>
          <a:noFill/>
        </p:spPr>
        <p:txBody>
          <a:bodyPr/>
          <a:lstStyle/>
          <a:p>
            <a:fld id="{2B602F37-7D5F-4A31-9814-0DEF38486CD6}" type="slidenum">
              <a:rPr lang="en-US" smtClean="0"/>
              <a:pPr/>
              <a:t>5</a:t>
            </a:fld>
            <a:endParaRPr lang="en-US" smtClean="0"/>
          </a:p>
        </p:txBody>
      </p:sp>
      <p:sp>
        <p:nvSpPr>
          <p:cNvPr id="9219" name="Footer Placeholder 3"/>
          <p:cNvSpPr>
            <a:spLocks noGrp="1"/>
          </p:cNvSpPr>
          <p:nvPr>
            <p:ph type="ftr" sz="quarter" idx="11"/>
          </p:nvPr>
        </p:nvSpPr>
        <p:spPr>
          <a:noFill/>
        </p:spPr>
        <p:txBody>
          <a:bodyPr/>
          <a:lstStyle/>
          <a:p>
            <a:r>
              <a:rPr lang="en-US" smtClean="0"/>
              <a:t>CSE 1002                             Department of CSE</a:t>
            </a:r>
            <a:endParaRPr lang="en-US" smtClean="0">
              <a:solidFill>
                <a:schemeClr val="bg1"/>
              </a:solidFill>
            </a:endParaRPr>
          </a:p>
        </p:txBody>
      </p:sp>
      <p:sp>
        <p:nvSpPr>
          <p:cNvPr id="2" name="Title 1"/>
          <p:cNvSpPr>
            <a:spLocks noGrp="1"/>
          </p:cNvSpPr>
          <p:nvPr>
            <p:ph type="title"/>
          </p:nvPr>
        </p:nvSpPr>
        <p:spPr/>
        <p:txBody>
          <a:bodyPr>
            <a:normAutofit/>
          </a:bodyPr>
          <a:lstStyle/>
          <a:p>
            <a:r>
              <a:rPr lang="en-US" dirty="0" smtClean="0"/>
              <a:t>Pointers  - Concept </a:t>
            </a:r>
            <a:endParaRPr lang="en-US" dirty="0"/>
          </a:p>
        </p:txBody>
      </p:sp>
      <p:pic>
        <p:nvPicPr>
          <p:cNvPr id="9220" name="Picture 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590800" y="4267200"/>
            <a:ext cx="4194175" cy="1829976"/>
          </a:xfrm>
          <a:prstGeom prst="rect">
            <a:avLst/>
          </a:prstGeom>
          <a:noFill/>
          <a:ln w="9525">
            <a:noFill/>
            <a:miter lim="800000"/>
            <a:headEnd/>
            <a:tailEnd/>
          </a:ln>
        </p:spPr>
      </p:pic>
      <p:sp>
        <p:nvSpPr>
          <p:cNvPr id="11" name="Left Arrow 10">
            <a:hlinkClick r:id="" action="ppaction://hlinkshowjump?jump=lastslideviewed"/>
          </p:cNvPr>
          <p:cNvSpPr/>
          <p:nvPr/>
        </p:nvSpPr>
        <p:spPr>
          <a:xfrm>
            <a:off x="76200" y="5486400"/>
            <a:ext cx="838200" cy="762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idx="1"/>
          </p:nvPr>
        </p:nvSpPr>
        <p:spPr>
          <a:xfrm>
            <a:off x="1219200" y="1295400"/>
            <a:ext cx="7924800" cy="5090602"/>
          </a:xfrm>
        </p:spPr>
        <p:txBody>
          <a:bodyPr/>
          <a:lstStyle/>
          <a:p>
            <a:pPr algn="just" eaLnBrk="1" hangingPunct="1">
              <a:buFont typeface="Wingdings" pitchFamily="2" charset="2"/>
              <a:buChar char="§"/>
            </a:pPr>
            <a:r>
              <a:rPr lang="en-US" sz="2400" dirty="0" smtClean="0"/>
              <a:t>During Execution of the program, the system always associates the name </a:t>
            </a:r>
            <a:r>
              <a:rPr lang="en-US" sz="2400" b="1" dirty="0" smtClean="0"/>
              <a:t>quantity </a:t>
            </a:r>
            <a:r>
              <a:rPr lang="en-US" sz="2400" dirty="0" smtClean="0"/>
              <a:t>with the address 5000. </a:t>
            </a:r>
          </a:p>
          <a:p>
            <a:pPr algn="just" eaLnBrk="1" hangingPunct="1">
              <a:buFont typeface="Wingdings" pitchFamily="2" charset="2"/>
              <a:buChar char="§"/>
            </a:pPr>
            <a:endParaRPr lang="en-US" sz="2400" dirty="0" smtClean="0"/>
          </a:p>
          <a:p>
            <a:pPr algn="just" eaLnBrk="1" hangingPunct="1">
              <a:buFont typeface="Wingdings" pitchFamily="2" charset="2"/>
              <a:buChar char="§"/>
            </a:pPr>
            <a:r>
              <a:rPr lang="en-US" sz="2400" dirty="0" smtClean="0"/>
              <a:t>We may have access to the value 50 by using either the name of the variable </a:t>
            </a:r>
            <a:r>
              <a:rPr lang="en-US" sz="2400" b="1" dirty="0" smtClean="0"/>
              <a:t>quantity</a:t>
            </a:r>
            <a:r>
              <a:rPr lang="en-US" sz="2400" dirty="0" smtClean="0"/>
              <a:t> or the </a:t>
            </a:r>
            <a:r>
              <a:rPr lang="en-US" sz="2400" b="1" dirty="0" smtClean="0"/>
              <a:t>address 5000.</a:t>
            </a:r>
          </a:p>
          <a:p>
            <a:pPr marL="0" indent="0" algn="just" eaLnBrk="1" hangingPunct="1">
              <a:buNone/>
            </a:pPr>
            <a:endParaRPr lang="en-US" sz="2400" b="1" dirty="0" smtClean="0"/>
          </a:p>
          <a:p>
            <a:pPr algn="just" eaLnBrk="1" hangingPunct="1">
              <a:buFont typeface="Wingdings" pitchFamily="2" charset="2"/>
              <a:buChar char="§"/>
            </a:pPr>
            <a:r>
              <a:rPr lang="en-US" sz="2400" b="1" dirty="0" smtClean="0"/>
              <a:t>Since memory </a:t>
            </a:r>
            <a:r>
              <a:rPr lang="en-US" sz="2400" dirty="0" smtClean="0"/>
              <a:t>addresses are simply numbers, they can be assigned to some variables which can be stored in memory, like any other variable.</a:t>
            </a:r>
            <a:endParaRPr lang="en-US" sz="2400" b="1" dirty="0" smtClean="0"/>
          </a:p>
        </p:txBody>
      </p:sp>
      <p:sp>
        <p:nvSpPr>
          <p:cNvPr id="3" name="Date Placeholder 2"/>
          <p:cNvSpPr>
            <a:spLocks noGrp="1"/>
          </p:cNvSpPr>
          <p:nvPr>
            <p:ph type="dt" sz="half" idx="10"/>
          </p:nvPr>
        </p:nvSpPr>
        <p:spPr/>
        <p:txBody>
          <a:bodyPr/>
          <a:lstStyle/>
          <a:p>
            <a:pPr>
              <a:defRPr/>
            </a:pPr>
            <a:fld id="{713F661A-3FAF-4A1E-9E5C-4F4A0824F01E}" type="datetime1">
              <a:rPr lang="en-US" smtClean="0"/>
              <a:t>11/24/2016</a:t>
            </a:fld>
            <a:endParaRPr lang="en-US"/>
          </a:p>
        </p:txBody>
      </p:sp>
      <p:sp>
        <p:nvSpPr>
          <p:cNvPr id="10244" name="Slide Number Placeholder 3"/>
          <p:cNvSpPr>
            <a:spLocks noGrp="1"/>
          </p:cNvSpPr>
          <p:nvPr>
            <p:ph type="sldNum" sz="quarter" idx="12"/>
          </p:nvPr>
        </p:nvSpPr>
        <p:spPr>
          <a:noFill/>
        </p:spPr>
        <p:txBody>
          <a:bodyPr/>
          <a:lstStyle/>
          <a:p>
            <a:fld id="{6FDAC8DC-318C-436A-873B-6EFD7FA17B16}" type="slidenum">
              <a:rPr lang="en-US" smtClean="0"/>
              <a:pPr/>
              <a:t>6</a:t>
            </a:fld>
            <a:endParaRPr lang="en-US" smtClean="0"/>
          </a:p>
        </p:txBody>
      </p:sp>
      <p:sp>
        <p:nvSpPr>
          <p:cNvPr id="10243" name="Footer Placeholder 3"/>
          <p:cNvSpPr>
            <a:spLocks noGrp="1"/>
          </p:cNvSpPr>
          <p:nvPr>
            <p:ph type="ftr" sz="quarter" idx="11"/>
          </p:nvPr>
        </p:nvSpPr>
        <p:spPr>
          <a:noFill/>
        </p:spPr>
        <p:txBody>
          <a:bodyPr/>
          <a:lstStyle/>
          <a:p>
            <a:r>
              <a:rPr lang="en-US" smtClean="0"/>
              <a:t>CSE 1002                             Department of CSE</a:t>
            </a:r>
            <a:endParaRPr lang="en-US" smtClean="0">
              <a:solidFill>
                <a:schemeClr val="bg1"/>
              </a:solidFill>
            </a:endParaRPr>
          </a:p>
        </p:txBody>
      </p:sp>
      <p:sp>
        <p:nvSpPr>
          <p:cNvPr id="2" name="Title 1"/>
          <p:cNvSpPr>
            <a:spLocks noGrp="1"/>
          </p:cNvSpPr>
          <p:nvPr>
            <p:ph type="title"/>
          </p:nvPr>
        </p:nvSpPr>
        <p:spPr/>
        <p:txBody>
          <a:bodyPr>
            <a:normAutofit/>
          </a:bodyPr>
          <a:lstStyle/>
          <a:p>
            <a:r>
              <a:rPr lang="en-US" dirty="0" smtClean="0"/>
              <a:t>Pointers - Concept  </a:t>
            </a:r>
            <a:endParaRPr lang="en-US" dirty="0"/>
          </a:p>
        </p:txBody>
      </p:sp>
      <p:sp>
        <p:nvSpPr>
          <p:cNvPr id="10" name="Left Arrow 9">
            <a:hlinkClick r:id="" action="ppaction://hlinkshowjump?jump=lastslideviewed"/>
          </p:cNvPr>
          <p:cNvSpPr/>
          <p:nvPr/>
        </p:nvSpPr>
        <p:spPr>
          <a:xfrm>
            <a:off x="76200" y="5486400"/>
            <a:ext cx="838200" cy="762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4"/>
          <p:cNvPicPr>
            <a:picLocks noChangeAspect="1" noChangeArrowheads="1"/>
          </p:cNvPicPr>
          <p:nvPr/>
        </p:nvPicPr>
        <p:blipFill>
          <a:blip r:embed="rId3" cstate="print"/>
          <a:srcRect/>
          <a:stretch>
            <a:fillRect/>
          </a:stretch>
        </p:blipFill>
        <p:spPr bwMode="auto">
          <a:xfrm>
            <a:off x="3124200" y="3539836"/>
            <a:ext cx="4319451" cy="2362200"/>
          </a:xfrm>
          <a:prstGeom prst="rect">
            <a:avLst/>
          </a:prstGeom>
          <a:noFill/>
          <a:ln w="9525">
            <a:noFill/>
            <a:miter lim="800000"/>
            <a:headEnd/>
            <a:tailEnd/>
          </a:ln>
        </p:spPr>
      </p:pic>
      <p:sp>
        <p:nvSpPr>
          <p:cNvPr id="11268" name="Rectangle 3"/>
          <p:cNvSpPr>
            <a:spLocks noGrp="1" noChangeArrowheads="1"/>
          </p:cNvSpPr>
          <p:nvPr>
            <p:ph idx="1"/>
          </p:nvPr>
        </p:nvSpPr>
        <p:spPr>
          <a:xfrm>
            <a:off x="1295400" y="1066801"/>
            <a:ext cx="7467600" cy="2286000"/>
          </a:xfrm>
        </p:spPr>
        <p:txBody>
          <a:bodyPr/>
          <a:lstStyle/>
          <a:p>
            <a:r>
              <a:rPr lang="en-US" sz="2400" dirty="0" smtClean="0"/>
              <a:t>To assign </a:t>
            </a:r>
            <a:r>
              <a:rPr lang="en-US" sz="2400" dirty="0"/>
              <a:t>the address</a:t>
            </a:r>
            <a:r>
              <a:rPr lang="en-US" sz="2400" dirty="0">
                <a:solidFill>
                  <a:schemeClr val="hlink"/>
                </a:solidFill>
              </a:rPr>
              <a:t> </a:t>
            </a:r>
            <a:r>
              <a:rPr lang="en-US" sz="2400" dirty="0">
                <a:solidFill>
                  <a:srgbClr val="C00000"/>
                </a:solidFill>
              </a:rPr>
              <a:t>5000</a:t>
            </a:r>
            <a:r>
              <a:rPr lang="en-US" sz="2400" dirty="0">
                <a:solidFill>
                  <a:schemeClr val="hlink"/>
                </a:solidFill>
              </a:rPr>
              <a:t> </a:t>
            </a:r>
            <a:r>
              <a:rPr lang="en-US" sz="2400" dirty="0"/>
              <a:t>(the location of quantity) to a variable </a:t>
            </a:r>
            <a:r>
              <a:rPr lang="en-US" sz="2400" b="1" dirty="0" smtClean="0"/>
              <a:t>p</a:t>
            </a:r>
            <a:r>
              <a:rPr lang="en-US" sz="2400" dirty="0" smtClean="0"/>
              <a:t>, we can write:</a:t>
            </a:r>
            <a:endParaRPr lang="en-US" sz="2400" dirty="0"/>
          </a:p>
          <a:p>
            <a:pPr eaLnBrk="1" hangingPunct="1">
              <a:buFontTx/>
              <a:buNone/>
            </a:pPr>
            <a:r>
              <a:rPr lang="en-US" sz="2400" b="1" dirty="0" smtClean="0">
                <a:solidFill>
                  <a:srgbClr val="C00000"/>
                </a:solidFill>
              </a:rPr>
              <a:t>		p =  &amp;Quantity ;  </a:t>
            </a:r>
          </a:p>
          <a:p>
            <a:pPr eaLnBrk="1" hangingPunct="1">
              <a:buFontTx/>
              <a:buNone/>
            </a:pPr>
            <a:r>
              <a:rPr lang="en-US" sz="2400" b="1" dirty="0" smtClean="0"/>
              <a:t>Such variables that hold memory addresses are called </a:t>
            </a:r>
          </a:p>
          <a:p>
            <a:pPr eaLnBrk="1" hangingPunct="1">
              <a:buFontTx/>
              <a:buNone/>
            </a:pPr>
            <a:r>
              <a:rPr lang="en-US" sz="2400" b="1" dirty="0" smtClean="0">
                <a:solidFill>
                  <a:srgbClr val="C00000"/>
                </a:solidFill>
              </a:rPr>
              <a:t>Pointer Variables.</a:t>
            </a:r>
          </a:p>
          <a:p>
            <a:pPr eaLnBrk="1" hangingPunct="1">
              <a:buFontTx/>
              <a:buNone/>
            </a:pPr>
            <a:endParaRPr lang="en-US" sz="2400" dirty="0" smtClean="0">
              <a:solidFill>
                <a:schemeClr val="bg2"/>
              </a:solidFill>
            </a:endParaRPr>
          </a:p>
        </p:txBody>
      </p:sp>
      <p:sp>
        <p:nvSpPr>
          <p:cNvPr id="2" name="Date Placeholder 1"/>
          <p:cNvSpPr>
            <a:spLocks noGrp="1"/>
          </p:cNvSpPr>
          <p:nvPr>
            <p:ph type="dt" sz="half" idx="10"/>
          </p:nvPr>
        </p:nvSpPr>
        <p:spPr/>
        <p:txBody>
          <a:bodyPr/>
          <a:lstStyle/>
          <a:p>
            <a:pPr>
              <a:defRPr/>
            </a:pPr>
            <a:fld id="{4A410527-FE5F-482C-BCCE-61D94FF28243}" type="datetime1">
              <a:rPr lang="en-US" smtClean="0"/>
              <a:t>11/24/2016</a:t>
            </a:fld>
            <a:endParaRPr lang="en-US"/>
          </a:p>
        </p:txBody>
      </p:sp>
      <p:sp>
        <p:nvSpPr>
          <p:cNvPr id="11270" name="Slide Number Placeholder 5"/>
          <p:cNvSpPr>
            <a:spLocks noGrp="1"/>
          </p:cNvSpPr>
          <p:nvPr>
            <p:ph type="sldNum" sz="quarter" idx="12"/>
          </p:nvPr>
        </p:nvSpPr>
        <p:spPr>
          <a:noFill/>
        </p:spPr>
        <p:txBody>
          <a:bodyPr/>
          <a:lstStyle/>
          <a:p>
            <a:fld id="{C4DACA81-68DE-4F1A-8A86-AAD392B97186}" type="slidenum">
              <a:rPr lang="en-US" smtClean="0"/>
              <a:pPr/>
              <a:t>7</a:t>
            </a:fld>
            <a:endParaRPr lang="en-US" smtClean="0"/>
          </a:p>
        </p:txBody>
      </p:sp>
      <p:sp>
        <p:nvSpPr>
          <p:cNvPr id="11269" name="Footer Placeholder 3"/>
          <p:cNvSpPr>
            <a:spLocks noGrp="1"/>
          </p:cNvSpPr>
          <p:nvPr>
            <p:ph type="ftr" sz="quarter" idx="11"/>
          </p:nvPr>
        </p:nvSpPr>
        <p:spPr>
          <a:noFill/>
        </p:spPr>
        <p:txBody>
          <a:bodyPr/>
          <a:lstStyle/>
          <a:p>
            <a:r>
              <a:rPr lang="en-US" smtClean="0"/>
              <a:t>CSE 1002                             Department of CSE</a:t>
            </a:r>
            <a:endParaRPr lang="en-US" smtClean="0">
              <a:solidFill>
                <a:schemeClr val="bg1"/>
              </a:solidFill>
            </a:endParaRPr>
          </a:p>
        </p:txBody>
      </p:sp>
      <p:sp>
        <p:nvSpPr>
          <p:cNvPr id="11267" name="Rectangle 2"/>
          <p:cNvSpPr>
            <a:spLocks noGrp="1" noChangeArrowheads="1"/>
          </p:cNvSpPr>
          <p:nvPr>
            <p:ph type="title"/>
          </p:nvPr>
        </p:nvSpPr>
        <p:spPr/>
        <p:txBody>
          <a:bodyPr>
            <a:noAutofit/>
          </a:bodyPr>
          <a:lstStyle/>
          <a:p>
            <a:pPr algn="l" eaLnBrk="1" hangingPunct="1"/>
            <a:r>
              <a:rPr lang="en-US" dirty="0" smtClean="0"/>
              <a:t>Accessing the address of a variable</a:t>
            </a:r>
          </a:p>
        </p:txBody>
      </p:sp>
      <p:sp>
        <p:nvSpPr>
          <p:cNvPr id="10" name="Left Arrow 9">
            <a:hlinkClick r:id="" action="ppaction://hlinkshowjump?jump=lastslideviewed"/>
          </p:cNvPr>
          <p:cNvSpPr/>
          <p:nvPr/>
        </p:nvSpPr>
        <p:spPr>
          <a:xfrm>
            <a:off x="76200" y="5486400"/>
            <a:ext cx="838200" cy="762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idx="1"/>
          </p:nvPr>
        </p:nvSpPr>
        <p:spPr>
          <a:xfrm>
            <a:off x="1295400" y="1066800"/>
            <a:ext cx="7696200" cy="5059363"/>
          </a:xfrm>
        </p:spPr>
        <p:txBody>
          <a:bodyPr lIns="0" rIns="0"/>
          <a:lstStyle/>
          <a:p>
            <a:pPr marL="0" indent="-609600" algn="just" eaLnBrk="1" hangingPunct="1">
              <a:buFont typeface="Wingdings" pitchFamily="2" charset="2"/>
              <a:buChar char="Ø"/>
              <a:defRPr/>
            </a:pPr>
            <a:r>
              <a:rPr lang="en-US" sz="2400" dirty="0"/>
              <a:t>The operator &amp; can be called as </a:t>
            </a:r>
            <a:r>
              <a:rPr lang="en-US" sz="2400" b="1" dirty="0" smtClean="0"/>
              <a:t>“ address of ” </a:t>
            </a:r>
            <a:r>
              <a:rPr lang="en-US" sz="2400" dirty="0" smtClean="0"/>
              <a:t>and can be </a:t>
            </a:r>
            <a:r>
              <a:rPr lang="en-US" sz="2400" dirty="0"/>
              <a:t>used only with a simple variable or an array element.</a:t>
            </a:r>
          </a:p>
          <a:p>
            <a:pPr marL="609600" indent="-609600" algn="just" eaLnBrk="1" hangingPunct="1">
              <a:buFont typeface="Wingdings" pitchFamily="2" charset="2"/>
              <a:buChar char="Ø"/>
              <a:defRPr/>
            </a:pPr>
            <a:r>
              <a:rPr lang="en-US" sz="2400" dirty="0"/>
              <a:t>The following statements are  not valid.</a:t>
            </a:r>
          </a:p>
          <a:p>
            <a:pPr marL="1009650" lvl="1" indent="-609600" algn="just" eaLnBrk="1" hangingPunct="1">
              <a:buFont typeface="Wingdings" pitchFamily="2" charset="2"/>
              <a:buChar char="§"/>
              <a:defRPr/>
            </a:pPr>
            <a:r>
              <a:rPr lang="en-US" sz="2400" dirty="0" smtClean="0"/>
              <a:t>&amp;</a:t>
            </a:r>
            <a:r>
              <a:rPr lang="en-US" sz="2400" dirty="0"/>
              <a:t>50 (pointing at constant)</a:t>
            </a:r>
          </a:p>
          <a:p>
            <a:pPr marL="1009650" lvl="1" indent="-609600" algn="just" eaLnBrk="1" hangingPunct="1">
              <a:buFont typeface="Wingdings" pitchFamily="2" charset="2"/>
              <a:buChar char="§"/>
              <a:defRPr/>
            </a:pPr>
            <a:r>
              <a:rPr lang="en-US" sz="2400" dirty="0" err="1" smtClean="0"/>
              <a:t>int</a:t>
            </a:r>
            <a:r>
              <a:rPr lang="en-US" sz="2400" dirty="0" smtClean="0"/>
              <a:t>  x[10</a:t>
            </a:r>
            <a:r>
              <a:rPr lang="en-US" sz="2400" dirty="0"/>
              <a:t>];</a:t>
            </a:r>
          </a:p>
          <a:p>
            <a:pPr marL="1409700" lvl="2" indent="-609600" algn="just" eaLnBrk="1" hangingPunct="1">
              <a:buFontTx/>
              <a:buNone/>
              <a:defRPr/>
            </a:pPr>
            <a:r>
              <a:rPr lang="en-US" dirty="0"/>
              <a:t> </a:t>
            </a:r>
            <a:r>
              <a:rPr lang="en-US" dirty="0" smtClean="0"/>
              <a:t>   &amp;</a:t>
            </a:r>
            <a:r>
              <a:rPr lang="en-US" dirty="0"/>
              <a:t>x (pointing at array name)</a:t>
            </a:r>
          </a:p>
          <a:p>
            <a:pPr marL="1009650" lvl="1" indent="-609600" algn="just" eaLnBrk="1" hangingPunct="1">
              <a:buFont typeface="Wingdings" pitchFamily="2" charset="2"/>
              <a:buChar char="§"/>
              <a:defRPr/>
            </a:pPr>
            <a:r>
              <a:rPr lang="en-US" sz="2400" dirty="0" smtClean="0"/>
              <a:t>&amp;(x + y</a:t>
            </a:r>
            <a:r>
              <a:rPr lang="en-US" sz="2400" dirty="0"/>
              <a:t>) (pointing at expressions).</a:t>
            </a:r>
          </a:p>
          <a:p>
            <a:pPr marL="609600" indent="-609600" algn="just" eaLnBrk="1" hangingPunct="1">
              <a:buFont typeface="Wingdings" pitchFamily="2" charset="2"/>
              <a:buChar char="Ø"/>
              <a:defRPr/>
            </a:pPr>
            <a:r>
              <a:rPr lang="en-US" sz="2400" b="1" dirty="0"/>
              <a:t>Note:</a:t>
            </a:r>
          </a:p>
          <a:p>
            <a:pPr marL="0" indent="-609600" algn="just" eaLnBrk="1" hangingPunct="1">
              <a:buFontTx/>
              <a:buNone/>
              <a:defRPr/>
            </a:pPr>
            <a:r>
              <a:rPr lang="en-US" sz="2400" dirty="0"/>
              <a:t>If x is an array , then expressions such as &amp;x[0] </a:t>
            </a:r>
            <a:r>
              <a:rPr lang="en-US" sz="2400" dirty="0" smtClean="0"/>
              <a:t>and &amp; x[i+3] are valid and represent the addresses of 0</a:t>
            </a:r>
            <a:r>
              <a:rPr lang="en-US" sz="2400" baseline="30000" dirty="0" smtClean="0"/>
              <a:t>th</a:t>
            </a:r>
            <a:r>
              <a:rPr lang="en-US" sz="2400" dirty="0" smtClean="0"/>
              <a:t> and </a:t>
            </a:r>
            <a:r>
              <a:rPr lang="en-US" sz="2400" dirty="0"/>
              <a:t>(</a:t>
            </a:r>
            <a:r>
              <a:rPr lang="en-US" sz="2400" dirty="0" smtClean="0"/>
              <a:t>i+3)</a:t>
            </a:r>
            <a:r>
              <a:rPr lang="en-US" sz="2400" baseline="30000" dirty="0" err="1" smtClean="0"/>
              <a:t>th</a:t>
            </a:r>
            <a:r>
              <a:rPr lang="en-US" sz="2400" dirty="0" smtClean="0"/>
              <a:t> </a:t>
            </a:r>
            <a:r>
              <a:rPr lang="en-US" sz="2400" dirty="0"/>
              <a:t>elements of x.</a:t>
            </a:r>
          </a:p>
        </p:txBody>
      </p:sp>
      <p:sp>
        <p:nvSpPr>
          <p:cNvPr id="3" name="Date Placeholder 2"/>
          <p:cNvSpPr>
            <a:spLocks noGrp="1"/>
          </p:cNvSpPr>
          <p:nvPr>
            <p:ph type="dt" sz="half" idx="10"/>
          </p:nvPr>
        </p:nvSpPr>
        <p:spPr/>
        <p:txBody>
          <a:bodyPr/>
          <a:lstStyle/>
          <a:p>
            <a:pPr>
              <a:defRPr/>
            </a:pPr>
            <a:fld id="{4A366D2D-BF11-4700-AF2A-C545B7A0A7FB}" type="datetime1">
              <a:rPr lang="en-US" smtClean="0"/>
              <a:t>11/24/2016</a:t>
            </a:fld>
            <a:endParaRPr lang="en-US"/>
          </a:p>
        </p:txBody>
      </p:sp>
      <p:sp>
        <p:nvSpPr>
          <p:cNvPr id="12292" name="Slide Number Placeholder 3"/>
          <p:cNvSpPr>
            <a:spLocks noGrp="1"/>
          </p:cNvSpPr>
          <p:nvPr>
            <p:ph type="sldNum" sz="quarter" idx="12"/>
          </p:nvPr>
        </p:nvSpPr>
        <p:spPr>
          <a:noFill/>
        </p:spPr>
        <p:txBody>
          <a:bodyPr/>
          <a:lstStyle/>
          <a:p>
            <a:fld id="{2BFA9B1D-BD7C-4885-9014-DE50E3BD2A99}" type="slidenum">
              <a:rPr lang="en-US" smtClean="0"/>
              <a:pPr/>
              <a:t>8</a:t>
            </a:fld>
            <a:endParaRPr lang="en-US" smtClean="0"/>
          </a:p>
        </p:txBody>
      </p:sp>
      <p:sp>
        <p:nvSpPr>
          <p:cNvPr id="12291" name="Footer Placeholder 3"/>
          <p:cNvSpPr>
            <a:spLocks noGrp="1"/>
          </p:cNvSpPr>
          <p:nvPr>
            <p:ph type="ftr" sz="quarter" idx="11"/>
          </p:nvPr>
        </p:nvSpPr>
        <p:spPr>
          <a:noFill/>
        </p:spPr>
        <p:txBody>
          <a:bodyPr/>
          <a:lstStyle/>
          <a:p>
            <a:r>
              <a:rPr lang="en-US" smtClean="0"/>
              <a:t>CSE 1002                             Department of CSE</a:t>
            </a:r>
            <a:endParaRPr lang="en-US" dirty="0" smtClean="0">
              <a:solidFill>
                <a:schemeClr val="bg1"/>
              </a:solidFill>
            </a:endParaRPr>
          </a:p>
        </p:txBody>
      </p:sp>
      <p:sp>
        <p:nvSpPr>
          <p:cNvPr id="2" name="Title 1"/>
          <p:cNvSpPr>
            <a:spLocks noGrp="1"/>
          </p:cNvSpPr>
          <p:nvPr>
            <p:ph type="title"/>
          </p:nvPr>
        </p:nvSpPr>
        <p:spPr/>
        <p:txBody>
          <a:bodyPr>
            <a:normAutofit/>
          </a:bodyPr>
          <a:lstStyle/>
          <a:p>
            <a:r>
              <a:rPr lang="en-US" dirty="0" smtClean="0"/>
              <a:t>Pointers </a:t>
            </a:r>
            <a:endParaRPr lang="en-US" dirty="0"/>
          </a:p>
        </p:txBody>
      </p:sp>
      <p:sp>
        <p:nvSpPr>
          <p:cNvPr id="9" name="Left Arrow 8">
            <a:hlinkClick r:id="" action="ppaction://hlinkshowjump?jump=lastslideviewed"/>
          </p:cNvPr>
          <p:cNvSpPr/>
          <p:nvPr/>
        </p:nvSpPr>
        <p:spPr>
          <a:xfrm>
            <a:off x="76200" y="5486400"/>
            <a:ext cx="838200" cy="762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2286000" y="2438400"/>
            <a:ext cx="6477000" cy="3687763"/>
          </a:xfrm>
        </p:spPr>
        <p:txBody>
          <a:bodyPr/>
          <a:lstStyle/>
          <a:p>
            <a:pPr algn="just" eaLnBrk="1" hangingPunct="1">
              <a:lnSpc>
                <a:spcPct val="90000"/>
              </a:lnSpc>
              <a:buFontTx/>
              <a:buNone/>
            </a:pPr>
            <a:endParaRPr lang="en-US" sz="2400" dirty="0" smtClean="0">
              <a:latin typeface="Arial" pitchFamily="34" charset="0"/>
              <a:cs typeface="Arial" pitchFamily="34" charset="0"/>
            </a:endParaRPr>
          </a:p>
          <a:p>
            <a:pPr algn="just" eaLnBrk="1" hangingPunct="1">
              <a:lnSpc>
                <a:spcPct val="90000"/>
              </a:lnSpc>
              <a:buFontTx/>
              <a:buNone/>
            </a:pPr>
            <a:r>
              <a:rPr lang="en-US" sz="2400" b="1" dirty="0" smtClean="0">
                <a:latin typeface="Arial" pitchFamily="34" charset="0"/>
                <a:cs typeface="Arial" pitchFamily="34" charset="0"/>
              </a:rPr>
              <a:t>The Address-of Operator &amp;</a:t>
            </a:r>
          </a:p>
          <a:p>
            <a:pPr algn="just" eaLnBrk="1" hangingPunct="1">
              <a:lnSpc>
                <a:spcPct val="90000"/>
              </a:lnSpc>
              <a:buFontTx/>
              <a:buNone/>
            </a:pPr>
            <a:endParaRPr lang="en-US" sz="2400" b="1" dirty="0" smtClean="0">
              <a:latin typeface="Arial" pitchFamily="34" charset="0"/>
              <a:cs typeface="Arial" pitchFamily="34" charset="0"/>
            </a:endParaRPr>
          </a:p>
          <a:p>
            <a:pPr algn="just">
              <a:lnSpc>
                <a:spcPct val="90000"/>
              </a:lnSpc>
            </a:pPr>
            <a:r>
              <a:rPr lang="en-US" sz="2400" dirty="0" smtClean="0">
                <a:latin typeface="Arial" pitchFamily="34" charset="0"/>
                <a:cs typeface="Arial" pitchFamily="34" charset="0"/>
              </a:rPr>
              <a:t>To find the address occupied by a variable</a:t>
            </a:r>
          </a:p>
        </p:txBody>
      </p:sp>
      <p:sp>
        <p:nvSpPr>
          <p:cNvPr id="3" name="Date Placeholder 2"/>
          <p:cNvSpPr>
            <a:spLocks noGrp="1"/>
          </p:cNvSpPr>
          <p:nvPr>
            <p:ph type="dt" sz="half" idx="10"/>
          </p:nvPr>
        </p:nvSpPr>
        <p:spPr/>
        <p:txBody>
          <a:bodyPr/>
          <a:lstStyle/>
          <a:p>
            <a:pPr>
              <a:defRPr/>
            </a:pPr>
            <a:fld id="{E45354ED-CFF6-45D9-8ACC-E44FF8AAEBDA}" type="datetime1">
              <a:rPr lang="en-US" smtClean="0"/>
              <a:t>11/24/2016</a:t>
            </a:fld>
            <a:endParaRPr lang="en-US"/>
          </a:p>
        </p:txBody>
      </p:sp>
      <p:sp>
        <p:nvSpPr>
          <p:cNvPr id="13316" name="Slide Number Placeholder 3"/>
          <p:cNvSpPr>
            <a:spLocks noGrp="1"/>
          </p:cNvSpPr>
          <p:nvPr>
            <p:ph type="sldNum" sz="quarter" idx="12"/>
          </p:nvPr>
        </p:nvSpPr>
        <p:spPr>
          <a:noFill/>
        </p:spPr>
        <p:txBody>
          <a:bodyPr/>
          <a:lstStyle/>
          <a:p>
            <a:fld id="{15B435F3-555D-4A48-AF1B-1BA6C3ED2D2A}" type="slidenum">
              <a:rPr lang="en-US" smtClean="0"/>
              <a:pPr/>
              <a:t>9</a:t>
            </a:fld>
            <a:endParaRPr lang="en-US" smtClean="0"/>
          </a:p>
        </p:txBody>
      </p:sp>
      <p:sp>
        <p:nvSpPr>
          <p:cNvPr id="13315" name="Footer Placeholder 3"/>
          <p:cNvSpPr>
            <a:spLocks noGrp="1"/>
          </p:cNvSpPr>
          <p:nvPr>
            <p:ph type="ftr" sz="quarter" idx="11"/>
          </p:nvPr>
        </p:nvSpPr>
        <p:spPr>
          <a:noFill/>
        </p:spPr>
        <p:txBody>
          <a:bodyPr/>
          <a:lstStyle/>
          <a:p>
            <a:r>
              <a:rPr lang="en-US" smtClean="0"/>
              <a:t>CSE 1002                             Department of CSE</a:t>
            </a:r>
            <a:endParaRPr lang="en-US" smtClean="0">
              <a:solidFill>
                <a:schemeClr val="bg1"/>
              </a:solidFill>
            </a:endParaRPr>
          </a:p>
        </p:txBody>
      </p:sp>
      <p:sp>
        <p:nvSpPr>
          <p:cNvPr id="2" name="Title 1"/>
          <p:cNvSpPr>
            <a:spLocks noGrp="1"/>
          </p:cNvSpPr>
          <p:nvPr>
            <p:ph type="title"/>
          </p:nvPr>
        </p:nvSpPr>
        <p:spPr/>
        <p:txBody>
          <a:bodyPr>
            <a:normAutofit/>
          </a:bodyPr>
          <a:lstStyle/>
          <a:p>
            <a:r>
              <a:rPr lang="en-US" dirty="0" smtClean="0"/>
              <a:t>Pointers Concept</a:t>
            </a:r>
            <a:endParaRPr lang="en-US" dirty="0"/>
          </a:p>
        </p:txBody>
      </p:sp>
      <p:sp>
        <p:nvSpPr>
          <p:cNvPr id="9" name="Left Arrow 8">
            <a:hlinkClick r:id="" action="ppaction://hlinkshowjump?jump=lastslideviewed"/>
          </p:cNvPr>
          <p:cNvSpPr/>
          <p:nvPr/>
        </p:nvSpPr>
        <p:spPr>
          <a:xfrm>
            <a:off x="76200" y="5486400"/>
            <a:ext cx="838200" cy="762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_Default Design">
  <a:themeElements>
    <a:clrScheme name="">
      <a:dk1>
        <a:srgbClr val="000000"/>
      </a:dk1>
      <a:lt1>
        <a:srgbClr val="FFFFFF"/>
      </a:lt1>
      <a:dk2>
        <a:srgbClr val="000044"/>
      </a:dk2>
      <a:lt2>
        <a:srgbClr val="FFFF00"/>
      </a:lt2>
      <a:accent1>
        <a:srgbClr val="FF9900"/>
      </a:accent1>
      <a:accent2>
        <a:srgbClr val="00FFFF"/>
      </a:accent2>
      <a:accent3>
        <a:srgbClr val="AAAAB0"/>
      </a:accent3>
      <a:accent4>
        <a:srgbClr val="DADADA"/>
      </a:accent4>
      <a:accent5>
        <a:srgbClr val="FFCAAA"/>
      </a:accent5>
      <a:accent6>
        <a:srgbClr val="00E7E7"/>
      </a:accent6>
      <a:hlink>
        <a:srgbClr val="FF0000"/>
      </a:hlink>
      <a:folHlink>
        <a:srgbClr val="969696"/>
      </a:folHlink>
    </a:clrScheme>
    <a:fontScheme name="2_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s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lide Format - CSE">
  <a:themeElements>
    <a:clrScheme name="CSE">
      <a:dk1>
        <a:sysClr val="windowText" lastClr="000000"/>
      </a:dk1>
      <a:lt1>
        <a:srgbClr val="FFFFFF"/>
      </a:lt1>
      <a:dk2>
        <a:srgbClr val="1F497D"/>
      </a:dk2>
      <a:lt2>
        <a:srgbClr val="EEECE1"/>
      </a:lt2>
      <a:accent1>
        <a:srgbClr val="0070C0"/>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Slide Format - CSE">
  <a:themeElements>
    <a:clrScheme name="CSE">
      <a:dk1>
        <a:sysClr val="windowText" lastClr="000000"/>
      </a:dk1>
      <a:lt1>
        <a:srgbClr val="FFFFFF"/>
      </a:lt1>
      <a:dk2>
        <a:srgbClr val="1F497D"/>
      </a:dk2>
      <a:lt2>
        <a:srgbClr val="EEECE1"/>
      </a:lt2>
      <a:accent1>
        <a:srgbClr val="0070C0"/>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1884</TotalTime>
  <Words>1514</Words>
  <Application>Microsoft Office PowerPoint</Application>
  <PresentationFormat>On-screen Show (4:3)</PresentationFormat>
  <Paragraphs>346</Paragraphs>
  <Slides>23</Slides>
  <Notes>21</Notes>
  <HiddenSlides>1</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23</vt:i4>
      </vt:variant>
    </vt:vector>
  </HeadingPairs>
  <TitlesOfParts>
    <vt:vector size="33" baseType="lpstr">
      <vt:lpstr>Arial</vt:lpstr>
      <vt:lpstr>Calibri</vt:lpstr>
      <vt:lpstr>Tempus Sans ITC</vt:lpstr>
      <vt:lpstr>Times New Roman</vt:lpstr>
      <vt:lpstr>Wingdings</vt:lpstr>
      <vt:lpstr>2_Default Design</vt:lpstr>
      <vt:lpstr>cse-1</vt:lpstr>
      <vt:lpstr>1_Office Theme</vt:lpstr>
      <vt:lpstr>Slide Format - CSE</vt:lpstr>
      <vt:lpstr>1_Slide Format - CSE</vt:lpstr>
      <vt:lpstr>Pointers</vt:lpstr>
      <vt:lpstr>Objectives</vt:lpstr>
      <vt:lpstr>Session outcome</vt:lpstr>
      <vt:lpstr>Pointer </vt:lpstr>
      <vt:lpstr>Pointers  - Concept </vt:lpstr>
      <vt:lpstr>Pointers - Concept  </vt:lpstr>
      <vt:lpstr>Accessing the address of a variable</vt:lpstr>
      <vt:lpstr>Pointers </vt:lpstr>
      <vt:lpstr>Pointers Concept</vt:lpstr>
      <vt:lpstr>Program to illustrate the address of operator</vt:lpstr>
      <vt:lpstr>Declaring and initializing pointers</vt:lpstr>
      <vt:lpstr>Declaring and initializing pointers</vt:lpstr>
      <vt:lpstr>Summary till now …  </vt:lpstr>
      <vt:lpstr>To be taken care …</vt:lpstr>
      <vt:lpstr>To be taken care …</vt:lpstr>
      <vt:lpstr>Accessing variable through a pointer</vt:lpstr>
      <vt:lpstr>Accessing variable through a pointer</vt:lpstr>
      <vt:lpstr>Example – Accessing variable through a pointer</vt:lpstr>
      <vt:lpstr>Example - Accessing via pointers.</vt:lpstr>
      <vt:lpstr>Accessing a variable through its pointer</vt:lpstr>
      <vt:lpstr>Reference and dereference operators</vt:lpstr>
      <vt:lpstr>Example- understanding pointers</vt:lpstr>
      <vt:lpstr>Summary</vt:lpstr>
    </vt:vector>
  </TitlesOfParts>
  <Company>M.I.T. MANIPAL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Pointers</dc:title>
  <dc:creator>RAJ</dc:creator>
  <cp:lastModifiedBy>MAHE</cp:lastModifiedBy>
  <cp:revision>117</cp:revision>
  <dcterms:created xsi:type="dcterms:W3CDTF">2006-06-13T05:50:57Z</dcterms:created>
  <dcterms:modified xsi:type="dcterms:W3CDTF">2016-11-24T06:58:10Z</dcterms:modified>
</cp:coreProperties>
</file>