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8" r:id="rId2"/>
    <p:sldId id="303" r:id="rId3"/>
    <p:sldId id="304" r:id="rId4"/>
    <p:sldId id="305" r:id="rId5"/>
    <p:sldId id="269" r:id="rId6"/>
    <p:sldId id="306" r:id="rId7"/>
    <p:sldId id="270" r:id="rId8"/>
    <p:sldId id="284" r:id="rId9"/>
    <p:sldId id="285" r:id="rId10"/>
    <p:sldId id="286" r:id="rId11"/>
    <p:sldId id="287" r:id="rId12"/>
    <p:sldId id="288" r:id="rId13"/>
    <p:sldId id="289" r:id="rId14"/>
    <p:sldId id="307" r:id="rId15"/>
    <p:sldId id="311" r:id="rId16"/>
    <p:sldId id="312" r:id="rId17"/>
    <p:sldId id="313" r:id="rId18"/>
    <p:sldId id="290" r:id="rId19"/>
    <p:sldId id="291" r:id="rId20"/>
    <p:sldId id="308" r:id="rId21"/>
    <p:sldId id="309" r:id="rId22"/>
    <p:sldId id="31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1C0B6F-AF3B-4922-9257-2C08553EDCA5}" type="datetime1">
              <a:rPr lang="en-US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0BDEA9-C524-49F9-95C2-95ED64011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4016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FDC53D-D1D9-4951-95F5-AF14C6F2AB4A}" type="datetime1">
              <a:rPr lang="en-US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EBC993-E224-4E89-B9D4-35A7418C3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8514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8F0B20-BFA3-4C6F-9049-67C9D94E9EC9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D0CC5CB-DC54-43FD-A4E5-C56BA75CF92C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85CB6F-3757-4763-996C-E99AE1A84DDD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858053-8E00-4E84-A02F-3398535EA4E9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85CB6F-3757-4763-996C-E99AE1A84DDD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858053-8E00-4E84-A02F-3398535EA4E9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85CB6F-3757-4763-996C-E99AE1A84DDD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858053-8E00-4E84-A02F-3398535EA4E9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6C857A-E4D3-4346-A38B-EB117D3B98E6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CB483F-4E9F-4C35-9A33-7EFF972A7AE9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21A52D-CB4C-4550-ACD9-EA36E62A5AC5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A644E9-27CF-43D8-90A1-5204ACC4E16D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8C7D5E-3C7E-48CB-9337-66EA46ED1C51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0F1588-8747-4876-AED2-F6889A944DA3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8C7D5E-3C7E-48CB-9337-66EA46ED1C51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0F1588-8747-4876-AED2-F6889A944DA3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782C83-B70D-44EF-B3AF-D810B799A37B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D81F11-9BBC-45D3-956E-F0F518241B76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A04C6F-91DE-49E7-82DB-6725F084B9DF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5617FD-35D4-434C-916C-6B9EEAFA9661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445C89-A802-4838-AEE4-C20DB8796CE6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629296-5227-4C5A-97E9-0194F320BFAC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1D8363-12C4-4E05-9F13-96596AAF6928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9D9947-0F27-47F2-9248-5FF8C7382DC2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4EE83B-871E-4A24-A434-F1FF304F4648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06866A-EBA7-4A9A-B3DC-28B46CDB6EA2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BC81E9-8FF0-4C07-A197-B26935B8CB40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2DCCE9-8978-4BC8-8609-4FB66CE4F979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0C9176-3D97-4EEA-94AD-1A5052207D26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41237C-4A33-4BA4-931A-BA7D825149DF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85CB6F-3757-4763-996C-E99AE1A84DDD}" type="datetime1">
              <a:rPr lang="en-US" altLang="en-US" smtClean="0"/>
              <a:pPr eaLnBrk="1" hangingPunct="1">
                <a:spcBef>
                  <a:spcPct val="0"/>
                </a:spcBef>
              </a:pPr>
              <a:t>13-Nov-14</a:t>
            </a:fld>
            <a:endParaRPr lang="en-US" altLang="en-US" smtClean="0"/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858053-8E00-4E84-A02F-3398535EA4E9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A6BA8-AD52-4B0D-8B2E-40C1788577C1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3C647-BEA1-414C-A258-7D141FCB1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74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CA328-F75E-40C1-B335-656D8A571F3C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3EFB-1E1A-4599-A90A-7854BFE9D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286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6F851-92C4-40DE-8420-D625A98766A2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8CBCC-84EA-4DB5-87DD-45547FC6E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326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36C85-DAB5-4B5E-A4DE-F3D9F377EB5E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73AA7-A683-447B-A158-B3FA01B67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156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A132E-AE16-4C13-9B64-CAA164EC949F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3DA23-3AC1-4A59-90A6-0DCBCAFC8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161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33F0A-C5AC-47FC-B102-6B20AA67AA6A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070AD-26A8-4AD7-8E4A-9BE60E365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25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FBFBB-5D8A-45FE-8793-A20558AED0F1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170EA-601F-4B88-90F3-2C184D54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7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5DAA9-9551-4D63-B0BD-6D9CDDCC6403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ABA0C-4149-4E94-BBF6-FB20439EA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781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BFF9E-7C04-47EB-A82E-93F3816BB602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8AA84-C434-4F89-BC4F-CC0B14229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14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A0A8A-DB61-4D40-9433-F9A58A90A6F5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5D7B5-3C16-4962-A818-2BC5A3F83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220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DA102-7221-48EF-A421-2C93BB83DCB4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83217-5AFA-4C14-992E-C06CD8925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187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328323D-0246-4662-8BFD-006888527F1C}" type="datetime1">
              <a:rPr lang="en-US" smtClean="0"/>
              <a:pPr>
                <a:defRPr/>
              </a:pPr>
              <a:t>13-Nov-14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Dept of C.S.E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E057AE1-0EE2-4388-ADCA-165A5CC00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8244A2-3F52-4BCA-8220-4395A679D0F9}" type="slidenum">
              <a:rPr lang="en-US" altLang="en-US" sz="1400" smtClean="0"/>
              <a:pPr eaLnBrk="1" hangingPunct="1"/>
              <a:t>1</a:t>
            </a:fld>
            <a:endParaRPr lang="en-US" altLang="en-US" sz="140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0200"/>
            <a:ext cx="8229600" cy="1600200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3600" dirty="0"/>
              <a:t>Principles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of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altLang="en-US" dirty="0" smtClean="0"/>
              <a:t>Object 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D1C1F5-E521-45FC-80D6-FF2A164C1181}" type="slidenum">
              <a:rPr lang="en-US" altLang="en-US" sz="1400" smtClean="0"/>
              <a:pPr eaLnBrk="1" hangingPunct="1"/>
              <a:t>10</a:t>
            </a:fld>
            <a:endParaRPr lang="en-US" altLang="en-US" sz="1400" smtClean="0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346075" y="907594"/>
            <a:ext cx="8797925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latin typeface="Calibri" pitchFamily="34" charset="0"/>
              </a:rPr>
              <a:t>Classes :   </a:t>
            </a:r>
          </a:p>
          <a:p>
            <a:pPr eaLnBrk="1" hangingPunct="1"/>
            <a:endParaRPr lang="en-US" altLang="en-US" sz="2200" dirty="0">
              <a:solidFill>
                <a:srgbClr val="993366"/>
              </a:solidFill>
              <a:latin typeface="Calibri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Class is an user defined data type  that consists of data and set of </a:t>
            </a:r>
          </a:p>
          <a:p>
            <a:pPr eaLnBrk="1" hangingPunct="1"/>
            <a:r>
              <a:rPr lang="en-US" altLang="en-US" sz="2200" dirty="0" smtClean="0">
                <a:latin typeface="Calibri" pitchFamily="34" charset="0"/>
              </a:rPr>
              <a:t>   functions that operate on that data.</a:t>
            </a:r>
          </a:p>
          <a:p>
            <a:pPr eaLnBrk="1" hangingPunct="1"/>
            <a:endParaRPr lang="en-US" altLang="en-US" sz="2200" dirty="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</a:t>
            </a:r>
            <a:r>
              <a:rPr lang="en-US" altLang="en-US" sz="2200" dirty="0" smtClean="0">
                <a:latin typeface="Calibri" pitchFamily="34" charset="0"/>
              </a:rPr>
              <a:t>Objects </a:t>
            </a:r>
            <a:r>
              <a:rPr lang="en-US" altLang="en-US" sz="2200" dirty="0">
                <a:latin typeface="Calibri" pitchFamily="34" charset="0"/>
              </a:rPr>
              <a:t>are variables of the type class. </a:t>
            </a: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Once </a:t>
            </a:r>
            <a:r>
              <a:rPr lang="en-US" altLang="en-US" sz="2200" dirty="0">
                <a:latin typeface="Calibri" pitchFamily="34" charset="0"/>
              </a:rPr>
              <a:t>a class has been defined, we can create any number of objects </a:t>
            </a:r>
            <a:r>
              <a:rPr lang="en-US" altLang="en-US" sz="22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altLang="en-US" sz="2200" dirty="0" smtClean="0">
                <a:latin typeface="Calibri" pitchFamily="34" charset="0"/>
              </a:rPr>
              <a:t>    belonging </a:t>
            </a:r>
            <a:r>
              <a:rPr lang="en-US" altLang="en-US" sz="2200" dirty="0">
                <a:latin typeface="Calibri" pitchFamily="34" charset="0"/>
              </a:rPr>
              <a:t>to that class. </a:t>
            </a:r>
          </a:p>
          <a:p>
            <a:pPr eaLnBrk="1" hangingPunct="1"/>
            <a:endParaRPr lang="en-US" altLang="en-US" sz="22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Internal </a:t>
            </a:r>
            <a:r>
              <a:rPr lang="en-US" altLang="en-US" sz="2200" dirty="0">
                <a:latin typeface="Calibri" pitchFamily="34" charset="0"/>
              </a:rPr>
              <a:t>data of a class – member data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Internal </a:t>
            </a:r>
            <a:r>
              <a:rPr lang="en-US" altLang="en-US" sz="2200" dirty="0">
                <a:latin typeface="Calibri" pitchFamily="34" charset="0"/>
              </a:rPr>
              <a:t>functions of a class – member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FF1ABF-FD27-4063-B380-FA5300E62F0D}" type="slidenum">
              <a:rPr lang="en-US" altLang="en-US" sz="1400" smtClean="0"/>
              <a:pPr eaLnBrk="1" hangingPunct="1"/>
              <a:t>11</a:t>
            </a:fld>
            <a:endParaRPr lang="en-US" altLang="en-US" sz="1400" smtClean="0"/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582324"/>
            <a:ext cx="83820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latin typeface="Calibri" pitchFamily="34" charset="0"/>
              </a:rPr>
              <a:t>Data Encapsulation :   </a:t>
            </a: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The </a:t>
            </a:r>
            <a:r>
              <a:rPr lang="en-US" altLang="en-US" sz="2200" dirty="0">
                <a:latin typeface="Calibri" pitchFamily="34" charset="0"/>
              </a:rPr>
              <a:t>wrapping of data and functions into a single unit (called class) </a:t>
            </a:r>
            <a:endParaRPr lang="en-US" altLang="en-US" sz="2200" dirty="0" smtClean="0">
              <a:latin typeface="Calibri" pitchFamily="34" charset="0"/>
            </a:endParaRPr>
          </a:p>
          <a:p>
            <a:pPr eaLnBrk="1" hangingPunct="1"/>
            <a:r>
              <a:rPr lang="en-US" altLang="en-US" sz="2200" dirty="0" smtClean="0">
                <a:latin typeface="Calibri" pitchFamily="34" charset="0"/>
              </a:rPr>
              <a:t>    is </a:t>
            </a:r>
            <a:r>
              <a:rPr lang="en-US" altLang="en-US" sz="2200" dirty="0">
                <a:latin typeface="Calibri" pitchFamily="34" charset="0"/>
              </a:rPr>
              <a:t>known as encapsulation. </a:t>
            </a: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The </a:t>
            </a:r>
            <a:r>
              <a:rPr lang="en-US" altLang="en-US" sz="2200" dirty="0">
                <a:latin typeface="Calibri" pitchFamily="34" charset="0"/>
              </a:rPr>
              <a:t>data is not accessible to the outside world, and only those </a:t>
            </a:r>
            <a:endParaRPr lang="en-US" altLang="en-US" sz="2200" dirty="0" smtClean="0">
              <a:latin typeface="Calibri" pitchFamily="34" charset="0"/>
            </a:endParaRPr>
          </a:p>
          <a:p>
            <a:pPr eaLnBrk="1" hangingPunct="1"/>
            <a:r>
              <a:rPr lang="en-US" altLang="en-US" sz="2200" dirty="0" smtClean="0">
                <a:latin typeface="Calibri" pitchFamily="34" charset="0"/>
              </a:rPr>
              <a:t>    functions </a:t>
            </a:r>
            <a:r>
              <a:rPr lang="en-US" altLang="en-US" sz="2200" dirty="0">
                <a:latin typeface="Calibri" pitchFamily="34" charset="0"/>
              </a:rPr>
              <a:t>which wrapped in the class can access it. </a:t>
            </a: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marL="233363" indent="-233363"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These </a:t>
            </a:r>
            <a:r>
              <a:rPr lang="en-US" altLang="en-US" sz="2200" dirty="0">
                <a:latin typeface="Calibri" pitchFamily="34" charset="0"/>
              </a:rPr>
              <a:t>functions provide the interface between the </a:t>
            </a:r>
            <a:r>
              <a:rPr lang="en-US" altLang="en-US" sz="2200" dirty="0" smtClean="0">
                <a:latin typeface="Calibri" pitchFamily="34" charset="0"/>
              </a:rPr>
              <a:t>objects and outside </a:t>
            </a:r>
            <a:r>
              <a:rPr lang="en-US" altLang="en-US" sz="2200" dirty="0" smtClean="0">
                <a:latin typeface="Calibri" pitchFamily="34" charset="0"/>
              </a:rPr>
              <a:t> world</a:t>
            </a:r>
            <a:r>
              <a:rPr lang="en-US" altLang="en-US" sz="2200" dirty="0" smtClean="0">
                <a:latin typeface="Calibri" pitchFamily="34" charset="0"/>
              </a:rPr>
              <a:t>.</a:t>
            </a:r>
            <a:endParaRPr lang="en-US" altLang="en-US" sz="2200" dirty="0">
              <a:latin typeface="Calibri" pitchFamily="34" charset="0"/>
            </a:endParaRP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>
                <a:latin typeface="Calibri" pitchFamily="34" charset="0"/>
              </a:rPr>
              <a:t> </a:t>
            </a:r>
            <a:r>
              <a:rPr lang="en-US" altLang="en-US" sz="2200" dirty="0" smtClean="0">
                <a:latin typeface="Calibri" pitchFamily="34" charset="0"/>
              </a:rPr>
              <a:t> This </a:t>
            </a:r>
            <a:r>
              <a:rPr lang="en-US" altLang="en-US" sz="2200" dirty="0">
                <a:latin typeface="Calibri" pitchFamily="34" charset="0"/>
              </a:rPr>
              <a:t>insulation of the data from direct access by the </a:t>
            </a:r>
            <a:r>
              <a:rPr lang="en-US" altLang="en-US" sz="2200" dirty="0" smtClean="0">
                <a:latin typeface="Calibri" pitchFamily="34" charset="0"/>
              </a:rPr>
              <a:t>outside entity </a:t>
            </a:r>
            <a:r>
              <a:rPr lang="en-US" altLang="en-US" sz="2200" dirty="0">
                <a:latin typeface="Calibri" pitchFamily="34" charset="0"/>
              </a:rPr>
              <a:t>is </a:t>
            </a:r>
            <a:endParaRPr lang="en-US" altLang="en-US" sz="2200" dirty="0" smtClean="0">
              <a:latin typeface="Calibri" pitchFamily="34" charset="0"/>
            </a:endParaRPr>
          </a:p>
          <a:p>
            <a:pPr eaLnBrk="1" hangingPunct="1"/>
            <a:r>
              <a:rPr lang="en-US" altLang="en-US" sz="2200" dirty="0" smtClean="0">
                <a:latin typeface="Calibri" pitchFamily="34" charset="0"/>
              </a:rPr>
              <a:t>    called </a:t>
            </a:r>
            <a:r>
              <a:rPr lang="en-US" altLang="en-US" sz="2200" dirty="0">
                <a:latin typeface="Calibri" pitchFamily="34" charset="0"/>
              </a:rPr>
              <a:t>data </a:t>
            </a:r>
            <a:r>
              <a:rPr lang="en-US" altLang="en-US" sz="2200" b="1" u="sng" dirty="0">
                <a:latin typeface="Calibri" pitchFamily="34" charset="0"/>
              </a:rPr>
              <a:t>hiding or information hiding.</a:t>
            </a: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D6A43E-B12B-44F7-902A-C11433DE8AAE}" type="slidenum">
              <a:rPr lang="en-US" altLang="en-US" sz="1400" smtClean="0"/>
              <a:pPr eaLnBrk="1" hangingPunct="1"/>
              <a:t>12</a:t>
            </a:fld>
            <a:endParaRPr lang="en-US" altLang="en-US" sz="140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228600" y="0"/>
            <a:ext cx="891540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itchFamily="34" charset="0"/>
              </a:rPr>
              <a:t>Data </a:t>
            </a:r>
            <a:r>
              <a:rPr lang="en-US" altLang="en-US" b="1" dirty="0" smtClean="0">
                <a:latin typeface="Calibri" pitchFamily="34" charset="0"/>
              </a:rPr>
              <a:t>Abstraction</a:t>
            </a:r>
            <a:endParaRPr lang="en-US" altLang="en-US" b="1" dirty="0">
              <a:latin typeface="Calibri" pitchFamily="34" charset="0"/>
            </a:endParaRPr>
          </a:p>
          <a:p>
            <a:pPr algn="just" eaLnBrk="1" hangingPunct="1"/>
            <a:endParaRPr lang="en-US" altLang="en-US" dirty="0">
              <a:solidFill>
                <a:srgbClr val="993366"/>
              </a:solidFill>
              <a:latin typeface="Calibri" pitchFamily="34" charset="0"/>
            </a:endParaRPr>
          </a:p>
          <a:p>
            <a:pPr marL="233363" indent="-233363" algn="just">
              <a:buFont typeface="Wingdings" pitchFamily="2" charset="2"/>
              <a:buChar char="§"/>
            </a:pPr>
            <a:r>
              <a:rPr lang="en-US" sz="2200" dirty="0" smtClean="0">
                <a:latin typeface="Calibri" pitchFamily="34" charset="0"/>
              </a:rPr>
              <a:t>Data </a:t>
            </a:r>
            <a:r>
              <a:rPr lang="en-US" sz="2200" dirty="0" smtClean="0">
                <a:latin typeface="Calibri" pitchFamily="34" charset="0"/>
              </a:rPr>
              <a:t>abstraction refers to, providing only essential information to the outside </a:t>
            </a:r>
            <a:r>
              <a:rPr lang="en-US" sz="2200" dirty="0" smtClean="0">
                <a:latin typeface="Calibri" pitchFamily="34" charset="0"/>
              </a:rPr>
              <a:t>  world </a:t>
            </a:r>
            <a:r>
              <a:rPr lang="en-US" sz="2200" dirty="0" smtClean="0">
                <a:latin typeface="Calibri" pitchFamily="34" charset="0"/>
              </a:rPr>
              <a:t>and hiding their background details, i.e., to represent the needed </a:t>
            </a:r>
            <a:r>
              <a:rPr lang="en-US" sz="2200" dirty="0" smtClean="0">
                <a:latin typeface="Calibri" pitchFamily="34" charset="0"/>
              </a:rPr>
              <a:t>     information </a:t>
            </a:r>
            <a:r>
              <a:rPr lang="en-US" sz="2200" dirty="0" smtClean="0">
                <a:latin typeface="Calibri" pitchFamily="34" charset="0"/>
              </a:rPr>
              <a:t>in program without presenting the </a:t>
            </a:r>
            <a:r>
              <a:rPr lang="en-US" sz="2200" dirty="0" smtClean="0">
                <a:latin typeface="Calibri" pitchFamily="34" charset="0"/>
              </a:rPr>
              <a:t>details.</a:t>
            </a:r>
          </a:p>
          <a:p>
            <a:pPr marL="233363" indent="-233363" algn="just">
              <a:buFont typeface="Wingdings" pitchFamily="2" charset="2"/>
              <a:buChar char="§"/>
            </a:pPr>
            <a:endParaRPr lang="en-US" sz="2200" dirty="0" smtClean="0">
              <a:latin typeface="Calibri" pitchFamily="34" charset="0"/>
            </a:endParaRPr>
          </a:p>
          <a:p>
            <a:pPr marL="233363" indent="-233363" algn="just">
              <a:buFont typeface="Wingdings" pitchFamily="2" charset="2"/>
              <a:buChar char="§"/>
            </a:pPr>
            <a:r>
              <a:rPr lang="en-US" sz="2200" dirty="0" smtClean="0">
                <a:latin typeface="Calibri" pitchFamily="34" charset="0"/>
              </a:rPr>
              <a:t>Data </a:t>
            </a:r>
            <a:r>
              <a:rPr lang="en-US" sz="2200" dirty="0" smtClean="0">
                <a:latin typeface="Calibri" pitchFamily="34" charset="0"/>
              </a:rPr>
              <a:t>abstraction is a programming (and design) technique that relies on the separation of interface and implementation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pPr marL="233363" indent="-233363" algn="just">
              <a:buFont typeface="Wingdings" pitchFamily="2" charset="2"/>
              <a:buChar char="§"/>
            </a:pPr>
            <a:endParaRPr lang="en-US" sz="2200" dirty="0" smtClean="0">
              <a:latin typeface="Calibri" pitchFamily="34" charset="0"/>
            </a:endParaRPr>
          </a:p>
          <a:p>
            <a:pPr marL="233363" indent="-233363" algn="just">
              <a:buFont typeface="Wingdings" pitchFamily="2" charset="2"/>
              <a:buChar char="§"/>
            </a:pPr>
            <a:r>
              <a:rPr lang="en-US" sz="2200" dirty="0" smtClean="0">
                <a:latin typeface="Calibri" pitchFamily="34" charset="0"/>
              </a:rPr>
              <a:t> C++ classes provides great level of </a:t>
            </a:r>
            <a:r>
              <a:rPr lang="en-US" sz="2200" b="1" dirty="0" smtClean="0">
                <a:latin typeface="Calibri" pitchFamily="34" charset="0"/>
              </a:rPr>
              <a:t>data abstraction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pPr marL="233363" indent="-233363" algn="just">
              <a:buFont typeface="Wingdings" pitchFamily="2" charset="2"/>
              <a:buChar char="§"/>
            </a:pPr>
            <a:endParaRPr lang="en-US" sz="2200" dirty="0" smtClean="0">
              <a:latin typeface="Calibri" pitchFamily="34" charset="0"/>
            </a:endParaRPr>
          </a:p>
          <a:p>
            <a:pPr marL="233363" indent="-233363" algn="just">
              <a:buFont typeface="Wingdings" pitchFamily="2" charset="2"/>
              <a:buChar char="§"/>
            </a:pPr>
            <a:r>
              <a:rPr lang="en-US" sz="2200" dirty="0" smtClean="0">
                <a:latin typeface="Calibri" pitchFamily="34" charset="0"/>
              </a:rPr>
              <a:t>Classes </a:t>
            </a:r>
            <a:r>
              <a:rPr lang="en-US" sz="2200" dirty="0" smtClean="0">
                <a:latin typeface="Calibri" pitchFamily="34" charset="0"/>
              </a:rPr>
              <a:t>provide sufficient public methods to the outside world to play with the functionality of the object and to manipulate object </a:t>
            </a:r>
            <a:r>
              <a:rPr lang="en-US" sz="2200" dirty="0" smtClean="0">
                <a:latin typeface="Calibri" pitchFamily="34" charset="0"/>
              </a:rPr>
              <a:t>data without </a:t>
            </a:r>
            <a:r>
              <a:rPr lang="en-US" sz="2200" dirty="0" smtClean="0">
                <a:latin typeface="Calibri" pitchFamily="34" charset="0"/>
              </a:rPr>
              <a:t>actually knowing how class has been implemented internally.</a:t>
            </a:r>
            <a:endParaRPr lang="en-US" altLang="en-US" sz="2200" dirty="0" smtClean="0">
              <a:latin typeface="Calibri" pitchFamily="34" charset="0"/>
            </a:endParaRPr>
          </a:p>
          <a:p>
            <a:pPr marL="233363" indent="-233363" algn="just" eaLnBrk="1" hangingPunct="1"/>
            <a:endParaRPr lang="en-US" alt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341FF2-189C-4DFF-9333-C0D1E11CD314}" type="slidenum">
              <a:rPr lang="en-US" altLang="en-US" sz="1400" smtClean="0"/>
              <a:pPr eaLnBrk="1" hangingPunct="1"/>
              <a:t>13</a:t>
            </a:fld>
            <a:endParaRPr lang="en-US" altLang="en-US" sz="1400" smtClean="0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533400" y="217201"/>
            <a:ext cx="86106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200" b="1" dirty="0" smtClean="0">
                <a:latin typeface="Calibri" pitchFamily="34" charset="0"/>
              </a:rPr>
              <a:t>Inheritance  </a:t>
            </a:r>
            <a:endParaRPr lang="en-US" altLang="en-US" sz="2200" b="1" dirty="0">
              <a:latin typeface="Calibri" pitchFamily="34" charset="0"/>
            </a:endParaRP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</a:t>
            </a:r>
            <a:r>
              <a:rPr lang="en-US" altLang="en-US" sz="2200" dirty="0" smtClean="0">
                <a:latin typeface="Calibri" pitchFamily="34" charset="0"/>
              </a:rPr>
              <a:t>  Inheritance </a:t>
            </a:r>
            <a:r>
              <a:rPr lang="en-US" altLang="en-US" sz="2200" dirty="0">
                <a:latin typeface="Calibri" pitchFamily="34" charset="0"/>
              </a:rPr>
              <a:t>is the process by which objects of one class acquire the </a:t>
            </a:r>
            <a:endParaRPr lang="en-US" altLang="en-US" sz="2200" dirty="0" smtClean="0">
              <a:latin typeface="Calibri" pitchFamily="34" charset="0"/>
            </a:endParaRPr>
          </a:p>
          <a:p>
            <a:pPr eaLnBrk="1" hangingPunct="1"/>
            <a:r>
              <a:rPr lang="en-US" altLang="en-US" sz="2200" dirty="0" smtClean="0">
                <a:latin typeface="Calibri" pitchFamily="34" charset="0"/>
              </a:rPr>
              <a:t>  </a:t>
            </a:r>
            <a:r>
              <a:rPr lang="en-US" altLang="en-US" sz="2200" dirty="0" smtClean="0">
                <a:latin typeface="Calibri" pitchFamily="34" charset="0"/>
              </a:rPr>
              <a:t>  </a:t>
            </a:r>
            <a:r>
              <a:rPr lang="en-US" altLang="en-US" sz="2200" dirty="0" smtClean="0">
                <a:latin typeface="Calibri" pitchFamily="34" charset="0"/>
              </a:rPr>
              <a:t>properties </a:t>
            </a:r>
            <a:r>
              <a:rPr lang="en-US" altLang="en-US" sz="2200" dirty="0">
                <a:latin typeface="Calibri" pitchFamily="34" charset="0"/>
              </a:rPr>
              <a:t>of   another class</a:t>
            </a:r>
            <a:r>
              <a:rPr lang="en-US" altLang="en-US" sz="22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This </a:t>
            </a:r>
            <a:r>
              <a:rPr lang="en-US" altLang="en-US" sz="2200" dirty="0" smtClean="0">
                <a:latin typeface="Calibri" pitchFamily="34" charset="0"/>
              </a:rPr>
              <a:t>is possible by deriving a new class from the existing one. (Base </a:t>
            </a:r>
          </a:p>
          <a:p>
            <a:pPr eaLnBrk="1" hangingPunct="1"/>
            <a:r>
              <a:rPr lang="en-US" altLang="en-US" sz="2200" dirty="0" smtClean="0">
                <a:latin typeface="Calibri" pitchFamily="34" charset="0"/>
              </a:rPr>
              <a:t>    class and derived class)</a:t>
            </a:r>
          </a:p>
          <a:p>
            <a:pPr eaLnBrk="1" hangingPunct="1"/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 The new class will have the combined features of itself and its parent </a:t>
            </a:r>
          </a:p>
          <a:p>
            <a:pPr eaLnBrk="1" hangingPunct="1"/>
            <a:r>
              <a:rPr lang="en-US" altLang="en-US" sz="2200" dirty="0" smtClean="0">
                <a:latin typeface="Calibri" pitchFamily="34" charset="0"/>
              </a:rPr>
              <a:t>    </a:t>
            </a:r>
            <a:r>
              <a:rPr lang="en-US" altLang="en-US" sz="2200" dirty="0" smtClean="0">
                <a:latin typeface="Calibri" pitchFamily="34" charset="0"/>
              </a:rPr>
              <a:t> class</a:t>
            </a:r>
            <a:r>
              <a:rPr lang="en-US" altLang="en-US" sz="2200" dirty="0" smtClean="0">
                <a:latin typeface="Calibri" pitchFamily="34" charset="0"/>
              </a:rPr>
              <a:t>. </a:t>
            </a:r>
          </a:p>
          <a:p>
            <a:pPr eaLnBrk="1" hangingPunct="1"/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</a:t>
            </a:r>
            <a:r>
              <a:rPr lang="en-US" altLang="en-US" sz="2200" dirty="0" smtClean="0">
                <a:latin typeface="Calibri" pitchFamily="34" charset="0"/>
              </a:rPr>
              <a:t>It </a:t>
            </a:r>
            <a:r>
              <a:rPr lang="en-US" altLang="en-US" sz="2200" dirty="0">
                <a:latin typeface="Calibri" pitchFamily="34" charset="0"/>
              </a:rPr>
              <a:t>supports the concept of hierarchical classification. </a:t>
            </a: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In </a:t>
            </a:r>
            <a:r>
              <a:rPr lang="en-US" altLang="en-US" sz="2200" dirty="0">
                <a:latin typeface="Calibri" pitchFamily="34" charset="0"/>
              </a:rPr>
              <a:t>OOP, the concept of inheritance provides the idea of reusability. </a:t>
            </a: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8AA84-C434-4F89-BC4F-CC0B14229B2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 descr="http://lh6.ggpht.com/-_o70TClHQX8/T2BHuZVggKI/AAAAAAAAB3g/DwJamEzxhpU/inheritance_thumb%25255B5%25255D.png?imgmax=8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1534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341FF2-189C-4DFF-9333-C0D1E11CD314}" type="slidenum">
              <a:rPr lang="en-US" altLang="en-US" sz="1400" smtClean="0"/>
              <a:pPr eaLnBrk="1" hangingPunct="1"/>
              <a:t>15</a:t>
            </a:fld>
            <a:endParaRPr lang="en-US" altLang="en-US" sz="1400" smtClean="0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533400" y="0"/>
            <a:ext cx="8610600" cy="65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200" b="1" dirty="0" smtClean="0">
                <a:latin typeface="Calibri" pitchFamily="34" charset="0"/>
              </a:rPr>
              <a:t>Inheritance  </a:t>
            </a:r>
            <a:endParaRPr lang="en-US" altLang="en-US" sz="2200" b="1" dirty="0">
              <a:latin typeface="Calibri" pitchFamily="34" charset="0"/>
            </a:endParaRPr>
          </a:p>
          <a:p>
            <a:pPr algn="just" eaLnBrk="1" hangingPunct="1"/>
            <a:endParaRPr lang="en-US" altLang="en-US" sz="2200" dirty="0">
              <a:latin typeface="Calibri" pitchFamily="34" charset="0"/>
            </a:endParaRPr>
          </a:p>
          <a:p>
            <a:pPr algn="just"/>
            <a:r>
              <a:rPr lang="en-US" sz="2200" b="1" dirty="0" smtClean="0">
                <a:latin typeface="Calibri" pitchFamily="34" charset="0"/>
              </a:rPr>
              <a:t>Base &amp; Derived Classes</a:t>
            </a:r>
            <a:r>
              <a:rPr lang="en-US" sz="2200" b="1" dirty="0" smtClean="0">
                <a:latin typeface="Calibri" pitchFamily="34" charset="0"/>
              </a:rPr>
              <a:t>:</a:t>
            </a:r>
          </a:p>
          <a:p>
            <a:pPr algn="just"/>
            <a:endParaRPr lang="en-US" sz="2200" dirty="0" smtClean="0">
              <a:latin typeface="Calibri" pitchFamily="34" charset="0"/>
            </a:endParaRPr>
          </a:p>
          <a:p>
            <a:pPr marL="282575" indent="-282575" algn="just">
              <a:buFont typeface="Wingdings" pitchFamily="2" charset="2"/>
              <a:buChar char="§"/>
            </a:pPr>
            <a:r>
              <a:rPr lang="en-US" sz="2200" dirty="0" smtClean="0">
                <a:latin typeface="Calibri" pitchFamily="34" charset="0"/>
              </a:rPr>
              <a:t> A </a:t>
            </a:r>
            <a:r>
              <a:rPr lang="en-US" sz="2200" dirty="0" smtClean="0">
                <a:latin typeface="Calibri" pitchFamily="34" charset="0"/>
              </a:rPr>
              <a:t>class can be derived from more than one classes, which means it can inherit data and functions from multiple base classes. </a:t>
            </a:r>
            <a:endParaRPr lang="en-US" sz="2200" dirty="0" smtClean="0">
              <a:latin typeface="Calibri" pitchFamily="34" charset="0"/>
            </a:endParaRPr>
          </a:p>
          <a:p>
            <a:pPr marL="282575" indent="-282575" algn="just">
              <a:buFont typeface="Wingdings" pitchFamily="2" charset="2"/>
              <a:buChar char="§"/>
            </a:pPr>
            <a:endParaRPr lang="en-US" sz="2200" dirty="0" smtClean="0">
              <a:latin typeface="Calibri" pitchFamily="34" charset="0"/>
            </a:endParaRPr>
          </a:p>
          <a:p>
            <a:pPr marL="282575" indent="-282575" algn="just">
              <a:buFont typeface="Wingdings" pitchFamily="2" charset="2"/>
              <a:buChar char="§"/>
            </a:pPr>
            <a:r>
              <a:rPr lang="en-US" sz="2200" dirty="0" smtClean="0">
                <a:latin typeface="Calibri" pitchFamily="34" charset="0"/>
              </a:rPr>
              <a:t>To </a:t>
            </a:r>
            <a:r>
              <a:rPr lang="en-US" sz="2200" dirty="0" smtClean="0">
                <a:latin typeface="Calibri" pitchFamily="34" charset="0"/>
              </a:rPr>
              <a:t>define a derived class, we use a class derivation list to specify the base class(</a:t>
            </a:r>
            <a:r>
              <a:rPr lang="en-US" sz="2200" dirty="0" err="1" smtClean="0">
                <a:latin typeface="Calibri" pitchFamily="34" charset="0"/>
              </a:rPr>
              <a:t>es</a:t>
            </a:r>
            <a:r>
              <a:rPr lang="en-US" sz="2200" dirty="0" smtClean="0">
                <a:latin typeface="Calibri" pitchFamily="34" charset="0"/>
              </a:rPr>
              <a:t>). A class derivation list names one or more base classes and has the form</a:t>
            </a:r>
            <a:r>
              <a:rPr lang="en-US" sz="2200" dirty="0" smtClean="0">
                <a:latin typeface="Calibri" pitchFamily="34" charset="0"/>
              </a:rPr>
              <a:t>:</a:t>
            </a:r>
          </a:p>
          <a:p>
            <a:pPr marL="282575" indent="-282575" algn="just">
              <a:buFont typeface="Wingdings" pitchFamily="2" charset="2"/>
              <a:buChar char="§"/>
            </a:pPr>
            <a:endParaRPr lang="en-US" sz="22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just"/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</a:rPr>
              <a:t>               class </a:t>
            </a: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</a:rPr>
              <a:t>derived-class: access-specifier </a:t>
            </a: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</a:rPr>
              <a:t>base-class</a:t>
            </a:r>
          </a:p>
          <a:p>
            <a:pPr algn="just"/>
            <a:endParaRPr lang="en-US" sz="22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just"/>
            <a:r>
              <a:rPr lang="en-US" sz="2200" b="1" dirty="0" smtClean="0">
                <a:latin typeface="Calibri" pitchFamily="34" charset="0"/>
              </a:rPr>
              <a:t>  Where:</a:t>
            </a:r>
          </a:p>
          <a:p>
            <a:pPr algn="just"/>
            <a:endParaRPr lang="en-US" sz="2200" b="1" dirty="0" smtClean="0">
              <a:latin typeface="Calibri" pitchFamily="34" charset="0"/>
            </a:endParaRPr>
          </a:p>
          <a:p>
            <a:pPr marL="282575" algn="just">
              <a:buFont typeface="Wingdings" pitchFamily="2" charset="2"/>
              <a:buChar char="Ø"/>
            </a:pPr>
            <a:r>
              <a:rPr lang="en-US" sz="2200" b="1" dirty="0" smtClean="0">
                <a:solidFill>
                  <a:schemeClr val="accent2"/>
                </a:solidFill>
                <a:latin typeface="Calibri" pitchFamily="34" charset="0"/>
              </a:rPr>
              <a:t>  derived-class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is the name of </a:t>
            </a:r>
            <a:r>
              <a:rPr lang="en-US" sz="2200" dirty="0" smtClean="0">
                <a:latin typeface="Calibri" pitchFamily="34" charset="0"/>
              </a:rPr>
              <a:t>the child class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pPr marL="349250" indent="-66675" algn="just"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</a:rPr>
              <a:t>  </a:t>
            </a:r>
            <a:r>
              <a:rPr lang="en-US" sz="2200" b="1" dirty="0" smtClean="0">
                <a:solidFill>
                  <a:schemeClr val="accent2"/>
                </a:solidFill>
                <a:latin typeface="Calibri" pitchFamily="34" charset="0"/>
              </a:rPr>
              <a:t>access-specifier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is one of </a:t>
            </a:r>
            <a:r>
              <a:rPr lang="en-US" sz="2200" b="1" dirty="0" smtClean="0">
                <a:latin typeface="Calibri" pitchFamily="34" charset="0"/>
              </a:rPr>
              <a:t>public, protected,</a:t>
            </a:r>
            <a:r>
              <a:rPr lang="en-US" sz="2200" dirty="0" smtClean="0">
                <a:latin typeface="Calibri" pitchFamily="34" charset="0"/>
              </a:rPr>
              <a:t> or </a:t>
            </a:r>
            <a:r>
              <a:rPr lang="en-US" sz="2200" b="1" dirty="0" smtClean="0">
                <a:latin typeface="Calibri" pitchFamily="34" charset="0"/>
              </a:rPr>
              <a:t>private</a:t>
            </a:r>
          </a:p>
          <a:p>
            <a:pPr marL="349250" indent="-66675" algn="just"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</a:rPr>
              <a:t>  </a:t>
            </a:r>
            <a:r>
              <a:rPr lang="en-US" sz="2200" b="1" dirty="0" smtClean="0">
                <a:solidFill>
                  <a:schemeClr val="accent2"/>
                </a:solidFill>
                <a:latin typeface="Calibri" pitchFamily="34" charset="0"/>
              </a:rPr>
              <a:t>base-class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is the name of a previously defined </a:t>
            </a:r>
            <a:r>
              <a:rPr lang="en-US" sz="2200" dirty="0" smtClean="0">
                <a:latin typeface="Calibri" pitchFamily="34" charset="0"/>
              </a:rPr>
              <a:t>parent class</a:t>
            </a:r>
            <a:r>
              <a:rPr lang="en-US" sz="2200" dirty="0" smtClean="0">
                <a:latin typeface="Calibri" pitchFamily="34" charset="0"/>
              </a:rPr>
              <a:t>. </a:t>
            </a:r>
            <a:endParaRPr lang="en-US" sz="2200" dirty="0" smtClean="0">
              <a:latin typeface="Calibri" pitchFamily="34" charset="0"/>
            </a:endParaRPr>
          </a:p>
          <a:p>
            <a:pPr marL="349250" indent="-66675" algn="just"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If </a:t>
            </a:r>
            <a:r>
              <a:rPr lang="en-US" sz="2200" dirty="0" smtClean="0">
                <a:latin typeface="Calibri" pitchFamily="34" charset="0"/>
              </a:rPr>
              <a:t>the access-specifier is not used, then it is </a:t>
            </a:r>
            <a:r>
              <a:rPr lang="en-US" sz="2200" b="1" dirty="0" smtClean="0">
                <a:solidFill>
                  <a:schemeClr val="accent2"/>
                </a:solidFill>
                <a:latin typeface="Calibri" pitchFamily="34" charset="0"/>
              </a:rPr>
              <a:t>private by default</a:t>
            </a:r>
            <a:r>
              <a:rPr lang="en-US" sz="2200" dirty="0" smtClean="0">
                <a:latin typeface="Calibri" pitchFamily="34" charset="0"/>
              </a:rPr>
              <a:t>.</a:t>
            </a:r>
            <a:endParaRPr lang="en-US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341FF2-189C-4DFF-9333-C0D1E11CD314}" type="slidenum">
              <a:rPr lang="en-US" altLang="en-US" sz="1400" smtClean="0"/>
              <a:pPr eaLnBrk="1" hangingPunct="1"/>
              <a:t>16</a:t>
            </a:fld>
            <a:endParaRPr lang="en-US" altLang="en-US" sz="1400" smtClean="0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228600" y="164604"/>
            <a:ext cx="8610600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200" b="1" dirty="0" smtClean="0">
                <a:latin typeface="Calibri" pitchFamily="34" charset="0"/>
              </a:rPr>
              <a:t>Inheritance  </a:t>
            </a:r>
            <a:endParaRPr lang="en-US" altLang="en-US" sz="2200" b="1" dirty="0">
              <a:latin typeface="Calibri" pitchFamily="34" charset="0"/>
            </a:endParaRPr>
          </a:p>
          <a:p>
            <a:pPr algn="just" eaLnBrk="1" hangingPunct="1"/>
            <a:endParaRPr lang="en-US" altLang="en-US" sz="2200" dirty="0">
              <a:latin typeface="Calibri" pitchFamily="34" charset="0"/>
            </a:endParaRPr>
          </a:p>
          <a:p>
            <a:r>
              <a:rPr lang="en-US" sz="2000" b="1" dirty="0" smtClean="0"/>
              <a:t>class Shape </a:t>
            </a:r>
            <a:endParaRPr lang="en-US" sz="2000" b="1" dirty="0" smtClean="0"/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 smtClean="0"/>
              <a:t> </a:t>
            </a:r>
            <a:r>
              <a:rPr lang="en-US" sz="2000" b="1" dirty="0" smtClean="0"/>
              <a:t>   </a:t>
            </a:r>
            <a:r>
              <a:rPr lang="en-US" sz="2000" b="1" dirty="0" smtClean="0">
                <a:solidFill>
                  <a:srgbClr val="C00000"/>
                </a:solidFill>
              </a:rPr>
              <a:t>protected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 float </a:t>
            </a:r>
            <a:r>
              <a:rPr lang="en-US" sz="2000" b="1" dirty="0" smtClean="0"/>
              <a:t>width, height; </a:t>
            </a:r>
            <a:endParaRPr lang="en-US" sz="2000" b="1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    public: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 </a:t>
            </a:r>
            <a:r>
              <a:rPr lang="en-US" sz="2000" b="1" dirty="0" smtClean="0"/>
              <a:t>void </a:t>
            </a:r>
            <a:r>
              <a:rPr lang="en-US" sz="2000" b="1" dirty="0" err="1" smtClean="0"/>
              <a:t>set_data</a:t>
            </a:r>
            <a:r>
              <a:rPr lang="en-US" sz="2000" b="1" dirty="0" smtClean="0"/>
              <a:t> (float a, float b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 </a:t>
            </a:r>
            <a:r>
              <a:rPr lang="en-US" sz="2000" b="1" dirty="0" smtClean="0"/>
              <a:t>  	{ 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	width </a:t>
            </a:r>
            <a:r>
              <a:rPr lang="en-US" sz="2000" b="1" dirty="0" smtClean="0"/>
              <a:t>= a; height = b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 </a:t>
            </a:r>
            <a:r>
              <a:rPr lang="en-US" sz="2000" b="1" dirty="0" smtClean="0"/>
              <a:t>} </a:t>
            </a:r>
            <a:endParaRPr lang="en-US" sz="2000" b="1" dirty="0" smtClean="0"/>
          </a:p>
          <a:p>
            <a:r>
              <a:rPr lang="en-US" sz="2000" b="1" dirty="0" smtClean="0"/>
              <a:t>}; 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chemeClr val="accent2"/>
                </a:solidFill>
              </a:rPr>
              <a:t>class </a:t>
            </a:r>
            <a:r>
              <a:rPr lang="en-US" sz="2000" b="1" dirty="0" smtClean="0">
                <a:solidFill>
                  <a:schemeClr val="accent2"/>
                </a:solidFill>
              </a:rPr>
              <a:t>Rectangle: public Shape 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     public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float </a:t>
            </a:r>
            <a:r>
              <a:rPr lang="en-US" sz="2000" b="1" dirty="0" smtClean="0"/>
              <a:t>area () </a:t>
            </a: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{ 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	return </a:t>
            </a:r>
            <a:r>
              <a:rPr lang="en-US" sz="2000" b="1" dirty="0" smtClean="0"/>
              <a:t>(width * height); </a:t>
            </a: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} </a:t>
            </a:r>
          </a:p>
          <a:p>
            <a:r>
              <a:rPr lang="en-US" sz="2000" b="1" dirty="0" smtClean="0"/>
              <a:t>};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341FF2-189C-4DFF-9333-C0D1E11CD314}" type="slidenum">
              <a:rPr lang="en-US" altLang="en-US" sz="1400" smtClean="0"/>
              <a:pPr eaLnBrk="1" hangingPunct="1"/>
              <a:t>17</a:t>
            </a:fld>
            <a:endParaRPr lang="en-US" altLang="en-US" sz="1400" smtClean="0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8610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200" b="1" dirty="0" smtClean="0">
                <a:latin typeface="Calibri" pitchFamily="34" charset="0"/>
              </a:rPr>
              <a:t>Inheritance  </a:t>
            </a:r>
            <a:endParaRPr lang="en-US" altLang="en-US" sz="2200" b="1" dirty="0">
              <a:latin typeface="Calibri" pitchFamily="34" charset="0"/>
            </a:endParaRPr>
          </a:p>
          <a:p>
            <a:pPr algn="just" eaLnBrk="1" hangingPunct="1"/>
            <a:endParaRPr lang="en-US" altLang="en-US" sz="2200" dirty="0">
              <a:latin typeface="Calibri" pitchFamily="34" charset="0"/>
            </a:endParaRP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accent2"/>
                </a:solidFill>
              </a:rPr>
              <a:t>class </a:t>
            </a:r>
            <a:r>
              <a:rPr lang="en-US" sz="2000" b="1" dirty="0" smtClean="0">
                <a:solidFill>
                  <a:schemeClr val="accent2"/>
                </a:solidFill>
              </a:rPr>
              <a:t>Triangle: public Shape 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public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float </a:t>
            </a:r>
            <a:r>
              <a:rPr lang="en-US" sz="2000" b="1" dirty="0" smtClean="0"/>
              <a:t>area </a:t>
            </a:r>
            <a:r>
              <a:rPr lang="en-US" sz="2000" b="1" dirty="0" smtClean="0"/>
              <a:t>()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 </a:t>
            </a:r>
            <a:r>
              <a:rPr lang="en-US" sz="2000" b="1" dirty="0" smtClean="0"/>
              <a:t>{ </a:t>
            </a: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	return </a:t>
            </a:r>
            <a:r>
              <a:rPr lang="en-US" sz="2000" b="1" dirty="0" smtClean="0"/>
              <a:t>(width * height / 2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 }</a:t>
            </a:r>
          </a:p>
          <a:p>
            <a:r>
              <a:rPr lang="en-US" sz="2000" b="1" dirty="0" smtClean="0"/>
              <a:t> };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410200" y="1295400"/>
            <a:ext cx="33528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main ()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{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  Rectangle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rect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;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   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 Triangle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tri;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rect.set_data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(5,3);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tri.set_data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(2,5);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&lt;&lt;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rect.area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() &lt;&lt;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endl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;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&lt;&lt;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tri.area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() &lt;&lt;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endl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return 0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}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C8BB2D-E8C9-4FC0-857B-B741AAB0E857}" type="slidenum">
              <a:rPr lang="en-US" altLang="en-US" sz="1400" smtClean="0"/>
              <a:pPr eaLnBrk="1" hangingPunct="1"/>
              <a:t>18</a:t>
            </a:fld>
            <a:endParaRPr lang="en-US" altLang="en-US" sz="1400" smtClean="0"/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7200" y="645806"/>
            <a:ext cx="7572375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Calibri" pitchFamily="34" charset="0"/>
              </a:rPr>
              <a:t>Polymorphism </a:t>
            </a:r>
            <a:endParaRPr lang="en-US" altLang="en-US" b="1" dirty="0">
              <a:latin typeface="Calibri" pitchFamily="34" charset="0"/>
            </a:endParaRP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 dirty="0" smtClean="0">
                <a:latin typeface="Calibri" pitchFamily="34" charset="0"/>
              </a:rPr>
              <a:t> Polymorphism </a:t>
            </a:r>
            <a:r>
              <a:rPr lang="en-US" altLang="en-US" sz="2200" dirty="0">
                <a:latin typeface="Calibri" pitchFamily="34" charset="0"/>
              </a:rPr>
              <a:t>means the ability to take more than one form. </a:t>
            </a: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 dirty="0" smtClean="0">
                <a:latin typeface="Calibri" pitchFamily="34" charset="0"/>
              </a:rPr>
              <a:t> Function overloading is a form of polymorphism. </a:t>
            </a:r>
            <a:endParaRPr lang="en-US" altLang="en-US" sz="2200" dirty="0">
              <a:latin typeface="Calibri" pitchFamily="34" charset="0"/>
            </a:endParaRP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  <a:p>
            <a:pPr eaLnBrk="1" hangingPunct="1"/>
            <a:endParaRPr lang="en-US" altLang="en-US" sz="2200" dirty="0">
              <a:latin typeface="Calibri" pitchFamily="34" charset="0"/>
            </a:endParaRP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3086100" y="3048000"/>
            <a:ext cx="11430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3086100" y="335280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1485900" y="4572000"/>
            <a:ext cx="12573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3" name="Rectangle 6"/>
          <p:cNvSpPr>
            <a:spLocks noChangeArrowheads="1"/>
          </p:cNvSpPr>
          <p:nvPr/>
        </p:nvSpPr>
        <p:spPr bwMode="auto">
          <a:xfrm>
            <a:off x="3314700" y="4572000"/>
            <a:ext cx="11430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5143500" y="4572000"/>
            <a:ext cx="16383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 Triangle:object</a:t>
            </a:r>
          </a:p>
        </p:txBody>
      </p:sp>
      <p:sp>
        <p:nvSpPr>
          <p:cNvPr id="11275" name="Line 8"/>
          <p:cNvSpPr>
            <a:spLocks noChangeShapeType="1"/>
          </p:cNvSpPr>
          <p:nvPr/>
        </p:nvSpPr>
        <p:spPr bwMode="auto">
          <a:xfrm>
            <a:off x="1485900" y="4914900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9"/>
          <p:cNvSpPr>
            <a:spLocks noChangeShapeType="1"/>
          </p:cNvSpPr>
          <p:nvPr/>
        </p:nvSpPr>
        <p:spPr bwMode="auto">
          <a:xfrm>
            <a:off x="3314700" y="491490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0"/>
          <p:cNvSpPr>
            <a:spLocks noChangeShapeType="1"/>
          </p:cNvSpPr>
          <p:nvPr/>
        </p:nvSpPr>
        <p:spPr bwMode="auto">
          <a:xfrm>
            <a:off x="5143500" y="4914900"/>
            <a:ext cx="163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1"/>
          <p:cNvSpPr>
            <a:spLocks noChangeShapeType="1"/>
          </p:cNvSpPr>
          <p:nvPr/>
        </p:nvSpPr>
        <p:spPr bwMode="auto">
          <a:xfrm flipH="1">
            <a:off x="2524125" y="3990975"/>
            <a:ext cx="5715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2"/>
          <p:cNvSpPr>
            <a:spLocks noChangeShapeType="1"/>
          </p:cNvSpPr>
          <p:nvPr/>
        </p:nvSpPr>
        <p:spPr bwMode="auto">
          <a:xfrm>
            <a:off x="3771900" y="4000500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3"/>
          <p:cNvSpPr>
            <a:spLocks noChangeShapeType="1"/>
          </p:cNvSpPr>
          <p:nvPr/>
        </p:nvSpPr>
        <p:spPr bwMode="auto">
          <a:xfrm>
            <a:off x="4219575" y="3981450"/>
            <a:ext cx="14859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Rectangle 14"/>
          <p:cNvSpPr>
            <a:spLocks noChangeArrowheads="1"/>
          </p:cNvSpPr>
          <p:nvPr/>
        </p:nvSpPr>
        <p:spPr bwMode="auto">
          <a:xfrm>
            <a:off x="3124200" y="30480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/>
              <a:t>Shape </a:t>
            </a:r>
          </a:p>
        </p:txBody>
      </p:sp>
      <p:sp>
        <p:nvSpPr>
          <p:cNvPr id="11282" name="Rectangle 15"/>
          <p:cNvSpPr>
            <a:spLocks noChangeArrowheads="1"/>
          </p:cNvSpPr>
          <p:nvPr/>
        </p:nvSpPr>
        <p:spPr bwMode="auto">
          <a:xfrm>
            <a:off x="3124200" y="344328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/>
              <a:t>Draw( )</a:t>
            </a:r>
          </a:p>
        </p:txBody>
      </p:sp>
      <p:sp>
        <p:nvSpPr>
          <p:cNvPr id="11283" name="Rectangle 16"/>
          <p:cNvSpPr>
            <a:spLocks noChangeArrowheads="1"/>
          </p:cNvSpPr>
          <p:nvPr/>
        </p:nvSpPr>
        <p:spPr bwMode="auto">
          <a:xfrm>
            <a:off x="1484313" y="4616450"/>
            <a:ext cx="1258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>
                <a:cs typeface="Times New Roman" pitchFamily="18" charset="0"/>
              </a:rPr>
              <a:t>Circle: object</a:t>
            </a:r>
            <a:r>
              <a:rPr lang="en-US" altLang="en-US" sz="1400"/>
              <a:t> </a:t>
            </a:r>
          </a:p>
        </p:txBody>
      </p:sp>
      <p:sp>
        <p:nvSpPr>
          <p:cNvPr id="11284" name="Rectangle 17"/>
          <p:cNvSpPr>
            <a:spLocks noChangeArrowheads="1"/>
          </p:cNvSpPr>
          <p:nvPr/>
        </p:nvSpPr>
        <p:spPr bwMode="auto">
          <a:xfrm>
            <a:off x="1524000" y="4953000"/>
            <a:ext cx="1179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Draw(circle) </a:t>
            </a:r>
          </a:p>
        </p:txBody>
      </p:sp>
      <p:sp>
        <p:nvSpPr>
          <p:cNvPr id="11285" name="Rectangle 18"/>
          <p:cNvSpPr>
            <a:spLocks noChangeArrowheads="1"/>
          </p:cNvSpPr>
          <p:nvPr/>
        </p:nvSpPr>
        <p:spPr bwMode="auto">
          <a:xfrm>
            <a:off x="3270250" y="5029200"/>
            <a:ext cx="1149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  Draw(box) </a:t>
            </a:r>
          </a:p>
        </p:txBody>
      </p:sp>
      <p:sp>
        <p:nvSpPr>
          <p:cNvPr id="11286" name="Rectangle 19"/>
          <p:cNvSpPr>
            <a:spLocks noChangeArrowheads="1"/>
          </p:cNvSpPr>
          <p:nvPr/>
        </p:nvSpPr>
        <p:spPr bwMode="auto">
          <a:xfrm>
            <a:off x="3384550" y="4572000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Box: object </a:t>
            </a:r>
          </a:p>
        </p:txBody>
      </p:sp>
      <p:sp>
        <p:nvSpPr>
          <p:cNvPr id="11287" name="Rectangle 20"/>
          <p:cNvSpPr>
            <a:spLocks noChangeArrowheads="1"/>
          </p:cNvSpPr>
          <p:nvPr/>
        </p:nvSpPr>
        <p:spPr bwMode="auto">
          <a:xfrm>
            <a:off x="5207000" y="5029200"/>
            <a:ext cx="1346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 Draw(triangle)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1FA173-A891-48A0-96A9-4582DD5A07F1}" type="slidenum">
              <a:rPr lang="en-US" altLang="en-US" sz="1400" smtClean="0"/>
              <a:pPr eaLnBrk="1" hangingPunct="1"/>
              <a:t>19</a:t>
            </a:fld>
            <a:endParaRPr lang="en-US" altLang="en-US" sz="1400" smtClean="0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304800" y="-64264"/>
            <a:ext cx="8534400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itchFamily="34" charset="0"/>
                <a:cs typeface="Times New Roman" pitchFamily="18" charset="0"/>
              </a:rPr>
              <a:t>Message </a:t>
            </a:r>
            <a:r>
              <a:rPr lang="en-US" altLang="en-US" b="1" dirty="0" smtClean="0">
                <a:latin typeface="Calibri" pitchFamily="34" charset="0"/>
                <a:cs typeface="Times New Roman" pitchFamily="18" charset="0"/>
              </a:rPr>
              <a:t>passing</a:t>
            </a:r>
            <a:endParaRPr lang="en-US" altLang="en-US" b="1" dirty="0">
              <a:solidFill>
                <a:srgbClr val="993366"/>
              </a:solidFill>
              <a:latin typeface="Calibri" pitchFamily="34" charset="0"/>
              <a:cs typeface="Times New Roman" pitchFamily="18" charset="0"/>
            </a:endParaRPr>
          </a:p>
          <a:p>
            <a:pPr algn="just" eaLnBrk="1" hangingPunct="1"/>
            <a:endParaRPr lang="en-US" altLang="en-US" sz="2200" dirty="0">
              <a:solidFill>
                <a:srgbClr val="993366"/>
              </a:solidFill>
              <a:latin typeface="Calibri" pitchFamily="34" charset="0"/>
              <a:cs typeface="Times New Roman" pitchFamily="18" charset="0"/>
            </a:endParaRPr>
          </a:p>
          <a:p>
            <a:pPr marL="223838" indent="-223838" algn="just" eaLnBrk="1" hangingPunct="1">
              <a:buFont typeface="Wingdings" pitchFamily="2" charset="2"/>
              <a:buChar char="§"/>
            </a:pPr>
            <a:r>
              <a:rPr lang="en-US" altLang="en-US" sz="2200" dirty="0" smtClean="0">
                <a:latin typeface="Calibri" pitchFamily="34" charset="0"/>
                <a:cs typeface="Times New Roman" pitchFamily="18" charset="0"/>
              </a:rPr>
              <a:t> An </a:t>
            </a:r>
            <a:r>
              <a:rPr lang="en-US" altLang="en-US" sz="2200" dirty="0">
                <a:latin typeface="Calibri" pitchFamily="34" charset="0"/>
                <a:cs typeface="Times New Roman" pitchFamily="18" charset="0"/>
              </a:rPr>
              <a:t>object oriented program consists of a set of objects that communicate with each other. </a:t>
            </a:r>
            <a:endParaRPr lang="en-US" altLang="en-US" sz="2200" dirty="0" smtClean="0">
              <a:latin typeface="Calibri" pitchFamily="34" charset="0"/>
              <a:cs typeface="Times New Roman" pitchFamily="18" charset="0"/>
            </a:endParaRPr>
          </a:p>
          <a:p>
            <a:pPr marL="223838" indent="-223838" algn="just" eaLnBrk="1" hangingPunct="1">
              <a:buFont typeface="Wingdings" pitchFamily="2" charset="2"/>
              <a:buChar char="§"/>
            </a:pPr>
            <a:endParaRPr lang="en-US" altLang="en-US" sz="2200" dirty="0" smtClean="0">
              <a:latin typeface="Calibri" pitchFamily="34" charset="0"/>
              <a:cs typeface="Times New Roman" pitchFamily="18" charset="0"/>
            </a:endParaRPr>
          </a:p>
          <a:p>
            <a:pPr marL="223838" indent="-223838" algn="just" eaLnBrk="1" hangingPunct="1">
              <a:buFont typeface="Wingdings" pitchFamily="2" charset="2"/>
              <a:buChar char="§"/>
            </a:pPr>
            <a:r>
              <a:rPr lang="en-US" altLang="en-US" sz="2200" dirty="0" smtClean="0">
                <a:latin typeface="Calibri" pitchFamily="34" charset="0"/>
                <a:cs typeface="Times New Roman" pitchFamily="18" charset="0"/>
              </a:rPr>
              <a:t>The </a:t>
            </a:r>
            <a:r>
              <a:rPr lang="en-US" altLang="en-US" sz="2200" dirty="0">
                <a:latin typeface="Calibri" pitchFamily="34" charset="0"/>
                <a:cs typeface="Times New Roman" pitchFamily="18" charset="0"/>
              </a:rPr>
              <a:t>process of programming in an object oriented language, therefore, involves the following basic steps:</a:t>
            </a:r>
          </a:p>
          <a:p>
            <a:pPr algn="just" eaLnBrk="1" hangingPunct="1"/>
            <a:endParaRPr lang="en-US" altLang="en-US" sz="2200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n-US" altLang="en-US" sz="2200" dirty="0" smtClean="0">
                <a:latin typeface="Calibri" pitchFamily="34" charset="0"/>
                <a:cs typeface="Times New Roman" pitchFamily="18" charset="0"/>
              </a:rPr>
              <a:t>      1.  Creating </a:t>
            </a:r>
            <a:r>
              <a:rPr lang="en-US" altLang="en-US" sz="2200" dirty="0">
                <a:latin typeface="Calibri" pitchFamily="34" charset="0"/>
                <a:cs typeface="Times New Roman" pitchFamily="18" charset="0"/>
              </a:rPr>
              <a:t>classes that define objects and their behavior,</a:t>
            </a:r>
            <a:endParaRPr lang="en-US" altLang="en-US" sz="2200" dirty="0">
              <a:latin typeface="Calibri" pitchFamily="34" charset="0"/>
            </a:endParaRPr>
          </a:p>
          <a:p>
            <a:pPr algn="just"/>
            <a:r>
              <a:rPr lang="en-US" altLang="en-US" sz="2200" dirty="0" smtClean="0">
                <a:latin typeface="Calibri" pitchFamily="34" charset="0"/>
                <a:cs typeface="Times New Roman" pitchFamily="18" charset="0"/>
              </a:rPr>
              <a:t>      2.  Creating </a:t>
            </a:r>
            <a:r>
              <a:rPr lang="en-US" altLang="en-US" sz="2200" dirty="0">
                <a:latin typeface="Calibri" pitchFamily="34" charset="0"/>
                <a:cs typeface="Times New Roman" pitchFamily="18" charset="0"/>
              </a:rPr>
              <a:t>objects from class definitions, and </a:t>
            </a:r>
            <a:endParaRPr lang="en-US" altLang="en-US" sz="2200" dirty="0">
              <a:latin typeface="Calibri" pitchFamily="34" charset="0"/>
            </a:endParaRPr>
          </a:p>
          <a:p>
            <a:pPr marL="457200" indent="-457200" algn="just"/>
            <a:r>
              <a:rPr lang="en-US" altLang="en-US" sz="2200" dirty="0" smtClean="0">
                <a:latin typeface="Calibri" pitchFamily="34" charset="0"/>
                <a:cs typeface="Times New Roman" pitchFamily="18" charset="0"/>
              </a:rPr>
              <a:t>      3.   Establishing communication among objects</a:t>
            </a:r>
          </a:p>
          <a:p>
            <a:pPr marL="457200" indent="-457200" algn="just"/>
            <a:endParaRPr lang="en-US" altLang="en-US" sz="2200" dirty="0" smtClean="0">
              <a:latin typeface="Calibri" pitchFamily="34" charset="0"/>
              <a:cs typeface="Times New Roman" pitchFamily="18" charset="0"/>
            </a:endParaRPr>
          </a:p>
          <a:p>
            <a:pPr marL="233363" indent="-233363" eaLnBrk="1" hangingPunct="1">
              <a:buFont typeface="Wingdings" pitchFamily="2" charset="2"/>
              <a:buChar char="§"/>
            </a:pPr>
            <a:r>
              <a:rPr lang="en-US" altLang="en-US" sz="2000" dirty="0" smtClean="0"/>
              <a:t>Objects communicate with one another by sending and receiving information much the same way as people pass messages to one another. </a:t>
            </a:r>
          </a:p>
          <a:p>
            <a:pPr marL="233363" indent="-233363" eaLnBrk="1" hangingPunct="1">
              <a:buFont typeface="Wingdings" pitchFamily="2" charset="2"/>
              <a:buChar char="§"/>
            </a:pPr>
            <a:endParaRPr lang="en-US" altLang="en-US" sz="2000" dirty="0" smtClean="0"/>
          </a:p>
          <a:p>
            <a:pPr marL="233363" indent="-233363" eaLnBrk="1" hangingPunct="1">
              <a:buFont typeface="Wingdings" pitchFamily="2" charset="2"/>
              <a:buChar char="§"/>
            </a:pPr>
            <a:r>
              <a:rPr lang="en-US" altLang="en-US" sz="2000" dirty="0" smtClean="0"/>
              <a:t>Message passing involves specifying the name of the object, the name of the function (message) and the information to be sent.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               Ex:-  </a:t>
            </a:r>
            <a:r>
              <a:rPr lang="en-US" altLang="en-US" sz="2000" b="1" dirty="0" err="1" smtClean="0"/>
              <a:t>employee.salary</a:t>
            </a:r>
            <a:r>
              <a:rPr lang="en-US" altLang="en-US" sz="2000" b="1" dirty="0" smtClean="0"/>
              <a:t>(name);</a:t>
            </a:r>
            <a:endParaRPr lang="en-US" altLang="en-US" sz="2200" dirty="0">
              <a:latin typeface="Calibri" pitchFamily="34" charset="0"/>
            </a:endParaRPr>
          </a:p>
          <a:p>
            <a:pPr algn="just"/>
            <a:endParaRPr lang="en-US" altLang="en-US" sz="2200" dirty="0">
              <a:latin typeface="Calibri" pitchFamily="34" charset="0"/>
            </a:endParaRP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-4371975" y="4270375"/>
            <a:ext cx="184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/>
              <a:t/>
            </a:r>
            <a:br>
              <a:rPr lang="en-US" altLang="en-US" sz="1800"/>
            </a:br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New software tools and techniques are announced in quick session.</a:t>
            </a:r>
          </a:p>
          <a:p>
            <a:pPr algn="just"/>
            <a:endParaRPr lang="en-US" sz="20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This has forced software engineers and industry to continuously upgrade to new approaches.</a:t>
            </a:r>
          </a:p>
          <a:p>
            <a:pPr algn="just"/>
            <a:endParaRPr lang="en-US" sz="20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These rapid advances have created a situation of crisis within the industry.</a:t>
            </a:r>
          </a:p>
          <a:p>
            <a:pPr algn="just">
              <a:buNone/>
            </a:pPr>
            <a:endParaRPr lang="en-US" sz="20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The following issues need to be addressed to face this crisis: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</a:rPr>
              <a:t>how to represent real-life problems in software?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</a:rPr>
              <a:t>How to ensure reusability and extensibility of modules?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</a:rPr>
              <a:t>How to develop modules that are tolerant to any changes in future?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</a:rPr>
              <a:t>How to improve software productivity and decrease software cost?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</a:rPr>
              <a:t>How to improve quality of software?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</a:rPr>
              <a:t>How to mange time schedules?</a:t>
            </a:r>
          </a:p>
          <a:p>
            <a:pPr algn="just">
              <a:buNone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73AA7-A683-447B-A158-B3FA01B673D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22BA49-4FC5-4647-BBE6-AF2DFCB077A2}" type="slidenum">
              <a:rPr lang="en-US" altLang="en-US" sz="1400" smtClean="0"/>
              <a:pPr eaLnBrk="1" hangingPunct="1"/>
              <a:t>20</a:t>
            </a:fld>
            <a:endParaRPr lang="en-US" altLang="en-US" sz="1400" smtClean="0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228600" y="357068"/>
            <a:ext cx="8305800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latin typeface="Calibri" pitchFamily="34" charset="0"/>
              </a:rPr>
              <a:t>Benefits of Object Oriented Programming </a:t>
            </a:r>
            <a:endParaRPr lang="en-US" altLang="en-US" sz="2200" b="1" dirty="0">
              <a:solidFill>
                <a:srgbClr val="993366"/>
              </a:solidFill>
              <a:latin typeface="Calibri" pitchFamily="34" charset="0"/>
            </a:endParaRPr>
          </a:p>
          <a:p>
            <a:pPr algn="just" eaLnBrk="1" hangingPunct="1"/>
            <a:endParaRPr lang="en-US" altLang="en-US" sz="2200" dirty="0">
              <a:solidFill>
                <a:srgbClr val="993366"/>
              </a:solidFill>
              <a:latin typeface="Calibri" pitchFamily="34" charset="0"/>
            </a:endParaRPr>
          </a:p>
          <a:p>
            <a:pPr algn="just"/>
            <a:r>
              <a:rPr lang="en-US" sz="2200" b="1" dirty="0" smtClean="0">
                <a:latin typeface="Calibri" pitchFamily="34" charset="0"/>
              </a:rPr>
              <a:t>Reusability</a:t>
            </a:r>
            <a:r>
              <a:rPr lang="en-US" sz="2200" b="1" dirty="0" smtClean="0">
                <a:latin typeface="Calibri" pitchFamily="34" charset="0"/>
              </a:rPr>
              <a:t>:  </a:t>
            </a:r>
            <a:r>
              <a:rPr lang="en-US" sz="2200" dirty="0" smtClean="0">
                <a:latin typeface="Calibri" pitchFamily="34" charset="0"/>
              </a:rPr>
              <a:t> In OOP’s </a:t>
            </a:r>
            <a:r>
              <a:rPr lang="en-US" sz="2200" dirty="0" smtClean="0">
                <a:latin typeface="Calibri" pitchFamily="34" charset="0"/>
              </a:rPr>
              <a:t>programs, </a:t>
            </a:r>
            <a:r>
              <a:rPr lang="en-US" sz="2200" dirty="0" smtClean="0">
                <a:latin typeface="Calibri" pitchFamily="34" charset="0"/>
              </a:rPr>
              <a:t>functions and modules that are written by a user can be reused by other users without any modification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pPr algn="just"/>
            <a:endParaRPr lang="en-US" sz="2200" dirty="0" smtClean="0">
              <a:latin typeface="Calibri" pitchFamily="34" charset="0"/>
            </a:endParaRPr>
          </a:p>
          <a:p>
            <a:pPr algn="just"/>
            <a:r>
              <a:rPr lang="en-US" sz="2200" b="1" dirty="0" smtClean="0">
                <a:latin typeface="Calibri" pitchFamily="34" charset="0"/>
              </a:rPr>
              <a:t>Inheritance: </a:t>
            </a:r>
            <a:r>
              <a:rPr lang="en-US" sz="2200" dirty="0" smtClean="0">
                <a:latin typeface="Calibri" pitchFamily="34" charset="0"/>
              </a:rPr>
              <a:t>Through this we can eliminate redundant code and extend the use of existing classes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pPr algn="just"/>
            <a:endParaRPr lang="en-US" sz="2200" dirty="0" smtClean="0">
              <a:latin typeface="Calibri" pitchFamily="34" charset="0"/>
            </a:endParaRPr>
          </a:p>
          <a:p>
            <a:pPr algn="just"/>
            <a:r>
              <a:rPr lang="en-US" sz="2200" b="1" dirty="0" smtClean="0">
                <a:latin typeface="Calibri" pitchFamily="34" charset="0"/>
              </a:rPr>
              <a:t>Data Hiding: </a:t>
            </a:r>
            <a:r>
              <a:rPr lang="en-US" sz="2200" dirty="0" smtClean="0">
                <a:latin typeface="Calibri" pitchFamily="34" charset="0"/>
              </a:rPr>
              <a:t>The programmer can hide the data and functions in a class from other classes. It helps the programmer to build the secure programs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pPr algn="just"/>
            <a:endParaRPr lang="en-US" sz="2200" dirty="0" smtClean="0">
              <a:latin typeface="Calibri" pitchFamily="34" charset="0"/>
            </a:endParaRPr>
          </a:p>
          <a:p>
            <a:pPr algn="just"/>
            <a:r>
              <a:rPr lang="en-US" sz="2200" b="1" dirty="0" smtClean="0">
                <a:latin typeface="Calibri" pitchFamily="34" charset="0"/>
              </a:rPr>
              <a:t>Reduced complexity of a problem:</a:t>
            </a:r>
            <a:r>
              <a:rPr lang="en-US" sz="2200" dirty="0" smtClean="0">
                <a:latin typeface="Calibri" pitchFamily="34" charset="0"/>
              </a:rPr>
              <a:t> The given problem can be viewed as a collection of different objects. Each object is responsible for a specific task. The problem is solved by interfacing the objects. This technique reduces the complexity of the program design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pPr algn="just"/>
            <a:endParaRPr lang="en-US" sz="2200" dirty="0" smtClean="0">
              <a:latin typeface="Calibri" pitchFamily="34" charset="0"/>
            </a:endParaRPr>
          </a:p>
          <a:p>
            <a:pPr algn="just" eaLnBrk="1" hangingPunct="1"/>
            <a:endParaRPr lang="en-US" altLang="en-US" sz="2200" dirty="0" smtClean="0">
              <a:latin typeface="Calibri" pitchFamily="34" charset="0"/>
            </a:endParaRPr>
          </a:p>
          <a:p>
            <a:pPr marL="398463" indent="-398463" algn="just" eaLnBrk="1" hangingPunct="1">
              <a:buFont typeface="Wingdings" pitchFamily="2" charset="2"/>
              <a:buChar char="Ø"/>
            </a:pPr>
            <a:endParaRPr lang="en-US" altLang="en-US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22BA49-4FC5-4647-BBE6-AF2DFCB077A2}" type="slidenum">
              <a:rPr lang="en-US" altLang="en-US" sz="1400" smtClean="0"/>
              <a:pPr eaLnBrk="1" hangingPunct="1"/>
              <a:t>21</a:t>
            </a:fld>
            <a:endParaRPr lang="en-US" altLang="en-US" sz="1400" smtClean="0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228600" y="161827"/>
            <a:ext cx="8915400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latin typeface="Calibri" pitchFamily="34" charset="0"/>
              </a:rPr>
              <a:t>Benefits of Object Oriented Programming </a:t>
            </a:r>
            <a:endParaRPr lang="en-US" altLang="en-US" sz="2200" b="1" dirty="0" smtClean="0">
              <a:latin typeface="Calibri" pitchFamily="34" charset="0"/>
            </a:endParaRPr>
          </a:p>
          <a:p>
            <a:pPr algn="ctr" eaLnBrk="1" hangingPunct="1"/>
            <a:endParaRPr lang="en-US" altLang="en-US" sz="2200" b="1" dirty="0" smtClean="0">
              <a:solidFill>
                <a:srgbClr val="993366"/>
              </a:solidFill>
              <a:latin typeface="Calibri" pitchFamily="34" charset="0"/>
            </a:endParaRPr>
          </a:p>
          <a:p>
            <a:pPr algn="ctr" eaLnBrk="1" hangingPunct="1"/>
            <a:endParaRPr lang="en-US" altLang="en-US" sz="2200" b="1" dirty="0" smtClean="0">
              <a:solidFill>
                <a:srgbClr val="993366"/>
              </a:solidFill>
              <a:latin typeface="Calibri" pitchFamily="34" charset="0"/>
            </a:endParaRPr>
          </a:p>
          <a:p>
            <a:pPr algn="ctr" eaLnBrk="1" hangingPunct="1"/>
            <a:endParaRPr lang="en-US" altLang="en-US" sz="2200" b="1" dirty="0" smtClean="0">
              <a:solidFill>
                <a:srgbClr val="993366"/>
              </a:solidFill>
              <a:latin typeface="Calibri" pitchFamily="34" charset="0"/>
            </a:endParaRPr>
          </a:p>
          <a:p>
            <a:pPr algn="ctr" eaLnBrk="1" hangingPunct="1"/>
            <a:endParaRPr lang="en-US" altLang="en-US" sz="2200" b="1" dirty="0" smtClean="0">
              <a:solidFill>
                <a:srgbClr val="993366"/>
              </a:solidFill>
              <a:latin typeface="Calibri" pitchFamily="34" charset="0"/>
            </a:endParaRPr>
          </a:p>
          <a:p>
            <a:pPr algn="just" eaLnBrk="1" hangingPunct="1"/>
            <a:r>
              <a:rPr lang="en-US" sz="2200" b="1" dirty="0" smtClean="0">
                <a:latin typeface="Calibri" pitchFamily="34" charset="0"/>
              </a:rPr>
              <a:t>Easy </a:t>
            </a:r>
            <a:r>
              <a:rPr lang="en-US" sz="2200" b="1" dirty="0" smtClean="0">
                <a:latin typeface="Calibri" pitchFamily="34" charset="0"/>
              </a:rPr>
              <a:t>to Maintain and Upgrade:</a:t>
            </a:r>
            <a:r>
              <a:rPr lang="en-US" sz="2200" dirty="0" smtClean="0">
                <a:latin typeface="Calibri" pitchFamily="34" charset="0"/>
              </a:rPr>
              <a:t> OOP makes it easy to maintain and modify </a:t>
            </a:r>
            <a:r>
              <a:rPr lang="en-US" sz="2200" dirty="0" smtClean="0">
                <a:latin typeface="Calibri" pitchFamily="34" charset="0"/>
              </a:rPr>
              <a:t> existing </a:t>
            </a:r>
            <a:r>
              <a:rPr lang="en-US" sz="2200" dirty="0" smtClean="0">
                <a:latin typeface="Calibri" pitchFamily="34" charset="0"/>
              </a:rPr>
              <a:t>code as new objects can be created with small differences to existing ones.</a:t>
            </a:r>
          </a:p>
          <a:p>
            <a:pPr algn="ctr" eaLnBrk="1" hangingPunct="1"/>
            <a:endParaRPr lang="en-US" altLang="en-US" sz="2200" b="1" dirty="0" smtClean="0">
              <a:solidFill>
                <a:srgbClr val="993366"/>
              </a:solidFill>
              <a:latin typeface="Calibri" pitchFamily="34" charset="0"/>
            </a:endParaRPr>
          </a:p>
          <a:p>
            <a:pPr algn="just"/>
            <a:r>
              <a:rPr lang="en-US" sz="2200" b="1" dirty="0" smtClean="0">
                <a:latin typeface="Calibri" pitchFamily="34" charset="0"/>
              </a:rPr>
              <a:t>Message </a:t>
            </a:r>
            <a:r>
              <a:rPr lang="en-US" sz="2200" b="1" dirty="0" smtClean="0">
                <a:latin typeface="Calibri" pitchFamily="34" charset="0"/>
              </a:rPr>
              <a:t>Passing:</a:t>
            </a:r>
            <a:r>
              <a:rPr lang="en-US" sz="2200" dirty="0" smtClean="0">
                <a:latin typeface="Calibri" pitchFamily="34" charset="0"/>
              </a:rPr>
              <a:t> The technique of message communication between objects makes the interface with external systems easier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pPr algn="just"/>
            <a:endParaRPr lang="en-US" sz="2200" b="1" dirty="0" smtClean="0">
              <a:latin typeface="Calibri" pitchFamily="34" charset="0"/>
            </a:endParaRPr>
          </a:p>
          <a:p>
            <a:pPr algn="just"/>
            <a:r>
              <a:rPr lang="en-US" sz="2200" b="1" dirty="0" smtClean="0">
                <a:latin typeface="Calibri" pitchFamily="34" charset="0"/>
              </a:rPr>
              <a:t>Extendibility:  </a:t>
            </a:r>
            <a:r>
              <a:rPr lang="en-US" altLang="en-US" sz="2200" dirty="0" smtClean="0">
                <a:latin typeface="Calibri" pitchFamily="34" charset="0"/>
              </a:rPr>
              <a:t>Object oriented systems can be easily upgraded from small to large systems.</a:t>
            </a:r>
          </a:p>
          <a:p>
            <a:pPr algn="just"/>
            <a:endParaRPr lang="en-US" sz="2200" b="1" dirty="0" smtClean="0">
              <a:latin typeface="Calibri" pitchFamily="34" charset="0"/>
            </a:endParaRPr>
          </a:p>
          <a:p>
            <a:pPr algn="just" eaLnBrk="1" hangingPunct="1"/>
            <a:endParaRPr lang="en-US" altLang="en-US" sz="2200" dirty="0" smtClean="0">
              <a:latin typeface="Calibri" pitchFamily="34" charset="0"/>
            </a:endParaRPr>
          </a:p>
          <a:p>
            <a:pPr marL="398463" indent="-398463" algn="just" eaLnBrk="1" hangingPunct="1">
              <a:buFont typeface="Wingdings" pitchFamily="2" charset="2"/>
              <a:buChar char="Ø"/>
            </a:pPr>
            <a:endParaRPr lang="en-US" altLang="en-US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8AA84-C434-4F89-BC4F-CC0B14229B2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algn="just"/>
            <a:endParaRPr lang="en-US" sz="20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Software products must be evaluated carefully for their quality before they are delivered and implemented.</a:t>
            </a:r>
          </a:p>
          <a:p>
            <a:pPr algn="just">
              <a:buNone/>
            </a:pPr>
            <a:endParaRPr lang="en-US" sz="20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Some of the quality issues that must be considered for critical evaluation are:</a:t>
            </a:r>
          </a:p>
          <a:p>
            <a:pPr algn="just">
              <a:buNone/>
            </a:pPr>
            <a:endParaRPr lang="en-US" sz="2000" dirty="0" smtClean="0">
              <a:latin typeface="Calibri" pitchFamily="34" charset="0"/>
            </a:endParaRPr>
          </a:p>
          <a:p>
            <a:pPr marL="906463" indent="-457200" algn="just">
              <a:buAutoNum type="arabicParenR"/>
            </a:pPr>
            <a:r>
              <a:rPr lang="en-US" sz="2000" b="1" dirty="0" smtClean="0">
                <a:latin typeface="Calibri" pitchFamily="34" charset="0"/>
              </a:rPr>
              <a:t>Correctness</a:t>
            </a:r>
          </a:p>
          <a:p>
            <a:pPr marL="906463" indent="-457200" algn="just">
              <a:buAutoNum type="arabicParenR"/>
            </a:pPr>
            <a:r>
              <a:rPr lang="en-US" sz="2000" b="1" dirty="0" smtClean="0">
                <a:latin typeface="Calibri" pitchFamily="34" charset="0"/>
              </a:rPr>
              <a:t>Maintainability</a:t>
            </a:r>
          </a:p>
          <a:p>
            <a:pPr marL="922338" indent="-457200" algn="just">
              <a:buAutoNum type="arabicParenR"/>
            </a:pPr>
            <a:r>
              <a:rPr lang="en-US" sz="2000" b="1" dirty="0" smtClean="0">
                <a:latin typeface="Calibri" pitchFamily="34" charset="0"/>
              </a:rPr>
              <a:t>Reusability</a:t>
            </a:r>
          </a:p>
          <a:p>
            <a:pPr marL="906463" indent="-457200" algn="just">
              <a:buAutoNum type="arabicParenR"/>
            </a:pPr>
            <a:r>
              <a:rPr lang="en-US" sz="2000" b="1" dirty="0" smtClean="0">
                <a:latin typeface="Calibri" pitchFamily="34" charset="0"/>
              </a:rPr>
              <a:t>Openness and Interoperability</a:t>
            </a:r>
          </a:p>
          <a:p>
            <a:pPr marL="906463" indent="-457200" algn="just">
              <a:buAutoNum type="arabicParenR"/>
            </a:pPr>
            <a:r>
              <a:rPr lang="en-US" sz="2000" b="1" dirty="0" smtClean="0">
                <a:latin typeface="Calibri" pitchFamily="34" charset="0"/>
              </a:rPr>
              <a:t>Portability</a:t>
            </a:r>
          </a:p>
          <a:p>
            <a:pPr marL="922338" indent="-457200" algn="just">
              <a:buAutoNum type="arabicParenR"/>
            </a:pPr>
            <a:r>
              <a:rPr lang="en-US" sz="2000" b="1" dirty="0" smtClean="0">
                <a:latin typeface="Calibri" pitchFamily="34" charset="0"/>
              </a:rPr>
              <a:t>Security</a:t>
            </a:r>
          </a:p>
          <a:p>
            <a:pPr marL="906463" indent="-457200" algn="just">
              <a:buAutoNum type="arabicParenR"/>
            </a:pPr>
            <a:r>
              <a:rPr lang="en-US" sz="2000" b="1" dirty="0" smtClean="0">
                <a:latin typeface="Calibri" pitchFamily="34" charset="0"/>
              </a:rPr>
              <a:t>Integrity</a:t>
            </a:r>
          </a:p>
          <a:p>
            <a:pPr marL="873125" indent="-457200" algn="just">
              <a:buAutoNum type="arabicParenR"/>
            </a:pPr>
            <a:r>
              <a:rPr lang="en-US" sz="2000" b="1" dirty="0" smtClean="0">
                <a:latin typeface="Calibri" pitchFamily="34" charset="0"/>
              </a:rPr>
              <a:t>User Friendliness</a:t>
            </a:r>
          </a:p>
          <a:p>
            <a:pPr marL="457200" indent="-457200" algn="just">
              <a:buNone/>
            </a:pP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 algn="just">
              <a:buNone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73AA7-A683-447B-A158-B3FA01B673D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pPr algn="just"/>
            <a:endParaRPr lang="en-US" sz="20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Software evolution has had distinct phases of growth as shown below.</a:t>
            </a:r>
          </a:p>
          <a:p>
            <a:pPr marL="457200" indent="-457200" algn="just">
              <a:buNone/>
            </a:pPr>
            <a:endParaRPr lang="en-US" sz="2000" b="1" dirty="0" smtClean="0">
              <a:latin typeface="Calibri" pitchFamily="34" charset="0"/>
            </a:endParaRPr>
          </a:p>
          <a:p>
            <a:pPr marL="457200" indent="-457200" algn="just">
              <a:buNone/>
            </a:pP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 algn="just">
              <a:buNone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73AA7-A683-447B-A158-B3FA01B673D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2362200"/>
            <a:ext cx="55626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Object-Oriented Language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2667000"/>
            <a:ext cx="49530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Procedure-Oriented Language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2895600"/>
            <a:ext cx="3733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Assembly Language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3200400"/>
            <a:ext cx="3276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Machine Language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A9CB2C-E709-4ECA-9382-353280ADB8D9}" type="slidenum">
              <a:rPr lang="en-US" altLang="en-US" sz="1400" smtClean="0"/>
              <a:pPr eaLnBrk="1" hangingPunct="1"/>
              <a:t>5</a:t>
            </a:fld>
            <a:endParaRPr lang="en-US" altLang="en-US" sz="1400" smtClean="0"/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-336550" y="161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-336550" y="5038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228600" y="1484616"/>
            <a:ext cx="85407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Problem is viewed as a sequence of things to be done like, reading, writing, calculating </a:t>
            </a:r>
            <a:r>
              <a:rPr lang="en-US" alt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e.t.c</a:t>
            </a: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number of functions are written to perform each task</a:t>
            </a:r>
          </a:p>
          <a:p>
            <a:pPr eaLnBrk="1" hangingPunct="1"/>
            <a:r>
              <a:rPr lang="en-US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	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Large programs are divided into smaller programs known as functions.</a:t>
            </a:r>
          </a:p>
          <a:p>
            <a:pPr eaLnBrk="1" hangingPunct="1"/>
            <a:r>
              <a:rPr lang="en-US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	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Most of the functions share global data.</a:t>
            </a:r>
          </a:p>
          <a:p>
            <a:pPr eaLnBrk="1" hangingPunct="1"/>
            <a:endParaRPr lang="en-US" alt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move openly around the system from function to function.	  </a:t>
            </a:r>
          </a:p>
          <a:p>
            <a:pPr eaLnBrk="1" hangingPunct="1"/>
            <a:endParaRPr lang="en-US" alt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Employs top-down approach in program </a:t>
            </a: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design </a:t>
            </a:r>
            <a:r>
              <a:rPr lang="en-US" alt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i.e</a:t>
            </a: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main() function is first built and then the other functions.</a:t>
            </a:r>
            <a:r>
              <a:rPr lang="en-US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	 </a:t>
            </a: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1187450" y="533400"/>
            <a:ext cx="7423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Verdana" pitchFamily="34" charset="0"/>
              </a:rPr>
              <a:t>Procedure  Oriented  Programming</a:t>
            </a:r>
            <a:r>
              <a:rPr lang="en-US" altLang="en-US" dirty="0">
                <a:latin typeface="Verdana" pitchFamily="34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8AA84-C434-4F89-BC4F-CC0B14229B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29000" y="6858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Main()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5146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Function-1()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44958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Function-5()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45720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Function-4()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25146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Function-2()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25908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Function-3()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2000" y="1447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81200" y="1447800"/>
            <a:ext cx="14859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5791200" y="1447800"/>
            <a:ext cx="17907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05000" y="3276600"/>
            <a:ext cx="1066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1400" y="32766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3276600"/>
            <a:ext cx="1066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53200" y="32004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9F7996-D064-47BF-B36F-E61447A7F271}" type="slidenum">
              <a:rPr lang="en-US" altLang="en-US" sz="1400" smtClean="0"/>
              <a:pPr eaLnBrk="1" hangingPunct="1"/>
              <a:t>7</a:t>
            </a:fld>
            <a:endParaRPr lang="en-US" altLang="en-US" sz="1400" smtClean="0"/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228600" y="990600"/>
            <a:ext cx="85344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000" dirty="0" smtClean="0">
                <a:latin typeface="Verdana" pitchFamily="34" charset="0"/>
              </a:rPr>
              <a:t> Emphasis </a:t>
            </a:r>
            <a:r>
              <a:rPr lang="en-US" altLang="en-US" sz="2000" dirty="0">
                <a:latin typeface="Verdana" pitchFamily="34" charset="0"/>
              </a:rPr>
              <a:t>is on data rather than procedure.</a:t>
            </a:r>
          </a:p>
          <a:p>
            <a:pPr algn="just" eaLnBrk="1" hangingPunct="1"/>
            <a:endParaRPr lang="en-US" altLang="en-US" sz="2000" dirty="0">
              <a:latin typeface="Verdana" pitchFamily="34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000" dirty="0" smtClean="0">
                <a:latin typeface="Verdana" pitchFamily="34" charset="0"/>
              </a:rPr>
              <a:t>  Programs </a:t>
            </a:r>
            <a:r>
              <a:rPr lang="en-US" altLang="en-US" sz="2000" dirty="0">
                <a:latin typeface="Verdana" pitchFamily="34" charset="0"/>
              </a:rPr>
              <a:t>are divided into what are known  as objects.</a:t>
            </a:r>
          </a:p>
          <a:p>
            <a:pPr algn="just" eaLnBrk="1" hangingPunct="1"/>
            <a:endParaRPr lang="en-US" altLang="en-US" sz="2000" dirty="0">
              <a:latin typeface="Verdana" pitchFamily="34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000" dirty="0" smtClean="0">
                <a:latin typeface="Verdana" pitchFamily="34" charset="0"/>
              </a:rPr>
              <a:t>  Data </a:t>
            </a:r>
            <a:r>
              <a:rPr lang="en-US" altLang="en-US" sz="2000" dirty="0">
                <a:latin typeface="Verdana" pitchFamily="34" charset="0"/>
              </a:rPr>
              <a:t>structures are designed such that they characterize the </a:t>
            </a:r>
            <a:r>
              <a:rPr lang="en-US" altLang="en-US" sz="2000" dirty="0" smtClean="0">
                <a:latin typeface="Verdana" pitchFamily="34" charset="0"/>
              </a:rPr>
              <a:t>  </a:t>
            </a:r>
          </a:p>
          <a:p>
            <a:pPr algn="just" eaLnBrk="1" hangingPunct="1"/>
            <a:r>
              <a:rPr lang="en-US" altLang="en-US" sz="2000" dirty="0" smtClean="0">
                <a:latin typeface="Verdana" pitchFamily="34" charset="0"/>
              </a:rPr>
              <a:t>   objects</a:t>
            </a:r>
            <a:r>
              <a:rPr lang="en-US" altLang="en-US" sz="2000" dirty="0">
                <a:latin typeface="Verdana" pitchFamily="34" charset="0"/>
              </a:rPr>
              <a:t>.</a:t>
            </a:r>
          </a:p>
          <a:p>
            <a:pPr algn="just" eaLnBrk="1" hangingPunct="1"/>
            <a:endParaRPr lang="en-US" altLang="en-US" sz="2000" dirty="0">
              <a:latin typeface="Verdana" pitchFamily="34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000" dirty="0" smtClean="0">
                <a:latin typeface="Verdana" pitchFamily="34" charset="0"/>
              </a:rPr>
              <a:t>  Data </a:t>
            </a:r>
            <a:r>
              <a:rPr lang="en-US" altLang="en-US" sz="2000" dirty="0">
                <a:latin typeface="Verdana" pitchFamily="34" charset="0"/>
              </a:rPr>
              <a:t>is hidden and cannot be accessed by external functions.</a:t>
            </a:r>
          </a:p>
          <a:p>
            <a:pPr algn="just" eaLnBrk="1" hangingPunct="1"/>
            <a:endParaRPr lang="en-US" altLang="en-US" sz="2000" dirty="0">
              <a:latin typeface="Verdana" pitchFamily="34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000" dirty="0" smtClean="0">
                <a:latin typeface="Verdana" pitchFamily="34" charset="0"/>
              </a:rPr>
              <a:t>  Functions </a:t>
            </a:r>
            <a:r>
              <a:rPr lang="en-US" altLang="en-US" sz="2000" dirty="0">
                <a:latin typeface="Verdana" pitchFamily="34" charset="0"/>
              </a:rPr>
              <a:t>that operate on the data of an object are tied </a:t>
            </a:r>
            <a:endParaRPr lang="en-US" altLang="en-US" sz="2000" dirty="0" smtClean="0">
              <a:latin typeface="Verdana" pitchFamily="34" charset="0"/>
            </a:endParaRPr>
          </a:p>
          <a:p>
            <a:pPr algn="just" eaLnBrk="1" hangingPunct="1"/>
            <a:r>
              <a:rPr lang="en-US" altLang="en-US" sz="2000" dirty="0" smtClean="0">
                <a:latin typeface="Verdana" pitchFamily="34" charset="0"/>
              </a:rPr>
              <a:t>   together.</a:t>
            </a:r>
            <a:endParaRPr lang="en-US" altLang="en-US" sz="2000" dirty="0">
              <a:latin typeface="Verdana" pitchFamily="34" charset="0"/>
            </a:endParaRPr>
          </a:p>
          <a:p>
            <a:pPr algn="just" eaLnBrk="1" hangingPunct="1"/>
            <a:endParaRPr lang="en-US" altLang="en-US" sz="2000" dirty="0">
              <a:latin typeface="Verdana" pitchFamily="34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000" dirty="0" smtClean="0">
                <a:latin typeface="Verdana" pitchFamily="34" charset="0"/>
              </a:rPr>
              <a:t>  Objects </a:t>
            </a:r>
            <a:r>
              <a:rPr lang="en-US" altLang="en-US" sz="2000" dirty="0">
                <a:latin typeface="Verdana" pitchFamily="34" charset="0"/>
              </a:rPr>
              <a:t>may communicate with each other through functions.</a:t>
            </a:r>
          </a:p>
          <a:p>
            <a:pPr algn="just" eaLnBrk="1" hangingPunct="1"/>
            <a:endParaRPr lang="en-US" altLang="en-US" sz="2000" dirty="0">
              <a:latin typeface="Verdana" pitchFamily="34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000" dirty="0" smtClean="0">
                <a:latin typeface="Verdana" pitchFamily="34" charset="0"/>
              </a:rPr>
              <a:t>   Follows </a:t>
            </a:r>
            <a:r>
              <a:rPr lang="en-US" altLang="en-US" sz="2000" dirty="0">
                <a:latin typeface="Verdana" pitchFamily="34" charset="0"/>
              </a:rPr>
              <a:t>bottom-up approach in program </a:t>
            </a:r>
            <a:r>
              <a:rPr lang="en-US" altLang="en-US" sz="2000" dirty="0" smtClean="0">
                <a:latin typeface="Verdana" pitchFamily="34" charset="0"/>
              </a:rPr>
              <a:t>design, </a:t>
            </a:r>
            <a:r>
              <a:rPr lang="en-US" altLang="en-US" sz="2000" dirty="0" err="1" smtClean="0">
                <a:latin typeface="Verdana" pitchFamily="34" charset="0"/>
              </a:rPr>
              <a:t>ie</a:t>
            </a:r>
            <a:r>
              <a:rPr lang="en-US" altLang="en-US" sz="2000" dirty="0" smtClean="0">
                <a:latin typeface="Verdana" pitchFamily="34" charset="0"/>
              </a:rPr>
              <a:t> functions </a:t>
            </a:r>
          </a:p>
          <a:p>
            <a:pPr algn="just" eaLnBrk="1" hangingPunct="1"/>
            <a:r>
              <a:rPr lang="en-US" altLang="en-US" sz="2000" dirty="0" smtClean="0">
                <a:latin typeface="Verdana" pitchFamily="34" charset="0"/>
              </a:rPr>
              <a:t>    are first built and then the main() function.</a:t>
            </a:r>
            <a:endParaRPr lang="en-US" altLang="en-US" sz="2000" dirty="0">
              <a:latin typeface="Verdana" pitchFamily="34" charset="0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133600" y="304800"/>
            <a:ext cx="5378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993366"/>
                </a:solidFill>
                <a:latin typeface="Verdana" pitchFamily="34" charset="0"/>
              </a:rPr>
              <a:t>Object 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6E66F-F938-4395-A1C9-7F142AFD4BE0}" type="slidenum">
              <a:rPr lang="en-US" altLang="en-US" sz="1400" smtClean="0"/>
              <a:pPr eaLnBrk="1" hangingPunct="1"/>
              <a:t>8</a:t>
            </a:fld>
            <a:endParaRPr lang="en-US" altLang="en-US" sz="1400" smtClean="0"/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762000" y="890717"/>
            <a:ext cx="74676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993366"/>
                </a:solidFill>
                <a:latin typeface="Verdana" pitchFamily="34" charset="0"/>
              </a:rPr>
              <a:t>Concepts of Object Oriented Programming</a:t>
            </a:r>
          </a:p>
          <a:p>
            <a:pPr eaLnBrk="1" hangingPunct="1"/>
            <a:endParaRPr lang="en-US" altLang="en-US" dirty="0"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 b="1" dirty="0" smtClean="0">
                <a:latin typeface="Verdana" pitchFamily="34" charset="0"/>
              </a:rPr>
              <a:t> Objects</a:t>
            </a:r>
            <a:endParaRPr lang="en-US" altLang="en-US" sz="2000" b="1" dirty="0">
              <a:latin typeface="Verdana" pitchFamily="34" charset="0"/>
            </a:endParaRPr>
          </a:p>
          <a:p>
            <a:pPr eaLnBrk="1" hangingPunct="1"/>
            <a:endParaRPr lang="en-US" altLang="en-US" sz="2000" b="1" dirty="0"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 b="1" dirty="0" smtClean="0">
                <a:latin typeface="Verdana" pitchFamily="34" charset="0"/>
              </a:rPr>
              <a:t> Classes</a:t>
            </a:r>
            <a:endParaRPr lang="en-US" altLang="en-US" sz="2000" b="1" dirty="0">
              <a:latin typeface="Verdana" pitchFamily="34" charset="0"/>
            </a:endParaRPr>
          </a:p>
          <a:p>
            <a:pPr eaLnBrk="1" hangingPunct="1"/>
            <a:endParaRPr lang="en-US" altLang="en-US" sz="2000" b="1" dirty="0"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 b="1" dirty="0" smtClean="0">
                <a:latin typeface="Verdana" pitchFamily="34" charset="0"/>
              </a:rPr>
              <a:t> Data </a:t>
            </a:r>
            <a:r>
              <a:rPr lang="en-US" altLang="en-US" sz="2000" b="1" dirty="0">
                <a:latin typeface="Verdana" pitchFamily="34" charset="0"/>
              </a:rPr>
              <a:t>abstraction and encapsulation</a:t>
            </a:r>
          </a:p>
          <a:p>
            <a:pPr eaLnBrk="1" hangingPunct="1"/>
            <a:endParaRPr lang="en-US" altLang="en-US" sz="2000" b="1" dirty="0"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 b="1" dirty="0" smtClean="0">
                <a:latin typeface="Verdana" pitchFamily="34" charset="0"/>
              </a:rPr>
              <a:t> Inheritance</a:t>
            </a:r>
            <a:endParaRPr lang="en-US" altLang="en-US" sz="2000" b="1" dirty="0">
              <a:latin typeface="Verdana" pitchFamily="34" charset="0"/>
            </a:endParaRPr>
          </a:p>
          <a:p>
            <a:pPr eaLnBrk="1" hangingPunct="1"/>
            <a:endParaRPr lang="en-US" altLang="en-US" sz="2000" b="1" dirty="0"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 b="1" dirty="0" smtClean="0">
                <a:latin typeface="Verdana" pitchFamily="34" charset="0"/>
              </a:rPr>
              <a:t> Polymorphism</a:t>
            </a:r>
            <a:endParaRPr lang="en-US" altLang="en-US" sz="2000" b="1" dirty="0">
              <a:latin typeface="Verdana" pitchFamily="34" charset="0"/>
            </a:endParaRPr>
          </a:p>
          <a:p>
            <a:pPr eaLnBrk="1" hangingPunct="1"/>
            <a:endParaRPr lang="en-US" altLang="en-US" sz="2000" b="1" dirty="0"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 b="1" dirty="0" smtClean="0">
                <a:latin typeface="Verdana" pitchFamily="34" charset="0"/>
              </a:rPr>
              <a:t> Dynamic </a:t>
            </a:r>
            <a:r>
              <a:rPr lang="en-US" altLang="en-US" sz="2000" b="1" dirty="0">
                <a:latin typeface="Verdana" pitchFamily="34" charset="0"/>
              </a:rPr>
              <a:t>binding</a:t>
            </a:r>
          </a:p>
          <a:p>
            <a:pPr eaLnBrk="1" hangingPunct="1"/>
            <a:endParaRPr lang="en-US" altLang="en-US" sz="2000" b="1" dirty="0"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 b="1" dirty="0" smtClean="0">
                <a:latin typeface="Verdana" pitchFamily="34" charset="0"/>
              </a:rPr>
              <a:t> Message </a:t>
            </a:r>
            <a:r>
              <a:rPr lang="en-US" altLang="en-US" sz="2000" b="1" dirty="0">
                <a:latin typeface="Verdana" pitchFamily="34" charset="0"/>
              </a:rPr>
              <a:t>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063112-8EA1-48E0-9325-8CB4F8B1D4A1}" type="slidenum">
              <a:rPr lang="en-US" altLang="en-US" sz="1400" smtClean="0"/>
              <a:pPr eaLnBrk="1" hangingPunct="1"/>
              <a:t>9</a:t>
            </a:fld>
            <a:endParaRPr lang="en-US" altLang="en-US" sz="1400" dirty="0" smtClean="0"/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298450" y="-69551"/>
            <a:ext cx="8845550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latin typeface="Calibri" pitchFamily="34" charset="0"/>
              </a:rPr>
              <a:t>Objects :  </a:t>
            </a:r>
          </a:p>
          <a:p>
            <a:pPr algn="just" eaLnBrk="1" hangingPunct="1"/>
            <a:endParaRPr lang="en-US" altLang="en-US" sz="2200" dirty="0">
              <a:solidFill>
                <a:srgbClr val="993366"/>
              </a:solidFill>
              <a:latin typeface="Calibri" pitchFamily="34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Objects </a:t>
            </a:r>
            <a:r>
              <a:rPr lang="en-US" altLang="en-US" sz="2200" dirty="0">
                <a:latin typeface="Calibri" pitchFamily="34" charset="0"/>
              </a:rPr>
              <a:t>are the basic run-time entities in an object oriented system. </a:t>
            </a:r>
          </a:p>
          <a:p>
            <a:pPr algn="just" eaLnBrk="1" hangingPunct="1"/>
            <a:endParaRPr lang="en-US" altLang="en-US" sz="2200" dirty="0">
              <a:latin typeface="Calibri" pitchFamily="34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Object is an the instances of a Class.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sz="2200" dirty="0" smtClean="0">
              <a:latin typeface="Calibri" pitchFamily="34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They </a:t>
            </a:r>
            <a:r>
              <a:rPr lang="en-US" altLang="en-US" sz="2200" dirty="0">
                <a:latin typeface="Calibri" pitchFamily="34" charset="0"/>
              </a:rPr>
              <a:t>may represent a place, a bank account, a table of data or any </a:t>
            </a:r>
            <a:r>
              <a:rPr lang="en-US" altLang="en-US" sz="2200" dirty="0" smtClean="0">
                <a:latin typeface="Calibri" pitchFamily="34" charset="0"/>
              </a:rPr>
              <a:t>real </a:t>
            </a:r>
          </a:p>
          <a:p>
            <a:pPr algn="just" eaLnBrk="1" hangingPunct="1"/>
            <a:r>
              <a:rPr lang="en-US" altLang="en-US" sz="2200" dirty="0" smtClean="0">
                <a:latin typeface="Calibri" pitchFamily="34" charset="0"/>
              </a:rPr>
              <a:t>   world entity. </a:t>
            </a:r>
            <a:endParaRPr lang="en-US" altLang="en-US" sz="2200" dirty="0">
              <a:latin typeface="Calibri" pitchFamily="34" charset="0"/>
            </a:endParaRPr>
          </a:p>
          <a:p>
            <a:pPr algn="just" eaLnBrk="1" hangingPunct="1"/>
            <a:endParaRPr lang="en-US" altLang="en-US" sz="2200" dirty="0">
              <a:latin typeface="Calibri" pitchFamily="34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When </a:t>
            </a:r>
            <a:r>
              <a:rPr lang="en-US" altLang="en-US" sz="2200" dirty="0">
                <a:latin typeface="Calibri" pitchFamily="34" charset="0"/>
              </a:rPr>
              <a:t>a program  is executed, the objects interact by sending </a:t>
            </a:r>
            <a:r>
              <a:rPr lang="en-US" altLang="en-US" sz="2200" dirty="0" smtClean="0">
                <a:latin typeface="Calibri" pitchFamily="34" charset="0"/>
              </a:rPr>
              <a:t>messages </a:t>
            </a:r>
            <a:r>
              <a:rPr lang="en-US" altLang="en-US" sz="2200" dirty="0">
                <a:latin typeface="Calibri" pitchFamily="34" charset="0"/>
              </a:rPr>
              <a:t>to </a:t>
            </a:r>
            <a:endParaRPr lang="en-US" altLang="en-US" sz="2200" dirty="0" smtClean="0">
              <a:latin typeface="Calibri" pitchFamily="34" charset="0"/>
            </a:endParaRPr>
          </a:p>
          <a:p>
            <a:pPr algn="just" eaLnBrk="1" hangingPunct="1"/>
            <a:r>
              <a:rPr lang="en-US" altLang="en-US" sz="2200" dirty="0" smtClean="0">
                <a:latin typeface="Calibri" pitchFamily="34" charset="0"/>
              </a:rPr>
              <a:t>    one </a:t>
            </a:r>
            <a:r>
              <a:rPr lang="en-US" altLang="en-US" sz="2200" dirty="0">
                <a:latin typeface="Calibri" pitchFamily="34" charset="0"/>
              </a:rPr>
              <a:t>another. </a:t>
            </a:r>
            <a:endParaRPr lang="en-US" altLang="en-US" sz="2200" dirty="0" smtClean="0">
              <a:latin typeface="Calibri" pitchFamily="34" charset="0"/>
            </a:endParaRPr>
          </a:p>
          <a:p>
            <a:pPr algn="just" eaLnBrk="1" hangingPunct="1"/>
            <a:endParaRPr lang="en-US" altLang="en-US" sz="2200" dirty="0" smtClean="0">
              <a:latin typeface="Calibri" pitchFamily="34" charset="0"/>
            </a:endParaRPr>
          </a:p>
          <a:p>
            <a:pPr algn="just" eaLnBrk="1" hangingPunct="1"/>
            <a:r>
              <a:rPr lang="en-US" altLang="en-US" sz="2200" dirty="0" smtClean="0">
                <a:latin typeface="Calibri" pitchFamily="34" charset="0"/>
              </a:rPr>
              <a:t>	For </a:t>
            </a:r>
            <a:r>
              <a:rPr lang="en-US" altLang="en-US" sz="2200" dirty="0">
                <a:latin typeface="Calibri" pitchFamily="34" charset="0"/>
              </a:rPr>
              <a:t>example, if “customer” and “account” are two objects in a </a:t>
            </a:r>
            <a:endParaRPr lang="en-US" altLang="en-US" sz="2200" dirty="0" smtClean="0">
              <a:latin typeface="Calibri" pitchFamily="34" charset="0"/>
            </a:endParaRPr>
          </a:p>
          <a:p>
            <a:pPr algn="just" eaLnBrk="1" hangingPunct="1"/>
            <a:r>
              <a:rPr lang="en-US" altLang="en-US" sz="2200" dirty="0" smtClean="0">
                <a:latin typeface="Calibri" pitchFamily="34" charset="0"/>
              </a:rPr>
              <a:t>	program</a:t>
            </a:r>
            <a:r>
              <a:rPr lang="en-US" altLang="en-US" sz="2200" dirty="0">
                <a:latin typeface="Calibri" pitchFamily="34" charset="0"/>
              </a:rPr>
              <a:t>, then the customer object may send a message to the </a:t>
            </a:r>
            <a:r>
              <a:rPr lang="en-US" altLang="en-US" sz="2200" dirty="0" smtClean="0">
                <a:latin typeface="Calibri" pitchFamily="34" charset="0"/>
              </a:rPr>
              <a:t>	account </a:t>
            </a:r>
            <a:r>
              <a:rPr lang="en-US" altLang="en-US" sz="2200" dirty="0">
                <a:latin typeface="Calibri" pitchFamily="34" charset="0"/>
              </a:rPr>
              <a:t>object requesting for the bank balance. </a:t>
            </a:r>
          </a:p>
          <a:p>
            <a:pPr algn="just" eaLnBrk="1" hangingPunct="1"/>
            <a:endParaRPr lang="en-US" altLang="en-US" sz="2200" dirty="0">
              <a:latin typeface="Calibri" pitchFamily="34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Calibri" pitchFamily="34" charset="0"/>
              </a:rPr>
              <a:t>  Each </a:t>
            </a:r>
            <a:r>
              <a:rPr lang="en-US" altLang="en-US" sz="2200" dirty="0">
                <a:latin typeface="Calibri" pitchFamily="34" charset="0"/>
              </a:rPr>
              <a:t>object contains data, and </a:t>
            </a:r>
            <a:r>
              <a:rPr lang="en-US" altLang="en-US" sz="2200" dirty="0" smtClean="0">
                <a:latin typeface="Calibri" pitchFamily="34" charset="0"/>
              </a:rPr>
              <a:t>functions </a:t>
            </a:r>
            <a:r>
              <a:rPr lang="en-US" altLang="en-US" sz="2200" dirty="0">
                <a:latin typeface="Calibri" pitchFamily="34" charset="0"/>
              </a:rPr>
              <a:t>to manipulate the data.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878</TotalTime>
  <Words>1075</Words>
  <Application>Microsoft Office PowerPoint</Application>
  <PresentationFormat>On-screen Show (4:3)</PresentationFormat>
  <Paragraphs>341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</vt:lpstr>
      <vt:lpstr>Principles  of  Object Oriented Programming</vt:lpstr>
      <vt:lpstr>Software Crisis</vt:lpstr>
      <vt:lpstr>Software Evaluation</vt:lpstr>
      <vt:lpstr>Software Evolution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MAHE Manipal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harish</dc:creator>
  <cp:lastModifiedBy>bhargav</cp:lastModifiedBy>
  <cp:revision>92</cp:revision>
  <dcterms:created xsi:type="dcterms:W3CDTF">2007-11-10T12:34:34Z</dcterms:created>
  <dcterms:modified xsi:type="dcterms:W3CDTF">2014-11-13T04:55:36Z</dcterms:modified>
</cp:coreProperties>
</file>