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308" r:id="rId2"/>
    <p:sldId id="403" r:id="rId3"/>
    <p:sldId id="356" r:id="rId4"/>
    <p:sldId id="386" r:id="rId5"/>
    <p:sldId id="387" r:id="rId6"/>
    <p:sldId id="412" r:id="rId7"/>
    <p:sldId id="415" r:id="rId8"/>
    <p:sldId id="388" r:id="rId9"/>
    <p:sldId id="389" r:id="rId10"/>
    <p:sldId id="390" r:id="rId11"/>
    <p:sldId id="391" r:id="rId12"/>
    <p:sldId id="392" r:id="rId13"/>
    <p:sldId id="416" r:id="rId14"/>
    <p:sldId id="419" r:id="rId15"/>
    <p:sldId id="394" r:id="rId16"/>
    <p:sldId id="410" r:id="rId17"/>
    <p:sldId id="411" r:id="rId18"/>
    <p:sldId id="417" r:id="rId19"/>
    <p:sldId id="418" r:id="rId20"/>
    <p:sldId id="406" r:id="rId21"/>
    <p:sldId id="414" r:id="rId22"/>
    <p:sldId id="40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6923"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246"/>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1806" y="261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Course Name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E719A-B5A3-4BA4-A2F9-2F7F6BB330E9}" type="datetimeFigureOut">
              <a:rPr lang="en-US" smtClean="0"/>
              <a:pPr/>
              <a:t>9/15/2014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6E58E9-FD86-4069-9486-4A8FAF9257C6}" type="slidenum">
              <a:rPr lang="en-US" smtClean="0"/>
              <a:pPr/>
              <a:t>‹#›</a:t>
            </a:fld>
            <a:endParaRPr lang="en-US"/>
          </a:p>
        </p:txBody>
      </p:sp>
    </p:spTree>
    <p:extLst>
      <p:ext uri="{BB962C8B-B14F-4D97-AF65-F5344CB8AC3E}">
        <p14:creationId xmlns:p14="http://schemas.microsoft.com/office/powerpoint/2010/main" val="11127585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Course Name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C6FEF-9D69-498B-ACBB-6A76823C955D}" type="datetimeFigureOut">
              <a:rPr lang="en-US" smtClean="0"/>
              <a:pPr/>
              <a:t>9/15/2014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B3B69-7968-40F8-B510-6655C16F6742}" type="slidenum">
              <a:rPr lang="en-US" smtClean="0"/>
              <a:pPr/>
              <a:t>‹#›</a:t>
            </a:fld>
            <a:endParaRPr lang="en-US"/>
          </a:p>
        </p:txBody>
      </p:sp>
    </p:spTree>
    <p:extLst>
      <p:ext uri="{BB962C8B-B14F-4D97-AF65-F5344CB8AC3E}">
        <p14:creationId xmlns:p14="http://schemas.microsoft.com/office/powerpoint/2010/main" val="3933418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3</a:t>
            </a:fld>
            <a:endParaRPr lang="en-US"/>
          </a:p>
        </p:txBody>
      </p:sp>
    </p:spTree>
    <p:extLst>
      <p:ext uri="{BB962C8B-B14F-4D97-AF65-F5344CB8AC3E}">
        <p14:creationId xmlns:p14="http://schemas.microsoft.com/office/powerpoint/2010/main" val="157967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117F7F6-1045-40A9-AA81-7B6DDB6687C5}" type="slidenum">
              <a:rPr lang="en-US" smtClean="0"/>
              <a:pPr/>
              <a:t>4</a:t>
            </a:fld>
            <a:endParaRPr lang="en-US" smtClean="0"/>
          </a:p>
        </p:txBody>
      </p:sp>
      <p:sp>
        <p:nvSpPr>
          <p:cNvPr id="552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D2ED68D-B3E0-401A-A37C-FDFBEA7F7F15}" type="slidenum">
              <a:rPr lang="en-US" sz="1200"/>
              <a:pPr algn="r"/>
              <a:t>4</a:t>
            </a:fld>
            <a:endParaRPr lang="en-US" sz="1200"/>
          </a:p>
        </p:txBody>
      </p:sp>
      <p:sp>
        <p:nvSpPr>
          <p:cNvPr id="5530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77807DA-DAD0-4A63-BF8A-0D58246F1C38}" type="slidenum">
              <a:rPr lang="en-US" sz="1200"/>
              <a:pPr algn="r"/>
              <a:t>4</a:t>
            </a:fld>
            <a:endParaRPr lang="en-US" sz="1200"/>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95192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RAPTOR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RAPTOR is a flowchart-based programming environment, designed specifically to help students visualize their algorithms and avoid syntactic baggage.  RAPTOR programs are created visually and executed visually by tracing the execution through the flowchart.</a:t>
            </a:r>
          </a:p>
          <a:p>
            <a:r>
              <a:rPr lang="en-US" sz="1200" kern="1200" dirty="0" smtClean="0">
                <a:solidFill>
                  <a:schemeClr val="tx1"/>
                </a:solidFill>
                <a:effectLst/>
                <a:latin typeface="+mn-lt"/>
                <a:ea typeface="+mn-ea"/>
                <a:cs typeface="+mn-cs"/>
              </a:rPr>
              <a:t>We use RAPTOR for several reasons.</a:t>
            </a:r>
          </a:p>
          <a:p>
            <a:r>
              <a:rPr lang="en-US" sz="1200" kern="1200" dirty="0" smtClean="0">
                <a:solidFill>
                  <a:schemeClr val="tx1"/>
                </a:solidFill>
                <a:effectLst/>
                <a:latin typeface="+mn-lt"/>
                <a:ea typeface="+mn-ea"/>
                <a:cs typeface="+mn-cs"/>
              </a:rPr>
              <a:t>1. The RAPTOR development environment minimizes the amount of syntax you must learn to write correct program instructions.</a:t>
            </a:r>
          </a:p>
          <a:p>
            <a:r>
              <a:rPr lang="en-US" sz="1200" kern="1200" dirty="0" smtClean="0">
                <a:solidFill>
                  <a:schemeClr val="tx1"/>
                </a:solidFill>
                <a:effectLst/>
                <a:latin typeface="+mn-lt"/>
                <a:ea typeface="+mn-ea"/>
                <a:cs typeface="+mn-cs"/>
              </a:rPr>
              <a:t>2. The RAPTOR development environment is visual. </a:t>
            </a:r>
          </a:p>
          <a:p>
            <a:r>
              <a:rPr lang="en-US" sz="1200" kern="1200" dirty="0" smtClean="0">
                <a:solidFill>
                  <a:schemeClr val="tx1"/>
                </a:solidFill>
                <a:effectLst/>
                <a:latin typeface="+mn-lt"/>
                <a:ea typeface="+mn-ea"/>
                <a:cs typeface="+mn-cs"/>
              </a:rPr>
              <a:t>3. RAPTOR programs are diagrams (directed graphs) that can be executed one symbol at a time. This will help you follow the flow of instruction execution in RAPTOR programs.</a:t>
            </a:r>
          </a:p>
          <a:p>
            <a:r>
              <a:rPr lang="en-US" sz="1200" kern="1200" dirty="0" smtClean="0">
                <a:solidFill>
                  <a:schemeClr val="tx1"/>
                </a:solidFill>
                <a:effectLst/>
                <a:latin typeface="+mn-lt"/>
                <a:ea typeface="+mn-ea"/>
                <a:cs typeface="+mn-cs"/>
              </a:rPr>
              <a:t>4. RAPTOR is designed for ease of use. </a:t>
            </a:r>
          </a:p>
          <a:p>
            <a:r>
              <a:rPr lang="en-US" sz="1200" kern="1200" dirty="0" smtClean="0">
                <a:solidFill>
                  <a:schemeClr val="tx1"/>
                </a:solidFill>
                <a:effectLst/>
                <a:latin typeface="+mn-lt"/>
                <a:ea typeface="+mn-ea"/>
                <a:cs typeface="+mn-cs"/>
              </a:rPr>
              <a:t>5. RAPTOR error messages are designed to be more readily understandable by beginning programmers.</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AB3B69-7968-40F8-B510-6655C16F6742}" type="slidenum">
              <a:rPr lang="en-US" smtClean="0"/>
              <a:pPr/>
              <a:t>8</a:t>
            </a:fld>
            <a:endParaRPr lang="en-US"/>
          </a:p>
        </p:txBody>
      </p:sp>
    </p:spTree>
    <p:extLst>
      <p:ext uri="{BB962C8B-B14F-4D97-AF65-F5344CB8AC3E}">
        <p14:creationId xmlns:p14="http://schemas.microsoft.com/office/powerpoint/2010/main" val="3810198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517F311-A151-477C-A97E-75C96559A404}" type="slidenum">
              <a:rPr lang="en-US" smtClean="0"/>
              <a:pPr/>
              <a:t>12</a:t>
            </a:fld>
            <a:endParaRPr lang="en-US" smtClean="0"/>
          </a:p>
        </p:txBody>
      </p:sp>
      <p:sp>
        <p:nvSpPr>
          <p:cNvPr id="583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70EA15C-68EC-4B3A-A785-F0B6AB680B33}" type="slidenum">
              <a:rPr lang="en-US" sz="1200"/>
              <a:pPr algn="r"/>
              <a:t>12</a:t>
            </a:fld>
            <a:endParaRPr lang="en-US" sz="1200"/>
          </a:p>
        </p:txBody>
      </p:sp>
      <p:sp>
        <p:nvSpPr>
          <p:cNvPr id="5837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859496-6DD2-44A0-AC76-0270BF2228B1}" type="slidenum">
              <a:rPr lang="en-US" sz="1200"/>
              <a:pPr algn="r"/>
              <a:t>12</a:t>
            </a:fld>
            <a:endParaRPr lang="en-US" sz="1200"/>
          </a:p>
        </p:txBody>
      </p:sp>
      <p:sp>
        <p:nvSpPr>
          <p:cNvPr id="58373" name="Rectangle 2"/>
          <p:cNvSpPr>
            <a:spLocks noGrp="1" noRot="1" noChangeAspect="1" noChangeArrowheads="1" noTextEdit="1"/>
          </p:cNvSpPr>
          <p:nvPr>
            <p:ph type="sldImg"/>
          </p:nvPr>
        </p:nvSpPr>
        <p:spPr>
          <a:ln/>
        </p:spPr>
      </p:sp>
      <p:sp>
        <p:nvSpPr>
          <p:cNvPr id="5837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14685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517F311-A151-477C-A97E-75C96559A404}" type="slidenum">
              <a:rPr lang="en-US" smtClean="0"/>
              <a:pPr/>
              <a:t>13</a:t>
            </a:fld>
            <a:endParaRPr lang="en-US" smtClean="0"/>
          </a:p>
        </p:txBody>
      </p:sp>
      <p:sp>
        <p:nvSpPr>
          <p:cNvPr id="583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70EA15C-68EC-4B3A-A785-F0B6AB680B33}" type="slidenum">
              <a:rPr lang="en-US" sz="1200"/>
              <a:pPr algn="r"/>
              <a:t>13</a:t>
            </a:fld>
            <a:endParaRPr lang="en-US" sz="1200"/>
          </a:p>
        </p:txBody>
      </p:sp>
      <p:sp>
        <p:nvSpPr>
          <p:cNvPr id="5837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8859496-6DD2-44A0-AC76-0270BF2228B1}" type="slidenum">
              <a:rPr lang="en-US" sz="1200"/>
              <a:pPr algn="r"/>
              <a:t>13</a:t>
            </a:fld>
            <a:endParaRPr lang="en-US" sz="1200"/>
          </a:p>
        </p:txBody>
      </p:sp>
      <p:sp>
        <p:nvSpPr>
          <p:cNvPr id="58373" name="Rectangle 2"/>
          <p:cNvSpPr>
            <a:spLocks noGrp="1" noRot="1" noChangeAspect="1" noChangeArrowheads="1" noTextEdit="1"/>
          </p:cNvSpPr>
          <p:nvPr>
            <p:ph type="sldImg"/>
          </p:nvPr>
        </p:nvSpPr>
        <p:spPr>
          <a:ln/>
        </p:spPr>
      </p:sp>
      <p:sp>
        <p:nvSpPr>
          <p:cNvPr id="5837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22266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Factorial</a:t>
            </a:r>
            <a:r>
              <a:rPr lang="en-US" sz="1200" b="1" kern="1200" baseline="0" dirty="0" smtClean="0">
                <a:solidFill>
                  <a:schemeClr val="tx1"/>
                </a:solidFill>
                <a:latin typeface="+mn-lt"/>
                <a:ea typeface="+mn-ea"/>
                <a:cs typeface="+mn-cs"/>
              </a:rPr>
              <a:t> computing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Factorials are very simple things. They're just products, indicated by an exclamation mark. For instance, "four factorial" is written as "4!" and means 1×2×3×4 = 24. In general, </a:t>
            </a:r>
            <a:r>
              <a:rPr lang="en-US" sz="1200" i="1" kern="1200" dirty="0" smtClean="0">
                <a:solidFill>
                  <a:schemeClr val="tx1"/>
                </a:solidFill>
                <a:latin typeface="+mn-lt"/>
                <a:ea typeface="+mn-ea"/>
                <a:cs typeface="+mn-cs"/>
              </a:rPr>
              <a:t>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enn</a:t>
            </a:r>
            <a:r>
              <a:rPr lang="en-US" sz="1200" kern="1200" dirty="0" smtClean="0">
                <a:solidFill>
                  <a:schemeClr val="tx1"/>
                </a:solidFill>
                <a:latin typeface="+mn-lt"/>
                <a:ea typeface="+mn-ea"/>
                <a:cs typeface="+mn-cs"/>
              </a:rPr>
              <a:t> factorial") means the product of all the whole numbers from 1 to </a:t>
            </a:r>
            <a:r>
              <a:rPr lang="en-US" sz="1200" i="1" kern="1200" dirty="0" smtClean="0">
                <a:solidFill>
                  <a:schemeClr val="tx1"/>
                </a:solidFill>
                <a:latin typeface="+mn-lt"/>
                <a:ea typeface="+mn-ea"/>
                <a:cs typeface="+mn-cs"/>
              </a:rPr>
              <a:t>n</a:t>
            </a:r>
            <a:r>
              <a:rPr lang="en-US" sz="1200" kern="1200" dirty="0" smtClean="0">
                <a:solidFill>
                  <a:schemeClr val="tx1"/>
                </a:solidFill>
                <a:latin typeface="+mn-lt"/>
                <a:ea typeface="+mn-ea"/>
                <a:cs typeface="+mn-cs"/>
              </a:rPr>
              <a:t>; that is, </a:t>
            </a:r>
            <a:r>
              <a:rPr lang="en-US" sz="1200" i="1" kern="1200" dirty="0" smtClean="0">
                <a:solidFill>
                  <a:schemeClr val="tx1"/>
                </a:solidFill>
                <a:latin typeface="+mn-lt"/>
                <a:ea typeface="+mn-ea"/>
                <a:cs typeface="+mn-cs"/>
              </a:rPr>
              <a:t>n</a:t>
            </a:r>
            <a:r>
              <a:rPr lang="en-US" sz="1200" kern="1200" dirty="0" smtClean="0">
                <a:solidFill>
                  <a:schemeClr val="tx1"/>
                </a:solidFill>
                <a:latin typeface="+mn-lt"/>
                <a:ea typeface="+mn-ea"/>
                <a:cs typeface="+mn-cs"/>
              </a:rPr>
              <a:t>! = 1×2×3×...×</a:t>
            </a:r>
            <a:r>
              <a:rPr lang="en-US" sz="1200" i="1" kern="1200" dirty="0" smtClean="0">
                <a:solidFill>
                  <a:schemeClr val="tx1"/>
                </a:solidFill>
                <a:latin typeface="+mn-lt"/>
                <a:ea typeface="+mn-ea"/>
                <a:cs typeface="+mn-cs"/>
              </a:rPr>
              <a:t>n</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18</a:t>
            </a:fld>
            <a:endParaRPr lang="en-US"/>
          </a:p>
        </p:txBody>
      </p:sp>
    </p:spTree>
    <p:extLst>
      <p:ext uri="{BB962C8B-B14F-4D97-AF65-F5344CB8AC3E}">
        <p14:creationId xmlns:p14="http://schemas.microsoft.com/office/powerpoint/2010/main" val="3808301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Additional notes on FLOOR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floor</a:t>
            </a:r>
            <a:r>
              <a:rPr lang="en-US" sz="1200" kern="1200" dirty="0" smtClean="0">
                <a:solidFill>
                  <a:schemeClr val="tx1"/>
                </a:solidFill>
                <a:effectLst/>
                <a:latin typeface="+mn-lt"/>
                <a:ea typeface="+mn-ea"/>
                <a:cs typeface="+mn-cs"/>
              </a:rPr>
              <a:t> functions return the largest integral value less than or equal to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example</a:t>
            </a:r>
          </a:p>
          <a:p>
            <a:r>
              <a:rPr lang="en-US" sz="1200" kern="1200" dirty="0" smtClean="0">
                <a:solidFill>
                  <a:schemeClr val="tx1"/>
                </a:solidFill>
                <a:effectLst/>
                <a:latin typeface="+mn-lt"/>
                <a:ea typeface="+mn-ea"/>
                <a:cs typeface="+mn-cs"/>
              </a:rPr>
              <a:t>Floor of 12.5 is </a:t>
            </a:r>
            <a:r>
              <a:rPr lang="en-US" sz="1200" b="1" kern="1200" dirty="0" smtClean="0">
                <a:solidFill>
                  <a:schemeClr val="tx1"/>
                </a:solidFill>
                <a:effectLst/>
                <a:latin typeface="+mn-lt"/>
                <a:ea typeface="+mn-ea"/>
                <a:cs typeface="+mn-cs"/>
              </a:rPr>
              <a:t>12.0</a:t>
            </a:r>
            <a:r>
              <a:rPr lang="en-US" sz="1200" kern="1200" dirty="0" smtClean="0">
                <a:solidFill>
                  <a:schemeClr val="tx1"/>
                </a:solidFill>
                <a:effectLst/>
                <a:latin typeface="+mn-lt"/>
                <a:ea typeface="+mn-ea"/>
                <a:cs typeface="+mn-cs"/>
              </a:rPr>
              <a:t>; floor of 12.6 is also </a:t>
            </a:r>
            <a:r>
              <a:rPr lang="en-US" sz="1200" b="1" kern="1200" dirty="0" smtClean="0">
                <a:solidFill>
                  <a:schemeClr val="tx1"/>
                </a:solidFill>
                <a:effectLst/>
                <a:latin typeface="+mn-lt"/>
                <a:ea typeface="+mn-ea"/>
                <a:cs typeface="+mn-cs"/>
              </a:rPr>
              <a:t>12.0</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53AB3B69-7968-40F8-B510-6655C16F6742}" type="slidenum">
              <a:rPr lang="en-US" smtClean="0"/>
              <a:pPr/>
              <a:t>20</a:t>
            </a:fld>
            <a:endParaRPr lang="en-US"/>
          </a:p>
        </p:txBody>
      </p:sp>
    </p:spTree>
    <p:extLst>
      <p:ext uri="{BB962C8B-B14F-4D97-AF65-F5344CB8AC3E}">
        <p14:creationId xmlns:p14="http://schemas.microsoft.com/office/powerpoint/2010/main" val="194733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4D2E46E2-299C-44D2-8A00-157684BBF437}" type="datetime1">
              <a:rPr lang="en-US" smtClean="0"/>
              <a:pPr/>
              <a:t>9/15/2014</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IN" smtClean="0"/>
              <a:t>CS 111                                                     Computer science and Engg</a:t>
            </a:r>
            <a:endParaRPr lang="en-US"/>
          </a:p>
        </p:txBody>
      </p:sp>
      <p:sp>
        <p:nvSpPr>
          <p:cNvPr id="16" name="Slide Number Placeholder 15"/>
          <p:cNvSpPr>
            <a:spLocks noGrp="1"/>
          </p:cNvSpPr>
          <p:nvPr>
            <p:ph type="sldNum" sz="quarter" idx="12"/>
          </p:nvPr>
        </p:nvSpPr>
        <p:spPr/>
        <p:txBody>
          <a:bodyPr/>
          <a:lstStyle/>
          <a:p>
            <a:fld id="{C839977E-EAC6-4CBE-AE0E-153E042775AB}" type="slidenum">
              <a:rPr lang="en-US" smtClean="0"/>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DF004-62A7-4A1D-8009-1014895C5D08}" type="datetime1">
              <a:rPr lang="en-US" smtClean="0"/>
              <a:pPr/>
              <a:t>9/15/2014</a:t>
            </a:fld>
            <a:endParaRPr lang="en-US"/>
          </a:p>
        </p:txBody>
      </p:sp>
      <p:sp>
        <p:nvSpPr>
          <p:cNvPr id="5" name="Footer Placeholder 4"/>
          <p:cNvSpPr>
            <a:spLocks noGrp="1"/>
          </p:cNvSpPr>
          <p:nvPr>
            <p:ph type="ftr" sz="quarter" idx="11"/>
          </p:nvPr>
        </p:nvSpPr>
        <p:spPr/>
        <p:txBody>
          <a:bodyPr/>
          <a:lstStyle/>
          <a:p>
            <a:r>
              <a:rPr lang="en-IN" smtClean="0"/>
              <a:t>CS 111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A4092-CAC1-46CA-9F7E-E19164CBFB01}" type="datetime1">
              <a:rPr lang="en-US" smtClean="0"/>
              <a:pPr/>
              <a:t>9/15/2014</a:t>
            </a:fld>
            <a:endParaRPr lang="en-US"/>
          </a:p>
        </p:txBody>
      </p:sp>
      <p:sp>
        <p:nvSpPr>
          <p:cNvPr id="5" name="Footer Placeholder 4"/>
          <p:cNvSpPr>
            <a:spLocks noGrp="1"/>
          </p:cNvSpPr>
          <p:nvPr>
            <p:ph type="ftr" sz="quarter" idx="11"/>
          </p:nvPr>
        </p:nvSpPr>
        <p:spPr/>
        <p:txBody>
          <a:bodyPr/>
          <a:lstStyle/>
          <a:p>
            <a:r>
              <a:rPr lang="en-IN" smtClean="0"/>
              <a:t>CS 111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EE5A8A70-BAC4-4C73-8F39-CB2DEF0F68E4}" type="datetime1">
              <a:rPr lang="en-US" smtClean="0"/>
              <a:pPr/>
              <a:t>9/15/2014</a:t>
            </a:fld>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IN" smtClean="0"/>
              <a:t>CS 111                                                     Computer science and Engg</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Title 7"/>
          <p:cNvSpPr>
            <a:spLocks noGrp="1"/>
          </p:cNvSpPr>
          <p:nvPr>
            <p:ph type="title"/>
          </p:nvPr>
        </p:nvSpPr>
        <p:spPr>
          <a:xfrm>
            <a:off x="1143000" y="21021"/>
            <a:ext cx="7823333" cy="867283"/>
          </a:xfrm>
        </p:spPr>
        <p:txBody>
          <a:bodyPr/>
          <a:lstStyle/>
          <a:p>
            <a:r>
              <a:rPr lang="en-US" smtClean="0"/>
              <a:t>Click to edit Master title style</a:t>
            </a:r>
            <a:endParaRPr lang="en-US"/>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5BDEA-5E51-45C8-A2F8-DBD9F12D2290}" type="datetime1">
              <a:rPr lang="en-US" smtClean="0"/>
              <a:pPr/>
              <a:t>9/15/2014</a:t>
            </a:fld>
            <a:endParaRPr lang="en-US"/>
          </a:p>
        </p:txBody>
      </p:sp>
      <p:sp>
        <p:nvSpPr>
          <p:cNvPr id="5" name="Footer Placeholder 4"/>
          <p:cNvSpPr>
            <a:spLocks noGrp="1"/>
          </p:cNvSpPr>
          <p:nvPr>
            <p:ph type="ftr" sz="quarter" idx="11"/>
          </p:nvPr>
        </p:nvSpPr>
        <p:spPr/>
        <p:txBody>
          <a:bodyPr/>
          <a:lstStyle/>
          <a:p>
            <a:r>
              <a:rPr lang="en-IN" smtClean="0"/>
              <a:t>CS 111                                                     Computer science and Engg</a:t>
            </a:r>
            <a:endParaRPr lang="en-US"/>
          </a:p>
        </p:txBody>
      </p:sp>
      <p:sp>
        <p:nvSpPr>
          <p:cNvPr id="6" name="Slide Number Placeholder 5"/>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70ED173-9374-4AF5-A822-6CF7E51FE1ED}" type="datetime1">
              <a:rPr lang="en-US" smtClean="0"/>
              <a:pPr/>
              <a:t>9/15/2014</a:t>
            </a:fld>
            <a:endParaRPr lang="en-US"/>
          </a:p>
        </p:txBody>
      </p:sp>
      <p:sp>
        <p:nvSpPr>
          <p:cNvPr id="6" name="Footer Placeholder 5"/>
          <p:cNvSpPr>
            <a:spLocks noGrp="1"/>
          </p:cNvSpPr>
          <p:nvPr>
            <p:ph type="ftr" sz="quarter" idx="11"/>
          </p:nvPr>
        </p:nvSpPr>
        <p:spPr/>
        <p:txBody>
          <a:bodyPr/>
          <a:lstStyle/>
          <a:p>
            <a:r>
              <a:rPr lang="en-IN" smtClean="0"/>
              <a:t>CS 111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0" name="Title 1"/>
          <p:cNvSpPr>
            <a:spLocks noGrp="1"/>
          </p:cNvSpPr>
          <p:nvPr>
            <p:ph type="title"/>
          </p:nvPr>
        </p:nvSpPr>
        <p:spPr>
          <a:xfrm>
            <a:off x="1371600" y="152400"/>
            <a:ext cx="7010398" cy="549992"/>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5BB9C0-DCFE-42A2-B854-B6E6D20268C7}" type="datetime1">
              <a:rPr lang="en-US" smtClean="0"/>
              <a:pPr/>
              <a:t>9/15/2014</a:t>
            </a:fld>
            <a:endParaRPr lang="en-US"/>
          </a:p>
        </p:txBody>
      </p:sp>
      <p:sp>
        <p:nvSpPr>
          <p:cNvPr id="8" name="Footer Placeholder 7"/>
          <p:cNvSpPr>
            <a:spLocks noGrp="1"/>
          </p:cNvSpPr>
          <p:nvPr>
            <p:ph type="ftr" sz="quarter" idx="11"/>
          </p:nvPr>
        </p:nvSpPr>
        <p:spPr/>
        <p:txBody>
          <a:bodyPr/>
          <a:lstStyle/>
          <a:p>
            <a:r>
              <a:rPr lang="en-IN" smtClean="0"/>
              <a:t>CS 111                                                     Computer science and Engg</a:t>
            </a:r>
            <a:endParaRPr lang="en-US"/>
          </a:p>
        </p:txBody>
      </p:sp>
      <p:sp>
        <p:nvSpPr>
          <p:cNvPr id="9" name="Slide Number Placeholder 8"/>
          <p:cNvSpPr>
            <a:spLocks noGrp="1"/>
          </p:cNvSpPr>
          <p:nvPr>
            <p:ph type="sldNum" sz="quarter" idx="12"/>
          </p:nvPr>
        </p:nvSpPr>
        <p:spPr/>
        <p:txBody>
          <a:bodyPr/>
          <a:lstStyle/>
          <a:p>
            <a:fld id="{C839977E-EAC6-4CBE-AE0E-153E042775AB}"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11"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FCAC8CB-D143-4212-AB03-6A13EA1DDD88}" type="datetime1">
              <a:rPr lang="en-US" smtClean="0"/>
              <a:pPr/>
              <a:t>9/15/2014</a:t>
            </a:fld>
            <a:endParaRPr lang="en-US"/>
          </a:p>
        </p:txBody>
      </p:sp>
      <p:sp>
        <p:nvSpPr>
          <p:cNvPr id="4" name="Footer Placeholder 3"/>
          <p:cNvSpPr>
            <a:spLocks noGrp="1"/>
          </p:cNvSpPr>
          <p:nvPr>
            <p:ph type="ftr" sz="quarter" idx="11"/>
          </p:nvPr>
        </p:nvSpPr>
        <p:spPr/>
        <p:txBody>
          <a:bodyPr/>
          <a:lstStyle/>
          <a:p>
            <a:r>
              <a:rPr lang="en-IN" smtClean="0"/>
              <a:t>CS 111                                                     Computer science and Engg</a:t>
            </a:r>
            <a:endParaRPr lang="en-US"/>
          </a:p>
        </p:txBody>
      </p:sp>
      <p:sp>
        <p:nvSpPr>
          <p:cNvPr id="5" name="Slide Number Placeholder 4"/>
          <p:cNvSpPr>
            <a:spLocks noGrp="1"/>
          </p:cNvSpPr>
          <p:nvPr>
            <p:ph type="sldNum" sz="quarter" idx="12"/>
          </p:nvPr>
        </p:nvSpPr>
        <p:spPr/>
        <p:txBody>
          <a:bodyPr/>
          <a:lstStyle/>
          <a:p>
            <a:fld id="{C839977E-EAC6-4CBE-AE0E-153E042775AB}"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7"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5A7D7-B620-459E-BBF6-64ABA6A1C166}" type="datetime1">
              <a:rPr lang="en-US" smtClean="0"/>
              <a:pPr/>
              <a:t>9/15/2014</a:t>
            </a:fld>
            <a:endParaRPr lang="en-US"/>
          </a:p>
        </p:txBody>
      </p:sp>
      <p:sp>
        <p:nvSpPr>
          <p:cNvPr id="3" name="Footer Placeholder 2"/>
          <p:cNvSpPr>
            <a:spLocks noGrp="1"/>
          </p:cNvSpPr>
          <p:nvPr>
            <p:ph type="ftr" sz="quarter" idx="11"/>
          </p:nvPr>
        </p:nvSpPr>
        <p:spPr/>
        <p:txBody>
          <a:bodyPr/>
          <a:lstStyle/>
          <a:p>
            <a:r>
              <a:rPr lang="en-IN" smtClean="0"/>
              <a:t>CS 111                                                     Computer science and Engg</a:t>
            </a:r>
            <a:endParaRPr lang="en-US"/>
          </a:p>
        </p:txBody>
      </p:sp>
      <p:sp>
        <p:nvSpPr>
          <p:cNvPr id="4" name="Slide Number Placeholder 3"/>
          <p:cNvSpPr>
            <a:spLocks noGrp="1"/>
          </p:cNvSpPr>
          <p:nvPr>
            <p:ph type="sldNum" sz="quarter" idx="12"/>
          </p:nvPr>
        </p:nvSpPr>
        <p:spPr/>
        <p:txBody>
          <a:bodyPr/>
          <a:lstStyle/>
          <a:p>
            <a:fld id="{C839977E-EAC6-4CBE-AE0E-153E042775AB}"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58E0A-BF9D-429E-8A7F-E85A26A9E925}" type="datetime1">
              <a:rPr lang="en-US" smtClean="0"/>
              <a:pPr/>
              <a:t>9/15/2014</a:t>
            </a:fld>
            <a:endParaRPr lang="en-US"/>
          </a:p>
        </p:txBody>
      </p:sp>
      <p:sp>
        <p:nvSpPr>
          <p:cNvPr id="6" name="Footer Placeholder 5"/>
          <p:cNvSpPr>
            <a:spLocks noGrp="1"/>
          </p:cNvSpPr>
          <p:nvPr>
            <p:ph type="ftr" sz="quarter" idx="11"/>
          </p:nvPr>
        </p:nvSpPr>
        <p:spPr/>
        <p:txBody>
          <a:bodyPr/>
          <a:lstStyle/>
          <a:p>
            <a:r>
              <a:rPr lang="en-IN" smtClean="0"/>
              <a:t>CS 111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B07A34-C63C-4885-B452-8BD715506510}" type="datetime1">
              <a:rPr lang="en-US" smtClean="0"/>
              <a:pPr/>
              <a:t>9/15/2014</a:t>
            </a:fld>
            <a:endParaRPr lang="en-US"/>
          </a:p>
        </p:txBody>
      </p:sp>
      <p:sp>
        <p:nvSpPr>
          <p:cNvPr id="6" name="Footer Placeholder 5"/>
          <p:cNvSpPr>
            <a:spLocks noGrp="1"/>
          </p:cNvSpPr>
          <p:nvPr>
            <p:ph type="ftr" sz="quarter" idx="11"/>
          </p:nvPr>
        </p:nvSpPr>
        <p:spPr/>
        <p:txBody>
          <a:bodyPr/>
          <a:lstStyle/>
          <a:p>
            <a:r>
              <a:rPr lang="en-IN" smtClean="0"/>
              <a:t>CS 111                                                     Computer science and Engg</a:t>
            </a:r>
            <a:endParaRPr lang="en-US"/>
          </a:p>
        </p:txBody>
      </p:sp>
      <p:sp>
        <p:nvSpPr>
          <p:cNvPr id="7" name="Slide Number Placeholder 6"/>
          <p:cNvSpPr>
            <a:spLocks noGrp="1"/>
          </p:cNvSpPr>
          <p:nvPr>
            <p:ph type="sldNum" sz="quarter" idx="12"/>
          </p:nvPr>
        </p:nvSpPr>
        <p:spPr/>
        <p:txBody>
          <a:bodyPr/>
          <a:lstStyle/>
          <a:p>
            <a:fld id="{C839977E-EAC6-4CBE-AE0E-153E042775AB}"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9" name="Title 10"/>
          <p:cNvSpPr txBox="1">
            <a:spLocks/>
          </p:cNvSpPr>
          <p:nvPr userDrawn="1"/>
        </p:nvSpPr>
        <p:spPr>
          <a:xfrm>
            <a:off x="1219199" y="152400"/>
            <a:ext cx="7162801" cy="68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FCD5A1EE-F8ED-4AFD-9156-A76778D80BB3}" type="datetime1">
              <a:rPr lang="en-US" smtClean="0"/>
              <a:pPr/>
              <a:t>9/15/2014</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IN" smtClean="0"/>
              <a:t>CS 111                                                     Computer science and Engg</a:t>
            </a:r>
            <a:endParaRPr lang="en-US"/>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fld id="{C839977E-EAC6-4CBE-AE0E-153E042775AB}" type="slidenum">
              <a:rPr lang="en-US" smtClean="0"/>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Resources/Flowcharts/AreaofCircle.rap" TargetMode="External"/><Relationship Id="rId1" Type="http://schemas.openxmlformats.org/officeDocument/2006/relationships/slideLayout" Target="../slideLayouts/slideLayout2.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www.google.co.in/url?sa=i&amp;rct=j&amp;q=&amp;source=images&amp;cd=&amp;cad=rja&amp;docid=-rLfUVMfOA1P8M&amp;tbnid=ZGbPYpBizsz0qM:&amp;ved=0CAUQjRw&amp;url=http://www.wiley.com/college/busin/icmis/oakman/outline/chap05/slides/symbols.htm&amp;ei=Pqm-Uc6aKeey0QWQs4DQCw&amp;bvm=bv.47883778,d.ZGU&amp;psig=AFQjCNEHevpq62Z0ic_CWxdMCp3BpTL5JA&amp;ust=137153594789987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379" y="3962400"/>
            <a:ext cx="7869621" cy="2308324"/>
          </a:xfrm>
          <a:prstGeom prst="rect">
            <a:avLst/>
          </a:prstGeom>
          <a:noFill/>
        </p:spPr>
        <p:txBody>
          <a:bodyPr wrap="square" rtlCol="0">
            <a:spAutoFit/>
          </a:bodyPr>
          <a:lstStyle/>
          <a:p>
            <a:pPr algn="ctr">
              <a:lnSpc>
                <a:spcPct val="90000"/>
              </a:lnSpc>
              <a:buClr>
                <a:srgbClr val="993300"/>
              </a:buClr>
            </a:pPr>
            <a:r>
              <a:rPr lang="en-US" sz="4000" b="1" dirty="0" smtClean="0"/>
              <a:t>Lesson</a:t>
            </a:r>
            <a:r>
              <a:rPr lang="en-US" sz="4000" b="1" smtClean="0"/>
              <a:t>: 4-6, 9 </a:t>
            </a:r>
            <a:endParaRPr lang="en-US" sz="4000" b="1" dirty="0" smtClean="0"/>
          </a:p>
          <a:p>
            <a:pPr algn="ctr">
              <a:lnSpc>
                <a:spcPct val="90000"/>
              </a:lnSpc>
              <a:buClr>
                <a:srgbClr val="993300"/>
              </a:buClr>
            </a:pPr>
            <a:r>
              <a:rPr lang="en-US" sz="4000" b="1" dirty="0" smtClean="0"/>
              <a:t>Introduction </a:t>
            </a:r>
            <a:r>
              <a:rPr lang="en-US" sz="4000" b="1" dirty="0"/>
              <a:t>to </a:t>
            </a:r>
            <a:r>
              <a:rPr lang="en-US" sz="4000" b="1" dirty="0" smtClean="0"/>
              <a:t>Flowcharts,</a:t>
            </a:r>
          </a:p>
          <a:p>
            <a:pPr algn="ctr">
              <a:lnSpc>
                <a:spcPct val="90000"/>
              </a:lnSpc>
              <a:buClr>
                <a:srgbClr val="993300"/>
              </a:buClr>
            </a:pPr>
            <a:r>
              <a:rPr lang="en-US" sz="4000" b="1" dirty="0" smtClean="0"/>
              <a:t>Raptor</a:t>
            </a:r>
            <a:r>
              <a:rPr lang="en-US" sz="4000" b="1" dirty="0"/>
              <a:t> </a:t>
            </a:r>
            <a:r>
              <a:rPr lang="en-US" sz="4000" b="1" dirty="0" smtClean="0"/>
              <a:t>tool and Flowcharts for </a:t>
            </a:r>
            <a:r>
              <a:rPr lang="en-US" sz="4000" b="1" dirty="0"/>
              <a:t>simple problems</a:t>
            </a:r>
            <a:endParaRPr lang="en-US" sz="4000" b="1" dirty="0" smtClean="0"/>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6076" y="571500"/>
            <a:ext cx="5715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260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1021"/>
            <a:ext cx="7239000" cy="867283"/>
          </a:xfrm>
        </p:spPr>
        <p:txBody>
          <a:bodyPr>
            <a:normAutofit/>
          </a:bodyPr>
          <a:lstStyle/>
          <a:p>
            <a:pPr algn="ctr"/>
            <a:r>
              <a:rPr lang="en-US" sz="3200" b="1" dirty="0"/>
              <a:t>Symbols used in RAPTOR</a:t>
            </a:r>
          </a:p>
        </p:txBody>
      </p:sp>
      <p:graphicFrame>
        <p:nvGraphicFramePr>
          <p:cNvPr id="7" name="Table 6"/>
          <p:cNvGraphicFramePr>
            <a:graphicFrameLocks noGrp="1"/>
          </p:cNvGraphicFramePr>
          <p:nvPr>
            <p:extLst>
              <p:ext uri="{D42A27DB-BD31-4B8C-83A1-F6EECF244321}">
                <p14:modId xmlns:p14="http://schemas.microsoft.com/office/powerpoint/2010/main" val="3838020778"/>
              </p:ext>
            </p:extLst>
          </p:nvPr>
        </p:nvGraphicFramePr>
        <p:xfrm>
          <a:off x="1320659" y="1219199"/>
          <a:ext cx="7670942" cy="4876802"/>
        </p:xfrm>
        <a:graphic>
          <a:graphicData uri="http://schemas.openxmlformats.org/drawingml/2006/table">
            <a:tbl>
              <a:tblPr firstRow="1" bandRow="1">
                <a:tableStyleId>{E8B1032C-EA38-4F05-BA0D-38AFFFC7BED3}</a:tableStyleId>
              </a:tblPr>
              <a:tblGrid>
                <a:gridCol w="1438302"/>
                <a:gridCol w="6232640"/>
              </a:tblGrid>
              <a:tr h="1492899">
                <a:tc>
                  <a:txBody>
                    <a:bodyPr/>
                    <a:lstStyle/>
                    <a:p>
                      <a:pPr algn="ctr"/>
                      <a:endParaRPr lang="en-US" dirty="0"/>
                    </a:p>
                  </a:txBody>
                  <a:tcPr/>
                </a:tc>
                <a:tc>
                  <a:txBody>
                    <a:bodyPr/>
                    <a:lstStyle/>
                    <a:p>
                      <a:pPr algn="just"/>
                      <a:r>
                        <a:rPr lang="en-US" sz="1600" b="0" dirty="0" smtClean="0"/>
                        <a:t>The </a:t>
                      </a:r>
                      <a:r>
                        <a:rPr lang="en-US" sz="1600" b="1" dirty="0" smtClean="0"/>
                        <a:t>output</a:t>
                      </a:r>
                      <a:r>
                        <a:rPr lang="en-US" sz="1600" b="0" dirty="0" smtClean="0"/>
                        <a:t> symbol is used to either write a number or text to the Master Console window.</a:t>
                      </a:r>
                      <a:endParaRPr lang="en-US" sz="1600" b="0" dirty="0"/>
                    </a:p>
                  </a:txBody>
                  <a:tcPr anchor="ctr" anchorCtr="1"/>
                </a:tc>
              </a:tr>
              <a:tr h="1711857">
                <a:tc>
                  <a:txBody>
                    <a:bodyPr/>
                    <a:lstStyle/>
                    <a:p>
                      <a:pPr algn="ctr"/>
                      <a:endParaRPr lang="en-US" dirty="0"/>
                    </a:p>
                  </a:txBody>
                  <a:tcPr/>
                </a:tc>
                <a:tc>
                  <a:txBody>
                    <a:bodyPr/>
                    <a:lstStyle/>
                    <a:p>
                      <a:pPr algn="just"/>
                      <a:r>
                        <a:rPr lang="en-US" sz="1600" dirty="0" smtClean="0"/>
                        <a:t>The </a:t>
                      </a:r>
                      <a:r>
                        <a:rPr lang="en-US" sz="1600" b="1" dirty="0" smtClean="0"/>
                        <a:t>selection</a:t>
                      </a:r>
                      <a:r>
                        <a:rPr lang="en-US" sz="1600" dirty="0" smtClean="0"/>
                        <a:t> structure is used for decision making. The programmer enters in the diamond an expression that evaluates to Yes (True) or No (False). Such expressions are formally referred to as Boolean expressions. Based on the result of the expression in the diamond, control of the program will branch either left (Yes, or True) or right (No, or False). </a:t>
                      </a:r>
                      <a:endParaRPr lang="en-US" sz="1600" b="0" dirty="0">
                        <a:latin typeface="+mj-lt"/>
                      </a:endParaRPr>
                    </a:p>
                  </a:txBody>
                  <a:tcPr anchor="ctr" anchorCtr="1"/>
                </a:tc>
              </a:tr>
              <a:tr h="1672046">
                <a:tc>
                  <a:txBody>
                    <a:bodyPr/>
                    <a:lstStyle/>
                    <a:p>
                      <a:pPr algn="ctr"/>
                      <a:endParaRPr lang="en-US"/>
                    </a:p>
                  </a:txBody>
                  <a:tcPr/>
                </a:tc>
                <a:tc>
                  <a:txBody>
                    <a:bodyPr/>
                    <a:lstStyle/>
                    <a:p>
                      <a:pPr algn="just"/>
                      <a:r>
                        <a:rPr lang="en-US" sz="1600" dirty="0" smtClean="0"/>
                        <a:t>The </a:t>
                      </a:r>
                      <a:r>
                        <a:rPr lang="en-US" sz="1600" b="1" dirty="0" smtClean="0"/>
                        <a:t>loop</a:t>
                      </a:r>
                      <a:r>
                        <a:rPr lang="en-US" sz="1600" dirty="0" smtClean="0"/>
                        <a:t> structure is used to repeat a sequence of symbols until a certain condition is met. When execution reaches the bottom of the loop, it starts over again at the top. The loop is exited when the diamond symbol is executed and the Boolean expression in the diamond evaluates to Yes (True). </a:t>
                      </a:r>
                      <a:endParaRPr lang="en-US" sz="1600" b="0" dirty="0">
                        <a:latin typeface="+mj-lt"/>
                      </a:endParaRPr>
                    </a:p>
                  </a:txBody>
                  <a:tcPr anchor="ctr" anchorCtr="1"/>
                </a:tc>
              </a:tr>
            </a:tbl>
          </a:graphicData>
        </a:graphic>
      </p:graphicFrame>
      <p:grpSp>
        <p:nvGrpSpPr>
          <p:cNvPr id="8" name="Group 7"/>
          <p:cNvGrpSpPr/>
          <p:nvPr/>
        </p:nvGrpSpPr>
        <p:grpSpPr>
          <a:xfrm>
            <a:off x="1401634" y="1524000"/>
            <a:ext cx="1480203" cy="4267200"/>
            <a:chOff x="404892" y="1572008"/>
            <a:chExt cx="1679522" cy="3609592"/>
          </a:xfrm>
        </p:grpSpPr>
        <p:pic>
          <p:nvPicPr>
            <p:cNvPr id="307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9022" y="1572008"/>
              <a:ext cx="1215978" cy="101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4892" y="2895600"/>
              <a:ext cx="1679522" cy="746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932" y="4038600"/>
              <a:ext cx="141667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Slide Number Placeholder 3"/>
          <p:cNvSpPr>
            <a:spLocks noGrp="1"/>
          </p:cNvSpPr>
          <p:nvPr>
            <p:ph type="sldNum" sz="quarter" idx="12"/>
          </p:nvPr>
        </p:nvSpPr>
        <p:spPr/>
        <p:txBody>
          <a:bodyPr/>
          <a:lstStyle/>
          <a:p>
            <a:fld id="{C839977E-EAC6-4CBE-AE0E-153E042775AB}" type="slidenum">
              <a:rPr lang="en-US" smtClean="0"/>
              <a:pPr/>
              <a:t>10</a:t>
            </a:fld>
            <a:endParaRPr lang="en-US"/>
          </a:p>
        </p:txBody>
      </p:sp>
    </p:spTree>
    <p:extLst>
      <p:ext uri="{BB962C8B-B14F-4D97-AF65-F5344CB8AC3E}">
        <p14:creationId xmlns:p14="http://schemas.microsoft.com/office/powerpoint/2010/main" val="318160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1021"/>
            <a:ext cx="7239000" cy="867283"/>
          </a:xfrm>
        </p:spPr>
        <p:txBody>
          <a:bodyPr>
            <a:normAutofit fontScale="90000"/>
          </a:bodyPr>
          <a:lstStyle/>
          <a:p>
            <a:pPr algn="ctr"/>
            <a:r>
              <a:rPr lang="en-US" sz="3200" b="1" dirty="0" smtClean="0"/>
              <a:t>Algorithm and Flowchart for area of the circle</a:t>
            </a:r>
            <a:endParaRPr lang="en-US" sz="3200" b="1" dirty="0"/>
          </a:p>
        </p:txBody>
      </p:sp>
      <p:sp>
        <p:nvSpPr>
          <p:cNvPr id="3" name="Content Placeholder 2"/>
          <p:cNvSpPr>
            <a:spLocks noGrp="1"/>
          </p:cNvSpPr>
          <p:nvPr>
            <p:ph idx="1"/>
          </p:nvPr>
        </p:nvSpPr>
        <p:spPr>
          <a:xfrm>
            <a:off x="1219200" y="1066800"/>
            <a:ext cx="7467600" cy="5791200"/>
          </a:xfrm>
        </p:spPr>
        <p:txBody>
          <a:bodyPr>
            <a:noAutofit/>
          </a:bodyPr>
          <a:lstStyle/>
          <a:p>
            <a:pPr>
              <a:buNone/>
            </a:pPr>
            <a:r>
              <a:rPr lang="en-US" sz="2000" dirty="0" smtClean="0">
                <a:solidFill>
                  <a:schemeClr val="tx2"/>
                </a:solidFill>
              </a:rPr>
              <a:t>Name of the algorithm : Compute the area of a circle</a:t>
            </a:r>
          </a:p>
          <a:p>
            <a:endParaRPr lang="en-US" sz="2000" dirty="0" smtClean="0">
              <a:solidFill>
                <a:schemeClr val="tx2"/>
              </a:solidFill>
            </a:endParaRPr>
          </a:p>
          <a:p>
            <a:pPr>
              <a:buNone/>
            </a:pPr>
            <a:r>
              <a:rPr lang="en-US" sz="2000" b="1" dirty="0" smtClean="0">
                <a:solidFill>
                  <a:schemeClr val="tx2"/>
                </a:solidFill>
              </a:rPr>
              <a:t>Step1:	[Input the value for radius] </a:t>
            </a:r>
          </a:p>
          <a:p>
            <a:pPr>
              <a:buNone/>
            </a:pPr>
            <a:r>
              <a:rPr lang="en-US" sz="2000" dirty="0" smtClean="0">
                <a:solidFill>
                  <a:schemeClr val="tx2"/>
                </a:solidFill>
              </a:rPr>
              <a:t>		Input  radius</a:t>
            </a:r>
          </a:p>
          <a:p>
            <a:pPr>
              <a:buNone/>
            </a:pPr>
            <a:endParaRPr lang="en-US" sz="2000" dirty="0" smtClean="0">
              <a:solidFill>
                <a:schemeClr val="tx2"/>
              </a:solidFill>
            </a:endParaRPr>
          </a:p>
          <a:p>
            <a:pPr>
              <a:buNone/>
            </a:pPr>
            <a:r>
              <a:rPr lang="en-US" sz="2000" b="1" dirty="0" smtClean="0">
                <a:solidFill>
                  <a:schemeClr val="tx2"/>
                </a:solidFill>
              </a:rPr>
              <a:t>Step 2:	[Compute the area]</a:t>
            </a:r>
          </a:p>
          <a:p>
            <a:pPr>
              <a:buNone/>
            </a:pPr>
            <a:r>
              <a:rPr lang="en-US" sz="2000" dirty="0" smtClean="0">
                <a:solidFill>
                  <a:schemeClr val="tx2"/>
                </a:solidFill>
              </a:rPr>
              <a:t>		Area </a:t>
            </a:r>
            <a:r>
              <a:rPr lang="en-US" sz="2000" dirty="0" smtClean="0">
                <a:solidFill>
                  <a:schemeClr val="tx2"/>
                </a:solidFill>
                <a:sym typeface="Wingdings" pitchFamily="2" charset="2"/>
              </a:rPr>
              <a:t> </a:t>
            </a:r>
            <a:r>
              <a:rPr lang="en-US" sz="2000" dirty="0" smtClean="0">
                <a:solidFill>
                  <a:schemeClr val="tx2"/>
                </a:solidFill>
              </a:rPr>
              <a:t>3.1416 * radius  *  radius</a:t>
            </a:r>
          </a:p>
          <a:p>
            <a:pPr>
              <a:buNone/>
            </a:pPr>
            <a:endParaRPr lang="en-US" sz="2000" dirty="0" smtClean="0">
              <a:solidFill>
                <a:schemeClr val="tx2"/>
              </a:solidFill>
            </a:endParaRPr>
          </a:p>
          <a:p>
            <a:pPr>
              <a:buNone/>
            </a:pPr>
            <a:r>
              <a:rPr lang="en-US" sz="2000" b="1" dirty="0" smtClean="0">
                <a:solidFill>
                  <a:schemeClr val="tx2"/>
                </a:solidFill>
              </a:rPr>
              <a:t>Step 3:	[Print the Area]</a:t>
            </a:r>
          </a:p>
          <a:p>
            <a:pPr>
              <a:buNone/>
            </a:pPr>
            <a:r>
              <a:rPr lang="en-US" sz="2000" dirty="0" smtClean="0">
                <a:solidFill>
                  <a:schemeClr val="tx2"/>
                </a:solidFill>
              </a:rPr>
              <a:t>		Print  ‘Area of a circle =‘, Area</a:t>
            </a:r>
          </a:p>
          <a:p>
            <a:pPr>
              <a:buNone/>
            </a:pPr>
            <a:endParaRPr lang="en-US" sz="2000" dirty="0" smtClean="0">
              <a:solidFill>
                <a:schemeClr val="tx2"/>
              </a:solidFill>
            </a:endParaRPr>
          </a:p>
          <a:p>
            <a:pPr>
              <a:buNone/>
            </a:pPr>
            <a:r>
              <a:rPr lang="en-US" sz="2000" b="1" dirty="0" smtClean="0">
                <a:solidFill>
                  <a:schemeClr val="tx2"/>
                </a:solidFill>
              </a:rPr>
              <a:t>Step 4:   	[End of algorithm]</a:t>
            </a:r>
          </a:p>
          <a:p>
            <a:pPr>
              <a:buNone/>
            </a:pPr>
            <a:r>
              <a:rPr lang="en-US" sz="2000" dirty="0" smtClean="0">
                <a:solidFill>
                  <a:schemeClr val="tx2"/>
                </a:solidFill>
              </a:rPr>
              <a:t>		Stop</a:t>
            </a:r>
          </a:p>
          <a:p>
            <a:pPr marL="0" indent="0">
              <a:spcBef>
                <a:spcPts val="0"/>
              </a:spcBef>
              <a:buNone/>
            </a:pPr>
            <a:endParaRPr lang="en-US" sz="2400" dirty="0" smtClean="0">
              <a:solidFill>
                <a:srgbClr val="002060"/>
              </a:solidFill>
              <a:latin typeface="+mj-lt"/>
            </a:endParaRPr>
          </a:p>
          <a:p>
            <a:pPr marL="457200" lvl="1" indent="0">
              <a:spcBef>
                <a:spcPts val="0"/>
              </a:spcBef>
              <a:buNone/>
            </a:pPr>
            <a:r>
              <a:rPr lang="en-US" sz="2400" b="1" dirty="0" smtClean="0">
                <a:solidFill>
                  <a:srgbClr val="002060"/>
                </a:solidFill>
                <a:latin typeface="+mj-lt"/>
              </a:rPr>
              <a:t>				</a:t>
            </a:r>
          </a:p>
          <a:p>
            <a:pPr marL="457200" lvl="1" indent="0">
              <a:spcBef>
                <a:spcPts val="0"/>
              </a:spcBef>
              <a:buNone/>
            </a:pPr>
            <a:r>
              <a:rPr lang="en-US" sz="2400" b="1" dirty="0" smtClean="0">
                <a:solidFill>
                  <a:srgbClr val="002060"/>
                </a:solidFill>
                <a:latin typeface="+mj-lt"/>
              </a:rPr>
              <a:t>					</a:t>
            </a:r>
            <a:r>
              <a:rPr lang="en-US" sz="2400" b="1" dirty="0" smtClean="0">
                <a:solidFill>
                  <a:srgbClr val="002060"/>
                </a:solidFill>
                <a:latin typeface="+mj-lt"/>
                <a:hlinkClick r:id="rId2" action="ppaction://hlinkfile"/>
              </a:rPr>
              <a:t>AreaC</a:t>
            </a:r>
            <a:endParaRPr lang="en-US" sz="2400" b="1" dirty="0">
              <a:solidFill>
                <a:srgbClr val="002060"/>
              </a:solidFill>
              <a:latin typeface="+mj-lt"/>
            </a:endParaRPr>
          </a:p>
        </p:txBody>
      </p:sp>
      <p:pic>
        <p:nvPicPr>
          <p:cNvPr id="1028" name="Picture 4"/>
          <p:cNvPicPr>
            <a:picLocks noChangeAspect="1" noChangeArrowheads="1"/>
          </p:cNvPicPr>
          <p:nvPr/>
        </p:nvPicPr>
        <p:blipFill>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748173" y="1638300"/>
            <a:ext cx="341947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839977E-EAC6-4CBE-AE0E-153E042775AB}" type="slidenum">
              <a:rPr lang="en-US" smtClean="0"/>
              <a:pPr/>
              <a:t>11</a:t>
            </a:fld>
            <a:endParaRPr lang="en-US"/>
          </a:p>
        </p:txBody>
      </p:sp>
    </p:spTree>
    <p:extLst>
      <p:ext uri="{BB962C8B-B14F-4D97-AF65-F5344CB8AC3E}">
        <p14:creationId xmlns:p14="http://schemas.microsoft.com/office/powerpoint/2010/main" val="275375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8"/>
          <p:cNvSpPr>
            <a:spLocks noGrp="1" noChangeArrowheads="1"/>
          </p:cNvSpPr>
          <p:nvPr>
            <p:ph type="title"/>
          </p:nvPr>
        </p:nvSpPr>
        <p:spPr>
          <a:xfrm>
            <a:off x="1371600" y="183178"/>
            <a:ext cx="6934200" cy="584775"/>
          </a:xfrm>
          <a:prstGeom prst="rect">
            <a:avLst/>
          </a:prstGeom>
          <a:noFill/>
        </p:spPr>
        <p:txBody>
          <a:bodyPr wrap="square">
            <a:spAutoFit/>
          </a:bodyPr>
          <a:lstStyle/>
          <a:p>
            <a:pPr algn="ctr" eaLnBrk="1" hangingPunct="1"/>
            <a:r>
              <a:rPr lang="en-US" sz="3200" b="1" dirty="0" smtClean="0"/>
              <a:t>Algorithm for SI and CI</a:t>
            </a:r>
          </a:p>
        </p:txBody>
      </p:sp>
      <p:sp>
        <p:nvSpPr>
          <p:cNvPr id="33798" name="Content Placeholder 4"/>
          <p:cNvSpPr>
            <a:spLocks noGrp="1"/>
          </p:cNvSpPr>
          <p:nvPr>
            <p:ph idx="1"/>
          </p:nvPr>
        </p:nvSpPr>
        <p:spPr>
          <a:xfrm>
            <a:off x="1219200" y="1066800"/>
            <a:ext cx="7467600" cy="5562600"/>
          </a:xfrm>
          <a:prstGeom prst="rect">
            <a:avLst/>
          </a:prstGeom>
        </p:spPr>
        <p:txBody>
          <a:bodyPr/>
          <a:lstStyle/>
          <a:p>
            <a:pPr>
              <a:lnSpc>
                <a:spcPct val="80000"/>
              </a:lnSpc>
              <a:buNone/>
            </a:pPr>
            <a:r>
              <a:rPr lang="en-US" sz="2000" b="1" dirty="0" smtClean="0">
                <a:solidFill>
                  <a:schemeClr val="tx2"/>
                </a:solidFill>
              </a:rPr>
              <a:t>Name of the algorithm: Calculate SI and CI </a:t>
            </a:r>
          </a:p>
          <a:p>
            <a:pPr>
              <a:lnSpc>
                <a:spcPct val="80000"/>
              </a:lnSpc>
              <a:buNone/>
            </a:pPr>
            <a:endParaRPr lang="en-US" sz="2000" b="1" dirty="0" smtClean="0">
              <a:solidFill>
                <a:schemeClr val="tx2"/>
              </a:solidFill>
            </a:endParaRPr>
          </a:p>
          <a:p>
            <a:pPr>
              <a:lnSpc>
                <a:spcPct val="80000"/>
              </a:lnSpc>
              <a:buNone/>
            </a:pPr>
            <a:r>
              <a:rPr lang="en-US" sz="2000" b="1" dirty="0" smtClean="0">
                <a:solidFill>
                  <a:schemeClr val="tx2"/>
                </a:solidFill>
              </a:rPr>
              <a:t>Step1:	[ Read the values of P, T and R]</a:t>
            </a:r>
          </a:p>
          <a:p>
            <a:pPr>
              <a:lnSpc>
                <a:spcPct val="80000"/>
              </a:lnSpc>
              <a:buNone/>
            </a:pPr>
            <a:r>
              <a:rPr lang="en-US" sz="2000" b="1" dirty="0" smtClean="0">
                <a:solidFill>
                  <a:schemeClr val="tx2"/>
                </a:solidFill>
              </a:rPr>
              <a:t>			</a:t>
            </a:r>
            <a:r>
              <a:rPr lang="en-US" sz="2000" dirty="0" smtClean="0">
                <a:solidFill>
                  <a:schemeClr val="tx2"/>
                </a:solidFill>
              </a:rPr>
              <a:t>Input P,R,T</a:t>
            </a:r>
          </a:p>
          <a:p>
            <a:pPr>
              <a:lnSpc>
                <a:spcPct val="80000"/>
              </a:lnSpc>
              <a:buNone/>
            </a:pPr>
            <a:endParaRPr lang="en-US" sz="2000" b="1" dirty="0" smtClean="0">
              <a:solidFill>
                <a:schemeClr val="tx2"/>
              </a:solidFill>
            </a:endParaRPr>
          </a:p>
          <a:p>
            <a:pPr>
              <a:lnSpc>
                <a:spcPct val="80000"/>
              </a:lnSpc>
              <a:spcBef>
                <a:spcPct val="0"/>
              </a:spcBef>
              <a:buNone/>
            </a:pPr>
            <a:r>
              <a:rPr lang="en-US" sz="2000" b="1" dirty="0" smtClean="0">
                <a:solidFill>
                  <a:schemeClr val="tx2"/>
                </a:solidFill>
              </a:rPr>
              <a:t>Step 2:	[Compute the simple interest]</a:t>
            </a:r>
          </a:p>
          <a:p>
            <a:pPr>
              <a:lnSpc>
                <a:spcPct val="80000"/>
              </a:lnSpc>
              <a:spcBef>
                <a:spcPct val="0"/>
              </a:spcBef>
              <a:buNone/>
            </a:pPr>
            <a:r>
              <a:rPr lang="en-US" sz="2000" b="1" dirty="0" smtClean="0">
                <a:solidFill>
                  <a:schemeClr val="tx2"/>
                </a:solidFill>
              </a:rPr>
              <a:t>			</a:t>
            </a:r>
            <a:r>
              <a:rPr lang="en-US" sz="2000" dirty="0" smtClean="0">
                <a:solidFill>
                  <a:schemeClr val="tx2"/>
                </a:solidFill>
              </a:rPr>
              <a:t>SI </a:t>
            </a:r>
            <a:r>
              <a:rPr lang="en-US" sz="2000" dirty="0" smtClean="0">
                <a:solidFill>
                  <a:schemeClr val="tx2"/>
                </a:solidFill>
                <a:sym typeface="Wingdings" pitchFamily="2" charset="2"/>
              </a:rPr>
              <a:t>  </a:t>
            </a:r>
            <a:r>
              <a:rPr lang="en-US" sz="2000" dirty="0" smtClean="0">
                <a:solidFill>
                  <a:schemeClr val="tx2"/>
                </a:solidFill>
              </a:rPr>
              <a:t>( P*R*T)/100</a:t>
            </a:r>
          </a:p>
          <a:p>
            <a:pPr>
              <a:buNone/>
            </a:pPr>
            <a:endParaRPr lang="en-US" sz="2000" b="1" dirty="0" smtClean="0">
              <a:solidFill>
                <a:schemeClr val="tx2"/>
              </a:solidFill>
            </a:endParaRPr>
          </a:p>
          <a:p>
            <a:pPr>
              <a:buNone/>
            </a:pPr>
            <a:r>
              <a:rPr lang="en-US" sz="2000" b="1" dirty="0" smtClean="0">
                <a:solidFill>
                  <a:schemeClr val="tx2"/>
                </a:solidFill>
              </a:rPr>
              <a:t>Step 3:	[Compute the compound interest]</a:t>
            </a:r>
          </a:p>
          <a:p>
            <a:pPr>
              <a:buNone/>
            </a:pPr>
            <a:r>
              <a:rPr lang="en-US" sz="2000" b="1" dirty="0" smtClean="0">
                <a:solidFill>
                  <a:schemeClr val="tx2"/>
                </a:solidFill>
              </a:rPr>
              <a:t>			</a:t>
            </a:r>
            <a:r>
              <a:rPr lang="en-US" sz="2000" dirty="0" smtClean="0">
                <a:solidFill>
                  <a:schemeClr val="tx2"/>
                </a:solidFill>
              </a:rPr>
              <a:t>CI </a:t>
            </a:r>
            <a:r>
              <a:rPr lang="en-US" sz="2000" dirty="0" smtClean="0">
                <a:solidFill>
                  <a:schemeClr val="tx2"/>
                </a:solidFill>
                <a:sym typeface="Wingdings" pitchFamily="2" charset="2"/>
              </a:rPr>
              <a:t> </a:t>
            </a:r>
            <a:r>
              <a:rPr lang="en-US" sz="2000" dirty="0" smtClean="0">
                <a:solidFill>
                  <a:schemeClr val="tx2"/>
                </a:solidFill>
              </a:rPr>
              <a:t>P*(1+ R/100)</a:t>
            </a:r>
            <a:r>
              <a:rPr lang="en-US" sz="2000" baseline="30000" dirty="0" smtClean="0">
                <a:solidFill>
                  <a:schemeClr val="tx2"/>
                </a:solidFill>
              </a:rPr>
              <a:t>T</a:t>
            </a:r>
            <a:r>
              <a:rPr lang="en-US" sz="2000" dirty="0" smtClean="0">
                <a:solidFill>
                  <a:schemeClr val="tx2"/>
                </a:solidFill>
              </a:rPr>
              <a:t> -P</a:t>
            </a:r>
          </a:p>
          <a:p>
            <a:pPr>
              <a:buNone/>
            </a:pPr>
            <a:endParaRPr lang="en-US" sz="2000" b="1" dirty="0" smtClean="0">
              <a:solidFill>
                <a:schemeClr val="tx2"/>
              </a:solidFill>
            </a:endParaRPr>
          </a:p>
          <a:p>
            <a:pPr>
              <a:buNone/>
            </a:pPr>
            <a:r>
              <a:rPr lang="en-US" sz="2000" b="1" dirty="0" smtClean="0">
                <a:solidFill>
                  <a:schemeClr val="tx2"/>
                </a:solidFill>
              </a:rPr>
              <a:t>Step 4:	[Print the simple and compound interest]</a:t>
            </a:r>
          </a:p>
          <a:p>
            <a:pPr>
              <a:buNone/>
            </a:pPr>
            <a:r>
              <a:rPr lang="en-US" sz="2000" b="1" dirty="0" smtClean="0">
                <a:solidFill>
                  <a:schemeClr val="tx2"/>
                </a:solidFill>
              </a:rPr>
              <a:t>			</a:t>
            </a:r>
            <a:r>
              <a:rPr lang="en-US" sz="2000" dirty="0" smtClean="0">
                <a:solidFill>
                  <a:schemeClr val="tx2"/>
                </a:solidFill>
              </a:rPr>
              <a:t>Print ‘Simple Interest=‘,SI</a:t>
            </a:r>
          </a:p>
          <a:p>
            <a:pPr>
              <a:buNone/>
            </a:pPr>
            <a:r>
              <a:rPr lang="en-US" sz="2000" dirty="0" smtClean="0">
                <a:solidFill>
                  <a:schemeClr val="tx2"/>
                </a:solidFill>
              </a:rPr>
              <a:t>			Print ‘Compound Interest=‘,CI</a:t>
            </a:r>
          </a:p>
          <a:p>
            <a:pPr>
              <a:buNone/>
            </a:pPr>
            <a:endParaRPr lang="en-US" sz="2000" b="1" dirty="0" smtClean="0">
              <a:solidFill>
                <a:schemeClr val="tx2"/>
              </a:solidFill>
            </a:endParaRPr>
          </a:p>
          <a:p>
            <a:pPr>
              <a:spcBef>
                <a:spcPts val="0"/>
              </a:spcBef>
              <a:buNone/>
            </a:pPr>
            <a:r>
              <a:rPr lang="en-US" sz="2000" b="1" dirty="0" smtClean="0">
                <a:solidFill>
                  <a:schemeClr val="tx2"/>
                </a:solidFill>
              </a:rPr>
              <a:t>Step 5:          [End of Algorithm]</a:t>
            </a:r>
          </a:p>
          <a:p>
            <a:pPr>
              <a:spcBef>
                <a:spcPts val="0"/>
              </a:spcBef>
              <a:buNone/>
            </a:pPr>
            <a:r>
              <a:rPr lang="en-US" sz="2000" b="1" dirty="0" smtClean="0">
                <a:solidFill>
                  <a:schemeClr val="tx2"/>
                </a:solidFill>
              </a:rPr>
              <a:t>			</a:t>
            </a:r>
            <a:r>
              <a:rPr lang="en-US" sz="2000" dirty="0" smtClean="0">
                <a:solidFill>
                  <a:schemeClr val="tx2"/>
                </a:solidFill>
              </a:rPr>
              <a:t> Stop</a:t>
            </a:r>
          </a:p>
          <a:p>
            <a:pPr algn="ctr" eaLnBrk="1" hangingPunct="1">
              <a:buFontTx/>
              <a:buNone/>
            </a:pPr>
            <a:r>
              <a:rPr lang="en-US" sz="2000" dirty="0" smtClean="0"/>
              <a:t> </a:t>
            </a:r>
          </a:p>
          <a:p>
            <a:pPr algn="ctr" eaLnBrk="1" hangingPunct="1">
              <a:buFontTx/>
              <a:buNone/>
            </a:pPr>
            <a:endParaRPr lang="en-US" dirty="0" smtClean="0"/>
          </a:p>
        </p:txBody>
      </p:sp>
      <p:sp>
        <p:nvSpPr>
          <p:cNvPr id="3" name="Slide Number Placeholder 2"/>
          <p:cNvSpPr>
            <a:spLocks noGrp="1"/>
          </p:cNvSpPr>
          <p:nvPr>
            <p:ph type="sldNum" sz="quarter" idx="12"/>
          </p:nvPr>
        </p:nvSpPr>
        <p:spPr/>
        <p:txBody>
          <a:bodyPr/>
          <a:lstStyle/>
          <a:p>
            <a:fld id="{C839977E-EAC6-4CBE-AE0E-153E042775AB}" type="slidenum">
              <a:rPr lang="en-US" smtClean="0"/>
              <a:pPr/>
              <a:t>12</a:t>
            </a:fld>
            <a:endParaRPr lang="en-US"/>
          </a:p>
        </p:txBody>
      </p:sp>
    </p:spTree>
    <p:extLst>
      <p:ext uri="{BB962C8B-B14F-4D97-AF65-F5344CB8AC3E}">
        <p14:creationId xmlns:p14="http://schemas.microsoft.com/office/powerpoint/2010/main" val="414461269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8"/>
          <p:cNvSpPr>
            <a:spLocks noGrp="1" noChangeArrowheads="1"/>
          </p:cNvSpPr>
          <p:nvPr>
            <p:ph type="title"/>
          </p:nvPr>
        </p:nvSpPr>
        <p:spPr>
          <a:xfrm>
            <a:off x="1371600" y="183178"/>
            <a:ext cx="6934200" cy="584775"/>
          </a:xfrm>
          <a:prstGeom prst="rect">
            <a:avLst/>
          </a:prstGeom>
          <a:noFill/>
        </p:spPr>
        <p:txBody>
          <a:bodyPr wrap="square">
            <a:spAutoFit/>
          </a:bodyPr>
          <a:lstStyle/>
          <a:p>
            <a:pPr algn="ctr" eaLnBrk="1" hangingPunct="1"/>
            <a:r>
              <a:rPr lang="en-US" sz="3200" b="1" dirty="0" smtClean="0"/>
              <a:t>Flowchart for SI and CI</a:t>
            </a:r>
          </a:p>
        </p:txBody>
      </p:sp>
      <p:pic>
        <p:nvPicPr>
          <p:cNvPr id="4099" name="Picture 3"/>
          <p:cNvPicPr>
            <a:picLocks noChangeAspect="1" noChangeArrowheads="1"/>
          </p:cNvPicPr>
          <p:nvPr/>
        </p:nvPicPr>
        <p:blipFill>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86000" y="1066800"/>
            <a:ext cx="54864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13</a:t>
            </a:fld>
            <a:endParaRPr lang="en-US"/>
          </a:p>
        </p:txBody>
      </p:sp>
      <p:sp>
        <p:nvSpPr>
          <p:cNvPr id="7" name="Content Placeholder 6"/>
          <p:cNvSpPr>
            <a:spLocks noGrp="1"/>
          </p:cNvSpPr>
          <p:nvPr>
            <p:ph idx="1"/>
          </p:nvPr>
        </p:nvSpPr>
        <p:spPr/>
        <p:txBody>
          <a:bodyPr/>
          <a:lstStyle/>
          <a:p>
            <a:pPr>
              <a:buNone/>
            </a:pPr>
            <a:r>
              <a:rPr lang="en-US" dirty="0" smtClean="0"/>
              <a:t> </a:t>
            </a:r>
            <a:endParaRPr lang="en-US" dirty="0"/>
          </a:p>
        </p:txBody>
      </p:sp>
    </p:spTree>
    <p:extLst>
      <p:ext uri="{BB962C8B-B14F-4D97-AF65-F5344CB8AC3E}">
        <p14:creationId xmlns:p14="http://schemas.microsoft.com/office/powerpoint/2010/main" val="4144612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839977E-EAC6-4CBE-AE0E-153E042775AB}" type="slidenum">
              <a:rPr lang="en-US" smtClean="0"/>
              <a:pPr/>
              <a:t>14</a:t>
            </a:fld>
            <a:endParaRPr lang="en-US"/>
          </a:p>
        </p:txBody>
      </p:sp>
      <p:sp>
        <p:nvSpPr>
          <p:cNvPr id="4" name="Title 3"/>
          <p:cNvSpPr>
            <a:spLocks noGrp="1"/>
          </p:cNvSpPr>
          <p:nvPr>
            <p:ph type="title"/>
          </p:nvPr>
        </p:nvSpPr>
        <p:spPr/>
        <p:txBody>
          <a:bodyPr>
            <a:normAutofit/>
          </a:bodyPr>
          <a:lstStyle/>
          <a:p>
            <a:pPr algn="ctr"/>
            <a:r>
              <a:rPr lang="en-US" sz="2800" b="1" dirty="0" smtClean="0">
                <a:solidFill>
                  <a:schemeClr val="tx2"/>
                </a:solidFill>
              </a:rPr>
              <a:t>To convert Celsius to Fahrenheit &amp; vice versa</a:t>
            </a:r>
            <a:endParaRPr lang="en-US" sz="2800" b="1" dirty="0"/>
          </a:p>
        </p:txBody>
      </p:sp>
      <p:pic>
        <p:nvPicPr>
          <p:cNvPr id="5" name="Picture 2"/>
          <p:cNvPicPr>
            <a:picLocks noGrp="1" noChangeAspect="1" noChangeArrowheads="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990600"/>
            <a:ext cx="5791200"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143001" y="21021"/>
            <a:ext cx="7239000" cy="867283"/>
          </a:xfrm>
          <a:prstGeom prst="rect">
            <a:avLst/>
          </a:prstGeom>
        </p:spPr>
        <p:txBody>
          <a:bodyPr>
            <a:noAutofit/>
          </a:bodyPr>
          <a:lstStyle/>
          <a:p>
            <a:pPr algn="ctr"/>
            <a:r>
              <a:rPr lang="en-US" sz="3200" b="1" dirty="0" smtClean="0"/>
              <a:t>Flowchart for </a:t>
            </a:r>
            <a:r>
              <a:rPr lang="en-US" sz="3200" b="1" dirty="0"/>
              <a:t>arithmetic operations</a:t>
            </a:r>
            <a:endParaRPr lang="en-US" sz="3200" b="1" dirty="0" smtClean="0">
              <a:solidFill>
                <a:schemeClr val="tx1"/>
              </a:solidFill>
            </a:endParaRPr>
          </a:p>
        </p:txBody>
      </p:sp>
      <p:sp>
        <p:nvSpPr>
          <p:cNvPr id="10245" name="Rectangle 3"/>
          <p:cNvSpPr>
            <a:spLocks noGrp="1" noChangeArrowheads="1"/>
          </p:cNvSpPr>
          <p:nvPr>
            <p:ph idx="1"/>
          </p:nvPr>
        </p:nvSpPr>
        <p:spPr>
          <a:prstGeom prst="rect">
            <a:avLst/>
          </a:prstGeom>
        </p:spPr>
        <p:txBody>
          <a:bodyPr/>
          <a:lstStyle/>
          <a:p>
            <a:pPr eaLnBrk="1" hangingPunct="1">
              <a:buNone/>
            </a:pPr>
            <a:r>
              <a:rPr lang="en-US" sz="2400" dirty="0" smtClean="0">
                <a:solidFill>
                  <a:schemeClr val="tx2"/>
                </a:solidFill>
              </a:rPr>
              <a:t> </a:t>
            </a:r>
          </a:p>
        </p:txBody>
      </p:sp>
      <p:pic>
        <p:nvPicPr>
          <p:cNvPr id="7" name="Picture 3"/>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0" y="990600"/>
            <a:ext cx="5334000" cy="5487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C839977E-EAC6-4CBE-AE0E-153E042775AB}" type="slidenum">
              <a:rPr lang="en-US" smtClean="0"/>
              <a:pPr/>
              <a:t>15</a:t>
            </a:fld>
            <a:endParaRPr lang="en-US"/>
          </a:p>
        </p:txBody>
      </p:sp>
    </p:spTree>
    <p:extLst>
      <p:ext uri="{BB962C8B-B14F-4D97-AF65-F5344CB8AC3E}">
        <p14:creationId xmlns:p14="http://schemas.microsoft.com/office/powerpoint/2010/main" val="35073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Effect transition="in" filter="blinds(horizontal)">
                                      <p:cBhvr>
                                        <p:cTn id="7" dur="500"/>
                                        <p:tgtEl>
                                          <p:spTgt spid="10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9201" y="21021"/>
            <a:ext cx="7162800" cy="867283"/>
          </a:xfrm>
          <a:prstGeom prst="rect">
            <a:avLst/>
          </a:prstGeom>
        </p:spPr>
        <p:txBody>
          <a:bodyPr>
            <a:normAutofit/>
          </a:bodyPr>
          <a:lstStyle/>
          <a:p>
            <a:pPr algn="ctr" eaLnBrk="1" hangingPunct="1"/>
            <a:r>
              <a:rPr lang="en-US" sz="3200" b="1" dirty="0" smtClean="0"/>
              <a:t>Largest of  3 Numbers contd.</a:t>
            </a:r>
          </a:p>
        </p:txBody>
      </p:sp>
      <p:sp>
        <p:nvSpPr>
          <p:cNvPr id="3" name="Slide Number Placeholder 2"/>
          <p:cNvSpPr>
            <a:spLocks noGrp="1"/>
          </p:cNvSpPr>
          <p:nvPr>
            <p:ph type="sldNum" sz="quarter" idx="12"/>
          </p:nvPr>
        </p:nvSpPr>
        <p:spPr/>
        <p:txBody>
          <a:bodyPr/>
          <a:lstStyle/>
          <a:p>
            <a:fld id="{C839977E-EAC6-4CBE-AE0E-153E042775AB}" type="slidenum">
              <a:rPr lang="en-US" smtClean="0"/>
              <a:pPr/>
              <a:t>16</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219200" y="990600"/>
            <a:ext cx="7924800" cy="5867400"/>
          </a:xfrm>
          <a:prstGeom prst="rect">
            <a:avLst/>
          </a:prstGeom>
          <a:noFill/>
          <a:ln w="9525">
            <a:noFill/>
            <a:miter lim="800000"/>
            <a:headEnd/>
            <a:tailEnd/>
          </a:ln>
        </p:spPr>
      </p:pic>
    </p:spTree>
    <p:extLst>
      <p:ext uri="{BB962C8B-B14F-4D97-AF65-F5344CB8AC3E}">
        <p14:creationId xmlns:p14="http://schemas.microsoft.com/office/powerpoint/2010/main" val="904321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839977E-EAC6-4CBE-AE0E-153E042775AB}" type="slidenum">
              <a:rPr lang="en-US" smtClean="0"/>
              <a:pPr/>
              <a:t>17</a:t>
            </a:fld>
            <a:endParaRPr lang="en-US"/>
          </a:p>
        </p:txBody>
      </p:sp>
      <p:sp>
        <p:nvSpPr>
          <p:cNvPr id="6" name="Title 5"/>
          <p:cNvSpPr>
            <a:spLocks noGrp="1"/>
          </p:cNvSpPr>
          <p:nvPr>
            <p:ph type="title"/>
          </p:nvPr>
        </p:nvSpPr>
        <p:spPr/>
        <p:txBody>
          <a:bodyPr>
            <a:normAutofit/>
          </a:bodyPr>
          <a:lstStyle/>
          <a:p>
            <a:pPr algn="ctr"/>
            <a:r>
              <a:rPr lang="en-IN" sz="3100" b="1" dirty="0" smtClean="0"/>
              <a:t>Check whether the given no. is even or odd</a:t>
            </a:r>
            <a:r>
              <a:rPr lang="en-IN" dirty="0" smtClean="0"/>
              <a:t>	</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057400" y="990600"/>
            <a:ext cx="52578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1" y="21021"/>
            <a:ext cx="7239000" cy="867283"/>
          </a:xfrm>
        </p:spPr>
        <p:txBody>
          <a:bodyPr>
            <a:normAutofit/>
          </a:bodyPr>
          <a:lstStyle/>
          <a:p>
            <a:pPr algn="ctr"/>
            <a:r>
              <a:rPr lang="en-US" sz="3200" b="1" dirty="0" smtClean="0"/>
              <a:t>Flowchart to find factorial of given no</a:t>
            </a:r>
            <a:endParaRPr lang="en-US" sz="3200" b="1"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766763"/>
            <a:ext cx="7806558" cy="586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C839977E-EAC6-4CBE-AE0E-153E042775AB}" type="slidenum">
              <a:rPr lang="en-US" smtClean="0"/>
              <a:pPr/>
              <a:t>18</a:t>
            </a:fld>
            <a:endParaRPr lang="en-US"/>
          </a:p>
        </p:txBody>
      </p:sp>
    </p:spTree>
    <p:extLst>
      <p:ext uri="{BB962C8B-B14F-4D97-AF65-F5344CB8AC3E}">
        <p14:creationId xmlns:p14="http://schemas.microsoft.com/office/powerpoint/2010/main" val="340745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839977E-EAC6-4CBE-AE0E-153E042775AB}" type="slidenum">
              <a:rPr lang="en-US" smtClean="0"/>
              <a:pPr/>
              <a:t>19</a:t>
            </a:fld>
            <a:endParaRPr lang="en-US"/>
          </a:p>
        </p:txBody>
      </p:sp>
      <p:sp>
        <p:nvSpPr>
          <p:cNvPr id="6" name="Title 5"/>
          <p:cNvSpPr>
            <a:spLocks noGrp="1"/>
          </p:cNvSpPr>
          <p:nvPr>
            <p:ph type="title"/>
          </p:nvPr>
        </p:nvSpPr>
        <p:spPr/>
        <p:txBody>
          <a:bodyPr>
            <a:normAutofit/>
          </a:bodyPr>
          <a:lstStyle/>
          <a:p>
            <a:pPr algn="ctr"/>
            <a:r>
              <a:rPr lang="en-IN" sz="2800" b="1" dirty="0" smtClean="0"/>
              <a:t>Flowchart to find sum of natural numbers</a:t>
            </a:r>
            <a:endParaRPr lang="en-IN" sz="2800" b="1" dirty="0"/>
          </a:p>
        </p:txBody>
      </p:sp>
      <p:pic>
        <p:nvPicPr>
          <p:cNvPr id="4098" name="Picture 2"/>
          <p:cNvPicPr>
            <a:picLocks noChangeAspect="1" noChangeArrowheads="1"/>
          </p:cNvPicPr>
          <p:nvPr/>
        </p:nvPicPr>
        <p:blipFill>
          <a:blip r:embed="rId2" cstate="print"/>
          <a:srcRect/>
          <a:stretch>
            <a:fillRect/>
          </a:stretch>
        </p:blipFill>
        <p:spPr bwMode="auto">
          <a:xfrm>
            <a:off x="1981201" y="1100138"/>
            <a:ext cx="5257800" cy="5529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914400"/>
            <a:ext cx="7924800" cy="5943600"/>
          </a:xfrm>
        </p:spPr>
        <p:txBody>
          <a:bodyPr/>
          <a:lstStyle/>
          <a:p>
            <a:pPr marL="0" indent="0">
              <a:buNone/>
            </a:pPr>
            <a:endParaRPr lang="en-US" sz="2800" dirty="0" smtClean="0">
              <a:solidFill>
                <a:srgbClr val="002060"/>
              </a:solidFill>
            </a:endParaRPr>
          </a:p>
          <a:p>
            <a:pPr marL="0" indent="0">
              <a:buNone/>
            </a:pPr>
            <a:r>
              <a:rPr lang="en-US" sz="2800" dirty="0" smtClean="0">
                <a:solidFill>
                  <a:srgbClr val="002060"/>
                </a:solidFill>
              </a:rPr>
              <a:t>To learn the following concepts:</a:t>
            </a:r>
          </a:p>
          <a:p>
            <a:pPr>
              <a:buFont typeface="Wingdings" pitchFamily="2" charset="2"/>
              <a:buChar char="ü"/>
            </a:pPr>
            <a:endParaRPr lang="en-US" sz="2800" dirty="0" smtClean="0">
              <a:solidFill>
                <a:srgbClr val="002060"/>
              </a:solidFill>
            </a:endParaRPr>
          </a:p>
          <a:p>
            <a:pPr>
              <a:buFont typeface="Wingdings" pitchFamily="2" charset="2"/>
              <a:buChar char="Ø"/>
            </a:pPr>
            <a:r>
              <a:rPr lang="en-US" sz="2800" dirty="0" smtClean="0">
                <a:solidFill>
                  <a:srgbClr val="002060"/>
                </a:solidFill>
              </a:rPr>
              <a:t>Introduction </a:t>
            </a:r>
            <a:r>
              <a:rPr lang="en-US" sz="2800" dirty="0">
                <a:solidFill>
                  <a:srgbClr val="002060"/>
                </a:solidFill>
              </a:rPr>
              <a:t>to </a:t>
            </a:r>
            <a:r>
              <a:rPr lang="en-US" sz="2800" dirty="0" smtClean="0">
                <a:solidFill>
                  <a:srgbClr val="002060"/>
                </a:solidFill>
              </a:rPr>
              <a:t>flow charts .</a:t>
            </a:r>
          </a:p>
          <a:p>
            <a:pPr>
              <a:buNone/>
            </a:pPr>
            <a:endParaRPr lang="en-US" sz="2800" dirty="0" smtClean="0">
              <a:solidFill>
                <a:srgbClr val="002060"/>
              </a:solidFill>
            </a:endParaRPr>
          </a:p>
          <a:p>
            <a:pPr>
              <a:buFont typeface="Wingdings" pitchFamily="2" charset="2"/>
              <a:buChar char="Ø"/>
            </a:pPr>
            <a:r>
              <a:rPr lang="en-US" sz="2800" dirty="0" smtClean="0">
                <a:solidFill>
                  <a:srgbClr val="002060"/>
                </a:solidFill>
              </a:rPr>
              <a:t>Introduction to RAPTOR tool.</a:t>
            </a:r>
          </a:p>
          <a:p>
            <a:pPr>
              <a:buNone/>
            </a:pPr>
            <a:endParaRPr lang="en-US" sz="2800" dirty="0" smtClean="0">
              <a:solidFill>
                <a:srgbClr val="002060"/>
              </a:solidFill>
            </a:endParaRPr>
          </a:p>
          <a:p>
            <a:pPr>
              <a:buFont typeface="Wingdings" pitchFamily="2" charset="2"/>
              <a:buChar char="Ø"/>
            </a:pPr>
            <a:r>
              <a:rPr lang="en-US" sz="2800" dirty="0" smtClean="0">
                <a:solidFill>
                  <a:srgbClr val="002060"/>
                </a:solidFill>
              </a:rPr>
              <a:t>Implementing flowchart through RAPTOR tool for simple problems.</a:t>
            </a:r>
          </a:p>
          <a:p>
            <a:pPr marL="0" indent="0">
              <a:buNone/>
            </a:pPr>
            <a:endParaRPr lang="en-US" sz="2800" dirty="0">
              <a:solidFill>
                <a:srgbClr val="002060"/>
              </a:solidFill>
            </a:endParaRPr>
          </a:p>
        </p:txBody>
      </p:sp>
      <p:sp>
        <p:nvSpPr>
          <p:cNvPr id="3" name="Title 2"/>
          <p:cNvSpPr>
            <a:spLocks noGrp="1"/>
          </p:cNvSpPr>
          <p:nvPr>
            <p:ph type="title"/>
          </p:nvPr>
        </p:nvSpPr>
        <p:spPr/>
        <p:txBody>
          <a:bodyPr>
            <a:normAutofit/>
          </a:bodyPr>
          <a:lstStyle/>
          <a:p>
            <a:pPr algn="ctr"/>
            <a:r>
              <a:rPr lang="en-US" sz="3200" b="1" dirty="0" smtClean="0"/>
              <a:t>Objectives</a:t>
            </a:r>
            <a:endParaRPr lang="en-US" sz="3200" b="1" dirty="0"/>
          </a:p>
        </p:txBody>
      </p:sp>
    </p:spTree>
    <p:extLst>
      <p:ext uri="{BB962C8B-B14F-4D97-AF65-F5344CB8AC3E}">
        <p14:creationId xmlns:p14="http://schemas.microsoft.com/office/powerpoint/2010/main" val="1613656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21021"/>
            <a:ext cx="7848599" cy="867283"/>
          </a:xfrm>
        </p:spPr>
        <p:txBody>
          <a:bodyPr>
            <a:noAutofit/>
          </a:bodyPr>
          <a:lstStyle/>
          <a:p>
            <a:pPr algn="ctr"/>
            <a:r>
              <a:rPr lang="en-US" sz="3200" b="1" dirty="0" smtClean="0"/>
              <a:t>Flowchart to find sum of digits of a given no</a:t>
            </a:r>
            <a:endParaRPr lang="en-US" sz="3200" b="1" dirty="0"/>
          </a:p>
        </p:txBody>
      </p:sp>
      <p:sp>
        <p:nvSpPr>
          <p:cNvPr id="5" name="Slide Number Placeholder 4"/>
          <p:cNvSpPr>
            <a:spLocks noGrp="1"/>
          </p:cNvSpPr>
          <p:nvPr>
            <p:ph type="sldNum" sz="quarter" idx="12"/>
          </p:nvPr>
        </p:nvSpPr>
        <p:spPr/>
        <p:txBody>
          <a:bodyPr/>
          <a:lstStyle/>
          <a:p>
            <a:fld id="{C839977E-EAC6-4CBE-AE0E-153E042775AB}" type="slidenum">
              <a:rPr lang="en-US" smtClean="0"/>
              <a:pPr/>
              <a:t>20</a:t>
            </a:fld>
            <a:endParaRPr lang="en-US"/>
          </a:p>
        </p:txBody>
      </p:sp>
      <p:pic>
        <p:nvPicPr>
          <p:cNvPr id="5122" name="Picture 2"/>
          <p:cNvPicPr>
            <a:picLocks noGrp="1" noChangeAspect="1" noChangeArrowheads="1"/>
          </p:cNvPicPr>
          <p:nvPr>
            <p:ph idx="1"/>
          </p:nvPr>
        </p:nvPicPr>
        <p:blipFill>
          <a:blip r:embed="rId3" cstate="print"/>
          <a:srcRect/>
          <a:stretch>
            <a:fillRect/>
          </a:stretch>
        </p:blipFill>
        <p:spPr bwMode="auto">
          <a:xfrm>
            <a:off x="2286000" y="1066800"/>
            <a:ext cx="5334000" cy="5562600"/>
          </a:xfrm>
          <a:prstGeom prst="rect">
            <a:avLst/>
          </a:prstGeom>
          <a:noFill/>
          <a:ln w="9525">
            <a:noFill/>
            <a:miter lim="800000"/>
            <a:headEnd/>
            <a:tailEnd/>
          </a:ln>
        </p:spPr>
      </p:pic>
    </p:spTree>
    <p:extLst>
      <p:ext uri="{BB962C8B-B14F-4D97-AF65-F5344CB8AC3E}">
        <p14:creationId xmlns:p14="http://schemas.microsoft.com/office/powerpoint/2010/main" val="1659705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839977E-EAC6-4CBE-AE0E-153E042775AB}" type="slidenum">
              <a:rPr lang="en-US" smtClean="0"/>
              <a:pPr/>
              <a:t>21</a:t>
            </a:fld>
            <a:endParaRPr lang="en-US"/>
          </a:p>
        </p:txBody>
      </p:sp>
      <p:sp>
        <p:nvSpPr>
          <p:cNvPr id="6" name="Title 5"/>
          <p:cNvSpPr>
            <a:spLocks noGrp="1"/>
          </p:cNvSpPr>
          <p:nvPr>
            <p:ph type="title"/>
          </p:nvPr>
        </p:nvSpPr>
        <p:spPr/>
        <p:txBody>
          <a:bodyPr>
            <a:normAutofit/>
          </a:bodyPr>
          <a:lstStyle/>
          <a:p>
            <a:pPr algn="ctr"/>
            <a:r>
              <a:rPr lang="en-IN" sz="2800" b="1" dirty="0" smtClean="0"/>
              <a:t>Largest among n numbers</a:t>
            </a:r>
            <a:endParaRPr lang="en-IN" sz="2800" b="1"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143001" y="1066800"/>
            <a:ext cx="80010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066800"/>
            <a:ext cx="7467600" cy="5059363"/>
          </a:xfrm>
        </p:spPr>
        <p:txBody>
          <a:bodyPr/>
          <a:lstStyle/>
          <a:p>
            <a:pPr marL="0" indent="0">
              <a:buFont typeface="Wingdings" pitchFamily="2" charset="2"/>
              <a:buChar char="Ø"/>
            </a:pPr>
            <a:endParaRPr lang="en-US" sz="2800" dirty="0">
              <a:solidFill>
                <a:srgbClr val="002060"/>
              </a:solidFill>
            </a:endParaRPr>
          </a:p>
          <a:p>
            <a:pPr>
              <a:buFont typeface="Wingdings" pitchFamily="2" charset="2"/>
              <a:buChar char="Ø"/>
            </a:pPr>
            <a:r>
              <a:rPr lang="en-US" sz="2800" dirty="0" smtClean="0">
                <a:solidFill>
                  <a:srgbClr val="002060"/>
                </a:solidFill>
              </a:rPr>
              <a:t>Introduction </a:t>
            </a:r>
            <a:r>
              <a:rPr lang="en-US" sz="2800" dirty="0">
                <a:solidFill>
                  <a:srgbClr val="002060"/>
                </a:solidFill>
              </a:rPr>
              <a:t>to </a:t>
            </a:r>
            <a:r>
              <a:rPr lang="en-US" sz="2800" dirty="0" smtClean="0">
                <a:solidFill>
                  <a:srgbClr val="002060"/>
                </a:solidFill>
              </a:rPr>
              <a:t>Flowcharts .</a:t>
            </a:r>
          </a:p>
          <a:p>
            <a:pPr>
              <a:buFont typeface="Wingdings" pitchFamily="2" charset="2"/>
              <a:buChar char="Ø"/>
            </a:pPr>
            <a:endParaRPr lang="en-US" sz="2800" dirty="0">
              <a:solidFill>
                <a:srgbClr val="002060"/>
              </a:solidFill>
            </a:endParaRPr>
          </a:p>
          <a:p>
            <a:pPr>
              <a:buFont typeface="Wingdings" pitchFamily="2" charset="2"/>
              <a:buChar char="Ø"/>
            </a:pPr>
            <a:r>
              <a:rPr lang="en-US" sz="2800" dirty="0">
                <a:solidFill>
                  <a:srgbClr val="002060"/>
                </a:solidFill>
              </a:rPr>
              <a:t>Introduction to RAPTOR tool</a:t>
            </a:r>
            <a:r>
              <a:rPr lang="en-US" sz="2800" dirty="0" smtClean="0">
                <a:solidFill>
                  <a:srgbClr val="002060"/>
                </a:solidFill>
              </a:rPr>
              <a:t>.</a:t>
            </a:r>
          </a:p>
          <a:p>
            <a:pPr>
              <a:buFont typeface="Wingdings" pitchFamily="2" charset="2"/>
              <a:buChar char="Ø"/>
            </a:pPr>
            <a:endParaRPr lang="en-US" sz="2800" dirty="0">
              <a:solidFill>
                <a:srgbClr val="002060"/>
              </a:solidFill>
            </a:endParaRPr>
          </a:p>
          <a:p>
            <a:pPr>
              <a:buFont typeface="Wingdings" pitchFamily="2" charset="2"/>
              <a:buChar char="Ø"/>
            </a:pPr>
            <a:r>
              <a:rPr lang="en-US" sz="2800" dirty="0" smtClean="0">
                <a:solidFill>
                  <a:srgbClr val="002060"/>
                </a:solidFill>
              </a:rPr>
              <a:t>Implementing flowchart </a:t>
            </a:r>
            <a:r>
              <a:rPr lang="en-US" sz="2800" dirty="0">
                <a:solidFill>
                  <a:srgbClr val="002060"/>
                </a:solidFill>
              </a:rPr>
              <a:t>through RAPTOR tool for simple </a:t>
            </a:r>
            <a:r>
              <a:rPr lang="en-US" sz="2800" dirty="0" smtClean="0">
                <a:solidFill>
                  <a:srgbClr val="002060"/>
                </a:solidFill>
              </a:rPr>
              <a:t>problems.</a:t>
            </a:r>
            <a:endParaRPr lang="en-US" sz="2800" dirty="0">
              <a:solidFill>
                <a:srgbClr val="002060"/>
              </a:solidFill>
            </a:endParaRPr>
          </a:p>
          <a:p>
            <a:pPr marL="0" indent="0">
              <a:buFont typeface="Wingdings" pitchFamily="2" charset="2"/>
              <a:buChar char="Ø"/>
            </a:pPr>
            <a:endParaRPr lang="en-US" sz="2800" dirty="0">
              <a:solidFill>
                <a:srgbClr val="002060"/>
              </a:solidFill>
            </a:endParaRPr>
          </a:p>
          <a:p>
            <a:pPr>
              <a:buFont typeface="Wingdings" pitchFamily="2" charset="2"/>
              <a:buChar char="Ø"/>
            </a:pPr>
            <a:endParaRPr lang="en-US" sz="2800" dirty="0"/>
          </a:p>
        </p:txBody>
      </p:sp>
      <p:sp>
        <p:nvSpPr>
          <p:cNvPr id="3" name="Title 2"/>
          <p:cNvSpPr>
            <a:spLocks noGrp="1"/>
          </p:cNvSpPr>
          <p:nvPr>
            <p:ph type="title"/>
          </p:nvPr>
        </p:nvSpPr>
        <p:spPr/>
        <p:txBody>
          <a:bodyPr>
            <a:normAutofit/>
          </a:bodyPr>
          <a:lstStyle/>
          <a:p>
            <a:pPr algn="ctr"/>
            <a:r>
              <a:rPr lang="en-US" sz="3600" b="1" dirty="0" smtClean="0"/>
              <a:t>Summary</a:t>
            </a:r>
            <a:endParaRPr lang="en-US" sz="3600" b="1" dirty="0"/>
          </a:p>
        </p:txBody>
      </p:sp>
      <p:sp>
        <p:nvSpPr>
          <p:cNvPr id="6" name="Slide Number Placeholder 5"/>
          <p:cNvSpPr>
            <a:spLocks noGrp="1"/>
          </p:cNvSpPr>
          <p:nvPr>
            <p:ph type="sldNum" sz="quarter" idx="12"/>
          </p:nvPr>
        </p:nvSpPr>
        <p:spPr/>
        <p:txBody>
          <a:bodyPr/>
          <a:lstStyle/>
          <a:p>
            <a:fld id="{C839977E-EAC6-4CBE-AE0E-153E042775AB}" type="slidenum">
              <a:rPr lang="en-US" smtClean="0"/>
              <a:pPr/>
              <a:t>22</a:t>
            </a:fld>
            <a:endParaRPr lang="en-US"/>
          </a:p>
        </p:txBody>
      </p:sp>
    </p:spTree>
    <p:extLst>
      <p:ext uri="{BB962C8B-B14F-4D97-AF65-F5344CB8AC3E}">
        <p14:creationId xmlns:p14="http://schemas.microsoft.com/office/powerpoint/2010/main" val="1196501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1" y="914399"/>
            <a:ext cx="7924799" cy="5943601"/>
          </a:xfrm>
        </p:spPr>
        <p:txBody>
          <a:bodyPr/>
          <a:lstStyle/>
          <a:p>
            <a:pPr>
              <a:buFont typeface="Wingdings" pitchFamily="2" charset="2"/>
              <a:buChar char="ü"/>
            </a:pPr>
            <a:endParaRPr lang="en-US" sz="2800" dirty="0" smtClean="0">
              <a:solidFill>
                <a:schemeClr val="tx2"/>
              </a:solidFill>
            </a:endParaRPr>
          </a:p>
          <a:p>
            <a:pPr algn="just">
              <a:buFont typeface="Wingdings" pitchFamily="2" charset="2"/>
              <a:buChar char="Ø"/>
            </a:pPr>
            <a:r>
              <a:rPr lang="en-US" sz="2800" dirty="0" smtClean="0">
                <a:solidFill>
                  <a:schemeClr val="tx2"/>
                </a:solidFill>
              </a:rPr>
              <a:t> Flow chart and algorithm are used </a:t>
            </a:r>
            <a:r>
              <a:rPr lang="en-US" sz="2800" dirty="0">
                <a:solidFill>
                  <a:schemeClr val="tx2"/>
                </a:solidFill>
              </a:rPr>
              <a:t>to represent </a:t>
            </a:r>
            <a:r>
              <a:rPr lang="en-US" sz="2800" dirty="0" smtClean="0">
                <a:solidFill>
                  <a:schemeClr val="tx2"/>
                </a:solidFill>
              </a:rPr>
              <a:t> any computational problem.</a:t>
            </a:r>
          </a:p>
          <a:p>
            <a:pPr algn="just">
              <a:buFont typeface="Wingdings" pitchFamily="2" charset="2"/>
              <a:buChar char="ü"/>
            </a:pPr>
            <a:endParaRPr lang="en-US" sz="1200" dirty="0">
              <a:solidFill>
                <a:schemeClr val="tx2"/>
              </a:solidFill>
            </a:endParaRPr>
          </a:p>
          <a:p>
            <a:pPr lvl="1"/>
            <a:r>
              <a:rPr lang="en-US" b="1" dirty="0" smtClean="0">
                <a:solidFill>
                  <a:schemeClr val="tx2"/>
                </a:solidFill>
              </a:rPr>
              <a:t>Flowchart: </a:t>
            </a:r>
            <a:r>
              <a:rPr lang="en-US" dirty="0" smtClean="0">
                <a:solidFill>
                  <a:schemeClr val="tx2"/>
                </a:solidFill>
              </a:rPr>
              <a:t>It is </a:t>
            </a:r>
            <a:r>
              <a:rPr lang="en-US" dirty="0">
                <a:solidFill>
                  <a:schemeClr val="tx2"/>
                </a:solidFill>
              </a:rPr>
              <a:t>a</a:t>
            </a:r>
            <a:r>
              <a:rPr lang="en-US" b="1" dirty="0">
                <a:solidFill>
                  <a:schemeClr val="tx2"/>
                </a:solidFill>
              </a:rPr>
              <a:t> </a:t>
            </a:r>
            <a:r>
              <a:rPr lang="en-US" dirty="0">
                <a:solidFill>
                  <a:schemeClr val="tx2"/>
                </a:solidFill>
              </a:rPr>
              <a:t>graphical/pictorial representation of </a:t>
            </a:r>
            <a:r>
              <a:rPr lang="en-US" dirty="0" smtClean="0">
                <a:solidFill>
                  <a:schemeClr val="tx2"/>
                </a:solidFill>
              </a:rPr>
              <a:t>computation</a:t>
            </a:r>
          </a:p>
          <a:p>
            <a:pPr lvl="1">
              <a:buNone/>
            </a:pPr>
            <a:endParaRPr lang="en-US" dirty="0">
              <a:solidFill>
                <a:schemeClr val="tx2"/>
              </a:solidFill>
            </a:endParaRPr>
          </a:p>
          <a:p>
            <a:pPr lvl="1"/>
            <a:r>
              <a:rPr lang="en-US" b="1" dirty="0" smtClean="0">
                <a:solidFill>
                  <a:schemeClr val="tx2"/>
                </a:solidFill>
              </a:rPr>
              <a:t>Algorithm: </a:t>
            </a:r>
            <a:r>
              <a:rPr lang="en-US" dirty="0" smtClean="0">
                <a:solidFill>
                  <a:schemeClr val="tx2"/>
                </a:solidFill>
              </a:rPr>
              <a:t>Series of steps to solve a Problem and use English like statements</a:t>
            </a:r>
            <a:endParaRPr lang="en-US" b="1" dirty="0" smtClean="0">
              <a:solidFill>
                <a:schemeClr val="tx2"/>
              </a:solidFill>
            </a:endParaRPr>
          </a:p>
          <a:p>
            <a:endParaRPr lang="en-US" sz="2800" dirty="0">
              <a:solidFill>
                <a:schemeClr val="tx2"/>
              </a:solidFill>
            </a:endParaRPr>
          </a:p>
        </p:txBody>
      </p:sp>
      <p:sp>
        <p:nvSpPr>
          <p:cNvPr id="3" name="Title 2"/>
          <p:cNvSpPr>
            <a:spLocks noGrp="1"/>
          </p:cNvSpPr>
          <p:nvPr>
            <p:ph type="title"/>
          </p:nvPr>
        </p:nvSpPr>
        <p:spPr/>
        <p:txBody>
          <a:bodyPr>
            <a:normAutofit/>
          </a:bodyPr>
          <a:lstStyle/>
          <a:p>
            <a:pPr algn="ctr"/>
            <a:r>
              <a:rPr lang="en-US" sz="4000" b="1" dirty="0"/>
              <a:t>Representation of computation</a:t>
            </a:r>
          </a:p>
        </p:txBody>
      </p:sp>
      <p:sp>
        <p:nvSpPr>
          <p:cNvPr id="6" name="Slide Number Placeholder 5"/>
          <p:cNvSpPr>
            <a:spLocks noGrp="1"/>
          </p:cNvSpPr>
          <p:nvPr>
            <p:ph type="sldNum" sz="quarter" idx="12"/>
          </p:nvPr>
        </p:nvSpPr>
        <p:spPr/>
        <p:txBody>
          <a:bodyPr/>
          <a:lstStyle/>
          <a:p>
            <a:fld id="{C839977E-EAC6-4CBE-AE0E-153E042775AB}" type="slidenum">
              <a:rPr lang="en-US" smtClean="0"/>
              <a:pPr/>
              <a:t>3</a:t>
            </a:fld>
            <a:endParaRPr lang="en-US"/>
          </a:p>
        </p:txBody>
      </p:sp>
    </p:spTree>
    <p:extLst>
      <p:ext uri="{BB962C8B-B14F-4D97-AF65-F5344CB8AC3E}">
        <p14:creationId xmlns:p14="http://schemas.microsoft.com/office/powerpoint/2010/main" val="2534366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ChangeArrowheads="1"/>
          </p:cNvSpPr>
          <p:nvPr>
            <p:ph type="title"/>
          </p:nvPr>
        </p:nvSpPr>
        <p:spPr>
          <a:xfrm>
            <a:off x="1143001" y="21021"/>
            <a:ext cx="7239000" cy="867283"/>
          </a:xfrm>
          <a:prstGeom prst="rect">
            <a:avLst/>
          </a:prstGeom>
        </p:spPr>
        <p:txBody>
          <a:bodyPr>
            <a:normAutofit/>
          </a:bodyPr>
          <a:lstStyle/>
          <a:p>
            <a:pPr algn="ctr" eaLnBrk="1" hangingPunct="1"/>
            <a:r>
              <a:rPr lang="en-US" sz="3200" b="1" dirty="0" smtClean="0"/>
              <a:t>Key features of flow charts</a:t>
            </a:r>
            <a:endParaRPr lang="en-US" sz="3200" b="1" dirty="0" smtClean="0">
              <a:solidFill>
                <a:schemeClr val="tx1"/>
              </a:solidFill>
            </a:endParaRPr>
          </a:p>
        </p:txBody>
      </p:sp>
      <p:sp>
        <p:nvSpPr>
          <p:cNvPr id="30727" name="Rectangle 3"/>
          <p:cNvSpPr>
            <a:spLocks noGrp="1" noChangeArrowheads="1"/>
          </p:cNvSpPr>
          <p:nvPr>
            <p:ph idx="1"/>
          </p:nvPr>
        </p:nvSpPr>
        <p:spPr>
          <a:xfrm>
            <a:off x="1447800" y="1143000"/>
            <a:ext cx="7467600" cy="5059363"/>
          </a:xfrm>
          <a:prstGeom prst="rect">
            <a:avLst/>
          </a:prstGeom>
        </p:spPr>
        <p:txBody>
          <a:bodyPr>
            <a:noAutofit/>
          </a:bodyPr>
          <a:lstStyle/>
          <a:p>
            <a:pPr algn="just" eaLnBrk="1" hangingPunct="1">
              <a:lnSpc>
                <a:spcPct val="80000"/>
              </a:lnSpc>
              <a:buFont typeface="Wingdings" pitchFamily="2" charset="2"/>
              <a:buChar char="Ø"/>
            </a:pPr>
            <a:r>
              <a:rPr lang="en-US" sz="2000" dirty="0" smtClean="0">
                <a:solidFill>
                  <a:srgbClr val="002060"/>
                </a:solidFill>
              </a:rPr>
              <a:t>It is a  diagrammatic representation of computation.</a:t>
            </a:r>
          </a:p>
          <a:p>
            <a:pPr algn="just" eaLnBrk="1" hangingPunct="1">
              <a:lnSpc>
                <a:spcPct val="80000"/>
              </a:lnSpc>
              <a:buFont typeface="Wingdings" pitchFamily="2" charset="2"/>
              <a:buChar char="Ø"/>
            </a:pPr>
            <a:endParaRPr lang="en-US" sz="2000" dirty="0" smtClean="0">
              <a:solidFill>
                <a:srgbClr val="002060"/>
              </a:solidFill>
            </a:endParaRPr>
          </a:p>
          <a:p>
            <a:pPr algn="just" eaLnBrk="1" hangingPunct="1">
              <a:lnSpc>
                <a:spcPct val="80000"/>
              </a:lnSpc>
              <a:buFont typeface="Wingdings" pitchFamily="2" charset="2"/>
              <a:buChar char="Ø"/>
            </a:pPr>
            <a:r>
              <a:rPr lang="en-US" sz="2000" dirty="0" smtClean="0">
                <a:solidFill>
                  <a:srgbClr val="002060"/>
                </a:solidFill>
              </a:rPr>
              <a:t>It is also defined as a visual or graphical representation of    computation.</a:t>
            </a:r>
          </a:p>
          <a:p>
            <a:pPr algn="just" eaLnBrk="1" hangingPunct="1">
              <a:lnSpc>
                <a:spcPct val="80000"/>
              </a:lnSpc>
              <a:buFont typeface="Wingdings" pitchFamily="2" charset="2"/>
              <a:buChar char="Ø"/>
            </a:pPr>
            <a:endParaRPr lang="en-US" sz="2000" dirty="0" smtClean="0">
              <a:solidFill>
                <a:srgbClr val="002060"/>
              </a:solidFill>
            </a:endParaRPr>
          </a:p>
          <a:p>
            <a:pPr algn="just" eaLnBrk="1" hangingPunct="1">
              <a:lnSpc>
                <a:spcPct val="80000"/>
              </a:lnSpc>
              <a:buFont typeface="Wingdings" pitchFamily="2" charset="2"/>
              <a:buChar char="Ø"/>
            </a:pPr>
            <a:r>
              <a:rPr lang="en-US" sz="2000" dirty="0" smtClean="0">
                <a:solidFill>
                  <a:srgbClr val="002060"/>
                </a:solidFill>
              </a:rPr>
              <a:t>Using flowcharts it is easy to understand and analyze the problem.</a:t>
            </a:r>
          </a:p>
          <a:p>
            <a:pPr algn="just" eaLnBrk="1" hangingPunct="1">
              <a:lnSpc>
                <a:spcPct val="80000"/>
              </a:lnSpc>
              <a:buFont typeface="Wingdings" pitchFamily="2" charset="2"/>
              <a:buChar char="Ø"/>
            </a:pPr>
            <a:endParaRPr lang="en-US" sz="2000" dirty="0" smtClean="0">
              <a:solidFill>
                <a:srgbClr val="002060"/>
              </a:solidFill>
            </a:endParaRPr>
          </a:p>
          <a:p>
            <a:pPr algn="just" eaLnBrk="1" hangingPunct="1">
              <a:lnSpc>
                <a:spcPct val="80000"/>
              </a:lnSpc>
              <a:buFont typeface="Wingdings" pitchFamily="2" charset="2"/>
              <a:buChar char="Ø"/>
            </a:pPr>
            <a:r>
              <a:rPr lang="en-US" sz="2000" dirty="0" smtClean="0">
                <a:solidFill>
                  <a:srgbClr val="002060"/>
                </a:solidFill>
              </a:rPr>
              <a:t>It is an useful aid for programmers and system analysts. </a:t>
            </a:r>
          </a:p>
          <a:p>
            <a:pPr algn="just" eaLnBrk="1" hangingPunct="1">
              <a:lnSpc>
                <a:spcPct val="80000"/>
              </a:lnSpc>
              <a:buFont typeface="Wingdings" pitchFamily="2" charset="2"/>
              <a:buChar char="Ø"/>
            </a:pPr>
            <a:endParaRPr lang="en-US" sz="2000" dirty="0" smtClean="0">
              <a:solidFill>
                <a:srgbClr val="002060"/>
              </a:solidFill>
            </a:endParaRPr>
          </a:p>
          <a:p>
            <a:pPr algn="just" eaLnBrk="1" hangingPunct="1">
              <a:lnSpc>
                <a:spcPct val="80000"/>
              </a:lnSpc>
              <a:buFont typeface="Wingdings" pitchFamily="2" charset="2"/>
              <a:buChar char="Ø"/>
            </a:pPr>
            <a:r>
              <a:rPr lang="en-US" sz="2000" dirty="0" smtClean="0">
                <a:solidFill>
                  <a:srgbClr val="002060"/>
                </a:solidFill>
              </a:rPr>
              <a:t>It is machine independent. They can be used for any type of  logic.</a:t>
            </a:r>
          </a:p>
          <a:p>
            <a:pPr algn="just" eaLnBrk="1" hangingPunct="1">
              <a:lnSpc>
                <a:spcPct val="80000"/>
              </a:lnSpc>
              <a:buFont typeface="Wingdings" pitchFamily="2" charset="2"/>
              <a:buChar char="Ø"/>
            </a:pPr>
            <a:endParaRPr lang="en-US" sz="2000" dirty="0" smtClean="0">
              <a:solidFill>
                <a:srgbClr val="002060"/>
              </a:solidFill>
            </a:endParaRPr>
          </a:p>
          <a:p>
            <a:pPr algn="just" eaLnBrk="1" hangingPunct="1">
              <a:lnSpc>
                <a:spcPct val="80000"/>
              </a:lnSpc>
              <a:buFont typeface="Wingdings" pitchFamily="2" charset="2"/>
              <a:buChar char="Ø"/>
            </a:pPr>
            <a:r>
              <a:rPr lang="en-US" sz="2000" b="1" dirty="0" smtClean="0">
                <a:solidFill>
                  <a:srgbClr val="002060"/>
                </a:solidFill>
              </a:rPr>
              <a:t>RAPTOR tool is used for creating flowcharts. </a:t>
            </a:r>
          </a:p>
        </p:txBody>
      </p:sp>
      <p:sp>
        <p:nvSpPr>
          <p:cNvPr id="3" name="Slide Number Placeholder 2"/>
          <p:cNvSpPr>
            <a:spLocks noGrp="1"/>
          </p:cNvSpPr>
          <p:nvPr>
            <p:ph type="sldNum" sz="quarter" idx="12"/>
          </p:nvPr>
        </p:nvSpPr>
        <p:spPr/>
        <p:txBody>
          <a:bodyPr/>
          <a:lstStyle/>
          <a:p>
            <a:fld id="{C839977E-EAC6-4CBE-AE0E-153E042775AB}" type="slidenum">
              <a:rPr lang="en-US" smtClean="0"/>
              <a:pPr/>
              <a:t>4</a:t>
            </a:fld>
            <a:endParaRPr lang="en-US"/>
          </a:p>
        </p:txBody>
      </p:sp>
    </p:spTree>
    <p:extLst>
      <p:ext uri="{BB962C8B-B14F-4D97-AF65-F5344CB8AC3E}">
        <p14:creationId xmlns:p14="http://schemas.microsoft.com/office/powerpoint/2010/main" val="226026464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Basic Flowchart Symbols</a:t>
            </a:r>
            <a:endParaRPr lang="en-US" sz="2800" b="1" dirty="0"/>
          </a:p>
        </p:txBody>
      </p:sp>
      <p:pic>
        <p:nvPicPr>
          <p:cNvPr id="1028" name="Picture 4" descr="http://www.wiley.com/college/busin/icmis/oakman/outline/chap05/images/f5_02.gif">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959549"/>
            <a:ext cx="7924800" cy="536505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C839977E-EAC6-4CBE-AE0E-153E042775AB}" type="slidenum">
              <a:rPr lang="en-US" smtClean="0"/>
              <a:pPr/>
              <a:t>5</a:t>
            </a:fld>
            <a:endParaRPr lang="en-US"/>
          </a:p>
        </p:txBody>
      </p:sp>
    </p:spTree>
    <p:extLst>
      <p:ext uri="{BB962C8B-B14F-4D97-AF65-F5344CB8AC3E}">
        <p14:creationId xmlns:p14="http://schemas.microsoft.com/office/powerpoint/2010/main" val="2094831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839977E-EAC6-4CBE-AE0E-153E042775AB}" type="slidenum">
              <a:rPr lang="en-US" smtClean="0"/>
              <a:pPr/>
              <a:t>6</a:t>
            </a:fld>
            <a:endParaRPr lang="en-US"/>
          </a:p>
        </p:txBody>
      </p:sp>
      <p:sp>
        <p:nvSpPr>
          <p:cNvPr id="6" name="Title 5"/>
          <p:cNvSpPr>
            <a:spLocks noGrp="1"/>
          </p:cNvSpPr>
          <p:nvPr>
            <p:ph type="title"/>
          </p:nvPr>
        </p:nvSpPr>
        <p:spPr/>
        <p:txBody>
          <a:bodyPr>
            <a:normAutofit/>
          </a:bodyPr>
          <a:lstStyle/>
          <a:p>
            <a:pPr algn="ctr"/>
            <a:r>
              <a:rPr lang="en-US" sz="2800" b="1" dirty="0" smtClean="0"/>
              <a:t>Basic Flowchart Symbols – contd..</a:t>
            </a:r>
            <a:endParaRPr lang="en-IN" sz="2800" dirty="0"/>
          </a:p>
        </p:txBody>
      </p:sp>
      <p:pic>
        <p:nvPicPr>
          <p:cNvPr id="8" name="Picture 7" descr="flowchart-symbol-connector.png"/>
          <p:cNvPicPr>
            <a:picLocks noChangeAspect="1"/>
          </p:cNvPicPr>
          <p:nvPr/>
        </p:nvPicPr>
        <p:blipFill>
          <a:blip r:embed="rId2" cstate="print"/>
          <a:stretch>
            <a:fillRect/>
          </a:stretch>
        </p:blipFill>
        <p:spPr>
          <a:xfrm>
            <a:off x="1447800" y="1295400"/>
            <a:ext cx="1358730" cy="1295238"/>
          </a:xfrm>
          <a:prstGeom prst="rect">
            <a:avLst/>
          </a:prstGeom>
        </p:spPr>
      </p:pic>
      <p:sp>
        <p:nvSpPr>
          <p:cNvPr id="9" name="Rectangle 8"/>
          <p:cNvSpPr/>
          <p:nvPr/>
        </p:nvSpPr>
        <p:spPr>
          <a:xfrm>
            <a:off x="3429000" y="1295400"/>
            <a:ext cx="5715000" cy="1015663"/>
          </a:xfrm>
          <a:prstGeom prst="rect">
            <a:avLst/>
          </a:prstGeom>
        </p:spPr>
        <p:txBody>
          <a:bodyPr wrap="square">
            <a:spAutoFit/>
          </a:bodyPr>
          <a:lstStyle/>
          <a:p>
            <a:r>
              <a:rPr lang="en-IN" sz="2000" b="1" dirty="0" smtClean="0"/>
              <a:t>Connector Symbol</a:t>
            </a:r>
          </a:p>
          <a:p>
            <a:r>
              <a:rPr lang="en-IN" sz="2000" dirty="0" smtClean="0"/>
              <a:t>Indicates that the flow continues where a matching symbol (containing the same letter) has been placed.</a:t>
            </a:r>
            <a:endParaRPr lang="en-IN" sz="2000" dirty="0"/>
          </a:p>
        </p:txBody>
      </p:sp>
      <p:pic>
        <p:nvPicPr>
          <p:cNvPr id="11" name="Picture 10" descr="flowchart-symbol-subroutine.png"/>
          <p:cNvPicPr>
            <a:picLocks noChangeAspect="1"/>
          </p:cNvPicPr>
          <p:nvPr/>
        </p:nvPicPr>
        <p:blipFill>
          <a:blip r:embed="rId3" cstate="print"/>
          <a:stretch>
            <a:fillRect/>
          </a:stretch>
        </p:blipFill>
        <p:spPr>
          <a:xfrm>
            <a:off x="1244892" y="3048000"/>
            <a:ext cx="2336508" cy="1371429"/>
          </a:xfrm>
          <a:prstGeom prst="rect">
            <a:avLst/>
          </a:prstGeom>
        </p:spPr>
      </p:pic>
      <p:sp>
        <p:nvSpPr>
          <p:cNvPr id="12" name="Rectangle 11"/>
          <p:cNvSpPr/>
          <p:nvPr/>
        </p:nvSpPr>
        <p:spPr>
          <a:xfrm>
            <a:off x="3429000" y="2895600"/>
            <a:ext cx="5715000" cy="1477328"/>
          </a:xfrm>
          <a:prstGeom prst="rect">
            <a:avLst/>
          </a:prstGeom>
        </p:spPr>
        <p:txBody>
          <a:bodyPr wrap="square">
            <a:spAutoFit/>
          </a:bodyPr>
          <a:lstStyle/>
          <a:p>
            <a:r>
              <a:rPr lang="en-IN" b="1" dirty="0" smtClean="0"/>
              <a:t>Subroutine Symbol</a:t>
            </a:r>
          </a:p>
          <a:p>
            <a:r>
              <a:rPr lang="en-IN" dirty="0" smtClean="0"/>
              <a:t>Indicates a sequence of actions that perform a specific task embedded within a larger process. This sequence of actions could be described in more detail on a separate flowchart.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839977E-EAC6-4CBE-AE0E-153E042775AB}" type="slidenum">
              <a:rPr lang="en-US" smtClean="0"/>
              <a:pPr/>
              <a:t>7</a:t>
            </a:fld>
            <a:endParaRPr lang="en-US"/>
          </a:p>
        </p:txBody>
      </p:sp>
      <p:sp>
        <p:nvSpPr>
          <p:cNvPr id="4" name="Title 3"/>
          <p:cNvSpPr>
            <a:spLocks noGrp="1"/>
          </p:cNvSpPr>
          <p:nvPr>
            <p:ph type="title"/>
          </p:nvPr>
        </p:nvSpPr>
        <p:spPr/>
        <p:txBody>
          <a:bodyPr>
            <a:normAutofit/>
          </a:bodyPr>
          <a:lstStyle/>
          <a:p>
            <a:pPr algn="ctr"/>
            <a:r>
              <a:rPr lang="en-US" sz="3200" b="1" dirty="0" smtClean="0"/>
              <a:t>Basic Flowchart </a:t>
            </a:r>
            <a:endParaRPr lang="en-US" sz="3200" b="1"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1600200" y="1066800"/>
            <a:ext cx="7086600" cy="5562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RAPTOR</a:t>
            </a:r>
            <a:endParaRPr lang="en-US" sz="3200" b="1" dirty="0"/>
          </a:p>
        </p:txBody>
      </p:sp>
      <p:sp>
        <p:nvSpPr>
          <p:cNvPr id="3" name="Content Placeholder 2"/>
          <p:cNvSpPr>
            <a:spLocks noGrp="1"/>
          </p:cNvSpPr>
          <p:nvPr>
            <p:ph idx="1"/>
          </p:nvPr>
        </p:nvSpPr>
        <p:spPr>
          <a:xfrm>
            <a:off x="1219200" y="1219200"/>
            <a:ext cx="7924800" cy="4906963"/>
          </a:xfrm>
        </p:spPr>
        <p:txBody>
          <a:bodyPr>
            <a:normAutofit/>
          </a:bodyPr>
          <a:lstStyle/>
          <a:p>
            <a:pPr>
              <a:buFont typeface="Wingdings" pitchFamily="2" charset="2"/>
              <a:buChar char="Ø"/>
            </a:pPr>
            <a:r>
              <a:rPr lang="en-US" sz="2800" dirty="0" smtClean="0">
                <a:solidFill>
                  <a:srgbClr val="002060"/>
                </a:solidFill>
              </a:rPr>
              <a:t>RAPTOR , the </a:t>
            </a:r>
            <a:r>
              <a:rPr lang="en-US" sz="2800" b="1" dirty="0">
                <a:solidFill>
                  <a:srgbClr val="002060"/>
                </a:solidFill>
              </a:rPr>
              <a:t>R</a:t>
            </a:r>
            <a:r>
              <a:rPr lang="en-US" sz="2800" dirty="0" smtClean="0">
                <a:solidFill>
                  <a:srgbClr val="002060"/>
                </a:solidFill>
              </a:rPr>
              <a:t>apid  </a:t>
            </a:r>
            <a:r>
              <a:rPr lang="en-US" sz="2800" b="1" dirty="0" smtClean="0">
                <a:solidFill>
                  <a:srgbClr val="002060"/>
                </a:solidFill>
              </a:rPr>
              <a:t>A</a:t>
            </a:r>
            <a:r>
              <a:rPr lang="en-US" sz="2800" dirty="0" smtClean="0">
                <a:solidFill>
                  <a:srgbClr val="002060"/>
                </a:solidFill>
              </a:rPr>
              <a:t>lgorithmic </a:t>
            </a:r>
            <a:r>
              <a:rPr lang="en-US" sz="2800" b="1" dirty="0" smtClean="0">
                <a:solidFill>
                  <a:srgbClr val="002060"/>
                </a:solidFill>
              </a:rPr>
              <a:t>P</a:t>
            </a:r>
            <a:r>
              <a:rPr lang="en-US" sz="2800" dirty="0" smtClean="0">
                <a:solidFill>
                  <a:srgbClr val="002060"/>
                </a:solidFill>
              </a:rPr>
              <a:t>rototyping </a:t>
            </a:r>
            <a:r>
              <a:rPr lang="en-US" sz="2800" b="1" dirty="0" smtClean="0">
                <a:solidFill>
                  <a:srgbClr val="002060"/>
                </a:solidFill>
              </a:rPr>
              <a:t>T</a:t>
            </a:r>
            <a:r>
              <a:rPr lang="en-US" sz="2800" dirty="0" smtClean="0">
                <a:solidFill>
                  <a:srgbClr val="002060"/>
                </a:solidFill>
              </a:rPr>
              <a:t>ool for </a:t>
            </a:r>
            <a:r>
              <a:rPr lang="en-US" sz="2800" b="1" dirty="0" smtClean="0">
                <a:solidFill>
                  <a:srgbClr val="002060"/>
                </a:solidFill>
              </a:rPr>
              <a:t>O</a:t>
            </a:r>
            <a:r>
              <a:rPr lang="en-US" sz="2800" dirty="0" smtClean="0">
                <a:solidFill>
                  <a:srgbClr val="002060"/>
                </a:solidFill>
              </a:rPr>
              <a:t>rdered </a:t>
            </a:r>
            <a:r>
              <a:rPr lang="en-US" sz="2800" b="1" dirty="0" smtClean="0">
                <a:solidFill>
                  <a:srgbClr val="002060"/>
                </a:solidFill>
              </a:rPr>
              <a:t>R</a:t>
            </a:r>
            <a:r>
              <a:rPr lang="en-US" sz="2800" dirty="0" smtClean="0">
                <a:solidFill>
                  <a:srgbClr val="002060"/>
                </a:solidFill>
              </a:rPr>
              <a:t>easoning, is a tool used for drawing and executing flowcharts.</a:t>
            </a:r>
          </a:p>
          <a:p>
            <a:pPr>
              <a:buFont typeface="Wingdings" pitchFamily="2" charset="2"/>
              <a:buChar char="Ø"/>
            </a:pPr>
            <a:endParaRPr lang="en-US" sz="2800" dirty="0">
              <a:solidFill>
                <a:srgbClr val="002060"/>
              </a:solidFill>
            </a:endParaRPr>
          </a:p>
          <a:p>
            <a:pPr>
              <a:buFont typeface="Wingdings" pitchFamily="2" charset="2"/>
              <a:buChar char="Ø"/>
            </a:pPr>
            <a:r>
              <a:rPr lang="en-US" sz="2800" dirty="0" smtClean="0">
                <a:solidFill>
                  <a:srgbClr val="002060"/>
                </a:solidFill>
              </a:rPr>
              <a:t>The RAPTOR development environment minimizes the amount of syntax so that leaner can focus on the solution steps,</a:t>
            </a:r>
            <a:endParaRPr lang="en-US" sz="2800" dirty="0">
              <a:solidFill>
                <a:srgbClr val="002060"/>
              </a:solidFill>
            </a:endParaRPr>
          </a:p>
        </p:txBody>
      </p:sp>
      <p:sp>
        <p:nvSpPr>
          <p:cNvPr id="6" name="Slide Number Placeholder 5"/>
          <p:cNvSpPr>
            <a:spLocks noGrp="1"/>
          </p:cNvSpPr>
          <p:nvPr>
            <p:ph type="sldNum" sz="quarter" idx="12"/>
          </p:nvPr>
        </p:nvSpPr>
        <p:spPr/>
        <p:txBody>
          <a:bodyPr/>
          <a:lstStyle/>
          <a:p>
            <a:fld id="{C839977E-EAC6-4CBE-AE0E-153E042775AB}" type="slidenum">
              <a:rPr lang="en-US" smtClean="0"/>
              <a:pPr/>
              <a:t>8</a:t>
            </a:fld>
            <a:endParaRPr lang="en-US"/>
          </a:p>
        </p:txBody>
      </p:sp>
    </p:spTree>
    <p:extLst>
      <p:ext uri="{BB962C8B-B14F-4D97-AF65-F5344CB8AC3E}">
        <p14:creationId xmlns:p14="http://schemas.microsoft.com/office/powerpoint/2010/main" val="403687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1021"/>
            <a:ext cx="7239000" cy="867283"/>
          </a:xfrm>
        </p:spPr>
        <p:txBody>
          <a:bodyPr>
            <a:normAutofit/>
          </a:bodyPr>
          <a:lstStyle/>
          <a:p>
            <a:pPr algn="ctr"/>
            <a:r>
              <a:rPr lang="en-US" sz="3200" b="1" dirty="0" smtClean="0"/>
              <a:t>Symbols used in RAPTOR</a:t>
            </a:r>
            <a:endParaRPr lang="en-US" sz="3200" b="1" dirty="0"/>
          </a:p>
        </p:txBody>
      </p:sp>
      <p:graphicFrame>
        <p:nvGraphicFramePr>
          <p:cNvPr id="7" name="Table 6"/>
          <p:cNvGraphicFramePr>
            <a:graphicFrameLocks noGrp="1"/>
          </p:cNvGraphicFramePr>
          <p:nvPr>
            <p:extLst>
              <p:ext uri="{D42A27DB-BD31-4B8C-83A1-F6EECF244321}">
                <p14:modId xmlns:p14="http://schemas.microsoft.com/office/powerpoint/2010/main" val="1620910937"/>
              </p:ext>
            </p:extLst>
          </p:nvPr>
        </p:nvGraphicFramePr>
        <p:xfrm>
          <a:off x="1263233" y="1394622"/>
          <a:ext cx="7725969" cy="4946742"/>
        </p:xfrm>
        <a:graphic>
          <a:graphicData uri="http://schemas.openxmlformats.org/drawingml/2006/table">
            <a:tbl>
              <a:tblPr firstRow="1" bandRow="1">
                <a:tableStyleId>{E8B1032C-EA38-4F05-BA0D-38AFFFC7BED3}</a:tableStyleId>
              </a:tblPr>
              <a:tblGrid>
                <a:gridCol w="1448619"/>
                <a:gridCol w="6277350"/>
              </a:tblGrid>
              <a:tr h="2414017">
                <a:tc>
                  <a:txBody>
                    <a:bodyPr/>
                    <a:lstStyle/>
                    <a:p>
                      <a:pPr algn="ctr"/>
                      <a:endParaRPr lang="en-US" dirty="0"/>
                    </a:p>
                  </a:txBody>
                  <a:tcPr/>
                </a:tc>
                <a:tc>
                  <a:txBody>
                    <a:bodyPr/>
                    <a:lstStyle/>
                    <a:p>
                      <a:pPr algn="just"/>
                      <a:r>
                        <a:rPr lang="en-US" sz="1600" b="0" dirty="0" smtClean="0"/>
                        <a:t>The </a:t>
                      </a:r>
                      <a:r>
                        <a:rPr lang="en-US" sz="1600" b="1" dirty="0" smtClean="0"/>
                        <a:t>assignment</a:t>
                      </a:r>
                      <a:r>
                        <a:rPr lang="en-US" sz="1600" b="0" dirty="0" smtClean="0"/>
                        <a:t> symbol is used to change the value of a variable. The right hand side of the assignment is evaluated, and the resulting value is placed in the variable on the left hand side. For example, consider the case where the value of x is currently 5, and the assignment "</a:t>
                      </a:r>
                      <a:r>
                        <a:rPr lang="en-US" sz="1600" b="0" kern="1200" dirty="0" smtClean="0">
                          <a:solidFill>
                            <a:schemeClr val="tx1"/>
                          </a:solidFill>
                          <a:effectLst/>
                          <a:latin typeface="+mn-lt"/>
                          <a:ea typeface="+mn-ea"/>
                          <a:cs typeface="+mn-cs"/>
                        </a:rPr>
                        <a:t>x &lt;- x + 1</a:t>
                      </a:r>
                      <a:r>
                        <a:rPr lang="en-US" sz="1600" b="0" dirty="0" smtClean="0"/>
                        <a:t>" is executed. First "x+1" is evaluated, yielding the result 6. Then the value of x is changed to be 6. Note that assignment is very different from mathematical equality. The statement should be read "Set x to x+1" instead of "x equals x+1". </a:t>
                      </a:r>
                      <a:endParaRPr lang="en-US" sz="1600" b="0" dirty="0">
                        <a:latin typeface="+mj-lt"/>
                      </a:endParaRPr>
                    </a:p>
                  </a:txBody>
                  <a:tcPr anchor="ctr" anchorCtr="1"/>
                </a:tc>
              </a:tr>
              <a:tr h="1187761">
                <a:tc>
                  <a:txBody>
                    <a:bodyPr/>
                    <a:lstStyle/>
                    <a:p>
                      <a:pPr algn="ctr"/>
                      <a:endParaRPr lang="en-US" dirty="0"/>
                    </a:p>
                  </a:txBody>
                  <a:tcPr/>
                </a:tc>
                <a:tc>
                  <a:txBody>
                    <a:bodyPr/>
                    <a:lstStyle/>
                    <a:p>
                      <a:pPr algn="just"/>
                      <a:r>
                        <a:rPr lang="en-US" sz="1600" dirty="0" smtClean="0"/>
                        <a:t>The </a:t>
                      </a:r>
                      <a:r>
                        <a:rPr lang="en-US" sz="1600" b="1" dirty="0" smtClean="0"/>
                        <a:t>call </a:t>
                      </a:r>
                      <a:r>
                        <a:rPr lang="en-US" sz="1600" dirty="0" smtClean="0"/>
                        <a:t>symbol is used to invoke procedures such as graphics routines and other instructor-provided procedures. The call symbol is also used to run subcharts included in a Raptor program.</a:t>
                      </a:r>
                      <a:endParaRPr lang="en-US" sz="1600" b="0" dirty="0">
                        <a:latin typeface="+mj-lt"/>
                      </a:endParaRPr>
                    </a:p>
                  </a:txBody>
                  <a:tcPr anchor="ctr" anchorCtr="1"/>
                </a:tc>
              </a:tr>
              <a:tr h="1344964">
                <a:tc>
                  <a:txBody>
                    <a:bodyPr/>
                    <a:lstStyle/>
                    <a:p>
                      <a:pPr algn="ctr"/>
                      <a:endParaRPr lang="en-US" dirty="0"/>
                    </a:p>
                  </a:txBody>
                  <a:tcPr/>
                </a:tc>
                <a:tc>
                  <a:txBody>
                    <a:bodyPr/>
                    <a:lstStyle/>
                    <a:p>
                      <a:pPr algn="just"/>
                      <a:r>
                        <a:rPr lang="en-US" sz="1600" dirty="0" smtClean="0"/>
                        <a:t>The </a:t>
                      </a:r>
                      <a:r>
                        <a:rPr lang="en-US" sz="1600" b="1" dirty="0" smtClean="0"/>
                        <a:t>input</a:t>
                      </a:r>
                      <a:r>
                        <a:rPr lang="en-US" sz="1600" dirty="0" smtClean="0"/>
                        <a:t> symbol is used to ask the user for a number or string while the flowchart is executing. When an input symbol is executed, the user will be prompted with a dialog to enter a value that can be interpreted as either a number or string, depending on what the user types.</a:t>
                      </a:r>
                      <a:endParaRPr lang="en-US" sz="1600" b="0" dirty="0">
                        <a:latin typeface="+mj-lt"/>
                      </a:endParaRPr>
                    </a:p>
                  </a:txBody>
                  <a:tcPr anchor="ctr" anchorCtr="1"/>
                </a:tc>
              </a:tr>
            </a:tbl>
          </a:graphicData>
        </a:graphic>
      </p:graphicFrame>
      <p:grpSp>
        <p:nvGrpSpPr>
          <p:cNvPr id="3" name="Group 2"/>
          <p:cNvGrpSpPr/>
          <p:nvPr/>
        </p:nvGrpSpPr>
        <p:grpSpPr>
          <a:xfrm>
            <a:off x="1071323" y="2286000"/>
            <a:ext cx="1562385" cy="3731683"/>
            <a:chOff x="245262" y="1286510"/>
            <a:chExt cx="1888338" cy="3886200"/>
          </a:xfrm>
        </p:grpSpPr>
        <p:pic>
          <p:nvPicPr>
            <p:cNvPr id="2051" name="Picture 3"/>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245262" y="1286510"/>
              <a:ext cx="1888338" cy="10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50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537322" y="2934008"/>
              <a:ext cx="130185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5791" y="4015505"/>
              <a:ext cx="1301856" cy="115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lide Number Placeholder 4"/>
          <p:cNvSpPr>
            <a:spLocks noGrp="1"/>
          </p:cNvSpPr>
          <p:nvPr>
            <p:ph type="sldNum" sz="quarter" idx="12"/>
          </p:nvPr>
        </p:nvSpPr>
        <p:spPr/>
        <p:txBody>
          <a:bodyPr/>
          <a:lstStyle/>
          <a:p>
            <a:fld id="{C839977E-EAC6-4CBE-AE0E-153E042775AB}" type="slidenum">
              <a:rPr lang="en-US" smtClean="0"/>
              <a:pPr/>
              <a:t>9</a:t>
            </a:fld>
            <a:endParaRPr lang="en-US"/>
          </a:p>
        </p:txBody>
      </p:sp>
    </p:spTree>
    <p:extLst>
      <p:ext uri="{BB962C8B-B14F-4D97-AF65-F5344CB8AC3E}">
        <p14:creationId xmlns:p14="http://schemas.microsoft.com/office/powerpoint/2010/main" val="2374304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 Format - CSE">
  <a:themeElements>
    <a:clrScheme name="Custom 6">
      <a:dk1>
        <a:srgbClr val="002060"/>
      </a:dk1>
      <a:lt1>
        <a:srgbClr val="FFFFFF"/>
      </a:lt1>
      <a:dk2>
        <a:srgbClr val="002060"/>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Format - CSE</Template>
  <TotalTime>3007</TotalTime>
  <Words>881</Words>
  <Application>Microsoft Office PowerPoint</Application>
  <PresentationFormat>On-screen Show (4:3)</PresentationFormat>
  <Paragraphs>155</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Slide Format - CSE</vt:lpstr>
      <vt:lpstr>PowerPoint Presentation</vt:lpstr>
      <vt:lpstr>Objectives</vt:lpstr>
      <vt:lpstr>Representation of computation</vt:lpstr>
      <vt:lpstr>Key features of flow charts</vt:lpstr>
      <vt:lpstr>Basic Flowchart Symbols</vt:lpstr>
      <vt:lpstr>Basic Flowchart Symbols – contd..</vt:lpstr>
      <vt:lpstr>Basic Flowchart </vt:lpstr>
      <vt:lpstr>RAPTOR</vt:lpstr>
      <vt:lpstr>Symbols used in RAPTOR</vt:lpstr>
      <vt:lpstr>Symbols used in RAPTOR</vt:lpstr>
      <vt:lpstr>Algorithm and Flowchart for area of the circle</vt:lpstr>
      <vt:lpstr>Algorithm for SI and CI</vt:lpstr>
      <vt:lpstr>Flowchart for SI and CI</vt:lpstr>
      <vt:lpstr>To convert Celsius to Fahrenheit &amp; vice versa</vt:lpstr>
      <vt:lpstr>Flowchart for arithmetic operations</vt:lpstr>
      <vt:lpstr>Largest of  3 Numbers contd.</vt:lpstr>
      <vt:lpstr>Check whether the given no. is even or odd </vt:lpstr>
      <vt:lpstr>Flowchart to find factorial of given no</vt:lpstr>
      <vt:lpstr>Flowchart to find sum of natural numbers</vt:lpstr>
      <vt:lpstr>Flowchart to find sum of digits of a given no</vt:lpstr>
      <vt:lpstr>Largest among n numbers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Mahe</cp:lastModifiedBy>
  <cp:revision>543</cp:revision>
  <dcterms:created xsi:type="dcterms:W3CDTF">2013-04-02T09:06:53Z</dcterms:created>
  <dcterms:modified xsi:type="dcterms:W3CDTF">2014-09-15T08:42:31Z</dcterms:modified>
</cp:coreProperties>
</file>