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08" r:id="rId2"/>
    <p:sldId id="403" r:id="rId3"/>
    <p:sldId id="310" r:id="rId4"/>
    <p:sldId id="360" r:id="rId5"/>
    <p:sldId id="363" r:id="rId6"/>
    <p:sldId id="364" r:id="rId7"/>
    <p:sldId id="367" r:id="rId8"/>
    <p:sldId id="368" r:id="rId9"/>
    <p:sldId id="409" r:id="rId10"/>
    <p:sldId id="369" r:id="rId11"/>
    <p:sldId id="370" r:id="rId12"/>
    <p:sldId id="408" r:id="rId13"/>
    <p:sldId id="371" r:id="rId14"/>
    <p:sldId id="373" r:id="rId15"/>
    <p:sldId id="375" r:id="rId16"/>
    <p:sldId id="376" r:id="rId17"/>
    <p:sldId id="377" r:id="rId18"/>
    <p:sldId id="378" r:id="rId19"/>
    <p:sldId id="4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3333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additional information on algorithm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 and computer science,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step-by-step procedure for calculations. Algorithms are used for calculation, data processing, and automated reasoning.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algorithm is an effective method expressed as a finite list of well-defined instructions for calculating a function.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from an initial state and initial input the instructions describe a computation that, when executed, proceeds through a finite number of well-defined successive states, eventually producing "output" and terminating at a final ending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C5F4F-5A98-44EB-A3B3-3666D23BCE9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0889AF-E9CA-45F6-A2CB-11FCD38B330D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53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1E11D-329B-4387-A6CB-B9509992600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8D2C35-F64E-4A41-AA8A-C3D8EA3CA3E4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0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on properties of algorithms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algorithm should be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Well-ordered: the steps are in a clear order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Unambiguous: the operations described are understood by a computing agent without further simplification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Effectively computable: the computing agent can actually carry out the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F4E7-9CEE-4123-A9C5-DF774A6D96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C7559C-8121-4468-9F83-281EA9DB1E4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A6E46E-A847-4F0B-B38C-5E2DFFC137F6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41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B2B1F-CB87-4C2A-A151-BE2845890BA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DF71EF-9C52-491B-B109-88A58F356F3B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608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67DD2D-5CD2-4CDA-B5EA-8550FF0BF5BE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5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010B4-D78E-4B42-9AD3-1F065C20465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2E4FC8-A63A-45EE-AFE0-EB4CC9BFCCC0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AF0F-E509-4918-884A-C34418F1434E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516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182D7-68DA-4A3A-BF8C-F2C1700BF90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C0B6FD-B820-4F7F-9908-1D49B20CEAE7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82878D-3F5A-43F7-B502-82905F8B62E5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610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9CA13-AB68-49D8-B598-D81988FEBEB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FE6BA1-9FFC-46C1-A458-FB0893ED8D6B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546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01CBF-E085-4650-903B-B62278AA106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B61C11-2567-4FD4-A555-09CABE59D925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/>
            <a:r>
              <a:rPr lang="en-US" b="1" baseline="0" dirty="0" smtClean="0"/>
              <a:t>Factorial number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In mathematics, the </a:t>
            </a:r>
            <a:r>
              <a:rPr lang="en-US" b="1" dirty="0" smtClean="0"/>
              <a:t>factorial</a:t>
            </a:r>
            <a:r>
              <a:rPr lang="en-US" dirty="0" smtClean="0"/>
              <a:t> of a non negative integer </a:t>
            </a:r>
            <a:r>
              <a:rPr lang="en-US" i="1" dirty="0" smtClean="0"/>
              <a:t>n</a:t>
            </a:r>
            <a:r>
              <a:rPr lang="en-US" dirty="0" smtClean="0"/>
              <a:t>, denoted by </a:t>
            </a:r>
            <a:r>
              <a:rPr lang="en-US" i="1" dirty="0" smtClean="0"/>
              <a:t>n</a:t>
            </a:r>
            <a:r>
              <a:rPr lang="en-US" dirty="0" smtClean="0"/>
              <a:t>!, is the product of all positive integers less than or equal to </a:t>
            </a:r>
            <a:r>
              <a:rPr lang="en-US" i="1" dirty="0" smtClean="0"/>
              <a:t>n</a:t>
            </a:r>
            <a:r>
              <a:rPr lang="en-US" dirty="0" smtClean="0"/>
              <a:t>. For example,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5! = 5 x 4 x 3 x 2 x 1 = 120.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The value of 0! is 1, according to the convention for an</a:t>
            </a:r>
            <a:r>
              <a:rPr lang="en-US" baseline="0" dirty="0" smtClean="0"/>
              <a:t> empty product.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33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E3DDD-6CD3-4FC7-B0C2-40942AEC84E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E85D78-E5BD-44A8-A003-E6032785C12D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Fibonacci</a:t>
            </a:r>
            <a:r>
              <a:rPr lang="en-US" b="1" baseline="0" dirty="0" smtClean="0"/>
              <a:t> numbers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rtl="0"/>
            <a:r>
              <a:rPr lang="en-US" dirty="0" smtClean="0"/>
              <a:t>In mathematics, the </a:t>
            </a:r>
            <a:r>
              <a:rPr lang="en-US" b="1" dirty="0" smtClean="0"/>
              <a:t>Fibonacci numbers</a:t>
            </a:r>
            <a:r>
              <a:rPr lang="en-US" dirty="0" smtClean="0"/>
              <a:t> or </a:t>
            </a:r>
            <a:r>
              <a:rPr lang="en-US" b="1" dirty="0" smtClean="0"/>
              <a:t>Fibonacci series</a:t>
            </a:r>
            <a:r>
              <a:rPr lang="en-US" dirty="0" smtClean="0"/>
              <a:t> or </a:t>
            </a:r>
            <a:r>
              <a:rPr lang="en-US" b="1" dirty="0" smtClean="0"/>
              <a:t>Fibonacci sequence</a:t>
            </a:r>
            <a:r>
              <a:rPr lang="en-US" dirty="0" smtClean="0"/>
              <a:t> are the numbers in the following,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0,1,1,2,3,5,8,13….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By definition, the first two numbers in the Fibonacci sequence are 0 and 1, and each subsequent number is the sum of the previous two.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In mathematical terms, the sequence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 of Fibonacci numbers is defined by the recurrence relation </a:t>
            </a:r>
          </a:p>
          <a:p>
            <a:pPr rtl="0"/>
            <a:endParaRPr lang="en-US" dirty="0" smtClean="0"/>
          </a:p>
          <a:p>
            <a:pPr rtl="0"/>
            <a:r>
              <a:rPr lang="en-US" dirty="0" err="1" smtClean="0"/>
              <a:t>Fn</a:t>
            </a:r>
            <a:r>
              <a:rPr lang="en-US" dirty="0" smtClean="0"/>
              <a:t>=Fn-1+Fn-2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with seed values,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F0=0</a:t>
            </a:r>
            <a:r>
              <a:rPr lang="en-US" baseline="0" dirty="0" smtClean="0"/>
              <a:t> and F1=1.</a:t>
            </a:r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0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9985338-79F7-412C-B78E-0A80648194A5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72F0-DE67-4A4D-8495-7B2CAC266B6C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088C-26D0-407E-849F-E36795A944B6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157C0D66-385A-4ABE-9B0B-63DE44FE33F1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A52-CEC2-460E-AE37-C2DC3F4C0A86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E47-C1DC-4753-B214-18D99893895A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EE0D-6E87-4AE4-9B03-0158041FE054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1EB7-62F7-4996-95CB-0060160E6CE4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DB98-7032-4829-AFDE-7BAA6826BA3E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43F-14A3-454A-BFF0-7B22DAAF0193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9D71-C42F-42E5-8D4A-9A877AA21110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BF2A57-545C-4C60-BF18-0B4547C54CC2}" type="datetime1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CS 111                            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476" y="4495800"/>
            <a:ext cx="79248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4400" b="1" dirty="0" smtClean="0"/>
              <a:t>Lesson: 7-8 </a:t>
            </a: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4400" b="1" dirty="0" smtClean="0"/>
              <a:t>Introduction </a:t>
            </a:r>
            <a:r>
              <a:rPr lang="en-US" sz="4400" b="1" dirty="0"/>
              <a:t>to algorithms </a:t>
            </a:r>
            <a:endParaRPr lang="en-US" sz="4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"/>
            <a:ext cx="380261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1219200" y="0"/>
            <a:ext cx="79247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+mj-lt"/>
              </a:rPr>
              <a:t>Interchange values </a:t>
            </a:r>
            <a:r>
              <a:rPr lang="en-US" sz="3000" b="1" dirty="0">
                <a:latin typeface="+mj-lt"/>
              </a:rPr>
              <a:t>of two </a:t>
            </a:r>
            <a:r>
              <a:rPr lang="en-US" sz="3000" b="1" dirty="0" smtClean="0">
                <a:latin typeface="+mj-lt"/>
              </a:rPr>
              <a:t>variables using a temporary variable</a:t>
            </a:r>
            <a:endParaRPr lang="en-US" sz="3000" b="1" dirty="0">
              <a:latin typeface="+mj-lt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371600" y="914400"/>
            <a:ext cx="7543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Name of the algorithm: Interchange of  2 values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Step1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: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 [Read two values]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Input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A,B</a:t>
            </a:r>
          </a:p>
          <a:p>
            <a:pPr algn="l"/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 algn="l">
              <a:lnSpc>
                <a:spcPts val="2400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2: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 [Store value of variable A in temporary variable temp]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temp </a:t>
            </a:r>
            <a:r>
              <a:rPr lang="en-US" sz="20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algn="l"/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3:	</a:t>
            </a:r>
            <a:r>
              <a:rPr lang="en-US" sz="2000" b="1" dirty="0" smtClean="0">
                <a:solidFill>
                  <a:schemeClr val="tx2"/>
                </a:solidFill>
              </a:rPr>
              <a:t> [Store value of variable B variable A]  		</a:t>
            </a:r>
            <a:r>
              <a:rPr lang="en-US" sz="2000" dirty="0" smtClean="0">
                <a:solidFill>
                  <a:schemeClr val="tx2"/>
                </a:solidFill>
              </a:rPr>
              <a:t>         		        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pPr algn="l"/>
            <a:endParaRPr lang="en-US" sz="20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Step 4: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 [Store value of temporary variable temp in variable B]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B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temp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algn="l"/>
            <a:endParaRPr lang="en-US" sz="2000" b="1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+mj-lt"/>
              </a:rPr>
              <a:t>Step 5: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[Print the value of variable A and B]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 Print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‘A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=’ , A  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+mj-lt"/>
              </a:rPr>
              <a:t> 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 Print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‘B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=’ , B</a:t>
            </a:r>
          </a:p>
          <a:p>
            <a:pPr algn="l"/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6:	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[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End of Algorithm]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  Stop    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1371600" y="990600"/>
            <a:ext cx="755967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+mj-lt"/>
              </a:rPr>
              <a:t>Name of the algorithm: Interchange two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values without using a temporary variable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 1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: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</a:rPr>
              <a:t> [Read two values]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Input A,B</a:t>
            </a:r>
          </a:p>
          <a:p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Step 2: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</a:rPr>
              <a:t> [Assign sum of A and B  to A]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A</a:t>
            </a:r>
            <a:r>
              <a:rPr lang="en-US" sz="20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A+B</a:t>
            </a:r>
          </a:p>
          <a:p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Step 3: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</a:rPr>
              <a:t>[Assign difference of A and B  to B]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	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A-B</a:t>
            </a:r>
          </a:p>
          <a:p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Step 4: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</a:rPr>
              <a:t>[Assign difference of A and B  to a]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A-B</a:t>
            </a:r>
          </a:p>
          <a:p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Step 5: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  </a:t>
            </a:r>
            <a:r>
              <a:rPr lang="en-US" sz="2000" b="1" dirty="0" smtClean="0">
                <a:solidFill>
                  <a:schemeClr val="tx2"/>
                </a:solidFill>
              </a:rPr>
              <a:t>[Print the value of variable A and B]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          	Print ‘A=’ , A 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	         	 Print ‘B=’ , B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6: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     [End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of Algorithm]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+mj-lt"/>
              </a:rPr>
              <a:t>		 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Stop  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1" y="-34159"/>
            <a:ext cx="7924799" cy="94855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Interchange values of two variables without using a temporary variable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867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Name of the algorithm: Sum  of digits of 4-digit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Step1:</a:t>
            </a:r>
            <a:r>
              <a:rPr lang="en-US" sz="2000" dirty="0" smtClean="0">
                <a:solidFill>
                  <a:schemeClr val="tx2"/>
                </a:solidFill>
              </a:rPr>
              <a:t>	  	 </a:t>
            </a:r>
            <a:r>
              <a:rPr lang="en-US" sz="2000" b="1" dirty="0" smtClean="0">
                <a:solidFill>
                  <a:schemeClr val="tx2"/>
                </a:solidFill>
              </a:rPr>
              <a:t>[Read the number]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Input 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2:	</a:t>
            </a:r>
            <a:r>
              <a:rPr lang="en-US" sz="2000" dirty="0" smtClean="0">
                <a:solidFill>
                  <a:schemeClr val="tx2"/>
                </a:solidFill>
              </a:rPr>
              <a:t>	digit1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 Mod 10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N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N/10 (integer)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3:</a:t>
            </a:r>
            <a:r>
              <a:rPr lang="en-US" sz="2000" dirty="0" smtClean="0">
                <a:solidFill>
                  <a:schemeClr val="tx2"/>
                </a:solidFill>
              </a:rPr>
              <a:t>		digit2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 Mod 10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N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N/10 (integer)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4:</a:t>
            </a:r>
            <a:r>
              <a:rPr lang="en-US" sz="2000" dirty="0" smtClean="0">
                <a:solidFill>
                  <a:schemeClr val="tx2"/>
                </a:solidFill>
              </a:rPr>
              <a:t>		digit3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 Mod 10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N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N/10 (integer)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5:</a:t>
            </a:r>
            <a:r>
              <a:rPr lang="en-US" sz="2000" dirty="0" smtClean="0">
                <a:solidFill>
                  <a:schemeClr val="tx2"/>
                </a:solidFill>
              </a:rPr>
              <a:t>		digit4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 Mod 10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N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N/10 (integer)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6:	</a:t>
            </a:r>
            <a:r>
              <a:rPr lang="en-US" sz="2000" dirty="0" smtClean="0">
                <a:solidFill>
                  <a:schemeClr val="tx2"/>
                </a:solidFill>
              </a:rPr>
              <a:t>	sum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 digit1+digit2+digit3+digit4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7:</a:t>
            </a:r>
            <a:r>
              <a:rPr lang="en-US" sz="2000" dirty="0" smtClean="0">
                <a:solidFill>
                  <a:schemeClr val="tx2"/>
                </a:solidFill>
              </a:rPr>
              <a:t>		Print “Sum of digits  = “, sum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8:</a:t>
            </a:r>
            <a:r>
              <a:rPr lang="en-US" sz="2000" dirty="0" smtClean="0">
                <a:solidFill>
                  <a:schemeClr val="tx2"/>
                </a:solidFill>
              </a:rPr>
              <a:t>	 	</a:t>
            </a:r>
            <a:r>
              <a:rPr lang="en-US" sz="2000" b="1" dirty="0" smtClean="0">
                <a:solidFill>
                  <a:schemeClr val="tx2"/>
                </a:solidFill>
              </a:rPr>
              <a:t>[End  of Algorithm]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  	Stop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Sum of digits of a 4-digit number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1219201" y="21021"/>
            <a:ext cx="7162799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Largest of  3 Numbers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467600" cy="5943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Name of the algorithm: Find largest of 3 numbers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1: 	[Read the values of A, B and C]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Read A, B, C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2: 	[Compare A and B]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IF  A&gt;B go to step 4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3: 	[Otherwise compare B with C]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IF  B&gt;C then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Print ‘B’ is largest’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Else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Go to Step 5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4:	[Compare A and C for largest]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			IF  A&gt;C then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Print ‘A’ is largest’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Else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5: 	[End of the algorithm]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Stop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1295400" y="990600"/>
            <a:ext cx="78486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Name of the algorithm: Sum </a:t>
            </a:r>
            <a:r>
              <a:rPr lang="en-US" sz="2000" dirty="0" smtClean="0">
                <a:solidFill>
                  <a:schemeClr val="tx2"/>
                </a:solidFill>
              </a:rPr>
              <a:t>of natural numbers.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Step1</a:t>
            </a:r>
            <a:r>
              <a:rPr lang="en-US" sz="2000" b="1" dirty="0" smtClean="0">
                <a:solidFill>
                  <a:schemeClr val="tx2"/>
                </a:solidFill>
              </a:rPr>
              <a:t>:</a:t>
            </a:r>
            <a:r>
              <a:rPr lang="en-US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[</a:t>
            </a:r>
            <a:r>
              <a:rPr lang="en-US" sz="2000" b="1" dirty="0">
                <a:solidFill>
                  <a:schemeClr val="tx2"/>
                </a:solidFill>
              </a:rPr>
              <a:t>Read the </a:t>
            </a:r>
            <a:r>
              <a:rPr lang="en-US" sz="2000" b="1" dirty="0" smtClean="0">
                <a:solidFill>
                  <a:schemeClr val="tx2"/>
                </a:solidFill>
              </a:rPr>
              <a:t>value </a:t>
            </a:r>
            <a:r>
              <a:rPr lang="en-US" sz="2000" b="1" dirty="0">
                <a:solidFill>
                  <a:schemeClr val="tx2"/>
                </a:solidFill>
              </a:rPr>
              <a:t>of N] 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          </a:t>
            </a:r>
            <a:r>
              <a:rPr lang="en-US" sz="2000" dirty="0" smtClean="0">
                <a:solidFill>
                  <a:schemeClr val="tx2"/>
                </a:solidFill>
              </a:rPr>
              <a:t>	Input N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Step </a:t>
            </a:r>
            <a:r>
              <a:rPr lang="en-US" sz="2000" b="1" dirty="0">
                <a:solidFill>
                  <a:schemeClr val="tx2"/>
                </a:solidFill>
              </a:rPr>
              <a:t>2: </a:t>
            </a:r>
            <a:r>
              <a:rPr lang="en-US" sz="2000" b="1" dirty="0" smtClean="0">
                <a:solidFill>
                  <a:schemeClr val="tx2"/>
                </a:solidFill>
              </a:rPr>
              <a:t>  [</a:t>
            </a:r>
            <a:r>
              <a:rPr lang="en-US" sz="2000" b="1" dirty="0">
                <a:solidFill>
                  <a:schemeClr val="tx2"/>
                </a:solidFill>
              </a:rPr>
              <a:t>Set </a:t>
            </a:r>
            <a:r>
              <a:rPr lang="en-US" sz="2000" b="1" dirty="0" smtClean="0">
                <a:solidFill>
                  <a:schemeClr val="tx2"/>
                </a:solidFill>
              </a:rPr>
              <a:t>Sum </a:t>
            </a:r>
            <a:r>
              <a:rPr lang="en-US" sz="2000" b="1" dirty="0">
                <a:solidFill>
                  <a:schemeClr val="tx2"/>
                </a:solidFill>
              </a:rPr>
              <a:t>equal to 0]  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Sum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Step 3:	</a:t>
            </a:r>
            <a:r>
              <a:rPr lang="en-US" sz="2000" b="1" dirty="0" smtClean="0">
                <a:solidFill>
                  <a:schemeClr val="tx2"/>
                </a:solidFill>
              </a:rPr>
              <a:t>[</a:t>
            </a:r>
            <a:r>
              <a:rPr lang="en-US" sz="2000" b="1" dirty="0">
                <a:solidFill>
                  <a:schemeClr val="tx2"/>
                </a:solidFill>
              </a:rPr>
              <a:t>Compute the sum of all first N  natural </a:t>
            </a:r>
            <a:r>
              <a:rPr lang="en-US" sz="2000" b="1" dirty="0" smtClean="0">
                <a:solidFill>
                  <a:schemeClr val="tx2"/>
                </a:solidFill>
              </a:rPr>
              <a:t>numbers</a:t>
            </a:r>
            <a:r>
              <a:rPr lang="en-US" sz="2000" b="1" dirty="0">
                <a:solidFill>
                  <a:schemeClr val="tx2"/>
                </a:solidFill>
              </a:rPr>
              <a:t>]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	          </a:t>
            </a:r>
            <a:r>
              <a:rPr lang="en-US" sz="2000" dirty="0" smtClean="0">
                <a:solidFill>
                  <a:schemeClr val="tx2"/>
                </a:solidFill>
              </a:rPr>
              <a:t>	For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=1 </a:t>
            </a:r>
            <a:r>
              <a:rPr lang="en-US" sz="2000" dirty="0">
                <a:solidFill>
                  <a:schemeClr val="tx2"/>
                </a:solidFill>
              </a:rPr>
              <a:t>to N in step  of 1 do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          </a:t>
            </a:r>
            <a:r>
              <a:rPr lang="en-US" sz="2000" dirty="0" smtClean="0">
                <a:solidFill>
                  <a:schemeClr val="tx2"/>
                </a:solidFill>
              </a:rPr>
              <a:t>	begin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	         Sum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000" dirty="0">
                <a:solidFill>
                  <a:schemeClr val="tx2"/>
                </a:solidFill>
              </a:rPr>
              <a:t>Sum +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           </a:t>
            </a:r>
            <a:r>
              <a:rPr lang="en-US" sz="2000" dirty="0" smtClean="0">
                <a:solidFill>
                  <a:schemeClr val="tx2"/>
                </a:solidFill>
              </a:rPr>
              <a:t>	end</a:t>
            </a:r>
          </a:p>
          <a:p>
            <a:pPr algn="l"/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Step 5:	[Print Sum ]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		Print ‘Sum of N natural numbers=‘,Sum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Step6:	[End of algorithm]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		Stop</a:t>
            </a:r>
          </a:p>
          <a:p>
            <a:pPr algn="l"/>
            <a:endParaRPr lang="en-US" sz="2000" dirty="0" smtClean="0">
              <a:solidFill>
                <a:schemeClr val="tx2"/>
              </a:solidFill>
            </a:endParaRP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Sum of </a:t>
            </a:r>
            <a:r>
              <a:rPr lang="en-US" sz="3200" b="1" dirty="0"/>
              <a:t>first N natural </a:t>
            </a:r>
            <a:r>
              <a:rPr lang="en-US" sz="3200" b="1" dirty="0" smtClean="0"/>
              <a:t>numbers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75596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Name of the algorithm: Compute the factorial of a </a:t>
            </a:r>
            <a:r>
              <a:rPr lang="en-US" sz="2000" dirty="0" smtClean="0">
                <a:solidFill>
                  <a:schemeClr val="tx2"/>
                </a:solidFill>
              </a:rPr>
              <a:t>number N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Step1:	</a:t>
            </a:r>
            <a:r>
              <a:rPr lang="en-US" sz="2000" b="1" dirty="0" smtClean="0">
                <a:solidFill>
                  <a:schemeClr val="tx2"/>
                </a:solidFill>
              </a:rPr>
              <a:t> [Read the value of N]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Input </a:t>
            </a:r>
            <a:r>
              <a:rPr lang="en-US" sz="2000" dirty="0">
                <a:solidFill>
                  <a:schemeClr val="tx2"/>
                </a:solidFill>
              </a:rPr>
              <a:t>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Step 2: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 [Set variable Fact equal to 1]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Fact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Step 3: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 [Compute the factorial of N]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for Count = 1 </a:t>
            </a:r>
            <a:r>
              <a:rPr lang="en-US" sz="2000" dirty="0">
                <a:solidFill>
                  <a:schemeClr val="tx2"/>
                </a:solidFill>
              </a:rPr>
              <a:t>to N in step of 1 do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		begin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		    </a:t>
            </a:r>
            <a:r>
              <a:rPr lang="en-US" sz="2000" dirty="0" smtClean="0">
                <a:solidFill>
                  <a:schemeClr val="tx2"/>
                </a:solidFill>
              </a:rPr>
              <a:t>fact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chemeClr val="tx2"/>
                </a:solidFill>
              </a:rPr>
              <a:t>fact*Count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		end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Step 4: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 [Print Fact ]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	 </a:t>
            </a:r>
            <a:r>
              <a:rPr lang="en-US" sz="2000" dirty="0">
                <a:solidFill>
                  <a:schemeClr val="tx2"/>
                </a:solidFill>
              </a:rPr>
              <a:t>	Print ‘fact of N=‘, </a:t>
            </a:r>
            <a:r>
              <a:rPr lang="en-US" sz="2000" dirty="0" smtClean="0">
                <a:solidFill>
                  <a:schemeClr val="tx2"/>
                </a:solidFill>
              </a:rPr>
              <a:t>Fact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Step 5: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[</a:t>
            </a:r>
            <a:r>
              <a:rPr lang="en-US" sz="2000" b="1" dirty="0">
                <a:solidFill>
                  <a:schemeClr val="tx2"/>
                </a:solidFill>
              </a:rPr>
              <a:t>End of algorithm]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 	</a:t>
            </a:r>
            <a:r>
              <a:rPr lang="en-US" sz="2000" dirty="0" smtClean="0">
                <a:solidFill>
                  <a:schemeClr val="tx2"/>
                </a:solidFill>
              </a:rPr>
              <a:t>Stop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1" y="7883"/>
            <a:ext cx="7162800" cy="8198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Factorial </a:t>
            </a:r>
            <a:r>
              <a:rPr lang="en-US" sz="3200" b="1" dirty="0"/>
              <a:t>of </a:t>
            </a:r>
            <a:r>
              <a:rPr lang="en-US" sz="3200" b="1" dirty="0" smtClean="0"/>
              <a:t>a </a:t>
            </a:r>
            <a:r>
              <a:rPr lang="en-US" sz="3200" b="1" dirty="0"/>
              <a:t>number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4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009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Fibonacci series up to a given limit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idx="1"/>
          </p:nvPr>
        </p:nvSpPr>
        <p:spPr>
          <a:xfrm>
            <a:off x="1219199" y="938787"/>
            <a:ext cx="7840717" cy="5919213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Name of the algorithm : Generate Fibonacci Series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1 :	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[Read the limit]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chemeClr val="tx2"/>
                </a:solidFill>
              </a:rPr>
              <a:t>Input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2:	[Assign initial two values to variables]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First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0,Second1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Step 3: 	[Print initial two values]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	Print First,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Step 4:	[Compute the remaining Fibonacci numbers]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	while Second&lt;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			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     			Next  First +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				Print 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      			First  Second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	      			Second  Next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			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Step 5:	[End of Algorithm]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		 Stop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       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5486400"/>
            <a:ext cx="3657600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Fibonacci series: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sz="2000" dirty="0" smtClean="0">
                <a:latin typeface="Georgia" pitchFamily="18" charset="0"/>
              </a:rPr>
              <a:t>0, 1, 1, 2, 3, 5, 8, 13, 21,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4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4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4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79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Count the no of digits of a number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848600" cy="5867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Name of the algorithm: Count the no of digits of a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1: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[Read the number]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chemeClr val="tx2"/>
                </a:solidFill>
              </a:rPr>
              <a:t>Input N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2: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 [Set variable Count equal to 0]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count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3: 	[Compute the number of digits]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While N&gt;0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     			N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N/10  (integer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				count count+1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	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Step 4 : [Print the number of digits]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			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Print ‘No. of digits=‘,count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Step 5: [End of Algorithm]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  Stop                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5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8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Sum of digits of a number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90600"/>
            <a:ext cx="7772400" cy="586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Name of the algorithm: Find sum of the digits of a number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Step 1: </a:t>
            </a:r>
            <a:r>
              <a:rPr lang="en-US" sz="2000" b="1" dirty="0" smtClean="0">
                <a:solidFill>
                  <a:schemeClr val="tx2"/>
                </a:solidFill>
              </a:rPr>
              <a:t>[Read the number]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		</a:t>
            </a:r>
            <a:r>
              <a:rPr lang="en-US" sz="2000" dirty="0" smtClean="0">
                <a:solidFill>
                  <a:schemeClr val="tx2"/>
                </a:solidFill>
              </a:rPr>
              <a:t> Input N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Step 2: </a:t>
            </a:r>
            <a:r>
              <a:rPr lang="en-US" sz="2000" b="1" dirty="0" smtClean="0">
                <a:solidFill>
                  <a:schemeClr val="tx2"/>
                </a:solidFill>
              </a:rPr>
              <a:t> [Set variable Sum equal to 0]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Sum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0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Step 3: </a:t>
            </a:r>
            <a:r>
              <a:rPr lang="en-US" sz="2000" b="1" dirty="0" smtClean="0">
                <a:solidFill>
                  <a:schemeClr val="tx2"/>
                </a:solidFill>
              </a:rPr>
              <a:t>[Compute the sum of digits]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			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While N&gt;0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        	 begin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	     	</a:t>
            </a:r>
            <a:r>
              <a:rPr lang="en-US" sz="2000" dirty="0" err="1" smtClean="0">
                <a:solidFill>
                  <a:schemeClr val="tx2"/>
                </a:solidFill>
              </a:rPr>
              <a:t>rem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 N mod 10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	    	sum  sum + </a:t>
            </a:r>
            <a:r>
              <a:rPr lang="en-US" sz="2000" dirty="0" err="1" smtClean="0">
                <a:solidFill>
                  <a:schemeClr val="tx2"/>
                </a:solidFill>
                <a:sym typeface="Wingdings" pitchFamily="2" charset="2"/>
              </a:rPr>
              <a:t>rem</a:t>
            </a: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	    	NN/10 (integer)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		      	  end</a:t>
            </a:r>
          </a:p>
          <a:p>
            <a:pPr lvl="1" eaLnBrk="1" hangingPunct="1"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Step 4: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[Print the sum of digits]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			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Print ‘Sum </a:t>
            </a:r>
            <a:r>
              <a:rPr lang="en-US" sz="2000" dirty="0" smtClean="0">
                <a:solidFill>
                  <a:schemeClr val="tx2"/>
                </a:solidFill>
              </a:rPr>
              <a:t>of the digits of the number=‘,sum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5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: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: [End of Algorithm] 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			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Stop 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5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5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5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1" y="914400"/>
            <a:ext cx="7924799" cy="5943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Introduction </a:t>
            </a:r>
            <a:r>
              <a:rPr lang="en-US" sz="2800" dirty="0"/>
              <a:t>to </a:t>
            </a:r>
            <a:r>
              <a:rPr lang="en-US" sz="2800" dirty="0" smtClean="0"/>
              <a:t>an algorithms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Properties of an algorithm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Algorithms </a:t>
            </a:r>
            <a:r>
              <a:rPr lang="en-US" sz="2800" dirty="0"/>
              <a:t>for simple </a:t>
            </a:r>
            <a:r>
              <a:rPr lang="en-US" sz="2800" dirty="0" smtClean="0"/>
              <a:t>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Introduction </a:t>
            </a:r>
            <a:r>
              <a:rPr lang="en-US" dirty="0"/>
              <a:t>to algorithms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Algorithms </a:t>
            </a:r>
            <a:r>
              <a:rPr lang="en-US" dirty="0"/>
              <a:t>for simple </a:t>
            </a:r>
            <a:r>
              <a:rPr lang="en-US" dirty="0" smtClean="0"/>
              <a:t>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Objectives</a:t>
            </a:r>
            <a:endParaRPr lang="en-US" sz="32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An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algorithm is a step by step procedure to  solve a particular problem.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Named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after Arabic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Mathematician </a:t>
            </a:r>
            <a:r>
              <a:rPr lang="en-US" sz="2800" b="1" i="1" dirty="0" smtClean="0">
                <a:solidFill>
                  <a:schemeClr val="tx2"/>
                </a:solidFill>
                <a:latin typeface="+mj-lt"/>
              </a:rPr>
              <a:t>Abu  </a:t>
            </a:r>
            <a:r>
              <a:rPr lang="en-US" sz="2800" b="1" i="1" dirty="0" err="1">
                <a:solidFill>
                  <a:schemeClr val="tx2"/>
                </a:solidFill>
                <a:latin typeface="+mj-lt"/>
              </a:rPr>
              <a:t>Jafar</a:t>
            </a:r>
            <a:r>
              <a:rPr lang="en-US" sz="2800" b="1" i="1" dirty="0">
                <a:solidFill>
                  <a:schemeClr val="tx2"/>
                </a:solidFill>
                <a:latin typeface="+mj-lt"/>
              </a:rPr>
              <a:t> Mohammed </a:t>
            </a:r>
            <a:r>
              <a:rPr lang="en-US" sz="2800" b="1" i="1" dirty="0" err="1">
                <a:solidFill>
                  <a:schemeClr val="tx2"/>
                </a:solidFill>
                <a:latin typeface="+mj-lt"/>
              </a:rPr>
              <a:t>Ibn</a:t>
            </a:r>
            <a:r>
              <a:rPr lang="en-US" sz="2800" b="1" i="1" dirty="0">
                <a:solidFill>
                  <a:schemeClr val="tx2"/>
                </a:solidFill>
                <a:latin typeface="+mj-lt"/>
              </a:rPr>
              <a:t> Musa Al </a:t>
            </a:r>
            <a:r>
              <a:rPr lang="en-US" sz="2800" b="1" i="1" dirty="0" err="1">
                <a:solidFill>
                  <a:schemeClr val="tx2"/>
                </a:solidFill>
                <a:latin typeface="+mj-lt"/>
              </a:rPr>
              <a:t>Khowarizmi</a:t>
            </a:r>
            <a:endParaRPr lang="en-US" sz="2800" b="1" i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Algorithm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Properties of an algorithm</a:t>
            </a:r>
            <a:endParaRPr lang="en-US" sz="3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86962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Algorithmic Notations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914400"/>
            <a:ext cx="7924799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Name of the algorithm </a:t>
            </a:r>
            <a:r>
              <a:rPr lang="en-US" sz="2400" dirty="0" smtClean="0">
                <a:solidFill>
                  <a:schemeClr val="tx2"/>
                </a:solidFill>
              </a:rPr>
              <a:t>[mandatory] 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[gives a meaningful name to the algorithm based on the problem]</a:t>
            </a: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Step Number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[indicate each individual simple task]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Explanatory comment </a:t>
            </a:r>
            <a:r>
              <a:rPr lang="en-US" sz="2400" dirty="0" smtClean="0">
                <a:solidFill>
                  <a:schemeClr val="tx2"/>
                </a:solidFill>
              </a:rPr>
              <a:t>[optional]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[gives </a:t>
            </a:r>
            <a:r>
              <a:rPr lang="en-US" sz="2400" dirty="0" smtClean="0">
                <a:solidFill>
                  <a:schemeClr val="tx2"/>
                </a:solidFill>
              </a:rPr>
              <a:t>an explanation for each step, if needed]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Termination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[tells the end of algorithm]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219201" y="914400"/>
            <a:ext cx="79247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 : Compute the area of a circle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Step1:	</a:t>
            </a:r>
            <a:r>
              <a:rPr lang="en-US" sz="2400" dirty="0" smtClean="0">
                <a:solidFill>
                  <a:schemeClr val="tx2"/>
                </a:solidFill>
              </a:rPr>
              <a:t>	[Input the value for radius]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	Input  </a:t>
            </a:r>
            <a:r>
              <a:rPr lang="en-US" sz="2400" dirty="0">
                <a:solidFill>
                  <a:schemeClr val="tx2"/>
                </a:solidFill>
              </a:rPr>
              <a:t>radius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2:	</a:t>
            </a:r>
            <a:r>
              <a:rPr lang="en-US" sz="2400" dirty="0" smtClean="0">
                <a:solidFill>
                  <a:schemeClr val="tx2"/>
                </a:solidFill>
              </a:rPr>
              <a:t>	[</a:t>
            </a:r>
            <a:r>
              <a:rPr lang="en-US" sz="2400" dirty="0">
                <a:solidFill>
                  <a:schemeClr val="tx2"/>
                </a:solidFill>
              </a:rPr>
              <a:t>Compute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Area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3.1416 * radius  *  radius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3:	</a:t>
            </a:r>
            <a:r>
              <a:rPr lang="en-US" sz="2400" dirty="0" smtClean="0">
                <a:solidFill>
                  <a:schemeClr val="tx2"/>
                </a:solidFill>
              </a:rPr>
              <a:t>	[</a:t>
            </a:r>
            <a:r>
              <a:rPr lang="en-US" sz="2400" dirty="0">
                <a:solidFill>
                  <a:schemeClr val="tx2"/>
                </a:solidFill>
              </a:rPr>
              <a:t>Print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Print  ‘Area of a circle =‘, Area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4:         </a:t>
            </a:r>
            <a:r>
              <a:rPr lang="en-US" sz="2400" dirty="0" smtClean="0">
                <a:solidFill>
                  <a:schemeClr val="tx2"/>
                </a:solidFill>
              </a:rPr>
              <a:t>	[</a:t>
            </a:r>
            <a:r>
              <a:rPr lang="en-US" sz="2400" dirty="0">
                <a:solidFill>
                  <a:schemeClr val="tx2"/>
                </a:solidFill>
              </a:rPr>
              <a:t>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Stop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Algorithm to compute </a:t>
            </a:r>
            <a:r>
              <a:rPr lang="en-US" sz="3200" b="1" dirty="0"/>
              <a:t>the area of </a:t>
            </a:r>
            <a:r>
              <a:rPr lang="en-US" sz="3200" b="1" dirty="0" smtClean="0"/>
              <a:t>circle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Data: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br>
              <a:rPr lang="en-US" sz="2400" b="1" u="sng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/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P=amount deposited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tx1"/>
                </a:solidFill>
              </a:rPr>
              <a:t> T=duration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R=rate of interest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  <a:t>SI</a:t>
            </a:r>
            <a:r>
              <a:rPr lang="en-US" sz="2400" b="1" dirty="0" smtClean="0">
                <a:latin typeface="Tempus Sans ITC" pitchFamily="82" charset="0"/>
                <a:sym typeface="Wingdings" pitchFamily="2" charset="2"/>
              </a:rPr>
              <a:t> </a:t>
            </a:r>
            <a: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  <a:t>(P*R*T)/100  </a:t>
            </a:r>
            <a:b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</a:br>
            <a:r>
              <a:rPr lang="en-US" sz="2400" b="1" dirty="0" smtClean="0">
                <a:latin typeface="Tempus Sans ITC" pitchFamily="82" charset="0"/>
              </a:rPr>
              <a:t>        CI </a:t>
            </a:r>
            <a:r>
              <a:rPr lang="en-US" sz="2400" b="1" dirty="0" smtClean="0">
                <a:latin typeface="Tempus Sans ITC" pitchFamily="82" charset="0"/>
                <a:sym typeface="Wingdings" pitchFamily="2" charset="2"/>
              </a:rPr>
              <a:t> </a:t>
            </a:r>
            <a:r>
              <a:rPr lang="en-US" sz="2400" b="1" dirty="0" smtClean="0">
                <a:latin typeface="Tempus Sans ITC" pitchFamily="82" charset="0"/>
              </a:rPr>
              <a:t>P*(1+ R/100)</a:t>
            </a:r>
            <a:r>
              <a:rPr lang="en-US" sz="2400" b="1" baseline="30000" dirty="0" smtClean="0">
                <a:latin typeface="Tempus Sans ITC" pitchFamily="82" charset="0"/>
              </a:rPr>
              <a:t>T</a:t>
            </a:r>
            <a:r>
              <a:rPr lang="en-US" sz="2400" b="1" dirty="0" smtClean="0">
                <a:latin typeface="Tempus Sans ITC" pitchFamily="82" charset="0"/>
              </a:rPr>
              <a:t>  -P</a:t>
            </a:r>
            <a: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empus Sans ITC" pitchFamily="82" charset="0"/>
              </a:rPr>
            </a:br>
            <a:endParaRPr lang="en-US" sz="2400" b="1" dirty="0" smtClean="0">
              <a:solidFill>
                <a:schemeClr val="tx1"/>
              </a:solidFill>
              <a:latin typeface="Tempus Sans ITC" pitchFamily="82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Algorithm to compute Simple and Compound interest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1" y="0"/>
            <a:ext cx="71628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and Compound </a:t>
            </a:r>
            <a:r>
              <a:rPr lang="en-US" sz="3200" b="1" dirty="0" smtClean="0"/>
              <a:t>interest</a:t>
            </a:r>
            <a:endParaRPr lang="en-US" sz="3200" b="1" dirty="0" smtClean="0">
              <a:solidFill>
                <a:schemeClr val="tx1"/>
              </a:solidFill>
              <a:latin typeface="Tempus Sans ITC" pitchFamily="82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467600" cy="579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Name of the algorithm: Calculate SI and CI </a:t>
            </a:r>
          </a:p>
          <a:p>
            <a:pPr>
              <a:lnSpc>
                <a:spcPct val="80000"/>
              </a:lnSpc>
              <a:buNone/>
            </a:pPr>
            <a:endParaRPr lang="en-US" sz="21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Step1:	[ Read the values of P, T and R]</a:t>
            </a:r>
          </a:p>
          <a:p>
            <a:pPr>
              <a:lnSpc>
                <a:spcPct val="80000"/>
              </a:lnSpc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			</a:t>
            </a:r>
            <a:r>
              <a:rPr lang="en-US" sz="2100" dirty="0" smtClean="0">
                <a:solidFill>
                  <a:schemeClr val="tx2"/>
                </a:solidFill>
              </a:rPr>
              <a:t>Input P,R,T</a:t>
            </a:r>
          </a:p>
          <a:p>
            <a:pPr>
              <a:lnSpc>
                <a:spcPct val="80000"/>
              </a:lnSpc>
              <a:buNone/>
            </a:pPr>
            <a:endParaRPr lang="en-US" sz="21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Step 2:	[Compute the simple interest]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			</a:t>
            </a:r>
            <a:r>
              <a:rPr lang="en-US" sz="2100" dirty="0" smtClean="0">
                <a:solidFill>
                  <a:schemeClr val="tx2"/>
                </a:solidFill>
              </a:rPr>
              <a:t>SI </a:t>
            </a:r>
            <a:r>
              <a:rPr lang="en-US" sz="2100" dirty="0" smtClean="0">
                <a:solidFill>
                  <a:schemeClr val="tx2"/>
                </a:solidFill>
                <a:sym typeface="Wingdings" pitchFamily="2" charset="2"/>
              </a:rPr>
              <a:t>  </a:t>
            </a:r>
            <a:r>
              <a:rPr lang="en-US" sz="2100" dirty="0" smtClean="0">
                <a:solidFill>
                  <a:schemeClr val="tx2"/>
                </a:solidFill>
              </a:rPr>
              <a:t>( P*R*T)/100</a:t>
            </a:r>
          </a:p>
          <a:p>
            <a:pPr eaLnBrk="1" hangingPunct="1">
              <a:buFontTx/>
              <a:buNone/>
            </a:pPr>
            <a:endParaRPr lang="en-US" sz="2100" b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Step 3:	[Compute the compound interest]</a:t>
            </a:r>
          </a:p>
          <a:p>
            <a:pPr eaLnBrk="1" hangingPunct="1"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			</a:t>
            </a:r>
            <a:r>
              <a:rPr lang="en-US" sz="2100" dirty="0" smtClean="0">
                <a:solidFill>
                  <a:schemeClr val="tx2"/>
                </a:solidFill>
              </a:rPr>
              <a:t>CI </a:t>
            </a:r>
            <a:r>
              <a:rPr lang="en-US" sz="2100" dirty="0" smtClean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100" dirty="0" smtClean="0">
                <a:solidFill>
                  <a:schemeClr val="tx2"/>
                </a:solidFill>
              </a:rPr>
              <a:t>P*(1+ R/100)</a:t>
            </a:r>
            <a:r>
              <a:rPr lang="en-US" sz="2100" baseline="30000" dirty="0" smtClean="0">
                <a:solidFill>
                  <a:schemeClr val="tx2"/>
                </a:solidFill>
              </a:rPr>
              <a:t>T</a:t>
            </a:r>
            <a:r>
              <a:rPr lang="en-US" sz="2100" dirty="0" smtClean="0">
                <a:solidFill>
                  <a:schemeClr val="tx2"/>
                </a:solidFill>
              </a:rPr>
              <a:t> -P</a:t>
            </a:r>
          </a:p>
          <a:p>
            <a:pPr eaLnBrk="1" hangingPunct="1">
              <a:buFontTx/>
              <a:buNone/>
            </a:pPr>
            <a:endParaRPr lang="en-US" sz="2100" b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Step 4:	[Print the simple and compound interest]</a:t>
            </a:r>
          </a:p>
          <a:p>
            <a:pPr eaLnBrk="1" hangingPunct="1"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			</a:t>
            </a:r>
            <a:r>
              <a:rPr lang="en-US" sz="2100" dirty="0" smtClean="0">
                <a:solidFill>
                  <a:schemeClr val="tx2"/>
                </a:solidFill>
              </a:rPr>
              <a:t>Print ‘Simple Interest=‘,SI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			Print ‘Compound Interest=‘,CI</a:t>
            </a:r>
          </a:p>
          <a:p>
            <a:pPr eaLnBrk="1" hangingPunct="1">
              <a:buFontTx/>
              <a:buNone/>
            </a:pPr>
            <a:endParaRPr lang="en-US" sz="21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Step 5:          [End of Algorithm]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100" b="1" dirty="0" smtClean="0">
                <a:solidFill>
                  <a:schemeClr val="tx2"/>
                </a:solidFill>
              </a:rPr>
              <a:t>			</a:t>
            </a:r>
            <a:r>
              <a:rPr lang="en-US" sz="2100" dirty="0" smtClean="0">
                <a:solidFill>
                  <a:schemeClr val="tx2"/>
                </a:solidFill>
              </a:rPr>
              <a:t> Stop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Tempus Sans ITC" pitchFamily="82" charset="0"/>
              </a:rPr>
              <a:t>Algorithm</a:t>
            </a:r>
            <a:r>
              <a:rPr lang="en-US" sz="2000" dirty="0" smtClean="0">
                <a:solidFill>
                  <a:schemeClr val="tx2"/>
                </a:solidFill>
              </a:rPr>
              <a:t> : To convert Celsius to Fahrenheit &amp; vice versa</a:t>
            </a:r>
          </a:p>
          <a:p>
            <a:pPr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Step1:	[Input </a:t>
            </a:r>
            <a:r>
              <a:rPr lang="en-US" sz="2000" b="1" dirty="0" err="1" smtClean="0">
                <a:solidFill>
                  <a:schemeClr val="tx2"/>
                </a:solidFill>
              </a:rPr>
              <a:t>celsius</a:t>
            </a:r>
            <a:r>
              <a:rPr lang="en-US" sz="2000" b="1" dirty="0" smtClean="0">
                <a:solidFill>
                  <a:schemeClr val="tx2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Read Celsius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2:	[Calculate </a:t>
            </a:r>
            <a:r>
              <a:rPr lang="en-US" sz="2000" b="1" dirty="0" err="1" smtClean="0">
                <a:solidFill>
                  <a:schemeClr val="tx2"/>
                </a:solidFill>
              </a:rPr>
              <a:t>fahrenheit</a:t>
            </a:r>
            <a:r>
              <a:rPr lang="en-US" sz="2000" b="1" dirty="0" smtClean="0">
                <a:solidFill>
                  <a:schemeClr val="tx2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Fahrenheit =(9.0 / 5.0) * Celsius + 32.0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3:	[Display computed </a:t>
            </a:r>
            <a:r>
              <a:rPr lang="en-US" sz="2000" b="1" dirty="0" err="1" smtClean="0">
                <a:solidFill>
                  <a:schemeClr val="tx2"/>
                </a:solidFill>
              </a:rPr>
              <a:t>fahrenheit</a:t>
            </a:r>
            <a:r>
              <a:rPr lang="en-US" sz="2000" b="1" dirty="0" smtClean="0">
                <a:solidFill>
                  <a:schemeClr val="tx2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 Print ‘temp  in Fahrenheit=‘ Fahrenheit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4:	 [Input </a:t>
            </a:r>
            <a:r>
              <a:rPr lang="en-US" sz="2000" b="1" dirty="0" err="1" smtClean="0">
                <a:solidFill>
                  <a:schemeClr val="tx2"/>
                </a:solidFill>
              </a:rPr>
              <a:t>fahrenheit</a:t>
            </a:r>
            <a:r>
              <a:rPr lang="en-US" sz="2000" b="1" dirty="0" smtClean="0">
                <a:solidFill>
                  <a:schemeClr val="tx2"/>
                </a:solidFill>
              </a:rPr>
              <a:t>] 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Read  Fahrenheit 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5:	 [Calculate Celsius]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 </a:t>
            </a:r>
            <a:r>
              <a:rPr lang="en-US" sz="2000" b="1" dirty="0" smtClean="0">
                <a:solidFill>
                  <a:schemeClr val="tx2"/>
                </a:solidFill>
              </a:rPr>
              <a:t>Celsius =(Fahrenheit – 32) * (5.0 / 9)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6:	 [Display computed </a:t>
            </a:r>
            <a:r>
              <a:rPr lang="en-US" sz="2000" b="1" dirty="0" err="1" smtClean="0">
                <a:solidFill>
                  <a:schemeClr val="tx2"/>
                </a:solidFill>
              </a:rPr>
              <a:t>celsius</a:t>
            </a:r>
            <a:r>
              <a:rPr lang="en-US" sz="2000" b="1" dirty="0" smtClean="0">
                <a:solidFill>
                  <a:schemeClr val="tx2"/>
                </a:solidFill>
              </a:rPr>
              <a:t>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Print ‘temp in </a:t>
            </a:r>
            <a:r>
              <a:rPr lang="en-US" sz="2000" dirty="0" err="1" smtClean="0">
                <a:solidFill>
                  <a:schemeClr val="tx2"/>
                </a:solidFill>
              </a:rPr>
              <a:t>celsius</a:t>
            </a:r>
            <a:r>
              <a:rPr lang="en-US" sz="2000" dirty="0" smtClean="0">
                <a:solidFill>
                  <a:schemeClr val="tx2"/>
                </a:solidFill>
              </a:rPr>
              <a:t>=‘ Celsius 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Step 7: Stop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smtClean="0"/>
              <a:t>Convert </a:t>
            </a:r>
            <a:r>
              <a:rPr lang="en-US" sz="2800" b="1" kern="0" dirty="0" err="1" smtClean="0"/>
              <a:t>Cel</a:t>
            </a:r>
            <a:r>
              <a:rPr lang="en-US" sz="2800" b="1" kern="0" dirty="0" smtClean="0"/>
              <a:t>. to </a:t>
            </a:r>
            <a:r>
              <a:rPr lang="en-US" sz="2800" b="1" kern="0" dirty="0" err="1" smtClean="0"/>
              <a:t>Fahren</a:t>
            </a:r>
            <a:r>
              <a:rPr lang="en-US" sz="2800" b="1" kern="0" dirty="0" smtClean="0"/>
              <a:t>. &amp; vice versa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5778</TotalTime>
  <Words>638</Words>
  <Application>Microsoft Office PowerPoint</Application>
  <PresentationFormat>On-screen Show (4:3)</PresentationFormat>
  <Paragraphs>339</Paragraphs>
  <Slides>19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Tempus Sans ITC</vt:lpstr>
      <vt:lpstr>Wingdings</vt:lpstr>
      <vt:lpstr>Slide Format - CSE</vt:lpstr>
      <vt:lpstr>PowerPoint Presentation</vt:lpstr>
      <vt:lpstr>Objectives</vt:lpstr>
      <vt:lpstr>Algorithm </vt:lpstr>
      <vt:lpstr>Properties of an algorithm</vt:lpstr>
      <vt:lpstr>Algorithmic Notations</vt:lpstr>
      <vt:lpstr>Algorithm to compute the area of circle</vt:lpstr>
      <vt:lpstr>Data:             P=amount deposited           T=duration           R=rate of interest              SI (P*R*T)/100            CI  P*(1+ R/100)T  -P </vt:lpstr>
      <vt:lpstr>Simple and Compound interest</vt:lpstr>
      <vt:lpstr>Convert Cel. to Fahren. &amp; vice versa</vt:lpstr>
      <vt:lpstr>PowerPoint Presentation</vt:lpstr>
      <vt:lpstr>Interchange values of two variables without using a temporary variable</vt:lpstr>
      <vt:lpstr>Sum of digits of a 4-digit number</vt:lpstr>
      <vt:lpstr>Largest of  3 Numbers</vt:lpstr>
      <vt:lpstr>Sum of first N natural numbers</vt:lpstr>
      <vt:lpstr> Factorial of a number </vt:lpstr>
      <vt:lpstr>Fibonacci series up to a given limit</vt:lpstr>
      <vt:lpstr>Count the no of digits of a number</vt:lpstr>
      <vt:lpstr>Sum of digits of a number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517</cp:revision>
  <dcterms:created xsi:type="dcterms:W3CDTF">2013-04-02T09:06:53Z</dcterms:created>
  <dcterms:modified xsi:type="dcterms:W3CDTF">2016-09-01T04:35:02Z</dcterms:modified>
</cp:coreProperties>
</file>