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4134" r:id="rId2"/>
    <p:sldMasterId id="2147484147" r:id="rId3"/>
    <p:sldMasterId id="2147484159" r:id="rId4"/>
  </p:sldMasterIdLst>
  <p:notesMasterIdLst>
    <p:notesMasterId r:id="rId50"/>
  </p:notesMasterIdLst>
  <p:sldIdLst>
    <p:sldId id="256" r:id="rId5"/>
    <p:sldId id="326" r:id="rId6"/>
    <p:sldId id="328" r:id="rId7"/>
    <p:sldId id="330" r:id="rId8"/>
    <p:sldId id="331" r:id="rId9"/>
    <p:sldId id="332" r:id="rId10"/>
    <p:sldId id="333" r:id="rId11"/>
    <p:sldId id="336" r:id="rId12"/>
    <p:sldId id="339" r:id="rId13"/>
    <p:sldId id="340" r:id="rId14"/>
    <p:sldId id="341" r:id="rId15"/>
    <p:sldId id="342" r:id="rId16"/>
    <p:sldId id="343" r:id="rId17"/>
    <p:sldId id="344" r:id="rId18"/>
    <p:sldId id="345" r:id="rId19"/>
    <p:sldId id="373" r:id="rId20"/>
    <p:sldId id="374" r:id="rId21"/>
    <p:sldId id="334" r:id="rId22"/>
    <p:sldId id="353" r:id="rId23"/>
    <p:sldId id="356" r:id="rId24"/>
    <p:sldId id="354" r:id="rId25"/>
    <p:sldId id="321" r:id="rId26"/>
    <p:sldId id="319" r:id="rId27"/>
    <p:sldId id="360" r:id="rId28"/>
    <p:sldId id="361" r:id="rId29"/>
    <p:sldId id="362" r:id="rId30"/>
    <p:sldId id="363" r:id="rId31"/>
    <p:sldId id="365" r:id="rId32"/>
    <p:sldId id="366" r:id="rId33"/>
    <p:sldId id="367" r:id="rId34"/>
    <p:sldId id="368" r:id="rId35"/>
    <p:sldId id="369" r:id="rId36"/>
    <p:sldId id="380" r:id="rId37"/>
    <p:sldId id="381" r:id="rId38"/>
    <p:sldId id="383" r:id="rId39"/>
    <p:sldId id="376" r:id="rId40"/>
    <p:sldId id="375" r:id="rId41"/>
    <p:sldId id="377" r:id="rId42"/>
    <p:sldId id="359" r:id="rId43"/>
    <p:sldId id="358" r:id="rId44"/>
    <p:sldId id="378" r:id="rId45"/>
    <p:sldId id="379" r:id="rId46"/>
    <p:sldId id="370" r:id="rId47"/>
    <p:sldId id="371" r:id="rId48"/>
    <p:sldId id="372" r:id="rId4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1" autoAdjust="0"/>
    <p:restoredTop sz="80000" autoAdjust="0"/>
  </p:normalViewPr>
  <p:slideViewPr>
    <p:cSldViewPr>
      <p:cViewPr varScale="1">
        <p:scale>
          <a:sx n="74" d="100"/>
          <a:sy n="74" d="100"/>
        </p:scale>
        <p:origin x="1266"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1A6C7B0-06AB-4258-9107-C01572295031}" type="slidenum">
              <a:rPr lang="en-US"/>
              <a:pPr>
                <a:defRPr/>
              </a:pPr>
              <a:t>‹#›</a:t>
            </a:fld>
            <a:endParaRPr lang="en-US"/>
          </a:p>
        </p:txBody>
      </p:sp>
    </p:spTree>
    <p:extLst>
      <p:ext uri="{BB962C8B-B14F-4D97-AF65-F5344CB8AC3E}">
        <p14:creationId xmlns:p14="http://schemas.microsoft.com/office/powerpoint/2010/main" val="592032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AF017F1-F6BA-43DA-ABCC-0061608DB45C}" type="slidenum">
              <a:rPr lang="en-US" smtClean="0"/>
              <a:pPr/>
              <a:t>1</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9233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EF1DA757-512C-49C1-9530-A9A1F158168D}" type="slidenum">
              <a:rPr lang="en-US" altLang="en-US" sz="1200" b="0" smtClean="0">
                <a:solidFill>
                  <a:schemeClr val="tx1"/>
                </a:solidFill>
              </a:rPr>
              <a:pPr eaLnBrk="1" hangingPunct="1">
                <a:defRPr/>
              </a:pPr>
              <a:t>10</a:t>
            </a:fld>
            <a:endParaRPr lang="en-US" altLang="en-US" sz="1200" b="0" smtClean="0">
              <a:solidFill>
                <a:schemeClr val="tx1"/>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ltLang="en-US" smtClean="0"/>
          </a:p>
        </p:txBody>
      </p:sp>
    </p:spTree>
    <p:extLst>
      <p:ext uri="{BB962C8B-B14F-4D97-AF65-F5344CB8AC3E}">
        <p14:creationId xmlns:p14="http://schemas.microsoft.com/office/powerpoint/2010/main" val="353935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0CF4DDF1-9154-4B37-89D7-50FDE934E3C7}" type="slidenum">
              <a:rPr lang="en-US" altLang="en-US" sz="1200" b="0" smtClean="0">
                <a:solidFill>
                  <a:schemeClr val="tx1"/>
                </a:solidFill>
              </a:rPr>
              <a:pPr eaLnBrk="1" hangingPunct="1">
                <a:defRPr/>
              </a:pPr>
              <a:t>11</a:t>
            </a:fld>
            <a:endParaRPr lang="en-US" altLang="en-US" sz="1200" b="0" smtClean="0">
              <a:solidFill>
                <a:schemeClr val="tx1"/>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altLang="en-US" b="1" smtClean="0"/>
              <a:t>Category of functions:</a:t>
            </a:r>
            <a:endParaRPr lang="en-US" altLang="en-US" smtClean="0"/>
          </a:p>
          <a:p>
            <a:r>
              <a:rPr lang="en-US" altLang="en-US" smtClean="0"/>
              <a:t>	</a:t>
            </a:r>
          </a:p>
          <a:p>
            <a:r>
              <a:rPr lang="en-US" altLang="en-US" smtClean="0"/>
              <a:t>		A function may depend on whether arguments are present or not and whether a value is returned or not. It may belong to one of the following categories.</a:t>
            </a:r>
          </a:p>
          <a:p>
            <a:r>
              <a:rPr lang="en-US" altLang="en-US" smtClean="0"/>
              <a:t> </a:t>
            </a:r>
          </a:p>
          <a:p>
            <a:r>
              <a:rPr lang="en-US" altLang="en-US" smtClean="0"/>
              <a:t>	Category  1:  Functions with no arguments and no return values.</a:t>
            </a:r>
          </a:p>
          <a:p>
            <a:r>
              <a:rPr lang="en-US" altLang="en-US" smtClean="0"/>
              <a:t>	Category  2:  Functions with arguments and no return values.</a:t>
            </a:r>
          </a:p>
          <a:p>
            <a:r>
              <a:rPr lang="en-US" altLang="en-US" smtClean="0"/>
              <a:t>	Category  3:  Functions  with  arguments and return values.</a:t>
            </a:r>
          </a:p>
          <a:p>
            <a:pPr eaLnBrk="1" hangingPunct="1"/>
            <a:r>
              <a:rPr lang="en-US" altLang="en-US" smtClean="0"/>
              <a:t>	Category  4:  Functions  with  no arguments but return value.</a:t>
            </a:r>
            <a:br>
              <a:rPr lang="en-US" altLang="en-US" smtClean="0"/>
            </a:br>
            <a:r>
              <a:rPr lang="en-US" altLang="en-US" smtClean="0"/>
              <a:t>	Category  5:  Functions  with  multiple return values.</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3504516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BE4A75A8-5EEB-41E1-9FCC-212A6DD7944B}" type="slidenum">
              <a:rPr lang="en-US" altLang="en-US" sz="1200" b="0" smtClean="0">
                <a:solidFill>
                  <a:schemeClr val="tx1"/>
                </a:solidFill>
              </a:rPr>
              <a:pPr eaLnBrk="1" hangingPunct="1">
                <a:defRPr/>
              </a:pPr>
              <a:t>12</a:t>
            </a:fld>
            <a:endParaRPr lang="en-US" altLang="en-US" sz="1200" b="0" smtClean="0">
              <a:solidFill>
                <a:schemeClr val="tx1"/>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altLang="en-US" b="1" dirty="0" smtClean="0"/>
              <a:t>No arguments and no return values:</a:t>
            </a:r>
            <a:endParaRPr lang="en-US" altLang="en-US" dirty="0" smtClean="0"/>
          </a:p>
          <a:p>
            <a:r>
              <a:rPr lang="en-US" altLang="en-US" dirty="0" smtClean="0"/>
              <a:t> </a:t>
            </a:r>
          </a:p>
          <a:p>
            <a:r>
              <a:rPr lang="en-US" altLang="en-US" dirty="0" smtClean="0"/>
              <a:t>	When a function has no arguments, it does not receive any data from the calling function.  Similarly, when it does not return a value, the calling function does not receive any data from the called function. In effect, there is not data transfer between the calling function and the called function. The dotted lines indicate that there is only a transfer of control but not data.</a:t>
            </a:r>
          </a:p>
          <a:p>
            <a:r>
              <a:rPr lang="en-US" altLang="en-US" dirty="0" smtClean="0"/>
              <a:t> </a:t>
            </a:r>
          </a:p>
          <a:p>
            <a:r>
              <a:rPr lang="en-US" altLang="en-US" dirty="0" smtClean="0"/>
              <a:t> </a:t>
            </a:r>
          </a:p>
          <a:p>
            <a:r>
              <a:rPr lang="en-US" altLang="en-US" dirty="0" smtClean="0"/>
              <a:t>       	Function1()                    No input             function2()</a:t>
            </a:r>
          </a:p>
          <a:p>
            <a:r>
              <a:rPr lang="en-US" altLang="en-US" dirty="0" smtClean="0"/>
              <a:t>                                                     --------------</a:t>
            </a:r>
            <a:r>
              <a:rPr lang="en-US" altLang="en-US" dirty="0" smtClean="0">
                <a:sym typeface="Wingdings" pitchFamily="2" charset="2"/>
              </a:rPr>
              <a:t></a:t>
            </a:r>
            <a:r>
              <a:rPr lang="en-US" altLang="en-US" dirty="0" smtClean="0"/>
              <a:t> </a:t>
            </a:r>
          </a:p>
          <a:p>
            <a:r>
              <a:rPr lang="en-US" altLang="en-US" dirty="0" smtClean="0"/>
              <a:t>		{						{</a:t>
            </a:r>
          </a:p>
          <a:p>
            <a:r>
              <a:rPr lang="en-US" altLang="en-US" dirty="0" smtClean="0"/>
              <a:t>		  ----------------		</a:t>
            </a:r>
          </a:p>
          <a:p>
            <a:r>
              <a:rPr lang="en-US" altLang="en-US" dirty="0" smtClean="0"/>
              <a:t>		function2()	       	  No return value	    --------------	</a:t>
            </a:r>
          </a:p>
          <a:p>
            <a:r>
              <a:rPr lang="en-US" altLang="en-US" dirty="0" smtClean="0"/>
              <a:t>		  ----------------		 </a:t>
            </a:r>
            <a:r>
              <a:rPr lang="en-US" altLang="en-US" dirty="0" smtClean="0">
                <a:sym typeface="Wingdings" pitchFamily="2" charset="2"/>
              </a:rPr>
              <a:t></a:t>
            </a:r>
            <a:r>
              <a:rPr lang="en-US" altLang="en-US" dirty="0" smtClean="0"/>
              <a:t>-----------     	    --------------	</a:t>
            </a:r>
          </a:p>
          <a:p>
            <a:r>
              <a:rPr lang="en-US" altLang="en-US" dirty="0" smtClean="0"/>
              <a:t>		  ----------------					    --------------</a:t>
            </a:r>
          </a:p>
          <a:p>
            <a:r>
              <a:rPr lang="en-US" altLang="en-US" dirty="0" smtClean="0"/>
              <a:t>				}                                               }</a:t>
            </a:r>
          </a:p>
          <a:p>
            <a:r>
              <a:rPr lang="en-US" altLang="en-US" dirty="0" smtClean="0"/>
              <a:t> </a:t>
            </a:r>
          </a:p>
          <a:p>
            <a:r>
              <a:rPr lang="en-US" altLang="en-US" dirty="0" smtClean="0"/>
              <a:t> </a:t>
            </a:r>
          </a:p>
          <a:p>
            <a:r>
              <a:rPr lang="en-US" altLang="en-US" dirty="0" smtClean="0"/>
              <a:t>A program with three user-defined functions is given below.</a:t>
            </a:r>
          </a:p>
          <a:p>
            <a:r>
              <a:rPr lang="en-US" altLang="en-US" dirty="0" smtClean="0"/>
              <a:t> </a:t>
            </a:r>
          </a:p>
          <a:p>
            <a:r>
              <a:rPr lang="en-US" altLang="en-US" b="1" dirty="0" smtClean="0"/>
              <a:t>Functions  with no arguments, no return values:</a:t>
            </a:r>
            <a:endParaRPr lang="en-US" altLang="en-US" dirty="0" smtClean="0"/>
          </a:p>
          <a:p>
            <a:r>
              <a:rPr lang="en-US" altLang="en-US" dirty="0" smtClean="0"/>
              <a:t>	</a:t>
            </a:r>
          </a:p>
          <a:p>
            <a:r>
              <a:rPr lang="en-US" altLang="en-US" dirty="0" smtClean="0"/>
              <a:t>main()</a:t>
            </a:r>
          </a:p>
          <a:p>
            <a:r>
              <a:rPr lang="en-US" altLang="en-US" dirty="0" smtClean="0"/>
              <a:t>	{</a:t>
            </a:r>
          </a:p>
          <a:p>
            <a:r>
              <a:rPr lang="en-US" altLang="en-US" dirty="0" smtClean="0"/>
              <a:t>	   </a:t>
            </a:r>
            <a:r>
              <a:rPr lang="en-US" altLang="en-US" dirty="0" err="1" smtClean="0"/>
              <a:t>printtext</a:t>
            </a:r>
            <a:r>
              <a:rPr lang="en-US" altLang="en-US" dirty="0" smtClean="0"/>
              <a:t>();</a:t>
            </a:r>
          </a:p>
          <a:p>
            <a:r>
              <a:rPr lang="en-US" altLang="en-US" dirty="0" smtClean="0"/>
              <a:t>	    value();</a:t>
            </a:r>
          </a:p>
          <a:p>
            <a:r>
              <a:rPr lang="en-US" altLang="en-US" dirty="0" smtClean="0"/>
              <a:t>	    </a:t>
            </a:r>
            <a:r>
              <a:rPr lang="en-US" altLang="en-US" dirty="0" err="1" smtClean="0"/>
              <a:t>printtext</a:t>
            </a:r>
            <a:r>
              <a:rPr lang="en-US" altLang="en-US" dirty="0" smtClean="0"/>
              <a:t>();</a:t>
            </a:r>
          </a:p>
          <a:p>
            <a:r>
              <a:rPr lang="en-US" altLang="en-US" dirty="0" smtClean="0"/>
              <a:t>  }</a:t>
            </a:r>
          </a:p>
          <a:p>
            <a:r>
              <a:rPr lang="en-US" altLang="en-US" dirty="0" err="1" smtClean="0"/>
              <a:t>printtext</a:t>
            </a:r>
            <a:r>
              <a:rPr lang="en-US" altLang="en-US" dirty="0" smtClean="0"/>
              <a:t>()</a:t>
            </a:r>
          </a:p>
          <a:p>
            <a:r>
              <a:rPr lang="nb-NO" altLang="en-US" dirty="0" smtClean="0"/>
              <a:t>{</a:t>
            </a:r>
            <a:endParaRPr lang="en-US" altLang="en-US" dirty="0" smtClean="0"/>
          </a:p>
          <a:p>
            <a:r>
              <a:rPr lang="nb-NO" altLang="en-US" dirty="0" smtClean="0"/>
              <a:t>	int I;</a:t>
            </a:r>
            <a:endParaRPr lang="en-US" altLang="en-US" dirty="0" smtClean="0"/>
          </a:p>
          <a:p>
            <a:r>
              <a:rPr lang="nb-NO" altLang="en-US" dirty="0" smtClean="0"/>
              <a:t>	for (i=1;i&lt;=40;i++)</a:t>
            </a:r>
            <a:endParaRPr lang="en-US" altLang="en-US" dirty="0" smtClean="0"/>
          </a:p>
          <a:p>
            <a:r>
              <a:rPr lang="nb-NO" altLang="en-US" dirty="0" smtClean="0"/>
              <a:t>	  cout &lt;&lt; </a:t>
            </a:r>
            <a:r>
              <a:rPr lang="en-US" altLang="en-US" dirty="0" smtClean="0"/>
              <a:t>‘-‘&lt;&lt;“\n”;</a:t>
            </a:r>
          </a:p>
          <a:p>
            <a:r>
              <a:rPr lang="en-US" altLang="en-US" dirty="0" smtClean="0"/>
              <a:t>}</a:t>
            </a:r>
          </a:p>
          <a:p>
            <a:r>
              <a:rPr lang="en-US" altLang="en-US" dirty="0" smtClean="0"/>
              <a:t> </a:t>
            </a:r>
          </a:p>
          <a:p>
            <a:r>
              <a:rPr lang="en-US" altLang="en-US" dirty="0" smtClean="0"/>
              <a:t>value()</a:t>
            </a:r>
          </a:p>
          <a:p>
            <a:r>
              <a:rPr lang="en-US" altLang="en-US" dirty="0" smtClean="0"/>
              <a:t>{</a:t>
            </a:r>
          </a:p>
          <a:p>
            <a:r>
              <a:rPr lang="en-US" altLang="en-US" dirty="0" smtClean="0"/>
              <a:t>	int year, period;</a:t>
            </a:r>
          </a:p>
          <a:p>
            <a:r>
              <a:rPr lang="en-US" altLang="en-US" dirty="0" smtClean="0"/>
              <a:t>      float </a:t>
            </a:r>
            <a:r>
              <a:rPr lang="en-US" altLang="en-US" dirty="0" err="1" smtClean="0"/>
              <a:t>inrate</a:t>
            </a:r>
            <a:r>
              <a:rPr lang="en-US" altLang="en-US" dirty="0" smtClean="0"/>
              <a:t>, sum principal;</a:t>
            </a:r>
          </a:p>
          <a:p>
            <a:r>
              <a:rPr lang="en-US" altLang="en-US" dirty="0" smtClean="0"/>
              <a:t>      </a:t>
            </a:r>
            <a:r>
              <a:rPr lang="en-US" altLang="en-US" dirty="0" err="1" smtClean="0"/>
              <a:t>cout</a:t>
            </a:r>
            <a:r>
              <a:rPr lang="en-US" altLang="en-US" dirty="0" smtClean="0"/>
              <a:t> &lt;&lt;“Principal amount?”;</a:t>
            </a:r>
          </a:p>
          <a:p>
            <a:r>
              <a:rPr lang="en-US" altLang="en-US" dirty="0" smtClean="0"/>
              <a:t>	</a:t>
            </a:r>
            <a:r>
              <a:rPr lang="en-US" altLang="en-US" dirty="0" err="1" smtClean="0"/>
              <a:t>cin</a:t>
            </a:r>
            <a:r>
              <a:rPr lang="en-US" altLang="en-US" dirty="0" smtClean="0"/>
              <a:t>&gt;&gt;principal;</a:t>
            </a:r>
          </a:p>
          <a:p>
            <a:r>
              <a:rPr lang="en-US" altLang="en-US" dirty="0" smtClean="0"/>
              <a:t>	</a:t>
            </a:r>
            <a:r>
              <a:rPr lang="en-US" altLang="en-US" dirty="0" err="1" smtClean="0"/>
              <a:t>cout</a:t>
            </a:r>
            <a:r>
              <a:rPr lang="en-US" altLang="en-US" dirty="0" smtClean="0"/>
              <a:t>&lt;&lt;“Interest rate?   “;</a:t>
            </a:r>
          </a:p>
          <a:p>
            <a:r>
              <a:rPr lang="en-US" altLang="en-US" dirty="0" smtClean="0"/>
              <a:t>	</a:t>
            </a:r>
            <a:r>
              <a:rPr lang="en-US" altLang="en-US" dirty="0" err="1" smtClean="0"/>
              <a:t>cin</a:t>
            </a:r>
            <a:r>
              <a:rPr lang="en-US" altLang="en-US" dirty="0" smtClean="0"/>
              <a:t>&gt;&gt;</a:t>
            </a:r>
            <a:r>
              <a:rPr lang="en-US" altLang="en-US" dirty="0" err="1" smtClean="0"/>
              <a:t>inrate</a:t>
            </a:r>
            <a:r>
              <a:rPr lang="en-US" altLang="en-US" dirty="0" smtClean="0"/>
              <a:t>;</a:t>
            </a:r>
          </a:p>
          <a:p>
            <a:r>
              <a:rPr lang="en-US" altLang="en-US" dirty="0" smtClean="0"/>
              <a:t>	</a:t>
            </a:r>
            <a:r>
              <a:rPr lang="en-US" altLang="en-US" dirty="0" err="1" smtClean="0"/>
              <a:t>cout</a:t>
            </a:r>
            <a:r>
              <a:rPr lang="en-US" altLang="en-US" dirty="0" smtClean="0"/>
              <a:t>&lt;&lt;“Period?             “;</a:t>
            </a:r>
          </a:p>
          <a:p>
            <a:r>
              <a:rPr lang="en-US" altLang="en-US" dirty="0" smtClean="0"/>
              <a:t>      </a:t>
            </a:r>
            <a:r>
              <a:rPr lang="en-US" altLang="en-US" dirty="0" err="1" smtClean="0"/>
              <a:t>cin</a:t>
            </a:r>
            <a:r>
              <a:rPr lang="en-US" altLang="en-US" dirty="0" smtClean="0"/>
              <a:t>&gt;&gt;period;</a:t>
            </a:r>
          </a:p>
          <a:p>
            <a:r>
              <a:rPr lang="en-US" altLang="en-US" dirty="0" smtClean="0"/>
              <a:t>	   sum=principal;</a:t>
            </a:r>
          </a:p>
          <a:p>
            <a:r>
              <a:rPr lang="en-US" altLang="en-US" dirty="0" smtClean="0"/>
              <a:t>         year=1;</a:t>
            </a:r>
          </a:p>
          <a:p>
            <a:r>
              <a:rPr lang="en-US" altLang="en-US" dirty="0" smtClean="0"/>
              <a:t>        while(year&lt;=period)</a:t>
            </a:r>
          </a:p>
          <a:p>
            <a:r>
              <a:rPr lang="en-US" altLang="en-US" dirty="0" smtClean="0"/>
              <a:t>	   {</a:t>
            </a:r>
          </a:p>
          <a:p>
            <a:r>
              <a:rPr lang="en-US" altLang="en-US" dirty="0" smtClean="0"/>
              <a:t>		sum=sum * (1+inrate);</a:t>
            </a:r>
          </a:p>
          <a:p>
            <a:r>
              <a:rPr lang="en-US" altLang="en-US" dirty="0" smtClean="0"/>
              <a:t>		year=year+1;</a:t>
            </a:r>
          </a:p>
          <a:p>
            <a:r>
              <a:rPr lang="en-US" altLang="en-US" dirty="0" smtClean="0"/>
              <a:t>	    }</a:t>
            </a:r>
          </a:p>
          <a:p>
            <a:r>
              <a:rPr lang="en-US" altLang="en-US" dirty="0" err="1" smtClean="0"/>
              <a:t>cout</a:t>
            </a:r>
            <a:r>
              <a:rPr lang="en-US" altLang="en-US" dirty="0" smtClean="0"/>
              <a:t>&lt;&lt;”\n”&lt;&lt; principal&lt;&lt;</a:t>
            </a:r>
            <a:r>
              <a:rPr lang="en-US" altLang="en-US" dirty="0" err="1" smtClean="0"/>
              <a:t>inrate</a:t>
            </a:r>
            <a:r>
              <a:rPr lang="en-US" altLang="en-US" dirty="0" smtClean="0"/>
              <a:t>&lt;&lt;period&lt;&lt;sum;</a:t>
            </a:r>
          </a:p>
          <a:p>
            <a:r>
              <a:rPr lang="en-US" altLang="en-US" dirty="0" smtClean="0"/>
              <a:t>}</a:t>
            </a:r>
          </a:p>
          <a:p>
            <a:pPr eaLnBrk="1" hangingPunct="1"/>
            <a:endParaRPr lang="en-US" altLang="en-US" dirty="0" smtClean="0"/>
          </a:p>
        </p:txBody>
      </p:sp>
    </p:spTree>
    <p:extLst>
      <p:ext uri="{BB962C8B-B14F-4D97-AF65-F5344CB8AC3E}">
        <p14:creationId xmlns:p14="http://schemas.microsoft.com/office/powerpoint/2010/main" val="223907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F457EC2C-403D-414B-915B-5715DB48B186}" type="slidenum">
              <a:rPr lang="en-US" altLang="en-US" sz="1200" b="0" smtClean="0">
                <a:solidFill>
                  <a:schemeClr val="tx1"/>
                </a:solidFill>
              </a:rPr>
              <a:pPr eaLnBrk="1" hangingPunct="1">
                <a:defRPr/>
              </a:pPr>
              <a:t>13</a:t>
            </a:fld>
            <a:endParaRPr lang="en-US" altLang="en-US" sz="1200" b="0" smtClean="0">
              <a:solidFill>
                <a:schemeClr val="tx1"/>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ltLang="en-US" smtClean="0"/>
          </a:p>
        </p:txBody>
      </p:sp>
    </p:spTree>
    <p:extLst>
      <p:ext uri="{BB962C8B-B14F-4D97-AF65-F5344CB8AC3E}">
        <p14:creationId xmlns:p14="http://schemas.microsoft.com/office/powerpoint/2010/main" val="3354907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62E224A7-AEB4-4DCD-A638-CDDD3CABD7FA}" type="slidenum">
              <a:rPr lang="en-US" altLang="en-US" sz="1200" b="0" smtClean="0">
                <a:solidFill>
                  <a:schemeClr val="tx1"/>
                </a:solidFill>
              </a:rPr>
              <a:pPr eaLnBrk="1" hangingPunct="1">
                <a:defRPr/>
              </a:pPr>
              <a:t>14</a:t>
            </a:fld>
            <a:endParaRPr lang="en-US" altLang="en-US" sz="1200" b="0" smtClean="0">
              <a:solidFill>
                <a:schemeClr val="tx1"/>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altLang="en-US" b="1" dirty="0" smtClean="0"/>
              <a:t>Functions with arguments and no return values:</a:t>
            </a:r>
            <a:endParaRPr lang="en-US" altLang="en-US" dirty="0" smtClean="0"/>
          </a:p>
          <a:p>
            <a:r>
              <a:rPr lang="en-US" altLang="en-US" dirty="0" smtClean="0"/>
              <a:t> </a:t>
            </a:r>
          </a:p>
          <a:p>
            <a:r>
              <a:rPr lang="en-US" altLang="en-US" dirty="0" smtClean="0"/>
              <a:t>We can make the calling function to read data from the terminal and pass it on to the</a:t>
            </a:r>
          </a:p>
          <a:p>
            <a:r>
              <a:rPr lang="en-US" altLang="en-US" dirty="0" smtClean="0"/>
              <a:t>called function. The nature of data communication between the calling function and </a:t>
            </a:r>
          </a:p>
          <a:p>
            <a:r>
              <a:rPr lang="en-US" altLang="en-US" dirty="0" smtClean="0"/>
              <a:t>the called function with arguments but no return values is shown below.</a:t>
            </a:r>
          </a:p>
          <a:p>
            <a:r>
              <a:rPr lang="en-US" altLang="en-US" dirty="0" smtClean="0"/>
              <a:t> </a:t>
            </a:r>
          </a:p>
          <a:p>
            <a:r>
              <a:rPr lang="en-US" altLang="en-US" dirty="0" smtClean="0"/>
              <a:t>		Function1()				      function2(1)</a:t>
            </a:r>
          </a:p>
          <a:p>
            <a:r>
              <a:rPr lang="en-US" altLang="en-US" dirty="0" smtClean="0"/>
              <a:t>		{		   values of arguments        ---------------</a:t>
            </a:r>
          </a:p>
          <a:p>
            <a:r>
              <a:rPr lang="en-US" altLang="en-US" dirty="0" smtClean="0"/>
              <a:t>                    --------------	 ------------</a:t>
            </a:r>
            <a:r>
              <a:rPr lang="en-US" altLang="en-US" dirty="0" smtClean="0">
                <a:sym typeface="Wingdings" pitchFamily="2" charset="2"/>
              </a:rPr>
              <a:t></a:t>
            </a:r>
            <a:r>
              <a:rPr lang="en-US" altLang="en-US" dirty="0" smtClean="0"/>
              <a:t>                       {</a:t>
            </a:r>
          </a:p>
          <a:p>
            <a:r>
              <a:rPr lang="en-US" altLang="en-US" dirty="0" smtClean="0"/>
              <a:t>		function2(a)                                                   --------------</a:t>
            </a:r>
          </a:p>
          <a:p>
            <a:r>
              <a:rPr lang="en-US" altLang="en-US" dirty="0" smtClean="0"/>
              <a:t>		  --------------     &lt; -----------                           ---------------</a:t>
            </a:r>
          </a:p>
          <a:p>
            <a:r>
              <a:rPr lang="en-US" altLang="en-US" dirty="0" smtClean="0"/>
              <a:t>		   -------------       			           ---------------</a:t>
            </a:r>
          </a:p>
          <a:p>
            <a:r>
              <a:rPr lang="en-US" altLang="en-US" dirty="0" smtClean="0"/>
              <a:t>		}					          }</a:t>
            </a:r>
          </a:p>
          <a:p>
            <a:r>
              <a:rPr lang="en-US" altLang="en-US" dirty="0" smtClean="0"/>
              <a:t> </a:t>
            </a:r>
          </a:p>
          <a:p>
            <a:r>
              <a:rPr lang="en-US" altLang="en-US" dirty="0" smtClean="0"/>
              <a:t>		        For example.</a:t>
            </a:r>
          </a:p>
          <a:p>
            <a:r>
              <a:rPr lang="en-US" altLang="en-US" dirty="0" smtClean="0"/>
              <a:t>			</a:t>
            </a:r>
            <a:r>
              <a:rPr lang="en-US" altLang="en-US" dirty="0" err="1" smtClean="0"/>
              <a:t>Printtext</a:t>
            </a:r>
            <a:r>
              <a:rPr lang="en-US" altLang="en-US" dirty="0" smtClean="0"/>
              <a:t>(</a:t>
            </a:r>
            <a:r>
              <a:rPr lang="en-US" altLang="en-US" dirty="0" err="1" smtClean="0"/>
              <a:t>ch</a:t>
            </a:r>
            <a:r>
              <a:rPr lang="en-US" altLang="en-US" dirty="0" smtClean="0"/>
              <a:t>)</a:t>
            </a:r>
          </a:p>
          <a:p>
            <a:r>
              <a:rPr lang="en-US" altLang="en-US" dirty="0" smtClean="0"/>
              <a:t>			Value(</a:t>
            </a:r>
            <a:r>
              <a:rPr lang="en-US" altLang="en-US" dirty="0" err="1" smtClean="0"/>
              <a:t>p,r,n</a:t>
            </a:r>
            <a:r>
              <a:rPr lang="en-US" altLang="en-US" dirty="0" smtClean="0"/>
              <a:t>)</a:t>
            </a:r>
          </a:p>
          <a:p>
            <a:r>
              <a:rPr lang="en-US" altLang="en-US" dirty="0" smtClean="0"/>
              <a:t>		The arguments </a:t>
            </a:r>
            <a:r>
              <a:rPr lang="en-US" altLang="en-US" dirty="0" err="1" smtClean="0"/>
              <a:t>ch,p,r</a:t>
            </a:r>
            <a:r>
              <a:rPr lang="en-US" altLang="en-US" dirty="0" smtClean="0"/>
              <a:t> and n are called the formal arguments. The calling function can now send values to these arguments using function calls containing appropriate arguments. For example, the function call</a:t>
            </a:r>
          </a:p>
          <a:p>
            <a:r>
              <a:rPr lang="en-US" altLang="en-US" dirty="0" smtClean="0"/>
              <a:t>		Value(100,0.23,10)</a:t>
            </a:r>
          </a:p>
          <a:p>
            <a:r>
              <a:rPr lang="en-US" altLang="en-US" dirty="0" smtClean="0"/>
              <a:t>	Would send the values 100,0.23,and 10 to the function.</a:t>
            </a:r>
          </a:p>
          <a:p>
            <a:r>
              <a:rPr lang="en-US" altLang="en-US" dirty="0" smtClean="0"/>
              <a:t>		Value(</a:t>
            </a:r>
            <a:r>
              <a:rPr lang="en-US" altLang="en-US" dirty="0" err="1" smtClean="0"/>
              <a:t>p,r,n</a:t>
            </a:r>
            <a:r>
              <a:rPr lang="en-US" altLang="en-US" dirty="0" smtClean="0"/>
              <a:t>)</a:t>
            </a:r>
          </a:p>
          <a:p>
            <a:r>
              <a:rPr lang="en-US" altLang="en-US" dirty="0" smtClean="0"/>
              <a:t>	And assign 100 to p, 0.23 ,to r, and 10 n. The values 100,0.23 and 10 are the actual arguments which become the values of the formal  arguments inside the called function.</a:t>
            </a:r>
          </a:p>
          <a:p>
            <a:r>
              <a:rPr lang="en-US" altLang="en-US" dirty="0" smtClean="0"/>
              <a:t>          The actual and formal functions should match in number, type and order. The values of actual arguments are assigned to the formal arguments on a one to one basis starting with the first argument.</a:t>
            </a:r>
          </a:p>
          <a:p>
            <a:r>
              <a:rPr lang="en-US" altLang="en-US" dirty="0" smtClean="0"/>
              <a:t> </a:t>
            </a:r>
          </a:p>
          <a:p>
            <a:r>
              <a:rPr lang="en-US" altLang="en-US" dirty="0" smtClean="0"/>
              <a:t> </a:t>
            </a:r>
          </a:p>
          <a:p>
            <a:r>
              <a:rPr lang="en-US" altLang="en-US" dirty="0" smtClean="0"/>
              <a:t>		main()</a:t>
            </a:r>
          </a:p>
          <a:p>
            <a:r>
              <a:rPr lang="en-US" altLang="en-US" dirty="0" smtClean="0"/>
              <a:t>		{</a:t>
            </a:r>
          </a:p>
          <a:p>
            <a:r>
              <a:rPr lang="en-US" altLang="en-US" dirty="0" smtClean="0"/>
              <a:t>Function </a:t>
            </a:r>
          </a:p>
          <a:p>
            <a:r>
              <a:rPr lang="en-US" altLang="en-US" dirty="0" smtClean="0"/>
              <a:t>call		    --------------</a:t>
            </a:r>
          </a:p>
          <a:p>
            <a:r>
              <a:rPr lang="en-US" altLang="en-US" dirty="0" smtClean="0"/>
              <a:t>-----</a:t>
            </a:r>
            <a:r>
              <a:rPr lang="en-US" altLang="en-US" dirty="0" smtClean="0">
                <a:sym typeface="Wingdings" pitchFamily="2" charset="2"/>
              </a:rPr>
              <a:t></a:t>
            </a:r>
            <a:r>
              <a:rPr lang="en-US" altLang="en-US" dirty="0" smtClean="0"/>
              <a:t>	    function1(a1,a2,a3………am)</a:t>
            </a:r>
          </a:p>
          <a:p>
            <a:r>
              <a:rPr lang="en-US" altLang="en-US" dirty="0" smtClean="0"/>
              <a:t>		    -------------</a:t>
            </a:r>
          </a:p>
          <a:p>
            <a:r>
              <a:rPr lang="en-US" altLang="en-US" dirty="0" smtClean="0"/>
              <a:t>		}</a:t>
            </a:r>
          </a:p>
          <a:p>
            <a:r>
              <a:rPr lang="en-US" altLang="en-US" dirty="0" smtClean="0"/>
              <a:t>Called function</a:t>
            </a:r>
          </a:p>
          <a:p>
            <a:r>
              <a:rPr lang="en-US" altLang="en-US" dirty="0" smtClean="0"/>
              <a:t>------ &gt;             function1(f1,f2,f3,………….fn)</a:t>
            </a:r>
          </a:p>
          <a:p>
            <a:r>
              <a:rPr lang="en-US" altLang="en-US" dirty="0" smtClean="0"/>
              <a:t>		      --------------</a:t>
            </a:r>
          </a:p>
          <a:p>
            <a:r>
              <a:rPr lang="en-US" altLang="en-US" dirty="0" smtClean="0"/>
              <a:t>		      --------------</a:t>
            </a:r>
          </a:p>
          <a:p>
            <a:r>
              <a:rPr lang="en-US" altLang="en-US" dirty="0" smtClean="0"/>
              <a:t>		      {</a:t>
            </a:r>
          </a:p>
          <a:p>
            <a:r>
              <a:rPr lang="en-US" altLang="en-US" dirty="0" smtClean="0"/>
              <a:t>			----------</a:t>
            </a:r>
          </a:p>
          <a:p>
            <a:r>
              <a:rPr lang="en-US" altLang="en-US" dirty="0" smtClean="0"/>
              <a:t>		            ----------</a:t>
            </a:r>
          </a:p>
          <a:p>
            <a:r>
              <a:rPr lang="en-US" altLang="en-US" dirty="0" smtClean="0"/>
              <a:t>		        }</a:t>
            </a:r>
          </a:p>
          <a:p>
            <a:r>
              <a:rPr lang="en-US" altLang="en-US" dirty="0" smtClean="0"/>
              <a:t>					</a:t>
            </a:r>
          </a:p>
          <a:p>
            <a:r>
              <a:rPr lang="en-US" altLang="en-US" dirty="0" smtClean="0"/>
              <a:t> </a:t>
            </a:r>
          </a:p>
          <a:p>
            <a:r>
              <a:rPr lang="en-US" altLang="en-US" dirty="0" smtClean="0"/>
              <a:t>     The formal arguments must be valid variable names, the actual arguments may be variable names, expressions or constants. The variables used in actual arguments must be assigned values before the function  call is made.</a:t>
            </a:r>
          </a:p>
          <a:p>
            <a:r>
              <a:rPr lang="en-US" altLang="en-US" dirty="0" smtClean="0"/>
              <a:t>		When a function call is made, only a copy of the values of actual arguments is passed into the called function. </a:t>
            </a:r>
          </a:p>
          <a:p>
            <a:r>
              <a:rPr lang="en-US" altLang="en-US" dirty="0" smtClean="0"/>
              <a:t>		The function call  value(</a:t>
            </a:r>
            <a:r>
              <a:rPr lang="en-US" altLang="en-US" dirty="0" err="1" smtClean="0"/>
              <a:t>prin</a:t>
            </a:r>
            <a:r>
              <a:rPr lang="en-US" altLang="en-US" dirty="0" smtClean="0"/>
              <a:t>, rate, per);</a:t>
            </a:r>
          </a:p>
          <a:p>
            <a:r>
              <a:rPr lang="en-US" altLang="en-US" dirty="0" smtClean="0"/>
              <a:t>         Passes information it contains to the function value.</a:t>
            </a:r>
          </a:p>
          <a:p>
            <a:r>
              <a:rPr lang="en-US" altLang="en-US" dirty="0" smtClean="0"/>
              <a:t>	The function header of value has three formal arguments </a:t>
            </a:r>
            <a:r>
              <a:rPr lang="en-US" altLang="en-US" dirty="0" err="1" smtClean="0"/>
              <a:t>p,r</a:t>
            </a:r>
            <a:r>
              <a:rPr lang="en-US" altLang="en-US" dirty="0" smtClean="0"/>
              <a:t> and n which correspond to the actual arguments in the function call, namely, </a:t>
            </a:r>
            <a:r>
              <a:rPr lang="en-US" altLang="en-US" dirty="0" err="1" smtClean="0"/>
              <a:t>prin,rate</a:t>
            </a:r>
            <a:r>
              <a:rPr lang="en-US" altLang="en-US" dirty="0" smtClean="0"/>
              <a:t> and per. The formal arguments are declared immediately after the function header. On execution of the function call, the values of the actual arguments are assigned to the corresponding formal arguments.</a:t>
            </a:r>
          </a:p>
          <a:p>
            <a:r>
              <a:rPr lang="en-US" altLang="en-US" dirty="0" smtClean="0"/>
              <a:t>                 p=</a:t>
            </a:r>
            <a:r>
              <a:rPr lang="en-US" altLang="en-US" dirty="0" err="1" smtClean="0"/>
              <a:t>prin</a:t>
            </a:r>
            <a:r>
              <a:rPr lang="en-US" altLang="en-US" dirty="0" smtClean="0"/>
              <a:t>;</a:t>
            </a:r>
          </a:p>
          <a:p>
            <a:r>
              <a:rPr lang="en-US" altLang="en-US" dirty="0" smtClean="0"/>
              <a:t>	           r=rate;</a:t>
            </a:r>
          </a:p>
          <a:p>
            <a:r>
              <a:rPr lang="en-US" altLang="en-US" dirty="0" smtClean="0"/>
              <a:t>	            n=per;</a:t>
            </a:r>
          </a:p>
          <a:p>
            <a:r>
              <a:rPr lang="en-US" altLang="en-US" dirty="0" smtClean="0"/>
              <a:t>	The variable declared inside a function are known as local variables and therefore their values are local to the function and cannot be accessed by any other function.</a:t>
            </a:r>
          </a:p>
          <a:p>
            <a:r>
              <a:rPr lang="en-US" altLang="en-US" dirty="0" smtClean="0"/>
              <a:t>		The function value calculates the final amount for a given period and prints the result. Control is transferred back on reaching the closing brace of the function. Note that the function does not return any value.</a:t>
            </a:r>
          </a:p>
          <a:p>
            <a:r>
              <a:rPr lang="en-US" altLang="en-US" dirty="0" smtClean="0"/>
              <a:t> </a:t>
            </a:r>
          </a:p>
          <a:p>
            <a:r>
              <a:rPr lang="en-US" altLang="en-US" b="1" dirty="0" smtClean="0"/>
              <a:t>Program to show functions with arguments but no return values</a:t>
            </a:r>
            <a:endParaRPr lang="en-US" altLang="en-US" dirty="0" smtClean="0"/>
          </a:p>
          <a:p>
            <a:r>
              <a:rPr lang="en-US" altLang="en-US" b="1" dirty="0" smtClean="0"/>
              <a:t> </a:t>
            </a:r>
            <a:endParaRPr lang="en-US" altLang="en-US" dirty="0" smtClean="0"/>
          </a:p>
          <a:p>
            <a:r>
              <a:rPr lang="en-US" altLang="en-US" dirty="0" smtClean="0"/>
              <a:t>	Main()</a:t>
            </a:r>
          </a:p>
          <a:p>
            <a:r>
              <a:rPr lang="en-US" altLang="en-US" dirty="0" smtClean="0"/>
              <a:t>	  {	</a:t>
            </a:r>
          </a:p>
          <a:p>
            <a:r>
              <a:rPr lang="en-US" altLang="en-US" dirty="0" smtClean="0"/>
              <a:t>		float </a:t>
            </a:r>
            <a:r>
              <a:rPr lang="en-US" altLang="en-US" dirty="0" err="1" smtClean="0"/>
              <a:t>prin.rate,amt</a:t>
            </a:r>
            <a:r>
              <a:rPr lang="en-US" altLang="en-US" dirty="0" smtClean="0"/>
              <a:t>;</a:t>
            </a:r>
          </a:p>
          <a:p>
            <a:r>
              <a:rPr lang="en-US" altLang="en-US" dirty="0" smtClean="0"/>
              <a:t>		int per;</a:t>
            </a:r>
          </a:p>
          <a:p>
            <a:r>
              <a:rPr lang="en-US" altLang="en-US" dirty="0" smtClean="0"/>
              <a:t>		</a:t>
            </a:r>
            <a:r>
              <a:rPr lang="en-US" altLang="en-US" dirty="0" err="1" smtClean="0"/>
              <a:t>cout</a:t>
            </a:r>
            <a:r>
              <a:rPr lang="en-US" altLang="en-US" dirty="0" smtClean="0"/>
              <a:t>&lt;&lt;“Enter principal amount, interest”;</a:t>
            </a:r>
          </a:p>
          <a:p>
            <a:r>
              <a:rPr lang="en-US" altLang="en-US" dirty="0" smtClean="0"/>
              <a:t>		</a:t>
            </a:r>
            <a:r>
              <a:rPr lang="en-US" altLang="en-US" dirty="0" err="1" smtClean="0"/>
              <a:t>cout</a:t>
            </a:r>
            <a:r>
              <a:rPr lang="en-US" altLang="en-US" dirty="0" smtClean="0"/>
              <a:t>&lt;&lt;”rate and period\n”;</a:t>
            </a:r>
          </a:p>
          <a:p>
            <a:r>
              <a:rPr lang="en-US" altLang="en-US" dirty="0" smtClean="0"/>
              <a:t>		</a:t>
            </a:r>
            <a:r>
              <a:rPr lang="en-US" altLang="en-US" dirty="0" err="1" smtClean="0"/>
              <a:t>cin</a:t>
            </a:r>
            <a:r>
              <a:rPr lang="en-US" altLang="en-US" dirty="0" smtClean="0"/>
              <a:t>&gt;&gt;</a:t>
            </a:r>
            <a:r>
              <a:rPr lang="en-US" altLang="en-US" dirty="0" err="1" smtClean="0"/>
              <a:t>prin</a:t>
            </a:r>
            <a:r>
              <a:rPr lang="en-US" altLang="en-US" dirty="0" smtClean="0"/>
              <a:t>&gt;&gt;rate&gt;&gt;per;</a:t>
            </a:r>
          </a:p>
          <a:p>
            <a:r>
              <a:rPr lang="en-US" altLang="en-US" dirty="0" smtClean="0"/>
              <a:t>                  </a:t>
            </a:r>
            <a:r>
              <a:rPr lang="en-US" altLang="en-US" dirty="0" err="1" smtClean="0"/>
              <a:t>printtext</a:t>
            </a:r>
            <a:r>
              <a:rPr lang="en-US" altLang="en-US" dirty="0" smtClean="0"/>
              <a:t>(‘Z’);</a:t>
            </a:r>
          </a:p>
          <a:p>
            <a:r>
              <a:rPr lang="en-US" altLang="en-US" dirty="0" smtClean="0"/>
              <a:t>		value(</a:t>
            </a:r>
            <a:r>
              <a:rPr lang="en-US" altLang="en-US" dirty="0" err="1" smtClean="0"/>
              <a:t>prin,rate,per</a:t>
            </a:r>
            <a:r>
              <a:rPr lang="en-US" altLang="en-US" dirty="0" smtClean="0"/>
              <a:t>);</a:t>
            </a:r>
          </a:p>
          <a:p>
            <a:r>
              <a:rPr lang="en-US" altLang="en-US" dirty="0" smtClean="0"/>
              <a:t>		</a:t>
            </a:r>
            <a:r>
              <a:rPr lang="en-US" altLang="en-US" dirty="0" err="1" smtClean="0"/>
              <a:t>printtext</a:t>
            </a:r>
            <a:r>
              <a:rPr lang="en-US" altLang="en-US" dirty="0" smtClean="0"/>
              <a:t>(‘A’);</a:t>
            </a:r>
          </a:p>
          <a:p>
            <a:r>
              <a:rPr lang="en-US" altLang="en-US" dirty="0" smtClean="0"/>
              <a:t>	}</a:t>
            </a:r>
          </a:p>
          <a:p>
            <a:r>
              <a:rPr lang="en-US" altLang="en-US" dirty="0" smtClean="0"/>
              <a:t> </a:t>
            </a:r>
          </a:p>
          <a:p>
            <a:r>
              <a:rPr lang="en-US" altLang="en-US" dirty="0" smtClean="0"/>
              <a:t>        </a:t>
            </a:r>
            <a:r>
              <a:rPr lang="en-US" altLang="en-US" dirty="0" err="1" smtClean="0"/>
              <a:t>printtext</a:t>
            </a:r>
            <a:r>
              <a:rPr lang="en-US" altLang="en-US" dirty="0" smtClean="0"/>
              <a:t>(</a:t>
            </a:r>
            <a:r>
              <a:rPr lang="en-US" altLang="en-US" dirty="0" err="1" smtClean="0"/>
              <a:t>ch</a:t>
            </a:r>
            <a:r>
              <a:rPr lang="en-US" altLang="en-US" dirty="0" smtClean="0"/>
              <a:t>)</a:t>
            </a:r>
          </a:p>
          <a:p>
            <a:r>
              <a:rPr lang="en-US" altLang="en-US" dirty="0" smtClean="0"/>
              <a:t>	   char </a:t>
            </a:r>
            <a:r>
              <a:rPr lang="en-US" altLang="en-US" dirty="0" err="1" smtClean="0"/>
              <a:t>ch</a:t>
            </a:r>
            <a:r>
              <a:rPr lang="en-US" altLang="en-US" dirty="0" smtClean="0"/>
              <a:t>;</a:t>
            </a:r>
          </a:p>
          <a:p>
            <a:r>
              <a:rPr lang="en-US" altLang="en-US" dirty="0" smtClean="0"/>
              <a:t>	</a:t>
            </a:r>
            <a:r>
              <a:rPr lang="nb-NO" altLang="en-US" dirty="0" smtClean="0"/>
              <a:t>{</a:t>
            </a:r>
            <a:endParaRPr lang="en-US" altLang="en-US" dirty="0" smtClean="0"/>
          </a:p>
          <a:p>
            <a:r>
              <a:rPr lang="nb-NO" altLang="en-US" dirty="0" smtClean="0"/>
              <a:t>	     int j;</a:t>
            </a:r>
            <a:endParaRPr lang="en-US" altLang="en-US" dirty="0" smtClean="0"/>
          </a:p>
          <a:p>
            <a:r>
              <a:rPr lang="nb-NO" altLang="en-US" dirty="0" smtClean="0"/>
              <a:t>	     for(j=1;j&lt;=52;j++)</a:t>
            </a:r>
            <a:endParaRPr lang="en-US" altLang="en-US" dirty="0" smtClean="0"/>
          </a:p>
          <a:p>
            <a:r>
              <a:rPr lang="nb-NO" altLang="en-US" dirty="0" smtClean="0"/>
              <a:t>	      cout&lt;&lt;</a:t>
            </a:r>
            <a:r>
              <a:rPr lang="en-US" altLang="en-US" dirty="0" smtClean="0"/>
              <a:t> </a:t>
            </a:r>
            <a:r>
              <a:rPr lang="en-US" altLang="en-US" dirty="0" err="1" smtClean="0"/>
              <a:t>ch</a:t>
            </a:r>
            <a:r>
              <a:rPr lang="en-US" altLang="en-US" dirty="0" smtClean="0"/>
              <a:t>;</a:t>
            </a:r>
          </a:p>
          <a:p>
            <a:r>
              <a:rPr lang="en-US" altLang="en-US" dirty="0" smtClean="0"/>
              <a:t>	       </a:t>
            </a:r>
            <a:r>
              <a:rPr lang="en-US" altLang="en-US" dirty="0" err="1" smtClean="0"/>
              <a:t>cout</a:t>
            </a:r>
            <a:r>
              <a:rPr lang="en-US" altLang="en-US" dirty="0" smtClean="0"/>
              <a:t>&lt;&lt;“\n”;</a:t>
            </a:r>
          </a:p>
          <a:p>
            <a:r>
              <a:rPr lang="en-US" altLang="en-US" dirty="0" smtClean="0"/>
              <a:t>}</a:t>
            </a:r>
          </a:p>
          <a:p>
            <a:r>
              <a:rPr lang="en-US" altLang="en-US" dirty="0" smtClean="0"/>
              <a:t> </a:t>
            </a:r>
          </a:p>
          <a:p>
            <a:r>
              <a:rPr lang="en-US" altLang="en-US" dirty="0" smtClean="0"/>
              <a:t>	value(</a:t>
            </a:r>
            <a:r>
              <a:rPr lang="en-US" altLang="en-US" dirty="0" err="1" smtClean="0"/>
              <a:t>p,r,n</a:t>
            </a:r>
            <a:r>
              <a:rPr lang="en-US" altLang="en-US" dirty="0" smtClean="0"/>
              <a:t>)</a:t>
            </a:r>
          </a:p>
          <a:p>
            <a:r>
              <a:rPr lang="en-US" altLang="en-US" dirty="0" smtClean="0"/>
              <a:t>	 int n;</a:t>
            </a:r>
          </a:p>
          <a:p>
            <a:r>
              <a:rPr lang="en-US" altLang="en-US" dirty="0" smtClean="0"/>
              <a:t>	  float </a:t>
            </a:r>
            <a:r>
              <a:rPr lang="en-US" altLang="en-US" dirty="0" err="1" smtClean="0"/>
              <a:t>p,r</a:t>
            </a:r>
            <a:r>
              <a:rPr lang="en-US" altLang="en-US" dirty="0" smtClean="0"/>
              <a:t>;</a:t>
            </a:r>
          </a:p>
          <a:p>
            <a:r>
              <a:rPr lang="en-US" altLang="en-US" dirty="0" smtClean="0"/>
              <a:t>	   {</a:t>
            </a:r>
          </a:p>
          <a:p>
            <a:r>
              <a:rPr lang="en-US" altLang="en-US" dirty="0" smtClean="0"/>
              <a:t>	      int year;</a:t>
            </a:r>
          </a:p>
          <a:p>
            <a:r>
              <a:rPr lang="en-US" altLang="en-US" dirty="0" smtClean="0"/>
              <a:t>	       float sum;</a:t>
            </a:r>
          </a:p>
          <a:p>
            <a:r>
              <a:rPr lang="en-US" altLang="en-US" dirty="0" smtClean="0"/>
              <a:t>             sum=p;</a:t>
            </a:r>
          </a:p>
          <a:p>
            <a:r>
              <a:rPr lang="en-US" altLang="en-US" dirty="0" smtClean="0"/>
              <a:t>	       year=1;</a:t>
            </a:r>
          </a:p>
          <a:p>
            <a:r>
              <a:rPr lang="en-US" altLang="en-US" dirty="0" smtClean="0"/>
              <a:t>	       while(year&lt;=n)</a:t>
            </a:r>
          </a:p>
          <a:p>
            <a:r>
              <a:rPr lang="en-US" altLang="en-US" dirty="0" smtClean="0"/>
              <a:t>		{</a:t>
            </a:r>
          </a:p>
          <a:p>
            <a:r>
              <a:rPr lang="en-US" altLang="en-US" dirty="0" smtClean="0"/>
              <a:t>		   sum=sum*(1+r)</a:t>
            </a:r>
          </a:p>
          <a:p>
            <a:r>
              <a:rPr lang="en-US" altLang="en-US" dirty="0" smtClean="0"/>
              <a:t>	               year=year+1;</a:t>
            </a:r>
          </a:p>
          <a:p>
            <a:r>
              <a:rPr lang="en-US" altLang="en-US" dirty="0" smtClean="0"/>
              <a:t>		}</a:t>
            </a:r>
          </a:p>
          <a:p>
            <a:r>
              <a:rPr lang="en-US" altLang="en-US" dirty="0" smtClean="0"/>
              <a:t>	</a:t>
            </a:r>
            <a:r>
              <a:rPr lang="en-US" altLang="en-US" dirty="0" err="1" smtClean="0"/>
              <a:t>cout</a:t>
            </a:r>
            <a:r>
              <a:rPr lang="en-US" altLang="en-US" dirty="0" smtClean="0"/>
              <a:t>&lt;&lt;” \n”&lt;&lt; p&lt;&lt; r&lt;&lt; n&lt;&lt; sum;</a:t>
            </a:r>
          </a:p>
          <a:p>
            <a:r>
              <a:rPr lang="en-US" altLang="en-US" dirty="0" smtClean="0"/>
              <a:t>}</a:t>
            </a:r>
          </a:p>
          <a:p>
            <a:r>
              <a:rPr lang="en-US" altLang="en-US" dirty="0" smtClean="0"/>
              <a:t> </a:t>
            </a:r>
          </a:p>
          <a:p>
            <a:r>
              <a:rPr lang="en-US" altLang="en-US" dirty="0" smtClean="0"/>
              <a:t> </a:t>
            </a:r>
          </a:p>
          <a:p>
            <a:pPr eaLnBrk="1" hangingPunct="1"/>
            <a:endParaRPr lang="en-US" altLang="en-US" dirty="0" smtClean="0"/>
          </a:p>
        </p:txBody>
      </p:sp>
    </p:spTree>
    <p:extLst>
      <p:ext uri="{BB962C8B-B14F-4D97-AF65-F5344CB8AC3E}">
        <p14:creationId xmlns:p14="http://schemas.microsoft.com/office/powerpoint/2010/main" val="4029692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90D2A050-E8B8-4815-BE88-DA633F5A7B33}" type="slidenum">
              <a:rPr lang="en-US" altLang="en-US" sz="1200" b="0" smtClean="0">
                <a:solidFill>
                  <a:schemeClr val="tx1"/>
                </a:solidFill>
              </a:rPr>
              <a:pPr eaLnBrk="1" hangingPunct="1">
                <a:defRPr/>
              </a:pPr>
              <a:t>15</a:t>
            </a:fld>
            <a:endParaRPr lang="en-US" altLang="en-US" sz="1200" b="0" smtClean="0">
              <a:solidFill>
                <a:schemeClr val="tx1"/>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altLang="en-US" b="1" dirty="0" smtClean="0"/>
              <a:t>Arguments with return values:</a:t>
            </a:r>
            <a:endParaRPr lang="en-US" altLang="en-US" dirty="0" smtClean="0"/>
          </a:p>
          <a:p>
            <a:r>
              <a:rPr lang="en-US" altLang="en-US" dirty="0" smtClean="0"/>
              <a:t>	</a:t>
            </a:r>
          </a:p>
          <a:p>
            <a:r>
              <a:rPr lang="en-US" altLang="en-US" dirty="0" smtClean="0"/>
              <a:t>We may not always  wish to have the result of a function displayed. We may use it in</a:t>
            </a:r>
          </a:p>
          <a:p>
            <a:r>
              <a:rPr lang="en-US" altLang="en-US" dirty="0" smtClean="0"/>
              <a:t>the calling function for further processing. Moreover , to assure a high degree or</a:t>
            </a:r>
          </a:p>
          <a:p>
            <a:r>
              <a:rPr lang="en-US" altLang="en-US" dirty="0" smtClean="0"/>
              <a:t>portability  between programs, function should generally be coded without involving </a:t>
            </a:r>
          </a:p>
          <a:p>
            <a:r>
              <a:rPr lang="en-US" altLang="en-US" dirty="0" smtClean="0"/>
              <a:t>any I/O operations.  Different programs may require different output </a:t>
            </a:r>
          </a:p>
          <a:p>
            <a:r>
              <a:rPr lang="en-US" altLang="en-US" dirty="0" smtClean="0"/>
              <a:t>Formats for displaying results. This can be overcome by handing over the result of a function to its calling function where the returned value can be required by the program.</a:t>
            </a:r>
          </a:p>
          <a:p>
            <a:r>
              <a:rPr lang="en-US" altLang="en-US" dirty="0" smtClean="0"/>
              <a:t>	</a:t>
            </a:r>
          </a:p>
          <a:p>
            <a:r>
              <a:rPr lang="en-US" altLang="en-US" dirty="0" smtClean="0"/>
              <a:t>		Function1()         			       function2(f)</a:t>
            </a:r>
          </a:p>
          <a:p>
            <a:r>
              <a:rPr lang="en-US" altLang="en-US" dirty="0" smtClean="0"/>
              <a:t>		{	                     values of </a:t>
            </a:r>
          </a:p>
          <a:p>
            <a:r>
              <a:rPr lang="en-US" altLang="en-US" dirty="0" smtClean="0"/>
              <a:t>					 arguments		------------</a:t>
            </a:r>
          </a:p>
          <a:p>
            <a:r>
              <a:rPr lang="en-US" altLang="en-US" dirty="0" smtClean="0"/>
              <a:t>		   -----------             --------------</a:t>
            </a:r>
            <a:r>
              <a:rPr lang="en-US" altLang="en-US" dirty="0" smtClean="0">
                <a:sym typeface="Wingdings" pitchFamily="2" charset="2"/>
              </a:rPr>
              <a:t></a:t>
            </a:r>
            <a:r>
              <a:rPr lang="en-US" altLang="en-US" dirty="0" smtClean="0"/>
              <a:t>		{</a:t>
            </a:r>
          </a:p>
          <a:p>
            <a:r>
              <a:rPr lang="en-US" altLang="en-US" dirty="0" smtClean="0"/>
              <a:t>		   -----------					    -------------	</a:t>
            </a:r>
          </a:p>
          <a:p>
            <a:r>
              <a:rPr lang="en-US" altLang="en-US" dirty="0" smtClean="0"/>
              <a:t>		 		            Function result	    ------------	</a:t>
            </a:r>
          </a:p>
          <a:p>
            <a:r>
              <a:rPr lang="en-US" altLang="en-US" dirty="0" smtClean="0"/>
              <a:t>		    function2(a)        &lt;-----------------       	    ------------	</a:t>
            </a:r>
          </a:p>
          <a:p>
            <a:r>
              <a:rPr lang="en-US" altLang="en-US" dirty="0" smtClean="0"/>
              <a:t>		     -------------					     return(e)</a:t>
            </a:r>
          </a:p>
          <a:p>
            <a:r>
              <a:rPr lang="en-US" altLang="en-US" dirty="0" smtClean="0"/>
              <a:t>		      -----------                                                       }</a:t>
            </a:r>
          </a:p>
          <a:p>
            <a:r>
              <a:rPr lang="en-US" altLang="en-US" dirty="0" smtClean="0"/>
              <a:t>		}	</a:t>
            </a:r>
          </a:p>
          <a:p>
            <a:r>
              <a:rPr lang="en-US" altLang="en-US" dirty="0" smtClean="0"/>
              <a:t> </a:t>
            </a:r>
          </a:p>
          <a:p>
            <a:r>
              <a:rPr lang="en-US" altLang="en-US" dirty="0" smtClean="0"/>
              <a:t> </a:t>
            </a:r>
          </a:p>
          <a:p>
            <a:r>
              <a:rPr lang="en-US" altLang="en-US" dirty="0" smtClean="0"/>
              <a:t> </a:t>
            </a:r>
          </a:p>
          <a:p>
            <a:r>
              <a:rPr lang="en-US" altLang="en-US" dirty="0" smtClean="0"/>
              <a:t> </a:t>
            </a:r>
          </a:p>
          <a:p>
            <a:r>
              <a:rPr lang="en-US" altLang="en-US" b="1" dirty="0" smtClean="0"/>
              <a:t>Program to show functions with arguments and return values</a:t>
            </a:r>
            <a:endParaRPr lang="en-US" altLang="en-US" dirty="0" smtClean="0"/>
          </a:p>
          <a:p>
            <a:r>
              <a:rPr lang="en-US" altLang="en-US" b="1" dirty="0" smtClean="0"/>
              <a:t> </a:t>
            </a:r>
            <a:endParaRPr lang="en-US" altLang="en-US" dirty="0" smtClean="0"/>
          </a:p>
          <a:p>
            <a:r>
              <a:rPr lang="en-US" altLang="en-US" dirty="0" smtClean="0"/>
              <a:t>	main()</a:t>
            </a:r>
          </a:p>
          <a:p>
            <a:r>
              <a:rPr lang="en-US" altLang="en-US" dirty="0" smtClean="0"/>
              <a:t>	  {	</a:t>
            </a:r>
          </a:p>
          <a:p>
            <a:r>
              <a:rPr lang="en-US" altLang="en-US" dirty="0" smtClean="0"/>
              <a:t>		float </a:t>
            </a:r>
            <a:r>
              <a:rPr lang="en-US" altLang="en-US" dirty="0" err="1" smtClean="0"/>
              <a:t>prin.rate,amt</a:t>
            </a:r>
            <a:r>
              <a:rPr lang="en-US" altLang="en-US" dirty="0" smtClean="0"/>
              <a:t>;</a:t>
            </a:r>
          </a:p>
          <a:p>
            <a:r>
              <a:rPr lang="en-US" altLang="en-US" dirty="0" smtClean="0"/>
              <a:t>		int per;</a:t>
            </a:r>
          </a:p>
          <a:p>
            <a:r>
              <a:rPr lang="en-US" altLang="en-US" dirty="0" smtClean="0"/>
              <a:t>		</a:t>
            </a:r>
            <a:r>
              <a:rPr lang="en-US" altLang="en-US" dirty="0" err="1" smtClean="0"/>
              <a:t>cout</a:t>
            </a:r>
            <a:r>
              <a:rPr lang="en-US" altLang="en-US" dirty="0" smtClean="0"/>
              <a:t>&lt;&lt;“Enter principal amount, interest”;</a:t>
            </a:r>
          </a:p>
          <a:p>
            <a:r>
              <a:rPr lang="en-US" altLang="en-US" dirty="0" smtClean="0"/>
              <a:t>		</a:t>
            </a:r>
            <a:r>
              <a:rPr lang="en-US" altLang="en-US" dirty="0" err="1" smtClean="0"/>
              <a:t>cout</a:t>
            </a:r>
            <a:r>
              <a:rPr lang="en-US" altLang="en-US" dirty="0" smtClean="0"/>
              <a:t>&lt;&lt;“rate and period\n”;</a:t>
            </a:r>
          </a:p>
          <a:p>
            <a:r>
              <a:rPr lang="en-US" altLang="en-US" dirty="0" smtClean="0"/>
              <a:t>		</a:t>
            </a:r>
            <a:r>
              <a:rPr lang="en-US" altLang="en-US" dirty="0" err="1" smtClean="0"/>
              <a:t>cin</a:t>
            </a:r>
            <a:r>
              <a:rPr lang="en-US" altLang="en-US" dirty="0" smtClean="0"/>
              <a:t>&gt;&gt;</a:t>
            </a:r>
            <a:r>
              <a:rPr lang="en-US" altLang="en-US" dirty="0" err="1" smtClean="0"/>
              <a:t>prin</a:t>
            </a:r>
            <a:r>
              <a:rPr lang="en-US" altLang="en-US" dirty="0" smtClean="0"/>
              <a:t>&gt;&gt;rate&gt;&gt;per;</a:t>
            </a:r>
          </a:p>
          <a:p>
            <a:r>
              <a:rPr lang="en-US" altLang="en-US" dirty="0" smtClean="0"/>
              <a:t>                  </a:t>
            </a:r>
            <a:r>
              <a:rPr lang="en-US" altLang="en-US" dirty="0" err="1" smtClean="0"/>
              <a:t>printtext</a:t>
            </a:r>
            <a:r>
              <a:rPr lang="en-US" altLang="en-US" dirty="0" smtClean="0"/>
              <a:t>(‘*’, 52);</a:t>
            </a:r>
          </a:p>
          <a:p>
            <a:r>
              <a:rPr lang="en-US" altLang="en-US" dirty="0" smtClean="0"/>
              <a:t>                  amt=value(</a:t>
            </a:r>
            <a:r>
              <a:rPr lang="en-US" altLang="en-US" dirty="0" err="1" smtClean="0"/>
              <a:t>prin,rate,per</a:t>
            </a:r>
            <a:r>
              <a:rPr lang="en-US" altLang="en-US" dirty="0" smtClean="0"/>
              <a:t>);</a:t>
            </a:r>
          </a:p>
          <a:p>
            <a:r>
              <a:rPr lang="en-US" altLang="en-US" dirty="0" smtClean="0"/>
              <a:t>		</a:t>
            </a:r>
            <a:r>
              <a:rPr lang="en-US" altLang="en-US" dirty="0" err="1" smtClean="0"/>
              <a:t>cout</a:t>
            </a:r>
            <a:r>
              <a:rPr lang="en-US" altLang="en-US" dirty="0" smtClean="0"/>
              <a:t>&lt;&lt;“\n”&lt;&lt; </a:t>
            </a:r>
            <a:r>
              <a:rPr lang="en-US" altLang="en-US" dirty="0" err="1" smtClean="0"/>
              <a:t>prin</a:t>
            </a:r>
            <a:r>
              <a:rPr lang="en-US" altLang="en-US" dirty="0" smtClean="0"/>
              <a:t>&lt;&lt;rate&lt;&lt;per&lt;&lt;amt);</a:t>
            </a:r>
          </a:p>
          <a:p>
            <a:r>
              <a:rPr lang="en-US" altLang="en-US" dirty="0" smtClean="0"/>
              <a:t>		</a:t>
            </a:r>
            <a:r>
              <a:rPr lang="en-US" altLang="en-US" dirty="0" err="1" smtClean="0"/>
              <a:t>printtext</a:t>
            </a:r>
            <a:r>
              <a:rPr lang="en-US" altLang="en-US" dirty="0" smtClean="0"/>
              <a:t>(‘=’, 52);</a:t>
            </a:r>
          </a:p>
          <a:p>
            <a:r>
              <a:rPr lang="en-US" altLang="en-US" dirty="0" smtClean="0"/>
              <a:t>	}</a:t>
            </a:r>
          </a:p>
          <a:p>
            <a:r>
              <a:rPr lang="en-US" altLang="en-US" dirty="0" smtClean="0"/>
              <a:t> </a:t>
            </a:r>
          </a:p>
          <a:p>
            <a:r>
              <a:rPr lang="en-US" altLang="en-US" dirty="0" smtClean="0"/>
              <a:t>        </a:t>
            </a:r>
            <a:r>
              <a:rPr lang="en-US" altLang="en-US" dirty="0" err="1" smtClean="0"/>
              <a:t>printtext</a:t>
            </a:r>
            <a:r>
              <a:rPr lang="en-US" altLang="en-US" dirty="0" smtClean="0"/>
              <a:t>(</a:t>
            </a:r>
            <a:r>
              <a:rPr lang="en-US" altLang="en-US" dirty="0" err="1" smtClean="0"/>
              <a:t>ch,l</a:t>
            </a:r>
            <a:r>
              <a:rPr lang="en-US" altLang="en-US" dirty="0" smtClean="0"/>
              <a:t>)</a:t>
            </a:r>
          </a:p>
          <a:p>
            <a:r>
              <a:rPr lang="en-US" altLang="en-US" dirty="0" smtClean="0"/>
              <a:t>        int l;</a:t>
            </a:r>
          </a:p>
          <a:p>
            <a:r>
              <a:rPr lang="en-US" altLang="en-US" dirty="0" smtClean="0"/>
              <a:t>	   char </a:t>
            </a:r>
            <a:r>
              <a:rPr lang="en-US" altLang="en-US" dirty="0" err="1" smtClean="0"/>
              <a:t>ch</a:t>
            </a:r>
            <a:r>
              <a:rPr lang="en-US" altLang="en-US" dirty="0" smtClean="0"/>
              <a:t>;</a:t>
            </a:r>
          </a:p>
          <a:p>
            <a:r>
              <a:rPr lang="en-US" altLang="en-US" dirty="0" smtClean="0"/>
              <a:t>	{</a:t>
            </a:r>
          </a:p>
          <a:p>
            <a:r>
              <a:rPr lang="en-US" altLang="en-US" dirty="0" smtClean="0"/>
              <a:t>	     int j;</a:t>
            </a:r>
          </a:p>
          <a:p>
            <a:r>
              <a:rPr lang="en-US" altLang="en-US" dirty="0" smtClean="0"/>
              <a:t>	     for(j=1;j&lt;=52;j++)</a:t>
            </a:r>
          </a:p>
          <a:p>
            <a:r>
              <a:rPr lang="en-US" altLang="en-US" dirty="0" smtClean="0"/>
              <a:t>	      </a:t>
            </a:r>
            <a:r>
              <a:rPr lang="en-US" altLang="en-US" dirty="0" err="1" smtClean="0"/>
              <a:t>cout</a:t>
            </a:r>
            <a:r>
              <a:rPr lang="en-US" altLang="en-US" dirty="0" smtClean="0"/>
              <a:t>&lt;&lt;</a:t>
            </a:r>
            <a:r>
              <a:rPr lang="en-US" altLang="en-US" dirty="0" err="1" smtClean="0"/>
              <a:t>ch</a:t>
            </a:r>
            <a:r>
              <a:rPr lang="en-US" altLang="en-US" dirty="0" smtClean="0"/>
              <a:t>;</a:t>
            </a:r>
          </a:p>
          <a:p>
            <a:r>
              <a:rPr lang="en-US" altLang="en-US" dirty="0" smtClean="0"/>
              <a:t>	       </a:t>
            </a:r>
            <a:r>
              <a:rPr lang="en-US" altLang="en-US" dirty="0" err="1" smtClean="0"/>
              <a:t>cout</a:t>
            </a:r>
            <a:r>
              <a:rPr lang="en-US" altLang="en-US" dirty="0" smtClean="0"/>
              <a:t>“\n”;</a:t>
            </a:r>
          </a:p>
          <a:p>
            <a:r>
              <a:rPr lang="en-US" altLang="en-US" dirty="0" smtClean="0"/>
              <a:t>}</a:t>
            </a:r>
          </a:p>
          <a:p>
            <a:r>
              <a:rPr lang="en-US" altLang="en-US" dirty="0" smtClean="0"/>
              <a:t> </a:t>
            </a:r>
          </a:p>
          <a:p>
            <a:r>
              <a:rPr lang="en-US" altLang="en-US" dirty="0" smtClean="0"/>
              <a:t>	value(</a:t>
            </a:r>
            <a:r>
              <a:rPr lang="en-US" altLang="en-US" dirty="0" err="1" smtClean="0"/>
              <a:t>p,r,n</a:t>
            </a:r>
            <a:r>
              <a:rPr lang="en-US" altLang="en-US" dirty="0" smtClean="0"/>
              <a:t>)</a:t>
            </a:r>
          </a:p>
          <a:p>
            <a:r>
              <a:rPr lang="en-US" altLang="en-US" dirty="0" smtClean="0"/>
              <a:t>	 int n;</a:t>
            </a:r>
          </a:p>
          <a:p>
            <a:r>
              <a:rPr lang="en-US" altLang="en-US" dirty="0" smtClean="0"/>
              <a:t>	  float </a:t>
            </a:r>
            <a:r>
              <a:rPr lang="en-US" altLang="en-US" dirty="0" err="1" smtClean="0"/>
              <a:t>p,r</a:t>
            </a:r>
            <a:r>
              <a:rPr lang="en-US" altLang="en-US" dirty="0" smtClean="0"/>
              <a:t>;</a:t>
            </a:r>
          </a:p>
          <a:p>
            <a:r>
              <a:rPr lang="en-US" altLang="en-US" dirty="0" smtClean="0"/>
              <a:t>	   {</a:t>
            </a:r>
          </a:p>
          <a:p>
            <a:r>
              <a:rPr lang="en-US" altLang="en-US" dirty="0" smtClean="0"/>
              <a:t>	      int year;</a:t>
            </a:r>
          </a:p>
          <a:p>
            <a:r>
              <a:rPr lang="en-US" altLang="en-US" dirty="0" smtClean="0"/>
              <a:t>	       float sum;</a:t>
            </a:r>
          </a:p>
          <a:p>
            <a:r>
              <a:rPr lang="en-US" altLang="en-US" dirty="0" smtClean="0"/>
              <a:t>             sum=p;</a:t>
            </a:r>
          </a:p>
          <a:p>
            <a:r>
              <a:rPr lang="en-US" altLang="en-US" dirty="0" smtClean="0"/>
              <a:t>	       year=1;</a:t>
            </a:r>
          </a:p>
          <a:p>
            <a:r>
              <a:rPr lang="en-US" altLang="en-US" dirty="0" smtClean="0"/>
              <a:t>	       while(year&lt;=n)</a:t>
            </a:r>
          </a:p>
          <a:p>
            <a:r>
              <a:rPr lang="en-US" altLang="en-US" dirty="0" smtClean="0"/>
              <a:t>		{</a:t>
            </a:r>
          </a:p>
          <a:p>
            <a:r>
              <a:rPr lang="en-US" altLang="en-US" dirty="0" smtClean="0"/>
              <a:t>		   sum=sum*(1+r)</a:t>
            </a:r>
          </a:p>
          <a:p>
            <a:r>
              <a:rPr lang="en-US" altLang="en-US" dirty="0" smtClean="0"/>
              <a:t>	               year=year+1;</a:t>
            </a:r>
          </a:p>
          <a:p>
            <a:r>
              <a:rPr lang="en-US" altLang="en-US" dirty="0" smtClean="0"/>
              <a:t>		}</a:t>
            </a:r>
          </a:p>
          <a:p>
            <a:r>
              <a:rPr lang="en-US" altLang="en-US" dirty="0" smtClean="0"/>
              <a:t>                return(sum);</a:t>
            </a:r>
          </a:p>
          <a:p>
            <a:r>
              <a:rPr lang="en-US" altLang="en-US" dirty="0" smtClean="0"/>
              <a:t>}</a:t>
            </a:r>
          </a:p>
          <a:p>
            <a:r>
              <a:rPr lang="en-US" altLang="en-US" dirty="0" smtClean="0"/>
              <a:t> </a:t>
            </a:r>
          </a:p>
          <a:p>
            <a:r>
              <a:rPr lang="en-US" altLang="en-US" dirty="0" smtClean="0"/>
              <a:t>The function call transfers the control along with the copies of the values of the actual arguments to the function value where the formal arguments </a:t>
            </a:r>
            <a:r>
              <a:rPr lang="en-US" altLang="en-US" dirty="0" err="1" smtClean="0"/>
              <a:t>p,r</a:t>
            </a:r>
            <a:r>
              <a:rPr lang="en-US" altLang="en-US" dirty="0" smtClean="0"/>
              <a:t> and n are assigned the values of </a:t>
            </a:r>
            <a:r>
              <a:rPr lang="en-US" altLang="en-US" dirty="0" err="1" smtClean="0"/>
              <a:t>prin</a:t>
            </a:r>
            <a:r>
              <a:rPr lang="en-US" altLang="en-US" dirty="0" smtClean="0"/>
              <a:t>, rate and per respectively.</a:t>
            </a:r>
          </a:p>
          <a:p>
            <a:r>
              <a:rPr lang="en-US" altLang="en-US" dirty="0" smtClean="0"/>
              <a:t>The called function value is executed line by line in a normal fashion until the return (sum); statement is encountered. The value of sum is passed back to the function call in the main program.</a:t>
            </a:r>
          </a:p>
          <a:p>
            <a:r>
              <a:rPr lang="en-US" altLang="en-US" dirty="0" smtClean="0"/>
              <a:t> The calling statement is executed  normally and the returned value is thus assigned to amt.</a:t>
            </a:r>
          </a:p>
          <a:p>
            <a:r>
              <a:rPr lang="en-US" altLang="en-US" dirty="0" smtClean="0"/>
              <a:t> </a:t>
            </a:r>
          </a:p>
          <a:p>
            <a:r>
              <a:rPr lang="en-US" altLang="en-US" dirty="0" smtClean="0"/>
              <a:t> </a:t>
            </a:r>
          </a:p>
          <a:p>
            <a:pPr eaLnBrk="1" hangingPunct="1"/>
            <a:endParaRPr lang="en-US" altLang="en-US" dirty="0" smtClean="0"/>
          </a:p>
        </p:txBody>
      </p:sp>
    </p:spTree>
    <p:extLst>
      <p:ext uri="{BB962C8B-B14F-4D97-AF65-F5344CB8AC3E}">
        <p14:creationId xmlns:p14="http://schemas.microsoft.com/office/powerpoint/2010/main" val="1546530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F43B1DC-A035-4E57-8A87-AE62AF4046B2}" type="slidenum">
              <a:rPr lang="en-US" smtClean="0"/>
              <a:pPr/>
              <a:t>16</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173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F43B1DC-A035-4E57-8A87-AE62AF4046B2}" type="slidenum">
              <a:rPr lang="en-US" smtClean="0"/>
              <a:pPr/>
              <a:t>17</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1692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1534088E-FB0E-43ED-88C6-DB4C016603EE}" type="slidenum">
              <a:rPr lang="en-US" altLang="en-US" sz="1200" b="0" smtClean="0">
                <a:solidFill>
                  <a:schemeClr val="tx1"/>
                </a:solidFill>
              </a:rPr>
              <a:pPr eaLnBrk="1" hangingPunct="1">
                <a:defRPr/>
              </a:pPr>
              <a:t>18</a:t>
            </a:fld>
            <a:endParaRPr lang="en-US" altLang="en-US" sz="1200" b="0" smtClean="0">
              <a:solidFill>
                <a:schemeClr val="tx1"/>
              </a:solidFill>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en-US" altLang="en-US" smtClean="0"/>
              <a:t>___________Example 3____________________________</a:t>
            </a:r>
          </a:p>
          <a:p>
            <a:r>
              <a:rPr lang="en-US" altLang="en-US" smtClean="0"/>
              <a:t>void First (void)    // MULTIPLE FUNCTIONS</a:t>
            </a:r>
          </a:p>
          <a:p>
            <a:r>
              <a:rPr lang="en-US" altLang="en-US" smtClean="0"/>
              <a:t>{ cout &lt;&lt; “I am now inside function First\n”;}</a:t>
            </a:r>
          </a:p>
          <a:p>
            <a:r>
              <a:rPr lang="en-US" altLang="en-US" smtClean="0"/>
              <a:t> </a:t>
            </a:r>
          </a:p>
          <a:p>
            <a:r>
              <a:rPr lang="en-US" altLang="en-US" smtClean="0"/>
              <a:t>void Second (void)</a:t>
            </a:r>
          </a:p>
          <a:p>
            <a:r>
              <a:rPr lang="en-US" altLang="en-US" smtClean="0"/>
              <a:t>{ cout &lt;&lt; “I am now inside function Second\n”;</a:t>
            </a:r>
          </a:p>
          <a:p>
            <a:r>
              <a:rPr lang="en-US" altLang="en-US" smtClean="0"/>
              <a:t>     }  </a:t>
            </a:r>
          </a:p>
          <a:p>
            <a:r>
              <a:rPr lang="en-US" altLang="en-US" smtClean="0"/>
              <a:t>void main ()</a:t>
            </a:r>
          </a:p>
          <a:p>
            <a:r>
              <a:rPr lang="en-US" altLang="en-US" smtClean="0"/>
              <a:t>{ cout &lt;&lt; “I am starting in function main\n”;</a:t>
            </a:r>
          </a:p>
          <a:p>
            <a:r>
              <a:rPr lang="en-US" altLang="en-US" smtClean="0"/>
              <a:t>   First ();          //CALL TO First</a:t>
            </a:r>
          </a:p>
          <a:p>
            <a:r>
              <a:rPr lang="en-US" altLang="en-US" smtClean="0"/>
              <a:t>   Second ();     // CALL TO Second</a:t>
            </a:r>
          </a:p>
          <a:p>
            <a:r>
              <a:rPr lang="en-US" altLang="en-US" smtClean="0"/>
              <a:t>   cout &lt;&lt; “Back in function main again.\n”;</a:t>
            </a:r>
          </a:p>
          <a:p>
            <a:r>
              <a:rPr lang="en-US" altLang="en-US" smtClean="0"/>
              <a:t>  }</a:t>
            </a:r>
          </a:p>
          <a:p>
            <a:r>
              <a:rPr lang="en-US" altLang="en-US" smtClean="0"/>
              <a:t>________________________________________________</a:t>
            </a:r>
          </a:p>
        </p:txBody>
      </p:sp>
    </p:spTree>
    <p:extLst>
      <p:ext uri="{BB962C8B-B14F-4D97-AF65-F5344CB8AC3E}">
        <p14:creationId xmlns:p14="http://schemas.microsoft.com/office/powerpoint/2010/main" val="432610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9CA03676-73EA-4C6B-B5DD-47FF5D3061C1}" type="slidenum">
              <a:rPr lang="en-US" smtClean="0"/>
              <a:pPr>
                <a:defRPr/>
              </a:pPr>
              <a:t>19</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ltLang="en-US" smtClean="0"/>
          </a:p>
        </p:txBody>
      </p:sp>
    </p:spTree>
    <p:extLst>
      <p:ext uri="{BB962C8B-B14F-4D97-AF65-F5344CB8AC3E}">
        <p14:creationId xmlns:p14="http://schemas.microsoft.com/office/powerpoint/2010/main" val="2936085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4D87CE63-30FE-43F2-9ABD-2485737B9A47}" type="slidenum">
              <a:rPr lang="en-US" altLang="en-US" sz="1200" b="0" smtClean="0">
                <a:solidFill>
                  <a:schemeClr val="tx1"/>
                </a:solidFill>
              </a:rPr>
              <a:pPr eaLnBrk="1" hangingPunct="1">
                <a:defRPr/>
              </a:pPr>
              <a:t>2</a:t>
            </a:fld>
            <a:endParaRPr lang="en-US" altLang="en-US" sz="1200" b="0" smtClean="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altLang="en-US" b="1" smtClean="0"/>
              <a:t>Modular programming:</a:t>
            </a:r>
            <a:endParaRPr lang="en-US" altLang="en-US" smtClean="0"/>
          </a:p>
          <a:p>
            <a:r>
              <a:rPr lang="en-US" altLang="en-US" smtClean="0"/>
              <a:t> </a:t>
            </a:r>
          </a:p>
          <a:p>
            <a:r>
              <a:rPr lang="en-US" altLang="en-US" smtClean="0"/>
              <a:t>		The function main() is a specially recognized function in C. Every program must have a main function to indicate where the program has to begin its execution. It is possible to code any program utilizing only main function, it leads to a number of problems. The program may become too large and complex and as a result the task of debugging, testing and maintaining becomes difficult. If a program is divided into functional parts, then each part may be independently coded and later combined into a single unit. These subprograms called ‘functions’ are much easier to understand, debug, and test. This process is called </a:t>
            </a:r>
            <a:r>
              <a:rPr lang="en-US" altLang="en-US" b="1" smtClean="0"/>
              <a:t>Modularization  or “divide and conquer</a:t>
            </a:r>
            <a:r>
              <a:rPr lang="en-US" altLang="en-US" smtClean="0"/>
              <a:t>”.  Programming with such an approach is called</a:t>
            </a:r>
            <a:r>
              <a:rPr lang="en-US" altLang="en-US" b="1" smtClean="0"/>
              <a:t> Modular programming. </a:t>
            </a:r>
            <a:endParaRPr lang="en-US" altLang="en-US" smtClean="0"/>
          </a:p>
          <a:p>
            <a:r>
              <a:rPr lang="en-US" altLang="en-US" smtClean="0"/>
              <a:t> </a:t>
            </a:r>
          </a:p>
          <a:p>
            <a:r>
              <a:rPr lang="en-US" altLang="en-US" smtClean="0"/>
              <a:t>There are times when some type of operation or calculation is repeated at many points throughout a program. In such situations, we may repeat the program statements wherever they are needed. There is another way to design a function that can be called and used whenever required. This saves both time and space.</a:t>
            </a:r>
          </a:p>
          <a:p>
            <a:pPr eaLnBrk="1" hangingPunct="1"/>
            <a:endParaRPr lang="en-US" altLang="en-US" smtClean="0"/>
          </a:p>
        </p:txBody>
      </p:sp>
    </p:spTree>
    <p:extLst>
      <p:ext uri="{BB962C8B-B14F-4D97-AF65-F5344CB8AC3E}">
        <p14:creationId xmlns:p14="http://schemas.microsoft.com/office/powerpoint/2010/main" val="3861860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06E6A77D-531B-4057-BC14-F223CF695CEA}" type="slidenum">
              <a:rPr lang="en-US" smtClean="0"/>
              <a:pPr>
                <a:defRPr/>
              </a:pPr>
              <a:t>20</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ltLang="en-US" smtClean="0"/>
          </a:p>
        </p:txBody>
      </p:sp>
    </p:spTree>
    <p:extLst>
      <p:ext uri="{BB962C8B-B14F-4D97-AF65-F5344CB8AC3E}">
        <p14:creationId xmlns:p14="http://schemas.microsoft.com/office/powerpoint/2010/main" val="2684402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BBE2718D-4017-421F-B14D-1431B5313C4E}" type="slidenum">
              <a:rPr lang="en-US" smtClean="0"/>
              <a:pPr>
                <a:defRPr/>
              </a:pPr>
              <a:t>21</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tLang="en-US" smtClean="0"/>
          </a:p>
        </p:txBody>
      </p:sp>
    </p:spTree>
    <p:extLst>
      <p:ext uri="{BB962C8B-B14F-4D97-AF65-F5344CB8AC3E}">
        <p14:creationId xmlns:p14="http://schemas.microsoft.com/office/powerpoint/2010/main" val="117792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F43B1DC-A035-4E57-8A87-AE62AF4046B2}" type="slidenum">
              <a:rPr lang="en-US" smtClean="0"/>
              <a:pPr/>
              <a:t>22</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45045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F43B1DC-A035-4E57-8A87-AE62AF4046B2}" type="slidenum">
              <a:rPr lang="en-US" smtClean="0"/>
              <a:pPr/>
              <a:t>23</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43483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13833AA-A463-4DD2-BA69-688EC2621649}"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23798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39D5081-9F47-4F67-B1C4-3E0EE4E6FDC2}" type="slidenum">
              <a:rPr lang="en-US" smtClean="0"/>
              <a:pPr/>
              <a:t>27</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47163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2F4CAA2-9DAB-46D1-B37F-87DFB3CDBCBF}" type="slidenum">
              <a:rPr lang="en-US" smtClean="0"/>
              <a:pPr/>
              <a:t>31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algn="just"/>
            <a:r>
              <a:rPr lang="en-IN" sz="1200" b="0" kern="1200" baseline="0" dirty="0" smtClean="0">
                <a:solidFill>
                  <a:schemeClr val="tx1"/>
                </a:solidFill>
                <a:latin typeface="+mn-lt"/>
                <a:ea typeface="+mn-ea"/>
                <a:cs typeface="+mn-cs"/>
              </a:rPr>
              <a:t>The recursive algorithm for computing factorial(n) can be</a:t>
            </a:r>
          </a:p>
          <a:p>
            <a:pPr algn="just"/>
            <a:r>
              <a:rPr lang="en-IN" sz="1200" b="0" kern="1200" baseline="0" dirty="0" smtClean="0">
                <a:solidFill>
                  <a:schemeClr val="tx1"/>
                </a:solidFill>
                <a:latin typeface="+mn-lt"/>
                <a:ea typeface="+mn-ea"/>
                <a:cs typeface="+mn-cs"/>
              </a:rPr>
              <a:t>simply described as follows:</a:t>
            </a:r>
          </a:p>
          <a:p>
            <a:pPr algn="just"/>
            <a:r>
              <a:rPr lang="en-IN" sz="1200" b="0" kern="1200" baseline="0" dirty="0" smtClean="0">
                <a:solidFill>
                  <a:schemeClr val="tx1"/>
                </a:solidFill>
                <a:latin typeface="+mn-lt"/>
                <a:ea typeface="+mn-ea"/>
                <a:cs typeface="+mn-cs"/>
              </a:rPr>
              <a:t>if (n == 0)</a:t>
            </a:r>
          </a:p>
          <a:p>
            <a:pPr algn="just"/>
            <a:r>
              <a:rPr lang="en-IN" sz="1200" b="0" kern="1200" baseline="0" dirty="0" smtClean="0">
                <a:solidFill>
                  <a:schemeClr val="tx1"/>
                </a:solidFill>
                <a:latin typeface="+mn-lt"/>
                <a:ea typeface="+mn-ea"/>
                <a:cs typeface="+mn-cs"/>
              </a:rPr>
              <a:t>return 1;</a:t>
            </a:r>
          </a:p>
          <a:p>
            <a:pPr algn="just"/>
            <a:r>
              <a:rPr lang="en-IN" sz="1200" b="0" kern="1200" baseline="0" dirty="0" smtClean="0">
                <a:solidFill>
                  <a:schemeClr val="tx1"/>
                </a:solidFill>
                <a:latin typeface="+mn-lt"/>
                <a:ea typeface="+mn-ea"/>
                <a:cs typeface="+mn-cs"/>
              </a:rPr>
              <a:t>else</a:t>
            </a:r>
          </a:p>
          <a:p>
            <a:pPr algn="just"/>
            <a:r>
              <a:rPr lang="en-IN" sz="1200" b="0" kern="1200" baseline="0" dirty="0" smtClean="0">
                <a:solidFill>
                  <a:schemeClr val="tx1"/>
                </a:solidFill>
                <a:latin typeface="+mn-lt"/>
                <a:ea typeface="+mn-ea"/>
                <a:cs typeface="+mn-cs"/>
              </a:rPr>
              <a:t>return n * factorial(n - 1);</a:t>
            </a:r>
          </a:p>
          <a:p>
            <a:pPr algn="just"/>
            <a:r>
              <a:rPr lang="en-IN" sz="1200" b="0" kern="1200" baseline="0" dirty="0" smtClean="0">
                <a:solidFill>
                  <a:schemeClr val="tx1"/>
                </a:solidFill>
                <a:latin typeface="+mn-lt"/>
                <a:ea typeface="+mn-ea"/>
                <a:cs typeface="+mn-cs"/>
              </a:rPr>
              <a:t>A recursive call can result in many more recursive calls because the function is dividing a </a:t>
            </a:r>
            <a:r>
              <a:rPr lang="en-IN" sz="1200" b="0" kern="1200" baseline="0" dirty="0" err="1" smtClean="0">
                <a:solidFill>
                  <a:schemeClr val="tx1"/>
                </a:solidFill>
                <a:latin typeface="+mn-lt"/>
                <a:ea typeface="+mn-ea"/>
                <a:cs typeface="+mn-cs"/>
              </a:rPr>
              <a:t>subproblem</a:t>
            </a:r>
            <a:r>
              <a:rPr lang="en-IN" sz="1200" b="0" kern="1200" baseline="0" dirty="0" smtClean="0">
                <a:solidFill>
                  <a:schemeClr val="tx1"/>
                </a:solidFill>
                <a:latin typeface="+mn-lt"/>
                <a:ea typeface="+mn-ea"/>
                <a:cs typeface="+mn-cs"/>
              </a:rPr>
              <a:t> into new </a:t>
            </a:r>
            <a:r>
              <a:rPr lang="en-IN" sz="1200" b="0" kern="1200" baseline="0" dirty="0" err="1" smtClean="0">
                <a:solidFill>
                  <a:schemeClr val="tx1"/>
                </a:solidFill>
                <a:latin typeface="+mn-lt"/>
                <a:ea typeface="+mn-ea"/>
                <a:cs typeface="+mn-cs"/>
              </a:rPr>
              <a:t>subproblems</a:t>
            </a:r>
            <a:r>
              <a:rPr lang="en-IN" sz="1200" b="0" kern="1200" baseline="0" dirty="0" smtClean="0">
                <a:solidFill>
                  <a:schemeClr val="tx1"/>
                </a:solidFill>
                <a:latin typeface="+mn-lt"/>
                <a:ea typeface="+mn-ea"/>
                <a:cs typeface="+mn-cs"/>
              </a:rPr>
              <a:t>. For a recursive function to terminate, the problem must eventually be reduced to a stopping case. When it reaches a stopping case, the function returns a result to its caller. The caller then performs a computation and returns the result to its own caller. This process continues until the result is passed back to the original caller. The original problem can now be solved by multiplying n with the result of factorial(n-1).</a:t>
            </a:r>
          </a:p>
          <a:p>
            <a:endParaRPr lang="en-IN" sz="1200" b="0" kern="1200" baseline="0" dirty="0" smtClean="0">
              <a:solidFill>
                <a:schemeClr val="tx1"/>
              </a:solidFill>
              <a:latin typeface="Arial" charset="0"/>
              <a:ea typeface="+mn-ea"/>
              <a:cs typeface="+mn-cs"/>
            </a:endParaRPr>
          </a:p>
          <a:p>
            <a:pPr algn="just"/>
            <a:r>
              <a:rPr lang="en-IN" sz="1200" b="0" kern="1200" baseline="0" dirty="0" smtClean="0">
                <a:solidFill>
                  <a:schemeClr val="tx1"/>
                </a:solidFill>
                <a:latin typeface="Arial" charset="0"/>
                <a:ea typeface="+mn-ea"/>
                <a:cs typeface="+mn-cs"/>
              </a:rPr>
              <a:t>The factorial function (lines 19–24) is essentially a direct translation of the recursive mathematical definition for the factorial into C++ code. The call to factorial is recursive because it calls itself. The parameter passed to factorial is decremented until it reaches the base case of 0.</a:t>
            </a:r>
            <a:endParaRPr lang="en-US" b="0" dirty="0" smtClean="0">
              <a:latin typeface="+mn-lt"/>
            </a:endParaRPr>
          </a:p>
        </p:txBody>
      </p:sp>
    </p:spTree>
    <p:extLst>
      <p:ext uri="{BB962C8B-B14F-4D97-AF65-F5344CB8AC3E}">
        <p14:creationId xmlns:p14="http://schemas.microsoft.com/office/powerpoint/2010/main" val="2324946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Arial" charset="0"/>
                <a:ea typeface="+mn-ea"/>
                <a:cs typeface="+mn-cs"/>
              </a:rPr>
              <a:t>Figure 8.1 illustrates the execution of the recursive calls, starting with n=5. </a:t>
            </a:r>
          </a:p>
          <a:p>
            <a:endParaRPr lang="en-IN" sz="1200" kern="1200" baseline="0" dirty="0" smtClean="0">
              <a:solidFill>
                <a:schemeClr val="tx1"/>
              </a:solidFill>
              <a:latin typeface="Arial" charset="0"/>
              <a:ea typeface="+mn-ea"/>
              <a:cs typeface="+mn-cs"/>
            </a:endParaRPr>
          </a:p>
          <a:p>
            <a:pPr algn="just"/>
            <a:r>
              <a:rPr lang="en-IN" sz="1200" kern="1200" baseline="0" dirty="0" smtClean="0">
                <a:solidFill>
                  <a:schemeClr val="tx1"/>
                </a:solidFill>
                <a:latin typeface="Arial" charset="0"/>
                <a:ea typeface="+mn-ea"/>
                <a:cs typeface="+mn-cs"/>
              </a:rPr>
              <a:t>Infinite recursion can occur if recursion does not reduce the problem in a manner that allows it to eventually converge into the base case. For example, if you mistakenly write the factorial function as follows:</a:t>
            </a:r>
          </a:p>
          <a:p>
            <a:pPr algn="just"/>
            <a:r>
              <a:rPr lang="en-IN" sz="1200" b="1" kern="1200" baseline="0" dirty="0" err="1" smtClean="0">
                <a:solidFill>
                  <a:schemeClr val="tx1"/>
                </a:solidFill>
                <a:latin typeface="Arial" charset="0"/>
                <a:ea typeface="+mn-ea"/>
                <a:cs typeface="+mn-cs"/>
              </a:rPr>
              <a:t>int</a:t>
            </a:r>
            <a:r>
              <a:rPr lang="en-IN" sz="1200" b="1" kern="1200" baseline="0" dirty="0" smtClean="0">
                <a:solidFill>
                  <a:schemeClr val="tx1"/>
                </a:solidFill>
                <a:latin typeface="Arial" charset="0"/>
                <a:ea typeface="+mn-ea"/>
                <a:cs typeface="+mn-cs"/>
              </a:rPr>
              <a:t> factorial(</a:t>
            </a:r>
            <a:r>
              <a:rPr lang="en-IN" sz="1200" b="1" kern="1200" baseline="0" dirty="0" err="1" smtClean="0">
                <a:solidFill>
                  <a:schemeClr val="tx1"/>
                </a:solidFill>
                <a:latin typeface="Arial" charset="0"/>
                <a:ea typeface="+mn-ea"/>
                <a:cs typeface="+mn-cs"/>
              </a:rPr>
              <a:t>int</a:t>
            </a:r>
            <a:r>
              <a:rPr lang="en-IN" sz="1200" b="1" kern="1200" baseline="0" dirty="0" smtClean="0">
                <a:solidFill>
                  <a:schemeClr val="tx1"/>
                </a:solidFill>
                <a:latin typeface="Arial" charset="0"/>
                <a:ea typeface="+mn-ea"/>
                <a:cs typeface="+mn-cs"/>
              </a:rPr>
              <a:t> n)</a:t>
            </a:r>
          </a:p>
          <a:p>
            <a:pPr algn="just"/>
            <a:r>
              <a:rPr lang="en-IN" sz="1200" kern="1200" baseline="0" dirty="0" smtClean="0">
                <a:solidFill>
                  <a:schemeClr val="tx1"/>
                </a:solidFill>
                <a:latin typeface="Arial" charset="0"/>
                <a:ea typeface="+mn-ea"/>
                <a:cs typeface="+mn-cs"/>
              </a:rPr>
              <a:t>{</a:t>
            </a:r>
          </a:p>
          <a:p>
            <a:pPr algn="just"/>
            <a:r>
              <a:rPr lang="en-IN" sz="1200" b="1" kern="1200" baseline="0" dirty="0" smtClean="0">
                <a:solidFill>
                  <a:schemeClr val="tx1"/>
                </a:solidFill>
                <a:latin typeface="Arial" charset="0"/>
                <a:ea typeface="+mn-ea"/>
                <a:cs typeface="+mn-cs"/>
              </a:rPr>
              <a:t>return n * factorial(n - 1);</a:t>
            </a:r>
          </a:p>
          <a:p>
            <a:pPr algn="just"/>
            <a:r>
              <a:rPr lang="en-IN" sz="1200" kern="1200" baseline="0" dirty="0" smtClean="0">
                <a:solidFill>
                  <a:schemeClr val="tx1"/>
                </a:solidFill>
                <a:latin typeface="Arial" charset="0"/>
                <a:ea typeface="+mn-ea"/>
                <a:cs typeface="+mn-cs"/>
              </a:rPr>
              <a:t>}</a:t>
            </a:r>
          </a:p>
          <a:p>
            <a:pPr algn="just"/>
            <a:r>
              <a:rPr lang="en-IN" sz="1200" kern="1200" baseline="0" dirty="0" smtClean="0">
                <a:solidFill>
                  <a:schemeClr val="tx1"/>
                </a:solidFill>
                <a:latin typeface="Arial" charset="0"/>
                <a:ea typeface="+mn-ea"/>
                <a:cs typeface="+mn-cs"/>
              </a:rPr>
              <a:t>The function runs infinitely and causes the stack overflow.</a:t>
            </a:r>
          </a:p>
          <a:p>
            <a:pPr algn="just"/>
            <a:endParaRPr lang="en-IN" sz="1200" b="1" i="1" kern="1200" baseline="0" dirty="0" smtClean="0">
              <a:solidFill>
                <a:schemeClr val="tx1"/>
              </a:solidFill>
              <a:latin typeface="Arial" charset="0"/>
              <a:ea typeface="+mn-ea"/>
              <a:cs typeface="+mn-cs"/>
            </a:endParaRPr>
          </a:p>
          <a:p>
            <a:pPr algn="just"/>
            <a:r>
              <a:rPr lang="en-IN" sz="1200" b="1" kern="1200" baseline="0" dirty="0" smtClean="0">
                <a:solidFill>
                  <a:schemeClr val="tx1"/>
                </a:solidFill>
                <a:latin typeface="Arial" charset="0"/>
                <a:ea typeface="+mn-ea"/>
                <a:cs typeface="+mn-cs"/>
              </a:rPr>
              <a:t>NOTE:</a:t>
            </a:r>
          </a:p>
          <a:p>
            <a:pPr algn="just"/>
            <a:r>
              <a:rPr lang="en-IN" sz="1200" kern="1200" baseline="0" dirty="0" smtClean="0">
                <a:solidFill>
                  <a:schemeClr val="tx1"/>
                </a:solidFill>
                <a:latin typeface="Arial" charset="0"/>
                <a:ea typeface="+mn-ea"/>
                <a:cs typeface="+mn-cs"/>
              </a:rPr>
              <a:t>It is simpler and more efficient to implement the factorial function using a loop. However, the recursive factorial function is a good example to demonstrate the concept of recursion.</a:t>
            </a:r>
            <a:endParaRPr lang="en-IN" dirty="0"/>
          </a:p>
        </p:txBody>
      </p:sp>
      <p:sp>
        <p:nvSpPr>
          <p:cNvPr id="4" name="Slide Number Placeholder 3"/>
          <p:cNvSpPr>
            <a:spLocks noGrp="1"/>
          </p:cNvSpPr>
          <p:nvPr>
            <p:ph type="sldNum" sz="quarter" idx="10"/>
          </p:nvPr>
        </p:nvSpPr>
        <p:spPr/>
        <p:txBody>
          <a:bodyPr/>
          <a:lstStyle/>
          <a:p>
            <a:pPr>
              <a:defRPr/>
            </a:pPr>
            <a:fld id="{4964FB9E-E0FC-45BD-ABD2-3D44B2BC469C}" type="slidenum">
              <a:rPr lang="en-US" smtClean="0"/>
              <a:pPr>
                <a:defRPr/>
              </a:pPr>
              <a:t>32</a:t>
            </a:fld>
            <a:endParaRPr lang="en-US"/>
          </a:p>
        </p:txBody>
      </p:sp>
    </p:spTree>
    <p:extLst>
      <p:ext uri="{BB962C8B-B14F-4D97-AF65-F5344CB8AC3E}">
        <p14:creationId xmlns:p14="http://schemas.microsoft.com/office/powerpoint/2010/main" val="3532429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2E22CF65-909B-49FA-B653-5853F863BE89}" type="slidenum">
              <a:rPr lang="en-US" smtClean="0"/>
              <a:pPr>
                <a:defRPr/>
              </a:pPr>
              <a:t>40</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ltLang="en-US" smtClean="0"/>
          </a:p>
        </p:txBody>
      </p:sp>
    </p:spTree>
    <p:extLst>
      <p:ext uri="{BB962C8B-B14F-4D97-AF65-F5344CB8AC3E}">
        <p14:creationId xmlns:p14="http://schemas.microsoft.com/office/powerpoint/2010/main" val="3527932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p:txBody>
          <a:bodyPr/>
          <a:lstStyle/>
          <a:p>
            <a:pPr>
              <a:defRPr/>
            </a:pPr>
            <a:fld id="{2E22CF65-909B-49FA-B653-5853F863BE89}" type="slidenum">
              <a:rPr lang="en-US" smtClean="0"/>
              <a:pPr>
                <a:defRPr/>
              </a:pPr>
              <a:t>42</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ltLang="en-US" smtClean="0"/>
          </a:p>
        </p:txBody>
      </p:sp>
    </p:spTree>
    <p:extLst>
      <p:ext uri="{BB962C8B-B14F-4D97-AF65-F5344CB8AC3E}">
        <p14:creationId xmlns:p14="http://schemas.microsoft.com/office/powerpoint/2010/main" val="251634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202EF111-1C68-488F-9F87-3F65DB3F7180}" type="slidenum">
              <a:rPr lang="en-US" altLang="en-US" sz="1200" b="0" smtClean="0">
                <a:solidFill>
                  <a:schemeClr val="tx1"/>
                </a:solidFill>
              </a:rPr>
              <a:pPr eaLnBrk="1" hangingPunct="1">
                <a:defRPr/>
              </a:pPr>
              <a:t>3</a:t>
            </a:fld>
            <a:endParaRPr lang="en-US" altLang="en-US" sz="1200" b="0" smtClean="0">
              <a:solidFill>
                <a:schemeClr val="tx1"/>
              </a:solidFill>
            </a:endParaRPr>
          </a:p>
        </p:txBody>
      </p:sp>
      <p:sp>
        <p:nvSpPr>
          <p:cNvPr id="75779"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ln/>
        </p:spPr>
        <p:txBody>
          <a:bodyPr/>
          <a:lstStyle/>
          <a:p>
            <a:pPr>
              <a:defRPr/>
            </a:pPr>
            <a:r>
              <a:rPr lang="en-US" b="1" dirty="0" smtClean="0"/>
              <a:t>Functions </a:t>
            </a:r>
            <a:endParaRPr lang="en-US" dirty="0" smtClean="0"/>
          </a:p>
          <a:p>
            <a:pPr>
              <a:defRPr/>
            </a:pPr>
            <a:r>
              <a:rPr lang="en-US" dirty="0" smtClean="0"/>
              <a:t>A function is a set of instructions to carryout a particular task.</a:t>
            </a:r>
          </a:p>
          <a:p>
            <a:pPr>
              <a:defRPr/>
            </a:pPr>
            <a:r>
              <a:rPr lang="en-US" dirty="0" smtClean="0"/>
              <a:t> </a:t>
            </a:r>
          </a:p>
          <a:p>
            <a:pPr>
              <a:defRPr/>
            </a:pPr>
            <a:r>
              <a:rPr lang="en-US" dirty="0" smtClean="0"/>
              <a:t>Using functions we can structure our programs in a more modular way </a:t>
            </a:r>
          </a:p>
          <a:p>
            <a:pPr eaLnBrk="1" hangingPunct="1">
              <a:buFont typeface="Wingdings" pitchFamily="2" charset="2"/>
              <a:buNone/>
              <a:defRPr/>
            </a:pPr>
            <a:endParaRPr lang="en-US" sz="2300" dirty="0" smtClean="0">
              <a:cs typeface="Times New Roman" pitchFamily="18" charset="0"/>
            </a:endParaRPr>
          </a:p>
          <a:p>
            <a:pPr eaLnBrk="1" hangingPunct="1">
              <a:buFont typeface="Wingdings" pitchFamily="2" charset="2"/>
              <a:buNone/>
              <a:defRPr/>
            </a:pPr>
            <a:r>
              <a:rPr lang="en-US" sz="2300" dirty="0" smtClean="0">
                <a:cs typeface="Times New Roman" pitchFamily="18" charset="0"/>
              </a:rPr>
              <a:t>Basically a function has the following characteristics:</a:t>
            </a:r>
          </a:p>
          <a:p>
            <a:pPr marL="342900" indent="-342900" eaLnBrk="1" hangingPunct="1">
              <a:defRPr/>
            </a:pPr>
            <a:endParaRPr lang="en-US" sz="1400" dirty="0" smtClean="0">
              <a:cs typeface="Times New Roman" pitchFamily="18" charset="0"/>
            </a:endParaRPr>
          </a:p>
          <a:p>
            <a:pPr marL="800100" lvl="1" indent="-342900">
              <a:buFont typeface="Calibri" pitchFamily="34" charset="0"/>
              <a:buAutoNum type="arabicPeriod"/>
              <a:defRPr/>
            </a:pPr>
            <a:r>
              <a:rPr lang="en-US" sz="2300" i="1" dirty="0" smtClean="0">
                <a:cs typeface="Times New Roman" pitchFamily="18" charset="0"/>
              </a:rPr>
              <a:t>Named with unique name</a:t>
            </a:r>
            <a:r>
              <a:rPr lang="en-US" sz="2300" dirty="0" smtClean="0">
                <a:cs typeface="Times New Roman" pitchFamily="18" charset="0"/>
              </a:rPr>
              <a:t> .</a:t>
            </a:r>
          </a:p>
          <a:p>
            <a:pPr marL="800100" lvl="1" indent="-342900">
              <a:buFont typeface="Calibri" pitchFamily="34" charset="0"/>
              <a:buAutoNum type="arabicPeriod"/>
              <a:defRPr/>
            </a:pPr>
            <a:r>
              <a:rPr lang="en-US" sz="2300" i="1" dirty="0" smtClean="0">
                <a:cs typeface="Times New Roman" pitchFamily="18" charset="0"/>
              </a:rPr>
              <a:t>Performs a specific task</a:t>
            </a:r>
            <a:r>
              <a:rPr lang="en-US" sz="2300" dirty="0" smtClean="0">
                <a:cs typeface="Times New Roman" pitchFamily="18" charset="0"/>
              </a:rPr>
              <a:t> - Task is a discrete job that the program must perform as part of its overall operation, such as sending a line of text to the printer, sorting an array into numerical order, or calculating a cube root, etc.</a:t>
            </a:r>
          </a:p>
          <a:p>
            <a:pPr marL="800100" lvl="1" indent="-342900">
              <a:buFont typeface="Calibri" pitchFamily="34" charset="0"/>
              <a:buAutoNum type="arabicPeriod"/>
              <a:defRPr/>
            </a:pPr>
            <a:r>
              <a:rPr lang="en-US" sz="2300" i="1" dirty="0" smtClean="0">
                <a:cs typeface="Times New Roman" pitchFamily="18" charset="0"/>
              </a:rPr>
              <a:t>Independent</a:t>
            </a:r>
            <a:r>
              <a:rPr lang="en-US" sz="2300" dirty="0" smtClean="0">
                <a:cs typeface="Times New Roman" pitchFamily="18" charset="0"/>
              </a:rPr>
              <a:t> - A function can perform its task without interference from or interfering with other parts of the program.</a:t>
            </a:r>
          </a:p>
          <a:p>
            <a:pPr marL="800100" lvl="1" indent="-342900">
              <a:buFont typeface="Calibri" pitchFamily="34" charset="0"/>
              <a:buAutoNum type="arabicPeriod"/>
              <a:defRPr/>
            </a:pPr>
            <a:r>
              <a:rPr lang="en-US" sz="2300" i="1" dirty="0" smtClean="0">
                <a:cs typeface="Times New Roman" pitchFamily="18" charset="0"/>
              </a:rPr>
              <a:t>May receive values from the calling program (caller)</a:t>
            </a:r>
            <a:r>
              <a:rPr lang="en-US" sz="2300" dirty="0" smtClean="0">
                <a:cs typeface="Times New Roman" pitchFamily="18" charset="0"/>
              </a:rPr>
              <a:t> - Calling program can pass values to function for processing whether directly or indirectly (by reference).</a:t>
            </a:r>
            <a:endParaRPr lang="en-US" sz="2300" dirty="0" smtClean="0"/>
          </a:p>
          <a:p>
            <a:pPr marL="800100" lvl="1" indent="-342900">
              <a:buFont typeface="Calibri" pitchFamily="34" charset="0"/>
              <a:buAutoNum type="arabicPeriod"/>
              <a:defRPr/>
            </a:pPr>
            <a:r>
              <a:rPr lang="en-US" sz="2300" i="1" dirty="0" smtClean="0"/>
              <a:t>May return a value to the calling program</a:t>
            </a:r>
            <a:r>
              <a:rPr lang="en-US" sz="2300" dirty="0" smtClean="0"/>
              <a:t> – the called function may pass something back to the calling program</a:t>
            </a:r>
            <a:endParaRPr lang="en-US" dirty="0" smtClean="0"/>
          </a:p>
        </p:txBody>
      </p:sp>
    </p:spTree>
    <p:extLst>
      <p:ext uri="{BB962C8B-B14F-4D97-AF65-F5344CB8AC3E}">
        <p14:creationId xmlns:p14="http://schemas.microsoft.com/office/powerpoint/2010/main" val="366821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38CA3443-BB66-4E5D-9487-61966B82733D}" type="slidenum">
              <a:rPr lang="en-US" altLang="en-US" sz="1200" b="0" smtClean="0">
                <a:solidFill>
                  <a:schemeClr val="tx1"/>
                </a:solidFill>
              </a:rPr>
              <a:pPr eaLnBrk="1" hangingPunct="1">
                <a:defRPr/>
              </a:pPr>
              <a:t>4</a:t>
            </a:fld>
            <a:endParaRPr lang="en-US" altLang="en-US" sz="1200" b="0" smtClean="0">
              <a:solidFill>
                <a:schemeClr val="tx1"/>
              </a:solidFill>
            </a:endParaRPr>
          </a:p>
        </p:txBody>
      </p:sp>
      <p:sp>
        <p:nvSpPr>
          <p:cNvPr id="77827"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ln/>
        </p:spPr>
        <p:txBody>
          <a:bodyPr/>
          <a:lstStyle/>
          <a:p>
            <a:pPr>
              <a:defRPr/>
            </a:pPr>
            <a:r>
              <a:rPr lang="en-US" b="1" dirty="0" smtClean="0"/>
              <a:t>The general form of a function definition </a:t>
            </a:r>
            <a:endParaRPr lang="en-US" dirty="0" smtClean="0"/>
          </a:p>
          <a:p>
            <a:pPr>
              <a:defRPr/>
            </a:pPr>
            <a:r>
              <a:rPr lang="en-US" dirty="0" err="1" smtClean="0"/>
              <a:t>return_type</a:t>
            </a:r>
            <a:r>
              <a:rPr lang="en-US" dirty="0" smtClean="0"/>
              <a:t>  </a:t>
            </a:r>
            <a:r>
              <a:rPr lang="en-US" dirty="0" err="1" smtClean="0"/>
              <a:t>function_name</a:t>
            </a:r>
            <a:r>
              <a:rPr lang="en-US" dirty="0" smtClean="0"/>
              <a:t>(</a:t>
            </a:r>
            <a:r>
              <a:rPr lang="en-US" dirty="0" err="1" smtClean="0"/>
              <a:t>parameter_definition</a:t>
            </a:r>
            <a:r>
              <a:rPr lang="en-US" dirty="0" smtClean="0"/>
              <a:t>)</a:t>
            </a:r>
          </a:p>
          <a:p>
            <a:pPr>
              <a:defRPr/>
            </a:pPr>
            <a:r>
              <a:rPr lang="en-US" dirty="0" smtClean="0"/>
              <a:t>{ </a:t>
            </a:r>
          </a:p>
          <a:p>
            <a:pPr>
              <a:defRPr/>
            </a:pPr>
            <a:r>
              <a:rPr lang="en-US" dirty="0" smtClean="0"/>
              <a:t>	variable declaration;        // local variables</a:t>
            </a:r>
          </a:p>
          <a:p>
            <a:pPr>
              <a:defRPr/>
            </a:pPr>
            <a:r>
              <a:rPr lang="en-US" dirty="0" smtClean="0"/>
              <a:t>	executable statement1;</a:t>
            </a:r>
          </a:p>
          <a:p>
            <a:pPr>
              <a:defRPr/>
            </a:pPr>
            <a:r>
              <a:rPr lang="en-US" dirty="0" smtClean="0"/>
              <a:t>	executable statement2;</a:t>
            </a:r>
          </a:p>
          <a:p>
            <a:pPr>
              <a:defRPr/>
            </a:pPr>
            <a:r>
              <a:rPr lang="en-US" dirty="0" smtClean="0"/>
              <a:t>	.</a:t>
            </a:r>
          </a:p>
          <a:p>
            <a:pPr>
              <a:defRPr/>
            </a:pPr>
            <a:r>
              <a:rPr lang="en-US" dirty="0" smtClean="0"/>
              <a:t>	.</a:t>
            </a:r>
          </a:p>
          <a:p>
            <a:pPr>
              <a:defRPr/>
            </a:pPr>
            <a:r>
              <a:rPr lang="en-US" dirty="0" smtClean="0"/>
              <a:t>	return(expression);    </a:t>
            </a:r>
          </a:p>
          <a:p>
            <a:pPr>
              <a:defRPr/>
            </a:pPr>
            <a:r>
              <a:rPr lang="en-US" dirty="0" smtClean="0"/>
              <a:t>}</a:t>
            </a:r>
          </a:p>
          <a:p>
            <a:pPr>
              <a:defRPr/>
            </a:pPr>
            <a:r>
              <a:rPr lang="en-US" dirty="0" smtClean="0"/>
              <a:t> </a:t>
            </a:r>
          </a:p>
          <a:p>
            <a:pPr>
              <a:defRPr/>
            </a:pPr>
            <a:r>
              <a:rPr lang="en-US" dirty="0" smtClean="0"/>
              <a:t>All parts are not essential. Some may be absent.  For example, the argument list and its associated argument declaration parts are optional. The declaration of local variables  is required only when any local variables are used in the function. A function can have any number of executable statements. A function that does nothing, may not include any executable statements at all.</a:t>
            </a:r>
          </a:p>
          <a:p>
            <a:pPr>
              <a:defRPr/>
            </a:pPr>
            <a:r>
              <a:rPr lang="en-US" dirty="0" smtClean="0"/>
              <a:t>			</a:t>
            </a:r>
            <a:r>
              <a:rPr lang="en-US" dirty="0" err="1" smtClean="0"/>
              <a:t>Do_nothing</a:t>
            </a:r>
            <a:r>
              <a:rPr lang="en-US" dirty="0" smtClean="0"/>
              <a:t>() {}</a:t>
            </a:r>
          </a:p>
          <a:p>
            <a:pPr>
              <a:defRPr/>
            </a:pPr>
            <a:r>
              <a:rPr lang="en-US" dirty="0" smtClean="0"/>
              <a:t>The return statement is the mechanism for returning a value to the calling function. This is also optional statement. Its absence indicates that no value is being returned to the calling function.</a:t>
            </a:r>
          </a:p>
          <a:p>
            <a:pPr eaLnBrk="1" hangingPunct="1">
              <a:defRPr/>
            </a:pPr>
            <a:endParaRPr lang="en-US" dirty="0" smtClean="0"/>
          </a:p>
          <a:p>
            <a:pPr eaLnBrk="1" hangingPunct="1">
              <a:defRPr/>
            </a:pPr>
            <a:r>
              <a:rPr lang="en-US" dirty="0" smtClean="0">
                <a:cs typeface="Times New Roman" pitchFamily="18" charset="0"/>
              </a:rPr>
              <a:t>Function return type - Specifies the data type that the function should returns to the caller program.  Can be any of C data types: </a:t>
            </a:r>
            <a:r>
              <a:rPr lang="en-US" dirty="0" smtClean="0">
                <a:latin typeface="Courier New" pitchFamily="49" charset="0"/>
                <a:cs typeface="Courier New" pitchFamily="49" charset="0"/>
              </a:rPr>
              <a:t>char</a:t>
            </a:r>
            <a:r>
              <a:rPr lang="en-US" dirty="0" smtClean="0">
                <a:cs typeface="Times New Roman" pitchFamily="18" charset="0"/>
              </a:rPr>
              <a:t>, </a:t>
            </a:r>
            <a:r>
              <a:rPr lang="en-US" dirty="0" smtClean="0">
                <a:latin typeface="Courier New" pitchFamily="49" charset="0"/>
                <a:cs typeface="Courier New" pitchFamily="49" charset="0"/>
              </a:rPr>
              <a:t>float</a:t>
            </a:r>
            <a:r>
              <a:rPr lang="en-US" dirty="0" smtClean="0">
                <a:cs typeface="Times New Roman" pitchFamily="18" charset="0"/>
              </a:rPr>
              <a:t>, </a:t>
            </a:r>
            <a:r>
              <a:rPr lang="en-US" dirty="0" smtClean="0">
                <a:latin typeface="Courier New" pitchFamily="49" charset="0"/>
                <a:cs typeface="Courier New" pitchFamily="49" charset="0"/>
              </a:rPr>
              <a:t>int</a:t>
            </a:r>
            <a:r>
              <a:rPr lang="en-US" dirty="0" smtClean="0">
                <a:cs typeface="Times New Roman" pitchFamily="18" charset="0"/>
              </a:rPr>
              <a:t>, </a:t>
            </a:r>
            <a:r>
              <a:rPr lang="en-US" dirty="0" smtClean="0">
                <a:latin typeface="Courier New" pitchFamily="49" charset="0"/>
                <a:cs typeface="Courier New" pitchFamily="49" charset="0"/>
              </a:rPr>
              <a:t>long</a:t>
            </a:r>
            <a:r>
              <a:rPr lang="en-US" dirty="0" smtClean="0">
                <a:cs typeface="Times New Roman" pitchFamily="18" charset="0"/>
              </a:rPr>
              <a:t>, </a:t>
            </a:r>
            <a:r>
              <a:rPr lang="en-US" dirty="0" smtClean="0">
                <a:latin typeface="Courier New" pitchFamily="49" charset="0"/>
                <a:cs typeface="Courier New" pitchFamily="49" charset="0"/>
              </a:rPr>
              <a:t>double</a:t>
            </a:r>
            <a:r>
              <a:rPr lang="en-US" dirty="0" smtClean="0">
                <a:cs typeface="Times New Roman" pitchFamily="18" charset="0"/>
              </a:rPr>
              <a:t>, pointers etc.  If there is no return value, specify a return type of </a:t>
            </a:r>
            <a:r>
              <a:rPr lang="en-US" dirty="0" smtClean="0">
                <a:latin typeface="Courier New" pitchFamily="49" charset="0"/>
                <a:cs typeface="Courier New" pitchFamily="49" charset="0"/>
              </a:rPr>
              <a:t>void</a:t>
            </a:r>
            <a:r>
              <a:rPr lang="en-US" dirty="0" smtClean="0">
                <a:cs typeface="Times New Roman" pitchFamily="18" charset="0"/>
              </a:rPr>
              <a:t>.</a:t>
            </a:r>
            <a:endParaRPr lang="en-US" dirty="0" smtClean="0"/>
          </a:p>
          <a:p>
            <a:pPr eaLnBrk="1" hangingPunct="1">
              <a:defRPr/>
            </a:pPr>
            <a:endParaRPr lang="en-US" i="1" dirty="0" smtClean="0">
              <a:latin typeface="Arial" panose="020B0604020202020204" pitchFamily="34" charset="0"/>
              <a:ea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Function name</a:t>
            </a:r>
            <a:r>
              <a:rPr lang="en-US" dirty="0" smtClean="0">
                <a:latin typeface="Arial" panose="020B0604020202020204" pitchFamily="34" charset="0"/>
                <a:ea typeface="Times New Roman" pitchFamily="18" charset="0"/>
                <a:cs typeface="Arial" panose="020B0604020202020204" pitchFamily="34" charset="0"/>
              </a:rPr>
              <a:t> - Can have any name as long as the rules for C / C++ variable names are followed and must be unique.</a:t>
            </a:r>
            <a:endParaRPr lang="en-US" dirty="0" smtClean="0">
              <a:latin typeface="Times New Roman" pitchFamily="18" charset="0"/>
              <a:ea typeface="Times New Roman" pitchFamily="18" charset="0"/>
              <a:cs typeface="Times New Roman" pitchFamily="18" charset="0"/>
            </a:endParaRPr>
          </a:p>
          <a:p>
            <a:pPr eaLnBrk="1" hangingPunct="1">
              <a:defRPr/>
            </a:pPr>
            <a:endParaRPr lang="en-US" i="1" dirty="0" smtClean="0">
              <a:latin typeface="Times New Roman" pitchFamily="18" charset="0"/>
              <a:ea typeface="Times New Roman" pitchFamily="18" charset="0"/>
              <a:cs typeface="Times New Roman" pitchFamily="18" charset="0"/>
            </a:endParaRPr>
          </a:p>
          <a:p>
            <a:pPr eaLnBrk="1" hangingPunct="1">
              <a:defRPr/>
            </a:pPr>
            <a:r>
              <a:rPr lang="en-US" i="1" dirty="0" smtClean="0">
                <a:latin typeface="Arial" panose="020B0604020202020204" pitchFamily="34" charset="0"/>
                <a:ea typeface="Times New Roman" pitchFamily="18" charset="0"/>
                <a:cs typeface="Arial" panose="020B0604020202020204" pitchFamily="34" charset="0"/>
              </a:rPr>
              <a:t>Parameter list</a:t>
            </a:r>
            <a:r>
              <a:rPr lang="en-US" dirty="0" smtClean="0">
                <a:latin typeface="Arial" panose="020B0604020202020204" pitchFamily="34" charset="0"/>
                <a:ea typeface="Times New Roman" pitchFamily="18" charset="0"/>
                <a:cs typeface="Arial" panose="020B0604020202020204" pitchFamily="34" charset="0"/>
              </a:rPr>
              <a:t> - Many functions use </a:t>
            </a:r>
            <a:r>
              <a:rPr lang="en-US" u="sng" dirty="0" smtClean="0">
                <a:latin typeface="Arial" panose="020B0604020202020204" pitchFamily="34" charset="0"/>
                <a:ea typeface="Times New Roman" pitchFamily="18" charset="0"/>
                <a:cs typeface="Arial" panose="020B0604020202020204" pitchFamily="34" charset="0"/>
              </a:rPr>
              <a:t>arguments</a:t>
            </a:r>
            <a:r>
              <a:rPr lang="en-US" dirty="0" smtClean="0">
                <a:latin typeface="Arial" panose="020B0604020202020204" pitchFamily="34" charset="0"/>
                <a:ea typeface="Times New Roman" pitchFamily="18" charset="0"/>
                <a:cs typeface="Arial" panose="020B0604020202020204" pitchFamily="34" charset="0"/>
              </a:rPr>
              <a:t>, the value passed to the function when it is called.  A function needs to know the data type of each argument.  Argument </a:t>
            </a:r>
            <a:r>
              <a:rPr lang="en-US" u="sng" dirty="0" smtClean="0">
                <a:latin typeface="Arial" panose="020B0604020202020204" pitchFamily="34" charset="0"/>
                <a:ea typeface="Times New Roman" pitchFamily="18" charset="0"/>
                <a:cs typeface="Arial" panose="020B0604020202020204" pitchFamily="34" charset="0"/>
              </a:rPr>
              <a:t>type</a:t>
            </a:r>
            <a:r>
              <a:rPr lang="en-US" dirty="0" smtClean="0">
                <a:latin typeface="Arial" panose="020B0604020202020204" pitchFamily="34" charset="0"/>
                <a:ea typeface="Times New Roman" pitchFamily="18" charset="0"/>
                <a:cs typeface="Arial" panose="020B0604020202020204" pitchFamily="34" charset="0"/>
              </a:rPr>
              <a:t> is provided in the function header by the parameter list.  Parameter list acts as a </a:t>
            </a:r>
            <a:r>
              <a:rPr lang="en-US" u="sng" dirty="0" smtClean="0">
                <a:latin typeface="Arial" panose="020B0604020202020204" pitchFamily="34" charset="0"/>
                <a:ea typeface="Times New Roman" pitchFamily="18" charset="0"/>
                <a:cs typeface="Arial" panose="020B0604020202020204" pitchFamily="34" charset="0"/>
              </a:rPr>
              <a:t>placeholder</a:t>
            </a:r>
            <a:r>
              <a:rPr lang="en-US" dirty="0" smtClean="0">
                <a:latin typeface="Arial" panose="020B0604020202020204" pitchFamily="34" charset="0"/>
                <a:ea typeface="Times New Roman" pitchFamily="18"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eaLnBrk="1" hangingPunct="1">
              <a:buFont typeface="Wingdings" pitchFamily="2" charset="2"/>
              <a:buNone/>
              <a:defRPr/>
            </a:pPr>
            <a:endParaRPr lang="en-US" dirty="0" smtClean="0"/>
          </a:p>
          <a:p>
            <a:pPr eaLnBrk="1" hangingPunct="1">
              <a:buFont typeface="Wingdings" pitchFamily="2" charset="2"/>
              <a:buNone/>
              <a:defRPr/>
            </a:pPr>
            <a:r>
              <a:rPr lang="en-US" sz="2400" dirty="0" smtClean="0">
                <a:cs typeface="Times New Roman" pitchFamily="18" charset="0"/>
              </a:rPr>
              <a:t>For each argument that is passed to the function, the parameter list must contain one entry, which specifies the type and the name.</a:t>
            </a:r>
          </a:p>
          <a:p>
            <a:pPr>
              <a:buFont typeface="Wingdings" pitchFamily="2" charset="2"/>
              <a:buNone/>
              <a:defRPr/>
            </a:pPr>
            <a:endParaRPr lang="en-US" sz="2400" dirty="0" smtClean="0">
              <a:cs typeface="Times New Roman" pitchFamily="18" charset="0"/>
            </a:endParaRPr>
          </a:p>
          <a:p>
            <a:pPr>
              <a:buFont typeface="Wingdings" pitchFamily="2" charset="2"/>
              <a:buNone/>
              <a:defRPr/>
            </a:pPr>
            <a:r>
              <a:rPr lang="en-US" sz="2400" dirty="0" smtClean="0">
                <a:cs typeface="Times New Roman" pitchFamily="18" charset="0"/>
              </a:rPr>
              <a:t>For example,</a:t>
            </a:r>
          </a:p>
          <a:p>
            <a:pPr marL="457200" indent="-457200">
              <a:defRPr/>
            </a:pPr>
            <a:endParaRPr lang="en-US" sz="1400" dirty="0" smtClean="0">
              <a:cs typeface="Times New Roman" pitchFamily="18"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myfunction</a:t>
            </a:r>
            <a:r>
              <a:rPr lang="en-US" dirty="0" smtClean="0">
                <a:solidFill>
                  <a:srgbClr val="0000FF"/>
                </a:solidFill>
                <a:latin typeface="Courier New" pitchFamily="49" charset="0"/>
                <a:cs typeface="Times New Roman" pitchFamily="18" charset="0"/>
              </a:rPr>
              <a:t>(</a:t>
            </a:r>
            <a:r>
              <a:rPr lang="en-US" dirty="0" err="1" smtClean="0">
                <a:solidFill>
                  <a:srgbClr val="0000FF"/>
                </a:solidFill>
                <a:latin typeface="Courier New" pitchFamily="49" charset="0"/>
                <a:cs typeface="Times New Roman" pitchFamily="18" charset="0"/>
              </a:rPr>
              <a:t>int</a:t>
            </a:r>
            <a:r>
              <a:rPr lang="en-US" dirty="0" smtClean="0">
                <a:solidFill>
                  <a:srgbClr val="0000FF"/>
                </a:solidFill>
                <a:latin typeface="Courier New" pitchFamily="49" charset="0"/>
                <a:cs typeface="Times New Roman" pitchFamily="18" charset="0"/>
              </a:rPr>
              <a:t> x, float y, char z)</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yourfunction</a:t>
            </a:r>
            <a:r>
              <a:rPr lang="en-US" dirty="0" smtClean="0">
                <a:solidFill>
                  <a:srgbClr val="0000FF"/>
                </a:solidFill>
                <a:latin typeface="Courier New" pitchFamily="49" charset="0"/>
                <a:cs typeface="Times New Roman" pitchFamily="18" charset="0"/>
              </a:rPr>
              <a:t>(float </a:t>
            </a:r>
            <a:r>
              <a:rPr lang="en-US" dirty="0" err="1" smtClean="0">
                <a:solidFill>
                  <a:srgbClr val="0000FF"/>
                </a:solidFill>
                <a:latin typeface="Courier New" pitchFamily="49" charset="0"/>
                <a:cs typeface="Times New Roman" pitchFamily="18" charset="0"/>
              </a:rPr>
              <a:t>myfloat</a:t>
            </a:r>
            <a:r>
              <a:rPr lang="en-US" dirty="0" smtClean="0">
                <a:solidFill>
                  <a:srgbClr val="0000FF"/>
                </a:solidFill>
                <a:latin typeface="Courier New" pitchFamily="49" charset="0"/>
                <a:cs typeface="Times New Roman" pitchFamily="18" charset="0"/>
              </a:rPr>
              <a:t>, char </a:t>
            </a:r>
            <a:r>
              <a:rPr lang="en-US" dirty="0" err="1" smtClean="0">
                <a:solidFill>
                  <a:srgbClr val="0000FF"/>
                </a:solidFill>
                <a:latin typeface="Courier New" pitchFamily="49" charset="0"/>
                <a:cs typeface="Times New Roman" pitchFamily="18" charset="0"/>
              </a:rPr>
              <a:t>mychar</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ourfunction</a:t>
            </a:r>
            <a:r>
              <a:rPr lang="en-US" dirty="0" smtClean="0">
                <a:solidFill>
                  <a:srgbClr val="0000FF"/>
                </a:solidFill>
                <a:latin typeface="Courier New" pitchFamily="49" charset="0"/>
                <a:cs typeface="Times New Roman" pitchFamily="18" charset="0"/>
              </a:rPr>
              <a:t>(long size)</a:t>
            </a:r>
            <a:endParaRPr lang="en-US" dirty="0" smtClean="0">
              <a:solidFill>
                <a:srgbClr val="0000FF"/>
              </a:solidFill>
              <a:latin typeface="Courier New" pitchFamily="49" charset="0"/>
              <a:cs typeface="Courier New" pitchFamily="49" charset="0"/>
            </a:endParaRPr>
          </a:p>
          <a:p>
            <a:pPr marL="457200" indent="-457200">
              <a:defRPr/>
            </a:pPr>
            <a:endParaRPr lang="en-US" sz="1400" dirty="0" smtClean="0">
              <a:cs typeface="Times New Roman" pitchFamily="18" charset="0"/>
            </a:endParaRPr>
          </a:p>
          <a:p>
            <a:pPr>
              <a:buFont typeface="Wingdings" pitchFamily="2" charset="2"/>
              <a:buNone/>
              <a:defRPr/>
            </a:pPr>
            <a:r>
              <a:rPr lang="en-US" sz="2400" dirty="0" smtClean="0">
                <a:cs typeface="Times New Roman" pitchFamily="18" charset="0"/>
              </a:rPr>
              <a:t>The first line specifies a function with three arguments:  type </a:t>
            </a:r>
            <a:r>
              <a:rPr lang="en-US" sz="2400" dirty="0" smtClean="0">
                <a:latin typeface="Courier New" pitchFamily="49" charset="0"/>
                <a:cs typeface="Courier New" pitchFamily="49" charset="0"/>
              </a:rPr>
              <a:t>int</a:t>
            </a:r>
            <a:r>
              <a:rPr lang="en-US" sz="2400" dirty="0" smtClean="0">
                <a:cs typeface="Times New Roman" pitchFamily="18" charset="0"/>
              </a:rPr>
              <a:t> named </a:t>
            </a:r>
            <a:r>
              <a:rPr lang="en-US" sz="2400" dirty="0" smtClean="0">
                <a:latin typeface="Courier New" pitchFamily="49" charset="0"/>
                <a:cs typeface="Courier New" pitchFamily="49" charset="0"/>
              </a:rPr>
              <a:t>x</a:t>
            </a:r>
            <a:r>
              <a:rPr lang="en-US" sz="2400" dirty="0" smtClean="0">
                <a:cs typeface="Times New Roman" pitchFamily="18" charset="0"/>
              </a:rPr>
              <a:t>, type </a:t>
            </a:r>
            <a:r>
              <a:rPr lang="en-US" sz="2400" dirty="0" smtClean="0">
                <a:latin typeface="Courier New" pitchFamily="49" charset="0"/>
                <a:cs typeface="Courier New" pitchFamily="49" charset="0"/>
              </a:rPr>
              <a:t>float</a:t>
            </a:r>
            <a:r>
              <a:rPr lang="en-US" sz="2400" dirty="0" smtClean="0">
                <a:cs typeface="Times New Roman" pitchFamily="18" charset="0"/>
              </a:rPr>
              <a:t> named </a:t>
            </a:r>
            <a:r>
              <a:rPr lang="en-US" sz="2400" dirty="0" smtClean="0">
                <a:latin typeface="Courier New" pitchFamily="49" charset="0"/>
                <a:cs typeface="Courier New" pitchFamily="49" charset="0"/>
              </a:rPr>
              <a:t>y</a:t>
            </a:r>
            <a:r>
              <a:rPr lang="en-US" sz="2400" dirty="0" smtClean="0">
                <a:cs typeface="Times New Roman" pitchFamily="18" charset="0"/>
              </a:rPr>
              <a:t> and type </a:t>
            </a:r>
            <a:r>
              <a:rPr lang="en-US" sz="2400" dirty="0" smtClean="0">
                <a:latin typeface="Courier New" pitchFamily="49" charset="0"/>
                <a:cs typeface="Courier New" pitchFamily="49" charset="0"/>
              </a:rPr>
              <a:t>char</a:t>
            </a:r>
            <a:r>
              <a:rPr lang="en-US" sz="2400" dirty="0" smtClean="0">
                <a:cs typeface="Times New Roman" pitchFamily="18" charset="0"/>
              </a:rPr>
              <a:t> named </a:t>
            </a:r>
            <a:r>
              <a:rPr lang="en-US" sz="2400" dirty="0" smtClean="0">
                <a:latin typeface="Courier New" pitchFamily="49" charset="0"/>
                <a:cs typeface="Courier New" pitchFamily="49" charset="0"/>
              </a:rPr>
              <a:t>z</a:t>
            </a:r>
            <a:r>
              <a:rPr lang="en-US" sz="2400" dirty="0" smtClean="0">
                <a:cs typeface="Times New Roman" pitchFamily="18" charset="0"/>
              </a:rPr>
              <a:t>.</a:t>
            </a:r>
            <a:endParaRPr lang="en-US" sz="2400" dirty="0" smtClean="0"/>
          </a:p>
          <a:p>
            <a:pPr>
              <a:buFont typeface="Wingdings" pitchFamily="2" charset="2"/>
              <a:buNone/>
              <a:defRPr/>
            </a:pPr>
            <a:r>
              <a:rPr lang="en-US" sz="2400" dirty="0" smtClean="0">
                <a:cs typeface="Times New Roman" pitchFamily="18" charset="0"/>
              </a:rPr>
              <a:t>Some functions take no arguments, so the parameter list should be </a:t>
            </a:r>
            <a:r>
              <a:rPr lang="en-US" sz="2400" dirty="0" smtClean="0">
                <a:latin typeface="Courier New" pitchFamily="49" charset="0"/>
                <a:cs typeface="Courier New" pitchFamily="49" charset="0"/>
              </a:rPr>
              <a:t>void</a:t>
            </a:r>
            <a:r>
              <a:rPr lang="en-US" sz="2400" dirty="0" smtClean="0">
                <a:cs typeface="Times New Roman" pitchFamily="18" charset="0"/>
              </a:rPr>
              <a:t> or empty such as,</a:t>
            </a:r>
          </a:p>
          <a:p>
            <a:pPr marL="457200" indent="-457200">
              <a:defRPr/>
            </a:pPr>
            <a:endParaRPr lang="en-US" sz="1400" dirty="0" smtClean="0"/>
          </a:p>
          <a:p>
            <a:pPr marL="1371600" lvl="2" indent="-457200">
              <a:defRPr/>
            </a:pPr>
            <a:r>
              <a:rPr lang="en-US" dirty="0" smtClean="0">
                <a:solidFill>
                  <a:srgbClr val="0000FF"/>
                </a:solidFill>
                <a:latin typeface="Courier New" pitchFamily="49" charset="0"/>
                <a:cs typeface="Times New Roman" pitchFamily="18" charset="0"/>
              </a:rPr>
              <a:t>long </a:t>
            </a:r>
            <a:r>
              <a:rPr lang="en-US" dirty="0" err="1" smtClean="0">
                <a:solidFill>
                  <a:srgbClr val="0000FF"/>
                </a:solidFill>
                <a:latin typeface="Courier New" pitchFamily="49" charset="0"/>
                <a:cs typeface="Times New Roman" pitchFamily="18" charset="0"/>
              </a:rPr>
              <a:t>thefunction</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void </a:t>
            </a:r>
            <a:r>
              <a:rPr lang="en-US" dirty="0" err="1" smtClean="0">
                <a:solidFill>
                  <a:srgbClr val="0000FF"/>
                </a:solidFill>
                <a:latin typeface="Courier New" pitchFamily="49" charset="0"/>
                <a:cs typeface="Times New Roman" pitchFamily="18" charset="0"/>
              </a:rPr>
              <a:t>testfunct</a:t>
            </a:r>
            <a:r>
              <a:rPr lang="en-US" dirty="0" smtClean="0">
                <a:solidFill>
                  <a:srgbClr val="0000FF"/>
                </a:solidFill>
                <a:latin typeface="Courier New" pitchFamily="49" charset="0"/>
                <a:cs typeface="Times New Roman" pitchFamily="18" charset="0"/>
              </a:rPr>
              <a:t>(void)</a:t>
            </a:r>
            <a:endParaRPr lang="en-US" dirty="0" smtClean="0">
              <a:solidFill>
                <a:srgbClr val="0000FF"/>
              </a:solidFill>
              <a:latin typeface="Courier New" pitchFamily="49" charset="0"/>
              <a:cs typeface="Courier New" pitchFamily="49" charset="0"/>
            </a:endParaRPr>
          </a:p>
          <a:p>
            <a:pPr marL="1371600" lvl="2" indent="-457200">
              <a:defRPr/>
            </a:pPr>
            <a:r>
              <a:rPr lang="en-US" dirty="0" smtClean="0">
                <a:solidFill>
                  <a:srgbClr val="0000FF"/>
                </a:solidFill>
                <a:latin typeface="Courier New" pitchFamily="49" charset="0"/>
                <a:cs typeface="Times New Roman" pitchFamily="18" charset="0"/>
              </a:rPr>
              <a:t>int  </a:t>
            </a:r>
            <a:r>
              <a:rPr lang="en-US" dirty="0" err="1" smtClean="0">
                <a:solidFill>
                  <a:srgbClr val="0000FF"/>
                </a:solidFill>
                <a:latin typeface="Courier New" pitchFamily="49" charset="0"/>
                <a:cs typeface="Times New Roman" pitchFamily="18" charset="0"/>
              </a:rPr>
              <a:t>zerofunct</a:t>
            </a:r>
            <a:r>
              <a:rPr lang="en-US" dirty="0" smtClean="0">
                <a:solidFill>
                  <a:srgbClr val="0000FF"/>
                </a:solidFill>
                <a:latin typeface="Courier New" pitchFamily="49" charset="0"/>
                <a:cs typeface="Times New Roman" pitchFamily="18" charset="0"/>
              </a:rPr>
              <a:t>()</a:t>
            </a:r>
            <a:endParaRPr lang="en-US" dirty="0" smtClean="0">
              <a:solidFill>
                <a:srgbClr val="0000FF"/>
              </a:solidFill>
              <a:latin typeface="Courier New" pitchFamily="49" charset="0"/>
              <a:cs typeface="Courier New" pitchFamily="49" charset="0"/>
            </a:endParaRPr>
          </a:p>
          <a:p>
            <a:pPr eaLnBrk="1" hangingPunct="1">
              <a:defRPr/>
            </a:pPr>
            <a:endParaRPr lang="en-US" dirty="0" smtClean="0"/>
          </a:p>
        </p:txBody>
      </p:sp>
    </p:spTree>
    <p:extLst>
      <p:ext uri="{BB962C8B-B14F-4D97-AF65-F5344CB8AC3E}">
        <p14:creationId xmlns:p14="http://schemas.microsoft.com/office/powerpoint/2010/main" val="229244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40E8ED84-2B85-4D7D-AEB9-303D5AB67B28}" type="slidenum">
              <a:rPr lang="en-US" altLang="en-US" sz="1200" b="0" smtClean="0">
                <a:solidFill>
                  <a:schemeClr val="tx1"/>
                </a:solidFill>
              </a:rPr>
              <a:pPr eaLnBrk="1" hangingPunct="1">
                <a:defRPr/>
              </a:pPr>
              <a:t>5</a:t>
            </a:fld>
            <a:endParaRPr lang="en-US" altLang="en-US" sz="1200" b="0" smtClean="0">
              <a:solidFill>
                <a:schemeClr val="tx1"/>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altLang="en-US" b="1" smtClean="0"/>
              <a:t>Defining a Function</a:t>
            </a:r>
            <a:endParaRPr lang="en-US" altLang="en-US" smtClean="0"/>
          </a:p>
          <a:p>
            <a:r>
              <a:rPr lang="en-US" altLang="en-US" smtClean="0"/>
              <a:t>Name:</a:t>
            </a:r>
          </a:p>
          <a:p>
            <a:pPr lvl="1"/>
            <a:r>
              <a:rPr lang="en-US" altLang="en-US" smtClean="0"/>
              <a:t>You should give functions descriptive names</a:t>
            </a:r>
          </a:p>
          <a:p>
            <a:pPr lvl="1"/>
            <a:r>
              <a:rPr lang="en-US" altLang="en-US" smtClean="0"/>
              <a:t>Same rules as variable names, generally</a:t>
            </a:r>
          </a:p>
          <a:p>
            <a:r>
              <a:rPr lang="en-US" altLang="en-US" smtClean="0"/>
              <a:t>Return type</a:t>
            </a:r>
          </a:p>
          <a:p>
            <a:pPr lvl="1"/>
            <a:r>
              <a:rPr lang="en-US" altLang="en-US" smtClean="0"/>
              <a:t>Data type of the value returned to the part of the program that activated(called) the function</a:t>
            </a:r>
          </a:p>
          <a:p>
            <a:r>
              <a:rPr lang="en-US" altLang="en-US" smtClean="0"/>
              <a:t>Parameter list</a:t>
            </a:r>
          </a:p>
          <a:p>
            <a:pPr lvl="1"/>
            <a:r>
              <a:rPr lang="en-US" altLang="en-US" smtClean="0"/>
              <a:t>A list of variables that hold the values being passed to the function</a:t>
            </a:r>
          </a:p>
          <a:p>
            <a:r>
              <a:rPr lang="en-US" altLang="en-US" smtClean="0"/>
              <a:t>Body</a:t>
            </a:r>
          </a:p>
          <a:p>
            <a:pPr lvl="1"/>
            <a:r>
              <a:rPr lang="en-US" altLang="en-US" smtClean="0"/>
              <a:t>Statements enclosed in curly braces that perform the function’s operations(tasks)</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2108695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80FB0374-BC71-447F-AB25-3FCCDE1E20A0}" type="slidenum">
              <a:rPr lang="en-US" altLang="en-US" sz="1200" b="0" smtClean="0">
                <a:solidFill>
                  <a:schemeClr val="tx1"/>
                </a:solidFill>
              </a:rPr>
              <a:pPr eaLnBrk="1" hangingPunct="1">
                <a:defRPr/>
              </a:pPr>
              <a:t>6</a:t>
            </a:fld>
            <a:endParaRPr lang="en-US" altLang="en-US" sz="1200" b="0" smtClean="0">
              <a:solidFill>
                <a:schemeClr val="tx1"/>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altLang="en-US" b="1" smtClean="0"/>
              <a:t>______________</a:t>
            </a:r>
            <a:r>
              <a:rPr lang="en-US" altLang="en-US" smtClean="0"/>
              <a:t>Example 1</a:t>
            </a:r>
            <a:r>
              <a:rPr lang="en-US" altLang="en-US" b="1" smtClean="0"/>
              <a:t>______________</a:t>
            </a:r>
            <a:endParaRPr lang="en-US" altLang="en-US" smtClean="0"/>
          </a:p>
          <a:p>
            <a:r>
              <a:rPr lang="en-US" altLang="en-US" smtClean="0"/>
              <a:t>void main (void)</a:t>
            </a:r>
          </a:p>
          <a:p>
            <a:r>
              <a:rPr lang="en-US" altLang="en-US" smtClean="0"/>
              <a:t>{ </a:t>
            </a:r>
          </a:p>
          <a:p>
            <a:r>
              <a:rPr lang="en-US" altLang="en-US" smtClean="0"/>
              <a:t>  cout &lt;&lt; “hello world\n”;</a:t>
            </a:r>
            <a:br>
              <a:rPr lang="en-US" altLang="en-US" smtClean="0"/>
            </a:br>
            <a:r>
              <a:rPr lang="en-US" altLang="en-US" smtClean="0"/>
              <a:t>  </a:t>
            </a:r>
            <a:br>
              <a:rPr lang="en-US" altLang="en-US" smtClean="0"/>
            </a:br>
            <a:r>
              <a:rPr lang="en-US" altLang="en-US" smtClean="0"/>
              <a:t>}</a:t>
            </a:r>
          </a:p>
          <a:p>
            <a:r>
              <a:rPr lang="en-US" altLang="en-US" smtClean="0"/>
              <a:t>_______________________________________</a:t>
            </a:r>
          </a:p>
        </p:txBody>
      </p:sp>
    </p:spTree>
    <p:extLst>
      <p:ext uri="{BB962C8B-B14F-4D97-AF65-F5344CB8AC3E}">
        <p14:creationId xmlns:p14="http://schemas.microsoft.com/office/powerpoint/2010/main" val="105454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BF25F54F-D740-4D15-90F1-945C27E95182}" type="slidenum">
              <a:rPr lang="en-US" altLang="en-US" sz="1200" b="0" smtClean="0">
                <a:solidFill>
                  <a:schemeClr val="tx1"/>
                </a:solidFill>
              </a:rPr>
              <a:pPr eaLnBrk="1" hangingPunct="1">
                <a:defRPr/>
              </a:pPr>
              <a:t>7</a:t>
            </a:fld>
            <a:endParaRPr lang="en-US" altLang="en-US" sz="1200" b="0" smtClean="0">
              <a:solidFill>
                <a:schemeClr val="tx1"/>
              </a:solidFill>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ltLang="en-US" smtClean="0"/>
          </a:p>
        </p:txBody>
      </p:sp>
    </p:spTree>
    <p:extLst>
      <p:ext uri="{BB962C8B-B14F-4D97-AF65-F5344CB8AC3E}">
        <p14:creationId xmlns:p14="http://schemas.microsoft.com/office/powerpoint/2010/main" val="149141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48F9D185-CF9F-441D-99B9-0AE0897C1570}" type="slidenum">
              <a:rPr lang="en-US" altLang="en-US" sz="1200" b="0" smtClean="0">
                <a:solidFill>
                  <a:schemeClr val="tx1"/>
                </a:solidFill>
              </a:rPr>
              <a:pPr eaLnBrk="1" hangingPunct="1">
                <a:defRPr/>
              </a:pPr>
              <a:t>8</a:t>
            </a:fld>
            <a:endParaRPr lang="en-US" altLang="en-US" sz="1200" b="0" smtClean="0">
              <a:solidFill>
                <a:schemeClr val="tx1"/>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ltLang="en-US" smtClean="0"/>
          </a:p>
        </p:txBody>
      </p:sp>
    </p:spTree>
    <p:extLst>
      <p:ext uri="{BB962C8B-B14F-4D97-AF65-F5344CB8AC3E}">
        <p14:creationId xmlns:p14="http://schemas.microsoft.com/office/powerpoint/2010/main" val="368053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p:spPr>
        <p:txBody>
          <a:bodyPr/>
          <a:lstStyle>
            <a:lvl1pPr eaLnBrk="0" hangingPunct="0">
              <a:defRPr sz="28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defRPr/>
            </a:pPr>
            <a:fld id="{4FD61BD2-4AC6-43D9-861C-AF8B592450A1}" type="slidenum">
              <a:rPr lang="en-US" altLang="en-US" sz="1200" b="0" smtClean="0">
                <a:solidFill>
                  <a:schemeClr val="tx1"/>
                </a:solidFill>
              </a:rPr>
              <a:pPr eaLnBrk="1" hangingPunct="1">
                <a:defRPr/>
              </a:pPr>
              <a:t>9</a:t>
            </a:fld>
            <a:endParaRPr lang="en-US" altLang="en-US" sz="1200" b="0" smtClean="0">
              <a:solidFill>
                <a:schemeClr val="tx1"/>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ltLang="en-US" smtClean="0"/>
          </a:p>
        </p:txBody>
      </p:sp>
    </p:spTree>
    <p:extLst>
      <p:ext uri="{BB962C8B-B14F-4D97-AF65-F5344CB8AC3E}">
        <p14:creationId xmlns:p14="http://schemas.microsoft.com/office/powerpoint/2010/main" val="839421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304800"/>
            <a:ext cx="20574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4800"/>
            <a:ext cx="60198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487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43008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2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31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75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225021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3315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9154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1738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69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2431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9489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26AD4033-809B-4729-A444-4374E78AD023}" type="datetime1">
              <a:rPr lang="en-US" smtClean="0"/>
              <a:pPr/>
              <a:t>11/21/2016</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101/102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2DC4B449-88A4-4D9F-8676-438C471CD2FD}" type="datetime1">
              <a:rPr lang="en-US" smtClean="0"/>
              <a:pPr/>
              <a:t>11/21/2016</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101/102                          Department of CSE</a:t>
            </a:r>
            <a:endParaRPr lang="en-US" dirty="0"/>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3386E-A365-472D-ADC8-090874087C72}" type="datetime1">
              <a:rPr lang="en-US" smtClean="0"/>
              <a:pPr/>
              <a:t>11/21/2016</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9045FC-418D-4D8B-A615-91440DF24690}" type="datetime1">
              <a:rPr lang="en-US" smtClean="0"/>
              <a:pPr/>
              <a:t>11/21/2016</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0CA4E1-01D0-4D6E-A279-95A1E828052F}" type="datetime1">
              <a:rPr lang="en-US" smtClean="0"/>
              <a:pPr/>
              <a:t>11/21/2016</a:t>
            </a:fld>
            <a:endParaRPr lang="en-US"/>
          </a:p>
        </p:txBody>
      </p:sp>
      <p:sp>
        <p:nvSpPr>
          <p:cNvPr id="8" name="Footer Placeholder 7"/>
          <p:cNvSpPr>
            <a:spLocks noGrp="1"/>
          </p:cNvSpPr>
          <p:nvPr>
            <p:ph type="ftr" sz="quarter" idx="11"/>
          </p:nvPr>
        </p:nvSpPr>
        <p:spPr/>
        <p:txBody>
          <a:bodyPr/>
          <a:lstStyle/>
          <a:p>
            <a:r>
              <a:rPr lang="en-US" smtClean="0"/>
              <a:t>CSE 101/102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BA5CDC-598D-416E-945C-8F87C1048864}" type="datetime1">
              <a:rPr lang="en-US" smtClean="0"/>
              <a:pPr/>
              <a:t>11/21/2016</a:t>
            </a:fld>
            <a:endParaRPr lang="en-US"/>
          </a:p>
        </p:txBody>
      </p:sp>
      <p:sp>
        <p:nvSpPr>
          <p:cNvPr id="4" name="Footer Placeholder 3"/>
          <p:cNvSpPr>
            <a:spLocks noGrp="1"/>
          </p:cNvSpPr>
          <p:nvPr>
            <p:ph type="ftr" sz="quarter" idx="11"/>
          </p:nvPr>
        </p:nvSpPr>
        <p:spPr/>
        <p:txBody>
          <a:bodyPr/>
          <a:lstStyle/>
          <a:p>
            <a:r>
              <a:rPr lang="en-US" smtClean="0"/>
              <a:t>CSE 101/102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061E3-6161-4CF5-B0F7-8BE73221100C}" type="datetime1">
              <a:rPr lang="en-US" smtClean="0"/>
              <a:pPr/>
              <a:t>11/21/2016</a:t>
            </a:fld>
            <a:endParaRPr lang="en-US"/>
          </a:p>
        </p:txBody>
      </p:sp>
      <p:sp>
        <p:nvSpPr>
          <p:cNvPr id="3" name="Footer Placeholder 2"/>
          <p:cNvSpPr>
            <a:spLocks noGrp="1"/>
          </p:cNvSpPr>
          <p:nvPr>
            <p:ph type="ftr" sz="quarter" idx="11"/>
          </p:nvPr>
        </p:nvSpPr>
        <p:spPr/>
        <p:txBody>
          <a:bodyPr/>
          <a:lstStyle/>
          <a:p>
            <a:r>
              <a:rPr lang="en-US" smtClean="0"/>
              <a:t>CSE 101/102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979F3A-29F1-4AA5-8C14-FC91FDE3F96F}" type="datetime1">
              <a:rPr lang="en-US" smtClean="0"/>
              <a:pPr/>
              <a:t>11/21/2016</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D5FC-FC86-4947-A2A8-1CACA2930817}" type="datetime1">
              <a:rPr lang="en-US" smtClean="0"/>
              <a:pPr/>
              <a:t>11/21/2016</a:t>
            </a:fld>
            <a:endParaRPr lang="en-US"/>
          </a:p>
        </p:txBody>
      </p:sp>
      <p:sp>
        <p:nvSpPr>
          <p:cNvPr id="6" name="Footer Placeholder 5"/>
          <p:cNvSpPr>
            <a:spLocks noGrp="1"/>
          </p:cNvSpPr>
          <p:nvPr>
            <p:ph type="ftr" sz="quarter" idx="11"/>
          </p:nvPr>
        </p:nvSpPr>
        <p:spPr/>
        <p:txBody>
          <a:bodyPr/>
          <a:lstStyle/>
          <a:p>
            <a:r>
              <a:rPr lang="en-US" smtClean="0"/>
              <a:t>CSE 101/102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1C50A-E77B-426D-B9C0-B60087C10DF6}" type="datetime1">
              <a:rPr lang="en-US" smtClean="0"/>
              <a:pPr/>
              <a:t>11/21/2016</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BFB56-B646-458F-BAEF-897F1E60EAC4}" type="datetime1">
              <a:rPr lang="en-US" smtClean="0"/>
              <a:pPr/>
              <a:t>11/21/2016</a:t>
            </a:fld>
            <a:endParaRPr lang="en-US"/>
          </a:p>
        </p:txBody>
      </p:sp>
      <p:sp>
        <p:nvSpPr>
          <p:cNvPr id="5" name="Footer Placeholder 4"/>
          <p:cNvSpPr>
            <a:spLocks noGrp="1"/>
          </p:cNvSpPr>
          <p:nvPr>
            <p:ph type="ftr" sz="quarter" idx="11"/>
          </p:nvPr>
        </p:nvSpPr>
        <p:spPr/>
        <p:txBody>
          <a:bodyPr/>
          <a:lstStyle/>
          <a:p>
            <a:r>
              <a:rPr lang="en-US" smtClean="0"/>
              <a:t>CSE 101/102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C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Lst>
  <p:hf sldNum="0"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96B66C0E-FD14-452D-A3D4-FB64C336514A}" type="datetime1">
              <a:rPr lang="en-US" smtClean="0"/>
              <a:pPr/>
              <a:t>11/21/2016</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101/102                          Department of CSE</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Lst>
  <p:timing>
    <p:tnLst>
      <p:par>
        <p:cTn id="1" dur="indefinite" restart="never" nodeType="tmRoot"/>
      </p:par>
    </p:tnLst>
  </p:timing>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40.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71600" y="1905000"/>
            <a:ext cx="7772400" cy="1470025"/>
          </a:xfrm>
        </p:spPr>
        <p:txBody>
          <a:bodyPr>
            <a:normAutofit/>
          </a:bodyPr>
          <a:lstStyle/>
          <a:p>
            <a:pPr algn="ctr" eaLnBrk="1" hangingPunct="1"/>
            <a:r>
              <a:rPr lang="en-US" sz="4000" b="1" spc="1200" dirty="0" smtClean="0"/>
              <a:t>User Defined Functions</a:t>
            </a:r>
            <a:endParaRPr lang="en-US" sz="4000" b="1" spc="1200" dirty="0" smtClean="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altLang="en-US" sz="4000" smtClean="0"/>
              <a:t>Functions- </a:t>
            </a:r>
            <a:r>
              <a:rPr lang="en-US" altLang="en-US" b="1" smtClean="0">
                <a:solidFill>
                  <a:srgbClr val="C00000"/>
                </a:solidFill>
                <a:latin typeface="Tempus Sans ITC" pitchFamily="82" charset="0"/>
              </a:rPr>
              <a:t>points to note</a:t>
            </a:r>
          </a:p>
        </p:txBody>
      </p:sp>
      <p:sp>
        <p:nvSpPr>
          <p:cNvPr id="24" name="Rectangle 23"/>
          <p:cNvSpPr/>
          <p:nvPr/>
        </p:nvSpPr>
        <p:spPr>
          <a:xfrm>
            <a:off x="1295400" y="1143000"/>
            <a:ext cx="7543800" cy="5430717"/>
          </a:xfrm>
          <a:prstGeom prst="rect">
            <a:avLst/>
          </a:prstGeom>
        </p:spPr>
        <p:txBody>
          <a:bodyPr wrap="square">
            <a:spAutoFit/>
          </a:bodyPr>
          <a:lstStyle/>
          <a:p>
            <a:pPr marL="457200" indent="-457200" algn="just">
              <a:lnSpc>
                <a:spcPct val="150000"/>
              </a:lnSpc>
              <a:spcBef>
                <a:spcPts val="0"/>
              </a:spcBef>
              <a:buAutoNum type="arabicPeriod" startAt="4"/>
              <a:defRPr/>
            </a:pPr>
            <a:r>
              <a:rPr lang="en-US" sz="2000" b="0" dirty="0" smtClean="0">
                <a:latin typeface="+mn-lt"/>
                <a:cs typeface="+mn-cs"/>
              </a:rPr>
              <a:t>If </a:t>
            </a:r>
            <a:r>
              <a:rPr lang="en-US" sz="2000" b="0" dirty="0">
                <a:latin typeface="+mn-lt"/>
                <a:cs typeface="+mn-cs"/>
              </a:rPr>
              <a:t>the function has no formal parameters, the list can be written as (void) or simply </a:t>
            </a:r>
            <a:r>
              <a:rPr lang="en-US" sz="2000" b="0" dirty="0" smtClean="0">
                <a:latin typeface="+mn-lt"/>
                <a:cs typeface="+mn-cs"/>
              </a:rPr>
              <a:t>()</a:t>
            </a:r>
          </a:p>
          <a:p>
            <a:pPr marL="457200" indent="-457200">
              <a:lnSpc>
                <a:spcPct val="150000"/>
              </a:lnSpc>
              <a:spcBef>
                <a:spcPts val="0"/>
              </a:spcBef>
              <a:defRPr/>
            </a:pPr>
            <a:r>
              <a:rPr lang="en-US" sz="2000" dirty="0" smtClean="0">
                <a:latin typeface="+mn-lt"/>
              </a:rPr>
              <a:t>		</a:t>
            </a:r>
            <a:r>
              <a:rPr lang="en-US" sz="2000" b="1" dirty="0" smtClean="0">
                <a:solidFill>
                  <a:srgbClr val="002060"/>
                </a:solidFill>
                <a:latin typeface="+mn-lt"/>
              </a:rPr>
              <a:t>   </a:t>
            </a:r>
            <a:r>
              <a:rPr lang="en-US" sz="2000" b="1" dirty="0" err="1" smtClean="0">
                <a:solidFill>
                  <a:srgbClr val="002060"/>
                </a:solidFill>
                <a:latin typeface="+mn-lt"/>
              </a:rPr>
              <a:t>dispChar</a:t>
            </a:r>
            <a:r>
              <a:rPr lang="en-US" sz="2000" b="1" dirty="0" smtClean="0">
                <a:solidFill>
                  <a:srgbClr val="002060"/>
                </a:solidFill>
                <a:latin typeface="+mn-lt"/>
              </a:rPr>
              <a:t>( </a:t>
            </a:r>
            <a:r>
              <a:rPr lang="en-US" sz="2000" b="1" dirty="0" smtClean="0">
                <a:solidFill>
                  <a:srgbClr val="C00000"/>
                </a:solidFill>
                <a:latin typeface="+mn-lt"/>
              </a:rPr>
              <a:t>void </a:t>
            </a:r>
            <a:r>
              <a:rPr lang="en-US" sz="2000" b="1" dirty="0" smtClean="0">
                <a:solidFill>
                  <a:srgbClr val="002060"/>
                </a:solidFill>
                <a:latin typeface="+mn-lt"/>
              </a:rPr>
              <a:t>)</a:t>
            </a:r>
          </a:p>
          <a:p>
            <a:pPr marL="914400" lvl="1" indent="-457200" algn="just">
              <a:spcBef>
                <a:spcPts val="0"/>
              </a:spcBef>
              <a:defRPr/>
            </a:pPr>
            <a:r>
              <a:rPr lang="en-US" sz="2000" b="1" dirty="0" smtClean="0">
                <a:solidFill>
                  <a:srgbClr val="002060"/>
                </a:solidFill>
                <a:latin typeface="+mn-lt"/>
              </a:rPr>
              <a:t>	    {   ---------</a:t>
            </a:r>
          </a:p>
          <a:p>
            <a:pPr marL="914400" lvl="1" indent="-457200" algn="just">
              <a:spcBef>
                <a:spcPts val="0"/>
              </a:spcBef>
              <a:defRPr/>
            </a:pPr>
            <a:r>
              <a:rPr lang="en-US" sz="2000" b="1" dirty="0" smtClean="0">
                <a:solidFill>
                  <a:srgbClr val="002060"/>
                </a:solidFill>
                <a:latin typeface="+mn-lt"/>
              </a:rPr>
              <a:t>               ---------                          OR</a:t>
            </a:r>
          </a:p>
          <a:p>
            <a:pPr marL="914400" lvl="1" indent="-457200" algn="just">
              <a:spcBef>
                <a:spcPts val="0"/>
              </a:spcBef>
              <a:defRPr/>
            </a:pPr>
            <a:r>
              <a:rPr lang="en-US" sz="2000" b="1" dirty="0" smtClean="0">
                <a:solidFill>
                  <a:srgbClr val="002060"/>
                </a:solidFill>
                <a:latin typeface="+mn-lt"/>
              </a:rPr>
              <a:t>	    }  </a:t>
            </a:r>
          </a:p>
          <a:p>
            <a:pPr marL="457200" indent="-457200">
              <a:lnSpc>
                <a:spcPct val="150000"/>
              </a:lnSpc>
              <a:spcBef>
                <a:spcPts val="0"/>
              </a:spcBef>
              <a:defRPr/>
            </a:pPr>
            <a:r>
              <a:rPr lang="en-US" sz="2000" b="1" dirty="0" smtClean="0">
                <a:solidFill>
                  <a:srgbClr val="002060"/>
                </a:solidFill>
                <a:latin typeface="+mn-lt"/>
              </a:rPr>
              <a:t>		</a:t>
            </a:r>
          </a:p>
          <a:p>
            <a:pPr marL="457200" indent="-457200">
              <a:lnSpc>
                <a:spcPct val="150000"/>
              </a:lnSpc>
              <a:spcBef>
                <a:spcPts val="0"/>
              </a:spcBef>
              <a:defRPr/>
            </a:pPr>
            <a:endParaRPr lang="en-US" sz="2000" b="0" dirty="0">
              <a:latin typeface="+mn-lt"/>
              <a:cs typeface="+mn-cs"/>
            </a:endParaRPr>
          </a:p>
          <a:p>
            <a:pPr marL="457200" indent="-457200" algn="just">
              <a:lnSpc>
                <a:spcPct val="150000"/>
              </a:lnSpc>
              <a:spcBef>
                <a:spcPts val="0"/>
              </a:spcBef>
              <a:buFontTx/>
              <a:buAutoNum type="arabicPeriod" startAt="5"/>
              <a:defRPr/>
            </a:pPr>
            <a:r>
              <a:rPr lang="en-US" sz="2000" b="0" dirty="0" smtClean="0">
                <a:latin typeface="+mn-lt"/>
                <a:cs typeface="+mn-cs"/>
              </a:rPr>
              <a:t>The </a:t>
            </a:r>
            <a:r>
              <a:rPr lang="en-US" sz="2000" b="0" dirty="0">
                <a:latin typeface="+mn-lt"/>
                <a:cs typeface="+mn-cs"/>
              </a:rPr>
              <a:t>return type must be </a:t>
            </a:r>
            <a:r>
              <a:rPr lang="en-US" sz="2000" dirty="0">
                <a:latin typeface="+mn-lt"/>
                <a:cs typeface="+mn-cs"/>
              </a:rPr>
              <a:t>void</a:t>
            </a:r>
            <a:r>
              <a:rPr lang="en-US" sz="2000" b="0" dirty="0">
                <a:latin typeface="+mn-lt"/>
                <a:cs typeface="+mn-cs"/>
              </a:rPr>
              <a:t> if no value is returned</a:t>
            </a:r>
            <a:r>
              <a:rPr lang="en-US" sz="2000" b="0" dirty="0" smtClean="0">
                <a:latin typeface="+mn-lt"/>
                <a:cs typeface="+mn-cs"/>
              </a:rPr>
              <a:t>.</a:t>
            </a:r>
          </a:p>
          <a:p>
            <a:pPr marL="914400" lvl="1" indent="-457200" algn="just">
              <a:spcBef>
                <a:spcPts val="0"/>
              </a:spcBef>
              <a:defRPr/>
            </a:pPr>
            <a:r>
              <a:rPr lang="en-US" sz="2000" b="1" dirty="0" smtClean="0">
                <a:solidFill>
                  <a:srgbClr val="002060"/>
                </a:solidFill>
                <a:latin typeface="+mn-lt"/>
              </a:rPr>
              <a:t>		void  </a:t>
            </a:r>
            <a:r>
              <a:rPr lang="en-US" sz="2000" b="1" dirty="0" err="1" smtClean="0">
                <a:solidFill>
                  <a:srgbClr val="002060"/>
                </a:solidFill>
                <a:latin typeface="+mn-lt"/>
              </a:rPr>
              <a:t>dispChar</a:t>
            </a:r>
            <a:r>
              <a:rPr lang="en-US" sz="2000" b="1" dirty="0" smtClean="0">
                <a:solidFill>
                  <a:srgbClr val="002060"/>
                </a:solidFill>
                <a:latin typeface="+mn-lt"/>
              </a:rPr>
              <a:t>( </a:t>
            </a:r>
            <a:r>
              <a:rPr lang="en-US" sz="2000" b="1" dirty="0" smtClean="0">
                <a:solidFill>
                  <a:srgbClr val="C00000"/>
                </a:solidFill>
                <a:latin typeface="+mn-lt"/>
              </a:rPr>
              <a:t>int n, char c</a:t>
            </a:r>
            <a:r>
              <a:rPr lang="en-US" sz="2000" b="1" dirty="0" smtClean="0">
                <a:solidFill>
                  <a:srgbClr val="002060"/>
                </a:solidFill>
                <a:latin typeface="+mn-lt"/>
              </a:rPr>
              <a:t>)</a:t>
            </a:r>
          </a:p>
          <a:p>
            <a:pPr marL="914400" lvl="1" indent="-457200" algn="just">
              <a:spcBef>
                <a:spcPts val="0"/>
              </a:spcBef>
              <a:defRPr/>
            </a:pPr>
            <a:r>
              <a:rPr lang="en-US" sz="2000" b="1" dirty="0" smtClean="0">
                <a:solidFill>
                  <a:srgbClr val="002060"/>
                </a:solidFill>
                <a:latin typeface="+mn-lt"/>
              </a:rPr>
              <a:t>		{   ---------</a:t>
            </a:r>
          </a:p>
          <a:p>
            <a:pPr marL="914400" lvl="1" indent="-457200" algn="just">
              <a:spcBef>
                <a:spcPts val="0"/>
              </a:spcBef>
              <a:defRPr/>
            </a:pPr>
            <a:r>
              <a:rPr lang="en-US" sz="2000" b="1" dirty="0" smtClean="0">
                <a:solidFill>
                  <a:srgbClr val="002060"/>
                </a:solidFill>
                <a:latin typeface="+mn-lt"/>
              </a:rPr>
              <a:t>		     ---------</a:t>
            </a:r>
          </a:p>
          <a:p>
            <a:pPr marL="914400" lvl="1" indent="-457200" algn="just">
              <a:spcBef>
                <a:spcPts val="0"/>
              </a:spcBef>
              <a:defRPr/>
            </a:pPr>
            <a:r>
              <a:rPr lang="en-US" sz="2000" b="1" dirty="0" smtClean="0">
                <a:solidFill>
                  <a:srgbClr val="002060"/>
                </a:solidFill>
                <a:latin typeface="+mn-lt"/>
              </a:rPr>
              <a:t>		 }	</a:t>
            </a:r>
            <a:endParaRPr lang="en-US" sz="2000" b="1" dirty="0" smtClean="0">
              <a:latin typeface="+mn-lt"/>
            </a:endParaRPr>
          </a:p>
          <a:p>
            <a:pPr marL="2286000" lvl="4" indent="-457200" algn="just">
              <a:lnSpc>
                <a:spcPct val="150000"/>
              </a:lnSpc>
              <a:spcBef>
                <a:spcPts val="0"/>
              </a:spcBef>
              <a:buFontTx/>
              <a:buAutoNum type="arabicPeriod" startAt="5"/>
              <a:defRPr/>
            </a:pPr>
            <a:endParaRPr lang="en-US" sz="2000" b="0" dirty="0">
              <a:latin typeface="+mn-lt"/>
              <a:cs typeface="+mn-cs"/>
            </a:endParaRPr>
          </a:p>
        </p:txBody>
      </p:sp>
      <p:sp>
        <p:nvSpPr>
          <p:cNvPr id="4" name="TextBox 3"/>
          <p:cNvSpPr txBox="1"/>
          <p:nvPr/>
        </p:nvSpPr>
        <p:spPr>
          <a:xfrm>
            <a:off x="5867400" y="2057400"/>
            <a:ext cx="2895600" cy="1938992"/>
          </a:xfrm>
          <a:prstGeom prst="rect">
            <a:avLst/>
          </a:prstGeom>
          <a:noFill/>
        </p:spPr>
        <p:txBody>
          <a:bodyPr wrap="square" rtlCol="0">
            <a:spAutoFit/>
          </a:bodyPr>
          <a:lstStyle/>
          <a:p>
            <a:pPr marL="457200" indent="-457200">
              <a:lnSpc>
                <a:spcPct val="150000"/>
              </a:lnSpc>
              <a:spcBef>
                <a:spcPts val="0"/>
              </a:spcBef>
              <a:defRPr/>
            </a:pPr>
            <a:r>
              <a:rPr lang="en-US" sz="2000" b="1" dirty="0" smtClean="0">
                <a:solidFill>
                  <a:srgbClr val="002060"/>
                </a:solidFill>
              </a:rPr>
              <a:t> </a:t>
            </a:r>
            <a:r>
              <a:rPr lang="en-US" sz="2000" b="1" dirty="0" err="1" smtClean="0">
                <a:solidFill>
                  <a:srgbClr val="002060"/>
                </a:solidFill>
              </a:rPr>
              <a:t>dispChar</a:t>
            </a:r>
            <a:r>
              <a:rPr lang="en-US" sz="2000" b="1" dirty="0" smtClean="0">
                <a:solidFill>
                  <a:srgbClr val="002060"/>
                </a:solidFill>
              </a:rPr>
              <a:t>( )</a:t>
            </a:r>
            <a:endParaRPr lang="en-US" sz="2000" b="1" dirty="0" smtClean="0">
              <a:solidFill>
                <a:srgbClr val="C00000"/>
              </a:solidFill>
            </a:endParaRPr>
          </a:p>
          <a:p>
            <a:pPr marL="457200" indent="-457200">
              <a:lnSpc>
                <a:spcPct val="150000"/>
              </a:lnSpc>
              <a:spcBef>
                <a:spcPts val="0"/>
              </a:spcBef>
              <a:defRPr/>
            </a:pPr>
            <a:r>
              <a:rPr lang="en-US" sz="2000" b="1" dirty="0" smtClean="0">
                <a:solidFill>
                  <a:srgbClr val="C00000"/>
                </a:solidFill>
              </a:rPr>
              <a:t> </a:t>
            </a:r>
            <a:r>
              <a:rPr lang="en-US" sz="2000" b="1" dirty="0" smtClean="0">
                <a:solidFill>
                  <a:srgbClr val="002060"/>
                </a:solidFill>
              </a:rPr>
              <a:t>{   --------</a:t>
            </a:r>
          </a:p>
          <a:p>
            <a:pPr marL="457200" indent="-457200">
              <a:lnSpc>
                <a:spcPct val="150000"/>
              </a:lnSpc>
              <a:spcBef>
                <a:spcPts val="0"/>
              </a:spcBef>
              <a:defRPr/>
            </a:pPr>
            <a:r>
              <a:rPr lang="en-US" sz="2000" b="1" dirty="0" smtClean="0">
                <a:solidFill>
                  <a:srgbClr val="002060"/>
                </a:solidFill>
              </a:rPr>
              <a:t>     ---------</a:t>
            </a:r>
          </a:p>
          <a:p>
            <a:pPr marL="457200" indent="-457200">
              <a:lnSpc>
                <a:spcPct val="150000"/>
              </a:lnSpc>
              <a:spcBef>
                <a:spcPts val="0"/>
              </a:spcBef>
              <a:defRPr/>
            </a:pPr>
            <a:r>
              <a:rPr lang="en-US" sz="2000" b="1" dirty="0" smtClean="0">
                <a:solidFill>
                  <a:srgbClr val="002060"/>
                </a:solidFill>
              </a:rPr>
              <a:t> }  </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altLang="en-US" sz="4000" smtClean="0"/>
              <a:t>Functions-</a:t>
            </a:r>
            <a:r>
              <a:rPr lang="en-US" altLang="en-US" sz="4000" smtClean="0">
                <a:solidFill>
                  <a:schemeClr val="accent2"/>
                </a:solidFill>
              </a:rPr>
              <a:t> </a:t>
            </a:r>
            <a:r>
              <a:rPr lang="en-US" altLang="en-US" b="1" smtClean="0">
                <a:solidFill>
                  <a:srgbClr val="C00000"/>
                </a:solidFill>
                <a:latin typeface="Tempus Sans ITC" pitchFamily="82" charset="0"/>
              </a:rPr>
              <a:t>Categories</a:t>
            </a:r>
          </a:p>
        </p:txBody>
      </p:sp>
      <p:sp>
        <p:nvSpPr>
          <p:cNvPr id="24" name="Rectangle 23"/>
          <p:cNvSpPr/>
          <p:nvPr/>
        </p:nvSpPr>
        <p:spPr>
          <a:xfrm>
            <a:off x="1295400" y="990600"/>
            <a:ext cx="7620000" cy="3046988"/>
          </a:xfrm>
          <a:prstGeom prst="rect">
            <a:avLst/>
          </a:prstGeom>
        </p:spPr>
        <p:txBody>
          <a:bodyPr>
            <a:spAutoFit/>
          </a:bodyPr>
          <a:lstStyle/>
          <a:p>
            <a:pPr marL="457200" indent="-457200" algn="just">
              <a:lnSpc>
                <a:spcPct val="200000"/>
              </a:lnSpc>
              <a:spcBef>
                <a:spcPts val="0"/>
              </a:spcBef>
              <a:buFontTx/>
              <a:buAutoNum type="arabicPeriod"/>
              <a:defRPr/>
            </a:pPr>
            <a:r>
              <a:rPr lang="en-US" sz="2400" b="0" dirty="0">
                <a:latin typeface="+mn-lt"/>
                <a:cs typeface="+mn-cs"/>
              </a:rPr>
              <a:t>Functions with </a:t>
            </a:r>
            <a:r>
              <a:rPr lang="en-US" sz="2400" b="1" dirty="0">
                <a:solidFill>
                  <a:srgbClr val="0000CC"/>
                </a:solidFill>
                <a:latin typeface="+mn-lt"/>
                <a:cs typeface="+mn-cs"/>
              </a:rPr>
              <a:t>no arguments </a:t>
            </a:r>
            <a:r>
              <a:rPr lang="en-US" sz="2400" b="0" dirty="0">
                <a:latin typeface="+mn-lt"/>
                <a:cs typeface="+mn-cs"/>
              </a:rPr>
              <a:t>and </a:t>
            </a:r>
            <a:r>
              <a:rPr lang="en-US" sz="2400" b="1" dirty="0">
                <a:solidFill>
                  <a:srgbClr val="0000CC"/>
                </a:solidFill>
                <a:latin typeface="+mn-lt"/>
                <a:cs typeface="+mn-cs"/>
              </a:rPr>
              <a:t>no return values</a:t>
            </a:r>
            <a:r>
              <a:rPr lang="en-US" sz="2400" b="0" dirty="0">
                <a:latin typeface="+mn-lt"/>
                <a:cs typeface="+mn-cs"/>
              </a:rPr>
              <a:t>.</a:t>
            </a:r>
          </a:p>
          <a:p>
            <a:pPr marL="457200" indent="-457200" algn="just">
              <a:lnSpc>
                <a:spcPct val="200000"/>
              </a:lnSpc>
              <a:spcBef>
                <a:spcPts val="0"/>
              </a:spcBef>
              <a:buFontTx/>
              <a:buAutoNum type="arabicPeriod"/>
              <a:defRPr/>
            </a:pPr>
            <a:r>
              <a:rPr lang="en-US" sz="2400" b="0" dirty="0">
                <a:latin typeface="+mn-lt"/>
                <a:cs typeface="+mn-cs"/>
              </a:rPr>
              <a:t>Functions with </a:t>
            </a:r>
            <a:r>
              <a:rPr lang="en-US" sz="2400" b="1" dirty="0">
                <a:solidFill>
                  <a:srgbClr val="0000CC"/>
                </a:solidFill>
                <a:latin typeface="+mn-lt"/>
                <a:cs typeface="+mn-cs"/>
              </a:rPr>
              <a:t>arguments </a:t>
            </a:r>
            <a:r>
              <a:rPr lang="en-US" sz="2400" b="0" dirty="0">
                <a:latin typeface="+mn-lt"/>
                <a:cs typeface="+mn-cs"/>
              </a:rPr>
              <a:t>and </a:t>
            </a:r>
            <a:r>
              <a:rPr lang="en-US" sz="2400" b="1" dirty="0">
                <a:solidFill>
                  <a:srgbClr val="0000CC"/>
                </a:solidFill>
                <a:latin typeface="+mn-lt"/>
                <a:cs typeface="+mn-cs"/>
              </a:rPr>
              <a:t>no return values</a:t>
            </a:r>
            <a:r>
              <a:rPr lang="en-US" sz="2400" b="0" dirty="0">
                <a:latin typeface="+mn-lt"/>
                <a:cs typeface="+mn-cs"/>
              </a:rPr>
              <a:t>.</a:t>
            </a:r>
          </a:p>
          <a:p>
            <a:pPr marL="457200" indent="-457200" algn="just">
              <a:lnSpc>
                <a:spcPct val="200000"/>
              </a:lnSpc>
              <a:spcBef>
                <a:spcPts val="0"/>
              </a:spcBef>
              <a:buFontTx/>
              <a:buAutoNum type="arabicPeriod"/>
              <a:defRPr/>
            </a:pPr>
            <a:r>
              <a:rPr lang="en-US" sz="2400" b="0" dirty="0">
                <a:latin typeface="+mn-lt"/>
                <a:cs typeface="+mn-cs"/>
              </a:rPr>
              <a:t>Functions with </a:t>
            </a:r>
            <a:r>
              <a:rPr lang="en-US" sz="2400" b="1" dirty="0">
                <a:solidFill>
                  <a:srgbClr val="0000CC"/>
                </a:solidFill>
                <a:latin typeface="+mn-lt"/>
                <a:cs typeface="+mn-cs"/>
              </a:rPr>
              <a:t>arguments </a:t>
            </a:r>
            <a:r>
              <a:rPr lang="en-US" sz="2400" b="0" dirty="0">
                <a:latin typeface="+mn-lt"/>
                <a:cs typeface="+mn-cs"/>
              </a:rPr>
              <a:t>and </a:t>
            </a:r>
            <a:r>
              <a:rPr lang="en-US" sz="2400" b="0" dirty="0" smtClean="0">
                <a:latin typeface="+mn-lt"/>
                <a:cs typeface="+mn-cs"/>
              </a:rPr>
              <a:t> </a:t>
            </a:r>
            <a:r>
              <a:rPr lang="en-US" sz="2400" b="1" dirty="0" smtClean="0">
                <a:solidFill>
                  <a:srgbClr val="0000CC"/>
                </a:solidFill>
                <a:latin typeface="+mn-lt"/>
                <a:cs typeface="+mn-cs"/>
              </a:rPr>
              <a:t>return </a:t>
            </a:r>
            <a:r>
              <a:rPr lang="en-US" sz="2400" b="1" dirty="0">
                <a:solidFill>
                  <a:srgbClr val="0000CC"/>
                </a:solidFill>
                <a:latin typeface="+mn-lt"/>
                <a:cs typeface="+mn-cs"/>
              </a:rPr>
              <a:t>value</a:t>
            </a:r>
            <a:r>
              <a:rPr lang="en-US" sz="2400" b="0" dirty="0">
                <a:latin typeface="+mn-lt"/>
                <a:cs typeface="+mn-cs"/>
              </a:rPr>
              <a:t>.</a:t>
            </a:r>
          </a:p>
          <a:p>
            <a:pPr marL="457200" indent="-457200" algn="just">
              <a:lnSpc>
                <a:spcPct val="200000"/>
              </a:lnSpc>
              <a:spcBef>
                <a:spcPts val="0"/>
              </a:spcBef>
              <a:buFontTx/>
              <a:buAutoNum type="arabicPeriod"/>
              <a:defRPr/>
            </a:pPr>
            <a:r>
              <a:rPr lang="en-US" sz="2400" b="0" dirty="0">
                <a:latin typeface="+mn-lt"/>
                <a:cs typeface="+mn-cs"/>
              </a:rPr>
              <a:t>Functions with </a:t>
            </a:r>
            <a:r>
              <a:rPr lang="en-US" sz="2400" b="1" dirty="0">
                <a:solidFill>
                  <a:srgbClr val="0000CC"/>
                </a:solidFill>
                <a:latin typeface="+mn-lt"/>
                <a:cs typeface="+mn-cs"/>
              </a:rPr>
              <a:t>no arguments </a:t>
            </a:r>
            <a:r>
              <a:rPr lang="en-US" sz="2400" b="0" dirty="0">
                <a:latin typeface="+mn-lt"/>
                <a:cs typeface="+mn-cs"/>
              </a:rPr>
              <a:t>but </a:t>
            </a:r>
            <a:r>
              <a:rPr lang="en-US" sz="2400" b="1" dirty="0">
                <a:solidFill>
                  <a:srgbClr val="0000CC"/>
                </a:solidFill>
                <a:latin typeface="+mn-lt"/>
                <a:cs typeface="+mn-cs"/>
              </a:rPr>
              <a:t>return a value</a:t>
            </a:r>
            <a:r>
              <a:rPr lang="en-US" sz="2400" b="0" dirty="0" smtClean="0">
                <a:latin typeface="+mn-lt"/>
                <a:cs typeface="+mn-cs"/>
              </a:rPr>
              <a:t>.</a:t>
            </a:r>
            <a:endParaRPr lang="en-US" sz="2400" b="0" dirty="0">
              <a:latin typeface="+mn-lt"/>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a:xfrm>
            <a:off x="1295400" y="-76200"/>
            <a:ext cx="7848600" cy="1066800"/>
          </a:xfrm>
        </p:spPr>
        <p:txBody>
          <a:bodyPr>
            <a:normAutofit/>
          </a:bodyPr>
          <a:lstStyle/>
          <a:p>
            <a:pPr algn="ctr" eaLnBrk="1" hangingPunct="1">
              <a:defRPr/>
            </a:pPr>
            <a:r>
              <a:rPr lang="en-US" altLang="en-US" sz="2800" b="1" dirty="0" smtClean="0"/>
              <a:t>Function with No Arguments/parameters &amp;           No return values</a:t>
            </a:r>
          </a:p>
        </p:txBody>
      </p:sp>
      <p:sp>
        <p:nvSpPr>
          <p:cNvPr id="10245" name="Text Box 4"/>
          <p:cNvSpPr txBox="1">
            <a:spLocks noChangeArrowheads="1"/>
          </p:cNvSpPr>
          <p:nvPr/>
        </p:nvSpPr>
        <p:spPr bwMode="auto">
          <a:xfrm>
            <a:off x="1295400" y="990600"/>
            <a:ext cx="7696200" cy="5392245"/>
          </a:xfrm>
          <a:prstGeom prst="rect">
            <a:avLst/>
          </a:prstGeom>
          <a:noFill/>
          <a:ln w="12700" cap="sq">
            <a:noFill/>
            <a:miter lim="800000"/>
            <a:headEnd type="none" w="sm" len="sm"/>
            <a:tailEnd type="none" w="sm" len="sm"/>
          </a:ln>
        </p:spPr>
        <p:txBody>
          <a:bodyPr>
            <a:spAutoFit/>
          </a:bodyPr>
          <a:lstStyle/>
          <a:p>
            <a:pPr eaLnBrk="0" hangingPunct="0">
              <a:lnSpc>
                <a:spcPct val="70000"/>
              </a:lnSpc>
              <a:spcBef>
                <a:spcPct val="35000"/>
              </a:spcBef>
              <a:defRPr/>
            </a:pPr>
            <a:endParaRPr lang="en-US" b="1" dirty="0" smtClean="0">
              <a:solidFill>
                <a:srgbClr val="003399"/>
              </a:solidFill>
              <a:latin typeface="+mn-lt"/>
            </a:endParaRPr>
          </a:p>
          <a:p>
            <a:pPr eaLnBrk="0" hangingPunct="0">
              <a:lnSpc>
                <a:spcPct val="70000"/>
              </a:lnSpc>
              <a:spcBef>
                <a:spcPct val="35000"/>
              </a:spcBef>
              <a:defRPr/>
            </a:pPr>
            <a:r>
              <a:rPr lang="en-US" b="1" dirty="0" smtClean="0">
                <a:solidFill>
                  <a:srgbClr val="003399"/>
                </a:solidFill>
                <a:latin typeface="+mn-lt"/>
              </a:rPr>
              <a:t>void </a:t>
            </a:r>
            <a:r>
              <a:rPr lang="en-US" b="1" dirty="0" err="1" smtClean="0">
                <a:solidFill>
                  <a:srgbClr val="003399"/>
                </a:solidFill>
                <a:latin typeface="+mn-lt"/>
              </a:rPr>
              <a:t>dispPattern</a:t>
            </a:r>
            <a:r>
              <a:rPr lang="en-US" b="1" dirty="0" smtClean="0">
                <a:solidFill>
                  <a:srgbClr val="003399"/>
                </a:solidFill>
                <a:latin typeface="+mn-lt"/>
              </a:rPr>
              <a:t>(void )</a:t>
            </a:r>
          </a:p>
          <a:p>
            <a:pPr eaLnBrk="0" hangingPunct="0">
              <a:lnSpc>
                <a:spcPct val="70000"/>
              </a:lnSpc>
              <a:spcBef>
                <a:spcPct val="35000"/>
              </a:spcBef>
              <a:defRPr/>
            </a:pPr>
            <a:r>
              <a:rPr lang="en-US" b="1" dirty="0" smtClean="0">
                <a:solidFill>
                  <a:srgbClr val="003399"/>
                </a:solidFill>
                <a:latin typeface="+mn-lt"/>
              </a:rPr>
              <a:t>{</a:t>
            </a:r>
          </a:p>
          <a:p>
            <a:pPr eaLnBrk="0" hangingPunct="0">
              <a:lnSpc>
                <a:spcPct val="70000"/>
              </a:lnSpc>
              <a:spcBef>
                <a:spcPct val="35000"/>
              </a:spcBef>
              <a:defRPr/>
            </a:pPr>
            <a:r>
              <a:rPr lang="en-US" b="1" dirty="0" smtClean="0">
                <a:solidFill>
                  <a:srgbClr val="003399"/>
                </a:solidFill>
                <a:latin typeface="+mn-lt"/>
              </a:rPr>
              <a:t>	int </a:t>
            </a:r>
            <a:r>
              <a:rPr lang="en-US" b="1" dirty="0" err="1" smtClean="0">
                <a:solidFill>
                  <a:srgbClr val="003399"/>
                </a:solidFill>
                <a:latin typeface="+mn-lt"/>
              </a:rPr>
              <a:t>i</a:t>
            </a:r>
            <a:r>
              <a:rPr lang="en-US" b="1" dirty="0" smtClean="0">
                <a:solidFill>
                  <a:srgbClr val="003399"/>
                </a:solidFill>
                <a:latin typeface="+mn-lt"/>
              </a:rPr>
              <a:t>;</a:t>
            </a:r>
          </a:p>
          <a:p>
            <a:pPr eaLnBrk="0" hangingPunct="0">
              <a:lnSpc>
                <a:spcPct val="70000"/>
              </a:lnSpc>
              <a:spcBef>
                <a:spcPct val="35000"/>
              </a:spcBef>
              <a:defRPr/>
            </a:pPr>
            <a:r>
              <a:rPr lang="en-US" b="1" dirty="0" smtClean="0">
                <a:solidFill>
                  <a:srgbClr val="003399"/>
                </a:solidFill>
                <a:latin typeface="+mn-lt"/>
              </a:rPr>
              <a:t>	for (</a:t>
            </a:r>
            <a:r>
              <a:rPr lang="en-US" b="1" dirty="0" err="1" smtClean="0">
                <a:solidFill>
                  <a:srgbClr val="003399"/>
                </a:solidFill>
                <a:latin typeface="+mn-lt"/>
              </a:rPr>
              <a:t>i</a:t>
            </a:r>
            <a:r>
              <a:rPr lang="en-US" b="1" dirty="0" smtClean="0">
                <a:solidFill>
                  <a:srgbClr val="003399"/>
                </a:solidFill>
                <a:latin typeface="+mn-lt"/>
              </a:rPr>
              <a:t>=1;i&lt;=20 ; </a:t>
            </a:r>
            <a:r>
              <a:rPr lang="en-US" b="1" dirty="0" err="1" smtClean="0">
                <a:solidFill>
                  <a:srgbClr val="003399"/>
                </a:solidFill>
                <a:latin typeface="+mn-lt"/>
              </a:rPr>
              <a:t>i</a:t>
            </a:r>
            <a:r>
              <a:rPr lang="en-US" b="1" dirty="0" smtClean="0">
                <a:solidFill>
                  <a:srgbClr val="003399"/>
                </a:solidFill>
                <a:latin typeface="+mn-lt"/>
              </a:rPr>
              <a:t>++)</a:t>
            </a:r>
          </a:p>
          <a:p>
            <a:pPr eaLnBrk="0" hangingPunct="0">
              <a:lnSpc>
                <a:spcPct val="70000"/>
              </a:lnSpc>
              <a:spcBef>
                <a:spcPct val="35000"/>
              </a:spcBef>
              <a:defRPr/>
            </a:pPr>
            <a:r>
              <a:rPr lang="en-US" b="1" dirty="0" smtClean="0">
                <a:solidFill>
                  <a:srgbClr val="003399"/>
                </a:solidFill>
                <a:latin typeface="+mn-lt"/>
              </a:rPr>
              <a:t>		</a:t>
            </a:r>
            <a:r>
              <a:rPr lang="en-US" b="1" dirty="0" err="1" smtClean="0">
                <a:solidFill>
                  <a:srgbClr val="003399"/>
                </a:solidFill>
                <a:latin typeface="+mn-lt"/>
              </a:rPr>
              <a:t>cout</a:t>
            </a:r>
            <a:r>
              <a:rPr lang="en-US" b="1" dirty="0" smtClean="0">
                <a:solidFill>
                  <a:srgbClr val="003399"/>
                </a:solidFill>
                <a:latin typeface="+mn-lt"/>
              </a:rPr>
              <a:t> &lt;&lt; “*”;</a:t>
            </a:r>
          </a:p>
          <a:p>
            <a:pPr eaLnBrk="0" hangingPunct="0">
              <a:lnSpc>
                <a:spcPct val="70000"/>
              </a:lnSpc>
              <a:spcBef>
                <a:spcPct val="35000"/>
              </a:spcBef>
              <a:defRPr/>
            </a:pPr>
            <a:r>
              <a:rPr lang="en-US" b="1" dirty="0" smtClean="0">
                <a:solidFill>
                  <a:srgbClr val="003399"/>
                </a:solidFill>
                <a:latin typeface="+mn-lt"/>
              </a:rPr>
              <a:t>}</a:t>
            </a:r>
            <a:endParaRPr lang="en-US" b="1" dirty="0" smtClean="0">
              <a:latin typeface="+mn-lt"/>
            </a:endParaRPr>
          </a:p>
          <a:p>
            <a:pPr eaLnBrk="0" hangingPunct="0">
              <a:lnSpc>
                <a:spcPct val="75000"/>
              </a:lnSpc>
              <a:spcBef>
                <a:spcPct val="30000"/>
              </a:spcBef>
              <a:defRPr/>
            </a:pPr>
            <a:endParaRPr lang="en-US" sz="2400" b="1" dirty="0">
              <a:latin typeface="+mn-lt"/>
              <a:cs typeface="+mn-cs"/>
            </a:endParaRPr>
          </a:p>
          <a:p>
            <a:pPr eaLnBrk="0" hangingPunct="0">
              <a:lnSpc>
                <a:spcPct val="75000"/>
              </a:lnSpc>
              <a:spcBef>
                <a:spcPct val="30000"/>
              </a:spcBef>
              <a:defRPr/>
            </a:pPr>
            <a:r>
              <a:rPr lang="en-US" sz="2400" b="1" dirty="0">
                <a:latin typeface="+mn-lt"/>
                <a:cs typeface="+mn-cs"/>
              </a:rPr>
              <a:t>void main</a:t>
            </a:r>
            <a:r>
              <a:rPr lang="en-US" sz="2400" b="1" dirty="0" smtClean="0">
                <a:latin typeface="+mn-lt"/>
                <a:cs typeface="+mn-cs"/>
              </a:rPr>
              <a:t>()</a:t>
            </a:r>
          </a:p>
          <a:p>
            <a:pPr eaLnBrk="0" hangingPunct="0">
              <a:lnSpc>
                <a:spcPct val="75000"/>
              </a:lnSpc>
              <a:spcBef>
                <a:spcPct val="30000"/>
              </a:spcBef>
              <a:defRPr/>
            </a:pPr>
            <a:r>
              <a:rPr lang="en-US" sz="2400" b="1" dirty="0" smtClean="0">
                <a:latin typeface="+mn-lt"/>
                <a:cs typeface="+mn-cs"/>
              </a:rPr>
              <a:t>{</a:t>
            </a:r>
            <a:endParaRPr lang="en-US" sz="2400" b="1" dirty="0">
              <a:latin typeface="+mn-lt"/>
              <a:cs typeface="+mn-cs"/>
            </a:endParaRPr>
          </a:p>
          <a:p>
            <a:pPr eaLnBrk="0" hangingPunct="0">
              <a:lnSpc>
                <a:spcPct val="75000"/>
              </a:lnSpc>
              <a:spcBef>
                <a:spcPct val="30000"/>
              </a:spcBef>
              <a:defRPr/>
            </a:pPr>
            <a:r>
              <a:rPr lang="en-US" sz="2400" b="1" dirty="0">
                <a:latin typeface="+mn-lt"/>
                <a:cs typeface="+mn-cs"/>
              </a:rPr>
              <a:t>	cout &lt;&lt; “\</a:t>
            </a:r>
            <a:r>
              <a:rPr lang="en-US" sz="2400" b="1" dirty="0" smtClean="0">
                <a:latin typeface="+mn-lt"/>
                <a:cs typeface="+mn-cs"/>
              </a:rPr>
              <a:t>n function </a:t>
            </a:r>
            <a:r>
              <a:rPr lang="en-US" sz="2400" b="1" dirty="0">
                <a:latin typeface="+mn-lt"/>
                <a:cs typeface="+mn-cs"/>
              </a:rPr>
              <a:t>to display a line of </a:t>
            </a:r>
            <a:r>
              <a:rPr lang="en-US" sz="2400" b="1" dirty="0" smtClean="0">
                <a:latin typeface="+mn-lt"/>
                <a:cs typeface="+mn-cs"/>
              </a:rPr>
              <a:t>stars \</a:t>
            </a:r>
            <a:r>
              <a:rPr lang="en-US" sz="2400" b="1" dirty="0">
                <a:latin typeface="+mn-lt"/>
                <a:cs typeface="+mn-cs"/>
              </a:rPr>
              <a:t>n”;</a:t>
            </a:r>
          </a:p>
          <a:p>
            <a:pPr eaLnBrk="0" hangingPunct="0">
              <a:lnSpc>
                <a:spcPct val="75000"/>
              </a:lnSpc>
              <a:spcBef>
                <a:spcPct val="30000"/>
              </a:spcBef>
              <a:defRPr/>
            </a:pPr>
            <a:r>
              <a:rPr lang="en-US" sz="2400" b="1" dirty="0">
                <a:latin typeface="+mn-lt"/>
                <a:cs typeface="+mn-cs"/>
              </a:rPr>
              <a:t>  	</a:t>
            </a:r>
            <a:r>
              <a:rPr lang="en-US" sz="2400" b="1" dirty="0" err="1">
                <a:latin typeface="+mn-lt"/>
                <a:cs typeface="+mn-cs"/>
              </a:rPr>
              <a:t>dispPattern</a:t>
            </a:r>
            <a:r>
              <a:rPr lang="en-US" sz="2400" b="1" dirty="0">
                <a:latin typeface="+mn-lt"/>
                <a:cs typeface="+mn-cs"/>
              </a:rPr>
              <a:t>();</a:t>
            </a:r>
          </a:p>
          <a:p>
            <a:pPr eaLnBrk="0" hangingPunct="0">
              <a:lnSpc>
                <a:spcPct val="75000"/>
              </a:lnSpc>
              <a:spcBef>
                <a:spcPct val="30000"/>
              </a:spcBef>
              <a:defRPr/>
            </a:pPr>
            <a:r>
              <a:rPr lang="en-US" sz="2400" b="1" dirty="0">
                <a:latin typeface="+mn-lt"/>
                <a:cs typeface="+mn-cs"/>
              </a:rPr>
              <a:t>}</a:t>
            </a:r>
          </a:p>
          <a:p>
            <a:pPr eaLnBrk="0" hangingPunct="0">
              <a:lnSpc>
                <a:spcPct val="75000"/>
              </a:lnSpc>
              <a:spcBef>
                <a:spcPct val="30000"/>
              </a:spcBef>
              <a:defRPr/>
            </a:pPr>
            <a:endParaRPr lang="en-US" sz="2400" b="1" dirty="0">
              <a:latin typeface="+mn-lt"/>
              <a:cs typeface="+mn-cs"/>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a:xfrm>
            <a:off x="1295400" y="0"/>
            <a:ext cx="7848600" cy="838200"/>
          </a:xfrm>
        </p:spPr>
        <p:txBody>
          <a:bodyPr>
            <a:normAutofit/>
          </a:bodyPr>
          <a:lstStyle/>
          <a:p>
            <a:pPr algn="ctr" eaLnBrk="1" hangingPunct="1">
              <a:defRPr/>
            </a:pPr>
            <a:r>
              <a:rPr lang="en-US" altLang="en-US" sz="2800" b="1" dirty="0" smtClean="0"/>
              <a:t>Function with No Arguments but A return value</a:t>
            </a:r>
          </a:p>
        </p:txBody>
      </p:sp>
      <p:sp>
        <p:nvSpPr>
          <p:cNvPr id="10245" name="Text Box 4"/>
          <p:cNvSpPr txBox="1">
            <a:spLocks noChangeArrowheads="1"/>
          </p:cNvSpPr>
          <p:nvPr/>
        </p:nvSpPr>
        <p:spPr bwMode="auto">
          <a:xfrm>
            <a:off x="1295400" y="990600"/>
            <a:ext cx="7848600" cy="6186309"/>
          </a:xfrm>
          <a:prstGeom prst="rect">
            <a:avLst/>
          </a:prstGeom>
          <a:noFill/>
          <a:ln w="12700" cap="sq">
            <a:noFill/>
            <a:miter lim="800000"/>
            <a:headEnd type="none" w="sm" len="sm"/>
            <a:tailEnd type="none" w="sm" len="sm"/>
          </a:ln>
        </p:spPr>
        <p:txBody>
          <a:bodyPr>
            <a:spAutoFit/>
          </a:bodyPr>
          <a:lstStyle/>
          <a:p>
            <a:pPr eaLnBrk="0" hangingPunct="0">
              <a:lnSpc>
                <a:spcPct val="75000"/>
              </a:lnSpc>
              <a:spcBef>
                <a:spcPct val="30000"/>
              </a:spcBef>
              <a:defRPr/>
            </a:pPr>
            <a:endParaRPr lang="en-US" sz="2400" b="0" dirty="0" smtClean="0">
              <a:latin typeface="+mn-lt"/>
              <a:cs typeface="+mn-cs"/>
            </a:endParaRPr>
          </a:p>
          <a:p>
            <a:pPr eaLnBrk="0" hangingPunct="0">
              <a:lnSpc>
                <a:spcPct val="70000"/>
              </a:lnSpc>
              <a:spcBef>
                <a:spcPct val="35000"/>
              </a:spcBef>
              <a:defRPr/>
            </a:pPr>
            <a:r>
              <a:rPr lang="en-US" b="1" dirty="0" smtClean="0">
                <a:solidFill>
                  <a:srgbClr val="0000CC"/>
                </a:solidFill>
                <a:latin typeface="+mn-lt"/>
              </a:rPr>
              <a:t>int </a:t>
            </a:r>
            <a:r>
              <a:rPr lang="en-US" b="1" dirty="0" err="1" smtClean="0">
                <a:solidFill>
                  <a:srgbClr val="0000CC"/>
                </a:solidFill>
                <a:latin typeface="+mn-lt"/>
              </a:rPr>
              <a:t>readNum</a:t>
            </a:r>
            <a:r>
              <a:rPr lang="en-US" b="1" dirty="0" smtClean="0">
                <a:solidFill>
                  <a:srgbClr val="0000CC"/>
                </a:solidFill>
                <a:latin typeface="+mn-lt"/>
              </a:rPr>
              <a:t>()</a:t>
            </a:r>
          </a:p>
          <a:p>
            <a:pPr eaLnBrk="0" hangingPunct="0">
              <a:lnSpc>
                <a:spcPct val="70000"/>
              </a:lnSpc>
              <a:spcBef>
                <a:spcPct val="35000"/>
              </a:spcBef>
              <a:defRPr/>
            </a:pPr>
            <a:r>
              <a:rPr lang="en-US" b="1" dirty="0" smtClean="0">
                <a:solidFill>
                  <a:srgbClr val="0000CC"/>
                </a:solidFill>
                <a:latin typeface="+mn-lt"/>
              </a:rPr>
              <a:t>{</a:t>
            </a:r>
          </a:p>
          <a:p>
            <a:pPr eaLnBrk="0" hangingPunct="0">
              <a:lnSpc>
                <a:spcPct val="70000"/>
              </a:lnSpc>
              <a:spcBef>
                <a:spcPct val="35000"/>
              </a:spcBef>
              <a:defRPr/>
            </a:pPr>
            <a:r>
              <a:rPr lang="en-US" b="1" dirty="0" smtClean="0">
                <a:solidFill>
                  <a:srgbClr val="0000CC"/>
                </a:solidFill>
                <a:latin typeface="+mn-lt"/>
              </a:rPr>
              <a:t>	int z;</a:t>
            </a:r>
          </a:p>
          <a:p>
            <a:pPr eaLnBrk="0" hangingPunct="0">
              <a:lnSpc>
                <a:spcPct val="70000"/>
              </a:lnSpc>
              <a:spcBef>
                <a:spcPct val="35000"/>
              </a:spcBef>
              <a:defRPr/>
            </a:pPr>
            <a:r>
              <a:rPr lang="en-US" b="1" dirty="0" smtClean="0">
                <a:solidFill>
                  <a:srgbClr val="0000CC"/>
                </a:solidFill>
                <a:latin typeface="+mn-lt"/>
              </a:rPr>
              <a:t>	</a:t>
            </a:r>
            <a:r>
              <a:rPr lang="en-US" b="1" dirty="0" err="1" smtClean="0">
                <a:solidFill>
                  <a:srgbClr val="0000CC"/>
                </a:solidFill>
                <a:latin typeface="+mn-lt"/>
              </a:rPr>
              <a:t>cout</a:t>
            </a:r>
            <a:r>
              <a:rPr lang="en-US" b="1" dirty="0" smtClean="0">
                <a:solidFill>
                  <a:srgbClr val="0000CC"/>
                </a:solidFill>
                <a:latin typeface="+mn-lt"/>
              </a:rPr>
              <a:t>&lt;&lt;“Enter an Integer \n”;</a:t>
            </a:r>
          </a:p>
          <a:p>
            <a:pPr eaLnBrk="0" hangingPunct="0">
              <a:lnSpc>
                <a:spcPct val="70000"/>
              </a:lnSpc>
              <a:spcBef>
                <a:spcPct val="35000"/>
              </a:spcBef>
              <a:defRPr/>
            </a:pPr>
            <a:r>
              <a:rPr lang="en-US" b="1" dirty="0" smtClean="0">
                <a:solidFill>
                  <a:srgbClr val="0000CC"/>
                </a:solidFill>
                <a:latin typeface="+mn-lt"/>
              </a:rPr>
              <a:t>	</a:t>
            </a:r>
            <a:r>
              <a:rPr lang="en-US" b="1" dirty="0" err="1" smtClean="0">
                <a:solidFill>
                  <a:srgbClr val="0000CC"/>
                </a:solidFill>
                <a:latin typeface="+mn-lt"/>
              </a:rPr>
              <a:t>cin</a:t>
            </a:r>
            <a:r>
              <a:rPr lang="en-US" b="1" dirty="0" smtClean="0">
                <a:solidFill>
                  <a:srgbClr val="0000CC"/>
                </a:solidFill>
                <a:latin typeface="+mn-lt"/>
              </a:rPr>
              <a:t>&gt;&gt;z;</a:t>
            </a:r>
          </a:p>
          <a:p>
            <a:pPr eaLnBrk="0" hangingPunct="0">
              <a:lnSpc>
                <a:spcPct val="70000"/>
              </a:lnSpc>
              <a:spcBef>
                <a:spcPct val="35000"/>
              </a:spcBef>
              <a:defRPr/>
            </a:pPr>
            <a:r>
              <a:rPr lang="en-US" b="1" dirty="0" smtClean="0">
                <a:solidFill>
                  <a:srgbClr val="0000CC"/>
                </a:solidFill>
                <a:latin typeface="+mn-lt"/>
              </a:rPr>
              <a:t>	return(z); </a:t>
            </a:r>
          </a:p>
          <a:p>
            <a:pPr eaLnBrk="0" hangingPunct="0">
              <a:lnSpc>
                <a:spcPct val="70000"/>
              </a:lnSpc>
              <a:spcBef>
                <a:spcPct val="35000"/>
              </a:spcBef>
              <a:defRPr/>
            </a:pPr>
            <a:r>
              <a:rPr lang="en-US" b="1" dirty="0" smtClean="0">
                <a:solidFill>
                  <a:srgbClr val="0000CC"/>
                </a:solidFill>
                <a:latin typeface="+mn-lt"/>
              </a:rPr>
              <a:t>}</a:t>
            </a:r>
          </a:p>
          <a:p>
            <a:pPr eaLnBrk="0" hangingPunct="0">
              <a:lnSpc>
                <a:spcPct val="75000"/>
              </a:lnSpc>
              <a:spcBef>
                <a:spcPct val="30000"/>
              </a:spcBef>
              <a:defRPr/>
            </a:pPr>
            <a:endParaRPr lang="en-US" sz="2400" b="1" dirty="0" smtClean="0">
              <a:latin typeface="+mn-lt"/>
              <a:cs typeface="+mn-cs"/>
            </a:endParaRPr>
          </a:p>
          <a:p>
            <a:pPr eaLnBrk="0" hangingPunct="0">
              <a:lnSpc>
                <a:spcPct val="75000"/>
              </a:lnSpc>
              <a:spcBef>
                <a:spcPct val="30000"/>
              </a:spcBef>
              <a:defRPr/>
            </a:pPr>
            <a:r>
              <a:rPr lang="en-US" sz="2400" b="1" dirty="0" smtClean="0">
                <a:latin typeface="+mn-lt"/>
                <a:cs typeface="+mn-cs"/>
              </a:rPr>
              <a:t>void </a:t>
            </a:r>
            <a:r>
              <a:rPr lang="en-US" sz="2400" b="1" dirty="0">
                <a:latin typeface="+mn-lt"/>
                <a:cs typeface="+mn-cs"/>
              </a:rPr>
              <a:t>main</a:t>
            </a:r>
            <a:r>
              <a:rPr lang="en-US" sz="2400" b="1" dirty="0" smtClean="0">
                <a:latin typeface="+mn-lt"/>
                <a:cs typeface="+mn-cs"/>
              </a:rPr>
              <a:t>()</a:t>
            </a:r>
          </a:p>
          <a:p>
            <a:pPr eaLnBrk="0" hangingPunct="0">
              <a:lnSpc>
                <a:spcPct val="75000"/>
              </a:lnSpc>
              <a:spcBef>
                <a:spcPct val="30000"/>
              </a:spcBef>
              <a:defRPr/>
            </a:pPr>
            <a:r>
              <a:rPr lang="en-US" sz="2400" b="1" dirty="0" smtClean="0">
                <a:latin typeface="+mn-lt"/>
                <a:cs typeface="+mn-cs"/>
              </a:rPr>
              <a:t>{ </a:t>
            </a:r>
            <a:endParaRPr lang="en-US" sz="2400" b="1" dirty="0">
              <a:latin typeface="+mn-lt"/>
              <a:cs typeface="+mn-cs"/>
            </a:endParaRPr>
          </a:p>
          <a:p>
            <a:pPr eaLnBrk="0" hangingPunct="0">
              <a:lnSpc>
                <a:spcPct val="75000"/>
              </a:lnSpc>
              <a:spcBef>
                <a:spcPct val="30000"/>
              </a:spcBef>
              <a:defRPr/>
            </a:pPr>
            <a:r>
              <a:rPr lang="en-US" sz="2400" b="1" dirty="0">
                <a:latin typeface="+mn-lt"/>
                <a:cs typeface="+mn-cs"/>
              </a:rPr>
              <a:t>	int c;</a:t>
            </a:r>
          </a:p>
          <a:p>
            <a:pPr eaLnBrk="0" hangingPunct="0">
              <a:lnSpc>
                <a:spcPct val="75000"/>
              </a:lnSpc>
              <a:spcBef>
                <a:spcPct val="30000"/>
              </a:spcBef>
              <a:defRPr/>
            </a:pPr>
            <a:r>
              <a:rPr lang="en-US" sz="2400" b="1" dirty="0">
                <a:latin typeface="+mn-lt"/>
                <a:cs typeface="+mn-cs"/>
              </a:rPr>
              <a:t>  	</a:t>
            </a:r>
            <a:r>
              <a:rPr lang="en-US" sz="2400" b="1" dirty="0" smtClean="0">
                <a:latin typeface="+mn-lt"/>
                <a:cs typeface="+mn-cs"/>
              </a:rPr>
              <a:t>c=</a:t>
            </a:r>
            <a:r>
              <a:rPr lang="en-US" sz="2400" b="1" dirty="0" err="1" smtClean="0">
                <a:latin typeface="+mn-lt"/>
                <a:cs typeface="+mn-cs"/>
              </a:rPr>
              <a:t>readNum</a:t>
            </a:r>
            <a:r>
              <a:rPr lang="en-US" sz="2400" b="1" dirty="0">
                <a:latin typeface="+mn-lt"/>
                <a:cs typeface="+mn-cs"/>
              </a:rPr>
              <a:t>();</a:t>
            </a:r>
          </a:p>
          <a:p>
            <a:pPr eaLnBrk="0" hangingPunct="0">
              <a:lnSpc>
                <a:spcPct val="75000"/>
              </a:lnSpc>
              <a:spcBef>
                <a:spcPct val="30000"/>
              </a:spcBef>
              <a:defRPr/>
            </a:pPr>
            <a:r>
              <a:rPr lang="en-US" sz="2400" b="1" dirty="0">
                <a:latin typeface="+mn-lt"/>
                <a:cs typeface="+mn-cs"/>
              </a:rPr>
              <a:t>   	cout&lt;&lt;“\</a:t>
            </a:r>
            <a:r>
              <a:rPr lang="en-US" sz="2400" b="1" dirty="0" smtClean="0">
                <a:latin typeface="+mn-lt"/>
                <a:cs typeface="+mn-cs"/>
              </a:rPr>
              <a:t>n The </a:t>
            </a:r>
            <a:r>
              <a:rPr lang="en-US" sz="2400" b="1" dirty="0">
                <a:latin typeface="+mn-lt"/>
                <a:cs typeface="+mn-cs"/>
              </a:rPr>
              <a:t>number read is “&lt;&lt;c;</a:t>
            </a:r>
          </a:p>
          <a:p>
            <a:pPr eaLnBrk="0" hangingPunct="0">
              <a:lnSpc>
                <a:spcPct val="75000"/>
              </a:lnSpc>
              <a:spcBef>
                <a:spcPct val="30000"/>
              </a:spcBef>
              <a:defRPr/>
            </a:pPr>
            <a:r>
              <a:rPr lang="en-US" sz="2400" b="1" dirty="0" smtClean="0">
                <a:latin typeface="+mn-lt"/>
                <a:cs typeface="+mn-cs"/>
              </a:rPr>
              <a:t>}</a:t>
            </a:r>
          </a:p>
          <a:p>
            <a:pPr eaLnBrk="0" hangingPunct="0">
              <a:lnSpc>
                <a:spcPct val="75000"/>
              </a:lnSpc>
              <a:spcBef>
                <a:spcPct val="30000"/>
              </a:spcBef>
              <a:defRPr/>
            </a:pPr>
            <a:endParaRPr lang="en-US" sz="2400" b="0" dirty="0">
              <a:latin typeface="+mn-lt"/>
              <a:cs typeface="+mn-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a:xfrm>
            <a:off x="1295400" y="0"/>
            <a:ext cx="7696200" cy="777875"/>
          </a:xfrm>
        </p:spPr>
        <p:txBody>
          <a:bodyPr>
            <a:noAutofit/>
          </a:bodyPr>
          <a:lstStyle/>
          <a:p>
            <a:pPr algn="ctr" eaLnBrk="1" hangingPunct="1">
              <a:defRPr/>
            </a:pPr>
            <a:r>
              <a:rPr lang="en-US" altLang="en-US" sz="2800" b="1" dirty="0" smtClean="0"/>
              <a:t>Function with Arguments/parameters  &amp; </a:t>
            </a:r>
            <a:br>
              <a:rPr lang="en-US" altLang="en-US" sz="2800" b="1" dirty="0" smtClean="0"/>
            </a:br>
            <a:r>
              <a:rPr lang="en-US" altLang="en-US" sz="2800" b="1" dirty="0" smtClean="0"/>
              <a:t>No return values</a:t>
            </a:r>
          </a:p>
        </p:txBody>
      </p:sp>
      <p:sp>
        <p:nvSpPr>
          <p:cNvPr id="10245" name="Text Box 4"/>
          <p:cNvSpPr txBox="1">
            <a:spLocks noChangeArrowheads="1"/>
          </p:cNvSpPr>
          <p:nvPr/>
        </p:nvSpPr>
        <p:spPr bwMode="auto">
          <a:xfrm>
            <a:off x="1295400" y="990600"/>
            <a:ext cx="7848600" cy="6167842"/>
          </a:xfrm>
          <a:prstGeom prst="rect">
            <a:avLst/>
          </a:prstGeom>
          <a:noFill/>
          <a:ln w="12700" cap="sq">
            <a:noFill/>
            <a:miter lim="800000"/>
            <a:headEnd type="none" w="sm" len="sm"/>
            <a:tailEnd type="none" w="sm" len="sm"/>
          </a:ln>
        </p:spPr>
        <p:txBody>
          <a:bodyPr>
            <a:spAutoFit/>
          </a:bodyPr>
          <a:lstStyle/>
          <a:p>
            <a:pPr eaLnBrk="0" hangingPunct="0">
              <a:lnSpc>
                <a:spcPct val="70000"/>
              </a:lnSpc>
              <a:spcBef>
                <a:spcPct val="35000"/>
              </a:spcBef>
              <a:defRPr/>
            </a:pPr>
            <a:r>
              <a:rPr lang="en-US" b="1" dirty="0" smtClean="0">
                <a:solidFill>
                  <a:srgbClr val="003399"/>
                </a:solidFill>
                <a:latin typeface="+mn-lt"/>
              </a:rPr>
              <a:t>void </a:t>
            </a:r>
            <a:r>
              <a:rPr lang="en-US" b="1" dirty="0" err="1" smtClean="0">
                <a:solidFill>
                  <a:srgbClr val="003399"/>
                </a:solidFill>
                <a:latin typeface="+mn-lt"/>
              </a:rPr>
              <a:t>dispPattern</a:t>
            </a:r>
            <a:r>
              <a:rPr lang="en-US" b="1" dirty="0" smtClean="0">
                <a:solidFill>
                  <a:srgbClr val="003399"/>
                </a:solidFill>
                <a:latin typeface="+mn-lt"/>
              </a:rPr>
              <a:t>(char c )</a:t>
            </a:r>
          </a:p>
          <a:p>
            <a:pPr eaLnBrk="0" hangingPunct="0">
              <a:lnSpc>
                <a:spcPct val="70000"/>
              </a:lnSpc>
              <a:spcBef>
                <a:spcPct val="35000"/>
              </a:spcBef>
              <a:defRPr/>
            </a:pPr>
            <a:r>
              <a:rPr lang="en-US" b="1" dirty="0" smtClean="0">
                <a:solidFill>
                  <a:srgbClr val="003399"/>
                </a:solidFill>
                <a:latin typeface="+mn-lt"/>
              </a:rPr>
              <a:t>{ </a:t>
            </a:r>
          </a:p>
          <a:p>
            <a:pPr eaLnBrk="0" hangingPunct="0">
              <a:lnSpc>
                <a:spcPct val="70000"/>
              </a:lnSpc>
              <a:spcBef>
                <a:spcPct val="35000"/>
              </a:spcBef>
              <a:defRPr/>
            </a:pPr>
            <a:r>
              <a:rPr lang="en-US" b="1" dirty="0" smtClean="0">
                <a:solidFill>
                  <a:srgbClr val="003399"/>
                </a:solidFill>
                <a:latin typeface="+mn-lt"/>
              </a:rPr>
              <a:t>	int </a:t>
            </a:r>
            <a:r>
              <a:rPr lang="en-US" b="1" dirty="0" err="1" smtClean="0">
                <a:solidFill>
                  <a:srgbClr val="003399"/>
                </a:solidFill>
                <a:latin typeface="+mn-lt"/>
              </a:rPr>
              <a:t>i</a:t>
            </a:r>
            <a:r>
              <a:rPr lang="en-US" b="1" dirty="0" smtClean="0">
                <a:solidFill>
                  <a:srgbClr val="003399"/>
                </a:solidFill>
                <a:latin typeface="+mn-lt"/>
              </a:rPr>
              <a:t>;</a:t>
            </a:r>
          </a:p>
          <a:p>
            <a:pPr eaLnBrk="0" hangingPunct="0">
              <a:lnSpc>
                <a:spcPct val="70000"/>
              </a:lnSpc>
              <a:spcBef>
                <a:spcPct val="35000"/>
              </a:spcBef>
              <a:defRPr/>
            </a:pPr>
            <a:r>
              <a:rPr lang="en-US" b="1" dirty="0" smtClean="0">
                <a:solidFill>
                  <a:srgbClr val="003399"/>
                </a:solidFill>
                <a:latin typeface="+mn-lt"/>
              </a:rPr>
              <a:t>      	for (</a:t>
            </a:r>
            <a:r>
              <a:rPr lang="en-US" b="1" dirty="0" err="1" smtClean="0">
                <a:solidFill>
                  <a:srgbClr val="003399"/>
                </a:solidFill>
                <a:latin typeface="+mn-lt"/>
              </a:rPr>
              <a:t>i</a:t>
            </a:r>
            <a:r>
              <a:rPr lang="en-US" b="1" dirty="0" smtClean="0">
                <a:solidFill>
                  <a:srgbClr val="003399"/>
                </a:solidFill>
                <a:latin typeface="+mn-lt"/>
              </a:rPr>
              <a:t>=1;i&lt;=20 ; </a:t>
            </a:r>
            <a:r>
              <a:rPr lang="en-US" b="1" dirty="0" err="1" smtClean="0">
                <a:solidFill>
                  <a:srgbClr val="003399"/>
                </a:solidFill>
                <a:latin typeface="+mn-lt"/>
              </a:rPr>
              <a:t>i</a:t>
            </a:r>
            <a:r>
              <a:rPr lang="en-US" b="1" dirty="0" smtClean="0">
                <a:solidFill>
                  <a:srgbClr val="003399"/>
                </a:solidFill>
                <a:latin typeface="+mn-lt"/>
              </a:rPr>
              <a:t>++)</a:t>
            </a:r>
          </a:p>
          <a:p>
            <a:pPr eaLnBrk="0" hangingPunct="0">
              <a:lnSpc>
                <a:spcPct val="70000"/>
              </a:lnSpc>
              <a:spcBef>
                <a:spcPct val="35000"/>
              </a:spcBef>
              <a:defRPr/>
            </a:pPr>
            <a:r>
              <a:rPr lang="en-US" b="1" dirty="0" smtClean="0">
                <a:solidFill>
                  <a:srgbClr val="003399"/>
                </a:solidFill>
                <a:latin typeface="+mn-lt"/>
              </a:rPr>
              <a:t>      		</a:t>
            </a:r>
            <a:r>
              <a:rPr lang="en-US" b="1" dirty="0" err="1" smtClean="0">
                <a:solidFill>
                  <a:srgbClr val="003399"/>
                </a:solidFill>
                <a:latin typeface="+mn-lt"/>
              </a:rPr>
              <a:t>cout</a:t>
            </a:r>
            <a:r>
              <a:rPr lang="en-US" b="1" dirty="0" smtClean="0">
                <a:solidFill>
                  <a:srgbClr val="003399"/>
                </a:solidFill>
                <a:latin typeface="+mn-lt"/>
              </a:rPr>
              <a:t> &lt;&lt; c; </a:t>
            </a:r>
          </a:p>
          <a:p>
            <a:pPr eaLnBrk="0" hangingPunct="0">
              <a:lnSpc>
                <a:spcPct val="70000"/>
              </a:lnSpc>
              <a:spcBef>
                <a:spcPct val="35000"/>
              </a:spcBef>
              <a:defRPr/>
            </a:pPr>
            <a:r>
              <a:rPr lang="en-US" b="1" dirty="0" smtClean="0">
                <a:solidFill>
                  <a:srgbClr val="003399"/>
                </a:solidFill>
                <a:latin typeface="+mn-lt"/>
              </a:rPr>
              <a:t>  	</a:t>
            </a:r>
            <a:r>
              <a:rPr lang="en-US" b="1" dirty="0" err="1" smtClean="0">
                <a:solidFill>
                  <a:srgbClr val="003399"/>
                </a:solidFill>
                <a:latin typeface="+mn-lt"/>
              </a:rPr>
              <a:t>cout</a:t>
            </a:r>
            <a:r>
              <a:rPr lang="en-US" b="1" dirty="0" smtClean="0">
                <a:solidFill>
                  <a:srgbClr val="003399"/>
                </a:solidFill>
                <a:latin typeface="+mn-lt"/>
              </a:rPr>
              <a:t>&lt;&lt;“\n”;</a:t>
            </a:r>
          </a:p>
          <a:p>
            <a:pPr eaLnBrk="0" hangingPunct="0">
              <a:lnSpc>
                <a:spcPct val="70000"/>
              </a:lnSpc>
              <a:spcBef>
                <a:spcPct val="35000"/>
              </a:spcBef>
              <a:defRPr/>
            </a:pPr>
            <a:r>
              <a:rPr lang="en-US" b="1" dirty="0" smtClean="0">
                <a:solidFill>
                  <a:srgbClr val="003399"/>
                </a:solidFill>
                <a:latin typeface="+mn-lt"/>
              </a:rPr>
              <a:t>}</a:t>
            </a:r>
          </a:p>
          <a:p>
            <a:pPr eaLnBrk="0" hangingPunct="0">
              <a:lnSpc>
                <a:spcPct val="75000"/>
              </a:lnSpc>
              <a:spcBef>
                <a:spcPct val="30000"/>
              </a:spcBef>
              <a:defRPr/>
            </a:pPr>
            <a:endParaRPr lang="en-US" sz="2400" b="1" dirty="0">
              <a:latin typeface="+mn-lt"/>
              <a:cs typeface="+mn-cs"/>
            </a:endParaRPr>
          </a:p>
          <a:p>
            <a:pPr eaLnBrk="0" hangingPunct="0">
              <a:lnSpc>
                <a:spcPct val="75000"/>
              </a:lnSpc>
              <a:spcBef>
                <a:spcPct val="30000"/>
              </a:spcBef>
              <a:defRPr/>
            </a:pPr>
            <a:r>
              <a:rPr lang="en-US" sz="2400" b="1" dirty="0" smtClean="0">
                <a:latin typeface="+mn-lt"/>
                <a:cs typeface="+mn-cs"/>
              </a:rPr>
              <a:t>void </a:t>
            </a:r>
            <a:r>
              <a:rPr lang="en-US" sz="2400" b="1" dirty="0">
                <a:latin typeface="+mn-lt"/>
                <a:cs typeface="+mn-cs"/>
              </a:rPr>
              <a:t>main</a:t>
            </a:r>
            <a:r>
              <a:rPr lang="en-US" sz="2400" b="1" dirty="0" smtClean="0">
                <a:latin typeface="+mn-lt"/>
                <a:cs typeface="+mn-cs"/>
              </a:rPr>
              <a:t>()</a:t>
            </a:r>
          </a:p>
          <a:p>
            <a:pPr eaLnBrk="0" hangingPunct="0">
              <a:lnSpc>
                <a:spcPct val="75000"/>
              </a:lnSpc>
              <a:spcBef>
                <a:spcPct val="30000"/>
              </a:spcBef>
              <a:defRPr/>
            </a:pPr>
            <a:r>
              <a:rPr lang="en-US" sz="2400" b="1" dirty="0" smtClean="0">
                <a:latin typeface="+mn-lt"/>
                <a:cs typeface="+mn-cs"/>
              </a:rPr>
              <a:t>{</a:t>
            </a:r>
            <a:endParaRPr lang="en-US" sz="2400" b="1" dirty="0">
              <a:latin typeface="+mn-lt"/>
              <a:cs typeface="+mn-cs"/>
            </a:endParaRPr>
          </a:p>
          <a:p>
            <a:pPr eaLnBrk="0" hangingPunct="0">
              <a:lnSpc>
                <a:spcPct val="75000"/>
              </a:lnSpc>
              <a:spcBef>
                <a:spcPct val="30000"/>
              </a:spcBef>
              <a:defRPr/>
            </a:pPr>
            <a:r>
              <a:rPr lang="en-US" sz="2400" b="1" dirty="0">
                <a:latin typeface="+mn-lt"/>
                <a:cs typeface="+mn-cs"/>
              </a:rPr>
              <a:t>	cout &lt;&lt; “\</a:t>
            </a:r>
            <a:r>
              <a:rPr lang="en-US" sz="2400" b="1" dirty="0" smtClean="0">
                <a:latin typeface="+mn-lt"/>
                <a:cs typeface="+mn-cs"/>
              </a:rPr>
              <a:t>n function </a:t>
            </a:r>
            <a:r>
              <a:rPr lang="en-US" sz="2400" b="1" dirty="0">
                <a:latin typeface="+mn-lt"/>
                <a:cs typeface="+mn-cs"/>
              </a:rPr>
              <a:t>to display a line of patterns\n”;</a:t>
            </a:r>
          </a:p>
          <a:p>
            <a:pPr eaLnBrk="0" hangingPunct="0">
              <a:lnSpc>
                <a:spcPct val="75000"/>
              </a:lnSpc>
              <a:spcBef>
                <a:spcPct val="30000"/>
              </a:spcBef>
              <a:defRPr/>
            </a:pPr>
            <a:r>
              <a:rPr lang="en-US" sz="2400" b="1" dirty="0">
                <a:latin typeface="+mn-lt"/>
                <a:cs typeface="+mn-cs"/>
              </a:rPr>
              <a:t>  	</a:t>
            </a:r>
            <a:r>
              <a:rPr lang="en-US" sz="2400" b="1" dirty="0" err="1">
                <a:latin typeface="+mn-lt"/>
                <a:cs typeface="+mn-cs"/>
              </a:rPr>
              <a:t>dispPattern</a:t>
            </a:r>
            <a:r>
              <a:rPr lang="en-US" sz="2400" b="1" dirty="0">
                <a:latin typeface="+mn-lt"/>
                <a:cs typeface="+mn-cs"/>
              </a:rPr>
              <a:t>(‘#’);</a:t>
            </a:r>
          </a:p>
          <a:p>
            <a:pPr eaLnBrk="0" hangingPunct="0">
              <a:lnSpc>
                <a:spcPct val="75000"/>
              </a:lnSpc>
              <a:spcBef>
                <a:spcPct val="30000"/>
              </a:spcBef>
              <a:defRPr/>
            </a:pPr>
            <a:r>
              <a:rPr lang="en-US" sz="2400" b="1" dirty="0">
                <a:latin typeface="+mn-lt"/>
                <a:cs typeface="+mn-cs"/>
              </a:rPr>
              <a:t>  	</a:t>
            </a:r>
            <a:r>
              <a:rPr lang="en-US" sz="2400" b="1" dirty="0" err="1">
                <a:latin typeface="+mn-lt"/>
                <a:cs typeface="+mn-cs"/>
              </a:rPr>
              <a:t>dispPattern</a:t>
            </a:r>
            <a:r>
              <a:rPr lang="en-US" sz="2400" b="1" dirty="0">
                <a:latin typeface="+mn-lt"/>
                <a:cs typeface="+mn-cs"/>
              </a:rPr>
              <a:t>(‘*’);</a:t>
            </a:r>
          </a:p>
          <a:p>
            <a:pPr eaLnBrk="0" hangingPunct="0">
              <a:lnSpc>
                <a:spcPct val="75000"/>
              </a:lnSpc>
              <a:spcBef>
                <a:spcPct val="30000"/>
              </a:spcBef>
              <a:defRPr/>
            </a:pPr>
            <a:r>
              <a:rPr lang="en-US" sz="2400" b="1" dirty="0">
                <a:latin typeface="+mn-lt"/>
                <a:cs typeface="+mn-cs"/>
              </a:rPr>
              <a:t>  	</a:t>
            </a:r>
            <a:r>
              <a:rPr lang="en-US" sz="2400" b="1" dirty="0" err="1">
                <a:latin typeface="+mn-lt"/>
                <a:cs typeface="+mn-cs"/>
              </a:rPr>
              <a:t>dispPattern</a:t>
            </a:r>
            <a:r>
              <a:rPr lang="en-US" sz="2400" b="1" dirty="0">
                <a:latin typeface="+mn-lt"/>
                <a:cs typeface="+mn-cs"/>
              </a:rPr>
              <a:t>(‘@’);</a:t>
            </a:r>
          </a:p>
          <a:p>
            <a:pPr eaLnBrk="0" hangingPunct="0">
              <a:lnSpc>
                <a:spcPct val="75000"/>
              </a:lnSpc>
              <a:spcBef>
                <a:spcPct val="30000"/>
              </a:spcBef>
              <a:defRPr/>
            </a:pPr>
            <a:r>
              <a:rPr lang="en-US" sz="2400" b="1" dirty="0">
                <a:latin typeface="+mn-lt"/>
                <a:cs typeface="+mn-cs"/>
              </a:rPr>
              <a:t>}</a:t>
            </a:r>
          </a:p>
          <a:p>
            <a:pPr eaLnBrk="0" hangingPunct="0">
              <a:lnSpc>
                <a:spcPct val="75000"/>
              </a:lnSpc>
              <a:spcBef>
                <a:spcPct val="30000"/>
              </a:spcBef>
              <a:defRPr/>
            </a:pPr>
            <a:endParaRPr lang="en-US" sz="2400" b="1" dirty="0">
              <a:latin typeface="+mn-lt"/>
              <a:cs typeface="+mn-cs"/>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285875" y="0"/>
            <a:ext cx="7848600" cy="777875"/>
          </a:xfrm>
        </p:spPr>
        <p:txBody>
          <a:bodyPr>
            <a:noAutofit/>
          </a:bodyPr>
          <a:lstStyle/>
          <a:p>
            <a:pPr algn="ctr" eaLnBrk="1" hangingPunct="1">
              <a:defRPr/>
            </a:pPr>
            <a:r>
              <a:rPr lang="en-US" altLang="en-US" sz="2800" b="1" dirty="0" smtClean="0"/>
              <a:t>Function with Arguments/parameters &amp; </a:t>
            </a:r>
            <a:br>
              <a:rPr lang="en-US" altLang="en-US" sz="2800" b="1" dirty="0" smtClean="0"/>
            </a:br>
            <a:r>
              <a:rPr lang="en-US" altLang="en-US" sz="2800" b="1" dirty="0" smtClean="0"/>
              <a:t>One return value</a:t>
            </a:r>
          </a:p>
        </p:txBody>
      </p:sp>
      <p:sp>
        <p:nvSpPr>
          <p:cNvPr id="10245" name="Text Box 4"/>
          <p:cNvSpPr txBox="1">
            <a:spLocks noChangeArrowheads="1"/>
          </p:cNvSpPr>
          <p:nvPr/>
        </p:nvSpPr>
        <p:spPr bwMode="auto">
          <a:xfrm>
            <a:off x="1295400" y="990600"/>
            <a:ext cx="7848600" cy="5780044"/>
          </a:xfrm>
          <a:prstGeom prst="rect">
            <a:avLst/>
          </a:prstGeom>
          <a:noFill/>
          <a:ln w="12700" cap="sq">
            <a:noFill/>
            <a:miter lim="800000"/>
            <a:headEnd type="none" w="sm" len="sm"/>
            <a:tailEnd type="none" w="sm" len="sm"/>
          </a:ln>
        </p:spPr>
        <p:txBody>
          <a:bodyPr>
            <a:spAutoFit/>
          </a:bodyPr>
          <a:lstStyle/>
          <a:p>
            <a:pPr eaLnBrk="0" hangingPunct="0">
              <a:lnSpc>
                <a:spcPct val="70000"/>
              </a:lnSpc>
              <a:spcBef>
                <a:spcPct val="35000"/>
              </a:spcBef>
              <a:defRPr/>
            </a:pPr>
            <a:r>
              <a:rPr lang="en-US" b="1" dirty="0" smtClean="0">
                <a:solidFill>
                  <a:srgbClr val="003399"/>
                </a:solidFill>
                <a:latin typeface="+mn-lt"/>
              </a:rPr>
              <a:t>int  Add(int x, int y )</a:t>
            </a:r>
          </a:p>
          <a:p>
            <a:pPr eaLnBrk="0" hangingPunct="0">
              <a:lnSpc>
                <a:spcPct val="70000"/>
              </a:lnSpc>
              <a:spcBef>
                <a:spcPct val="35000"/>
              </a:spcBef>
              <a:defRPr/>
            </a:pPr>
            <a:r>
              <a:rPr lang="en-US" b="1" dirty="0" smtClean="0">
                <a:solidFill>
                  <a:srgbClr val="003399"/>
                </a:solidFill>
                <a:latin typeface="+mn-lt"/>
              </a:rPr>
              <a:t>{</a:t>
            </a:r>
          </a:p>
          <a:p>
            <a:pPr eaLnBrk="0" hangingPunct="0">
              <a:lnSpc>
                <a:spcPct val="70000"/>
              </a:lnSpc>
              <a:spcBef>
                <a:spcPct val="35000"/>
              </a:spcBef>
              <a:defRPr/>
            </a:pPr>
            <a:r>
              <a:rPr lang="en-US" b="1" dirty="0" smtClean="0">
                <a:solidFill>
                  <a:srgbClr val="003399"/>
                </a:solidFill>
                <a:latin typeface="+mn-lt"/>
              </a:rPr>
              <a:t>	int z;</a:t>
            </a:r>
          </a:p>
          <a:p>
            <a:pPr eaLnBrk="0" hangingPunct="0">
              <a:lnSpc>
                <a:spcPct val="70000"/>
              </a:lnSpc>
              <a:spcBef>
                <a:spcPct val="35000"/>
              </a:spcBef>
              <a:defRPr/>
            </a:pPr>
            <a:r>
              <a:rPr lang="en-US" b="1" dirty="0" smtClean="0">
                <a:solidFill>
                  <a:srgbClr val="003399"/>
                </a:solidFill>
                <a:latin typeface="+mn-lt"/>
              </a:rPr>
              <a:t>	z=</a:t>
            </a:r>
            <a:r>
              <a:rPr lang="en-US" b="1" dirty="0" err="1" smtClean="0">
                <a:solidFill>
                  <a:srgbClr val="003399"/>
                </a:solidFill>
                <a:latin typeface="+mn-lt"/>
              </a:rPr>
              <a:t>x+y</a:t>
            </a:r>
            <a:endParaRPr lang="en-US" b="1" dirty="0" smtClean="0">
              <a:solidFill>
                <a:srgbClr val="003399"/>
              </a:solidFill>
              <a:latin typeface="+mn-lt"/>
            </a:endParaRPr>
          </a:p>
          <a:p>
            <a:pPr eaLnBrk="0" hangingPunct="0">
              <a:lnSpc>
                <a:spcPct val="70000"/>
              </a:lnSpc>
              <a:spcBef>
                <a:spcPct val="35000"/>
              </a:spcBef>
              <a:defRPr/>
            </a:pPr>
            <a:r>
              <a:rPr lang="en-US" b="1" dirty="0" smtClean="0">
                <a:solidFill>
                  <a:srgbClr val="003399"/>
                </a:solidFill>
                <a:latin typeface="+mn-lt"/>
              </a:rPr>
              <a:t>	return(z);</a:t>
            </a:r>
          </a:p>
          <a:p>
            <a:pPr eaLnBrk="0" hangingPunct="0">
              <a:lnSpc>
                <a:spcPct val="70000"/>
              </a:lnSpc>
              <a:spcBef>
                <a:spcPct val="35000"/>
              </a:spcBef>
              <a:defRPr/>
            </a:pPr>
            <a:r>
              <a:rPr lang="en-US" b="1" dirty="0" smtClean="0">
                <a:solidFill>
                  <a:srgbClr val="003399"/>
                </a:solidFill>
                <a:latin typeface="+mn-lt"/>
              </a:rPr>
              <a:t>}</a:t>
            </a:r>
          </a:p>
          <a:p>
            <a:pPr eaLnBrk="0" hangingPunct="0">
              <a:lnSpc>
                <a:spcPct val="75000"/>
              </a:lnSpc>
              <a:spcBef>
                <a:spcPct val="30000"/>
              </a:spcBef>
              <a:defRPr/>
            </a:pPr>
            <a:endParaRPr lang="en-US" sz="2400" b="1" dirty="0" smtClean="0">
              <a:latin typeface="+mn-lt"/>
              <a:cs typeface="+mn-cs"/>
            </a:endParaRPr>
          </a:p>
          <a:p>
            <a:pPr eaLnBrk="0" hangingPunct="0">
              <a:lnSpc>
                <a:spcPct val="75000"/>
              </a:lnSpc>
              <a:spcBef>
                <a:spcPct val="30000"/>
              </a:spcBef>
              <a:defRPr/>
            </a:pPr>
            <a:r>
              <a:rPr lang="en-US" sz="2400" b="1" dirty="0" smtClean="0">
                <a:latin typeface="+mn-lt"/>
                <a:cs typeface="+mn-cs"/>
              </a:rPr>
              <a:t>void </a:t>
            </a:r>
            <a:r>
              <a:rPr lang="en-US" sz="2400" b="1" dirty="0">
                <a:latin typeface="+mn-lt"/>
                <a:cs typeface="+mn-cs"/>
              </a:rPr>
              <a:t>main</a:t>
            </a:r>
            <a:r>
              <a:rPr lang="en-US" sz="2400" b="1" dirty="0" smtClean="0">
                <a:latin typeface="+mn-lt"/>
                <a:cs typeface="+mn-cs"/>
              </a:rPr>
              <a:t>()</a:t>
            </a:r>
          </a:p>
          <a:p>
            <a:pPr eaLnBrk="0" hangingPunct="0">
              <a:lnSpc>
                <a:spcPct val="75000"/>
              </a:lnSpc>
              <a:spcBef>
                <a:spcPct val="30000"/>
              </a:spcBef>
              <a:defRPr/>
            </a:pPr>
            <a:r>
              <a:rPr lang="en-US" sz="2400" b="1" dirty="0" smtClean="0">
                <a:latin typeface="+mn-lt"/>
                <a:cs typeface="+mn-cs"/>
              </a:rPr>
              <a:t>{ </a:t>
            </a:r>
            <a:endParaRPr lang="en-US" sz="2400" b="1" dirty="0">
              <a:latin typeface="+mn-lt"/>
              <a:cs typeface="+mn-cs"/>
            </a:endParaRPr>
          </a:p>
          <a:p>
            <a:pPr eaLnBrk="0" hangingPunct="0">
              <a:lnSpc>
                <a:spcPct val="75000"/>
              </a:lnSpc>
              <a:spcBef>
                <a:spcPct val="30000"/>
              </a:spcBef>
              <a:defRPr/>
            </a:pPr>
            <a:r>
              <a:rPr lang="en-US" sz="2400" b="1" dirty="0">
                <a:latin typeface="+mn-lt"/>
                <a:cs typeface="+mn-cs"/>
              </a:rPr>
              <a:t>	int </a:t>
            </a:r>
            <a:r>
              <a:rPr lang="en-US" sz="2400" b="1" dirty="0" err="1">
                <a:latin typeface="+mn-lt"/>
                <a:cs typeface="+mn-cs"/>
              </a:rPr>
              <a:t>a,b,c</a:t>
            </a:r>
            <a:r>
              <a:rPr lang="en-US" sz="2400" b="1" dirty="0">
                <a:latin typeface="+mn-lt"/>
                <a:cs typeface="+mn-cs"/>
              </a:rPr>
              <a:t>; </a:t>
            </a:r>
          </a:p>
          <a:p>
            <a:pPr eaLnBrk="0" hangingPunct="0">
              <a:lnSpc>
                <a:spcPct val="75000"/>
              </a:lnSpc>
              <a:spcBef>
                <a:spcPct val="30000"/>
              </a:spcBef>
              <a:defRPr/>
            </a:pPr>
            <a:r>
              <a:rPr lang="en-US" sz="2400" b="1" dirty="0">
                <a:latin typeface="+mn-lt"/>
                <a:cs typeface="+mn-cs"/>
              </a:rPr>
              <a:t>	cout &lt;&lt; “\</a:t>
            </a:r>
            <a:r>
              <a:rPr lang="en-US" sz="2400" b="1" dirty="0" err="1">
                <a:latin typeface="+mn-lt"/>
                <a:cs typeface="+mn-cs"/>
              </a:rPr>
              <a:t>nEnter</a:t>
            </a:r>
            <a:r>
              <a:rPr lang="en-US" sz="2400" b="1" dirty="0">
                <a:latin typeface="+mn-lt"/>
                <a:cs typeface="+mn-cs"/>
              </a:rPr>
              <a:t> numbers to be added\n”;</a:t>
            </a:r>
          </a:p>
          <a:p>
            <a:pPr eaLnBrk="0" hangingPunct="0">
              <a:lnSpc>
                <a:spcPct val="75000"/>
              </a:lnSpc>
              <a:spcBef>
                <a:spcPct val="30000"/>
              </a:spcBef>
              <a:defRPr/>
            </a:pPr>
            <a:r>
              <a:rPr lang="en-US" sz="2400" b="1" dirty="0">
                <a:latin typeface="+mn-lt"/>
                <a:cs typeface="+mn-cs"/>
              </a:rPr>
              <a:t>   	</a:t>
            </a:r>
            <a:r>
              <a:rPr lang="en-US" sz="2400" b="1" dirty="0" err="1">
                <a:latin typeface="+mn-lt"/>
                <a:cs typeface="+mn-cs"/>
              </a:rPr>
              <a:t>cin</a:t>
            </a:r>
            <a:r>
              <a:rPr lang="en-US" sz="2400" b="1" dirty="0">
                <a:latin typeface="+mn-lt"/>
                <a:cs typeface="+mn-cs"/>
              </a:rPr>
              <a:t>&gt;&gt;a&gt;&gt;b;</a:t>
            </a:r>
          </a:p>
          <a:p>
            <a:pPr eaLnBrk="0" hangingPunct="0">
              <a:lnSpc>
                <a:spcPct val="75000"/>
              </a:lnSpc>
              <a:spcBef>
                <a:spcPct val="30000"/>
              </a:spcBef>
              <a:defRPr/>
            </a:pPr>
            <a:r>
              <a:rPr lang="en-US" sz="2400" b="1" dirty="0">
                <a:latin typeface="+mn-lt"/>
                <a:cs typeface="+mn-cs"/>
              </a:rPr>
              <a:t>  	</a:t>
            </a:r>
            <a:r>
              <a:rPr lang="en-US" sz="2400" b="1" dirty="0" smtClean="0">
                <a:latin typeface="+mn-lt"/>
                <a:cs typeface="+mn-cs"/>
              </a:rPr>
              <a:t>c=Add(</a:t>
            </a:r>
            <a:r>
              <a:rPr lang="en-US" sz="2400" b="1" dirty="0" err="1" smtClean="0">
                <a:latin typeface="+mn-lt"/>
                <a:cs typeface="+mn-cs"/>
              </a:rPr>
              <a:t>a,b</a:t>
            </a:r>
            <a:r>
              <a:rPr lang="en-US" sz="2400" b="1" dirty="0">
                <a:latin typeface="+mn-lt"/>
                <a:cs typeface="+mn-cs"/>
              </a:rPr>
              <a:t>);</a:t>
            </a:r>
          </a:p>
          <a:p>
            <a:pPr eaLnBrk="0" hangingPunct="0">
              <a:lnSpc>
                <a:spcPct val="75000"/>
              </a:lnSpc>
              <a:spcBef>
                <a:spcPct val="30000"/>
              </a:spcBef>
              <a:defRPr/>
            </a:pPr>
            <a:r>
              <a:rPr lang="en-US" sz="2400" b="1" dirty="0">
                <a:latin typeface="+mn-lt"/>
                <a:cs typeface="+mn-cs"/>
              </a:rPr>
              <a:t>  	cout&lt;&lt;“Sum is “&lt;&lt; c;</a:t>
            </a:r>
          </a:p>
          <a:p>
            <a:pPr eaLnBrk="0" hangingPunct="0">
              <a:lnSpc>
                <a:spcPct val="75000"/>
              </a:lnSpc>
              <a:spcBef>
                <a:spcPct val="30000"/>
              </a:spcBef>
              <a:defRPr/>
            </a:pPr>
            <a:r>
              <a:rPr lang="en-US" sz="2400" b="1" dirty="0" smtClean="0">
                <a:latin typeface="+mn-lt"/>
                <a:cs typeface="+mn-cs"/>
              </a:rPr>
              <a:t>}</a:t>
            </a:r>
            <a:endParaRPr lang="en-US" sz="2400" b="1" dirty="0">
              <a:latin typeface="+mn-lt"/>
              <a:cs typeface="+mn-cs"/>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199" y="152400"/>
            <a:ext cx="7924801" cy="685800"/>
          </a:xfrm>
        </p:spPr>
        <p:txBody>
          <a:bodyPr>
            <a:noAutofit/>
          </a:bodyPr>
          <a:lstStyle/>
          <a:p>
            <a:r>
              <a:rPr lang="en-US" sz="1800" b="1" dirty="0" smtClean="0"/>
              <a:t>Write a function </a:t>
            </a:r>
            <a:r>
              <a:rPr lang="en-US" sz="1800" b="1" dirty="0" smtClean="0">
                <a:solidFill>
                  <a:srgbClr val="0000CC"/>
                </a:solidFill>
              </a:rPr>
              <a:t>fact() </a:t>
            </a:r>
            <a:r>
              <a:rPr lang="en-US" sz="1800" b="1" dirty="0" smtClean="0"/>
              <a:t>to find the factorial of a given number. Using this function,</a:t>
            </a:r>
            <a:br>
              <a:rPr lang="en-US" sz="1800" b="1" dirty="0" smtClean="0"/>
            </a:br>
            <a:r>
              <a:rPr lang="en-US" sz="1800" b="1" dirty="0" smtClean="0"/>
              <a:t>compute NCR in the main function.</a:t>
            </a:r>
            <a:endParaRPr lang="en-US" sz="1800" b="1" i="1" dirty="0">
              <a:solidFill>
                <a:srgbClr val="002060"/>
              </a:solidFill>
              <a:latin typeface="+mn-lt"/>
            </a:endParaRPr>
          </a:p>
        </p:txBody>
      </p:sp>
      <p:sp>
        <p:nvSpPr>
          <p:cNvPr id="6" name="Rectangle 5"/>
          <p:cNvSpPr/>
          <p:nvPr/>
        </p:nvSpPr>
        <p:spPr>
          <a:xfrm>
            <a:off x="1295400" y="990600"/>
            <a:ext cx="7848600" cy="3600986"/>
          </a:xfrm>
          <a:prstGeom prst="rect">
            <a:avLst/>
          </a:prstGeom>
        </p:spPr>
        <p:txBody>
          <a:bodyPr wrap="square">
            <a:spAutoFit/>
          </a:bodyPr>
          <a:lstStyle/>
          <a:p>
            <a:pPr algn="just"/>
            <a:r>
              <a:rPr lang="en-US" sz="1900" b="1" dirty="0" smtClean="0">
                <a:latin typeface="+mn-lt"/>
              </a:rPr>
              <a:t>   </a:t>
            </a:r>
          </a:p>
          <a:p>
            <a:r>
              <a:rPr lang="en-US" sz="1900" b="1" dirty="0" smtClean="0">
                <a:latin typeface="+mn-lt"/>
              </a:rPr>
              <a:t>int fact(int n)</a:t>
            </a:r>
          </a:p>
          <a:p>
            <a:r>
              <a:rPr lang="en-US" sz="1900" b="1" dirty="0" smtClean="0">
                <a:latin typeface="+mn-lt"/>
              </a:rPr>
              <a:t>{</a:t>
            </a:r>
          </a:p>
          <a:p>
            <a:r>
              <a:rPr lang="en-US" sz="1900" b="1" dirty="0" smtClean="0">
                <a:latin typeface="+mn-lt"/>
              </a:rPr>
              <a:t>        int factorial=1;</a:t>
            </a:r>
          </a:p>
          <a:p>
            <a:endParaRPr lang="en-US" sz="1900" b="1" dirty="0" smtClean="0">
              <a:latin typeface="+mn-lt"/>
            </a:endParaRPr>
          </a:p>
          <a:p>
            <a:r>
              <a:rPr lang="en-US" sz="1900" b="1" dirty="0" smtClean="0">
                <a:latin typeface="+mn-lt"/>
              </a:rPr>
              <a:t>        for(</a:t>
            </a:r>
            <a:r>
              <a:rPr lang="en-US" sz="1900" b="1" dirty="0" err="1" smtClean="0">
                <a:latin typeface="+mn-lt"/>
              </a:rPr>
              <a:t>int</a:t>
            </a:r>
            <a:r>
              <a:rPr lang="en-US" sz="1900" b="1" dirty="0" smtClean="0">
                <a:latin typeface="+mn-lt"/>
              </a:rPr>
              <a:t> </a:t>
            </a:r>
            <a:r>
              <a:rPr lang="en-US" sz="1900" b="1" dirty="0" err="1" smtClean="0">
                <a:latin typeface="+mn-lt"/>
              </a:rPr>
              <a:t>i</a:t>
            </a:r>
            <a:r>
              <a:rPr lang="en-US" sz="1900" b="1" dirty="0" smtClean="0">
                <a:latin typeface="+mn-lt"/>
              </a:rPr>
              <a:t>=1;i&lt;=n; </a:t>
            </a:r>
            <a:r>
              <a:rPr lang="en-US" sz="1900" b="1" dirty="0" err="1" smtClean="0">
                <a:latin typeface="+mn-lt"/>
              </a:rPr>
              <a:t>i</a:t>
            </a:r>
            <a:r>
              <a:rPr lang="en-US" sz="1900" b="1" dirty="0" smtClean="0">
                <a:latin typeface="+mn-lt"/>
              </a:rPr>
              <a:t>++)</a:t>
            </a:r>
          </a:p>
          <a:p>
            <a:r>
              <a:rPr lang="en-US" sz="1900" b="1" dirty="0" smtClean="0">
                <a:latin typeface="+mn-lt"/>
              </a:rPr>
              <a:t>            factorial = factorial*</a:t>
            </a:r>
            <a:r>
              <a:rPr lang="en-US" sz="1900" b="1" dirty="0" err="1" smtClean="0">
                <a:latin typeface="+mn-lt"/>
              </a:rPr>
              <a:t>i</a:t>
            </a:r>
            <a:r>
              <a:rPr lang="en-US" sz="1900" b="1" dirty="0" smtClean="0">
                <a:latin typeface="+mn-lt"/>
              </a:rPr>
              <a:t>;</a:t>
            </a:r>
          </a:p>
          <a:p>
            <a:endParaRPr lang="en-US" sz="1900" b="1" dirty="0" smtClean="0">
              <a:latin typeface="+mn-lt"/>
            </a:endParaRPr>
          </a:p>
          <a:p>
            <a:r>
              <a:rPr lang="en-US" sz="1900" b="1" dirty="0" smtClean="0">
                <a:latin typeface="+mn-lt"/>
              </a:rPr>
              <a:t>        return(factorial);</a:t>
            </a:r>
          </a:p>
          <a:p>
            <a:r>
              <a:rPr lang="en-US" sz="1900" b="1" dirty="0" smtClean="0">
                <a:latin typeface="+mn-lt"/>
              </a:rPr>
              <a:t>}</a:t>
            </a:r>
          </a:p>
          <a:p>
            <a:endParaRPr lang="en-US" sz="1900" b="1" dirty="0" smtClean="0">
              <a:latin typeface="+mn-lt"/>
            </a:endParaRPr>
          </a:p>
          <a:p>
            <a:endParaRPr lang="en-US" sz="1900" b="1" dirty="0" smtClean="0">
              <a:latin typeface="+mn-lt"/>
            </a:endParaRPr>
          </a:p>
        </p:txBody>
      </p:sp>
      <p:sp>
        <p:nvSpPr>
          <p:cNvPr id="8" name="TextBox 7"/>
          <p:cNvSpPr txBox="1"/>
          <p:nvPr/>
        </p:nvSpPr>
        <p:spPr>
          <a:xfrm>
            <a:off x="4648200" y="1447800"/>
            <a:ext cx="4495800" cy="4093428"/>
          </a:xfrm>
          <a:prstGeom prst="rect">
            <a:avLst/>
          </a:prstGeom>
          <a:noFill/>
        </p:spPr>
        <p:txBody>
          <a:bodyPr wrap="square" rtlCol="0">
            <a:spAutoFit/>
          </a:bodyPr>
          <a:lstStyle/>
          <a:p>
            <a:r>
              <a:rPr lang="en-US" sz="2000" b="1" dirty="0" smtClean="0">
                <a:latin typeface="+mn-lt"/>
              </a:rPr>
              <a:t>int main()</a:t>
            </a:r>
          </a:p>
          <a:p>
            <a:r>
              <a:rPr lang="en-US" sz="2000" b="1" dirty="0" smtClean="0">
                <a:latin typeface="+mn-lt"/>
              </a:rPr>
              <a:t>{</a:t>
            </a:r>
          </a:p>
          <a:p>
            <a:r>
              <a:rPr lang="en-US" sz="2000" b="1" dirty="0" smtClean="0">
                <a:latin typeface="+mn-lt"/>
              </a:rPr>
              <a:t>       int </a:t>
            </a:r>
            <a:r>
              <a:rPr lang="en-US" sz="2000" b="1" dirty="0" err="1" smtClean="0">
                <a:latin typeface="+mn-lt"/>
              </a:rPr>
              <a:t>i</a:t>
            </a:r>
            <a:r>
              <a:rPr lang="en-US" sz="2000" b="1" dirty="0" smtClean="0">
                <a:latin typeface="+mn-lt"/>
              </a:rPr>
              <a:t>, n, r, result;</a:t>
            </a:r>
          </a:p>
          <a:p>
            <a:endParaRPr lang="en-US" sz="2000" b="1" dirty="0" smtClean="0">
              <a:latin typeface="+mn-lt"/>
            </a:endParaRPr>
          </a:p>
          <a:p>
            <a:r>
              <a:rPr lang="en-US" sz="2000" b="1" dirty="0" smtClean="0">
                <a:latin typeface="+mn-lt"/>
              </a:rPr>
              <a:t>      </a:t>
            </a:r>
            <a:r>
              <a:rPr lang="en-US" sz="2000" b="1" dirty="0" err="1" smtClean="0">
                <a:latin typeface="+mn-lt"/>
              </a:rPr>
              <a:t>cout</a:t>
            </a:r>
            <a:r>
              <a:rPr lang="en-US" sz="2000" b="1" dirty="0" smtClean="0">
                <a:latin typeface="+mn-lt"/>
              </a:rPr>
              <a:t>&lt;&lt; "Enter the value for N and R";</a:t>
            </a:r>
          </a:p>
          <a:p>
            <a:r>
              <a:rPr lang="en-US" sz="2000" b="1" dirty="0" smtClean="0">
                <a:latin typeface="+mn-lt"/>
              </a:rPr>
              <a:t>      </a:t>
            </a:r>
            <a:r>
              <a:rPr lang="en-US" sz="2000" b="1" dirty="0" err="1" smtClean="0">
                <a:latin typeface="+mn-lt"/>
              </a:rPr>
              <a:t>cin</a:t>
            </a:r>
            <a:r>
              <a:rPr lang="en-US" sz="2000" b="1" dirty="0" smtClean="0">
                <a:latin typeface="+mn-lt"/>
              </a:rPr>
              <a:t>&gt;&gt;n&gt;&gt;r;</a:t>
            </a:r>
          </a:p>
          <a:p>
            <a:endParaRPr lang="en-US" sz="2000" b="1" dirty="0" smtClean="0">
              <a:latin typeface="+mn-lt"/>
            </a:endParaRPr>
          </a:p>
          <a:p>
            <a:r>
              <a:rPr lang="en-US" sz="2000" b="1" dirty="0" smtClean="0">
                <a:latin typeface="+mn-lt"/>
              </a:rPr>
              <a:t>       result = fact(n)/fact(r)*fact(n-r);</a:t>
            </a:r>
          </a:p>
          <a:p>
            <a:endParaRPr lang="en-US" sz="2000" b="1" dirty="0" smtClean="0">
              <a:latin typeface="+mn-lt"/>
            </a:endParaRPr>
          </a:p>
          <a:p>
            <a:r>
              <a:rPr lang="en-US" sz="2000" b="1" dirty="0" smtClean="0">
                <a:latin typeface="+mn-lt"/>
              </a:rPr>
              <a:t>        </a:t>
            </a:r>
            <a:r>
              <a:rPr lang="en-US" sz="2000" b="1" dirty="0" err="1" smtClean="0">
                <a:latin typeface="+mn-lt"/>
              </a:rPr>
              <a:t>cout</a:t>
            </a:r>
            <a:r>
              <a:rPr lang="en-US" sz="2000" b="1" dirty="0" smtClean="0">
                <a:latin typeface="+mn-lt"/>
              </a:rPr>
              <a:t>&lt;&lt;"\n </a:t>
            </a:r>
            <a:r>
              <a:rPr lang="en-US" sz="2000" b="1" dirty="0" err="1" smtClean="0">
                <a:latin typeface="+mn-lt"/>
              </a:rPr>
              <a:t>nCr</a:t>
            </a:r>
            <a:r>
              <a:rPr lang="en-US" sz="2000" b="1" dirty="0" smtClean="0">
                <a:latin typeface="+mn-lt"/>
              </a:rPr>
              <a:t> =:"&lt;&lt; result;</a:t>
            </a:r>
          </a:p>
          <a:p>
            <a:endParaRPr lang="en-US" sz="2000" b="1" dirty="0" smtClean="0">
              <a:latin typeface="+mn-lt"/>
            </a:endParaRPr>
          </a:p>
          <a:p>
            <a:r>
              <a:rPr lang="en-US" sz="2000" b="1" dirty="0" smtClean="0">
                <a:latin typeface="+mn-lt"/>
              </a:rPr>
              <a:t>}</a:t>
            </a:r>
          </a:p>
          <a:p>
            <a:endParaRPr lang="en-US" sz="2000" dirty="0">
              <a:latin typeface="+mn-lt"/>
            </a:endParaRPr>
          </a:p>
        </p:txBody>
      </p:sp>
      <p:cxnSp>
        <p:nvCxnSpPr>
          <p:cNvPr id="10" name="Straight Connector 9"/>
          <p:cNvCxnSpPr/>
          <p:nvPr/>
        </p:nvCxnSpPr>
        <p:spPr>
          <a:xfrm>
            <a:off x="4267200" y="990600"/>
            <a:ext cx="0" cy="5867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915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199" y="152400"/>
            <a:ext cx="7924801" cy="685800"/>
          </a:xfrm>
        </p:spPr>
        <p:txBody>
          <a:bodyPr>
            <a:noAutofit/>
          </a:bodyPr>
          <a:lstStyle/>
          <a:p>
            <a:r>
              <a:rPr lang="en-US" sz="1800" b="1" dirty="0" smtClean="0">
                <a:latin typeface="+mn-lt"/>
              </a:rPr>
              <a:t>Write a function </a:t>
            </a:r>
            <a:r>
              <a:rPr lang="en-US" sz="1800" b="1" dirty="0" err="1" smtClean="0">
                <a:solidFill>
                  <a:srgbClr val="0000CC"/>
                </a:solidFill>
                <a:latin typeface="+mn-lt"/>
              </a:rPr>
              <a:t>IsPrime</a:t>
            </a:r>
            <a:r>
              <a:rPr lang="en-US" sz="1800" b="1" dirty="0" smtClean="0">
                <a:solidFill>
                  <a:srgbClr val="0000CC"/>
                </a:solidFill>
                <a:latin typeface="+mn-lt"/>
              </a:rPr>
              <a:t>() </a:t>
            </a:r>
            <a:r>
              <a:rPr lang="en-US" sz="1800" b="1" dirty="0" smtClean="0">
                <a:latin typeface="+mn-lt"/>
              </a:rPr>
              <a:t>to check whether the given number is prime or not. Using this function, generate first N prime numbers in the main function.</a:t>
            </a:r>
            <a:endParaRPr lang="en-US" sz="1800" b="1" i="1" dirty="0">
              <a:solidFill>
                <a:srgbClr val="002060"/>
              </a:solidFill>
              <a:latin typeface="+mn-lt"/>
            </a:endParaRPr>
          </a:p>
        </p:txBody>
      </p:sp>
      <p:sp>
        <p:nvSpPr>
          <p:cNvPr id="6" name="Rectangle 5"/>
          <p:cNvSpPr/>
          <p:nvPr/>
        </p:nvSpPr>
        <p:spPr>
          <a:xfrm>
            <a:off x="1295400" y="990600"/>
            <a:ext cx="7848600" cy="3600986"/>
          </a:xfrm>
          <a:prstGeom prst="rect">
            <a:avLst/>
          </a:prstGeom>
        </p:spPr>
        <p:txBody>
          <a:bodyPr wrap="square">
            <a:spAutoFit/>
          </a:bodyPr>
          <a:lstStyle/>
          <a:p>
            <a:pPr algn="just"/>
            <a:r>
              <a:rPr lang="en-US" sz="1900" b="1" dirty="0" smtClean="0">
                <a:latin typeface="+mn-lt"/>
              </a:rPr>
              <a:t>   </a:t>
            </a:r>
          </a:p>
          <a:p>
            <a:r>
              <a:rPr lang="en-US" sz="1900" b="1" dirty="0" smtClean="0">
                <a:latin typeface="+mn-lt"/>
              </a:rPr>
              <a:t>int </a:t>
            </a:r>
            <a:r>
              <a:rPr lang="en-US" sz="1900" b="1" dirty="0" err="1" smtClean="0">
                <a:latin typeface="+mn-lt"/>
              </a:rPr>
              <a:t>IsPrime</a:t>
            </a:r>
            <a:r>
              <a:rPr lang="en-US" sz="1900" b="1" dirty="0" smtClean="0">
                <a:latin typeface="+mn-lt"/>
              </a:rPr>
              <a:t>(int n)</a:t>
            </a:r>
          </a:p>
          <a:p>
            <a:r>
              <a:rPr lang="en-US" sz="1900" b="1" dirty="0" smtClean="0">
                <a:latin typeface="+mn-lt"/>
              </a:rPr>
              <a:t>{</a:t>
            </a:r>
          </a:p>
          <a:p>
            <a:r>
              <a:rPr lang="en-US" sz="1900" b="1" dirty="0" smtClean="0">
                <a:latin typeface="+mn-lt"/>
              </a:rPr>
              <a:t>        int flag=1;</a:t>
            </a:r>
          </a:p>
          <a:p>
            <a:endParaRPr lang="en-US" sz="1900" b="1" dirty="0" smtClean="0">
              <a:latin typeface="+mn-lt"/>
            </a:endParaRPr>
          </a:p>
          <a:p>
            <a:r>
              <a:rPr lang="en-US" sz="1900" b="1" dirty="0" smtClean="0">
                <a:latin typeface="+mn-lt"/>
              </a:rPr>
              <a:t>        for(</a:t>
            </a:r>
            <a:r>
              <a:rPr lang="en-US" sz="1900" b="1" dirty="0" err="1" smtClean="0">
                <a:latin typeface="+mn-lt"/>
              </a:rPr>
              <a:t>int</a:t>
            </a:r>
            <a:r>
              <a:rPr lang="en-US" sz="1900" b="1" dirty="0" smtClean="0">
                <a:latin typeface="+mn-lt"/>
              </a:rPr>
              <a:t> </a:t>
            </a:r>
            <a:r>
              <a:rPr lang="en-US" sz="1900" b="1" dirty="0" err="1" smtClean="0">
                <a:latin typeface="+mn-lt"/>
              </a:rPr>
              <a:t>i</a:t>
            </a:r>
            <a:r>
              <a:rPr lang="en-US" sz="1900" b="1" dirty="0" smtClean="0">
                <a:latin typeface="+mn-lt"/>
              </a:rPr>
              <a:t>=2; </a:t>
            </a:r>
            <a:r>
              <a:rPr lang="en-US" sz="1900" b="1" dirty="0" err="1" smtClean="0">
                <a:latin typeface="+mn-lt"/>
              </a:rPr>
              <a:t>i</a:t>
            </a:r>
            <a:r>
              <a:rPr lang="en-US" sz="1900" b="1" dirty="0" smtClean="0">
                <a:latin typeface="+mn-lt"/>
              </a:rPr>
              <a:t>&lt;n; </a:t>
            </a:r>
            <a:r>
              <a:rPr lang="en-US" sz="1900" b="1" dirty="0" err="1" smtClean="0">
                <a:latin typeface="+mn-lt"/>
              </a:rPr>
              <a:t>i</a:t>
            </a:r>
            <a:r>
              <a:rPr lang="en-US" sz="1900" b="1" dirty="0" smtClean="0">
                <a:latin typeface="+mn-lt"/>
              </a:rPr>
              <a:t>++)</a:t>
            </a:r>
          </a:p>
          <a:p>
            <a:r>
              <a:rPr lang="en-US" sz="1900" b="1" dirty="0" smtClean="0">
                <a:latin typeface="+mn-lt"/>
              </a:rPr>
              <a:t>            if((</a:t>
            </a:r>
            <a:r>
              <a:rPr lang="en-US" sz="1900" b="1" dirty="0" err="1" smtClean="0">
                <a:latin typeface="+mn-lt"/>
              </a:rPr>
              <a:t>n%i</a:t>
            </a:r>
            <a:r>
              <a:rPr lang="en-US" sz="1900" b="1" dirty="0" smtClean="0">
                <a:latin typeface="+mn-lt"/>
              </a:rPr>
              <a:t>) == 0)</a:t>
            </a:r>
          </a:p>
          <a:p>
            <a:r>
              <a:rPr lang="en-US" sz="1900" b="1" dirty="0" smtClean="0">
                <a:latin typeface="+mn-lt"/>
              </a:rPr>
              <a:t>                flag=0;</a:t>
            </a:r>
          </a:p>
          <a:p>
            <a:endParaRPr lang="en-US" sz="1900" b="1" dirty="0" smtClean="0">
              <a:latin typeface="+mn-lt"/>
            </a:endParaRPr>
          </a:p>
          <a:p>
            <a:r>
              <a:rPr lang="en-US" sz="1900" b="1" dirty="0" smtClean="0">
                <a:latin typeface="+mn-lt"/>
              </a:rPr>
              <a:t>        return(flag);</a:t>
            </a:r>
          </a:p>
          <a:p>
            <a:r>
              <a:rPr lang="en-US" sz="1900" b="1" dirty="0" smtClean="0">
                <a:latin typeface="+mn-lt"/>
              </a:rPr>
              <a:t>}</a:t>
            </a:r>
          </a:p>
          <a:p>
            <a:endParaRPr lang="en-US" sz="1900" b="1" dirty="0" smtClean="0">
              <a:latin typeface="+mn-lt"/>
            </a:endParaRPr>
          </a:p>
        </p:txBody>
      </p:sp>
      <p:sp>
        <p:nvSpPr>
          <p:cNvPr id="8" name="TextBox 7"/>
          <p:cNvSpPr txBox="1"/>
          <p:nvPr/>
        </p:nvSpPr>
        <p:spPr>
          <a:xfrm>
            <a:off x="4343400" y="914400"/>
            <a:ext cx="4495800" cy="5940088"/>
          </a:xfrm>
          <a:prstGeom prst="rect">
            <a:avLst/>
          </a:prstGeom>
          <a:noFill/>
        </p:spPr>
        <p:txBody>
          <a:bodyPr wrap="square" rtlCol="0">
            <a:spAutoFit/>
          </a:bodyPr>
          <a:lstStyle/>
          <a:p>
            <a:r>
              <a:rPr lang="en-US" sz="2000" b="1" dirty="0" smtClean="0">
                <a:latin typeface="+mn-lt"/>
              </a:rPr>
              <a:t>int main()</a:t>
            </a:r>
          </a:p>
          <a:p>
            <a:r>
              <a:rPr lang="en-US" sz="2000" b="1" dirty="0" smtClean="0">
                <a:latin typeface="+mn-lt"/>
              </a:rPr>
              <a:t>{</a:t>
            </a:r>
          </a:p>
          <a:p>
            <a:r>
              <a:rPr lang="en-US" sz="2000" b="1" dirty="0" smtClean="0">
                <a:latin typeface="+mn-lt"/>
              </a:rPr>
              <a:t>    int </a:t>
            </a:r>
            <a:r>
              <a:rPr lang="en-US" sz="2000" b="1" dirty="0" err="1" smtClean="0">
                <a:latin typeface="+mn-lt"/>
              </a:rPr>
              <a:t>i</a:t>
            </a:r>
            <a:r>
              <a:rPr lang="en-US" sz="2000" b="1" dirty="0" smtClean="0">
                <a:latin typeface="+mn-lt"/>
              </a:rPr>
              <a:t>=2, limit, </a:t>
            </a:r>
            <a:r>
              <a:rPr lang="en-US" sz="2000" b="1" dirty="0" err="1" smtClean="0">
                <a:latin typeface="+mn-lt"/>
              </a:rPr>
              <a:t>prime,count</a:t>
            </a:r>
            <a:r>
              <a:rPr lang="en-US" sz="2000" b="1" dirty="0" smtClean="0">
                <a:latin typeface="+mn-lt"/>
              </a:rPr>
              <a:t>=1;</a:t>
            </a:r>
          </a:p>
          <a:p>
            <a:endParaRPr lang="en-US" sz="2000" b="1" dirty="0" smtClean="0">
              <a:latin typeface="+mn-lt"/>
            </a:endParaRPr>
          </a:p>
          <a:p>
            <a:r>
              <a:rPr lang="en-US" sz="2000" b="1" dirty="0" smtClean="0">
                <a:latin typeface="+mn-lt"/>
              </a:rPr>
              <a:t>    </a:t>
            </a:r>
            <a:r>
              <a:rPr lang="en-US" sz="2000" b="1" dirty="0" err="1" smtClean="0">
                <a:latin typeface="+mn-lt"/>
              </a:rPr>
              <a:t>cout</a:t>
            </a:r>
            <a:r>
              <a:rPr lang="en-US" sz="2000" b="1" dirty="0" smtClean="0">
                <a:latin typeface="+mn-lt"/>
              </a:rPr>
              <a:t>&lt;&lt; "Enter the limit";</a:t>
            </a:r>
          </a:p>
          <a:p>
            <a:r>
              <a:rPr lang="en-US" sz="2000" b="1" dirty="0" smtClean="0">
                <a:latin typeface="+mn-lt"/>
              </a:rPr>
              <a:t>    </a:t>
            </a:r>
            <a:r>
              <a:rPr lang="en-US" sz="2000" b="1" dirty="0" err="1" smtClean="0">
                <a:latin typeface="+mn-lt"/>
              </a:rPr>
              <a:t>cin</a:t>
            </a:r>
            <a:r>
              <a:rPr lang="en-US" sz="2000" b="1" dirty="0" smtClean="0">
                <a:latin typeface="+mn-lt"/>
              </a:rPr>
              <a:t>&gt;&gt;limit;</a:t>
            </a:r>
          </a:p>
          <a:p>
            <a:endParaRPr lang="en-US" sz="2000" b="1" dirty="0" smtClean="0">
              <a:latin typeface="+mn-lt"/>
            </a:endParaRPr>
          </a:p>
          <a:p>
            <a:r>
              <a:rPr lang="en-US" sz="2000" b="1" dirty="0" smtClean="0">
                <a:latin typeface="+mn-lt"/>
              </a:rPr>
              <a:t>    while(count&lt;= limit)</a:t>
            </a:r>
          </a:p>
          <a:p>
            <a:r>
              <a:rPr lang="en-US" sz="2000" b="1" dirty="0" smtClean="0">
                <a:latin typeface="+mn-lt"/>
              </a:rPr>
              <a:t>     {</a:t>
            </a:r>
          </a:p>
          <a:p>
            <a:r>
              <a:rPr lang="en-US" sz="2000" b="1" dirty="0" smtClean="0">
                <a:latin typeface="+mn-lt"/>
              </a:rPr>
              <a:t>           prime = </a:t>
            </a:r>
            <a:r>
              <a:rPr lang="en-US" sz="2000" b="1" dirty="0" err="1" smtClean="0">
                <a:latin typeface="+mn-lt"/>
              </a:rPr>
              <a:t>IsPrime</a:t>
            </a:r>
            <a:r>
              <a:rPr lang="en-US" sz="2000" b="1" dirty="0" smtClean="0">
                <a:latin typeface="+mn-lt"/>
              </a:rPr>
              <a:t>(</a:t>
            </a:r>
            <a:r>
              <a:rPr lang="en-US" sz="2000" b="1" dirty="0" err="1" smtClean="0">
                <a:latin typeface="+mn-lt"/>
              </a:rPr>
              <a:t>i</a:t>
            </a:r>
            <a:r>
              <a:rPr lang="en-US" sz="2000" b="1" dirty="0" smtClean="0">
                <a:latin typeface="+mn-lt"/>
              </a:rPr>
              <a:t>);</a:t>
            </a:r>
          </a:p>
          <a:p>
            <a:endParaRPr lang="en-US" sz="2000" b="1" dirty="0" smtClean="0">
              <a:latin typeface="+mn-lt"/>
            </a:endParaRPr>
          </a:p>
          <a:p>
            <a:r>
              <a:rPr lang="en-US" sz="2000" b="1" dirty="0" smtClean="0">
                <a:latin typeface="+mn-lt"/>
              </a:rPr>
              <a:t>           if(prime==1)</a:t>
            </a:r>
          </a:p>
          <a:p>
            <a:r>
              <a:rPr lang="en-US" sz="2000" b="1" dirty="0" smtClean="0">
                <a:latin typeface="+mn-lt"/>
              </a:rPr>
              <a:t>           {</a:t>
            </a:r>
          </a:p>
          <a:p>
            <a:r>
              <a:rPr lang="en-US" sz="2000" b="1" dirty="0" smtClean="0">
                <a:latin typeface="+mn-lt"/>
              </a:rPr>
              <a:t>                 </a:t>
            </a:r>
            <a:r>
              <a:rPr lang="en-US" sz="2000" b="1" dirty="0" err="1" smtClean="0">
                <a:latin typeface="+mn-lt"/>
              </a:rPr>
              <a:t>cout</a:t>
            </a:r>
            <a:r>
              <a:rPr lang="en-US" sz="2000" b="1" dirty="0" smtClean="0">
                <a:latin typeface="+mn-lt"/>
              </a:rPr>
              <a:t>&lt;&lt;"\t" &lt;&lt;</a:t>
            </a:r>
            <a:r>
              <a:rPr lang="en-US" sz="2000" b="1" dirty="0" err="1" smtClean="0">
                <a:latin typeface="+mn-lt"/>
              </a:rPr>
              <a:t>i</a:t>
            </a:r>
            <a:r>
              <a:rPr lang="en-US" sz="2000" b="1" dirty="0" smtClean="0">
                <a:latin typeface="+mn-lt"/>
              </a:rPr>
              <a:t>;</a:t>
            </a:r>
          </a:p>
          <a:p>
            <a:r>
              <a:rPr lang="en-US" sz="2000" b="1" dirty="0" smtClean="0">
                <a:latin typeface="+mn-lt"/>
              </a:rPr>
              <a:t>                 count++;</a:t>
            </a:r>
          </a:p>
          <a:p>
            <a:r>
              <a:rPr lang="en-US" sz="2000" b="1" dirty="0" smtClean="0">
                <a:latin typeface="+mn-lt"/>
              </a:rPr>
              <a:t>           }</a:t>
            </a:r>
          </a:p>
          <a:p>
            <a:r>
              <a:rPr lang="en-US" sz="2000" b="1" dirty="0" smtClean="0">
                <a:latin typeface="+mn-lt"/>
              </a:rPr>
              <a:t>           </a:t>
            </a:r>
            <a:r>
              <a:rPr lang="en-US" sz="2000" b="1" dirty="0" err="1" smtClean="0">
                <a:latin typeface="+mn-lt"/>
              </a:rPr>
              <a:t>i</a:t>
            </a:r>
            <a:r>
              <a:rPr lang="en-US" sz="2000" b="1" dirty="0" smtClean="0">
                <a:latin typeface="+mn-lt"/>
              </a:rPr>
              <a:t>++;</a:t>
            </a:r>
          </a:p>
          <a:p>
            <a:r>
              <a:rPr lang="en-US" sz="2000" b="1" dirty="0" smtClean="0">
                <a:latin typeface="+mn-lt"/>
              </a:rPr>
              <a:t>     }</a:t>
            </a:r>
          </a:p>
          <a:p>
            <a:r>
              <a:rPr lang="en-US" sz="2000" b="1" dirty="0" smtClean="0">
                <a:latin typeface="+mn-lt"/>
              </a:rPr>
              <a:t> }</a:t>
            </a:r>
            <a:endParaRPr lang="en-US" sz="2000" dirty="0">
              <a:latin typeface="+mn-lt"/>
            </a:endParaRPr>
          </a:p>
        </p:txBody>
      </p:sp>
      <p:cxnSp>
        <p:nvCxnSpPr>
          <p:cNvPr id="10" name="Straight Connector 9"/>
          <p:cNvCxnSpPr/>
          <p:nvPr/>
        </p:nvCxnSpPr>
        <p:spPr>
          <a:xfrm>
            <a:off x="4267200" y="990600"/>
            <a:ext cx="0" cy="5867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635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itle 7"/>
          <p:cNvSpPr>
            <a:spLocks noGrp="1"/>
          </p:cNvSpPr>
          <p:nvPr>
            <p:ph type="title"/>
          </p:nvPr>
        </p:nvSpPr>
        <p:spPr>
          <a:xfrm>
            <a:off x="1219200" y="152400"/>
            <a:ext cx="7162800" cy="685800"/>
          </a:xfrm>
        </p:spPr>
        <p:txBody>
          <a:bodyPr/>
          <a:lstStyle/>
          <a:p>
            <a:pPr algn="ctr" eaLnBrk="1" hangingPunct="1"/>
            <a:r>
              <a:rPr lang="en-US" altLang="en-US" b="1" dirty="0" smtClean="0"/>
              <a:t>Multiple Functions- An example</a:t>
            </a:r>
          </a:p>
        </p:txBody>
      </p:sp>
      <p:sp>
        <p:nvSpPr>
          <p:cNvPr id="6" name="Rectangle 5"/>
          <p:cNvSpPr/>
          <p:nvPr/>
        </p:nvSpPr>
        <p:spPr>
          <a:xfrm>
            <a:off x="1295400" y="990600"/>
            <a:ext cx="7543800" cy="5740033"/>
          </a:xfrm>
          <a:prstGeom prst="rect">
            <a:avLst/>
          </a:prstGeom>
        </p:spPr>
        <p:txBody>
          <a:bodyPr>
            <a:spAutoFit/>
          </a:bodyPr>
          <a:lstStyle/>
          <a:p>
            <a:pPr eaLnBrk="0" hangingPunct="0">
              <a:lnSpc>
                <a:spcPct val="75000"/>
              </a:lnSpc>
              <a:spcBef>
                <a:spcPct val="35000"/>
              </a:spcBef>
              <a:defRPr/>
            </a:pPr>
            <a:r>
              <a:rPr lang="en-US" sz="2000" b="1" dirty="0">
                <a:solidFill>
                  <a:srgbClr val="0000CC"/>
                </a:solidFill>
                <a:latin typeface="+mn-lt"/>
                <a:cs typeface="+mn-cs"/>
              </a:rPr>
              <a:t>void First (void){ 	</a:t>
            </a:r>
          </a:p>
          <a:p>
            <a:pPr eaLnBrk="0" hangingPunct="0">
              <a:lnSpc>
                <a:spcPct val="75000"/>
              </a:lnSpc>
              <a:spcBef>
                <a:spcPct val="35000"/>
              </a:spcBef>
              <a:defRPr/>
            </a:pPr>
            <a:r>
              <a:rPr lang="en-US" sz="2000" b="1" dirty="0">
                <a:solidFill>
                  <a:srgbClr val="0000CC"/>
                </a:solidFill>
                <a:latin typeface="+mn-lt"/>
                <a:cs typeface="+mn-cs"/>
              </a:rPr>
              <a:t>	cout &lt;&lt; “I am now inside function First\n”;</a:t>
            </a:r>
          </a:p>
          <a:p>
            <a:pPr eaLnBrk="0" hangingPunct="0">
              <a:lnSpc>
                <a:spcPct val="75000"/>
              </a:lnSpc>
              <a:spcBef>
                <a:spcPct val="35000"/>
              </a:spcBef>
              <a:defRPr/>
            </a:pPr>
            <a:r>
              <a:rPr lang="en-US" sz="2000" b="1" dirty="0" smtClean="0">
                <a:solidFill>
                  <a:srgbClr val="0000CC"/>
                </a:solidFill>
                <a:latin typeface="+mn-lt"/>
                <a:cs typeface="+mn-cs"/>
              </a:rPr>
              <a:t>}</a:t>
            </a:r>
          </a:p>
          <a:p>
            <a:pPr eaLnBrk="0" hangingPunct="0">
              <a:lnSpc>
                <a:spcPct val="75000"/>
              </a:lnSpc>
              <a:spcBef>
                <a:spcPct val="35000"/>
              </a:spcBef>
              <a:defRPr/>
            </a:pPr>
            <a:endParaRPr lang="en-US" sz="2000" b="1" dirty="0">
              <a:latin typeface="+mn-lt"/>
              <a:cs typeface="+mn-cs"/>
            </a:endParaRPr>
          </a:p>
          <a:p>
            <a:pPr eaLnBrk="0" hangingPunct="0">
              <a:lnSpc>
                <a:spcPct val="75000"/>
              </a:lnSpc>
              <a:spcBef>
                <a:spcPct val="35000"/>
              </a:spcBef>
              <a:defRPr/>
            </a:pPr>
            <a:r>
              <a:rPr lang="en-US" sz="2000" b="1" dirty="0">
                <a:latin typeface="+mn-lt"/>
                <a:cs typeface="+mn-cs"/>
              </a:rPr>
              <a:t> </a:t>
            </a:r>
            <a:r>
              <a:rPr lang="en-US" sz="2000" b="1" dirty="0">
                <a:solidFill>
                  <a:srgbClr val="800000"/>
                </a:solidFill>
                <a:latin typeface="+mn-lt"/>
                <a:cs typeface="+mn-cs"/>
              </a:rPr>
              <a:t>void Second (void){ </a:t>
            </a:r>
          </a:p>
          <a:p>
            <a:pPr eaLnBrk="0" hangingPunct="0">
              <a:lnSpc>
                <a:spcPct val="75000"/>
              </a:lnSpc>
              <a:spcBef>
                <a:spcPct val="35000"/>
              </a:spcBef>
              <a:defRPr/>
            </a:pPr>
            <a:r>
              <a:rPr lang="en-US" sz="2000" b="1" dirty="0">
                <a:solidFill>
                  <a:srgbClr val="800000"/>
                </a:solidFill>
                <a:latin typeface="+mn-lt"/>
                <a:cs typeface="+mn-cs"/>
              </a:rPr>
              <a:t>	cout &lt;&lt; “I am now inside function Second\n”;</a:t>
            </a:r>
          </a:p>
          <a:p>
            <a:pPr eaLnBrk="0" hangingPunct="0">
              <a:lnSpc>
                <a:spcPct val="75000"/>
              </a:lnSpc>
              <a:spcBef>
                <a:spcPct val="35000"/>
              </a:spcBef>
              <a:defRPr/>
            </a:pPr>
            <a:r>
              <a:rPr lang="en-US" sz="2000" b="1" dirty="0">
                <a:solidFill>
                  <a:srgbClr val="800000"/>
                </a:solidFill>
                <a:latin typeface="+mn-lt"/>
                <a:cs typeface="+mn-cs"/>
              </a:rPr>
              <a:t>	First();</a:t>
            </a:r>
          </a:p>
          <a:p>
            <a:pPr eaLnBrk="0" hangingPunct="0">
              <a:lnSpc>
                <a:spcPct val="75000"/>
              </a:lnSpc>
              <a:spcBef>
                <a:spcPct val="35000"/>
              </a:spcBef>
              <a:defRPr/>
            </a:pPr>
            <a:r>
              <a:rPr lang="en-US" sz="2000" b="1" dirty="0">
                <a:solidFill>
                  <a:srgbClr val="800000"/>
                </a:solidFill>
                <a:latin typeface="+mn-lt"/>
                <a:cs typeface="+mn-cs"/>
              </a:rPr>
              <a:t>	cout&lt;&lt;“Back to Second\n”;</a:t>
            </a:r>
          </a:p>
          <a:p>
            <a:pPr eaLnBrk="0" hangingPunct="0">
              <a:lnSpc>
                <a:spcPct val="75000"/>
              </a:lnSpc>
              <a:spcBef>
                <a:spcPct val="35000"/>
              </a:spcBef>
              <a:defRPr/>
            </a:pPr>
            <a:r>
              <a:rPr lang="en-US" sz="2000" b="1" dirty="0" smtClean="0">
                <a:solidFill>
                  <a:srgbClr val="800000"/>
                </a:solidFill>
                <a:latin typeface="+mn-lt"/>
                <a:cs typeface="+mn-cs"/>
              </a:rPr>
              <a:t>}</a:t>
            </a:r>
          </a:p>
          <a:p>
            <a:pPr eaLnBrk="0" hangingPunct="0">
              <a:lnSpc>
                <a:spcPct val="75000"/>
              </a:lnSpc>
              <a:spcBef>
                <a:spcPct val="35000"/>
              </a:spcBef>
              <a:defRPr/>
            </a:pPr>
            <a:endParaRPr lang="en-US" sz="2000" b="1" dirty="0">
              <a:latin typeface="+mn-lt"/>
              <a:cs typeface="+mn-cs"/>
            </a:endParaRPr>
          </a:p>
          <a:p>
            <a:pPr eaLnBrk="0" hangingPunct="0">
              <a:lnSpc>
                <a:spcPct val="75000"/>
              </a:lnSpc>
              <a:spcBef>
                <a:spcPct val="35000"/>
              </a:spcBef>
              <a:defRPr/>
            </a:pPr>
            <a:r>
              <a:rPr lang="en-US" sz="2000" b="1" dirty="0">
                <a:latin typeface="+mn-lt"/>
                <a:cs typeface="+mn-cs"/>
              </a:rPr>
              <a:t>void main (){</a:t>
            </a:r>
          </a:p>
          <a:p>
            <a:pPr eaLnBrk="0" hangingPunct="0">
              <a:lnSpc>
                <a:spcPct val="75000"/>
              </a:lnSpc>
              <a:spcBef>
                <a:spcPct val="35000"/>
              </a:spcBef>
              <a:defRPr/>
            </a:pPr>
            <a:r>
              <a:rPr lang="en-US" sz="2000" b="1" dirty="0">
                <a:latin typeface="+mn-lt"/>
                <a:cs typeface="+mn-cs"/>
              </a:rPr>
              <a:t>	cout &lt;&lt; “I am starting in function main\n”;</a:t>
            </a:r>
          </a:p>
          <a:p>
            <a:pPr eaLnBrk="0" hangingPunct="0">
              <a:lnSpc>
                <a:spcPct val="75000"/>
              </a:lnSpc>
              <a:spcBef>
                <a:spcPct val="35000"/>
              </a:spcBef>
              <a:defRPr/>
            </a:pPr>
            <a:r>
              <a:rPr lang="en-US" sz="2000" b="1" dirty="0">
                <a:latin typeface="+mn-lt"/>
                <a:cs typeface="+mn-cs"/>
              </a:rPr>
              <a:t>    	First ();</a:t>
            </a:r>
          </a:p>
          <a:p>
            <a:pPr eaLnBrk="0" hangingPunct="0">
              <a:lnSpc>
                <a:spcPct val="75000"/>
              </a:lnSpc>
              <a:spcBef>
                <a:spcPct val="35000"/>
              </a:spcBef>
              <a:defRPr/>
            </a:pPr>
            <a:r>
              <a:rPr lang="en-US" sz="2000" b="1" dirty="0">
                <a:latin typeface="+mn-lt"/>
                <a:cs typeface="+mn-cs"/>
              </a:rPr>
              <a:t>	 cout &lt;&lt; “Back to main function \n”;</a:t>
            </a:r>
          </a:p>
          <a:p>
            <a:pPr eaLnBrk="0" hangingPunct="0">
              <a:lnSpc>
                <a:spcPct val="75000"/>
              </a:lnSpc>
              <a:spcBef>
                <a:spcPct val="35000"/>
              </a:spcBef>
              <a:defRPr/>
            </a:pPr>
            <a:r>
              <a:rPr lang="en-US" sz="2000" b="1" dirty="0">
                <a:latin typeface="+mn-lt"/>
                <a:cs typeface="+mn-cs"/>
              </a:rPr>
              <a:t>    	Second ();</a:t>
            </a:r>
          </a:p>
          <a:p>
            <a:pPr eaLnBrk="0" hangingPunct="0">
              <a:lnSpc>
                <a:spcPct val="75000"/>
              </a:lnSpc>
              <a:spcBef>
                <a:spcPct val="35000"/>
              </a:spcBef>
              <a:defRPr/>
            </a:pPr>
            <a:r>
              <a:rPr lang="en-US" sz="2000" b="1" dirty="0">
                <a:latin typeface="+mn-lt"/>
                <a:cs typeface="+mn-cs"/>
              </a:rPr>
              <a:t>   	cout &lt;&lt; “Back to main function \n”;</a:t>
            </a:r>
          </a:p>
          <a:p>
            <a:pPr eaLnBrk="0" hangingPunct="0">
              <a:lnSpc>
                <a:spcPct val="75000"/>
              </a:lnSpc>
              <a:spcBef>
                <a:spcPct val="35000"/>
              </a:spcBef>
              <a:defRPr/>
            </a:pPr>
            <a:r>
              <a:rPr lang="en-US" sz="2000" b="1" dirty="0">
                <a:latin typeface="+mn-lt"/>
                <a:cs typeface="+mn-cs"/>
              </a:rPr>
              <a:t>}</a:t>
            </a:r>
          </a:p>
        </p:txBody>
      </p:sp>
      <p:sp>
        <p:nvSpPr>
          <p:cNvPr id="29" name="Text Box 6"/>
          <p:cNvSpPr txBox="1">
            <a:spLocks noChangeArrowheads="1"/>
          </p:cNvSpPr>
          <p:nvPr/>
        </p:nvSpPr>
        <p:spPr bwMode="auto">
          <a:xfrm>
            <a:off x="3657600" y="974725"/>
            <a:ext cx="3962400" cy="400050"/>
          </a:xfrm>
          <a:prstGeom prst="rect">
            <a:avLst/>
          </a:prstGeom>
          <a:solidFill>
            <a:srgbClr val="CC66FF"/>
          </a:solidFill>
          <a:ln w="12700" cap="sq">
            <a:noFill/>
            <a:miter lim="800000"/>
            <a:headEnd type="none" w="sm" len="sm"/>
            <a:tailEnd type="none" w="sm" len="sm"/>
          </a:ln>
        </p:spPr>
        <p:txBody>
          <a:bodyPr>
            <a:spAutoFit/>
          </a:bodyPr>
          <a:lstStyle/>
          <a:p>
            <a:pPr eaLnBrk="0" hangingPunct="0">
              <a:spcBef>
                <a:spcPct val="50000"/>
              </a:spcBef>
              <a:defRPr/>
            </a:pPr>
            <a:r>
              <a:rPr lang="en-US" sz="2000" b="0" dirty="0">
                <a:solidFill>
                  <a:schemeClr val="tx1"/>
                </a:solidFill>
                <a:latin typeface="+mj-lt"/>
                <a:cs typeface="+mn-cs"/>
              </a:rPr>
              <a:t>// FUNCTION DEFINITION</a:t>
            </a:r>
          </a:p>
        </p:txBody>
      </p:sp>
      <p:sp>
        <p:nvSpPr>
          <p:cNvPr id="30" name="Text Box 6"/>
          <p:cNvSpPr txBox="1">
            <a:spLocks noChangeArrowheads="1"/>
          </p:cNvSpPr>
          <p:nvPr/>
        </p:nvSpPr>
        <p:spPr bwMode="auto">
          <a:xfrm>
            <a:off x="3733800" y="2286000"/>
            <a:ext cx="3962400" cy="400050"/>
          </a:xfrm>
          <a:prstGeom prst="rect">
            <a:avLst/>
          </a:prstGeom>
          <a:solidFill>
            <a:srgbClr val="CC66FF"/>
          </a:solidFill>
          <a:ln w="12700" cap="sq">
            <a:noFill/>
            <a:miter lim="800000"/>
            <a:headEnd type="none" w="sm" len="sm"/>
            <a:tailEnd type="none" w="sm" len="sm"/>
          </a:ln>
        </p:spPr>
        <p:txBody>
          <a:bodyPr>
            <a:spAutoFit/>
          </a:bodyPr>
          <a:lstStyle/>
          <a:p>
            <a:pPr eaLnBrk="0" hangingPunct="0">
              <a:spcBef>
                <a:spcPct val="50000"/>
              </a:spcBef>
              <a:defRPr/>
            </a:pPr>
            <a:r>
              <a:rPr lang="en-US" sz="2000" b="0" dirty="0">
                <a:solidFill>
                  <a:schemeClr val="tx1"/>
                </a:solidFill>
                <a:latin typeface="+mj-lt"/>
                <a:cs typeface="+mn-cs"/>
              </a:rPr>
              <a:t>// FUNCTION DEFINITION</a:t>
            </a:r>
          </a:p>
        </p:txBody>
      </p:sp>
      <p:sp>
        <p:nvSpPr>
          <p:cNvPr id="31" name="Text Box 6"/>
          <p:cNvSpPr txBox="1">
            <a:spLocks noChangeArrowheads="1"/>
          </p:cNvSpPr>
          <p:nvPr/>
        </p:nvSpPr>
        <p:spPr bwMode="auto">
          <a:xfrm>
            <a:off x="3657600" y="4953000"/>
            <a:ext cx="3962400" cy="400050"/>
          </a:xfrm>
          <a:prstGeom prst="rect">
            <a:avLst/>
          </a:prstGeom>
          <a:solidFill>
            <a:srgbClr val="CC66FF"/>
          </a:solidFill>
          <a:ln w="12700" cap="sq">
            <a:noFill/>
            <a:miter lim="800000"/>
            <a:headEnd type="none" w="sm" len="sm"/>
            <a:tailEnd type="none" w="sm" len="sm"/>
          </a:ln>
        </p:spPr>
        <p:txBody>
          <a:bodyPr>
            <a:spAutoFit/>
          </a:bodyPr>
          <a:lstStyle/>
          <a:p>
            <a:pPr eaLnBrk="0" hangingPunct="0">
              <a:spcBef>
                <a:spcPct val="50000"/>
              </a:spcBef>
              <a:defRPr/>
            </a:pPr>
            <a:r>
              <a:rPr lang="en-US" sz="2000" b="0" dirty="0">
                <a:solidFill>
                  <a:schemeClr val="tx1"/>
                </a:solidFill>
                <a:latin typeface="+mj-lt"/>
                <a:cs typeface="+mn-cs"/>
              </a:rPr>
              <a:t>// FUNCTION CALL</a:t>
            </a:r>
          </a:p>
        </p:txBody>
      </p:sp>
      <p:sp>
        <p:nvSpPr>
          <p:cNvPr id="32" name="Text Box 6"/>
          <p:cNvSpPr txBox="1">
            <a:spLocks noChangeArrowheads="1"/>
          </p:cNvSpPr>
          <p:nvPr/>
        </p:nvSpPr>
        <p:spPr bwMode="auto">
          <a:xfrm>
            <a:off x="3657600" y="5638800"/>
            <a:ext cx="3962400" cy="400050"/>
          </a:xfrm>
          <a:prstGeom prst="rect">
            <a:avLst/>
          </a:prstGeom>
          <a:solidFill>
            <a:srgbClr val="CC66FF"/>
          </a:solidFill>
          <a:ln w="12700" cap="sq">
            <a:noFill/>
            <a:miter lim="800000"/>
            <a:headEnd type="none" w="sm" len="sm"/>
            <a:tailEnd type="none" w="sm" len="sm"/>
          </a:ln>
        </p:spPr>
        <p:txBody>
          <a:bodyPr>
            <a:spAutoFit/>
          </a:bodyPr>
          <a:lstStyle/>
          <a:p>
            <a:pPr eaLnBrk="0" hangingPunct="0">
              <a:spcBef>
                <a:spcPct val="50000"/>
              </a:spcBef>
              <a:defRPr/>
            </a:pPr>
            <a:r>
              <a:rPr lang="en-US" sz="2000" b="0" dirty="0">
                <a:solidFill>
                  <a:schemeClr val="tx1"/>
                </a:solidFill>
                <a:latin typeface="+mj-lt"/>
                <a:cs typeface="+mn-cs"/>
              </a:rPr>
              <a:t>// FUNCTION CALL</a:t>
            </a:r>
          </a:p>
        </p:txBody>
      </p:sp>
      <p:sp>
        <p:nvSpPr>
          <p:cNvPr id="33" name="Text Box 6"/>
          <p:cNvSpPr txBox="1">
            <a:spLocks noChangeArrowheads="1"/>
          </p:cNvSpPr>
          <p:nvPr/>
        </p:nvSpPr>
        <p:spPr bwMode="auto">
          <a:xfrm>
            <a:off x="3733800" y="2971800"/>
            <a:ext cx="3962400" cy="400050"/>
          </a:xfrm>
          <a:prstGeom prst="rect">
            <a:avLst/>
          </a:prstGeom>
          <a:solidFill>
            <a:srgbClr val="CC66FF"/>
          </a:solidFill>
          <a:ln w="12700" cap="sq">
            <a:noFill/>
            <a:miter lim="800000"/>
            <a:headEnd type="none" w="sm" len="sm"/>
            <a:tailEnd type="none" w="sm" len="sm"/>
          </a:ln>
        </p:spPr>
        <p:txBody>
          <a:bodyPr>
            <a:spAutoFit/>
          </a:bodyPr>
          <a:lstStyle/>
          <a:p>
            <a:pPr eaLnBrk="0" hangingPunct="0">
              <a:spcBef>
                <a:spcPct val="50000"/>
              </a:spcBef>
              <a:defRPr/>
            </a:pPr>
            <a:r>
              <a:rPr lang="en-US" sz="2000" b="0" dirty="0">
                <a:solidFill>
                  <a:schemeClr val="tx1"/>
                </a:solidFill>
                <a:latin typeface="+mj-lt"/>
                <a:cs typeface="+mn-cs"/>
              </a:rPr>
              <a:t>// FUNCTION CALL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itle 1"/>
          <p:cNvSpPr>
            <a:spLocks noGrp="1"/>
          </p:cNvSpPr>
          <p:nvPr>
            <p:ph type="title"/>
          </p:nvPr>
        </p:nvSpPr>
        <p:spPr>
          <a:xfrm>
            <a:off x="1219200" y="152400"/>
            <a:ext cx="7162800" cy="685800"/>
          </a:xfrm>
        </p:spPr>
        <p:txBody>
          <a:bodyPr>
            <a:normAutofit/>
          </a:bodyPr>
          <a:lstStyle/>
          <a:p>
            <a:pPr algn="ctr"/>
            <a:r>
              <a:rPr lang="en-US" altLang="en-US" sz="3200" b="1" dirty="0" smtClean="0"/>
              <a:t>Passing 1D-Array to Function</a:t>
            </a:r>
          </a:p>
        </p:txBody>
      </p:sp>
      <p:sp>
        <p:nvSpPr>
          <p:cNvPr id="10" name="Text Box 4"/>
          <p:cNvSpPr txBox="1">
            <a:spLocks noChangeArrowheads="1"/>
          </p:cNvSpPr>
          <p:nvPr/>
        </p:nvSpPr>
        <p:spPr bwMode="auto">
          <a:xfrm>
            <a:off x="1371600" y="838200"/>
            <a:ext cx="7620000" cy="6093976"/>
          </a:xfrm>
          <a:prstGeom prst="rect">
            <a:avLst/>
          </a:prstGeom>
          <a:noFill/>
          <a:ln w="12700" cap="sq">
            <a:noFill/>
            <a:miter lim="800000"/>
            <a:headEnd type="none" w="sm" len="sm"/>
            <a:tailEnd type="none" w="sm" len="sm"/>
          </a:ln>
        </p:spPr>
        <p:txBody>
          <a:bodyPr>
            <a:spAutoFit/>
          </a:bodyPr>
          <a:lstStyle/>
          <a:p>
            <a:pPr marL="342900" indent="-342900" algn="just" eaLnBrk="0" hangingPunct="0">
              <a:lnSpc>
                <a:spcPct val="150000"/>
              </a:lnSpc>
              <a:spcBef>
                <a:spcPts val="0"/>
              </a:spcBef>
              <a:buFont typeface="Wingdings" pitchFamily="2" charset="2"/>
              <a:buChar char="§"/>
              <a:defRPr/>
            </a:pPr>
            <a:r>
              <a:rPr lang="en-US" sz="2000" b="1" dirty="0" smtClean="0">
                <a:latin typeface="+mn-lt"/>
                <a:cs typeface="Arial" pitchFamily="34" charset="0"/>
              </a:rPr>
              <a:t>In the function definition, the formal parameter must be an array type;  the size of the array does not need to be specified.</a:t>
            </a:r>
          </a:p>
          <a:p>
            <a:pPr marL="342900" indent="-342900" algn="just" eaLnBrk="0" hangingPunct="0">
              <a:lnSpc>
                <a:spcPct val="150000"/>
              </a:lnSpc>
              <a:spcBef>
                <a:spcPts val="0"/>
              </a:spcBef>
              <a:defRPr/>
            </a:pPr>
            <a:r>
              <a:rPr lang="en-US" sz="2000" dirty="0" smtClean="0">
                <a:latin typeface="+mn-lt"/>
                <a:cs typeface="Arial" pitchFamily="34" charset="0"/>
              </a:rPr>
              <a:t>			</a:t>
            </a:r>
            <a:r>
              <a:rPr lang="en-US" sz="2000" b="1" dirty="0" smtClean="0">
                <a:solidFill>
                  <a:srgbClr val="0000CC"/>
                </a:solidFill>
                <a:latin typeface="+mn-lt"/>
                <a:cs typeface="Arial" pitchFamily="34" charset="0"/>
              </a:rPr>
              <a:t>void sort(int a[ ] , int n)</a:t>
            </a:r>
          </a:p>
          <a:p>
            <a:pPr marL="342900" indent="-342900" algn="just" eaLnBrk="0" hangingPunct="0">
              <a:lnSpc>
                <a:spcPct val="150000"/>
              </a:lnSpc>
              <a:spcBef>
                <a:spcPts val="0"/>
              </a:spcBef>
              <a:defRPr/>
            </a:pPr>
            <a:r>
              <a:rPr lang="en-US" sz="2000" b="1" dirty="0" smtClean="0">
                <a:solidFill>
                  <a:srgbClr val="0000CC"/>
                </a:solidFill>
                <a:latin typeface="+mn-lt"/>
                <a:cs typeface="Arial" pitchFamily="34" charset="0"/>
              </a:rPr>
              <a:t>			{</a:t>
            </a:r>
          </a:p>
          <a:p>
            <a:pPr marL="342900" indent="-342900" algn="just" eaLnBrk="0" hangingPunct="0">
              <a:lnSpc>
                <a:spcPct val="150000"/>
              </a:lnSpc>
              <a:spcBef>
                <a:spcPts val="0"/>
              </a:spcBef>
              <a:defRPr/>
            </a:pPr>
            <a:r>
              <a:rPr lang="en-US" sz="2000" b="1" dirty="0" smtClean="0">
                <a:solidFill>
                  <a:srgbClr val="0000CC"/>
                </a:solidFill>
                <a:latin typeface="+mn-lt"/>
                <a:cs typeface="Arial" pitchFamily="34" charset="0"/>
              </a:rPr>
              <a:t>			</a:t>
            </a:r>
            <a:r>
              <a:rPr lang="en-US" sz="2000" b="1" dirty="0" smtClean="0">
                <a:solidFill>
                  <a:srgbClr val="800000"/>
                </a:solidFill>
                <a:latin typeface="+mn-lt"/>
                <a:cs typeface="Arial" pitchFamily="34" charset="0"/>
              </a:rPr>
              <a:t>      //sort the array</a:t>
            </a:r>
          </a:p>
          <a:p>
            <a:pPr marL="342900" indent="-342900" algn="just" eaLnBrk="0" hangingPunct="0">
              <a:lnSpc>
                <a:spcPct val="150000"/>
              </a:lnSpc>
              <a:spcBef>
                <a:spcPts val="0"/>
              </a:spcBef>
              <a:defRPr/>
            </a:pPr>
            <a:r>
              <a:rPr lang="en-US" sz="2000" b="1" dirty="0" smtClean="0">
                <a:solidFill>
                  <a:srgbClr val="0000CC"/>
                </a:solidFill>
                <a:latin typeface="+mn-lt"/>
                <a:cs typeface="Arial" pitchFamily="34" charset="0"/>
              </a:rPr>
              <a:t>			}	</a:t>
            </a:r>
            <a:r>
              <a:rPr lang="en-US" sz="2000" dirty="0" smtClean="0">
                <a:latin typeface="+mn-lt"/>
                <a:cs typeface="Arial" pitchFamily="34" charset="0"/>
              </a:rPr>
              <a:t>	</a:t>
            </a:r>
          </a:p>
          <a:p>
            <a:pPr marL="342900" indent="-342900" algn="just" eaLnBrk="0" hangingPunct="0">
              <a:lnSpc>
                <a:spcPct val="150000"/>
              </a:lnSpc>
              <a:spcBef>
                <a:spcPts val="0"/>
              </a:spcBef>
              <a:buFont typeface="Wingdings" pitchFamily="2" charset="2"/>
              <a:buChar char="§"/>
              <a:defRPr/>
            </a:pPr>
            <a:endParaRPr lang="en-US" sz="2000" b="0" dirty="0" smtClean="0">
              <a:latin typeface="+mn-lt"/>
              <a:cs typeface="Arial" pitchFamily="34" charset="0"/>
            </a:endParaRPr>
          </a:p>
          <a:p>
            <a:pPr marL="342900" indent="-342900" algn="just" eaLnBrk="0" hangingPunct="0">
              <a:lnSpc>
                <a:spcPct val="150000"/>
              </a:lnSpc>
              <a:spcBef>
                <a:spcPts val="0"/>
              </a:spcBef>
              <a:buFont typeface="Wingdings" pitchFamily="2" charset="2"/>
              <a:buChar char="§"/>
              <a:defRPr/>
            </a:pPr>
            <a:r>
              <a:rPr lang="en-US" sz="2000" b="1" dirty="0" smtClean="0">
                <a:latin typeface="+mn-lt"/>
                <a:cs typeface="Arial" pitchFamily="34" charset="0"/>
              </a:rPr>
              <a:t>The </a:t>
            </a:r>
            <a:r>
              <a:rPr lang="en-US" sz="2000" b="1" dirty="0">
                <a:latin typeface="+mn-lt"/>
                <a:cs typeface="Arial" pitchFamily="34" charset="0"/>
              </a:rPr>
              <a:t>function must be called by passing only the name of the array</a:t>
            </a:r>
            <a:r>
              <a:rPr lang="en-US" sz="2000" b="1" dirty="0" smtClean="0">
                <a:latin typeface="+mn-lt"/>
                <a:cs typeface="Arial" pitchFamily="34" charset="0"/>
              </a:rPr>
              <a:t>.</a:t>
            </a:r>
          </a:p>
          <a:p>
            <a:pPr marL="1714500" lvl="3" indent="-342900" algn="just" eaLnBrk="0" hangingPunct="0">
              <a:lnSpc>
                <a:spcPct val="150000"/>
              </a:lnSpc>
              <a:spcBef>
                <a:spcPts val="0"/>
              </a:spcBef>
              <a:defRPr/>
            </a:pPr>
            <a:r>
              <a:rPr lang="en-US" sz="2000" dirty="0" smtClean="0">
                <a:latin typeface="+mn-lt"/>
                <a:cs typeface="Arial" pitchFamily="34" charset="0"/>
              </a:rPr>
              <a:t>	</a:t>
            </a:r>
            <a:r>
              <a:rPr lang="en-US" sz="2000" b="1" dirty="0" smtClean="0">
                <a:solidFill>
                  <a:srgbClr val="0000CC"/>
                </a:solidFill>
                <a:latin typeface="+mn-lt"/>
                <a:cs typeface="Arial" pitchFamily="34" charset="0"/>
              </a:rPr>
              <a:t>int a[10], size;</a:t>
            </a:r>
          </a:p>
          <a:p>
            <a:pPr marL="1714500" lvl="3" indent="-342900" algn="just" eaLnBrk="0" hangingPunct="0">
              <a:lnSpc>
                <a:spcPct val="150000"/>
              </a:lnSpc>
              <a:spcBef>
                <a:spcPts val="0"/>
              </a:spcBef>
              <a:defRPr/>
            </a:pPr>
            <a:r>
              <a:rPr lang="en-US" sz="2000" b="1" dirty="0" smtClean="0">
                <a:solidFill>
                  <a:srgbClr val="0000CC"/>
                </a:solidFill>
                <a:latin typeface="+mn-lt"/>
                <a:cs typeface="Arial" pitchFamily="34" charset="0"/>
              </a:rPr>
              <a:t>	</a:t>
            </a:r>
          </a:p>
          <a:p>
            <a:pPr marL="1714500" lvl="3" indent="-342900" algn="just" eaLnBrk="0" hangingPunct="0">
              <a:lnSpc>
                <a:spcPct val="150000"/>
              </a:lnSpc>
              <a:spcBef>
                <a:spcPts val="0"/>
              </a:spcBef>
              <a:defRPr/>
            </a:pPr>
            <a:r>
              <a:rPr lang="en-US" sz="2000" b="1" dirty="0" smtClean="0">
                <a:solidFill>
                  <a:srgbClr val="0000CC"/>
                </a:solidFill>
                <a:latin typeface="+mn-lt"/>
                <a:cs typeface="Arial" pitchFamily="34" charset="0"/>
              </a:rPr>
              <a:t>	sort( a , size);</a:t>
            </a:r>
            <a:endParaRPr lang="en-US" sz="2000" b="1" dirty="0">
              <a:solidFill>
                <a:srgbClr val="0000CC"/>
              </a:solidFill>
              <a:latin typeface="+mn-lt"/>
              <a:cs typeface="Arial" pitchFamily="34" charset="0"/>
            </a:endParaRPr>
          </a:p>
          <a:p>
            <a:pPr marL="171450" indent="-171450" algn="just" eaLnBrk="0" hangingPunct="0">
              <a:lnSpc>
                <a:spcPct val="150000"/>
              </a:lnSpc>
              <a:spcBef>
                <a:spcPts val="0"/>
              </a:spcBef>
              <a:buFont typeface="Wingdings" pitchFamily="2" charset="2"/>
              <a:buChar char="§"/>
              <a:defRPr/>
            </a:pPr>
            <a:endParaRPr lang="en-US" sz="2000" b="0" dirty="0">
              <a:latin typeface="+mn-lt"/>
              <a:cs typeface="Arial" pitchFamily="34" charset="0"/>
            </a:endParaRPr>
          </a:p>
          <a:p>
            <a:pPr marL="171450" indent="-171450" algn="just" eaLnBrk="0" hangingPunct="0">
              <a:lnSpc>
                <a:spcPct val="150000"/>
              </a:lnSpc>
              <a:spcBef>
                <a:spcPts val="0"/>
              </a:spcBef>
              <a:defRPr/>
            </a:pPr>
            <a:endParaRPr lang="en-US" sz="2000" b="0" dirty="0">
              <a:latin typeface="+mn-lt"/>
              <a:cs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bwMode="auto">
          <a:xfrm>
            <a:off x="1219200" y="1066800"/>
            <a:ext cx="7467600" cy="6019800"/>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Tx/>
              <a:buBlip>
                <a:blip r:embed="rId3"/>
              </a:buBlip>
            </a:pPr>
            <a:r>
              <a:rPr lang="en-US" altLang="en-US" sz="2400" dirty="0" smtClean="0"/>
              <a:t>Process of splitting the lengthier and complex programs into a number of smaller units is called </a:t>
            </a:r>
            <a:r>
              <a:rPr lang="en-US" altLang="en-US" sz="2400" b="1" dirty="0" smtClean="0"/>
              <a:t>Modularization.</a:t>
            </a:r>
          </a:p>
          <a:p>
            <a:pPr algn="just" eaLnBrk="1" hangingPunct="1">
              <a:buNone/>
            </a:pPr>
            <a:endParaRPr lang="en-US" altLang="en-US" sz="2400" b="1" dirty="0" smtClean="0"/>
          </a:p>
          <a:p>
            <a:pPr algn="just" eaLnBrk="1" hangingPunct="1">
              <a:buFontTx/>
              <a:buBlip>
                <a:blip r:embed="rId3"/>
              </a:buBlip>
            </a:pPr>
            <a:r>
              <a:rPr lang="en-US" altLang="en-US" sz="2400" dirty="0" smtClean="0"/>
              <a:t>Programming with such an approach is called</a:t>
            </a:r>
            <a:r>
              <a:rPr lang="en-US" altLang="en-US" sz="2400" b="1" dirty="0" smtClean="0"/>
              <a:t> Modular programming</a:t>
            </a:r>
            <a:r>
              <a:rPr lang="en-US" altLang="en-US" sz="2400" dirty="0" smtClean="0"/>
              <a:t>.</a:t>
            </a:r>
          </a:p>
          <a:p>
            <a:pPr algn="just" eaLnBrk="1" hangingPunct="1">
              <a:buFontTx/>
              <a:buBlip>
                <a:blip r:embed="rId3"/>
              </a:buBlip>
            </a:pPr>
            <a:endParaRPr lang="en-US" altLang="en-US" sz="2400" b="1" dirty="0" smtClean="0"/>
          </a:p>
          <a:p>
            <a:pPr algn="just" eaLnBrk="1" hangingPunct="1">
              <a:buFontTx/>
              <a:buBlip>
                <a:blip r:embed="rId3"/>
              </a:buBlip>
            </a:pPr>
            <a:r>
              <a:rPr lang="en-US" altLang="en-US" sz="2400" b="1" dirty="0" smtClean="0"/>
              <a:t>Advantages of modularization are:</a:t>
            </a:r>
          </a:p>
          <a:p>
            <a:pPr marL="1322388" lvl="1" indent="-457200" algn="just">
              <a:spcBef>
                <a:spcPts val="0"/>
              </a:spcBef>
              <a:buAutoNum type="alphaUcPeriod"/>
            </a:pPr>
            <a:r>
              <a:rPr lang="en-US" altLang="en-US" sz="2000" dirty="0" smtClean="0"/>
              <a:t>Reusability</a:t>
            </a:r>
          </a:p>
          <a:p>
            <a:pPr marL="1322388" lvl="1" indent="-457200" algn="just">
              <a:spcBef>
                <a:spcPts val="0"/>
              </a:spcBef>
              <a:buAutoNum type="alphaUcPeriod"/>
            </a:pPr>
            <a:r>
              <a:rPr lang="en-US" altLang="en-US" sz="2000" dirty="0" smtClean="0"/>
              <a:t>Debugging is easier</a:t>
            </a:r>
          </a:p>
          <a:p>
            <a:pPr marL="1322388" lvl="1" indent="-457200" algn="just">
              <a:spcBef>
                <a:spcPts val="0"/>
              </a:spcBef>
              <a:buAutoNum type="alphaUcPeriod"/>
            </a:pPr>
            <a:r>
              <a:rPr lang="en-US" altLang="en-US" sz="2000" dirty="0" smtClean="0"/>
              <a:t>Build library</a:t>
            </a:r>
          </a:p>
          <a:p>
            <a:pPr marL="1322388" lvl="1" indent="-457200" algn="just">
              <a:spcBef>
                <a:spcPts val="0"/>
              </a:spcBef>
              <a:buAutoNum type="alphaUcPeriod"/>
            </a:pPr>
            <a:r>
              <a:rPr lang="en-US" altLang="en-US" sz="2000" dirty="0" smtClean="0"/>
              <a:t>Makes programs easier to  understand. </a:t>
            </a:r>
          </a:p>
          <a:p>
            <a:pPr algn="just" eaLnBrk="1" hangingPunct="1">
              <a:buFontTx/>
              <a:buBlip>
                <a:blip r:embed="rId3"/>
              </a:buBlip>
            </a:pPr>
            <a:endParaRPr lang="en-US" altLang="en-US" sz="2400" b="1" dirty="0" smtClean="0"/>
          </a:p>
        </p:txBody>
      </p:sp>
      <p:sp>
        <p:nvSpPr>
          <p:cNvPr id="46086"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altLang="en-US" sz="4000" dirty="0" smtClean="0"/>
              <a:t>		</a:t>
            </a:r>
            <a:r>
              <a:rPr lang="en-US" altLang="en-US" sz="4000" b="1" dirty="0" smtClean="0"/>
              <a:t>Modularization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itle 1"/>
          <p:cNvSpPr>
            <a:spLocks noGrp="1"/>
          </p:cNvSpPr>
          <p:nvPr>
            <p:ph type="title"/>
          </p:nvPr>
        </p:nvSpPr>
        <p:spPr>
          <a:xfrm>
            <a:off x="1219200" y="152400"/>
            <a:ext cx="7162800" cy="685800"/>
          </a:xfrm>
        </p:spPr>
        <p:txBody>
          <a:bodyPr>
            <a:normAutofit/>
          </a:bodyPr>
          <a:lstStyle/>
          <a:p>
            <a:pPr algn="ctr"/>
            <a:r>
              <a:rPr lang="en-US" altLang="en-US" sz="3200" b="1" dirty="0" smtClean="0"/>
              <a:t>Passing 2D-Array to Function</a:t>
            </a:r>
          </a:p>
        </p:txBody>
      </p:sp>
      <p:sp>
        <p:nvSpPr>
          <p:cNvPr id="10" name="Text Box 4"/>
          <p:cNvSpPr txBox="1">
            <a:spLocks noChangeArrowheads="1"/>
          </p:cNvSpPr>
          <p:nvPr/>
        </p:nvSpPr>
        <p:spPr bwMode="auto">
          <a:xfrm>
            <a:off x="1447800" y="914400"/>
            <a:ext cx="7543800" cy="6001643"/>
          </a:xfrm>
          <a:prstGeom prst="rect">
            <a:avLst/>
          </a:prstGeom>
          <a:noFill/>
          <a:ln w="12700" cap="sq">
            <a:noFill/>
            <a:miter lim="800000"/>
            <a:headEnd type="none" w="sm" len="sm"/>
            <a:tailEnd type="none" w="sm" len="sm"/>
          </a:ln>
        </p:spPr>
        <p:txBody>
          <a:bodyPr>
            <a:spAutoFit/>
          </a:bodyPr>
          <a:lstStyle/>
          <a:p>
            <a:pPr marL="342900" indent="-342900" algn="just" eaLnBrk="0" hangingPunct="0">
              <a:lnSpc>
                <a:spcPct val="114000"/>
              </a:lnSpc>
              <a:spcBef>
                <a:spcPts val="0"/>
              </a:spcBef>
              <a:buFont typeface="Wingdings" pitchFamily="2" charset="2"/>
              <a:buChar char="§"/>
              <a:defRPr/>
            </a:pPr>
            <a:r>
              <a:rPr lang="en-US" sz="2000" b="1" dirty="0" smtClean="0">
                <a:latin typeface="+mn-lt"/>
                <a:cs typeface="Arial" pitchFamily="34" charset="0"/>
              </a:rPr>
              <a:t>In </a:t>
            </a:r>
            <a:r>
              <a:rPr lang="en-US" sz="2000" b="1" dirty="0">
                <a:latin typeface="+mn-lt"/>
                <a:cs typeface="Arial" pitchFamily="34" charset="0"/>
              </a:rPr>
              <a:t>the function definition, we must indicate that the array has two-dimensions by including two set of </a:t>
            </a:r>
            <a:r>
              <a:rPr lang="en-US" sz="2000" b="1" dirty="0" smtClean="0">
                <a:latin typeface="+mn-lt"/>
                <a:cs typeface="Arial" pitchFamily="34" charset="0"/>
              </a:rPr>
              <a:t>brackets ; The </a:t>
            </a:r>
            <a:r>
              <a:rPr lang="en-US" sz="2000" b="1" dirty="0">
                <a:latin typeface="+mn-lt"/>
                <a:cs typeface="Arial" pitchFamily="34" charset="0"/>
              </a:rPr>
              <a:t>size of the second dimension must be specified</a:t>
            </a:r>
            <a:r>
              <a:rPr lang="en-US" sz="2000" b="1" dirty="0" smtClean="0">
                <a:latin typeface="+mn-lt"/>
                <a:cs typeface="Arial" pitchFamily="34" charset="0"/>
              </a:rPr>
              <a:t>.</a:t>
            </a:r>
          </a:p>
          <a:p>
            <a:pPr marL="342900" indent="-342900" algn="just" eaLnBrk="0" hangingPunct="0">
              <a:lnSpc>
                <a:spcPct val="114000"/>
              </a:lnSpc>
              <a:spcBef>
                <a:spcPts val="0"/>
              </a:spcBef>
              <a:buFont typeface="Wingdings" pitchFamily="2" charset="2"/>
              <a:buChar char="§"/>
              <a:defRPr/>
            </a:pPr>
            <a:endParaRPr lang="en-US" sz="2000" b="1" dirty="0" smtClean="0">
              <a:latin typeface="+mn-lt"/>
              <a:cs typeface="Arial" pitchFamily="34" charset="0"/>
            </a:endParaRPr>
          </a:p>
          <a:p>
            <a:pPr marL="342900" indent="-342900" algn="just" eaLnBrk="0" hangingPunct="0">
              <a:lnSpc>
                <a:spcPct val="150000"/>
              </a:lnSpc>
              <a:spcBef>
                <a:spcPts val="0"/>
              </a:spcBef>
              <a:defRPr/>
            </a:pPr>
            <a:r>
              <a:rPr lang="en-US" sz="2000" b="1" dirty="0" smtClean="0">
                <a:latin typeface="+mn-lt"/>
                <a:cs typeface="Arial" pitchFamily="34" charset="0"/>
              </a:rPr>
              <a:t>			</a:t>
            </a:r>
            <a:r>
              <a:rPr lang="en-US" sz="2000" b="1" dirty="0" smtClean="0">
                <a:solidFill>
                  <a:srgbClr val="0000CC"/>
                </a:solidFill>
                <a:latin typeface="+mn-lt"/>
                <a:cs typeface="Arial" pitchFamily="34" charset="0"/>
              </a:rPr>
              <a:t>void </a:t>
            </a:r>
            <a:r>
              <a:rPr lang="en-US" sz="2000" b="1" dirty="0" err="1" smtClean="0">
                <a:solidFill>
                  <a:srgbClr val="0000CC"/>
                </a:solidFill>
                <a:latin typeface="+mn-lt"/>
                <a:cs typeface="Arial" pitchFamily="34" charset="0"/>
              </a:rPr>
              <a:t>RowCol_Sum</a:t>
            </a:r>
            <a:r>
              <a:rPr lang="en-US" sz="2000" b="1" dirty="0" smtClean="0">
                <a:solidFill>
                  <a:srgbClr val="0000CC"/>
                </a:solidFill>
                <a:latin typeface="+mn-lt"/>
                <a:cs typeface="Arial" pitchFamily="34" charset="0"/>
              </a:rPr>
              <a:t>(int a[ ][3] , int m, int n)</a:t>
            </a:r>
          </a:p>
          <a:p>
            <a:pPr marL="342900" indent="-342900" algn="just" eaLnBrk="0" hangingPunct="0">
              <a:lnSpc>
                <a:spcPct val="150000"/>
              </a:lnSpc>
              <a:spcBef>
                <a:spcPts val="0"/>
              </a:spcBef>
              <a:defRPr/>
            </a:pPr>
            <a:r>
              <a:rPr lang="en-US" sz="2000" b="1" dirty="0" smtClean="0">
                <a:solidFill>
                  <a:srgbClr val="0000CC"/>
                </a:solidFill>
                <a:latin typeface="+mn-lt"/>
                <a:cs typeface="Arial" pitchFamily="34" charset="0"/>
              </a:rPr>
              <a:t>			{</a:t>
            </a:r>
          </a:p>
          <a:p>
            <a:pPr marL="342900" indent="-342900" algn="just" eaLnBrk="0" hangingPunct="0">
              <a:lnSpc>
                <a:spcPct val="150000"/>
              </a:lnSpc>
              <a:spcBef>
                <a:spcPts val="0"/>
              </a:spcBef>
              <a:defRPr/>
            </a:pPr>
            <a:r>
              <a:rPr lang="en-US" sz="2000" b="1" dirty="0" smtClean="0">
                <a:solidFill>
                  <a:srgbClr val="0000CC"/>
                </a:solidFill>
                <a:latin typeface="+mn-lt"/>
                <a:cs typeface="Arial" pitchFamily="34" charset="0"/>
              </a:rPr>
              <a:t>			      </a:t>
            </a:r>
            <a:r>
              <a:rPr lang="en-US" sz="2000" b="1" dirty="0" smtClean="0">
                <a:solidFill>
                  <a:srgbClr val="800000"/>
                </a:solidFill>
                <a:latin typeface="+mn-lt"/>
                <a:cs typeface="Arial" pitchFamily="34" charset="0"/>
              </a:rPr>
              <a:t>//Find the Row and Column sum</a:t>
            </a:r>
          </a:p>
          <a:p>
            <a:pPr marL="342900" indent="-342900" algn="just" eaLnBrk="0" hangingPunct="0">
              <a:lnSpc>
                <a:spcPct val="150000"/>
              </a:lnSpc>
              <a:spcBef>
                <a:spcPts val="0"/>
              </a:spcBef>
              <a:defRPr/>
            </a:pPr>
            <a:r>
              <a:rPr lang="en-US" sz="2000" b="1" dirty="0" smtClean="0">
                <a:solidFill>
                  <a:srgbClr val="0000CC"/>
                </a:solidFill>
                <a:latin typeface="+mn-lt"/>
                <a:cs typeface="Arial" pitchFamily="34" charset="0"/>
              </a:rPr>
              <a:t>			}	</a:t>
            </a:r>
            <a:r>
              <a:rPr lang="en-US" sz="2000" dirty="0" smtClean="0">
                <a:latin typeface="+mn-lt"/>
                <a:cs typeface="Arial" pitchFamily="34" charset="0"/>
              </a:rPr>
              <a:t>	</a:t>
            </a:r>
          </a:p>
          <a:p>
            <a:pPr marL="342900" indent="-342900" algn="just" eaLnBrk="0" hangingPunct="0">
              <a:lnSpc>
                <a:spcPct val="150000"/>
              </a:lnSpc>
              <a:spcBef>
                <a:spcPts val="0"/>
              </a:spcBef>
              <a:buFont typeface="Wingdings" pitchFamily="2" charset="2"/>
              <a:buChar char="§"/>
              <a:defRPr/>
            </a:pPr>
            <a:endParaRPr lang="en-US" sz="2000" dirty="0" smtClean="0">
              <a:latin typeface="+mn-lt"/>
              <a:cs typeface="Arial" pitchFamily="34" charset="0"/>
            </a:endParaRPr>
          </a:p>
          <a:p>
            <a:pPr marL="342900" indent="-342900" algn="just" eaLnBrk="0" hangingPunct="0">
              <a:lnSpc>
                <a:spcPct val="150000"/>
              </a:lnSpc>
              <a:spcBef>
                <a:spcPts val="0"/>
              </a:spcBef>
              <a:buFont typeface="Wingdings" pitchFamily="2" charset="2"/>
              <a:buChar char="§"/>
              <a:defRPr/>
            </a:pPr>
            <a:r>
              <a:rPr lang="en-US" sz="2000" b="1" dirty="0" smtClean="0">
                <a:latin typeface="+mn-lt"/>
                <a:cs typeface="Arial" pitchFamily="34" charset="0"/>
              </a:rPr>
              <a:t>The function must be called by passing only the name of the array.</a:t>
            </a:r>
          </a:p>
          <a:p>
            <a:pPr marL="1714500" lvl="3" indent="-342900" algn="just" eaLnBrk="0" hangingPunct="0">
              <a:lnSpc>
                <a:spcPct val="150000"/>
              </a:lnSpc>
              <a:spcBef>
                <a:spcPts val="0"/>
              </a:spcBef>
              <a:defRPr/>
            </a:pPr>
            <a:r>
              <a:rPr lang="en-US" sz="2000" dirty="0" smtClean="0">
                <a:latin typeface="+mn-lt"/>
                <a:cs typeface="Arial" pitchFamily="34" charset="0"/>
              </a:rPr>
              <a:t>	</a:t>
            </a:r>
            <a:r>
              <a:rPr lang="en-US" sz="2000" b="1" dirty="0" smtClean="0">
                <a:solidFill>
                  <a:srgbClr val="0000CC"/>
                </a:solidFill>
                <a:latin typeface="+mn-lt"/>
                <a:cs typeface="Arial" pitchFamily="34" charset="0"/>
              </a:rPr>
              <a:t>int a[3][3], </a:t>
            </a:r>
            <a:r>
              <a:rPr lang="en-US" sz="2000" b="1" dirty="0" err="1" smtClean="0">
                <a:solidFill>
                  <a:srgbClr val="0000CC"/>
                </a:solidFill>
                <a:latin typeface="+mn-lt"/>
                <a:cs typeface="Arial" pitchFamily="34" charset="0"/>
              </a:rPr>
              <a:t>row,col</a:t>
            </a:r>
            <a:r>
              <a:rPr lang="en-US" sz="2000" b="1" dirty="0" smtClean="0">
                <a:solidFill>
                  <a:srgbClr val="0000CC"/>
                </a:solidFill>
                <a:latin typeface="+mn-lt"/>
                <a:cs typeface="Arial" pitchFamily="34" charset="0"/>
              </a:rPr>
              <a:t>;</a:t>
            </a:r>
          </a:p>
          <a:p>
            <a:pPr marL="1714500" lvl="3" indent="-342900" algn="just" eaLnBrk="0" hangingPunct="0">
              <a:lnSpc>
                <a:spcPct val="150000"/>
              </a:lnSpc>
              <a:spcBef>
                <a:spcPts val="0"/>
              </a:spcBef>
              <a:defRPr/>
            </a:pPr>
            <a:r>
              <a:rPr lang="en-US" sz="2000" b="1" dirty="0" smtClean="0">
                <a:solidFill>
                  <a:srgbClr val="0000CC"/>
                </a:solidFill>
                <a:latin typeface="+mn-lt"/>
                <a:cs typeface="Arial" pitchFamily="34" charset="0"/>
              </a:rPr>
              <a:t>     </a:t>
            </a:r>
          </a:p>
          <a:p>
            <a:pPr marL="1714500" lvl="3" indent="-342900" algn="just" eaLnBrk="0" hangingPunct="0">
              <a:lnSpc>
                <a:spcPct val="150000"/>
              </a:lnSpc>
              <a:spcBef>
                <a:spcPts val="0"/>
              </a:spcBef>
              <a:defRPr/>
            </a:pPr>
            <a:r>
              <a:rPr lang="en-US" sz="2000" b="1" dirty="0" smtClean="0">
                <a:solidFill>
                  <a:srgbClr val="0000CC"/>
                </a:solidFill>
                <a:latin typeface="+mn-lt"/>
                <a:cs typeface="Arial" pitchFamily="34" charset="0"/>
              </a:rPr>
              <a:t>       void </a:t>
            </a:r>
            <a:r>
              <a:rPr lang="en-US" sz="2000" b="1" dirty="0" err="1" smtClean="0">
                <a:solidFill>
                  <a:srgbClr val="0000CC"/>
                </a:solidFill>
                <a:latin typeface="+mn-lt"/>
                <a:cs typeface="Arial" pitchFamily="34" charset="0"/>
              </a:rPr>
              <a:t>RowCol_Sum</a:t>
            </a:r>
            <a:r>
              <a:rPr lang="en-US" sz="2000" b="1" dirty="0" smtClean="0">
                <a:solidFill>
                  <a:srgbClr val="0000CC"/>
                </a:solidFill>
                <a:latin typeface="+mn-lt"/>
                <a:cs typeface="Arial" pitchFamily="34" charset="0"/>
              </a:rPr>
              <a:t>(int a, int m, int n);</a:t>
            </a:r>
          </a:p>
          <a:p>
            <a:pPr marL="1714500" lvl="3" indent="-342900" algn="just" eaLnBrk="0" hangingPunct="0">
              <a:lnSpc>
                <a:spcPct val="114000"/>
              </a:lnSpc>
              <a:spcBef>
                <a:spcPts val="0"/>
              </a:spcBef>
              <a:defRPr/>
            </a:pPr>
            <a:endParaRPr lang="en-US" sz="2000" b="1" dirty="0" smtClean="0">
              <a:latin typeface="+mn-lt"/>
              <a:cs typeface="Arial"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924800" cy="685800"/>
          </a:xfrm>
        </p:spPr>
        <p:txBody>
          <a:bodyPr>
            <a:noAutofit/>
          </a:bodyPr>
          <a:lstStyle/>
          <a:p>
            <a:pPr algn="just"/>
            <a:r>
              <a:rPr lang="en-US" sz="2000" b="1" dirty="0" smtClean="0"/>
              <a:t>Write a function </a:t>
            </a:r>
            <a:r>
              <a:rPr lang="en-US" sz="2000" b="1" dirty="0" smtClean="0">
                <a:solidFill>
                  <a:srgbClr val="0000CC"/>
                </a:solidFill>
              </a:rPr>
              <a:t>Largest() </a:t>
            </a:r>
            <a:r>
              <a:rPr lang="en-US" sz="2000" b="1" dirty="0" smtClean="0"/>
              <a:t>to find the maximum of a given list of numbers. Write a main program to read N numbers and find the largest among them using this function.</a:t>
            </a:r>
            <a:endParaRPr lang="en-US" sz="2000" b="1" dirty="0"/>
          </a:p>
        </p:txBody>
      </p:sp>
      <p:sp>
        <p:nvSpPr>
          <p:cNvPr id="7" name="Rectangle 6"/>
          <p:cNvSpPr/>
          <p:nvPr/>
        </p:nvSpPr>
        <p:spPr>
          <a:xfrm>
            <a:off x="1219200" y="990600"/>
            <a:ext cx="8229600" cy="5940088"/>
          </a:xfrm>
          <a:prstGeom prst="rect">
            <a:avLst/>
          </a:prstGeom>
        </p:spPr>
        <p:txBody>
          <a:bodyPr>
            <a:spAutoFit/>
          </a:bodyPr>
          <a:lstStyle/>
          <a:p>
            <a:r>
              <a:rPr lang="en-US" altLang="en-US" sz="2000" b="1" dirty="0" smtClean="0">
                <a:solidFill>
                  <a:srgbClr val="0000CC"/>
                </a:solidFill>
                <a:latin typeface="+mn-lt"/>
              </a:rPr>
              <a:t>int Largest( int a[ ], int n)</a:t>
            </a:r>
          </a:p>
          <a:p>
            <a:r>
              <a:rPr lang="en-US" altLang="en-US" sz="2000" b="1" dirty="0" smtClean="0">
                <a:solidFill>
                  <a:srgbClr val="0000CC"/>
                </a:solidFill>
                <a:latin typeface="+mn-lt"/>
              </a:rPr>
              <a:t> {</a:t>
            </a:r>
          </a:p>
          <a:p>
            <a:r>
              <a:rPr lang="en-US" altLang="en-US" sz="2000" b="1" dirty="0" smtClean="0">
                <a:solidFill>
                  <a:srgbClr val="0000CC"/>
                </a:solidFill>
                <a:latin typeface="+mn-lt"/>
              </a:rPr>
              <a:t>     int large=a[0];</a:t>
            </a:r>
          </a:p>
          <a:p>
            <a:r>
              <a:rPr lang="en-US" altLang="en-US" sz="2000" b="1" dirty="0" smtClean="0">
                <a:solidFill>
                  <a:srgbClr val="0000CC"/>
                </a:solidFill>
                <a:latin typeface="+mn-lt"/>
              </a:rPr>
              <a:t>     for(</a:t>
            </a:r>
            <a:r>
              <a:rPr lang="en-US" altLang="en-US" sz="2000" b="1" dirty="0" err="1" smtClean="0">
                <a:solidFill>
                  <a:srgbClr val="0000CC"/>
                </a:solidFill>
                <a:latin typeface="+mn-lt"/>
              </a:rPr>
              <a:t>int</a:t>
            </a:r>
            <a:r>
              <a:rPr lang="en-US" altLang="en-US" sz="2000" b="1" dirty="0" smtClean="0">
                <a:solidFill>
                  <a:srgbClr val="0000CC"/>
                </a:solidFill>
                <a:latin typeface="+mn-lt"/>
              </a:rPr>
              <a:t> </a:t>
            </a:r>
            <a:r>
              <a:rPr lang="en-US" altLang="en-US" sz="2000" b="1" dirty="0" err="1" smtClean="0">
                <a:solidFill>
                  <a:srgbClr val="0000CC"/>
                </a:solidFill>
                <a:latin typeface="+mn-lt"/>
              </a:rPr>
              <a:t>i</a:t>
            </a:r>
            <a:r>
              <a:rPr lang="en-US" altLang="en-US" sz="2000" b="1" dirty="0" smtClean="0">
                <a:solidFill>
                  <a:srgbClr val="0000CC"/>
                </a:solidFill>
                <a:latin typeface="+mn-lt"/>
              </a:rPr>
              <a:t>=1;i&lt;</a:t>
            </a:r>
            <a:r>
              <a:rPr lang="en-US" altLang="en-US" sz="2000" b="1" dirty="0" err="1" smtClean="0">
                <a:solidFill>
                  <a:srgbClr val="0000CC"/>
                </a:solidFill>
                <a:latin typeface="+mn-lt"/>
              </a:rPr>
              <a:t>n;i</a:t>
            </a:r>
            <a:r>
              <a:rPr lang="en-US" altLang="en-US" sz="2000" b="1" dirty="0" smtClean="0">
                <a:solidFill>
                  <a:srgbClr val="0000CC"/>
                </a:solidFill>
                <a:latin typeface="+mn-lt"/>
              </a:rPr>
              <a:t>++)</a:t>
            </a:r>
          </a:p>
          <a:p>
            <a:r>
              <a:rPr lang="en-US" altLang="en-US" sz="2000" b="1" dirty="0" smtClean="0">
                <a:solidFill>
                  <a:srgbClr val="0000CC"/>
                </a:solidFill>
                <a:latin typeface="+mn-lt"/>
              </a:rPr>
              <a:t>	if (a[</a:t>
            </a:r>
            <a:r>
              <a:rPr lang="en-US" altLang="en-US" sz="2000" b="1" dirty="0" err="1" smtClean="0">
                <a:solidFill>
                  <a:srgbClr val="0000CC"/>
                </a:solidFill>
                <a:latin typeface="+mn-lt"/>
              </a:rPr>
              <a:t>i</a:t>
            </a:r>
            <a:r>
              <a:rPr lang="en-US" altLang="en-US" sz="2000" b="1" dirty="0" smtClean="0">
                <a:solidFill>
                  <a:srgbClr val="0000CC"/>
                </a:solidFill>
                <a:latin typeface="+mn-lt"/>
              </a:rPr>
              <a:t>]&gt;large) large = a[</a:t>
            </a:r>
            <a:r>
              <a:rPr lang="en-US" altLang="en-US" sz="2000" b="1" dirty="0" err="1" smtClean="0">
                <a:solidFill>
                  <a:srgbClr val="0000CC"/>
                </a:solidFill>
                <a:latin typeface="+mn-lt"/>
              </a:rPr>
              <a:t>i</a:t>
            </a:r>
            <a:r>
              <a:rPr lang="en-US" altLang="en-US" sz="2000" b="1" dirty="0" smtClean="0">
                <a:solidFill>
                  <a:srgbClr val="0000CC"/>
                </a:solidFill>
                <a:latin typeface="+mn-lt"/>
              </a:rPr>
              <a:t>];</a:t>
            </a:r>
          </a:p>
          <a:p>
            <a:r>
              <a:rPr lang="en-US" altLang="en-US" sz="2000" b="1" dirty="0" smtClean="0">
                <a:solidFill>
                  <a:srgbClr val="0000CC"/>
                </a:solidFill>
                <a:latin typeface="+mn-lt"/>
              </a:rPr>
              <a:t>     return (large);</a:t>
            </a:r>
          </a:p>
          <a:p>
            <a:r>
              <a:rPr lang="en-US" altLang="en-US" sz="2000" b="1" dirty="0" smtClean="0">
                <a:solidFill>
                  <a:srgbClr val="0000CC"/>
                </a:solidFill>
                <a:latin typeface="+mn-lt"/>
              </a:rPr>
              <a:t> }</a:t>
            </a:r>
          </a:p>
          <a:p>
            <a:pPr>
              <a:defRPr/>
            </a:pPr>
            <a:endParaRPr lang="en-US" sz="2000" b="1" dirty="0" smtClean="0">
              <a:latin typeface="+mn-lt"/>
            </a:endParaRPr>
          </a:p>
          <a:p>
            <a:pPr>
              <a:defRPr/>
            </a:pPr>
            <a:r>
              <a:rPr lang="en-US" sz="2000" b="1" dirty="0" smtClean="0">
                <a:latin typeface="+mn-lt"/>
              </a:rPr>
              <a:t>void </a:t>
            </a:r>
            <a:r>
              <a:rPr lang="en-US" sz="2000" b="1" dirty="0">
                <a:latin typeface="+mn-lt"/>
              </a:rPr>
              <a:t>main</a:t>
            </a:r>
            <a:r>
              <a:rPr lang="en-US" sz="2000" b="1" dirty="0" smtClean="0">
                <a:latin typeface="+mn-lt"/>
              </a:rPr>
              <a:t>()</a:t>
            </a:r>
          </a:p>
          <a:p>
            <a:pPr>
              <a:defRPr/>
            </a:pPr>
            <a:r>
              <a:rPr lang="en-US" sz="2000" b="1" dirty="0" smtClean="0">
                <a:latin typeface="+mn-lt"/>
              </a:rPr>
              <a:t> </a:t>
            </a:r>
            <a:r>
              <a:rPr lang="en-US" sz="2000" b="1" dirty="0">
                <a:latin typeface="+mn-lt"/>
              </a:rPr>
              <a:t>{</a:t>
            </a:r>
          </a:p>
          <a:p>
            <a:pPr>
              <a:defRPr/>
            </a:pPr>
            <a:r>
              <a:rPr lang="en-US" sz="2000" b="1" dirty="0">
                <a:latin typeface="+mn-lt"/>
              </a:rPr>
              <a:t> </a:t>
            </a:r>
            <a:r>
              <a:rPr lang="en-US" sz="2000" b="1" dirty="0" smtClean="0">
                <a:latin typeface="+mn-lt"/>
              </a:rPr>
              <a:t>      int </a:t>
            </a:r>
            <a:r>
              <a:rPr lang="en-US" sz="2000" b="1" dirty="0">
                <a:latin typeface="+mn-lt"/>
              </a:rPr>
              <a:t>n, a[20</a:t>
            </a:r>
            <a:r>
              <a:rPr lang="en-US" sz="2000" b="1" dirty="0" smtClean="0">
                <a:latin typeface="+mn-lt"/>
              </a:rPr>
              <a:t>],biggest;</a:t>
            </a:r>
            <a:endParaRPr lang="en-US" sz="2000" b="1" dirty="0">
              <a:latin typeface="+mn-lt"/>
            </a:endParaRPr>
          </a:p>
          <a:p>
            <a:pPr>
              <a:defRPr/>
            </a:pPr>
            <a:r>
              <a:rPr lang="en-US" sz="2000" b="1" dirty="0" smtClean="0">
                <a:latin typeface="+mn-lt"/>
              </a:rPr>
              <a:t>       </a:t>
            </a:r>
            <a:r>
              <a:rPr lang="en-US" sz="2000" b="1" dirty="0" err="1" smtClean="0">
                <a:latin typeface="+mn-lt"/>
              </a:rPr>
              <a:t>cout</a:t>
            </a:r>
            <a:r>
              <a:rPr lang="en-US" sz="2000" b="1" dirty="0">
                <a:latin typeface="+mn-lt"/>
              </a:rPr>
              <a:t>&lt;&lt;"\</a:t>
            </a:r>
            <a:r>
              <a:rPr lang="en-US" sz="2000" b="1" dirty="0" err="1">
                <a:latin typeface="+mn-lt"/>
              </a:rPr>
              <a:t>nEnter</a:t>
            </a:r>
            <a:r>
              <a:rPr lang="en-US" sz="2000" b="1" dirty="0">
                <a:latin typeface="+mn-lt"/>
              </a:rPr>
              <a:t> the limit \n";</a:t>
            </a:r>
          </a:p>
          <a:p>
            <a:pPr>
              <a:defRPr/>
            </a:pPr>
            <a:r>
              <a:rPr lang="en-US" sz="2000" b="1" dirty="0">
                <a:latin typeface="+mn-lt"/>
              </a:rPr>
              <a:t> </a:t>
            </a:r>
            <a:r>
              <a:rPr lang="en-US" sz="2000" b="1" dirty="0" smtClean="0">
                <a:latin typeface="+mn-lt"/>
              </a:rPr>
              <a:t>      </a:t>
            </a:r>
            <a:r>
              <a:rPr lang="en-US" sz="2000" b="1" dirty="0" err="1" smtClean="0">
                <a:latin typeface="+mn-lt"/>
              </a:rPr>
              <a:t>cin</a:t>
            </a:r>
            <a:r>
              <a:rPr lang="en-US" sz="2000" b="1" dirty="0">
                <a:latin typeface="+mn-lt"/>
              </a:rPr>
              <a:t>&gt;&gt;n;</a:t>
            </a:r>
          </a:p>
          <a:p>
            <a:pPr>
              <a:defRPr/>
            </a:pPr>
            <a:r>
              <a:rPr lang="en-US" sz="2000" b="1" dirty="0" smtClean="0">
                <a:latin typeface="+mn-lt"/>
              </a:rPr>
              <a:t>       </a:t>
            </a:r>
            <a:r>
              <a:rPr lang="en-US" sz="2000" b="1" dirty="0" err="1" smtClean="0">
                <a:latin typeface="+mn-lt"/>
              </a:rPr>
              <a:t>cout</a:t>
            </a:r>
            <a:r>
              <a:rPr lang="en-US" sz="2000" b="1" dirty="0">
                <a:latin typeface="+mn-lt"/>
              </a:rPr>
              <a:t>&lt;&lt;"\</a:t>
            </a:r>
            <a:r>
              <a:rPr lang="en-US" sz="2000" b="1" dirty="0" err="1">
                <a:latin typeface="+mn-lt"/>
              </a:rPr>
              <a:t>nEnter</a:t>
            </a:r>
            <a:r>
              <a:rPr lang="en-US" sz="2000" b="1" dirty="0">
                <a:latin typeface="+mn-lt"/>
              </a:rPr>
              <a:t> the values: \n";</a:t>
            </a:r>
          </a:p>
          <a:p>
            <a:pPr>
              <a:defRPr/>
            </a:pPr>
            <a:r>
              <a:rPr lang="en-US" sz="2000" b="1" dirty="0">
                <a:latin typeface="+mn-lt"/>
              </a:rPr>
              <a:t> </a:t>
            </a:r>
            <a:r>
              <a:rPr lang="en-US" sz="2000" b="1" dirty="0" smtClean="0">
                <a:latin typeface="+mn-lt"/>
              </a:rPr>
              <a:t>      for </a:t>
            </a:r>
            <a:r>
              <a:rPr lang="en-US" sz="2000" b="1" dirty="0">
                <a:latin typeface="+mn-lt"/>
              </a:rPr>
              <a:t>(int </a:t>
            </a:r>
            <a:r>
              <a:rPr lang="en-US" sz="2000" b="1" dirty="0" err="1">
                <a:latin typeface="+mn-lt"/>
              </a:rPr>
              <a:t>i</a:t>
            </a:r>
            <a:r>
              <a:rPr lang="en-US" sz="2000" b="1" dirty="0">
                <a:latin typeface="+mn-lt"/>
              </a:rPr>
              <a:t>=0; </a:t>
            </a:r>
            <a:r>
              <a:rPr lang="en-US" sz="2000" b="1" dirty="0" err="1">
                <a:latin typeface="+mn-lt"/>
              </a:rPr>
              <a:t>i</a:t>
            </a:r>
            <a:r>
              <a:rPr lang="en-US" sz="2000" b="1" dirty="0">
                <a:latin typeface="+mn-lt"/>
              </a:rPr>
              <a:t>&lt;n; </a:t>
            </a:r>
            <a:r>
              <a:rPr lang="en-US" sz="2000" b="1" dirty="0" err="1">
                <a:latin typeface="+mn-lt"/>
              </a:rPr>
              <a:t>i</a:t>
            </a:r>
            <a:r>
              <a:rPr lang="en-US" sz="2000" b="1" dirty="0">
                <a:latin typeface="+mn-lt"/>
              </a:rPr>
              <a:t>++)</a:t>
            </a:r>
          </a:p>
          <a:p>
            <a:pPr>
              <a:defRPr/>
            </a:pPr>
            <a:r>
              <a:rPr lang="en-US" sz="2000" b="1" dirty="0">
                <a:latin typeface="+mn-lt"/>
              </a:rPr>
              <a:t>  </a:t>
            </a:r>
            <a:r>
              <a:rPr lang="en-US" sz="2000" b="1" dirty="0" smtClean="0">
                <a:latin typeface="+mn-lt"/>
              </a:rPr>
              <a:t>                 </a:t>
            </a:r>
            <a:r>
              <a:rPr lang="en-US" sz="2000" b="1" dirty="0" err="1" smtClean="0">
                <a:latin typeface="+mn-lt"/>
              </a:rPr>
              <a:t>cin</a:t>
            </a:r>
            <a:r>
              <a:rPr lang="en-US" sz="2000" b="1" dirty="0">
                <a:latin typeface="+mn-lt"/>
              </a:rPr>
              <a:t>&gt;&gt;a[</a:t>
            </a:r>
            <a:r>
              <a:rPr lang="en-US" sz="2000" b="1" dirty="0" err="1">
                <a:latin typeface="+mn-lt"/>
              </a:rPr>
              <a:t>i</a:t>
            </a:r>
            <a:r>
              <a:rPr lang="en-US" sz="2000" b="1" dirty="0" smtClean="0">
                <a:latin typeface="+mn-lt"/>
              </a:rPr>
              <a:t>];</a:t>
            </a:r>
          </a:p>
          <a:p>
            <a:pPr>
              <a:defRPr/>
            </a:pPr>
            <a:r>
              <a:rPr lang="en-US" sz="2000" b="1" dirty="0" smtClean="0">
                <a:latin typeface="+mn-lt"/>
              </a:rPr>
              <a:t>       </a:t>
            </a:r>
            <a:r>
              <a:rPr lang="en-US" sz="2000" b="1" dirty="0" smtClean="0">
                <a:solidFill>
                  <a:srgbClr val="0000CC"/>
                </a:solidFill>
                <a:latin typeface="+mn-lt"/>
              </a:rPr>
              <a:t>biggest= Largest(a, n)		</a:t>
            </a:r>
            <a:r>
              <a:rPr lang="en-US" sz="2000" b="1" dirty="0" smtClean="0">
                <a:solidFill>
                  <a:srgbClr val="800000"/>
                </a:solidFill>
                <a:latin typeface="+mn-lt"/>
              </a:rPr>
              <a:t>//Function call</a:t>
            </a:r>
            <a:endParaRPr lang="en-US" sz="2000" b="1" dirty="0">
              <a:solidFill>
                <a:srgbClr val="800000"/>
              </a:solidFill>
              <a:latin typeface="+mn-lt"/>
            </a:endParaRPr>
          </a:p>
          <a:p>
            <a:pPr>
              <a:defRPr/>
            </a:pPr>
            <a:r>
              <a:rPr lang="en-US" sz="2000" b="1" dirty="0" smtClean="0">
                <a:latin typeface="+mn-lt"/>
              </a:rPr>
              <a:t>       </a:t>
            </a:r>
            <a:r>
              <a:rPr lang="en-US" sz="2000" b="1" dirty="0" err="1" smtClean="0">
                <a:latin typeface="+mn-lt"/>
              </a:rPr>
              <a:t>cout</a:t>
            </a:r>
            <a:r>
              <a:rPr lang="en-US" sz="2000" b="1" dirty="0">
                <a:latin typeface="+mn-lt"/>
              </a:rPr>
              <a:t>&lt;&lt;“Largest element in the array: </a:t>
            </a:r>
            <a:r>
              <a:rPr lang="en-US" sz="2000" b="1" dirty="0" smtClean="0">
                <a:latin typeface="+mn-lt"/>
              </a:rPr>
              <a:t>"&lt;&lt;biggest; </a:t>
            </a:r>
            <a:endParaRPr lang="en-US" sz="2000" b="1" dirty="0">
              <a:latin typeface="+mn-lt"/>
            </a:endParaRPr>
          </a:p>
          <a:p>
            <a:pPr>
              <a:defRPr/>
            </a:pPr>
            <a:r>
              <a:rPr lang="en-US" sz="2000" b="1" dirty="0">
                <a:latin typeface="+mn-lt"/>
              </a:rPr>
              <a:t>}</a:t>
            </a:r>
          </a:p>
        </p:txBody>
      </p:sp>
      <p:sp>
        <p:nvSpPr>
          <p:cNvPr id="17417" name="Rectangle 10"/>
          <p:cNvSpPr>
            <a:spLocks noChangeArrowheads="1"/>
          </p:cNvSpPr>
          <p:nvPr/>
        </p:nvSpPr>
        <p:spPr bwMode="auto">
          <a:xfrm>
            <a:off x="5029200" y="990600"/>
            <a:ext cx="3581400" cy="708025"/>
          </a:xfrm>
          <a:prstGeom prst="rect">
            <a:avLst/>
          </a:prstGeom>
          <a:noFill/>
          <a:ln w="28575">
            <a:solidFill>
              <a:srgbClr val="FF0000"/>
            </a:solidFill>
            <a:miter lim="800000"/>
            <a:headEnd/>
            <a:tailEnd/>
          </a:ln>
        </p:spPr>
        <p:txBody>
          <a:bodyPr>
            <a:spAutoFit/>
          </a:bodyPr>
          <a:lstStyle/>
          <a:p>
            <a:r>
              <a:rPr lang="en-US" altLang="en-US" sz="2000" b="1" dirty="0">
                <a:solidFill>
                  <a:srgbClr val="800000"/>
                </a:solidFill>
                <a:latin typeface="+mn-lt"/>
              </a:rPr>
              <a:t>Array name is passed  along with number of elements</a:t>
            </a:r>
          </a:p>
        </p:txBody>
      </p:sp>
      <p:sp>
        <p:nvSpPr>
          <p:cNvPr id="17418" name="Line 10"/>
          <p:cNvSpPr>
            <a:spLocks noChangeShapeType="1"/>
          </p:cNvSpPr>
          <p:nvPr/>
        </p:nvSpPr>
        <p:spPr bwMode="auto">
          <a:xfrm flipH="1" flipV="1">
            <a:off x="3886200" y="1219201"/>
            <a:ext cx="1143000" cy="76200"/>
          </a:xfrm>
          <a:prstGeom prst="line">
            <a:avLst/>
          </a:prstGeom>
          <a:noFill/>
          <a:ln w="38100" cap="sq">
            <a:solidFill>
              <a:srgbClr val="FF0000"/>
            </a:solidFill>
            <a:round/>
            <a:headEnd type="none" w="sm" len="sm"/>
            <a:tailEnd type="triangle" w="med" len="lg"/>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4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417" grpId="0" animBg="1"/>
      <p:bldP spid="174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199" y="152400"/>
            <a:ext cx="7924801" cy="685800"/>
          </a:xfrm>
        </p:spPr>
        <p:txBody>
          <a:bodyPr>
            <a:noAutofit/>
          </a:bodyPr>
          <a:lstStyle/>
          <a:p>
            <a:r>
              <a:rPr lang="en-US" sz="1800" b="1" dirty="0" smtClean="0">
                <a:latin typeface="+mn-lt"/>
              </a:rPr>
              <a:t>Write a function </a:t>
            </a:r>
            <a:r>
              <a:rPr lang="en-US" sz="1800" b="1" dirty="0" err="1" smtClean="0">
                <a:solidFill>
                  <a:srgbClr val="0000CC"/>
                </a:solidFill>
                <a:latin typeface="+mn-lt"/>
              </a:rPr>
              <a:t>CornerSum</a:t>
            </a:r>
            <a:r>
              <a:rPr lang="en-US" sz="1800" b="1" dirty="0" smtClean="0">
                <a:solidFill>
                  <a:srgbClr val="0000CC"/>
                </a:solidFill>
                <a:latin typeface="+mn-lt"/>
              </a:rPr>
              <a:t>()</a:t>
            </a:r>
            <a:r>
              <a:rPr lang="en-US" sz="1800" b="1" dirty="0" smtClean="0">
                <a:latin typeface="+mn-lt"/>
              </a:rPr>
              <a:t> which takes as parameter a matrix, no. of rows and no. of  columns of the matrix and returns the sum of the elements in the four corners of the matrix. Write a main function to test the function.</a:t>
            </a:r>
            <a:endParaRPr lang="en-US" sz="1800" b="1" i="1" dirty="0">
              <a:solidFill>
                <a:srgbClr val="002060"/>
              </a:solidFill>
              <a:latin typeface="+mn-lt"/>
            </a:endParaRPr>
          </a:p>
        </p:txBody>
      </p:sp>
      <p:sp>
        <p:nvSpPr>
          <p:cNvPr id="6" name="Rectangle 5"/>
          <p:cNvSpPr/>
          <p:nvPr/>
        </p:nvSpPr>
        <p:spPr>
          <a:xfrm>
            <a:off x="1295400" y="990600"/>
            <a:ext cx="7848600" cy="5339923"/>
          </a:xfrm>
          <a:prstGeom prst="rect">
            <a:avLst/>
          </a:prstGeom>
        </p:spPr>
        <p:txBody>
          <a:bodyPr wrap="square">
            <a:spAutoFit/>
          </a:bodyPr>
          <a:lstStyle/>
          <a:p>
            <a:pPr algn="just"/>
            <a:r>
              <a:rPr lang="en-US" sz="1900" b="1" dirty="0" smtClean="0">
                <a:latin typeface="+mn-lt"/>
              </a:rPr>
              <a:t>   </a:t>
            </a:r>
          </a:p>
          <a:p>
            <a:r>
              <a:rPr lang="en-US" sz="1900" b="1" dirty="0" smtClean="0">
                <a:latin typeface="+mn-lt"/>
              </a:rPr>
              <a:t>int </a:t>
            </a:r>
            <a:r>
              <a:rPr lang="en-US" sz="1900" b="1" dirty="0" err="1" smtClean="0">
                <a:latin typeface="+mn-lt"/>
              </a:rPr>
              <a:t>CornerSum</a:t>
            </a:r>
            <a:r>
              <a:rPr lang="en-US" sz="1900" b="1" dirty="0" smtClean="0">
                <a:latin typeface="+mn-lt"/>
              </a:rPr>
              <a:t>(int a[][10], int m, int n)  					</a:t>
            </a:r>
          </a:p>
          <a:p>
            <a:r>
              <a:rPr lang="en-US" sz="1900" b="1" dirty="0" smtClean="0">
                <a:latin typeface="+mn-lt"/>
              </a:rPr>
              <a:t>{</a:t>
            </a:r>
          </a:p>
          <a:p>
            <a:r>
              <a:rPr lang="en-US" sz="1900" b="1" dirty="0" smtClean="0">
                <a:latin typeface="+mn-lt"/>
              </a:rPr>
              <a:t>        </a:t>
            </a:r>
            <a:r>
              <a:rPr lang="en-US" sz="1900" b="1" dirty="0" err="1" smtClean="0">
                <a:latin typeface="+mn-lt"/>
              </a:rPr>
              <a:t>cout</a:t>
            </a:r>
            <a:r>
              <a:rPr lang="en-US" sz="1900" b="1" dirty="0" smtClean="0">
                <a:latin typeface="+mn-lt"/>
              </a:rPr>
              <a:t>&lt;&lt;“The corner elements are \n”;</a:t>
            </a:r>
          </a:p>
          <a:p>
            <a:r>
              <a:rPr lang="en-US" sz="1900" b="1" dirty="0" smtClean="0">
                <a:latin typeface="+mn-lt"/>
              </a:rPr>
              <a:t>        </a:t>
            </a:r>
            <a:r>
              <a:rPr lang="en-US" sz="1800" b="1" dirty="0" err="1" smtClean="0">
                <a:latin typeface="+mn-lt"/>
              </a:rPr>
              <a:t>cout</a:t>
            </a:r>
            <a:r>
              <a:rPr lang="en-US" sz="1800" b="1" dirty="0" smtClean="0">
                <a:latin typeface="+mn-lt"/>
              </a:rPr>
              <a:t>&lt;&lt; a[0][0] &lt;&lt; “\t” &lt;&lt; a[0][n-1] &lt;&lt; “\n” &lt;&lt; a[m-1][0] &lt;&lt;“\n&lt;&lt; a[m-1][n-1]</a:t>
            </a:r>
          </a:p>
          <a:p>
            <a:r>
              <a:rPr lang="en-US" sz="1800" b="1" dirty="0" smtClean="0">
                <a:latin typeface="+mn-lt"/>
              </a:rPr>
              <a:t> </a:t>
            </a:r>
          </a:p>
          <a:p>
            <a:r>
              <a:rPr lang="en-US" sz="1900" b="1" dirty="0" smtClean="0">
                <a:latin typeface="+mn-lt"/>
              </a:rPr>
              <a:t>        </a:t>
            </a:r>
            <a:r>
              <a:rPr lang="en-US" sz="1900" b="1" dirty="0" smtClean="0">
                <a:solidFill>
                  <a:srgbClr val="0000CC"/>
                </a:solidFill>
                <a:latin typeface="+mn-lt"/>
              </a:rPr>
              <a:t>return( a[0][0] + a[0][n-1] + a[m-1][0] + a[m-1][n-1] );</a:t>
            </a:r>
          </a:p>
          <a:p>
            <a:r>
              <a:rPr lang="en-US" sz="1900" b="1" dirty="0" smtClean="0">
                <a:latin typeface="+mn-lt"/>
              </a:rPr>
              <a:t>}</a:t>
            </a:r>
          </a:p>
          <a:p>
            <a:endParaRPr lang="en-US" sz="1900" b="1" dirty="0" smtClean="0">
              <a:latin typeface="+mn-lt"/>
            </a:endParaRPr>
          </a:p>
          <a:p>
            <a:r>
              <a:rPr lang="en-US" sz="1900" b="1" dirty="0" smtClean="0">
                <a:latin typeface="+mn-lt"/>
              </a:rPr>
              <a:t> </a:t>
            </a:r>
          </a:p>
          <a:p>
            <a:r>
              <a:rPr lang="en-US" sz="1900" b="1" dirty="0" smtClean="0">
                <a:latin typeface="+mn-lt"/>
              </a:rPr>
              <a:t>int main()</a:t>
            </a:r>
          </a:p>
          <a:p>
            <a:r>
              <a:rPr lang="en-US" sz="1900" b="1" dirty="0" smtClean="0">
                <a:latin typeface="+mn-lt"/>
              </a:rPr>
              <a:t>{</a:t>
            </a:r>
          </a:p>
          <a:p>
            <a:r>
              <a:rPr lang="en-US" sz="1900" b="1" dirty="0" smtClean="0">
                <a:latin typeface="+mn-lt"/>
              </a:rPr>
              <a:t> int </a:t>
            </a:r>
            <a:r>
              <a:rPr lang="en-US" sz="1900" b="1" dirty="0" err="1" smtClean="0">
                <a:latin typeface="+mn-lt"/>
              </a:rPr>
              <a:t>i</a:t>
            </a:r>
            <a:r>
              <a:rPr lang="en-US" sz="1900" b="1" dirty="0" smtClean="0">
                <a:latin typeface="+mn-lt"/>
              </a:rPr>
              <a:t>, j, m, n, a[10][10], </a:t>
            </a:r>
            <a:r>
              <a:rPr lang="en-US" sz="1900" b="1" dirty="0" err="1" smtClean="0">
                <a:latin typeface="+mn-lt"/>
              </a:rPr>
              <a:t>corner_sum</a:t>
            </a:r>
            <a:r>
              <a:rPr lang="en-US" sz="1900" b="1" dirty="0" smtClean="0">
                <a:latin typeface="+mn-lt"/>
              </a:rPr>
              <a:t>;</a:t>
            </a:r>
          </a:p>
          <a:p>
            <a:r>
              <a:rPr lang="en-US" sz="1900" b="1" dirty="0" smtClean="0">
                <a:latin typeface="+mn-lt"/>
              </a:rPr>
              <a:t> </a:t>
            </a:r>
          </a:p>
          <a:p>
            <a:r>
              <a:rPr lang="en-US" sz="1900" b="1" dirty="0" smtClean="0">
                <a:latin typeface="+mn-lt"/>
              </a:rPr>
              <a:t> </a:t>
            </a:r>
            <a:r>
              <a:rPr lang="en-US" sz="1900" b="1" dirty="0" err="1" smtClean="0">
                <a:latin typeface="+mn-lt"/>
              </a:rPr>
              <a:t>cout</a:t>
            </a:r>
            <a:r>
              <a:rPr lang="en-US" sz="1900" b="1" dirty="0" smtClean="0">
                <a:latin typeface="+mn-lt"/>
              </a:rPr>
              <a:t>&lt;&lt; "Enter the number of ROWS and COLUMNS";</a:t>
            </a:r>
          </a:p>
          <a:p>
            <a:r>
              <a:rPr lang="en-US" sz="1900" b="1" dirty="0" smtClean="0">
                <a:latin typeface="+mn-lt"/>
              </a:rPr>
              <a:t> </a:t>
            </a:r>
            <a:r>
              <a:rPr lang="en-US" sz="1900" b="1" dirty="0" err="1" smtClean="0">
                <a:latin typeface="+mn-lt"/>
              </a:rPr>
              <a:t>cin</a:t>
            </a:r>
            <a:r>
              <a:rPr lang="en-US" sz="1900" b="1" dirty="0" smtClean="0">
                <a:latin typeface="+mn-lt"/>
              </a:rPr>
              <a:t>&gt;&gt;m&gt;&gt;n;</a:t>
            </a:r>
          </a:p>
          <a:p>
            <a:r>
              <a:rPr lang="en-US" sz="1900" b="1" dirty="0" smtClean="0">
                <a:latin typeface="+mn-lt"/>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2400" b="1" i="1" dirty="0" smtClean="0">
                <a:solidFill>
                  <a:srgbClr val="002060"/>
                </a:solidFill>
              </a:rPr>
              <a:t> </a:t>
            </a:r>
            <a:r>
              <a:rPr lang="en-US" sz="2400" b="1" i="1" dirty="0" err="1" smtClean="0">
                <a:solidFill>
                  <a:srgbClr val="002060"/>
                </a:solidFill>
              </a:rPr>
              <a:t>CornerSum</a:t>
            </a:r>
            <a:r>
              <a:rPr lang="en-US" sz="2400" b="1" i="1" dirty="0" smtClean="0">
                <a:solidFill>
                  <a:srgbClr val="002060"/>
                </a:solidFill>
              </a:rPr>
              <a:t>() </a:t>
            </a:r>
            <a:r>
              <a:rPr lang="en-US" sz="2400" b="1" i="1" dirty="0" err="1" smtClean="0">
                <a:solidFill>
                  <a:srgbClr val="002060"/>
                </a:solidFill>
              </a:rPr>
              <a:t>contd</a:t>
            </a:r>
            <a:r>
              <a:rPr lang="en-US" sz="2400" b="1" i="1" dirty="0" smtClean="0">
                <a:solidFill>
                  <a:srgbClr val="002060"/>
                </a:solidFill>
              </a:rPr>
              <a:t>….</a:t>
            </a:r>
            <a:endParaRPr lang="en-US" sz="2400" b="1" i="1" dirty="0">
              <a:solidFill>
                <a:srgbClr val="002060"/>
              </a:solidFill>
            </a:endParaRPr>
          </a:p>
        </p:txBody>
      </p:sp>
      <p:sp>
        <p:nvSpPr>
          <p:cNvPr id="6" name="Rectangle 5"/>
          <p:cNvSpPr/>
          <p:nvPr/>
        </p:nvSpPr>
        <p:spPr>
          <a:xfrm>
            <a:off x="1295400" y="990600"/>
            <a:ext cx="7848600" cy="5940088"/>
          </a:xfrm>
          <a:prstGeom prst="rect">
            <a:avLst/>
          </a:prstGeom>
        </p:spPr>
        <p:txBody>
          <a:bodyPr wrap="square">
            <a:spAutoFit/>
          </a:bodyPr>
          <a:lstStyle/>
          <a:p>
            <a:pPr algn="just"/>
            <a:r>
              <a:rPr lang="en-US" sz="1900" dirty="0" smtClean="0">
                <a:latin typeface="+mn-lt"/>
              </a:rPr>
              <a:t> </a:t>
            </a:r>
            <a:r>
              <a:rPr lang="en-US" sz="1900" b="1" dirty="0" err="1" smtClean="0">
                <a:latin typeface="+mn-lt"/>
              </a:rPr>
              <a:t>cout</a:t>
            </a:r>
            <a:r>
              <a:rPr lang="en-US" sz="1900" b="1" dirty="0" smtClean="0">
                <a:latin typeface="+mn-lt"/>
              </a:rPr>
              <a:t>&lt;&lt;" Enter elements of matrix";</a:t>
            </a:r>
          </a:p>
          <a:p>
            <a:r>
              <a:rPr lang="en-US" sz="1900" b="1" dirty="0" smtClean="0">
                <a:latin typeface="+mn-lt"/>
              </a:rPr>
              <a:t> for(</a:t>
            </a:r>
            <a:r>
              <a:rPr lang="en-US" sz="1900" b="1" dirty="0" err="1" smtClean="0">
                <a:latin typeface="+mn-lt"/>
              </a:rPr>
              <a:t>i</a:t>
            </a:r>
            <a:r>
              <a:rPr lang="en-US" sz="1900" b="1" dirty="0" smtClean="0">
                <a:latin typeface="+mn-lt"/>
              </a:rPr>
              <a:t>=0;i&lt;</a:t>
            </a:r>
            <a:r>
              <a:rPr lang="en-US" sz="1900" b="1" dirty="0" err="1" smtClean="0">
                <a:latin typeface="+mn-lt"/>
              </a:rPr>
              <a:t>m;i</a:t>
            </a:r>
            <a:r>
              <a:rPr lang="en-US" sz="1900" b="1" dirty="0" smtClean="0">
                <a:latin typeface="+mn-lt"/>
              </a:rPr>
              <a:t>++)</a:t>
            </a:r>
          </a:p>
          <a:p>
            <a:r>
              <a:rPr lang="en-US" sz="1900" b="1" dirty="0" smtClean="0">
                <a:latin typeface="+mn-lt"/>
              </a:rPr>
              <a:t> 	for(j=0;j&lt;</a:t>
            </a:r>
            <a:r>
              <a:rPr lang="en-US" sz="1900" b="1" dirty="0" err="1" smtClean="0">
                <a:latin typeface="+mn-lt"/>
              </a:rPr>
              <a:t>n;j</a:t>
            </a:r>
            <a:r>
              <a:rPr lang="en-US" sz="1900" b="1" dirty="0" smtClean="0">
                <a:latin typeface="+mn-lt"/>
              </a:rPr>
              <a:t>++)</a:t>
            </a:r>
          </a:p>
          <a:p>
            <a:r>
              <a:rPr lang="en-US" sz="1900" b="1" dirty="0" smtClean="0">
                <a:latin typeface="+mn-lt"/>
              </a:rPr>
              <a:t>		 </a:t>
            </a:r>
            <a:r>
              <a:rPr lang="en-US" sz="1900" b="1" dirty="0" err="1" smtClean="0">
                <a:latin typeface="+mn-lt"/>
              </a:rPr>
              <a:t>cin</a:t>
            </a:r>
            <a:r>
              <a:rPr lang="en-US" sz="1900" b="1" dirty="0" smtClean="0">
                <a:latin typeface="+mn-lt"/>
              </a:rPr>
              <a:t>&gt;&gt;a[</a:t>
            </a:r>
            <a:r>
              <a:rPr lang="en-US" sz="1900" b="1" dirty="0" err="1" smtClean="0">
                <a:latin typeface="+mn-lt"/>
              </a:rPr>
              <a:t>i</a:t>
            </a:r>
            <a:r>
              <a:rPr lang="en-US" sz="1900" b="1" dirty="0" smtClean="0">
                <a:latin typeface="+mn-lt"/>
              </a:rPr>
              <a:t>][j];</a:t>
            </a:r>
          </a:p>
          <a:p>
            <a:r>
              <a:rPr lang="en-US" sz="1900" b="1" dirty="0" smtClean="0">
                <a:latin typeface="+mn-lt"/>
              </a:rPr>
              <a:t> </a:t>
            </a:r>
          </a:p>
          <a:p>
            <a:r>
              <a:rPr lang="en-US" sz="1900" b="1" dirty="0" smtClean="0">
                <a:latin typeface="+mn-lt"/>
              </a:rPr>
              <a:t> </a:t>
            </a:r>
            <a:r>
              <a:rPr lang="en-US" sz="1900" b="1" dirty="0" err="1" smtClean="0">
                <a:latin typeface="+mn-lt"/>
              </a:rPr>
              <a:t>cout</a:t>
            </a:r>
            <a:r>
              <a:rPr lang="en-US" sz="1900" b="1" dirty="0" smtClean="0">
                <a:latin typeface="+mn-lt"/>
              </a:rPr>
              <a:t>&lt;&lt;" The elements of matrix are:\n";</a:t>
            </a:r>
          </a:p>
          <a:p>
            <a:r>
              <a:rPr lang="en-US" sz="1900" b="1" dirty="0" smtClean="0">
                <a:latin typeface="+mn-lt"/>
              </a:rPr>
              <a:t> for(</a:t>
            </a:r>
            <a:r>
              <a:rPr lang="en-US" sz="1900" b="1" dirty="0" err="1" smtClean="0">
                <a:latin typeface="+mn-lt"/>
              </a:rPr>
              <a:t>i</a:t>
            </a:r>
            <a:r>
              <a:rPr lang="en-US" sz="1900" b="1" dirty="0" smtClean="0">
                <a:latin typeface="+mn-lt"/>
              </a:rPr>
              <a:t>=0;i&lt;</a:t>
            </a:r>
            <a:r>
              <a:rPr lang="en-US" sz="1900" b="1" dirty="0" err="1" smtClean="0">
                <a:latin typeface="+mn-lt"/>
              </a:rPr>
              <a:t>m;i</a:t>
            </a:r>
            <a:r>
              <a:rPr lang="en-US" sz="1900" b="1" dirty="0" smtClean="0">
                <a:latin typeface="+mn-lt"/>
              </a:rPr>
              <a:t>++)</a:t>
            </a:r>
          </a:p>
          <a:p>
            <a:r>
              <a:rPr lang="en-US" sz="1900" b="1" dirty="0" smtClean="0">
                <a:latin typeface="+mn-lt"/>
              </a:rPr>
              <a:t> {</a:t>
            </a:r>
          </a:p>
          <a:p>
            <a:r>
              <a:rPr lang="en-US" sz="1900" b="1" dirty="0" smtClean="0">
                <a:latin typeface="+mn-lt"/>
              </a:rPr>
              <a:t>     for(j=0;j&lt;</a:t>
            </a:r>
            <a:r>
              <a:rPr lang="en-US" sz="1900" b="1" dirty="0" err="1" smtClean="0">
                <a:latin typeface="+mn-lt"/>
              </a:rPr>
              <a:t>n;j</a:t>
            </a:r>
            <a:r>
              <a:rPr lang="en-US" sz="1900" b="1" dirty="0" smtClean="0">
                <a:latin typeface="+mn-lt"/>
              </a:rPr>
              <a:t>++)</a:t>
            </a:r>
          </a:p>
          <a:p>
            <a:r>
              <a:rPr lang="en-US" sz="1900" b="1" dirty="0" smtClean="0">
                <a:latin typeface="+mn-lt"/>
              </a:rPr>
              <a:t>    {</a:t>
            </a:r>
          </a:p>
          <a:p>
            <a:r>
              <a:rPr lang="en-US" sz="1900" b="1" dirty="0" smtClean="0">
                <a:latin typeface="+mn-lt"/>
              </a:rPr>
              <a:t>        </a:t>
            </a:r>
            <a:r>
              <a:rPr lang="en-US" sz="1900" b="1" dirty="0" err="1" smtClean="0">
                <a:latin typeface="+mn-lt"/>
              </a:rPr>
              <a:t>cout</a:t>
            </a:r>
            <a:r>
              <a:rPr lang="en-US" sz="1900" b="1" dirty="0" smtClean="0">
                <a:latin typeface="+mn-lt"/>
              </a:rPr>
              <a:t>&lt;&lt;a[</a:t>
            </a:r>
            <a:r>
              <a:rPr lang="en-US" sz="1900" b="1" dirty="0" err="1" smtClean="0">
                <a:latin typeface="+mn-lt"/>
              </a:rPr>
              <a:t>i</a:t>
            </a:r>
            <a:r>
              <a:rPr lang="en-US" sz="1900" b="1" dirty="0" smtClean="0">
                <a:latin typeface="+mn-lt"/>
              </a:rPr>
              <a:t>][j]&lt;&lt;"\t";</a:t>
            </a:r>
          </a:p>
          <a:p>
            <a:r>
              <a:rPr lang="en-US" sz="1900" b="1" dirty="0" smtClean="0">
                <a:latin typeface="+mn-lt"/>
              </a:rPr>
              <a:t>    }</a:t>
            </a:r>
          </a:p>
          <a:p>
            <a:r>
              <a:rPr lang="en-US" sz="1900" b="1" dirty="0" smtClean="0">
                <a:latin typeface="+mn-lt"/>
              </a:rPr>
              <a:t>    </a:t>
            </a:r>
            <a:r>
              <a:rPr lang="en-US" sz="1900" b="1" dirty="0" err="1" smtClean="0">
                <a:latin typeface="+mn-lt"/>
              </a:rPr>
              <a:t>cout</a:t>
            </a:r>
            <a:r>
              <a:rPr lang="en-US" sz="1900" b="1" dirty="0" smtClean="0">
                <a:latin typeface="+mn-lt"/>
              </a:rPr>
              <a:t>&lt;&lt;"\n";</a:t>
            </a:r>
          </a:p>
          <a:p>
            <a:r>
              <a:rPr lang="en-US" sz="1900" b="1" dirty="0" smtClean="0">
                <a:latin typeface="+mn-lt"/>
              </a:rPr>
              <a:t> }</a:t>
            </a:r>
          </a:p>
          <a:p>
            <a:r>
              <a:rPr lang="en-US" sz="1900" b="1" dirty="0" smtClean="0">
                <a:latin typeface="+mn-lt"/>
              </a:rPr>
              <a:t> </a:t>
            </a:r>
          </a:p>
          <a:p>
            <a:r>
              <a:rPr lang="en-US" sz="1900" b="1" dirty="0" smtClean="0">
                <a:latin typeface="+mn-lt"/>
              </a:rPr>
              <a:t> </a:t>
            </a:r>
            <a:r>
              <a:rPr lang="en-US" sz="1900" b="1" dirty="0" err="1" smtClean="0">
                <a:latin typeface="+mn-lt"/>
              </a:rPr>
              <a:t>corner_sum</a:t>
            </a:r>
            <a:r>
              <a:rPr lang="en-US" sz="1900" b="1" dirty="0" smtClean="0">
                <a:latin typeface="+mn-lt"/>
              </a:rPr>
              <a:t> = </a:t>
            </a:r>
            <a:r>
              <a:rPr lang="en-US" sz="1900" b="1" dirty="0" err="1" smtClean="0">
                <a:latin typeface="+mn-lt"/>
              </a:rPr>
              <a:t>CornerSum</a:t>
            </a:r>
            <a:r>
              <a:rPr lang="en-US" sz="1900" b="1" dirty="0" smtClean="0">
                <a:latin typeface="+mn-lt"/>
              </a:rPr>
              <a:t>(a, m, n);</a:t>
            </a:r>
          </a:p>
          <a:p>
            <a:r>
              <a:rPr lang="en-US" sz="1900" b="1" dirty="0" smtClean="0">
                <a:latin typeface="+mn-lt"/>
              </a:rPr>
              <a:t> </a:t>
            </a:r>
          </a:p>
          <a:p>
            <a:r>
              <a:rPr lang="en-US" sz="1900" b="1" dirty="0" smtClean="0">
                <a:latin typeface="+mn-lt"/>
              </a:rPr>
              <a:t> </a:t>
            </a:r>
            <a:r>
              <a:rPr lang="en-US" sz="1900" b="1" dirty="0" err="1" smtClean="0">
                <a:latin typeface="+mn-lt"/>
              </a:rPr>
              <a:t>cout</a:t>
            </a:r>
            <a:r>
              <a:rPr lang="en-US" sz="1900" b="1" dirty="0" smtClean="0">
                <a:latin typeface="+mn-lt"/>
              </a:rPr>
              <a:t>&lt;&lt;"\n Corner Sum =:"&lt;&lt; </a:t>
            </a:r>
            <a:r>
              <a:rPr lang="en-US" sz="1900" b="1" dirty="0" err="1" smtClean="0">
                <a:latin typeface="+mn-lt"/>
              </a:rPr>
              <a:t>corner_sum</a:t>
            </a:r>
            <a:r>
              <a:rPr lang="en-US" sz="1900" b="1" dirty="0" smtClean="0">
                <a:latin typeface="+mn-lt"/>
              </a:rPr>
              <a:t>;</a:t>
            </a:r>
          </a:p>
          <a:p>
            <a:r>
              <a:rPr lang="en-US" sz="1900" b="1" dirty="0" smtClean="0">
                <a:latin typeface="+mn-lt"/>
              </a:rPr>
              <a:t> </a:t>
            </a:r>
          </a:p>
          <a:p>
            <a:r>
              <a:rPr lang="en-US" sz="1900" b="1" dirty="0" smtClean="0">
                <a:latin typeface="+mn-lt"/>
              </a:rPr>
              <a:t>}</a:t>
            </a:r>
            <a:endParaRPr lang="en-US" sz="1900" b="1"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8E41F04-F926-4072-B9E3-C4CAF4BF881F}" type="slidenum">
              <a:rPr lang="en-US"/>
              <a:pPr/>
              <a:t>24</a:t>
            </a:fld>
            <a:endParaRPr lang="en-US"/>
          </a:p>
        </p:txBody>
      </p:sp>
      <p:sp>
        <p:nvSpPr>
          <p:cNvPr id="275458" name="Rectangle 2"/>
          <p:cNvSpPr>
            <a:spLocks noGrp="1" noChangeArrowheads="1"/>
          </p:cNvSpPr>
          <p:nvPr>
            <p:ph type="title"/>
          </p:nvPr>
        </p:nvSpPr>
        <p:spPr/>
        <p:txBody>
          <a:bodyPr/>
          <a:lstStyle/>
          <a:p>
            <a:r>
              <a:rPr lang="en-US" dirty="0" smtClean="0"/>
              <a:t>Inline </a:t>
            </a:r>
            <a:r>
              <a:rPr lang="en-US" dirty="0"/>
              <a:t>Functions</a:t>
            </a:r>
          </a:p>
        </p:txBody>
      </p:sp>
      <p:sp>
        <p:nvSpPr>
          <p:cNvPr id="275459" name="Rectangle 3"/>
          <p:cNvSpPr>
            <a:spLocks noGrp="1" noChangeArrowheads="1"/>
          </p:cNvSpPr>
          <p:nvPr>
            <p:ph type="body" idx="1"/>
          </p:nvPr>
        </p:nvSpPr>
        <p:spPr>
          <a:xfrm>
            <a:off x="1219200" y="914400"/>
            <a:ext cx="7924800" cy="5943600"/>
          </a:xfrm>
        </p:spPr>
        <p:txBody>
          <a:bodyPr/>
          <a:lstStyle/>
          <a:p>
            <a:r>
              <a:rPr lang="en-US" dirty="0"/>
              <a:t>Inline functions </a:t>
            </a:r>
          </a:p>
          <a:p>
            <a:pPr lvl="1"/>
            <a:r>
              <a:rPr lang="en-US" dirty="0"/>
              <a:t>Keyword </a:t>
            </a:r>
            <a:r>
              <a:rPr lang="en-US" b="1" dirty="0">
                <a:latin typeface="Courier New" panose="02070309020205020404" pitchFamily="49" charset="0"/>
              </a:rPr>
              <a:t>inline</a:t>
            </a:r>
            <a:r>
              <a:rPr lang="en-US" dirty="0"/>
              <a:t> before function</a:t>
            </a:r>
          </a:p>
          <a:p>
            <a:pPr lvl="1"/>
            <a:r>
              <a:rPr lang="en-US" dirty="0"/>
              <a:t>Asks the compiler to copy code into program instead of making function call</a:t>
            </a:r>
          </a:p>
          <a:p>
            <a:pPr lvl="2"/>
            <a:r>
              <a:rPr lang="en-US" dirty="0"/>
              <a:t>Reduce function-call overhead</a:t>
            </a:r>
          </a:p>
          <a:p>
            <a:pPr lvl="2"/>
            <a:r>
              <a:rPr lang="en-US" dirty="0"/>
              <a:t>Compiler can ignore </a:t>
            </a:r>
            <a:r>
              <a:rPr lang="en-US" b="1" dirty="0">
                <a:latin typeface="Courier New" panose="02070309020205020404" pitchFamily="49" charset="0"/>
              </a:rPr>
              <a:t>inline</a:t>
            </a:r>
          </a:p>
          <a:p>
            <a:pPr lvl="1"/>
            <a:r>
              <a:rPr lang="en-US" dirty="0"/>
              <a:t>Good for small, often-used functions</a:t>
            </a:r>
          </a:p>
          <a:p>
            <a:r>
              <a:rPr lang="en-US" dirty="0"/>
              <a:t>Example</a:t>
            </a:r>
          </a:p>
          <a:p>
            <a:pPr lvl="3">
              <a:buFontTx/>
              <a:buNone/>
            </a:pPr>
            <a:r>
              <a:rPr lang="en-US" b="1" dirty="0">
                <a:latin typeface="Courier New" panose="02070309020205020404" pitchFamily="49" charset="0"/>
                <a:cs typeface="Times New Roman" panose="02020603050405020304" pitchFamily="18" charset="0"/>
              </a:rPr>
              <a:t>inline double cube( </a:t>
            </a:r>
            <a:r>
              <a:rPr lang="en-US" b="1" dirty="0" err="1">
                <a:latin typeface="Courier New" panose="02070309020205020404" pitchFamily="49" charset="0"/>
                <a:cs typeface="Times New Roman" panose="02020603050405020304" pitchFamily="18" charset="0"/>
              </a:rPr>
              <a:t>const</a:t>
            </a:r>
            <a:r>
              <a:rPr lang="en-US" b="1" dirty="0">
                <a:latin typeface="Courier New" panose="02070309020205020404" pitchFamily="49" charset="0"/>
                <a:cs typeface="Times New Roman" panose="02020603050405020304" pitchFamily="18" charset="0"/>
              </a:rPr>
              <a:t> double s )</a:t>
            </a:r>
          </a:p>
          <a:p>
            <a:pPr lvl="4">
              <a:buFontTx/>
              <a:buNone/>
            </a:pPr>
            <a:r>
              <a:rPr lang="en-US" b="1" dirty="0">
                <a:latin typeface="Courier New" panose="02070309020205020404" pitchFamily="49" charset="0"/>
                <a:cs typeface="Times New Roman" panose="02020603050405020304" pitchFamily="18" charset="0"/>
              </a:rPr>
              <a:t>{ return s * s * s; }</a:t>
            </a:r>
            <a:r>
              <a:rPr lang="en-US" b="1" dirty="0">
                <a:latin typeface="Courier New" panose="02070309020205020404" pitchFamily="49" charset="0"/>
              </a:rPr>
              <a:t> </a:t>
            </a:r>
          </a:p>
          <a:p>
            <a:pPr lvl="1"/>
            <a:r>
              <a:rPr lang="en-US" b="1" dirty="0" err="1">
                <a:latin typeface="Courier New" panose="02070309020205020404" pitchFamily="49" charset="0"/>
              </a:rPr>
              <a:t>const</a:t>
            </a:r>
            <a:r>
              <a:rPr lang="en-US" dirty="0"/>
              <a:t> tells compiler that function does not modify </a:t>
            </a:r>
            <a:r>
              <a:rPr lang="en-US" b="1" dirty="0">
                <a:latin typeface="Courier New" panose="02070309020205020404" pitchFamily="49" charset="0"/>
              </a:rPr>
              <a:t>s</a:t>
            </a:r>
          </a:p>
          <a:p>
            <a:pPr marL="914400" lvl="2" indent="0">
              <a:buNone/>
            </a:pPr>
            <a:endParaRPr lang="en-US" dirty="0"/>
          </a:p>
        </p:txBody>
      </p:sp>
    </p:spTree>
    <p:extLst>
      <p:ext uri="{BB962C8B-B14F-4D97-AF65-F5344CB8AC3E}">
        <p14:creationId xmlns:p14="http://schemas.microsoft.com/office/powerpoint/2010/main" val="3819052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990600"/>
            <a:ext cx="7848600" cy="5262979"/>
          </a:xfrm>
          <a:prstGeom prst="rect">
            <a:avLst/>
          </a:prstGeom>
          <a:noFill/>
        </p:spPr>
        <p:txBody>
          <a:bodyPr wrap="square" rtlCol="0">
            <a:spAutoFit/>
          </a:bodyPr>
          <a:lstStyle/>
          <a:p>
            <a:r>
              <a:rPr lang="en-US" dirty="0" smtClean="0"/>
              <a:t>Syntax:</a:t>
            </a:r>
          </a:p>
          <a:p>
            <a:r>
              <a:rPr lang="en-US" dirty="0"/>
              <a:t> </a:t>
            </a:r>
            <a:r>
              <a:rPr lang="en-US" dirty="0" smtClean="0"/>
              <a:t>inline function-header</a:t>
            </a:r>
          </a:p>
          <a:p>
            <a:r>
              <a:rPr lang="en-US" dirty="0"/>
              <a:t> </a:t>
            </a:r>
            <a:r>
              <a:rPr lang="en-US" dirty="0" smtClean="0"/>
              <a:t> {</a:t>
            </a:r>
          </a:p>
          <a:p>
            <a:r>
              <a:rPr lang="en-US" dirty="0"/>
              <a:t> </a:t>
            </a:r>
            <a:r>
              <a:rPr lang="en-US" dirty="0" smtClean="0"/>
              <a:t>  //function body</a:t>
            </a:r>
          </a:p>
          <a:p>
            <a:r>
              <a:rPr lang="en-US" dirty="0"/>
              <a:t> </a:t>
            </a:r>
            <a:r>
              <a:rPr lang="en-US" dirty="0" smtClean="0"/>
              <a:t> }</a:t>
            </a:r>
          </a:p>
          <a:p>
            <a:endParaRPr lang="en-US" dirty="0"/>
          </a:p>
          <a:p>
            <a:r>
              <a:rPr lang="en-US" dirty="0" smtClean="0"/>
              <a:t>Ex: inline double cube(double a)</a:t>
            </a:r>
          </a:p>
          <a:p>
            <a:r>
              <a:rPr lang="en-US" dirty="0"/>
              <a:t> </a:t>
            </a:r>
            <a:r>
              <a:rPr lang="en-US" dirty="0" smtClean="0"/>
              <a:t>      {</a:t>
            </a:r>
          </a:p>
          <a:p>
            <a:r>
              <a:rPr lang="en-US" dirty="0"/>
              <a:t> </a:t>
            </a:r>
            <a:r>
              <a:rPr lang="en-US" dirty="0" smtClean="0"/>
              <a:t>      return(a*a*a);</a:t>
            </a:r>
          </a:p>
          <a:p>
            <a:r>
              <a:rPr lang="en-US" dirty="0"/>
              <a:t> </a:t>
            </a:r>
            <a:r>
              <a:rPr lang="en-US" dirty="0" smtClean="0"/>
              <a:t>      }</a:t>
            </a:r>
          </a:p>
          <a:p>
            <a:r>
              <a:rPr lang="en-US" dirty="0" smtClean="0"/>
              <a:t>The above inline function can be invoked by statements like</a:t>
            </a:r>
          </a:p>
          <a:p>
            <a:r>
              <a:rPr lang="en-US" dirty="0"/>
              <a:t> </a:t>
            </a:r>
            <a:r>
              <a:rPr lang="en-US" dirty="0" smtClean="0"/>
              <a:t>c=cube(3.0);</a:t>
            </a:r>
          </a:p>
          <a:p>
            <a:r>
              <a:rPr lang="en-US" dirty="0"/>
              <a:t> </a:t>
            </a:r>
            <a:r>
              <a:rPr lang="en-US" dirty="0" smtClean="0"/>
              <a:t>d= cube(1.5+2.5);</a:t>
            </a:r>
            <a:endParaRPr lang="en-US" dirty="0"/>
          </a:p>
        </p:txBody>
      </p:sp>
      <p:sp>
        <p:nvSpPr>
          <p:cNvPr id="4" name="Rectangle 2"/>
          <p:cNvSpPr txBox="1">
            <a:spLocks noChangeArrowheads="1"/>
          </p:cNvSpPr>
          <p:nvPr/>
        </p:nvSpPr>
        <p:spPr>
          <a:xfrm>
            <a:off x="1219199" y="152400"/>
            <a:ext cx="7162801" cy="685800"/>
          </a:xfrm>
          <a:prstGeom prst="rect">
            <a:avLst/>
          </a:prstGeom>
        </p:spPr>
        <p:txBody>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smtClean="0"/>
              <a:t>Inline Functions</a:t>
            </a:r>
            <a:endParaRPr lang="en-US" dirty="0"/>
          </a:p>
        </p:txBody>
      </p:sp>
    </p:spTree>
    <p:extLst>
      <p:ext uri="{BB962C8B-B14F-4D97-AF65-F5344CB8AC3E}">
        <p14:creationId xmlns:p14="http://schemas.microsoft.com/office/powerpoint/2010/main" val="1542372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Default arguments</a:t>
            </a:r>
          </a:p>
        </p:txBody>
      </p:sp>
      <p:sp>
        <p:nvSpPr>
          <p:cNvPr id="7" name="Rectangle 6"/>
          <p:cNvSpPr/>
          <p:nvPr/>
        </p:nvSpPr>
        <p:spPr>
          <a:xfrm>
            <a:off x="1295400" y="2249488"/>
            <a:ext cx="7696200" cy="4302716"/>
          </a:xfrm>
          <a:prstGeom prst="rect">
            <a:avLst/>
          </a:prstGeom>
        </p:spPr>
        <p:txBody>
          <a:bodyPr wrap="square">
            <a:spAutoFit/>
          </a:bodyPr>
          <a:lstStyle/>
          <a:p>
            <a:pPr algn="just" eaLnBrk="0" hangingPunct="0">
              <a:spcBef>
                <a:spcPct val="35000"/>
              </a:spcBef>
              <a:defRPr/>
            </a:pPr>
            <a:r>
              <a:rPr lang="en-US" sz="2400" b="0" dirty="0">
                <a:solidFill>
                  <a:schemeClr val="tx1"/>
                </a:solidFill>
                <a:latin typeface="Baskerville Old Face" pitchFamily="18" charset="0"/>
              </a:rPr>
              <a:t>	</a:t>
            </a:r>
            <a:r>
              <a:rPr lang="en-US" sz="2400" b="0" dirty="0" err="1">
                <a:solidFill>
                  <a:schemeClr val="tx1"/>
                </a:solidFill>
                <a:latin typeface="Baskerville Old Face" pitchFamily="18" charset="0"/>
              </a:rPr>
              <a:t>int</a:t>
            </a:r>
            <a:r>
              <a:rPr lang="en-US" sz="2400" b="0" dirty="0">
                <a:solidFill>
                  <a:schemeClr val="tx1"/>
                </a:solidFill>
                <a:latin typeface="Baskerville Old Face" pitchFamily="18" charset="0"/>
              </a:rPr>
              <a:t> </a:t>
            </a:r>
            <a:r>
              <a:rPr lang="en-US" sz="2400" b="0" dirty="0" err="1">
                <a:solidFill>
                  <a:schemeClr val="tx1"/>
                </a:solidFill>
                <a:latin typeface="Baskerville Old Face" pitchFamily="18" charset="0"/>
              </a:rPr>
              <a:t>fnOpr</a:t>
            </a:r>
            <a:r>
              <a:rPr lang="en-US" sz="2400" b="0" dirty="0">
                <a:solidFill>
                  <a:schemeClr val="tx1"/>
                </a:solidFill>
                <a:latin typeface="Baskerville Old Face" pitchFamily="18" charset="0"/>
              </a:rPr>
              <a:t>(</a:t>
            </a:r>
            <a:r>
              <a:rPr lang="en-US" sz="2400" b="0" dirty="0" err="1">
                <a:solidFill>
                  <a:schemeClr val="tx1"/>
                </a:solidFill>
                <a:latin typeface="Baskerville Old Face" pitchFamily="18" charset="0"/>
              </a:rPr>
              <a:t>int</a:t>
            </a:r>
            <a:r>
              <a:rPr lang="en-US" sz="2400" b="0" dirty="0">
                <a:solidFill>
                  <a:schemeClr val="tx1"/>
                </a:solidFill>
                <a:latin typeface="Baskerville Old Face" pitchFamily="18" charset="0"/>
              </a:rPr>
              <a:t> a, </a:t>
            </a:r>
            <a:r>
              <a:rPr lang="en-US" sz="2400" b="0" dirty="0" err="1">
                <a:solidFill>
                  <a:schemeClr val="tx1"/>
                </a:solidFill>
                <a:latin typeface="Baskerville Old Face" pitchFamily="18" charset="0"/>
              </a:rPr>
              <a:t>int</a:t>
            </a:r>
            <a:r>
              <a:rPr lang="en-US" sz="2400" b="0" dirty="0">
                <a:solidFill>
                  <a:schemeClr val="tx1"/>
                </a:solidFill>
                <a:latin typeface="Baskerville Old Face" pitchFamily="18" charset="0"/>
              </a:rPr>
              <a:t> b, </a:t>
            </a:r>
            <a:r>
              <a:rPr lang="en-US" sz="2400" b="0" dirty="0" err="1">
                <a:solidFill>
                  <a:schemeClr val="tx1"/>
                </a:solidFill>
                <a:latin typeface="Baskerville Old Face" pitchFamily="18" charset="0"/>
              </a:rPr>
              <a:t>int</a:t>
            </a:r>
            <a:r>
              <a:rPr lang="en-US" sz="2400" b="0" dirty="0">
                <a:solidFill>
                  <a:schemeClr val="tx1"/>
                </a:solidFill>
                <a:latin typeface="Baskerville Old Face" pitchFamily="18" charset="0"/>
              </a:rPr>
              <a:t> c=12); </a:t>
            </a:r>
            <a:r>
              <a:rPr lang="en-US" sz="2000" b="0" dirty="0">
                <a:solidFill>
                  <a:schemeClr val="accent6">
                    <a:lumMod val="75000"/>
                  </a:schemeClr>
                </a:solidFill>
                <a:latin typeface="Baskerville Old Face" pitchFamily="18" charset="0"/>
              </a:rPr>
              <a:t>// fn prototype declaration</a:t>
            </a:r>
          </a:p>
          <a:p>
            <a:pPr algn="just" eaLnBrk="0" hangingPunct="0">
              <a:spcBef>
                <a:spcPct val="35000"/>
              </a:spcBef>
              <a:defRPr/>
            </a:pPr>
            <a:r>
              <a:rPr lang="en-US" sz="2400" b="0" dirty="0">
                <a:solidFill>
                  <a:schemeClr val="tx1"/>
                </a:solidFill>
              </a:rPr>
              <a:t>This function takes three arguments, of which the last one has a default of twelve. The programmer may call this function in two ways:</a:t>
            </a:r>
          </a:p>
          <a:p>
            <a:pPr algn="just" eaLnBrk="0" hangingPunct="0">
              <a:spcBef>
                <a:spcPct val="35000"/>
              </a:spcBef>
              <a:defRPr/>
            </a:pPr>
            <a:r>
              <a:rPr lang="en-US" sz="2400" b="0" dirty="0">
                <a:solidFill>
                  <a:schemeClr val="tx1"/>
                </a:solidFill>
                <a:latin typeface="Baskerville Old Face" pitchFamily="18" charset="0"/>
              </a:rPr>
              <a:t>	result = </a:t>
            </a:r>
            <a:r>
              <a:rPr lang="en-US" sz="2400" b="0" dirty="0" err="1">
                <a:solidFill>
                  <a:schemeClr val="tx1"/>
                </a:solidFill>
                <a:latin typeface="Baskerville Old Face" pitchFamily="18" charset="0"/>
              </a:rPr>
              <a:t>fnOpr</a:t>
            </a:r>
            <a:r>
              <a:rPr lang="en-US" sz="2400" b="0" dirty="0">
                <a:solidFill>
                  <a:schemeClr val="tx1"/>
                </a:solidFill>
                <a:latin typeface="Baskerville Old Face" pitchFamily="18" charset="0"/>
              </a:rPr>
              <a:t>(1, 2, 3);  </a:t>
            </a:r>
            <a:r>
              <a:rPr lang="en-US" sz="2400" b="0" dirty="0">
                <a:solidFill>
                  <a:schemeClr val="accent6">
                    <a:lumMod val="75000"/>
                  </a:schemeClr>
                </a:solidFill>
                <a:latin typeface="Baskerville Old Face" pitchFamily="18" charset="0"/>
              </a:rPr>
              <a:t>//fn call</a:t>
            </a:r>
            <a:r>
              <a:rPr lang="en-US" sz="2400" dirty="0">
                <a:solidFill>
                  <a:schemeClr val="accent6">
                    <a:lumMod val="75000"/>
                  </a:schemeClr>
                </a:solidFill>
                <a:latin typeface="Baskerville Old Face" pitchFamily="18" charset="0"/>
              </a:rPr>
              <a:t>  </a:t>
            </a:r>
          </a:p>
          <a:p>
            <a:pPr algn="just" eaLnBrk="0" hangingPunct="0">
              <a:spcBef>
                <a:spcPct val="35000"/>
              </a:spcBef>
              <a:defRPr/>
            </a:pPr>
            <a:r>
              <a:rPr lang="en-US" sz="2400" b="0" dirty="0">
                <a:solidFill>
                  <a:schemeClr val="tx1"/>
                </a:solidFill>
                <a:latin typeface="Baskerville Old Face" pitchFamily="18" charset="0"/>
              </a:rPr>
              <a:t>	result = </a:t>
            </a:r>
            <a:r>
              <a:rPr lang="en-US" sz="2400" b="0" dirty="0" err="1">
                <a:solidFill>
                  <a:schemeClr val="tx1"/>
                </a:solidFill>
                <a:latin typeface="Baskerville Old Face" pitchFamily="18" charset="0"/>
              </a:rPr>
              <a:t>fnOpr</a:t>
            </a:r>
            <a:r>
              <a:rPr lang="en-US" sz="2400" b="0" dirty="0">
                <a:solidFill>
                  <a:schemeClr val="tx1"/>
                </a:solidFill>
                <a:latin typeface="Baskerville Old Face" pitchFamily="18" charset="0"/>
              </a:rPr>
              <a:t>(1, 2);     </a:t>
            </a:r>
            <a:r>
              <a:rPr lang="en-US" sz="2400" b="0" dirty="0">
                <a:solidFill>
                  <a:schemeClr val="accent6">
                    <a:lumMod val="75000"/>
                  </a:schemeClr>
                </a:solidFill>
                <a:latin typeface="Baskerville Old Face" pitchFamily="18" charset="0"/>
              </a:rPr>
              <a:t>// fn call</a:t>
            </a:r>
          </a:p>
          <a:p>
            <a:pPr algn="just" eaLnBrk="0" hangingPunct="0">
              <a:spcBef>
                <a:spcPct val="35000"/>
              </a:spcBef>
              <a:defRPr/>
            </a:pPr>
            <a:r>
              <a:rPr lang="en-US" sz="2400" b="0" dirty="0">
                <a:solidFill>
                  <a:schemeClr val="tx1"/>
                </a:solidFill>
              </a:rPr>
              <a:t>In the first case the value for the argument called </a:t>
            </a:r>
            <a:r>
              <a:rPr lang="en-US" sz="2400" b="0" i="1" dirty="0">
                <a:solidFill>
                  <a:schemeClr val="tx1"/>
                </a:solidFill>
              </a:rPr>
              <a:t>c</a:t>
            </a:r>
            <a:r>
              <a:rPr lang="en-US" sz="2400" b="0" dirty="0">
                <a:solidFill>
                  <a:schemeClr val="tx1"/>
                </a:solidFill>
              </a:rPr>
              <a:t> is specified as normal. In the second one, the argument is omitted, and the default value of </a:t>
            </a:r>
            <a:r>
              <a:rPr lang="en-US" sz="2400" b="0" i="1" dirty="0">
                <a:solidFill>
                  <a:schemeClr val="tx1"/>
                </a:solidFill>
              </a:rPr>
              <a:t>12</a:t>
            </a:r>
            <a:r>
              <a:rPr lang="en-US" sz="2400" b="0" dirty="0">
                <a:solidFill>
                  <a:schemeClr val="tx1"/>
                </a:solidFill>
              </a:rPr>
              <a:t> will be used instead</a:t>
            </a:r>
            <a:r>
              <a:rPr lang="en-US" sz="2400" b="0" dirty="0" smtClean="0">
                <a:solidFill>
                  <a:schemeClr val="tx1"/>
                </a:solidFill>
              </a:rPr>
              <a:t>.</a:t>
            </a:r>
            <a:endParaRPr lang="en-US" sz="2400" b="0" dirty="0">
              <a:solidFill>
                <a:schemeClr val="tx1"/>
              </a:solidFill>
              <a:latin typeface="Baskerville Old Face" pitchFamily="18" charset="0"/>
              <a:cs typeface="Arial" charset="0"/>
            </a:endParaRPr>
          </a:p>
        </p:txBody>
      </p:sp>
      <p:sp>
        <p:nvSpPr>
          <p:cNvPr id="19463" name="Text Box 3"/>
          <p:cNvSpPr txBox="1">
            <a:spLocks noChangeArrowheads="1"/>
          </p:cNvSpPr>
          <p:nvPr/>
        </p:nvSpPr>
        <p:spPr bwMode="auto">
          <a:xfrm>
            <a:off x="1295399" y="1258888"/>
            <a:ext cx="7540721" cy="831850"/>
          </a:xfrm>
          <a:prstGeom prst="rect">
            <a:avLst/>
          </a:prstGeom>
          <a:noFill/>
          <a:ln w="12700" cap="sq">
            <a:noFill/>
            <a:miter lim="800000"/>
            <a:headEnd type="none" w="sm" len="sm"/>
            <a:tailEnd type="none" w="sm" len="sm"/>
          </a:ln>
        </p:spPr>
        <p:txBody>
          <a:bodyPr wrap="square">
            <a:spAutoFit/>
          </a:bodyPr>
          <a:lstStyle/>
          <a:p>
            <a:pPr algn="just" eaLnBrk="0" hangingPunct="0">
              <a:spcBef>
                <a:spcPct val="35000"/>
              </a:spcBef>
            </a:pPr>
            <a:r>
              <a:rPr lang="en-US" sz="2400" b="0" dirty="0">
                <a:solidFill>
                  <a:schemeClr val="tx1"/>
                </a:solidFill>
              </a:rPr>
              <a:t>A default argument is an argument to a function that a programmer is not required to specify.</a:t>
            </a:r>
          </a:p>
        </p:txBody>
      </p:sp>
      <p:sp>
        <p:nvSpPr>
          <p:cNvPr id="10" name="Left Arrow 9">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226735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Default arguments</a:t>
            </a:r>
          </a:p>
        </p:txBody>
      </p:sp>
      <p:sp>
        <p:nvSpPr>
          <p:cNvPr id="8" name="Rectangle 7"/>
          <p:cNvSpPr>
            <a:spLocks noChangeArrowheads="1"/>
          </p:cNvSpPr>
          <p:nvPr/>
        </p:nvSpPr>
        <p:spPr bwMode="auto">
          <a:xfrm>
            <a:off x="1600200" y="3908425"/>
            <a:ext cx="7010400" cy="2492375"/>
          </a:xfrm>
          <a:prstGeom prst="rect">
            <a:avLst/>
          </a:prstGeom>
          <a:noFill/>
          <a:ln w="9525">
            <a:noFill/>
            <a:miter lim="800000"/>
            <a:headEnd/>
            <a:tailEnd/>
          </a:ln>
        </p:spPr>
        <p:txBody>
          <a:bodyPr>
            <a:spAutoFit/>
          </a:bodyPr>
          <a:lstStyle/>
          <a:p>
            <a:r>
              <a:rPr lang="fr-FR" sz="2600" b="0" dirty="0" err="1">
                <a:latin typeface="Baskerville Old Face" pitchFamily="18" charset="0"/>
              </a:rPr>
              <a:t>void</a:t>
            </a:r>
            <a:r>
              <a:rPr lang="fr-FR" sz="2600" b="0" dirty="0">
                <a:latin typeface="Baskerville Old Face" pitchFamily="18" charset="0"/>
              </a:rPr>
              <a:t> main( ){</a:t>
            </a:r>
          </a:p>
          <a:p>
            <a:r>
              <a:rPr lang="fr-FR" sz="2600" b="0" dirty="0" err="1">
                <a:latin typeface="Baskerville Old Face" pitchFamily="18" charset="0"/>
              </a:rPr>
              <a:t>int</a:t>
            </a:r>
            <a:r>
              <a:rPr lang="fr-FR" sz="2600" b="0" dirty="0">
                <a:latin typeface="Baskerville Old Face" pitchFamily="18" charset="0"/>
              </a:rPr>
              <a:t> x, y;</a:t>
            </a:r>
          </a:p>
          <a:p>
            <a:r>
              <a:rPr lang="fr-FR" sz="2600" b="0" dirty="0">
                <a:latin typeface="Baskerville Old Face" pitchFamily="18" charset="0"/>
              </a:rPr>
              <a:t> </a:t>
            </a:r>
            <a:r>
              <a:rPr lang="fr-FR" sz="2600" b="0" dirty="0">
                <a:solidFill>
                  <a:srgbClr val="C00000"/>
                </a:solidFill>
                <a:latin typeface="Baskerville Old Face" pitchFamily="18" charset="0"/>
              </a:rPr>
              <a:t>x=</a:t>
            </a:r>
            <a:r>
              <a:rPr lang="fr-FR" sz="2600" b="0" dirty="0" err="1">
                <a:solidFill>
                  <a:srgbClr val="C00000"/>
                </a:solidFill>
                <a:latin typeface="Baskerville Old Face" pitchFamily="18" charset="0"/>
              </a:rPr>
              <a:t>fnOpr</a:t>
            </a:r>
            <a:r>
              <a:rPr lang="fr-FR" sz="2600" b="0" dirty="0">
                <a:solidFill>
                  <a:srgbClr val="C00000"/>
                </a:solidFill>
                <a:latin typeface="Baskerville Old Face" pitchFamily="18" charset="0"/>
              </a:rPr>
              <a:t>(1,2,3);</a:t>
            </a:r>
          </a:p>
          <a:p>
            <a:r>
              <a:rPr lang="fr-FR" sz="2600" b="0" dirty="0">
                <a:latin typeface="Baskerville Old Face" pitchFamily="18" charset="0"/>
              </a:rPr>
              <a:t> </a:t>
            </a:r>
            <a:r>
              <a:rPr lang="fr-FR" sz="2600" b="0" dirty="0">
                <a:solidFill>
                  <a:schemeClr val="accent2"/>
                </a:solidFill>
                <a:latin typeface="Baskerville Old Face" pitchFamily="18" charset="0"/>
              </a:rPr>
              <a:t>y=</a:t>
            </a:r>
            <a:r>
              <a:rPr lang="fr-FR" sz="2600" b="0" dirty="0" err="1">
                <a:solidFill>
                  <a:schemeClr val="accent2"/>
                </a:solidFill>
                <a:latin typeface="Baskerville Old Face" pitchFamily="18" charset="0"/>
              </a:rPr>
              <a:t>fnOpr</a:t>
            </a:r>
            <a:r>
              <a:rPr lang="fr-FR" sz="2600" b="0" dirty="0">
                <a:solidFill>
                  <a:schemeClr val="accent2"/>
                </a:solidFill>
                <a:latin typeface="Baskerville Old Face" pitchFamily="18" charset="0"/>
              </a:rPr>
              <a:t>(1,2);</a:t>
            </a:r>
          </a:p>
          <a:p>
            <a:r>
              <a:rPr lang="fr-FR" sz="2600" b="0" dirty="0">
                <a:latin typeface="Baskerville Old Face" pitchFamily="18" charset="0"/>
              </a:rPr>
              <a:t> cout&lt;&lt;"\</a:t>
            </a:r>
            <a:r>
              <a:rPr lang="fr-FR" sz="2600" b="0" dirty="0" err="1">
                <a:latin typeface="Baskerville Old Face" pitchFamily="18" charset="0"/>
              </a:rPr>
              <a:t>nx</a:t>
            </a:r>
            <a:r>
              <a:rPr lang="fr-FR" sz="2600" b="0" dirty="0">
                <a:latin typeface="Baskerville Old Face" pitchFamily="18" charset="0"/>
              </a:rPr>
              <a:t>= " &lt;&lt;x&lt;&lt;" &amp; y= "&lt;&lt;y;</a:t>
            </a:r>
          </a:p>
          <a:p>
            <a:r>
              <a:rPr lang="fr-FR" sz="2600" b="0" dirty="0">
                <a:latin typeface="Baskerville Old Face" pitchFamily="18" charset="0"/>
              </a:rPr>
              <a:t>}</a:t>
            </a:r>
            <a:endParaRPr lang="en-US" sz="2600" b="0" dirty="0">
              <a:latin typeface="Baskerville Old Face" pitchFamily="18" charset="0"/>
            </a:endParaRPr>
          </a:p>
        </p:txBody>
      </p:sp>
      <p:sp>
        <p:nvSpPr>
          <p:cNvPr id="9" name="Rectangle 8"/>
          <p:cNvSpPr>
            <a:spLocks noChangeArrowheads="1"/>
          </p:cNvSpPr>
          <p:nvPr/>
        </p:nvSpPr>
        <p:spPr bwMode="auto">
          <a:xfrm>
            <a:off x="2133600" y="1814513"/>
            <a:ext cx="4648200" cy="2093912"/>
          </a:xfrm>
          <a:prstGeom prst="rect">
            <a:avLst/>
          </a:prstGeom>
          <a:noFill/>
          <a:ln w="9525">
            <a:noFill/>
            <a:miter lim="800000"/>
            <a:headEnd/>
            <a:tailEnd/>
          </a:ln>
        </p:spPr>
        <p:txBody>
          <a:bodyPr>
            <a:spAutoFit/>
          </a:bodyPr>
          <a:lstStyle/>
          <a:p>
            <a:r>
              <a:rPr lang="en-US" sz="2600" b="0" dirty="0" err="1">
                <a:solidFill>
                  <a:schemeClr val="tx1"/>
                </a:solidFill>
                <a:latin typeface="Garamond" pitchFamily="18" charset="0"/>
              </a:rPr>
              <a:t>int</a:t>
            </a:r>
            <a:r>
              <a:rPr lang="en-US" sz="2600" b="0" dirty="0">
                <a:solidFill>
                  <a:schemeClr val="tx1"/>
                </a:solidFill>
                <a:latin typeface="Garamond" pitchFamily="18" charset="0"/>
              </a:rPr>
              <a:t> </a:t>
            </a:r>
            <a:r>
              <a:rPr lang="en-US" sz="2600" b="0" dirty="0" err="1">
                <a:solidFill>
                  <a:schemeClr val="tx1"/>
                </a:solidFill>
                <a:latin typeface="Garamond" pitchFamily="18" charset="0"/>
              </a:rPr>
              <a:t>fnOpr</a:t>
            </a:r>
            <a:r>
              <a:rPr lang="en-US" sz="2600" b="0" dirty="0">
                <a:solidFill>
                  <a:schemeClr val="tx1"/>
                </a:solidFill>
                <a:latin typeface="Garamond" pitchFamily="18" charset="0"/>
              </a:rPr>
              <a:t>(</a:t>
            </a:r>
            <a:r>
              <a:rPr lang="en-US" sz="2600" b="0" dirty="0" err="1">
                <a:solidFill>
                  <a:schemeClr val="tx1"/>
                </a:solidFill>
                <a:latin typeface="Garamond" pitchFamily="18" charset="0"/>
              </a:rPr>
              <a:t>int</a:t>
            </a:r>
            <a:r>
              <a:rPr lang="en-US" sz="2600" b="0" dirty="0">
                <a:solidFill>
                  <a:schemeClr val="tx1"/>
                </a:solidFill>
                <a:latin typeface="Garamond" pitchFamily="18" charset="0"/>
              </a:rPr>
              <a:t> a, </a:t>
            </a:r>
            <a:r>
              <a:rPr lang="en-US" sz="2600" b="0" dirty="0" err="1">
                <a:solidFill>
                  <a:schemeClr val="tx1"/>
                </a:solidFill>
                <a:latin typeface="Garamond" pitchFamily="18" charset="0"/>
              </a:rPr>
              <a:t>int</a:t>
            </a:r>
            <a:r>
              <a:rPr lang="en-US" sz="2600" b="0" dirty="0">
                <a:solidFill>
                  <a:schemeClr val="tx1"/>
                </a:solidFill>
                <a:latin typeface="Garamond" pitchFamily="18" charset="0"/>
              </a:rPr>
              <a:t> b, </a:t>
            </a:r>
            <a:r>
              <a:rPr lang="en-US" sz="2600" b="0" dirty="0" err="1">
                <a:solidFill>
                  <a:schemeClr val="tx1"/>
                </a:solidFill>
                <a:latin typeface="Garamond" pitchFamily="18" charset="0"/>
              </a:rPr>
              <a:t>int</a:t>
            </a:r>
            <a:r>
              <a:rPr lang="en-US" sz="2600" b="0" dirty="0">
                <a:solidFill>
                  <a:schemeClr val="tx1"/>
                </a:solidFill>
                <a:latin typeface="Garamond" pitchFamily="18" charset="0"/>
              </a:rPr>
              <a:t> c) {</a:t>
            </a:r>
          </a:p>
          <a:p>
            <a:r>
              <a:rPr lang="en-US" sz="2600" b="0" dirty="0">
                <a:solidFill>
                  <a:schemeClr val="tx1"/>
                </a:solidFill>
                <a:latin typeface="Garamond" pitchFamily="18" charset="0"/>
              </a:rPr>
              <a:t>  </a:t>
            </a:r>
            <a:r>
              <a:rPr lang="en-US" sz="2600" b="0" dirty="0" err="1">
                <a:solidFill>
                  <a:schemeClr val="tx1"/>
                </a:solidFill>
                <a:latin typeface="Garamond" pitchFamily="18" charset="0"/>
              </a:rPr>
              <a:t>int</a:t>
            </a:r>
            <a:r>
              <a:rPr lang="en-US" sz="2600" b="0" dirty="0">
                <a:solidFill>
                  <a:schemeClr val="tx1"/>
                </a:solidFill>
                <a:latin typeface="Garamond" pitchFamily="18" charset="0"/>
              </a:rPr>
              <a:t> sum;</a:t>
            </a:r>
          </a:p>
          <a:p>
            <a:r>
              <a:rPr lang="en-US" sz="2600" b="0" dirty="0">
                <a:solidFill>
                  <a:schemeClr val="tx1"/>
                </a:solidFill>
                <a:latin typeface="Garamond" pitchFamily="18" charset="0"/>
              </a:rPr>
              <a:t>  sum = a + b + c;</a:t>
            </a:r>
          </a:p>
          <a:p>
            <a:r>
              <a:rPr lang="en-US" sz="2600" b="0" dirty="0">
                <a:solidFill>
                  <a:schemeClr val="tx1"/>
                </a:solidFill>
                <a:latin typeface="Garamond" pitchFamily="18" charset="0"/>
              </a:rPr>
              <a:t>  return (sum);</a:t>
            </a:r>
          </a:p>
          <a:p>
            <a:r>
              <a:rPr lang="en-US" sz="2600" b="0" dirty="0">
                <a:solidFill>
                  <a:schemeClr val="tx1"/>
                </a:solidFill>
                <a:latin typeface="Garamond" pitchFamily="18" charset="0"/>
              </a:rPr>
              <a:t>  }</a:t>
            </a:r>
          </a:p>
        </p:txBody>
      </p:sp>
      <p:sp>
        <p:nvSpPr>
          <p:cNvPr id="11" name="Text Box 3"/>
          <p:cNvSpPr txBox="1">
            <a:spLocks noChangeArrowheads="1"/>
          </p:cNvSpPr>
          <p:nvPr/>
        </p:nvSpPr>
        <p:spPr bwMode="auto">
          <a:xfrm>
            <a:off x="5638800" y="3071813"/>
            <a:ext cx="3092450" cy="846137"/>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a:solidFill>
                  <a:srgbClr val="C00000"/>
                </a:solidFill>
                <a:latin typeface="Tempus Sans ITC" pitchFamily="82" charset="0"/>
              </a:rPr>
              <a:t>Output:</a:t>
            </a:r>
          </a:p>
          <a:p>
            <a:pPr algn="just" eaLnBrk="0" hangingPunct="0">
              <a:lnSpc>
                <a:spcPct val="70000"/>
              </a:lnSpc>
              <a:spcBef>
                <a:spcPct val="35000"/>
              </a:spcBef>
            </a:pPr>
            <a:r>
              <a:rPr lang="en-US">
                <a:solidFill>
                  <a:srgbClr val="C00000"/>
                </a:solidFill>
                <a:latin typeface="Tempus Sans ITC" pitchFamily="82" charset="0"/>
              </a:rPr>
              <a:t>	</a:t>
            </a:r>
            <a:r>
              <a:rPr lang="en-US">
                <a:solidFill>
                  <a:schemeClr val="tx1"/>
                </a:solidFill>
                <a:latin typeface="Tempus Sans ITC" pitchFamily="82" charset="0"/>
              </a:rPr>
              <a:t>x = </a:t>
            </a:r>
            <a:r>
              <a:rPr lang="en-US">
                <a:solidFill>
                  <a:srgbClr val="C00000"/>
                </a:solidFill>
                <a:latin typeface="Tempus Sans ITC" pitchFamily="82" charset="0"/>
              </a:rPr>
              <a:t>6</a:t>
            </a:r>
            <a:r>
              <a:rPr lang="en-US">
                <a:solidFill>
                  <a:schemeClr val="tx1"/>
                </a:solidFill>
                <a:latin typeface="Tempus Sans ITC" pitchFamily="82" charset="0"/>
              </a:rPr>
              <a:t> &amp; y = 15</a:t>
            </a:r>
          </a:p>
        </p:txBody>
      </p:sp>
      <p:sp>
        <p:nvSpPr>
          <p:cNvPr id="10" name="Rectangle 9"/>
          <p:cNvSpPr>
            <a:spLocks noChangeArrowheads="1"/>
          </p:cNvSpPr>
          <p:nvPr/>
        </p:nvSpPr>
        <p:spPr bwMode="auto">
          <a:xfrm>
            <a:off x="1371600" y="1219200"/>
            <a:ext cx="5008563" cy="523875"/>
          </a:xfrm>
          <a:prstGeom prst="rect">
            <a:avLst/>
          </a:prstGeom>
          <a:noFill/>
          <a:ln w="9525">
            <a:noFill/>
            <a:miter lim="800000"/>
            <a:headEnd/>
            <a:tailEnd/>
          </a:ln>
        </p:spPr>
        <p:txBody>
          <a:bodyPr wrap="none">
            <a:spAutoFit/>
          </a:bodyPr>
          <a:lstStyle/>
          <a:p>
            <a:r>
              <a:rPr lang="en-US" b="0" dirty="0" err="1">
                <a:solidFill>
                  <a:srgbClr val="C00000"/>
                </a:solidFill>
                <a:latin typeface="Tempus Sans ITC" pitchFamily="82" charset="0"/>
              </a:rPr>
              <a:t>int</a:t>
            </a:r>
            <a:r>
              <a:rPr lang="en-US" b="0" dirty="0">
                <a:solidFill>
                  <a:srgbClr val="C00000"/>
                </a:solidFill>
                <a:latin typeface="Tempus Sans ITC" pitchFamily="82" charset="0"/>
              </a:rPr>
              <a:t> </a:t>
            </a:r>
            <a:r>
              <a:rPr lang="en-US" b="0" dirty="0" err="1">
                <a:solidFill>
                  <a:srgbClr val="C00000"/>
                </a:solidFill>
                <a:latin typeface="Tempus Sans ITC" pitchFamily="82" charset="0"/>
              </a:rPr>
              <a:t>fnOpr</a:t>
            </a:r>
            <a:r>
              <a:rPr lang="en-US" b="0" dirty="0">
                <a:solidFill>
                  <a:srgbClr val="C00000"/>
                </a:solidFill>
                <a:latin typeface="Tempus Sans ITC" pitchFamily="82" charset="0"/>
              </a:rPr>
              <a:t>(</a:t>
            </a:r>
            <a:r>
              <a:rPr lang="en-US" b="0" dirty="0" err="1">
                <a:solidFill>
                  <a:srgbClr val="C00000"/>
                </a:solidFill>
                <a:latin typeface="Tempus Sans ITC" pitchFamily="82" charset="0"/>
              </a:rPr>
              <a:t>int</a:t>
            </a:r>
            <a:r>
              <a:rPr lang="en-US" b="0" dirty="0">
                <a:solidFill>
                  <a:srgbClr val="C00000"/>
                </a:solidFill>
                <a:latin typeface="Tempus Sans ITC" pitchFamily="82" charset="0"/>
              </a:rPr>
              <a:t> a, </a:t>
            </a:r>
            <a:r>
              <a:rPr lang="en-US" b="0" dirty="0" err="1">
                <a:solidFill>
                  <a:srgbClr val="C00000"/>
                </a:solidFill>
                <a:latin typeface="Tempus Sans ITC" pitchFamily="82" charset="0"/>
              </a:rPr>
              <a:t>int</a:t>
            </a:r>
            <a:r>
              <a:rPr lang="en-US" b="0" dirty="0">
                <a:solidFill>
                  <a:srgbClr val="C00000"/>
                </a:solidFill>
                <a:latin typeface="Tempus Sans ITC" pitchFamily="82" charset="0"/>
              </a:rPr>
              <a:t> b, </a:t>
            </a:r>
            <a:r>
              <a:rPr lang="en-US" dirty="0" err="1">
                <a:solidFill>
                  <a:srgbClr val="C00000"/>
                </a:solidFill>
                <a:latin typeface="Tempus Sans ITC" pitchFamily="82" charset="0"/>
              </a:rPr>
              <a:t>int</a:t>
            </a:r>
            <a:r>
              <a:rPr lang="en-US" dirty="0">
                <a:solidFill>
                  <a:srgbClr val="C00000"/>
                </a:solidFill>
                <a:latin typeface="Tempus Sans ITC" pitchFamily="82" charset="0"/>
              </a:rPr>
              <a:t> c =12);</a:t>
            </a:r>
          </a:p>
        </p:txBody>
      </p:sp>
      <p:sp>
        <p:nvSpPr>
          <p:cNvPr id="13" name="Rectangle 12"/>
          <p:cNvSpPr>
            <a:spLocks noChangeArrowheads="1"/>
          </p:cNvSpPr>
          <p:nvPr/>
        </p:nvSpPr>
        <p:spPr bwMode="auto">
          <a:xfrm>
            <a:off x="1371600" y="1215278"/>
            <a:ext cx="4400564" cy="461665"/>
          </a:xfrm>
          <a:prstGeom prst="rect">
            <a:avLst/>
          </a:prstGeom>
          <a:noFill/>
          <a:ln w="9525">
            <a:noFill/>
            <a:miter lim="800000"/>
            <a:headEnd/>
            <a:tailEnd/>
          </a:ln>
        </p:spPr>
        <p:txBody>
          <a:bodyPr wrap="none">
            <a:spAutoFit/>
          </a:bodyPr>
          <a:lstStyle/>
          <a:p>
            <a:r>
              <a:rPr lang="en-US" b="1" dirty="0" err="1">
                <a:solidFill>
                  <a:srgbClr val="C00000"/>
                </a:solidFill>
                <a:latin typeface="Tempus Sans ITC" pitchFamily="82" charset="0"/>
              </a:rPr>
              <a:t>int</a:t>
            </a:r>
            <a:r>
              <a:rPr lang="en-US" b="1" dirty="0">
                <a:solidFill>
                  <a:srgbClr val="C00000"/>
                </a:solidFill>
                <a:latin typeface="Tempus Sans ITC" pitchFamily="82" charset="0"/>
              </a:rPr>
              <a:t> </a:t>
            </a:r>
            <a:r>
              <a:rPr lang="en-US" b="1" dirty="0" err="1">
                <a:solidFill>
                  <a:srgbClr val="C00000"/>
                </a:solidFill>
                <a:latin typeface="Tempus Sans ITC" pitchFamily="82" charset="0"/>
              </a:rPr>
              <a:t>fnOpr</a:t>
            </a:r>
            <a:r>
              <a:rPr lang="en-US" b="1" dirty="0">
                <a:solidFill>
                  <a:srgbClr val="C00000"/>
                </a:solidFill>
                <a:latin typeface="Tempus Sans ITC" pitchFamily="82" charset="0"/>
              </a:rPr>
              <a:t>(</a:t>
            </a:r>
            <a:r>
              <a:rPr lang="en-US" b="1" dirty="0" err="1">
                <a:solidFill>
                  <a:srgbClr val="C00000"/>
                </a:solidFill>
                <a:latin typeface="Tempus Sans ITC" pitchFamily="82" charset="0"/>
              </a:rPr>
              <a:t>int</a:t>
            </a:r>
            <a:r>
              <a:rPr lang="en-US" b="1" dirty="0">
                <a:solidFill>
                  <a:srgbClr val="C00000"/>
                </a:solidFill>
                <a:latin typeface="Tempus Sans ITC" pitchFamily="82" charset="0"/>
              </a:rPr>
              <a:t> a, </a:t>
            </a:r>
            <a:r>
              <a:rPr lang="en-US" b="1" dirty="0" err="1">
                <a:solidFill>
                  <a:srgbClr val="C00000"/>
                </a:solidFill>
                <a:latin typeface="Tempus Sans ITC" pitchFamily="82" charset="0"/>
              </a:rPr>
              <a:t>int</a:t>
            </a:r>
            <a:r>
              <a:rPr lang="en-US" b="1" dirty="0">
                <a:solidFill>
                  <a:srgbClr val="C00000"/>
                </a:solidFill>
                <a:latin typeface="Tempus Sans ITC" pitchFamily="82" charset="0"/>
              </a:rPr>
              <a:t> b, </a:t>
            </a:r>
            <a:r>
              <a:rPr lang="en-US" b="1" dirty="0" err="1">
                <a:solidFill>
                  <a:srgbClr val="C00000"/>
                </a:solidFill>
                <a:latin typeface="Tempus Sans ITC" pitchFamily="82" charset="0"/>
              </a:rPr>
              <a:t>int</a:t>
            </a:r>
            <a:r>
              <a:rPr lang="en-US" b="1" dirty="0">
                <a:solidFill>
                  <a:srgbClr val="C00000"/>
                </a:solidFill>
                <a:latin typeface="Tempus Sans ITC" pitchFamily="82" charset="0"/>
              </a:rPr>
              <a:t> </a:t>
            </a:r>
            <a:r>
              <a:rPr lang="en-US" dirty="0">
                <a:solidFill>
                  <a:srgbClr val="C00000"/>
                </a:solidFill>
                <a:latin typeface="Tempus Sans ITC" pitchFamily="82" charset="0"/>
              </a:rPr>
              <a:t>  </a:t>
            </a:r>
            <a:r>
              <a:rPr lang="en-US" sz="1600" b="1" dirty="0" smtClean="0">
                <a:solidFill>
                  <a:srgbClr val="C00000"/>
                </a:solidFill>
                <a:latin typeface="Tempus Sans ITC" pitchFamily="82" charset="0"/>
              </a:rPr>
              <a:t> </a:t>
            </a:r>
            <a:r>
              <a:rPr lang="en-US" b="1" dirty="0">
                <a:solidFill>
                  <a:srgbClr val="C00000"/>
                </a:solidFill>
                <a:latin typeface="Tempus Sans ITC" pitchFamily="82" charset="0"/>
              </a:rPr>
              <a:t>=12);</a:t>
            </a:r>
          </a:p>
        </p:txBody>
      </p:sp>
      <p:sp>
        <p:nvSpPr>
          <p:cNvPr id="15" name="Left Arrow 14">
            <a:hlinkClick r:id="" action="ppaction://hlinkshowjump?jump=lastslideviewed"/>
          </p:cNvPr>
          <p:cNvSpPr/>
          <p:nvPr/>
        </p:nvSpPr>
        <p:spPr>
          <a:xfrm>
            <a:off x="152400" y="5791200"/>
            <a:ext cx="7620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7734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0"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dirty="0" smtClean="0"/>
              <a:t>Function </a:t>
            </a:r>
            <a:r>
              <a:rPr lang="en-US" dirty="0"/>
              <a:t>Overloading</a:t>
            </a:r>
          </a:p>
        </p:txBody>
      </p:sp>
      <p:sp>
        <p:nvSpPr>
          <p:cNvPr id="281603" name="Rectangle 3"/>
          <p:cNvSpPr>
            <a:spLocks noGrp="1" noChangeArrowheads="1"/>
          </p:cNvSpPr>
          <p:nvPr>
            <p:ph type="body" idx="1"/>
          </p:nvPr>
        </p:nvSpPr>
        <p:spPr>
          <a:xfrm>
            <a:off x="1371600" y="848932"/>
            <a:ext cx="7772400" cy="6009068"/>
          </a:xfrm>
        </p:spPr>
        <p:txBody>
          <a:bodyPr/>
          <a:lstStyle/>
          <a:p>
            <a:r>
              <a:rPr lang="en-US" sz="2800" dirty="0"/>
              <a:t>Function overloading</a:t>
            </a:r>
          </a:p>
          <a:p>
            <a:pPr lvl="1"/>
            <a:r>
              <a:rPr lang="en-US" sz="2400" dirty="0"/>
              <a:t>Functions with same name and different parameters</a:t>
            </a:r>
          </a:p>
          <a:p>
            <a:pPr lvl="1"/>
            <a:r>
              <a:rPr lang="en-US" sz="2400" dirty="0"/>
              <a:t>Should perform similar tasks </a:t>
            </a:r>
          </a:p>
          <a:p>
            <a:pPr lvl="2"/>
            <a:r>
              <a:rPr lang="en-US" sz="2000" dirty="0"/>
              <a:t>I.e., function to square </a:t>
            </a:r>
            <a:r>
              <a:rPr lang="en-US" sz="2000" b="1" dirty="0" err="1">
                <a:latin typeface="Courier New" panose="02070309020205020404" pitchFamily="49" charset="0"/>
              </a:rPr>
              <a:t>int</a:t>
            </a:r>
            <a:r>
              <a:rPr lang="en-US" sz="2000" dirty="0" err="1"/>
              <a:t>s</a:t>
            </a:r>
            <a:r>
              <a:rPr lang="en-US" sz="2000" dirty="0"/>
              <a:t> and function to square </a:t>
            </a:r>
            <a:r>
              <a:rPr lang="en-US" sz="2000" b="1" dirty="0">
                <a:latin typeface="Courier New" panose="02070309020205020404" pitchFamily="49" charset="0"/>
              </a:rPr>
              <a:t>float</a:t>
            </a:r>
            <a:r>
              <a:rPr lang="en-US" sz="2000" dirty="0"/>
              <a:t>s</a:t>
            </a:r>
          </a:p>
          <a:p>
            <a:pPr lvl="2">
              <a:buFontTx/>
              <a:buNone/>
            </a:pPr>
            <a:r>
              <a:rPr lang="en-US" sz="1600" dirty="0"/>
              <a:t>	</a:t>
            </a:r>
            <a:r>
              <a:rPr lang="en-US" sz="1600" b="1" dirty="0" err="1">
                <a:latin typeface="Courier New" panose="02070309020205020404" pitchFamily="49" charset="0"/>
              </a:rPr>
              <a:t>int</a:t>
            </a:r>
            <a:r>
              <a:rPr lang="en-US" sz="1600" b="1" dirty="0">
                <a:latin typeface="Courier New" panose="02070309020205020404" pitchFamily="49" charset="0"/>
              </a:rPr>
              <a:t> square( </a:t>
            </a:r>
            <a:r>
              <a:rPr lang="en-US" sz="1600" b="1" dirty="0" err="1">
                <a:latin typeface="Courier New" panose="02070309020205020404" pitchFamily="49" charset="0"/>
              </a:rPr>
              <a:t>int</a:t>
            </a:r>
            <a:r>
              <a:rPr lang="en-US" sz="1600" b="1" dirty="0">
                <a:latin typeface="Courier New" panose="02070309020205020404" pitchFamily="49" charset="0"/>
              </a:rPr>
              <a:t> x) {return x * x;}</a:t>
            </a:r>
          </a:p>
          <a:p>
            <a:pPr lvl="2">
              <a:buFontTx/>
              <a:buNone/>
            </a:pPr>
            <a:r>
              <a:rPr lang="en-US" sz="1600" b="1" dirty="0">
                <a:latin typeface="Courier New" panose="02070309020205020404" pitchFamily="49" charset="0"/>
              </a:rPr>
              <a:t>	float square(float x) { return x * x; }</a:t>
            </a:r>
            <a:endParaRPr lang="en-US" sz="2000" dirty="0"/>
          </a:p>
          <a:p>
            <a:r>
              <a:rPr lang="en-US" sz="2800" dirty="0"/>
              <a:t>Overloaded functions distinguished by signature</a:t>
            </a:r>
          </a:p>
          <a:p>
            <a:pPr lvl="1"/>
            <a:r>
              <a:rPr lang="en-US" sz="2400" dirty="0"/>
              <a:t>Based on name and parameter types (order matters)</a:t>
            </a:r>
          </a:p>
          <a:p>
            <a:pPr lvl="1"/>
            <a:r>
              <a:rPr lang="en-US" sz="2400" dirty="0"/>
              <a:t>Name mangling</a:t>
            </a:r>
          </a:p>
          <a:p>
            <a:pPr lvl="2"/>
            <a:r>
              <a:rPr lang="en-US" sz="2000" dirty="0"/>
              <a:t>Encodes function identifier with parameters</a:t>
            </a:r>
          </a:p>
          <a:p>
            <a:pPr lvl="1"/>
            <a:r>
              <a:rPr lang="en-US" sz="2400" dirty="0"/>
              <a:t>Type-safe linkage</a:t>
            </a:r>
          </a:p>
          <a:p>
            <a:pPr lvl="2"/>
            <a:r>
              <a:rPr lang="en-US" sz="2000" dirty="0"/>
              <a:t>Ensures proper overloaded function called</a:t>
            </a:r>
          </a:p>
        </p:txBody>
      </p:sp>
    </p:spTree>
    <p:extLst>
      <p:ext uri="{BB962C8B-B14F-4D97-AF65-F5344CB8AC3E}">
        <p14:creationId xmlns:p14="http://schemas.microsoft.com/office/powerpoint/2010/main" val="2337473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dirty="0"/>
              <a:t>	Recursion</a:t>
            </a:r>
          </a:p>
        </p:txBody>
      </p:sp>
      <p:sp>
        <p:nvSpPr>
          <p:cNvPr id="268291" name="Rectangle 3"/>
          <p:cNvSpPr>
            <a:spLocks noGrp="1" noChangeArrowheads="1"/>
          </p:cNvSpPr>
          <p:nvPr>
            <p:ph type="body" idx="1"/>
          </p:nvPr>
        </p:nvSpPr>
        <p:spPr>
          <a:xfrm>
            <a:off x="1219200" y="1066800"/>
            <a:ext cx="7924800" cy="5059363"/>
          </a:xfrm>
        </p:spPr>
        <p:txBody>
          <a:bodyPr/>
          <a:lstStyle/>
          <a:p>
            <a:r>
              <a:rPr lang="en-US" sz="2800" dirty="0"/>
              <a:t>Recursive functions</a:t>
            </a:r>
          </a:p>
          <a:p>
            <a:pPr lvl="1"/>
            <a:r>
              <a:rPr lang="en-US" sz="2400" dirty="0"/>
              <a:t>Functions that call themselves</a:t>
            </a:r>
          </a:p>
          <a:p>
            <a:pPr lvl="1"/>
            <a:r>
              <a:rPr lang="en-US" sz="2400" dirty="0"/>
              <a:t>Can only solve a base case</a:t>
            </a:r>
          </a:p>
          <a:p>
            <a:r>
              <a:rPr lang="en-US" sz="2800" dirty="0"/>
              <a:t>If not base case</a:t>
            </a:r>
          </a:p>
          <a:p>
            <a:pPr lvl="1"/>
            <a:r>
              <a:rPr lang="en-US" sz="2400" dirty="0"/>
              <a:t>Break problem into smaller problem(s)</a:t>
            </a:r>
          </a:p>
          <a:p>
            <a:pPr lvl="1"/>
            <a:r>
              <a:rPr lang="en-US" sz="2400" dirty="0"/>
              <a:t>Launch new copy of function to work on the smaller problem (recursive call/recursive step)</a:t>
            </a:r>
          </a:p>
          <a:p>
            <a:pPr lvl="2"/>
            <a:r>
              <a:rPr lang="en-US" sz="2000" dirty="0"/>
              <a:t>Slowly converges towards base case</a:t>
            </a:r>
          </a:p>
          <a:p>
            <a:pPr lvl="2"/>
            <a:r>
              <a:rPr lang="en-US" sz="2000" dirty="0"/>
              <a:t>Function makes call to itself inside the return statement</a:t>
            </a:r>
          </a:p>
          <a:p>
            <a:pPr lvl="1"/>
            <a:r>
              <a:rPr lang="en-US" sz="2400" dirty="0"/>
              <a:t>Eventually base case gets solved</a:t>
            </a:r>
          </a:p>
          <a:p>
            <a:pPr lvl="2"/>
            <a:r>
              <a:rPr lang="en-US" sz="2000" dirty="0"/>
              <a:t>Answer works way back up, solves entire problem</a:t>
            </a:r>
          </a:p>
          <a:p>
            <a:pPr>
              <a:buFontTx/>
              <a:buNone/>
            </a:pPr>
            <a:endParaRPr lang="en-US" sz="2800" dirty="0"/>
          </a:p>
        </p:txBody>
      </p:sp>
    </p:spTree>
    <p:extLst>
      <p:ext uri="{BB962C8B-B14F-4D97-AF65-F5344CB8AC3E}">
        <p14:creationId xmlns:p14="http://schemas.microsoft.com/office/powerpoint/2010/main" val="1574527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bwMode="auto">
          <a:xfrm>
            <a:off x="1219200" y="1066800"/>
            <a:ext cx="7772400" cy="5059363"/>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eaLnBrk="1" hangingPunct="1">
              <a:buFontTx/>
              <a:buBlip>
                <a:blip r:embed="rId3"/>
              </a:buBlip>
            </a:pPr>
            <a:r>
              <a:rPr lang="en-US" altLang="en-US" sz="2400" dirty="0" smtClean="0"/>
              <a:t>A </a:t>
            </a:r>
            <a:r>
              <a:rPr lang="en-US" altLang="en-US" sz="2400" b="1" dirty="0" smtClean="0">
                <a:solidFill>
                  <a:schemeClr val="accent2"/>
                </a:solidFill>
              </a:rPr>
              <a:t>function</a:t>
            </a:r>
            <a:r>
              <a:rPr lang="en-US" altLang="en-US" sz="2400" dirty="0" smtClean="0"/>
              <a:t> is a set of instructions to carryout a particular task.</a:t>
            </a:r>
          </a:p>
          <a:p>
            <a:pPr marL="457200" indent="-457200" algn="just" eaLnBrk="1" hangingPunct="1">
              <a:buFontTx/>
              <a:buBlip>
                <a:blip r:embed="rId3"/>
              </a:buBlip>
            </a:pPr>
            <a:endParaRPr lang="en-US" altLang="en-US" sz="2400" dirty="0" smtClean="0"/>
          </a:p>
          <a:p>
            <a:pPr marL="457200" indent="-457200" algn="just" eaLnBrk="1" hangingPunct="1">
              <a:buFontTx/>
              <a:buBlip>
                <a:blip r:embed="rId3"/>
              </a:buBlip>
            </a:pPr>
            <a:r>
              <a:rPr lang="en-US" altLang="en-US" sz="2400" dirty="0" smtClean="0"/>
              <a:t>Using functions we can structure our programs in a </a:t>
            </a:r>
            <a:r>
              <a:rPr lang="en-US" altLang="en-US" sz="2400" b="1" dirty="0" smtClean="0">
                <a:solidFill>
                  <a:srgbClr val="C00000"/>
                </a:solidFill>
              </a:rPr>
              <a:t>more modular</a:t>
            </a:r>
            <a:r>
              <a:rPr lang="en-US" altLang="en-US" sz="2400" dirty="0" smtClean="0"/>
              <a:t> way. </a:t>
            </a:r>
          </a:p>
          <a:p>
            <a:pPr marL="457200" indent="-457200" algn="just" eaLnBrk="1" hangingPunct="1">
              <a:buFontTx/>
              <a:buBlip>
                <a:blip r:embed="rId3"/>
              </a:buBlip>
            </a:pPr>
            <a:endParaRPr lang="en-US" altLang="en-US" sz="2400" dirty="0" smtClean="0"/>
          </a:p>
          <a:p>
            <a:pPr marL="457200" indent="-457200" algn="just" eaLnBrk="1" hangingPunct="1">
              <a:buFontTx/>
              <a:buBlip>
                <a:blip r:embed="rId3"/>
              </a:buBlip>
            </a:pPr>
            <a:r>
              <a:rPr lang="en-US" altLang="en-US" sz="2400" dirty="0" smtClean="0"/>
              <a:t>There are two categories of functions:</a:t>
            </a:r>
          </a:p>
          <a:p>
            <a:pPr marL="457200" indent="-457200" algn="just" eaLnBrk="1" hangingPunct="1">
              <a:buNone/>
            </a:pPr>
            <a:endParaRPr lang="en-US" altLang="en-US" sz="2400" dirty="0" smtClean="0"/>
          </a:p>
          <a:p>
            <a:pPr>
              <a:buNone/>
            </a:pPr>
            <a:r>
              <a:rPr lang="en-US" altLang="en-US" sz="2400" dirty="0" smtClean="0"/>
              <a:t>	</a:t>
            </a:r>
            <a:r>
              <a:rPr lang="en-US" altLang="en-US" sz="2000" dirty="0" smtClean="0"/>
              <a:t>  </a:t>
            </a:r>
            <a:r>
              <a:rPr lang="en-US" altLang="en-US" sz="2000" i="1" dirty="0" smtClean="0"/>
              <a:t>   </a:t>
            </a:r>
            <a:r>
              <a:rPr lang="en-US" altLang="en-US" sz="2000" b="1" i="1" dirty="0" smtClean="0"/>
              <a:t>A.   Standard functions (library functions or built in functions)</a:t>
            </a:r>
          </a:p>
          <a:p>
            <a:pPr>
              <a:buNone/>
            </a:pPr>
            <a:r>
              <a:rPr lang="en-US" altLang="en-US" sz="2000" b="1" i="1" dirty="0" smtClean="0"/>
              <a:t>	     B.    User defined functions</a:t>
            </a:r>
          </a:p>
          <a:p>
            <a:pPr marL="457200" indent="-457200" algn="just" eaLnBrk="1" hangingPunct="1">
              <a:buNone/>
            </a:pPr>
            <a:endParaRPr lang="en-US" altLang="en-US" sz="2400" dirty="0" smtClean="0"/>
          </a:p>
          <a:p>
            <a:pPr marL="457200" indent="-457200" algn="just" eaLnBrk="1" hangingPunct="1"/>
            <a:endParaRPr lang="en-US" altLang="en-US" sz="2400" b="1" dirty="0" smtClean="0"/>
          </a:p>
          <a:p>
            <a:pPr marL="457200" indent="-457200" algn="just" eaLnBrk="1" hangingPunct="1"/>
            <a:endParaRPr lang="en-US" altLang="en-US" sz="2400" b="1" dirty="0" smtClean="0"/>
          </a:p>
        </p:txBody>
      </p:sp>
      <p:sp>
        <p:nvSpPr>
          <p:cNvPr id="48134" name="Rectangle 2"/>
          <p:cNvSpPr>
            <a:spLocks noGrp="1" noChangeArrowheads="1"/>
          </p:cNvSpPr>
          <p:nvPr>
            <p:ph type="title"/>
          </p:nvPr>
        </p:nvSpPr>
        <p:spPr>
          <a:xfrm>
            <a:off x="1219200" y="152400"/>
            <a:ext cx="7162800" cy="685800"/>
          </a:xfrm>
        </p:spPr>
        <p:txBody>
          <a:bodyPr>
            <a:normAutofit/>
          </a:bodyPr>
          <a:lstStyle/>
          <a:p>
            <a:pPr algn="ctr" eaLnBrk="1" hangingPunct="1">
              <a:defRPr/>
            </a:pPr>
            <a:r>
              <a:rPr lang="en-US" altLang="en-US" sz="3200" b="1" dirty="0" smtClean="0">
                <a:latin typeface="+mn-lt"/>
              </a:rPr>
              <a:t>Functions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dirty="0" smtClean="0"/>
              <a:t>Recursion</a:t>
            </a:r>
            <a:endParaRPr lang="en-US" dirty="0"/>
          </a:p>
        </p:txBody>
      </p:sp>
      <p:sp>
        <p:nvSpPr>
          <p:cNvPr id="269315" name="Rectangle 3"/>
          <p:cNvSpPr>
            <a:spLocks noGrp="1" noChangeArrowheads="1"/>
          </p:cNvSpPr>
          <p:nvPr>
            <p:ph type="body" idx="1"/>
          </p:nvPr>
        </p:nvSpPr>
        <p:spPr/>
        <p:txBody>
          <a:bodyPr/>
          <a:lstStyle/>
          <a:p>
            <a:r>
              <a:rPr lang="en-US"/>
              <a:t>Example: factorial</a:t>
            </a:r>
          </a:p>
          <a:p>
            <a:pPr>
              <a:buFontTx/>
              <a:buNone/>
            </a:pPr>
            <a:r>
              <a:rPr lang="en-US" i="1"/>
              <a:t>		n! = n * ( n – 1 ) * ( n – 2 ) * … * 1</a:t>
            </a:r>
          </a:p>
          <a:p>
            <a:pPr lvl="1"/>
            <a:r>
              <a:rPr lang="en-US"/>
              <a:t>Recursive relationship ( n! = n * ( n – 1 )! )</a:t>
            </a:r>
          </a:p>
          <a:p>
            <a:pPr>
              <a:buFontTx/>
              <a:buNone/>
            </a:pPr>
            <a:r>
              <a:rPr lang="en-US" i="1"/>
              <a:t>		5! = 5 * 4!</a:t>
            </a:r>
          </a:p>
          <a:p>
            <a:pPr>
              <a:buFontTx/>
              <a:buNone/>
            </a:pPr>
            <a:r>
              <a:rPr lang="en-US" i="1"/>
              <a:t>		4! = 4 * 3!…</a:t>
            </a:r>
          </a:p>
          <a:p>
            <a:pPr lvl="1"/>
            <a:r>
              <a:rPr lang="en-US"/>
              <a:t>Base case (1! = 0! = 1)</a:t>
            </a:r>
          </a:p>
          <a:p>
            <a:endParaRPr lang="en-US"/>
          </a:p>
        </p:txBody>
      </p:sp>
    </p:spTree>
    <p:extLst>
      <p:ext uri="{BB962C8B-B14F-4D97-AF65-F5344CB8AC3E}">
        <p14:creationId xmlns:p14="http://schemas.microsoft.com/office/powerpoint/2010/main" val="1900535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Autofit/>
          </a:bodyPr>
          <a:lstStyle/>
          <a:p>
            <a:pPr algn="l" eaLnBrk="1" hangingPunct="1"/>
            <a:r>
              <a:rPr lang="en-US" sz="4000" dirty="0" smtClean="0"/>
              <a:t>Factorial-</a:t>
            </a:r>
            <a:r>
              <a:rPr lang="en-US" sz="4000" dirty="0" smtClean="0">
                <a:solidFill>
                  <a:schemeClr val="accent2"/>
                </a:solidFill>
              </a:rPr>
              <a:t> </a:t>
            </a:r>
            <a:r>
              <a:rPr lang="en-US" sz="3600" b="1" dirty="0" smtClean="0">
                <a:solidFill>
                  <a:srgbClr val="C00000"/>
                </a:solidFill>
                <a:latin typeface="Tempus Sans ITC" pitchFamily="82" charset="0"/>
              </a:rPr>
              <a:t>recursive procedure </a:t>
            </a:r>
            <a:endParaRPr lang="en-US" sz="4000" b="1" dirty="0" smtClean="0">
              <a:solidFill>
                <a:srgbClr val="C00000"/>
              </a:solidFill>
              <a:latin typeface="Tempus Sans ITC" pitchFamily="82" charset="0"/>
            </a:endParaRPr>
          </a:p>
        </p:txBody>
      </p:sp>
      <p:sp>
        <p:nvSpPr>
          <p:cNvPr id="8198" name="Rectangle 5"/>
          <p:cNvSpPr>
            <a:spLocks noChangeArrowheads="1"/>
          </p:cNvSpPr>
          <p:nvPr/>
        </p:nvSpPr>
        <p:spPr bwMode="auto">
          <a:xfrm>
            <a:off x="1295400" y="1143000"/>
            <a:ext cx="7848600" cy="4524315"/>
          </a:xfrm>
          <a:prstGeom prst="rect">
            <a:avLst/>
          </a:prstGeom>
          <a:noFill/>
          <a:ln w="9525">
            <a:noFill/>
            <a:miter lim="800000"/>
            <a:headEnd/>
            <a:tailEnd/>
          </a:ln>
        </p:spPr>
        <p:txBody>
          <a:bodyPr wrap="square">
            <a:spAutoFit/>
          </a:bodyPr>
          <a:lstStyle/>
          <a:p>
            <a:pPr>
              <a:lnSpc>
                <a:spcPct val="80000"/>
              </a:lnSpc>
            </a:pPr>
            <a:r>
              <a:rPr lang="en-US" sz="2400" b="0" dirty="0">
                <a:latin typeface="+mj-lt"/>
              </a:rPr>
              <a:t>#include &lt;</a:t>
            </a:r>
            <a:r>
              <a:rPr lang="en-US" sz="2400" b="0" dirty="0" err="1">
                <a:latin typeface="+mj-lt"/>
              </a:rPr>
              <a:t>iostream.h</a:t>
            </a:r>
            <a:r>
              <a:rPr lang="en-US" sz="2400" b="0" dirty="0" smtClean="0">
                <a:latin typeface="+mj-lt"/>
              </a:rPr>
              <a:t>&gt;</a:t>
            </a:r>
          </a:p>
          <a:p>
            <a:pPr>
              <a:lnSpc>
                <a:spcPct val="80000"/>
              </a:lnSpc>
            </a:pPr>
            <a:endParaRPr lang="en-US" sz="2400" b="0" dirty="0" smtClean="0">
              <a:latin typeface="+mj-lt"/>
            </a:endParaRPr>
          </a:p>
          <a:p>
            <a:pPr eaLnBrk="1" hangingPunct="1">
              <a:lnSpc>
                <a:spcPct val="80000"/>
              </a:lnSpc>
              <a:buFontTx/>
              <a:buNone/>
            </a:pPr>
            <a:r>
              <a:rPr lang="en-US" sz="2400" b="0" dirty="0" smtClean="0">
                <a:latin typeface="+mj-lt"/>
              </a:rPr>
              <a:t>long factorial (long a) { </a:t>
            </a:r>
          </a:p>
          <a:p>
            <a:pPr eaLnBrk="1" hangingPunct="1">
              <a:lnSpc>
                <a:spcPct val="80000"/>
              </a:lnSpc>
              <a:buFontTx/>
              <a:buNone/>
            </a:pPr>
            <a:r>
              <a:rPr lang="en-US" sz="2400" b="0" dirty="0" smtClean="0">
                <a:latin typeface="+mj-lt"/>
              </a:rPr>
              <a:t>	if (a ==0) //base case</a:t>
            </a:r>
          </a:p>
          <a:p>
            <a:pPr eaLnBrk="1" hangingPunct="1">
              <a:lnSpc>
                <a:spcPct val="80000"/>
              </a:lnSpc>
              <a:buFontTx/>
              <a:buNone/>
            </a:pPr>
            <a:r>
              <a:rPr lang="en-US" sz="2400" b="0" dirty="0" smtClean="0">
                <a:latin typeface="+mj-lt"/>
              </a:rPr>
              <a:t>	   return (1); </a:t>
            </a:r>
          </a:p>
          <a:p>
            <a:pPr eaLnBrk="1" hangingPunct="1">
              <a:lnSpc>
                <a:spcPct val="80000"/>
              </a:lnSpc>
              <a:buFontTx/>
              <a:buNone/>
            </a:pPr>
            <a:r>
              <a:rPr lang="en-US" sz="2400" b="0" dirty="0" smtClean="0">
                <a:latin typeface="+mj-lt"/>
              </a:rPr>
              <a:t>     return (a * factorial (a-1));</a:t>
            </a:r>
          </a:p>
          <a:p>
            <a:pPr eaLnBrk="1" hangingPunct="1">
              <a:lnSpc>
                <a:spcPct val="80000"/>
              </a:lnSpc>
              <a:buFontTx/>
              <a:buNone/>
            </a:pPr>
            <a:r>
              <a:rPr lang="en-US" sz="2400" b="0" dirty="0" smtClean="0">
                <a:latin typeface="+mj-lt"/>
              </a:rPr>
              <a:t> }</a:t>
            </a:r>
          </a:p>
          <a:p>
            <a:pPr>
              <a:lnSpc>
                <a:spcPct val="80000"/>
              </a:lnSpc>
            </a:pPr>
            <a:endParaRPr lang="en-US" sz="2400" b="0" dirty="0">
              <a:latin typeface="+mj-lt"/>
            </a:endParaRPr>
          </a:p>
          <a:p>
            <a:pPr>
              <a:lnSpc>
                <a:spcPct val="80000"/>
              </a:lnSpc>
            </a:pPr>
            <a:r>
              <a:rPr lang="en-US" sz="2400" b="0" dirty="0">
                <a:latin typeface="+mj-lt"/>
              </a:rPr>
              <a:t>void main () { </a:t>
            </a:r>
            <a:endParaRPr lang="en-US" sz="2400" b="0" dirty="0" smtClean="0">
              <a:latin typeface="+mj-lt"/>
            </a:endParaRPr>
          </a:p>
          <a:p>
            <a:pPr>
              <a:lnSpc>
                <a:spcPct val="80000"/>
              </a:lnSpc>
            </a:pPr>
            <a:endParaRPr lang="en-US" sz="2400" b="0" dirty="0">
              <a:latin typeface="+mj-lt"/>
            </a:endParaRPr>
          </a:p>
          <a:p>
            <a:pPr lvl="1">
              <a:lnSpc>
                <a:spcPct val="80000"/>
              </a:lnSpc>
            </a:pPr>
            <a:r>
              <a:rPr lang="en-US" sz="2400" b="0" dirty="0">
                <a:latin typeface="+mj-lt"/>
              </a:rPr>
              <a:t> long number;</a:t>
            </a:r>
          </a:p>
          <a:p>
            <a:pPr lvl="1">
              <a:lnSpc>
                <a:spcPct val="80000"/>
              </a:lnSpc>
            </a:pPr>
            <a:r>
              <a:rPr lang="en-US" sz="2400" b="0" dirty="0">
                <a:latin typeface="+mj-lt"/>
              </a:rPr>
              <a:t> </a:t>
            </a:r>
            <a:r>
              <a:rPr lang="en-US" sz="2400" b="0" dirty="0" err="1">
                <a:latin typeface="+mj-lt"/>
              </a:rPr>
              <a:t>cout</a:t>
            </a:r>
            <a:r>
              <a:rPr lang="en-US" sz="2400" b="0" dirty="0">
                <a:latin typeface="+mj-lt"/>
              </a:rPr>
              <a:t> &lt;&lt; "Please type a number: "; </a:t>
            </a:r>
          </a:p>
          <a:p>
            <a:pPr lvl="1">
              <a:lnSpc>
                <a:spcPct val="80000"/>
              </a:lnSpc>
            </a:pPr>
            <a:r>
              <a:rPr lang="en-US" sz="2400" b="0" dirty="0">
                <a:latin typeface="+mj-lt"/>
              </a:rPr>
              <a:t> </a:t>
            </a:r>
            <a:r>
              <a:rPr lang="en-US" sz="2400" b="0" dirty="0" err="1">
                <a:latin typeface="+mj-lt"/>
              </a:rPr>
              <a:t>cin</a:t>
            </a:r>
            <a:r>
              <a:rPr lang="en-US" sz="2400" b="0" dirty="0">
                <a:latin typeface="+mj-lt"/>
              </a:rPr>
              <a:t> &gt;&gt; number; </a:t>
            </a:r>
          </a:p>
          <a:p>
            <a:pPr lvl="1">
              <a:lnSpc>
                <a:spcPct val="80000"/>
              </a:lnSpc>
            </a:pPr>
            <a:r>
              <a:rPr lang="en-US" sz="2400" b="0" dirty="0">
                <a:latin typeface="+mj-lt"/>
              </a:rPr>
              <a:t> </a:t>
            </a:r>
            <a:r>
              <a:rPr lang="en-US" sz="2400" b="0" dirty="0" err="1">
                <a:latin typeface="+mj-lt"/>
              </a:rPr>
              <a:t>cout</a:t>
            </a:r>
            <a:r>
              <a:rPr lang="en-US" sz="2400" b="0" dirty="0">
                <a:latin typeface="+mj-lt"/>
              </a:rPr>
              <a:t> &lt;&lt; number &lt;&lt; "! = " &lt;&lt; factorial (number);</a:t>
            </a:r>
          </a:p>
          <a:p>
            <a:pPr>
              <a:lnSpc>
                <a:spcPct val="80000"/>
              </a:lnSpc>
            </a:pPr>
            <a:r>
              <a:rPr lang="en-US" sz="2400" b="0" dirty="0">
                <a:latin typeface="+mj-lt"/>
              </a:rPr>
              <a:t>} </a:t>
            </a:r>
          </a:p>
        </p:txBody>
      </p:sp>
    </p:spTree>
    <p:extLst>
      <p:ext uri="{BB962C8B-B14F-4D97-AF65-F5344CB8AC3E}">
        <p14:creationId xmlns:p14="http://schemas.microsoft.com/office/powerpoint/2010/main" val="162940736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Recursion - How is it doing!</a:t>
            </a:r>
          </a:p>
        </p:txBody>
      </p:sp>
      <p:sp>
        <p:nvSpPr>
          <p:cNvPr id="7" name="Rectangle 3"/>
          <p:cNvSpPr txBox="1">
            <a:spLocks noChangeArrowheads="1"/>
          </p:cNvSpPr>
          <p:nvPr/>
        </p:nvSpPr>
        <p:spPr bwMode="auto">
          <a:xfrm>
            <a:off x="1295400" y="4127500"/>
            <a:ext cx="3200400" cy="1905000"/>
          </a:xfrm>
          <a:prstGeom prst="rect">
            <a:avLst/>
          </a:prstGeom>
          <a:noFill/>
          <a:ln w="9525">
            <a:solidFill>
              <a:schemeClr val="accent2"/>
            </a:solidFill>
            <a:miter lim="800000"/>
            <a:headEnd/>
            <a:tailEnd/>
          </a:ln>
        </p:spPr>
        <p:txBody>
          <a:bodyPr/>
          <a:lstStyle/>
          <a:p>
            <a:pPr>
              <a:defRPr/>
            </a:pPr>
            <a:r>
              <a:rPr lang="pt-BR" sz="1400" b="0" dirty="0">
                <a:latin typeface="+mj-lt"/>
              </a:rPr>
              <a:t>factorial(0) = 1 </a:t>
            </a:r>
          </a:p>
          <a:p>
            <a:pPr>
              <a:defRPr/>
            </a:pPr>
            <a:r>
              <a:rPr lang="pt-BR" sz="1400" b="0" dirty="0">
                <a:latin typeface="+mj-lt"/>
              </a:rPr>
              <a:t>factorial(n) = n * factorial(n-1) [for n&gt;0]</a:t>
            </a:r>
            <a:endParaRPr lang="en-US" sz="1400" b="0" kern="0" dirty="0">
              <a:solidFill>
                <a:schemeClr val="tx1"/>
              </a:solidFill>
              <a:latin typeface="+mj-lt"/>
            </a:endParaRPr>
          </a:p>
          <a:p>
            <a:pPr>
              <a:lnSpc>
                <a:spcPct val="80000"/>
              </a:lnSpc>
              <a:defRPr/>
            </a:pPr>
            <a:endParaRPr lang="en-US" sz="1400" b="0" dirty="0">
              <a:latin typeface="+mj-lt"/>
            </a:endParaRPr>
          </a:p>
          <a:p>
            <a:pPr>
              <a:lnSpc>
                <a:spcPct val="80000"/>
              </a:lnSpc>
              <a:defRPr/>
            </a:pPr>
            <a:r>
              <a:rPr lang="en-US" sz="1400" b="0" dirty="0">
                <a:latin typeface="+mj-lt"/>
              </a:rPr>
              <a:t>long </a:t>
            </a:r>
            <a:r>
              <a:rPr lang="en-US" sz="1400" b="0" dirty="0" err="1">
                <a:latin typeface="+mj-lt"/>
              </a:rPr>
              <a:t>rFact</a:t>
            </a:r>
            <a:r>
              <a:rPr lang="en-US" sz="1400" b="0" dirty="0">
                <a:latin typeface="+mj-lt"/>
              </a:rPr>
              <a:t> (long a) { </a:t>
            </a:r>
          </a:p>
          <a:p>
            <a:pPr>
              <a:lnSpc>
                <a:spcPct val="80000"/>
              </a:lnSpc>
              <a:defRPr/>
            </a:pPr>
            <a:r>
              <a:rPr lang="en-US" sz="1400" b="0" dirty="0">
                <a:latin typeface="+mj-lt"/>
              </a:rPr>
              <a:t>	if (a ==0) </a:t>
            </a:r>
          </a:p>
          <a:p>
            <a:pPr>
              <a:lnSpc>
                <a:spcPct val="80000"/>
              </a:lnSpc>
              <a:defRPr/>
            </a:pPr>
            <a:r>
              <a:rPr lang="en-US" sz="1400" b="0" dirty="0">
                <a:latin typeface="+mj-lt"/>
              </a:rPr>
              <a:t>	   return (1); </a:t>
            </a:r>
          </a:p>
          <a:p>
            <a:pPr>
              <a:lnSpc>
                <a:spcPct val="80000"/>
              </a:lnSpc>
              <a:defRPr/>
            </a:pPr>
            <a:r>
              <a:rPr lang="en-US" sz="1400" b="0" dirty="0">
                <a:latin typeface="+mj-lt"/>
              </a:rPr>
              <a:t>     return (a * </a:t>
            </a:r>
            <a:r>
              <a:rPr lang="en-US" sz="1400" b="0" dirty="0" err="1">
                <a:latin typeface="+mj-lt"/>
              </a:rPr>
              <a:t>rFact</a:t>
            </a:r>
            <a:r>
              <a:rPr lang="en-US" sz="1400" b="0" dirty="0">
                <a:latin typeface="+mj-lt"/>
              </a:rPr>
              <a:t> (a-1));</a:t>
            </a:r>
          </a:p>
          <a:p>
            <a:pPr>
              <a:lnSpc>
                <a:spcPct val="80000"/>
              </a:lnSpc>
              <a:defRPr/>
            </a:pPr>
            <a:r>
              <a:rPr lang="en-US" sz="1400" b="0" dirty="0">
                <a:latin typeface="+mj-lt"/>
              </a:rPr>
              <a:t> }</a:t>
            </a:r>
          </a:p>
          <a:p>
            <a:pPr>
              <a:defRPr/>
            </a:pPr>
            <a:endParaRPr lang="en-US" sz="1400" b="0" dirty="0">
              <a:latin typeface="+mj-lt"/>
            </a:endParaRPr>
          </a:p>
        </p:txBody>
      </p:sp>
      <p:sp>
        <p:nvSpPr>
          <p:cNvPr id="8" name="Text Box 4"/>
          <p:cNvSpPr txBox="1">
            <a:spLocks noChangeArrowheads="1"/>
          </p:cNvSpPr>
          <p:nvPr/>
        </p:nvSpPr>
        <p:spPr bwMode="auto">
          <a:xfrm>
            <a:off x="1638300" y="1066800"/>
            <a:ext cx="1485900" cy="307777"/>
          </a:xfrm>
          <a:prstGeom prst="rect">
            <a:avLst/>
          </a:prstGeom>
          <a:noFill/>
          <a:ln w="6350">
            <a:solidFill>
              <a:schemeClr val="tx1"/>
            </a:solidFill>
            <a:miter lim="800000"/>
            <a:headEnd/>
            <a:tailEnd/>
          </a:ln>
        </p:spPr>
        <p:txBody>
          <a:bodyPr>
            <a:spAutoFit/>
          </a:bodyPr>
          <a:lstStyle/>
          <a:p>
            <a:pPr>
              <a:spcBef>
                <a:spcPct val="50000"/>
              </a:spcBef>
            </a:pPr>
            <a:r>
              <a:rPr lang="en-US" sz="1400" b="0">
                <a:latin typeface="+mj-lt"/>
              </a:rPr>
              <a:t>rFact(5) =</a:t>
            </a:r>
          </a:p>
        </p:txBody>
      </p:sp>
      <p:sp>
        <p:nvSpPr>
          <p:cNvPr id="9" name="Text Box 5"/>
          <p:cNvSpPr txBox="1">
            <a:spLocks noChangeArrowheads="1"/>
          </p:cNvSpPr>
          <p:nvPr/>
        </p:nvSpPr>
        <p:spPr bwMode="auto">
          <a:xfrm>
            <a:off x="3429000" y="1714500"/>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b="0">
                <a:latin typeface="+mj-lt"/>
              </a:rPr>
              <a:t>rFact(4) =   </a:t>
            </a:r>
          </a:p>
        </p:txBody>
      </p:sp>
      <p:cxnSp>
        <p:nvCxnSpPr>
          <p:cNvPr id="17" name="AutoShape 16"/>
          <p:cNvCxnSpPr>
            <a:cxnSpLocks noChangeShapeType="1"/>
            <a:stCxn id="8" idx="2"/>
            <a:endCxn id="9" idx="0"/>
          </p:cNvCxnSpPr>
          <p:nvPr/>
        </p:nvCxnSpPr>
        <p:spPr bwMode="auto">
          <a:xfrm rot="16200000" flipH="1">
            <a:off x="3068539" y="687288"/>
            <a:ext cx="339923" cy="1714500"/>
          </a:xfrm>
          <a:prstGeom prst="curvedConnector3">
            <a:avLst>
              <a:gd name="adj1" fmla="val 50000"/>
            </a:avLst>
          </a:prstGeom>
          <a:noFill/>
          <a:ln w="9525">
            <a:solidFill>
              <a:schemeClr val="tx1"/>
            </a:solidFill>
            <a:round/>
            <a:headEnd/>
            <a:tailEnd type="triangle" w="med" len="med"/>
          </a:ln>
        </p:spPr>
      </p:cxnSp>
      <p:sp>
        <p:nvSpPr>
          <p:cNvPr id="26" name="Text Box 25"/>
          <p:cNvSpPr txBox="1">
            <a:spLocks noChangeArrowheads="1"/>
          </p:cNvSpPr>
          <p:nvPr/>
        </p:nvSpPr>
        <p:spPr bwMode="auto">
          <a:xfrm>
            <a:off x="3035300" y="1612900"/>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x</a:t>
            </a:r>
          </a:p>
        </p:txBody>
      </p:sp>
      <p:cxnSp>
        <p:nvCxnSpPr>
          <p:cNvPr id="39" name="AutoShape 41"/>
          <p:cNvCxnSpPr>
            <a:cxnSpLocks noChangeShapeType="1"/>
          </p:cNvCxnSpPr>
          <p:nvPr/>
        </p:nvCxnSpPr>
        <p:spPr bwMode="auto">
          <a:xfrm flipH="1" flipV="1">
            <a:off x="8336991" y="4561415"/>
            <a:ext cx="655638" cy="963612"/>
          </a:xfrm>
          <a:prstGeom prst="curvedConnector3">
            <a:avLst>
              <a:gd name="adj1" fmla="val -34829"/>
            </a:avLst>
          </a:prstGeom>
          <a:noFill/>
          <a:ln w="9525">
            <a:solidFill>
              <a:schemeClr val="accent2"/>
            </a:solidFill>
            <a:round/>
            <a:headEnd/>
            <a:tailEnd type="triangle" w="med" len="med"/>
          </a:ln>
        </p:spPr>
      </p:cxnSp>
      <p:sp>
        <p:nvSpPr>
          <p:cNvPr id="42" name="Text Box 60"/>
          <p:cNvSpPr txBox="1">
            <a:spLocks noChangeArrowheads="1"/>
          </p:cNvSpPr>
          <p:nvPr/>
        </p:nvSpPr>
        <p:spPr bwMode="auto">
          <a:xfrm>
            <a:off x="1295400" y="2025640"/>
            <a:ext cx="1790700" cy="1708160"/>
          </a:xfrm>
          <a:prstGeom prst="rect">
            <a:avLst/>
          </a:prstGeom>
          <a:noFill/>
          <a:ln w="9525">
            <a:noFill/>
            <a:miter lim="800000"/>
            <a:headEnd/>
            <a:tailEnd/>
          </a:ln>
        </p:spPr>
        <p:txBody>
          <a:bodyPr>
            <a:spAutoFit/>
          </a:bodyPr>
          <a:lstStyle/>
          <a:p>
            <a:pPr>
              <a:spcBef>
                <a:spcPct val="50000"/>
              </a:spcBef>
            </a:pPr>
            <a:r>
              <a:rPr lang="en-US" sz="1400" b="0">
                <a:latin typeface="+mj-lt"/>
              </a:rPr>
              <a:t>Notice that the recursion isn’t finished at the bottom --</a:t>
            </a:r>
          </a:p>
          <a:p>
            <a:pPr algn="r">
              <a:spcBef>
                <a:spcPct val="50000"/>
              </a:spcBef>
            </a:pPr>
            <a:r>
              <a:rPr lang="en-US" sz="1400" b="0">
                <a:latin typeface="+mj-lt"/>
              </a:rPr>
              <a:t>It must unwind all the way back to the top in order to be done.</a:t>
            </a:r>
          </a:p>
        </p:txBody>
      </p:sp>
      <p:sp>
        <p:nvSpPr>
          <p:cNvPr id="55" name="Text Box 13"/>
          <p:cNvSpPr txBox="1">
            <a:spLocks noChangeArrowheads="1"/>
          </p:cNvSpPr>
          <p:nvPr/>
        </p:nvSpPr>
        <p:spPr bwMode="auto">
          <a:xfrm>
            <a:off x="2628900" y="1720850"/>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b="0">
                <a:latin typeface="+mj-lt"/>
              </a:rPr>
              <a:t>5</a:t>
            </a:r>
            <a:endParaRPr lang="en-US" sz="1400" b="0">
              <a:solidFill>
                <a:srgbClr val="212187"/>
              </a:solidFill>
              <a:latin typeface="+mj-lt"/>
            </a:endParaRPr>
          </a:p>
        </p:txBody>
      </p:sp>
      <p:sp>
        <p:nvSpPr>
          <p:cNvPr id="56" name="Text Box 5"/>
          <p:cNvSpPr txBox="1">
            <a:spLocks noChangeArrowheads="1"/>
          </p:cNvSpPr>
          <p:nvPr/>
        </p:nvSpPr>
        <p:spPr bwMode="auto">
          <a:xfrm>
            <a:off x="4419600" y="2628900"/>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b="0">
                <a:latin typeface="+mj-lt"/>
              </a:rPr>
              <a:t>rFact(3) =   </a:t>
            </a:r>
          </a:p>
        </p:txBody>
      </p:sp>
      <p:sp>
        <p:nvSpPr>
          <p:cNvPr id="62" name="Text Box 25"/>
          <p:cNvSpPr txBox="1">
            <a:spLocks noChangeArrowheads="1"/>
          </p:cNvSpPr>
          <p:nvPr/>
        </p:nvSpPr>
        <p:spPr bwMode="auto">
          <a:xfrm>
            <a:off x="4025900" y="2527300"/>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x</a:t>
            </a:r>
          </a:p>
        </p:txBody>
      </p:sp>
      <p:sp>
        <p:nvSpPr>
          <p:cNvPr id="63" name="Text Box 13"/>
          <p:cNvSpPr txBox="1">
            <a:spLocks noChangeArrowheads="1"/>
          </p:cNvSpPr>
          <p:nvPr/>
        </p:nvSpPr>
        <p:spPr bwMode="auto">
          <a:xfrm>
            <a:off x="3619500" y="2649538"/>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b="0">
                <a:latin typeface="+mj-lt"/>
              </a:rPr>
              <a:t>4</a:t>
            </a:r>
            <a:endParaRPr lang="en-US" sz="1400" b="0">
              <a:solidFill>
                <a:srgbClr val="212187"/>
              </a:solidFill>
              <a:latin typeface="+mj-lt"/>
            </a:endParaRPr>
          </a:p>
        </p:txBody>
      </p:sp>
      <p:cxnSp>
        <p:nvCxnSpPr>
          <p:cNvPr id="64" name="AutoShape 16"/>
          <p:cNvCxnSpPr>
            <a:cxnSpLocks noChangeShapeType="1"/>
            <a:stCxn id="9" idx="2"/>
          </p:cNvCxnSpPr>
          <p:nvPr/>
        </p:nvCxnSpPr>
        <p:spPr bwMode="auto">
          <a:xfrm rot="16200000" flipH="1">
            <a:off x="4287739" y="1830288"/>
            <a:ext cx="606622" cy="990600"/>
          </a:xfrm>
          <a:prstGeom prst="curvedConnector2">
            <a:avLst/>
          </a:prstGeom>
          <a:noFill/>
          <a:ln w="9525">
            <a:solidFill>
              <a:schemeClr val="tx1"/>
            </a:solidFill>
            <a:round/>
            <a:headEnd/>
            <a:tailEnd type="triangle" w="med" len="med"/>
          </a:ln>
        </p:spPr>
      </p:cxnSp>
      <p:sp>
        <p:nvSpPr>
          <p:cNvPr id="81" name="Text Box 5"/>
          <p:cNvSpPr txBox="1">
            <a:spLocks noChangeArrowheads="1"/>
          </p:cNvSpPr>
          <p:nvPr/>
        </p:nvSpPr>
        <p:spPr bwMode="auto">
          <a:xfrm>
            <a:off x="5410200" y="3529013"/>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b="0">
                <a:latin typeface="+mj-lt"/>
              </a:rPr>
              <a:t>rFact(2) =   </a:t>
            </a:r>
          </a:p>
        </p:txBody>
      </p:sp>
      <p:sp>
        <p:nvSpPr>
          <p:cNvPr id="82" name="Text Box 25"/>
          <p:cNvSpPr txBox="1">
            <a:spLocks noChangeArrowheads="1"/>
          </p:cNvSpPr>
          <p:nvPr/>
        </p:nvSpPr>
        <p:spPr bwMode="auto">
          <a:xfrm>
            <a:off x="5016500" y="3427413"/>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x</a:t>
            </a:r>
          </a:p>
        </p:txBody>
      </p:sp>
      <p:sp>
        <p:nvSpPr>
          <p:cNvPr id="83" name="Text Box 13"/>
          <p:cNvSpPr txBox="1">
            <a:spLocks noChangeArrowheads="1"/>
          </p:cNvSpPr>
          <p:nvPr/>
        </p:nvSpPr>
        <p:spPr bwMode="auto">
          <a:xfrm>
            <a:off x="4610100" y="3551238"/>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b="0">
                <a:latin typeface="+mj-lt"/>
              </a:rPr>
              <a:t>3</a:t>
            </a:r>
            <a:endParaRPr lang="en-US" sz="1400" b="0">
              <a:solidFill>
                <a:srgbClr val="212187"/>
              </a:solidFill>
              <a:latin typeface="+mj-lt"/>
            </a:endParaRPr>
          </a:p>
        </p:txBody>
      </p:sp>
      <p:cxnSp>
        <p:nvCxnSpPr>
          <p:cNvPr id="84" name="AutoShape 16"/>
          <p:cNvCxnSpPr>
            <a:cxnSpLocks noChangeShapeType="1"/>
            <a:endCxn id="81" idx="0"/>
          </p:cNvCxnSpPr>
          <p:nvPr/>
        </p:nvCxnSpPr>
        <p:spPr bwMode="auto">
          <a:xfrm>
            <a:off x="5086350" y="2984500"/>
            <a:ext cx="990600" cy="544513"/>
          </a:xfrm>
          <a:prstGeom prst="curvedConnector2">
            <a:avLst/>
          </a:prstGeom>
          <a:noFill/>
          <a:ln w="9525">
            <a:solidFill>
              <a:schemeClr val="tx1"/>
            </a:solidFill>
            <a:round/>
            <a:headEnd/>
            <a:tailEnd type="triangle" w="med" len="med"/>
          </a:ln>
        </p:spPr>
      </p:cxnSp>
      <p:sp>
        <p:nvSpPr>
          <p:cNvPr id="85" name="Text Box 5"/>
          <p:cNvSpPr txBox="1">
            <a:spLocks noChangeArrowheads="1"/>
          </p:cNvSpPr>
          <p:nvPr/>
        </p:nvSpPr>
        <p:spPr bwMode="auto">
          <a:xfrm>
            <a:off x="6477000" y="4443413"/>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b="0">
                <a:latin typeface="+mj-lt"/>
              </a:rPr>
              <a:t>rFact(1) =   </a:t>
            </a:r>
          </a:p>
        </p:txBody>
      </p:sp>
      <p:sp>
        <p:nvSpPr>
          <p:cNvPr id="86" name="Text Box 25"/>
          <p:cNvSpPr txBox="1">
            <a:spLocks noChangeArrowheads="1"/>
          </p:cNvSpPr>
          <p:nvPr/>
        </p:nvSpPr>
        <p:spPr bwMode="auto">
          <a:xfrm>
            <a:off x="6083300" y="4341813"/>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x</a:t>
            </a:r>
          </a:p>
        </p:txBody>
      </p:sp>
      <p:sp>
        <p:nvSpPr>
          <p:cNvPr id="87" name="Text Box 13"/>
          <p:cNvSpPr txBox="1">
            <a:spLocks noChangeArrowheads="1"/>
          </p:cNvSpPr>
          <p:nvPr/>
        </p:nvSpPr>
        <p:spPr bwMode="auto">
          <a:xfrm>
            <a:off x="5676900" y="4465638"/>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b="0">
                <a:latin typeface="+mj-lt"/>
              </a:rPr>
              <a:t>2</a:t>
            </a:r>
            <a:endParaRPr lang="en-US" sz="1400" b="0">
              <a:solidFill>
                <a:srgbClr val="212187"/>
              </a:solidFill>
              <a:latin typeface="+mj-lt"/>
            </a:endParaRPr>
          </a:p>
        </p:txBody>
      </p:sp>
      <p:cxnSp>
        <p:nvCxnSpPr>
          <p:cNvPr id="88" name="AutoShape 16"/>
          <p:cNvCxnSpPr>
            <a:cxnSpLocks noChangeShapeType="1"/>
            <a:endCxn id="85" idx="0"/>
          </p:cNvCxnSpPr>
          <p:nvPr/>
        </p:nvCxnSpPr>
        <p:spPr bwMode="auto">
          <a:xfrm>
            <a:off x="6153150" y="3898900"/>
            <a:ext cx="990600" cy="544513"/>
          </a:xfrm>
          <a:prstGeom prst="curvedConnector2">
            <a:avLst/>
          </a:prstGeom>
          <a:noFill/>
          <a:ln w="9525">
            <a:solidFill>
              <a:schemeClr val="tx1"/>
            </a:solidFill>
            <a:round/>
            <a:headEnd/>
            <a:tailEnd type="triangle" w="med" len="med"/>
          </a:ln>
        </p:spPr>
      </p:cxnSp>
      <p:sp>
        <p:nvSpPr>
          <p:cNvPr id="90" name="Text Box 5"/>
          <p:cNvSpPr txBox="1">
            <a:spLocks noChangeArrowheads="1"/>
          </p:cNvSpPr>
          <p:nvPr/>
        </p:nvSpPr>
        <p:spPr bwMode="auto">
          <a:xfrm>
            <a:off x="7086600" y="5397500"/>
            <a:ext cx="1333500" cy="307777"/>
          </a:xfrm>
          <a:prstGeom prst="rect">
            <a:avLst/>
          </a:prstGeom>
          <a:noFill/>
          <a:ln w="6350">
            <a:solidFill>
              <a:schemeClr val="tx1"/>
            </a:solidFill>
            <a:miter lim="800000"/>
            <a:headEnd/>
            <a:tailEnd/>
          </a:ln>
        </p:spPr>
        <p:txBody>
          <a:bodyPr>
            <a:spAutoFit/>
          </a:bodyPr>
          <a:lstStyle/>
          <a:p>
            <a:pPr>
              <a:spcBef>
                <a:spcPct val="50000"/>
              </a:spcBef>
            </a:pPr>
            <a:r>
              <a:rPr lang="en-US" sz="1400" b="0">
                <a:latin typeface="+mj-lt"/>
              </a:rPr>
              <a:t>rFact(0) =</a:t>
            </a:r>
          </a:p>
        </p:txBody>
      </p:sp>
      <p:sp>
        <p:nvSpPr>
          <p:cNvPr id="91" name="Text Box 25"/>
          <p:cNvSpPr txBox="1">
            <a:spLocks noChangeArrowheads="1"/>
          </p:cNvSpPr>
          <p:nvPr/>
        </p:nvSpPr>
        <p:spPr bwMode="auto">
          <a:xfrm>
            <a:off x="6692900" y="5295900"/>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x</a:t>
            </a:r>
          </a:p>
        </p:txBody>
      </p:sp>
      <p:sp>
        <p:nvSpPr>
          <p:cNvPr id="92" name="Text Box 13"/>
          <p:cNvSpPr txBox="1">
            <a:spLocks noChangeArrowheads="1"/>
          </p:cNvSpPr>
          <p:nvPr/>
        </p:nvSpPr>
        <p:spPr bwMode="auto">
          <a:xfrm>
            <a:off x="6286500" y="5418138"/>
            <a:ext cx="365125" cy="307777"/>
          </a:xfrm>
          <a:prstGeom prst="rect">
            <a:avLst/>
          </a:prstGeom>
          <a:noFill/>
          <a:ln w="6350">
            <a:solidFill>
              <a:schemeClr val="accent2"/>
            </a:solidFill>
            <a:miter lim="800000"/>
            <a:headEnd/>
            <a:tailEnd/>
          </a:ln>
        </p:spPr>
        <p:txBody>
          <a:bodyPr>
            <a:spAutoFit/>
          </a:bodyPr>
          <a:lstStyle/>
          <a:p>
            <a:pPr algn="ctr">
              <a:spcBef>
                <a:spcPct val="50000"/>
              </a:spcBef>
            </a:pPr>
            <a:r>
              <a:rPr lang="en-US" sz="1400" b="0">
                <a:latin typeface="+mj-lt"/>
              </a:rPr>
              <a:t>1</a:t>
            </a:r>
            <a:endParaRPr lang="en-US" sz="1400" b="0">
              <a:solidFill>
                <a:srgbClr val="212187"/>
              </a:solidFill>
              <a:latin typeface="+mj-lt"/>
            </a:endParaRPr>
          </a:p>
        </p:txBody>
      </p:sp>
      <p:cxnSp>
        <p:nvCxnSpPr>
          <p:cNvPr id="93" name="AutoShape 16"/>
          <p:cNvCxnSpPr>
            <a:cxnSpLocks noChangeShapeType="1"/>
            <a:stCxn id="85" idx="2"/>
            <a:endCxn id="90" idx="0"/>
          </p:cNvCxnSpPr>
          <p:nvPr/>
        </p:nvCxnSpPr>
        <p:spPr bwMode="auto">
          <a:xfrm rot="16200000" flipH="1">
            <a:off x="7125395" y="4769545"/>
            <a:ext cx="646310" cy="609600"/>
          </a:xfrm>
          <a:prstGeom prst="curvedConnector3">
            <a:avLst>
              <a:gd name="adj1" fmla="val 50000"/>
            </a:avLst>
          </a:prstGeom>
          <a:noFill/>
          <a:ln w="9525">
            <a:solidFill>
              <a:schemeClr val="tx1"/>
            </a:solidFill>
            <a:round/>
            <a:headEnd/>
            <a:tailEnd type="triangle" w="med" len="med"/>
          </a:ln>
        </p:spPr>
      </p:cxnSp>
      <p:sp>
        <p:nvSpPr>
          <p:cNvPr id="94" name="Text Box 13"/>
          <p:cNvSpPr txBox="1">
            <a:spLocks noChangeArrowheads="1"/>
          </p:cNvSpPr>
          <p:nvPr/>
        </p:nvSpPr>
        <p:spPr bwMode="auto">
          <a:xfrm>
            <a:off x="8054975" y="5403757"/>
            <a:ext cx="365125" cy="307777"/>
          </a:xfrm>
          <a:prstGeom prst="rect">
            <a:avLst/>
          </a:prstGeom>
          <a:noFill/>
          <a:ln w="6350">
            <a:noFill/>
            <a:miter lim="800000"/>
            <a:headEnd/>
            <a:tailEnd/>
          </a:ln>
        </p:spPr>
        <p:txBody>
          <a:bodyPr>
            <a:spAutoFit/>
          </a:bodyPr>
          <a:lstStyle/>
          <a:p>
            <a:pPr algn="ctr">
              <a:spcBef>
                <a:spcPct val="50000"/>
              </a:spcBef>
            </a:pPr>
            <a:r>
              <a:rPr lang="en-US" sz="1400" b="0" dirty="0">
                <a:solidFill>
                  <a:srgbClr val="003399"/>
                </a:solidFill>
                <a:latin typeface="+mj-lt"/>
              </a:rPr>
              <a:t>1</a:t>
            </a:r>
          </a:p>
        </p:txBody>
      </p:sp>
      <p:sp>
        <p:nvSpPr>
          <p:cNvPr id="95" name="Text Box 13"/>
          <p:cNvSpPr txBox="1">
            <a:spLocks noChangeArrowheads="1"/>
          </p:cNvSpPr>
          <p:nvPr/>
        </p:nvSpPr>
        <p:spPr bwMode="auto">
          <a:xfrm>
            <a:off x="7429500" y="4444160"/>
            <a:ext cx="365125" cy="307777"/>
          </a:xfrm>
          <a:prstGeom prst="rect">
            <a:avLst/>
          </a:prstGeom>
          <a:noFill/>
          <a:ln w="6350">
            <a:noFill/>
            <a:miter lim="800000"/>
            <a:headEnd/>
            <a:tailEnd/>
          </a:ln>
        </p:spPr>
        <p:txBody>
          <a:bodyPr>
            <a:spAutoFit/>
          </a:bodyPr>
          <a:lstStyle/>
          <a:p>
            <a:pPr algn="ctr">
              <a:spcBef>
                <a:spcPct val="50000"/>
              </a:spcBef>
            </a:pPr>
            <a:r>
              <a:rPr lang="en-US" sz="1400" b="0" dirty="0">
                <a:solidFill>
                  <a:srgbClr val="003399"/>
                </a:solidFill>
                <a:latin typeface="+mj-lt"/>
              </a:rPr>
              <a:t>1</a:t>
            </a:r>
          </a:p>
        </p:txBody>
      </p:sp>
      <p:sp>
        <p:nvSpPr>
          <p:cNvPr id="96" name="Text Box 13"/>
          <p:cNvSpPr txBox="1">
            <a:spLocks noChangeArrowheads="1"/>
          </p:cNvSpPr>
          <p:nvPr/>
        </p:nvSpPr>
        <p:spPr bwMode="auto">
          <a:xfrm>
            <a:off x="6362700" y="3545541"/>
            <a:ext cx="365125" cy="307777"/>
          </a:xfrm>
          <a:prstGeom prst="rect">
            <a:avLst/>
          </a:prstGeom>
          <a:noFill/>
          <a:ln w="6350">
            <a:noFill/>
            <a:miter lim="800000"/>
            <a:headEnd/>
            <a:tailEnd/>
          </a:ln>
        </p:spPr>
        <p:txBody>
          <a:bodyPr>
            <a:spAutoFit/>
          </a:bodyPr>
          <a:lstStyle/>
          <a:p>
            <a:pPr algn="ctr">
              <a:spcBef>
                <a:spcPct val="50000"/>
              </a:spcBef>
            </a:pPr>
            <a:r>
              <a:rPr lang="en-US" sz="1400" b="0" dirty="0">
                <a:solidFill>
                  <a:srgbClr val="003399"/>
                </a:solidFill>
                <a:latin typeface="+mj-lt"/>
              </a:rPr>
              <a:t>2</a:t>
            </a:r>
          </a:p>
        </p:txBody>
      </p:sp>
      <p:sp>
        <p:nvSpPr>
          <p:cNvPr id="97" name="Text Box 13"/>
          <p:cNvSpPr txBox="1">
            <a:spLocks noChangeArrowheads="1"/>
          </p:cNvSpPr>
          <p:nvPr/>
        </p:nvSpPr>
        <p:spPr bwMode="auto">
          <a:xfrm>
            <a:off x="5387975" y="2628807"/>
            <a:ext cx="365125" cy="307777"/>
          </a:xfrm>
          <a:prstGeom prst="rect">
            <a:avLst/>
          </a:prstGeom>
          <a:noFill/>
          <a:ln w="6350">
            <a:noFill/>
            <a:miter lim="800000"/>
            <a:headEnd/>
            <a:tailEnd/>
          </a:ln>
        </p:spPr>
        <p:txBody>
          <a:bodyPr>
            <a:spAutoFit/>
          </a:bodyPr>
          <a:lstStyle/>
          <a:p>
            <a:pPr algn="ctr">
              <a:spcBef>
                <a:spcPct val="50000"/>
              </a:spcBef>
            </a:pPr>
            <a:r>
              <a:rPr lang="en-US" sz="1400" b="0" dirty="0">
                <a:solidFill>
                  <a:srgbClr val="003399"/>
                </a:solidFill>
                <a:latin typeface="+mj-lt"/>
              </a:rPr>
              <a:t>6</a:t>
            </a:r>
          </a:p>
        </p:txBody>
      </p:sp>
      <p:sp>
        <p:nvSpPr>
          <p:cNvPr id="98" name="Text Box 13"/>
          <p:cNvSpPr txBox="1">
            <a:spLocks noChangeArrowheads="1"/>
          </p:cNvSpPr>
          <p:nvPr/>
        </p:nvSpPr>
        <p:spPr bwMode="auto">
          <a:xfrm>
            <a:off x="4397375" y="1700960"/>
            <a:ext cx="441325" cy="307777"/>
          </a:xfrm>
          <a:prstGeom prst="rect">
            <a:avLst/>
          </a:prstGeom>
          <a:noFill/>
          <a:ln w="6350">
            <a:noFill/>
            <a:miter lim="800000"/>
            <a:headEnd/>
            <a:tailEnd/>
          </a:ln>
        </p:spPr>
        <p:txBody>
          <a:bodyPr>
            <a:spAutoFit/>
          </a:bodyPr>
          <a:lstStyle/>
          <a:p>
            <a:pPr algn="ctr">
              <a:spcBef>
                <a:spcPct val="50000"/>
              </a:spcBef>
            </a:pPr>
            <a:r>
              <a:rPr lang="en-US" sz="1400" b="0" dirty="0">
                <a:solidFill>
                  <a:srgbClr val="003399"/>
                </a:solidFill>
                <a:latin typeface="+mj-lt"/>
              </a:rPr>
              <a:t>24</a:t>
            </a:r>
          </a:p>
        </p:txBody>
      </p:sp>
      <p:sp>
        <p:nvSpPr>
          <p:cNvPr id="99" name="Text Box 13"/>
          <p:cNvSpPr txBox="1">
            <a:spLocks noChangeArrowheads="1"/>
          </p:cNvSpPr>
          <p:nvPr/>
        </p:nvSpPr>
        <p:spPr bwMode="auto">
          <a:xfrm>
            <a:off x="2628900" y="1066800"/>
            <a:ext cx="533400" cy="307777"/>
          </a:xfrm>
          <a:prstGeom prst="rect">
            <a:avLst/>
          </a:prstGeom>
          <a:noFill/>
          <a:ln w="6350">
            <a:noFill/>
            <a:miter lim="800000"/>
            <a:headEnd/>
            <a:tailEnd/>
          </a:ln>
        </p:spPr>
        <p:txBody>
          <a:bodyPr>
            <a:spAutoFit/>
          </a:bodyPr>
          <a:lstStyle/>
          <a:p>
            <a:pPr algn="ctr">
              <a:spcBef>
                <a:spcPct val="50000"/>
              </a:spcBef>
            </a:pPr>
            <a:r>
              <a:rPr lang="en-US" sz="1400" b="0">
                <a:solidFill>
                  <a:srgbClr val="003399"/>
                </a:solidFill>
                <a:latin typeface="+mj-lt"/>
              </a:rPr>
              <a:t>120</a:t>
            </a:r>
          </a:p>
        </p:txBody>
      </p:sp>
      <p:sp>
        <p:nvSpPr>
          <p:cNvPr id="100" name="Text Box 24"/>
          <p:cNvSpPr txBox="1">
            <a:spLocks noChangeArrowheads="1"/>
          </p:cNvSpPr>
          <p:nvPr/>
        </p:nvSpPr>
        <p:spPr bwMode="auto">
          <a:xfrm>
            <a:off x="8466138" y="5329238"/>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01" name="Text Box 35"/>
          <p:cNvSpPr txBox="1">
            <a:spLocks noChangeArrowheads="1"/>
          </p:cNvSpPr>
          <p:nvPr/>
        </p:nvSpPr>
        <p:spPr bwMode="auto">
          <a:xfrm>
            <a:off x="8821738" y="5362575"/>
            <a:ext cx="393700" cy="307777"/>
          </a:xfrm>
          <a:prstGeom prst="rect">
            <a:avLst/>
          </a:prstGeom>
          <a:noFill/>
          <a:ln w="9525">
            <a:noFill/>
            <a:miter lim="800000"/>
            <a:headEnd/>
            <a:tailEnd/>
          </a:ln>
        </p:spPr>
        <p:txBody>
          <a:bodyPr>
            <a:spAutoFit/>
          </a:bodyPr>
          <a:lstStyle/>
          <a:p>
            <a:pPr>
              <a:spcBef>
                <a:spcPct val="50000"/>
              </a:spcBef>
            </a:pPr>
            <a:r>
              <a:rPr lang="en-US" sz="1400" b="0">
                <a:solidFill>
                  <a:schemeClr val="accent2"/>
                </a:solidFill>
                <a:latin typeface="+mj-lt"/>
              </a:rPr>
              <a:t>1</a:t>
            </a:r>
            <a:endParaRPr lang="en-US" sz="1400" b="0">
              <a:latin typeface="+mj-lt"/>
            </a:endParaRPr>
          </a:p>
        </p:txBody>
      </p:sp>
      <p:sp>
        <p:nvSpPr>
          <p:cNvPr id="102" name="Text Box 24"/>
          <p:cNvSpPr txBox="1">
            <a:spLocks noChangeArrowheads="1"/>
          </p:cNvSpPr>
          <p:nvPr/>
        </p:nvSpPr>
        <p:spPr bwMode="auto">
          <a:xfrm>
            <a:off x="7810500" y="4365625"/>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03" name="Text Box 35"/>
          <p:cNvSpPr txBox="1">
            <a:spLocks noChangeArrowheads="1"/>
          </p:cNvSpPr>
          <p:nvPr/>
        </p:nvSpPr>
        <p:spPr bwMode="auto">
          <a:xfrm>
            <a:off x="8166100" y="4400550"/>
            <a:ext cx="393700" cy="307777"/>
          </a:xfrm>
          <a:prstGeom prst="rect">
            <a:avLst/>
          </a:prstGeom>
          <a:noFill/>
          <a:ln w="9525">
            <a:noFill/>
            <a:miter lim="800000"/>
            <a:headEnd/>
            <a:tailEnd/>
          </a:ln>
        </p:spPr>
        <p:txBody>
          <a:bodyPr>
            <a:spAutoFit/>
          </a:bodyPr>
          <a:lstStyle/>
          <a:p>
            <a:pPr>
              <a:spcBef>
                <a:spcPct val="50000"/>
              </a:spcBef>
            </a:pPr>
            <a:r>
              <a:rPr lang="en-US" sz="1400" b="0">
                <a:solidFill>
                  <a:schemeClr val="accent2"/>
                </a:solidFill>
                <a:latin typeface="+mj-lt"/>
              </a:rPr>
              <a:t>2</a:t>
            </a:r>
            <a:endParaRPr lang="en-US" sz="1400" b="0">
              <a:latin typeface="+mj-lt"/>
            </a:endParaRPr>
          </a:p>
        </p:txBody>
      </p:sp>
      <p:cxnSp>
        <p:nvCxnSpPr>
          <p:cNvPr id="109" name="AutoShape 41"/>
          <p:cNvCxnSpPr>
            <a:cxnSpLocks noChangeShapeType="1"/>
          </p:cNvCxnSpPr>
          <p:nvPr/>
        </p:nvCxnSpPr>
        <p:spPr bwMode="auto">
          <a:xfrm rot="10800000">
            <a:off x="6502400" y="2730500"/>
            <a:ext cx="930275" cy="925513"/>
          </a:xfrm>
          <a:prstGeom prst="curvedConnector3">
            <a:avLst>
              <a:gd name="adj1" fmla="val -45194"/>
            </a:avLst>
          </a:prstGeom>
          <a:noFill/>
          <a:ln w="9525">
            <a:solidFill>
              <a:schemeClr val="accent2"/>
            </a:solidFill>
            <a:round/>
            <a:headEnd/>
            <a:tailEnd type="triangle" w="med" len="med"/>
          </a:ln>
        </p:spPr>
      </p:cxnSp>
      <p:sp>
        <p:nvSpPr>
          <p:cNvPr id="110" name="Text Box 24"/>
          <p:cNvSpPr txBox="1">
            <a:spLocks noChangeArrowheads="1"/>
          </p:cNvSpPr>
          <p:nvPr/>
        </p:nvSpPr>
        <p:spPr bwMode="auto">
          <a:xfrm>
            <a:off x="6756400" y="3451225"/>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11" name="Text Box 35"/>
          <p:cNvSpPr txBox="1">
            <a:spLocks noChangeArrowheads="1"/>
          </p:cNvSpPr>
          <p:nvPr/>
        </p:nvSpPr>
        <p:spPr bwMode="auto">
          <a:xfrm>
            <a:off x="7112000" y="3486150"/>
            <a:ext cx="393700" cy="307777"/>
          </a:xfrm>
          <a:prstGeom prst="rect">
            <a:avLst/>
          </a:prstGeom>
          <a:noFill/>
          <a:ln w="9525">
            <a:noFill/>
            <a:miter lim="800000"/>
            <a:headEnd/>
            <a:tailEnd/>
          </a:ln>
        </p:spPr>
        <p:txBody>
          <a:bodyPr>
            <a:spAutoFit/>
          </a:bodyPr>
          <a:lstStyle/>
          <a:p>
            <a:pPr>
              <a:spcBef>
                <a:spcPct val="50000"/>
              </a:spcBef>
            </a:pPr>
            <a:r>
              <a:rPr lang="en-US" sz="1400" b="0">
                <a:solidFill>
                  <a:schemeClr val="accent2"/>
                </a:solidFill>
                <a:latin typeface="+mj-lt"/>
              </a:rPr>
              <a:t>6</a:t>
            </a:r>
            <a:endParaRPr lang="en-US" sz="1400" b="0">
              <a:latin typeface="+mj-lt"/>
            </a:endParaRPr>
          </a:p>
        </p:txBody>
      </p:sp>
      <p:cxnSp>
        <p:nvCxnSpPr>
          <p:cNvPr id="112" name="AutoShape 41"/>
          <p:cNvCxnSpPr>
            <a:cxnSpLocks noChangeShapeType="1"/>
            <a:endCxn id="117" idx="3"/>
          </p:cNvCxnSpPr>
          <p:nvPr/>
        </p:nvCxnSpPr>
        <p:spPr bwMode="auto">
          <a:xfrm rot="16200000" flipV="1">
            <a:off x="5661771" y="1826369"/>
            <a:ext cx="792263" cy="762003"/>
          </a:xfrm>
          <a:prstGeom prst="curvedConnector2">
            <a:avLst/>
          </a:prstGeom>
          <a:noFill/>
          <a:ln w="9525">
            <a:solidFill>
              <a:schemeClr val="accent2"/>
            </a:solidFill>
            <a:round/>
            <a:headEnd/>
            <a:tailEnd type="triangle" w="med" len="med"/>
          </a:ln>
        </p:spPr>
      </p:cxnSp>
      <p:sp>
        <p:nvSpPr>
          <p:cNvPr id="113" name="Text Box 24"/>
          <p:cNvSpPr txBox="1">
            <a:spLocks noChangeArrowheads="1"/>
          </p:cNvSpPr>
          <p:nvPr/>
        </p:nvSpPr>
        <p:spPr bwMode="auto">
          <a:xfrm>
            <a:off x="5753100" y="2495550"/>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14" name="Text Box 35"/>
          <p:cNvSpPr txBox="1">
            <a:spLocks noChangeArrowheads="1"/>
          </p:cNvSpPr>
          <p:nvPr/>
        </p:nvSpPr>
        <p:spPr bwMode="auto">
          <a:xfrm>
            <a:off x="5981700" y="2528888"/>
            <a:ext cx="520700" cy="307777"/>
          </a:xfrm>
          <a:prstGeom prst="rect">
            <a:avLst/>
          </a:prstGeom>
          <a:noFill/>
          <a:ln w="9525">
            <a:noFill/>
            <a:miter lim="800000"/>
            <a:headEnd/>
            <a:tailEnd/>
          </a:ln>
        </p:spPr>
        <p:txBody>
          <a:bodyPr>
            <a:spAutoFit/>
          </a:bodyPr>
          <a:lstStyle/>
          <a:p>
            <a:pPr>
              <a:spcBef>
                <a:spcPct val="50000"/>
              </a:spcBef>
            </a:pPr>
            <a:r>
              <a:rPr lang="en-US" sz="1400" b="0">
                <a:solidFill>
                  <a:schemeClr val="accent2"/>
                </a:solidFill>
                <a:latin typeface="+mj-lt"/>
              </a:rPr>
              <a:t>24</a:t>
            </a:r>
            <a:endParaRPr lang="en-US" sz="1400" b="0">
              <a:latin typeface="+mj-lt"/>
            </a:endParaRPr>
          </a:p>
        </p:txBody>
      </p:sp>
      <p:cxnSp>
        <p:nvCxnSpPr>
          <p:cNvPr id="115" name="AutoShape 41"/>
          <p:cNvCxnSpPr>
            <a:cxnSpLocks noChangeShapeType="1"/>
          </p:cNvCxnSpPr>
          <p:nvPr/>
        </p:nvCxnSpPr>
        <p:spPr bwMode="auto">
          <a:xfrm flipH="1" flipV="1">
            <a:off x="3162300" y="1222375"/>
            <a:ext cx="2514600" cy="635000"/>
          </a:xfrm>
          <a:prstGeom prst="curvedConnector3">
            <a:avLst>
              <a:gd name="adj1" fmla="val -21995"/>
            </a:avLst>
          </a:prstGeom>
          <a:noFill/>
          <a:ln w="9525">
            <a:solidFill>
              <a:schemeClr val="accent2"/>
            </a:solidFill>
            <a:round/>
            <a:headEnd/>
            <a:tailEnd type="triangle" w="med" len="med"/>
          </a:ln>
        </p:spPr>
      </p:cxnSp>
      <p:sp>
        <p:nvSpPr>
          <p:cNvPr id="116" name="Text Box 24"/>
          <p:cNvSpPr txBox="1">
            <a:spLocks noChangeArrowheads="1"/>
          </p:cNvSpPr>
          <p:nvPr/>
        </p:nvSpPr>
        <p:spPr bwMode="auto">
          <a:xfrm>
            <a:off x="4762500" y="1622425"/>
            <a:ext cx="355600" cy="307777"/>
          </a:xfrm>
          <a:prstGeom prst="rect">
            <a:avLst/>
          </a:prstGeom>
          <a:noFill/>
          <a:ln w="9525">
            <a:noFill/>
            <a:miter lim="800000"/>
            <a:headEnd/>
            <a:tailEnd/>
          </a:ln>
        </p:spPr>
        <p:txBody>
          <a:bodyPr>
            <a:spAutoFit/>
          </a:bodyPr>
          <a:lstStyle/>
          <a:p>
            <a:pPr>
              <a:spcBef>
                <a:spcPct val="50000"/>
              </a:spcBef>
            </a:pPr>
            <a:r>
              <a:rPr lang="en-US" sz="1400" b="0">
                <a:latin typeface="+mj-lt"/>
              </a:rPr>
              <a:t>=</a:t>
            </a:r>
          </a:p>
        </p:txBody>
      </p:sp>
      <p:sp>
        <p:nvSpPr>
          <p:cNvPr id="117" name="Text Box 35"/>
          <p:cNvSpPr txBox="1">
            <a:spLocks noChangeArrowheads="1"/>
          </p:cNvSpPr>
          <p:nvPr/>
        </p:nvSpPr>
        <p:spPr bwMode="auto">
          <a:xfrm>
            <a:off x="4991100" y="1657350"/>
            <a:ext cx="685800" cy="307777"/>
          </a:xfrm>
          <a:prstGeom prst="rect">
            <a:avLst/>
          </a:prstGeom>
          <a:noFill/>
          <a:ln w="9525">
            <a:noFill/>
            <a:miter lim="800000"/>
            <a:headEnd/>
            <a:tailEnd/>
          </a:ln>
        </p:spPr>
        <p:txBody>
          <a:bodyPr>
            <a:spAutoFit/>
          </a:bodyPr>
          <a:lstStyle/>
          <a:p>
            <a:pPr>
              <a:spcBef>
                <a:spcPct val="50000"/>
              </a:spcBef>
            </a:pPr>
            <a:r>
              <a:rPr lang="en-US" sz="1400" b="0">
                <a:solidFill>
                  <a:schemeClr val="accent2"/>
                </a:solidFill>
                <a:latin typeface="+mj-lt"/>
              </a:rPr>
              <a:t>120</a:t>
            </a:r>
            <a:endParaRPr lang="en-US" sz="1400" b="0">
              <a:latin typeface="+mj-lt"/>
            </a:endParaRPr>
          </a:p>
        </p:txBody>
      </p:sp>
      <p:cxnSp>
        <p:nvCxnSpPr>
          <p:cNvPr id="126" name="AutoShape 41"/>
          <p:cNvCxnSpPr>
            <a:cxnSpLocks noChangeShapeType="1"/>
          </p:cNvCxnSpPr>
          <p:nvPr/>
        </p:nvCxnSpPr>
        <p:spPr bwMode="auto">
          <a:xfrm rot="10800000">
            <a:off x="7429500" y="3716338"/>
            <a:ext cx="1036638" cy="765175"/>
          </a:xfrm>
          <a:prstGeom prst="curvedConnector3">
            <a:avLst>
              <a:gd name="adj1" fmla="val -28199"/>
            </a:avLst>
          </a:prstGeom>
          <a:noFill/>
          <a:ln w="9525">
            <a:solidFill>
              <a:schemeClr val="accent2"/>
            </a:solidFill>
            <a:round/>
            <a:headEnd/>
            <a:tailEnd type="triangle" w="med" len="med"/>
          </a:ln>
        </p:spPr>
      </p:cxnSp>
    </p:spTree>
    <p:extLst>
      <p:ext uri="{BB962C8B-B14F-4D97-AF65-F5344CB8AC3E}">
        <p14:creationId xmlns:p14="http://schemas.microsoft.com/office/powerpoint/2010/main" val="150346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blinds(horizontal)">
                                      <p:cBhvr>
                                        <p:cTn id="26" dur="500"/>
                                        <p:tgtEl>
                                          <p:spTgt spid="6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linds(horizontal)">
                                      <p:cBhvr>
                                        <p:cTn id="29" dur="500"/>
                                        <p:tgtEl>
                                          <p:spTgt spid="6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blinds(horizontal)">
                                      <p:cBhvr>
                                        <p:cTn id="32" dur="500"/>
                                        <p:tgtEl>
                                          <p:spTgt spid="6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linds(horizontal)">
                                      <p:cBhvr>
                                        <p:cTn id="35" dur="5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blinds(horizontal)">
                                      <p:cBhvr>
                                        <p:cTn id="40" dur="500"/>
                                        <p:tgtEl>
                                          <p:spTgt spid="8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blinds(horizontal)">
                                      <p:cBhvr>
                                        <p:cTn id="43" dur="500"/>
                                        <p:tgtEl>
                                          <p:spTgt spid="8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blinds(horizontal)">
                                      <p:cBhvr>
                                        <p:cTn id="46" dur="500"/>
                                        <p:tgtEl>
                                          <p:spTgt spid="8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blinds(horizontal)">
                                      <p:cBhvr>
                                        <p:cTn id="49" dur="500"/>
                                        <p:tgtEl>
                                          <p:spTgt spid="8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blinds(horizontal)">
                                      <p:cBhvr>
                                        <p:cTn id="54" dur="500"/>
                                        <p:tgtEl>
                                          <p:spTgt spid="8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blinds(horizontal)">
                                      <p:cBhvr>
                                        <p:cTn id="57" dur="500"/>
                                        <p:tgtEl>
                                          <p:spTgt spid="8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blinds(horizontal)">
                                      <p:cBhvr>
                                        <p:cTn id="60" dur="500"/>
                                        <p:tgtEl>
                                          <p:spTgt spid="8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blinds(horizontal)">
                                      <p:cBhvr>
                                        <p:cTn id="63" dur="500"/>
                                        <p:tgtEl>
                                          <p:spTgt spid="8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blinds(horizontal)">
                                      <p:cBhvr>
                                        <p:cTn id="68" dur="500"/>
                                        <p:tgtEl>
                                          <p:spTgt spid="9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blinds(horizontal)">
                                      <p:cBhvr>
                                        <p:cTn id="71" dur="500"/>
                                        <p:tgtEl>
                                          <p:spTgt spid="9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blinds(horizontal)">
                                      <p:cBhvr>
                                        <p:cTn id="74" dur="500"/>
                                        <p:tgtEl>
                                          <p:spTgt spid="91"/>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blinds(horizontal)">
                                      <p:cBhvr>
                                        <p:cTn id="77" dur="500"/>
                                        <p:tgtEl>
                                          <p:spTgt spid="9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blinds(horizontal)">
                                      <p:cBhvr>
                                        <p:cTn id="82" dur="500"/>
                                        <p:tgtEl>
                                          <p:spTgt spid="42">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2">
                                            <p:txEl>
                                              <p:pRg st="1" end="1"/>
                                            </p:txEl>
                                          </p:spTgt>
                                        </p:tgtEl>
                                        <p:attrNameLst>
                                          <p:attrName>style.visibility</p:attrName>
                                        </p:attrNameLst>
                                      </p:cBhvr>
                                      <p:to>
                                        <p:strVal val="visible"/>
                                      </p:to>
                                    </p:set>
                                    <p:animEffect transition="in" filter="blinds(horizontal)">
                                      <p:cBhvr>
                                        <p:cTn id="87" dur="500"/>
                                        <p:tgtEl>
                                          <p:spTgt spid="42">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mph" presetSubtype="0" fill="hold" nodeType="clickEffect">
                                  <p:stCondLst>
                                    <p:cond delay="0"/>
                                  </p:stCondLst>
                                  <p:childTnLst>
                                    <p:animRot by="21600000">
                                      <p:cBhvr>
                                        <p:cTn id="91" dur="2000" fill="hold"/>
                                        <p:tgtEl>
                                          <p:spTgt spid="7">
                                            <p:txEl>
                                              <p:pRg st="4" end="4"/>
                                            </p:txEl>
                                          </p:spTgt>
                                        </p:tgtEl>
                                        <p:attrNameLst>
                                          <p:attrName>r</p:attrName>
                                        </p:attrNameLst>
                                      </p:cBhvr>
                                    </p:animRot>
                                  </p:childTnLst>
                                </p:cTn>
                              </p:par>
                              <p:par>
                                <p:cTn id="92" presetID="8" presetClass="emph" presetSubtype="0" fill="hold" nodeType="withEffect">
                                  <p:stCondLst>
                                    <p:cond delay="0"/>
                                  </p:stCondLst>
                                  <p:childTnLst>
                                    <p:animRot by="21600000">
                                      <p:cBhvr>
                                        <p:cTn id="93" dur="2000" fill="hold"/>
                                        <p:tgtEl>
                                          <p:spTgt spid="7">
                                            <p:txEl>
                                              <p:pRg st="5" end="5"/>
                                            </p:txEl>
                                          </p:spTgt>
                                        </p:tgtEl>
                                        <p:attrNameLst>
                                          <p:attrName>r</p:attrName>
                                        </p:attrNameLst>
                                      </p:cBhvr>
                                    </p:animRo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blinds(horizontal)">
                                      <p:cBhvr>
                                        <p:cTn id="98" dur="500"/>
                                        <p:tgtEl>
                                          <p:spTgt spid="94"/>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00"/>
                                        </p:tgtEl>
                                        <p:attrNameLst>
                                          <p:attrName>style.visibility</p:attrName>
                                        </p:attrNameLst>
                                      </p:cBhvr>
                                      <p:to>
                                        <p:strVal val="visible"/>
                                      </p:to>
                                    </p:set>
                                    <p:animEffect transition="in" filter="blinds(horizontal)">
                                      <p:cBhvr>
                                        <p:cTn id="103" dur="500"/>
                                        <p:tgtEl>
                                          <p:spTgt spid="100"/>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01"/>
                                        </p:tgtEl>
                                        <p:attrNameLst>
                                          <p:attrName>style.visibility</p:attrName>
                                        </p:attrNameLst>
                                      </p:cBhvr>
                                      <p:to>
                                        <p:strVal val="visible"/>
                                      </p:to>
                                    </p:set>
                                    <p:animEffect transition="in" filter="blinds(horizontal)">
                                      <p:cBhvr>
                                        <p:cTn id="106" dur="500"/>
                                        <p:tgtEl>
                                          <p:spTgt spid="101"/>
                                        </p:tgtEl>
                                      </p:cBhvr>
                                    </p:animEffect>
                                  </p:childTnLst>
                                </p:cTn>
                              </p:par>
                              <p:par>
                                <p:cTn id="107" presetID="3" presetClass="entr" presetSubtype="10"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linds(horizontal)">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blinds(horizontal)">
                                      <p:cBhvr>
                                        <p:cTn id="114" dur="500"/>
                                        <p:tgtEl>
                                          <p:spTgt spid="95"/>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02"/>
                                        </p:tgtEl>
                                        <p:attrNameLst>
                                          <p:attrName>style.visibility</p:attrName>
                                        </p:attrNameLst>
                                      </p:cBhvr>
                                      <p:to>
                                        <p:strVal val="visible"/>
                                      </p:to>
                                    </p:set>
                                    <p:animEffect transition="in" filter="blinds(horizontal)">
                                      <p:cBhvr>
                                        <p:cTn id="119" dur="500"/>
                                        <p:tgtEl>
                                          <p:spTgt spid="10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03"/>
                                        </p:tgtEl>
                                        <p:attrNameLst>
                                          <p:attrName>style.visibility</p:attrName>
                                        </p:attrNameLst>
                                      </p:cBhvr>
                                      <p:to>
                                        <p:strVal val="visible"/>
                                      </p:to>
                                    </p:set>
                                    <p:animEffect transition="in" filter="blinds(horizontal)">
                                      <p:cBhvr>
                                        <p:cTn id="122" dur="500"/>
                                        <p:tgtEl>
                                          <p:spTgt spid="103"/>
                                        </p:tgtEl>
                                      </p:cBhvr>
                                    </p:animEffect>
                                  </p:childTnLst>
                                </p:cTn>
                              </p:par>
                              <p:par>
                                <p:cTn id="123" presetID="3" presetClass="entr" presetSubtype="10" fill="hold" nodeType="withEffect">
                                  <p:stCondLst>
                                    <p:cond delay="0"/>
                                  </p:stCondLst>
                                  <p:childTnLst>
                                    <p:set>
                                      <p:cBhvr>
                                        <p:cTn id="124" dur="1" fill="hold">
                                          <p:stCondLst>
                                            <p:cond delay="0"/>
                                          </p:stCondLst>
                                        </p:cTn>
                                        <p:tgtEl>
                                          <p:spTgt spid="126"/>
                                        </p:tgtEl>
                                        <p:attrNameLst>
                                          <p:attrName>style.visibility</p:attrName>
                                        </p:attrNameLst>
                                      </p:cBhvr>
                                      <p:to>
                                        <p:strVal val="visible"/>
                                      </p:to>
                                    </p:set>
                                    <p:animEffect transition="in" filter="blinds(horizontal)">
                                      <p:cBhvr>
                                        <p:cTn id="125" dur="500"/>
                                        <p:tgtEl>
                                          <p:spTgt spid="126"/>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96"/>
                                        </p:tgtEl>
                                        <p:attrNameLst>
                                          <p:attrName>style.visibility</p:attrName>
                                        </p:attrNameLst>
                                      </p:cBhvr>
                                      <p:to>
                                        <p:strVal val="visible"/>
                                      </p:to>
                                    </p:set>
                                    <p:animEffect transition="in" filter="blinds(horizontal)">
                                      <p:cBhvr>
                                        <p:cTn id="130" dur="500"/>
                                        <p:tgtEl>
                                          <p:spTgt spid="96"/>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110"/>
                                        </p:tgtEl>
                                        <p:attrNameLst>
                                          <p:attrName>style.visibility</p:attrName>
                                        </p:attrNameLst>
                                      </p:cBhvr>
                                      <p:to>
                                        <p:strVal val="visible"/>
                                      </p:to>
                                    </p:set>
                                    <p:animEffect transition="in" filter="blinds(horizontal)">
                                      <p:cBhvr>
                                        <p:cTn id="135" dur="500"/>
                                        <p:tgtEl>
                                          <p:spTgt spid="110"/>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111"/>
                                        </p:tgtEl>
                                        <p:attrNameLst>
                                          <p:attrName>style.visibility</p:attrName>
                                        </p:attrNameLst>
                                      </p:cBhvr>
                                      <p:to>
                                        <p:strVal val="visible"/>
                                      </p:to>
                                    </p:set>
                                    <p:animEffect transition="in" filter="blinds(horizontal)">
                                      <p:cBhvr>
                                        <p:cTn id="138" dur="500"/>
                                        <p:tgtEl>
                                          <p:spTgt spid="111"/>
                                        </p:tgtEl>
                                      </p:cBhvr>
                                    </p:animEffect>
                                  </p:childTnLst>
                                </p:cTn>
                              </p:par>
                              <p:par>
                                <p:cTn id="139" presetID="3" presetClass="entr" presetSubtype="10" fill="hold" nodeType="with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blinds(horizontal)">
                                      <p:cBhvr>
                                        <p:cTn id="141" dur="500"/>
                                        <p:tgtEl>
                                          <p:spTgt spid="109"/>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97"/>
                                        </p:tgtEl>
                                        <p:attrNameLst>
                                          <p:attrName>style.visibility</p:attrName>
                                        </p:attrNameLst>
                                      </p:cBhvr>
                                      <p:to>
                                        <p:strVal val="visible"/>
                                      </p:to>
                                    </p:set>
                                    <p:animEffect transition="in" filter="blinds(horizontal)">
                                      <p:cBhvr>
                                        <p:cTn id="146" dur="500"/>
                                        <p:tgtEl>
                                          <p:spTgt spid="97"/>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blinds(horizontal)">
                                      <p:cBhvr>
                                        <p:cTn id="151" dur="500"/>
                                        <p:tgtEl>
                                          <p:spTgt spid="113"/>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114"/>
                                        </p:tgtEl>
                                        <p:attrNameLst>
                                          <p:attrName>style.visibility</p:attrName>
                                        </p:attrNameLst>
                                      </p:cBhvr>
                                      <p:to>
                                        <p:strVal val="visible"/>
                                      </p:to>
                                    </p:set>
                                    <p:animEffect transition="in" filter="blinds(horizontal)">
                                      <p:cBhvr>
                                        <p:cTn id="154" dur="500"/>
                                        <p:tgtEl>
                                          <p:spTgt spid="114"/>
                                        </p:tgtEl>
                                      </p:cBhvr>
                                    </p:animEffect>
                                  </p:childTnLst>
                                </p:cTn>
                              </p:par>
                              <p:par>
                                <p:cTn id="155" presetID="3" presetClass="entr" presetSubtype="10" fill="hold" nodeType="withEffect">
                                  <p:stCondLst>
                                    <p:cond delay="0"/>
                                  </p:stCondLst>
                                  <p:childTnLst>
                                    <p:set>
                                      <p:cBhvr>
                                        <p:cTn id="156" dur="1" fill="hold">
                                          <p:stCondLst>
                                            <p:cond delay="0"/>
                                          </p:stCondLst>
                                        </p:cTn>
                                        <p:tgtEl>
                                          <p:spTgt spid="112"/>
                                        </p:tgtEl>
                                        <p:attrNameLst>
                                          <p:attrName>style.visibility</p:attrName>
                                        </p:attrNameLst>
                                      </p:cBhvr>
                                      <p:to>
                                        <p:strVal val="visible"/>
                                      </p:to>
                                    </p:set>
                                    <p:animEffect transition="in" filter="blinds(horizontal)">
                                      <p:cBhvr>
                                        <p:cTn id="157" dur="500"/>
                                        <p:tgtEl>
                                          <p:spTgt spid="112"/>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blinds(horizontal)">
                                      <p:cBhvr>
                                        <p:cTn id="162" dur="500"/>
                                        <p:tgtEl>
                                          <p:spTgt spid="98"/>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116"/>
                                        </p:tgtEl>
                                        <p:attrNameLst>
                                          <p:attrName>style.visibility</p:attrName>
                                        </p:attrNameLst>
                                      </p:cBhvr>
                                      <p:to>
                                        <p:strVal val="visible"/>
                                      </p:to>
                                    </p:set>
                                    <p:animEffect transition="in" filter="blinds(horizontal)">
                                      <p:cBhvr>
                                        <p:cTn id="167" dur="500"/>
                                        <p:tgtEl>
                                          <p:spTgt spid="116"/>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117"/>
                                        </p:tgtEl>
                                        <p:attrNameLst>
                                          <p:attrName>style.visibility</p:attrName>
                                        </p:attrNameLst>
                                      </p:cBhvr>
                                      <p:to>
                                        <p:strVal val="visible"/>
                                      </p:to>
                                    </p:set>
                                    <p:animEffect transition="in" filter="blinds(horizontal)">
                                      <p:cBhvr>
                                        <p:cTn id="170" dur="500"/>
                                        <p:tgtEl>
                                          <p:spTgt spid="117"/>
                                        </p:tgtEl>
                                      </p:cBhvr>
                                    </p:animEffect>
                                  </p:childTnLst>
                                </p:cTn>
                              </p:par>
                              <p:par>
                                <p:cTn id="171" presetID="3" presetClass="entr" presetSubtype="10" fill="hold" nodeType="withEffect">
                                  <p:stCondLst>
                                    <p:cond delay="0"/>
                                  </p:stCondLst>
                                  <p:childTnLst>
                                    <p:set>
                                      <p:cBhvr>
                                        <p:cTn id="172" dur="1" fill="hold">
                                          <p:stCondLst>
                                            <p:cond delay="0"/>
                                          </p:stCondLst>
                                        </p:cTn>
                                        <p:tgtEl>
                                          <p:spTgt spid="115"/>
                                        </p:tgtEl>
                                        <p:attrNameLst>
                                          <p:attrName>style.visibility</p:attrName>
                                        </p:attrNameLst>
                                      </p:cBhvr>
                                      <p:to>
                                        <p:strVal val="visible"/>
                                      </p:to>
                                    </p:set>
                                    <p:animEffect transition="in" filter="blinds(horizontal)">
                                      <p:cBhvr>
                                        <p:cTn id="173" dur="500"/>
                                        <p:tgtEl>
                                          <p:spTgt spid="115"/>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99"/>
                                        </p:tgtEl>
                                        <p:attrNameLst>
                                          <p:attrName>style.visibility</p:attrName>
                                        </p:attrNameLst>
                                      </p:cBhvr>
                                      <p:to>
                                        <p:strVal val="visible"/>
                                      </p:to>
                                    </p:set>
                                    <p:animEffect transition="in" filter="blinds(horizontal)">
                                      <p:cBhvr>
                                        <p:cTn id="178" dur="500"/>
                                        <p:tgtEl>
                                          <p:spTgt spid="99"/>
                                        </p:tgtEl>
                                      </p:cBhvr>
                                    </p:animEffect>
                                  </p:childTnLst>
                                </p:cTn>
                              </p:par>
                            </p:childTnLst>
                          </p:cTn>
                        </p:par>
                      </p:childTnLst>
                    </p:cTn>
                  </p:par>
                  <p:par>
                    <p:cTn id="179" fill="hold">
                      <p:stCondLst>
                        <p:cond delay="indefinite"/>
                      </p:stCondLst>
                      <p:childTnLst>
                        <p:par>
                          <p:cTn id="180" fill="hold">
                            <p:stCondLst>
                              <p:cond delay="0"/>
                            </p:stCondLst>
                            <p:childTnLst>
                              <p:par>
                                <p:cTn id="181" presetID="6" presetClass="emph" presetSubtype="0" fill="hold" grpId="1" nodeType="clickEffect">
                                  <p:stCondLst>
                                    <p:cond delay="0"/>
                                  </p:stCondLst>
                                  <p:childTnLst>
                                    <p:animScale>
                                      <p:cBhvr>
                                        <p:cTn id="182" dur="2000" fill="hold"/>
                                        <p:tgtEl>
                                          <p:spTgt spid="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6" grpId="0"/>
      <p:bldP spid="55" grpId="0" animBg="1"/>
      <p:bldP spid="56" grpId="0" animBg="1"/>
      <p:bldP spid="62" grpId="0"/>
      <p:bldP spid="63" grpId="0" animBg="1"/>
      <p:bldP spid="81" grpId="0" animBg="1"/>
      <p:bldP spid="82" grpId="0"/>
      <p:bldP spid="83" grpId="0" animBg="1"/>
      <p:bldP spid="85" grpId="0" animBg="1"/>
      <p:bldP spid="86" grpId="0"/>
      <p:bldP spid="87" grpId="0" animBg="1"/>
      <p:bldP spid="90" grpId="0" animBg="1"/>
      <p:bldP spid="91" grpId="0"/>
      <p:bldP spid="92" grpId="0" animBg="1"/>
      <p:bldP spid="94" grpId="0"/>
      <p:bldP spid="95" grpId="0"/>
      <p:bldP spid="96" grpId="0"/>
      <p:bldP spid="97" grpId="0"/>
      <p:bldP spid="98" grpId="0"/>
      <p:bldP spid="99" grpId="0"/>
      <p:bldP spid="99" grpId="1"/>
      <p:bldP spid="100" grpId="0"/>
      <p:bldP spid="101" grpId="0"/>
      <p:bldP spid="102" grpId="0"/>
      <p:bldP spid="103" grpId="0"/>
      <p:bldP spid="110" grpId="0"/>
      <p:bldP spid="111" grpId="0"/>
      <p:bldP spid="113" grpId="0"/>
      <p:bldP spid="114" grpId="0"/>
      <p:bldP spid="116" grpId="0"/>
      <p:bldP spid="1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Fibonacci series</a:t>
            </a:r>
            <a:endParaRPr lang="en-US" dirty="0"/>
          </a:p>
        </p:txBody>
      </p:sp>
      <p:sp>
        <p:nvSpPr>
          <p:cNvPr id="4" name="Rectangle 3"/>
          <p:cNvSpPr/>
          <p:nvPr/>
        </p:nvSpPr>
        <p:spPr>
          <a:xfrm>
            <a:off x="1143000" y="1166842"/>
            <a:ext cx="7620000" cy="5016758"/>
          </a:xfrm>
          <a:prstGeom prst="rect">
            <a:avLst/>
          </a:prstGeom>
        </p:spPr>
        <p:txBody>
          <a:bodyPr wrap="square">
            <a:spAutoFit/>
          </a:bodyPr>
          <a:lstStyle/>
          <a:p>
            <a:r>
              <a:rPr lang="en-US" sz="2000" dirty="0" err="1"/>
              <a:t>int</a:t>
            </a:r>
            <a:r>
              <a:rPr lang="en-US" sz="2000" dirty="0"/>
              <a:t> </a:t>
            </a:r>
            <a:r>
              <a:rPr lang="en-US" sz="2000" dirty="0" err="1"/>
              <a:t>fibonacci</a:t>
            </a:r>
            <a:r>
              <a:rPr lang="en-US" sz="2000" dirty="0"/>
              <a:t>(</a:t>
            </a:r>
            <a:r>
              <a:rPr lang="en-US" sz="2000" dirty="0" err="1"/>
              <a:t>int</a:t>
            </a:r>
            <a:r>
              <a:rPr lang="en-US" sz="2000" dirty="0"/>
              <a:t> </a:t>
            </a:r>
            <a:r>
              <a:rPr lang="en-US" sz="2000" dirty="0" err="1"/>
              <a:t>i</a:t>
            </a:r>
            <a:r>
              <a:rPr lang="en-US" sz="2000" dirty="0"/>
              <a:t>) </a:t>
            </a:r>
            <a:endParaRPr lang="en-US" sz="2000" dirty="0" smtClean="0"/>
          </a:p>
          <a:p>
            <a:r>
              <a:rPr lang="en-US" sz="2000" dirty="0" smtClean="0"/>
              <a:t>{ </a:t>
            </a:r>
          </a:p>
          <a:p>
            <a:r>
              <a:rPr lang="en-US" sz="2000" dirty="0" smtClean="0"/>
              <a:t>     if(</a:t>
            </a:r>
            <a:r>
              <a:rPr lang="en-US" sz="2000" dirty="0" err="1" smtClean="0"/>
              <a:t>i</a:t>
            </a:r>
            <a:r>
              <a:rPr lang="en-US" sz="2000" dirty="0" smtClean="0"/>
              <a:t> </a:t>
            </a:r>
            <a:r>
              <a:rPr lang="en-US" sz="2000" dirty="0"/>
              <a:t>== 0) { return 0; } </a:t>
            </a:r>
            <a:endParaRPr lang="en-US" sz="2000" dirty="0" smtClean="0"/>
          </a:p>
          <a:p>
            <a:r>
              <a:rPr lang="en-US" sz="2000" dirty="0" smtClean="0"/>
              <a:t>     if(</a:t>
            </a:r>
            <a:r>
              <a:rPr lang="en-US" sz="2000" dirty="0" err="1" smtClean="0"/>
              <a:t>i</a:t>
            </a:r>
            <a:r>
              <a:rPr lang="en-US" sz="2000" dirty="0" smtClean="0"/>
              <a:t> </a:t>
            </a:r>
            <a:r>
              <a:rPr lang="en-US" sz="2000" dirty="0"/>
              <a:t>== 1) { return 1; } </a:t>
            </a:r>
            <a:endParaRPr lang="en-US" sz="2000" dirty="0" smtClean="0"/>
          </a:p>
          <a:p>
            <a:r>
              <a:rPr lang="en-US" sz="2000" smtClean="0"/>
              <a:t>    return   </a:t>
            </a:r>
            <a:r>
              <a:rPr lang="en-US" sz="2000" dirty="0" err="1"/>
              <a:t>fibonacci</a:t>
            </a:r>
            <a:r>
              <a:rPr lang="en-US" sz="2000" dirty="0"/>
              <a:t>(i-1) </a:t>
            </a:r>
            <a:r>
              <a:rPr lang="en-US" sz="2000" dirty="0" smtClean="0"/>
              <a:t>+</a:t>
            </a:r>
            <a:r>
              <a:rPr lang="en-US" sz="2000" dirty="0" err="1" smtClean="0"/>
              <a:t>fibonacci</a:t>
            </a:r>
            <a:r>
              <a:rPr lang="en-US" sz="2000" dirty="0" smtClean="0"/>
              <a:t>(i-2</a:t>
            </a:r>
            <a:r>
              <a:rPr lang="en-US" sz="2000" dirty="0"/>
              <a:t>); </a:t>
            </a:r>
            <a:endParaRPr lang="en-US" sz="2000" dirty="0" smtClean="0"/>
          </a:p>
          <a:p>
            <a:r>
              <a:rPr lang="en-US" sz="2000" dirty="0" smtClean="0"/>
              <a:t>} </a:t>
            </a:r>
          </a:p>
          <a:p>
            <a:endParaRPr lang="en-US" sz="2000" dirty="0" smtClean="0"/>
          </a:p>
          <a:p>
            <a:r>
              <a:rPr lang="en-US" sz="2000" dirty="0" err="1" smtClean="0"/>
              <a:t>int</a:t>
            </a:r>
            <a:r>
              <a:rPr lang="en-US" sz="2000" dirty="0" smtClean="0"/>
              <a:t> </a:t>
            </a:r>
            <a:r>
              <a:rPr lang="en-US" sz="2000" dirty="0"/>
              <a:t>main</a:t>
            </a:r>
            <a:r>
              <a:rPr lang="en-US" sz="2000" dirty="0" smtClean="0"/>
              <a:t>()</a:t>
            </a:r>
          </a:p>
          <a:p>
            <a:r>
              <a:rPr lang="en-US" sz="2000" dirty="0" smtClean="0"/>
              <a:t> {</a:t>
            </a:r>
          </a:p>
          <a:p>
            <a:r>
              <a:rPr lang="en-US" sz="2000" dirty="0" smtClean="0"/>
              <a:t>      </a:t>
            </a:r>
            <a:r>
              <a:rPr lang="en-US" sz="2000" dirty="0" err="1"/>
              <a:t>int</a:t>
            </a:r>
            <a:r>
              <a:rPr lang="en-US" sz="2000" dirty="0"/>
              <a:t> </a:t>
            </a:r>
            <a:r>
              <a:rPr lang="en-US" sz="2000" dirty="0" err="1"/>
              <a:t>i</a:t>
            </a:r>
            <a:r>
              <a:rPr lang="en-US" sz="2000" dirty="0"/>
              <a:t>; </a:t>
            </a:r>
            <a:endParaRPr lang="en-US" sz="2000" dirty="0" smtClean="0"/>
          </a:p>
          <a:p>
            <a:r>
              <a:rPr lang="en-US" sz="2000" dirty="0" smtClean="0"/>
              <a:t>     for </a:t>
            </a:r>
            <a:r>
              <a:rPr lang="en-US" sz="2000" dirty="0"/>
              <a:t>(</a:t>
            </a:r>
            <a:r>
              <a:rPr lang="en-US" sz="2000" dirty="0" err="1"/>
              <a:t>i</a:t>
            </a:r>
            <a:r>
              <a:rPr lang="en-US" sz="2000" dirty="0"/>
              <a:t> = 0; </a:t>
            </a:r>
            <a:r>
              <a:rPr lang="en-US" sz="2000" dirty="0" err="1"/>
              <a:t>i</a:t>
            </a:r>
            <a:r>
              <a:rPr lang="en-US" sz="2000" dirty="0"/>
              <a:t> &lt; 10; </a:t>
            </a:r>
            <a:r>
              <a:rPr lang="en-US" sz="2000" dirty="0" err="1"/>
              <a:t>i</a:t>
            </a:r>
            <a:r>
              <a:rPr lang="en-US" sz="2000" dirty="0"/>
              <a:t>++) </a:t>
            </a:r>
            <a:endParaRPr lang="en-US" sz="2000" dirty="0" smtClean="0"/>
          </a:p>
          <a:p>
            <a:r>
              <a:rPr lang="en-US" sz="2000" dirty="0" smtClean="0"/>
              <a:t>   {</a:t>
            </a:r>
          </a:p>
          <a:p>
            <a:r>
              <a:rPr lang="en-US" sz="2000" dirty="0" smtClean="0"/>
              <a:t>       </a:t>
            </a:r>
            <a:r>
              <a:rPr lang="en-US" sz="2000" dirty="0" err="1" smtClean="0"/>
              <a:t>cout</a:t>
            </a:r>
            <a:r>
              <a:rPr lang="en-US" sz="2000" dirty="0" smtClean="0"/>
              <a:t>&lt;&lt;"\n“&lt;&lt; </a:t>
            </a:r>
            <a:r>
              <a:rPr lang="en-US" sz="2000" dirty="0" err="1"/>
              <a:t>fibonacci</a:t>
            </a:r>
            <a:r>
              <a:rPr lang="en-US" sz="2000" dirty="0"/>
              <a:t>(</a:t>
            </a:r>
            <a:r>
              <a:rPr lang="en-US" sz="2000" dirty="0" err="1"/>
              <a:t>i</a:t>
            </a:r>
            <a:r>
              <a:rPr lang="en-US" sz="2000" dirty="0"/>
              <a:t>)); </a:t>
            </a:r>
            <a:endParaRPr lang="en-US" sz="2000" dirty="0" smtClean="0"/>
          </a:p>
          <a:p>
            <a:r>
              <a:rPr lang="en-US" sz="2000" dirty="0" smtClean="0"/>
              <a:t>   }</a:t>
            </a:r>
          </a:p>
          <a:p>
            <a:r>
              <a:rPr lang="en-US" sz="2000" dirty="0" smtClean="0"/>
              <a:t>  return </a:t>
            </a:r>
            <a:r>
              <a:rPr lang="en-US" sz="2000" dirty="0"/>
              <a:t>0; </a:t>
            </a:r>
            <a:endParaRPr lang="en-US" sz="2000" dirty="0" smtClean="0"/>
          </a:p>
          <a:p>
            <a:r>
              <a:rPr lang="en-US" sz="2000" dirty="0" smtClean="0"/>
              <a:t>}</a:t>
            </a:r>
            <a:endParaRPr lang="en-US" sz="2000" dirty="0"/>
          </a:p>
        </p:txBody>
      </p:sp>
    </p:spTree>
    <p:extLst>
      <p:ext uri="{BB962C8B-B14F-4D97-AF65-F5344CB8AC3E}">
        <p14:creationId xmlns:p14="http://schemas.microsoft.com/office/powerpoint/2010/main" val="2975648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0"/>
            <a:ext cx="7467600" cy="5562600"/>
          </a:xfrm>
        </p:spPr>
        <p:txBody>
          <a:bodyPr/>
          <a:lstStyle/>
          <a:p>
            <a:r>
              <a:rPr lang="en-US" sz="1600" dirty="0" err="1" smtClean="0"/>
              <a:t>int</a:t>
            </a:r>
            <a:r>
              <a:rPr lang="en-US" sz="1600" dirty="0" smtClean="0"/>
              <a:t> </a:t>
            </a:r>
            <a:r>
              <a:rPr lang="en-US" sz="1600" dirty="0"/>
              <a:t>sum(</a:t>
            </a:r>
            <a:r>
              <a:rPr lang="en-US" sz="1600" dirty="0" err="1"/>
              <a:t>int</a:t>
            </a:r>
            <a:r>
              <a:rPr lang="en-US" sz="1600" dirty="0"/>
              <a:t> n);</a:t>
            </a:r>
          </a:p>
          <a:p>
            <a:r>
              <a:rPr lang="en-US" sz="1600" dirty="0" err="1" smtClean="0"/>
              <a:t>int</a:t>
            </a:r>
            <a:r>
              <a:rPr lang="en-US" sz="1600" dirty="0" smtClean="0"/>
              <a:t> </a:t>
            </a:r>
            <a:r>
              <a:rPr lang="en-US" sz="1600" dirty="0"/>
              <a:t>main()</a:t>
            </a:r>
          </a:p>
          <a:p>
            <a:r>
              <a:rPr lang="en-US" sz="1600" dirty="0"/>
              <a:t>{</a:t>
            </a:r>
          </a:p>
          <a:p>
            <a:r>
              <a:rPr lang="en-US" sz="1600" dirty="0"/>
              <a:t>    </a:t>
            </a:r>
            <a:r>
              <a:rPr lang="en-US" sz="1600" dirty="0" err="1"/>
              <a:t>int</a:t>
            </a:r>
            <a:r>
              <a:rPr lang="en-US" sz="1600" dirty="0"/>
              <a:t> number, result;</a:t>
            </a:r>
          </a:p>
          <a:p>
            <a:r>
              <a:rPr lang="en-US" sz="1600" dirty="0" smtClean="0"/>
              <a:t>    </a:t>
            </a:r>
            <a:r>
              <a:rPr lang="en-US" sz="1600" dirty="0" err="1" smtClean="0"/>
              <a:t>cout</a:t>
            </a:r>
            <a:r>
              <a:rPr lang="en-US" sz="1600" dirty="0" smtClean="0"/>
              <a:t>&lt;&lt;"Enter </a:t>
            </a:r>
            <a:r>
              <a:rPr lang="en-US" sz="1600" dirty="0"/>
              <a:t>a positive integer: </a:t>
            </a:r>
            <a:r>
              <a:rPr lang="en-US" sz="1600" dirty="0" smtClean="0"/>
              <a:t>";</a:t>
            </a:r>
            <a:endParaRPr lang="en-US" sz="1600" dirty="0"/>
          </a:p>
          <a:p>
            <a:r>
              <a:rPr lang="en-US" sz="1600" dirty="0"/>
              <a:t>    </a:t>
            </a:r>
            <a:r>
              <a:rPr lang="en-US" sz="1600" dirty="0" err="1" smtClean="0"/>
              <a:t>cin</a:t>
            </a:r>
            <a:r>
              <a:rPr lang="en-US" sz="1600" dirty="0" smtClean="0"/>
              <a:t>&gt;&gt;number;</a:t>
            </a:r>
            <a:endParaRPr lang="en-US" sz="1600" dirty="0"/>
          </a:p>
          <a:p>
            <a:r>
              <a:rPr lang="en-US" sz="1600" dirty="0" smtClean="0"/>
              <a:t>    </a:t>
            </a:r>
            <a:r>
              <a:rPr lang="en-US" sz="1600" dirty="0"/>
              <a:t>result = sum(number);</a:t>
            </a:r>
          </a:p>
          <a:p>
            <a:r>
              <a:rPr lang="en-US" sz="1600" dirty="0" smtClean="0"/>
              <a:t>    </a:t>
            </a:r>
            <a:r>
              <a:rPr lang="en-US" sz="1600" dirty="0" err="1" smtClean="0"/>
              <a:t>cout</a:t>
            </a:r>
            <a:r>
              <a:rPr lang="en-US" sz="1600" dirty="0" smtClean="0"/>
              <a:t>&lt;&lt;"sum=“&lt;&lt; result;</a:t>
            </a:r>
            <a:endParaRPr lang="en-US" sz="1600" dirty="0"/>
          </a:p>
          <a:p>
            <a:r>
              <a:rPr lang="en-US" sz="1600" dirty="0"/>
              <a:t>}</a:t>
            </a:r>
          </a:p>
          <a:p>
            <a:r>
              <a:rPr lang="en-US" sz="1600" dirty="0"/>
              <a:t> </a:t>
            </a:r>
          </a:p>
          <a:p>
            <a:r>
              <a:rPr lang="en-US" sz="1600" dirty="0" err="1"/>
              <a:t>int</a:t>
            </a:r>
            <a:r>
              <a:rPr lang="en-US" sz="1600" dirty="0"/>
              <a:t> sum(</a:t>
            </a:r>
            <a:r>
              <a:rPr lang="en-US" sz="1600" dirty="0" err="1"/>
              <a:t>int</a:t>
            </a:r>
            <a:r>
              <a:rPr lang="en-US" sz="1600" dirty="0"/>
              <a:t> </a:t>
            </a:r>
            <a:r>
              <a:rPr lang="en-US" sz="1600" dirty="0" err="1"/>
              <a:t>num</a:t>
            </a:r>
            <a:r>
              <a:rPr lang="en-US" sz="1600" dirty="0"/>
              <a:t>)</a:t>
            </a:r>
          </a:p>
          <a:p>
            <a:r>
              <a:rPr lang="en-US" sz="1600" dirty="0"/>
              <a:t>{</a:t>
            </a:r>
          </a:p>
          <a:p>
            <a:r>
              <a:rPr lang="en-US" sz="1600" dirty="0"/>
              <a:t>    if (</a:t>
            </a:r>
            <a:r>
              <a:rPr lang="en-US" sz="1600" dirty="0" err="1"/>
              <a:t>num</a:t>
            </a:r>
            <a:r>
              <a:rPr lang="en-US" sz="1600" dirty="0"/>
              <a:t>!=0)</a:t>
            </a:r>
          </a:p>
          <a:p>
            <a:r>
              <a:rPr lang="en-US" sz="1600" dirty="0"/>
              <a:t>        return </a:t>
            </a:r>
            <a:r>
              <a:rPr lang="en-US" sz="1600" dirty="0" err="1"/>
              <a:t>num</a:t>
            </a:r>
            <a:r>
              <a:rPr lang="en-US" sz="1600" dirty="0"/>
              <a:t> + sum(num-1); // sum() function calls itself</a:t>
            </a:r>
          </a:p>
          <a:p>
            <a:r>
              <a:rPr lang="en-US" sz="1600" dirty="0"/>
              <a:t>    else</a:t>
            </a:r>
          </a:p>
          <a:p>
            <a:r>
              <a:rPr lang="en-US" sz="1600" dirty="0"/>
              <a:t>        return </a:t>
            </a:r>
            <a:r>
              <a:rPr lang="en-US" sz="1600" dirty="0" err="1"/>
              <a:t>num</a:t>
            </a:r>
            <a:r>
              <a:rPr lang="en-US" sz="1600" dirty="0"/>
              <a:t>;</a:t>
            </a:r>
          </a:p>
          <a:p>
            <a:r>
              <a:rPr lang="en-US" sz="1600" dirty="0"/>
              <a:t>}</a:t>
            </a:r>
          </a:p>
          <a:p>
            <a:endParaRPr lang="en-US" sz="1600" dirty="0"/>
          </a:p>
        </p:txBody>
      </p:sp>
      <p:sp>
        <p:nvSpPr>
          <p:cNvPr id="3" name="Title 2"/>
          <p:cNvSpPr>
            <a:spLocks noGrp="1"/>
          </p:cNvSpPr>
          <p:nvPr>
            <p:ph type="title"/>
          </p:nvPr>
        </p:nvSpPr>
        <p:spPr/>
        <p:txBody>
          <a:bodyPr/>
          <a:lstStyle/>
          <a:p>
            <a:r>
              <a:rPr lang="en-US" dirty="0" smtClean="0"/>
              <a:t>Sum of N natural number</a:t>
            </a:r>
            <a:endParaRPr lang="en-US" dirty="0"/>
          </a:p>
        </p:txBody>
      </p:sp>
    </p:spTree>
    <p:extLst>
      <p:ext uri="{BB962C8B-B14F-4D97-AF65-F5344CB8AC3E}">
        <p14:creationId xmlns:p14="http://schemas.microsoft.com/office/powerpoint/2010/main" val="2542971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0"/>
            <a:ext cx="7772400" cy="6858000"/>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24427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5929" y="1066800"/>
            <a:ext cx="7924800" cy="5016758"/>
          </a:xfrm>
          <a:prstGeom prst="rect">
            <a:avLst/>
          </a:prstGeom>
        </p:spPr>
        <p:txBody>
          <a:bodyPr wrap="square">
            <a:spAutoFit/>
          </a:bodyPr>
          <a:lstStyle/>
          <a:p>
            <a:pPr algn="just"/>
            <a:r>
              <a:rPr lang="en-US" sz="1600" b="1" dirty="0"/>
              <a:t>The Tower of Hanoi </a:t>
            </a:r>
            <a:r>
              <a:rPr lang="en-US" sz="1600" b="1" dirty="0" smtClean="0"/>
              <a:t>is </a:t>
            </a:r>
            <a:r>
              <a:rPr lang="en-US" sz="1600" b="1" dirty="0"/>
              <a:t>a mathematical game or puzzle. It consists of three rods, and a number of disks of different sizes which can slide onto any rod. </a:t>
            </a:r>
            <a:endParaRPr lang="en-US" sz="1600" b="1" dirty="0" smtClean="0"/>
          </a:p>
          <a:p>
            <a:pPr algn="just"/>
            <a:endParaRPr lang="en-US" sz="1600" b="1" dirty="0" smtClean="0"/>
          </a:p>
          <a:p>
            <a:pPr algn="just"/>
            <a:r>
              <a:rPr lang="en-US" sz="1600" b="1" dirty="0" smtClean="0"/>
              <a:t>The </a:t>
            </a:r>
            <a:r>
              <a:rPr lang="en-US" sz="1600" b="1" dirty="0"/>
              <a:t>puzzle starts with the disks in a neat stack in ascending order of size on one rod, the smallest at the top, thus making a conical shape.</a:t>
            </a:r>
          </a:p>
          <a:p>
            <a:pPr algn="just"/>
            <a:endParaRPr lang="en-US" sz="1600" b="1" dirty="0"/>
          </a:p>
          <a:p>
            <a:pPr algn="just"/>
            <a:r>
              <a:rPr lang="en-US" sz="1600" b="1" dirty="0"/>
              <a:t>The objective of the puzzle is to move the entire stack to another rod, obeying the following simple rules</a:t>
            </a:r>
            <a:r>
              <a:rPr lang="en-US" sz="1600" b="1" dirty="0" smtClean="0"/>
              <a:t>:</a:t>
            </a:r>
          </a:p>
          <a:p>
            <a:pPr algn="just"/>
            <a:endParaRPr lang="en-US" sz="1600" b="1" dirty="0"/>
          </a:p>
          <a:p>
            <a:pPr algn="just"/>
            <a:r>
              <a:rPr lang="en-US" sz="1600" b="1" dirty="0"/>
              <a:t>1.Only one disk can be moved at a time</a:t>
            </a:r>
            <a:r>
              <a:rPr lang="en-US" sz="1600" b="1" dirty="0" smtClean="0"/>
              <a:t>.</a:t>
            </a:r>
          </a:p>
          <a:p>
            <a:pPr algn="just"/>
            <a:endParaRPr lang="en-US" sz="1600" b="1" dirty="0"/>
          </a:p>
          <a:p>
            <a:pPr algn="just"/>
            <a:r>
              <a:rPr lang="en-US" sz="1600" b="1" dirty="0"/>
              <a:t>2.Each move consists of taking the upper disk from one of the stacks and placing it on top of another stack i.e. a disk can only be moved if it is the uppermost disk on a stack</a:t>
            </a:r>
            <a:r>
              <a:rPr lang="en-US" sz="1600" b="1" dirty="0" smtClean="0"/>
              <a:t>.</a:t>
            </a:r>
          </a:p>
          <a:p>
            <a:pPr algn="just"/>
            <a:endParaRPr lang="en-US" sz="1600" b="1" dirty="0"/>
          </a:p>
          <a:p>
            <a:pPr algn="just"/>
            <a:r>
              <a:rPr lang="en-US" sz="1600" b="1" dirty="0"/>
              <a:t>3.No disk may be placed on top of a smaller disk.</a:t>
            </a:r>
          </a:p>
          <a:p>
            <a:pPr algn="just"/>
            <a:endParaRPr lang="en-US" sz="1600" b="1" dirty="0"/>
          </a:p>
          <a:p>
            <a:pPr algn="just"/>
            <a:r>
              <a:rPr lang="en-US" sz="1600" b="1" dirty="0"/>
              <a:t>With three disks, the puzzle can be solved in seven moves. The minimum number of moves required to solve a Tower of Hanoi puzzle is 2n - 1, where n is the number of disks.</a:t>
            </a:r>
          </a:p>
        </p:txBody>
      </p:sp>
      <p:sp>
        <p:nvSpPr>
          <p:cNvPr id="3" name="Title 2"/>
          <p:cNvSpPr txBox="1">
            <a:spLocks/>
          </p:cNvSpPr>
          <p:nvPr/>
        </p:nvSpPr>
        <p:spPr>
          <a:xfrm>
            <a:off x="1219199" y="152400"/>
            <a:ext cx="7162801" cy="685800"/>
          </a:xfrm>
          <a:prstGeom prst="rect">
            <a:avLst/>
          </a:prstGeom>
        </p:spPr>
        <p:txBody>
          <a:bodyPr>
            <a:normAutofit fontScale="92500" lnSpcReduction="1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smtClean="0"/>
              <a:t>Recursion – Tower of Hanoi</a:t>
            </a:r>
            <a:endParaRPr lang="en-US" dirty="0"/>
          </a:p>
        </p:txBody>
      </p:sp>
    </p:spTree>
    <p:extLst>
      <p:ext uri="{BB962C8B-B14F-4D97-AF65-F5344CB8AC3E}">
        <p14:creationId xmlns:p14="http://schemas.microsoft.com/office/powerpoint/2010/main" val="537643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6357"/>
            <a:ext cx="7924800" cy="3416320"/>
          </a:xfrm>
          <a:prstGeom prst="rect">
            <a:avLst/>
          </a:prstGeom>
        </p:spPr>
        <p:txBody>
          <a:bodyPr wrap="square">
            <a:spAutoFit/>
          </a:bodyPr>
          <a:lstStyle/>
          <a:p>
            <a:r>
              <a:rPr lang="en-US" sz="1800" b="1" dirty="0"/>
              <a:t>#include&lt;</a:t>
            </a:r>
            <a:r>
              <a:rPr lang="en-US" sz="1800" b="1" dirty="0" err="1"/>
              <a:t>iostream</a:t>
            </a:r>
            <a:r>
              <a:rPr lang="en-US" sz="1800" b="1" dirty="0"/>
              <a:t>&gt;</a:t>
            </a:r>
          </a:p>
          <a:p>
            <a:r>
              <a:rPr lang="en-US" sz="1800" b="1" dirty="0"/>
              <a:t>using namespace </a:t>
            </a:r>
            <a:r>
              <a:rPr lang="en-US" sz="1800" b="1" dirty="0" err="1"/>
              <a:t>std</a:t>
            </a:r>
            <a:r>
              <a:rPr lang="en-US" sz="1800" b="1" dirty="0"/>
              <a:t>;</a:t>
            </a:r>
          </a:p>
          <a:p>
            <a:r>
              <a:rPr lang="en-US" sz="1800" b="1" dirty="0"/>
              <a:t>void towers(</a:t>
            </a:r>
            <a:r>
              <a:rPr lang="en-US" sz="1800" b="1" dirty="0" err="1"/>
              <a:t>int,char,char,char</a:t>
            </a:r>
            <a:r>
              <a:rPr lang="en-US" sz="1800" b="1" dirty="0"/>
              <a:t>);  //function prototype</a:t>
            </a:r>
          </a:p>
          <a:p>
            <a:r>
              <a:rPr lang="en-US" sz="1800" b="1" dirty="0" err="1"/>
              <a:t>int</a:t>
            </a:r>
            <a:r>
              <a:rPr lang="en-US" sz="1800" b="1" dirty="0"/>
              <a:t> main()</a:t>
            </a:r>
          </a:p>
          <a:p>
            <a:r>
              <a:rPr lang="en-US" sz="1800" b="1" dirty="0"/>
              <a:t>{</a:t>
            </a:r>
          </a:p>
          <a:p>
            <a:r>
              <a:rPr lang="en-US" sz="1800" b="1" dirty="0" err="1"/>
              <a:t>int</a:t>
            </a:r>
            <a:r>
              <a:rPr lang="en-US" sz="1800" b="1" dirty="0"/>
              <a:t> n; //Declare the variables to be </a:t>
            </a:r>
            <a:r>
              <a:rPr lang="en-US" sz="1800" b="1" dirty="0" smtClean="0"/>
              <a:t>used</a:t>
            </a:r>
          </a:p>
          <a:p>
            <a:r>
              <a:rPr lang="en-US" sz="1800" b="1" dirty="0" smtClean="0"/>
              <a:t>//</a:t>
            </a:r>
            <a:r>
              <a:rPr lang="en-US" sz="1800" b="1" dirty="0"/>
              <a:t>Get the input for number of disks</a:t>
            </a:r>
          </a:p>
          <a:p>
            <a:r>
              <a:rPr lang="en-US" sz="1800" b="1" dirty="0" err="1"/>
              <a:t>cout</a:t>
            </a:r>
            <a:r>
              <a:rPr lang="en-US" sz="1800" b="1" dirty="0"/>
              <a:t>&lt;&lt;"enter the no of disks : ";</a:t>
            </a:r>
          </a:p>
          <a:p>
            <a:r>
              <a:rPr lang="en-US" sz="1800" b="1" dirty="0" err="1"/>
              <a:t>cin</a:t>
            </a:r>
            <a:r>
              <a:rPr lang="en-US" sz="1800" b="1" dirty="0"/>
              <a:t>&gt;&gt;n;</a:t>
            </a:r>
          </a:p>
          <a:p>
            <a:r>
              <a:rPr lang="en-US" sz="1800" b="1" dirty="0"/>
              <a:t>towers(</a:t>
            </a:r>
            <a:r>
              <a:rPr lang="en-US" sz="1800" b="1" dirty="0" err="1"/>
              <a:t>n,'A','C','B</a:t>
            </a:r>
            <a:r>
              <a:rPr lang="en-US" sz="1800" b="1" dirty="0"/>
              <a:t>'); //Call the function</a:t>
            </a:r>
          </a:p>
          <a:p>
            <a:r>
              <a:rPr lang="en-US" sz="1800" b="1" dirty="0"/>
              <a:t>return(0);</a:t>
            </a:r>
          </a:p>
          <a:p>
            <a:r>
              <a:rPr lang="en-US" sz="1800" b="1" dirty="0"/>
              <a:t>}</a:t>
            </a:r>
          </a:p>
        </p:txBody>
      </p:sp>
      <p:sp>
        <p:nvSpPr>
          <p:cNvPr id="3" name="Rectangle 2"/>
          <p:cNvSpPr/>
          <p:nvPr/>
        </p:nvSpPr>
        <p:spPr>
          <a:xfrm>
            <a:off x="2514600" y="3811012"/>
            <a:ext cx="6629400" cy="3046988"/>
          </a:xfrm>
          <a:prstGeom prst="rect">
            <a:avLst/>
          </a:prstGeom>
        </p:spPr>
        <p:txBody>
          <a:bodyPr wrap="square">
            <a:spAutoFit/>
          </a:bodyPr>
          <a:lstStyle/>
          <a:p>
            <a:r>
              <a:rPr lang="en-US" sz="1600" b="1" dirty="0"/>
              <a:t>//function definition</a:t>
            </a:r>
          </a:p>
          <a:p>
            <a:r>
              <a:rPr lang="en-US" sz="1600" b="1" dirty="0"/>
              <a:t>void towers(</a:t>
            </a:r>
            <a:r>
              <a:rPr lang="en-US" sz="1600" b="1" dirty="0" err="1"/>
              <a:t>int</a:t>
            </a:r>
            <a:r>
              <a:rPr lang="en-US" sz="1600" b="1" dirty="0"/>
              <a:t> </a:t>
            </a:r>
            <a:r>
              <a:rPr lang="en-US" sz="1600" b="1" dirty="0" err="1"/>
              <a:t>n,char</a:t>
            </a:r>
            <a:r>
              <a:rPr lang="en-US" sz="1600" b="1" dirty="0"/>
              <a:t> </a:t>
            </a:r>
            <a:r>
              <a:rPr lang="en-US" sz="1600" b="1" dirty="0" err="1"/>
              <a:t>from,char</a:t>
            </a:r>
            <a:r>
              <a:rPr lang="en-US" sz="1600" b="1" dirty="0"/>
              <a:t> </a:t>
            </a:r>
            <a:r>
              <a:rPr lang="en-US" sz="1600" b="1" dirty="0" err="1"/>
              <a:t>to,char</a:t>
            </a:r>
            <a:r>
              <a:rPr lang="en-US" sz="1600" b="1" dirty="0"/>
              <a:t> aux)</a:t>
            </a:r>
          </a:p>
          <a:p>
            <a:r>
              <a:rPr lang="en-US" sz="1600" b="1" dirty="0"/>
              <a:t>{</a:t>
            </a:r>
          </a:p>
          <a:p>
            <a:r>
              <a:rPr lang="en-US" sz="1600" b="1" dirty="0"/>
              <a:t>if(n==1) // If there is only one disk</a:t>
            </a:r>
          </a:p>
          <a:p>
            <a:r>
              <a:rPr lang="en-US" sz="1600" b="1" dirty="0"/>
              <a:t>{</a:t>
            </a:r>
          </a:p>
          <a:p>
            <a:r>
              <a:rPr lang="en-US" sz="1600" b="1" dirty="0" err="1"/>
              <a:t>cout</a:t>
            </a:r>
            <a:r>
              <a:rPr lang="en-US" sz="1600" b="1" dirty="0"/>
              <a:t>&lt;&lt;</a:t>
            </a:r>
            <a:r>
              <a:rPr lang="en-US" sz="1600" b="1" dirty="0" err="1"/>
              <a:t>endl</a:t>
            </a:r>
            <a:r>
              <a:rPr lang="en-US" sz="1600" b="1" dirty="0"/>
              <a:t>&lt;&lt;"move 1 from peg "&lt;&lt;from&lt;&lt;" to "&lt;&lt;to;</a:t>
            </a:r>
          </a:p>
          <a:p>
            <a:r>
              <a:rPr lang="en-US" sz="1600" b="1" dirty="0"/>
              <a:t>return;</a:t>
            </a:r>
          </a:p>
          <a:p>
            <a:r>
              <a:rPr lang="en-US" sz="1600" b="1" dirty="0"/>
              <a:t>}</a:t>
            </a:r>
          </a:p>
          <a:p>
            <a:r>
              <a:rPr lang="en-US" sz="1600" b="1" dirty="0"/>
              <a:t>towers(n-1,from,aux,to); //Recursive Call</a:t>
            </a:r>
          </a:p>
          <a:p>
            <a:r>
              <a:rPr lang="en-US" sz="1600" b="1" dirty="0" err="1"/>
              <a:t>cout</a:t>
            </a:r>
            <a:r>
              <a:rPr lang="en-US" sz="1600" b="1" dirty="0"/>
              <a:t>&lt;&lt;</a:t>
            </a:r>
            <a:r>
              <a:rPr lang="en-US" sz="1600" b="1" dirty="0" err="1"/>
              <a:t>endl</a:t>
            </a:r>
            <a:r>
              <a:rPr lang="en-US" sz="1600" b="1" dirty="0"/>
              <a:t>&lt;&lt;"move "&lt;&lt;n&lt;&lt;" from peg "&lt;&lt;from&lt;&lt;" to "&lt;&lt;to;</a:t>
            </a:r>
          </a:p>
          <a:p>
            <a:r>
              <a:rPr lang="en-US" sz="1600" b="1" dirty="0"/>
              <a:t>towers(n-1,aux,to,from);</a:t>
            </a:r>
          </a:p>
          <a:p>
            <a:r>
              <a:rPr lang="en-US" sz="1600" b="1" dirty="0"/>
              <a:t>}</a:t>
            </a:r>
          </a:p>
        </p:txBody>
      </p:sp>
      <p:sp>
        <p:nvSpPr>
          <p:cNvPr id="4" name="Title 2"/>
          <p:cNvSpPr txBox="1">
            <a:spLocks/>
          </p:cNvSpPr>
          <p:nvPr/>
        </p:nvSpPr>
        <p:spPr>
          <a:xfrm>
            <a:off x="1219199" y="152400"/>
            <a:ext cx="7162801" cy="685800"/>
          </a:xfrm>
          <a:prstGeom prst="rect">
            <a:avLst/>
          </a:prstGeom>
        </p:spPr>
        <p:txBody>
          <a:bodyPr>
            <a:normAutofit fontScale="92500" lnSpcReduction="1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smtClean="0"/>
              <a:t>Recursion – Tower of Hanoi</a:t>
            </a:r>
            <a:endParaRPr lang="en-US" dirty="0"/>
          </a:p>
        </p:txBody>
      </p:sp>
    </p:spTree>
    <p:extLst>
      <p:ext uri="{BB962C8B-B14F-4D97-AF65-F5344CB8AC3E}">
        <p14:creationId xmlns:p14="http://schemas.microsoft.com/office/powerpoint/2010/main" val="8880262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1022412"/>
            <a:ext cx="6934200" cy="5642314"/>
          </a:xfrm>
          <a:prstGeom prst="rect">
            <a:avLst/>
          </a:prstGeom>
        </p:spPr>
        <p:txBody>
          <a:bodyPr wrap="square">
            <a:sp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1 from peg A to B</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2 from peg A to C</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1 from peg B to C</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3 from peg A to B</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1 from peg C to A</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2 from peg C to B</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1 from peg A to B</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4 from peg A to C</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1 from peg B to C</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2 from peg B to A</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1 from peg C to A</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3 from peg B to C</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1 from peg A to B</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2 from peg A to C</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move 1 from peg B to C</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Process returned 0 (0x0)   execution time : 3.750 s</a:t>
            </a:r>
          </a:p>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Press any key to continue.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5403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2"/>
          <p:cNvSpPr>
            <a:spLocks noGrp="1"/>
          </p:cNvSpPr>
          <p:nvPr>
            <p:ph type="title"/>
          </p:nvPr>
        </p:nvSpPr>
        <p:spPr>
          <a:xfrm>
            <a:off x="1219200" y="152400"/>
            <a:ext cx="7924800" cy="685800"/>
          </a:xfrm>
        </p:spPr>
        <p:txBody>
          <a:bodyPr>
            <a:noAutofit/>
          </a:bodyPr>
          <a:lstStyle/>
          <a:p>
            <a:pPr algn="ctr"/>
            <a:r>
              <a:rPr lang="en-US" altLang="en-US" sz="2800" b="1" dirty="0" smtClean="0">
                <a:solidFill>
                  <a:srgbClr val="002060"/>
                </a:solidFill>
              </a:rPr>
              <a:t>Sorting n names in alphabetical order using Sort() and Compare ()function</a:t>
            </a:r>
            <a:endParaRPr lang="en-IN" altLang="en-US" sz="2800" dirty="0" smtClean="0"/>
          </a:p>
        </p:txBody>
      </p:sp>
      <p:sp>
        <p:nvSpPr>
          <p:cNvPr id="6" name="Rectangle 2"/>
          <p:cNvSpPr>
            <a:spLocks noGrp="1" noChangeArrowheads="1"/>
          </p:cNvSpPr>
          <p:nvPr>
            <p:ph idx="1"/>
          </p:nvPr>
        </p:nvSpPr>
        <p:spPr bwMode="auto">
          <a:xfrm>
            <a:off x="1219200" y="1066800"/>
            <a:ext cx="7467600" cy="5693866"/>
          </a:xfrm>
          <a:ln>
            <a:miter lim="800000"/>
            <a:headEnd/>
            <a:tailEnd/>
          </a:ln>
        </p:spPr>
        <p:txBody>
          <a:bodyPr>
            <a:spAutoFit/>
          </a:bodyPr>
          <a:lstStyle/>
          <a:p>
            <a:pPr marL="0" indent="0">
              <a:spcBef>
                <a:spcPts val="0"/>
              </a:spcBef>
              <a:buFont typeface="Arial" charset="0"/>
              <a:buNone/>
              <a:defRPr/>
            </a:pPr>
            <a:r>
              <a:rPr lang="en-US" sz="2000" b="1" dirty="0" smtClean="0">
                <a:solidFill>
                  <a:srgbClr val="800000"/>
                </a:solidFill>
              </a:rPr>
              <a:t>int compare(char s1[], char s2[])</a:t>
            </a:r>
          </a:p>
          <a:p>
            <a:pPr marL="0" indent="0">
              <a:spcBef>
                <a:spcPts val="0"/>
              </a:spcBef>
              <a:buFont typeface="Arial" charset="0"/>
              <a:buNone/>
              <a:defRPr/>
            </a:pPr>
            <a:r>
              <a:rPr lang="en-US" sz="2000" b="1" dirty="0" smtClean="0">
                <a:solidFill>
                  <a:srgbClr val="800000"/>
                </a:solidFill>
              </a:rPr>
              <a:t>{</a:t>
            </a:r>
          </a:p>
          <a:p>
            <a:pPr marL="0" indent="0">
              <a:spcBef>
                <a:spcPts val="0"/>
              </a:spcBef>
              <a:buFont typeface="Arial" charset="0"/>
              <a:buNone/>
              <a:defRPr/>
            </a:pPr>
            <a:r>
              <a:rPr lang="en-US" sz="2000" b="1" dirty="0" smtClean="0">
                <a:solidFill>
                  <a:srgbClr val="800000"/>
                </a:solidFill>
              </a:rPr>
              <a:t>	 return (</a:t>
            </a:r>
            <a:r>
              <a:rPr lang="en-US" sz="2000" b="1" dirty="0" err="1" smtClean="0">
                <a:solidFill>
                  <a:srgbClr val="800000"/>
                </a:solidFill>
              </a:rPr>
              <a:t>strcmp</a:t>
            </a:r>
            <a:r>
              <a:rPr lang="en-US" sz="2000" b="1" dirty="0" smtClean="0">
                <a:solidFill>
                  <a:srgbClr val="800000"/>
                </a:solidFill>
              </a:rPr>
              <a:t>(s1,s2));</a:t>
            </a:r>
            <a:endParaRPr lang="en-US" sz="2000" b="1" dirty="0">
              <a:solidFill>
                <a:srgbClr val="800000"/>
              </a:solidFill>
            </a:endParaRPr>
          </a:p>
          <a:p>
            <a:pPr marL="0" indent="0">
              <a:spcBef>
                <a:spcPts val="0"/>
              </a:spcBef>
              <a:buFont typeface="Arial" charset="0"/>
              <a:buNone/>
              <a:defRPr/>
            </a:pPr>
            <a:r>
              <a:rPr lang="en-US" sz="2000" b="1" dirty="0" smtClean="0">
                <a:solidFill>
                  <a:srgbClr val="800000"/>
                </a:solidFill>
              </a:rPr>
              <a:t>}</a:t>
            </a:r>
          </a:p>
          <a:p>
            <a:pPr>
              <a:buFont typeface="Arial" charset="0"/>
              <a:buNone/>
              <a:defRPr/>
            </a:pPr>
            <a:endParaRPr lang="en-US" sz="2000" b="1" dirty="0">
              <a:solidFill>
                <a:srgbClr val="002060"/>
              </a:solidFill>
            </a:endParaRPr>
          </a:p>
          <a:p>
            <a:pPr marL="0" indent="0" algn="just">
              <a:spcBef>
                <a:spcPts val="0"/>
              </a:spcBef>
              <a:buFont typeface="Arial" charset="0"/>
              <a:buNone/>
              <a:defRPr/>
            </a:pPr>
            <a:r>
              <a:rPr lang="en-US" sz="2000" b="1" dirty="0" smtClean="0">
                <a:solidFill>
                  <a:srgbClr val="002060"/>
                </a:solidFill>
              </a:rPr>
              <a:t>void Sort(char names[][30], int n)</a:t>
            </a:r>
          </a:p>
          <a:p>
            <a:pPr marL="0" indent="0" algn="just">
              <a:spcBef>
                <a:spcPts val="0"/>
              </a:spcBef>
              <a:buFont typeface="Arial" charset="0"/>
              <a:buNone/>
              <a:defRPr/>
            </a:pPr>
            <a:r>
              <a:rPr lang="en-US" sz="2000" b="1" dirty="0" smtClean="0">
                <a:solidFill>
                  <a:srgbClr val="002060"/>
                </a:solidFill>
              </a:rPr>
              <a:t>{</a:t>
            </a: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char temp[30];</a:t>
            </a:r>
          </a:p>
          <a:p>
            <a:pPr marL="0" indent="0" algn="just">
              <a:spcBef>
                <a:spcPts val="0"/>
              </a:spcBef>
              <a:buFont typeface="Arial" charset="0"/>
              <a:buNone/>
              <a:defRPr/>
            </a:pPr>
            <a:r>
              <a:rPr lang="en-US" sz="2000" b="1" dirty="0" smtClean="0">
                <a:solidFill>
                  <a:srgbClr val="002060"/>
                </a:solidFill>
              </a:rPr>
              <a:t>	</a:t>
            </a:r>
            <a:r>
              <a:rPr lang="en-US" sz="2000" b="1" dirty="0" smtClean="0"/>
              <a:t>//Bubble Sort</a:t>
            </a: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for(int </a:t>
            </a:r>
            <a:r>
              <a:rPr lang="en-US" sz="2000" b="1" dirty="0" err="1" smtClean="0">
                <a:solidFill>
                  <a:srgbClr val="002060"/>
                </a:solidFill>
              </a:rPr>
              <a:t>i</a:t>
            </a:r>
            <a:r>
              <a:rPr lang="en-US" sz="2000" b="1" dirty="0" smtClean="0">
                <a:solidFill>
                  <a:srgbClr val="002060"/>
                </a:solidFill>
              </a:rPr>
              <a:t>=0;i&lt;n-1;i++)	</a:t>
            </a:r>
            <a:endParaRPr lang="en-US" sz="2000" b="1" dirty="0">
              <a:solidFill>
                <a:srgbClr val="002060"/>
              </a:solidFill>
            </a:endParaRP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for(int j=i+1;j&lt;</a:t>
            </a:r>
            <a:r>
              <a:rPr lang="en-US" sz="2000" b="1" dirty="0" err="1" smtClean="0">
                <a:solidFill>
                  <a:srgbClr val="002060"/>
                </a:solidFill>
              </a:rPr>
              <a:t>n;j</a:t>
            </a:r>
            <a:r>
              <a:rPr lang="en-US" sz="2000" b="1" dirty="0" smtClean="0">
                <a:solidFill>
                  <a:srgbClr val="002060"/>
                </a:solidFill>
              </a:rPr>
              <a:t>++){</a:t>
            </a: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if (compare(names[</a:t>
            </a:r>
            <a:r>
              <a:rPr lang="en-US" sz="2000" b="1" dirty="0" err="1" smtClean="0">
                <a:solidFill>
                  <a:srgbClr val="002060"/>
                </a:solidFill>
              </a:rPr>
              <a:t>i</a:t>
            </a:r>
            <a:r>
              <a:rPr lang="en-US" sz="2000" b="1" dirty="0" smtClean="0">
                <a:solidFill>
                  <a:srgbClr val="002060"/>
                </a:solidFill>
              </a:rPr>
              <a:t>], names[j]) &gt; 0) {</a:t>
            </a:r>
            <a:endParaRPr lang="en-US" sz="2000" b="1" dirty="0">
              <a:solidFill>
                <a:srgbClr val="002060"/>
              </a:solidFill>
            </a:endParaRPr>
          </a:p>
          <a:p>
            <a:pPr marL="0" indent="0" algn="just">
              <a:spcBef>
                <a:spcPts val="0"/>
              </a:spcBef>
              <a:buFont typeface="Arial" charset="0"/>
              <a:buNone/>
              <a:defRPr/>
            </a:pPr>
            <a:r>
              <a:rPr lang="en-US" sz="2000" b="1" dirty="0" smtClean="0">
                <a:solidFill>
                  <a:srgbClr val="002060"/>
                </a:solidFill>
              </a:rPr>
              <a:t>	</a:t>
            </a:r>
            <a:r>
              <a:rPr lang="en-US" sz="2000" b="1" dirty="0">
                <a:solidFill>
                  <a:srgbClr val="002060"/>
                </a:solidFill>
              </a:rPr>
              <a:t>	</a:t>
            </a:r>
            <a:r>
              <a:rPr lang="en-US" sz="2000" b="1" dirty="0" smtClean="0">
                <a:solidFill>
                  <a:srgbClr val="002060"/>
                </a:solidFill>
              </a:rPr>
              <a:t>		</a:t>
            </a:r>
            <a:r>
              <a:rPr lang="en-US" sz="2000" b="1" dirty="0" err="1" smtClean="0">
                <a:solidFill>
                  <a:srgbClr val="002060"/>
                </a:solidFill>
              </a:rPr>
              <a:t>strcpy</a:t>
            </a:r>
            <a:r>
              <a:rPr lang="en-US" sz="2000" b="1" dirty="0" smtClean="0">
                <a:solidFill>
                  <a:srgbClr val="002060"/>
                </a:solidFill>
              </a:rPr>
              <a:t>(temp, names[</a:t>
            </a:r>
            <a:r>
              <a:rPr lang="en-US" sz="2000" b="1" dirty="0" err="1" smtClean="0">
                <a:solidFill>
                  <a:srgbClr val="002060"/>
                </a:solidFill>
              </a:rPr>
              <a:t>i</a:t>
            </a:r>
            <a:r>
              <a:rPr lang="en-US" sz="2000" b="1" dirty="0">
                <a:solidFill>
                  <a:srgbClr val="002060"/>
                </a:solidFill>
              </a:rPr>
              <a:t>]);</a:t>
            </a:r>
          </a:p>
          <a:p>
            <a:pPr marL="0" indent="0" algn="just">
              <a:spcBef>
                <a:spcPts val="0"/>
              </a:spcBef>
              <a:buFont typeface="Arial" charset="0"/>
              <a:buNone/>
              <a:defRPr/>
            </a:pPr>
            <a:r>
              <a:rPr lang="en-US" sz="2000" b="1" dirty="0" smtClean="0">
                <a:solidFill>
                  <a:srgbClr val="002060"/>
                </a:solidFill>
              </a:rPr>
              <a:t>	 </a:t>
            </a:r>
            <a:r>
              <a:rPr lang="en-US" sz="2000" b="1" dirty="0">
                <a:solidFill>
                  <a:srgbClr val="002060"/>
                </a:solidFill>
              </a:rPr>
              <a:t>	</a:t>
            </a:r>
            <a:r>
              <a:rPr lang="en-US" sz="2000" b="1" dirty="0" smtClean="0">
                <a:solidFill>
                  <a:srgbClr val="002060"/>
                </a:solidFill>
              </a:rPr>
              <a:t>		</a:t>
            </a:r>
            <a:r>
              <a:rPr lang="en-US" sz="2000" b="1" dirty="0" err="1" smtClean="0">
                <a:solidFill>
                  <a:srgbClr val="002060"/>
                </a:solidFill>
              </a:rPr>
              <a:t>strcpy</a:t>
            </a:r>
            <a:r>
              <a:rPr lang="en-US" sz="2000" b="1" dirty="0" smtClean="0">
                <a:solidFill>
                  <a:srgbClr val="002060"/>
                </a:solidFill>
              </a:rPr>
              <a:t>(names[</a:t>
            </a:r>
            <a:r>
              <a:rPr lang="en-US" sz="2000" b="1" dirty="0" err="1" smtClean="0">
                <a:solidFill>
                  <a:srgbClr val="002060"/>
                </a:solidFill>
              </a:rPr>
              <a:t>i</a:t>
            </a:r>
            <a:r>
              <a:rPr lang="en-US" sz="2000" b="1" dirty="0" smtClean="0">
                <a:solidFill>
                  <a:srgbClr val="002060"/>
                </a:solidFill>
              </a:rPr>
              <a:t>], names[j</a:t>
            </a:r>
            <a:r>
              <a:rPr lang="en-US" sz="2000" b="1" dirty="0">
                <a:solidFill>
                  <a:srgbClr val="002060"/>
                </a:solidFill>
              </a:rPr>
              <a:t>]);</a:t>
            </a: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a:t>
            </a:r>
            <a:r>
              <a:rPr lang="en-US" sz="2000" b="1" dirty="0" err="1" smtClean="0">
                <a:solidFill>
                  <a:srgbClr val="002060"/>
                </a:solidFill>
              </a:rPr>
              <a:t>strcpy</a:t>
            </a:r>
            <a:r>
              <a:rPr lang="en-US" sz="2000" b="1" dirty="0" smtClean="0">
                <a:solidFill>
                  <a:srgbClr val="002060"/>
                </a:solidFill>
              </a:rPr>
              <a:t>(names[j</a:t>
            </a:r>
            <a:r>
              <a:rPr lang="en-US" sz="2000" b="1" dirty="0">
                <a:solidFill>
                  <a:srgbClr val="002060"/>
                </a:solidFill>
              </a:rPr>
              <a:t>],temp);</a:t>
            </a: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a:t>
            </a:r>
            <a:endParaRPr lang="en-US" sz="2000" b="1" dirty="0">
              <a:solidFill>
                <a:srgbClr val="002060"/>
              </a:solidFill>
            </a:endParaRP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a:t>
            </a:r>
            <a:endParaRPr lang="en-US" sz="2000" b="1" dirty="0">
              <a:solidFill>
                <a:srgbClr val="002060"/>
              </a:solidFill>
            </a:endParaRP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a:t>
            </a:r>
            <a:endParaRPr lang="en-US" sz="2000"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blinds(horizontal)">
                                      <p:cBhvr>
                                        <p:cTn id="7" dur="500"/>
                                        <p:tgtEl>
                                          <p:spTgt spid="6">
                                            <p:txEl>
                                              <p:pRg st="12" end="1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3" end="13"/>
                                            </p:txEl>
                                          </p:spTgt>
                                        </p:tgtEl>
                                        <p:attrNameLst>
                                          <p:attrName>style.visibility</p:attrName>
                                        </p:attrNameLst>
                                      </p:cBhvr>
                                      <p:to>
                                        <p:strVal val="visible"/>
                                      </p:to>
                                    </p:set>
                                    <p:animEffect transition="in" filter="blinds(horizontal)">
                                      <p:cBhvr>
                                        <p:cTn id="10" dur="500"/>
                                        <p:tgtEl>
                                          <p:spTgt spid="6">
                                            <p:txEl>
                                              <p:pRg st="13" end="1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14" end="14"/>
                                            </p:txEl>
                                          </p:spTgt>
                                        </p:tgtEl>
                                        <p:attrNameLst>
                                          <p:attrName>style.visibility</p:attrName>
                                        </p:attrNameLst>
                                      </p:cBhvr>
                                      <p:to>
                                        <p:strVal val="visible"/>
                                      </p:to>
                                    </p:set>
                                    <p:animEffect transition="in" filter="blinds(horizontal)">
                                      <p:cBhvr>
                                        <p:cTn id="13" dur="500"/>
                                        <p:tgtEl>
                                          <p:spTgt spid="6">
                                            <p:txEl>
                                              <p:pRg st="14" end="1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15" end="15"/>
                                            </p:txEl>
                                          </p:spTgt>
                                        </p:tgtEl>
                                        <p:attrNameLst>
                                          <p:attrName>style.visibility</p:attrName>
                                        </p:attrNameLst>
                                      </p:cBhvr>
                                      <p:to>
                                        <p:strVal val="visible"/>
                                      </p:to>
                                    </p:set>
                                    <p:animEffect transition="in" filter="blinds(horizontal)">
                                      <p:cBhvr>
                                        <p:cTn id="16" dur="500"/>
                                        <p:tgtEl>
                                          <p:spTgt spid="6">
                                            <p:txEl>
                                              <p:pRg st="15" end="1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linds(horizontal)">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blinds(horizontal)">
                                      <p:cBhvr>
                                        <p:cTn id="26" dur="500"/>
                                        <p:tgtEl>
                                          <p:spTgt spid="6">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blinds(horizontal)">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blinds(horizontal)">
                                      <p:cBhvr>
                                        <p:cTn id="36" dur="500"/>
                                        <p:tgtEl>
                                          <p:spTgt spid="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blinds(horizontal)">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blinds(horizontal)">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blinds(horizontal)">
                                      <p:cBhvr>
                                        <p:cTn id="51" dur="500"/>
                                        <p:tgtEl>
                                          <p:spTgt spid="6">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blinds(horizontal)">
                                      <p:cBhvr>
                                        <p:cTn id="56" dur="500"/>
                                        <p:tgtEl>
                                          <p:spTgt spid="6">
                                            <p:txEl>
                                              <p:pRg st="8" end="8"/>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Effect transition="in" filter="blinds(horizontal)">
                                      <p:cBhvr>
                                        <p:cTn id="61" dur="500"/>
                                        <p:tgtEl>
                                          <p:spTgt spid="6">
                                            <p:txEl>
                                              <p:pRg st="9" end="9"/>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6">
                                            <p:txEl>
                                              <p:pRg st="10" end="10"/>
                                            </p:txEl>
                                          </p:spTgt>
                                        </p:tgtEl>
                                        <p:attrNameLst>
                                          <p:attrName>style.visibility</p:attrName>
                                        </p:attrNameLst>
                                      </p:cBhvr>
                                      <p:to>
                                        <p:strVal val="visible"/>
                                      </p:to>
                                    </p:set>
                                    <p:animEffect transition="in" filter="blinds(horizontal)">
                                      <p:cBhvr>
                                        <p:cTn id="64" dur="500"/>
                                        <p:tgtEl>
                                          <p:spTgt spid="6">
                                            <p:txEl>
                                              <p:pRg st="10" end="10"/>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animEffect transition="in" filter="blinds(horizontal)">
                                      <p:cBhvr>
                                        <p:cTn id="67" dur="500"/>
                                        <p:tgtEl>
                                          <p:spTgt spid="6">
                                            <p:txEl>
                                              <p:pRg st="11" end="11"/>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6">
                                            <p:txEl>
                                              <p:pRg st="16" end="16"/>
                                            </p:txEl>
                                          </p:spTgt>
                                        </p:tgtEl>
                                        <p:attrNameLst>
                                          <p:attrName>style.visibility</p:attrName>
                                        </p:attrNameLst>
                                      </p:cBhvr>
                                      <p:to>
                                        <p:strVal val="visible"/>
                                      </p:to>
                                    </p:set>
                                    <p:animEffect transition="in" filter="blinds(horizontal)">
                                      <p:cBhvr>
                                        <p:cTn id="70" dur="500"/>
                                        <p:tgtEl>
                                          <p:spTgt spid="6">
                                            <p:txEl>
                                              <p:pRg st="16" end="16"/>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6">
                                            <p:txEl>
                                              <p:pRg st="17" end="17"/>
                                            </p:txEl>
                                          </p:spTgt>
                                        </p:tgtEl>
                                        <p:attrNameLst>
                                          <p:attrName>style.visibility</p:attrName>
                                        </p:attrNameLst>
                                      </p:cBhvr>
                                      <p:to>
                                        <p:strVal val="visible"/>
                                      </p:to>
                                    </p:set>
                                    <p:animEffect transition="in" filter="blinds(horizontal)">
                                      <p:cBhvr>
                                        <p:cTn id="73"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xfrm>
            <a:off x="1219200" y="1066800"/>
            <a:ext cx="7924800" cy="5059363"/>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en-US" sz="2400" b="1" dirty="0" err="1" smtClean="0">
                <a:solidFill>
                  <a:srgbClr val="0000CC"/>
                </a:solidFill>
              </a:rPr>
              <a:t>return_type</a:t>
            </a:r>
            <a:r>
              <a:rPr lang="en-US" altLang="en-US" sz="2400" b="1" dirty="0" smtClean="0">
                <a:solidFill>
                  <a:srgbClr val="0000CC"/>
                </a:solidFill>
              </a:rPr>
              <a:t>  </a:t>
            </a:r>
            <a:r>
              <a:rPr lang="en-US" altLang="en-US" sz="2400" b="1" dirty="0" err="1" smtClean="0">
                <a:solidFill>
                  <a:srgbClr val="0000CC"/>
                </a:solidFill>
              </a:rPr>
              <a:t>function_name</a:t>
            </a:r>
            <a:r>
              <a:rPr lang="en-US" altLang="en-US" sz="2400" b="1" dirty="0" smtClean="0">
                <a:solidFill>
                  <a:srgbClr val="0000CC"/>
                </a:solidFill>
              </a:rPr>
              <a:t>(</a:t>
            </a:r>
            <a:r>
              <a:rPr lang="en-US" altLang="en-US" sz="2400" b="1" dirty="0" err="1" smtClean="0">
                <a:solidFill>
                  <a:srgbClr val="0000CC"/>
                </a:solidFill>
              </a:rPr>
              <a:t>parameter_definition</a:t>
            </a:r>
            <a:r>
              <a:rPr lang="en-US" altLang="en-US" sz="2400" b="1" dirty="0" smtClean="0">
                <a:solidFill>
                  <a:srgbClr val="0000CC"/>
                </a:solidFill>
              </a:rPr>
              <a:t>)</a:t>
            </a:r>
          </a:p>
          <a:p>
            <a:pPr eaLnBrk="1" hangingPunct="1">
              <a:lnSpc>
                <a:spcPct val="90000"/>
              </a:lnSpc>
              <a:buFontTx/>
              <a:buNone/>
            </a:pPr>
            <a:r>
              <a:rPr lang="en-US" altLang="en-US" sz="2400" dirty="0" smtClean="0"/>
              <a:t>	</a:t>
            </a:r>
            <a:r>
              <a:rPr lang="en-US" altLang="en-US" sz="2400" b="1" dirty="0" smtClean="0"/>
              <a:t>{ </a:t>
            </a:r>
          </a:p>
          <a:p>
            <a:pPr lvl="1" eaLnBrk="1" hangingPunct="1">
              <a:lnSpc>
                <a:spcPct val="90000"/>
              </a:lnSpc>
              <a:buFontTx/>
              <a:buNone/>
            </a:pPr>
            <a:r>
              <a:rPr lang="en-US" altLang="en-US" sz="2400" b="1" dirty="0" smtClean="0"/>
              <a:t>	variable declaration;</a:t>
            </a:r>
          </a:p>
          <a:p>
            <a:pPr lvl="1" eaLnBrk="1" hangingPunct="1">
              <a:lnSpc>
                <a:spcPct val="90000"/>
              </a:lnSpc>
              <a:buFontTx/>
              <a:buNone/>
            </a:pPr>
            <a:r>
              <a:rPr lang="en-US" altLang="en-US" sz="2400" b="1" dirty="0" smtClean="0"/>
              <a:t>	</a:t>
            </a:r>
          </a:p>
          <a:p>
            <a:pPr lvl="1" eaLnBrk="1" hangingPunct="1">
              <a:lnSpc>
                <a:spcPct val="90000"/>
              </a:lnSpc>
              <a:buFontTx/>
              <a:buNone/>
            </a:pPr>
            <a:r>
              <a:rPr lang="en-US" altLang="en-US" sz="2400" b="1" dirty="0" smtClean="0"/>
              <a:t>	statement1;</a:t>
            </a:r>
          </a:p>
          <a:p>
            <a:pPr lvl="1" eaLnBrk="1" hangingPunct="1">
              <a:lnSpc>
                <a:spcPct val="90000"/>
              </a:lnSpc>
              <a:buFontTx/>
              <a:buNone/>
            </a:pPr>
            <a:r>
              <a:rPr lang="en-US" altLang="en-US" sz="2400" b="1" dirty="0" smtClean="0"/>
              <a:t>	statement2;</a:t>
            </a:r>
          </a:p>
          <a:p>
            <a:pPr lvl="1" eaLnBrk="1" hangingPunct="1">
              <a:lnSpc>
                <a:spcPct val="90000"/>
              </a:lnSpc>
              <a:buFontTx/>
              <a:buNone/>
            </a:pPr>
            <a:r>
              <a:rPr lang="en-US" altLang="en-US" sz="2400" b="1" dirty="0" smtClean="0"/>
              <a:t>			.</a:t>
            </a:r>
          </a:p>
          <a:p>
            <a:pPr lvl="1" eaLnBrk="1" hangingPunct="1">
              <a:lnSpc>
                <a:spcPct val="90000"/>
              </a:lnSpc>
              <a:buFontTx/>
              <a:buNone/>
            </a:pPr>
            <a:r>
              <a:rPr lang="en-US" altLang="en-US" sz="2400" b="1" dirty="0" smtClean="0"/>
              <a:t>			.</a:t>
            </a:r>
          </a:p>
          <a:p>
            <a:pPr lvl="1" eaLnBrk="1" hangingPunct="1">
              <a:lnSpc>
                <a:spcPct val="90000"/>
              </a:lnSpc>
              <a:buFontTx/>
              <a:buNone/>
            </a:pPr>
            <a:r>
              <a:rPr lang="en-US" altLang="en-US" sz="2400" b="1" dirty="0" smtClean="0"/>
              <a:t>			.</a:t>
            </a:r>
          </a:p>
          <a:p>
            <a:pPr lvl="1" eaLnBrk="1" hangingPunct="1">
              <a:lnSpc>
                <a:spcPct val="90000"/>
              </a:lnSpc>
              <a:buFontTx/>
              <a:buNone/>
            </a:pPr>
            <a:r>
              <a:rPr lang="en-US" altLang="en-US" sz="2400" dirty="0" smtClean="0"/>
              <a:t>	</a:t>
            </a:r>
            <a:r>
              <a:rPr lang="en-US" altLang="en-US" sz="2400" b="1" dirty="0" smtClean="0">
                <a:solidFill>
                  <a:srgbClr val="800000"/>
                </a:solidFill>
              </a:rPr>
              <a:t>return(</a:t>
            </a:r>
            <a:r>
              <a:rPr lang="en-US" altLang="en-US" sz="2400" b="1" dirty="0" err="1" smtClean="0">
                <a:solidFill>
                  <a:srgbClr val="800000"/>
                </a:solidFill>
              </a:rPr>
              <a:t>value_computed</a:t>
            </a:r>
            <a:r>
              <a:rPr lang="en-US" altLang="en-US" sz="2400" b="1" dirty="0" smtClean="0">
                <a:solidFill>
                  <a:srgbClr val="800000"/>
                </a:solidFill>
              </a:rPr>
              <a:t>);</a:t>
            </a:r>
          </a:p>
          <a:p>
            <a:pPr eaLnBrk="1" hangingPunct="1">
              <a:lnSpc>
                <a:spcPct val="90000"/>
              </a:lnSpc>
              <a:buFontTx/>
              <a:buNone/>
            </a:pPr>
            <a:r>
              <a:rPr lang="en-US" altLang="en-US" sz="2400" dirty="0" smtClean="0"/>
              <a:t>	</a:t>
            </a:r>
            <a:r>
              <a:rPr lang="en-US" altLang="en-US" sz="2400" b="1" dirty="0" smtClean="0"/>
              <a:t>}</a:t>
            </a:r>
          </a:p>
        </p:txBody>
      </p:sp>
      <p:sp>
        <p:nvSpPr>
          <p:cNvPr id="50182" name="Rectangle 2"/>
          <p:cNvSpPr>
            <a:spLocks noGrp="1" noChangeArrowheads="1"/>
          </p:cNvSpPr>
          <p:nvPr>
            <p:ph type="title"/>
          </p:nvPr>
        </p:nvSpPr>
        <p:spPr>
          <a:xfrm>
            <a:off x="1219200" y="152400"/>
            <a:ext cx="7924800" cy="685800"/>
          </a:xfrm>
        </p:spPr>
        <p:txBody>
          <a:bodyPr>
            <a:normAutofit fontScale="90000"/>
          </a:bodyPr>
          <a:lstStyle/>
          <a:p>
            <a:pPr algn="ctr" eaLnBrk="1" hangingPunct="1">
              <a:defRPr/>
            </a:pPr>
            <a:r>
              <a:rPr lang="en-US" altLang="en-US" sz="4000" b="1" dirty="0" smtClean="0"/>
              <a:t>General form of function definition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p:nvPr>
        </p:nvSpPr>
        <p:spPr>
          <a:xfrm>
            <a:off x="1219200" y="0"/>
            <a:ext cx="7848600" cy="1006475"/>
          </a:xfrm>
        </p:spPr>
        <p:txBody>
          <a:bodyPr>
            <a:normAutofit/>
          </a:bodyPr>
          <a:lstStyle/>
          <a:p>
            <a:pPr algn="ctr">
              <a:defRPr/>
            </a:pPr>
            <a:r>
              <a:rPr lang="en-US" altLang="en-US" sz="2800" b="1" dirty="0" smtClean="0">
                <a:solidFill>
                  <a:srgbClr val="002060"/>
                </a:solidFill>
              </a:rPr>
              <a:t>Continue…</a:t>
            </a:r>
          </a:p>
        </p:txBody>
      </p:sp>
      <p:sp>
        <p:nvSpPr>
          <p:cNvPr id="19459" name="Rectangle 2"/>
          <p:cNvSpPr>
            <a:spLocks noChangeArrowheads="1"/>
          </p:cNvSpPr>
          <p:nvPr/>
        </p:nvSpPr>
        <p:spPr bwMode="auto">
          <a:xfrm>
            <a:off x="1219200" y="1066800"/>
            <a:ext cx="7696200" cy="6001643"/>
          </a:xfrm>
          <a:prstGeom prst="rect">
            <a:avLst/>
          </a:prstGeom>
          <a:noFill/>
          <a:ln w="9525">
            <a:noFill/>
            <a:miter lim="800000"/>
            <a:headEnd/>
            <a:tailEnd/>
          </a:ln>
        </p:spPr>
        <p:txBody>
          <a:bodyPr>
            <a:spAutoFit/>
          </a:bodyPr>
          <a:lstStyle/>
          <a:p>
            <a:pPr>
              <a:defRPr/>
            </a:pPr>
            <a:r>
              <a:rPr lang="en-US" sz="1600" b="1" dirty="0"/>
              <a:t>#include&lt;</a:t>
            </a:r>
            <a:r>
              <a:rPr lang="en-US" sz="1600" b="1" dirty="0" err="1"/>
              <a:t>iostream</a:t>
            </a:r>
            <a:r>
              <a:rPr lang="en-US" sz="1600" b="1" dirty="0"/>
              <a:t>&gt;</a:t>
            </a:r>
          </a:p>
          <a:p>
            <a:pPr>
              <a:defRPr/>
            </a:pPr>
            <a:r>
              <a:rPr lang="en-US" sz="1600" b="1" dirty="0"/>
              <a:t>#include&lt;</a:t>
            </a:r>
            <a:r>
              <a:rPr lang="en-US" sz="1600" b="1" dirty="0" err="1"/>
              <a:t>stdio.h</a:t>
            </a:r>
            <a:r>
              <a:rPr lang="en-US" sz="1600" b="1" dirty="0"/>
              <a:t>&gt;</a:t>
            </a:r>
          </a:p>
          <a:p>
            <a:pPr>
              <a:defRPr/>
            </a:pPr>
            <a:r>
              <a:rPr lang="en-US" sz="1600" b="1" dirty="0"/>
              <a:t>#include&lt;</a:t>
            </a:r>
            <a:r>
              <a:rPr lang="en-US" sz="1600" b="1" dirty="0" err="1"/>
              <a:t>string.h</a:t>
            </a:r>
            <a:r>
              <a:rPr lang="en-US" sz="1600" b="1" dirty="0"/>
              <a:t>&gt;</a:t>
            </a:r>
          </a:p>
          <a:p>
            <a:pPr>
              <a:defRPr/>
            </a:pPr>
            <a:r>
              <a:rPr lang="en-US" sz="1600" b="1" dirty="0"/>
              <a:t>using namespace </a:t>
            </a:r>
            <a:r>
              <a:rPr lang="en-US" sz="1600" b="1" dirty="0" err="1"/>
              <a:t>std</a:t>
            </a:r>
            <a:r>
              <a:rPr lang="en-US" sz="1600" b="1" dirty="0"/>
              <a:t>;</a:t>
            </a:r>
          </a:p>
          <a:p>
            <a:pPr>
              <a:defRPr/>
            </a:pPr>
            <a:r>
              <a:rPr lang="en-US" sz="1600" b="1" dirty="0" err="1"/>
              <a:t>int</a:t>
            </a:r>
            <a:r>
              <a:rPr lang="en-US" sz="1600" b="1" dirty="0" smtClean="0">
                <a:latin typeface="+mn-lt"/>
              </a:rPr>
              <a:t> </a:t>
            </a:r>
            <a:r>
              <a:rPr lang="en-US" sz="1600" b="1" dirty="0">
                <a:latin typeface="+mn-lt"/>
              </a:rPr>
              <a:t>main()</a:t>
            </a:r>
          </a:p>
          <a:p>
            <a:pPr>
              <a:defRPr/>
            </a:pPr>
            <a:r>
              <a:rPr lang="en-US" sz="1600" b="1" dirty="0">
                <a:latin typeface="+mn-lt"/>
              </a:rPr>
              <a:t>{</a:t>
            </a:r>
          </a:p>
          <a:p>
            <a:pPr>
              <a:defRPr/>
            </a:pPr>
            <a:r>
              <a:rPr lang="en-US" sz="1600" b="1" dirty="0" smtClean="0">
                <a:latin typeface="+mn-lt"/>
              </a:rPr>
              <a:t>	char </a:t>
            </a:r>
            <a:r>
              <a:rPr lang="en-US" sz="1600" b="1" dirty="0">
                <a:latin typeface="+mn-lt"/>
              </a:rPr>
              <a:t>names[50][30];</a:t>
            </a:r>
          </a:p>
          <a:p>
            <a:pPr>
              <a:defRPr/>
            </a:pPr>
            <a:r>
              <a:rPr lang="en-US" sz="1600" b="1" dirty="0" smtClean="0">
                <a:latin typeface="+mn-lt"/>
              </a:rPr>
              <a:t>	int n, </a:t>
            </a:r>
            <a:r>
              <a:rPr lang="en-US" sz="1600" b="1" dirty="0" err="1" smtClean="0">
                <a:latin typeface="+mn-lt"/>
              </a:rPr>
              <a:t>i</a:t>
            </a:r>
            <a:r>
              <a:rPr lang="en-US" sz="1600" b="1" dirty="0" smtClean="0">
                <a:latin typeface="+mn-lt"/>
              </a:rPr>
              <a:t>;</a:t>
            </a:r>
            <a:endParaRPr lang="en-US" sz="1600" b="1" dirty="0">
              <a:latin typeface="+mn-lt"/>
            </a:endParaRPr>
          </a:p>
          <a:p>
            <a:pPr>
              <a:defRPr/>
            </a:pPr>
            <a:endParaRPr lang="en-US" sz="1600" b="1" dirty="0" smtClean="0">
              <a:latin typeface="+mn-lt"/>
            </a:endParaRPr>
          </a:p>
          <a:p>
            <a:pPr>
              <a:defRPr/>
            </a:pPr>
            <a:r>
              <a:rPr lang="en-US" sz="1600" b="1" dirty="0" smtClean="0">
                <a:latin typeface="+mn-lt"/>
              </a:rPr>
              <a:t>	</a:t>
            </a:r>
            <a:r>
              <a:rPr lang="en-US" sz="1600" b="1" dirty="0" err="1" smtClean="0">
                <a:latin typeface="+mn-lt"/>
              </a:rPr>
              <a:t>cout</a:t>
            </a:r>
            <a:r>
              <a:rPr lang="en-US" sz="1600" b="1" dirty="0">
                <a:latin typeface="+mn-lt"/>
              </a:rPr>
              <a:t>&lt;&lt;"\</a:t>
            </a:r>
            <a:r>
              <a:rPr lang="en-US" sz="1600" b="1" dirty="0" smtClean="0">
                <a:latin typeface="+mn-lt"/>
              </a:rPr>
              <a:t>n Enter </a:t>
            </a:r>
            <a:r>
              <a:rPr lang="en-US" sz="1600" b="1" dirty="0">
                <a:latin typeface="+mn-lt"/>
              </a:rPr>
              <a:t>the no of  names</a:t>
            </a:r>
            <a:r>
              <a:rPr lang="en-US" sz="1600" b="1" dirty="0" smtClean="0">
                <a:latin typeface="+mn-lt"/>
              </a:rPr>
              <a:t>: \n";</a:t>
            </a:r>
            <a:endParaRPr lang="en-US" sz="1600" b="1" dirty="0">
              <a:latin typeface="+mn-lt"/>
            </a:endParaRPr>
          </a:p>
          <a:p>
            <a:pPr>
              <a:defRPr/>
            </a:pPr>
            <a:r>
              <a:rPr lang="en-US" sz="1600" b="1" dirty="0" smtClean="0">
                <a:latin typeface="+mn-lt"/>
              </a:rPr>
              <a:t>	</a:t>
            </a:r>
            <a:r>
              <a:rPr lang="en-US" sz="1600" b="1" dirty="0" err="1" smtClean="0">
                <a:latin typeface="+mn-lt"/>
              </a:rPr>
              <a:t>cin</a:t>
            </a:r>
            <a:r>
              <a:rPr lang="en-US" sz="1600" b="1" dirty="0">
                <a:latin typeface="+mn-lt"/>
              </a:rPr>
              <a:t>&gt;&gt;</a:t>
            </a:r>
            <a:r>
              <a:rPr lang="en-US" sz="1600" b="1" dirty="0" smtClean="0">
                <a:latin typeface="+mn-lt"/>
              </a:rPr>
              <a:t>n;</a:t>
            </a:r>
          </a:p>
          <a:p>
            <a:pPr>
              <a:defRPr/>
            </a:pPr>
            <a:endParaRPr lang="en-US" sz="1600" b="1" dirty="0">
              <a:latin typeface="+mn-lt"/>
            </a:endParaRPr>
          </a:p>
          <a:p>
            <a:pPr>
              <a:defRPr/>
            </a:pPr>
            <a:r>
              <a:rPr lang="en-US" sz="1600" b="1" dirty="0" smtClean="0">
                <a:latin typeface="+mn-lt"/>
              </a:rPr>
              <a:t>	</a:t>
            </a:r>
            <a:r>
              <a:rPr lang="en-US" sz="1600" b="1" dirty="0" err="1" smtClean="0">
                <a:latin typeface="+mn-lt"/>
              </a:rPr>
              <a:t>cout</a:t>
            </a:r>
            <a:r>
              <a:rPr lang="en-US" sz="1600" b="1" dirty="0">
                <a:latin typeface="+mn-lt"/>
              </a:rPr>
              <a:t>&lt;&lt;"\</a:t>
            </a:r>
            <a:r>
              <a:rPr lang="en-US" sz="1600" b="1" dirty="0" err="1">
                <a:latin typeface="+mn-lt"/>
              </a:rPr>
              <a:t>nEnter</a:t>
            </a:r>
            <a:r>
              <a:rPr lang="en-US" sz="1600" b="1" dirty="0">
                <a:latin typeface="+mn-lt"/>
              </a:rPr>
              <a:t> names</a:t>
            </a:r>
            <a:r>
              <a:rPr lang="en-US" sz="1600" b="1" dirty="0" smtClean="0">
                <a:latin typeface="+mn-lt"/>
              </a:rPr>
              <a:t>: \n";</a:t>
            </a:r>
            <a:endParaRPr lang="en-US" sz="1600" b="1" dirty="0">
              <a:latin typeface="+mn-lt"/>
            </a:endParaRPr>
          </a:p>
          <a:p>
            <a:pPr>
              <a:defRPr/>
            </a:pPr>
            <a:r>
              <a:rPr lang="en-US" sz="1600" b="1" dirty="0" smtClean="0">
                <a:latin typeface="+mn-lt"/>
              </a:rPr>
              <a:t>	for(</a:t>
            </a:r>
            <a:r>
              <a:rPr lang="en-US" sz="1600" b="1" dirty="0" err="1" smtClean="0">
                <a:latin typeface="+mn-lt"/>
              </a:rPr>
              <a:t>i</a:t>
            </a:r>
            <a:r>
              <a:rPr lang="en-US" sz="1600" b="1" dirty="0" smtClean="0">
                <a:latin typeface="+mn-lt"/>
              </a:rPr>
              <a:t>=0;i&lt;n; </a:t>
            </a:r>
            <a:r>
              <a:rPr lang="en-US" sz="1600" b="1" dirty="0" err="1">
                <a:latin typeface="+mn-lt"/>
              </a:rPr>
              <a:t>i</a:t>
            </a:r>
            <a:r>
              <a:rPr lang="en-US" sz="1600" b="1" dirty="0">
                <a:latin typeface="+mn-lt"/>
              </a:rPr>
              <a:t>++)</a:t>
            </a:r>
          </a:p>
          <a:p>
            <a:pPr>
              <a:defRPr/>
            </a:pPr>
            <a:r>
              <a:rPr lang="en-US" sz="1600" b="1" dirty="0">
                <a:latin typeface="+mn-lt"/>
              </a:rPr>
              <a:t>    </a:t>
            </a:r>
            <a:r>
              <a:rPr lang="en-US" sz="1600" b="1" dirty="0" smtClean="0">
                <a:latin typeface="+mn-lt"/>
              </a:rPr>
              <a:t>		gets(names[</a:t>
            </a:r>
            <a:r>
              <a:rPr lang="en-US" sz="1600" b="1" dirty="0" err="1" smtClean="0">
                <a:latin typeface="+mn-lt"/>
              </a:rPr>
              <a:t>i</a:t>
            </a:r>
            <a:r>
              <a:rPr lang="en-US" sz="1600" b="1" dirty="0">
                <a:latin typeface="+mn-lt"/>
              </a:rPr>
              <a:t>]);</a:t>
            </a:r>
          </a:p>
          <a:p>
            <a:pPr>
              <a:defRPr/>
            </a:pPr>
            <a:endParaRPr lang="en-US" sz="1600" b="1" dirty="0" smtClean="0">
              <a:latin typeface="+mn-lt"/>
            </a:endParaRPr>
          </a:p>
          <a:p>
            <a:pPr>
              <a:defRPr/>
            </a:pPr>
            <a:r>
              <a:rPr lang="en-US" sz="1600" b="1" dirty="0" smtClean="0">
                <a:latin typeface="+mn-lt"/>
              </a:rPr>
              <a:t>	</a:t>
            </a:r>
            <a:r>
              <a:rPr lang="en-US" sz="1600" b="1" dirty="0" smtClean="0">
                <a:solidFill>
                  <a:srgbClr val="0000CC"/>
                </a:solidFill>
                <a:latin typeface="+mn-lt"/>
              </a:rPr>
              <a:t>Sort(</a:t>
            </a:r>
            <a:r>
              <a:rPr lang="en-US" sz="1600" b="1" dirty="0" err="1" smtClean="0">
                <a:solidFill>
                  <a:srgbClr val="0000CC"/>
                </a:solidFill>
                <a:latin typeface="+mn-lt"/>
              </a:rPr>
              <a:t>names,n</a:t>
            </a:r>
            <a:r>
              <a:rPr lang="en-US" sz="1600" b="1" dirty="0" smtClean="0">
                <a:solidFill>
                  <a:srgbClr val="0000CC"/>
                </a:solidFill>
                <a:latin typeface="+mn-lt"/>
              </a:rPr>
              <a:t>);       	  </a:t>
            </a:r>
            <a:r>
              <a:rPr lang="en-US" sz="1600" b="1" dirty="0" smtClean="0">
                <a:solidFill>
                  <a:srgbClr val="800000"/>
                </a:solidFill>
                <a:latin typeface="+mn-lt"/>
              </a:rPr>
              <a:t>//Function call</a:t>
            </a:r>
          </a:p>
          <a:p>
            <a:pPr>
              <a:defRPr/>
            </a:pPr>
            <a:r>
              <a:rPr lang="en-US" sz="1600" b="1" dirty="0" smtClean="0">
                <a:solidFill>
                  <a:srgbClr val="0000CC"/>
                </a:solidFill>
                <a:latin typeface="+mn-lt"/>
              </a:rPr>
              <a:t> </a:t>
            </a:r>
            <a:endParaRPr lang="en-US" sz="1600" b="1" dirty="0">
              <a:solidFill>
                <a:srgbClr val="0000CC"/>
              </a:solidFill>
              <a:latin typeface="+mn-lt"/>
            </a:endParaRPr>
          </a:p>
          <a:p>
            <a:pPr>
              <a:defRPr/>
            </a:pPr>
            <a:r>
              <a:rPr lang="en-US" sz="1600" b="1" dirty="0" smtClean="0">
                <a:latin typeface="+mn-lt"/>
              </a:rPr>
              <a:t>	</a:t>
            </a:r>
            <a:r>
              <a:rPr lang="en-US" sz="1600" b="1" dirty="0" err="1" smtClean="0">
                <a:latin typeface="+mn-lt"/>
              </a:rPr>
              <a:t>cout</a:t>
            </a:r>
            <a:r>
              <a:rPr lang="en-US" sz="1600" b="1" dirty="0">
                <a:latin typeface="+mn-lt"/>
              </a:rPr>
              <a:t>&lt;&lt;"\</a:t>
            </a:r>
            <a:r>
              <a:rPr lang="en-US" sz="1600" b="1" dirty="0" err="1">
                <a:latin typeface="+mn-lt"/>
              </a:rPr>
              <a:t>nNames</a:t>
            </a:r>
            <a:r>
              <a:rPr lang="en-US" sz="1600" b="1" dirty="0">
                <a:latin typeface="+mn-lt"/>
              </a:rPr>
              <a:t> in sorted order:";</a:t>
            </a:r>
          </a:p>
          <a:p>
            <a:pPr>
              <a:defRPr/>
            </a:pPr>
            <a:r>
              <a:rPr lang="en-US" sz="1600" b="1" dirty="0" smtClean="0">
                <a:latin typeface="+mn-lt"/>
              </a:rPr>
              <a:t>	for(</a:t>
            </a:r>
            <a:r>
              <a:rPr lang="en-US" sz="1600" b="1" dirty="0" err="1" smtClean="0">
                <a:latin typeface="+mn-lt"/>
              </a:rPr>
              <a:t>i</a:t>
            </a:r>
            <a:r>
              <a:rPr lang="en-US" sz="1600" b="1" dirty="0" smtClean="0">
                <a:latin typeface="+mn-lt"/>
              </a:rPr>
              <a:t>=0;i&lt;n; </a:t>
            </a:r>
            <a:r>
              <a:rPr lang="en-US" sz="1600" b="1" dirty="0" err="1">
                <a:latin typeface="+mn-lt"/>
              </a:rPr>
              <a:t>i</a:t>
            </a:r>
            <a:r>
              <a:rPr lang="en-US" sz="1600" b="1" dirty="0">
                <a:latin typeface="+mn-lt"/>
              </a:rPr>
              <a:t>++)</a:t>
            </a:r>
          </a:p>
          <a:p>
            <a:pPr>
              <a:defRPr/>
            </a:pPr>
            <a:r>
              <a:rPr lang="en-US" sz="1600" b="1" dirty="0">
                <a:latin typeface="+mn-lt"/>
              </a:rPr>
              <a:t>    </a:t>
            </a:r>
            <a:r>
              <a:rPr lang="en-US" sz="1600" b="1" dirty="0" smtClean="0">
                <a:latin typeface="+mn-lt"/>
              </a:rPr>
              <a:t>	puts(names[</a:t>
            </a:r>
            <a:r>
              <a:rPr lang="en-US" sz="1600" b="1" dirty="0" err="1" smtClean="0">
                <a:latin typeface="+mn-lt"/>
              </a:rPr>
              <a:t>i</a:t>
            </a:r>
            <a:r>
              <a:rPr lang="en-US" sz="1600" b="1" dirty="0" smtClean="0">
                <a:latin typeface="+mn-lt"/>
              </a:rPr>
              <a:t>]);</a:t>
            </a:r>
          </a:p>
          <a:p>
            <a:pPr>
              <a:defRPr/>
            </a:pPr>
            <a:r>
              <a:rPr lang="en-US" sz="1600" b="1" dirty="0" smtClean="0">
                <a:latin typeface="+mn-lt"/>
              </a:rPr>
              <a:t>}</a:t>
            </a:r>
            <a:endParaRPr lang="en-US" sz="1600" b="1" dirty="0">
              <a:latin typeface="+mn-lt"/>
            </a:endParaRPr>
          </a:p>
          <a:p>
            <a:pPr>
              <a:defRPr/>
            </a:pPr>
            <a:endParaRPr lang="en-US" sz="1600" b="1" dirty="0">
              <a:latin typeface="+mn-lt"/>
            </a:endParaRPr>
          </a:p>
          <a:p>
            <a:pPr>
              <a:defRPr/>
            </a:pPr>
            <a:endParaRPr lang="en-US" sz="16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3" end="13"/>
                                            </p:txEl>
                                          </p:spTgt>
                                        </p:tgtEl>
                                        <p:attrNameLst>
                                          <p:attrName>style.visibility</p:attrName>
                                        </p:attrNameLst>
                                      </p:cBhvr>
                                      <p:to>
                                        <p:strVal val="visible"/>
                                      </p:to>
                                    </p:set>
                                    <p:animEffect transition="in" filter="blinds(horizontal)">
                                      <p:cBhvr>
                                        <p:cTn id="7" dur="500"/>
                                        <p:tgtEl>
                                          <p:spTgt spid="19459">
                                            <p:txEl>
                                              <p:pRg st="13" end="1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4" end="14"/>
                                            </p:txEl>
                                          </p:spTgt>
                                        </p:tgtEl>
                                        <p:attrNameLst>
                                          <p:attrName>style.visibility</p:attrName>
                                        </p:attrNameLst>
                                      </p:cBhvr>
                                      <p:to>
                                        <p:strVal val="visible"/>
                                      </p:to>
                                    </p:set>
                                    <p:animEffect transition="in" filter="blinds(horizontal)">
                                      <p:cBhvr>
                                        <p:cTn id="12" dur="500"/>
                                        <p:tgtEl>
                                          <p:spTgt spid="19459">
                                            <p:txEl>
                                              <p:pRg st="14" end="1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16" end="16"/>
                                            </p:txEl>
                                          </p:spTgt>
                                        </p:tgtEl>
                                        <p:attrNameLst>
                                          <p:attrName>style.visibility</p:attrName>
                                        </p:attrNameLst>
                                      </p:cBhvr>
                                      <p:to>
                                        <p:strVal val="visible"/>
                                      </p:to>
                                    </p:set>
                                    <p:animEffect transition="in" filter="blinds(horizontal)">
                                      <p:cBhvr>
                                        <p:cTn id="17" dur="500"/>
                                        <p:tgtEl>
                                          <p:spTgt spid="19459">
                                            <p:txEl>
                                              <p:pRg st="16"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17" end="17"/>
                                            </p:txEl>
                                          </p:spTgt>
                                        </p:tgtEl>
                                        <p:attrNameLst>
                                          <p:attrName>style.visibility</p:attrName>
                                        </p:attrNameLst>
                                      </p:cBhvr>
                                      <p:to>
                                        <p:strVal val="visible"/>
                                      </p:to>
                                    </p:set>
                                    <p:animEffect transition="in" filter="blinds(horizontal)">
                                      <p:cBhvr>
                                        <p:cTn id="22" dur="500"/>
                                        <p:tgtEl>
                                          <p:spTgt spid="19459">
                                            <p:txEl>
                                              <p:pRg st="17" end="1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59">
                                            <p:txEl>
                                              <p:pRg st="18" end="18"/>
                                            </p:txEl>
                                          </p:spTgt>
                                        </p:tgtEl>
                                        <p:attrNameLst>
                                          <p:attrName>style.visibility</p:attrName>
                                        </p:attrNameLst>
                                      </p:cBhvr>
                                      <p:to>
                                        <p:strVal val="visible"/>
                                      </p:to>
                                    </p:set>
                                    <p:animEffect transition="in" filter="blinds(horizontal)">
                                      <p:cBhvr>
                                        <p:cTn id="27" dur="500"/>
                                        <p:tgtEl>
                                          <p:spTgt spid="19459">
                                            <p:txEl>
                                              <p:pRg st="18" end="1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459">
                                            <p:txEl>
                                              <p:pRg st="19" end="19"/>
                                            </p:txEl>
                                          </p:spTgt>
                                        </p:tgtEl>
                                        <p:attrNameLst>
                                          <p:attrName>style.visibility</p:attrName>
                                        </p:attrNameLst>
                                      </p:cBhvr>
                                      <p:to>
                                        <p:strVal val="visible"/>
                                      </p:to>
                                    </p:set>
                                    <p:animEffect transition="in" filter="blinds(horizontal)">
                                      <p:cBhvr>
                                        <p:cTn id="32" dur="500"/>
                                        <p:tgtEl>
                                          <p:spTgt spid="19459">
                                            <p:txEl>
                                              <p:pRg st="19" end="1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459">
                                            <p:txEl>
                                              <p:pRg st="20" end="20"/>
                                            </p:txEl>
                                          </p:spTgt>
                                        </p:tgtEl>
                                        <p:attrNameLst>
                                          <p:attrName>style.visibility</p:attrName>
                                        </p:attrNameLst>
                                      </p:cBhvr>
                                      <p:to>
                                        <p:strVal val="visible"/>
                                      </p:to>
                                    </p:set>
                                    <p:animEffect transition="in" filter="blinds(horizontal)">
                                      <p:cBhvr>
                                        <p:cTn id="37" dur="500"/>
                                        <p:tgtEl>
                                          <p:spTgt spid="19459">
                                            <p:txEl>
                                              <p:pRg st="20" end="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459">
                                            <p:txEl>
                                              <p:pRg st="21" end="21"/>
                                            </p:txEl>
                                          </p:spTgt>
                                        </p:tgtEl>
                                        <p:attrNameLst>
                                          <p:attrName>style.visibility</p:attrName>
                                        </p:attrNameLst>
                                      </p:cBhvr>
                                      <p:to>
                                        <p:strVal val="visible"/>
                                      </p:to>
                                    </p:set>
                                    <p:animEffect transition="in" filter="blinds(horizontal)">
                                      <p:cBhvr>
                                        <p:cTn id="42" dur="500"/>
                                        <p:tgtEl>
                                          <p:spTgt spid="19459">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2"/>
          <p:cNvSpPr>
            <a:spLocks noGrp="1"/>
          </p:cNvSpPr>
          <p:nvPr>
            <p:ph type="title"/>
          </p:nvPr>
        </p:nvSpPr>
        <p:spPr>
          <a:xfrm>
            <a:off x="1219200" y="152400"/>
            <a:ext cx="7924800" cy="685800"/>
          </a:xfrm>
        </p:spPr>
        <p:txBody>
          <a:bodyPr>
            <a:noAutofit/>
          </a:bodyPr>
          <a:lstStyle/>
          <a:p>
            <a:pPr algn="ctr"/>
            <a:r>
              <a:rPr lang="en-US" altLang="en-US" sz="2800" b="1" dirty="0" smtClean="0">
                <a:solidFill>
                  <a:srgbClr val="002060"/>
                </a:solidFill>
              </a:rPr>
              <a:t>Sorting n names in alphabetical order using Sort() function</a:t>
            </a:r>
            <a:endParaRPr lang="en-IN" altLang="en-US" sz="2800" dirty="0" smtClean="0"/>
          </a:p>
        </p:txBody>
      </p:sp>
      <p:sp>
        <p:nvSpPr>
          <p:cNvPr id="6" name="Rectangle 2"/>
          <p:cNvSpPr>
            <a:spLocks noGrp="1" noChangeArrowheads="1"/>
          </p:cNvSpPr>
          <p:nvPr>
            <p:ph idx="1"/>
          </p:nvPr>
        </p:nvSpPr>
        <p:spPr bwMode="auto">
          <a:xfrm>
            <a:off x="1219200" y="1066800"/>
            <a:ext cx="7467600" cy="4401205"/>
          </a:xfrm>
          <a:ln>
            <a:miter lim="800000"/>
            <a:headEnd/>
            <a:tailEnd/>
          </a:ln>
        </p:spPr>
        <p:txBody>
          <a:bodyPr>
            <a:spAutoFit/>
          </a:bodyPr>
          <a:lstStyle/>
          <a:p>
            <a:pPr>
              <a:buFont typeface="Arial" charset="0"/>
              <a:buNone/>
              <a:defRPr/>
            </a:pPr>
            <a:endParaRPr lang="en-US" sz="2000" b="1" dirty="0">
              <a:solidFill>
                <a:srgbClr val="002060"/>
              </a:solidFill>
            </a:endParaRPr>
          </a:p>
          <a:p>
            <a:pPr marL="0" indent="0" algn="just">
              <a:spcBef>
                <a:spcPts val="0"/>
              </a:spcBef>
              <a:buFont typeface="Arial" charset="0"/>
              <a:buNone/>
              <a:defRPr/>
            </a:pPr>
            <a:r>
              <a:rPr lang="en-US" sz="2000" b="1" dirty="0" smtClean="0">
                <a:solidFill>
                  <a:srgbClr val="002060"/>
                </a:solidFill>
              </a:rPr>
              <a:t>void Sort(char names[][30], int n)</a:t>
            </a:r>
          </a:p>
          <a:p>
            <a:pPr marL="0" indent="0" algn="just">
              <a:spcBef>
                <a:spcPts val="0"/>
              </a:spcBef>
              <a:buFont typeface="Arial" charset="0"/>
              <a:buNone/>
              <a:defRPr/>
            </a:pPr>
            <a:r>
              <a:rPr lang="en-US" sz="2000" b="1" dirty="0" smtClean="0">
                <a:solidFill>
                  <a:srgbClr val="002060"/>
                </a:solidFill>
              </a:rPr>
              <a:t>{</a:t>
            </a: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char temp[30];</a:t>
            </a:r>
          </a:p>
          <a:p>
            <a:pPr marL="0" indent="0" algn="just">
              <a:spcBef>
                <a:spcPts val="0"/>
              </a:spcBef>
              <a:buFont typeface="Arial" charset="0"/>
              <a:buNone/>
              <a:defRPr/>
            </a:pPr>
            <a:r>
              <a:rPr lang="en-US" sz="2000" b="1" dirty="0" smtClean="0">
                <a:solidFill>
                  <a:srgbClr val="002060"/>
                </a:solidFill>
              </a:rPr>
              <a:t>	</a:t>
            </a:r>
            <a:r>
              <a:rPr lang="en-US" sz="2000" b="1" dirty="0" smtClean="0"/>
              <a:t>//Bubble Sort</a:t>
            </a: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for(int </a:t>
            </a:r>
            <a:r>
              <a:rPr lang="en-US" sz="2000" b="1" dirty="0" err="1" smtClean="0">
                <a:solidFill>
                  <a:srgbClr val="002060"/>
                </a:solidFill>
              </a:rPr>
              <a:t>i</a:t>
            </a:r>
            <a:r>
              <a:rPr lang="en-US" sz="2000" b="1" dirty="0" smtClean="0">
                <a:solidFill>
                  <a:srgbClr val="002060"/>
                </a:solidFill>
              </a:rPr>
              <a:t>=0;i&lt;n-1;i++)	</a:t>
            </a:r>
            <a:endParaRPr lang="en-US" sz="2000" b="1" dirty="0">
              <a:solidFill>
                <a:srgbClr val="002060"/>
              </a:solidFill>
            </a:endParaRP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for(</a:t>
            </a:r>
            <a:r>
              <a:rPr lang="en-US" sz="2000" b="1" dirty="0" err="1" smtClean="0">
                <a:solidFill>
                  <a:srgbClr val="002060"/>
                </a:solidFill>
              </a:rPr>
              <a:t>int</a:t>
            </a:r>
            <a:r>
              <a:rPr lang="en-US" sz="2000" b="1" dirty="0" smtClean="0">
                <a:solidFill>
                  <a:srgbClr val="002060"/>
                </a:solidFill>
              </a:rPr>
              <a:t> j=0;j&lt;n-1-i;j++){</a:t>
            </a: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if (</a:t>
            </a:r>
            <a:r>
              <a:rPr lang="en-US" sz="2000" b="1" dirty="0" err="1" smtClean="0">
                <a:solidFill>
                  <a:srgbClr val="002060"/>
                </a:solidFill>
              </a:rPr>
              <a:t>strcmp</a:t>
            </a:r>
            <a:r>
              <a:rPr lang="en-US" sz="2000" b="1" dirty="0" smtClean="0">
                <a:solidFill>
                  <a:srgbClr val="002060"/>
                </a:solidFill>
              </a:rPr>
              <a:t>(names[</a:t>
            </a:r>
            <a:r>
              <a:rPr lang="en-US" sz="2000" b="1" dirty="0">
                <a:solidFill>
                  <a:srgbClr val="002060"/>
                </a:solidFill>
              </a:rPr>
              <a:t>j</a:t>
            </a:r>
            <a:r>
              <a:rPr lang="en-US" sz="2000" b="1" dirty="0" smtClean="0">
                <a:solidFill>
                  <a:srgbClr val="002060"/>
                </a:solidFill>
              </a:rPr>
              <a:t>], names[j+1]) &gt; 0) {</a:t>
            </a:r>
            <a:endParaRPr lang="en-US" sz="2000" b="1" dirty="0">
              <a:solidFill>
                <a:srgbClr val="002060"/>
              </a:solidFill>
            </a:endParaRPr>
          </a:p>
          <a:p>
            <a:pPr marL="0" indent="0" algn="just">
              <a:spcBef>
                <a:spcPts val="0"/>
              </a:spcBef>
              <a:buFont typeface="Arial" charset="0"/>
              <a:buNone/>
              <a:defRPr/>
            </a:pPr>
            <a:r>
              <a:rPr lang="en-US" sz="2000" b="1" dirty="0" smtClean="0">
                <a:solidFill>
                  <a:srgbClr val="002060"/>
                </a:solidFill>
              </a:rPr>
              <a:t>	</a:t>
            </a:r>
            <a:r>
              <a:rPr lang="en-US" sz="2000" b="1" dirty="0">
                <a:solidFill>
                  <a:srgbClr val="002060"/>
                </a:solidFill>
              </a:rPr>
              <a:t>	</a:t>
            </a:r>
            <a:r>
              <a:rPr lang="en-US" sz="2000" b="1" dirty="0" smtClean="0">
                <a:solidFill>
                  <a:srgbClr val="002060"/>
                </a:solidFill>
              </a:rPr>
              <a:t>		</a:t>
            </a:r>
            <a:r>
              <a:rPr lang="en-US" sz="2000" b="1" dirty="0" err="1" smtClean="0">
                <a:solidFill>
                  <a:srgbClr val="002060"/>
                </a:solidFill>
              </a:rPr>
              <a:t>strcpy</a:t>
            </a:r>
            <a:r>
              <a:rPr lang="en-US" sz="2000" b="1" dirty="0" smtClean="0">
                <a:solidFill>
                  <a:srgbClr val="002060"/>
                </a:solidFill>
              </a:rPr>
              <a:t>(temp, names[</a:t>
            </a:r>
            <a:r>
              <a:rPr lang="en-US" sz="2000" b="1" dirty="0">
                <a:solidFill>
                  <a:srgbClr val="002060"/>
                </a:solidFill>
              </a:rPr>
              <a:t>j</a:t>
            </a:r>
            <a:r>
              <a:rPr lang="en-US" sz="2000" b="1" dirty="0" smtClean="0">
                <a:solidFill>
                  <a:srgbClr val="002060"/>
                </a:solidFill>
              </a:rPr>
              <a:t>]);</a:t>
            </a:r>
            <a:endParaRPr lang="en-US" sz="2000" b="1" dirty="0">
              <a:solidFill>
                <a:srgbClr val="002060"/>
              </a:solidFill>
            </a:endParaRPr>
          </a:p>
          <a:p>
            <a:pPr marL="0" indent="0" algn="just">
              <a:spcBef>
                <a:spcPts val="0"/>
              </a:spcBef>
              <a:buFont typeface="Arial" charset="0"/>
              <a:buNone/>
              <a:defRPr/>
            </a:pPr>
            <a:r>
              <a:rPr lang="en-US" sz="2000" b="1" dirty="0" smtClean="0">
                <a:solidFill>
                  <a:srgbClr val="002060"/>
                </a:solidFill>
              </a:rPr>
              <a:t>	 </a:t>
            </a:r>
            <a:r>
              <a:rPr lang="en-US" sz="2000" b="1" dirty="0">
                <a:solidFill>
                  <a:srgbClr val="002060"/>
                </a:solidFill>
              </a:rPr>
              <a:t>	</a:t>
            </a:r>
            <a:r>
              <a:rPr lang="en-US" sz="2000" b="1" dirty="0" smtClean="0">
                <a:solidFill>
                  <a:srgbClr val="002060"/>
                </a:solidFill>
              </a:rPr>
              <a:t>		</a:t>
            </a:r>
            <a:r>
              <a:rPr lang="en-US" sz="2000" b="1" dirty="0" err="1" smtClean="0">
                <a:solidFill>
                  <a:srgbClr val="002060"/>
                </a:solidFill>
              </a:rPr>
              <a:t>strcpy</a:t>
            </a:r>
            <a:r>
              <a:rPr lang="en-US" sz="2000" b="1" dirty="0" smtClean="0">
                <a:solidFill>
                  <a:srgbClr val="002060"/>
                </a:solidFill>
              </a:rPr>
              <a:t>(names[</a:t>
            </a:r>
            <a:r>
              <a:rPr lang="en-US" sz="2000" b="1" dirty="0">
                <a:solidFill>
                  <a:srgbClr val="002060"/>
                </a:solidFill>
              </a:rPr>
              <a:t>j</a:t>
            </a:r>
            <a:r>
              <a:rPr lang="en-US" sz="2000" b="1" dirty="0" smtClean="0">
                <a:solidFill>
                  <a:srgbClr val="002060"/>
                </a:solidFill>
              </a:rPr>
              <a:t>], names[j+1]);</a:t>
            </a:r>
            <a:endParaRPr lang="en-US" sz="2000" b="1" dirty="0">
              <a:solidFill>
                <a:srgbClr val="002060"/>
              </a:solidFill>
            </a:endParaRP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a:t>
            </a:r>
            <a:r>
              <a:rPr lang="en-US" sz="2000" b="1" dirty="0" err="1" smtClean="0">
                <a:solidFill>
                  <a:srgbClr val="002060"/>
                </a:solidFill>
              </a:rPr>
              <a:t>strcpy</a:t>
            </a:r>
            <a:r>
              <a:rPr lang="en-US" sz="2000" b="1" smtClean="0">
                <a:solidFill>
                  <a:srgbClr val="002060"/>
                </a:solidFill>
              </a:rPr>
              <a:t>(names[j+1],</a:t>
            </a:r>
            <a:r>
              <a:rPr lang="en-US" sz="2000" b="1" dirty="0">
                <a:solidFill>
                  <a:srgbClr val="002060"/>
                </a:solidFill>
              </a:rPr>
              <a:t>temp);</a:t>
            </a: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a:t>
            </a:r>
            <a:endParaRPr lang="en-US" sz="2000" b="1" dirty="0">
              <a:solidFill>
                <a:srgbClr val="002060"/>
              </a:solidFill>
            </a:endParaRP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a:t>
            </a:r>
            <a:endParaRPr lang="en-US" sz="2000" b="1" dirty="0">
              <a:solidFill>
                <a:srgbClr val="002060"/>
              </a:solidFill>
            </a:endParaRPr>
          </a:p>
          <a:p>
            <a:pPr marL="0" indent="0" algn="just">
              <a:spcBef>
                <a:spcPts val="0"/>
              </a:spcBef>
              <a:buFont typeface="Arial" charset="0"/>
              <a:buNone/>
              <a:defRPr/>
            </a:pPr>
            <a:r>
              <a:rPr lang="en-US" sz="2000" b="1" dirty="0">
                <a:solidFill>
                  <a:srgbClr val="002060"/>
                </a:solidFill>
              </a:rPr>
              <a:t> </a:t>
            </a:r>
            <a:r>
              <a:rPr lang="en-US" sz="2000" b="1" dirty="0" smtClean="0">
                <a:solidFill>
                  <a:srgbClr val="002060"/>
                </a:solidFill>
              </a:rPr>
              <a:t>} </a:t>
            </a:r>
            <a:endParaRPr lang="en-US" sz="2000" b="1" dirty="0">
              <a:solidFill>
                <a:srgbClr val="002060"/>
              </a:solidFill>
            </a:endParaRPr>
          </a:p>
        </p:txBody>
      </p:sp>
    </p:spTree>
    <p:extLst>
      <p:ext uri="{BB962C8B-B14F-4D97-AF65-F5344CB8AC3E}">
        <p14:creationId xmlns:p14="http://schemas.microsoft.com/office/powerpoint/2010/main" val="2424337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blinds(horizontal)">
                                      <p:cBhvr>
                                        <p:cTn id="7" dur="500"/>
                                        <p:tgtEl>
                                          <p:spTgt spid="6">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9" end="9"/>
                                            </p:txEl>
                                          </p:spTgt>
                                        </p:tgtEl>
                                        <p:attrNameLst>
                                          <p:attrName>style.visibility</p:attrName>
                                        </p:attrNameLst>
                                      </p:cBhvr>
                                      <p:to>
                                        <p:strVal val="visible"/>
                                      </p:to>
                                    </p:set>
                                    <p:animEffect transition="in" filter="blinds(horizontal)">
                                      <p:cBhvr>
                                        <p:cTn id="10" dur="500"/>
                                        <p:tgtEl>
                                          <p:spTgt spid="6">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animEffect transition="in" filter="blinds(horizontal)">
                                      <p:cBhvr>
                                        <p:cTn id="13" dur="500"/>
                                        <p:tgtEl>
                                          <p:spTgt spid="6">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11" end="11"/>
                                            </p:txEl>
                                          </p:spTgt>
                                        </p:tgtEl>
                                        <p:attrNameLst>
                                          <p:attrName>style.visibility</p:attrName>
                                        </p:attrNameLst>
                                      </p:cBhvr>
                                      <p:to>
                                        <p:strVal val="visible"/>
                                      </p:to>
                                    </p:set>
                                    <p:animEffect transition="in" filter="blinds(horizontal)">
                                      <p:cBhvr>
                                        <p:cTn id="16" dur="500"/>
                                        <p:tgtEl>
                                          <p:spTgt spid="6">
                                            <p:txEl>
                                              <p:pRg st="11" end="1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blinds(horizontal)">
                                      <p:cBhvr>
                                        <p:cTn id="21" dur="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blinds(horizontal)">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blinds(horizontal)">
                                      <p:cBhvr>
                                        <p:cTn id="36" dur="500"/>
                                        <p:tgtEl>
                                          <p:spTgt spid="6">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blinds(horizontal)">
                                      <p:cBhvr>
                                        <p:cTn id="41" dur="500"/>
                                        <p:tgtEl>
                                          <p:spTgt spid="6">
                                            <p:txEl>
                                              <p:pRg st="5" end="5"/>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6">
                                            <p:txEl>
                                              <p:pRg st="6" end="6"/>
                                            </p:txEl>
                                          </p:spTgt>
                                        </p:tgtEl>
                                        <p:attrNameLst>
                                          <p:attrName>style.visibility</p:attrName>
                                        </p:attrNameLst>
                                      </p:cBhvr>
                                      <p:to>
                                        <p:strVal val="visible"/>
                                      </p:to>
                                    </p:set>
                                    <p:animEffect transition="in" filter="blinds(horizontal)">
                                      <p:cBhvr>
                                        <p:cTn id="44" dur="500"/>
                                        <p:tgtEl>
                                          <p:spTgt spid="6">
                                            <p:txEl>
                                              <p:pRg st="6" end="6"/>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blinds(horizontal)">
                                      <p:cBhvr>
                                        <p:cTn id="47" dur="500"/>
                                        <p:tgtEl>
                                          <p:spTgt spid="6">
                                            <p:txEl>
                                              <p:pRg st="7" end="7"/>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6">
                                            <p:txEl>
                                              <p:pRg st="12" end="12"/>
                                            </p:txEl>
                                          </p:spTgt>
                                        </p:tgtEl>
                                        <p:attrNameLst>
                                          <p:attrName>style.visibility</p:attrName>
                                        </p:attrNameLst>
                                      </p:cBhvr>
                                      <p:to>
                                        <p:strVal val="visible"/>
                                      </p:to>
                                    </p:set>
                                    <p:animEffect transition="in" filter="blinds(horizontal)">
                                      <p:cBhvr>
                                        <p:cTn id="50" dur="500"/>
                                        <p:tgtEl>
                                          <p:spTgt spid="6">
                                            <p:txEl>
                                              <p:pRg st="12" end="12"/>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animEffect transition="in" filter="blinds(horizontal)">
                                      <p:cBhvr>
                                        <p:cTn id="53"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p:nvPr>
        </p:nvSpPr>
        <p:spPr>
          <a:xfrm>
            <a:off x="1219200" y="0"/>
            <a:ext cx="7848600" cy="1006475"/>
          </a:xfrm>
        </p:spPr>
        <p:txBody>
          <a:bodyPr>
            <a:normAutofit/>
          </a:bodyPr>
          <a:lstStyle/>
          <a:p>
            <a:pPr algn="ctr">
              <a:defRPr/>
            </a:pPr>
            <a:r>
              <a:rPr lang="en-US" altLang="en-US" sz="2800" b="1" dirty="0" smtClean="0">
                <a:solidFill>
                  <a:srgbClr val="002060"/>
                </a:solidFill>
              </a:rPr>
              <a:t>Continue….</a:t>
            </a:r>
          </a:p>
        </p:txBody>
      </p:sp>
      <p:sp>
        <p:nvSpPr>
          <p:cNvPr id="19459" name="Rectangle 2"/>
          <p:cNvSpPr>
            <a:spLocks noChangeArrowheads="1"/>
          </p:cNvSpPr>
          <p:nvPr/>
        </p:nvSpPr>
        <p:spPr bwMode="auto">
          <a:xfrm>
            <a:off x="1219200" y="1066800"/>
            <a:ext cx="7696200" cy="6001643"/>
          </a:xfrm>
          <a:prstGeom prst="rect">
            <a:avLst/>
          </a:prstGeom>
          <a:noFill/>
          <a:ln w="9525">
            <a:noFill/>
            <a:miter lim="800000"/>
            <a:headEnd/>
            <a:tailEnd/>
          </a:ln>
        </p:spPr>
        <p:txBody>
          <a:bodyPr>
            <a:spAutoFit/>
          </a:bodyPr>
          <a:lstStyle/>
          <a:p>
            <a:pPr>
              <a:defRPr/>
            </a:pPr>
            <a:r>
              <a:rPr lang="en-US" sz="1600" b="1" dirty="0" smtClean="0">
                <a:latin typeface="+mn-lt"/>
              </a:rPr>
              <a:t>#include&lt;</a:t>
            </a:r>
            <a:r>
              <a:rPr lang="en-US" sz="1600" b="1" dirty="0" err="1" smtClean="0">
                <a:latin typeface="+mn-lt"/>
              </a:rPr>
              <a:t>iostream</a:t>
            </a:r>
            <a:r>
              <a:rPr lang="en-US" sz="1600" b="1" dirty="0" smtClean="0">
                <a:latin typeface="+mn-lt"/>
              </a:rPr>
              <a:t>&gt;</a:t>
            </a:r>
          </a:p>
          <a:p>
            <a:pPr>
              <a:defRPr/>
            </a:pPr>
            <a:r>
              <a:rPr lang="en-US" sz="1600" b="1" dirty="0" smtClean="0">
                <a:latin typeface="+mn-lt"/>
              </a:rPr>
              <a:t>#include&lt;</a:t>
            </a:r>
            <a:r>
              <a:rPr lang="en-US" sz="1600" b="1" dirty="0" err="1" smtClean="0">
                <a:latin typeface="+mn-lt"/>
              </a:rPr>
              <a:t>stdio.h</a:t>
            </a:r>
            <a:r>
              <a:rPr lang="en-US" sz="1600" b="1" dirty="0" smtClean="0">
                <a:latin typeface="+mn-lt"/>
              </a:rPr>
              <a:t>&gt;</a:t>
            </a:r>
          </a:p>
          <a:p>
            <a:pPr>
              <a:defRPr/>
            </a:pPr>
            <a:r>
              <a:rPr lang="en-US" sz="1600" b="1" dirty="0" smtClean="0">
                <a:latin typeface="+mn-lt"/>
              </a:rPr>
              <a:t>#include&lt;</a:t>
            </a:r>
            <a:r>
              <a:rPr lang="en-US" sz="1600" b="1" dirty="0" err="1" smtClean="0">
                <a:latin typeface="+mn-lt"/>
              </a:rPr>
              <a:t>string.h</a:t>
            </a:r>
            <a:r>
              <a:rPr lang="en-US" sz="1600" b="1" dirty="0" smtClean="0">
                <a:latin typeface="+mn-lt"/>
              </a:rPr>
              <a:t>&gt;</a:t>
            </a:r>
          </a:p>
          <a:p>
            <a:pPr>
              <a:defRPr/>
            </a:pPr>
            <a:r>
              <a:rPr lang="en-US" sz="1600" b="1" dirty="0">
                <a:latin typeface="+mn-lt"/>
              </a:rPr>
              <a:t>u</a:t>
            </a:r>
            <a:r>
              <a:rPr lang="en-US" sz="1600" b="1" dirty="0" smtClean="0">
                <a:latin typeface="+mn-lt"/>
              </a:rPr>
              <a:t>sing namespace </a:t>
            </a:r>
            <a:r>
              <a:rPr lang="en-US" sz="1600" b="1" dirty="0" err="1" smtClean="0">
                <a:latin typeface="+mn-lt"/>
              </a:rPr>
              <a:t>std</a:t>
            </a:r>
            <a:r>
              <a:rPr lang="en-US" sz="1600" b="1" dirty="0" smtClean="0">
                <a:latin typeface="+mn-lt"/>
              </a:rPr>
              <a:t>;</a:t>
            </a:r>
          </a:p>
          <a:p>
            <a:pPr>
              <a:defRPr/>
            </a:pPr>
            <a:r>
              <a:rPr lang="en-US" sz="1600" b="1" dirty="0" err="1" smtClean="0">
                <a:latin typeface="+mn-lt"/>
              </a:rPr>
              <a:t>int</a:t>
            </a:r>
            <a:r>
              <a:rPr lang="en-US" sz="1600" b="1" dirty="0" smtClean="0">
                <a:latin typeface="+mn-lt"/>
              </a:rPr>
              <a:t> main</a:t>
            </a:r>
            <a:r>
              <a:rPr lang="en-US" sz="1600" b="1" dirty="0">
                <a:latin typeface="+mn-lt"/>
              </a:rPr>
              <a:t>()</a:t>
            </a:r>
          </a:p>
          <a:p>
            <a:pPr>
              <a:defRPr/>
            </a:pPr>
            <a:r>
              <a:rPr lang="en-US" sz="1600" b="1" dirty="0">
                <a:latin typeface="+mn-lt"/>
              </a:rPr>
              <a:t>{</a:t>
            </a:r>
          </a:p>
          <a:p>
            <a:pPr>
              <a:defRPr/>
            </a:pPr>
            <a:r>
              <a:rPr lang="en-US" sz="1600" b="1" dirty="0" smtClean="0">
                <a:latin typeface="+mn-lt"/>
              </a:rPr>
              <a:t>	char </a:t>
            </a:r>
            <a:r>
              <a:rPr lang="en-US" sz="1600" b="1" dirty="0">
                <a:latin typeface="+mn-lt"/>
              </a:rPr>
              <a:t>names[50][30];</a:t>
            </a:r>
          </a:p>
          <a:p>
            <a:pPr>
              <a:defRPr/>
            </a:pPr>
            <a:r>
              <a:rPr lang="en-US" sz="1600" b="1" dirty="0" smtClean="0">
                <a:latin typeface="+mn-lt"/>
              </a:rPr>
              <a:t>	int n, </a:t>
            </a:r>
            <a:r>
              <a:rPr lang="en-US" sz="1600" b="1" dirty="0" err="1" smtClean="0">
                <a:latin typeface="+mn-lt"/>
              </a:rPr>
              <a:t>i</a:t>
            </a:r>
            <a:r>
              <a:rPr lang="en-US" sz="1600" b="1" dirty="0" smtClean="0">
                <a:latin typeface="+mn-lt"/>
              </a:rPr>
              <a:t>;</a:t>
            </a:r>
            <a:endParaRPr lang="en-US" sz="1600" b="1" dirty="0">
              <a:latin typeface="+mn-lt"/>
            </a:endParaRPr>
          </a:p>
          <a:p>
            <a:pPr>
              <a:defRPr/>
            </a:pPr>
            <a:endParaRPr lang="en-US" sz="1600" b="1" dirty="0" smtClean="0">
              <a:latin typeface="+mn-lt"/>
            </a:endParaRPr>
          </a:p>
          <a:p>
            <a:pPr>
              <a:defRPr/>
            </a:pPr>
            <a:r>
              <a:rPr lang="en-US" sz="1600" b="1" dirty="0" smtClean="0">
                <a:latin typeface="+mn-lt"/>
              </a:rPr>
              <a:t>	</a:t>
            </a:r>
            <a:r>
              <a:rPr lang="en-US" sz="1600" b="1" dirty="0" err="1" smtClean="0">
                <a:latin typeface="+mn-lt"/>
              </a:rPr>
              <a:t>cout</a:t>
            </a:r>
            <a:r>
              <a:rPr lang="en-US" sz="1600" b="1" dirty="0">
                <a:latin typeface="+mn-lt"/>
              </a:rPr>
              <a:t>&lt;&lt;"\</a:t>
            </a:r>
            <a:r>
              <a:rPr lang="en-US" sz="1600" b="1" dirty="0" smtClean="0">
                <a:latin typeface="+mn-lt"/>
              </a:rPr>
              <a:t>n Enter </a:t>
            </a:r>
            <a:r>
              <a:rPr lang="en-US" sz="1600" b="1" dirty="0">
                <a:latin typeface="+mn-lt"/>
              </a:rPr>
              <a:t>the no of  names</a:t>
            </a:r>
            <a:r>
              <a:rPr lang="en-US" sz="1600" b="1" dirty="0" smtClean="0">
                <a:latin typeface="+mn-lt"/>
              </a:rPr>
              <a:t>: \n";</a:t>
            </a:r>
            <a:endParaRPr lang="en-US" sz="1600" b="1" dirty="0">
              <a:latin typeface="+mn-lt"/>
            </a:endParaRPr>
          </a:p>
          <a:p>
            <a:pPr>
              <a:defRPr/>
            </a:pPr>
            <a:r>
              <a:rPr lang="en-US" sz="1600" b="1" dirty="0" smtClean="0">
                <a:latin typeface="+mn-lt"/>
              </a:rPr>
              <a:t>	</a:t>
            </a:r>
            <a:r>
              <a:rPr lang="en-US" sz="1600" b="1" dirty="0" err="1" smtClean="0">
                <a:latin typeface="+mn-lt"/>
              </a:rPr>
              <a:t>cin</a:t>
            </a:r>
            <a:r>
              <a:rPr lang="en-US" sz="1600" b="1" dirty="0">
                <a:latin typeface="+mn-lt"/>
              </a:rPr>
              <a:t>&gt;&gt;</a:t>
            </a:r>
            <a:r>
              <a:rPr lang="en-US" sz="1600" b="1" dirty="0" smtClean="0">
                <a:latin typeface="+mn-lt"/>
              </a:rPr>
              <a:t>n;</a:t>
            </a:r>
          </a:p>
          <a:p>
            <a:pPr>
              <a:defRPr/>
            </a:pPr>
            <a:endParaRPr lang="en-US" sz="1600" b="1" dirty="0">
              <a:latin typeface="+mn-lt"/>
            </a:endParaRPr>
          </a:p>
          <a:p>
            <a:pPr>
              <a:defRPr/>
            </a:pPr>
            <a:r>
              <a:rPr lang="en-US" sz="1600" b="1" dirty="0" smtClean="0">
                <a:latin typeface="+mn-lt"/>
              </a:rPr>
              <a:t>	</a:t>
            </a:r>
            <a:r>
              <a:rPr lang="en-US" sz="1600" b="1" dirty="0" err="1" smtClean="0">
                <a:latin typeface="+mn-lt"/>
              </a:rPr>
              <a:t>cout</a:t>
            </a:r>
            <a:r>
              <a:rPr lang="en-US" sz="1600" b="1" dirty="0">
                <a:latin typeface="+mn-lt"/>
              </a:rPr>
              <a:t>&lt;&lt;"\</a:t>
            </a:r>
            <a:r>
              <a:rPr lang="en-US" sz="1600" b="1" dirty="0" err="1">
                <a:latin typeface="+mn-lt"/>
              </a:rPr>
              <a:t>nEnter</a:t>
            </a:r>
            <a:r>
              <a:rPr lang="en-US" sz="1600" b="1" dirty="0">
                <a:latin typeface="+mn-lt"/>
              </a:rPr>
              <a:t> names</a:t>
            </a:r>
            <a:r>
              <a:rPr lang="en-US" sz="1600" b="1" dirty="0" smtClean="0">
                <a:latin typeface="+mn-lt"/>
              </a:rPr>
              <a:t>: \n";</a:t>
            </a:r>
            <a:endParaRPr lang="en-US" sz="1600" b="1" dirty="0">
              <a:latin typeface="+mn-lt"/>
            </a:endParaRPr>
          </a:p>
          <a:p>
            <a:pPr>
              <a:defRPr/>
            </a:pPr>
            <a:r>
              <a:rPr lang="en-US" sz="1600" b="1" dirty="0" smtClean="0">
                <a:latin typeface="+mn-lt"/>
              </a:rPr>
              <a:t>	for(</a:t>
            </a:r>
            <a:r>
              <a:rPr lang="en-US" sz="1600" b="1" dirty="0" err="1" smtClean="0">
                <a:latin typeface="+mn-lt"/>
              </a:rPr>
              <a:t>i</a:t>
            </a:r>
            <a:r>
              <a:rPr lang="en-US" sz="1600" b="1" dirty="0" smtClean="0">
                <a:latin typeface="+mn-lt"/>
              </a:rPr>
              <a:t>=0;i&lt;n; </a:t>
            </a:r>
            <a:r>
              <a:rPr lang="en-US" sz="1600" b="1" dirty="0" err="1">
                <a:latin typeface="+mn-lt"/>
              </a:rPr>
              <a:t>i</a:t>
            </a:r>
            <a:r>
              <a:rPr lang="en-US" sz="1600" b="1" dirty="0">
                <a:latin typeface="+mn-lt"/>
              </a:rPr>
              <a:t>++)</a:t>
            </a:r>
          </a:p>
          <a:p>
            <a:pPr>
              <a:defRPr/>
            </a:pPr>
            <a:r>
              <a:rPr lang="en-US" sz="1600" b="1" dirty="0">
                <a:latin typeface="+mn-lt"/>
              </a:rPr>
              <a:t>    </a:t>
            </a:r>
            <a:r>
              <a:rPr lang="en-US" sz="1600" b="1" dirty="0" smtClean="0">
                <a:latin typeface="+mn-lt"/>
              </a:rPr>
              <a:t>		gets(names[</a:t>
            </a:r>
            <a:r>
              <a:rPr lang="en-US" sz="1600" b="1" dirty="0" err="1" smtClean="0">
                <a:latin typeface="+mn-lt"/>
              </a:rPr>
              <a:t>i</a:t>
            </a:r>
            <a:r>
              <a:rPr lang="en-US" sz="1600" b="1" dirty="0">
                <a:latin typeface="+mn-lt"/>
              </a:rPr>
              <a:t>]);</a:t>
            </a:r>
          </a:p>
          <a:p>
            <a:pPr>
              <a:defRPr/>
            </a:pPr>
            <a:endParaRPr lang="en-US" sz="1600" b="1" dirty="0" smtClean="0">
              <a:latin typeface="+mn-lt"/>
            </a:endParaRPr>
          </a:p>
          <a:p>
            <a:pPr>
              <a:defRPr/>
            </a:pPr>
            <a:r>
              <a:rPr lang="en-US" sz="1600" b="1" dirty="0" smtClean="0">
                <a:latin typeface="+mn-lt"/>
              </a:rPr>
              <a:t>	</a:t>
            </a:r>
            <a:r>
              <a:rPr lang="en-US" sz="1600" b="1" dirty="0" smtClean="0">
                <a:solidFill>
                  <a:srgbClr val="0000CC"/>
                </a:solidFill>
                <a:latin typeface="+mn-lt"/>
              </a:rPr>
              <a:t>Sort(</a:t>
            </a:r>
            <a:r>
              <a:rPr lang="en-US" sz="1600" b="1" dirty="0" err="1" smtClean="0">
                <a:solidFill>
                  <a:srgbClr val="0000CC"/>
                </a:solidFill>
                <a:latin typeface="+mn-lt"/>
              </a:rPr>
              <a:t>names,n</a:t>
            </a:r>
            <a:r>
              <a:rPr lang="en-US" sz="1600" b="1" dirty="0" smtClean="0">
                <a:solidFill>
                  <a:srgbClr val="0000CC"/>
                </a:solidFill>
                <a:latin typeface="+mn-lt"/>
              </a:rPr>
              <a:t>);       	  </a:t>
            </a:r>
            <a:r>
              <a:rPr lang="en-US" sz="1600" b="1" dirty="0" smtClean="0">
                <a:solidFill>
                  <a:srgbClr val="800000"/>
                </a:solidFill>
                <a:latin typeface="+mn-lt"/>
              </a:rPr>
              <a:t>//Function call</a:t>
            </a:r>
          </a:p>
          <a:p>
            <a:pPr>
              <a:defRPr/>
            </a:pPr>
            <a:r>
              <a:rPr lang="en-US" sz="1600" b="1" dirty="0" smtClean="0">
                <a:solidFill>
                  <a:srgbClr val="0000CC"/>
                </a:solidFill>
                <a:latin typeface="+mn-lt"/>
              </a:rPr>
              <a:t> </a:t>
            </a:r>
            <a:endParaRPr lang="en-US" sz="1600" b="1" dirty="0">
              <a:solidFill>
                <a:srgbClr val="0000CC"/>
              </a:solidFill>
              <a:latin typeface="+mn-lt"/>
            </a:endParaRPr>
          </a:p>
          <a:p>
            <a:pPr>
              <a:defRPr/>
            </a:pPr>
            <a:r>
              <a:rPr lang="en-US" sz="1600" b="1" dirty="0" smtClean="0">
                <a:latin typeface="+mn-lt"/>
              </a:rPr>
              <a:t>	</a:t>
            </a:r>
            <a:r>
              <a:rPr lang="en-US" sz="1600" b="1" dirty="0" err="1" smtClean="0">
                <a:latin typeface="+mn-lt"/>
              </a:rPr>
              <a:t>cout</a:t>
            </a:r>
            <a:r>
              <a:rPr lang="en-US" sz="1600" b="1" dirty="0">
                <a:latin typeface="+mn-lt"/>
              </a:rPr>
              <a:t>&lt;&lt;"\</a:t>
            </a:r>
            <a:r>
              <a:rPr lang="en-US" sz="1600" b="1" dirty="0" err="1">
                <a:latin typeface="+mn-lt"/>
              </a:rPr>
              <a:t>nNames</a:t>
            </a:r>
            <a:r>
              <a:rPr lang="en-US" sz="1600" b="1" dirty="0">
                <a:latin typeface="+mn-lt"/>
              </a:rPr>
              <a:t> in sorted order:";</a:t>
            </a:r>
          </a:p>
          <a:p>
            <a:pPr>
              <a:defRPr/>
            </a:pPr>
            <a:r>
              <a:rPr lang="en-US" sz="1600" b="1" dirty="0" smtClean="0">
                <a:latin typeface="+mn-lt"/>
              </a:rPr>
              <a:t>	for(</a:t>
            </a:r>
            <a:r>
              <a:rPr lang="en-US" sz="1600" b="1" dirty="0" err="1" smtClean="0">
                <a:latin typeface="+mn-lt"/>
              </a:rPr>
              <a:t>i</a:t>
            </a:r>
            <a:r>
              <a:rPr lang="en-US" sz="1600" b="1" dirty="0" smtClean="0">
                <a:latin typeface="+mn-lt"/>
              </a:rPr>
              <a:t>=0;i&lt;n; </a:t>
            </a:r>
            <a:r>
              <a:rPr lang="en-US" sz="1600" b="1" dirty="0" err="1">
                <a:latin typeface="+mn-lt"/>
              </a:rPr>
              <a:t>i</a:t>
            </a:r>
            <a:r>
              <a:rPr lang="en-US" sz="1600" b="1" dirty="0">
                <a:latin typeface="+mn-lt"/>
              </a:rPr>
              <a:t>++)</a:t>
            </a:r>
          </a:p>
          <a:p>
            <a:pPr>
              <a:defRPr/>
            </a:pPr>
            <a:r>
              <a:rPr lang="en-US" sz="1600" b="1" dirty="0">
                <a:latin typeface="+mn-lt"/>
              </a:rPr>
              <a:t>    </a:t>
            </a:r>
            <a:r>
              <a:rPr lang="en-US" sz="1600" b="1" dirty="0" smtClean="0">
                <a:latin typeface="+mn-lt"/>
              </a:rPr>
              <a:t>	puts(names[</a:t>
            </a:r>
            <a:r>
              <a:rPr lang="en-US" sz="1600" b="1" dirty="0" err="1" smtClean="0">
                <a:latin typeface="+mn-lt"/>
              </a:rPr>
              <a:t>i</a:t>
            </a:r>
            <a:r>
              <a:rPr lang="en-US" sz="1600" b="1" dirty="0" smtClean="0">
                <a:latin typeface="+mn-lt"/>
              </a:rPr>
              <a:t>]);</a:t>
            </a:r>
          </a:p>
          <a:p>
            <a:pPr>
              <a:defRPr/>
            </a:pPr>
            <a:r>
              <a:rPr lang="en-US" sz="1600" b="1" dirty="0" smtClean="0">
                <a:latin typeface="+mn-lt"/>
              </a:rPr>
              <a:t>}</a:t>
            </a:r>
            <a:endParaRPr lang="en-US" sz="1600" b="1" dirty="0">
              <a:latin typeface="+mn-lt"/>
            </a:endParaRPr>
          </a:p>
          <a:p>
            <a:pPr>
              <a:defRPr/>
            </a:pPr>
            <a:endParaRPr lang="en-US" sz="1600" b="1" dirty="0">
              <a:latin typeface="+mn-lt"/>
            </a:endParaRPr>
          </a:p>
          <a:p>
            <a:pPr>
              <a:defRPr/>
            </a:pPr>
            <a:endParaRPr lang="en-US" sz="1600" b="1" dirty="0">
              <a:latin typeface="+mn-lt"/>
            </a:endParaRPr>
          </a:p>
        </p:txBody>
      </p:sp>
    </p:spTree>
    <p:extLst>
      <p:ext uri="{BB962C8B-B14F-4D97-AF65-F5344CB8AC3E}">
        <p14:creationId xmlns:p14="http://schemas.microsoft.com/office/powerpoint/2010/main" val="3091102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3" end="13"/>
                                            </p:txEl>
                                          </p:spTgt>
                                        </p:tgtEl>
                                        <p:attrNameLst>
                                          <p:attrName>style.visibility</p:attrName>
                                        </p:attrNameLst>
                                      </p:cBhvr>
                                      <p:to>
                                        <p:strVal val="visible"/>
                                      </p:to>
                                    </p:set>
                                    <p:animEffect transition="in" filter="blinds(horizontal)">
                                      <p:cBhvr>
                                        <p:cTn id="7" dur="500"/>
                                        <p:tgtEl>
                                          <p:spTgt spid="19459">
                                            <p:txEl>
                                              <p:pRg st="13" end="1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14" end="14"/>
                                            </p:txEl>
                                          </p:spTgt>
                                        </p:tgtEl>
                                        <p:attrNameLst>
                                          <p:attrName>style.visibility</p:attrName>
                                        </p:attrNameLst>
                                      </p:cBhvr>
                                      <p:to>
                                        <p:strVal val="visible"/>
                                      </p:to>
                                    </p:set>
                                    <p:animEffect transition="in" filter="blinds(horizontal)">
                                      <p:cBhvr>
                                        <p:cTn id="12" dur="500"/>
                                        <p:tgtEl>
                                          <p:spTgt spid="19459">
                                            <p:txEl>
                                              <p:pRg st="14" end="1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16" end="16"/>
                                            </p:txEl>
                                          </p:spTgt>
                                        </p:tgtEl>
                                        <p:attrNameLst>
                                          <p:attrName>style.visibility</p:attrName>
                                        </p:attrNameLst>
                                      </p:cBhvr>
                                      <p:to>
                                        <p:strVal val="visible"/>
                                      </p:to>
                                    </p:set>
                                    <p:animEffect transition="in" filter="blinds(horizontal)">
                                      <p:cBhvr>
                                        <p:cTn id="17" dur="500"/>
                                        <p:tgtEl>
                                          <p:spTgt spid="19459">
                                            <p:txEl>
                                              <p:pRg st="16"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17" end="17"/>
                                            </p:txEl>
                                          </p:spTgt>
                                        </p:tgtEl>
                                        <p:attrNameLst>
                                          <p:attrName>style.visibility</p:attrName>
                                        </p:attrNameLst>
                                      </p:cBhvr>
                                      <p:to>
                                        <p:strVal val="visible"/>
                                      </p:to>
                                    </p:set>
                                    <p:animEffect transition="in" filter="blinds(horizontal)">
                                      <p:cBhvr>
                                        <p:cTn id="22" dur="500"/>
                                        <p:tgtEl>
                                          <p:spTgt spid="19459">
                                            <p:txEl>
                                              <p:pRg st="17" end="1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59">
                                            <p:txEl>
                                              <p:pRg st="18" end="18"/>
                                            </p:txEl>
                                          </p:spTgt>
                                        </p:tgtEl>
                                        <p:attrNameLst>
                                          <p:attrName>style.visibility</p:attrName>
                                        </p:attrNameLst>
                                      </p:cBhvr>
                                      <p:to>
                                        <p:strVal val="visible"/>
                                      </p:to>
                                    </p:set>
                                    <p:animEffect transition="in" filter="blinds(horizontal)">
                                      <p:cBhvr>
                                        <p:cTn id="27" dur="500"/>
                                        <p:tgtEl>
                                          <p:spTgt spid="19459">
                                            <p:txEl>
                                              <p:pRg st="18" end="1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459">
                                            <p:txEl>
                                              <p:pRg st="19" end="19"/>
                                            </p:txEl>
                                          </p:spTgt>
                                        </p:tgtEl>
                                        <p:attrNameLst>
                                          <p:attrName>style.visibility</p:attrName>
                                        </p:attrNameLst>
                                      </p:cBhvr>
                                      <p:to>
                                        <p:strVal val="visible"/>
                                      </p:to>
                                    </p:set>
                                    <p:animEffect transition="in" filter="blinds(horizontal)">
                                      <p:cBhvr>
                                        <p:cTn id="32" dur="500"/>
                                        <p:tgtEl>
                                          <p:spTgt spid="19459">
                                            <p:txEl>
                                              <p:pRg st="19" end="1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459">
                                            <p:txEl>
                                              <p:pRg st="20" end="20"/>
                                            </p:txEl>
                                          </p:spTgt>
                                        </p:tgtEl>
                                        <p:attrNameLst>
                                          <p:attrName>style.visibility</p:attrName>
                                        </p:attrNameLst>
                                      </p:cBhvr>
                                      <p:to>
                                        <p:strVal val="visible"/>
                                      </p:to>
                                    </p:set>
                                    <p:animEffect transition="in" filter="blinds(horizontal)">
                                      <p:cBhvr>
                                        <p:cTn id="37" dur="500"/>
                                        <p:tgtEl>
                                          <p:spTgt spid="19459">
                                            <p:txEl>
                                              <p:pRg st="20" end="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459">
                                            <p:txEl>
                                              <p:pRg st="21" end="21"/>
                                            </p:txEl>
                                          </p:spTgt>
                                        </p:tgtEl>
                                        <p:attrNameLst>
                                          <p:attrName>style.visibility</p:attrName>
                                        </p:attrNameLst>
                                      </p:cBhvr>
                                      <p:to>
                                        <p:strVal val="visible"/>
                                      </p:to>
                                    </p:set>
                                    <p:animEffect transition="in" filter="blinds(horizontal)">
                                      <p:cBhvr>
                                        <p:cTn id="42" dur="500"/>
                                        <p:tgtEl>
                                          <p:spTgt spid="19459">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8AE2AD-7386-4C24-9AB0-9F294261CCA9}" type="slidenum">
              <a:rPr lang="en-US"/>
              <a:pPr/>
              <a:t>43</a:t>
            </a:fld>
            <a:endParaRPr lang="en-US"/>
          </a:p>
        </p:txBody>
      </p:sp>
      <p:sp>
        <p:nvSpPr>
          <p:cNvPr id="225282" name="Rectangle 2"/>
          <p:cNvSpPr>
            <a:spLocks noGrp="1" noChangeArrowheads="1"/>
          </p:cNvSpPr>
          <p:nvPr>
            <p:ph type="title"/>
          </p:nvPr>
        </p:nvSpPr>
        <p:spPr/>
        <p:txBody>
          <a:bodyPr/>
          <a:lstStyle/>
          <a:p>
            <a:r>
              <a:rPr lang="en-US" dirty="0" smtClean="0"/>
              <a:t>Math </a:t>
            </a:r>
            <a:r>
              <a:rPr lang="en-US" dirty="0"/>
              <a:t>Library Functions</a:t>
            </a:r>
          </a:p>
        </p:txBody>
      </p:sp>
      <p:sp>
        <p:nvSpPr>
          <p:cNvPr id="225283" name="Rectangle 3"/>
          <p:cNvSpPr>
            <a:spLocks noGrp="1" noChangeArrowheads="1"/>
          </p:cNvSpPr>
          <p:nvPr>
            <p:ph type="body" idx="1"/>
          </p:nvPr>
        </p:nvSpPr>
        <p:spPr/>
        <p:txBody>
          <a:bodyPr/>
          <a:lstStyle/>
          <a:p>
            <a:r>
              <a:rPr lang="en-US" sz="2800" dirty="0"/>
              <a:t>Perform common mathematical calculations</a:t>
            </a:r>
          </a:p>
          <a:p>
            <a:pPr lvl="1"/>
            <a:r>
              <a:rPr lang="en-US" sz="2400" dirty="0"/>
              <a:t>Include the header file </a:t>
            </a:r>
            <a:r>
              <a:rPr lang="en-US" sz="2400" b="1" dirty="0">
                <a:latin typeface="Courier New" panose="02070309020205020404" pitchFamily="49" charset="0"/>
              </a:rPr>
              <a:t>&lt;</a:t>
            </a:r>
            <a:r>
              <a:rPr lang="en-US" sz="2400" b="1" dirty="0" err="1">
                <a:latin typeface="Courier New" panose="02070309020205020404" pitchFamily="49" charset="0"/>
              </a:rPr>
              <a:t>cmath</a:t>
            </a:r>
            <a:r>
              <a:rPr lang="en-US" sz="2400" b="1" dirty="0">
                <a:latin typeface="Courier New" panose="02070309020205020404" pitchFamily="49" charset="0"/>
              </a:rPr>
              <a:t>&gt;</a:t>
            </a:r>
          </a:p>
          <a:p>
            <a:r>
              <a:rPr lang="en-US" sz="2800" dirty="0"/>
              <a:t>Functions called by writing</a:t>
            </a:r>
          </a:p>
          <a:p>
            <a:pPr lvl="1"/>
            <a:r>
              <a:rPr lang="en-US" sz="2400" dirty="0" err="1"/>
              <a:t>functionName</a:t>
            </a:r>
            <a:r>
              <a:rPr lang="en-US" sz="2400" dirty="0"/>
              <a:t> (argument);</a:t>
            </a:r>
          </a:p>
          <a:p>
            <a:pPr lvl="1">
              <a:buFontTx/>
              <a:buNone/>
            </a:pPr>
            <a:r>
              <a:rPr lang="en-US" sz="2400" dirty="0"/>
              <a:t>or</a:t>
            </a:r>
          </a:p>
          <a:p>
            <a:pPr lvl="1"/>
            <a:r>
              <a:rPr lang="en-US" sz="2400" dirty="0" err="1"/>
              <a:t>functionName</a:t>
            </a:r>
            <a:r>
              <a:rPr lang="en-US" sz="2400" dirty="0"/>
              <a:t>(argument1, argument2, …);</a:t>
            </a:r>
          </a:p>
          <a:p>
            <a:r>
              <a:rPr lang="en-US" sz="2800" dirty="0"/>
              <a:t>Example</a:t>
            </a:r>
          </a:p>
          <a:p>
            <a:pPr lvl="1">
              <a:buFontTx/>
              <a:buNone/>
            </a:pPr>
            <a:r>
              <a:rPr lang="en-US" sz="2400" b="1" dirty="0">
                <a:latin typeface="Courier New" panose="02070309020205020404" pitchFamily="49" charset="0"/>
              </a:rPr>
              <a:t>	</a:t>
            </a:r>
            <a:r>
              <a:rPr lang="en-US" sz="2400" b="1" dirty="0" err="1">
                <a:latin typeface="Courier New" panose="02070309020205020404" pitchFamily="49" charset="0"/>
              </a:rPr>
              <a:t>cout</a:t>
            </a:r>
            <a:r>
              <a:rPr lang="en-US" sz="2400" b="1" dirty="0">
                <a:latin typeface="Courier New" panose="02070309020205020404" pitchFamily="49" charset="0"/>
              </a:rPr>
              <a:t> &lt;&lt; </a:t>
            </a:r>
            <a:r>
              <a:rPr lang="en-US" sz="2400" b="1" dirty="0" err="1">
                <a:latin typeface="Courier New" panose="02070309020205020404" pitchFamily="49" charset="0"/>
              </a:rPr>
              <a:t>sqrt</a:t>
            </a:r>
            <a:r>
              <a:rPr lang="en-US" sz="2400" b="1" dirty="0">
                <a:latin typeface="Courier New" panose="02070309020205020404" pitchFamily="49" charset="0"/>
              </a:rPr>
              <a:t>( 900.0 );</a:t>
            </a:r>
          </a:p>
          <a:p>
            <a:pPr lvl="1"/>
            <a:r>
              <a:rPr lang="en-US" sz="2400" dirty="0" err="1"/>
              <a:t>sqrt</a:t>
            </a:r>
            <a:r>
              <a:rPr lang="en-US" sz="2400" dirty="0"/>
              <a:t> (square root) function The preceding statement would print 30</a:t>
            </a:r>
          </a:p>
          <a:p>
            <a:pPr lvl="1"/>
            <a:r>
              <a:rPr lang="en-US" sz="2400" dirty="0"/>
              <a:t>All functions in math library return a </a:t>
            </a:r>
            <a:r>
              <a:rPr lang="en-US" sz="2400" b="1" dirty="0">
                <a:latin typeface="Courier New" panose="02070309020205020404" pitchFamily="49" charset="0"/>
              </a:rPr>
              <a:t>double</a:t>
            </a:r>
          </a:p>
        </p:txBody>
      </p:sp>
    </p:spTree>
    <p:extLst>
      <p:ext uri="{BB962C8B-B14F-4D97-AF65-F5344CB8AC3E}">
        <p14:creationId xmlns:p14="http://schemas.microsoft.com/office/powerpoint/2010/main" val="31358914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69C3EE-07C8-4A62-A12B-896720CE980A}" type="slidenum">
              <a:rPr lang="en-US"/>
              <a:pPr/>
              <a:t>44</a:t>
            </a:fld>
            <a:endParaRPr lang="en-US"/>
          </a:p>
        </p:txBody>
      </p:sp>
      <p:sp>
        <p:nvSpPr>
          <p:cNvPr id="241666" name="Rectangle 2"/>
          <p:cNvSpPr>
            <a:spLocks noGrp="1" noChangeArrowheads="1"/>
          </p:cNvSpPr>
          <p:nvPr>
            <p:ph type="title"/>
          </p:nvPr>
        </p:nvSpPr>
        <p:spPr/>
        <p:txBody>
          <a:bodyPr/>
          <a:lstStyle/>
          <a:p>
            <a:r>
              <a:rPr lang="en-US" dirty="0" smtClean="0"/>
              <a:t>Math </a:t>
            </a:r>
            <a:r>
              <a:rPr lang="en-US" dirty="0"/>
              <a:t>Library Functions</a:t>
            </a:r>
          </a:p>
        </p:txBody>
      </p:sp>
      <p:sp>
        <p:nvSpPr>
          <p:cNvPr id="241667" name="Rectangle 3"/>
          <p:cNvSpPr>
            <a:spLocks noGrp="1" noChangeArrowheads="1"/>
          </p:cNvSpPr>
          <p:nvPr>
            <p:ph type="body" idx="1"/>
          </p:nvPr>
        </p:nvSpPr>
        <p:spPr/>
        <p:txBody>
          <a:bodyPr/>
          <a:lstStyle/>
          <a:p>
            <a:r>
              <a:rPr lang="en-US" dirty="0"/>
              <a:t>Function arguments can be</a:t>
            </a:r>
          </a:p>
          <a:p>
            <a:pPr lvl="1"/>
            <a:r>
              <a:rPr lang="en-US" dirty="0"/>
              <a:t>Constants</a:t>
            </a:r>
          </a:p>
          <a:p>
            <a:pPr lvl="2"/>
            <a:r>
              <a:rPr lang="en-US" b="1" dirty="0" err="1">
                <a:latin typeface="Courier New" panose="02070309020205020404" pitchFamily="49" charset="0"/>
              </a:rPr>
              <a:t>sqrt</a:t>
            </a:r>
            <a:r>
              <a:rPr lang="en-US" b="1" dirty="0">
                <a:latin typeface="Courier New" panose="02070309020205020404" pitchFamily="49" charset="0"/>
              </a:rPr>
              <a:t>( 4 );</a:t>
            </a:r>
          </a:p>
          <a:p>
            <a:pPr lvl="1"/>
            <a:r>
              <a:rPr lang="en-US" dirty="0"/>
              <a:t>Variables</a:t>
            </a:r>
          </a:p>
          <a:p>
            <a:pPr lvl="2"/>
            <a:r>
              <a:rPr lang="en-US" b="1" dirty="0" err="1">
                <a:latin typeface="Courier New" panose="02070309020205020404" pitchFamily="49" charset="0"/>
              </a:rPr>
              <a:t>sqrt</a:t>
            </a:r>
            <a:r>
              <a:rPr lang="en-US" b="1" dirty="0">
                <a:latin typeface="Courier New" panose="02070309020205020404" pitchFamily="49" charset="0"/>
              </a:rPr>
              <a:t>( x );</a:t>
            </a:r>
          </a:p>
          <a:p>
            <a:pPr lvl="1"/>
            <a:r>
              <a:rPr lang="en-US" dirty="0"/>
              <a:t>Expressions</a:t>
            </a:r>
          </a:p>
          <a:p>
            <a:pPr lvl="2"/>
            <a:r>
              <a:rPr lang="en-US" b="1" dirty="0" err="1">
                <a:latin typeface="Courier New" panose="02070309020205020404" pitchFamily="49" charset="0"/>
              </a:rPr>
              <a:t>sqrt</a:t>
            </a:r>
            <a:r>
              <a:rPr lang="en-US" b="1" dirty="0">
                <a:latin typeface="Courier New" panose="02070309020205020404" pitchFamily="49" charset="0"/>
              </a:rPr>
              <a:t>( </a:t>
            </a:r>
            <a:r>
              <a:rPr lang="en-US" b="1" dirty="0" err="1">
                <a:latin typeface="Courier New" panose="02070309020205020404" pitchFamily="49" charset="0"/>
              </a:rPr>
              <a:t>sqrt</a:t>
            </a:r>
            <a:r>
              <a:rPr lang="en-US" b="1" dirty="0">
                <a:latin typeface="Courier New" panose="02070309020205020404" pitchFamily="49" charset="0"/>
              </a:rPr>
              <a:t>( x ) ) ;</a:t>
            </a:r>
          </a:p>
          <a:p>
            <a:pPr lvl="2"/>
            <a:r>
              <a:rPr lang="en-US" b="1" dirty="0" err="1">
                <a:latin typeface="Courier New" panose="02070309020205020404" pitchFamily="49" charset="0"/>
              </a:rPr>
              <a:t>sqrt</a:t>
            </a:r>
            <a:r>
              <a:rPr lang="en-US" b="1" dirty="0">
                <a:latin typeface="Courier New" panose="02070309020205020404" pitchFamily="49" charset="0"/>
              </a:rPr>
              <a:t>( 3 - 6x );</a:t>
            </a:r>
          </a:p>
          <a:p>
            <a:endParaRPr lang="en-US" dirty="0"/>
          </a:p>
        </p:txBody>
      </p:sp>
    </p:spTree>
    <p:extLst>
      <p:ext uri="{BB962C8B-B14F-4D97-AF65-F5344CB8AC3E}">
        <p14:creationId xmlns:p14="http://schemas.microsoft.com/office/powerpoint/2010/main" val="2205304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D26AC9D7-E3E3-4652-AA0E-2D398BAEA976}" type="slidenum">
              <a:rPr lang="en-US"/>
              <a:pPr/>
              <a:t>45</a:t>
            </a:fld>
            <a:endParaRPr lang="en-US"/>
          </a:p>
        </p:txBody>
      </p:sp>
      <p:sp>
        <p:nvSpPr>
          <p:cNvPr id="242690" name="Rectangle 1026"/>
          <p:cNvSpPr>
            <a:spLocks noGrp="1" noChangeArrowheads="1"/>
          </p:cNvSpPr>
          <p:nvPr>
            <p:ph type="title"/>
          </p:nvPr>
        </p:nvSpPr>
        <p:spPr/>
        <p:txBody>
          <a:bodyPr>
            <a:normAutofit fontScale="90000"/>
          </a:bodyPr>
          <a:lstStyle/>
          <a:p>
            <a:endParaRPr lang="en-US"/>
          </a:p>
        </p:txBody>
      </p:sp>
      <p:graphicFrame>
        <p:nvGraphicFramePr>
          <p:cNvPr id="242691" name="Object 1027"/>
          <p:cNvGraphicFramePr>
            <a:graphicFrameLocks/>
          </p:cNvGraphicFramePr>
          <p:nvPr>
            <p:extLst>
              <p:ext uri="{D42A27DB-BD31-4B8C-83A1-F6EECF244321}">
                <p14:modId xmlns:p14="http://schemas.microsoft.com/office/powerpoint/2010/main" val="1908143493"/>
              </p:ext>
            </p:extLst>
          </p:nvPr>
        </p:nvGraphicFramePr>
        <p:xfrm>
          <a:off x="1219200" y="914400"/>
          <a:ext cx="7924800" cy="6061075"/>
        </p:xfrm>
        <a:graphic>
          <a:graphicData uri="http://schemas.openxmlformats.org/presentationml/2006/ole">
            <mc:AlternateContent xmlns:mc="http://schemas.openxmlformats.org/markup-compatibility/2006">
              <mc:Choice xmlns:v="urn:schemas-microsoft-com:vml" Requires="v">
                <p:oleObj spid="_x0000_s1041" name="Document" r:id="rId3" imgW="6103493" imgH="5346094" progId="Word.Document.8">
                  <p:embed/>
                </p:oleObj>
              </mc:Choice>
              <mc:Fallback>
                <p:oleObj name="Document" r:id="rId3" imgW="6103493" imgH="5346094" progId="Word.Document.8">
                  <p:embed/>
                  <p:pic>
                    <p:nvPicPr>
                      <p:cNvPr id="0" name=""/>
                      <p:cNvPicPr preferRelativeResize="0">
                        <a:picLocks noChangeArrowheads="1"/>
                      </p:cNvPicPr>
                      <p:nvPr/>
                    </p:nvPicPr>
                    <p:blipFill>
                      <a:blip r:embed="rId4"/>
                      <a:srcRect/>
                      <a:stretch>
                        <a:fillRect/>
                      </a:stretch>
                    </p:blipFill>
                    <p:spPr bwMode="auto">
                      <a:xfrm>
                        <a:off x="1219200" y="914400"/>
                        <a:ext cx="7924800" cy="6061075"/>
                      </a:xfrm>
                      <a:prstGeom prst="rect">
                        <a:avLst/>
                      </a:prstGeom>
                      <a:noFill/>
                      <a:ln>
                        <a:noFill/>
                      </a:ln>
                      <a:effectLst/>
                    </p:spPr>
                  </p:pic>
                </p:oleObj>
              </mc:Fallback>
            </mc:AlternateContent>
          </a:graphicData>
        </a:graphic>
      </p:graphicFrame>
      <p:sp>
        <p:nvSpPr>
          <p:cNvPr id="5" name="Rectangle 2"/>
          <p:cNvSpPr txBox="1">
            <a:spLocks noChangeArrowheads="1"/>
          </p:cNvSpPr>
          <p:nvPr/>
        </p:nvSpPr>
        <p:spPr>
          <a:xfrm>
            <a:off x="1219199" y="152400"/>
            <a:ext cx="7162801" cy="685800"/>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mtClean="0"/>
              <a:t>Math Library Functions</a:t>
            </a:r>
            <a:endParaRPr lang="en-US" dirty="0"/>
          </a:p>
        </p:txBody>
      </p:sp>
    </p:spTree>
    <p:extLst>
      <p:ext uri="{BB962C8B-B14F-4D97-AF65-F5344CB8AC3E}">
        <p14:creationId xmlns:p14="http://schemas.microsoft.com/office/powerpoint/2010/main" val="1099551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normAutofit/>
          </a:bodyPr>
          <a:lstStyle/>
          <a:p>
            <a:pPr algn="just" eaLnBrk="1" fontAlgn="auto" hangingPunct="1">
              <a:spcBef>
                <a:spcPts val="200"/>
              </a:spcBef>
              <a:spcAft>
                <a:spcPts val="0"/>
              </a:spcAft>
              <a:buFont typeface="Wingdings" pitchFamily="2" charset="2"/>
              <a:buChar char="ü"/>
              <a:defRPr/>
            </a:pPr>
            <a:r>
              <a:rPr lang="en-US" sz="2000" b="1" dirty="0" smtClean="0"/>
              <a:t>Name (function name):</a:t>
            </a:r>
          </a:p>
          <a:p>
            <a:pPr lvl="1" algn="just" eaLnBrk="1" fontAlgn="auto" hangingPunct="1">
              <a:spcBef>
                <a:spcPts val="200"/>
              </a:spcBef>
              <a:spcAft>
                <a:spcPts val="0"/>
              </a:spcAft>
              <a:buFont typeface="Arial" pitchFamily="34" charset="0"/>
              <a:buChar char="–"/>
              <a:defRPr/>
            </a:pPr>
            <a:r>
              <a:rPr lang="en-US" sz="2000" dirty="0" smtClean="0"/>
              <a:t>You should give functions descriptive names</a:t>
            </a:r>
          </a:p>
          <a:p>
            <a:pPr lvl="1" algn="just" eaLnBrk="1" fontAlgn="auto" hangingPunct="1">
              <a:spcBef>
                <a:spcPts val="200"/>
              </a:spcBef>
              <a:spcAft>
                <a:spcPts val="0"/>
              </a:spcAft>
              <a:buFont typeface="Arial" pitchFamily="34" charset="0"/>
              <a:buChar char="–"/>
              <a:defRPr/>
            </a:pPr>
            <a:r>
              <a:rPr lang="en-US" sz="2000" dirty="0" smtClean="0"/>
              <a:t>Same rules as variable names, generally</a:t>
            </a:r>
          </a:p>
          <a:p>
            <a:pPr lvl="1" algn="just" eaLnBrk="1" fontAlgn="auto" hangingPunct="1">
              <a:spcBef>
                <a:spcPts val="200"/>
              </a:spcBef>
              <a:spcAft>
                <a:spcPts val="0"/>
              </a:spcAft>
              <a:buNone/>
              <a:defRPr/>
            </a:pPr>
            <a:endParaRPr lang="en-US" sz="2000" dirty="0" smtClean="0"/>
          </a:p>
          <a:p>
            <a:pPr algn="just" eaLnBrk="1" fontAlgn="auto" hangingPunct="1">
              <a:spcBef>
                <a:spcPts val="200"/>
              </a:spcBef>
              <a:spcAft>
                <a:spcPts val="0"/>
              </a:spcAft>
              <a:buFont typeface="Wingdings" pitchFamily="2" charset="2"/>
              <a:buChar char="ü"/>
              <a:defRPr/>
            </a:pPr>
            <a:r>
              <a:rPr lang="en-US" sz="2000" b="1" dirty="0" smtClean="0"/>
              <a:t>Return type: </a:t>
            </a:r>
          </a:p>
          <a:p>
            <a:pPr lvl="1" algn="just" eaLnBrk="1" fontAlgn="auto" hangingPunct="1">
              <a:spcBef>
                <a:spcPts val="200"/>
              </a:spcBef>
              <a:spcAft>
                <a:spcPts val="0"/>
              </a:spcAft>
              <a:buFont typeface="Arial" pitchFamily="34" charset="0"/>
              <a:buChar char="–"/>
              <a:defRPr/>
            </a:pPr>
            <a:r>
              <a:rPr lang="en-US" sz="2000" dirty="0" smtClean="0"/>
              <a:t>Data type of the value returned to the part of the program that activated (called) the function.</a:t>
            </a:r>
          </a:p>
          <a:p>
            <a:pPr lvl="1" algn="just" eaLnBrk="1" fontAlgn="auto" hangingPunct="1">
              <a:spcBef>
                <a:spcPts val="200"/>
              </a:spcBef>
              <a:spcAft>
                <a:spcPts val="0"/>
              </a:spcAft>
              <a:buNone/>
              <a:defRPr/>
            </a:pPr>
            <a:endParaRPr lang="en-US" sz="2000" dirty="0" smtClean="0"/>
          </a:p>
          <a:p>
            <a:pPr algn="just" eaLnBrk="1" fontAlgn="auto" hangingPunct="1">
              <a:spcBef>
                <a:spcPts val="200"/>
              </a:spcBef>
              <a:spcAft>
                <a:spcPts val="0"/>
              </a:spcAft>
              <a:buFont typeface="Wingdings" pitchFamily="2" charset="2"/>
              <a:buChar char="ü"/>
              <a:defRPr/>
            </a:pPr>
            <a:r>
              <a:rPr lang="en-US" sz="2000" b="1" dirty="0" smtClean="0"/>
              <a:t>Parameter list (</a:t>
            </a:r>
            <a:r>
              <a:rPr lang="en-US" sz="2000" b="1" dirty="0" err="1"/>
              <a:t>parameter_definition</a:t>
            </a:r>
            <a:r>
              <a:rPr lang="en-US" sz="2000" b="1" dirty="0" smtClean="0"/>
              <a:t>):</a:t>
            </a:r>
          </a:p>
          <a:p>
            <a:pPr lvl="1" algn="just" eaLnBrk="1" fontAlgn="auto" hangingPunct="1">
              <a:spcBef>
                <a:spcPts val="200"/>
              </a:spcBef>
              <a:spcAft>
                <a:spcPts val="0"/>
              </a:spcAft>
              <a:buFont typeface="Arial" pitchFamily="34" charset="0"/>
              <a:buChar char="–"/>
              <a:defRPr/>
            </a:pPr>
            <a:r>
              <a:rPr lang="en-US" sz="2000" dirty="0" smtClean="0"/>
              <a:t>A list of variables that hold the values being passed to the function.</a:t>
            </a:r>
          </a:p>
          <a:p>
            <a:pPr lvl="1" algn="just" eaLnBrk="1" fontAlgn="auto" hangingPunct="1">
              <a:spcBef>
                <a:spcPts val="200"/>
              </a:spcBef>
              <a:spcAft>
                <a:spcPts val="0"/>
              </a:spcAft>
              <a:buNone/>
              <a:defRPr/>
            </a:pPr>
            <a:endParaRPr lang="en-US" sz="2000" dirty="0" smtClean="0"/>
          </a:p>
          <a:p>
            <a:pPr algn="just" eaLnBrk="1" fontAlgn="auto" hangingPunct="1">
              <a:spcBef>
                <a:spcPts val="200"/>
              </a:spcBef>
              <a:spcAft>
                <a:spcPts val="0"/>
              </a:spcAft>
              <a:buFont typeface="Wingdings" pitchFamily="2" charset="2"/>
              <a:buChar char="ü"/>
              <a:defRPr/>
            </a:pPr>
            <a:r>
              <a:rPr lang="en-US" sz="2000" b="1" dirty="0" smtClean="0"/>
              <a:t>Body:</a:t>
            </a:r>
          </a:p>
          <a:p>
            <a:pPr lvl="1" algn="just" eaLnBrk="1" fontAlgn="auto" hangingPunct="1">
              <a:spcBef>
                <a:spcPts val="200"/>
              </a:spcBef>
              <a:spcAft>
                <a:spcPts val="0"/>
              </a:spcAft>
              <a:buFont typeface="Arial" pitchFamily="34" charset="0"/>
              <a:buChar char="–"/>
              <a:defRPr/>
            </a:pPr>
            <a:r>
              <a:rPr lang="en-US" sz="2000" dirty="0" smtClean="0"/>
              <a:t>Statements enclosed in curly braces that perform the function’s operations(tasks)</a:t>
            </a:r>
          </a:p>
          <a:p>
            <a:pPr lvl="1" algn="just" eaLnBrk="1" fontAlgn="auto" hangingPunct="1">
              <a:spcBef>
                <a:spcPts val="200"/>
              </a:spcBef>
              <a:spcAft>
                <a:spcPts val="0"/>
              </a:spcAft>
              <a:buFontTx/>
              <a:buNone/>
              <a:defRPr/>
            </a:pPr>
            <a:endParaRPr lang="en-US" sz="2000" dirty="0" smtClean="0"/>
          </a:p>
        </p:txBody>
      </p:sp>
      <p:sp>
        <p:nvSpPr>
          <p:cNvPr id="51206" name="Rectangle 2"/>
          <p:cNvSpPr>
            <a:spLocks noGrp="1" noChangeArrowheads="1"/>
          </p:cNvSpPr>
          <p:nvPr>
            <p:ph type="title"/>
          </p:nvPr>
        </p:nvSpPr>
        <p:spPr>
          <a:xfrm>
            <a:off x="1219200" y="152400"/>
            <a:ext cx="7162800" cy="685800"/>
          </a:xfrm>
        </p:spPr>
        <p:txBody>
          <a:bodyPr>
            <a:normAutofit fontScale="90000"/>
          </a:bodyPr>
          <a:lstStyle/>
          <a:p>
            <a:pPr algn="ctr" eaLnBrk="1" hangingPunct="1">
              <a:defRPr/>
            </a:pPr>
            <a:r>
              <a:rPr lang="en-US" altLang="en-US" sz="4000" b="1" dirty="0" smtClean="0"/>
              <a:t>Defining a Function</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a:xfrm>
            <a:off x="1219200" y="152400"/>
            <a:ext cx="7162800" cy="685800"/>
          </a:xfrm>
        </p:spPr>
        <p:txBody>
          <a:bodyPr>
            <a:normAutofit fontScale="90000"/>
          </a:bodyPr>
          <a:lstStyle/>
          <a:p>
            <a:pPr algn="ctr" eaLnBrk="1" hangingPunct="1">
              <a:defRPr/>
            </a:pPr>
            <a:r>
              <a:rPr lang="en-US" altLang="en-US" sz="4000" b="1" dirty="0" smtClean="0"/>
              <a:t>Understanding of main() function </a:t>
            </a:r>
          </a:p>
        </p:txBody>
      </p:sp>
      <p:sp>
        <p:nvSpPr>
          <p:cNvPr id="43013" name="Text Box 3"/>
          <p:cNvSpPr txBox="1">
            <a:spLocks noChangeArrowheads="1"/>
          </p:cNvSpPr>
          <p:nvPr/>
        </p:nvSpPr>
        <p:spPr bwMode="auto">
          <a:xfrm>
            <a:off x="1828800" y="3124200"/>
            <a:ext cx="5181600" cy="3631763"/>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en-US" sz="3200" b="0" dirty="0">
                <a:solidFill>
                  <a:schemeClr val="tx1"/>
                </a:solidFill>
                <a:latin typeface="Arial Rounded MT Bold" pitchFamily="34" charset="0"/>
              </a:rPr>
              <a:t> </a:t>
            </a:r>
            <a:r>
              <a:rPr lang="en-US" altLang="en-US" sz="3200" b="0" dirty="0" smtClean="0">
                <a:solidFill>
                  <a:schemeClr val="tx1"/>
                </a:solidFill>
                <a:latin typeface="Arial Rounded MT Bold" pitchFamily="34" charset="0"/>
              </a:rPr>
              <a:t>int </a:t>
            </a:r>
            <a:r>
              <a:rPr lang="en-US" altLang="en-US" sz="3200" b="0" dirty="0">
                <a:solidFill>
                  <a:schemeClr val="tx1"/>
                </a:solidFill>
                <a:latin typeface="Arial Rounded MT Bold" pitchFamily="34" charset="0"/>
              </a:rPr>
              <a:t>main (void)</a:t>
            </a:r>
          </a:p>
          <a:p>
            <a:pPr eaLnBrk="0" hangingPunct="0">
              <a:spcBef>
                <a:spcPct val="50000"/>
              </a:spcBef>
            </a:pPr>
            <a:r>
              <a:rPr lang="en-US" altLang="en-US" sz="3200" b="0" dirty="0">
                <a:solidFill>
                  <a:schemeClr val="tx1"/>
                </a:solidFill>
                <a:latin typeface="Arial Rounded MT Bold" pitchFamily="34" charset="0"/>
              </a:rPr>
              <a:t>{ </a:t>
            </a:r>
          </a:p>
          <a:p>
            <a:pPr eaLnBrk="0" hangingPunct="0">
              <a:spcBef>
                <a:spcPct val="50000"/>
              </a:spcBef>
            </a:pPr>
            <a:r>
              <a:rPr lang="en-US" altLang="en-US" sz="3200" b="0" dirty="0">
                <a:solidFill>
                  <a:schemeClr val="tx1"/>
                </a:solidFill>
                <a:latin typeface="Arial Rounded MT Bold" pitchFamily="34" charset="0"/>
              </a:rPr>
              <a:t>  </a:t>
            </a:r>
            <a:r>
              <a:rPr lang="en-US" altLang="en-US" sz="3200" b="0" dirty="0" err="1">
                <a:solidFill>
                  <a:schemeClr val="tx1"/>
                </a:solidFill>
                <a:latin typeface="Arial Rounded MT Bold" pitchFamily="34" charset="0"/>
              </a:rPr>
              <a:t>cout</a:t>
            </a:r>
            <a:r>
              <a:rPr lang="en-US" altLang="en-US" sz="3200" b="0" dirty="0">
                <a:solidFill>
                  <a:schemeClr val="tx1"/>
                </a:solidFill>
                <a:latin typeface="Arial Rounded MT Bold" pitchFamily="34" charset="0"/>
              </a:rPr>
              <a:t> &lt;&lt; “hello world\n</a:t>
            </a:r>
            <a:r>
              <a:rPr lang="en-US" altLang="en-US" sz="3200" b="0" dirty="0" smtClean="0">
                <a:solidFill>
                  <a:schemeClr val="tx1"/>
                </a:solidFill>
                <a:latin typeface="Arial Rounded MT Bold" pitchFamily="34" charset="0"/>
              </a:rPr>
              <a:t>”;</a:t>
            </a:r>
          </a:p>
          <a:p>
            <a:pPr eaLnBrk="0" hangingPunct="0">
              <a:spcBef>
                <a:spcPct val="50000"/>
              </a:spcBef>
            </a:pPr>
            <a:r>
              <a:rPr lang="en-US" altLang="en-US" sz="3200" dirty="0" smtClean="0">
                <a:latin typeface="Arial Rounded MT Bold" pitchFamily="34" charset="0"/>
              </a:rPr>
              <a:t>  return(0);</a:t>
            </a:r>
            <a:r>
              <a:rPr lang="en-US" altLang="en-US" sz="3200" b="0" dirty="0">
                <a:solidFill>
                  <a:schemeClr val="tx1"/>
                </a:solidFill>
                <a:latin typeface="Arial Rounded MT Bold" pitchFamily="34" charset="0"/>
              </a:rPr>
              <a:t/>
            </a:r>
            <a:br>
              <a:rPr lang="en-US" altLang="en-US" sz="3200" b="0" dirty="0">
                <a:solidFill>
                  <a:schemeClr val="tx1"/>
                </a:solidFill>
                <a:latin typeface="Arial Rounded MT Bold" pitchFamily="34" charset="0"/>
              </a:rPr>
            </a:br>
            <a:r>
              <a:rPr lang="en-US" altLang="en-US" sz="600" b="0" dirty="0">
                <a:solidFill>
                  <a:schemeClr val="tx1"/>
                </a:solidFill>
                <a:latin typeface="Arial Rounded MT Bold" pitchFamily="34" charset="0"/>
              </a:rPr>
              <a:t> </a:t>
            </a:r>
            <a:endParaRPr lang="en-US" altLang="en-US" sz="100" b="0" dirty="0">
              <a:solidFill>
                <a:schemeClr val="tx1"/>
              </a:solidFill>
              <a:latin typeface="Arial Rounded MT Bold" pitchFamily="34" charset="0"/>
            </a:endParaRPr>
          </a:p>
          <a:p>
            <a:pPr eaLnBrk="0" hangingPunct="0">
              <a:spcBef>
                <a:spcPct val="50000"/>
              </a:spcBef>
            </a:pPr>
            <a:r>
              <a:rPr lang="en-US" altLang="en-US" sz="3200" b="0" dirty="0">
                <a:solidFill>
                  <a:schemeClr val="tx1"/>
                </a:solidFill>
                <a:latin typeface="Arial Rounded MT Bold" pitchFamily="34" charset="0"/>
              </a:rPr>
              <a:t>}</a:t>
            </a:r>
          </a:p>
        </p:txBody>
      </p:sp>
      <p:sp>
        <p:nvSpPr>
          <p:cNvPr id="13317" name="Text Box 4"/>
          <p:cNvSpPr txBox="1">
            <a:spLocks noChangeArrowheads="1"/>
          </p:cNvSpPr>
          <p:nvPr/>
        </p:nvSpPr>
        <p:spPr bwMode="auto">
          <a:xfrm>
            <a:off x="1371600" y="1676400"/>
            <a:ext cx="2362200" cy="461963"/>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en-US" sz="2400" b="1" dirty="0">
                <a:solidFill>
                  <a:srgbClr val="0000CC"/>
                </a:solidFill>
                <a:latin typeface="Tempus Sans ITC" pitchFamily="82" charset="0"/>
              </a:rPr>
              <a:t>Return type</a:t>
            </a:r>
          </a:p>
        </p:txBody>
      </p:sp>
      <p:sp>
        <p:nvSpPr>
          <p:cNvPr id="13318" name="Line 5"/>
          <p:cNvSpPr>
            <a:spLocks noChangeShapeType="1"/>
          </p:cNvSpPr>
          <p:nvPr/>
        </p:nvSpPr>
        <p:spPr bwMode="auto">
          <a:xfrm>
            <a:off x="2133600" y="2057400"/>
            <a:ext cx="228600" cy="1295400"/>
          </a:xfrm>
          <a:prstGeom prst="line">
            <a:avLst/>
          </a:prstGeom>
          <a:noFill/>
          <a:ln w="38100" cap="sq">
            <a:solidFill>
              <a:srgbClr val="FF0000"/>
            </a:solidFill>
            <a:round/>
            <a:headEnd type="none" w="sm" len="sm"/>
            <a:tailEnd type="triangle" w="med" len="lg"/>
          </a:ln>
        </p:spPr>
        <p:txBody>
          <a:bodyPr wrap="none" anchor="ctr"/>
          <a:lstStyle/>
          <a:p>
            <a:pPr>
              <a:defRPr/>
            </a:pPr>
            <a:endParaRPr lang="en-US">
              <a:ln>
                <a:solidFill>
                  <a:srgbClr val="FF0000"/>
                </a:solidFill>
              </a:ln>
              <a:cs typeface="+mn-cs"/>
            </a:endParaRPr>
          </a:p>
        </p:txBody>
      </p:sp>
      <p:sp>
        <p:nvSpPr>
          <p:cNvPr id="13319" name="Text Box 6"/>
          <p:cNvSpPr txBox="1">
            <a:spLocks noChangeArrowheads="1"/>
          </p:cNvSpPr>
          <p:nvPr/>
        </p:nvSpPr>
        <p:spPr bwMode="auto">
          <a:xfrm>
            <a:off x="4038600" y="1676400"/>
            <a:ext cx="2057400" cy="830263"/>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en-US" sz="2400" b="1" dirty="0">
                <a:solidFill>
                  <a:srgbClr val="0000CC"/>
                </a:solidFill>
                <a:latin typeface="Tempus Sans ITC" pitchFamily="82" charset="0"/>
              </a:rPr>
              <a:t>Function name</a:t>
            </a:r>
          </a:p>
        </p:txBody>
      </p:sp>
      <p:sp>
        <p:nvSpPr>
          <p:cNvPr id="13320" name="Line 7"/>
          <p:cNvSpPr>
            <a:spLocks noChangeShapeType="1"/>
          </p:cNvSpPr>
          <p:nvPr/>
        </p:nvSpPr>
        <p:spPr bwMode="auto">
          <a:xfrm flipH="1">
            <a:off x="3124200" y="2133600"/>
            <a:ext cx="914400" cy="1219200"/>
          </a:xfrm>
          <a:prstGeom prst="line">
            <a:avLst/>
          </a:prstGeom>
          <a:noFill/>
          <a:ln w="38100" cap="sq">
            <a:solidFill>
              <a:srgbClr val="003399"/>
            </a:solidFill>
            <a:round/>
            <a:headEnd type="none" w="sm" len="sm"/>
            <a:tailEnd type="triangle" w="med" len="lg"/>
          </a:ln>
        </p:spPr>
        <p:txBody>
          <a:bodyPr wrap="none" anchor="ctr"/>
          <a:lstStyle/>
          <a:p>
            <a:endParaRPr lang="en-US"/>
          </a:p>
        </p:txBody>
      </p:sp>
      <p:sp>
        <p:nvSpPr>
          <p:cNvPr id="13321" name="Text Box 8"/>
          <p:cNvSpPr txBox="1">
            <a:spLocks noChangeArrowheads="1"/>
          </p:cNvSpPr>
          <p:nvPr/>
        </p:nvSpPr>
        <p:spPr bwMode="auto">
          <a:xfrm>
            <a:off x="6019800" y="2133600"/>
            <a:ext cx="2514600" cy="461963"/>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en-US" sz="2400" b="1" dirty="0">
                <a:solidFill>
                  <a:srgbClr val="0000CC"/>
                </a:solidFill>
                <a:latin typeface="Tempus Sans ITC" pitchFamily="82" charset="0"/>
              </a:rPr>
              <a:t>Parameter List</a:t>
            </a:r>
          </a:p>
        </p:txBody>
      </p:sp>
      <p:sp>
        <p:nvSpPr>
          <p:cNvPr id="13322" name="Line 9"/>
          <p:cNvSpPr>
            <a:spLocks noChangeShapeType="1"/>
          </p:cNvSpPr>
          <p:nvPr/>
        </p:nvSpPr>
        <p:spPr bwMode="auto">
          <a:xfrm flipH="1">
            <a:off x="4648200" y="2590800"/>
            <a:ext cx="1447800" cy="685800"/>
          </a:xfrm>
          <a:prstGeom prst="line">
            <a:avLst/>
          </a:prstGeom>
          <a:noFill/>
          <a:ln w="38100" cap="sq">
            <a:solidFill>
              <a:srgbClr val="C00000"/>
            </a:solidFill>
            <a:round/>
            <a:headEnd type="none" w="sm" len="sm"/>
            <a:tailEnd type="triangle" w="med" len="lg"/>
          </a:ln>
        </p:spPr>
        <p:txBody>
          <a:bodyPr wrap="none" anchor="ctr"/>
          <a:lstStyle/>
          <a:p>
            <a:endParaRPr lang="en-US"/>
          </a:p>
        </p:txBody>
      </p:sp>
      <p:sp>
        <p:nvSpPr>
          <p:cNvPr id="13323" name="Text Box 10"/>
          <p:cNvSpPr txBox="1">
            <a:spLocks noChangeArrowheads="1"/>
          </p:cNvSpPr>
          <p:nvPr/>
        </p:nvSpPr>
        <p:spPr bwMode="auto">
          <a:xfrm>
            <a:off x="7391400" y="4657725"/>
            <a:ext cx="1524000" cy="461963"/>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en-US" sz="2400" b="1" dirty="0">
                <a:solidFill>
                  <a:srgbClr val="0000CC"/>
                </a:solidFill>
                <a:latin typeface="Tempus Sans ITC" pitchFamily="82" charset="0"/>
              </a:rPr>
              <a:t>Body</a:t>
            </a:r>
          </a:p>
        </p:txBody>
      </p:sp>
      <p:sp>
        <p:nvSpPr>
          <p:cNvPr id="15" name="TextBox 14"/>
          <p:cNvSpPr txBox="1"/>
          <p:nvPr/>
        </p:nvSpPr>
        <p:spPr>
          <a:xfrm>
            <a:off x="6705600" y="3449638"/>
            <a:ext cx="838200" cy="2646362"/>
          </a:xfrm>
          <a:prstGeom prst="rect">
            <a:avLst/>
          </a:prstGeom>
          <a:noFill/>
        </p:spPr>
        <p:txBody>
          <a:bodyPr>
            <a:spAutoFit/>
          </a:bodyPr>
          <a:lstStyle/>
          <a:p>
            <a:pPr>
              <a:defRPr/>
            </a:pPr>
            <a:r>
              <a:rPr lang="en-US" sz="16600" b="0" dirty="0">
                <a:solidFill>
                  <a:schemeClr val="bg2">
                    <a:lumMod val="50000"/>
                  </a:schemeClr>
                </a:solidFill>
                <a:latin typeface="MS Mincho" pitchFamily="49" charset="-128"/>
                <a:ea typeface="MS Mincho" pitchFamily="49" charset="-128"/>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linds(horizontal)">
                                      <p:cBhvr>
                                        <p:cTn id="7" dur="500"/>
                                        <p:tgtEl>
                                          <p:spTgt spid="13317"/>
                                        </p:tgtEl>
                                      </p:cBhvr>
                                    </p:animEffect>
                                  </p:childTnLst>
                                </p:cTn>
                              </p:par>
                              <p:par>
                                <p:cTn id="8" presetID="3" presetClass="entr" presetSubtype="10" fill="hold" nodeType="withEffect">
                                  <p:stCondLst>
                                    <p:cond delay="0"/>
                                  </p:stCondLst>
                                  <p:childTnLst>
                                    <p:set>
                                      <p:cBhvr>
                                        <p:cTn id="9" dur="1" fill="hold">
                                          <p:stCondLst>
                                            <p:cond delay="0"/>
                                          </p:stCondLst>
                                        </p:cTn>
                                        <p:tgtEl>
                                          <p:spTgt spid="13318"/>
                                        </p:tgtEl>
                                        <p:attrNameLst>
                                          <p:attrName>style.visibility</p:attrName>
                                        </p:attrNameLst>
                                      </p:cBhvr>
                                      <p:to>
                                        <p:strVal val="visible"/>
                                      </p:to>
                                    </p:set>
                                    <p:animEffect transition="in" filter="blinds(horizontal)">
                                      <p:cBhvr>
                                        <p:cTn id="10" dur="500"/>
                                        <p:tgtEl>
                                          <p:spTgt spid="133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320"/>
                                        </p:tgtEl>
                                        <p:attrNameLst>
                                          <p:attrName>style.visibility</p:attrName>
                                        </p:attrNameLst>
                                      </p:cBhvr>
                                      <p:to>
                                        <p:strVal val="visible"/>
                                      </p:to>
                                    </p:set>
                                    <p:animEffect transition="in" filter="blinds(horizontal)">
                                      <p:cBhvr>
                                        <p:cTn id="15" dur="500"/>
                                        <p:tgtEl>
                                          <p:spTgt spid="133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linds(horizontal)">
                                      <p:cBhvr>
                                        <p:cTn id="18" dur="500"/>
                                        <p:tgtEl>
                                          <p:spTgt spid="133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321"/>
                                        </p:tgtEl>
                                        <p:attrNameLst>
                                          <p:attrName>style.visibility</p:attrName>
                                        </p:attrNameLst>
                                      </p:cBhvr>
                                      <p:to>
                                        <p:strVal val="visible"/>
                                      </p:to>
                                    </p:set>
                                    <p:animEffect transition="in" filter="blinds(horizontal)">
                                      <p:cBhvr>
                                        <p:cTn id="23" dur="500"/>
                                        <p:tgtEl>
                                          <p:spTgt spid="1332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322"/>
                                        </p:tgtEl>
                                        <p:attrNameLst>
                                          <p:attrName>style.visibility</p:attrName>
                                        </p:attrNameLst>
                                      </p:cBhvr>
                                      <p:to>
                                        <p:strVal val="visible"/>
                                      </p:to>
                                    </p:set>
                                    <p:animEffect transition="in" filter="blinds(horizontal)">
                                      <p:cBhvr>
                                        <p:cTn id="26" dur="500"/>
                                        <p:tgtEl>
                                          <p:spTgt spid="133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323"/>
                                        </p:tgtEl>
                                        <p:attrNameLst>
                                          <p:attrName>style.visibility</p:attrName>
                                        </p:attrNameLst>
                                      </p:cBhvr>
                                      <p:to>
                                        <p:strVal val="visible"/>
                                      </p:to>
                                    </p:set>
                                    <p:animEffect transition="in" filter="blinds(horizontal)">
                                      <p:cBhvr>
                                        <p:cTn id="34"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9" grpId="0"/>
      <p:bldP spid="13320" grpId="0" animBg="1"/>
      <p:bldP spid="13321" grpId="0"/>
      <p:bldP spid="13322" grpId="0" animBg="1"/>
      <p:bldP spid="1332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724400" y="5029200"/>
            <a:ext cx="3886200" cy="457200"/>
          </a:xfrm>
          <a:prstGeom prst="rect">
            <a:avLst/>
          </a:prstGeom>
          <a:solidFill>
            <a:srgbClr val="CC66FF"/>
          </a:solidFill>
          <a:ln w="12700" cap="sq">
            <a:noFill/>
            <a:miter lim="800000"/>
            <a:headEnd type="none" w="sm" len="sm"/>
            <a:tailEnd type="none" w="sm" len="sm"/>
          </a:ln>
        </p:spPr>
        <p:txBody>
          <a:bodyPr wrap="none" anchor="ctr"/>
          <a:lstStyle/>
          <a:p>
            <a:endParaRPr lang="en-US" altLang="en-US" sz="2400">
              <a:solidFill>
                <a:schemeClr val="tx1"/>
              </a:solidFill>
            </a:endParaRPr>
          </a:p>
        </p:txBody>
      </p:sp>
      <p:sp>
        <p:nvSpPr>
          <p:cNvPr id="22532" name="Text Box 5"/>
          <p:cNvSpPr txBox="1">
            <a:spLocks noChangeArrowheads="1"/>
          </p:cNvSpPr>
          <p:nvPr/>
        </p:nvSpPr>
        <p:spPr bwMode="auto">
          <a:xfrm>
            <a:off x="1295400" y="3959225"/>
            <a:ext cx="7696200" cy="2289175"/>
          </a:xfrm>
          <a:prstGeom prst="rect">
            <a:avLst/>
          </a:prstGeom>
          <a:noFill/>
          <a:ln w="12700" cap="sq">
            <a:noFill/>
            <a:miter lim="800000"/>
            <a:headEnd type="none" w="sm" len="sm"/>
            <a:tailEnd type="none" w="sm" len="sm"/>
          </a:ln>
        </p:spPr>
        <p:txBody>
          <a:bodyPr>
            <a:spAutoFit/>
          </a:bodyPr>
          <a:lstStyle/>
          <a:p>
            <a:pPr eaLnBrk="0" hangingPunct="0">
              <a:lnSpc>
                <a:spcPct val="70000"/>
              </a:lnSpc>
              <a:spcBef>
                <a:spcPct val="35000"/>
              </a:spcBef>
              <a:defRPr/>
            </a:pPr>
            <a:r>
              <a:rPr lang="en-US" sz="2400" b="1" dirty="0" smtClean="0">
                <a:latin typeface="+mn-lt"/>
                <a:cs typeface="+mn-cs"/>
              </a:rPr>
              <a:t>void </a:t>
            </a:r>
            <a:r>
              <a:rPr lang="en-US" sz="2400" b="1" dirty="0">
                <a:latin typeface="+mn-lt"/>
                <a:cs typeface="+mn-cs"/>
              </a:rPr>
              <a:t>main()</a:t>
            </a:r>
          </a:p>
          <a:p>
            <a:pPr eaLnBrk="0" hangingPunct="0">
              <a:lnSpc>
                <a:spcPct val="70000"/>
              </a:lnSpc>
              <a:spcBef>
                <a:spcPct val="35000"/>
              </a:spcBef>
              <a:defRPr/>
            </a:pPr>
            <a:r>
              <a:rPr lang="en-US" sz="2400" b="1" dirty="0">
                <a:latin typeface="+mn-lt"/>
                <a:cs typeface="+mn-cs"/>
              </a:rPr>
              <a:t>{ </a:t>
            </a:r>
          </a:p>
          <a:p>
            <a:pPr eaLnBrk="0" hangingPunct="0">
              <a:lnSpc>
                <a:spcPct val="70000"/>
              </a:lnSpc>
              <a:spcBef>
                <a:spcPct val="35000"/>
              </a:spcBef>
              <a:defRPr/>
            </a:pPr>
            <a:r>
              <a:rPr lang="en-US" sz="2400" b="1" dirty="0">
                <a:latin typeface="+mn-lt"/>
                <a:cs typeface="+mn-cs"/>
              </a:rPr>
              <a:t>	cout &lt;&lt; “Hello from </a:t>
            </a:r>
            <a:r>
              <a:rPr lang="en-US" sz="2400" b="1" dirty="0" smtClean="0">
                <a:latin typeface="+mn-lt"/>
                <a:cs typeface="+mn-cs"/>
              </a:rPr>
              <a:t>main()”;</a:t>
            </a:r>
            <a:endParaRPr lang="en-US" sz="2400" b="1" dirty="0">
              <a:latin typeface="+mn-lt"/>
              <a:cs typeface="+mn-cs"/>
            </a:endParaRPr>
          </a:p>
          <a:p>
            <a:pPr eaLnBrk="0" hangingPunct="0">
              <a:lnSpc>
                <a:spcPct val="70000"/>
              </a:lnSpc>
              <a:spcBef>
                <a:spcPct val="35000"/>
              </a:spcBef>
              <a:defRPr/>
            </a:pPr>
            <a:r>
              <a:rPr lang="en-US" sz="2400" b="1" dirty="0">
                <a:latin typeface="+mn-lt"/>
                <a:cs typeface="+mn-cs"/>
              </a:rPr>
              <a:t>   	</a:t>
            </a:r>
            <a:r>
              <a:rPr lang="en-US" sz="2400" b="1" dirty="0" err="1">
                <a:solidFill>
                  <a:srgbClr val="0000CC"/>
                </a:solidFill>
                <a:latin typeface="+mn-lt"/>
                <a:cs typeface="+mn-cs"/>
              </a:rPr>
              <a:t>DisplayMessage</a:t>
            </a:r>
            <a:r>
              <a:rPr lang="en-US" sz="2400" b="1" dirty="0">
                <a:solidFill>
                  <a:srgbClr val="0000CC"/>
                </a:solidFill>
                <a:latin typeface="+mn-lt"/>
                <a:cs typeface="+mn-cs"/>
              </a:rPr>
              <a:t>();   </a:t>
            </a:r>
            <a:r>
              <a:rPr lang="en-US" sz="2400" b="1" dirty="0">
                <a:latin typeface="+mn-lt"/>
                <a:cs typeface="+mn-cs"/>
              </a:rPr>
              <a:t>// FUNCTION CALL</a:t>
            </a:r>
          </a:p>
          <a:p>
            <a:pPr eaLnBrk="0" hangingPunct="0">
              <a:lnSpc>
                <a:spcPct val="70000"/>
              </a:lnSpc>
              <a:spcBef>
                <a:spcPct val="35000"/>
              </a:spcBef>
              <a:defRPr/>
            </a:pPr>
            <a:r>
              <a:rPr lang="en-US" sz="2400" b="1" dirty="0">
                <a:latin typeface="+mn-lt"/>
                <a:cs typeface="+mn-cs"/>
              </a:rPr>
              <a:t>  	cout &lt;&lt; “Back in function main again.\n”;</a:t>
            </a:r>
          </a:p>
          <a:p>
            <a:pPr eaLnBrk="0" hangingPunct="0">
              <a:lnSpc>
                <a:spcPct val="70000"/>
              </a:lnSpc>
              <a:spcBef>
                <a:spcPct val="35000"/>
              </a:spcBef>
              <a:defRPr/>
            </a:pPr>
            <a:r>
              <a:rPr lang="en-US" sz="2400" b="1" dirty="0">
                <a:latin typeface="+mn-lt"/>
                <a:cs typeface="+mn-cs"/>
              </a:rPr>
              <a:t> }</a:t>
            </a:r>
          </a:p>
        </p:txBody>
      </p:sp>
      <p:sp>
        <p:nvSpPr>
          <p:cNvPr id="44038" name="Title 3"/>
          <p:cNvSpPr>
            <a:spLocks noGrp="1"/>
          </p:cNvSpPr>
          <p:nvPr>
            <p:ph type="title"/>
          </p:nvPr>
        </p:nvSpPr>
        <p:spPr>
          <a:xfrm>
            <a:off x="1219200" y="152400"/>
            <a:ext cx="7162800" cy="685800"/>
          </a:xfrm>
        </p:spPr>
        <p:txBody>
          <a:bodyPr/>
          <a:lstStyle/>
          <a:p>
            <a:pPr algn="ctr" eaLnBrk="1" hangingPunct="1"/>
            <a:r>
              <a:rPr lang="en-US" altLang="en-US" dirty="0" smtClean="0"/>
              <a:t>Function Definition and Call</a:t>
            </a:r>
          </a:p>
        </p:txBody>
      </p:sp>
      <p:sp>
        <p:nvSpPr>
          <p:cNvPr id="13" name="Text Box 4"/>
          <p:cNvSpPr txBox="1">
            <a:spLocks noChangeArrowheads="1"/>
          </p:cNvSpPr>
          <p:nvPr/>
        </p:nvSpPr>
        <p:spPr bwMode="auto">
          <a:xfrm>
            <a:off x="1295400" y="2187575"/>
            <a:ext cx="7696200" cy="1698625"/>
          </a:xfrm>
          <a:prstGeom prst="rect">
            <a:avLst/>
          </a:prstGeom>
          <a:noFill/>
          <a:ln w="12700" cap="sq">
            <a:noFill/>
            <a:miter lim="800000"/>
            <a:headEnd type="none" w="sm" len="sm"/>
            <a:tailEnd type="none" w="sm" len="sm"/>
          </a:ln>
        </p:spPr>
        <p:txBody>
          <a:bodyPr>
            <a:spAutoFit/>
          </a:bodyPr>
          <a:lstStyle/>
          <a:p>
            <a:pPr eaLnBrk="0" hangingPunct="0">
              <a:lnSpc>
                <a:spcPct val="75000"/>
              </a:lnSpc>
              <a:spcBef>
                <a:spcPct val="35000"/>
              </a:spcBef>
              <a:defRPr/>
            </a:pPr>
            <a:r>
              <a:rPr lang="en-US" sz="2400" b="1" dirty="0">
                <a:solidFill>
                  <a:srgbClr val="0000CC"/>
                </a:solidFill>
                <a:latin typeface="+mn-lt"/>
                <a:cs typeface="+mn-cs"/>
              </a:rPr>
              <a:t>void </a:t>
            </a:r>
            <a:r>
              <a:rPr lang="en-US" sz="2400" b="1" dirty="0" err="1">
                <a:solidFill>
                  <a:srgbClr val="0000CC"/>
                </a:solidFill>
                <a:latin typeface="+mn-lt"/>
                <a:cs typeface="+mn-cs"/>
              </a:rPr>
              <a:t>DisplayMessage</a:t>
            </a:r>
            <a:r>
              <a:rPr lang="en-US" sz="2400" b="1" dirty="0">
                <a:solidFill>
                  <a:srgbClr val="0000CC"/>
                </a:solidFill>
                <a:latin typeface="+mn-lt"/>
                <a:cs typeface="+mn-cs"/>
              </a:rPr>
              <a:t>(void)</a:t>
            </a:r>
          </a:p>
          <a:p>
            <a:pPr eaLnBrk="0" hangingPunct="0">
              <a:lnSpc>
                <a:spcPct val="85000"/>
              </a:lnSpc>
              <a:spcBef>
                <a:spcPct val="35000"/>
              </a:spcBef>
              <a:defRPr/>
            </a:pPr>
            <a:r>
              <a:rPr lang="en-US" sz="2400" b="1" dirty="0">
                <a:solidFill>
                  <a:srgbClr val="0000CC"/>
                </a:solidFill>
                <a:latin typeface="+mn-lt"/>
                <a:cs typeface="+mn-cs"/>
              </a:rPr>
              <a:t>{  </a:t>
            </a:r>
          </a:p>
          <a:p>
            <a:pPr eaLnBrk="0" hangingPunct="0">
              <a:lnSpc>
                <a:spcPct val="85000"/>
              </a:lnSpc>
              <a:spcBef>
                <a:spcPct val="35000"/>
              </a:spcBef>
              <a:defRPr/>
            </a:pPr>
            <a:r>
              <a:rPr lang="en-US" sz="2400" b="1" dirty="0">
                <a:solidFill>
                  <a:srgbClr val="0000CC"/>
                </a:solidFill>
                <a:latin typeface="+mn-lt"/>
                <a:cs typeface="+mn-cs"/>
              </a:rPr>
              <a:t> 	cout &lt;&lt; “Hello from function </a:t>
            </a:r>
            <a:r>
              <a:rPr lang="en-US" sz="2400" b="1" dirty="0" err="1" smtClean="0">
                <a:solidFill>
                  <a:srgbClr val="0000CC"/>
                </a:solidFill>
                <a:latin typeface="+mn-lt"/>
                <a:cs typeface="+mn-cs"/>
              </a:rPr>
              <a:t>DisplayMessage</a:t>
            </a:r>
            <a:r>
              <a:rPr lang="en-US" sz="2400" b="1" dirty="0" smtClean="0">
                <a:solidFill>
                  <a:srgbClr val="0000CC"/>
                </a:solidFill>
                <a:latin typeface="+mn-lt"/>
                <a:cs typeface="+mn-cs"/>
              </a:rPr>
              <a:t>()\</a:t>
            </a:r>
            <a:r>
              <a:rPr lang="en-US" sz="2400" b="1" dirty="0">
                <a:solidFill>
                  <a:srgbClr val="0000CC"/>
                </a:solidFill>
                <a:latin typeface="+mn-lt"/>
                <a:cs typeface="+mn-cs"/>
              </a:rPr>
              <a:t>n”;</a:t>
            </a:r>
          </a:p>
          <a:p>
            <a:pPr eaLnBrk="0" hangingPunct="0">
              <a:lnSpc>
                <a:spcPct val="85000"/>
              </a:lnSpc>
              <a:spcBef>
                <a:spcPct val="35000"/>
              </a:spcBef>
              <a:defRPr/>
            </a:pPr>
            <a:r>
              <a:rPr lang="en-US" sz="2400" b="1" dirty="0">
                <a:solidFill>
                  <a:srgbClr val="0000CC"/>
                </a:solidFill>
                <a:latin typeface="+mn-lt"/>
                <a:cs typeface="+mn-cs"/>
              </a:rPr>
              <a:t>}</a:t>
            </a:r>
          </a:p>
        </p:txBody>
      </p:sp>
      <p:sp>
        <p:nvSpPr>
          <p:cNvPr id="44040" name="Text Box 6"/>
          <p:cNvSpPr txBox="1">
            <a:spLocks noChangeArrowheads="1"/>
          </p:cNvSpPr>
          <p:nvPr/>
        </p:nvSpPr>
        <p:spPr bwMode="auto">
          <a:xfrm>
            <a:off x="1524000" y="1066800"/>
            <a:ext cx="5105400" cy="523875"/>
          </a:xfrm>
          <a:prstGeom prst="rect">
            <a:avLst/>
          </a:prstGeom>
          <a:solidFill>
            <a:srgbClr val="CC66FF"/>
          </a:solidFill>
          <a:ln w="12700" cap="sq">
            <a:noFill/>
            <a:miter lim="800000"/>
            <a:headEnd type="none" w="sm" len="sm"/>
            <a:tailEnd type="none" w="sm" len="sm"/>
          </a:ln>
        </p:spPr>
        <p:txBody>
          <a:bodyPr>
            <a:spAutoFit/>
          </a:bodyPr>
          <a:lstStyle/>
          <a:p>
            <a:pPr eaLnBrk="0" hangingPunct="0">
              <a:spcBef>
                <a:spcPct val="50000"/>
              </a:spcBef>
            </a:pPr>
            <a:r>
              <a:rPr lang="en-US" altLang="en-US" b="0">
                <a:solidFill>
                  <a:schemeClr val="tx1"/>
                </a:solidFill>
                <a:latin typeface="Times New Roman" pitchFamily="18" charset="0"/>
              </a:rPr>
              <a:t>// FUNCTION DEFINITION</a:t>
            </a:r>
          </a:p>
        </p:txBody>
      </p:sp>
      <p:cxnSp>
        <p:nvCxnSpPr>
          <p:cNvPr id="22543" name="Straight Arrow Connector 22542"/>
          <p:cNvCxnSpPr/>
          <p:nvPr/>
        </p:nvCxnSpPr>
        <p:spPr>
          <a:xfrm flipH="1">
            <a:off x="1676400" y="1981200"/>
            <a:ext cx="533400" cy="20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45" name="Straight Arrow Connector 22544"/>
          <p:cNvCxnSpPr/>
          <p:nvPr/>
        </p:nvCxnSpPr>
        <p:spPr>
          <a:xfrm flipH="1">
            <a:off x="3276600" y="1981200"/>
            <a:ext cx="800100" cy="20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47" name="Straight Arrow Connector 22546"/>
          <p:cNvCxnSpPr/>
          <p:nvPr/>
        </p:nvCxnSpPr>
        <p:spPr>
          <a:xfrm flipH="1">
            <a:off x="4724400" y="1981200"/>
            <a:ext cx="1371600" cy="277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044" name="Text Box 4"/>
          <p:cNvSpPr txBox="1">
            <a:spLocks noChangeArrowheads="1"/>
          </p:cNvSpPr>
          <p:nvPr/>
        </p:nvSpPr>
        <p:spPr bwMode="auto">
          <a:xfrm>
            <a:off x="1447800" y="1595438"/>
            <a:ext cx="2362200" cy="46196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en-US" sz="2400" b="1" dirty="0">
                <a:solidFill>
                  <a:schemeClr val="accent2"/>
                </a:solidFill>
                <a:latin typeface="Tempus Sans ITC" pitchFamily="82" charset="0"/>
              </a:rPr>
              <a:t>Return type</a:t>
            </a:r>
          </a:p>
        </p:txBody>
      </p:sp>
      <p:sp>
        <p:nvSpPr>
          <p:cNvPr id="44045" name="Text Box 4"/>
          <p:cNvSpPr txBox="1">
            <a:spLocks noChangeArrowheads="1"/>
          </p:cNvSpPr>
          <p:nvPr/>
        </p:nvSpPr>
        <p:spPr bwMode="auto">
          <a:xfrm>
            <a:off x="3429000" y="1595438"/>
            <a:ext cx="2362200" cy="46196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en-US" sz="2400" b="1" dirty="0">
                <a:solidFill>
                  <a:schemeClr val="accent2"/>
                </a:solidFill>
                <a:latin typeface="Tempus Sans ITC" pitchFamily="82" charset="0"/>
              </a:rPr>
              <a:t>Function name</a:t>
            </a:r>
          </a:p>
        </p:txBody>
      </p:sp>
      <p:sp>
        <p:nvSpPr>
          <p:cNvPr id="44046" name="Text Box 9"/>
          <p:cNvSpPr txBox="1">
            <a:spLocks noChangeArrowheads="1"/>
          </p:cNvSpPr>
          <p:nvPr/>
        </p:nvSpPr>
        <p:spPr bwMode="auto">
          <a:xfrm>
            <a:off x="5867400" y="1595438"/>
            <a:ext cx="2514600" cy="461962"/>
          </a:xfrm>
          <a:prstGeom prst="rect">
            <a:avLst/>
          </a:prstGeom>
          <a:noFill/>
          <a:ln w="12700" cap="sq">
            <a:noFill/>
            <a:miter lim="800000"/>
            <a:headEnd type="none" w="sm" len="sm"/>
            <a:tailEnd type="none" w="sm" len="sm"/>
          </a:ln>
        </p:spPr>
        <p:txBody>
          <a:bodyPr>
            <a:spAutoFit/>
          </a:bodyPr>
          <a:lstStyle/>
          <a:p>
            <a:pPr eaLnBrk="0" hangingPunct="0">
              <a:spcBef>
                <a:spcPct val="50000"/>
              </a:spcBef>
            </a:pPr>
            <a:r>
              <a:rPr lang="en-US" altLang="en-US" sz="2400" b="1" dirty="0">
                <a:solidFill>
                  <a:schemeClr val="accent2"/>
                </a:solidFill>
                <a:latin typeface="Tempus Sans ITC" pitchFamily="82" charset="0"/>
              </a:rPr>
              <a:t>Parameter List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1295400" y="2497138"/>
            <a:ext cx="820738" cy="3141662"/>
            <a:chOff x="384" y="1392"/>
            <a:chExt cx="517" cy="2016"/>
          </a:xfrm>
        </p:grpSpPr>
        <p:sp>
          <p:nvSpPr>
            <p:cNvPr id="47119" name="Line 15"/>
            <p:cNvSpPr>
              <a:spLocks noChangeShapeType="1"/>
            </p:cNvSpPr>
            <p:nvPr/>
          </p:nvSpPr>
          <p:spPr bwMode="auto">
            <a:xfrm flipH="1">
              <a:off x="384" y="3408"/>
              <a:ext cx="517" cy="0"/>
            </a:xfrm>
            <a:prstGeom prst="line">
              <a:avLst/>
            </a:prstGeom>
            <a:noFill/>
            <a:ln w="38100" cap="sq">
              <a:solidFill>
                <a:schemeClr val="accent2"/>
              </a:solidFill>
              <a:round/>
              <a:headEnd type="none" w="sm" len="sm"/>
              <a:tailEnd type="none" w="sm" len="sm"/>
            </a:ln>
          </p:spPr>
          <p:txBody>
            <a:bodyPr wrap="none" anchor="ctr"/>
            <a:lstStyle/>
            <a:p>
              <a:endParaRPr lang="en-US"/>
            </a:p>
          </p:txBody>
        </p:sp>
        <p:sp>
          <p:nvSpPr>
            <p:cNvPr id="47120" name="Line 16"/>
            <p:cNvSpPr>
              <a:spLocks noChangeShapeType="1"/>
            </p:cNvSpPr>
            <p:nvPr/>
          </p:nvSpPr>
          <p:spPr bwMode="auto">
            <a:xfrm flipV="1">
              <a:off x="384" y="1392"/>
              <a:ext cx="0" cy="2016"/>
            </a:xfrm>
            <a:prstGeom prst="line">
              <a:avLst/>
            </a:prstGeom>
            <a:noFill/>
            <a:ln w="38100" cap="sq">
              <a:solidFill>
                <a:schemeClr val="accent2"/>
              </a:solidFill>
              <a:round/>
              <a:headEnd type="none" w="sm" len="sm"/>
              <a:tailEnd type="none" w="sm" len="sm"/>
            </a:ln>
          </p:spPr>
          <p:txBody>
            <a:bodyPr wrap="none" anchor="ctr"/>
            <a:lstStyle/>
            <a:p>
              <a:endParaRPr lang="en-US"/>
            </a:p>
          </p:txBody>
        </p:sp>
        <p:sp>
          <p:nvSpPr>
            <p:cNvPr id="47121" name="Line 17"/>
            <p:cNvSpPr>
              <a:spLocks noChangeShapeType="1"/>
            </p:cNvSpPr>
            <p:nvPr/>
          </p:nvSpPr>
          <p:spPr bwMode="auto">
            <a:xfrm>
              <a:off x="384" y="1392"/>
              <a:ext cx="517" cy="0"/>
            </a:xfrm>
            <a:prstGeom prst="line">
              <a:avLst/>
            </a:prstGeom>
            <a:noFill/>
            <a:ln w="38100" cap="sq">
              <a:solidFill>
                <a:schemeClr val="accent2"/>
              </a:solidFill>
              <a:round/>
              <a:headEnd type="none" w="sm" len="sm"/>
              <a:tailEnd type="arrow" w="lg" len="med"/>
            </a:ln>
          </p:spPr>
          <p:txBody>
            <a:bodyPr wrap="none" anchor="ctr"/>
            <a:lstStyle/>
            <a:p>
              <a:endParaRPr lang="en-US"/>
            </a:p>
          </p:txBody>
        </p:sp>
      </p:grpSp>
      <p:sp>
        <p:nvSpPr>
          <p:cNvPr id="56326" name="Rectangle 2"/>
          <p:cNvSpPr>
            <a:spLocks noGrp="1" noChangeArrowheads="1"/>
          </p:cNvSpPr>
          <p:nvPr>
            <p:ph type="title"/>
          </p:nvPr>
        </p:nvSpPr>
        <p:spPr>
          <a:xfrm>
            <a:off x="1219200" y="152400"/>
            <a:ext cx="7162800" cy="685800"/>
          </a:xfrm>
        </p:spPr>
        <p:txBody>
          <a:bodyPr>
            <a:normAutofit/>
          </a:bodyPr>
          <a:lstStyle/>
          <a:p>
            <a:pPr algn="ctr">
              <a:defRPr/>
            </a:pPr>
            <a:r>
              <a:rPr lang="en-US" altLang="en-US" sz="3400" b="1" dirty="0" smtClean="0"/>
              <a:t>Functions- Arguments and parameters </a:t>
            </a:r>
            <a:endParaRPr lang="en-US" altLang="en-US" sz="3400" b="1" dirty="0" smtClean="0">
              <a:latin typeface="Tempus Sans ITC" pitchFamily="82" charset="0"/>
            </a:endParaRPr>
          </a:p>
        </p:txBody>
      </p:sp>
      <p:sp>
        <p:nvSpPr>
          <p:cNvPr id="47110" name="Line 8"/>
          <p:cNvSpPr>
            <a:spLocks noChangeShapeType="1"/>
          </p:cNvSpPr>
          <p:nvPr/>
        </p:nvSpPr>
        <p:spPr bwMode="auto">
          <a:xfrm flipH="1">
            <a:off x="2971800" y="1219200"/>
            <a:ext cx="914400" cy="914400"/>
          </a:xfrm>
          <a:prstGeom prst="line">
            <a:avLst/>
          </a:prstGeom>
          <a:noFill/>
          <a:ln w="38100" cap="sq">
            <a:noFill/>
            <a:round/>
            <a:headEnd type="none" w="sm" len="sm"/>
            <a:tailEnd type="triangle" w="med" len="lg"/>
          </a:ln>
        </p:spPr>
        <p:txBody>
          <a:bodyPr wrap="none" anchor="ctr"/>
          <a:lstStyle/>
          <a:p>
            <a:endParaRPr lang="en-US"/>
          </a:p>
        </p:txBody>
      </p:sp>
      <p:sp>
        <p:nvSpPr>
          <p:cNvPr id="47111" name="Rectangle 20"/>
          <p:cNvSpPr>
            <a:spLocks noChangeArrowheads="1"/>
          </p:cNvSpPr>
          <p:nvPr/>
        </p:nvSpPr>
        <p:spPr bwMode="auto">
          <a:xfrm>
            <a:off x="2057400" y="2087563"/>
            <a:ext cx="7010400" cy="1200150"/>
          </a:xfrm>
          <a:prstGeom prst="rect">
            <a:avLst/>
          </a:prstGeom>
          <a:noFill/>
          <a:ln w="9525">
            <a:noFill/>
            <a:miter lim="800000"/>
            <a:headEnd/>
            <a:tailEnd/>
          </a:ln>
        </p:spPr>
        <p:txBody>
          <a:bodyPr>
            <a:spAutoFit/>
          </a:bodyPr>
          <a:lstStyle/>
          <a:p>
            <a:r>
              <a:rPr lang="en-US" altLang="en-US" sz="2400" b="0" dirty="0">
                <a:solidFill>
                  <a:srgbClr val="0000CC"/>
                </a:solidFill>
                <a:latin typeface="Arial Rounded MT Bold" pitchFamily="34" charset="0"/>
              </a:rPr>
              <a:t>void </a:t>
            </a:r>
            <a:r>
              <a:rPr lang="en-US" altLang="en-US" sz="2400" b="0" dirty="0" err="1">
                <a:solidFill>
                  <a:srgbClr val="0000CC"/>
                </a:solidFill>
                <a:latin typeface="Arial Rounded MT Bold" pitchFamily="34" charset="0"/>
              </a:rPr>
              <a:t>dispChar</a:t>
            </a:r>
            <a:r>
              <a:rPr lang="en-US" altLang="en-US" sz="2400" b="0" dirty="0">
                <a:solidFill>
                  <a:srgbClr val="0000CC"/>
                </a:solidFill>
                <a:latin typeface="Arial Rounded MT Bold" pitchFamily="34" charset="0"/>
              </a:rPr>
              <a:t>(</a:t>
            </a:r>
            <a:r>
              <a:rPr lang="en-US" altLang="en-US" sz="2400" b="0" dirty="0" err="1">
                <a:latin typeface="Arial Rounded MT Bold" pitchFamily="34" charset="0"/>
              </a:rPr>
              <a:t>int</a:t>
            </a:r>
            <a:r>
              <a:rPr lang="en-US" altLang="en-US" sz="2400" b="0" dirty="0">
                <a:latin typeface="Arial Rounded MT Bold" pitchFamily="34" charset="0"/>
              </a:rPr>
              <a:t> n, char c</a:t>
            </a:r>
            <a:r>
              <a:rPr lang="en-US" altLang="en-US" sz="2400" b="0" dirty="0">
                <a:solidFill>
                  <a:srgbClr val="0000CC"/>
                </a:solidFill>
                <a:latin typeface="Arial Rounded MT Bold" pitchFamily="34" charset="0"/>
              </a:rPr>
              <a:t>) {</a:t>
            </a:r>
          </a:p>
          <a:p>
            <a:r>
              <a:rPr lang="en-US" altLang="en-US" sz="2400" b="0" dirty="0">
                <a:solidFill>
                  <a:srgbClr val="0000CC"/>
                </a:solidFill>
                <a:latin typeface="Arial Rounded MT Bold" pitchFamily="34" charset="0"/>
              </a:rPr>
              <a:t>      </a:t>
            </a:r>
            <a:r>
              <a:rPr lang="en-US" altLang="en-US" sz="2400" b="0" dirty="0" err="1">
                <a:solidFill>
                  <a:srgbClr val="0000CC"/>
                </a:solidFill>
                <a:latin typeface="Arial Rounded MT Bold" pitchFamily="34" charset="0"/>
              </a:rPr>
              <a:t>cout</a:t>
            </a:r>
            <a:r>
              <a:rPr lang="en-US" altLang="en-US" sz="2400" b="0" dirty="0">
                <a:solidFill>
                  <a:srgbClr val="0000CC"/>
                </a:solidFill>
                <a:latin typeface="Arial Rounded MT Bold" pitchFamily="34" charset="0"/>
              </a:rPr>
              <a:t>&lt;&lt;" You have entered  "&lt;&lt; n&lt;&lt; “&amp;” &lt;&lt;c;</a:t>
            </a:r>
          </a:p>
          <a:p>
            <a:r>
              <a:rPr lang="en-US" altLang="en-US" sz="2400" b="0" dirty="0">
                <a:solidFill>
                  <a:srgbClr val="0000CC"/>
                </a:solidFill>
                <a:latin typeface="Arial Rounded MT Bold" pitchFamily="34" charset="0"/>
              </a:rPr>
              <a:t> }</a:t>
            </a:r>
          </a:p>
        </p:txBody>
      </p:sp>
      <p:sp>
        <p:nvSpPr>
          <p:cNvPr id="47112" name="Rectangle 23"/>
          <p:cNvSpPr>
            <a:spLocks noChangeArrowheads="1"/>
          </p:cNvSpPr>
          <p:nvPr/>
        </p:nvSpPr>
        <p:spPr bwMode="auto">
          <a:xfrm>
            <a:off x="1600200" y="3940175"/>
            <a:ext cx="7162800" cy="2308225"/>
          </a:xfrm>
          <a:prstGeom prst="rect">
            <a:avLst/>
          </a:prstGeom>
          <a:noFill/>
          <a:ln w="9525">
            <a:noFill/>
            <a:miter lim="800000"/>
            <a:headEnd/>
            <a:tailEnd/>
          </a:ln>
        </p:spPr>
        <p:txBody>
          <a:bodyPr>
            <a:spAutoFit/>
          </a:bodyPr>
          <a:lstStyle/>
          <a:p>
            <a:r>
              <a:rPr lang="en-US" altLang="en-US" sz="2400" b="0" dirty="0">
                <a:latin typeface="Arial Rounded MT Bold" pitchFamily="34" charset="0"/>
              </a:rPr>
              <a:t>void main(){   </a:t>
            </a:r>
            <a:r>
              <a:rPr lang="en-US" altLang="en-US" sz="2400" dirty="0">
                <a:solidFill>
                  <a:schemeClr val="bg2"/>
                </a:solidFill>
                <a:latin typeface="Tempus Sans ITC" pitchFamily="82" charset="0"/>
              </a:rPr>
              <a:t>//calling program</a:t>
            </a:r>
          </a:p>
          <a:p>
            <a:r>
              <a:rPr lang="en-US" altLang="en-US" sz="2400" b="0" dirty="0">
                <a:latin typeface="Arial Rounded MT Bold" pitchFamily="34" charset="0"/>
              </a:rPr>
              <a:t>      int no; char </a:t>
            </a:r>
            <a:r>
              <a:rPr lang="en-US" altLang="en-US" sz="2400" b="0" dirty="0" err="1">
                <a:latin typeface="Arial Rounded MT Bold" pitchFamily="34" charset="0"/>
              </a:rPr>
              <a:t>ch</a:t>
            </a:r>
            <a:r>
              <a:rPr lang="en-US" altLang="en-US" sz="2400" b="0" dirty="0">
                <a:latin typeface="Arial Rounded MT Bold" pitchFamily="34" charset="0"/>
              </a:rPr>
              <a:t>; </a:t>
            </a:r>
          </a:p>
          <a:p>
            <a:r>
              <a:rPr lang="en-US" altLang="en-US" sz="2400" b="0" dirty="0">
                <a:latin typeface="Arial Rounded MT Bold" pitchFamily="34" charset="0"/>
              </a:rPr>
              <a:t>      </a:t>
            </a:r>
            <a:r>
              <a:rPr lang="en-US" altLang="en-US" sz="2400" b="0" dirty="0" err="1">
                <a:latin typeface="Arial Rounded MT Bold" pitchFamily="34" charset="0"/>
              </a:rPr>
              <a:t>cout</a:t>
            </a:r>
            <a:r>
              <a:rPr lang="en-US" altLang="en-US" sz="2400" b="0" dirty="0">
                <a:latin typeface="Arial Rounded MT Bold" pitchFamily="34" charset="0"/>
              </a:rPr>
              <a:t>&lt;&lt;"\</a:t>
            </a:r>
            <a:r>
              <a:rPr lang="en-US" altLang="en-US" sz="2400" b="0" dirty="0" err="1">
                <a:latin typeface="Arial Rounded MT Bold" pitchFamily="34" charset="0"/>
              </a:rPr>
              <a:t>nEnter</a:t>
            </a:r>
            <a:r>
              <a:rPr lang="en-US" altLang="en-US" sz="2400" b="0" dirty="0">
                <a:latin typeface="Arial Rounded MT Bold" pitchFamily="34" charset="0"/>
              </a:rPr>
              <a:t> a number &amp; a character: \n";</a:t>
            </a:r>
          </a:p>
          <a:p>
            <a:r>
              <a:rPr lang="en-US" altLang="en-US" sz="2400" b="0" dirty="0">
                <a:latin typeface="Arial Rounded MT Bold" pitchFamily="34" charset="0"/>
              </a:rPr>
              <a:t>      </a:t>
            </a:r>
            <a:r>
              <a:rPr lang="en-US" altLang="en-US" sz="2400" b="0" dirty="0" err="1">
                <a:latin typeface="Arial Rounded MT Bold" pitchFamily="34" charset="0"/>
              </a:rPr>
              <a:t>cin</a:t>
            </a:r>
            <a:r>
              <a:rPr lang="en-US" altLang="en-US" sz="2400" b="0" dirty="0">
                <a:latin typeface="Arial Rounded MT Bold" pitchFamily="34" charset="0"/>
              </a:rPr>
              <a:t>&gt;&gt;no&gt;&gt;</a:t>
            </a:r>
            <a:r>
              <a:rPr lang="en-US" altLang="en-US" sz="2400" b="0" dirty="0" err="1">
                <a:latin typeface="Arial Rounded MT Bold" pitchFamily="34" charset="0"/>
              </a:rPr>
              <a:t>ch</a:t>
            </a:r>
            <a:r>
              <a:rPr lang="en-US" altLang="en-US" sz="2400" b="0" dirty="0">
                <a:latin typeface="Arial Rounded MT Bold" pitchFamily="34" charset="0"/>
              </a:rPr>
              <a:t>;</a:t>
            </a:r>
          </a:p>
          <a:p>
            <a:r>
              <a:rPr lang="en-US" altLang="en-US" sz="2400" dirty="0">
                <a:solidFill>
                  <a:srgbClr val="C00000"/>
                </a:solidFill>
                <a:latin typeface="Tempus Sans ITC" pitchFamily="82" charset="0"/>
              </a:rPr>
              <a:t>      </a:t>
            </a:r>
            <a:r>
              <a:rPr lang="en-US" altLang="en-US" sz="2400" b="1" dirty="0" err="1">
                <a:solidFill>
                  <a:srgbClr val="0000CC"/>
                </a:solidFill>
                <a:latin typeface="+mn-lt"/>
              </a:rPr>
              <a:t>dispChar</a:t>
            </a:r>
            <a:r>
              <a:rPr lang="en-US" altLang="en-US" sz="2400" b="1" dirty="0">
                <a:solidFill>
                  <a:srgbClr val="0000CC"/>
                </a:solidFill>
                <a:latin typeface="+mn-lt"/>
              </a:rPr>
              <a:t>( no, </a:t>
            </a:r>
            <a:r>
              <a:rPr lang="en-US" altLang="en-US" sz="2400" b="1" dirty="0" err="1">
                <a:solidFill>
                  <a:srgbClr val="0000CC"/>
                </a:solidFill>
                <a:latin typeface="+mn-lt"/>
              </a:rPr>
              <a:t>ch</a:t>
            </a:r>
            <a:r>
              <a:rPr lang="en-US" altLang="en-US" sz="2400" b="1" dirty="0">
                <a:solidFill>
                  <a:srgbClr val="0000CC"/>
                </a:solidFill>
                <a:latin typeface="+mn-lt"/>
              </a:rPr>
              <a:t>); </a:t>
            </a:r>
            <a:r>
              <a:rPr lang="en-US" altLang="en-US" sz="2400" dirty="0">
                <a:solidFill>
                  <a:schemeClr val="bg2"/>
                </a:solidFill>
                <a:latin typeface="Tempus Sans ITC" pitchFamily="82" charset="0"/>
              </a:rPr>
              <a:t>//Function reference</a:t>
            </a:r>
          </a:p>
          <a:p>
            <a:r>
              <a:rPr lang="en-US" altLang="en-US" sz="2400" b="0" dirty="0">
                <a:latin typeface="Arial Rounded MT Bold" pitchFamily="34" charset="0"/>
              </a:rPr>
              <a:t>}</a:t>
            </a:r>
          </a:p>
        </p:txBody>
      </p:sp>
      <p:sp>
        <p:nvSpPr>
          <p:cNvPr id="47113" name="Rectangle 24"/>
          <p:cNvSpPr>
            <a:spLocks noChangeArrowheads="1"/>
          </p:cNvSpPr>
          <p:nvPr/>
        </p:nvSpPr>
        <p:spPr bwMode="auto">
          <a:xfrm>
            <a:off x="6400800" y="982663"/>
            <a:ext cx="2667000" cy="460375"/>
          </a:xfrm>
          <a:prstGeom prst="rect">
            <a:avLst/>
          </a:prstGeom>
          <a:noFill/>
          <a:ln w="28575">
            <a:solidFill>
              <a:srgbClr val="FF0000"/>
            </a:solidFill>
            <a:miter lim="800000"/>
            <a:headEnd/>
            <a:tailEnd/>
          </a:ln>
        </p:spPr>
        <p:txBody>
          <a:bodyPr>
            <a:spAutoFit/>
          </a:bodyPr>
          <a:lstStyle/>
          <a:p>
            <a:r>
              <a:rPr lang="en-US" altLang="en-US" sz="2400" b="1" dirty="0">
                <a:solidFill>
                  <a:srgbClr val="002060"/>
                </a:solidFill>
                <a:latin typeface="Tempus Sans ITC" pitchFamily="82" charset="0"/>
              </a:rPr>
              <a:t>Formal parameters</a:t>
            </a:r>
            <a:endParaRPr lang="en-US" altLang="en-US" sz="2400" b="1" dirty="0">
              <a:solidFill>
                <a:schemeClr val="bg2"/>
              </a:solidFill>
              <a:latin typeface="Tempus Sans ITC" pitchFamily="82" charset="0"/>
            </a:endParaRPr>
          </a:p>
        </p:txBody>
      </p:sp>
      <p:sp>
        <p:nvSpPr>
          <p:cNvPr id="47114" name="Rectangle 25"/>
          <p:cNvSpPr>
            <a:spLocks noChangeArrowheads="1"/>
          </p:cNvSpPr>
          <p:nvPr/>
        </p:nvSpPr>
        <p:spPr bwMode="auto">
          <a:xfrm>
            <a:off x="6324600" y="3505200"/>
            <a:ext cx="2667000" cy="461963"/>
          </a:xfrm>
          <a:prstGeom prst="rect">
            <a:avLst/>
          </a:prstGeom>
          <a:noFill/>
          <a:ln w="28575">
            <a:solidFill>
              <a:srgbClr val="FF0000"/>
            </a:solidFill>
            <a:miter lim="800000"/>
            <a:headEnd/>
            <a:tailEnd/>
          </a:ln>
        </p:spPr>
        <p:txBody>
          <a:bodyPr>
            <a:spAutoFit/>
          </a:bodyPr>
          <a:lstStyle/>
          <a:p>
            <a:r>
              <a:rPr lang="en-US" altLang="en-US" sz="2400" b="1" dirty="0">
                <a:solidFill>
                  <a:srgbClr val="002060"/>
                </a:solidFill>
                <a:latin typeface="Tempus Sans ITC" pitchFamily="82" charset="0"/>
              </a:rPr>
              <a:t>Actual parameters</a:t>
            </a:r>
            <a:endParaRPr lang="en-US" altLang="en-US" sz="2400" b="1" dirty="0">
              <a:solidFill>
                <a:schemeClr val="bg2"/>
              </a:solidFill>
              <a:latin typeface="Tempus Sans ITC" pitchFamily="82" charset="0"/>
            </a:endParaRPr>
          </a:p>
        </p:txBody>
      </p:sp>
      <p:sp>
        <p:nvSpPr>
          <p:cNvPr id="47115" name="Line 10"/>
          <p:cNvSpPr>
            <a:spLocks noChangeShapeType="1"/>
          </p:cNvSpPr>
          <p:nvPr/>
        </p:nvSpPr>
        <p:spPr bwMode="auto">
          <a:xfrm flipH="1">
            <a:off x="4876800" y="1530350"/>
            <a:ext cx="2781300" cy="679450"/>
          </a:xfrm>
          <a:prstGeom prst="line">
            <a:avLst/>
          </a:prstGeom>
          <a:noFill/>
          <a:ln w="38100" cap="sq">
            <a:solidFill>
              <a:schemeClr val="accent2"/>
            </a:solidFill>
            <a:round/>
            <a:headEnd type="none" w="sm" len="sm"/>
            <a:tailEnd type="triangle" w="med" len="lg"/>
          </a:ln>
        </p:spPr>
        <p:txBody>
          <a:bodyPr wrap="none" anchor="ctr"/>
          <a:lstStyle/>
          <a:p>
            <a:endParaRPr lang="en-US"/>
          </a:p>
        </p:txBody>
      </p:sp>
      <p:sp>
        <p:nvSpPr>
          <p:cNvPr id="47116" name="Line 10"/>
          <p:cNvSpPr>
            <a:spLocks noChangeShapeType="1"/>
          </p:cNvSpPr>
          <p:nvPr/>
        </p:nvSpPr>
        <p:spPr bwMode="auto">
          <a:xfrm flipH="1">
            <a:off x="4267200" y="4068763"/>
            <a:ext cx="2133600" cy="1417637"/>
          </a:xfrm>
          <a:prstGeom prst="line">
            <a:avLst/>
          </a:prstGeom>
          <a:noFill/>
          <a:ln w="38100" cap="sq">
            <a:solidFill>
              <a:schemeClr val="accent2"/>
            </a:solidFill>
            <a:round/>
            <a:headEnd type="none" w="sm" len="sm"/>
            <a:tailEnd type="triangle" w="med" len="lg"/>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altLang="en-US" sz="4000" smtClean="0"/>
              <a:t>Functions- </a:t>
            </a:r>
            <a:r>
              <a:rPr lang="en-US" altLang="en-US" b="1" smtClean="0">
                <a:solidFill>
                  <a:srgbClr val="C00000"/>
                </a:solidFill>
                <a:latin typeface="Tempus Sans ITC" pitchFamily="82" charset="0"/>
              </a:rPr>
              <a:t>points to note</a:t>
            </a:r>
            <a:endParaRPr lang="en-US" altLang="en-US" sz="4000" b="1" smtClean="0">
              <a:solidFill>
                <a:srgbClr val="C00000"/>
              </a:solidFill>
              <a:latin typeface="Tempus Sans ITC" pitchFamily="82" charset="0"/>
            </a:endParaRPr>
          </a:p>
        </p:txBody>
      </p:sp>
      <p:sp>
        <p:nvSpPr>
          <p:cNvPr id="24" name="Rectangle 23"/>
          <p:cNvSpPr/>
          <p:nvPr/>
        </p:nvSpPr>
        <p:spPr>
          <a:xfrm>
            <a:off x="1295400" y="990600"/>
            <a:ext cx="7696200" cy="5016758"/>
          </a:xfrm>
          <a:prstGeom prst="rect">
            <a:avLst/>
          </a:prstGeom>
        </p:spPr>
        <p:txBody>
          <a:bodyPr>
            <a:spAutoFit/>
          </a:bodyPr>
          <a:lstStyle/>
          <a:p>
            <a:pPr marL="457200" indent="-457200" algn="just">
              <a:spcBef>
                <a:spcPts val="0"/>
              </a:spcBef>
              <a:buFont typeface="+mj-lt"/>
              <a:buAutoNum type="arabicPeriod"/>
              <a:defRPr/>
            </a:pPr>
            <a:r>
              <a:rPr lang="en-US" sz="2000" b="0" dirty="0">
                <a:latin typeface="+mn-lt"/>
                <a:cs typeface="+mn-cs"/>
              </a:rPr>
              <a:t>The parameter list must be separated by commas.</a:t>
            </a:r>
          </a:p>
          <a:p>
            <a:pPr marL="914400" lvl="1" indent="-457200" algn="just">
              <a:spcBef>
                <a:spcPts val="0"/>
              </a:spcBef>
              <a:defRPr/>
            </a:pPr>
            <a:r>
              <a:rPr lang="en-US" sz="2000" b="0" dirty="0" smtClean="0">
                <a:solidFill>
                  <a:srgbClr val="002060"/>
                </a:solidFill>
                <a:latin typeface="Baskerville Old Face" pitchFamily="18" charset="0"/>
                <a:cs typeface="+mn-cs"/>
              </a:rPr>
              <a:t>		</a:t>
            </a:r>
            <a:r>
              <a:rPr lang="en-US" sz="2000" b="1" dirty="0" err="1" smtClean="0">
                <a:solidFill>
                  <a:srgbClr val="002060"/>
                </a:solidFill>
                <a:latin typeface="+mn-lt"/>
                <a:cs typeface="+mn-cs"/>
              </a:rPr>
              <a:t>dispChar</a:t>
            </a:r>
            <a:r>
              <a:rPr lang="en-US" sz="2000" b="1" dirty="0">
                <a:solidFill>
                  <a:srgbClr val="002060"/>
                </a:solidFill>
                <a:latin typeface="+mn-lt"/>
                <a:cs typeface="+mn-cs"/>
              </a:rPr>
              <a:t>( </a:t>
            </a:r>
            <a:r>
              <a:rPr lang="en-US" sz="2000" b="1" dirty="0">
                <a:solidFill>
                  <a:srgbClr val="C00000"/>
                </a:solidFill>
                <a:latin typeface="+mn-lt"/>
                <a:cs typeface="+mn-cs"/>
              </a:rPr>
              <a:t>int n, char c</a:t>
            </a:r>
            <a:r>
              <a:rPr lang="en-US" sz="2000" b="1" dirty="0" smtClean="0">
                <a:solidFill>
                  <a:srgbClr val="002060"/>
                </a:solidFill>
                <a:latin typeface="+mn-lt"/>
                <a:cs typeface="+mn-cs"/>
              </a:rPr>
              <a:t>)</a:t>
            </a:r>
          </a:p>
          <a:p>
            <a:pPr marL="914400" lvl="1" indent="-457200" algn="just">
              <a:spcBef>
                <a:spcPts val="0"/>
              </a:spcBef>
              <a:defRPr/>
            </a:pPr>
            <a:r>
              <a:rPr lang="en-US" sz="2000" b="1" dirty="0" smtClean="0">
                <a:solidFill>
                  <a:srgbClr val="002060"/>
                </a:solidFill>
                <a:latin typeface="+mn-lt"/>
              </a:rPr>
              <a:t>		{   ---------</a:t>
            </a:r>
          </a:p>
          <a:p>
            <a:pPr marL="914400" lvl="1" indent="-457200" algn="just">
              <a:spcBef>
                <a:spcPts val="0"/>
              </a:spcBef>
              <a:defRPr/>
            </a:pPr>
            <a:r>
              <a:rPr lang="en-US" sz="2000" b="1" dirty="0" smtClean="0">
                <a:solidFill>
                  <a:srgbClr val="002060"/>
                </a:solidFill>
                <a:latin typeface="+mn-lt"/>
              </a:rPr>
              <a:t>		     ---------</a:t>
            </a:r>
          </a:p>
          <a:p>
            <a:pPr marL="914400" lvl="1" indent="-457200" algn="just">
              <a:spcBef>
                <a:spcPts val="0"/>
              </a:spcBef>
              <a:defRPr/>
            </a:pPr>
            <a:r>
              <a:rPr lang="en-US" sz="2000" b="1" dirty="0" smtClean="0">
                <a:solidFill>
                  <a:srgbClr val="002060"/>
                </a:solidFill>
                <a:latin typeface="+mn-lt"/>
              </a:rPr>
              <a:t>		 }	</a:t>
            </a:r>
            <a:endParaRPr lang="en-US" sz="2000" b="1" dirty="0">
              <a:latin typeface="+mn-lt"/>
              <a:cs typeface="+mn-cs"/>
            </a:endParaRPr>
          </a:p>
          <a:p>
            <a:pPr marL="457200" indent="-457200" algn="just">
              <a:spcBef>
                <a:spcPts val="0"/>
              </a:spcBef>
              <a:buFont typeface="+mj-lt"/>
              <a:buAutoNum type="arabicPeriod"/>
              <a:defRPr/>
            </a:pPr>
            <a:r>
              <a:rPr lang="en-US" sz="2000" b="0" dirty="0">
                <a:latin typeface="+mn-lt"/>
                <a:cs typeface="+mn-cs"/>
              </a:rPr>
              <a:t>The </a:t>
            </a:r>
            <a:r>
              <a:rPr lang="en-US" sz="2000" b="0" dirty="0" smtClean="0">
                <a:latin typeface="+mn-lt"/>
                <a:cs typeface="+mn-cs"/>
              </a:rPr>
              <a:t>actual parameter </a:t>
            </a:r>
            <a:r>
              <a:rPr lang="en-US" sz="2000" b="0" dirty="0">
                <a:latin typeface="+mn-lt"/>
                <a:cs typeface="+mn-cs"/>
              </a:rPr>
              <a:t>names do not need to be </a:t>
            </a:r>
            <a:r>
              <a:rPr lang="en-US" sz="2000" b="0" dirty="0" smtClean="0">
                <a:latin typeface="+mn-lt"/>
                <a:cs typeface="+mn-cs"/>
              </a:rPr>
              <a:t>same as formal parameter names.</a:t>
            </a:r>
          </a:p>
          <a:p>
            <a:pPr marL="457200" indent="-457200" algn="just">
              <a:spcBef>
                <a:spcPts val="0"/>
              </a:spcBef>
              <a:buFont typeface="+mj-lt"/>
              <a:buAutoNum type="arabicPeriod"/>
              <a:defRPr/>
            </a:pPr>
            <a:endParaRPr lang="en-US" sz="2000" b="0" dirty="0">
              <a:latin typeface="+mn-lt"/>
              <a:cs typeface="+mn-cs"/>
            </a:endParaRPr>
          </a:p>
          <a:p>
            <a:pPr marL="457200" indent="-457200" algn="just">
              <a:spcBef>
                <a:spcPts val="0"/>
              </a:spcBef>
              <a:buFont typeface="+mj-lt"/>
              <a:buAutoNum type="arabicPeriod" startAt="3"/>
              <a:defRPr/>
            </a:pPr>
            <a:r>
              <a:rPr lang="en-US" sz="2000" b="0" dirty="0">
                <a:latin typeface="+mn-lt"/>
                <a:cs typeface="+mn-cs"/>
              </a:rPr>
              <a:t>The </a:t>
            </a:r>
            <a:r>
              <a:rPr lang="en-US" sz="2000" b="0" dirty="0" smtClean="0">
                <a:latin typeface="+mn-lt"/>
                <a:cs typeface="+mn-cs"/>
              </a:rPr>
              <a:t>data types and number of </a:t>
            </a:r>
            <a:r>
              <a:rPr lang="en-US" sz="2000" dirty="0" smtClean="0">
                <a:latin typeface="+mn-lt"/>
              </a:rPr>
              <a:t>actual parameter</a:t>
            </a:r>
            <a:r>
              <a:rPr lang="en-US" sz="2000" b="0" dirty="0" smtClean="0">
                <a:latin typeface="+mn-lt"/>
                <a:cs typeface="+mn-cs"/>
              </a:rPr>
              <a:t> </a:t>
            </a:r>
            <a:r>
              <a:rPr lang="en-US" sz="2000" b="0" dirty="0">
                <a:latin typeface="+mn-lt"/>
                <a:cs typeface="+mn-cs"/>
              </a:rPr>
              <a:t>must match the </a:t>
            </a:r>
            <a:r>
              <a:rPr lang="en-US" sz="2000" dirty="0" smtClean="0">
                <a:latin typeface="+mn-lt"/>
              </a:rPr>
              <a:t>data types and number </a:t>
            </a:r>
            <a:r>
              <a:rPr lang="en-US" sz="2000" b="0" dirty="0" smtClean="0">
                <a:latin typeface="+mn-lt"/>
                <a:cs typeface="+mn-cs"/>
              </a:rPr>
              <a:t>types of </a:t>
            </a:r>
            <a:r>
              <a:rPr lang="en-US" sz="2000" dirty="0" smtClean="0">
                <a:latin typeface="+mn-lt"/>
              </a:rPr>
              <a:t>formal parameter.</a:t>
            </a:r>
          </a:p>
          <a:p>
            <a:pPr marL="914400" lvl="1" indent="-457200" algn="just">
              <a:spcBef>
                <a:spcPts val="0"/>
              </a:spcBef>
              <a:defRPr/>
            </a:pPr>
            <a:r>
              <a:rPr lang="en-US" sz="2000" dirty="0" smtClean="0">
                <a:solidFill>
                  <a:srgbClr val="002060"/>
                </a:solidFill>
                <a:latin typeface="Baskerville Old Face" pitchFamily="18" charset="0"/>
              </a:rPr>
              <a:t>		</a:t>
            </a:r>
            <a:r>
              <a:rPr lang="en-US" sz="2000" b="1" dirty="0" err="1" smtClean="0">
                <a:solidFill>
                  <a:srgbClr val="002060"/>
                </a:solidFill>
              </a:rPr>
              <a:t>dispChar</a:t>
            </a:r>
            <a:r>
              <a:rPr lang="en-US" sz="2000" b="1" dirty="0" smtClean="0">
                <a:solidFill>
                  <a:srgbClr val="002060"/>
                </a:solidFill>
              </a:rPr>
              <a:t>( </a:t>
            </a:r>
            <a:r>
              <a:rPr lang="en-US" sz="2000" b="1" dirty="0" smtClean="0">
                <a:solidFill>
                  <a:srgbClr val="C00000"/>
                </a:solidFill>
              </a:rPr>
              <a:t>int n, char c</a:t>
            </a:r>
            <a:r>
              <a:rPr lang="en-US" sz="2000" b="1" dirty="0" smtClean="0">
                <a:solidFill>
                  <a:srgbClr val="002060"/>
                </a:solidFill>
              </a:rPr>
              <a:t>)</a:t>
            </a:r>
          </a:p>
          <a:p>
            <a:pPr marL="914400" lvl="1" indent="-457200" algn="just">
              <a:spcBef>
                <a:spcPts val="0"/>
              </a:spcBef>
              <a:defRPr/>
            </a:pPr>
            <a:r>
              <a:rPr lang="en-US" sz="2000" b="1" dirty="0" smtClean="0">
                <a:solidFill>
                  <a:srgbClr val="002060"/>
                </a:solidFill>
              </a:rPr>
              <a:t>		{   ---------</a:t>
            </a:r>
          </a:p>
          <a:p>
            <a:pPr marL="914400" lvl="1" indent="-457200" algn="just">
              <a:spcBef>
                <a:spcPts val="0"/>
              </a:spcBef>
              <a:defRPr/>
            </a:pPr>
            <a:r>
              <a:rPr lang="en-US" sz="2000" b="1" dirty="0" smtClean="0">
                <a:solidFill>
                  <a:srgbClr val="002060"/>
                </a:solidFill>
              </a:rPr>
              <a:t>		     ---------</a:t>
            </a:r>
          </a:p>
          <a:p>
            <a:pPr marL="914400" lvl="1" indent="-457200" algn="just">
              <a:spcBef>
                <a:spcPts val="0"/>
              </a:spcBef>
              <a:defRPr/>
            </a:pPr>
            <a:r>
              <a:rPr lang="en-US" sz="2000" b="1" dirty="0" smtClean="0">
                <a:solidFill>
                  <a:srgbClr val="002060"/>
                </a:solidFill>
              </a:rPr>
              <a:t>		 }	</a:t>
            </a:r>
          </a:p>
          <a:p>
            <a:pPr marL="914400" lvl="1" indent="-457200" algn="just">
              <a:spcBef>
                <a:spcPts val="0"/>
              </a:spcBef>
              <a:defRPr/>
            </a:pPr>
            <a:endParaRPr lang="en-US" sz="2000" b="1" dirty="0" smtClean="0"/>
          </a:p>
          <a:p>
            <a:pPr marL="457200" indent="-457200" algn="just">
              <a:spcBef>
                <a:spcPts val="0"/>
              </a:spcBef>
              <a:defRPr/>
            </a:pPr>
            <a:r>
              <a:rPr lang="en-US" sz="2000" b="1" dirty="0" smtClean="0">
                <a:latin typeface="+mn-lt"/>
                <a:cs typeface="+mn-cs"/>
              </a:rPr>
              <a:t>			</a:t>
            </a:r>
            <a:r>
              <a:rPr lang="en-US" sz="2000" b="1" dirty="0" err="1" smtClean="0">
                <a:latin typeface="+mn-lt"/>
                <a:cs typeface="+mn-cs"/>
              </a:rPr>
              <a:t>dispChar</a:t>
            </a:r>
            <a:r>
              <a:rPr lang="en-US" sz="2000" b="1" dirty="0" smtClean="0">
                <a:latin typeface="+mn-lt"/>
                <a:cs typeface="+mn-cs"/>
              </a:rPr>
              <a:t>(no, </a:t>
            </a:r>
            <a:r>
              <a:rPr lang="en-US" sz="2000" b="1" dirty="0" err="1" smtClean="0">
                <a:latin typeface="+mn-lt"/>
                <a:cs typeface="+mn-cs"/>
              </a:rPr>
              <a:t>ch</a:t>
            </a:r>
            <a:r>
              <a:rPr lang="en-US" sz="2000" b="1" dirty="0" smtClean="0">
                <a:latin typeface="+mn-lt"/>
                <a:cs typeface="+mn-cs"/>
              </a:rPr>
              <a:t>);  </a:t>
            </a:r>
            <a:r>
              <a:rPr lang="en-US" sz="2000" b="0" dirty="0" smtClean="0">
                <a:solidFill>
                  <a:schemeClr val="bg2"/>
                </a:solidFill>
                <a:latin typeface="Baskerville Old Face" pitchFamily="18" charset="0"/>
                <a:cs typeface="+mn-cs"/>
              </a:rPr>
              <a:t>proto-type d</a:t>
            </a:r>
            <a:endParaRPr lang="en-US" sz="2000" b="0" dirty="0">
              <a:solidFill>
                <a:schemeClr val="bg2"/>
              </a:solidFill>
              <a:latin typeface="Baskerville Old Face" pitchFamily="18" charset="0"/>
              <a:cs typeface="+mn-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4909</TotalTime>
  <Words>2489</Words>
  <Application>Microsoft Office PowerPoint</Application>
  <PresentationFormat>On-screen Show (4:3)</PresentationFormat>
  <Paragraphs>1027</Paragraphs>
  <Slides>45</Slides>
  <Notes>29</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45</vt:i4>
      </vt:variant>
    </vt:vector>
  </HeadingPairs>
  <TitlesOfParts>
    <vt:vector size="60" baseType="lpstr">
      <vt:lpstr>MS Mincho</vt:lpstr>
      <vt:lpstr>Arial</vt:lpstr>
      <vt:lpstr>Arial Rounded MT Bold</vt:lpstr>
      <vt:lpstr>Baskerville Old Face</vt:lpstr>
      <vt:lpstr>Calibri</vt:lpstr>
      <vt:lpstr>Courier New</vt:lpstr>
      <vt:lpstr>Garamond</vt:lpstr>
      <vt:lpstr>Tempus Sans ITC</vt:lpstr>
      <vt:lpstr>Times New Roman</vt:lpstr>
      <vt:lpstr>Wingdings</vt:lpstr>
      <vt:lpstr>2_Default Design</vt:lpstr>
      <vt:lpstr>cse-1</vt:lpstr>
      <vt:lpstr>1_Office Theme</vt:lpstr>
      <vt:lpstr>Slide Format - CSE</vt:lpstr>
      <vt:lpstr>Document</vt:lpstr>
      <vt:lpstr>User Defined Functions</vt:lpstr>
      <vt:lpstr>  Modularization</vt:lpstr>
      <vt:lpstr>Functions </vt:lpstr>
      <vt:lpstr>General form of function definition </vt:lpstr>
      <vt:lpstr>Defining a Function</vt:lpstr>
      <vt:lpstr>Understanding of main() function </vt:lpstr>
      <vt:lpstr>Function Definition and Call</vt:lpstr>
      <vt:lpstr>Functions- Arguments and parameters </vt:lpstr>
      <vt:lpstr>Functions- points to note</vt:lpstr>
      <vt:lpstr>Functions- points to note</vt:lpstr>
      <vt:lpstr>Functions- Categories</vt:lpstr>
      <vt:lpstr>Function with No Arguments/parameters &amp;           No return values</vt:lpstr>
      <vt:lpstr>Function with No Arguments but A return value</vt:lpstr>
      <vt:lpstr>Function with Arguments/parameters  &amp;  No return values</vt:lpstr>
      <vt:lpstr>Function with Arguments/parameters &amp;  One return value</vt:lpstr>
      <vt:lpstr>Write a function fact() to find the factorial of a given number. Using this function, compute NCR in the main function.</vt:lpstr>
      <vt:lpstr>Write a function IsPrime() to check whether the given number is prime or not. Using this function, generate first N prime numbers in the main function.</vt:lpstr>
      <vt:lpstr>Multiple Functions- An example</vt:lpstr>
      <vt:lpstr>Passing 1D-Array to Function</vt:lpstr>
      <vt:lpstr>Passing 2D-Array to Function</vt:lpstr>
      <vt:lpstr>Write a function Largest() to find the maximum of a given list of numbers. Write a main program to read N numbers and find the largest among them using this function.</vt:lpstr>
      <vt:lpstr>Write a function CornerSum() which takes as parameter a matrix, no. of rows and no. of  columns of the matrix and returns the sum of the elements in the four corners of the matrix. Write a main function to test the function.</vt:lpstr>
      <vt:lpstr> CornerSum() contd….</vt:lpstr>
      <vt:lpstr>Inline Functions</vt:lpstr>
      <vt:lpstr>PowerPoint Presentation</vt:lpstr>
      <vt:lpstr>Default arguments</vt:lpstr>
      <vt:lpstr>Default arguments</vt:lpstr>
      <vt:lpstr>Function Overloading</vt:lpstr>
      <vt:lpstr> Recursion</vt:lpstr>
      <vt:lpstr>Recursion</vt:lpstr>
      <vt:lpstr>Factorial- recursive procedure </vt:lpstr>
      <vt:lpstr>Recursion - How is it doing!</vt:lpstr>
      <vt:lpstr>Fibonacci series</vt:lpstr>
      <vt:lpstr>Sum of N natural number</vt:lpstr>
      <vt:lpstr>PowerPoint Presentation</vt:lpstr>
      <vt:lpstr>PowerPoint Presentation</vt:lpstr>
      <vt:lpstr>PowerPoint Presentation</vt:lpstr>
      <vt:lpstr>PowerPoint Presentation</vt:lpstr>
      <vt:lpstr>Sorting n names in alphabetical order using Sort() and Compare ()function</vt:lpstr>
      <vt:lpstr>Continue…</vt:lpstr>
      <vt:lpstr>Sorting n names in alphabetical order using Sort() function</vt:lpstr>
      <vt:lpstr>Continue….</vt:lpstr>
      <vt:lpstr>Math Library Functions</vt:lpstr>
      <vt:lpstr>Math Library Functions</vt:lpstr>
      <vt:lpstr>PowerPoint Presentation</vt:lpstr>
    </vt:vector>
  </TitlesOfParts>
  <Company>M.I.T. MANIPAL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 Sequences</dc:title>
  <dc:creator>SSL LAB</dc:creator>
  <cp:lastModifiedBy>MAHE</cp:lastModifiedBy>
  <cp:revision>212</cp:revision>
  <dcterms:created xsi:type="dcterms:W3CDTF">2006-06-13T05:15:39Z</dcterms:created>
  <dcterms:modified xsi:type="dcterms:W3CDTF">2016-11-21T08:21:48Z</dcterms:modified>
</cp:coreProperties>
</file>