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98" r:id="rId2"/>
    <p:sldId id="303" r:id="rId3"/>
    <p:sldId id="304" r:id="rId4"/>
    <p:sldId id="305" r:id="rId5"/>
    <p:sldId id="269" r:id="rId6"/>
    <p:sldId id="306" r:id="rId7"/>
    <p:sldId id="270" r:id="rId8"/>
    <p:sldId id="284" r:id="rId9"/>
    <p:sldId id="285" r:id="rId10"/>
    <p:sldId id="286" r:id="rId11"/>
    <p:sldId id="287" r:id="rId12"/>
    <p:sldId id="288" r:id="rId13"/>
    <p:sldId id="289" r:id="rId14"/>
    <p:sldId id="307" r:id="rId15"/>
    <p:sldId id="311" r:id="rId16"/>
    <p:sldId id="312" r:id="rId17"/>
    <p:sldId id="313" r:id="rId18"/>
    <p:sldId id="314" r:id="rId19"/>
    <p:sldId id="315" r:id="rId20"/>
    <p:sldId id="316" r:id="rId21"/>
    <p:sldId id="317" r:id="rId22"/>
    <p:sldId id="318" r:id="rId23"/>
    <p:sldId id="319" r:id="rId24"/>
    <p:sldId id="290" r:id="rId25"/>
    <p:sldId id="320" r:id="rId26"/>
    <p:sldId id="291" r:id="rId27"/>
    <p:sldId id="308" r:id="rId28"/>
    <p:sldId id="309" r:id="rId2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3" d="2"/>
        <a:sy n="3" d="2"/>
      </p:scale>
      <p:origin x="0" y="0"/>
    </p:cViewPr>
  </p:notesTextViewPr>
  <p:sorterViewPr>
    <p:cViewPr>
      <p:scale>
        <a:sx n="66" d="100"/>
        <a:sy n="66" d="100"/>
      </p:scale>
      <p:origin x="0" y="28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E51C0B6F-AF3B-4922-9257-2C08553EDCA5}" type="datetime1">
              <a:rPr lang="en-US"/>
              <a:pPr>
                <a:defRPr/>
              </a:pPr>
              <a:t>11/29/2016</a:t>
            </a:fld>
            <a:endParaRPr lang="en-US"/>
          </a:p>
        </p:txBody>
      </p:sp>
      <p:sp>
        <p:nvSpPr>
          <p:cNvPr id="61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60BDEA9-C524-49F9-95C2-95ED64011E0C}" type="slidenum">
              <a:rPr lang="en-US"/>
              <a:pPr>
                <a:defRPr/>
              </a:pPr>
              <a:t>‹#›</a:t>
            </a:fld>
            <a:endParaRPr lang="en-US"/>
          </a:p>
        </p:txBody>
      </p:sp>
    </p:spTree>
    <p:extLst>
      <p:ext uri="{BB962C8B-B14F-4D97-AF65-F5344CB8AC3E}">
        <p14:creationId xmlns:p14="http://schemas.microsoft.com/office/powerpoint/2010/main" val="19540164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EDFDC53D-D1D9-4951-95F5-AF14C6F2AB4A}" type="datetime1">
              <a:rPr lang="en-US"/>
              <a:pPr>
                <a:defRPr/>
              </a:pPr>
              <a:t>11/29/2016</a:t>
            </a:fld>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CEBC993-E224-4E89-B9D4-35A7418C3EA7}" type="slidenum">
              <a:rPr lang="en-US"/>
              <a:pPr>
                <a:defRPr/>
              </a:pPr>
              <a:t>‹#›</a:t>
            </a:fld>
            <a:endParaRPr lang="en-US"/>
          </a:p>
        </p:txBody>
      </p:sp>
    </p:spTree>
    <p:extLst>
      <p:ext uri="{BB962C8B-B14F-4D97-AF65-F5344CB8AC3E}">
        <p14:creationId xmlns:p14="http://schemas.microsoft.com/office/powerpoint/2010/main" val="513851401"/>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18F0B20-BFA3-4C6F-9049-67C9D94E9EC9}" type="datetime1">
              <a:rPr lang="en-US" altLang="en-US" smtClean="0"/>
              <a:pPr eaLnBrk="1" hangingPunct="1">
                <a:spcBef>
                  <a:spcPct val="0"/>
                </a:spcBef>
              </a:pPr>
              <a:t>11/29/2016</a:t>
            </a:fld>
            <a:endParaRPr lang="en-US" altLang="en-US" smtClean="0"/>
          </a:p>
        </p:txBody>
      </p:sp>
      <p:sp>
        <p:nvSpPr>
          <p:cNvPr id="358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D0CC5CB-DC54-43FD-A4E5-C56BA75CF92C}" type="slidenum">
              <a:rPr lang="en-US" altLang="en-US" smtClean="0"/>
              <a:pPr eaLnBrk="1" hangingPunct="1">
                <a:spcBef>
                  <a:spcPct val="0"/>
                </a:spcBef>
              </a:pPr>
              <a:t>1</a:t>
            </a:fld>
            <a:endParaRPr lang="en-US" altLang="en-US" smtClean="0"/>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92925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985CB6F-3757-4763-996C-E99AE1A84DDD}" type="datetime1">
              <a:rPr lang="en-US" altLang="en-US" smtClean="0"/>
              <a:pPr eaLnBrk="1" hangingPunct="1">
                <a:spcBef>
                  <a:spcPct val="0"/>
                </a:spcBef>
              </a:pPr>
              <a:t>11/29/2016</a:t>
            </a:fld>
            <a:endParaRPr lang="en-US" altLang="en-US" smtClean="0"/>
          </a:p>
        </p:txBody>
      </p:sp>
      <p:sp>
        <p:nvSpPr>
          <p:cNvPr id="440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4858053-8E00-4E84-A02F-3398535EA4E9}" type="slidenum">
              <a:rPr lang="en-US" altLang="en-US" smtClean="0"/>
              <a:pPr eaLnBrk="1" hangingPunct="1">
                <a:spcBef>
                  <a:spcPct val="0"/>
                </a:spcBef>
              </a:pPr>
              <a:t>15</a:t>
            </a:fld>
            <a:endParaRPr lang="en-US" altLang="en-US" smtClean="0"/>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41206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985CB6F-3757-4763-996C-E99AE1A84DDD}" type="datetime1">
              <a:rPr lang="en-US" altLang="en-US" smtClean="0"/>
              <a:pPr eaLnBrk="1" hangingPunct="1">
                <a:spcBef>
                  <a:spcPct val="0"/>
                </a:spcBef>
              </a:pPr>
              <a:t>11/29/2016</a:t>
            </a:fld>
            <a:endParaRPr lang="en-US" altLang="en-US" smtClean="0"/>
          </a:p>
        </p:txBody>
      </p:sp>
      <p:sp>
        <p:nvSpPr>
          <p:cNvPr id="440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4858053-8E00-4E84-A02F-3398535EA4E9}" type="slidenum">
              <a:rPr lang="en-US" altLang="en-US" smtClean="0"/>
              <a:pPr eaLnBrk="1" hangingPunct="1">
                <a:spcBef>
                  <a:spcPct val="0"/>
                </a:spcBef>
              </a:pPr>
              <a:t>16</a:t>
            </a:fld>
            <a:endParaRPr lang="en-US" altLang="en-US" smtClean="0"/>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86091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985CB6F-3757-4763-996C-E99AE1A84DDD}" type="datetime1">
              <a:rPr lang="en-US" altLang="en-US" smtClean="0"/>
              <a:pPr eaLnBrk="1" hangingPunct="1">
                <a:spcBef>
                  <a:spcPct val="0"/>
                </a:spcBef>
              </a:pPr>
              <a:t>11/29/2016</a:t>
            </a:fld>
            <a:endParaRPr lang="en-US" altLang="en-US" smtClean="0"/>
          </a:p>
        </p:txBody>
      </p:sp>
      <p:sp>
        <p:nvSpPr>
          <p:cNvPr id="440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4858053-8E00-4E84-A02F-3398535EA4E9}" type="slidenum">
              <a:rPr lang="en-US" altLang="en-US" smtClean="0"/>
              <a:pPr eaLnBrk="1" hangingPunct="1">
                <a:spcBef>
                  <a:spcPct val="0"/>
                </a:spcBef>
              </a:pPr>
              <a:t>17</a:t>
            </a:fld>
            <a:endParaRPr lang="en-US" altLang="en-US" smtClean="0"/>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70678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985CB6F-3757-4763-996C-E99AE1A84DDD}" type="datetime1">
              <a:rPr lang="en-US" altLang="en-US" smtClean="0"/>
              <a:pPr eaLnBrk="1" hangingPunct="1">
                <a:spcBef>
                  <a:spcPct val="0"/>
                </a:spcBef>
              </a:pPr>
              <a:t>11/29/2016</a:t>
            </a:fld>
            <a:endParaRPr lang="en-US" altLang="en-US" smtClean="0"/>
          </a:p>
        </p:txBody>
      </p:sp>
      <p:sp>
        <p:nvSpPr>
          <p:cNvPr id="440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4858053-8E00-4E84-A02F-3398535EA4E9}" type="slidenum">
              <a:rPr lang="en-US" altLang="en-US" smtClean="0"/>
              <a:pPr eaLnBrk="1" hangingPunct="1">
                <a:spcBef>
                  <a:spcPct val="0"/>
                </a:spcBef>
              </a:pPr>
              <a:t>18</a:t>
            </a:fld>
            <a:endParaRPr lang="en-US" altLang="en-US" smtClean="0"/>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92602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985CB6F-3757-4763-996C-E99AE1A84DDD}" type="datetime1">
              <a:rPr lang="en-US" altLang="en-US" smtClean="0"/>
              <a:pPr eaLnBrk="1" hangingPunct="1">
                <a:spcBef>
                  <a:spcPct val="0"/>
                </a:spcBef>
              </a:pPr>
              <a:t>11/29/2016</a:t>
            </a:fld>
            <a:endParaRPr lang="en-US" altLang="en-US" smtClean="0"/>
          </a:p>
        </p:txBody>
      </p:sp>
      <p:sp>
        <p:nvSpPr>
          <p:cNvPr id="440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4858053-8E00-4E84-A02F-3398535EA4E9}" type="slidenum">
              <a:rPr lang="en-US" altLang="en-US" smtClean="0"/>
              <a:pPr eaLnBrk="1" hangingPunct="1">
                <a:spcBef>
                  <a:spcPct val="0"/>
                </a:spcBef>
              </a:pPr>
              <a:t>19</a:t>
            </a:fld>
            <a:endParaRPr lang="en-US" altLang="en-US" smtClean="0"/>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05981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985CB6F-3757-4763-996C-E99AE1A84DDD}" type="datetime1">
              <a:rPr lang="en-US" altLang="en-US" smtClean="0"/>
              <a:pPr eaLnBrk="1" hangingPunct="1">
                <a:spcBef>
                  <a:spcPct val="0"/>
                </a:spcBef>
              </a:pPr>
              <a:t>11/29/2016</a:t>
            </a:fld>
            <a:endParaRPr lang="en-US" altLang="en-US" smtClean="0"/>
          </a:p>
        </p:txBody>
      </p:sp>
      <p:sp>
        <p:nvSpPr>
          <p:cNvPr id="440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4858053-8E00-4E84-A02F-3398535EA4E9}" type="slidenum">
              <a:rPr lang="en-US" altLang="en-US" smtClean="0"/>
              <a:pPr eaLnBrk="1" hangingPunct="1">
                <a:spcBef>
                  <a:spcPct val="0"/>
                </a:spcBef>
              </a:pPr>
              <a:t>20</a:t>
            </a:fld>
            <a:endParaRPr lang="en-US" altLang="en-US" smtClean="0"/>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461737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985CB6F-3757-4763-996C-E99AE1A84DDD}" type="datetime1">
              <a:rPr lang="en-US" altLang="en-US" smtClean="0"/>
              <a:pPr eaLnBrk="1" hangingPunct="1">
                <a:spcBef>
                  <a:spcPct val="0"/>
                </a:spcBef>
              </a:pPr>
              <a:t>11/29/2016</a:t>
            </a:fld>
            <a:endParaRPr lang="en-US" altLang="en-US" smtClean="0"/>
          </a:p>
        </p:txBody>
      </p:sp>
      <p:sp>
        <p:nvSpPr>
          <p:cNvPr id="440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4858053-8E00-4E84-A02F-3398535EA4E9}" type="slidenum">
              <a:rPr lang="en-US" altLang="en-US" smtClean="0"/>
              <a:pPr eaLnBrk="1" hangingPunct="1">
                <a:spcBef>
                  <a:spcPct val="0"/>
                </a:spcBef>
              </a:pPr>
              <a:t>21</a:t>
            </a:fld>
            <a:endParaRPr lang="en-US" altLang="en-US" smtClean="0"/>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70229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985CB6F-3757-4763-996C-E99AE1A84DDD}" type="datetime1">
              <a:rPr lang="en-US" altLang="en-US" smtClean="0"/>
              <a:pPr eaLnBrk="1" hangingPunct="1">
                <a:spcBef>
                  <a:spcPct val="0"/>
                </a:spcBef>
              </a:pPr>
              <a:t>11/29/2016</a:t>
            </a:fld>
            <a:endParaRPr lang="en-US" altLang="en-US" smtClean="0"/>
          </a:p>
        </p:txBody>
      </p:sp>
      <p:sp>
        <p:nvSpPr>
          <p:cNvPr id="440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4858053-8E00-4E84-A02F-3398535EA4E9}" type="slidenum">
              <a:rPr lang="en-US" altLang="en-US" smtClean="0"/>
              <a:pPr eaLnBrk="1" hangingPunct="1">
                <a:spcBef>
                  <a:spcPct val="0"/>
                </a:spcBef>
              </a:pPr>
              <a:t>22</a:t>
            </a:fld>
            <a:endParaRPr lang="en-US" altLang="en-US" smtClean="0"/>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83645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16C857A-E4D3-4346-A38B-EB117D3B98E6}" type="datetime1">
              <a:rPr lang="en-US" altLang="en-US" smtClean="0"/>
              <a:pPr eaLnBrk="1" hangingPunct="1">
                <a:spcBef>
                  <a:spcPct val="0"/>
                </a:spcBef>
              </a:pPr>
              <a:t>11/29/2016</a:t>
            </a:fld>
            <a:endParaRPr lang="en-US" altLang="en-US" smtClean="0"/>
          </a:p>
        </p:txBody>
      </p:sp>
      <p:sp>
        <p:nvSpPr>
          <p:cNvPr id="450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5CB483F-4E9F-4C35-9A33-7EFF972A7AE9}" type="slidenum">
              <a:rPr lang="en-US" altLang="en-US" smtClean="0"/>
              <a:pPr eaLnBrk="1" hangingPunct="1">
                <a:spcBef>
                  <a:spcPct val="0"/>
                </a:spcBef>
              </a:pPr>
              <a:t>24</a:t>
            </a:fld>
            <a:endParaRPr lang="en-US" altLang="en-US" smtClean="0"/>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8550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321A52D-CB4C-4550-ACD9-EA36E62A5AC5}" type="datetime1">
              <a:rPr lang="en-US" altLang="en-US" smtClean="0"/>
              <a:pPr eaLnBrk="1" hangingPunct="1">
                <a:spcBef>
                  <a:spcPct val="0"/>
                </a:spcBef>
              </a:pPr>
              <a:t>11/29/2016</a:t>
            </a:fld>
            <a:endParaRPr lang="en-US" altLang="en-US" smtClean="0"/>
          </a:p>
        </p:txBody>
      </p:sp>
      <p:sp>
        <p:nvSpPr>
          <p:cNvPr id="460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AA644E9-27CF-43D8-90A1-5204ACC4E16D}" type="slidenum">
              <a:rPr lang="en-US" altLang="en-US" smtClean="0"/>
              <a:pPr eaLnBrk="1" hangingPunct="1">
                <a:spcBef>
                  <a:spcPct val="0"/>
                </a:spcBef>
              </a:pPr>
              <a:t>26</a:t>
            </a:fld>
            <a:endParaRPr lang="en-US" altLang="en-US" smtClean="0"/>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48317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5B782C83-B70D-44EF-B3AF-D810B799A37B}" type="datetime1">
              <a:rPr lang="en-US" altLang="en-US" smtClean="0"/>
              <a:pPr eaLnBrk="1" hangingPunct="1">
                <a:spcBef>
                  <a:spcPct val="0"/>
                </a:spcBef>
              </a:pPr>
              <a:t>11/29/2016</a:t>
            </a:fld>
            <a:endParaRPr lang="en-US" altLang="en-US" smtClean="0"/>
          </a:p>
        </p:txBody>
      </p:sp>
      <p:sp>
        <p:nvSpPr>
          <p:cNvPr id="368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DD81F11-9BBC-45D3-956E-F0F518241B76}" type="slidenum">
              <a:rPr lang="en-US" altLang="en-US" smtClean="0"/>
              <a:pPr eaLnBrk="1" hangingPunct="1">
                <a:spcBef>
                  <a:spcPct val="0"/>
                </a:spcBef>
              </a:pPr>
              <a:t>5</a:t>
            </a:fld>
            <a:endParaRPr lang="en-US" altLang="en-US" smtClean="0"/>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235232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88C7D5E-3C7E-48CB-9337-66EA46ED1C51}" type="datetime1">
              <a:rPr lang="en-US" altLang="en-US" smtClean="0"/>
              <a:pPr eaLnBrk="1" hangingPunct="1">
                <a:spcBef>
                  <a:spcPct val="0"/>
                </a:spcBef>
              </a:pPr>
              <a:t>11/29/2016</a:t>
            </a:fld>
            <a:endParaRPr lang="en-US" altLang="en-US" smtClean="0"/>
          </a:p>
        </p:txBody>
      </p:sp>
      <p:sp>
        <p:nvSpPr>
          <p:cNvPr id="481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0F1588-8747-4876-AED2-F6889A944DA3}" type="slidenum">
              <a:rPr lang="en-US" altLang="en-US" smtClean="0"/>
              <a:pPr eaLnBrk="1" hangingPunct="1">
                <a:spcBef>
                  <a:spcPct val="0"/>
                </a:spcBef>
              </a:pPr>
              <a:t>27</a:t>
            </a:fld>
            <a:endParaRPr lang="en-US" altLang="en-US" smtClean="0"/>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04198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88C7D5E-3C7E-48CB-9337-66EA46ED1C51}" type="datetime1">
              <a:rPr lang="en-US" altLang="en-US" smtClean="0"/>
              <a:pPr eaLnBrk="1" hangingPunct="1">
                <a:spcBef>
                  <a:spcPct val="0"/>
                </a:spcBef>
              </a:pPr>
              <a:t>11/29/2016</a:t>
            </a:fld>
            <a:endParaRPr lang="en-US" altLang="en-US" smtClean="0"/>
          </a:p>
        </p:txBody>
      </p:sp>
      <p:sp>
        <p:nvSpPr>
          <p:cNvPr id="481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0F1588-8747-4876-AED2-F6889A944DA3}" type="slidenum">
              <a:rPr lang="en-US" altLang="en-US" smtClean="0"/>
              <a:pPr eaLnBrk="1" hangingPunct="1">
                <a:spcBef>
                  <a:spcPct val="0"/>
                </a:spcBef>
              </a:pPr>
              <a:t>28</a:t>
            </a:fld>
            <a:endParaRPr lang="en-US" altLang="en-US" smtClean="0"/>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04154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CA04C6F-91DE-49E7-82DB-6725F084B9DF}" type="datetime1">
              <a:rPr lang="en-US" altLang="en-US" smtClean="0"/>
              <a:pPr eaLnBrk="1" hangingPunct="1">
                <a:spcBef>
                  <a:spcPct val="0"/>
                </a:spcBef>
              </a:pPr>
              <a:t>11/29/2016</a:t>
            </a:fld>
            <a:endParaRPr lang="en-US" altLang="en-US" smtClean="0"/>
          </a:p>
        </p:txBody>
      </p:sp>
      <p:sp>
        <p:nvSpPr>
          <p:cNvPr id="378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B5617FD-35D4-434C-916C-6B9EEAFA9661}" type="slidenum">
              <a:rPr lang="en-US" altLang="en-US" smtClean="0"/>
              <a:pPr eaLnBrk="1" hangingPunct="1">
                <a:spcBef>
                  <a:spcPct val="0"/>
                </a:spcBef>
              </a:pPr>
              <a:t>7</a:t>
            </a:fld>
            <a:endParaRPr lang="en-US" altLang="en-US" smtClean="0"/>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8484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C445C89-A802-4838-AEE4-C20DB8796CE6}" type="datetime1">
              <a:rPr lang="en-US" altLang="en-US" smtClean="0"/>
              <a:pPr eaLnBrk="1" hangingPunct="1">
                <a:spcBef>
                  <a:spcPct val="0"/>
                </a:spcBef>
              </a:pPr>
              <a:t>11/29/2016</a:t>
            </a:fld>
            <a:endParaRPr lang="en-US" altLang="en-US" smtClean="0"/>
          </a:p>
        </p:txBody>
      </p:sp>
      <p:sp>
        <p:nvSpPr>
          <p:cNvPr id="389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1629296-5227-4C5A-97E9-0194F320BFAC}" type="slidenum">
              <a:rPr lang="en-US" altLang="en-US" smtClean="0"/>
              <a:pPr eaLnBrk="1" hangingPunct="1">
                <a:spcBef>
                  <a:spcPct val="0"/>
                </a:spcBef>
              </a:pPr>
              <a:t>8</a:t>
            </a:fld>
            <a:endParaRPr lang="en-US" altLang="en-US" smtClean="0"/>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33311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E1D8363-12C4-4E05-9F13-96596AAF6928}" type="datetime1">
              <a:rPr lang="en-US" altLang="en-US" smtClean="0"/>
              <a:pPr eaLnBrk="1" hangingPunct="1">
                <a:spcBef>
                  <a:spcPct val="0"/>
                </a:spcBef>
              </a:pPr>
              <a:t>11/29/2016</a:t>
            </a:fld>
            <a:endParaRPr lang="en-US" altLang="en-US" smtClean="0"/>
          </a:p>
        </p:txBody>
      </p:sp>
      <p:sp>
        <p:nvSpPr>
          <p:cNvPr id="399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A9D9947-0F27-47F2-9248-5FF8C7382DC2}" type="slidenum">
              <a:rPr lang="en-US" altLang="en-US" smtClean="0"/>
              <a:pPr eaLnBrk="1" hangingPunct="1">
                <a:spcBef>
                  <a:spcPct val="0"/>
                </a:spcBef>
              </a:pPr>
              <a:t>9</a:t>
            </a:fld>
            <a:endParaRPr lang="en-US" altLang="en-US" smtClean="0"/>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4502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84EE83B-871E-4A24-A434-F1FF304F4648}" type="datetime1">
              <a:rPr lang="en-US" altLang="en-US" smtClean="0"/>
              <a:pPr eaLnBrk="1" hangingPunct="1">
                <a:spcBef>
                  <a:spcPct val="0"/>
                </a:spcBef>
              </a:pPr>
              <a:t>11/29/2016</a:t>
            </a:fld>
            <a:endParaRPr lang="en-US" altLang="en-US" smtClean="0"/>
          </a:p>
        </p:txBody>
      </p:sp>
      <p:sp>
        <p:nvSpPr>
          <p:cNvPr id="409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606866A-EBA7-4A9A-B3DC-28B46CDB6EA2}" type="slidenum">
              <a:rPr lang="en-US" altLang="en-US" smtClean="0"/>
              <a:pPr eaLnBrk="1" hangingPunct="1">
                <a:spcBef>
                  <a:spcPct val="0"/>
                </a:spcBef>
              </a:pPr>
              <a:t>10</a:t>
            </a:fld>
            <a:endParaRPr lang="en-US" altLang="en-US" smtClean="0"/>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38956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33BC81E9-8FF0-4C07-A197-B26935B8CB40}" type="datetime1">
              <a:rPr lang="en-US" altLang="en-US" smtClean="0"/>
              <a:pPr eaLnBrk="1" hangingPunct="1">
                <a:spcBef>
                  <a:spcPct val="0"/>
                </a:spcBef>
              </a:pPr>
              <a:t>11/29/2016</a:t>
            </a:fld>
            <a:endParaRPr lang="en-US" altLang="en-US" smtClean="0"/>
          </a:p>
        </p:txBody>
      </p:sp>
      <p:sp>
        <p:nvSpPr>
          <p:cNvPr id="419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C2DCCE9-8978-4BC8-8609-4FB66CE4F979}" type="slidenum">
              <a:rPr lang="en-US" altLang="en-US" smtClean="0"/>
              <a:pPr eaLnBrk="1" hangingPunct="1">
                <a:spcBef>
                  <a:spcPct val="0"/>
                </a:spcBef>
              </a:pPr>
              <a:t>11</a:t>
            </a:fld>
            <a:endParaRPr lang="en-US" altLang="en-US" smtClean="0"/>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10426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00C9176-3D97-4EEA-94AD-1A5052207D26}" type="datetime1">
              <a:rPr lang="en-US" altLang="en-US" smtClean="0"/>
              <a:pPr eaLnBrk="1" hangingPunct="1">
                <a:spcBef>
                  <a:spcPct val="0"/>
                </a:spcBef>
              </a:pPr>
              <a:t>11/29/2016</a:t>
            </a:fld>
            <a:endParaRPr lang="en-US" altLang="en-US" smtClean="0"/>
          </a:p>
        </p:txBody>
      </p:sp>
      <p:sp>
        <p:nvSpPr>
          <p:cNvPr id="430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5B41237C-4A33-4BA4-931A-BA7D825149DF}" type="slidenum">
              <a:rPr lang="en-US" altLang="en-US" smtClean="0"/>
              <a:pPr eaLnBrk="1" hangingPunct="1">
                <a:spcBef>
                  <a:spcPct val="0"/>
                </a:spcBef>
              </a:pPr>
              <a:t>12</a:t>
            </a:fld>
            <a:endParaRPr lang="en-US" altLang="en-US" smtClean="0"/>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771704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985CB6F-3757-4763-996C-E99AE1A84DDD}" type="datetime1">
              <a:rPr lang="en-US" altLang="en-US" smtClean="0"/>
              <a:pPr eaLnBrk="1" hangingPunct="1">
                <a:spcBef>
                  <a:spcPct val="0"/>
                </a:spcBef>
              </a:pPr>
              <a:t>11/29/2016</a:t>
            </a:fld>
            <a:endParaRPr lang="en-US" altLang="en-US" smtClean="0"/>
          </a:p>
        </p:txBody>
      </p:sp>
      <p:sp>
        <p:nvSpPr>
          <p:cNvPr id="440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4858053-8E00-4E84-A02F-3398535EA4E9}" type="slidenum">
              <a:rPr lang="en-US" altLang="en-US" smtClean="0"/>
              <a:pPr eaLnBrk="1" hangingPunct="1">
                <a:spcBef>
                  <a:spcPct val="0"/>
                </a:spcBef>
              </a:pPr>
              <a:t>13</a:t>
            </a:fld>
            <a:endParaRPr lang="en-US" altLang="en-US" smtClean="0"/>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47162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fld id="{FA7A6BA8-AD52-4B0D-8B2E-40C1788577C1}" type="datetime1">
              <a:rPr lang="en-US" smtClean="0"/>
              <a:pPr>
                <a:defRPr/>
              </a:pPr>
              <a:t>11/29/2016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Dept of C.S.E</a:t>
            </a:r>
          </a:p>
        </p:txBody>
      </p:sp>
      <p:sp>
        <p:nvSpPr>
          <p:cNvPr id="6" name="Rectangle 6"/>
          <p:cNvSpPr>
            <a:spLocks noGrp="1" noChangeArrowheads="1"/>
          </p:cNvSpPr>
          <p:nvPr>
            <p:ph type="sldNum" sz="quarter" idx="12"/>
          </p:nvPr>
        </p:nvSpPr>
        <p:spPr>
          <a:ln/>
        </p:spPr>
        <p:txBody>
          <a:bodyPr/>
          <a:lstStyle>
            <a:lvl1pPr>
              <a:defRPr/>
            </a:lvl1pPr>
          </a:lstStyle>
          <a:p>
            <a:pPr>
              <a:defRPr/>
            </a:pPr>
            <a:fld id="{CC93C647-BEA1-414C-A258-7D141FCB1E54}" type="slidenum">
              <a:rPr lang="en-US"/>
              <a:pPr>
                <a:defRPr/>
              </a:pPr>
              <a:t>‹#›</a:t>
            </a:fld>
            <a:endParaRPr lang="en-US"/>
          </a:p>
        </p:txBody>
      </p:sp>
    </p:spTree>
    <p:extLst>
      <p:ext uri="{BB962C8B-B14F-4D97-AF65-F5344CB8AC3E}">
        <p14:creationId xmlns:p14="http://schemas.microsoft.com/office/powerpoint/2010/main" val="241741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fld id="{717CA328-F75E-40C1-B335-656D8A571F3C}" type="datetime1">
              <a:rPr lang="en-US" smtClean="0"/>
              <a:pPr>
                <a:defRPr/>
              </a:pPr>
              <a:t>11/29/2016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Dept of C.S.E</a:t>
            </a:r>
          </a:p>
        </p:txBody>
      </p:sp>
      <p:sp>
        <p:nvSpPr>
          <p:cNvPr id="6" name="Rectangle 6"/>
          <p:cNvSpPr>
            <a:spLocks noGrp="1" noChangeArrowheads="1"/>
          </p:cNvSpPr>
          <p:nvPr>
            <p:ph type="sldNum" sz="quarter" idx="12"/>
          </p:nvPr>
        </p:nvSpPr>
        <p:spPr>
          <a:ln/>
        </p:spPr>
        <p:txBody>
          <a:bodyPr/>
          <a:lstStyle>
            <a:lvl1pPr>
              <a:defRPr/>
            </a:lvl1pPr>
          </a:lstStyle>
          <a:p>
            <a:pPr>
              <a:defRPr/>
            </a:pPr>
            <a:fld id="{3E743EFB-1E1A-4599-A90A-7854BFE9D82D}" type="slidenum">
              <a:rPr lang="en-US"/>
              <a:pPr>
                <a:defRPr/>
              </a:pPr>
              <a:t>‹#›</a:t>
            </a:fld>
            <a:endParaRPr lang="en-US"/>
          </a:p>
        </p:txBody>
      </p:sp>
    </p:spTree>
    <p:extLst>
      <p:ext uri="{BB962C8B-B14F-4D97-AF65-F5344CB8AC3E}">
        <p14:creationId xmlns:p14="http://schemas.microsoft.com/office/powerpoint/2010/main" val="1752861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fld id="{59F6F851-92C4-40DE-8420-D625A98766A2}" type="datetime1">
              <a:rPr lang="en-US" smtClean="0"/>
              <a:pPr>
                <a:defRPr/>
              </a:pPr>
              <a:t>11/29/2016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Dept of C.S.E</a:t>
            </a:r>
          </a:p>
        </p:txBody>
      </p:sp>
      <p:sp>
        <p:nvSpPr>
          <p:cNvPr id="6" name="Rectangle 6"/>
          <p:cNvSpPr>
            <a:spLocks noGrp="1" noChangeArrowheads="1"/>
          </p:cNvSpPr>
          <p:nvPr>
            <p:ph type="sldNum" sz="quarter" idx="12"/>
          </p:nvPr>
        </p:nvSpPr>
        <p:spPr>
          <a:ln/>
        </p:spPr>
        <p:txBody>
          <a:bodyPr/>
          <a:lstStyle>
            <a:lvl1pPr>
              <a:defRPr/>
            </a:lvl1pPr>
          </a:lstStyle>
          <a:p>
            <a:pPr>
              <a:defRPr/>
            </a:pPr>
            <a:fld id="{C158CBCC-84EA-4DB5-87DD-45547FC6E344}" type="slidenum">
              <a:rPr lang="en-US"/>
              <a:pPr>
                <a:defRPr/>
              </a:pPr>
              <a:t>‹#›</a:t>
            </a:fld>
            <a:endParaRPr lang="en-US"/>
          </a:p>
        </p:txBody>
      </p:sp>
    </p:spTree>
    <p:extLst>
      <p:ext uri="{BB962C8B-B14F-4D97-AF65-F5344CB8AC3E}">
        <p14:creationId xmlns:p14="http://schemas.microsoft.com/office/powerpoint/2010/main" val="3013266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fld id="{00936C85-DAB5-4B5E-A4DE-F3D9F377EB5E}" type="datetime1">
              <a:rPr lang="en-US" smtClean="0"/>
              <a:pPr>
                <a:defRPr/>
              </a:pPr>
              <a:t>11/29/2016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Dept of C.S.E</a:t>
            </a:r>
          </a:p>
        </p:txBody>
      </p:sp>
      <p:sp>
        <p:nvSpPr>
          <p:cNvPr id="6" name="Rectangle 6"/>
          <p:cNvSpPr>
            <a:spLocks noGrp="1" noChangeArrowheads="1"/>
          </p:cNvSpPr>
          <p:nvPr>
            <p:ph type="sldNum" sz="quarter" idx="12"/>
          </p:nvPr>
        </p:nvSpPr>
        <p:spPr>
          <a:ln/>
        </p:spPr>
        <p:txBody>
          <a:bodyPr/>
          <a:lstStyle>
            <a:lvl1pPr>
              <a:defRPr/>
            </a:lvl1pPr>
          </a:lstStyle>
          <a:p>
            <a:pPr>
              <a:defRPr/>
            </a:pPr>
            <a:fld id="{0E873AA7-A683-447B-A158-B3FA01B673D6}" type="slidenum">
              <a:rPr lang="en-US"/>
              <a:pPr>
                <a:defRPr/>
              </a:pPr>
              <a:t>‹#›</a:t>
            </a:fld>
            <a:endParaRPr lang="en-US"/>
          </a:p>
        </p:txBody>
      </p:sp>
    </p:spTree>
    <p:extLst>
      <p:ext uri="{BB962C8B-B14F-4D97-AF65-F5344CB8AC3E}">
        <p14:creationId xmlns:p14="http://schemas.microsoft.com/office/powerpoint/2010/main" val="4231560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ADFA132E-AE16-4C13-9B64-CAA164EC949F}" type="datetime1">
              <a:rPr lang="en-US" smtClean="0"/>
              <a:pPr>
                <a:defRPr/>
              </a:pPr>
              <a:t>11/29/2016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Dept of C.S.E</a:t>
            </a:r>
          </a:p>
        </p:txBody>
      </p:sp>
      <p:sp>
        <p:nvSpPr>
          <p:cNvPr id="6" name="Rectangle 6"/>
          <p:cNvSpPr>
            <a:spLocks noGrp="1" noChangeArrowheads="1"/>
          </p:cNvSpPr>
          <p:nvPr>
            <p:ph type="sldNum" sz="quarter" idx="12"/>
          </p:nvPr>
        </p:nvSpPr>
        <p:spPr>
          <a:ln/>
        </p:spPr>
        <p:txBody>
          <a:bodyPr/>
          <a:lstStyle>
            <a:lvl1pPr>
              <a:defRPr/>
            </a:lvl1pPr>
          </a:lstStyle>
          <a:p>
            <a:pPr>
              <a:defRPr/>
            </a:pPr>
            <a:fld id="{0063DA23-3AC1-4A59-90A6-0DCBCAFC8AEC}" type="slidenum">
              <a:rPr lang="en-US"/>
              <a:pPr>
                <a:defRPr/>
              </a:pPr>
              <a:t>‹#›</a:t>
            </a:fld>
            <a:endParaRPr lang="en-US"/>
          </a:p>
        </p:txBody>
      </p:sp>
    </p:spTree>
    <p:extLst>
      <p:ext uri="{BB962C8B-B14F-4D97-AF65-F5344CB8AC3E}">
        <p14:creationId xmlns:p14="http://schemas.microsoft.com/office/powerpoint/2010/main" val="174161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fld id="{AB833F0A-C5AC-47FC-B102-6B20AA67AA6A}" type="datetime1">
              <a:rPr lang="en-US" smtClean="0"/>
              <a:pPr>
                <a:defRPr/>
              </a:pPr>
              <a:t>11/29/2016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Dept of C.S.E</a:t>
            </a:r>
          </a:p>
        </p:txBody>
      </p:sp>
      <p:sp>
        <p:nvSpPr>
          <p:cNvPr id="7" name="Rectangle 6"/>
          <p:cNvSpPr>
            <a:spLocks noGrp="1" noChangeArrowheads="1"/>
          </p:cNvSpPr>
          <p:nvPr>
            <p:ph type="sldNum" sz="quarter" idx="12"/>
          </p:nvPr>
        </p:nvSpPr>
        <p:spPr>
          <a:ln/>
        </p:spPr>
        <p:txBody>
          <a:bodyPr/>
          <a:lstStyle>
            <a:lvl1pPr>
              <a:defRPr/>
            </a:lvl1pPr>
          </a:lstStyle>
          <a:p>
            <a:pPr>
              <a:defRPr/>
            </a:pPr>
            <a:fld id="{114070AD-26A8-4AD7-8E4A-9BE60E365DE9}" type="slidenum">
              <a:rPr lang="en-US"/>
              <a:pPr>
                <a:defRPr/>
              </a:pPr>
              <a:t>‹#›</a:t>
            </a:fld>
            <a:endParaRPr lang="en-US"/>
          </a:p>
        </p:txBody>
      </p:sp>
    </p:spTree>
    <p:extLst>
      <p:ext uri="{BB962C8B-B14F-4D97-AF65-F5344CB8AC3E}">
        <p14:creationId xmlns:p14="http://schemas.microsoft.com/office/powerpoint/2010/main" val="2242530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fld id="{F67FBFBB-5D8A-45FE-8793-A20558AED0F1}" type="datetime1">
              <a:rPr lang="en-US" smtClean="0"/>
              <a:pPr>
                <a:defRPr/>
              </a:pPr>
              <a:t>11/29/2016</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Dept of C.S.E</a:t>
            </a:r>
          </a:p>
        </p:txBody>
      </p:sp>
      <p:sp>
        <p:nvSpPr>
          <p:cNvPr id="9" name="Rectangle 6"/>
          <p:cNvSpPr>
            <a:spLocks noGrp="1" noChangeArrowheads="1"/>
          </p:cNvSpPr>
          <p:nvPr>
            <p:ph type="sldNum" sz="quarter" idx="12"/>
          </p:nvPr>
        </p:nvSpPr>
        <p:spPr>
          <a:ln/>
        </p:spPr>
        <p:txBody>
          <a:bodyPr/>
          <a:lstStyle>
            <a:lvl1pPr>
              <a:defRPr/>
            </a:lvl1pPr>
          </a:lstStyle>
          <a:p>
            <a:pPr>
              <a:defRPr/>
            </a:pPr>
            <a:fld id="{391170EA-601F-4B88-90F3-2C184D54AE2C}" type="slidenum">
              <a:rPr lang="en-US"/>
              <a:pPr>
                <a:defRPr/>
              </a:pPr>
              <a:t>‹#›</a:t>
            </a:fld>
            <a:endParaRPr lang="en-US"/>
          </a:p>
        </p:txBody>
      </p:sp>
    </p:spTree>
    <p:extLst>
      <p:ext uri="{BB962C8B-B14F-4D97-AF65-F5344CB8AC3E}">
        <p14:creationId xmlns:p14="http://schemas.microsoft.com/office/powerpoint/2010/main" val="2743759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fld id="{E685DAA9-9551-4D63-B0BD-6D9CDDCC6403}" type="datetime1">
              <a:rPr lang="en-US" smtClean="0"/>
              <a:pPr>
                <a:defRPr/>
              </a:pPr>
              <a:t>11/29/2016</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Dept of C.S.E</a:t>
            </a:r>
          </a:p>
        </p:txBody>
      </p:sp>
      <p:sp>
        <p:nvSpPr>
          <p:cNvPr id="5" name="Rectangle 6"/>
          <p:cNvSpPr>
            <a:spLocks noGrp="1" noChangeArrowheads="1"/>
          </p:cNvSpPr>
          <p:nvPr>
            <p:ph type="sldNum" sz="quarter" idx="12"/>
          </p:nvPr>
        </p:nvSpPr>
        <p:spPr>
          <a:ln/>
        </p:spPr>
        <p:txBody>
          <a:bodyPr/>
          <a:lstStyle>
            <a:lvl1pPr>
              <a:defRPr/>
            </a:lvl1pPr>
          </a:lstStyle>
          <a:p>
            <a:pPr>
              <a:defRPr/>
            </a:pPr>
            <a:fld id="{47EABA0C-4149-4E94-BBF6-FB20439EA423}" type="slidenum">
              <a:rPr lang="en-US"/>
              <a:pPr>
                <a:defRPr/>
              </a:pPr>
              <a:t>‹#›</a:t>
            </a:fld>
            <a:endParaRPr lang="en-US"/>
          </a:p>
        </p:txBody>
      </p:sp>
    </p:spTree>
    <p:extLst>
      <p:ext uri="{BB962C8B-B14F-4D97-AF65-F5344CB8AC3E}">
        <p14:creationId xmlns:p14="http://schemas.microsoft.com/office/powerpoint/2010/main" val="1607819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02BFF9E-7C04-47EB-A82E-93F3816BB602}" type="datetime1">
              <a:rPr lang="en-US" smtClean="0"/>
              <a:pPr>
                <a:defRPr/>
              </a:pPr>
              <a:t>11/29/2016</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Dept of C.S.E</a:t>
            </a:r>
          </a:p>
        </p:txBody>
      </p:sp>
      <p:sp>
        <p:nvSpPr>
          <p:cNvPr id="4" name="Rectangle 6"/>
          <p:cNvSpPr>
            <a:spLocks noGrp="1" noChangeArrowheads="1"/>
          </p:cNvSpPr>
          <p:nvPr>
            <p:ph type="sldNum" sz="quarter" idx="12"/>
          </p:nvPr>
        </p:nvSpPr>
        <p:spPr>
          <a:ln/>
        </p:spPr>
        <p:txBody>
          <a:bodyPr/>
          <a:lstStyle>
            <a:lvl1pPr>
              <a:defRPr/>
            </a:lvl1pPr>
          </a:lstStyle>
          <a:p>
            <a:pPr>
              <a:defRPr/>
            </a:pPr>
            <a:fld id="{B068AA84-C434-4F89-BC4F-CC0B14229B20}" type="slidenum">
              <a:rPr lang="en-US"/>
              <a:pPr>
                <a:defRPr/>
              </a:pPr>
              <a:t>‹#›</a:t>
            </a:fld>
            <a:endParaRPr lang="en-US"/>
          </a:p>
        </p:txBody>
      </p:sp>
    </p:spTree>
    <p:extLst>
      <p:ext uri="{BB962C8B-B14F-4D97-AF65-F5344CB8AC3E}">
        <p14:creationId xmlns:p14="http://schemas.microsoft.com/office/powerpoint/2010/main" val="1821147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22A0A8A-DB61-4D40-9433-F9A58A90A6F5}" type="datetime1">
              <a:rPr lang="en-US" smtClean="0"/>
              <a:pPr>
                <a:defRPr/>
              </a:pPr>
              <a:t>11/29/2016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Dept of C.S.E</a:t>
            </a:r>
          </a:p>
        </p:txBody>
      </p:sp>
      <p:sp>
        <p:nvSpPr>
          <p:cNvPr id="7" name="Rectangle 6"/>
          <p:cNvSpPr>
            <a:spLocks noGrp="1" noChangeArrowheads="1"/>
          </p:cNvSpPr>
          <p:nvPr>
            <p:ph type="sldNum" sz="quarter" idx="12"/>
          </p:nvPr>
        </p:nvSpPr>
        <p:spPr>
          <a:ln/>
        </p:spPr>
        <p:txBody>
          <a:bodyPr/>
          <a:lstStyle>
            <a:lvl1pPr>
              <a:defRPr/>
            </a:lvl1pPr>
          </a:lstStyle>
          <a:p>
            <a:pPr>
              <a:defRPr/>
            </a:pPr>
            <a:fld id="{21B5D7B5-3C16-4962-A818-2BC5A3F838AE}" type="slidenum">
              <a:rPr lang="en-US"/>
              <a:pPr>
                <a:defRPr/>
              </a:pPr>
              <a:t>‹#›</a:t>
            </a:fld>
            <a:endParaRPr lang="en-US"/>
          </a:p>
        </p:txBody>
      </p:sp>
    </p:spTree>
    <p:extLst>
      <p:ext uri="{BB962C8B-B14F-4D97-AF65-F5344CB8AC3E}">
        <p14:creationId xmlns:p14="http://schemas.microsoft.com/office/powerpoint/2010/main" val="370220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6EBDA102-7221-48EF-A421-2C93BB83DCB4}" type="datetime1">
              <a:rPr lang="en-US" smtClean="0"/>
              <a:pPr>
                <a:defRPr/>
              </a:pPr>
              <a:t>11/29/2016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Dept of C.S.E</a:t>
            </a:r>
          </a:p>
        </p:txBody>
      </p:sp>
      <p:sp>
        <p:nvSpPr>
          <p:cNvPr id="7" name="Rectangle 6"/>
          <p:cNvSpPr>
            <a:spLocks noGrp="1" noChangeArrowheads="1"/>
          </p:cNvSpPr>
          <p:nvPr>
            <p:ph type="sldNum" sz="quarter" idx="12"/>
          </p:nvPr>
        </p:nvSpPr>
        <p:spPr>
          <a:ln/>
        </p:spPr>
        <p:txBody>
          <a:bodyPr/>
          <a:lstStyle>
            <a:lvl1pPr>
              <a:defRPr/>
            </a:lvl1pPr>
          </a:lstStyle>
          <a:p>
            <a:pPr>
              <a:defRPr/>
            </a:pPr>
            <a:fld id="{E4D83217-5AFA-4C14-992E-C06CD89256C5}" type="slidenum">
              <a:rPr lang="en-US"/>
              <a:pPr>
                <a:defRPr/>
              </a:pPr>
              <a:t>‹#›</a:t>
            </a:fld>
            <a:endParaRPr lang="en-US"/>
          </a:p>
        </p:txBody>
      </p:sp>
    </p:spTree>
    <p:extLst>
      <p:ext uri="{BB962C8B-B14F-4D97-AF65-F5344CB8AC3E}">
        <p14:creationId xmlns:p14="http://schemas.microsoft.com/office/powerpoint/2010/main" val="581878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9328323D-0246-4662-8BFD-006888527F1C}" type="datetime1">
              <a:rPr lang="en-US" smtClean="0"/>
              <a:pPr>
                <a:defRPr/>
              </a:pPr>
              <a:t>11/29/2016</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Dept of C.S.E</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E057AE1-0EE2-4388-ADCA-165A5CC00E1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mindfreakerstuff.com/wp-content/uploads/2013/01/Hierarchical.png"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F18244A2-3F52-4BCA-8220-4395A679D0F9}" type="slidenum">
              <a:rPr lang="en-US" altLang="en-US" sz="1400" smtClean="0"/>
              <a:pPr eaLnBrk="1" hangingPunct="1"/>
              <a:t>1</a:t>
            </a:fld>
            <a:endParaRPr lang="en-US" altLang="en-US" sz="1400" smtClean="0"/>
          </a:p>
        </p:txBody>
      </p:sp>
      <p:sp>
        <p:nvSpPr>
          <p:cNvPr id="2053" name="Rectangle 2"/>
          <p:cNvSpPr>
            <a:spLocks noGrp="1" noChangeArrowheads="1"/>
          </p:cNvSpPr>
          <p:nvPr>
            <p:ph type="title"/>
          </p:nvPr>
        </p:nvSpPr>
        <p:spPr bwMode="auto">
          <a:xfrm>
            <a:off x="457200" y="1600200"/>
            <a:ext cx="8229600" cy="1600200"/>
          </a:xfrm>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3600" dirty="0"/>
              <a:t>Principles </a:t>
            </a:r>
            <a:r>
              <a:rPr lang="en-US" sz="3600" dirty="0" smtClean="0"/>
              <a:t/>
            </a:r>
            <a:br>
              <a:rPr lang="en-US" sz="3600" dirty="0" smtClean="0"/>
            </a:br>
            <a:r>
              <a:rPr lang="en-US" sz="3600" dirty="0" smtClean="0"/>
              <a:t>of </a:t>
            </a:r>
            <a:r>
              <a:rPr lang="en-US" sz="3600" dirty="0"/>
              <a:t/>
            </a:r>
            <a:br>
              <a:rPr lang="en-US" sz="3600" dirty="0"/>
            </a:br>
            <a:r>
              <a:rPr lang="en-US" altLang="en-US" dirty="0" smtClean="0"/>
              <a:t>Object Oriented Programming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20D1C1F5-E521-45FC-80D6-FF2A164C1181}" type="slidenum">
              <a:rPr lang="en-US" altLang="en-US" sz="1400" smtClean="0"/>
              <a:pPr eaLnBrk="1" hangingPunct="1"/>
              <a:t>10</a:t>
            </a:fld>
            <a:endParaRPr lang="en-US" altLang="en-US" sz="1400" smtClean="0"/>
          </a:p>
        </p:txBody>
      </p:sp>
      <p:sp>
        <p:nvSpPr>
          <p:cNvPr id="7173" name="Rectangle 2"/>
          <p:cNvSpPr>
            <a:spLocks noChangeArrowheads="1"/>
          </p:cNvSpPr>
          <p:nvPr/>
        </p:nvSpPr>
        <p:spPr bwMode="auto">
          <a:xfrm>
            <a:off x="346075" y="907594"/>
            <a:ext cx="8797925"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r>
              <a:rPr lang="en-US" altLang="en-US" sz="2200" b="1" dirty="0">
                <a:latin typeface="Calibri" pitchFamily="34" charset="0"/>
              </a:rPr>
              <a:t>Classes :   </a:t>
            </a:r>
          </a:p>
          <a:p>
            <a:pPr eaLnBrk="1" hangingPunct="1"/>
            <a:endParaRPr lang="en-US" altLang="en-US" sz="2200" dirty="0">
              <a:solidFill>
                <a:srgbClr val="993366"/>
              </a:solidFill>
              <a:latin typeface="Calibri" pitchFamily="34" charset="0"/>
            </a:endParaRPr>
          </a:p>
          <a:p>
            <a:pPr eaLnBrk="1" hangingPunct="1">
              <a:buFont typeface="Arial" pitchFamily="34" charset="0"/>
              <a:buChar char="•"/>
            </a:pPr>
            <a:r>
              <a:rPr lang="en-US" altLang="en-US" sz="2200" dirty="0" smtClean="0">
                <a:latin typeface="Calibri" pitchFamily="34" charset="0"/>
              </a:rPr>
              <a:t>  Class is an user defined data type  that consists of data and set of </a:t>
            </a:r>
          </a:p>
          <a:p>
            <a:pPr eaLnBrk="1" hangingPunct="1"/>
            <a:r>
              <a:rPr lang="en-US" altLang="en-US" sz="2200" dirty="0" smtClean="0">
                <a:latin typeface="Calibri" pitchFamily="34" charset="0"/>
              </a:rPr>
              <a:t>   functions that operate on that data.</a:t>
            </a:r>
          </a:p>
          <a:p>
            <a:pPr eaLnBrk="1" hangingPunct="1"/>
            <a:endParaRPr lang="en-US" altLang="en-US" sz="2200" dirty="0" smtClean="0">
              <a:solidFill>
                <a:srgbClr val="000000"/>
              </a:solidFill>
              <a:latin typeface="Calibri" pitchFamily="34" charset="0"/>
              <a:cs typeface="Times New Roman" pitchFamily="18" charset="0"/>
            </a:endParaRPr>
          </a:p>
          <a:p>
            <a:pPr eaLnBrk="1" hangingPunct="1">
              <a:buFont typeface="Arial" pitchFamily="34" charset="0"/>
              <a:buChar char="•"/>
            </a:pPr>
            <a:r>
              <a:rPr lang="en-US" altLang="en-US" sz="2200" dirty="0" smtClean="0">
                <a:latin typeface="Calibri" pitchFamily="34" charset="0"/>
              </a:rPr>
              <a:t>  Objects </a:t>
            </a:r>
            <a:r>
              <a:rPr lang="en-US" altLang="en-US" sz="2200" dirty="0">
                <a:latin typeface="Calibri" pitchFamily="34" charset="0"/>
              </a:rPr>
              <a:t>are variables of the type class. </a:t>
            </a:r>
          </a:p>
          <a:p>
            <a:pPr eaLnBrk="1" hangingPunct="1"/>
            <a:endParaRPr lang="en-US" altLang="en-US" sz="2200" dirty="0">
              <a:latin typeface="Calibri" pitchFamily="34" charset="0"/>
            </a:endParaRPr>
          </a:p>
          <a:p>
            <a:pPr eaLnBrk="1" hangingPunct="1">
              <a:buFont typeface="Arial" pitchFamily="34" charset="0"/>
              <a:buChar char="•"/>
            </a:pPr>
            <a:r>
              <a:rPr lang="en-US" altLang="en-US" sz="2200" dirty="0" smtClean="0">
                <a:latin typeface="Calibri" pitchFamily="34" charset="0"/>
              </a:rPr>
              <a:t>  Once </a:t>
            </a:r>
            <a:r>
              <a:rPr lang="en-US" altLang="en-US" sz="2200" dirty="0">
                <a:latin typeface="Calibri" pitchFamily="34" charset="0"/>
              </a:rPr>
              <a:t>a class has been defined, we can create any number of objects </a:t>
            </a:r>
            <a:r>
              <a:rPr lang="en-US" altLang="en-US" sz="2200" dirty="0" smtClean="0">
                <a:latin typeface="Calibri" pitchFamily="34" charset="0"/>
              </a:rPr>
              <a:t> </a:t>
            </a:r>
          </a:p>
          <a:p>
            <a:pPr eaLnBrk="1" hangingPunct="1"/>
            <a:r>
              <a:rPr lang="en-US" altLang="en-US" sz="2200" dirty="0" smtClean="0">
                <a:latin typeface="Calibri" pitchFamily="34" charset="0"/>
              </a:rPr>
              <a:t>    belonging </a:t>
            </a:r>
            <a:r>
              <a:rPr lang="en-US" altLang="en-US" sz="2200" dirty="0">
                <a:latin typeface="Calibri" pitchFamily="34" charset="0"/>
              </a:rPr>
              <a:t>to that class. </a:t>
            </a:r>
          </a:p>
          <a:p>
            <a:pPr eaLnBrk="1" hangingPunct="1"/>
            <a:endParaRPr lang="en-US" altLang="en-US" sz="2200" dirty="0">
              <a:solidFill>
                <a:srgbClr val="000000"/>
              </a:solidFill>
              <a:latin typeface="Calibri" pitchFamily="34" charset="0"/>
              <a:cs typeface="Times New Roman" pitchFamily="18" charset="0"/>
            </a:endParaRPr>
          </a:p>
          <a:p>
            <a:pPr eaLnBrk="1" hangingPunct="1"/>
            <a:endParaRPr lang="en-US" altLang="en-US" sz="2200" dirty="0">
              <a:latin typeface="Calibri" pitchFamily="34" charset="0"/>
            </a:endParaRPr>
          </a:p>
          <a:p>
            <a:pPr eaLnBrk="1" hangingPunct="1">
              <a:buFont typeface="Arial" pitchFamily="34" charset="0"/>
              <a:buChar char="•"/>
            </a:pPr>
            <a:r>
              <a:rPr lang="en-US" altLang="en-US" sz="2200" dirty="0" smtClean="0">
                <a:latin typeface="Calibri" pitchFamily="34" charset="0"/>
              </a:rPr>
              <a:t>  Internal </a:t>
            </a:r>
            <a:r>
              <a:rPr lang="en-US" altLang="en-US" sz="2200" dirty="0">
                <a:latin typeface="Calibri" pitchFamily="34" charset="0"/>
              </a:rPr>
              <a:t>data of a class – member data</a:t>
            </a:r>
          </a:p>
          <a:p>
            <a:pPr eaLnBrk="1" hangingPunct="1">
              <a:buFont typeface="Arial" pitchFamily="34" charset="0"/>
              <a:buChar char="•"/>
            </a:pPr>
            <a:r>
              <a:rPr lang="en-US" altLang="en-US" sz="2200" dirty="0" smtClean="0">
                <a:latin typeface="Calibri" pitchFamily="34" charset="0"/>
              </a:rPr>
              <a:t>  Internal </a:t>
            </a:r>
            <a:r>
              <a:rPr lang="en-US" altLang="en-US" sz="2200" dirty="0">
                <a:latin typeface="Calibri" pitchFamily="34" charset="0"/>
              </a:rPr>
              <a:t>functions of a class – member functions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01FF1ABF-FD27-4063-B380-FA5300E62F0D}" type="slidenum">
              <a:rPr lang="en-US" altLang="en-US" sz="1400" smtClean="0"/>
              <a:pPr eaLnBrk="1" hangingPunct="1"/>
              <a:t>11</a:t>
            </a:fld>
            <a:endParaRPr lang="en-US" altLang="en-US" sz="1400" smtClean="0"/>
          </a:p>
        </p:txBody>
      </p:sp>
      <p:sp>
        <p:nvSpPr>
          <p:cNvPr id="8197" name="Rectangle 2"/>
          <p:cNvSpPr>
            <a:spLocks noChangeArrowheads="1"/>
          </p:cNvSpPr>
          <p:nvPr/>
        </p:nvSpPr>
        <p:spPr bwMode="auto">
          <a:xfrm>
            <a:off x="533400" y="582324"/>
            <a:ext cx="838200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r>
              <a:rPr lang="en-US" altLang="en-US" sz="2200" b="1" dirty="0">
                <a:latin typeface="Calibri" pitchFamily="34" charset="0"/>
              </a:rPr>
              <a:t>Data Encapsulation :   </a:t>
            </a:r>
          </a:p>
          <a:p>
            <a:pPr eaLnBrk="1" hangingPunct="1"/>
            <a:endParaRPr lang="en-US" altLang="en-US" sz="2200" dirty="0">
              <a:latin typeface="Calibri" pitchFamily="34" charset="0"/>
            </a:endParaRPr>
          </a:p>
          <a:p>
            <a:pPr eaLnBrk="1" hangingPunct="1">
              <a:buFont typeface="Arial" pitchFamily="34" charset="0"/>
              <a:buChar char="•"/>
            </a:pPr>
            <a:r>
              <a:rPr lang="en-US" altLang="en-US" sz="2200" dirty="0" smtClean="0">
                <a:latin typeface="Calibri" pitchFamily="34" charset="0"/>
              </a:rPr>
              <a:t>  The </a:t>
            </a:r>
            <a:r>
              <a:rPr lang="en-US" altLang="en-US" sz="2200" dirty="0">
                <a:latin typeface="Calibri" pitchFamily="34" charset="0"/>
              </a:rPr>
              <a:t>wrapping of data and functions into a single unit (called class) </a:t>
            </a:r>
            <a:endParaRPr lang="en-US" altLang="en-US" sz="2200" dirty="0" smtClean="0">
              <a:latin typeface="Calibri" pitchFamily="34" charset="0"/>
            </a:endParaRPr>
          </a:p>
          <a:p>
            <a:pPr eaLnBrk="1" hangingPunct="1"/>
            <a:r>
              <a:rPr lang="en-US" altLang="en-US" sz="2200" dirty="0" smtClean="0">
                <a:latin typeface="Calibri" pitchFamily="34" charset="0"/>
              </a:rPr>
              <a:t>    is </a:t>
            </a:r>
            <a:r>
              <a:rPr lang="en-US" altLang="en-US" sz="2200" dirty="0">
                <a:latin typeface="Calibri" pitchFamily="34" charset="0"/>
              </a:rPr>
              <a:t>known as encapsulation. </a:t>
            </a:r>
          </a:p>
          <a:p>
            <a:pPr eaLnBrk="1" hangingPunct="1"/>
            <a:endParaRPr lang="en-US" altLang="en-US" sz="2200" dirty="0">
              <a:latin typeface="Calibri" pitchFamily="34" charset="0"/>
            </a:endParaRPr>
          </a:p>
          <a:p>
            <a:pPr eaLnBrk="1" hangingPunct="1">
              <a:buFont typeface="Arial" pitchFamily="34" charset="0"/>
              <a:buChar char="•"/>
            </a:pPr>
            <a:r>
              <a:rPr lang="en-US" altLang="en-US" sz="2200" dirty="0" smtClean="0">
                <a:latin typeface="Calibri" pitchFamily="34" charset="0"/>
              </a:rPr>
              <a:t>  The </a:t>
            </a:r>
            <a:r>
              <a:rPr lang="en-US" altLang="en-US" sz="2200" dirty="0">
                <a:latin typeface="Calibri" pitchFamily="34" charset="0"/>
              </a:rPr>
              <a:t>data is not accessible to the outside world, and only those </a:t>
            </a:r>
            <a:endParaRPr lang="en-US" altLang="en-US" sz="2200" dirty="0" smtClean="0">
              <a:latin typeface="Calibri" pitchFamily="34" charset="0"/>
            </a:endParaRPr>
          </a:p>
          <a:p>
            <a:pPr eaLnBrk="1" hangingPunct="1"/>
            <a:r>
              <a:rPr lang="en-US" altLang="en-US" sz="2200" dirty="0" smtClean="0">
                <a:latin typeface="Calibri" pitchFamily="34" charset="0"/>
              </a:rPr>
              <a:t>    functions </a:t>
            </a:r>
            <a:r>
              <a:rPr lang="en-US" altLang="en-US" sz="2200" dirty="0">
                <a:latin typeface="Calibri" pitchFamily="34" charset="0"/>
              </a:rPr>
              <a:t>which wrapped in the class can access it. </a:t>
            </a:r>
          </a:p>
          <a:p>
            <a:pPr eaLnBrk="1" hangingPunct="1"/>
            <a:endParaRPr lang="en-US" altLang="en-US" sz="2200" dirty="0">
              <a:latin typeface="Calibri" pitchFamily="34" charset="0"/>
            </a:endParaRPr>
          </a:p>
          <a:p>
            <a:pPr marL="233363" indent="-233363" eaLnBrk="1" hangingPunct="1">
              <a:buFont typeface="Arial" pitchFamily="34" charset="0"/>
              <a:buChar char="•"/>
            </a:pPr>
            <a:r>
              <a:rPr lang="en-US" altLang="en-US" sz="2200" dirty="0" smtClean="0">
                <a:latin typeface="Calibri" pitchFamily="34" charset="0"/>
              </a:rPr>
              <a:t>These </a:t>
            </a:r>
            <a:r>
              <a:rPr lang="en-US" altLang="en-US" sz="2200" dirty="0">
                <a:latin typeface="Calibri" pitchFamily="34" charset="0"/>
              </a:rPr>
              <a:t>functions provide the interface between the </a:t>
            </a:r>
            <a:r>
              <a:rPr lang="en-US" altLang="en-US" sz="2200" dirty="0" smtClean="0">
                <a:latin typeface="Calibri" pitchFamily="34" charset="0"/>
              </a:rPr>
              <a:t>objects and outside  world.</a:t>
            </a:r>
            <a:endParaRPr lang="en-US" altLang="en-US" sz="2200" dirty="0">
              <a:latin typeface="Calibri" pitchFamily="34" charset="0"/>
            </a:endParaRPr>
          </a:p>
          <a:p>
            <a:pPr eaLnBrk="1" hangingPunct="1"/>
            <a:endParaRPr lang="en-US" altLang="en-US" sz="2200" dirty="0">
              <a:latin typeface="Calibri" pitchFamily="34" charset="0"/>
            </a:endParaRPr>
          </a:p>
          <a:p>
            <a:pPr eaLnBrk="1" hangingPunct="1">
              <a:buFont typeface="Arial" pitchFamily="34" charset="0"/>
              <a:buChar char="•"/>
            </a:pPr>
            <a:r>
              <a:rPr lang="en-US" altLang="en-US" sz="2200" dirty="0">
                <a:latin typeface="Calibri" pitchFamily="34" charset="0"/>
              </a:rPr>
              <a:t> </a:t>
            </a:r>
            <a:r>
              <a:rPr lang="en-US" altLang="en-US" sz="2200" dirty="0" smtClean="0">
                <a:latin typeface="Calibri" pitchFamily="34" charset="0"/>
              </a:rPr>
              <a:t> This </a:t>
            </a:r>
            <a:r>
              <a:rPr lang="en-US" altLang="en-US" sz="2200" dirty="0">
                <a:latin typeface="Calibri" pitchFamily="34" charset="0"/>
              </a:rPr>
              <a:t>insulation of the data from direct access by the </a:t>
            </a:r>
            <a:r>
              <a:rPr lang="en-US" altLang="en-US" sz="2200" dirty="0" smtClean="0">
                <a:latin typeface="Calibri" pitchFamily="34" charset="0"/>
              </a:rPr>
              <a:t>outside entity </a:t>
            </a:r>
            <a:r>
              <a:rPr lang="en-US" altLang="en-US" sz="2200" dirty="0">
                <a:latin typeface="Calibri" pitchFamily="34" charset="0"/>
              </a:rPr>
              <a:t>is </a:t>
            </a:r>
            <a:endParaRPr lang="en-US" altLang="en-US" sz="2200" dirty="0" smtClean="0">
              <a:latin typeface="Calibri" pitchFamily="34" charset="0"/>
            </a:endParaRPr>
          </a:p>
          <a:p>
            <a:pPr eaLnBrk="1" hangingPunct="1"/>
            <a:r>
              <a:rPr lang="en-US" altLang="en-US" sz="2200" dirty="0" smtClean="0">
                <a:latin typeface="Calibri" pitchFamily="34" charset="0"/>
              </a:rPr>
              <a:t>    called </a:t>
            </a:r>
            <a:r>
              <a:rPr lang="en-US" altLang="en-US" sz="2200" dirty="0">
                <a:latin typeface="Calibri" pitchFamily="34" charset="0"/>
              </a:rPr>
              <a:t>data </a:t>
            </a:r>
            <a:r>
              <a:rPr lang="en-US" altLang="en-US" sz="2200" b="1" u="sng" dirty="0">
                <a:latin typeface="Calibri" pitchFamily="34" charset="0"/>
              </a:rPr>
              <a:t>hiding or information hiding.</a:t>
            </a:r>
          </a:p>
          <a:p>
            <a:pPr eaLnBrk="1" hangingPunct="1"/>
            <a:endParaRPr lang="en-US" altLang="en-US" sz="2200" dirty="0">
              <a:latin typeface="Calibri" pitchFamily="34" charset="0"/>
            </a:endParaRPr>
          </a:p>
          <a:p>
            <a:pPr eaLnBrk="1" hangingPunct="1"/>
            <a:endParaRPr lang="en-US" altLang="en-US" sz="2200" dirty="0">
              <a:latin typeface="Calibri" pitchFamily="34" charset="0"/>
            </a:endParaRPr>
          </a:p>
          <a:p>
            <a:pPr eaLnBrk="1" hangingPunct="1"/>
            <a:endParaRPr lang="en-US" altLang="en-US" sz="2200" dirty="0">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18D6A43E-B12B-44F7-902A-C11433DE8AAE}" type="slidenum">
              <a:rPr lang="en-US" altLang="en-US" sz="1400" smtClean="0"/>
              <a:pPr eaLnBrk="1" hangingPunct="1"/>
              <a:t>12</a:t>
            </a:fld>
            <a:endParaRPr lang="en-US" altLang="en-US" sz="1400" smtClean="0"/>
          </a:p>
        </p:txBody>
      </p:sp>
      <p:sp>
        <p:nvSpPr>
          <p:cNvPr id="9221" name="Rectangle 2"/>
          <p:cNvSpPr>
            <a:spLocks noChangeArrowheads="1"/>
          </p:cNvSpPr>
          <p:nvPr/>
        </p:nvSpPr>
        <p:spPr bwMode="auto">
          <a:xfrm>
            <a:off x="228600" y="0"/>
            <a:ext cx="8915400"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r>
              <a:rPr lang="en-US" altLang="en-US" b="1" dirty="0">
                <a:latin typeface="Calibri" pitchFamily="34" charset="0"/>
              </a:rPr>
              <a:t>Data </a:t>
            </a:r>
            <a:r>
              <a:rPr lang="en-US" altLang="en-US" b="1" dirty="0" smtClean="0">
                <a:latin typeface="Calibri" pitchFamily="34" charset="0"/>
              </a:rPr>
              <a:t>Abstraction</a:t>
            </a:r>
            <a:endParaRPr lang="en-US" altLang="en-US" b="1" dirty="0">
              <a:latin typeface="Calibri" pitchFamily="34" charset="0"/>
            </a:endParaRPr>
          </a:p>
          <a:p>
            <a:pPr algn="just" eaLnBrk="1" hangingPunct="1"/>
            <a:endParaRPr lang="en-US" altLang="en-US" dirty="0">
              <a:solidFill>
                <a:srgbClr val="993366"/>
              </a:solidFill>
              <a:latin typeface="Calibri" pitchFamily="34" charset="0"/>
            </a:endParaRPr>
          </a:p>
          <a:p>
            <a:pPr marL="233363" indent="-233363" algn="just">
              <a:buFont typeface="Wingdings" pitchFamily="2" charset="2"/>
              <a:buChar char="§"/>
            </a:pPr>
            <a:r>
              <a:rPr lang="en-US" sz="2200" dirty="0" smtClean="0">
                <a:latin typeface="Calibri" pitchFamily="34" charset="0"/>
              </a:rPr>
              <a:t>Data abstraction refers to, providing only essential information to the outside   world and hiding their background details, i.e., to represent the needed      information in program without presenting the details.</a:t>
            </a:r>
          </a:p>
          <a:p>
            <a:pPr marL="233363" indent="-233363" algn="just">
              <a:buFont typeface="Wingdings" pitchFamily="2" charset="2"/>
              <a:buChar char="§"/>
            </a:pPr>
            <a:endParaRPr lang="en-US" sz="2200" dirty="0" smtClean="0">
              <a:latin typeface="Calibri" pitchFamily="34" charset="0"/>
            </a:endParaRPr>
          </a:p>
          <a:p>
            <a:pPr marL="233363" indent="-233363" algn="just">
              <a:buFont typeface="Wingdings" pitchFamily="2" charset="2"/>
              <a:buChar char="§"/>
            </a:pPr>
            <a:r>
              <a:rPr lang="en-US" sz="2200" dirty="0" smtClean="0">
                <a:latin typeface="Calibri" pitchFamily="34" charset="0"/>
              </a:rPr>
              <a:t>Data abstraction is a programming (and design) technique that relies on the separation of interface and implementation.</a:t>
            </a:r>
          </a:p>
          <a:p>
            <a:pPr marL="233363" indent="-233363" algn="just">
              <a:buFont typeface="Wingdings" pitchFamily="2" charset="2"/>
              <a:buChar char="§"/>
            </a:pPr>
            <a:endParaRPr lang="en-US" sz="2200" dirty="0" smtClean="0">
              <a:latin typeface="Calibri" pitchFamily="34" charset="0"/>
            </a:endParaRPr>
          </a:p>
          <a:p>
            <a:pPr marL="233363" indent="-233363" algn="just">
              <a:buFont typeface="Wingdings" pitchFamily="2" charset="2"/>
              <a:buChar char="§"/>
            </a:pPr>
            <a:r>
              <a:rPr lang="en-US" sz="2200" dirty="0" smtClean="0">
                <a:latin typeface="Calibri" pitchFamily="34" charset="0"/>
              </a:rPr>
              <a:t> C++ classes provides great level of </a:t>
            </a:r>
            <a:r>
              <a:rPr lang="en-US" sz="2200" b="1" dirty="0" smtClean="0">
                <a:latin typeface="Calibri" pitchFamily="34" charset="0"/>
              </a:rPr>
              <a:t>data abstraction</a:t>
            </a:r>
            <a:r>
              <a:rPr lang="en-US" sz="2200" dirty="0" smtClean="0">
                <a:latin typeface="Calibri" pitchFamily="34" charset="0"/>
              </a:rPr>
              <a:t>.</a:t>
            </a:r>
          </a:p>
          <a:p>
            <a:pPr marL="233363" indent="-233363" algn="just">
              <a:buFont typeface="Wingdings" pitchFamily="2" charset="2"/>
              <a:buChar char="§"/>
            </a:pPr>
            <a:endParaRPr lang="en-US" sz="2200" dirty="0" smtClean="0">
              <a:latin typeface="Calibri" pitchFamily="34" charset="0"/>
            </a:endParaRPr>
          </a:p>
          <a:p>
            <a:pPr marL="233363" indent="-233363" algn="just">
              <a:buFont typeface="Wingdings" pitchFamily="2" charset="2"/>
              <a:buChar char="§"/>
            </a:pPr>
            <a:r>
              <a:rPr lang="en-US" sz="2200" dirty="0" smtClean="0">
                <a:latin typeface="Calibri" pitchFamily="34" charset="0"/>
              </a:rPr>
              <a:t>Classes provide sufficient public methods to the outside world to play with the functionality of the object and to manipulate object data without actually knowing how class has been implemented internally.</a:t>
            </a:r>
            <a:endParaRPr lang="en-US" altLang="en-US" sz="2200" dirty="0" smtClean="0">
              <a:latin typeface="Calibri" pitchFamily="34" charset="0"/>
            </a:endParaRPr>
          </a:p>
          <a:p>
            <a:pPr marL="233363" indent="-233363" algn="just" eaLnBrk="1" hangingPunct="1"/>
            <a:endParaRPr lang="en-US" altLang="en-US" sz="2000" dirty="0">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27341FF2-189C-4DFF-9333-C0D1E11CD314}" type="slidenum">
              <a:rPr lang="en-US" altLang="en-US" sz="1400" smtClean="0"/>
              <a:pPr eaLnBrk="1" hangingPunct="1"/>
              <a:t>13</a:t>
            </a:fld>
            <a:endParaRPr lang="en-US" altLang="en-US" sz="1400" smtClean="0"/>
          </a:p>
        </p:txBody>
      </p:sp>
      <p:sp>
        <p:nvSpPr>
          <p:cNvPr id="10245" name="Rectangle 2"/>
          <p:cNvSpPr>
            <a:spLocks noChangeArrowheads="1"/>
          </p:cNvSpPr>
          <p:nvPr/>
        </p:nvSpPr>
        <p:spPr bwMode="auto">
          <a:xfrm>
            <a:off x="533400" y="217201"/>
            <a:ext cx="861060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r>
              <a:rPr lang="en-US" altLang="en-US" sz="2200" b="1" dirty="0" smtClean="0">
                <a:latin typeface="Calibri" pitchFamily="34" charset="0"/>
              </a:rPr>
              <a:t>Inheritance  </a:t>
            </a:r>
            <a:endParaRPr lang="en-US" altLang="en-US" sz="2200" b="1" dirty="0">
              <a:latin typeface="Calibri" pitchFamily="34" charset="0"/>
            </a:endParaRPr>
          </a:p>
          <a:p>
            <a:pPr eaLnBrk="1" hangingPunct="1"/>
            <a:endParaRPr lang="en-US" altLang="en-US" sz="2200" dirty="0">
              <a:latin typeface="Calibri" pitchFamily="34" charset="0"/>
            </a:endParaRPr>
          </a:p>
          <a:p>
            <a:pPr eaLnBrk="1" hangingPunct="1">
              <a:buFont typeface="Arial" pitchFamily="34" charset="0"/>
              <a:buChar char="•"/>
            </a:pPr>
            <a:r>
              <a:rPr lang="en-US" altLang="en-US" sz="2200" dirty="0" smtClean="0">
                <a:latin typeface="Calibri" pitchFamily="34" charset="0"/>
              </a:rPr>
              <a:t>   Inheritance </a:t>
            </a:r>
            <a:r>
              <a:rPr lang="en-US" altLang="en-US" sz="2200" dirty="0">
                <a:latin typeface="Calibri" pitchFamily="34" charset="0"/>
              </a:rPr>
              <a:t>is the process by which objects of one class acquire the </a:t>
            </a:r>
            <a:endParaRPr lang="en-US" altLang="en-US" sz="2200" dirty="0" smtClean="0">
              <a:latin typeface="Calibri" pitchFamily="34" charset="0"/>
            </a:endParaRPr>
          </a:p>
          <a:p>
            <a:pPr eaLnBrk="1" hangingPunct="1"/>
            <a:r>
              <a:rPr lang="en-US" altLang="en-US" sz="2200" dirty="0" smtClean="0">
                <a:latin typeface="Calibri" pitchFamily="34" charset="0"/>
              </a:rPr>
              <a:t>    properties </a:t>
            </a:r>
            <a:r>
              <a:rPr lang="en-US" altLang="en-US" sz="2200" dirty="0">
                <a:latin typeface="Calibri" pitchFamily="34" charset="0"/>
              </a:rPr>
              <a:t>of   another class</a:t>
            </a:r>
            <a:r>
              <a:rPr lang="en-US" altLang="en-US" sz="2200" dirty="0" smtClean="0">
                <a:latin typeface="Calibri" pitchFamily="34" charset="0"/>
              </a:rPr>
              <a:t>.</a:t>
            </a:r>
          </a:p>
          <a:p>
            <a:pPr eaLnBrk="1" hangingPunct="1"/>
            <a:endParaRPr lang="en-US" altLang="en-US" sz="2200" dirty="0" smtClean="0">
              <a:latin typeface="Calibri" pitchFamily="34" charset="0"/>
            </a:endParaRPr>
          </a:p>
          <a:p>
            <a:pPr eaLnBrk="1" hangingPunct="1">
              <a:buFont typeface="Arial" pitchFamily="34" charset="0"/>
              <a:buChar char="•"/>
            </a:pPr>
            <a:r>
              <a:rPr lang="en-US" altLang="en-US" sz="2200" dirty="0" smtClean="0">
                <a:latin typeface="Calibri" pitchFamily="34" charset="0"/>
              </a:rPr>
              <a:t>  This is possible by deriving a new class from the existing one. (Base </a:t>
            </a:r>
          </a:p>
          <a:p>
            <a:pPr eaLnBrk="1" hangingPunct="1"/>
            <a:r>
              <a:rPr lang="en-US" altLang="en-US" sz="2200" dirty="0" smtClean="0">
                <a:latin typeface="Calibri" pitchFamily="34" charset="0"/>
              </a:rPr>
              <a:t>    class and derived class)</a:t>
            </a:r>
          </a:p>
          <a:p>
            <a:pPr eaLnBrk="1" hangingPunct="1"/>
            <a:endParaRPr lang="en-US" altLang="en-US" sz="2200" dirty="0" smtClean="0">
              <a:latin typeface="Calibri" pitchFamily="34" charset="0"/>
            </a:endParaRPr>
          </a:p>
          <a:p>
            <a:pPr eaLnBrk="1" hangingPunct="1">
              <a:buFont typeface="Arial" pitchFamily="34" charset="0"/>
              <a:buChar char="•"/>
            </a:pPr>
            <a:r>
              <a:rPr lang="en-US" altLang="en-US" sz="2200" dirty="0" smtClean="0">
                <a:latin typeface="Calibri" pitchFamily="34" charset="0"/>
              </a:rPr>
              <a:t>   The new class will have the combined features of itself and its parent </a:t>
            </a:r>
          </a:p>
          <a:p>
            <a:pPr eaLnBrk="1" hangingPunct="1"/>
            <a:r>
              <a:rPr lang="en-US" altLang="en-US" sz="2200" dirty="0" smtClean="0">
                <a:latin typeface="Calibri" pitchFamily="34" charset="0"/>
              </a:rPr>
              <a:t>     class. </a:t>
            </a:r>
          </a:p>
          <a:p>
            <a:pPr eaLnBrk="1" hangingPunct="1"/>
            <a:endParaRPr lang="en-US" altLang="en-US" sz="2200" dirty="0" smtClean="0">
              <a:latin typeface="Calibri" pitchFamily="34" charset="0"/>
            </a:endParaRPr>
          </a:p>
          <a:p>
            <a:pPr eaLnBrk="1" hangingPunct="1">
              <a:buFont typeface="Arial" pitchFamily="34" charset="0"/>
              <a:buChar char="•"/>
            </a:pPr>
            <a:r>
              <a:rPr lang="en-US" altLang="en-US" sz="2200" dirty="0" smtClean="0">
                <a:latin typeface="Calibri" pitchFamily="34" charset="0"/>
              </a:rPr>
              <a:t>  It </a:t>
            </a:r>
            <a:r>
              <a:rPr lang="en-US" altLang="en-US" sz="2200" dirty="0">
                <a:latin typeface="Calibri" pitchFamily="34" charset="0"/>
              </a:rPr>
              <a:t>supports the concept of hierarchical classification. </a:t>
            </a:r>
          </a:p>
          <a:p>
            <a:pPr eaLnBrk="1" hangingPunct="1"/>
            <a:endParaRPr lang="en-US" altLang="en-US" sz="2200" dirty="0">
              <a:latin typeface="Calibri" pitchFamily="34" charset="0"/>
            </a:endParaRPr>
          </a:p>
          <a:p>
            <a:pPr eaLnBrk="1" hangingPunct="1">
              <a:buFont typeface="Arial" pitchFamily="34" charset="0"/>
              <a:buChar char="•"/>
            </a:pPr>
            <a:r>
              <a:rPr lang="en-US" altLang="en-US" sz="2200" dirty="0" smtClean="0">
                <a:latin typeface="Calibri" pitchFamily="34" charset="0"/>
              </a:rPr>
              <a:t>  In </a:t>
            </a:r>
            <a:r>
              <a:rPr lang="en-US" altLang="en-US" sz="2200" dirty="0">
                <a:latin typeface="Calibri" pitchFamily="34" charset="0"/>
              </a:rPr>
              <a:t>OOP, the concept of inheritance provides the idea of reusability. </a:t>
            </a:r>
          </a:p>
          <a:p>
            <a:pPr eaLnBrk="1" hangingPunct="1"/>
            <a:endParaRPr lang="en-US" altLang="en-US" sz="2200" dirty="0">
              <a:latin typeface="Calibri" pitchFamily="34" charset="0"/>
            </a:endParaRPr>
          </a:p>
          <a:p>
            <a:pPr eaLnBrk="1" hangingPunct="1"/>
            <a:endParaRPr lang="en-US" altLang="en-US" sz="2200" dirty="0">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068AA84-C434-4F89-BC4F-CC0B14229B20}" type="slidenum">
              <a:rPr lang="en-US" smtClean="0"/>
              <a:pPr>
                <a:defRPr/>
              </a:pPr>
              <a:t>14</a:t>
            </a:fld>
            <a:endParaRPr lang="en-US"/>
          </a:p>
        </p:txBody>
      </p:sp>
      <p:pic>
        <p:nvPicPr>
          <p:cNvPr id="1026" name="Picture 2" descr="http://lh6.ggpht.com/-_o70TClHQX8/T2BHuZVggKI/AAAAAAAAB3g/DwJamEzxhpU/inheritance_thumb%25255B5%25255D.png?imgmax=800"/>
          <p:cNvPicPr>
            <a:picLocks noChangeAspect="1" noChangeArrowheads="1"/>
          </p:cNvPicPr>
          <p:nvPr/>
        </p:nvPicPr>
        <p:blipFill>
          <a:blip r:embed="rId2" cstate="print"/>
          <a:srcRect/>
          <a:stretch>
            <a:fillRect/>
          </a:stretch>
        </p:blipFill>
        <p:spPr bwMode="auto">
          <a:xfrm>
            <a:off x="457200" y="304800"/>
            <a:ext cx="8153400" cy="63246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27341FF2-189C-4DFF-9333-C0D1E11CD314}" type="slidenum">
              <a:rPr lang="en-US" altLang="en-US" sz="1400" smtClean="0"/>
              <a:pPr eaLnBrk="1" hangingPunct="1"/>
              <a:t>15</a:t>
            </a:fld>
            <a:endParaRPr lang="en-US" altLang="en-US" sz="1400" smtClean="0"/>
          </a:p>
        </p:txBody>
      </p:sp>
      <p:sp>
        <p:nvSpPr>
          <p:cNvPr id="10245" name="Rectangle 2"/>
          <p:cNvSpPr>
            <a:spLocks noChangeArrowheads="1"/>
          </p:cNvSpPr>
          <p:nvPr/>
        </p:nvSpPr>
        <p:spPr bwMode="auto">
          <a:xfrm>
            <a:off x="533400" y="0"/>
            <a:ext cx="8610600" cy="652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r>
              <a:rPr lang="en-US" altLang="en-US" sz="2200" b="1" dirty="0" smtClean="0">
                <a:latin typeface="Calibri" pitchFamily="34" charset="0"/>
              </a:rPr>
              <a:t>Inheritance  </a:t>
            </a:r>
            <a:endParaRPr lang="en-US" altLang="en-US" sz="2200" b="1" dirty="0">
              <a:latin typeface="Calibri" pitchFamily="34" charset="0"/>
            </a:endParaRPr>
          </a:p>
          <a:p>
            <a:pPr algn="just" eaLnBrk="1" hangingPunct="1"/>
            <a:endParaRPr lang="en-US" altLang="en-US" sz="2200" dirty="0">
              <a:latin typeface="Calibri" pitchFamily="34" charset="0"/>
            </a:endParaRPr>
          </a:p>
          <a:p>
            <a:pPr algn="just"/>
            <a:r>
              <a:rPr lang="en-US" sz="2200" b="1" dirty="0" smtClean="0">
                <a:latin typeface="Calibri" pitchFamily="34" charset="0"/>
              </a:rPr>
              <a:t>Base &amp; Derived Classes:</a:t>
            </a:r>
          </a:p>
          <a:p>
            <a:pPr algn="just"/>
            <a:endParaRPr lang="en-US" sz="2200" dirty="0" smtClean="0">
              <a:latin typeface="Calibri" pitchFamily="34" charset="0"/>
            </a:endParaRPr>
          </a:p>
          <a:p>
            <a:pPr marL="282575" indent="-282575" algn="just">
              <a:buFont typeface="Wingdings" pitchFamily="2" charset="2"/>
              <a:buChar char="§"/>
            </a:pPr>
            <a:r>
              <a:rPr lang="en-US" sz="2200" dirty="0" smtClean="0">
                <a:latin typeface="Calibri" pitchFamily="34" charset="0"/>
              </a:rPr>
              <a:t> A class can be derived from more than one classes, which means it can inherit data and functions from multiple base classes. </a:t>
            </a:r>
          </a:p>
          <a:p>
            <a:pPr marL="282575" indent="-282575" algn="just">
              <a:buFont typeface="Wingdings" pitchFamily="2" charset="2"/>
              <a:buChar char="§"/>
            </a:pPr>
            <a:endParaRPr lang="en-US" sz="2200" dirty="0" smtClean="0">
              <a:latin typeface="Calibri" pitchFamily="34" charset="0"/>
            </a:endParaRPr>
          </a:p>
          <a:p>
            <a:pPr marL="282575" indent="-282575" algn="just">
              <a:buFont typeface="Wingdings" pitchFamily="2" charset="2"/>
              <a:buChar char="§"/>
            </a:pPr>
            <a:r>
              <a:rPr lang="en-US" sz="2200" dirty="0" smtClean="0">
                <a:latin typeface="Calibri" pitchFamily="34" charset="0"/>
              </a:rPr>
              <a:t>To define a derived class, we use a class derivation list to specify the base class(</a:t>
            </a:r>
            <a:r>
              <a:rPr lang="en-US" sz="2200" dirty="0" err="1" smtClean="0">
                <a:latin typeface="Calibri" pitchFamily="34" charset="0"/>
              </a:rPr>
              <a:t>es</a:t>
            </a:r>
            <a:r>
              <a:rPr lang="en-US" sz="2200" dirty="0" smtClean="0">
                <a:latin typeface="Calibri" pitchFamily="34" charset="0"/>
              </a:rPr>
              <a:t>). A class derivation list names one or more base classes and has the form:</a:t>
            </a:r>
          </a:p>
          <a:p>
            <a:pPr marL="282575" indent="-282575" algn="just">
              <a:buFont typeface="Wingdings" pitchFamily="2" charset="2"/>
              <a:buChar char="§"/>
            </a:pPr>
            <a:endParaRPr lang="en-US" sz="2200" b="1" dirty="0" smtClean="0">
              <a:solidFill>
                <a:srgbClr val="C00000"/>
              </a:solidFill>
              <a:latin typeface="Calibri" pitchFamily="34" charset="0"/>
            </a:endParaRPr>
          </a:p>
          <a:p>
            <a:pPr algn="just"/>
            <a:r>
              <a:rPr lang="en-US" sz="2200" b="1" dirty="0" smtClean="0">
                <a:solidFill>
                  <a:srgbClr val="C00000"/>
                </a:solidFill>
                <a:latin typeface="Calibri" pitchFamily="34" charset="0"/>
              </a:rPr>
              <a:t>               class derived-class: access-specifier base-class</a:t>
            </a:r>
          </a:p>
          <a:p>
            <a:pPr algn="just"/>
            <a:endParaRPr lang="en-US" sz="2200" b="1" dirty="0" smtClean="0">
              <a:solidFill>
                <a:srgbClr val="C00000"/>
              </a:solidFill>
              <a:latin typeface="Calibri" pitchFamily="34" charset="0"/>
            </a:endParaRPr>
          </a:p>
          <a:p>
            <a:pPr algn="just"/>
            <a:r>
              <a:rPr lang="en-US" sz="2200" b="1" dirty="0" smtClean="0">
                <a:latin typeface="Calibri" pitchFamily="34" charset="0"/>
              </a:rPr>
              <a:t>  Where:</a:t>
            </a:r>
          </a:p>
          <a:p>
            <a:pPr algn="just"/>
            <a:endParaRPr lang="en-US" sz="2200" b="1" dirty="0" smtClean="0">
              <a:latin typeface="Calibri" pitchFamily="34" charset="0"/>
            </a:endParaRPr>
          </a:p>
          <a:p>
            <a:pPr marL="282575" algn="just">
              <a:buFont typeface="Wingdings" pitchFamily="2" charset="2"/>
              <a:buChar char="Ø"/>
            </a:pPr>
            <a:r>
              <a:rPr lang="en-US" sz="2200" b="1" dirty="0" smtClean="0">
                <a:solidFill>
                  <a:schemeClr val="accent2"/>
                </a:solidFill>
                <a:latin typeface="Calibri" pitchFamily="34" charset="0"/>
              </a:rPr>
              <a:t>  derived-class</a:t>
            </a:r>
            <a:r>
              <a:rPr lang="en-US" sz="2200" dirty="0" smtClean="0">
                <a:latin typeface="Calibri" pitchFamily="34" charset="0"/>
              </a:rPr>
              <a:t> is the name of the child class.</a:t>
            </a:r>
          </a:p>
          <a:p>
            <a:pPr marL="349250" indent="-66675" algn="just">
              <a:buFont typeface="Wingdings" pitchFamily="2" charset="2"/>
              <a:buChar char="Ø"/>
            </a:pPr>
            <a:r>
              <a:rPr lang="en-US" sz="2200" dirty="0" smtClean="0">
                <a:latin typeface="Calibri" pitchFamily="34" charset="0"/>
              </a:rPr>
              <a:t>  </a:t>
            </a:r>
            <a:r>
              <a:rPr lang="en-US" sz="2200" b="1" dirty="0" smtClean="0">
                <a:solidFill>
                  <a:schemeClr val="accent2"/>
                </a:solidFill>
                <a:latin typeface="Calibri" pitchFamily="34" charset="0"/>
              </a:rPr>
              <a:t>access-specifier</a:t>
            </a:r>
            <a:r>
              <a:rPr lang="en-US" sz="2200" dirty="0" smtClean="0">
                <a:latin typeface="Calibri" pitchFamily="34" charset="0"/>
              </a:rPr>
              <a:t> is one of </a:t>
            </a:r>
            <a:r>
              <a:rPr lang="en-US" sz="2200" b="1" dirty="0" smtClean="0">
                <a:latin typeface="Calibri" pitchFamily="34" charset="0"/>
              </a:rPr>
              <a:t>public, protected,</a:t>
            </a:r>
            <a:r>
              <a:rPr lang="en-US" sz="2200" dirty="0" smtClean="0">
                <a:latin typeface="Calibri" pitchFamily="34" charset="0"/>
              </a:rPr>
              <a:t> or </a:t>
            </a:r>
            <a:r>
              <a:rPr lang="en-US" sz="2200" b="1" dirty="0" smtClean="0">
                <a:latin typeface="Calibri" pitchFamily="34" charset="0"/>
              </a:rPr>
              <a:t>private</a:t>
            </a:r>
          </a:p>
          <a:p>
            <a:pPr marL="349250" indent="-66675" algn="just">
              <a:buFont typeface="Wingdings" pitchFamily="2" charset="2"/>
              <a:buChar char="Ø"/>
            </a:pPr>
            <a:r>
              <a:rPr lang="en-US" sz="2200" dirty="0" smtClean="0">
                <a:latin typeface="Calibri" pitchFamily="34" charset="0"/>
              </a:rPr>
              <a:t>  </a:t>
            </a:r>
            <a:r>
              <a:rPr lang="en-US" sz="2200" b="1" dirty="0" smtClean="0">
                <a:solidFill>
                  <a:schemeClr val="accent2"/>
                </a:solidFill>
                <a:latin typeface="Calibri" pitchFamily="34" charset="0"/>
              </a:rPr>
              <a:t>base-class</a:t>
            </a:r>
            <a:r>
              <a:rPr lang="en-US" sz="2200" dirty="0" smtClean="0">
                <a:latin typeface="Calibri" pitchFamily="34" charset="0"/>
              </a:rPr>
              <a:t> is the name of a previously defined parent class. </a:t>
            </a:r>
          </a:p>
          <a:p>
            <a:pPr marL="349250" indent="-66675" algn="just">
              <a:buFont typeface="Wingdings" pitchFamily="2" charset="2"/>
              <a:buChar char="Ø"/>
            </a:pPr>
            <a:r>
              <a:rPr lang="en-US" sz="2200" dirty="0" smtClean="0">
                <a:latin typeface="Calibri" pitchFamily="34" charset="0"/>
              </a:rPr>
              <a:t> If the access-specifier is not used, then it is </a:t>
            </a:r>
            <a:r>
              <a:rPr lang="en-US" sz="2200" b="1" dirty="0" smtClean="0">
                <a:solidFill>
                  <a:schemeClr val="accent2"/>
                </a:solidFill>
                <a:latin typeface="Calibri" pitchFamily="34" charset="0"/>
              </a:rPr>
              <a:t>private by default</a:t>
            </a:r>
            <a:r>
              <a:rPr lang="en-US" sz="2200" dirty="0" smtClean="0">
                <a:latin typeface="Calibri" pitchFamily="34" charset="0"/>
              </a:rPr>
              <a:t>.</a:t>
            </a:r>
            <a:endParaRPr lang="en-US" sz="2200" dirty="0">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27341FF2-189C-4DFF-9333-C0D1E11CD314}" type="slidenum">
              <a:rPr lang="en-US" altLang="en-US" sz="1400" smtClean="0"/>
              <a:pPr eaLnBrk="1" hangingPunct="1"/>
              <a:t>16</a:t>
            </a:fld>
            <a:endParaRPr lang="en-US" altLang="en-US" sz="1400" smtClean="0"/>
          </a:p>
        </p:txBody>
      </p:sp>
      <p:sp>
        <p:nvSpPr>
          <p:cNvPr id="10245" name="Rectangle 2"/>
          <p:cNvSpPr>
            <a:spLocks noChangeArrowheads="1"/>
          </p:cNvSpPr>
          <p:nvPr/>
        </p:nvSpPr>
        <p:spPr bwMode="auto">
          <a:xfrm>
            <a:off x="228600" y="164604"/>
            <a:ext cx="8610600" cy="661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r>
              <a:rPr lang="en-US" altLang="en-US" sz="2200" b="1" dirty="0" smtClean="0">
                <a:latin typeface="Calibri" pitchFamily="34" charset="0"/>
              </a:rPr>
              <a:t>Inheritance  </a:t>
            </a:r>
            <a:endParaRPr lang="en-US" altLang="en-US" sz="2200" b="1" dirty="0">
              <a:latin typeface="Calibri" pitchFamily="34" charset="0"/>
            </a:endParaRPr>
          </a:p>
          <a:p>
            <a:pPr algn="just" eaLnBrk="1" hangingPunct="1"/>
            <a:endParaRPr lang="en-US" altLang="en-US" sz="2200" dirty="0">
              <a:latin typeface="Calibri" pitchFamily="34" charset="0"/>
            </a:endParaRPr>
          </a:p>
          <a:p>
            <a:r>
              <a:rPr lang="en-US" sz="2000" b="1" dirty="0" smtClean="0"/>
              <a:t>class Shape </a:t>
            </a:r>
          </a:p>
          <a:p>
            <a:r>
              <a:rPr lang="en-US" sz="2000" b="1" dirty="0" smtClean="0"/>
              <a:t>{ </a:t>
            </a:r>
          </a:p>
          <a:p>
            <a:r>
              <a:rPr lang="en-US" sz="2000" b="1" dirty="0" smtClean="0"/>
              <a:t>    </a:t>
            </a:r>
            <a:r>
              <a:rPr lang="en-US" sz="2000" b="1" dirty="0" smtClean="0">
                <a:solidFill>
                  <a:srgbClr val="C00000"/>
                </a:solidFill>
              </a:rPr>
              <a:t>protected: </a:t>
            </a:r>
          </a:p>
          <a:p>
            <a:r>
              <a:rPr lang="en-US" sz="2000" b="1" dirty="0" smtClean="0"/>
              <a:t>	 float width, height; </a:t>
            </a:r>
          </a:p>
          <a:p>
            <a:r>
              <a:rPr lang="en-US" sz="2000" b="1" dirty="0" smtClean="0">
                <a:solidFill>
                  <a:srgbClr val="C00000"/>
                </a:solidFill>
              </a:rPr>
              <a:t>    public:</a:t>
            </a:r>
          </a:p>
          <a:p>
            <a:r>
              <a:rPr lang="en-US" sz="2000" b="1" dirty="0" smtClean="0"/>
              <a:t>	 void </a:t>
            </a:r>
            <a:r>
              <a:rPr lang="en-US" sz="2000" b="1" dirty="0" err="1" smtClean="0"/>
              <a:t>set_data</a:t>
            </a:r>
            <a:r>
              <a:rPr lang="en-US" sz="2000" b="1" dirty="0" smtClean="0"/>
              <a:t> (float a, float b)</a:t>
            </a:r>
          </a:p>
          <a:p>
            <a:r>
              <a:rPr lang="en-US" sz="2000" b="1" dirty="0" smtClean="0"/>
              <a:t>   	{ </a:t>
            </a:r>
          </a:p>
          <a:p>
            <a:r>
              <a:rPr lang="en-US" sz="2000" b="1" dirty="0" smtClean="0"/>
              <a:t>		width = a; height = b;</a:t>
            </a:r>
          </a:p>
          <a:p>
            <a:r>
              <a:rPr lang="en-US" sz="2000" b="1" dirty="0" smtClean="0"/>
              <a:t>	 } </a:t>
            </a:r>
          </a:p>
          <a:p>
            <a:r>
              <a:rPr lang="en-US" sz="2000" b="1" dirty="0" smtClean="0"/>
              <a:t>}; </a:t>
            </a:r>
          </a:p>
          <a:p>
            <a:endParaRPr lang="en-US" sz="2000" b="1" dirty="0" smtClean="0"/>
          </a:p>
          <a:p>
            <a:r>
              <a:rPr lang="en-US" sz="2000" b="1" dirty="0" smtClean="0">
                <a:solidFill>
                  <a:schemeClr val="accent2"/>
                </a:solidFill>
              </a:rPr>
              <a:t>class Rectangle: public Shape </a:t>
            </a:r>
          </a:p>
          <a:p>
            <a:r>
              <a:rPr lang="en-US" sz="2000" b="1" dirty="0" smtClean="0"/>
              <a:t>{ </a:t>
            </a:r>
          </a:p>
          <a:p>
            <a:r>
              <a:rPr lang="en-US" sz="2000" b="1" dirty="0" smtClean="0">
                <a:solidFill>
                  <a:srgbClr val="C00000"/>
                </a:solidFill>
              </a:rPr>
              <a:t>     public: </a:t>
            </a:r>
          </a:p>
          <a:p>
            <a:r>
              <a:rPr lang="en-US" sz="2000" b="1" dirty="0" smtClean="0"/>
              <a:t>	float area () </a:t>
            </a:r>
          </a:p>
          <a:p>
            <a:r>
              <a:rPr lang="en-US" sz="2000" b="1" dirty="0" smtClean="0"/>
              <a:t>	{ </a:t>
            </a:r>
          </a:p>
          <a:p>
            <a:r>
              <a:rPr lang="en-US" sz="2000" b="1" dirty="0" smtClean="0"/>
              <a:t>		return (width * height); </a:t>
            </a:r>
          </a:p>
          <a:p>
            <a:r>
              <a:rPr lang="en-US" sz="2000" b="1" dirty="0" smtClean="0"/>
              <a:t>	} </a:t>
            </a:r>
          </a:p>
          <a:p>
            <a:r>
              <a:rPr lang="en-US" sz="2000" b="1" dirty="0" smtClean="0"/>
              <a:t>}; </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27341FF2-189C-4DFF-9333-C0D1E11CD314}" type="slidenum">
              <a:rPr lang="en-US" altLang="en-US" sz="1400" smtClean="0"/>
              <a:pPr eaLnBrk="1" hangingPunct="1"/>
              <a:t>17</a:t>
            </a:fld>
            <a:endParaRPr lang="en-US" altLang="en-US" sz="1400" smtClean="0"/>
          </a:p>
        </p:txBody>
      </p:sp>
      <p:sp>
        <p:nvSpPr>
          <p:cNvPr id="10245" name="Rectangle 2"/>
          <p:cNvSpPr>
            <a:spLocks noChangeArrowheads="1"/>
          </p:cNvSpPr>
          <p:nvPr/>
        </p:nvSpPr>
        <p:spPr bwMode="auto">
          <a:xfrm>
            <a:off x="0" y="0"/>
            <a:ext cx="86106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r>
              <a:rPr lang="en-US" altLang="en-US" sz="2200" b="1" dirty="0" smtClean="0">
                <a:latin typeface="Calibri" pitchFamily="34" charset="0"/>
              </a:rPr>
              <a:t>Inheritance  </a:t>
            </a:r>
            <a:endParaRPr lang="en-US" altLang="en-US" sz="2200" b="1" dirty="0">
              <a:latin typeface="Calibri" pitchFamily="34" charset="0"/>
            </a:endParaRPr>
          </a:p>
          <a:p>
            <a:pPr algn="just" eaLnBrk="1" hangingPunct="1"/>
            <a:endParaRPr lang="en-US" altLang="en-US" sz="2200" dirty="0">
              <a:latin typeface="Calibri" pitchFamily="34" charset="0"/>
            </a:endParaRPr>
          </a:p>
          <a:p>
            <a:endParaRPr lang="en-US" sz="2000" dirty="0" smtClean="0"/>
          </a:p>
          <a:p>
            <a:r>
              <a:rPr lang="en-US" sz="2000" b="1" dirty="0" smtClean="0">
                <a:solidFill>
                  <a:schemeClr val="accent2"/>
                </a:solidFill>
              </a:rPr>
              <a:t>class Triangle: public Shape </a:t>
            </a:r>
          </a:p>
          <a:p>
            <a:r>
              <a:rPr lang="en-US" sz="2000" b="1" dirty="0" smtClean="0"/>
              <a:t>{ </a:t>
            </a:r>
          </a:p>
          <a:p>
            <a:r>
              <a:rPr lang="en-US" sz="2000" b="1" dirty="0" smtClean="0"/>
              <a:t>      </a:t>
            </a:r>
            <a:r>
              <a:rPr lang="en-US" sz="2000" b="1" dirty="0" smtClean="0">
                <a:solidFill>
                  <a:srgbClr val="C00000"/>
                </a:solidFill>
              </a:rPr>
              <a:t>public: </a:t>
            </a:r>
          </a:p>
          <a:p>
            <a:r>
              <a:rPr lang="en-US" sz="2000" b="1" dirty="0" smtClean="0"/>
              <a:t>	float area ()</a:t>
            </a:r>
          </a:p>
          <a:p>
            <a:r>
              <a:rPr lang="en-US" sz="2000" b="1" dirty="0" smtClean="0"/>
              <a:t>	 { </a:t>
            </a:r>
          </a:p>
          <a:p>
            <a:r>
              <a:rPr lang="en-US" sz="2000" b="1" dirty="0" smtClean="0"/>
              <a:t>		return (width * height / 2);</a:t>
            </a:r>
          </a:p>
          <a:p>
            <a:r>
              <a:rPr lang="en-US" sz="2000" b="1" dirty="0" smtClean="0"/>
              <a:t>	 }</a:t>
            </a:r>
          </a:p>
          <a:p>
            <a:r>
              <a:rPr lang="en-US" sz="2000" b="1" dirty="0" smtClean="0"/>
              <a:t> };</a:t>
            </a:r>
            <a:endParaRPr lang="en-US" sz="2000" b="1" dirty="0"/>
          </a:p>
        </p:txBody>
      </p:sp>
      <p:sp>
        <p:nvSpPr>
          <p:cNvPr id="5" name="Rectangle 4"/>
          <p:cNvSpPr/>
          <p:nvPr/>
        </p:nvSpPr>
        <p:spPr>
          <a:xfrm>
            <a:off x="5410200" y="1295400"/>
            <a:ext cx="3352800" cy="426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smtClean="0">
                <a:solidFill>
                  <a:schemeClr val="tx1"/>
                </a:solidFill>
                <a:latin typeface="Calibri" pitchFamily="34" charset="0"/>
              </a:rPr>
              <a:t>int</a:t>
            </a:r>
            <a:r>
              <a:rPr lang="en-US" sz="2000" dirty="0" smtClean="0">
                <a:solidFill>
                  <a:schemeClr val="tx1"/>
                </a:solidFill>
                <a:latin typeface="Calibri" pitchFamily="34" charset="0"/>
              </a:rPr>
              <a:t> main () </a:t>
            </a:r>
          </a:p>
          <a:p>
            <a:r>
              <a:rPr lang="en-US" sz="2000" dirty="0" smtClean="0">
                <a:solidFill>
                  <a:schemeClr val="tx1"/>
                </a:solidFill>
                <a:latin typeface="Calibri" pitchFamily="34" charset="0"/>
              </a:rPr>
              <a:t>{ </a:t>
            </a:r>
          </a:p>
          <a:p>
            <a:r>
              <a:rPr lang="en-US" sz="2000" dirty="0" smtClean="0">
                <a:solidFill>
                  <a:schemeClr val="tx1"/>
                </a:solidFill>
                <a:latin typeface="Calibri" pitchFamily="34" charset="0"/>
              </a:rPr>
              <a:t>   Rectangle </a:t>
            </a:r>
            <a:r>
              <a:rPr lang="en-US" sz="2000" dirty="0" err="1" smtClean="0">
                <a:solidFill>
                  <a:schemeClr val="tx1"/>
                </a:solidFill>
                <a:latin typeface="Calibri" pitchFamily="34" charset="0"/>
              </a:rPr>
              <a:t>rect</a:t>
            </a:r>
            <a:r>
              <a:rPr lang="en-US" sz="2000" dirty="0" smtClean="0">
                <a:solidFill>
                  <a:schemeClr val="tx1"/>
                </a:solidFill>
                <a:latin typeface="Calibri" pitchFamily="34" charset="0"/>
              </a:rPr>
              <a:t>;      </a:t>
            </a:r>
          </a:p>
          <a:p>
            <a:r>
              <a:rPr lang="en-US" sz="2000" dirty="0" smtClean="0">
                <a:solidFill>
                  <a:schemeClr val="tx1"/>
                </a:solidFill>
                <a:latin typeface="Calibri" pitchFamily="34" charset="0"/>
              </a:rPr>
              <a:t>   Triangle tri; </a:t>
            </a:r>
          </a:p>
          <a:p>
            <a:endParaRPr lang="en-US" sz="2000" dirty="0" smtClean="0">
              <a:solidFill>
                <a:schemeClr val="tx1"/>
              </a:solidFill>
              <a:latin typeface="Calibri" pitchFamily="34" charset="0"/>
            </a:endParaRPr>
          </a:p>
          <a:p>
            <a:r>
              <a:rPr lang="en-US" sz="2000" dirty="0" smtClean="0">
                <a:solidFill>
                  <a:schemeClr val="tx1"/>
                </a:solidFill>
                <a:latin typeface="Calibri" pitchFamily="34" charset="0"/>
              </a:rPr>
              <a:t>   </a:t>
            </a:r>
            <a:r>
              <a:rPr lang="en-US" sz="2000" dirty="0" err="1" smtClean="0">
                <a:solidFill>
                  <a:schemeClr val="tx1"/>
                </a:solidFill>
                <a:latin typeface="Calibri" pitchFamily="34" charset="0"/>
              </a:rPr>
              <a:t>rect.set_data</a:t>
            </a:r>
            <a:r>
              <a:rPr lang="en-US" sz="2000" dirty="0" smtClean="0">
                <a:solidFill>
                  <a:schemeClr val="tx1"/>
                </a:solidFill>
                <a:latin typeface="Calibri" pitchFamily="34" charset="0"/>
              </a:rPr>
              <a:t> (5,3); </a:t>
            </a:r>
          </a:p>
          <a:p>
            <a:endParaRPr lang="en-US" sz="2000" dirty="0" smtClean="0">
              <a:solidFill>
                <a:schemeClr val="tx1"/>
              </a:solidFill>
              <a:latin typeface="Calibri" pitchFamily="34" charset="0"/>
            </a:endParaRPr>
          </a:p>
          <a:p>
            <a:r>
              <a:rPr lang="en-US" sz="2000" dirty="0" smtClean="0">
                <a:solidFill>
                  <a:schemeClr val="tx1"/>
                </a:solidFill>
                <a:latin typeface="Calibri" pitchFamily="34" charset="0"/>
              </a:rPr>
              <a:t>   </a:t>
            </a:r>
            <a:r>
              <a:rPr lang="en-US" sz="2000" dirty="0" err="1" smtClean="0">
                <a:solidFill>
                  <a:schemeClr val="tx1"/>
                </a:solidFill>
                <a:latin typeface="Calibri" pitchFamily="34" charset="0"/>
              </a:rPr>
              <a:t>tri.set_data</a:t>
            </a:r>
            <a:r>
              <a:rPr lang="en-US" sz="2000" dirty="0" smtClean="0">
                <a:solidFill>
                  <a:schemeClr val="tx1"/>
                </a:solidFill>
                <a:latin typeface="Calibri" pitchFamily="34" charset="0"/>
              </a:rPr>
              <a:t> (2,5); </a:t>
            </a:r>
          </a:p>
          <a:p>
            <a:endParaRPr lang="en-US" sz="2000" dirty="0" smtClean="0">
              <a:solidFill>
                <a:schemeClr val="tx1"/>
              </a:solidFill>
              <a:latin typeface="Calibri" pitchFamily="34" charset="0"/>
            </a:endParaRPr>
          </a:p>
          <a:p>
            <a:r>
              <a:rPr lang="en-US" sz="2000" dirty="0" smtClean="0">
                <a:solidFill>
                  <a:schemeClr val="tx1"/>
                </a:solidFill>
                <a:latin typeface="Calibri" pitchFamily="34" charset="0"/>
              </a:rPr>
              <a:t>   </a:t>
            </a:r>
            <a:r>
              <a:rPr lang="en-US" sz="2000" dirty="0" err="1" smtClean="0">
                <a:solidFill>
                  <a:schemeClr val="tx1"/>
                </a:solidFill>
                <a:latin typeface="Calibri" pitchFamily="34" charset="0"/>
              </a:rPr>
              <a:t>cout</a:t>
            </a:r>
            <a:r>
              <a:rPr lang="en-US" sz="2000" dirty="0" smtClean="0">
                <a:solidFill>
                  <a:schemeClr val="tx1"/>
                </a:solidFill>
                <a:latin typeface="Calibri" pitchFamily="34" charset="0"/>
              </a:rPr>
              <a:t> &lt;&lt; </a:t>
            </a:r>
            <a:r>
              <a:rPr lang="en-US" sz="2000" dirty="0" err="1" smtClean="0">
                <a:solidFill>
                  <a:schemeClr val="tx1"/>
                </a:solidFill>
                <a:latin typeface="Calibri" pitchFamily="34" charset="0"/>
              </a:rPr>
              <a:t>rect.area</a:t>
            </a:r>
            <a:r>
              <a:rPr lang="en-US" sz="2000" dirty="0" smtClean="0">
                <a:solidFill>
                  <a:schemeClr val="tx1"/>
                </a:solidFill>
                <a:latin typeface="Calibri" pitchFamily="34" charset="0"/>
              </a:rPr>
              <a:t>() &lt;&lt; </a:t>
            </a:r>
            <a:r>
              <a:rPr lang="en-US" sz="2000" dirty="0" err="1" smtClean="0">
                <a:solidFill>
                  <a:schemeClr val="tx1"/>
                </a:solidFill>
                <a:latin typeface="Calibri" pitchFamily="34" charset="0"/>
              </a:rPr>
              <a:t>endl</a:t>
            </a:r>
            <a:r>
              <a:rPr lang="en-US" sz="2000" dirty="0" smtClean="0">
                <a:solidFill>
                  <a:schemeClr val="tx1"/>
                </a:solidFill>
                <a:latin typeface="Calibri" pitchFamily="34" charset="0"/>
              </a:rPr>
              <a:t>;   </a:t>
            </a:r>
          </a:p>
          <a:p>
            <a:r>
              <a:rPr lang="en-US" sz="2000" dirty="0" smtClean="0">
                <a:solidFill>
                  <a:schemeClr val="tx1"/>
                </a:solidFill>
                <a:latin typeface="Calibri" pitchFamily="34" charset="0"/>
              </a:rPr>
              <a:t>    </a:t>
            </a:r>
            <a:r>
              <a:rPr lang="en-US" sz="2000" dirty="0" err="1" smtClean="0">
                <a:solidFill>
                  <a:schemeClr val="tx1"/>
                </a:solidFill>
                <a:latin typeface="Calibri" pitchFamily="34" charset="0"/>
              </a:rPr>
              <a:t>cout</a:t>
            </a:r>
            <a:r>
              <a:rPr lang="en-US" sz="2000" dirty="0" smtClean="0">
                <a:solidFill>
                  <a:schemeClr val="tx1"/>
                </a:solidFill>
                <a:latin typeface="Calibri" pitchFamily="34" charset="0"/>
              </a:rPr>
              <a:t> &lt;&lt; </a:t>
            </a:r>
            <a:r>
              <a:rPr lang="en-US" sz="2000" dirty="0" err="1" smtClean="0">
                <a:solidFill>
                  <a:schemeClr val="tx1"/>
                </a:solidFill>
                <a:latin typeface="Calibri" pitchFamily="34" charset="0"/>
              </a:rPr>
              <a:t>tri.area</a:t>
            </a:r>
            <a:r>
              <a:rPr lang="en-US" sz="2000" dirty="0" smtClean="0">
                <a:solidFill>
                  <a:schemeClr val="tx1"/>
                </a:solidFill>
                <a:latin typeface="Calibri" pitchFamily="34" charset="0"/>
              </a:rPr>
              <a:t>() &lt;&lt; </a:t>
            </a:r>
            <a:r>
              <a:rPr lang="en-US" sz="2000" dirty="0" err="1" smtClean="0">
                <a:solidFill>
                  <a:schemeClr val="tx1"/>
                </a:solidFill>
                <a:latin typeface="Calibri" pitchFamily="34" charset="0"/>
              </a:rPr>
              <a:t>endl</a:t>
            </a:r>
            <a:r>
              <a:rPr lang="en-US" sz="2000" dirty="0" smtClean="0">
                <a:solidFill>
                  <a:schemeClr val="tx1"/>
                </a:solidFill>
                <a:latin typeface="Calibri" pitchFamily="34" charset="0"/>
              </a:rPr>
              <a:t>;</a:t>
            </a:r>
          </a:p>
          <a:p>
            <a:endParaRPr lang="en-US" sz="2000" dirty="0" smtClean="0">
              <a:solidFill>
                <a:schemeClr val="tx1"/>
              </a:solidFill>
              <a:latin typeface="Calibri" pitchFamily="34" charset="0"/>
            </a:endParaRPr>
          </a:p>
          <a:p>
            <a:r>
              <a:rPr lang="en-US" sz="2000" dirty="0" smtClean="0">
                <a:solidFill>
                  <a:schemeClr val="tx1"/>
                </a:solidFill>
                <a:latin typeface="Calibri" pitchFamily="34" charset="0"/>
              </a:rPr>
              <a:t>   return 0;</a:t>
            </a:r>
          </a:p>
          <a:p>
            <a:r>
              <a:rPr lang="en-US" sz="2000" dirty="0" smtClean="0">
                <a:solidFill>
                  <a:schemeClr val="tx1"/>
                </a:solidFill>
                <a:latin typeface="Calibri" pitchFamily="34" charset="0"/>
              </a:rPr>
              <a:t> }</a:t>
            </a:r>
            <a:endParaRPr lang="en-US" sz="2000" dirty="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27341FF2-189C-4DFF-9333-C0D1E11CD314}" type="slidenum">
              <a:rPr lang="en-US" altLang="en-US" sz="1400" smtClean="0"/>
              <a:pPr eaLnBrk="1" hangingPunct="1"/>
              <a:t>18</a:t>
            </a:fld>
            <a:endParaRPr lang="en-US" altLang="en-US" sz="1400" smtClean="0"/>
          </a:p>
        </p:txBody>
      </p:sp>
      <p:sp>
        <p:nvSpPr>
          <p:cNvPr id="10245" name="Rectangle 2"/>
          <p:cNvSpPr>
            <a:spLocks noChangeArrowheads="1"/>
          </p:cNvSpPr>
          <p:nvPr/>
        </p:nvSpPr>
        <p:spPr bwMode="auto">
          <a:xfrm>
            <a:off x="228600" y="26105"/>
            <a:ext cx="8610600" cy="689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r>
              <a:rPr lang="en-US" altLang="en-US" sz="2200" b="1" dirty="0" smtClean="0">
                <a:latin typeface="Calibri" pitchFamily="34" charset="0"/>
              </a:rPr>
              <a:t>Multiple Inheritance  </a:t>
            </a:r>
            <a:endParaRPr lang="en-US" altLang="en-US" sz="2200" b="1" dirty="0">
              <a:latin typeface="Calibri" pitchFamily="34" charset="0"/>
            </a:endParaRPr>
          </a:p>
          <a:p>
            <a:r>
              <a:rPr lang="en-US" sz="2000" b="1" dirty="0" smtClean="0"/>
              <a:t>class M </a:t>
            </a:r>
          </a:p>
          <a:p>
            <a:r>
              <a:rPr lang="en-US" sz="2000" b="1" dirty="0" smtClean="0"/>
              <a:t>{ </a:t>
            </a:r>
          </a:p>
          <a:p>
            <a:r>
              <a:rPr lang="en-US" sz="2000" b="1" dirty="0" smtClean="0"/>
              <a:t>    </a:t>
            </a:r>
            <a:r>
              <a:rPr lang="en-US" sz="2000" b="1" dirty="0" smtClean="0">
                <a:solidFill>
                  <a:srgbClr val="C00000"/>
                </a:solidFill>
              </a:rPr>
              <a:t>protected: </a:t>
            </a:r>
          </a:p>
          <a:p>
            <a:r>
              <a:rPr lang="en-US" sz="2000" b="1" dirty="0" smtClean="0"/>
              <a:t>	</a:t>
            </a:r>
            <a:r>
              <a:rPr lang="en-US" sz="2000" b="1" dirty="0" err="1" smtClean="0"/>
              <a:t>int</a:t>
            </a:r>
            <a:r>
              <a:rPr lang="en-US" sz="2000" b="1" dirty="0" smtClean="0"/>
              <a:t> m;</a:t>
            </a:r>
          </a:p>
          <a:p>
            <a:r>
              <a:rPr lang="en-US" sz="2000" b="1" dirty="0" smtClean="0">
                <a:solidFill>
                  <a:srgbClr val="C00000"/>
                </a:solidFill>
              </a:rPr>
              <a:t>    public:</a:t>
            </a:r>
          </a:p>
          <a:p>
            <a:r>
              <a:rPr lang="en-US" sz="2000" b="1" dirty="0" smtClean="0"/>
              <a:t>	 void </a:t>
            </a:r>
            <a:r>
              <a:rPr lang="en-US" sz="2000" b="1" dirty="0" err="1" smtClean="0"/>
              <a:t>set_m</a:t>
            </a:r>
            <a:r>
              <a:rPr lang="en-US" sz="2000" b="1" dirty="0" smtClean="0"/>
              <a:t> (</a:t>
            </a:r>
            <a:r>
              <a:rPr lang="en-US" sz="2000" b="1" dirty="0" err="1" smtClean="0"/>
              <a:t>int</a:t>
            </a:r>
            <a:r>
              <a:rPr lang="en-US" sz="2000" b="1" dirty="0" smtClean="0"/>
              <a:t> x)</a:t>
            </a:r>
          </a:p>
          <a:p>
            <a:r>
              <a:rPr lang="en-US" sz="2000" b="1" dirty="0" smtClean="0"/>
              <a:t>   	{ </a:t>
            </a:r>
          </a:p>
          <a:p>
            <a:r>
              <a:rPr lang="en-US" sz="2000" b="1" dirty="0" smtClean="0"/>
              <a:t>                   m=x;</a:t>
            </a:r>
          </a:p>
          <a:p>
            <a:r>
              <a:rPr lang="en-US" sz="2000" b="1" dirty="0" smtClean="0"/>
              <a:t>	 } </a:t>
            </a:r>
          </a:p>
          <a:p>
            <a:r>
              <a:rPr lang="en-US" sz="2000" b="1" dirty="0" smtClean="0"/>
              <a:t>}; </a:t>
            </a:r>
          </a:p>
          <a:p>
            <a:endParaRPr lang="en-US" sz="2000" b="1" dirty="0" smtClean="0"/>
          </a:p>
          <a:p>
            <a:r>
              <a:rPr lang="en-US" sz="2000" b="1" dirty="0"/>
              <a:t>class </a:t>
            </a:r>
            <a:r>
              <a:rPr lang="en-US" sz="2000" b="1" dirty="0" smtClean="0"/>
              <a:t>N </a:t>
            </a:r>
            <a:endParaRPr lang="en-US" sz="2000" b="1" dirty="0"/>
          </a:p>
          <a:p>
            <a:r>
              <a:rPr lang="en-US" sz="2000" b="1" dirty="0"/>
              <a:t>{ </a:t>
            </a:r>
          </a:p>
          <a:p>
            <a:r>
              <a:rPr lang="en-US" sz="2000" b="1" dirty="0"/>
              <a:t>    </a:t>
            </a:r>
            <a:r>
              <a:rPr lang="en-US" sz="2000" b="1" dirty="0">
                <a:solidFill>
                  <a:srgbClr val="C00000"/>
                </a:solidFill>
              </a:rPr>
              <a:t>protected: </a:t>
            </a:r>
          </a:p>
          <a:p>
            <a:r>
              <a:rPr lang="en-US" sz="2000" b="1" dirty="0"/>
              <a:t>	</a:t>
            </a:r>
            <a:r>
              <a:rPr lang="en-US" sz="2000" b="1" dirty="0" err="1"/>
              <a:t>int</a:t>
            </a:r>
            <a:r>
              <a:rPr lang="en-US" sz="2000" b="1" dirty="0"/>
              <a:t> </a:t>
            </a:r>
            <a:r>
              <a:rPr lang="en-US" sz="2000" b="1" dirty="0" smtClean="0"/>
              <a:t>n;</a:t>
            </a:r>
            <a:endParaRPr lang="en-US" sz="2000" b="1" dirty="0"/>
          </a:p>
          <a:p>
            <a:r>
              <a:rPr lang="en-US" sz="2000" b="1" dirty="0">
                <a:solidFill>
                  <a:srgbClr val="C00000"/>
                </a:solidFill>
              </a:rPr>
              <a:t>    public:</a:t>
            </a:r>
          </a:p>
          <a:p>
            <a:r>
              <a:rPr lang="en-US" sz="2000" b="1" dirty="0"/>
              <a:t>	 void </a:t>
            </a:r>
            <a:r>
              <a:rPr lang="en-US" sz="2000" b="1" dirty="0" err="1" smtClean="0"/>
              <a:t>set_n</a:t>
            </a:r>
            <a:r>
              <a:rPr lang="en-US" sz="2000" b="1" dirty="0" smtClean="0"/>
              <a:t> </a:t>
            </a:r>
            <a:r>
              <a:rPr lang="en-US" sz="2000" b="1" dirty="0"/>
              <a:t>(</a:t>
            </a:r>
            <a:r>
              <a:rPr lang="en-US" sz="2000" b="1" dirty="0" err="1"/>
              <a:t>int</a:t>
            </a:r>
            <a:r>
              <a:rPr lang="en-US" sz="2000" b="1" dirty="0"/>
              <a:t> </a:t>
            </a:r>
            <a:r>
              <a:rPr lang="en-US" sz="2000" b="1" dirty="0" smtClean="0"/>
              <a:t>y)</a:t>
            </a:r>
            <a:endParaRPr lang="en-US" sz="2000" b="1" dirty="0"/>
          </a:p>
          <a:p>
            <a:r>
              <a:rPr lang="en-US" sz="2000" b="1" dirty="0"/>
              <a:t>   	{ </a:t>
            </a:r>
          </a:p>
          <a:p>
            <a:r>
              <a:rPr lang="en-US" sz="2000" b="1" dirty="0"/>
              <a:t>                   </a:t>
            </a:r>
            <a:r>
              <a:rPr lang="en-US" sz="2000" b="1" dirty="0" smtClean="0"/>
              <a:t>n=y;</a:t>
            </a:r>
            <a:endParaRPr lang="en-US" sz="2000" b="1" dirty="0"/>
          </a:p>
          <a:p>
            <a:r>
              <a:rPr lang="en-US" sz="2000" b="1" dirty="0"/>
              <a:t>	 } </a:t>
            </a:r>
          </a:p>
          <a:p>
            <a:r>
              <a:rPr lang="en-US" sz="2000" b="1" dirty="0"/>
              <a:t>}; </a:t>
            </a:r>
          </a:p>
        </p:txBody>
      </p:sp>
    </p:spTree>
    <p:extLst>
      <p:ext uri="{BB962C8B-B14F-4D97-AF65-F5344CB8AC3E}">
        <p14:creationId xmlns:p14="http://schemas.microsoft.com/office/powerpoint/2010/main" val="23103425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27341FF2-189C-4DFF-9333-C0D1E11CD314}" type="slidenum">
              <a:rPr lang="en-US" altLang="en-US" sz="1400" smtClean="0"/>
              <a:pPr eaLnBrk="1" hangingPunct="1"/>
              <a:t>19</a:t>
            </a:fld>
            <a:endParaRPr lang="en-US" altLang="en-US" sz="1400" smtClean="0"/>
          </a:p>
        </p:txBody>
      </p:sp>
      <p:sp>
        <p:nvSpPr>
          <p:cNvPr id="10245" name="Rectangle 2"/>
          <p:cNvSpPr>
            <a:spLocks noChangeArrowheads="1"/>
          </p:cNvSpPr>
          <p:nvPr/>
        </p:nvSpPr>
        <p:spPr bwMode="auto">
          <a:xfrm>
            <a:off x="228600" y="641659"/>
            <a:ext cx="8610600" cy="5663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r>
              <a:rPr lang="en-US" altLang="en-US" sz="2200" b="1" dirty="0" smtClean="0">
                <a:latin typeface="Calibri" pitchFamily="34" charset="0"/>
              </a:rPr>
              <a:t>Multiple Inheritance continued  </a:t>
            </a:r>
            <a:endParaRPr lang="en-US" altLang="en-US" sz="2200" b="1" dirty="0">
              <a:latin typeface="Calibri" pitchFamily="34" charset="0"/>
            </a:endParaRPr>
          </a:p>
          <a:p>
            <a:r>
              <a:rPr lang="en-US" sz="2000" b="1" dirty="0" smtClean="0"/>
              <a:t>class P : public M, public N </a:t>
            </a:r>
          </a:p>
          <a:p>
            <a:r>
              <a:rPr lang="en-US" sz="2000" b="1" dirty="0" smtClean="0"/>
              <a:t>{ </a:t>
            </a:r>
          </a:p>
          <a:p>
            <a:r>
              <a:rPr lang="en-US" sz="2000" b="1" dirty="0" smtClean="0">
                <a:solidFill>
                  <a:srgbClr val="C00000"/>
                </a:solidFill>
              </a:rPr>
              <a:t>   public:</a:t>
            </a:r>
          </a:p>
          <a:p>
            <a:r>
              <a:rPr lang="en-US" sz="2000" b="1" dirty="0" smtClean="0"/>
              <a:t>	 void display ()</a:t>
            </a:r>
          </a:p>
          <a:p>
            <a:r>
              <a:rPr lang="en-US" sz="2000" b="1" dirty="0" smtClean="0"/>
              <a:t>   	{ </a:t>
            </a:r>
          </a:p>
          <a:p>
            <a:r>
              <a:rPr lang="en-US" sz="2000" b="1" dirty="0" smtClean="0"/>
              <a:t>                  </a:t>
            </a:r>
            <a:r>
              <a:rPr lang="en-US" sz="2000" b="1" dirty="0" err="1" smtClean="0"/>
              <a:t>cout</a:t>
            </a:r>
            <a:r>
              <a:rPr lang="en-US" sz="2000" b="1" dirty="0" smtClean="0"/>
              <a:t>&lt;&lt;“ m”&lt;&lt;m;</a:t>
            </a:r>
          </a:p>
          <a:p>
            <a:r>
              <a:rPr lang="en-US" sz="2000" b="1" dirty="0"/>
              <a:t> </a:t>
            </a:r>
            <a:r>
              <a:rPr lang="en-US" sz="2000" b="1" dirty="0" smtClean="0"/>
              <a:t>                 </a:t>
            </a:r>
            <a:r>
              <a:rPr lang="en-US" sz="2000" b="1" dirty="0" err="1" smtClean="0"/>
              <a:t>cout</a:t>
            </a:r>
            <a:r>
              <a:rPr lang="en-US" sz="2000" b="1" dirty="0"/>
              <a:t>&lt;&lt;“ </a:t>
            </a:r>
            <a:r>
              <a:rPr lang="en-US" sz="2000" b="1" dirty="0" smtClean="0"/>
              <a:t>n”&lt;&lt;n;</a:t>
            </a:r>
          </a:p>
          <a:p>
            <a:r>
              <a:rPr lang="en-US" sz="2000" b="1" dirty="0" smtClean="0"/>
              <a:t>	 } </a:t>
            </a:r>
          </a:p>
          <a:p>
            <a:r>
              <a:rPr lang="en-US" sz="2000" b="1" dirty="0" smtClean="0"/>
              <a:t>}; </a:t>
            </a:r>
          </a:p>
          <a:p>
            <a:endParaRPr lang="en-US" sz="2000" b="1" dirty="0" smtClean="0"/>
          </a:p>
          <a:p>
            <a:r>
              <a:rPr lang="en-US" sz="2000" b="1" dirty="0" err="1" smtClean="0"/>
              <a:t>Int</a:t>
            </a:r>
            <a:r>
              <a:rPr lang="en-US" sz="2000" b="1" dirty="0" smtClean="0"/>
              <a:t> main()</a:t>
            </a:r>
          </a:p>
          <a:p>
            <a:r>
              <a:rPr lang="en-US" sz="2000" b="1" dirty="0" smtClean="0"/>
              <a:t> { </a:t>
            </a:r>
            <a:endParaRPr lang="en-US" sz="2000" b="1" dirty="0"/>
          </a:p>
          <a:p>
            <a:r>
              <a:rPr lang="en-US" sz="2000" b="1" dirty="0"/>
              <a:t>    </a:t>
            </a:r>
            <a:r>
              <a:rPr lang="en-US" sz="2000" b="1" dirty="0" smtClean="0"/>
              <a:t>P </a:t>
            </a:r>
            <a:r>
              <a:rPr lang="en-US" sz="2000" b="1" dirty="0" err="1" smtClean="0"/>
              <a:t>p</a:t>
            </a:r>
            <a:r>
              <a:rPr lang="en-US" sz="2000" b="1" dirty="0" smtClean="0"/>
              <a:t>;</a:t>
            </a:r>
          </a:p>
          <a:p>
            <a:r>
              <a:rPr lang="en-US" sz="2000" b="1" dirty="0"/>
              <a:t> </a:t>
            </a:r>
            <a:r>
              <a:rPr lang="en-US" sz="2000" b="1" dirty="0" smtClean="0"/>
              <a:t>   </a:t>
            </a:r>
            <a:r>
              <a:rPr lang="en-US" sz="2000" b="1" dirty="0" err="1" smtClean="0"/>
              <a:t>p.set_m</a:t>
            </a:r>
            <a:r>
              <a:rPr lang="en-US" sz="2000" b="1" dirty="0" smtClean="0"/>
              <a:t>(10);</a:t>
            </a:r>
          </a:p>
          <a:p>
            <a:r>
              <a:rPr lang="en-US" sz="2000" b="1" dirty="0" smtClean="0"/>
              <a:t>    </a:t>
            </a:r>
            <a:r>
              <a:rPr lang="en-US" sz="2000" b="1" dirty="0" err="1" smtClean="0"/>
              <a:t>p.set_n</a:t>
            </a:r>
            <a:r>
              <a:rPr lang="en-US" sz="2000" b="1" dirty="0" smtClean="0"/>
              <a:t>(100);</a:t>
            </a:r>
          </a:p>
          <a:p>
            <a:r>
              <a:rPr lang="en-US" sz="2000" b="1" dirty="0"/>
              <a:t> </a:t>
            </a:r>
            <a:r>
              <a:rPr lang="en-US" sz="2000" b="1" dirty="0" smtClean="0"/>
              <a:t>   </a:t>
            </a:r>
            <a:r>
              <a:rPr lang="en-US" sz="2000" b="1" dirty="0" err="1" smtClean="0"/>
              <a:t>p.display</a:t>
            </a:r>
            <a:r>
              <a:rPr lang="en-US" sz="2000" b="1" dirty="0" smtClean="0"/>
              <a:t>();</a:t>
            </a:r>
          </a:p>
          <a:p>
            <a:r>
              <a:rPr lang="en-US" sz="2000" b="1" dirty="0"/>
              <a:t>}</a:t>
            </a:r>
          </a:p>
        </p:txBody>
      </p:sp>
    </p:spTree>
    <p:extLst>
      <p:ext uri="{BB962C8B-B14F-4D97-AF65-F5344CB8AC3E}">
        <p14:creationId xmlns:p14="http://schemas.microsoft.com/office/powerpoint/2010/main" val="657381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Crisis</a:t>
            </a:r>
            <a:endParaRPr lang="en-US" dirty="0"/>
          </a:p>
        </p:txBody>
      </p:sp>
      <p:sp>
        <p:nvSpPr>
          <p:cNvPr id="3" name="Content Placeholder 2"/>
          <p:cNvSpPr>
            <a:spLocks noGrp="1"/>
          </p:cNvSpPr>
          <p:nvPr>
            <p:ph idx="1"/>
          </p:nvPr>
        </p:nvSpPr>
        <p:spPr>
          <a:xfrm>
            <a:off x="457200" y="914400"/>
            <a:ext cx="8686800" cy="5943600"/>
          </a:xfrm>
        </p:spPr>
        <p:txBody>
          <a:bodyPr/>
          <a:lstStyle/>
          <a:p>
            <a:pPr algn="just"/>
            <a:r>
              <a:rPr lang="en-US" sz="2000" b="1" dirty="0" smtClean="0">
                <a:solidFill>
                  <a:srgbClr val="C00000"/>
                </a:solidFill>
                <a:latin typeface="Calibri" pitchFamily="34" charset="0"/>
              </a:rPr>
              <a:t>New software tools and techniques are announced in quick session.</a:t>
            </a:r>
          </a:p>
          <a:p>
            <a:pPr algn="just"/>
            <a:endParaRPr lang="en-US" sz="2000" b="1" dirty="0" smtClean="0">
              <a:solidFill>
                <a:srgbClr val="C00000"/>
              </a:solidFill>
              <a:latin typeface="Calibri" pitchFamily="34" charset="0"/>
            </a:endParaRPr>
          </a:p>
          <a:p>
            <a:pPr algn="just"/>
            <a:r>
              <a:rPr lang="en-US" sz="2000" b="1" dirty="0" smtClean="0">
                <a:solidFill>
                  <a:srgbClr val="C00000"/>
                </a:solidFill>
                <a:latin typeface="Calibri" pitchFamily="34" charset="0"/>
              </a:rPr>
              <a:t>This has forced software engineers and industry to continuously upgrade to new approaches.</a:t>
            </a:r>
          </a:p>
          <a:p>
            <a:pPr algn="just"/>
            <a:endParaRPr lang="en-US" sz="2000" b="1" dirty="0" smtClean="0">
              <a:solidFill>
                <a:srgbClr val="C00000"/>
              </a:solidFill>
              <a:latin typeface="Calibri" pitchFamily="34" charset="0"/>
            </a:endParaRPr>
          </a:p>
          <a:p>
            <a:pPr algn="just"/>
            <a:r>
              <a:rPr lang="en-US" sz="2000" b="1" dirty="0" smtClean="0">
                <a:solidFill>
                  <a:srgbClr val="C00000"/>
                </a:solidFill>
                <a:latin typeface="Calibri" pitchFamily="34" charset="0"/>
              </a:rPr>
              <a:t>These rapid advances have created a situation of crisis within the industry.</a:t>
            </a:r>
          </a:p>
          <a:p>
            <a:pPr algn="just">
              <a:buNone/>
            </a:pPr>
            <a:endParaRPr lang="en-US" sz="2000" b="1" dirty="0" smtClean="0">
              <a:solidFill>
                <a:srgbClr val="C00000"/>
              </a:solidFill>
              <a:latin typeface="Calibri" pitchFamily="34" charset="0"/>
            </a:endParaRPr>
          </a:p>
          <a:p>
            <a:pPr algn="just"/>
            <a:r>
              <a:rPr lang="en-US" sz="2000" b="1" dirty="0" smtClean="0">
                <a:solidFill>
                  <a:srgbClr val="C00000"/>
                </a:solidFill>
                <a:latin typeface="Calibri" pitchFamily="34" charset="0"/>
              </a:rPr>
              <a:t>The following issues need to be addressed to face this crisis:</a:t>
            </a:r>
          </a:p>
          <a:p>
            <a:pPr algn="just"/>
            <a:endParaRPr lang="en-US" sz="2000" dirty="0" smtClean="0">
              <a:latin typeface="Calibri" pitchFamily="34" charset="0"/>
            </a:endParaRPr>
          </a:p>
          <a:p>
            <a:pPr algn="just">
              <a:buFont typeface="Wingdings" pitchFamily="2" charset="2"/>
              <a:buChar char="Ø"/>
            </a:pPr>
            <a:r>
              <a:rPr lang="en-US" sz="2000" b="1" dirty="0" smtClean="0">
                <a:latin typeface="Calibri" pitchFamily="34" charset="0"/>
              </a:rPr>
              <a:t>how to represent real-life problems in software?</a:t>
            </a:r>
          </a:p>
          <a:p>
            <a:pPr algn="just">
              <a:buFont typeface="Wingdings" pitchFamily="2" charset="2"/>
              <a:buChar char="Ø"/>
            </a:pPr>
            <a:r>
              <a:rPr lang="en-US" sz="2000" b="1" dirty="0" smtClean="0">
                <a:latin typeface="Calibri" pitchFamily="34" charset="0"/>
              </a:rPr>
              <a:t>How to ensure reusability and extensibility of modules?</a:t>
            </a:r>
          </a:p>
          <a:p>
            <a:pPr algn="just">
              <a:buFont typeface="Wingdings" pitchFamily="2" charset="2"/>
              <a:buChar char="Ø"/>
            </a:pPr>
            <a:r>
              <a:rPr lang="en-US" sz="2000" b="1" dirty="0" smtClean="0">
                <a:latin typeface="Calibri" pitchFamily="34" charset="0"/>
              </a:rPr>
              <a:t>How to develop modules that are tolerant to any changes in future?</a:t>
            </a:r>
          </a:p>
          <a:p>
            <a:pPr algn="just">
              <a:buFont typeface="Wingdings" pitchFamily="2" charset="2"/>
              <a:buChar char="Ø"/>
            </a:pPr>
            <a:r>
              <a:rPr lang="en-US" sz="2000" b="1" dirty="0" smtClean="0">
                <a:latin typeface="Calibri" pitchFamily="34" charset="0"/>
              </a:rPr>
              <a:t>How to improve software productivity and decrease software cost?</a:t>
            </a:r>
          </a:p>
          <a:p>
            <a:pPr algn="just">
              <a:buFont typeface="Wingdings" pitchFamily="2" charset="2"/>
              <a:buChar char="Ø"/>
            </a:pPr>
            <a:r>
              <a:rPr lang="en-US" sz="2000" b="1" dirty="0" smtClean="0">
                <a:latin typeface="Calibri" pitchFamily="34" charset="0"/>
              </a:rPr>
              <a:t>How to improve quality of software?</a:t>
            </a:r>
          </a:p>
          <a:p>
            <a:pPr algn="just">
              <a:buFont typeface="Wingdings" pitchFamily="2" charset="2"/>
              <a:buChar char="Ø"/>
            </a:pPr>
            <a:r>
              <a:rPr lang="en-US" sz="2000" b="1" dirty="0" smtClean="0">
                <a:latin typeface="Calibri" pitchFamily="34" charset="0"/>
              </a:rPr>
              <a:t>How to mange time schedules?</a:t>
            </a:r>
          </a:p>
          <a:p>
            <a:pPr algn="just">
              <a:buNone/>
            </a:pPr>
            <a:endParaRPr lang="en-US" sz="2000" dirty="0">
              <a:latin typeface="Calibri" pitchFamily="34" charset="0"/>
            </a:endParaRPr>
          </a:p>
        </p:txBody>
      </p:sp>
      <p:sp>
        <p:nvSpPr>
          <p:cNvPr id="4" name="Slide Number Placeholder 3"/>
          <p:cNvSpPr>
            <a:spLocks noGrp="1"/>
          </p:cNvSpPr>
          <p:nvPr>
            <p:ph type="sldNum" sz="quarter" idx="12"/>
          </p:nvPr>
        </p:nvSpPr>
        <p:spPr/>
        <p:txBody>
          <a:bodyPr/>
          <a:lstStyle/>
          <a:p>
            <a:pPr>
              <a:defRPr/>
            </a:pPr>
            <a:fld id="{0E873AA7-A683-447B-A158-B3FA01B673D6}"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27341FF2-189C-4DFF-9333-C0D1E11CD314}" type="slidenum">
              <a:rPr lang="en-US" altLang="en-US" sz="1400" smtClean="0"/>
              <a:pPr eaLnBrk="1" hangingPunct="1"/>
              <a:t>20</a:t>
            </a:fld>
            <a:endParaRPr lang="en-US" altLang="en-US" sz="1400" smtClean="0"/>
          </a:p>
        </p:txBody>
      </p:sp>
      <p:sp>
        <p:nvSpPr>
          <p:cNvPr id="10245" name="Rectangle 2"/>
          <p:cNvSpPr>
            <a:spLocks noChangeArrowheads="1"/>
          </p:cNvSpPr>
          <p:nvPr/>
        </p:nvSpPr>
        <p:spPr bwMode="auto">
          <a:xfrm>
            <a:off x="228600" y="26105"/>
            <a:ext cx="8610600" cy="689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r>
              <a:rPr lang="en-US" altLang="en-US" sz="2200" b="1" dirty="0" smtClean="0">
                <a:latin typeface="Calibri" pitchFamily="34" charset="0"/>
              </a:rPr>
              <a:t>Multilevel Inheritance  </a:t>
            </a:r>
            <a:endParaRPr lang="en-US" altLang="en-US" sz="2200" b="1" dirty="0">
              <a:latin typeface="Calibri" pitchFamily="34" charset="0"/>
            </a:endParaRPr>
          </a:p>
          <a:p>
            <a:r>
              <a:rPr lang="en-US" sz="2000" b="1" dirty="0" smtClean="0"/>
              <a:t>class student </a:t>
            </a:r>
          </a:p>
          <a:p>
            <a:r>
              <a:rPr lang="en-US" sz="2000" b="1" dirty="0" smtClean="0"/>
              <a:t>{ </a:t>
            </a:r>
          </a:p>
          <a:p>
            <a:r>
              <a:rPr lang="en-US" sz="2000" b="1" dirty="0" smtClean="0"/>
              <a:t>    </a:t>
            </a:r>
            <a:r>
              <a:rPr lang="en-US" sz="2000" b="1" dirty="0" smtClean="0">
                <a:solidFill>
                  <a:srgbClr val="C00000"/>
                </a:solidFill>
              </a:rPr>
              <a:t>protected: </a:t>
            </a:r>
          </a:p>
          <a:p>
            <a:r>
              <a:rPr lang="en-US" sz="2000" b="1" dirty="0" smtClean="0"/>
              <a:t>	</a:t>
            </a:r>
            <a:r>
              <a:rPr lang="en-US" sz="2000" b="1" dirty="0" err="1" smtClean="0"/>
              <a:t>int</a:t>
            </a:r>
            <a:r>
              <a:rPr lang="en-US" sz="2000" b="1" dirty="0" smtClean="0"/>
              <a:t> </a:t>
            </a:r>
            <a:r>
              <a:rPr lang="en-US" sz="2000" b="1" dirty="0" err="1" smtClean="0"/>
              <a:t>roll_no</a:t>
            </a:r>
            <a:r>
              <a:rPr lang="en-US" sz="2000" b="1" dirty="0" smtClean="0"/>
              <a:t>;</a:t>
            </a:r>
          </a:p>
          <a:p>
            <a:r>
              <a:rPr lang="en-US" sz="2000" b="1" dirty="0" smtClean="0">
                <a:solidFill>
                  <a:srgbClr val="C00000"/>
                </a:solidFill>
              </a:rPr>
              <a:t>    public:</a:t>
            </a:r>
          </a:p>
          <a:p>
            <a:r>
              <a:rPr lang="en-US" sz="2000" b="1" dirty="0" smtClean="0"/>
              <a:t>	 void </a:t>
            </a:r>
            <a:r>
              <a:rPr lang="en-US" sz="2000" b="1" dirty="0" err="1" smtClean="0"/>
              <a:t>get_rollno</a:t>
            </a:r>
            <a:r>
              <a:rPr lang="en-US" sz="2000" b="1" dirty="0" smtClean="0"/>
              <a:t> (</a:t>
            </a:r>
            <a:r>
              <a:rPr lang="en-US" sz="2000" b="1" dirty="0" err="1" smtClean="0"/>
              <a:t>int</a:t>
            </a:r>
            <a:r>
              <a:rPr lang="en-US" sz="2000" b="1" dirty="0" smtClean="0"/>
              <a:t> r)</a:t>
            </a:r>
          </a:p>
          <a:p>
            <a:r>
              <a:rPr lang="en-US" sz="2000" b="1" dirty="0" smtClean="0"/>
              <a:t>   	{ </a:t>
            </a:r>
          </a:p>
          <a:p>
            <a:r>
              <a:rPr lang="en-US" sz="2000" b="1" dirty="0" smtClean="0"/>
              <a:t>                 </a:t>
            </a:r>
            <a:r>
              <a:rPr lang="en-US" sz="2000" b="1" dirty="0" err="1"/>
              <a:t>roll_no</a:t>
            </a:r>
            <a:r>
              <a:rPr lang="en-US" sz="2000" b="1" dirty="0"/>
              <a:t> </a:t>
            </a:r>
            <a:r>
              <a:rPr lang="en-US" sz="2000" b="1" dirty="0" smtClean="0"/>
              <a:t>=r;</a:t>
            </a:r>
          </a:p>
          <a:p>
            <a:r>
              <a:rPr lang="en-US" sz="2000" b="1" dirty="0" smtClean="0"/>
              <a:t>	 } </a:t>
            </a:r>
          </a:p>
          <a:p>
            <a:r>
              <a:rPr lang="en-US" sz="2000" b="1" dirty="0" smtClean="0"/>
              <a:t>}; </a:t>
            </a:r>
          </a:p>
          <a:p>
            <a:r>
              <a:rPr lang="en-US" sz="2000" b="1" dirty="0" smtClean="0"/>
              <a:t>class test : public student</a:t>
            </a:r>
          </a:p>
          <a:p>
            <a:r>
              <a:rPr lang="en-US" sz="2000" b="1" dirty="0" smtClean="0"/>
              <a:t>{ </a:t>
            </a:r>
            <a:endParaRPr lang="en-US" sz="2000" b="1" dirty="0"/>
          </a:p>
          <a:p>
            <a:r>
              <a:rPr lang="en-US" sz="2000" b="1" dirty="0"/>
              <a:t>    </a:t>
            </a:r>
            <a:r>
              <a:rPr lang="en-US" sz="2000" b="1" dirty="0">
                <a:solidFill>
                  <a:srgbClr val="C00000"/>
                </a:solidFill>
              </a:rPr>
              <a:t>protected: </a:t>
            </a:r>
          </a:p>
          <a:p>
            <a:r>
              <a:rPr lang="en-US" sz="2000" b="1" dirty="0"/>
              <a:t>	</a:t>
            </a:r>
            <a:r>
              <a:rPr lang="en-US" sz="2000" b="1" dirty="0" err="1"/>
              <a:t>int</a:t>
            </a:r>
            <a:r>
              <a:rPr lang="en-US" sz="2000" b="1" dirty="0"/>
              <a:t> </a:t>
            </a:r>
            <a:r>
              <a:rPr lang="en-US" sz="2000" b="1" dirty="0" smtClean="0"/>
              <a:t>marks1,marks2;</a:t>
            </a:r>
            <a:endParaRPr lang="en-US" sz="2000" b="1" dirty="0"/>
          </a:p>
          <a:p>
            <a:r>
              <a:rPr lang="en-US" sz="2000" b="1" dirty="0">
                <a:solidFill>
                  <a:srgbClr val="C00000"/>
                </a:solidFill>
              </a:rPr>
              <a:t>    public:</a:t>
            </a:r>
          </a:p>
          <a:p>
            <a:r>
              <a:rPr lang="en-US" sz="2000" b="1" dirty="0"/>
              <a:t>	 void </a:t>
            </a:r>
            <a:r>
              <a:rPr lang="en-US" sz="2000" b="1" dirty="0" err="1" smtClean="0"/>
              <a:t>get_marks</a:t>
            </a:r>
            <a:r>
              <a:rPr lang="en-US" sz="2000" b="1" dirty="0" smtClean="0"/>
              <a:t>(</a:t>
            </a:r>
            <a:r>
              <a:rPr lang="en-US" sz="2000" b="1" dirty="0" err="1" smtClean="0"/>
              <a:t>int</a:t>
            </a:r>
            <a:r>
              <a:rPr lang="en-US" sz="2000" b="1" dirty="0" smtClean="0"/>
              <a:t> </a:t>
            </a:r>
            <a:r>
              <a:rPr lang="en-US" sz="2000" b="1" dirty="0" err="1" smtClean="0"/>
              <a:t>x,int</a:t>
            </a:r>
            <a:r>
              <a:rPr lang="en-US" sz="2000" b="1" dirty="0" smtClean="0"/>
              <a:t> y)</a:t>
            </a:r>
            <a:endParaRPr lang="en-US" sz="2000" b="1" dirty="0"/>
          </a:p>
          <a:p>
            <a:r>
              <a:rPr lang="en-US" sz="2000" b="1" dirty="0"/>
              <a:t>   	{ </a:t>
            </a:r>
          </a:p>
          <a:p>
            <a:r>
              <a:rPr lang="en-US" sz="2000" b="1" dirty="0" smtClean="0"/>
              <a:t>                 marks1=x;</a:t>
            </a:r>
          </a:p>
          <a:p>
            <a:r>
              <a:rPr lang="en-US" sz="2000" b="1" dirty="0"/>
              <a:t> </a:t>
            </a:r>
            <a:r>
              <a:rPr lang="en-US" sz="2000" b="1" dirty="0" smtClean="0"/>
              <a:t>                marks2=y;</a:t>
            </a:r>
          </a:p>
          <a:p>
            <a:r>
              <a:rPr lang="en-US" sz="2000" b="1" dirty="0" smtClean="0"/>
              <a:t> </a:t>
            </a:r>
            <a:r>
              <a:rPr lang="en-US" sz="2000" b="1" dirty="0"/>
              <a:t>	 } </a:t>
            </a:r>
          </a:p>
          <a:p>
            <a:r>
              <a:rPr lang="en-US" sz="2000" b="1" dirty="0"/>
              <a:t>}; </a:t>
            </a:r>
          </a:p>
        </p:txBody>
      </p:sp>
    </p:spTree>
    <p:extLst>
      <p:ext uri="{BB962C8B-B14F-4D97-AF65-F5344CB8AC3E}">
        <p14:creationId xmlns:p14="http://schemas.microsoft.com/office/powerpoint/2010/main" val="8865618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27341FF2-189C-4DFF-9333-C0D1E11CD314}" type="slidenum">
              <a:rPr lang="en-US" altLang="en-US" sz="1400" smtClean="0"/>
              <a:pPr eaLnBrk="1" hangingPunct="1"/>
              <a:t>21</a:t>
            </a:fld>
            <a:endParaRPr lang="en-US" altLang="en-US" sz="1400" smtClean="0"/>
          </a:p>
        </p:txBody>
      </p:sp>
      <p:sp>
        <p:nvSpPr>
          <p:cNvPr id="10245" name="Rectangle 2"/>
          <p:cNvSpPr>
            <a:spLocks noChangeArrowheads="1"/>
          </p:cNvSpPr>
          <p:nvPr/>
        </p:nvSpPr>
        <p:spPr bwMode="auto">
          <a:xfrm>
            <a:off x="228600" y="333884"/>
            <a:ext cx="8610600" cy="627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r>
              <a:rPr lang="en-US" altLang="en-US" sz="2200" b="1" dirty="0" smtClean="0">
                <a:latin typeface="Calibri" pitchFamily="34" charset="0"/>
              </a:rPr>
              <a:t>Multilevel Inheritance continued  </a:t>
            </a:r>
            <a:endParaRPr lang="en-US" altLang="en-US" sz="2200" b="1" dirty="0">
              <a:latin typeface="Calibri" pitchFamily="34" charset="0"/>
            </a:endParaRPr>
          </a:p>
          <a:p>
            <a:r>
              <a:rPr lang="en-US" sz="2000" b="1" dirty="0" smtClean="0"/>
              <a:t>class result : public test</a:t>
            </a:r>
          </a:p>
          <a:p>
            <a:r>
              <a:rPr lang="en-US" sz="2000" b="1" dirty="0" smtClean="0"/>
              <a:t>{ </a:t>
            </a:r>
          </a:p>
          <a:p>
            <a:r>
              <a:rPr lang="en-US" sz="2000" b="1" dirty="0"/>
              <a:t> </a:t>
            </a:r>
            <a:r>
              <a:rPr lang="en-US" sz="2000" b="1" dirty="0" smtClean="0"/>
              <a:t> private:</a:t>
            </a:r>
          </a:p>
          <a:p>
            <a:r>
              <a:rPr lang="en-US" sz="2000" b="1" dirty="0"/>
              <a:t> </a:t>
            </a:r>
            <a:r>
              <a:rPr lang="en-US" sz="2000" b="1" dirty="0" smtClean="0"/>
              <a:t>          </a:t>
            </a:r>
            <a:r>
              <a:rPr lang="en-US" sz="2000" b="1" dirty="0" err="1" smtClean="0"/>
              <a:t>int</a:t>
            </a:r>
            <a:r>
              <a:rPr lang="en-US" sz="2000" b="1" dirty="0" smtClean="0"/>
              <a:t> total;</a:t>
            </a:r>
          </a:p>
          <a:p>
            <a:r>
              <a:rPr lang="en-US" sz="2000" b="1" dirty="0" smtClean="0">
                <a:solidFill>
                  <a:srgbClr val="C00000"/>
                </a:solidFill>
              </a:rPr>
              <a:t>   public:</a:t>
            </a:r>
          </a:p>
          <a:p>
            <a:r>
              <a:rPr lang="en-US" sz="2000" b="1" dirty="0" smtClean="0"/>
              <a:t>	 void display ()</a:t>
            </a:r>
          </a:p>
          <a:p>
            <a:r>
              <a:rPr lang="en-US" sz="2000" b="1" dirty="0" smtClean="0"/>
              <a:t>   	{   total=marks1+marks2;</a:t>
            </a:r>
          </a:p>
          <a:p>
            <a:r>
              <a:rPr lang="en-US" sz="2000" b="1" dirty="0" smtClean="0"/>
              <a:t>                  </a:t>
            </a:r>
            <a:r>
              <a:rPr lang="en-US" sz="2000" b="1" dirty="0" err="1" smtClean="0"/>
              <a:t>cout</a:t>
            </a:r>
            <a:r>
              <a:rPr lang="en-US" sz="2000" b="1" dirty="0" smtClean="0"/>
              <a:t>&lt;&lt;“ Roll-No”&lt;&lt;</a:t>
            </a:r>
            <a:r>
              <a:rPr lang="en-US" sz="2000" b="1" dirty="0" err="1" smtClean="0"/>
              <a:t>roll_no</a:t>
            </a:r>
            <a:r>
              <a:rPr lang="en-US" sz="2000" b="1" dirty="0" smtClean="0"/>
              <a:t>;</a:t>
            </a:r>
          </a:p>
          <a:p>
            <a:r>
              <a:rPr lang="en-US" sz="2000" b="1" dirty="0"/>
              <a:t> </a:t>
            </a:r>
            <a:r>
              <a:rPr lang="en-US" sz="2000" b="1" dirty="0" smtClean="0"/>
              <a:t>                 </a:t>
            </a:r>
            <a:r>
              <a:rPr lang="en-US" sz="2000" b="1" dirty="0" err="1" smtClean="0"/>
              <a:t>cout</a:t>
            </a:r>
            <a:r>
              <a:rPr lang="en-US" sz="2000" b="1" dirty="0"/>
              <a:t>&lt;&lt;“ </a:t>
            </a:r>
            <a:r>
              <a:rPr lang="en-US" sz="2000" b="1" dirty="0" smtClean="0"/>
              <a:t>Total”&lt;&lt;total;</a:t>
            </a:r>
          </a:p>
          <a:p>
            <a:r>
              <a:rPr lang="en-US" sz="2000" b="1" dirty="0" smtClean="0"/>
              <a:t>	 } </a:t>
            </a:r>
          </a:p>
          <a:p>
            <a:r>
              <a:rPr lang="en-US" sz="2000" b="1" dirty="0" smtClean="0"/>
              <a:t>}; </a:t>
            </a:r>
          </a:p>
          <a:p>
            <a:endParaRPr lang="en-US" sz="2000" b="1" dirty="0" smtClean="0"/>
          </a:p>
          <a:p>
            <a:r>
              <a:rPr lang="en-US" sz="2000" b="1" dirty="0" err="1" smtClean="0"/>
              <a:t>Int</a:t>
            </a:r>
            <a:r>
              <a:rPr lang="en-US" sz="2000" b="1" dirty="0" smtClean="0"/>
              <a:t> main()</a:t>
            </a:r>
          </a:p>
          <a:p>
            <a:r>
              <a:rPr lang="en-US" sz="2000" b="1" dirty="0" smtClean="0"/>
              <a:t> { </a:t>
            </a:r>
            <a:endParaRPr lang="en-US" sz="2000" b="1" dirty="0"/>
          </a:p>
          <a:p>
            <a:r>
              <a:rPr lang="en-US" sz="2000" b="1" dirty="0"/>
              <a:t>    </a:t>
            </a:r>
            <a:r>
              <a:rPr lang="en-US" sz="2000" b="1" dirty="0" smtClean="0"/>
              <a:t>result s1;</a:t>
            </a:r>
          </a:p>
          <a:p>
            <a:r>
              <a:rPr lang="en-US" sz="2000" b="1" dirty="0"/>
              <a:t> </a:t>
            </a:r>
            <a:r>
              <a:rPr lang="en-US" sz="2000" b="1" dirty="0" smtClean="0"/>
              <a:t>   s1.get_rollno(15161);</a:t>
            </a:r>
          </a:p>
          <a:p>
            <a:r>
              <a:rPr lang="en-US" sz="2000" b="1" dirty="0"/>
              <a:t> </a:t>
            </a:r>
            <a:r>
              <a:rPr lang="en-US" sz="2000" b="1" dirty="0" smtClean="0"/>
              <a:t>   s1.get_marks(80,90);</a:t>
            </a:r>
          </a:p>
          <a:p>
            <a:r>
              <a:rPr lang="en-US" sz="2000" b="1" dirty="0"/>
              <a:t> </a:t>
            </a:r>
            <a:r>
              <a:rPr lang="en-US" sz="2000" b="1" dirty="0" smtClean="0"/>
              <a:t>    s1.display();</a:t>
            </a:r>
          </a:p>
          <a:p>
            <a:r>
              <a:rPr lang="en-US" sz="2000" b="1" dirty="0" smtClean="0"/>
              <a:t>}</a:t>
            </a:r>
            <a:endParaRPr lang="en-US" sz="2000" b="1" dirty="0"/>
          </a:p>
        </p:txBody>
      </p:sp>
    </p:spTree>
    <p:extLst>
      <p:ext uri="{BB962C8B-B14F-4D97-AF65-F5344CB8AC3E}">
        <p14:creationId xmlns:p14="http://schemas.microsoft.com/office/powerpoint/2010/main" val="2064836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27341FF2-189C-4DFF-9333-C0D1E11CD314}" type="slidenum">
              <a:rPr lang="en-US" altLang="en-US" sz="1400" smtClean="0"/>
              <a:pPr eaLnBrk="1" hangingPunct="1"/>
              <a:t>22</a:t>
            </a:fld>
            <a:endParaRPr lang="en-US" altLang="en-US" sz="1400" smtClean="0"/>
          </a:p>
        </p:txBody>
      </p:sp>
      <p:sp>
        <p:nvSpPr>
          <p:cNvPr id="10245" name="Rectangle 2"/>
          <p:cNvSpPr>
            <a:spLocks noChangeArrowheads="1"/>
          </p:cNvSpPr>
          <p:nvPr/>
        </p:nvSpPr>
        <p:spPr bwMode="auto">
          <a:xfrm>
            <a:off x="228600" y="-143167"/>
            <a:ext cx="8610600" cy="723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r>
              <a:rPr lang="en-US" altLang="en-US" sz="2200" b="1" dirty="0" smtClean="0">
                <a:latin typeface="Calibri" pitchFamily="34" charset="0"/>
              </a:rPr>
              <a:t>Hybrid Inheritance  </a:t>
            </a:r>
          </a:p>
          <a:p>
            <a:pPr algn="ctr" eaLnBrk="1" hangingPunct="1"/>
            <a:r>
              <a:rPr lang="en-US" altLang="en-US" sz="2200" b="1" dirty="0" smtClean="0">
                <a:latin typeface="Calibri" pitchFamily="34" charset="0"/>
              </a:rPr>
              <a:t> </a:t>
            </a:r>
            <a:endParaRPr lang="en-US" altLang="en-US" sz="2200" b="1" dirty="0">
              <a:latin typeface="Calibri" pitchFamily="34" charset="0"/>
            </a:endParaRPr>
          </a:p>
          <a:p>
            <a:r>
              <a:rPr lang="en-US" sz="1400" b="1" dirty="0" smtClean="0"/>
              <a:t>class sports</a:t>
            </a:r>
          </a:p>
          <a:p>
            <a:r>
              <a:rPr lang="en-US" sz="1400" b="1" dirty="0" smtClean="0"/>
              <a:t>{</a:t>
            </a:r>
          </a:p>
          <a:p>
            <a:r>
              <a:rPr lang="en-US" sz="1400" b="1" dirty="0"/>
              <a:t> </a:t>
            </a:r>
            <a:r>
              <a:rPr lang="en-US" sz="1400" b="1" dirty="0" smtClean="0"/>
              <a:t>  protected:</a:t>
            </a:r>
          </a:p>
          <a:p>
            <a:r>
              <a:rPr lang="en-US" sz="1400" b="1" dirty="0"/>
              <a:t> </a:t>
            </a:r>
            <a:r>
              <a:rPr lang="en-US" sz="1400" b="1" dirty="0" smtClean="0"/>
              <a:t>          </a:t>
            </a:r>
            <a:r>
              <a:rPr lang="en-US" sz="1400" b="1" dirty="0" err="1" smtClean="0"/>
              <a:t>int</a:t>
            </a:r>
            <a:r>
              <a:rPr lang="en-US" sz="1400" b="1" dirty="0" smtClean="0"/>
              <a:t> score;</a:t>
            </a:r>
          </a:p>
          <a:p>
            <a:r>
              <a:rPr lang="en-US" sz="1400" b="1" dirty="0"/>
              <a:t> </a:t>
            </a:r>
            <a:r>
              <a:rPr lang="en-US" sz="1400" b="1" dirty="0" smtClean="0"/>
              <a:t> public:</a:t>
            </a:r>
          </a:p>
          <a:p>
            <a:r>
              <a:rPr lang="en-US" sz="1400" b="1" dirty="0"/>
              <a:t> </a:t>
            </a:r>
            <a:r>
              <a:rPr lang="en-US" sz="1400" b="1" dirty="0" smtClean="0"/>
              <a:t>           void </a:t>
            </a:r>
            <a:r>
              <a:rPr lang="en-US" sz="1400" b="1" dirty="0" err="1" smtClean="0"/>
              <a:t>get_score</a:t>
            </a:r>
            <a:r>
              <a:rPr lang="en-US" sz="1400" b="1" dirty="0" smtClean="0"/>
              <a:t>( </a:t>
            </a:r>
            <a:r>
              <a:rPr lang="en-US" sz="1400" b="1" dirty="0" err="1" smtClean="0"/>
              <a:t>int</a:t>
            </a:r>
            <a:r>
              <a:rPr lang="en-US" sz="1400" b="1" dirty="0" smtClean="0"/>
              <a:t> x)</a:t>
            </a:r>
          </a:p>
          <a:p>
            <a:r>
              <a:rPr lang="en-US" sz="1400" b="1" dirty="0"/>
              <a:t> </a:t>
            </a:r>
            <a:r>
              <a:rPr lang="en-US" sz="1400" b="1" dirty="0" smtClean="0"/>
              <a:t>             {</a:t>
            </a:r>
          </a:p>
          <a:p>
            <a:r>
              <a:rPr lang="en-US" sz="1400" b="1" dirty="0"/>
              <a:t> </a:t>
            </a:r>
            <a:r>
              <a:rPr lang="en-US" sz="1400" b="1" dirty="0" smtClean="0"/>
              <a:t>                 score=x;</a:t>
            </a:r>
          </a:p>
          <a:p>
            <a:r>
              <a:rPr lang="en-US" sz="1400" b="1" dirty="0"/>
              <a:t> </a:t>
            </a:r>
            <a:r>
              <a:rPr lang="en-US" sz="1400" b="1" dirty="0" smtClean="0"/>
              <a:t>            }</a:t>
            </a:r>
          </a:p>
          <a:p>
            <a:r>
              <a:rPr lang="en-US" sz="1400" b="1" dirty="0" smtClean="0"/>
              <a:t>};</a:t>
            </a:r>
          </a:p>
          <a:p>
            <a:r>
              <a:rPr lang="en-US" sz="1400" b="1" dirty="0" smtClean="0"/>
              <a:t>class result : public </a:t>
            </a:r>
            <a:r>
              <a:rPr lang="en-US" sz="1400" b="1" dirty="0" err="1" smtClean="0"/>
              <a:t>test,public</a:t>
            </a:r>
            <a:r>
              <a:rPr lang="en-US" sz="1400" b="1" dirty="0" smtClean="0"/>
              <a:t> sports</a:t>
            </a:r>
          </a:p>
          <a:p>
            <a:r>
              <a:rPr lang="en-US" sz="1400" b="1" dirty="0" smtClean="0"/>
              <a:t>{ </a:t>
            </a:r>
          </a:p>
          <a:p>
            <a:r>
              <a:rPr lang="en-US" sz="1400" b="1" dirty="0"/>
              <a:t> </a:t>
            </a:r>
            <a:r>
              <a:rPr lang="en-US" sz="1400" b="1" dirty="0" smtClean="0"/>
              <a:t> private:</a:t>
            </a:r>
          </a:p>
          <a:p>
            <a:r>
              <a:rPr lang="en-US" sz="1400" b="1" dirty="0"/>
              <a:t> </a:t>
            </a:r>
            <a:r>
              <a:rPr lang="en-US" sz="1400" b="1" dirty="0" smtClean="0"/>
              <a:t>          </a:t>
            </a:r>
            <a:r>
              <a:rPr lang="en-US" sz="1400" b="1" dirty="0" err="1" smtClean="0"/>
              <a:t>int</a:t>
            </a:r>
            <a:r>
              <a:rPr lang="en-US" sz="1400" b="1" dirty="0" smtClean="0"/>
              <a:t> total;</a:t>
            </a:r>
          </a:p>
          <a:p>
            <a:r>
              <a:rPr lang="en-US" sz="1400" b="1" dirty="0" smtClean="0">
                <a:solidFill>
                  <a:srgbClr val="C00000"/>
                </a:solidFill>
              </a:rPr>
              <a:t>   public:</a:t>
            </a:r>
          </a:p>
          <a:p>
            <a:r>
              <a:rPr lang="en-US" sz="1400" b="1" dirty="0" smtClean="0"/>
              <a:t>	 void display ()</a:t>
            </a:r>
          </a:p>
          <a:p>
            <a:r>
              <a:rPr lang="en-US" sz="1400" b="1" dirty="0" smtClean="0"/>
              <a:t>   	{   total=marks1+marks2+score;</a:t>
            </a:r>
          </a:p>
          <a:p>
            <a:r>
              <a:rPr lang="en-US" sz="1400" b="1" dirty="0" smtClean="0"/>
              <a:t>                  </a:t>
            </a:r>
            <a:r>
              <a:rPr lang="en-US" sz="1400" b="1" dirty="0" err="1" smtClean="0"/>
              <a:t>cout</a:t>
            </a:r>
            <a:r>
              <a:rPr lang="en-US" sz="1400" b="1" dirty="0" smtClean="0"/>
              <a:t>&lt;&lt;“ Roll-No”&lt;&lt;</a:t>
            </a:r>
            <a:r>
              <a:rPr lang="en-US" sz="1400" b="1" dirty="0" err="1" smtClean="0"/>
              <a:t>roll_no</a:t>
            </a:r>
            <a:r>
              <a:rPr lang="en-US" sz="1400" b="1" dirty="0" smtClean="0"/>
              <a:t>;</a:t>
            </a:r>
          </a:p>
          <a:p>
            <a:r>
              <a:rPr lang="en-US" sz="1400" b="1" dirty="0"/>
              <a:t> </a:t>
            </a:r>
            <a:r>
              <a:rPr lang="en-US" sz="1400" b="1" dirty="0" smtClean="0"/>
              <a:t>                 </a:t>
            </a:r>
            <a:r>
              <a:rPr lang="en-US" sz="1400" b="1" dirty="0" err="1" smtClean="0"/>
              <a:t>cout</a:t>
            </a:r>
            <a:r>
              <a:rPr lang="en-US" sz="1400" b="1" dirty="0"/>
              <a:t>&lt;&lt;“ </a:t>
            </a:r>
            <a:r>
              <a:rPr lang="en-US" sz="1400" b="1" dirty="0" smtClean="0"/>
              <a:t>Total”&lt;&lt;total;</a:t>
            </a:r>
          </a:p>
          <a:p>
            <a:r>
              <a:rPr lang="en-US" sz="1400" b="1" dirty="0" smtClean="0"/>
              <a:t>	 } </a:t>
            </a:r>
          </a:p>
          <a:p>
            <a:r>
              <a:rPr lang="en-US" sz="1400" b="1" dirty="0" smtClean="0"/>
              <a:t>}; </a:t>
            </a:r>
          </a:p>
          <a:p>
            <a:endParaRPr lang="en-US" sz="1400" b="1" dirty="0" smtClean="0"/>
          </a:p>
          <a:p>
            <a:r>
              <a:rPr lang="en-US" sz="1400" b="1" dirty="0" err="1" smtClean="0"/>
              <a:t>Int</a:t>
            </a:r>
            <a:r>
              <a:rPr lang="en-US" sz="1400" b="1" dirty="0" smtClean="0"/>
              <a:t> main()</a:t>
            </a:r>
          </a:p>
          <a:p>
            <a:r>
              <a:rPr lang="en-US" sz="1400" b="1" dirty="0" smtClean="0"/>
              <a:t> { </a:t>
            </a:r>
            <a:endParaRPr lang="en-US" sz="1400" b="1" dirty="0"/>
          </a:p>
          <a:p>
            <a:r>
              <a:rPr lang="en-US" sz="1400" b="1" dirty="0"/>
              <a:t>    </a:t>
            </a:r>
            <a:r>
              <a:rPr lang="en-US" sz="1400" b="1" dirty="0" smtClean="0"/>
              <a:t>result s1;</a:t>
            </a:r>
          </a:p>
          <a:p>
            <a:r>
              <a:rPr lang="en-US" sz="1400" b="1" dirty="0"/>
              <a:t> </a:t>
            </a:r>
            <a:r>
              <a:rPr lang="en-US" sz="1400" b="1" dirty="0" smtClean="0"/>
              <a:t>   s1.get_rollno(15161);</a:t>
            </a:r>
          </a:p>
          <a:p>
            <a:r>
              <a:rPr lang="en-US" sz="1400" b="1" dirty="0"/>
              <a:t> </a:t>
            </a:r>
            <a:r>
              <a:rPr lang="en-US" sz="1400" b="1" dirty="0" smtClean="0"/>
              <a:t>   s1.get_marks(80,90);</a:t>
            </a:r>
          </a:p>
          <a:p>
            <a:r>
              <a:rPr lang="en-US" sz="1400" b="1" dirty="0"/>
              <a:t> </a:t>
            </a:r>
            <a:r>
              <a:rPr lang="en-US" sz="1400" b="1" dirty="0" smtClean="0"/>
              <a:t>    s1.get_score(5);</a:t>
            </a:r>
          </a:p>
          <a:p>
            <a:r>
              <a:rPr lang="en-US" sz="1400" b="1" dirty="0"/>
              <a:t> </a:t>
            </a:r>
            <a:r>
              <a:rPr lang="en-US" sz="1400" b="1" dirty="0" smtClean="0"/>
              <a:t>    s1.display();</a:t>
            </a:r>
          </a:p>
          <a:p>
            <a:r>
              <a:rPr lang="en-US" sz="1400" b="1" dirty="0" smtClean="0"/>
              <a:t>}</a:t>
            </a:r>
            <a:endParaRPr lang="en-US" sz="1400" b="1" dirty="0"/>
          </a:p>
        </p:txBody>
      </p:sp>
    </p:spTree>
    <p:extLst>
      <p:ext uri="{BB962C8B-B14F-4D97-AF65-F5344CB8AC3E}">
        <p14:creationId xmlns:p14="http://schemas.microsoft.com/office/powerpoint/2010/main" val="13888836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068AA84-C434-4F89-BC4F-CC0B14229B20}" type="slidenum">
              <a:rPr lang="en-US" smtClean="0"/>
              <a:pPr>
                <a:defRPr/>
              </a:pPr>
              <a:t>23</a:t>
            </a:fld>
            <a:endParaRPr lang="en-US"/>
          </a:p>
        </p:txBody>
      </p:sp>
      <p:sp>
        <p:nvSpPr>
          <p:cNvPr id="3" name="Rectangle 2"/>
          <p:cNvSpPr/>
          <p:nvPr/>
        </p:nvSpPr>
        <p:spPr>
          <a:xfrm>
            <a:off x="-76200" y="1206052"/>
            <a:ext cx="9220200" cy="3691395"/>
          </a:xfrm>
          <a:prstGeom prst="rect">
            <a:avLst/>
          </a:prstGeom>
        </p:spPr>
        <p:txBody>
          <a:bodyPr wrap="square">
            <a:spAutoFit/>
          </a:bodyPr>
          <a:lstStyle/>
          <a:p>
            <a:pPr marL="0" marR="0">
              <a:lnSpc>
                <a:spcPct val="107000"/>
              </a:lnSpc>
              <a:spcBef>
                <a:spcPts val="0"/>
              </a:spcBef>
              <a:spcAft>
                <a:spcPts val="975"/>
              </a:spcAft>
            </a:pPr>
            <a:r>
              <a:rPr lang="en-US" sz="4400"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Hierarchical inheritance </a:t>
            </a:r>
            <a:endParaRPr lang="en-US" sz="4400" b="1" dirty="0"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975"/>
              </a:spcAft>
            </a:pPr>
            <a:r>
              <a:rPr lang="en-US" dirty="0"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rPr>
              <a:t>In </a:t>
            </a: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these inheritance , </a:t>
            </a:r>
            <a:r>
              <a:rPr lang="en-US"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derived class</a:t>
            </a: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inherits property of </a:t>
            </a:r>
            <a:r>
              <a:rPr lang="en-US"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Base Class</a:t>
            </a: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but</a:t>
            </a:r>
            <a:b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b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in these inheritance only one Base Class and multiple derived class are involved.</a:t>
            </a:r>
            <a:b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b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In the Below program </a:t>
            </a:r>
            <a:r>
              <a:rPr lang="en-US"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Class A is Base Class</a:t>
            </a: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and Class B ,Class C </a:t>
            </a:r>
            <a:r>
              <a:rPr lang="en-US" dirty="0"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rPr>
              <a:t> </a:t>
            </a: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are derived class.(As Per above Diagram</a:t>
            </a:r>
            <a:r>
              <a:rPr lang="en-US" dirty="0"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rPr>
              <a:t>)(first example of shape , rectangle and triangle)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Program for hierarchical inheritance in c++">
            <a:hlinkClick r:id="rId2" tooltip="&quot;Program for hierarchical inheritance in c++&quo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933841"/>
            <a:ext cx="3295650" cy="1857375"/>
          </a:xfrm>
          <a:prstGeom prst="rect">
            <a:avLst/>
          </a:prstGeom>
          <a:noFill/>
          <a:ln>
            <a:noFill/>
          </a:ln>
        </p:spPr>
      </p:pic>
    </p:spTree>
    <p:extLst>
      <p:ext uri="{BB962C8B-B14F-4D97-AF65-F5344CB8AC3E}">
        <p14:creationId xmlns:p14="http://schemas.microsoft.com/office/powerpoint/2010/main" val="2367118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C7C8BB2D-E8C9-4FC0-857B-B741AAB0E857}" type="slidenum">
              <a:rPr lang="en-US" altLang="en-US" sz="1400" smtClean="0"/>
              <a:pPr eaLnBrk="1" hangingPunct="1"/>
              <a:t>24</a:t>
            </a:fld>
            <a:endParaRPr lang="en-US" altLang="en-US" sz="1400" smtClean="0"/>
          </a:p>
        </p:txBody>
      </p:sp>
      <p:sp>
        <p:nvSpPr>
          <p:cNvPr id="11269" name="Rectangle 2"/>
          <p:cNvSpPr>
            <a:spLocks noChangeArrowheads="1"/>
          </p:cNvSpPr>
          <p:nvPr/>
        </p:nvSpPr>
        <p:spPr bwMode="auto">
          <a:xfrm>
            <a:off x="457200" y="645806"/>
            <a:ext cx="7572375"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r>
              <a:rPr lang="en-US" altLang="en-US" b="1" dirty="0" smtClean="0">
                <a:latin typeface="Calibri" pitchFamily="34" charset="0"/>
              </a:rPr>
              <a:t>Polymorphism </a:t>
            </a:r>
            <a:endParaRPr lang="en-US" altLang="en-US" b="1" dirty="0">
              <a:latin typeface="Calibri" pitchFamily="34" charset="0"/>
            </a:endParaRPr>
          </a:p>
          <a:p>
            <a:pPr eaLnBrk="1" hangingPunct="1"/>
            <a:endParaRPr lang="en-US" altLang="en-US" sz="2200" dirty="0">
              <a:latin typeface="Calibri" pitchFamily="34" charset="0"/>
            </a:endParaRPr>
          </a:p>
          <a:p>
            <a:pPr eaLnBrk="1" hangingPunct="1">
              <a:buFont typeface="Wingdings" pitchFamily="2" charset="2"/>
              <a:buChar char="§"/>
            </a:pPr>
            <a:r>
              <a:rPr lang="en-US" altLang="en-US" sz="2200" dirty="0" smtClean="0">
                <a:latin typeface="Calibri" pitchFamily="34" charset="0"/>
              </a:rPr>
              <a:t> Polymorphism </a:t>
            </a:r>
            <a:r>
              <a:rPr lang="en-US" altLang="en-US" sz="2200" dirty="0">
                <a:latin typeface="Calibri" pitchFamily="34" charset="0"/>
              </a:rPr>
              <a:t>means the ability to take more than one form. </a:t>
            </a:r>
            <a:endParaRPr lang="en-US" altLang="en-US" sz="2200" dirty="0" smtClean="0">
              <a:latin typeface="Calibri" pitchFamily="34" charset="0"/>
            </a:endParaRPr>
          </a:p>
          <a:p>
            <a:pPr eaLnBrk="1" hangingPunct="1">
              <a:buFont typeface="Wingdings" pitchFamily="2" charset="2"/>
              <a:buChar char="§"/>
            </a:pPr>
            <a:endParaRPr lang="en-US" altLang="en-US" sz="2200" dirty="0" smtClean="0">
              <a:latin typeface="Calibri" pitchFamily="34" charset="0"/>
            </a:endParaRPr>
          </a:p>
          <a:p>
            <a:pPr eaLnBrk="1" hangingPunct="1">
              <a:buFont typeface="Wingdings" pitchFamily="2" charset="2"/>
              <a:buChar char="§"/>
            </a:pPr>
            <a:r>
              <a:rPr lang="en-US" altLang="en-US" sz="2200" dirty="0" smtClean="0">
                <a:latin typeface="Calibri" pitchFamily="34" charset="0"/>
              </a:rPr>
              <a:t> Function overloading is a form of polymorphism. </a:t>
            </a:r>
            <a:endParaRPr lang="en-US" altLang="en-US" sz="2200" dirty="0">
              <a:latin typeface="Calibri" pitchFamily="34" charset="0"/>
            </a:endParaRPr>
          </a:p>
          <a:p>
            <a:pPr eaLnBrk="1" hangingPunct="1"/>
            <a:endParaRPr lang="en-US" altLang="en-US" sz="2200" dirty="0">
              <a:latin typeface="Calibri" pitchFamily="34" charset="0"/>
            </a:endParaRPr>
          </a:p>
          <a:p>
            <a:pPr eaLnBrk="1" hangingPunct="1"/>
            <a:endParaRPr lang="en-US" altLang="en-US" sz="2200" dirty="0">
              <a:latin typeface="Calibri" pitchFamily="34" charset="0"/>
            </a:endParaRPr>
          </a:p>
        </p:txBody>
      </p:sp>
      <p:sp>
        <p:nvSpPr>
          <p:cNvPr id="11270" name="Rectangle 3"/>
          <p:cNvSpPr>
            <a:spLocks noChangeArrowheads="1"/>
          </p:cNvSpPr>
          <p:nvPr/>
        </p:nvSpPr>
        <p:spPr bwMode="auto">
          <a:xfrm>
            <a:off x="3086100" y="3048000"/>
            <a:ext cx="1143000" cy="80010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endParaRPr lang="en-US" altLang="en-US" sz="1800"/>
          </a:p>
        </p:txBody>
      </p:sp>
      <p:sp>
        <p:nvSpPr>
          <p:cNvPr id="11271" name="Line 4"/>
          <p:cNvSpPr>
            <a:spLocks noChangeShapeType="1"/>
          </p:cNvSpPr>
          <p:nvPr/>
        </p:nvSpPr>
        <p:spPr bwMode="auto">
          <a:xfrm>
            <a:off x="3086100" y="3352800"/>
            <a:ext cx="1143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2" name="Rectangle 5"/>
          <p:cNvSpPr>
            <a:spLocks noChangeArrowheads="1"/>
          </p:cNvSpPr>
          <p:nvPr/>
        </p:nvSpPr>
        <p:spPr bwMode="auto">
          <a:xfrm>
            <a:off x="1485900" y="4572000"/>
            <a:ext cx="1257300" cy="80010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endParaRPr lang="en-IN" altLang="en-US"/>
          </a:p>
        </p:txBody>
      </p:sp>
      <p:sp>
        <p:nvSpPr>
          <p:cNvPr id="11273" name="Rectangle 6"/>
          <p:cNvSpPr>
            <a:spLocks noChangeArrowheads="1"/>
          </p:cNvSpPr>
          <p:nvPr/>
        </p:nvSpPr>
        <p:spPr bwMode="auto">
          <a:xfrm>
            <a:off x="3314700" y="4572000"/>
            <a:ext cx="1143000" cy="80010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endParaRPr lang="en-IN" altLang="en-US"/>
          </a:p>
        </p:txBody>
      </p:sp>
      <p:sp>
        <p:nvSpPr>
          <p:cNvPr id="11274" name="Rectangle 7"/>
          <p:cNvSpPr>
            <a:spLocks noChangeArrowheads="1"/>
          </p:cNvSpPr>
          <p:nvPr/>
        </p:nvSpPr>
        <p:spPr bwMode="auto">
          <a:xfrm>
            <a:off x="5143500" y="4572000"/>
            <a:ext cx="1638300" cy="80010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a:t> Triangle:object</a:t>
            </a:r>
          </a:p>
        </p:txBody>
      </p:sp>
      <p:sp>
        <p:nvSpPr>
          <p:cNvPr id="11275" name="Line 8"/>
          <p:cNvSpPr>
            <a:spLocks noChangeShapeType="1"/>
          </p:cNvSpPr>
          <p:nvPr/>
        </p:nvSpPr>
        <p:spPr bwMode="auto">
          <a:xfrm>
            <a:off x="1485900" y="4914900"/>
            <a:ext cx="1257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6" name="Line 9"/>
          <p:cNvSpPr>
            <a:spLocks noChangeShapeType="1"/>
          </p:cNvSpPr>
          <p:nvPr/>
        </p:nvSpPr>
        <p:spPr bwMode="auto">
          <a:xfrm>
            <a:off x="3314700" y="4914900"/>
            <a:ext cx="1143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7" name="Line 10"/>
          <p:cNvSpPr>
            <a:spLocks noChangeShapeType="1"/>
          </p:cNvSpPr>
          <p:nvPr/>
        </p:nvSpPr>
        <p:spPr bwMode="auto">
          <a:xfrm>
            <a:off x="5143500" y="4914900"/>
            <a:ext cx="1638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8" name="Line 11"/>
          <p:cNvSpPr>
            <a:spLocks noChangeShapeType="1"/>
          </p:cNvSpPr>
          <p:nvPr/>
        </p:nvSpPr>
        <p:spPr bwMode="auto">
          <a:xfrm flipH="1">
            <a:off x="2524125" y="3990975"/>
            <a:ext cx="571500" cy="57150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279" name="Line 12"/>
          <p:cNvSpPr>
            <a:spLocks noChangeShapeType="1"/>
          </p:cNvSpPr>
          <p:nvPr/>
        </p:nvSpPr>
        <p:spPr bwMode="auto">
          <a:xfrm>
            <a:off x="3771900" y="4000500"/>
            <a:ext cx="0" cy="57150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280" name="Line 13"/>
          <p:cNvSpPr>
            <a:spLocks noChangeShapeType="1"/>
          </p:cNvSpPr>
          <p:nvPr/>
        </p:nvSpPr>
        <p:spPr bwMode="auto">
          <a:xfrm>
            <a:off x="4219575" y="3981450"/>
            <a:ext cx="1485900" cy="57150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281" name="Rectangle 14"/>
          <p:cNvSpPr>
            <a:spLocks noChangeArrowheads="1"/>
          </p:cNvSpPr>
          <p:nvPr/>
        </p:nvSpPr>
        <p:spPr bwMode="auto">
          <a:xfrm>
            <a:off x="3124200" y="3048000"/>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800" dirty="0"/>
              <a:t>Shape </a:t>
            </a:r>
          </a:p>
        </p:txBody>
      </p:sp>
      <p:sp>
        <p:nvSpPr>
          <p:cNvPr id="11282" name="Rectangle 15"/>
          <p:cNvSpPr>
            <a:spLocks noChangeArrowheads="1"/>
          </p:cNvSpPr>
          <p:nvPr/>
        </p:nvSpPr>
        <p:spPr bwMode="auto">
          <a:xfrm>
            <a:off x="3124200" y="3443288"/>
            <a:ext cx="933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800"/>
              <a:t>Draw( )</a:t>
            </a:r>
          </a:p>
        </p:txBody>
      </p:sp>
      <p:sp>
        <p:nvSpPr>
          <p:cNvPr id="11283" name="Rectangle 16"/>
          <p:cNvSpPr>
            <a:spLocks noChangeArrowheads="1"/>
          </p:cNvSpPr>
          <p:nvPr/>
        </p:nvSpPr>
        <p:spPr bwMode="auto">
          <a:xfrm>
            <a:off x="1484313" y="4616450"/>
            <a:ext cx="12588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a:cs typeface="Times New Roman" pitchFamily="18" charset="0"/>
              </a:rPr>
              <a:t>Circle: object</a:t>
            </a:r>
            <a:r>
              <a:rPr lang="en-US" altLang="en-US" sz="1400"/>
              <a:t> </a:t>
            </a:r>
          </a:p>
        </p:txBody>
      </p:sp>
      <p:sp>
        <p:nvSpPr>
          <p:cNvPr id="11284" name="Rectangle 17"/>
          <p:cNvSpPr>
            <a:spLocks noChangeArrowheads="1"/>
          </p:cNvSpPr>
          <p:nvPr/>
        </p:nvSpPr>
        <p:spPr bwMode="auto">
          <a:xfrm>
            <a:off x="1524000" y="4953000"/>
            <a:ext cx="1179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a:t>Draw(circle) </a:t>
            </a:r>
          </a:p>
        </p:txBody>
      </p:sp>
      <p:sp>
        <p:nvSpPr>
          <p:cNvPr id="11285" name="Rectangle 18"/>
          <p:cNvSpPr>
            <a:spLocks noChangeArrowheads="1"/>
          </p:cNvSpPr>
          <p:nvPr/>
        </p:nvSpPr>
        <p:spPr bwMode="auto">
          <a:xfrm>
            <a:off x="3270250" y="5029200"/>
            <a:ext cx="1149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a:t>  Draw(box) </a:t>
            </a:r>
          </a:p>
        </p:txBody>
      </p:sp>
      <p:sp>
        <p:nvSpPr>
          <p:cNvPr id="11286" name="Rectangle 19"/>
          <p:cNvSpPr>
            <a:spLocks noChangeArrowheads="1"/>
          </p:cNvSpPr>
          <p:nvPr/>
        </p:nvSpPr>
        <p:spPr bwMode="auto">
          <a:xfrm>
            <a:off x="3384550" y="4572000"/>
            <a:ext cx="1111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a:t>Box: object </a:t>
            </a:r>
          </a:p>
        </p:txBody>
      </p:sp>
      <p:sp>
        <p:nvSpPr>
          <p:cNvPr id="11287" name="Rectangle 20"/>
          <p:cNvSpPr>
            <a:spLocks noChangeArrowheads="1"/>
          </p:cNvSpPr>
          <p:nvPr/>
        </p:nvSpPr>
        <p:spPr bwMode="auto">
          <a:xfrm>
            <a:off x="5207000" y="5029200"/>
            <a:ext cx="1346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a:t> Draw(triangle)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45719"/>
          </a:xfrm>
        </p:spPr>
        <p:txBody>
          <a:bodyPr/>
          <a:lstStyle/>
          <a:p>
            <a:endParaRPr lang="en-US" dirty="0"/>
          </a:p>
        </p:txBody>
      </p:sp>
      <p:sp>
        <p:nvSpPr>
          <p:cNvPr id="5" name="Text Placeholder 4"/>
          <p:cNvSpPr>
            <a:spLocks noGrp="1"/>
          </p:cNvSpPr>
          <p:nvPr>
            <p:ph type="body" idx="1"/>
          </p:nvPr>
        </p:nvSpPr>
        <p:spPr>
          <a:xfrm>
            <a:off x="382588" y="169745"/>
            <a:ext cx="4040188" cy="639762"/>
          </a:xfrm>
        </p:spPr>
        <p:txBody>
          <a:bodyPr/>
          <a:lstStyle/>
          <a:p>
            <a:endParaRPr lang="en-US" dirty="0"/>
          </a:p>
        </p:txBody>
      </p:sp>
      <p:sp>
        <p:nvSpPr>
          <p:cNvPr id="6" name="Content Placeholder 5"/>
          <p:cNvSpPr>
            <a:spLocks noGrp="1"/>
          </p:cNvSpPr>
          <p:nvPr>
            <p:ph sz="half" idx="2"/>
          </p:nvPr>
        </p:nvSpPr>
        <p:spPr>
          <a:xfrm>
            <a:off x="382588" y="296911"/>
            <a:ext cx="3427412" cy="5819893"/>
          </a:xfrm>
        </p:spPr>
        <p:txBody>
          <a:bodyPr/>
          <a:lstStyle/>
          <a:p>
            <a:pPr marL="0" indent="0">
              <a:buNone/>
            </a:pPr>
            <a:r>
              <a:rPr lang="en-US" sz="1400" dirty="0"/>
              <a:t>#include&lt;</a:t>
            </a:r>
            <a:r>
              <a:rPr lang="en-US" sz="1400" dirty="0" err="1"/>
              <a:t>iostream</a:t>
            </a:r>
            <a:r>
              <a:rPr lang="en-US" sz="1400" dirty="0"/>
              <a:t>&gt;</a:t>
            </a:r>
          </a:p>
          <a:p>
            <a:pPr marL="0" indent="0">
              <a:buNone/>
            </a:pPr>
            <a:r>
              <a:rPr lang="en-US" sz="1400" dirty="0"/>
              <a:t>using namespace </a:t>
            </a:r>
            <a:r>
              <a:rPr lang="en-US" sz="1400" dirty="0" err="1"/>
              <a:t>std</a:t>
            </a:r>
            <a:r>
              <a:rPr lang="en-US" sz="1400" dirty="0" smtClean="0"/>
              <a:t>;</a:t>
            </a:r>
            <a:r>
              <a:rPr lang="en-US" sz="1400" dirty="0"/>
              <a:t> </a:t>
            </a:r>
          </a:p>
          <a:p>
            <a:pPr marL="0" indent="0">
              <a:buNone/>
            </a:pPr>
            <a:r>
              <a:rPr lang="en-US" sz="1400" dirty="0"/>
              <a:t>class AREA</a:t>
            </a:r>
          </a:p>
          <a:p>
            <a:pPr marL="0" indent="0">
              <a:buNone/>
            </a:pPr>
            <a:r>
              <a:rPr lang="en-US" sz="1400" dirty="0"/>
              <a:t>{</a:t>
            </a:r>
          </a:p>
          <a:p>
            <a:pPr marL="0" indent="0">
              <a:buNone/>
            </a:pPr>
            <a:r>
              <a:rPr lang="en-US" sz="1400" dirty="0"/>
              <a:t>      public:</a:t>
            </a:r>
          </a:p>
          <a:p>
            <a:pPr marL="0" indent="0">
              <a:buNone/>
            </a:pPr>
            <a:r>
              <a:rPr lang="en-US" sz="1400" dirty="0"/>
              <a:t>        void area(</a:t>
            </a:r>
            <a:r>
              <a:rPr lang="en-US" sz="1400" dirty="0" err="1"/>
              <a:t>int</a:t>
            </a:r>
            <a:r>
              <a:rPr lang="en-US" sz="1400" dirty="0"/>
              <a:t>);  //circle</a:t>
            </a:r>
          </a:p>
          <a:p>
            <a:pPr marL="0" indent="0">
              <a:buNone/>
            </a:pPr>
            <a:r>
              <a:rPr lang="en-US" sz="1400" dirty="0"/>
              <a:t>        void area(</a:t>
            </a:r>
            <a:r>
              <a:rPr lang="en-US" sz="1400" dirty="0" err="1"/>
              <a:t>int,int</a:t>
            </a:r>
            <a:r>
              <a:rPr lang="en-US" sz="1400" dirty="0"/>
              <a:t>);  //rectangle</a:t>
            </a:r>
          </a:p>
          <a:p>
            <a:pPr marL="0" indent="0">
              <a:buNone/>
            </a:pPr>
            <a:r>
              <a:rPr lang="en-US" sz="1400" dirty="0"/>
              <a:t>        void area(float ,</a:t>
            </a:r>
            <a:r>
              <a:rPr lang="en-US" sz="1400" dirty="0" err="1"/>
              <a:t>int,int</a:t>
            </a:r>
            <a:r>
              <a:rPr lang="en-US" sz="1400" dirty="0"/>
              <a:t>);  //triangle</a:t>
            </a:r>
          </a:p>
          <a:p>
            <a:pPr marL="0" indent="0">
              <a:buNone/>
            </a:pPr>
            <a:r>
              <a:rPr lang="en-US" sz="1400" dirty="0"/>
              <a:t>};</a:t>
            </a:r>
          </a:p>
          <a:p>
            <a:pPr marL="0" indent="0">
              <a:buNone/>
            </a:pPr>
            <a:r>
              <a:rPr lang="en-US" sz="1400" dirty="0"/>
              <a:t> </a:t>
            </a:r>
          </a:p>
          <a:p>
            <a:pPr marL="0" indent="0">
              <a:buNone/>
            </a:pPr>
            <a:r>
              <a:rPr lang="en-US" sz="1400" dirty="0"/>
              <a:t>void AREA::area(</a:t>
            </a:r>
            <a:r>
              <a:rPr lang="en-US" sz="1400" dirty="0" err="1"/>
              <a:t>int</a:t>
            </a:r>
            <a:r>
              <a:rPr lang="en-US" sz="1400" dirty="0"/>
              <a:t> a)</a:t>
            </a:r>
          </a:p>
          <a:p>
            <a:pPr marL="0" indent="0">
              <a:buNone/>
            </a:pPr>
            <a:r>
              <a:rPr lang="en-US" sz="1400" dirty="0"/>
              <a:t>{</a:t>
            </a:r>
          </a:p>
          <a:p>
            <a:pPr marL="0" indent="0">
              <a:buNone/>
            </a:pPr>
            <a:r>
              <a:rPr lang="en-US" sz="1400" dirty="0"/>
              <a:t> </a:t>
            </a:r>
            <a:r>
              <a:rPr lang="en-US" sz="1400" dirty="0" err="1"/>
              <a:t>cout</a:t>
            </a:r>
            <a:r>
              <a:rPr lang="en-US" sz="1400" dirty="0"/>
              <a:t>&lt;&lt;"Area of Circle:"&lt;&lt;pi*a*a;</a:t>
            </a:r>
          </a:p>
          <a:p>
            <a:pPr marL="0" indent="0">
              <a:buNone/>
            </a:pPr>
            <a:r>
              <a:rPr lang="en-US" sz="1400" dirty="0"/>
              <a:t>}</a:t>
            </a:r>
          </a:p>
          <a:p>
            <a:pPr marL="0" indent="0">
              <a:buNone/>
            </a:pPr>
            <a:r>
              <a:rPr lang="en-US" sz="1400" dirty="0"/>
              <a:t>void AREA::area(</a:t>
            </a:r>
            <a:r>
              <a:rPr lang="en-US" sz="1400" dirty="0" err="1"/>
              <a:t>int</a:t>
            </a:r>
            <a:r>
              <a:rPr lang="en-US" sz="1400" dirty="0"/>
              <a:t> </a:t>
            </a:r>
            <a:r>
              <a:rPr lang="en-US" sz="1400" dirty="0" err="1"/>
              <a:t>a,int</a:t>
            </a:r>
            <a:r>
              <a:rPr lang="en-US" sz="1400" dirty="0"/>
              <a:t> b)</a:t>
            </a:r>
          </a:p>
          <a:p>
            <a:pPr marL="0" indent="0">
              <a:buNone/>
            </a:pPr>
            <a:r>
              <a:rPr lang="en-US" sz="1400" dirty="0"/>
              <a:t>{</a:t>
            </a:r>
          </a:p>
          <a:p>
            <a:pPr marL="0" indent="0">
              <a:buNone/>
            </a:pPr>
            <a:r>
              <a:rPr lang="en-US" sz="1400" dirty="0"/>
              <a:t>     </a:t>
            </a:r>
            <a:r>
              <a:rPr lang="en-US" sz="1400" dirty="0" err="1"/>
              <a:t>cout</a:t>
            </a:r>
            <a:r>
              <a:rPr lang="en-US" sz="1400" dirty="0"/>
              <a:t>&lt;&lt;"Area of rectangle:"&lt;&lt;a*b;</a:t>
            </a:r>
          </a:p>
          <a:p>
            <a:pPr marL="0" indent="0">
              <a:buNone/>
            </a:pPr>
            <a:r>
              <a:rPr lang="en-US" sz="1400" dirty="0"/>
              <a:t>}</a:t>
            </a:r>
          </a:p>
          <a:p>
            <a:pPr marL="0" indent="0">
              <a:buNone/>
            </a:pPr>
            <a:r>
              <a:rPr lang="en-US" sz="1400" dirty="0"/>
              <a:t>void AREA::area(float </a:t>
            </a:r>
            <a:r>
              <a:rPr lang="en-US" sz="1400" dirty="0" err="1"/>
              <a:t>t,int</a:t>
            </a:r>
            <a:r>
              <a:rPr lang="en-US" sz="1400" dirty="0"/>
              <a:t> </a:t>
            </a:r>
            <a:r>
              <a:rPr lang="en-US" sz="1400" dirty="0" err="1"/>
              <a:t>a,int</a:t>
            </a:r>
            <a:r>
              <a:rPr lang="en-US" sz="1400" dirty="0"/>
              <a:t> b)</a:t>
            </a:r>
          </a:p>
          <a:p>
            <a:pPr marL="0" indent="0">
              <a:buNone/>
            </a:pPr>
            <a:r>
              <a:rPr lang="en-US" sz="1400" dirty="0"/>
              <a:t>{</a:t>
            </a:r>
          </a:p>
          <a:p>
            <a:pPr marL="0" indent="0">
              <a:buNone/>
            </a:pPr>
            <a:r>
              <a:rPr lang="en-US" sz="1400" dirty="0"/>
              <a:t>      </a:t>
            </a:r>
            <a:r>
              <a:rPr lang="en-US" sz="1400" dirty="0" err="1"/>
              <a:t>cout</a:t>
            </a:r>
            <a:r>
              <a:rPr lang="en-US" sz="1400" dirty="0"/>
              <a:t>&lt;&lt;"Area of triangle:"&lt;&lt;t*a*b;</a:t>
            </a:r>
          </a:p>
          <a:p>
            <a:pPr marL="0" indent="0">
              <a:buNone/>
            </a:pPr>
            <a:r>
              <a:rPr lang="en-US" sz="1400" dirty="0"/>
              <a:t>}</a:t>
            </a:r>
          </a:p>
          <a:p>
            <a:endParaRPr lang="en-US" sz="1400" dirty="0"/>
          </a:p>
        </p:txBody>
      </p:sp>
      <p:sp>
        <p:nvSpPr>
          <p:cNvPr id="7" name="Text Placeholder 6"/>
          <p:cNvSpPr>
            <a:spLocks noGrp="1"/>
          </p:cNvSpPr>
          <p:nvPr>
            <p:ph type="body" sz="quarter" idx="3"/>
          </p:nvPr>
        </p:nvSpPr>
        <p:spPr>
          <a:xfrm>
            <a:off x="4572000" y="809507"/>
            <a:ext cx="4041775" cy="639762"/>
          </a:xfrm>
        </p:spPr>
        <p:txBody>
          <a:bodyPr/>
          <a:lstStyle/>
          <a:p>
            <a:endParaRPr lang="en-US"/>
          </a:p>
        </p:txBody>
      </p:sp>
      <p:sp>
        <p:nvSpPr>
          <p:cNvPr id="8" name="Content Placeholder 7"/>
          <p:cNvSpPr>
            <a:spLocks noGrp="1"/>
          </p:cNvSpPr>
          <p:nvPr>
            <p:ph sz="quarter" idx="4"/>
          </p:nvPr>
        </p:nvSpPr>
        <p:spPr>
          <a:xfrm>
            <a:off x="4114800" y="176569"/>
            <a:ext cx="5029200" cy="5364163"/>
          </a:xfrm>
        </p:spPr>
        <p:txBody>
          <a:bodyPr/>
          <a:lstStyle/>
          <a:p>
            <a:pPr marL="0" indent="0">
              <a:buNone/>
            </a:pPr>
            <a:r>
              <a:rPr lang="en-US" sz="1400" dirty="0" err="1"/>
              <a:t>int</a:t>
            </a:r>
            <a:r>
              <a:rPr lang="en-US" sz="1400" dirty="0"/>
              <a:t> main()</a:t>
            </a:r>
          </a:p>
          <a:p>
            <a:pPr marL="0" indent="0">
              <a:buNone/>
            </a:pPr>
            <a:r>
              <a:rPr lang="en-US" sz="1400" dirty="0"/>
              <a:t>{</a:t>
            </a:r>
          </a:p>
          <a:p>
            <a:pPr marL="0" indent="0">
              <a:buNone/>
            </a:pPr>
            <a:r>
              <a:rPr lang="en-US" sz="1400" dirty="0"/>
              <a:t>     </a:t>
            </a:r>
            <a:r>
              <a:rPr lang="en-US" sz="1400" dirty="0" err="1"/>
              <a:t>int</a:t>
            </a:r>
            <a:r>
              <a:rPr lang="en-US" sz="1400" dirty="0"/>
              <a:t> </a:t>
            </a:r>
            <a:r>
              <a:rPr lang="en-US" sz="1400" dirty="0" err="1"/>
              <a:t>ch</a:t>
            </a:r>
            <a:r>
              <a:rPr lang="en-US" sz="1400" dirty="0"/>
              <a:t>;</a:t>
            </a:r>
          </a:p>
          <a:p>
            <a:pPr marL="0" indent="0">
              <a:buNone/>
            </a:pPr>
            <a:r>
              <a:rPr lang="en-US" sz="1400" dirty="0"/>
              <a:t>     </a:t>
            </a:r>
            <a:r>
              <a:rPr lang="en-US" sz="1400" dirty="0" err="1"/>
              <a:t>int</a:t>
            </a:r>
            <a:r>
              <a:rPr lang="en-US" sz="1400" dirty="0"/>
              <a:t> </a:t>
            </a:r>
            <a:r>
              <a:rPr lang="en-US" sz="1400" dirty="0" err="1"/>
              <a:t>a,b,r</a:t>
            </a:r>
            <a:r>
              <a:rPr lang="en-US" sz="1400" dirty="0"/>
              <a:t>;</a:t>
            </a:r>
          </a:p>
          <a:p>
            <a:pPr marL="0" indent="0">
              <a:buNone/>
            </a:pPr>
            <a:r>
              <a:rPr lang="en-US" sz="1400" dirty="0"/>
              <a:t>     AREA </a:t>
            </a:r>
            <a:r>
              <a:rPr lang="en-US" sz="1400" dirty="0" err="1"/>
              <a:t>obj</a:t>
            </a:r>
            <a:r>
              <a:rPr lang="en-US" sz="1400" dirty="0"/>
              <a:t>;</a:t>
            </a:r>
          </a:p>
          <a:p>
            <a:pPr marL="0" indent="0">
              <a:buNone/>
            </a:pPr>
            <a:r>
              <a:rPr lang="en-US" sz="1400" dirty="0"/>
              <a:t>     </a:t>
            </a:r>
            <a:r>
              <a:rPr lang="en-US" sz="1400" dirty="0" err="1"/>
              <a:t>cout</a:t>
            </a:r>
            <a:r>
              <a:rPr lang="en-US" sz="1400" dirty="0"/>
              <a:t>&lt;&lt;"\n\t\</a:t>
            </a:r>
            <a:r>
              <a:rPr lang="en-US" sz="1400" dirty="0" err="1"/>
              <a:t>tFunction</a:t>
            </a:r>
            <a:r>
              <a:rPr lang="en-US" sz="1400" dirty="0"/>
              <a:t> Overloading</a:t>
            </a:r>
            <a:r>
              <a:rPr lang="en-US" sz="1400" dirty="0" smtClean="0"/>
              <a:t>"; </a:t>
            </a:r>
            <a:r>
              <a:rPr lang="en-US" sz="1400" dirty="0" err="1" smtClean="0"/>
              <a:t>cout</a:t>
            </a:r>
            <a:r>
              <a:rPr lang="en-US" sz="1400" dirty="0"/>
              <a:t>&lt;&lt;"\n1.Area of Circle\n2.Area of Rectangle\n3.Area of Triangle\n4.Exit\n:”;</a:t>
            </a:r>
          </a:p>
          <a:p>
            <a:pPr marL="0" indent="0">
              <a:buNone/>
            </a:pPr>
            <a:r>
              <a:rPr lang="en-US" sz="1400" dirty="0"/>
              <a:t>     </a:t>
            </a:r>
            <a:r>
              <a:rPr lang="en-US" sz="1400" dirty="0" err="1"/>
              <a:t>cout</a:t>
            </a:r>
            <a:r>
              <a:rPr lang="en-US" sz="1400" dirty="0"/>
              <a:t>&lt;&lt;”Enter your Choice:";</a:t>
            </a:r>
          </a:p>
          <a:p>
            <a:pPr marL="0" indent="0">
              <a:buNone/>
            </a:pPr>
            <a:r>
              <a:rPr lang="en-US" sz="1400" dirty="0"/>
              <a:t>     </a:t>
            </a:r>
            <a:r>
              <a:rPr lang="en-US" sz="1400" dirty="0" err="1"/>
              <a:t>cin</a:t>
            </a:r>
            <a:r>
              <a:rPr lang="en-US" sz="1400" dirty="0"/>
              <a:t>&gt;&gt;</a:t>
            </a:r>
            <a:r>
              <a:rPr lang="en-US" sz="1400" dirty="0" err="1"/>
              <a:t>ch</a:t>
            </a:r>
            <a:r>
              <a:rPr lang="en-US" sz="1400" dirty="0"/>
              <a:t>;</a:t>
            </a:r>
          </a:p>
          <a:p>
            <a:pPr marL="0" indent="0">
              <a:buNone/>
            </a:pPr>
            <a:r>
              <a:rPr lang="en-US" sz="1400" dirty="0"/>
              <a:t>     switch(</a:t>
            </a:r>
            <a:r>
              <a:rPr lang="en-US" sz="1400" dirty="0" err="1"/>
              <a:t>ch</a:t>
            </a:r>
            <a:r>
              <a:rPr lang="en-US" sz="1400" dirty="0"/>
              <a:t>)</a:t>
            </a:r>
          </a:p>
          <a:p>
            <a:pPr marL="0" indent="0">
              <a:buNone/>
            </a:pPr>
            <a:r>
              <a:rPr lang="en-US" sz="1400" dirty="0"/>
              <a:t>     {</a:t>
            </a:r>
          </a:p>
          <a:p>
            <a:pPr marL="0" indent="0">
              <a:buNone/>
            </a:pPr>
            <a:r>
              <a:rPr lang="en-US" sz="1400" dirty="0"/>
              <a:t>      </a:t>
            </a:r>
            <a:r>
              <a:rPr lang="en-US" sz="1400" dirty="0" smtClean="0"/>
              <a:t>case </a:t>
            </a:r>
            <a:r>
              <a:rPr lang="en-US" sz="1400" dirty="0"/>
              <a:t>1</a:t>
            </a:r>
            <a:r>
              <a:rPr lang="en-US" sz="1400" dirty="0" smtClean="0"/>
              <a:t>: </a:t>
            </a:r>
            <a:r>
              <a:rPr lang="en-US" sz="1400" dirty="0"/>
              <a:t> </a:t>
            </a:r>
            <a:r>
              <a:rPr lang="en-US" sz="1400" dirty="0" err="1"/>
              <a:t>cout</a:t>
            </a:r>
            <a:r>
              <a:rPr lang="en-US" sz="1400" dirty="0"/>
              <a:t>&lt;&lt;"Enter </a:t>
            </a:r>
            <a:r>
              <a:rPr lang="en-US" sz="1400" dirty="0" err="1"/>
              <a:t>Radious</a:t>
            </a:r>
            <a:r>
              <a:rPr lang="en-US" sz="1400" dirty="0"/>
              <a:t> of the Circle:";</a:t>
            </a:r>
          </a:p>
          <a:p>
            <a:pPr marL="0" indent="0">
              <a:buNone/>
            </a:pPr>
            <a:r>
              <a:rPr lang="en-US" sz="1400" dirty="0"/>
              <a:t>                </a:t>
            </a:r>
            <a:r>
              <a:rPr lang="en-US" sz="1400" dirty="0" err="1"/>
              <a:t>cin</a:t>
            </a:r>
            <a:r>
              <a:rPr lang="en-US" sz="1400" dirty="0"/>
              <a:t>&gt;&gt;r;</a:t>
            </a:r>
          </a:p>
          <a:p>
            <a:pPr marL="0" indent="0">
              <a:buNone/>
            </a:pPr>
            <a:r>
              <a:rPr lang="en-US" sz="1400" dirty="0"/>
              <a:t>                </a:t>
            </a:r>
            <a:r>
              <a:rPr lang="en-US" sz="1400" dirty="0" err="1"/>
              <a:t>obj.area</a:t>
            </a:r>
            <a:r>
              <a:rPr lang="en-US" sz="1400" dirty="0"/>
              <a:t>(r);</a:t>
            </a:r>
          </a:p>
          <a:p>
            <a:pPr marL="0" indent="0">
              <a:buNone/>
            </a:pPr>
            <a:r>
              <a:rPr lang="en-US" sz="1400" dirty="0"/>
              <a:t>                break;</a:t>
            </a:r>
          </a:p>
          <a:p>
            <a:pPr marL="0" indent="0">
              <a:buNone/>
            </a:pPr>
            <a:r>
              <a:rPr lang="en-US" sz="1400" dirty="0"/>
              <a:t>    </a:t>
            </a:r>
            <a:r>
              <a:rPr lang="en-US" sz="1400" dirty="0" smtClean="0"/>
              <a:t>case </a:t>
            </a:r>
            <a:r>
              <a:rPr lang="en-US" sz="1400" dirty="0"/>
              <a:t>2</a:t>
            </a:r>
            <a:r>
              <a:rPr lang="en-US" sz="1400" dirty="0" smtClean="0"/>
              <a:t>:</a:t>
            </a:r>
            <a:r>
              <a:rPr lang="en-US" sz="1400" dirty="0"/>
              <a:t> </a:t>
            </a:r>
            <a:r>
              <a:rPr lang="en-US" sz="1400" dirty="0" err="1"/>
              <a:t>cout</a:t>
            </a:r>
            <a:r>
              <a:rPr lang="en-US" sz="1400" dirty="0"/>
              <a:t>&lt;&lt;"Enter Sides of the Rectangle:";</a:t>
            </a:r>
          </a:p>
          <a:p>
            <a:pPr marL="0" indent="0">
              <a:buNone/>
            </a:pPr>
            <a:r>
              <a:rPr lang="en-US" sz="1400" dirty="0"/>
              <a:t>                </a:t>
            </a:r>
            <a:r>
              <a:rPr lang="en-US" sz="1400" dirty="0" err="1"/>
              <a:t>cin</a:t>
            </a:r>
            <a:r>
              <a:rPr lang="en-US" sz="1400" dirty="0"/>
              <a:t>&gt;&gt;a&gt;&gt;b;</a:t>
            </a:r>
          </a:p>
          <a:p>
            <a:pPr marL="0" indent="0">
              <a:buNone/>
            </a:pPr>
            <a:r>
              <a:rPr lang="en-US" sz="1400" dirty="0"/>
              <a:t>                </a:t>
            </a:r>
            <a:r>
              <a:rPr lang="en-US" sz="1400" dirty="0" err="1"/>
              <a:t>obj.area</a:t>
            </a:r>
            <a:r>
              <a:rPr lang="en-US" sz="1400" dirty="0"/>
              <a:t>(</a:t>
            </a:r>
            <a:r>
              <a:rPr lang="en-US" sz="1400" dirty="0" err="1"/>
              <a:t>a,b</a:t>
            </a:r>
            <a:r>
              <a:rPr lang="en-US" sz="1400" dirty="0"/>
              <a:t>);</a:t>
            </a:r>
          </a:p>
          <a:p>
            <a:pPr marL="0" indent="0">
              <a:buNone/>
            </a:pPr>
            <a:r>
              <a:rPr lang="en-US" sz="1400" dirty="0"/>
              <a:t>                break;</a:t>
            </a:r>
          </a:p>
          <a:p>
            <a:pPr marL="0" indent="0">
              <a:buNone/>
            </a:pPr>
            <a:r>
              <a:rPr lang="en-US" sz="1400" dirty="0"/>
              <a:t>      case </a:t>
            </a:r>
            <a:r>
              <a:rPr lang="en-US" sz="1400" dirty="0" smtClean="0"/>
              <a:t>3:cout</a:t>
            </a:r>
            <a:r>
              <a:rPr lang="en-US" sz="1400" dirty="0"/>
              <a:t>&lt;&lt;"Enter Sides of the Triangle:";</a:t>
            </a:r>
          </a:p>
          <a:p>
            <a:pPr marL="0" indent="0">
              <a:buNone/>
            </a:pPr>
            <a:r>
              <a:rPr lang="en-US" sz="1400" dirty="0"/>
              <a:t>                </a:t>
            </a:r>
            <a:r>
              <a:rPr lang="en-US" sz="1400" dirty="0" err="1"/>
              <a:t>cin</a:t>
            </a:r>
            <a:r>
              <a:rPr lang="en-US" sz="1400" dirty="0"/>
              <a:t>&gt;&gt;a&gt;&gt;b;</a:t>
            </a:r>
          </a:p>
          <a:p>
            <a:pPr marL="0" indent="0">
              <a:buNone/>
            </a:pPr>
            <a:r>
              <a:rPr lang="en-US" sz="1400" dirty="0"/>
              <a:t>                </a:t>
            </a:r>
            <a:r>
              <a:rPr lang="en-US" sz="1400" dirty="0" err="1"/>
              <a:t>obj.area</a:t>
            </a:r>
            <a:r>
              <a:rPr lang="en-US" sz="1400" dirty="0"/>
              <a:t>(0.5,a,b);</a:t>
            </a:r>
          </a:p>
          <a:p>
            <a:pPr marL="0" indent="0">
              <a:buNone/>
            </a:pPr>
            <a:r>
              <a:rPr lang="en-US" sz="1400" dirty="0"/>
              <a:t>                break;</a:t>
            </a:r>
          </a:p>
          <a:p>
            <a:pPr marL="0" indent="0">
              <a:buNone/>
            </a:pPr>
            <a:r>
              <a:rPr lang="en-US" sz="1400" dirty="0"/>
              <a:t>              case 4</a:t>
            </a:r>
            <a:r>
              <a:rPr lang="en-US" sz="1400" dirty="0" smtClean="0"/>
              <a:t>:</a:t>
            </a:r>
            <a:r>
              <a:rPr lang="en-US" sz="1400" dirty="0"/>
              <a:t> exit(0);</a:t>
            </a:r>
          </a:p>
          <a:p>
            <a:pPr marL="0" indent="0">
              <a:buNone/>
            </a:pPr>
            <a:r>
              <a:rPr lang="en-US" sz="1400" dirty="0"/>
              <a:t>     }</a:t>
            </a:r>
          </a:p>
          <a:p>
            <a:pPr marL="0" indent="0">
              <a:buNone/>
            </a:pPr>
            <a:r>
              <a:rPr lang="en-US" sz="1400" dirty="0"/>
              <a:t>}</a:t>
            </a:r>
          </a:p>
          <a:p>
            <a:endParaRPr lang="en-US" sz="1400" dirty="0"/>
          </a:p>
        </p:txBody>
      </p:sp>
      <p:sp>
        <p:nvSpPr>
          <p:cNvPr id="2" name="Slide Number Placeholder 1"/>
          <p:cNvSpPr>
            <a:spLocks noGrp="1"/>
          </p:cNvSpPr>
          <p:nvPr>
            <p:ph type="sldNum" sz="quarter" idx="12"/>
          </p:nvPr>
        </p:nvSpPr>
        <p:spPr/>
        <p:txBody>
          <a:bodyPr/>
          <a:lstStyle/>
          <a:p>
            <a:pPr>
              <a:defRPr/>
            </a:pPr>
            <a:fld id="{B068AA84-C434-4F89-BC4F-CC0B14229B20}" type="slidenum">
              <a:rPr lang="en-US" smtClean="0"/>
              <a:pPr>
                <a:defRPr/>
              </a:pPr>
              <a:t>25</a:t>
            </a:fld>
            <a:endParaRPr lang="en-US"/>
          </a:p>
        </p:txBody>
      </p:sp>
    </p:spTree>
    <p:extLst>
      <p:ext uri="{BB962C8B-B14F-4D97-AF65-F5344CB8AC3E}">
        <p14:creationId xmlns:p14="http://schemas.microsoft.com/office/powerpoint/2010/main" val="6360031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551FA173-A891-48A0-96A9-4582DD5A07F1}" type="slidenum">
              <a:rPr lang="en-US" altLang="en-US" sz="1400" smtClean="0"/>
              <a:pPr eaLnBrk="1" hangingPunct="1"/>
              <a:t>26</a:t>
            </a:fld>
            <a:endParaRPr lang="en-US" altLang="en-US" sz="1400" smtClean="0"/>
          </a:p>
        </p:txBody>
      </p:sp>
      <p:sp>
        <p:nvSpPr>
          <p:cNvPr id="12294" name="Rectangle 3"/>
          <p:cNvSpPr>
            <a:spLocks noChangeArrowheads="1"/>
          </p:cNvSpPr>
          <p:nvPr/>
        </p:nvSpPr>
        <p:spPr bwMode="auto">
          <a:xfrm>
            <a:off x="304800" y="-64264"/>
            <a:ext cx="8534400" cy="698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tabLst>
                <a:tab pos="457200" algn="l"/>
              </a:tabLst>
              <a:defRPr sz="2400">
                <a:solidFill>
                  <a:schemeClr val="tx1"/>
                </a:solidFill>
                <a:latin typeface="Arial" charset="0"/>
              </a:defRPr>
            </a:lvl1pPr>
            <a:lvl2pPr marL="742950" indent="-285750" eaLnBrk="0" hangingPunct="0">
              <a:tabLst>
                <a:tab pos="457200" algn="l"/>
              </a:tabLst>
              <a:defRPr sz="2400">
                <a:solidFill>
                  <a:schemeClr val="tx1"/>
                </a:solidFill>
                <a:latin typeface="Arial" charset="0"/>
              </a:defRPr>
            </a:lvl2pPr>
            <a:lvl3pPr marL="1143000" indent="-228600" eaLnBrk="0" hangingPunct="0">
              <a:tabLst>
                <a:tab pos="457200" algn="l"/>
              </a:tabLst>
              <a:defRPr sz="2400">
                <a:solidFill>
                  <a:schemeClr val="tx1"/>
                </a:solidFill>
                <a:latin typeface="Arial" charset="0"/>
              </a:defRPr>
            </a:lvl3pPr>
            <a:lvl4pPr marL="1600200" indent="-228600" eaLnBrk="0" hangingPunct="0">
              <a:tabLst>
                <a:tab pos="457200" algn="l"/>
              </a:tabLst>
              <a:defRPr sz="2400">
                <a:solidFill>
                  <a:schemeClr val="tx1"/>
                </a:solidFill>
                <a:latin typeface="Arial" charset="0"/>
              </a:defRPr>
            </a:lvl4pPr>
            <a:lvl5pPr marL="2057400" indent="-228600" eaLnBrk="0" hangingPunct="0">
              <a:tabLst>
                <a:tab pos="457200" algn="l"/>
              </a:tabLst>
              <a:defRPr sz="2400">
                <a:solidFill>
                  <a:schemeClr val="tx1"/>
                </a:solidFill>
                <a:latin typeface="Arial" charset="0"/>
              </a:defRPr>
            </a:lvl5pPr>
            <a:lvl6pPr marL="2514600" indent="-228600" eaLnBrk="0" fontAlgn="base" hangingPunct="0">
              <a:spcBef>
                <a:spcPct val="0"/>
              </a:spcBef>
              <a:spcAft>
                <a:spcPct val="0"/>
              </a:spcAft>
              <a:tabLst>
                <a:tab pos="457200" algn="l"/>
              </a:tabLst>
              <a:defRPr sz="2400">
                <a:solidFill>
                  <a:schemeClr val="tx1"/>
                </a:solidFill>
                <a:latin typeface="Arial" charset="0"/>
              </a:defRPr>
            </a:lvl6pPr>
            <a:lvl7pPr marL="2971800" indent="-228600" eaLnBrk="0" fontAlgn="base" hangingPunct="0">
              <a:spcBef>
                <a:spcPct val="0"/>
              </a:spcBef>
              <a:spcAft>
                <a:spcPct val="0"/>
              </a:spcAft>
              <a:tabLst>
                <a:tab pos="457200" algn="l"/>
              </a:tabLst>
              <a:defRPr sz="2400">
                <a:solidFill>
                  <a:schemeClr val="tx1"/>
                </a:solidFill>
                <a:latin typeface="Arial" charset="0"/>
              </a:defRPr>
            </a:lvl7pPr>
            <a:lvl8pPr marL="3429000" indent="-228600" eaLnBrk="0" fontAlgn="base" hangingPunct="0">
              <a:spcBef>
                <a:spcPct val="0"/>
              </a:spcBef>
              <a:spcAft>
                <a:spcPct val="0"/>
              </a:spcAft>
              <a:tabLst>
                <a:tab pos="457200" algn="l"/>
              </a:tabLst>
              <a:defRPr sz="2400">
                <a:solidFill>
                  <a:schemeClr val="tx1"/>
                </a:solidFill>
                <a:latin typeface="Arial" charset="0"/>
              </a:defRPr>
            </a:lvl8pPr>
            <a:lvl9pPr marL="3886200" indent="-228600" eaLnBrk="0" fontAlgn="base" hangingPunct="0">
              <a:spcBef>
                <a:spcPct val="0"/>
              </a:spcBef>
              <a:spcAft>
                <a:spcPct val="0"/>
              </a:spcAft>
              <a:tabLst>
                <a:tab pos="457200" algn="l"/>
              </a:tabLst>
              <a:defRPr sz="2400">
                <a:solidFill>
                  <a:schemeClr val="tx1"/>
                </a:solidFill>
                <a:latin typeface="Arial" charset="0"/>
              </a:defRPr>
            </a:lvl9pPr>
          </a:lstStyle>
          <a:p>
            <a:pPr algn="ctr" eaLnBrk="1" hangingPunct="1"/>
            <a:r>
              <a:rPr lang="en-US" altLang="en-US" b="1" dirty="0">
                <a:latin typeface="Calibri" pitchFamily="34" charset="0"/>
                <a:cs typeface="Times New Roman" pitchFamily="18" charset="0"/>
              </a:rPr>
              <a:t>Message </a:t>
            </a:r>
            <a:r>
              <a:rPr lang="en-US" altLang="en-US" b="1" dirty="0" smtClean="0">
                <a:latin typeface="Calibri" pitchFamily="34" charset="0"/>
                <a:cs typeface="Times New Roman" pitchFamily="18" charset="0"/>
              </a:rPr>
              <a:t>passing</a:t>
            </a:r>
            <a:endParaRPr lang="en-US" altLang="en-US" b="1" dirty="0">
              <a:solidFill>
                <a:srgbClr val="993366"/>
              </a:solidFill>
              <a:latin typeface="Calibri" pitchFamily="34" charset="0"/>
              <a:cs typeface="Times New Roman" pitchFamily="18" charset="0"/>
            </a:endParaRPr>
          </a:p>
          <a:p>
            <a:pPr algn="just" eaLnBrk="1" hangingPunct="1"/>
            <a:endParaRPr lang="en-US" altLang="en-US" sz="2200" dirty="0">
              <a:solidFill>
                <a:srgbClr val="993366"/>
              </a:solidFill>
              <a:latin typeface="Calibri" pitchFamily="34" charset="0"/>
              <a:cs typeface="Times New Roman" pitchFamily="18" charset="0"/>
            </a:endParaRPr>
          </a:p>
          <a:p>
            <a:pPr marL="223838" indent="-223838" algn="just" eaLnBrk="1" hangingPunct="1">
              <a:buFont typeface="Wingdings" pitchFamily="2" charset="2"/>
              <a:buChar char="§"/>
            </a:pPr>
            <a:r>
              <a:rPr lang="en-US" altLang="en-US" sz="2200" dirty="0" smtClean="0">
                <a:latin typeface="Calibri" pitchFamily="34" charset="0"/>
                <a:cs typeface="Times New Roman" pitchFamily="18" charset="0"/>
              </a:rPr>
              <a:t> An </a:t>
            </a:r>
            <a:r>
              <a:rPr lang="en-US" altLang="en-US" sz="2200" dirty="0">
                <a:latin typeface="Calibri" pitchFamily="34" charset="0"/>
                <a:cs typeface="Times New Roman" pitchFamily="18" charset="0"/>
              </a:rPr>
              <a:t>object oriented program consists of a set of objects that communicate with each other. </a:t>
            </a:r>
            <a:endParaRPr lang="en-US" altLang="en-US" sz="2200" dirty="0" smtClean="0">
              <a:latin typeface="Calibri" pitchFamily="34" charset="0"/>
              <a:cs typeface="Times New Roman" pitchFamily="18" charset="0"/>
            </a:endParaRPr>
          </a:p>
          <a:p>
            <a:pPr marL="223838" indent="-223838" algn="just" eaLnBrk="1" hangingPunct="1">
              <a:buFont typeface="Wingdings" pitchFamily="2" charset="2"/>
              <a:buChar char="§"/>
            </a:pPr>
            <a:endParaRPr lang="en-US" altLang="en-US" sz="2200" dirty="0" smtClean="0">
              <a:latin typeface="Calibri" pitchFamily="34" charset="0"/>
              <a:cs typeface="Times New Roman" pitchFamily="18" charset="0"/>
            </a:endParaRPr>
          </a:p>
          <a:p>
            <a:pPr marL="223838" indent="-223838" algn="just" eaLnBrk="1" hangingPunct="1">
              <a:buFont typeface="Wingdings" pitchFamily="2" charset="2"/>
              <a:buChar char="§"/>
            </a:pPr>
            <a:r>
              <a:rPr lang="en-US" altLang="en-US" sz="2200" dirty="0" smtClean="0">
                <a:latin typeface="Calibri" pitchFamily="34" charset="0"/>
                <a:cs typeface="Times New Roman" pitchFamily="18" charset="0"/>
              </a:rPr>
              <a:t>The </a:t>
            </a:r>
            <a:r>
              <a:rPr lang="en-US" altLang="en-US" sz="2200" dirty="0">
                <a:latin typeface="Calibri" pitchFamily="34" charset="0"/>
                <a:cs typeface="Times New Roman" pitchFamily="18" charset="0"/>
              </a:rPr>
              <a:t>process of programming in an object oriented language, therefore, involves the following basic steps:</a:t>
            </a:r>
          </a:p>
          <a:p>
            <a:pPr algn="just" eaLnBrk="1" hangingPunct="1"/>
            <a:endParaRPr lang="en-US" altLang="en-US" sz="2200" dirty="0">
              <a:latin typeface="Calibri" pitchFamily="34" charset="0"/>
              <a:cs typeface="Times New Roman" pitchFamily="18" charset="0"/>
            </a:endParaRPr>
          </a:p>
          <a:p>
            <a:pPr algn="just" eaLnBrk="1" hangingPunct="1"/>
            <a:r>
              <a:rPr lang="en-US" altLang="en-US" sz="2200" dirty="0" smtClean="0">
                <a:latin typeface="Calibri" pitchFamily="34" charset="0"/>
                <a:cs typeface="Times New Roman" pitchFamily="18" charset="0"/>
              </a:rPr>
              <a:t>      1.  Creating </a:t>
            </a:r>
            <a:r>
              <a:rPr lang="en-US" altLang="en-US" sz="2200" dirty="0">
                <a:latin typeface="Calibri" pitchFamily="34" charset="0"/>
                <a:cs typeface="Times New Roman" pitchFamily="18" charset="0"/>
              </a:rPr>
              <a:t>classes that define objects and their behavior,</a:t>
            </a:r>
            <a:endParaRPr lang="en-US" altLang="en-US" sz="2200" dirty="0">
              <a:latin typeface="Calibri" pitchFamily="34" charset="0"/>
            </a:endParaRPr>
          </a:p>
          <a:p>
            <a:pPr algn="just"/>
            <a:r>
              <a:rPr lang="en-US" altLang="en-US" sz="2200" dirty="0" smtClean="0">
                <a:latin typeface="Calibri" pitchFamily="34" charset="0"/>
                <a:cs typeface="Times New Roman" pitchFamily="18" charset="0"/>
              </a:rPr>
              <a:t>      2.  Creating </a:t>
            </a:r>
            <a:r>
              <a:rPr lang="en-US" altLang="en-US" sz="2200" dirty="0">
                <a:latin typeface="Calibri" pitchFamily="34" charset="0"/>
                <a:cs typeface="Times New Roman" pitchFamily="18" charset="0"/>
              </a:rPr>
              <a:t>objects from class definitions, and </a:t>
            </a:r>
            <a:endParaRPr lang="en-US" altLang="en-US" sz="2200" dirty="0">
              <a:latin typeface="Calibri" pitchFamily="34" charset="0"/>
            </a:endParaRPr>
          </a:p>
          <a:p>
            <a:pPr marL="457200" indent="-457200" algn="just"/>
            <a:r>
              <a:rPr lang="en-US" altLang="en-US" sz="2200" dirty="0" smtClean="0">
                <a:latin typeface="Calibri" pitchFamily="34" charset="0"/>
                <a:cs typeface="Times New Roman" pitchFamily="18" charset="0"/>
              </a:rPr>
              <a:t>      3.   Establishing communication among objects</a:t>
            </a:r>
          </a:p>
          <a:p>
            <a:pPr marL="457200" indent="-457200" algn="just"/>
            <a:endParaRPr lang="en-US" altLang="en-US" sz="2200" dirty="0" smtClean="0">
              <a:latin typeface="Calibri" pitchFamily="34" charset="0"/>
              <a:cs typeface="Times New Roman" pitchFamily="18" charset="0"/>
            </a:endParaRPr>
          </a:p>
          <a:p>
            <a:pPr marL="233363" indent="-233363" eaLnBrk="1" hangingPunct="1">
              <a:buFont typeface="Wingdings" pitchFamily="2" charset="2"/>
              <a:buChar char="§"/>
            </a:pPr>
            <a:r>
              <a:rPr lang="en-US" altLang="en-US" sz="2000" dirty="0" smtClean="0"/>
              <a:t>Objects communicate with one another by sending and receiving information much the same way as people pass messages to one another. </a:t>
            </a:r>
          </a:p>
          <a:p>
            <a:pPr marL="233363" indent="-233363" eaLnBrk="1" hangingPunct="1">
              <a:buFont typeface="Wingdings" pitchFamily="2" charset="2"/>
              <a:buChar char="§"/>
            </a:pPr>
            <a:endParaRPr lang="en-US" altLang="en-US" sz="2000" dirty="0" smtClean="0"/>
          </a:p>
          <a:p>
            <a:pPr marL="233363" indent="-233363" eaLnBrk="1" hangingPunct="1">
              <a:buFont typeface="Wingdings" pitchFamily="2" charset="2"/>
              <a:buChar char="§"/>
            </a:pPr>
            <a:r>
              <a:rPr lang="en-US" altLang="en-US" sz="2000" dirty="0" smtClean="0"/>
              <a:t>Message passing involves specifying the name of the object, the name of the function (message) and the information to be sent.</a:t>
            </a:r>
          </a:p>
          <a:p>
            <a:pPr eaLnBrk="1" hangingPunct="1"/>
            <a:endParaRPr lang="en-US" altLang="en-US" sz="2000" dirty="0" smtClean="0"/>
          </a:p>
          <a:p>
            <a:pPr eaLnBrk="1" hangingPunct="1"/>
            <a:r>
              <a:rPr lang="en-US" altLang="en-US" sz="2000" dirty="0" smtClean="0"/>
              <a:t>               Ex:-  </a:t>
            </a:r>
            <a:r>
              <a:rPr lang="en-US" altLang="en-US" sz="2000" b="1" dirty="0" err="1" smtClean="0"/>
              <a:t>employee.salary</a:t>
            </a:r>
            <a:r>
              <a:rPr lang="en-US" altLang="en-US" sz="2000" b="1" dirty="0" smtClean="0"/>
              <a:t>(name);</a:t>
            </a:r>
            <a:endParaRPr lang="en-US" altLang="en-US" sz="2200" dirty="0">
              <a:latin typeface="Calibri" pitchFamily="34" charset="0"/>
            </a:endParaRPr>
          </a:p>
          <a:p>
            <a:pPr algn="just"/>
            <a:endParaRPr lang="en-US" altLang="en-US" sz="2200" dirty="0">
              <a:latin typeface="Calibri" pitchFamily="34" charset="0"/>
            </a:endParaRPr>
          </a:p>
        </p:txBody>
      </p:sp>
      <p:sp>
        <p:nvSpPr>
          <p:cNvPr id="12295" name="Rectangle 4"/>
          <p:cNvSpPr>
            <a:spLocks noChangeArrowheads="1"/>
          </p:cNvSpPr>
          <p:nvPr/>
        </p:nvSpPr>
        <p:spPr bwMode="auto">
          <a:xfrm>
            <a:off x="-4371975" y="4270375"/>
            <a:ext cx="1841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800"/>
              <a:t/>
            </a:r>
            <a:br>
              <a:rPr lang="en-US" altLang="en-US" sz="1800"/>
            </a:br>
            <a:endParaRPr lang="en-US" altLang="en-US" sz="1800"/>
          </a:p>
          <a:p>
            <a:endParaRPr lang="en-US" altLang="en-US" sz="18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3022BA49-4FC5-4647-BBE6-AF2DFCB077A2}" type="slidenum">
              <a:rPr lang="en-US" altLang="en-US" sz="1400" smtClean="0"/>
              <a:pPr eaLnBrk="1" hangingPunct="1"/>
              <a:t>27</a:t>
            </a:fld>
            <a:endParaRPr lang="en-US" altLang="en-US" sz="1400" smtClean="0"/>
          </a:p>
        </p:txBody>
      </p:sp>
      <p:sp>
        <p:nvSpPr>
          <p:cNvPr id="14341" name="Rectangle 2"/>
          <p:cNvSpPr>
            <a:spLocks noChangeArrowheads="1"/>
          </p:cNvSpPr>
          <p:nvPr/>
        </p:nvSpPr>
        <p:spPr bwMode="auto">
          <a:xfrm>
            <a:off x="228600" y="357068"/>
            <a:ext cx="8305800" cy="686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r>
              <a:rPr lang="en-US" altLang="en-US" sz="2200" b="1" dirty="0">
                <a:latin typeface="Calibri" pitchFamily="34" charset="0"/>
              </a:rPr>
              <a:t>Benefits of Object Oriented Programming </a:t>
            </a:r>
            <a:endParaRPr lang="en-US" altLang="en-US" sz="2200" b="1" dirty="0">
              <a:solidFill>
                <a:srgbClr val="993366"/>
              </a:solidFill>
              <a:latin typeface="Calibri" pitchFamily="34" charset="0"/>
            </a:endParaRPr>
          </a:p>
          <a:p>
            <a:pPr algn="just" eaLnBrk="1" hangingPunct="1"/>
            <a:endParaRPr lang="en-US" altLang="en-US" sz="2200" dirty="0">
              <a:solidFill>
                <a:srgbClr val="993366"/>
              </a:solidFill>
              <a:latin typeface="Calibri" pitchFamily="34" charset="0"/>
            </a:endParaRPr>
          </a:p>
          <a:p>
            <a:pPr algn="just"/>
            <a:r>
              <a:rPr lang="en-US" sz="2200" b="1" dirty="0" smtClean="0">
                <a:latin typeface="Calibri" pitchFamily="34" charset="0"/>
              </a:rPr>
              <a:t>Reusability:  </a:t>
            </a:r>
            <a:r>
              <a:rPr lang="en-US" sz="2200" dirty="0" smtClean="0">
                <a:latin typeface="Calibri" pitchFamily="34" charset="0"/>
              </a:rPr>
              <a:t> In OOP’s programs, functions and modules that are written by a user can be reused by other users without any modification.</a:t>
            </a:r>
          </a:p>
          <a:p>
            <a:pPr algn="just"/>
            <a:endParaRPr lang="en-US" sz="2200" dirty="0" smtClean="0">
              <a:latin typeface="Calibri" pitchFamily="34" charset="0"/>
            </a:endParaRPr>
          </a:p>
          <a:p>
            <a:pPr algn="just"/>
            <a:r>
              <a:rPr lang="en-US" sz="2200" b="1" dirty="0" smtClean="0">
                <a:latin typeface="Calibri" pitchFamily="34" charset="0"/>
              </a:rPr>
              <a:t>Inheritance: </a:t>
            </a:r>
            <a:r>
              <a:rPr lang="en-US" sz="2200" dirty="0" smtClean="0">
                <a:latin typeface="Calibri" pitchFamily="34" charset="0"/>
              </a:rPr>
              <a:t>Through this we can eliminate redundant code and extend the use of existing classes.</a:t>
            </a:r>
          </a:p>
          <a:p>
            <a:pPr algn="just"/>
            <a:endParaRPr lang="en-US" sz="2200" dirty="0" smtClean="0">
              <a:latin typeface="Calibri" pitchFamily="34" charset="0"/>
            </a:endParaRPr>
          </a:p>
          <a:p>
            <a:pPr algn="just"/>
            <a:r>
              <a:rPr lang="en-US" sz="2200" b="1" dirty="0" smtClean="0">
                <a:latin typeface="Calibri" pitchFamily="34" charset="0"/>
              </a:rPr>
              <a:t>Data Hiding: </a:t>
            </a:r>
            <a:r>
              <a:rPr lang="en-US" sz="2200" dirty="0" smtClean="0">
                <a:latin typeface="Calibri" pitchFamily="34" charset="0"/>
              </a:rPr>
              <a:t>The programmer can hide the data and functions in a class from other classes. It helps the programmer to build the secure programs.</a:t>
            </a:r>
          </a:p>
          <a:p>
            <a:pPr algn="just"/>
            <a:endParaRPr lang="en-US" sz="2200" dirty="0" smtClean="0">
              <a:latin typeface="Calibri" pitchFamily="34" charset="0"/>
            </a:endParaRPr>
          </a:p>
          <a:p>
            <a:pPr algn="just"/>
            <a:r>
              <a:rPr lang="en-US" sz="2200" b="1" dirty="0" smtClean="0">
                <a:latin typeface="Calibri" pitchFamily="34" charset="0"/>
              </a:rPr>
              <a:t>Reduced complexity of a problem:</a:t>
            </a:r>
            <a:r>
              <a:rPr lang="en-US" sz="2200" dirty="0" smtClean="0">
                <a:latin typeface="Calibri" pitchFamily="34" charset="0"/>
              </a:rPr>
              <a:t> The given problem can be viewed as a collection of different objects. Each object is responsible for a specific task. The problem is solved by interfacing the objects. This technique reduces the complexity of the program design.</a:t>
            </a:r>
          </a:p>
          <a:p>
            <a:pPr algn="just"/>
            <a:endParaRPr lang="en-US" sz="2200" dirty="0" smtClean="0">
              <a:latin typeface="Calibri" pitchFamily="34" charset="0"/>
            </a:endParaRPr>
          </a:p>
          <a:p>
            <a:pPr algn="just" eaLnBrk="1" hangingPunct="1"/>
            <a:endParaRPr lang="en-US" altLang="en-US" sz="2200" dirty="0" smtClean="0">
              <a:latin typeface="Calibri" pitchFamily="34" charset="0"/>
            </a:endParaRPr>
          </a:p>
          <a:p>
            <a:pPr marL="398463" indent="-398463" algn="just" eaLnBrk="1" hangingPunct="1">
              <a:buFont typeface="Wingdings" pitchFamily="2" charset="2"/>
              <a:buChar char="Ø"/>
            </a:pPr>
            <a:endParaRPr lang="en-US" altLang="en-US" sz="2200" dirty="0">
              <a:latin typeface="Calibri"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3022BA49-4FC5-4647-BBE6-AF2DFCB077A2}" type="slidenum">
              <a:rPr lang="en-US" altLang="en-US" sz="1400" smtClean="0"/>
              <a:pPr eaLnBrk="1" hangingPunct="1"/>
              <a:t>28</a:t>
            </a:fld>
            <a:endParaRPr lang="en-US" altLang="en-US" sz="1400" smtClean="0"/>
          </a:p>
        </p:txBody>
      </p:sp>
      <p:sp>
        <p:nvSpPr>
          <p:cNvPr id="14341" name="Rectangle 2"/>
          <p:cNvSpPr>
            <a:spLocks noChangeArrowheads="1"/>
          </p:cNvSpPr>
          <p:nvPr/>
        </p:nvSpPr>
        <p:spPr bwMode="auto">
          <a:xfrm>
            <a:off x="228600" y="161827"/>
            <a:ext cx="8915400" cy="584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r>
              <a:rPr lang="en-US" altLang="en-US" sz="2200" b="1" dirty="0">
                <a:latin typeface="Calibri" pitchFamily="34" charset="0"/>
              </a:rPr>
              <a:t>Benefits of Object Oriented Programming </a:t>
            </a:r>
            <a:endParaRPr lang="en-US" altLang="en-US" sz="2200" b="1" dirty="0" smtClean="0">
              <a:latin typeface="Calibri" pitchFamily="34" charset="0"/>
            </a:endParaRPr>
          </a:p>
          <a:p>
            <a:pPr algn="ctr" eaLnBrk="1" hangingPunct="1"/>
            <a:endParaRPr lang="en-US" altLang="en-US" sz="2200" b="1" dirty="0" smtClean="0">
              <a:solidFill>
                <a:srgbClr val="993366"/>
              </a:solidFill>
              <a:latin typeface="Calibri" pitchFamily="34" charset="0"/>
            </a:endParaRPr>
          </a:p>
          <a:p>
            <a:pPr algn="ctr" eaLnBrk="1" hangingPunct="1"/>
            <a:endParaRPr lang="en-US" altLang="en-US" sz="2200" b="1" dirty="0" smtClean="0">
              <a:solidFill>
                <a:srgbClr val="993366"/>
              </a:solidFill>
              <a:latin typeface="Calibri" pitchFamily="34" charset="0"/>
            </a:endParaRPr>
          </a:p>
          <a:p>
            <a:pPr algn="ctr" eaLnBrk="1" hangingPunct="1"/>
            <a:endParaRPr lang="en-US" altLang="en-US" sz="2200" b="1" dirty="0" smtClean="0">
              <a:solidFill>
                <a:srgbClr val="993366"/>
              </a:solidFill>
              <a:latin typeface="Calibri" pitchFamily="34" charset="0"/>
            </a:endParaRPr>
          </a:p>
          <a:p>
            <a:pPr algn="ctr" eaLnBrk="1" hangingPunct="1"/>
            <a:endParaRPr lang="en-US" altLang="en-US" sz="2200" b="1" dirty="0" smtClean="0">
              <a:solidFill>
                <a:srgbClr val="993366"/>
              </a:solidFill>
              <a:latin typeface="Calibri" pitchFamily="34" charset="0"/>
            </a:endParaRPr>
          </a:p>
          <a:p>
            <a:pPr algn="just" eaLnBrk="1" hangingPunct="1"/>
            <a:r>
              <a:rPr lang="en-US" sz="2200" b="1" dirty="0" smtClean="0">
                <a:latin typeface="Calibri" pitchFamily="34" charset="0"/>
              </a:rPr>
              <a:t>Easy to Maintain and Upgrade:</a:t>
            </a:r>
            <a:r>
              <a:rPr lang="en-US" sz="2200" dirty="0" smtClean="0">
                <a:latin typeface="Calibri" pitchFamily="34" charset="0"/>
              </a:rPr>
              <a:t> OOP makes it easy to maintain and modify  existing code as new objects can be created with small differences to existing ones.</a:t>
            </a:r>
          </a:p>
          <a:p>
            <a:pPr algn="ctr" eaLnBrk="1" hangingPunct="1"/>
            <a:endParaRPr lang="en-US" altLang="en-US" sz="2200" b="1" dirty="0" smtClean="0">
              <a:solidFill>
                <a:srgbClr val="993366"/>
              </a:solidFill>
              <a:latin typeface="Calibri" pitchFamily="34" charset="0"/>
            </a:endParaRPr>
          </a:p>
          <a:p>
            <a:pPr algn="just"/>
            <a:r>
              <a:rPr lang="en-US" sz="2200" b="1" dirty="0" smtClean="0">
                <a:latin typeface="Calibri" pitchFamily="34" charset="0"/>
              </a:rPr>
              <a:t>Message Passing:</a:t>
            </a:r>
            <a:r>
              <a:rPr lang="en-US" sz="2200" dirty="0" smtClean="0">
                <a:latin typeface="Calibri" pitchFamily="34" charset="0"/>
              </a:rPr>
              <a:t> The technique of message communication between objects makes the interface with external systems easier.</a:t>
            </a:r>
          </a:p>
          <a:p>
            <a:pPr algn="just"/>
            <a:endParaRPr lang="en-US" sz="2200" b="1" dirty="0" smtClean="0">
              <a:latin typeface="Calibri" pitchFamily="34" charset="0"/>
            </a:endParaRPr>
          </a:p>
          <a:p>
            <a:pPr algn="just"/>
            <a:r>
              <a:rPr lang="en-US" sz="2200" b="1" dirty="0" smtClean="0">
                <a:latin typeface="Calibri" pitchFamily="34" charset="0"/>
              </a:rPr>
              <a:t>Extendibility:  </a:t>
            </a:r>
            <a:r>
              <a:rPr lang="en-US" altLang="en-US" sz="2200" dirty="0" smtClean="0">
                <a:latin typeface="Calibri" pitchFamily="34" charset="0"/>
              </a:rPr>
              <a:t>Object oriented systems can be easily upgraded from small to large systems.</a:t>
            </a:r>
          </a:p>
          <a:p>
            <a:pPr algn="just"/>
            <a:endParaRPr lang="en-US" sz="2200" b="1" dirty="0" smtClean="0">
              <a:latin typeface="Calibri" pitchFamily="34" charset="0"/>
            </a:endParaRPr>
          </a:p>
          <a:p>
            <a:pPr algn="just" eaLnBrk="1" hangingPunct="1"/>
            <a:endParaRPr lang="en-US" altLang="en-US" sz="2200" dirty="0" smtClean="0">
              <a:latin typeface="Calibri" pitchFamily="34" charset="0"/>
            </a:endParaRPr>
          </a:p>
          <a:p>
            <a:pPr marL="398463" indent="-398463" algn="just" eaLnBrk="1" hangingPunct="1">
              <a:buFont typeface="Wingdings" pitchFamily="2" charset="2"/>
              <a:buChar char="Ø"/>
            </a:pPr>
            <a:endParaRPr lang="en-US" altLang="en-US" sz="2200" dirty="0">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Evaluation</a:t>
            </a:r>
            <a:endParaRPr lang="en-US" dirty="0"/>
          </a:p>
        </p:txBody>
      </p:sp>
      <p:sp>
        <p:nvSpPr>
          <p:cNvPr id="3" name="Content Placeholder 2"/>
          <p:cNvSpPr>
            <a:spLocks noGrp="1"/>
          </p:cNvSpPr>
          <p:nvPr>
            <p:ph idx="1"/>
          </p:nvPr>
        </p:nvSpPr>
        <p:spPr>
          <a:xfrm>
            <a:off x="457200" y="914400"/>
            <a:ext cx="8686800" cy="5943600"/>
          </a:xfrm>
        </p:spPr>
        <p:txBody>
          <a:bodyPr/>
          <a:lstStyle/>
          <a:p>
            <a:pPr algn="just"/>
            <a:endParaRPr lang="en-US" sz="2000" b="1" dirty="0" smtClean="0">
              <a:solidFill>
                <a:srgbClr val="C00000"/>
              </a:solidFill>
              <a:latin typeface="Calibri" pitchFamily="34" charset="0"/>
            </a:endParaRPr>
          </a:p>
          <a:p>
            <a:pPr algn="just"/>
            <a:r>
              <a:rPr lang="en-US" sz="2000" b="1" dirty="0" smtClean="0">
                <a:solidFill>
                  <a:srgbClr val="C00000"/>
                </a:solidFill>
                <a:latin typeface="Calibri" pitchFamily="34" charset="0"/>
              </a:rPr>
              <a:t>Software products must be evaluated carefully for their quality before they are delivered and implemented.</a:t>
            </a:r>
          </a:p>
          <a:p>
            <a:pPr algn="just">
              <a:buNone/>
            </a:pPr>
            <a:endParaRPr lang="en-US" sz="2000" b="1" dirty="0" smtClean="0">
              <a:solidFill>
                <a:srgbClr val="C00000"/>
              </a:solidFill>
              <a:latin typeface="Calibri" pitchFamily="34" charset="0"/>
            </a:endParaRPr>
          </a:p>
          <a:p>
            <a:pPr algn="just"/>
            <a:r>
              <a:rPr lang="en-US" sz="2000" b="1" dirty="0" smtClean="0">
                <a:solidFill>
                  <a:srgbClr val="C00000"/>
                </a:solidFill>
                <a:latin typeface="Calibri" pitchFamily="34" charset="0"/>
              </a:rPr>
              <a:t>Some of the quality issues that must be considered for critical evaluation are:</a:t>
            </a:r>
          </a:p>
          <a:p>
            <a:pPr marL="906463" indent="-457200" algn="just">
              <a:buAutoNum type="arabicParenR"/>
            </a:pPr>
            <a:r>
              <a:rPr lang="en-US" sz="2000" b="1" dirty="0" smtClean="0">
                <a:latin typeface="Calibri" pitchFamily="34" charset="0"/>
              </a:rPr>
              <a:t>Correctness(</a:t>
            </a:r>
            <a:r>
              <a:rPr lang="en-IN" sz="2000" dirty="0"/>
              <a:t>defined as the degree to which software performs its specified </a:t>
            </a:r>
            <a:r>
              <a:rPr lang="en-IN" sz="2000" dirty="0" smtClean="0"/>
              <a:t>function )</a:t>
            </a:r>
            <a:endParaRPr lang="en-US" sz="2000" b="1" dirty="0" smtClean="0">
              <a:latin typeface="Calibri" pitchFamily="34" charset="0"/>
            </a:endParaRPr>
          </a:p>
          <a:p>
            <a:pPr marL="906463" indent="-457200" algn="just">
              <a:buAutoNum type="arabicParenR"/>
            </a:pPr>
            <a:r>
              <a:rPr lang="en-US" sz="2000" b="1" dirty="0" smtClean="0">
                <a:latin typeface="Calibri" pitchFamily="34" charset="0"/>
              </a:rPr>
              <a:t>Maintainability(</a:t>
            </a:r>
            <a:r>
              <a:rPr lang="en-IN" sz="2000" dirty="0"/>
              <a:t>ease with which a software product can be modified to correct errors, to meet new requirements, to make future maintenance easier, or adapt to the changed </a:t>
            </a:r>
            <a:r>
              <a:rPr lang="en-IN" sz="2000" dirty="0" smtClean="0"/>
              <a:t>environment)</a:t>
            </a:r>
            <a:endParaRPr lang="en-US" sz="2000" b="1" dirty="0" smtClean="0">
              <a:latin typeface="Calibri" pitchFamily="34" charset="0"/>
            </a:endParaRPr>
          </a:p>
          <a:p>
            <a:pPr marL="922338" indent="-457200" algn="just">
              <a:buAutoNum type="arabicParenR"/>
            </a:pPr>
            <a:r>
              <a:rPr lang="en-US" sz="2000" b="1" dirty="0" smtClean="0">
                <a:latin typeface="Calibri" pitchFamily="34" charset="0"/>
              </a:rPr>
              <a:t>Reusability</a:t>
            </a:r>
          </a:p>
          <a:p>
            <a:pPr marL="906463" indent="-457200" algn="just">
              <a:buAutoNum type="arabicParenR"/>
            </a:pPr>
            <a:r>
              <a:rPr lang="en-US" sz="2000" b="1" dirty="0" smtClean="0">
                <a:latin typeface="Calibri" pitchFamily="34" charset="0"/>
              </a:rPr>
              <a:t>Openness and Interoperability</a:t>
            </a:r>
          </a:p>
          <a:p>
            <a:pPr marL="906463" indent="-457200" algn="just">
              <a:buAutoNum type="arabicParenR"/>
            </a:pPr>
            <a:r>
              <a:rPr lang="en-US" sz="2000" b="1" dirty="0" smtClean="0">
                <a:latin typeface="Calibri" pitchFamily="34" charset="0"/>
              </a:rPr>
              <a:t>Portability</a:t>
            </a:r>
          </a:p>
          <a:p>
            <a:pPr marL="922338" indent="-457200" algn="just">
              <a:buAutoNum type="arabicParenR"/>
            </a:pPr>
            <a:r>
              <a:rPr lang="en-US" sz="2000" b="1" dirty="0" smtClean="0">
                <a:latin typeface="Calibri" pitchFamily="34" charset="0"/>
              </a:rPr>
              <a:t>Security</a:t>
            </a:r>
          </a:p>
          <a:p>
            <a:pPr marL="906463" indent="-457200" algn="just">
              <a:buAutoNum type="arabicParenR"/>
            </a:pPr>
            <a:r>
              <a:rPr lang="en-US" sz="2000" b="1" dirty="0" smtClean="0">
                <a:latin typeface="Calibri" pitchFamily="34" charset="0"/>
              </a:rPr>
              <a:t>Integrity</a:t>
            </a:r>
            <a:r>
              <a:rPr lang="en-US" sz="2000" b="1" dirty="0" smtClean="0"/>
              <a:t>(</a:t>
            </a:r>
            <a:r>
              <a:rPr lang="en-IN" sz="2000" dirty="0"/>
              <a:t>degree to which unauthorized access to the components of software (program, data, and documents) can be </a:t>
            </a:r>
            <a:r>
              <a:rPr lang="en-IN" sz="2000" dirty="0" smtClean="0"/>
              <a:t>controlled )</a:t>
            </a:r>
            <a:endParaRPr lang="en-US" sz="2000" b="1" dirty="0" smtClean="0"/>
          </a:p>
          <a:p>
            <a:pPr marL="873125" indent="-457200" algn="just">
              <a:buAutoNum type="arabicParenR"/>
            </a:pPr>
            <a:r>
              <a:rPr lang="en-US" sz="2000" b="1" dirty="0" smtClean="0">
                <a:latin typeface="Calibri" pitchFamily="34" charset="0"/>
              </a:rPr>
              <a:t>User Friendliness</a:t>
            </a:r>
          </a:p>
          <a:p>
            <a:pPr marL="457200" indent="-457200" algn="just">
              <a:buNone/>
            </a:pPr>
            <a:r>
              <a:rPr lang="en-US" sz="2000" b="1" dirty="0" smtClean="0">
                <a:latin typeface="Calibri" pitchFamily="34" charset="0"/>
              </a:rPr>
              <a:t> </a:t>
            </a:r>
          </a:p>
          <a:p>
            <a:pPr algn="just">
              <a:buNone/>
            </a:pPr>
            <a:endParaRPr lang="en-US" sz="2000" dirty="0">
              <a:latin typeface="Calibri" pitchFamily="34" charset="0"/>
            </a:endParaRPr>
          </a:p>
        </p:txBody>
      </p:sp>
      <p:sp>
        <p:nvSpPr>
          <p:cNvPr id="4" name="Slide Number Placeholder 3"/>
          <p:cNvSpPr>
            <a:spLocks noGrp="1"/>
          </p:cNvSpPr>
          <p:nvPr>
            <p:ph type="sldNum" sz="quarter" idx="12"/>
          </p:nvPr>
        </p:nvSpPr>
        <p:spPr/>
        <p:txBody>
          <a:bodyPr/>
          <a:lstStyle/>
          <a:p>
            <a:pPr>
              <a:defRPr/>
            </a:pPr>
            <a:fld id="{0E873AA7-A683-447B-A158-B3FA01B673D6}"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Evolution</a:t>
            </a:r>
            <a:endParaRPr lang="en-US" dirty="0"/>
          </a:p>
        </p:txBody>
      </p:sp>
      <p:sp>
        <p:nvSpPr>
          <p:cNvPr id="3" name="Content Placeholder 2"/>
          <p:cNvSpPr>
            <a:spLocks noGrp="1"/>
          </p:cNvSpPr>
          <p:nvPr>
            <p:ph idx="1"/>
          </p:nvPr>
        </p:nvSpPr>
        <p:spPr>
          <a:xfrm>
            <a:off x="457200" y="914400"/>
            <a:ext cx="8686800" cy="5943600"/>
          </a:xfrm>
        </p:spPr>
        <p:txBody>
          <a:bodyPr/>
          <a:lstStyle/>
          <a:p>
            <a:pPr algn="just"/>
            <a:endParaRPr lang="en-US" sz="2000" b="1" dirty="0" smtClean="0">
              <a:solidFill>
                <a:srgbClr val="C00000"/>
              </a:solidFill>
              <a:latin typeface="Calibri" pitchFamily="34" charset="0"/>
            </a:endParaRPr>
          </a:p>
          <a:p>
            <a:pPr algn="just"/>
            <a:r>
              <a:rPr lang="en-US" sz="2000" b="1" dirty="0" smtClean="0">
                <a:solidFill>
                  <a:srgbClr val="C00000"/>
                </a:solidFill>
                <a:latin typeface="Calibri" pitchFamily="34" charset="0"/>
              </a:rPr>
              <a:t>Software evolution has had distinct phases of growth as shown below.</a:t>
            </a:r>
          </a:p>
          <a:p>
            <a:pPr marL="457200" indent="-457200" algn="just">
              <a:buNone/>
            </a:pPr>
            <a:endParaRPr lang="en-US" sz="2000" b="1" dirty="0" smtClean="0">
              <a:latin typeface="Calibri" pitchFamily="34" charset="0"/>
            </a:endParaRPr>
          </a:p>
          <a:p>
            <a:pPr marL="457200" indent="-457200" algn="just">
              <a:buNone/>
            </a:pPr>
            <a:r>
              <a:rPr lang="en-US" sz="2000" b="1" dirty="0" smtClean="0">
                <a:latin typeface="Calibri" pitchFamily="34" charset="0"/>
              </a:rPr>
              <a:t> </a:t>
            </a:r>
          </a:p>
          <a:p>
            <a:pPr algn="just">
              <a:buNone/>
            </a:pPr>
            <a:endParaRPr lang="en-US" sz="2000" dirty="0">
              <a:latin typeface="Calibri" pitchFamily="34" charset="0"/>
            </a:endParaRPr>
          </a:p>
        </p:txBody>
      </p:sp>
      <p:sp>
        <p:nvSpPr>
          <p:cNvPr id="4" name="Slide Number Placeholder 3"/>
          <p:cNvSpPr>
            <a:spLocks noGrp="1"/>
          </p:cNvSpPr>
          <p:nvPr>
            <p:ph type="sldNum" sz="quarter" idx="12"/>
          </p:nvPr>
        </p:nvSpPr>
        <p:spPr/>
        <p:txBody>
          <a:bodyPr/>
          <a:lstStyle/>
          <a:p>
            <a:pPr>
              <a:defRPr/>
            </a:pPr>
            <a:fld id="{0E873AA7-A683-447B-A158-B3FA01B673D6}" type="slidenum">
              <a:rPr lang="en-US" smtClean="0"/>
              <a:pPr>
                <a:defRPr/>
              </a:pPr>
              <a:t>4</a:t>
            </a:fld>
            <a:endParaRPr lang="en-US"/>
          </a:p>
        </p:txBody>
      </p:sp>
      <p:sp>
        <p:nvSpPr>
          <p:cNvPr id="5" name="Rectangle 4"/>
          <p:cNvSpPr/>
          <p:nvPr/>
        </p:nvSpPr>
        <p:spPr>
          <a:xfrm>
            <a:off x="1828800" y="2362200"/>
            <a:ext cx="55626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r>
              <a:rPr lang="en-US" b="1" dirty="0" smtClean="0">
                <a:solidFill>
                  <a:schemeClr val="tx1"/>
                </a:solidFill>
              </a:rPr>
              <a:t>Object-Oriented Language</a:t>
            </a:r>
            <a:endParaRPr lang="en-US" b="1" dirty="0">
              <a:solidFill>
                <a:schemeClr val="tx1"/>
              </a:solidFill>
            </a:endParaRPr>
          </a:p>
        </p:txBody>
      </p:sp>
      <p:sp>
        <p:nvSpPr>
          <p:cNvPr id="6" name="Rectangle 5"/>
          <p:cNvSpPr/>
          <p:nvPr/>
        </p:nvSpPr>
        <p:spPr>
          <a:xfrm>
            <a:off x="2209800" y="2667000"/>
            <a:ext cx="4953000"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r>
              <a:rPr lang="en-US" b="1" dirty="0" smtClean="0">
                <a:solidFill>
                  <a:schemeClr val="tx1"/>
                </a:solidFill>
              </a:rPr>
              <a:t>Procedure-Oriented Language</a:t>
            </a:r>
            <a:endParaRPr lang="en-US" b="1" dirty="0">
              <a:solidFill>
                <a:schemeClr val="tx1"/>
              </a:solidFill>
            </a:endParaRPr>
          </a:p>
        </p:txBody>
      </p:sp>
      <p:sp>
        <p:nvSpPr>
          <p:cNvPr id="7" name="Rectangle 6"/>
          <p:cNvSpPr/>
          <p:nvPr/>
        </p:nvSpPr>
        <p:spPr>
          <a:xfrm>
            <a:off x="2971800" y="2895600"/>
            <a:ext cx="37338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r>
              <a:rPr lang="en-US" b="1" dirty="0" smtClean="0">
                <a:solidFill>
                  <a:schemeClr val="tx1"/>
                </a:solidFill>
              </a:rPr>
              <a:t>Assembly Language</a:t>
            </a:r>
            <a:endParaRPr lang="en-US" b="1" dirty="0">
              <a:solidFill>
                <a:schemeClr val="tx1"/>
              </a:solidFill>
            </a:endParaRPr>
          </a:p>
        </p:txBody>
      </p:sp>
      <p:sp>
        <p:nvSpPr>
          <p:cNvPr id="8" name="Rectangle 7"/>
          <p:cNvSpPr/>
          <p:nvPr/>
        </p:nvSpPr>
        <p:spPr>
          <a:xfrm>
            <a:off x="3200400" y="3200400"/>
            <a:ext cx="32766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Machine Language</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61A9CB2C-E709-4ECA-9382-353280ADB8D9}" type="slidenum">
              <a:rPr lang="en-US" altLang="en-US" sz="1400" smtClean="0"/>
              <a:pPr eaLnBrk="1" hangingPunct="1"/>
              <a:t>5</a:t>
            </a:fld>
            <a:endParaRPr lang="en-US" altLang="en-US" sz="1400" smtClean="0"/>
          </a:p>
        </p:txBody>
      </p:sp>
      <p:sp>
        <p:nvSpPr>
          <p:cNvPr id="3077" name="Rectangle 2"/>
          <p:cNvSpPr>
            <a:spLocks noChangeArrowheads="1"/>
          </p:cNvSpPr>
          <p:nvPr/>
        </p:nvSpPr>
        <p:spPr bwMode="auto">
          <a:xfrm>
            <a:off x="-336550" y="1616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endParaRPr lang="en-IN" altLang="en-US"/>
          </a:p>
        </p:txBody>
      </p:sp>
      <p:sp>
        <p:nvSpPr>
          <p:cNvPr id="3078" name="Rectangle 3"/>
          <p:cNvSpPr>
            <a:spLocks noChangeArrowheads="1"/>
          </p:cNvSpPr>
          <p:nvPr/>
        </p:nvSpPr>
        <p:spPr bwMode="auto">
          <a:xfrm>
            <a:off x="-336550" y="5038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endParaRPr lang="en-US" altLang="en-US" sz="1800"/>
          </a:p>
        </p:txBody>
      </p:sp>
      <p:sp>
        <p:nvSpPr>
          <p:cNvPr id="3079" name="Rectangle 4"/>
          <p:cNvSpPr>
            <a:spLocks noChangeArrowheads="1"/>
          </p:cNvSpPr>
          <p:nvPr/>
        </p:nvSpPr>
        <p:spPr bwMode="auto">
          <a:xfrm>
            <a:off x="228600" y="1484616"/>
            <a:ext cx="854075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buFont typeface="Arial" pitchFamily="34" charset="0"/>
              <a:buChar char="•"/>
            </a:pPr>
            <a:r>
              <a:rPr lang="en-US" altLang="en-US" sz="2000" dirty="0" smtClean="0">
                <a:latin typeface="Verdana" pitchFamily="34" charset="0"/>
                <a:ea typeface="Verdana" pitchFamily="34" charset="0"/>
                <a:cs typeface="Verdana" pitchFamily="34" charset="0"/>
              </a:rPr>
              <a:t>Problem is viewed as a sequence of things to be done like, reading, writing, calculating etc.</a:t>
            </a:r>
          </a:p>
          <a:p>
            <a:pPr eaLnBrk="1" hangingPunct="1">
              <a:buFont typeface="Arial" pitchFamily="34" charset="0"/>
              <a:buChar char="•"/>
            </a:pPr>
            <a:endParaRPr lang="en-US" altLang="en-US" sz="2000" dirty="0" smtClean="0">
              <a:latin typeface="Verdana" pitchFamily="34" charset="0"/>
              <a:ea typeface="Verdana" pitchFamily="34" charset="0"/>
              <a:cs typeface="Verdana" pitchFamily="34" charset="0"/>
            </a:endParaRPr>
          </a:p>
          <a:p>
            <a:pPr eaLnBrk="1" hangingPunct="1">
              <a:buFont typeface="Arial" pitchFamily="34" charset="0"/>
              <a:buChar char="•"/>
            </a:pPr>
            <a:r>
              <a:rPr lang="en-US" altLang="en-US" sz="2000" dirty="0" smtClean="0">
                <a:latin typeface="Verdana" pitchFamily="34" charset="0"/>
                <a:ea typeface="Verdana" pitchFamily="34" charset="0"/>
                <a:cs typeface="Verdana" pitchFamily="34" charset="0"/>
              </a:rPr>
              <a:t>A number of functions are written to perform each task</a:t>
            </a:r>
          </a:p>
          <a:p>
            <a:pPr eaLnBrk="1" hangingPunct="1"/>
            <a:r>
              <a:rPr lang="en-US" altLang="en-US" sz="2000" dirty="0">
                <a:latin typeface="Verdana" pitchFamily="34" charset="0"/>
                <a:ea typeface="Verdana" pitchFamily="34" charset="0"/>
                <a:cs typeface="Verdana" pitchFamily="34" charset="0"/>
              </a:rPr>
              <a:t>	 </a:t>
            </a:r>
          </a:p>
          <a:p>
            <a:pPr eaLnBrk="1" hangingPunct="1">
              <a:buFont typeface="Arial" pitchFamily="34" charset="0"/>
              <a:buChar char="•"/>
            </a:pPr>
            <a:r>
              <a:rPr lang="en-US" altLang="en-US" sz="2000" dirty="0">
                <a:latin typeface="Verdana" pitchFamily="34" charset="0"/>
                <a:ea typeface="Verdana" pitchFamily="34" charset="0"/>
                <a:cs typeface="Verdana" pitchFamily="34" charset="0"/>
              </a:rPr>
              <a:t>Large programs are divided into smaller programs known as functions.</a:t>
            </a:r>
          </a:p>
          <a:p>
            <a:pPr eaLnBrk="1" hangingPunct="1"/>
            <a:r>
              <a:rPr lang="en-US" altLang="en-US" sz="2000" dirty="0">
                <a:latin typeface="Verdana" pitchFamily="34" charset="0"/>
                <a:ea typeface="Verdana" pitchFamily="34" charset="0"/>
                <a:cs typeface="Verdana" pitchFamily="34" charset="0"/>
              </a:rPr>
              <a:t>     	</a:t>
            </a:r>
          </a:p>
          <a:p>
            <a:pPr eaLnBrk="1" hangingPunct="1">
              <a:buFont typeface="Arial" pitchFamily="34" charset="0"/>
              <a:buChar char="•"/>
            </a:pPr>
            <a:r>
              <a:rPr lang="en-US" altLang="en-US" sz="2000" dirty="0">
                <a:latin typeface="Verdana" pitchFamily="34" charset="0"/>
                <a:ea typeface="Verdana" pitchFamily="34" charset="0"/>
                <a:cs typeface="Verdana" pitchFamily="34" charset="0"/>
              </a:rPr>
              <a:t>Most of the functions share global data.</a:t>
            </a:r>
          </a:p>
          <a:p>
            <a:pPr eaLnBrk="1" hangingPunct="1"/>
            <a:endParaRPr lang="en-US" altLang="en-US" sz="2000" dirty="0">
              <a:latin typeface="Verdana" pitchFamily="34" charset="0"/>
              <a:ea typeface="Verdana" pitchFamily="34" charset="0"/>
              <a:cs typeface="Verdana" pitchFamily="34" charset="0"/>
            </a:endParaRPr>
          </a:p>
          <a:p>
            <a:pPr eaLnBrk="1" hangingPunct="1">
              <a:buFont typeface="Arial" pitchFamily="34" charset="0"/>
              <a:buChar char="•"/>
            </a:pPr>
            <a:r>
              <a:rPr lang="en-US" altLang="en-US" sz="2000" dirty="0">
                <a:latin typeface="Verdana" pitchFamily="34" charset="0"/>
                <a:ea typeface="Verdana" pitchFamily="34" charset="0"/>
                <a:cs typeface="Verdana" pitchFamily="34" charset="0"/>
              </a:rPr>
              <a:t>Data move openly around the system from function to function.	  </a:t>
            </a:r>
          </a:p>
          <a:p>
            <a:pPr eaLnBrk="1" hangingPunct="1"/>
            <a:endParaRPr lang="en-US" altLang="en-US" sz="2000" dirty="0">
              <a:latin typeface="Verdana" pitchFamily="34" charset="0"/>
              <a:ea typeface="Verdana" pitchFamily="34" charset="0"/>
              <a:cs typeface="Verdana" pitchFamily="34" charset="0"/>
            </a:endParaRPr>
          </a:p>
          <a:p>
            <a:pPr eaLnBrk="1" hangingPunct="1">
              <a:buFont typeface="Arial" pitchFamily="34" charset="0"/>
              <a:buChar char="•"/>
            </a:pPr>
            <a:r>
              <a:rPr lang="en-US" altLang="en-US" sz="2000" dirty="0">
                <a:latin typeface="Verdana" pitchFamily="34" charset="0"/>
                <a:ea typeface="Verdana" pitchFamily="34" charset="0"/>
                <a:cs typeface="Verdana" pitchFamily="34" charset="0"/>
              </a:rPr>
              <a:t>Employs top-down approach in program </a:t>
            </a:r>
            <a:r>
              <a:rPr lang="en-US" altLang="en-US" sz="2000" dirty="0" smtClean="0">
                <a:latin typeface="Verdana" pitchFamily="34" charset="0"/>
                <a:ea typeface="Verdana" pitchFamily="34" charset="0"/>
                <a:cs typeface="Verdana" pitchFamily="34" charset="0"/>
              </a:rPr>
              <a:t>design </a:t>
            </a:r>
            <a:r>
              <a:rPr lang="en-US" altLang="en-US" sz="2000" dirty="0" err="1" smtClean="0">
                <a:latin typeface="Verdana" pitchFamily="34" charset="0"/>
                <a:ea typeface="Verdana" pitchFamily="34" charset="0"/>
                <a:cs typeface="Verdana" pitchFamily="34" charset="0"/>
              </a:rPr>
              <a:t>i.e</a:t>
            </a:r>
            <a:r>
              <a:rPr lang="en-US" altLang="en-US" sz="2000" dirty="0" smtClean="0">
                <a:latin typeface="Verdana" pitchFamily="34" charset="0"/>
                <a:ea typeface="Verdana" pitchFamily="34" charset="0"/>
                <a:cs typeface="Verdana" pitchFamily="34" charset="0"/>
              </a:rPr>
              <a:t>, main() function is first built and then the other functions.</a:t>
            </a:r>
            <a:r>
              <a:rPr lang="en-US" altLang="en-US" sz="2000" dirty="0">
                <a:latin typeface="Verdana" pitchFamily="34" charset="0"/>
                <a:ea typeface="Verdana" pitchFamily="34" charset="0"/>
                <a:cs typeface="Verdana" pitchFamily="34" charset="0"/>
              </a:rPr>
              <a:t>	 </a:t>
            </a:r>
          </a:p>
        </p:txBody>
      </p:sp>
      <p:sp>
        <p:nvSpPr>
          <p:cNvPr id="3080" name="Rectangle 5"/>
          <p:cNvSpPr>
            <a:spLocks noChangeArrowheads="1"/>
          </p:cNvSpPr>
          <p:nvPr/>
        </p:nvSpPr>
        <p:spPr bwMode="auto">
          <a:xfrm>
            <a:off x="1187450" y="533400"/>
            <a:ext cx="74231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r>
              <a:rPr lang="en-US" altLang="en-US" b="1" dirty="0">
                <a:latin typeface="Verdana" pitchFamily="34" charset="0"/>
              </a:rPr>
              <a:t>Procedure  Oriented  Programming</a:t>
            </a:r>
            <a:r>
              <a:rPr lang="en-US" altLang="en-US" dirty="0">
                <a:latin typeface="Verdana" pitchFamily="34"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068AA84-C434-4F89-BC4F-CC0B14229B20}" type="slidenum">
              <a:rPr lang="en-US" smtClean="0"/>
              <a:pPr>
                <a:defRPr/>
              </a:pPr>
              <a:t>6</a:t>
            </a:fld>
            <a:endParaRPr lang="en-US"/>
          </a:p>
        </p:txBody>
      </p:sp>
      <p:sp>
        <p:nvSpPr>
          <p:cNvPr id="3" name="Rectangle 2"/>
          <p:cNvSpPr/>
          <p:nvPr/>
        </p:nvSpPr>
        <p:spPr>
          <a:xfrm>
            <a:off x="3429000" y="685800"/>
            <a:ext cx="2362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Main()</a:t>
            </a:r>
            <a:endParaRPr lang="en-US" b="1" dirty="0">
              <a:solidFill>
                <a:schemeClr val="tx1"/>
              </a:solidFill>
            </a:endParaRPr>
          </a:p>
        </p:txBody>
      </p:sp>
      <p:sp>
        <p:nvSpPr>
          <p:cNvPr id="4" name="Rectangle 3"/>
          <p:cNvSpPr/>
          <p:nvPr/>
        </p:nvSpPr>
        <p:spPr>
          <a:xfrm>
            <a:off x="762000" y="2514600"/>
            <a:ext cx="2362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Function-1()</a:t>
            </a:r>
            <a:endParaRPr lang="en-US" b="1" dirty="0">
              <a:solidFill>
                <a:srgbClr val="C00000"/>
              </a:solidFill>
            </a:endParaRPr>
          </a:p>
        </p:txBody>
      </p:sp>
      <p:sp>
        <p:nvSpPr>
          <p:cNvPr id="5" name="Rectangle 4"/>
          <p:cNvSpPr/>
          <p:nvPr/>
        </p:nvSpPr>
        <p:spPr>
          <a:xfrm>
            <a:off x="5257800" y="4495800"/>
            <a:ext cx="2362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Function-5()</a:t>
            </a:r>
            <a:endParaRPr lang="en-US" b="1" dirty="0">
              <a:solidFill>
                <a:srgbClr val="C00000"/>
              </a:solidFill>
            </a:endParaRPr>
          </a:p>
        </p:txBody>
      </p:sp>
      <p:sp>
        <p:nvSpPr>
          <p:cNvPr id="6" name="Rectangle 5"/>
          <p:cNvSpPr/>
          <p:nvPr/>
        </p:nvSpPr>
        <p:spPr>
          <a:xfrm>
            <a:off x="2057400" y="4572000"/>
            <a:ext cx="2362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Function-4()</a:t>
            </a:r>
            <a:endParaRPr lang="en-US" b="1" dirty="0">
              <a:solidFill>
                <a:srgbClr val="C00000"/>
              </a:solidFill>
            </a:endParaRPr>
          </a:p>
        </p:txBody>
      </p:sp>
      <p:sp>
        <p:nvSpPr>
          <p:cNvPr id="7" name="Rectangle 6"/>
          <p:cNvSpPr/>
          <p:nvPr/>
        </p:nvSpPr>
        <p:spPr>
          <a:xfrm>
            <a:off x="3505200" y="2514600"/>
            <a:ext cx="2362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Function-2()</a:t>
            </a:r>
          </a:p>
          <a:p>
            <a:pPr algn="ctr"/>
            <a:endParaRPr lang="en-US" dirty="0"/>
          </a:p>
        </p:txBody>
      </p:sp>
      <p:sp>
        <p:nvSpPr>
          <p:cNvPr id="8" name="Rectangle 7"/>
          <p:cNvSpPr/>
          <p:nvPr/>
        </p:nvSpPr>
        <p:spPr>
          <a:xfrm>
            <a:off x="6400800" y="2590800"/>
            <a:ext cx="2362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Function-3()</a:t>
            </a:r>
            <a:endParaRPr lang="en-US" b="1" dirty="0">
              <a:solidFill>
                <a:srgbClr val="C00000"/>
              </a:solidFill>
            </a:endParaRPr>
          </a:p>
        </p:txBody>
      </p:sp>
      <p:cxnSp>
        <p:nvCxnSpPr>
          <p:cNvPr id="10" name="Straight Arrow Connector 9"/>
          <p:cNvCxnSpPr/>
          <p:nvPr/>
        </p:nvCxnSpPr>
        <p:spPr>
          <a:xfrm>
            <a:off x="4572000" y="1447800"/>
            <a:ext cx="0" cy="1066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H="1">
            <a:off x="1981200" y="1447800"/>
            <a:ext cx="1485900" cy="1066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endCxn id="8" idx="0"/>
          </p:cNvCxnSpPr>
          <p:nvPr/>
        </p:nvCxnSpPr>
        <p:spPr>
          <a:xfrm>
            <a:off x="5791200" y="1447800"/>
            <a:ext cx="1790700" cy="1143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1905000" y="3276600"/>
            <a:ext cx="1066800" cy="1219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H="1">
            <a:off x="3581400" y="3276600"/>
            <a:ext cx="990600" cy="1295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4724400" y="3276600"/>
            <a:ext cx="1066800" cy="1219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a:off x="6553200" y="3200400"/>
            <a:ext cx="990600" cy="1295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599F7996-D064-47BF-B36F-E61447A7F271}" type="slidenum">
              <a:rPr lang="en-US" altLang="en-US" sz="1400" smtClean="0"/>
              <a:pPr eaLnBrk="1" hangingPunct="1"/>
              <a:t>7</a:t>
            </a:fld>
            <a:endParaRPr lang="en-US" altLang="en-US" sz="1400" smtClean="0"/>
          </a:p>
        </p:txBody>
      </p:sp>
      <p:sp>
        <p:nvSpPr>
          <p:cNvPr id="4101" name="Rectangle 2"/>
          <p:cNvSpPr>
            <a:spLocks noChangeArrowheads="1"/>
          </p:cNvSpPr>
          <p:nvPr/>
        </p:nvSpPr>
        <p:spPr bwMode="auto">
          <a:xfrm>
            <a:off x="228600" y="990600"/>
            <a:ext cx="85344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just" eaLnBrk="1" hangingPunct="1">
              <a:buFont typeface="Arial" pitchFamily="34" charset="0"/>
              <a:buChar char="•"/>
            </a:pPr>
            <a:r>
              <a:rPr lang="en-US" altLang="en-US" sz="2000" dirty="0" smtClean="0">
                <a:latin typeface="Verdana" pitchFamily="34" charset="0"/>
              </a:rPr>
              <a:t> Emphasis </a:t>
            </a:r>
            <a:r>
              <a:rPr lang="en-US" altLang="en-US" sz="2000" dirty="0">
                <a:latin typeface="Verdana" pitchFamily="34" charset="0"/>
              </a:rPr>
              <a:t>is on data rather than procedure.</a:t>
            </a:r>
          </a:p>
          <a:p>
            <a:pPr algn="just" eaLnBrk="1" hangingPunct="1"/>
            <a:endParaRPr lang="en-US" altLang="en-US" sz="2000" dirty="0">
              <a:latin typeface="Verdana" pitchFamily="34" charset="0"/>
            </a:endParaRPr>
          </a:p>
          <a:p>
            <a:pPr algn="just" eaLnBrk="1" hangingPunct="1">
              <a:buFont typeface="Arial" pitchFamily="34" charset="0"/>
              <a:buChar char="•"/>
            </a:pPr>
            <a:r>
              <a:rPr lang="en-US" altLang="en-US" sz="2000" dirty="0" smtClean="0">
                <a:latin typeface="Verdana" pitchFamily="34" charset="0"/>
              </a:rPr>
              <a:t>  Programs </a:t>
            </a:r>
            <a:r>
              <a:rPr lang="en-US" altLang="en-US" sz="2000" dirty="0">
                <a:latin typeface="Verdana" pitchFamily="34" charset="0"/>
              </a:rPr>
              <a:t>are divided into what are known  as objects.</a:t>
            </a:r>
          </a:p>
          <a:p>
            <a:pPr algn="just" eaLnBrk="1" hangingPunct="1"/>
            <a:endParaRPr lang="en-US" altLang="en-US" sz="2000" dirty="0">
              <a:latin typeface="Verdana" pitchFamily="34" charset="0"/>
            </a:endParaRPr>
          </a:p>
          <a:p>
            <a:pPr algn="just" eaLnBrk="1" hangingPunct="1">
              <a:buFont typeface="Arial" pitchFamily="34" charset="0"/>
              <a:buChar char="•"/>
            </a:pPr>
            <a:r>
              <a:rPr lang="en-US" altLang="en-US" sz="2000" dirty="0" smtClean="0">
                <a:latin typeface="Verdana" pitchFamily="34" charset="0"/>
              </a:rPr>
              <a:t>  Data </a:t>
            </a:r>
            <a:r>
              <a:rPr lang="en-US" altLang="en-US" sz="2000" dirty="0">
                <a:latin typeface="Verdana" pitchFamily="34" charset="0"/>
              </a:rPr>
              <a:t>structures are designed such that they characterize the </a:t>
            </a:r>
            <a:r>
              <a:rPr lang="en-US" altLang="en-US" sz="2000" dirty="0" smtClean="0">
                <a:latin typeface="Verdana" pitchFamily="34" charset="0"/>
              </a:rPr>
              <a:t>  </a:t>
            </a:r>
          </a:p>
          <a:p>
            <a:pPr algn="just" eaLnBrk="1" hangingPunct="1"/>
            <a:r>
              <a:rPr lang="en-US" altLang="en-US" sz="2000" dirty="0" smtClean="0">
                <a:latin typeface="Verdana" pitchFamily="34" charset="0"/>
              </a:rPr>
              <a:t>   objects</a:t>
            </a:r>
            <a:r>
              <a:rPr lang="en-US" altLang="en-US" sz="2000" dirty="0">
                <a:latin typeface="Verdana" pitchFamily="34" charset="0"/>
              </a:rPr>
              <a:t>.</a:t>
            </a:r>
          </a:p>
          <a:p>
            <a:pPr algn="just" eaLnBrk="1" hangingPunct="1"/>
            <a:endParaRPr lang="en-US" altLang="en-US" sz="2000" dirty="0">
              <a:latin typeface="Verdana" pitchFamily="34" charset="0"/>
            </a:endParaRPr>
          </a:p>
          <a:p>
            <a:pPr algn="just" eaLnBrk="1" hangingPunct="1">
              <a:buFont typeface="Arial" pitchFamily="34" charset="0"/>
              <a:buChar char="•"/>
            </a:pPr>
            <a:r>
              <a:rPr lang="en-US" altLang="en-US" sz="2000" dirty="0" smtClean="0">
                <a:latin typeface="Verdana" pitchFamily="34" charset="0"/>
              </a:rPr>
              <a:t>  Data </a:t>
            </a:r>
            <a:r>
              <a:rPr lang="en-US" altLang="en-US" sz="2000" dirty="0">
                <a:latin typeface="Verdana" pitchFamily="34" charset="0"/>
              </a:rPr>
              <a:t>is hidden and cannot be accessed by external functions.</a:t>
            </a:r>
          </a:p>
          <a:p>
            <a:pPr algn="just" eaLnBrk="1" hangingPunct="1"/>
            <a:endParaRPr lang="en-US" altLang="en-US" sz="2000" dirty="0">
              <a:latin typeface="Verdana" pitchFamily="34" charset="0"/>
            </a:endParaRPr>
          </a:p>
          <a:p>
            <a:pPr algn="just" eaLnBrk="1" hangingPunct="1">
              <a:buFont typeface="Arial" pitchFamily="34" charset="0"/>
              <a:buChar char="•"/>
            </a:pPr>
            <a:r>
              <a:rPr lang="en-US" altLang="en-US" sz="2000" dirty="0" smtClean="0">
                <a:latin typeface="Verdana" pitchFamily="34" charset="0"/>
              </a:rPr>
              <a:t>  Functions </a:t>
            </a:r>
            <a:r>
              <a:rPr lang="en-US" altLang="en-US" sz="2000" dirty="0">
                <a:latin typeface="Verdana" pitchFamily="34" charset="0"/>
              </a:rPr>
              <a:t>that operate on the data of an object are tied </a:t>
            </a:r>
            <a:endParaRPr lang="en-US" altLang="en-US" sz="2000" dirty="0" smtClean="0">
              <a:latin typeface="Verdana" pitchFamily="34" charset="0"/>
            </a:endParaRPr>
          </a:p>
          <a:p>
            <a:pPr algn="just" eaLnBrk="1" hangingPunct="1"/>
            <a:r>
              <a:rPr lang="en-US" altLang="en-US" sz="2000" dirty="0" smtClean="0">
                <a:latin typeface="Verdana" pitchFamily="34" charset="0"/>
              </a:rPr>
              <a:t>   together.</a:t>
            </a:r>
            <a:endParaRPr lang="en-US" altLang="en-US" sz="2000" dirty="0">
              <a:latin typeface="Verdana" pitchFamily="34" charset="0"/>
            </a:endParaRPr>
          </a:p>
          <a:p>
            <a:pPr algn="just" eaLnBrk="1" hangingPunct="1"/>
            <a:endParaRPr lang="en-US" altLang="en-US" sz="2000" dirty="0">
              <a:latin typeface="Verdana" pitchFamily="34" charset="0"/>
            </a:endParaRPr>
          </a:p>
          <a:p>
            <a:pPr algn="just" eaLnBrk="1" hangingPunct="1">
              <a:buFont typeface="Arial" pitchFamily="34" charset="0"/>
              <a:buChar char="•"/>
            </a:pPr>
            <a:r>
              <a:rPr lang="en-US" altLang="en-US" sz="2000" dirty="0" smtClean="0">
                <a:latin typeface="Verdana" pitchFamily="34" charset="0"/>
              </a:rPr>
              <a:t>  Objects </a:t>
            </a:r>
            <a:r>
              <a:rPr lang="en-US" altLang="en-US" sz="2000" dirty="0">
                <a:latin typeface="Verdana" pitchFamily="34" charset="0"/>
              </a:rPr>
              <a:t>may communicate with each other through functions.</a:t>
            </a:r>
          </a:p>
          <a:p>
            <a:pPr algn="just" eaLnBrk="1" hangingPunct="1"/>
            <a:endParaRPr lang="en-US" altLang="en-US" sz="2000" dirty="0">
              <a:latin typeface="Verdana" pitchFamily="34" charset="0"/>
            </a:endParaRPr>
          </a:p>
          <a:p>
            <a:pPr algn="just" eaLnBrk="1" hangingPunct="1">
              <a:buFont typeface="Arial" pitchFamily="34" charset="0"/>
              <a:buChar char="•"/>
            </a:pPr>
            <a:r>
              <a:rPr lang="en-US" altLang="en-US" sz="2000" dirty="0" smtClean="0">
                <a:latin typeface="Verdana" pitchFamily="34" charset="0"/>
              </a:rPr>
              <a:t>   Follows </a:t>
            </a:r>
            <a:r>
              <a:rPr lang="en-US" altLang="en-US" sz="2000" dirty="0">
                <a:latin typeface="Verdana" pitchFamily="34" charset="0"/>
              </a:rPr>
              <a:t>bottom-up approach in program </a:t>
            </a:r>
            <a:r>
              <a:rPr lang="en-US" altLang="en-US" sz="2000" dirty="0" smtClean="0">
                <a:latin typeface="Verdana" pitchFamily="34" charset="0"/>
              </a:rPr>
              <a:t>design, </a:t>
            </a:r>
            <a:r>
              <a:rPr lang="en-US" altLang="en-US" sz="2000" dirty="0" err="1" smtClean="0">
                <a:latin typeface="Verdana" pitchFamily="34" charset="0"/>
              </a:rPr>
              <a:t>ie</a:t>
            </a:r>
            <a:r>
              <a:rPr lang="en-US" altLang="en-US" sz="2000" dirty="0" smtClean="0">
                <a:latin typeface="Verdana" pitchFamily="34" charset="0"/>
              </a:rPr>
              <a:t> functions </a:t>
            </a:r>
          </a:p>
          <a:p>
            <a:pPr algn="just" eaLnBrk="1" hangingPunct="1"/>
            <a:r>
              <a:rPr lang="en-US" altLang="en-US" sz="2000" dirty="0" smtClean="0">
                <a:latin typeface="Verdana" pitchFamily="34" charset="0"/>
              </a:rPr>
              <a:t>    are first built and then the main() function.</a:t>
            </a:r>
            <a:endParaRPr lang="en-US" altLang="en-US" sz="2000" dirty="0">
              <a:latin typeface="Verdana" pitchFamily="34" charset="0"/>
            </a:endParaRPr>
          </a:p>
        </p:txBody>
      </p:sp>
      <p:sp>
        <p:nvSpPr>
          <p:cNvPr id="4102" name="Rectangle 3"/>
          <p:cNvSpPr>
            <a:spLocks noChangeArrowheads="1"/>
          </p:cNvSpPr>
          <p:nvPr/>
        </p:nvSpPr>
        <p:spPr bwMode="auto">
          <a:xfrm>
            <a:off x="2133600" y="304800"/>
            <a:ext cx="53783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b="1" dirty="0">
                <a:solidFill>
                  <a:srgbClr val="993366"/>
                </a:solidFill>
                <a:latin typeface="Verdana" pitchFamily="34" charset="0"/>
              </a:rPr>
              <a:t>Object Oriented Programming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0626E66F-F938-4395-A1C9-7F142AFD4BE0}" type="slidenum">
              <a:rPr lang="en-US" altLang="en-US" sz="1400" smtClean="0"/>
              <a:pPr eaLnBrk="1" hangingPunct="1"/>
              <a:t>8</a:t>
            </a:fld>
            <a:endParaRPr lang="en-US" altLang="en-US" sz="1400" smtClean="0"/>
          </a:p>
        </p:txBody>
      </p:sp>
      <p:sp>
        <p:nvSpPr>
          <p:cNvPr id="5125" name="Rectangle 2"/>
          <p:cNvSpPr>
            <a:spLocks noChangeArrowheads="1"/>
          </p:cNvSpPr>
          <p:nvPr/>
        </p:nvSpPr>
        <p:spPr bwMode="auto">
          <a:xfrm>
            <a:off x="762000" y="890717"/>
            <a:ext cx="74676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b="1" dirty="0">
                <a:solidFill>
                  <a:srgbClr val="993366"/>
                </a:solidFill>
                <a:latin typeface="Verdana" pitchFamily="34" charset="0"/>
              </a:rPr>
              <a:t>Concepts of Object Oriented Programming</a:t>
            </a:r>
          </a:p>
          <a:p>
            <a:pPr eaLnBrk="1" hangingPunct="1"/>
            <a:endParaRPr lang="en-US" altLang="en-US" dirty="0">
              <a:latin typeface="Verdana" pitchFamily="34" charset="0"/>
            </a:endParaRPr>
          </a:p>
          <a:p>
            <a:pPr eaLnBrk="1" hangingPunct="1">
              <a:buFontTx/>
              <a:buChar char="•"/>
            </a:pPr>
            <a:r>
              <a:rPr lang="en-US" altLang="en-US" sz="2000" b="1" dirty="0" smtClean="0">
                <a:latin typeface="Verdana" pitchFamily="34" charset="0"/>
              </a:rPr>
              <a:t> Objects</a:t>
            </a:r>
            <a:endParaRPr lang="en-US" altLang="en-US" sz="2000" b="1" dirty="0">
              <a:latin typeface="Verdana" pitchFamily="34" charset="0"/>
            </a:endParaRPr>
          </a:p>
          <a:p>
            <a:pPr eaLnBrk="1" hangingPunct="1"/>
            <a:endParaRPr lang="en-US" altLang="en-US" sz="2000" b="1" dirty="0">
              <a:latin typeface="Verdana" pitchFamily="34" charset="0"/>
            </a:endParaRPr>
          </a:p>
          <a:p>
            <a:pPr eaLnBrk="1" hangingPunct="1">
              <a:buFontTx/>
              <a:buChar char="•"/>
            </a:pPr>
            <a:r>
              <a:rPr lang="en-US" altLang="en-US" sz="2000" b="1" dirty="0" smtClean="0">
                <a:latin typeface="Verdana" pitchFamily="34" charset="0"/>
              </a:rPr>
              <a:t> Classes</a:t>
            </a:r>
            <a:endParaRPr lang="en-US" altLang="en-US" sz="2000" b="1" dirty="0">
              <a:latin typeface="Verdana" pitchFamily="34" charset="0"/>
            </a:endParaRPr>
          </a:p>
          <a:p>
            <a:pPr eaLnBrk="1" hangingPunct="1"/>
            <a:endParaRPr lang="en-US" altLang="en-US" sz="2000" b="1" dirty="0">
              <a:latin typeface="Verdana" pitchFamily="34" charset="0"/>
            </a:endParaRPr>
          </a:p>
          <a:p>
            <a:pPr eaLnBrk="1" hangingPunct="1">
              <a:buFontTx/>
              <a:buChar char="•"/>
            </a:pPr>
            <a:r>
              <a:rPr lang="en-US" altLang="en-US" sz="2000" b="1" dirty="0" smtClean="0">
                <a:latin typeface="Verdana" pitchFamily="34" charset="0"/>
              </a:rPr>
              <a:t> Data </a:t>
            </a:r>
            <a:r>
              <a:rPr lang="en-US" altLang="en-US" sz="2000" b="1" dirty="0">
                <a:latin typeface="Verdana" pitchFamily="34" charset="0"/>
              </a:rPr>
              <a:t>abstraction and encapsulation</a:t>
            </a:r>
          </a:p>
          <a:p>
            <a:pPr eaLnBrk="1" hangingPunct="1"/>
            <a:endParaRPr lang="en-US" altLang="en-US" sz="2000" b="1" dirty="0">
              <a:latin typeface="Verdana" pitchFamily="34" charset="0"/>
            </a:endParaRPr>
          </a:p>
          <a:p>
            <a:pPr eaLnBrk="1" hangingPunct="1">
              <a:buFontTx/>
              <a:buChar char="•"/>
            </a:pPr>
            <a:r>
              <a:rPr lang="en-US" altLang="en-US" sz="2000" b="1" dirty="0" smtClean="0">
                <a:latin typeface="Verdana" pitchFamily="34" charset="0"/>
              </a:rPr>
              <a:t> Inheritance</a:t>
            </a:r>
            <a:endParaRPr lang="en-US" altLang="en-US" sz="2000" b="1" dirty="0">
              <a:latin typeface="Verdana" pitchFamily="34" charset="0"/>
            </a:endParaRPr>
          </a:p>
          <a:p>
            <a:pPr eaLnBrk="1" hangingPunct="1"/>
            <a:endParaRPr lang="en-US" altLang="en-US" sz="2000" b="1" dirty="0">
              <a:latin typeface="Verdana" pitchFamily="34" charset="0"/>
            </a:endParaRPr>
          </a:p>
          <a:p>
            <a:pPr eaLnBrk="1" hangingPunct="1">
              <a:buFontTx/>
              <a:buChar char="•"/>
            </a:pPr>
            <a:r>
              <a:rPr lang="en-US" altLang="en-US" sz="2000" b="1" dirty="0" smtClean="0">
                <a:latin typeface="Verdana" pitchFamily="34" charset="0"/>
              </a:rPr>
              <a:t> Polymorphism</a:t>
            </a:r>
            <a:endParaRPr lang="en-US" altLang="en-US" sz="2000" b="1" dirty="0">
              <a:latin typeface="Verdana" pitchFamily="34" charset="0"/>
            </a:endParaRPr>
          </a:p>
          <a:p>
            <a:pPr eaLnBrk="1" hangingPunct="1"/>
            <a:endParaRPr lang="en-US" altLang="en-US" sz="2000" b="1" dirty="0">
              <a:latin typeface="Verdana" pitchFamily="34" charset="0"/>
            </a:endParaRPr>
          </a:p>
          <a:p>
            <a:pPr eaLnBrk="1" hangingPunct="1">
              <a:buFontTx/>
              <a:buChar char="•"/>
            </a:pPr>
            <a:r>
              <a:rPr lang="en-US" altLang="en-US" sz="2000" b="1" dirty="0" smtClean="0">
                <a:latin typeface="Verdana" pitchFamily="34" charset="0"/>
              </a:rPr>
              <a:t> Dynamic </a:t>
            </a:r>
            <a:r>
              <a:rPr lang="en-US" altLang="en-US" sz="2000" b="1" dirty="0">
                <a:latin typeface="Verdana" pitchFamily="34" charset="0"/>
              </a:rPr>
              <a:t>binding</a:t>
            </a:r>
          </a:p>
          <a:p>
            <a:pPr eaLnBrk="1" hangingPunct="1"/>
            <a:endParaRPr lang="en-US" altLang="en-US" sz="2000" b="1" dirty="0">
              <a:latin typeface="Verdana" pitchFamily="34" charset="0"/>
            </a:endParaRPr>
          </a:p>
          <a:p>
            <a:pPr eaLnBrk="1" hangingPunct="1">
              <a:buFontTx/>
              <a:buChar char="•"/>
            </a:pPr>
            <a:r>
              <a:rPr lang="en-US" altLang="en-US" sz="2000" b="1" dirty="0" smtClean="0">
                <a:latin typeface="Verdana" pitchFamily="34" charset="0"/>
              </a:rPr>
              <a:t> Message </a:t>
            </a:r>
            <a:r>
              <a:rPr lang="en-US" altLang="en-US" sz="2000" b="1" dirty="0">
                <a:latin typeface="Verdana" pitchFamily="34" charset="0"/>
              </a:rPr>
              <a:t>passing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05063112-8EA1-48E0-9325-8CB4F8B1D4A1}" type="slidenum">
              <a:rPr lang="en-US" altLang="en-US" sz="1400" smtClean="0"/>
              <a:pPr eaLnBrk="1" hangingPunct="1"/>
              <a:t>9</a:t>
            </a:fld>
            <a:endParaRPr lang="en-US" altLang="en-US" sz="1400" dirty="0" smtClean="0"/>
          </a:p>
        </p:txBody>
      </p:sp>
      <p:sp>
        <p:nvSpPr>
          <p:cNvPr id="6149" name="Rectangle 2"/>
          <p:cNvSpPr>
            <a:spLocks noChangeArrowheads="1"/>
          </p:cNvSpPr>
          <p:nvPr/>
        </p:nvSpPr>
        <p:spPr bwMode="auto">
          <a:xfrm>
            <a:off x="298450" y="-69551"/>
            <a:ext cx="8845550" cy="584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r>
              <a:rPr lang="en-US" altLang="en-US" sz="2200" b="1" dirty="0">
                <a:latin typeface="Calibri" pitchFamily="34" charset="0"/>
              </a:rPr>
              <a:t>Objects :  </a:t>
            </a:r>
          </a:p>
          <a:p>
            <a:pPr algn="just" eaLnBrk="1" hangingPunct="1"/>
            <a:endParaRPr lang="en-US" altLang="en-US" sz="2200" dirty="0">
              <a:solidFill>
                <a:srgbClr val="993366"/>
              </a:solidFill>
              <a:latin typeface="Calibri" pitchFamily="34" charset="0"/>
            </a:endParaRPr>
          </a:p>
          <a:p>
            <a:pPr algn="just" eaLnBrk="1" hangingPunct="1">
              <a:buFont typeface="Arial" pitchFamily="34" charset="0"/>
              <a:buChar char="•"/>
            </a:pPr>
            <a:r>
              <a:rPr lang="en-US" altLang="en-US" sz="2200" dirty="0" smtClean="0">
                <a:latin typeface="Calibri" pitchFamily="34" charset="0"/>
              </a:rPr>
              <a:t> Objects </a:t>
            </a:r>
            <a:r>
              <a:rPr lang="en-US" altLang="en-US" sz="2200" dirty="0">
                <a:latin typeface="Calibri" pitchFamily="34" charset="0"/>
              </a:rPr>
              <a:t>are the basic run-time entities in an object oriented system. </a:t>
            </a:r>
          </a:p>
          <a:p>
            <a:pPr algn="just" eaLnBrk="1" hangingPunct="1"/>
            <a:endParaRPr lang="en-US" altLang="en-US" sz="2200" dirty="0">
              <a:latin typeface="Calibri" pitchFamily="34" charset="0"/>
            </a:endParaRPr>
          </a:p>
          <a:p>
            <a:pPr algn="just" eaLnBrk="1" hangingPunct="1">
              <a:buFont typeface="Arial" pitchFamily="34" charset="0"/>
              <a:buChar char="•"/>
            </a:pPr>
            <a:r>
              <a:rPr lang="en-US" altLang="en-US" sz="2200" dirty="0" smtClean="0">
                <a:latin typeface="Calibri" pitchFamily="34" charset="0"/>
              </a:rPr>
              <a:t> Object is an the instances of a Class.</a:t>
            </a:r>
          </a:p>
          <a:p>
            <a:pPr algn="just" eaLnBrk="1" hangingPunct="1">
              <a:buFont typeface="Arial" pitchFamily="34" charset="0"/>
              <a:buChar char="•"/>
            </a:pPr>
            <a:endParaRPr lang="en-US" altLang="en-US" sz="2200" dirty="0" smtClean="0">
              <a:latin typeface="Calibri" pitchFamily="34" charset="0"/>
            </a:endParaRPr>
          </a:p>
          <a:p>
            <a:pPr algn="just" eaLnBrk="1" hangingPunct="1">
              <a:buFont typeface="Arial" pitchFamily="34" charset="0"/>
              <a:buChar char="•"/>
            </a:pPr>
            <a:r>
              <a:rPr lang="en-US" altLang="en-US" sz="2200" dirty="0" smtClean="0">
                <a:latin typeface="Calibri" pitchFamily="34" charset="0"/>
              </a:rPr>
              <a:t> They </a:t>
            </a:r>
            <a:r>
              <a:rPr lang="en-US" altLang="en-US" sz="2200" dirty="0">
                <a:latin typeface="Calibri" pitchFamily="34" charset="0"/>
              </a:rPr>
              <a:t>may represent a place, a bank account, a table of data or any </a:t>
            </a:r>
            <a:r>
              <a:rPr lang="en-US" altLang="en-US" sz="2200" dirty="0" smtClean="0">
                <a:latin typeface="Calibri" pitchFamily="34" charset="0"/>
              </a:rPr>
              <a:t>real </a:t>
            </a:r>
          </a:p>
          <a:p>
            <a:pPr algn="just" eaLnBrk="1" hangingPunct="1"/>
            <a:r>
              <a:rPr lang="en-US" altLang="en-US" sz="2200" dirty="0" smtClean="0">
                <a:latin typeface="Calibri" pitchFamily="34" charset="0"/>
              </a:rPr>
              <a:t>   world entity. </a:t>
            </a:r>
            <a:endParaRPr lang="en-US" altLang="en-US" sz="2200" dirty="0">
              <a:latin typeface="Calibri" pitchFamily="34" charset="0"/>
            </a:endParaRPr>
          </a:p>
          <a:p>
            <a:pPr algn="just" eaLnBrk="1" hangingPunct="1"/>
            <a:endParaRPr lang="en-US" altLang="en-US" sz="2200" dirty="0">
              <a:latin typeface="Calibri" pitchFamily="34" charset="0"/>
            </a:endParaRPr>
          </a:p>
          <a:p>
            <a:pPr algn="just" eaLnBrk="1" hangingPunct="1">
              <a:buFont typeface="Arial" pitchFamily="34" charset="0"/>
              <a:buChar char="•"/>
            </a:pPr>
            <a:r>
              <a:rPr lang="en-US" altLang="en-US" sz="2200" dirty="0" smtClean="0">
                <a:latin typeface="Calibri" pitchFamily="34" charset="0"/>
              </a:rPr>
              <a:t>  When </a:t>
            </a:r>
            <a:r>
              <a:rPr lang="en-US" altLang="en-US" sz="2200" dirty="0">
                <a:latin typeface="Calibri" pitchFamily="34" charset="0"/>
              </a:rPr>
              <a:t>a program  is executed, the objects interact by sending </a:t>
            </a:r>
            <a:r>
              <a:rPr lang="en-US" altLang="en-US" sz="2200" dirty="0" smtClean="0">
                <a:latin typeface="Calibri" pitchFamily="34" charset="0"/>
              </a:rPr>
              <a:t>messages </a:t>
            </a:r>
            <a:r>
              <a:rPr lang="en-US" altLang="en-US" sz="2200" dirty="0">
                <a:latin typeface="Calibri" pitchFamily="34" charset="0"/>
              </a:rPr>
              <a:t>to </a:t>
            </a:r>
            <a:endParaRPr lang="en-US" altLang="en-US" sz="2200" dirty="0" smtClean="0">
              <a:latin typeface="Calibri" pitchFamily="34" charset="0"/>
            </a:endParaRPr>
          </a:p>
          <a:p>
            <a:pPr algn="just" eaLnBrk="1" hangingPunct="1"/>
            <a:r>
              <a:rPr lang="en-US" altLang="en-US" sz="2200" dirty="0" smtClean="0">
                <a:latin typeface="Calibri" pitchFamily="34" charset="0"/>
              </a:rPr>
              <a:t>    one </a:t>
            </a:r>
            <a:r>
              <a:rPr lang="en-US" altLang="en-US" sz="2200" dirty="0">
                <a:latin typeface="Calibri" pitchFamily="34" charset="0"/>
              </a:rPr>
              <a:t>another. </a:t>
            </a:r>
            <a:endParaRPr lang="en-US" altLang="en-US" sz="2200" dirty="0" smtClean="0">
              <a:latin typeface="Calibri" pitchFamily="34" charset="0"/>
            </a:endParaRPr>
          </a:p>
          <a:p>
            <a:pPr algn="just" eaLnBrk="1" hangingPunct="1"/>
            <a:endParaRPr lang="en-US" altLang="en-US" sz="2200" dirty="0" smtClean="0">
              <a:latin typeface="Calibri" pitchFamily="34" charset="0"/>
            </a:endParaRPr>
          </a:p>
          <a:p>
            <a:pPr algn="just" eaLnBrk="1" hangingPunct="1"/>
            <a:r>
              <a:rPr lang="en-US" altLang="en-US" sz="2200" dirty="0" smtClean="0">
                <a:latin typeface="Calibri" pitchFamily="34" charset="0"/>
              </a:rPr>
              <a:t>	For </a:t>
            </a:r>
            <a:r>
              <a:rPr lang="en-US" altLang="en-US" sz="2200" dirty="0">
                <a:latin typeface="Calibri" pitchFamily="34" charset="0"/>
              </a:rPr>
              <a:t>example, if “customer” and “account” are two objects in a </a:t>
            </a:r>
            <a:endParaRPr lang="en-US" altLang="en-US" sz="2200" dirty="0" smtClean="0">
              <a:latin typeface="Calibri" pitchFamily="34" charset="0"/>
            </a:endParaRPr>
          </a:p>
          <a:p>
            <a:pPr algn="just" eaLnBrk="1" hangingPunct="1"/>
            <a:r>
              <a:rPr lang="en-US" altLang="en-US" sz="2200" dirty="0" smtClean="0">
                <a:latin typeface="Calibri" pitchFamily="34" charset="0"/>
              </a:rPr>
              <a:t>	program</a:t>
            </a:r>
            <a:r>
              <a:rPr lang="en-US" altLang="en-US" sz="2200" dirty="0">
                <a:latin typeface="Calibri" pitchFamily="34" charset="0"/>
              </a:rPr>
              <a:t>, then the customer object may send a message to the </a:t>
            </a:r>
            <a:r>
              <a:rPr lang="en-US" altLang="en-US" sz="2200" dirty="0" smtClean="0">
                <a:latin typeface="Calibri" pitchFamily="34" charset="0"/>
              </a:rPr>
              <a:t>	account </a:t>
            </a:r>
            <a:r>
              <a:rPr lang="en-US" altLang="en-US" sz="2200" dirty="0">
                <a:latin typeface="Calibri" pitchFamily="34" charset="0"/>
              </a:rPr>
              <a:t>object requesting for the bank balance. </a:t>
            </a:r>
          </a:p>
          <a:p>
            <a:pPr algn="just" eaLnBrk="1" hangingPunct="1"/>
            <a:endParaRPr lang="en-US" altLang="en-US" sz="2200" dirty="0">
              <a:latin typeface="Calibri" pitchFamily="34" charset="0"/>
            </a:endParaRPr>
          </a:p>
          <a:p>
            <a:pPr algn="just" eaLnBrk="1" hangingPunct="1">
              <a:buFont typeface="Arial" pitchFamily="34" charset="0"/>
              <a:buChar char="•"/>
            </a:pPr>
            <a:r>
              <a:rPr lang="en-US" altLang="en-US" sz="2200" dirty="0" smtClean="0">
                <a:latin typeface="Calibri" pitchFamily="34" charset="0"/>
              </a:rPr>
              <a:t>  Each </a:t>
            </a:r>
            <a:r>
              <a:rPr lang="en-US" altLang="en-US" sz="2200" dirty="0">
                <a:latin typeface="Calibri" pitchFamily="34" charset="0"/>
              </a:rPr>
              <a:t>object contains data, and </a:t>
            </a:r>
            <a:r>
              <a:rPr lang="en-US" altLang="en-US" sz="2200" dirty="0" smtClean="0">
                <a:latin typeface="Calibri" pitchFamily="34" charset="0"/>
              </a:rPr>
              <a:t>functions </a:t>
            </a:r>
            <a:r>
              <a:rPr lang="en-US" altLang="en-US" sz="2200" dirty="0">
                <a:latin typeface="Calibri" pitchFamily="34" charset="0"/>
              </a:rPr>
              <a:t>to manipulate the data.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1006</TotalTime>
  <Words>1279</Words>
  <Application>Microsoft Office PowerPoint</Application>
  <PresentationFormat>On-screen Show (4:3)</PresentationFormat>
  <Paragraphs>519</Paragraphs>
  <Slides>28</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Times New Roman</vt:lpstr>
      <vt:lpstr>Verdana</vt:lpstr>
      <vt:lpstr>Wingdings</vt:lpstr>
      <vt:lpstr>default</vt:lpstr>
      <vt:lpstr>Principles  of  Object Oriented Programming</vt:lpstr>
      <vt:lpstr>Software Crisis</vt:lpstr>
      <vt:lpstr>Software Evaluation</vt:lpstr>
      <vt:lpstr>Software Evolution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MAHE Manipal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harish</dc:creator>
  <cp:lastModifiedBy>MAHE</cp:lastModifiedBy>
  <cp:revision>107</cp:revision>
  <dcterms:created xsi:type="dcterms:W3CDTF">2007-11-10T12:34:34Z</dcterms:created>
  <dcterms:modified xsi:type="dcterms:W3CDTF">2016-11-29T05:51:34Z</dcterms:modified>
</cp:coreProperties>
</file>