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4134" r:id="rId2"/>
    <p:sldMasterId id="2147484147" r:id="rId3"/>
    <p:sldMasterId id="2147484159" r:id="rId4"/>
    <p:sldMasterId id="2147484171" r:id="rId5"/>
    <p:sldMasterId id="2147484183" r:id="rId6"/>
    <p:sldMasterId id="2147484195" r:id="rId7"/>
  </p:sldMasterIdLst>
  <p:notesMasterIdLst>
    <p:notesMasterId r:id="rId37"/>
  </p:notesMasterIdLst>
  <p:sldIdLst>
    <p:sldId id="256" r:id="rId8"/>
    <p:sldId id="371" r:id="rId9"/>
    <p:sldId id="372" r:id="rId10"/>
    <p:sldId id="375" r:id="rId11"/>
    <p:sldId id="376" r:id="rId12"/>
    <p:sldId id="373" r:id="rId13"/>
    <p:sldId id="374" r:id="rId14"/>
    <p:sldId id="377" r:id="rId15"/>
    <p:sldId id="363" r:id="rId16"/>
    <p:sldId id="378" r:id="rId17"/>
    <p:sldId id="364" r:id="rId18"/>
    <p:sldId id="365" r:id="rId19"/>
    <p:sldId id="366" r:id="rId20"/>
    <p:sldId id="367" r:id="rId21"/>
    <p:sldId id="368" r:id="rId22"/>
    <p:sldId id="369" r:id="rId23"/>
    <p:sldId id="370" r:id="rId24"/>
    <p:sldId id="384" r:id="rId25"/>
    <p:sldId id="385" r:id="rId26"/>
    <p:sldId id="386" r:id="rId27"/>
    <p:sldId id="387" r:id="rId28"/>
    <p:sldId id="380" r:id="rId29"/>
    <p:sldId id="381" r:id="rId30"/>
    <p:sldId id="382" r:id="rId31"/>
    <p:sldId id="383" r:id="rId32"/>
    <p:sldId id="394" r:id="rId33"/>
    <p:sldId id="395" r:id="rId34"/>
    <p:sldId id="390" r:id="rId35"/>
    <p:sldId id="391" r:id="rId3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21" autoAdjust="0"/>
    <p:restoredTop sz="80000" autoAdjust="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1A6C7B0-06AB-4258-9107-C01572295031}" type="slidenum">
              <a:rPr lang="en-US"/>
              <a:pPr>
                <a:defRPr/>
              </a:pPr>
              <a:t>‹#›</a:t>
            </a:fld>
            <a:endParaRPr lang="en-US"/>
          </a:p>
        </p:txBody>
      </p:sp>
    </p:spTree>
    <p:extLst>
      <p:ext uri="{BB962C8B-B14F-4D97-AF65-F5344CB8AC3E}">
        <p14:creationId xmlns:p14="http://schemas.microsoft.com/office/powerpoint/2010/main" val="592032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AF017F1-F6BA-43DA-ABCC-0061608DB45C}" type="slidenum">
              <a:rPr lang="en-US" smtClean="0"/>
              <a:pPr/>
              <a:t>1</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65819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38CA3443-BB66-4E5D-9487-61966B82733D}" type="slidenum">
              <a:rPr lang="en-US" altLang="en-US" sz="1200" b="0" smtClean="0">
                <a:solidFill>
                  <a:schemeClr val="tx1"/>
                </a:solidFill>
              </a:rPr>
              <a:pPr eaLnBrk="1" hangingPunct="1">
                <a:defRPr/>
              </a:pPr>
              <a:t>9</a:t>
            </a:fld>
            <a:endParaRPr lang="en-US" altLang="en-US" sz="1200" b="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smtClean="0"/>
              <a:t>The general form of a function definition </a:t>
            </a:r>
            <a:endParaRPr lang="en-US" dirty="0" smtClean="0"/>
          </a:p>
          <a:p>
            <a:pPr>
              <a:defRPr/>
            </a:pPr>
            <a:r>
              <a:rPr lang="en-US" dirty="0" err="1" smtClean="0"/>
              <a:t>return_type</a:t>
            </a:r>
            <a:r>
              <a:rPr lang="en-US" dirty="0" smtClean="0"/>
              <a:t>  </a:t>
            </a:r>
            <a:r>
              <a:rPr lang="en-US" dirty="0" err="1" smtClean="0"/>
              <a:t>function_name</a:t>
            </a:r>
            <a:r>
              <a:rPr lang="en-US" dirty="0" smtClean="0"/>
              <a:t>(</a:t>
            </a:r>
            <a:r>
              <a:rPr lang="en-US" dirty="0" err="1" smtClean="0"/>
              <a:t>parameter_definition</a:t>
            </a:r>
            <a:r>
              <a:rPr lang="en-US" dirty="0" smtClean="0"/>
              <a:t>)</a:t>
            </a:r>
          </a:p>
          <a:p>
            <a:pPr>
              <a:defRPr/>
            </a:pPr>
            <a:r>
              <a:rPr lang="en-US" dirty="0" smtClean="0"/>
              <a:t>{ </a:t>
            </a:r>
          </a:p>
          <a:p>
            <a:pPr>
              <a:defRPr/>
            </a:pPr>
            <a:r>
              <a:rPr lang="en-US" dirty="0" smtClean="0"/>
              <a:t>	variable declaration;        // local variables</a:t>
            </a:r>
          </a:p>
          <a:p>
            <a:pPr>
              <a:defRPr/>
            </a:pPr>
            <a:r>
              <a:rPr lang="en-US" dirty="0" smtClean="0"/>
              <a:t>	executable statement1;</a:t>
            </a:r>
          </a:p>
          <a:p>
            <a:pPr>
              <a:defRPr/>
            </a:pPr>
            <a:r>
              <a:rPr lang="en-US" dirty="0" smtClean="0"/>
              <a:t>	executable statement2;</a:t>
            </a:r>
          </a:p>
          <a:p>
            <a:pPr>
              <a:defRPr/>
            </a:pPr>
            <a:r>
              <a:rPr lang="en-US" dirty="0" smtClean="0"/>
              <a:t>	.</a:t>
            </a:r>
          </a:p>
          <a:p>
            <a:pPr>
              <a:defRPr/>
            </a:pPr>
            <a:r>
              <a:rPr lang="en-US" dirty="0" smtClean="0"/>
              <a:t>	.</a:t>
            </a:r>
          </a:p>
          <a:p>
            <a:pPr>
              <a:defRPr/>
            </a:pPr>
            <a:r>
              <a:rPr lang="en-US" dirty="0" smtClean="0"/>
              <a:t>	return(expression);    </a:t>
            </a:r>
          </a:p>
          <a:p>
            <a:pPr>
              <a:defRPr/>
            </a:pPr>
            <a:r>
              <a:rPr lang="en-US" dirty="0" smtClean="0"/>
              <a:t>}</a:t>
            </a:r>
          </a:p>
          <a:p>
            <a:pPr>
              <a:defRPr/>
            </a:pPr>
            <a:r>
              <a:rPr lang="en-US" dirty="0" smtClean="0"/>
              <a:t> </a:t>
            </a:r>
          </a:p>
          <a:p>
            <a:pPr>
              <a:defRPr/>
            </a:pPr>
            <a:r>
              <a:rPr lang="en-US" dirty="0" smtClean="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smtClean="0"/>
              <a:t>			</a:t>
            </a:r>
            <a:r>
              <a:rPr lang="en-US" dirty="0" err="1" smtClean="0"/>
              <a:t>Do_nothing</a:t>
            </a:r>
            <a:r>
              <a:rPr lang="en-US" dirty="0" smtClean="0"/>
              <a:t>() {}</a:t>
            </a:r>
          </a:p>
          <a:p>
            <a:pPr>
              <a:defRPr/>
            </a:pPr>
            <a:r>
              <a:rPr lang="en-US" dirty="0" smtClean="0"/>
              <a:t>The return statement is the mechanism for returning a value to the calling function. This is also optional statement. Its absence indicates that no value is being returned to the calling function.</a:t>
            </a:r>
          </a:p>
          <a:p>
            <a:pPr eaLnBrk="1" hangingPunct="1">
              <a:defRPr/>
            </a:pPr>
            <a:endParaRPr lang="en-US" dirty="0" smtClean="0"/>
          </a:p>
          <a:p>
            <a:pPr eaLnBrk="1" hangingPunct="1">
              <a:defRPr/>
            </a:pPr>
            <a:r>
              <a:rPr lang="en-US" dirty="0" smtClean="0">
                <a:cs typeface="Times New Roman" pitchFamily="18" charset="0"/>
              </a:rPr>
              <a:t>Function return type - Specifies the data type that the function should returns to the caller program.  Can be any of C data types: </a:t>
            </a:r>
            <a:r>
              <a:rPr lang="en-US" dirty="0" smtClean="0">
                <a:latin typeface="Courier New" pitchFamily="49" charset="0"/>
                <a:cs typeface="Courier New" pitchFamily="49" charset="0"/>
              </a:rPr>
              <a:t>char</a:t>
            </a:r>
            <a:r>
              <a:rPr lang="en-US" dirty="0" smtClean="0">
                <a:cs typeface="Times New Roman" pitchFamily="18" charset="0"/>
              </a:rPr>
              <a:t>, </a:t>
            </a:r>
            <a:r>
              <a:rPr lang="en-US" dirty="0" smtClean="0">
                <a:latin typeface="Courier New" pitchFamily="49" charset="0"/>
                <a:cs typeface="Courier New" pitchFamily="49" charset="0"/>
              </a:rPr>
              <a:t>float</a:t>
            </a:r>
            <a:r>
              <a:rPr lang="en-US" dirty="0" smtClean="0">
                <a:cs typeface="Times New Roman" pitchFamily="18" charset="0"/>
              </a:rPr>
              <a:t>, </a:t>
            </a:r>
            <a:r>
              <a:rPr lang="en-US" dirty="0" smtClean="0">
                <a:latin typeface="Courier New" pitchFamily="49" charset="0"/>
                <a:cs typeface="Courier New" pitchFamily="49" charset="0"/>
              </a:rPr>
              <a:t>int</a:t>
            </a:r>
            <a:r>
              <a:rPr lang="en-US" dirty="0" smtClean="0">
                <a:cs typeface="Times New Roman" pitchFamily="18" charset="0"/>
              </a:rPr>
              <a:t>, </a:t>
            </a:r>
            <a:r>
              <a:rPr lang="en-US" dirty="0" smtClean="0">
                <a:latin typeface="Courier New" pitchFamily="49" charset="0"/>
                <a:cs typeface="Courier New" pitchFamily="49" charset="0"/>
              </a:rPr>
              <a:t>long</a:t>
            </a:r>
            <a:r>
              <a:rPr lang="en-US" dirty="0" smtClean="0">
                <a:cs typeface="Times New Roman" pitchFamily="18" charset="0"/>
              </a:rPr>
              <a:t>, </a:t>
            </a:r>
            <a:r>
              <a:rPr lang="en-US" dirty="0" smtClean="0">
                <a:latin typeface="Courier New" pitchFamily="49" charset="0"/>
                <a:cs typeface="Courier New" pitchFamily="49" charset="0"/>
              </a:rPr>
              <a:t>double</a:t>
            </a:r>
            <a:r>
              <a:rPr lang="en-US" dirty="0" smtClean="0">
                <a:cs typeface="Times New Roman" pitchFamily="18" charset="0"/>
              </a:rPr>
              <a:t>, pointers etc.  If there is no return value, specify a return type of </a:t>
            </a:r>
            <a:r>
              <a:rPr lang="en-US" dirty="0" smtClean="0">
                <a:latin typeface="Courier New" pitchFamily="49" charset="0"/>
                <a:cs typeface="Courier New" pitchFamily="49" charset="0"/>
              </a:rPr>
              <a:t>void</a:t>
            </a:r>
            <a:r>
              <a:rPr lang="en-US" dirty="0" smtClean="0">
                <a:cs typeface="Times New Roman" pitchFamily="18" charset="0"/>
              </a:rPr>
              <a:t>.</a:t>
            </a:r>
            <a:endParaRPr lang="en-US" dirty="0" smtClean="0"/>
          </a:p>
          <a:p>
            <a:pPr eaLnBrk="1" hangingPunct="1">
              <a:defRPr/>
            </a:pPr>
            <a:endParaRPr lang="en-US" i="1" dirty="0" smtClean="0">
              <a:latin typeface="Arial" panose="020B0604020202020204" pitchFamily="34" charset="0"/>
              <a:ea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Function name</a:t>
            </a:r>
            <a:r>
              <a:rPr lang="en-US" dirty="0" smtClean="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smtClean="0">
              <a:latin typeface="Times New Roman" pitchFamily="18" charset="0"/>
              <a:ea typeface="Times New Roman" pitchFamily="18" charset="0"/>
              <a:cs typeface="Times New Roman" pitchFamily="18" charset="0"/>
            </a:endParaRPr>
          </a:p>
          <a:p>
            <a:pPr eaLnBrk="1" hangingPunct="1">
              <a:defRPr/>
            </a:pPr>
            <a:endParaRPr lang="en-US" i="1" dirty="0" smtClean="0">
              <a:latin typeface="Times New Roman" pitchFamily="18" charset="0"/>
              <a:ea typeface="Times New Roman" pitchFamily="18" charset="0"/>
              <a:cs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Parameter list</a:t>
            </a:r>
            <a:r>
              <a:rPr lang="en-US" dirty="0" smtClean="0">
                <a:latin typeface="Arial" panose="020B0604020202020204" pitchFamily="34" charset="0"/>
                <a:ea typeface="Times New Roman" pitchFamily="18" charset="0"/>
                <a:cs typeface="Arial" panose="020B0604020202020204" pitchFamily="34" charset="0"/>
              </a:rPr>
              <a:t> - Many functions use </a:t>
            </a:r>
            <a:r>
              <a:rPr lang="en-US" u="sng" dirty="0" smtClean="0">
                <a:latin typeface="Arial" panose="020B0604020202020204" pitchFamily="34" charset="0"/>
                <a:ea typeface="Times New Roman" pitchFamily="18" charset="0"/>
                <a:cs typeface="Arial" panose="020B0604020202020204" pitchFamily="34" charset="0"/>
              </a:rPr>
              <a:t>arguments</a:t>
            </a:r>
            <a:r>
              <a:rPr lang="en-US" dirty="0" smtClean="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smtClean="0">
                <a:latin typeface="Arial" panose="020B0604020202020204" pitchFamily="34" charset="0"/>
                <a:ea typeface="Times New Roman" pitchFamily="18" charset="0"/>
                <a:cs typeface="Arial" panose="020B0604020202020204" pitchFamily="34" charset="0"/>
              </a:rPr>
              <a:t>type</a:t>
            </a:r>
            <a:r>
              <a:rPr lang="en-US" dirty="0" smtClean="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smtClean="0">
                <a:latin typeface="Arial" panose="020B0604020202020204" pitchFamily="34" charset="0"/>
                <a:ea typeface="Times New Roman" pitchFamily="18" charset="0"/>
                <a:cs typeface="Arial" panose="020B0604020202020204" pitchFamily="34" charset="0"/>
              </a:rPr>
              <a:t>placeholder</a:t>
            </a:r>
            <a:r>
              <a:rPr lang="en-US" dirty="0" smtClean="0">
                <a:latin typeface="Arial" panose="020B0604020202020204" pitchFamily="34" charset="0"/>
                <a:ea typeface="Times New Roman" pitchFamily="18"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smtClean="0"/>
          </a:p>
          <a:p>
            <a:pPr eaLnBrk="1" hangingPunct="1">
              <a:buFont typeface="Wingdings" pitchFamily="2" charset="2"/>
              <a:buNone/>
              <a:defRPr/>
            </a:pPr>
            <a:r>
              <a:rPr lang="en-US" sz="2400" dirty="0" smtClean="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smtClean="0">
              <a:cs typeface="Times New Roman" pitchFamily="18" charset="0"/>
            </a:endParaRPr>
          </a:p>
          <a:p>
            <a:pPr>
              <a:buFont typeface="Wingdings" pitchFamily="2" charset="2"/>
              <a:buNone/>
              <a:defRPr/>
            </a:pPr>
            <a:r>
              <a:rPr lang="en-US" sz="2400" dirty="0" smtClean="0">
                <a:cs typeface="Times New Roman" pitchFamily="18" charset="0"/>
              </a:rPr>
              <a:t>For example,</a:t>
            </a:r>
          </a:p>
          <a:p>
            <a:pPr marL="457200" indent="-457200">
              <a:defRPr/>
            </a:pPr>
            <a:endParaRPr lang="en-US" sz="1400" dirty="0" smtClean="0">
              <a:cs typeface="Times New Roman" pitchFamily="18"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myfunction</a:t>
            </a:r>
            <a:r>
              <a:rPr lang="en-US" dirty="0" smtClean="0">
                <a:solidFill>
                  <a:srgbClr val="0000FF"/>
                </a:solidFill>
                <a:latin typeface="Courier New" pitchFamily="49" charset="0"/>
                <a:cs typeface="Times New Roman" pitchFamily="18" charset="0"/>
              </a:rPr>
              <a:t>(</a:t>
            </a: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x, float y, char z)</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yourfunction</a:t>
            </a:r>
            <a:r>
              <a:rPr lang="en-US" dirty="0" smtClean="0">
                <a:solidFill>
                  <a:srgbClr val="0000FF"/>
                </a:solidFill>
                <a:latin typeface="Courier New" pitchFamily="49" charset="0"/>
                <a:cs typeface="Times New Roman" pitchFamily="18" charset="0"/>
              </a:rPr>
              <a:t>(float </a:t>
            </a:r>
            <a:r>
              <a:rPr lang="en-US" dirty="0" err="1" smtClean="0">
                <a:solidFill>
                  <a:srgbClr val="0000FF"/>
                </a:solidFill>
                <a:latin typeface="Courier New" pitchFamily="49" charset="0"/>
                <a:cs typeface="Times New Roman" pitchFamily="18" charset="0"/>
              </a:rPr>
              <a:t>myfloat</a:t>
            </a:r>
            <a:r>
              <a:rPr lang="en-US" dirty="0" smtClean="0">
                <a:solidFill>
                  <a:srgbClr val="0000FF"/>
                </a:solidFill>
                <a:latin typeface="Courier New" pitchFamily="49" charset="0"/>
                <a:cs typeface="Times New Roman" pitchFamily="18" charset="0"/>
              </a:rPr>
              <a:t>, char </a:t>
            </a:r>
            <a:r>
              <a:rPr lang="en-US" dirty="0" err="1" smtClean="0">
                <a:solidFill>
                  <a:srgbClr val="0000FF"/>
                </a:solidFill>
                <a:latin typeface="Courier New" pitchFamily="49" charset="0"/>
                <a:cs typeface="Times New Roman" pitchFamily="18" charset="0"/>
              </a:rPr>
              <a:t>mychar</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ourfunction</a:t>
            </a:r>
            <a:r>
              <a:rPr lang="en-US" dirty="0" smtClean="0">
                <a:solidFill>
                  <a:srgbClr val="0000FF"/>
                </a:solidFill>
                <a:latin typeface="Courier New" pitchFamily="49" charset="0"/>
                <a:cs typeface="Times New Roman" pitchFamily="18" charset="0"/>
              </a:rPr>
              <a:t>(long size)</a:t>
            </a:r>
            <a:endParaRPr lang="en-US"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a:buFont typeface="Wingdings" pitchFamily="2" charset="2"/>
              <a:buNone/>
              <a:defRPr/>
            </a:pPr>
            <a:r>
              <a:rPr lang="en-US" sz="2400" dirty="0" smtClean="0">
                <a:cs typeface="Times New Roman" pitchFamily="18" charset="0"/>
              </a:rPr>
              <a:t>The first line specifies a function with three arguments:  type </a:t>
            </a:r>
            <a:r>
              <a:rPr lang="en-US" sz="2400" dirty="0" smtClean="0">
                <a:latin typeface="Courier New" pitchFamily="49" charset="0"/>
                <a:cs typeface="Courier New" pitchFamily="49" charset="0"/>
              </a:rPr>
              <a:t>int</a:t>
            </a:r>
            <a:r>
              <a:rPr lang="en-US" sz="2400" dirty="0" smtClean="0">
                <a:cs typeface="Times New Roman" pitchFamily="18" charset="0"/>
              </a:rPr>
              <a:t> named </a:t>
            </a:r>
            <a:r>
              <a:rPr lang="en-US" sz="2400" dirty="0" smtClean="0">
                <a:latin typeface="Courier New" pitchFamily="49" charset="0"/>
                <a:cs typeface="Courier New" pitchFamily="49" charset="0"/>
              </a:rPr>
              <a:t>x</a:t>
            </a:r>
            <a:r>
              <a:rPr lang="en-US" sz="2400" dirty="0" smtClean="0">
                <a:cs typeface="Times New Roman" pitchFamily="18" charset="0"/>
              </a:rPr>
              <a:t>, type </a:t>
            </a:r>
            <a:r>
              <a:rPr lang="en-US" sz="2400" dirty="0" smtClean="0">
                <a:latin typeface="Courier New" pitchFamily="49" charset="0"/>
                <a:cs typeface="Courier New" pitchFamily="49" charset="0"/>
              </a:rPr>
              <a:t>float</a:t>
            </a:r>
            <a:r>
              <a:rPr lang="en-US" sz="2400" dirty="0" smtClean="0">
                <a:cs typeface="Times New Roman" pitchFamily="18" charset="0"/>
              </a:rPr>
              <a:t> named </a:t>
            </a:r>
            <a:r>
              <a:rPr lang="en-US" sz="2400" dirty="0" smtClean="0">
                <a:latin typeface="Courier New" pitchFamily="49" charset="0"/>
                <a:cs typeface="Courier New" pitchFamily="49" charset="0"/>
              </a:rPr>
              <a:t>y</a:t>
            </a:r>
            <a:r>
              <a:rPr lang="en-US" sz="2400" dirty="0" smtClean="0">
                <a:cs typeface="Times New Roman" pitchFamily="18" charset="0"/>
              </a:rPr>
              <a:t> and type </a:t>
            </a:r>
            <a:r>
              <a:rPr lang="en-US" sz="2400" dirty="0" smtClean="0">
                <a:latin typeface="Courier New" pitchFamily="49" charset="0"/>
                <a:cs typeface="Courier New" pitchFamily="49" charset="0"/>
              </a:rPr>
              <a:t>char</a:t>
            </a:r>
            <a:r>
              <a:rPr lang="en-US" sz="2400" dirty="0" smtClean="0">
                <a:cs typeface="Times New Roman" pitchFamily="18" charset="0"/>
              </a:rPr>
              <a:t> named </a:t>
            </a:r>
            <a:r>
              <a:rPr lang="en-US" sz="2400" dirty="0" smtClean="0">
                <a:latin typeface="Courier New" pitchFamily="49" charset="0"/>
                <a:cs typeface="Courier New" pitchFamily="49" charset="0"/>
              </a:rPr>
              <a:t>z</a:t>
            </a:r>
            <a:r>
              <a:rPr lang="en-US" sz="2400" dirty="0" smtClean="0">
                <a:cs typeface="Times New Roman" pitchFamily="18" charset="0"/>
              </a:rPr>
              <a:t>.</a:t>
            </a:r>
            <a:endParaRPr lang="en-US" sz="2400" dirty="0" smtClean="0"/>
          </a:p>
          <a:p>
            <a:pPr>
              <a:buFont typeface="Wingdings" pitchFamily="2" charset="2"/>
              <a:buNone/>
              <a:defRPr/>
            </a:pPr>
            <a:r>
              <a:rPr lang="en-US" sz="2400" dirty="0" smtClean="0">
                <a:cs typeface="Times New Roman" pitchFamily="18" charset="0"/>
              </a:rPr>
              <a:t>Some functions take no arguments, so the parameter list should be </a:t>
            </a:r>
            <a:r>
              <a:rPr lang="en-US" sz="2400" dirty="0" smtClean="0">
                <a:latin typeface="Courier New" pitchFamily="49" charset="0"/>
                <a:cs typeface="Courier New" pitchFamily="49" charset="0"/>
              </a:rPr>
              <a:t>void</a:t>
            </a:r>
            <a:r>
              <a:rPr lang="en-US" sz="2400" dirty="0" smtClean="0">
                <a:cs typeface="Times New Roman" pitchFamily="18" charset="0"/>
              </a:rPr>
              <a:t> or empty such as,</a:t>
            </a:r>
          </a:p>
          <a:p>
            <a:pPr marL="457200" indent="-457200">
              <a:defRPr/>
            </a:pPr>
            <a:endParaRPr lang="en-US" sz="1400" dirty="0" smtClean="0"/>
          </a:p>
          <a:p>
            <a:pPr marL="1371600" lvl="2" indent="-457200">
              <a:defRPr/>
            </a:pPr>
            <a:r>
              <a:rPr lang="en-US" dirty="0" smtClean="0">
                <a:solidFill>
                  <a:srgbClr val="0000FF"/>
                </a:solidFill>
                <a:latin typeface="Courier New" pitchFamily="49" charset="0"/>
                <a:cs typeface="Times New Roman" pitchFamily="18" charset="0"/>
              </a:rPr>
              <a:t>long </a:t>
            </a:r>
            <a:r>
              <a:rPr lang="en-US" dirty="0" err="1" smtClean="0">
                <a:solidFill>
                  <a:srgbClr val="0000FF"/>
                </a:solidFill>
                <a:latin typeface="Courier New" pitchFamily="49" charset="0"/>
                <a:cs typeface="Times New Roman" pitchFamily="18" charset="0"/>
              </a:rPr>
              <a:t>thefunction</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testfunct</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zerofunct</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eaLnBrk="1" hangingPunct="1">
              <a:defRPr/>
            </a:pPr>
            <a:endParaRPr lang="en-US" dirty="0" smtClean="0"/>
          </a:p>
        </p:txBody>
      </p:sp>
    </p:spTree>
    <p:extLst>
      <p:ext uri="{BB962C8B-B14F-4D97-AF65-F5344CB8AC3E}">
        <p14:creationId xmlns:p14="http://schemas.microsoft.com/office/powerpoint/2010/main" val="3109818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38CA3443-BB66-4E5D-9487-61966B82733D}" type="slidenum">
              <a:rPr lang="en-US" altLang="en-US" sz="1200" b="0" smtClean="0">
                <a:solidFill>
                  <a:schemeClr val="tx1"/>
                </a:solidFill>
              </a:rPr>
              <a:pPr eaLnBrk="1" hangingPunct="1">
                <a:defRPr/>
              </a:pPr>
              <a:t>11</a:t>
            </a:fld>
            <a:endParaRPr lang="en-US" altLang="en-US" sz="1200" b="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smtClean="0"/>
              <a:t>The general form of a function definition </a:t>
            </a:r>
            <a:endParaRPr lang="en-US" dirty="0" smtClean="0"/>
          </a:p>
          <a:p>
            <a:pPr>
              <a:defRPr/>
            </a:pPr>
            <a:r>
              <a:rPr lang="en-US" dirty="0" err="1" smtClean="0"/>
              <a:t>return_type</a:t>
            </a:r>
            <a:r>
              <a:rPr lang="en-US" dirty="0" smtClean="0"/>
              <a:t>  </a:t>
            </a:r>
            <a:r>
              <a:rPr lang="en-US" dirty="0" err="1" smtClean="0"/>
              <a:t>function_name</a:t>
            </a:r>
            <a:r>
              <a:rPr lang="en-US" dirty="0" smtClean="0"/>
              <a:t>(</a:t>
            </a:r>
            <a:r>
              <a:rPr lang="en-US" dirty="0" err="1" smtClean="0"/>
              <a:t>parameter_definition</a:t>
            </a:r>
            <a:r>
              <a:rPr lang="en-US" dirty="0" smtClean="0"/>
              <a:t>)</a:t>
            </a:r>
          </a:p>
          <a:p>
            <a:pPr>
              <a:defRPr/>
            </a:pPr>
            <a:r>
              <a:rPr lang="en-US" dirty="0" smtClean="0"/>
              <a:t>{ </a:t>
            </a:r>
          </a:p>
          <a:p>
            <a:pPr>
              <a:defRPr/>
            </a:pPr>
            <a:r>
              <a:rPr lang="en-US" dirty="0" smtClean="0"/>
              <a:t>	variable declaration;        // local variables</a:t>
            </a:r>
          </a:p>
          <a:p>
            <a:pPr>
              <a:defRPr/>
            </a:pPr>
            <a:r>
              <a:rPr lang="en-US" dirty="0" smtClean="0"/>
              <a:t>	executable statement1;</a:t>
            </a:r>
          </a:p>
          <a:p>
            <a:pPr>
              <a:defRPr/>
            </a:pPr>
            <a:r>
              <a:rPr lang="en-US" dirty="0" smtClean="0"/>
              <a:t>	executable statement2;</a:t>
            </a:r>
          </a:p>
          <a:p>
            <a:pPr>
              <a:defRPr/>
            </a:pPr>
            <a:r>
              <a:rPr lang="en-US" dirty="0" smtClean="0"/>
              <a:t>	.</a:t>
            </a:r>
          </a:p>
          <a:p>
            <a:pPr>
              <a:defRPr/>
            </a:pPr>
            <a:r>
              <a:rPr lang="en-US" dirty="0" smtClean="0"/>
              <a:t>	.</a:t>
            </a:r>
          </a:p>
          <a:p>
            <a:pPr>
              <a:defRPr/>
            </a:pPr>
            <a:r>
              <a:rPr lang="en-US" dirty="0" smtClean="0"/>
              <a:t>	return(expression);    </a:t>
            </a:r>
          </a:p>
          <a:p>
            <a:pPr>
              <a:defRPr/>
            </a:pPr>
            <a:r>
              <a:rPr lang="en-US" dirty="0" smtClean="0"/>
              <a:t>}</a:t>
            </a:r>
          </a:p>
          <a:p>
            <a:pPr>
              <a:defRPr/>
            </a:pPr>
            <a:r>
              <a:rPr lang="en-US" dirty="0" smtClean="0"/>
              <a:t> </a:t>
            </a:r>
          </a:p>
          <a:p>
            <a:pPr>
              <a:defRPr/>
            </a:pPr>
            <a:r>
              <a:rPr lang="en-US" dirty="0" smtClean="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smtClean="0"/>
              <a:t>			</a:t>
            </a:r>
            <a:r>
              <a:rPr lang="en-US" dirty="0" err="1" smtClean="0"/>
              <a:t>Do_nothing</a:t>
            </a:r>
            <a:r>
              <a:rPr lang="en-US" dirty="0" smtClean="0"/>
              <a:t>() {}</a:t>
            </a:r>
          </a:p>
          <a:p>
            <a:pPr>
              <a:defRPr/>
            </a:pPr>
            <a:r>
              <a:rPr lang="en-US" dirty="0" smtClean="0"/>
              <a:t>The return statement is the mechanism for returning a value to the calling function. This is also optional statement. Its absence indicates that no value is being returned to the calling function.</a:t>
            </a:r>
          </a:p>
          <a:p>
            <a:pPr eaLnBrk="1" hangingPunct="1">
              <a:defRPr/>
            </a:pPr>
            <a:endParaRPr lang="en-US" dirty="0" smtClean="0"/>
          </a:p>
          <a:p>
            <a:pPr eaLnBrk="1" hangingPunct="1">
              <a:defRPr/>
            </a:pPr>
            <a:r>
              <a:rPr lang="en-US" dirty="0" smtClean="0">
                <a:cs typeface="Times New Roman" pitchFamily="18" charset="0"/>
              </a:rPr>
              <a:t>Function return type - Specifies the data type that the function should returns to the caller program.  Can be any of C data types: </a:t>
            </a:r>
            <a:r>
              <a:rPr lang="en-US" dirty="0" smtClean="0">
                <a:latin typeface="Courier New" pitchFamily="49" charset="0"/>
                <a:cs typeface="Courier New" pitchFamily="49" charset="0"/>
              </a:rPr>
              <a:t>char</a:t>
            </a:r>
            <a:r>
              <a:rPr lang="en-US" dirty="0" smtClean="0">
                <a:cs typeface="Times New Roman" pitchFamily="18" charset="0"/>
              </a:rPr>
              <a:t>, </a:t>
            </a:r>
            <a:r>
              <a:rPr lang="en-US" dirty="0" smtClean="0">
                <a:latin typeface="Courier New" pitchFamily="49" charset="0"/>
                <a:cs typeface="Courier New" pitchFamily="49" charset="0"/>
              </a:rPr>
              <a:t>float</a:t>
            </a:r>
            <a:r>
              <a:rPr lang="en-US" dirty="0" smtClean="0">
                <a:cs typeface="Times New Roman" pitchFamily="18" charset="0"/>
              </a:rPr>
              <a:t>, </a:t>
            </a:r>
            <a:r>
              <a:rPr lang="en-US" dirty="0" smtClean="0">
                <a:latin typeface="Courier New" pitchFamily="49" charset="0"/>
                <a:cs typeface="Courier New" pitchFamily="49" charset="0"/>
              </a:rPr>
              <a:t>int</a:t>
            </a:r>
            <a:r>
              <a:rPr lang="en-US" dirty="0" smtClean="0">
                <a:cs typeface="Times New Roman" pitchFamily="18" charset="0"/>
              </a:rPr>
              <a:t>, </a:t>
            </a:r>
            <a:r>
              <a:rPr lang="en-US" dirty="0" smtClean="0">
                <a:latin typeface="Courier New" pitchFamily="49" charset="0"/>
                <a:cs typeface="Courier New" pitchFamily="49" charset="0"/>
              </a:rPr>
              <a:t>long</a:t>
            </a:r>
            <a:r>
              <a:rPr lang="en-US" dirty="0" smtClean="0">
                <a:cs typeface="Times New Roman" pitchFamily="18" charset="0"/>
              </a:rPr>
              <a:t>, </a:t>
            </a:r>
            <a:r>
              <a:rPr lang="en-US" dirty="0" smtClean="0">
                <a:latin typeface="Courier New" pitchFamily="49" charset="0"/>
                <a:cs typeface="Courier New" pitchFamily="49" charset="0"/>
              </a:rPr>
              <a:t>double</a:t>
            </a:r>
            <a:r>
              <a:rPr lang="en-US" dirty="0" smtClean="0">
                <a:cs typeface="Times New Roman" pitchFamily="18" charset="0"/>
              </a:rPr>
              <a:t>, pointers etc.  If there is no return value, specify a return type of </a:t>
            </a:r>
            <a:r>
              <a:rPr lang="en-US" dirty="0" smtClean="0">
                <a:latin typeface="Courier New" pitchFamily="49" charset="0"/>
                <a:cs typeface="Courier New" pitchFamily="49" charset="0"/>
              </a:rPr>
              <a:t>void</a:t>
            </a:r>
            <a:r>
              <a:rPr lang="en-US" dirty="0" smtClean="0">
                <a:cs typeface="Times New Roman" pitchFamily="18" charset="0"/>
              </a:rPr>
              <a:t>.</a:t>
            </a:r>
            <a:endParaRPr lang="en-US" dirty="0" smtClean="0"/>
          </a:p>
          <a:p>
            <a:pPr eaLnBrk="1" hangingPunct="1">
              <a:defRPr/>
            </a:pPr>
            <a:endParaRPr lang="en-US" i="1" dirty="0" smtClean="0">
              <a:latin typeface="Arial" panose="020B0604020202020204" pitchFamily="34" charset="0"/>
              <a:ea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Function name</a:t>
            </a:r>
            <a:r>
              <a:rPr lang="en-US" dirty="0" smtClean="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smtClean="0">
              <a:latin typeface="Times New Roman" pitchFamily="18" charset="0"/>
              <a:ea typeface="Times New Roman" pitchFamily="18" charset="0"/>
              <a:cs typeface="Times New Roman" pitchFamily="18" charset="0"/>
            </a:endParaRPr>
          </a:p>
          <a:p>
            <a:pPr eaLnBrk="1" hangingPunct="1">
              <a:defRPr/>
            </a:pPr>
            <a:endParaRPr lang="en-US" i="1" dirty="0" smtClean="0">
              <a:latin typeface="Times New Roman" pitchFamily="18" charset="0"/>
              <a:ea typeface="Times New Roman" pitchFamily="18" charset="0"/>
              <a:cs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Parameter list</a:t>
            </a:r>
            <a:r>
              <a:rPr lang="en-US" dirty="0" smtClean="0">
                <a:latin typeface="Arial" panose="020B0604020202020204" pitchFamily="34" charset="0"/>
                <a:ea typeface="Times New Roman" pitchFamily="18" charset="0"/>
                <a:cs typeface="Arial" panose="020B0604020202020204" pitchFamily="34" charset="0"/>
              </a:rPr>
              <a:t> - Many functions use </a:t>
            </a:r>
            <a:r>
              <a:rPr lang="en-US" u="sng" dirty="0" smtClean="0">
                <a:latin typeface="Arial" panose="020B0604020202020204" pitchFamily="34" charset="0"/>
                <a:ea typeface="Times New Roman" pitchFamily="18" charset="0"/>
                <a:cs typeface="Arial" panose="020B0604020202020204" pitchFamily="34" charset="0"/>
              </a:rPr>
              <a:t>arguments</a:t>
            </a:r>
            <a:r>
              <a:rPr lang="en-US" dirty="0" smtClean="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smtClean="0">
                <a:latin typeface="Arial" panose="020B0604020202020204" pitchFamily="34" charset="0"/>
                <a:ea typeface="Times New Roman" pitchFamily="18" charset="0"/>
                <a:cs typeface="Arial" panose="020B0604020202020204" pitchFamily="34" charset="0"/>
              </a:rPr>
              <a:t>type</a:t>
            </a:r>
            <a:r>
              <a:rPr lang="en-US" dirty="0" smtClean="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smtClean="0">
                <a:latin typeface="Arial" panose="020B0604020202020204" pitchFamily="34" charset="0"/>
                <a:ea typeface="Times New Roman" pitchFamily="18" charset="0"/>
                <a:cs typeface="Arial" panose="020B0604020202020204" pitchFamily="34" charset="0"/>
              </a:rPr>
              <a:t>placeholder</a:t>
            </a:r>
            <a:r>
              <a:rPr lang="en-US" dirty="0" smtClean="0">
                <a:latin typeface="Arial" panose="020B0604020202020204" pitchFamily="34" charset="0"/>
                <a:ea typeface="Times New Roman" pitchFamily="18"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smtClean="0"/>
          </a:p>
          <a:p>
            <a:pPr eaLnBrk="1" hangingPunct="1">
              <a:buFont typeface="Wingdings" pitchFamily="2" charset="2"/>
              <a:buNone/>
              <a:defRPr/>
            </a:pPr>
            <a:r>
              <a:rPr lang="en-US" sz="2400" dirty="0" smtClean="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smtClean="0">
              <a:cs typeface="Times New Roman" pitchFamily="18" charset="0"/>
            </a:endParaRPr>
          </a:p>
          <a:p>
            <a:pPr>
              <a:buFont typeface="Wingdings" pitchFamily="2" charset="2"/>
              <a:buNone/>
              <a:defRPr/>
            </a:pPr>
            <a:r>
              <a:rPr lang="en-US" sz="2400" dirty="0" smtClean="0">
                <a:cs typeface="Times New Roman" pitchFamily="18" charset="0"/>
              </a:rPr>
              <a:t>For example,</a:t>
            </a:r>
          </a:p>
          <a:p>
            <a:pPr marL="457200" indent="-457200">
              <a:defRPr/>
            </a:pPr>
            <a:endParaRPr lang="en-US" sz="1400" dirty="0" smtClean="0">
              <a:cs typeface="Times New Roman" pitchFamily="18"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myfunction</a:t>
            </a:r>
            <a:r>
              <a:rPr lang="en-US" dirty="0" smtClean="0">
                <a:solidFill>
                  <a:srgbClr val="0000FF"/>
                </a:solidFill>
                <a:latin typeface="Courier New" pitchFamily="49" charset="0"/>
                <a:cs typeface="Times New Roman" pitchFamily="18" charset="0"/>
              </a:rPr>
              <a:t>(</a:t>
            </a: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x, float y, char z)</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yourfunction</a:t>
            </a:r>
            <a:r>
              <a:rPr lang="en-US" dirty="0" smtClean="0">
                <a:solidFill>
                  <a:srgbClr val="0000FF"/>
                </a:solidFill>
                <a:latin typeface="Courier New" pitchFamily="49" charset="0"/>
                <a:cs typeface="Times New Roman" pitchFamily="18" charset="0"/>
              </a:rPr>
              <a:t>(float </a:t>
            </a:r>
            <a:r>
              <a:rPr lang="en-US" dirty="0" err="1" smtClean="0">
                <a:solidFill>
                  <a:srgbClr val="0000FF"/>
                </a:solidFill>
                <a:latin typeface="Courier New" pitchFamily="49" charset="0"/>
                <a:cs typeface="Times New Roman" pitchFamily="18" charset="0"/>
              </a:rPr>
              <a:t>myfloat</a:t>
            </a:r>
            <a:r>
              <a:rPr lang="en-US" dirty="0" smtClean="0">
                <a:solidFill>
                  <a:srgbClr val="0000FF"/>
                </a:solidFill>
                <a:latin typeface="Courier New" pitchFamily="49" charset="0"/>
                <a:cs typeface="Times New Roman" pitchFamily="18" charset="0"/>
              </a:rPr>
              <a:t>, char </a:t>
            </a:r>
            <a:r>
              <a:rPr lang="en-US" dirty="0" err="1" smtClean="0">
                <a:solidFill>
                  <a:srgbClr val="0000FF"/>
                </a:solidFill>
                <a:latin typeface="Courier New" pitchFamily="49" charset="0"/>
                <a:cs typeface="Times New Roman" pitchFamily="18" charset="0"/>
              </a:rPr>
              <a:t>mychar</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ourfunction</a:t>
            </a:r>
            <a:r>
              <a:rPr lang="en-US" dirty="0" smtClean="0">
                <a:solidFill>
                  <a:srgbClr val="0000FF"/>
                </a:solidFill>
                <a:latin typeface="Courier New" pitchFamily="49" charset="0"/>
                <a:cs typeface="Times New Roman" pitchFamily="18" charset="0"/>
              </a:rPr>
              <a:t>(long size)</a:t>
            </a:r>
            <a:endParaRPr lang="en-US"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a:buFont typeface="Wingdings" pitchFamily="2" charset="2"/>
              <a:buNone/>
              <a:defRPr/>
            </a:pPr>
            <a:r>
              <a:rPr lang="en-US" sz="2400" dirty="0" smtClean="0">
                <a:cs typeface="Times New Roman" pitchFamily="18" charset="0"/>
              </a:rPr>
              <a:t>The first line specifies a function with three arguments:  type </a:t>
            </a:r>
            <a:r>
              <a:rPr lang="en-US" sz="2400" dirty="0" smtClean="0">
                <a:latin typeface="Courier New" pitchFamily="49" charset="0"/>
                <a:cs typeface="Courier New" pitchFamily="49" charset="0"/>
              </a:rPr>
              <a:t>int</a:t>
            </a:r>
            <a:r>
              <a:rPr lang="en-US" sz="2400" dirty="0" smtClean="0">
                <a:cs typeface="Times New Roman" pitchFamily="18" charset="0"/>
              </a:rPr>
              <a:t> named </a:t>
            </a:r>
            <a:r>
              <a:rPr lang="en-US" sz="2400" dirty="0" smtClean="0">
                <a:latin typeface="Courier New" pitchFamily="49" charset="0"/>
                <a:cs typeface="Courier New" pitchFamily="49" charset="0"/>
              </a:rPr>
              <a:t>x</a:t>
            </a:r>
            <a:r>
              <a:rPr lang="en-US" sz="2400" dirty="0" smtClean="0">
                <a:cs typeface="Times New Roman" pitchFamily="18" charset="0"/>
              </a:rPr>
              <a:t>, type </a:t>
            </a:r>
            <a:r>
              <a:rPr lang="en-US" sz="2400" dirty="0" smtClean="0">
                <a:latin typeface="Courier New" pitchFamily="49" charset="0"/>
                <a:cs typeface="Courier New" pitchFamily="49" charset="0"/>
              </a:rPr>
              <a:t>float</a:t>
            </a:r>
            <a:r>
              <a:rPr lang="en-US" sz="2400" dirty="0" smtClean="0">
                <a:cs typeface="Times New Roman" pitchFamily="18" charset="0"/>
              </a:rPr>
              <a:t> named </a:t>
            </a:r>
            <a:r>
              <a:rPr lang="en-US" sz="2400" dirty="0" smtClean="0">
                <a:latin typeface="Courier New" pitchFamily="49" charset="0"/>
                <a:cs typeface="Courier New" pitchFamily="49" charset="0"/>
              </a:rPr>
              <a:t>y</a:t>
            </a:r>
            <a:r>
              <a:rPr lang="en-US" sz="2400" dirty="0" smtClean="0">
                <a:cs typeface="Times New Roman" pitchFamily="18" charset="0"/>
              </a:rPr>
              <a:t> and type </a:t>
            </a:r>
            <a:r>
              <a:rPr lang="en-US" sz="2400" dirty="0" smtClean="0">
                <a:latin typeface="Courier New" pitchFamily="49" charset="0"/>
                <a:cs typeface="Courier New" pitchFamily="49" charset="0"/>
              </a:rPr>
              <a:t>char</a:t>
            </a:r>
            <a:r>
              <a:rPr lang="en-US" sz="2400" dirty="0" smtClean="0">
                <a:cs typeface="Times New Roman" pitchFamily="18" charset="0"/>
              </a:rPr>
              <a:t> named </a:t>
            </a:r>
            <a:r>
              <a:rPr lang="en-US" sz="2400" dirty="0" smtClean="0">
                <a:latin typeface="Courier New" pitchFamily="49" charset="0"/>
                <a:cs typeface="Courier New" pitchFamily="49" charset="0"/>
              </a:rPr>
              <a:t>z</a:t>
            </a:r>
            <a:r>
              <a:rPr lang="en-US" sz="2400" dirty="0" smtClean="0">
                <a:cs typeface="Times New Roman" pitchFamily="18" charset="0"/>
              </a:rPr>
              <a:t>.</a:t>
            </a:r>
            <a:endParaRPr lang="en-US" sz="2400" dirty="0" smtClean="0"/>
          </a:p>
          <a:p>
            <a:pPr>
              <a:buFont typeface="Wingdings" pitchFamily="2" charset="2"/>
              <a:buNone/>
              <a:defRPr/>
            </a:pPr>
            <a:r>
              <a:rPr lang="en-US" sz="2400" dirty="0" smtClean="0">
                <a:cs typeface="Times New Roman" pitchFamily="18" charset="0"/>
              </a:rPr>
              <a:t>Some functions take no arguments, so the parameter list should be </a:t>
            </a:r>
            <a:r>
              <a:rPr lang="en-US" sz="2400" dirty="0" smtClean="0">
                <a:latin typeface="Courier New" pitchFamily="49" charset="0"/>
                <a:cs typeface="Courier New" pitchFamily="49" charset="0"/>
              </a:rPr>
              <a:t>void</a:t>
            </a:r>
            <a:r>
              <a:rPr lang="en-US" sz="2400" dirty="0" smtClean="0">
                <a:cs typeface="Times New Roman" pitchFamily="18" charset="0"/>
              </a:rPr>
              <a:t> or empty such as,</a:t>
            </a:r>
          </a:p>
          <a:p>
            <a:pPr marL="457200" indent="-457200">
              <a:defRPr/>
            </a:pPr>
            <a:endParaRPr lang="en-US" sz="1400" dirty="0" smtClean="0"/>
          </a:p>
          <a:p>
            <a:pPr marL="1371600" lvl="2" indent="-457200">
              <a:defRPr/>
            </a:pPr>
            <a:r>
              <a:rPr lang="en-US" dirty="0" smtClean="0">
                <a:solidFill>
                  <a:srgbClr val="0000FF"/>
                </a:solidFill>
                <a:latin typeface="Courier New" pitchFamily="49" charset="0"/>
                <a:cs typeface="Times New Roman" pitchFamily="18" charset="0"/>
              </a:rPr>
              <a:t>long </a:t>
            </a:r>
            <a:r>
              <a:rPr lang="en-US" dirty="0" err="1" smtClean="0">
                <a:solidFill>
                  <a:srgbClr val="0000FF"/>
                </a:solidFill>
                <a:latin typeface="Courier New" pitchFamily="49" charset="0"/>
                <a:cs typeface="Times New Roman" pitchFamily="18" charset="0"/>
              </a:rPr>
              <a:t>thefunction</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testfunct</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zerofunct</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eaLnBrk="1" hangingPunct="1">
              <a:defRPr/>
            </a:pPr>
            <a:endParaRPr lang="en-US" dirty="0" smtClean="0"/>
          </a:p>
        </p:txBody>
      </p:sp>
    </p:spTree>
    <p:extLst>
      <p:ext uri="{BB962C8B-B14F-4D97-AF65-F5344CB8AC3E}">
        <p14:creationId xmlns:p14="http://schemas.microsoft.com/office/powerpoint/2010/main" val="1594263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38CA3443-BB66-4E5D-9487-61966B82733D}" type="slidenum">
              <a:rPr lang="en-US" altLang="en-US" sz="1200" b="0" smtClean="0">
                <a:solidFill>
                  <a:schemeClr val="tx1"/>
                </a:solidFill>
              </a:rPr>
              <a:pPr eaLnBrk="1" hangingPunct="1">
                <a:defRPr/>
              </a:pPr>
              <a:t>12</a:t>
            </a:fld>
            <a:endParaRPr lang="en-US" altLang="en-US" sz="1200" b="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smtClean="0"/>
              <a:t>The general form of a function definition </a:t>
            </a:r>
            <a:endParaRPr lang="en-US" dirty="0" smtClean="0"/>
          </a:p>
          <a:p>
            <a:pPr>
              <a:defRPr/>
            </a:pPr>
            <a:r>
              <a:rPr lang="en-US" dirty="0" err="1" smtClean="0"/>
              <a:t>return_type</a:t>
            </a:r>
            <a:r>
              <a:rPr lang="en-US" dirty="0" smtClean="0"/>
              <a:t>  </a:t>
            </a:r>
            <a:r>
              <a:rPr lang="en-US" dirty="0" err="1" smtClean="0"/>
              <a:t>function_name</a:t>
            </a:r>
            <a:r>
              <a:rPr lang="en-US" dirty="0" smtClean="0"/>
              <a:t>(</a:t>
            </a:r>
            <a:r>
              <a:rPr lang="en-US" dirty="0" err="1" smtClean="0"/>
              <a:t>parameter_definition</a:t>
            </a:r>
            <a:r>
              <a:rPr lang="en-US" dirty="0" smtClean="0"/>
              <a:t>)</a:t>
            </a:r>
          </a:p>
          <a:p>
            <a:pPr>
              <a:defRPr/>
            </a:pPr>
            <a:r>
              <a:rPr lang="en-US" dirty="0" smtClean="0"/>
              <a:t>{ </a:t>
            </a:r>
          </a:p>
          <a:p>
            <a:pPr>
              <a:defRPr/>
            </a:pPr>
            <a:r>
              <a:rPr lang="en-US" dirty="0" smtClean="0"/>
              <a:t>	variable declaration;        // local variables</a:t>
            </a:r>
          </a:p>
          <a:p>
            <a:pPr>
              <a:defRPr/>
            </a:pPr>
            <a:r>
              <a:rPr lang="en-US" dirty="0" smtClean="0"/>
              <a:t>	executable statement1;</a:t>
            </a:r>
          </a:p>
          <a:p>
            <a:pPr>
              <a:defRPr/>
            </a:pPr>
            <a:r>
              <a:rPr lang="en-US" dirty="0" smtClean="0"/>
              <a:t>	executable statement2;</a:t>
            </a:r>
          </a:p>
          <a:p>
            <a:pPr>
              <a:defRPr/>
            </a:pPr>
            <a:r>
              <a:rPr lang="en-US" dirty="0" smtClean="0"/>
              <a:t>	.</a:t>
            </a:r>
          </a:p>
          <a:p>
            <a:pPr>
              <a:defRPr/>
            </a:pPr>
            <a:r>
              <a:rPr lang="en-US" dirty="0" smtClean="0"/>
              <a:t>	.</a:t>
            </a:r>
          </a:p>
          <a:p>
            <a:pPr>
              <a:defRPr/>
            </a:pPr>
            <a:r>
              <a:rPr lang="en-US" dirty="0" smtClean="0"/>
              <a:t>	return(expression);    </a:t>
            </a:r>
          </a:p>
          <a:p>
            <a:pPr>
              <a:defRPr/>
            </a:pPr>
            <a:r>
              <a:rPr lang="en-US" dirty="0" smtClean="0"/>
              <a:t>}</a:t>
            </a:r>
          </a:p>
          <a:p>
            <a:pPr>
              <a:defRPr/>
            </a:pPr>
            <a:r>
              <a:rPr lang="en-US" dirty="0" smtClean="0"/>
              <a:t> </a:t>
            </a:r>
          </a:p>
          <a:p>
            <a:pPr>
              <a:defRPr/>
            </a:pPr>
            <a:r>
              <a:rPr lang="en-US" dirty="0" smtClean="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smtClean="0"/>
              <a:t>			</a:t>
            </a:r>
            <a:r>
              <a:rPr lang="en-US" dirty="0" err="1" smtClean="0"/>
              <a:t>Do_nothing</a:t>
            </a:r>
            <a:r>
              <a:rPr lang="en-US" dirty="0" smtClean="0"/>
              <a:t>() {}</a:t>
            </a:r>
          </a:p>
          <a:p>
            <a:pPr>
              <a:defRPr/>
            </a:pPr>
            <a:r>
              <a:rPr lang="en-US" dirty="0" smtClean="0"/>
              <a:t>The return statement is the mechanism for returning a value to the calling function. This is also optional statement. Its absence indicates that no value is being returned to the calling function.</a:t>
            </a:r>
          </a:p>
          <a:p>
            <a:pPr eaLnBrk="1" hangingPunct="1">
              <a:defRPr/>
            </a:pPr>
            <a:endParaRPr lang="en-US" dirty="0" smtClean="0"/>
          </a:p>
          <a:p>
            <a:pPr eaLnBrk="1" hangingPunct="1">
              <a:defRPr/>
            </a:pPr>
            <a:r>
              <a:rPr lang="en-US" dirty="0" smtClean="0">
                <a:cs typeface="Times New Roman" pitchFamily="18" charset="0"/>
              </a:rPr>
              <a:t>Function return type - Specifies the data type that the function should returns to the caller program.  Can be any of C data types: </a:t>
            </a:r>
            <a:r>
              <a:rPr lang="en-US" dirty="0" smtClean="0">
                <a:latin typeface="Courier New" pitchFamily="49" charset="0"/>
                <a:cs typeface="Courier New" pitchFamily="49" charset="0"/>
              </a:rPr>
              <a:t>char</a:t>
            </a:r>
            <a:r>
              <a:rPr lang="en-US" dirty="0" smtClean="0">
                <a:cs typeface="Times New Roman" pitchFamily="18" charset="0"/>
              </a:rPr>
              <a:t>, </a:t>
            </a:r>
            <a:r>
              <a:rPr lang="en-US" dirty="0" smtClean="0">
                <a:latin typeface="Courier New" pitchFamily="49" charset="0"/>
                <a:cs typeface="Courier New" pitchFamily="49" charset="0"/>
              </a:rPr>
              <a:t>float</a:t>
            </a:r>
            <a:r>
              <a:rPr lang="en-US" dirty="0" smtClean="0">
                <a:cs typeface="Times New Roman" pitchFamily="18" charset="0"/>
              </a:rPr>
              <a:t>, </a:t>
            </a:r>
            <a:r>
              <a:rPr lang="en-US" dirty="0" smtClean="0">
                <a:latin typeface="Courier New" pitchFamily="49" charset="0"/>
                <a:cs typeface="Courier New" pitchFamily="49" charset="0"/>
              </a:rPr>
              <a:t>int</a:t>
            </a:r>
            <a:r>
              <a:rPr lang="en-US" dirty="0" smtClean="0">
                <a:cs typeface="Times New Roman" pitchFamily="18" charset="0"/>
              </a:rPr>
              <a:t>, </a:t>
            </a:r>
            <a:r>
              <a:rPr lang="en-US" dirty="0" smtClean="0">
                <a:latin typeface="Courier New" pitchFamily="49" charset="0"/>
                <a:cs typeface="Courier New" pitchFamily="49" charset="0"/>
              </a:rPr>
              <a:t>long</a:t>
            </a:r>
            <a:r>
              <a:rPr lang="en-US" dirty="0" smtClean="0">
                <a:cs typeface="Times New Roman" pitchFamily="18" charset="0"/>
              </a:rPr>
              <a:t>, </a:t>
            </a:r>
            <a:r>
              <a:rPr lang="en-US" dirty="0" smtClean="0">
                <a:latin typeface="Courier New" pitchFamily="49" charset="0"/>
                <a:cs typeface="Courier New" pitchFamily="49" charset="0"/>
              </a:rPr>
              <a:t>double</a:t>
            </a:r>
            <a:r>
              <a:rPr lang="en-US" dirty="0" smtClean="0">
                <a:cs typeface="Times New Roman" pitchFamily="18" charset="0"/>
              </a:rPr>
              <a:t>, pointers etc.  If there is no return value, specify a return type of </a:t>
            </a:r>
            <a:r>
              <a:rPr lang="en-US" dirty="0" smtClean="0">
                <a:latin typeface="Courier New" pitchFamily="49" charset="0"/>
                <a:cs typeface="Courier New" pitchFamily="49" charset="0"/>
              </a:rPr>
              <a:t>void</a:t>
            </a:r>
            <a:r>
              <a:rPr lang="en-US" dirty="0" smtClean="0">
                <a:cs typeface="Times New Roman" pitchFamily="18" charset="0"/>
              </a:rPr>
              <a:t>.</a:t>
            </a:r>
            <a:endParaRPr lang="en-US" dirty="0" smtClean="0"/>
          </a:p>
          <a:p>
            <a:pPr eaLnBrk="1" hangingPunct="1">
              <a:defRPr/>
            </a:pPr>
            <a:endParaRPr lang="en-US" i="1" dirty="0" smtClean="0">
              <a:latin typeface="Arial" panose="020B0604020202020204" pitchFamily="34" charset="0"/>
              <a:ea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Function name</a:t>
            </a:r>
            <a:r>
              <a:rPr lang="en-US" dirty="0" smtClean="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smtClean="0">
              <a:latin typeface="Times New Roman" pitchFamily="18" charset="0"/>
              <a:ea typeface="Times New Roman" pitchFamily="18" charset="0"/>
              <a:cs typeface="Times New Roman" pitchFamily="18" charset="0"/>
            </a:endParaRPr>
          </a:p>
          <a:p>
            <a:pPr eaLnBrk="1" hangingPunct="1">
              <a:defRPr/>
            </a:pPr>
            <a:endParaRPr lang="en-US" i="1" dirty="0" smtClean="0">
              <a:latin typeface="Times New Roman" pitchFamily="18" charset="0"/>
              <a:ea typeface="Times New Roman" pitchFamily="18" charset="0"/>
              <a:cs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Parameter list</a:t>
            </a:r>
            <a:r>
              <a:rPr lang="en-US" dirty="0" smtClean="0">
                <a:latin typeface="Arial" panose="020B0604020202020204" pitchFamily="34" charset="0"/>
                <a:ea typeface="Times New Roman" pitchFamily="18" charset="0"/>
                <a:cs typeface="Arial" panose="020B0604020202020204" pitchFamily="34" charset="0"/>
              </a:rPr>
              <a:t> - Many functions use </a:t>
            </a:r>
            <a:r>
              <a:rPr lang="en-US" u="sng" dirty="0" smtClean="0">
                <a:latin typeface="Arial" panose="020B0604020202020204" pitchFamily="34" charset="0"/>
                <a:ea typeface="Times New Roman" pitchFamily="18" charset="0"/>
                <a:cs typeface="Arial" panose="020B0604020202020204" pitchFamily="34" charset="0"/>
              </a:rPr>
              <a:t>arguments</a:t>
            </a:r>
            <a:r>
              <a:rPr lang="en-US" dirty="0" smtClean="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smtClean="0">
                <a:latin typeface="Arial" panose="020B0604020202020204" pitchFamily="34" charset="0"/>
                <a:ea typeface="Times New Roman" pitchFamily="18" charset="0"/>
                <a:cs typeface="Arial" panose="020B0604020202020204" pitchFamily="34" charset="0"/>
              </a:rPr>
              <a:t>type</a:t>
            </a:r>
            <a:r>
              <a:rPr lang="en-US" dirty="0" smtClean="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smtClean="0">
                <a:latin typeface="Arial" panose="020B0604020202020204" pitchFamily="34" charset="0"/>
                <a:ea typeface="Times New Roman" pitchFamily="18" charset="0"/>
                <a:cs typeface="Arial" panose="020B0604020202020204" pitchFamily="34" charset="0"/>
              </a:rPr>
              <a:t>placeholder</a:t>
            </a:r>
            <a:r>
              <a:rPr lang="en-US" dirty="0" smtClean="0">
                <a:latin typeface="Arial" panose="020B0604020202020204" pitchFamily="34" charset="0"/>
                <a:ea typeface="Times New Roman" pitchFamily="18"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smtClean="0"/>
          </a:p>
          <a:p>
            <a:pPr eaLnBrk="1" hangingPunct="1">
              <a:buFont typeface="Wingdings" pitchFamily="2" charset="2"/>
              <a:buNone/>
              <a:defRPr/>
            </a:pPr>
            <a:r>
              <a:rPr lang="en-US" sz="2400" dirty="0" smtClean="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smtClean="0">
              <a:cs typeface="Times New Roman" pitchFamily="18" charset="0"/>
            </a:endParaRPr>
          </a:p>
          <a:p>
            <a:pPr>
              <a:buFont typeface="Wingdings" pitchFamily="2" charset="2"/>
              <a:buNone/>
              <a:defRPr/>
            </a:pPr>
            <a:r>
              <a:rPr lang="en-US" sz="2400" dirty="0" smtClean="0">
                <a:cs typeface="Times New Roman" pitchFamily="18" charset="0"/>
              </a:rPr>
              <a:t>For example,</a:t>
            </a:r>
          </a:p>
          <a:p>
            <a:pPr marL="457200" indent="-457200">
              <a:defRPr/>
            </a:pPr>
            <a:endParaRPr lang="en-US" sz="1400" dirty="0" smtClean="0">
              <a:cs typeface="Times New Roman" pitchFamily="18"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myfunction</a:t>
            </a:r>
            <a:r>
              <a:rPr lang="en-US" dirty="0" smtClean="0">
                <a:solidFill>
                  <a:srgbClr val="0000FF"/>
                </a:solidFill>
                <a:latin typeface="Courier New" pitchFamily="49" charset="0"/>
                <a:cs typeface="Times New Roman" pitchFamily="18" charset="0"/>
              </a:rPr>
              <a:t>(</a:t>
            </a: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x, float y, char z)</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yourfunction</a:t>
            </a:r>
            <a:r>
              <a:rPr lang="en-US" dirty="0" smtClean="0">
                <a:solidFill>
                  <a:srgbClr val="0000FF"/>
                </a:solidFill>
                <a:latin typeface="Courier New" pitchFamily="49" charset="0"/>
                <a:cs typeface="Times New Roman" pitchFamily="18" charset="0"/>
              </a:rPr>
              <a:t>(float </a:t>
            </a:r>
            <a:r>
              <a:rPr lang="en-US" dirty="0" err="1" smtClean="0">
                <a:solidFill>
                  <a:srgbClr val="0000FF"/>
                </a:solidFill>
                <a:latin typeface="Courier New" pitchFamily="49" charset="0"/>
                <a:cs typeface="Times New Roman" pitchFamily="18" charset="0"/>
              </a:rPr>
              <a:t>myfloat</a:t>
            </a:r>
            <a:r>
              <a:rPr lang="en-US" dirty="0" smtClean="0">
                <a:solidFill>
                  <a:srgbClr val="0000FF"/>
                </a:solidFill>
                <a:latin typeface="Courier New" pitchFamily="49" charset="0"/>
                <a:cs typeface="Times New Roman" pitchFamily="18" charset="0"/>
              </a:rPr>
              <a:t>, char </a:t>
            </a:r>
            <a:r>
              <a:rPr lang="en-US" dirty="0" err="1" smtClean="0">
                <a:solidFill>
                  <a:srgbClr val="0000FF"/>
                </a:solidFill>
                <a:latin typeface="Courier New" pitchFamily="49" charset="0"/>
                <a:cs typeface="Times New Roman" pitchFamily="18" charset="0"/>
              </a:rPr>
              <a:t>mychar</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ourfunction</a:t>
            </a:r>
            <a:r>
              <a:rPr lang="en-US" dirty="0" smtClean="0">
                <a:solidFill>
                  <a:srgbClr val="0000FF"/>
                </a:solidFill>
                <a:latin typeface="Courier New" pitchFamily="49" charset="0"/>
                <a:cs typeface="Times New Roman" pitchFamily="18" charset="0"/>
              </a:rPr>
              <a:t>(long size)</a:t>
            </a:r>
            <a:endParaRPr lang="en-US"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a:buFont typeface="Wingdings" pitchFamily="2" charset="2"/>
              <a:buNone/>
              <a:defRPr/>
            </a:pPr>
            <a:r>
              <a:rPr lang="en-US" sz="2400" dirty="0" smtClean="0">
                <a:cs typeface="Times New Roman" pitchFamily="18" charset="0"/>
              </a:rPr>
              <a:t>The first line specifies a function with three arguments:  type </a:t>
            </a:r>
            <a:r>
              <a:rPr lang="en-US" sz="2400" dirty="0" smtClean="0">
                <a:latin typeface="Courier New" pitchFamily="49" charset="0"/>
                <a:cs typeface="Courier New" pitchFamily="49" charset="0"/>
              </a:rPr>
              <a:t>int</a:t>
            </a:r>
            <a:r>
              <a:rPr lang="en-US" sz="2400" dirty="0" smtClean="0">
                <a:cs typeface="Times New Roman" pitchFamily="18" charset="0"/>
              </a:rPr>
              <a:t> named </a:t>
            </a:r>
            <a:r>
              <a:rPr lang="en-US" sz="2400" dirty="0" smtClean="0">
                <a:latin typeface="Courier New" pitchFamily="49" charset="0"/>
                <a:cs typeface="Courier New" pitchFamily="49" charset="0"/>
              </a:rPr>
              <a:t>x</a:t>
            </a:r>
            <a:r>
              <a:rPr lang="en-US" sz="2400" dirty="0" smtClean="0">
                <a:cs typeface="Times New Roman" pitchFamily="18" charset="0"/>
              </a:rPr>
              <a:t>, type </a:t>
            </a:r>
            <a:r>
              <a:rPr lang="en-US" sz="2400" dirty="0" smtClean="0">
                <a:latin typeface="Courier New" pitchFamily="49" charset="0"/>
                <a:cs typeface="Courier New" pitchFamily="49" charset="0"/>
              </a:rPr>
              <a:t>float</a:t>
            </a:r>
            <a:r>
              <a:rPr lang="en-US" sz="2400" dirty="0" smtClean="0">
                <a:cs typeface="Times New Roman" pitchFamily="18" charset="0"/>
              </a:rPr>
              <a:t> named </a:t>
            </a:r>
            <a:r>
              <a:rPr lang="en-US" sz="2400" dirty="0" smtClean="0">
                <a:latin typeface="Courier New" pitchFamily="49" charset="0"/>
                <a:cs typeface="Courier New" pitchFamily="49" charset="0"/>
              </a:rPr>
              <a:t>y</a:t>
            </a:r>
            <a:r>
              <a:rPr lang="en-US" sz="2400" dirty="0" smtClean="0">
                <a:cs typeface="Times New Roman" pitchFamily="18" charset="0"/>
              </a:rPr>
              <a:t> and type </a:t>
            </a:r>
            <a:r>
              <a:rPr lang="en-US" sz="2400" dirty="0" smtClean="0">
                <a:latin typeface="Courier New" pitchFamily="49" charset="0"/>
                <a:cs typeface="Courier New" pitchFamily="49" charset="0"/>
              </a:rPr>
              <a:t>char</a:t>
            </a:r>
            <a:r>
              <a:rPr lang="en-US" sz="2400" dirty="0" smtClean="0">
                <a:cs typeface="Times New Roman" pitchFamily="18" charset="0"/>
              </a:rPr>
              <a:t> named </a:t>
            </a:r>
            <a:r>
              <a:rPr lang="en-US" sz="2400" dirty="0" smtClean="0">
                <a:latin typeface="Courier New" pitchFamily="49" charset="0"/>
                <a:cs typeface="Courier New" pitchFamily="49" charset="0"/>
              </a:rPr>
              <a:t>z</a:t>
            </a:r>
            <a:r>
              <a:rPr lang="en-US" sz="2400" dirty="0" smtClean="0">
                <a:cs typeface="Times New Roman" pitchFamily="18" charset="0"/>
              </a:rPr>
              <a:t>.</a:t>
            </a:r>
            <a:endParaRPr lang="en-US" sz="2400" dirty="0" smtClean="0"/>
          </a:p>
          <a:p>
            <a:pPr>
              <a:buFont typeface="Wingdings" pitchFamily="2" charset="2"/>
              <a:buNone/>
              <a:defRPr/>
            </a:pPr>
            <a:r>
              <a:rPr lang="en-US" sz="2400" dirty="0" smtClean="0">
                <a:cs typeface="Times New Roman" pitchFamily="18" charset="0"/>
              </a:rPr>
              <a:t>Some functions take no arguments, so the parameter list should be </a:t>
            </a:r>
            <a:r>
              <a:rPr lang="en-US" sz="2400" dirty="0" smtClean="0">
                <a:latin typeface="Courier New" pitchFamily="49" charset="0"/>
                <a:cs typeface="Courier New" pitchFamily="49" charset="0"/>
              </a:rPr>
              <a:t>void</a:t>
            </a:r>
            <a:r>
              <a:rPr lang="en-US" sz="2400" dirty="0" smtClean="0">
                <a:cs typeface="Times New Roman" pitchFamily="18" charset="0"/>
              </a:rPr>
              <a:t> or empty such as,</a:t>
            </a:r>
          </a:p>
          <a:p>
            <a:pPr marL="457200" indent="-457200">
              <a:defRPr/>
            </a:pPr>
            <a:endParaRPr lang="en-US" sz="1400" dirty="0" smtClean="0"/>
          </a:p>
          <a:p>
            <a:pPr marL="1371600" lvl="2" indent="-457200">
              <a:defRPr/>
            </a:pPr>
            <a:r>
              <a:rPr lang="en-US" dirty="0" smtClean="0">
                <a:solidFill>
                  <a:srgbClr val="0000FF"/>
                </a:solidFill>
                <a:latin typeface="Courier New" pitchFamily="49" charset="0"/>
                <a:cs typeface="Times New Roman" pitchFamily="18" charset="0"/>
              </a:rPr>
              <a:t>long </a:t>
            </a:r>
            <a:r>
              <a:rPr lang="en-US" dirty="0" err="1" smtClean="0">
                <a:solidFill>
                  <a:srgbClr val="0000FF"/>
                </a:solidFill>
                <a:latin typeface="Courier New" pitchFamily="49" charset="0"/>
                <a:cs typeface="Times New Roman" pitchFamily="18" charset="0"/>
              </a:rPr>
              <a:t>thefunction</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testfunct</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zerofunct</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eaLnBrk="1" hangingPunct="1">
              <a:defRPr/>
            </a:pPr>
            <a:endParaRPr lang="en-US" dirty="0" smtClean="0"/>
          </a:p>
        </p:txBody>
      </p:sp>
    </p:spTree>
    <p:extLst>
      <p:ext uri="{BB962C8B-B14F-4D97-AF65-F5344CB8AC3E}">
        <p14:creationId xmlns:p14="http://schemas.microsoft.com/office/powerpoint/2010/main" val="1756404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38CA3443-BB66-4E5D-9487-61966B82733D}" type="slidenum">
              <a:rPr lang="en-US" altLang="en-US" sz="1200" b="0" smtClean="0">
                <a:solidFill>
                  <a:schemeClr val="tx1"/>
                </a:solidFill>
              </a:rPr>
              <a:pPr eaLnBrk="1" hangingPunct="1">
                <a:defRPr/>
              </a:pPr>
              <a:t>13</a:t>
            </a:fld>
            <a:endParaRPr lang="en-US" altLang="en-US" sz="1200" b="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smtClean="0"/>
              <a:t>The general form of a function definition </a:t>
            </a:r>
            <a:endParaRPr lang="en-US" dirty="0" smtClean="0"/>
          </a:p>
          <a:p>
            <a:pPr>
              <a:defRPr/>
            </a:pPr>
            <a:r>
              <a:rPr lang="en-US" dirty="0" err="1" smtClean="0"/>
              <a:t>return_type</a:t>
            </a:r>
            <a:r>
              <a:rPr lang="en-US" dirty="0" smtClean="0"/>
              <a:t>  </a:t>
            </a:r>
            <a:r>
              <a:rPr lang="en-US" dirty="0" err="1" smtClean="0"/>
              <a:t>function_name</a:t>
            </a:r>
            <a:r>
              <a:rPr lang="en-US" dirty="0" smtClean="0"/>
              <a:t>(</a:t>
            </a:r>
            <a:r>
              <a:rPr lang="en-US" dirty="0" err="1" smtClean="0"/>
              <a:t>parameter_definition</a:t>
            </a:r>
            <a:r>
              <a:rPr lang="en-US" dirty="0" smtClean="0"/>
              <a:t>)</a:t>
            </a:r>
          </a:p>
          <a:p>
            <a:pPr>
              <a:defRPr/>
            </a:pPr>
            <a:r>
              <a:rPr lang="en-US" dirty="0" smtClean="0"/>
              <a:t>{ </a:t>
            </a:r>
          </a:p>
          <a:p>
            <a:pPr>
              <a:defRPr/>
            </a:pPr>
            <a:r>
              <a:rPr lang="en-US" dirty="0" smtClean="0"/>
              <a:t>	variable declaration;        // local variables</a:t>
            </a:r>
          </a:p>
          <a:p>
            <a:pPr>
              <a:defRPr/>
            </a:pPr>
            <a:r>
              <a:rPr lang="en-US" dirty="0" smtClean="0"/>
              <a:t>	executable statement1;</a:t>
            </a:r>
          </a:p>
          <a:p>
            <a:pPr>
              <a:defRPr/>
            </a:pPr>
            <a:r>
              <a:rPr lang="en-US" dirty="0" smtClean="0"/>
              <a:t>	executable statement2;</a:t>
            </a:r>
          </a:p>
          <a:p>
            <a:pPr>
              <a:defRPr/>
            </a:pPr>
            <a:r>
              <a:rPr lang="en-US" dirty="0" smtClean="0"/>
              <a:t>	.</a:t>
            </a:r>
          </a:p>
          <a:p>
            <a:pPr>
              <a:defRPr/>
            </a:pPr>
            <a:r>
              <a:rPr lang="en-US" dirty="0" smtClean="0"/>
              <a:t>	.</a:t>
            </a:r>
          </a:p>
          <a:p>
            <a:pPr>
              <a:defRPr/>
            </a:pPr>
            <a:r>
              <a:rPr lang="en-US" dirty="0" smtClean="0"/>
              <a:t>	return(expression);    </a:t>
            </a:r>
          </a:p>
          <a:p>
            <a:pPr>
              <a:defRPr/>
            </a:pPr>
            <a:r>
              <a:rPr lang="en-US" dirty="0" smtClean="0"/>
              <a:t>}</a:t>
            </a:r>
          </a:p>
          <a:p>
            <a:pPr>
              <a:defRPr/>
            </a:pPr>
            <a:r>
              <a:rPr lang="en-US" dirty="0" smtClean="0"/>
              <a:t> </a:t>
            </a:r>
          </a:p>
          <a:p>
            <a:pPr>
              <a:defRPr/>
            </a:pPr>
            <a:r>
              <a:rPr lang="en-US" dirty="0" smtClean="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smtClean="0"/>
              <a:t>			</a:t>
            </a:r>
            <a:r>
              <a:rPr lang="en-US" dirty="0" err="1" smtClean="0"/>
              <a:t>Do_nothing</a:t>
            </a:r>
            <a:r>
              <a:rPr lang="en-US" dirty="0" smtClean="0"/>
              <a:t>() {}</a:t>
            </a:r>
          </a:p>
          <a:p>
            <a:pPr>
              <a:defRPr/>
            </a:pPr>
            <a:r>
              <a:rPr lang="en-US" dirty="0" smtClean="0"/>
              <a:t>The return statement is the mechanism for returning a value to the calling function. This is also optional statement. Its absence indicates that no value is being returned to the calling function.</a:t>
            </a:r>
          </a:p>
          <a:p>
            <a:pPr eaLnBrk="1" hangingPunct="1">
              <a:defRPr/>
            </a:pPr>
            <a:endParaRPr lang="en-US" dirty="0" smtClean="0"/>
          </a:p>
          <a:p>
            <a:pPr eaLnBrk="1" hangingPunct="1">
              <a:defRPr/>
            </a:pPr>
            <a:r>
              <a:rPr lang="en-US" dirty="0" smtClean="0">
                <a:cs typeface="Times New Roman" pitchFamily="18" charset="0"/>
              </a:rPr>
              <a:t>Function return type - Specifies the data type that the function should returns to the caller program.  Can be any of C data types: </a:t>
            </a:r>
            <a:r>
              <a:rPr lang="en-US" dirty="0" smtClean="0">
                <a:latin typeface="Courier New" pitchFamily="49" charset="0"/>
                <a:cs typeface="Courier New" pitchFamily="49" charset="0"/>
              </a:rPr>
              <a:t>char</a:t>
            </a:r>
            <a:r>
              <a:rPr lang="en-US" dirty="0" smtClean="0">
                <a:cs typeface="Times New Roman" pitchFamily="18" charset="0"/>
              </a:rPr>
              <a:t>, </a:t>
            </a:r>
            <a:r>
              <a:rPr lang="en-US" dirty="0" smtClean="0">
                <a:latin typeface="Courier New" pitchFamily="49" charset="0"/>
                <a:cs typeface="Courier New" pitchFamily="49" charset="0"/>
              </a:rPr>
              <a:t>float</a:t>
            </a:r>
            <a:r>
              <a:rPr lang="en-US" dirty="0" smtClean="0">
                <a:cs typeface="Times New Roman" pitchFamily="18" charset="0"/>
              </a:rPr>
              <a:t>, </a:t>
            </a:r>
            <a:r>
              <a:rPr lang="en-US" dirty="0" smtClean="0">
                <a:latin typeface="Courier New" pitchFamily="49" charset="0"/>
                <a:cs typeface="Courier New" pitchFamily="49" charset="0"/>
              </a:rPr>
              <a:t>int</a:t>
            </a:r>
            <a:r>
              <a:rPr lang="en-US" dirty="0" smtClean="0">
                <a:cs typeface="Times New Roman" pitchFamily="18" charset="0"/>
              </a:rPr>
              <a:t>, </a:t>
            </a:r>
            <a:r>
              <a:rPr lang="en-US" dirty="0" smtClean="0">
                <a:latin typeface="Courier New" pitchFamily="49" charset="0"/>
                <a:cs typeface="Courier New" pitchFamily="49" charset="0"/>
              </a:rPr>
              <a:t>long</a:t>
            </a:r>
            <a:r>
              <a:rPr lang="en-US" dirty="0" smtClean="0">
                <a:cs typeface="Times New Roman" pitchFamily="18" charset="0"/>
              </a:rPr>
              <a:t>, </a:t>
            </a:r>
            <a:r>
              <a:rPr lang="en-US" dirty="0" smtClean="0">
                <a:latin typeface="Courier New" pitchFamily="49" charset="0"/>
                <a:cs typeface="Courier New" pitchFamily="49" charset="0"/>
              </a:rPr>
              <a:t>double</a:t>
            </a:r>
            <a:r>
              <a:rPr lang="en-US" dirty="0" smtClean="0">
                <a:cs typeface="Times New Roman" pitchFamily="18" charset="0"/>
              </a:rPr>
              <a:t>, pointers etc.  If there is no return value, specify a return type of </a:t>
            </a:r>
            <a:r>
              <a:rPr lang="en-US" dirty="0" smtClean="0">
                <a:latin typeface="Courier New" pitchFamily="49" charset="0"/>
                <a:cs typeface="Courier New" pitchFamily="49" charset="0"/>
              </a:rPr>
              <a:t>void</a:t>
            </a:r>
            <a:r>
              <a:rPr lang="en-US" dirty="0" smtClean="0">
                <a:cs typeface="Times New Roman" pitchFamily="18" charset="0"/>
              </a:rPr>
              <a:t>.</a:t>
            </a:r>
            <a:endParaRPr lang="en-US" dirty="0" smtClean="0"/>
          </a:p>
          <a:p>
            <a:pPr eaLnBrk="1" hangingPunct="1">
              <a:defRPr/>
            </a:pPr>
            <a:endParaRPr lang="en-US" i="1" dirty="0" smtClean="0">
              <a:latin typeface="Arial" panose="020B0604020202020204" pitchFamily="34" charset="0"/>
              <a:ea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Function name</a:t>
            </a:r>
            <a:r>
              <a:rPr lang="en-US" dirty="0" smtClean="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smtClean="0">
              <a:latin typeface="Times New Roman" pitchFamily="18" charset="0"/>
              <a:ea typeface="Times New Roman" pitchFamily="18" charset="0"/>
              <a:cs typeface="Times New Roman" pitchFamily="18" charset="0"/>
            </a:endParaRPr>
          </a:p>
          <a:p>
            <a:pPr eaLnBrk="1" hangingPunct="1">
              <a:defRPr/>
            </a:pPr>
            <a:endParaRPr lang="en-US" i="1" dirty="0" smtClean="0">
              <a:latin typeface="Times New Roman" pitchFamily="18" charset="0"/>
              <a:ea typeface="Times New Roman" pitchFamily="18" charset="0"/>
              <a:cs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Parameter list</a:t>
            </a:r>
            <a:r>
              <a:rPr lang="en-US" dirty="0" smtClean="0">
                <a:latin typeface="Arial" panose="020B0604020202020204" pitchFamily="34" charset="0"/>
                <a:ea typeface="Times New Roman" pitchFamily="18" charset="0"/>
                <a:cs typeface="Arial" panose="020B0604020202020204" pitchFamily="34" charset="0"/>
              </a:rPr>
              <a:t> - Many functions use </a:t>
            </a:r>
            <a:r>
              <a:rPr lang="en-US" u="sng" dirty="0" smtClean="0">
                <a:latin typeface="Arial" panose="020B0604020202020204" pitchFamily="34" charset="0"/>
                <a:ea typeface="Times New Roman" pitchFamily="18" charset="0"/>
                <a:cs typeface="Arial" panose="020B0604020202020204" pitchFamily="34" charset="0"/>
              </a:rPr>
              <a:t>arguments</a:t>
            </a:r>
            <a:r>
              <a:rPr lang="en-US" dirty="0" smtClean="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smtClean="0">
                <a:latin typeface="Arial" panose="020B0604020202020204" pitchFamily="34" charset="0"/>
                <a:ea typeface="Times New Roman" pitchFamily="18" charset="0"/>
                <a:cs typeface="Arial" panose="020B0604020202020204" pitchFamily="34" charset="0"/>
              </a:rPr>
              <a:t>type</a:t>
            </a:r>
            <a:r>
              <a:rPr lang="en-US" dirty="0" smtClean="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smtClean="0">
                <a:latin typeface="Arial" panose="020B0604020202020204" pitchFamily="34" charset="0"/>
                <a:ea typeface="Times New Roman" pitchFamily="18" charset="0"/>
                <a:cs typeface="Arial" panose="020B0604020202020204" pitchFamily="34" charset="0"/>
              </a:rPr>
              <a:t>placeholder</a:t>
            </a:r>
            <a:r>
              <a:rPr lang="en-US" dirty="0" smtClean="0">
                <a:latin typeface="Arial" panose="020B0604020202020204" pitchFamily="34" charset="0"/>
                <a:ea typeface="Times New Roman" pitchFamily="18"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smtClean="0"/>
          </a:p>
          <a:p>
            <a:pPr eaLnBrk="1" hangingPunct="1">
              <a:buFont typeface="Wingdings" pitchFamily="2" charset="2"/>
              <a:buNone/>
              <a:defRPr/>
            </a:pPr>
            <a:r>
              <a:rPr lang="en-US" sz="2400" dirty="0" smtClean="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smtClean="0">
              <a:cs typeface="Times New Roman" pitchFamily="18" charset="0"/>
            </a:endParaRPr>
          </a:p>
          <a:p>
            <a:pPr>
              <a:buFont typeface="Wingdings" pitchFamily="2" charset="2"/>
              <a:buNone/>
              <a:defRPr/>
            </a:pPr>
            <a:r>
              <a:rPr lang="en-US" sz="2400" dirty="0" smtClean="0">
                <a:cs typeface="Times New Roman" pitchFamily="18" charset="0"/>
              </a:rPr>
              <a:t>For example,</a:t>
            </a:r>
          </a:p>
          <a:p>
            <a:pPr marL="457200" indent="-457200">
              <a:defRPr/>
            </a:pPr>
            <a:endParaRPr lang="en-US" sz="1400" dirty="0" smtClean="0">
              <a:cs typeface="Times New Roman" pitchFamily="18"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myfunction</a:t>
            </a:r>
            <a:r>
              <a:rPr lang="en-US" dirty="0" smtClean="0">
                <a:solidFill>
                  <a:srgbClr val="0000FF"/>
                </a:solidFill>
                <a:latin typeface="Courier New" pitchFamily="49" charset="0"/>
                <a:cs typeface="Times New Roman" pitchFamily="18" charset="0"/>
              </a:rPr>
              <a:t>(</a:t>
            </a: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x, float y, char z)</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yourfunction</a:t>
            </a:r>
            <a:r>
              <a:rPr lang="en-US" dirty="0" smtClean="0">
                <a:solidFill>
                  <a:srgbClr val="0000FF"/>
                </a:solidFill>
                <a:latin typeface="Courier New" pitchFamily="49" charset="0"/>
                <a:cs typeface="Times New Roman" pitchFamily="18" charset="0"/>
              </a:rPr>
              <a:t>(float </a:t>
            </a:r>
            <a:r>
              <a:rPr lang="en-US" dirty="0" err="1" smtClean="0">
                <a:solidFill>
                  <a:srgbClr val="0000FF"/>
                </a:solidFill>
                <a:latin typeface="Courier New" pitchFamily="49" charset="0"/>
                <a:cs typeface="Times New Roman" pitchFamily="18" charset="0"/>
              </a:rPr>
              <a:t>myfloat</a:t>
            </a:r>
            <a:r>
              <a:rPr lang="en-US" dirty="0" smtClean="0">
                <a:solidFill>
                  <a:srgbClr val="0000FF"/>
                </a:solidFill>
                <a:latin typeface="Courier New" pitchFamily="49" charset="0"/>
                <a:cs typeface="Times New Roman" pitchFamily="18" charset="0"/>
              </a:rPr>
              <a:t>, char </a:t>
            </a:r>
            <a:r>
              <a:rPr lang="en-US" dirty="0" err="1" smtClean="0">
                <a:solidFill>
                  <a:srgbClr val="0000FF"/>
                </a:solidFill>
                <a:latin typeface="Courier New" pitchFamily="49" charset="0"/>
                <a:cs typeface="Times New Roman" pitchFamily="18" charset="0"/>
              </a:rPr>
              <a:t>mychar</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ourfunction</a:t>
            </a:r>
            <a:r>
              <a:rPr lang="en-US" dirty="0" smtClean="0">
                <a:solidFill>
                  <a:srgbClr val="0000FF"/>
                </a:solidFill>
                <a:latin typeface="Courier New" pitchFamily="49" charset="0"/>
                <a:cs typeface="Times New Roman" pitchFamily="18" charset="0"/>
              </a:rPr>
              <a:t>(long size)</a:t>
            </a:r>
            <a:endParaRPr lang="en-US"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a:buFont typeface="Wingdings" pitchFamily="2" charset="2"/>
              <a:buNone/>
              <a:defRPr/>
            </a:pPr>
            <a:r>
              <a:rPr lang="en-US" sz="2400" dirty="0" smtClean="0">
                <a:cs typeface="Times New Roman" pitchFamily="18" charset="0"/>
              </a:rPr>
              <a:t>The first line specifies a function with three arguments:  type </a:t>
            </a:r>
            <a:r>
              <a:rPr lang="en-US" sz="2400" dirty="0" smtClean="0">
                <a:latin typeface="Courier New" pitchFamily="49" charset="0"/>
                <a:cs typeface="Courier New" pitchFamily="49" charset="0"/>
              </a:rPr>
              <a:t>int</a:t>
            </a:r>
            <a:r>
              <a:rPr lang="en-US" sz="2400" dirty="0" smtClean="0">
                <a:cs typeface="Times New Roman" pitchFamily="18" charset="0"/>
              </a:rPr>
              <a:t> named </a:t>
            </a:r>
            <a:r>
              <a:rPr lang="en-US" sz="2400" dirty="0" smtClean="0">
                <a:latin typeface="Courier New" pitchFamily="49" charset="0"/>
                <a:cs typeface="Courier New" pitchFamily="49" charset="0"/>
              </a:rPr>
              <a:t>x</a:t>
            </a:r>
            <a:r>
              <a:rPr lang="en-US" sz="2400" dirty="0" smtClean="0">
                <a:cs typeface="Times New Roman" pitchFamily="18" charset="0"/>
              </a:rPr>
              <a:t>, type </a:t>
            </a:r>
            <a:r>
              <a:rPr lang="en-US" sz="2400" dirty="0" smtClean="0">
                <a:latin typeface="Courier New" pitchFamily="49" charset="0"/>
                <a:cs typeface="Courier New" pitchFamily="49" charset="0"/>
              </a:rPr>
              <a:t>float</a:t>
            </a:r>
            <a:r>
              <a:rPr lang="en-US" sz="2400" dirty="0" smtClean="0">
                <a:cs typeface="Times New Roman" pitchFamily="18" charset="0"/>
              </a:rPr>
              <a:t> named </a:t>
            </a:r>
            <a:r>
              <a:rPr lang="en-US" sz="2400" dirty="0" smtClean="0">
                <a:latin typeface="Courier New" pitchFamily="49" charset="0"/>
                <a:cs typeface="Courier New" pitchFamily="49" charset="0"/>
              </a:rPr>
              <a:t>y</a:t>
            </a:r>
            <a:r>
              <a:rPr lang="en-US" sz="2400" dirty="0" smtClean="0">
                <a:cs typeface="Times New Roman" pitchFamily="18" charset="0"/>
              </a:rPr>
              <a:t> and type </a:t>
            </a:r>
            <a:r>
              <a:rPr lang="en-US" sz="2400" dirty="0" smtClean="0">
                <a:latin typeface="Courier New" pitchFamily="49" charset="0"/>
                <a:cs typeface="Courier New" pitchFamily="49" charset="0"/>
              </a:rPr>
              <a:t>char</a:t>
            </a:r>
            <a:r>
              <a:rPr lang="en-US" sz="2400" dirty="0" smtClean="0">
                <a:cs typeface="Times New Roman" pitchFamily="18" charset="0"/>
              </a:rPr>
              <a:t> named </a:t>
            </a:r>
            <a:r>
              <a:rPr lang="en-US" sz="2400" dirty="0" smtClean="0">
                <a:latin typeface="Courier New" pitchFamily="49" charset="0"/>
                <a:cs typeface="Courier New" pitchFamily="49" charset="0"/>
              </a:rPr>
              <a:t>z</a:t>
            </a:r>
            <a:r>
              <a:rPr lang="en-US" sz="2400" dirty="0" smtClean="0">
                <a:cs typeface="Times New Roman" pitchFamily="18" charset="0"/>
              </a:rPr>
              <a:t>.</a:t>
            </a:r>
            <a:endParaRPr lang="en-US" sz="2400" dirty="0" smtClean="0"/>
          </a:p>
          <a:p>
            <a:pPr>
              <a:buFont typeface="Wingdings" pitchFamily="2" charset="2"/>
              <a:buNone/>
              <a:defRPr/>
            </a:pPr>
            <a:r>
              <a:rPr lang="en-US" sz="2400" dirty="0" smtClean="0">
                <a:cs typeface="Times New Roman" pitchFamily="18" charset="0"/>
              </a:rPr>
              <a:t>Some functions take no arguments, so the parameter list should be </a:t>
            </a:r>
            <a:r>
              <a:rPr lang="en-US" sz="2400" dirty="0" smtClean="0">
                <a:latin typeface="Courier New" pitchFamily="49" charset="0"/>
                <a:cs typeface="Courier New" pitchFamily="49" charset="0"/>
              </a:rPr>
              <a:t>void</a:t>
            </a:r>
            <a:r>
              <a:rPr lang="en-US" sz="2400" dirty="0" smtClean="0">
                <a:cs typeface="Times New Roman" pitchFamily="18" charset="0"/>
              </a:rPr>
              <a:t> or empty such as,</a:t>
            </a:r>
          </a:p>
          <a:p>
            <a:pPr marL="457200" indent="-457200">
              <a:defRPr/>
            </a:pPr>
            <a:endParaRPr lang="en-US" sz="1400" dirty="0" smtClean="0"/>
          </a:p>
          <a:p>
            <a:pPr marL="1371600" lvl="2" indent="-457200">
              <a:defRPr/>
            </a:pPr>
            <a:r>
              <a:rPr lang="en-US" dirty="0" smtClean="0">
                <a:solidFill>
                  <a:srgbClr val="0000FF"/>
                </a:solidFill>
                <a:latin typeface="Courier New" pitchFamily="49" charset="0"/>
                <a:cs typeface="Times New Roman" pitchFamily="18" charset="0"/>
              </a:rPr>
              <a:t>long </a:t>
            </a:r>
            <a:r>
              <a:rPr lang="en-US" dirty="0" err="1" smtClean="0">
                <a:solidFill>
                  <a:srgbClr val="0000FF"/>
                </a:solidFill>
                <a:latin typeface="Courier New" pitchFamily="49" charset="0"/>
                <a:cs typeface="Times New Roman" pitchFamily="18" charset="0"/>
              </a:rPr>
              <a:t>thefunction</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testfunct</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zerofunct</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eaLnBrk="1" hangingPunct="1">
              <a:defRPr/>
            </a:pPr>
            <a:endParaRPr lang="en-US" dirty="0" smtClean="0"/>
          </a:p>
        </p:txBody>
      </p:sp>
    </p:spTree>
    <p:extLst>
      <p:ext uri="{BB962C8B-B14F-4D97-AF65-F5344CB8AC3E}">
        <p14:creationId xmlns:p14="http://schemas.microsoft.com/office/powerpoint/2010/main" val="3756390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38CA3443-BB66-4E5D-9487-61966B82733D}" type="slidenum">
              <a:rPr lang="en-US" altLang="en-US" sz="1200" b="0" smtClean="0">
                <a:solidFill>
                  <a:schemeClr val="tx1"/>
                </a:solidFill>
              </a:rPr>
              <a:pPr eaLnBrk="1" hangingPunct="1">
                <a:defRPr/>
              </a:pPr>
              <a:t>14</a:t>
            </a:fld>
            <a:endParaRPr lang="en-US" altLang="en-US" sz="1200" b="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smtClean="0"/>
              <a:t>The general form of a function definition </a:t>
            </a:r>
            <a:endParaRPr lang="en-US" dirty="0" smtClean="0"/>
          </a:p>
          <a:p>
            <a:pPr>
              <a:defRPr/>
            </a:pPr>
            <a:r>
              <a:rPr lang="en-US" dirty="0" err="1" smtClean="0"/>
              <a:t>return_type</a:t>
            </a:r>
            <a:r>
              <a:rPr lang="en-US" dirty="0" smtClean="0"/>
              <a:t>  </a:t>
            </a:r>
            <a:r>
              <a:rPr lang="en-US" dirty="0" err="1" smtClean="0"/>
              <a:t>function_name</a:t>
            </a:r>
            <a:r>
              <a:rPr lang="en-US" dirty="0" smtClean="0"/>
              <a:t>(</a:t>
            </a:r>
            <a:r>
              <a:rPr lang="en-US" dirty="0" err="1" smtClean="0"/>
              <a:t>parameter_definition</a:t>
            </a:r>
            <a:r>
              <a:rPr lang="en-US" dirty="0" smtClean="0"/>
              <a:t>)</a:t>
            </a:r>
          </a:p>
          <a:p>
            <a:pPr>
              <a:defRPr/>
            </a:pPr>
            <a:r>
              <a:rPr lang="en-US" dirty="0" smtClean="0"/>
              <a:t>{ </a:t>
            </a:r>
          </a:p>
          <a:p>
            <a:pPr>
              <a:defRPr/>
            </a:pPr>
            <a:r>
              <a:rPr lang="en-US" dirty="0" smtClean="0"/>
              <a:t>	variable declaration;        // local variables</a:t>
            </a:r>
          </a:p>
          <a:p>
            <a:pPr>
              <a:defRPr/>
            </a:pPr>
            <a:r>
              <a:rPr lang="en-US" dirty="0" smtClean="0"/>
              <a:t>	executable statement1;</a:t>
            </a:r>
          </a:p>
          <a:p>
            <a:pPr>
              <a:defRPr/>
            </a:pPr>
            <a:r>
              <a:rPr lang="en-US" dirty="0" smtClean="0"/>
              <a:t>	executable statement2;</a:t>
            </a:r>
          </a:p>
          <a:p>
            <a:pPr>
              <a:defRPr/>
            </a:pPr>
            <a:r>
              <a:rPr lang="en-US" dirty="0" smtClean="0"/>
              <a:t>	.</a:t>
            </a:r>
          </a:p>
          <a:p>
            <a:pPr>
              <a:defRPr/>
            </a:pPr>
            <a:r>
              <a:rPr lang="en-US" dirty="0" smtClean="0"/>
              <a:t>	.</a:t>
            </a:r>
          </a:p>
          <a:p>
            <a:pPr>
              <a:defRPr/>
            </a:pPr>
            <a:r>
              <a:rPr lang="en-US" dirty="0" smtClean="0"/>
              <a:t>	return(expression);    </a:t>
            </a:r>
          </a:p>
          <a:p>
            <a:pPr>
              <a:defRPr/>
            </a:pPr>
            <a:r>
              <a:rPr lang="en-US" dirty="0" smtClean="0"/>
              <a:t>}</a:t>
            </a:r>
          </a:p>
          <a:p>
            <a:pPr>
              <a:defRPr/>
            </a:pPr>
            <a:r>
              <a:rPr lang="en-US" dirty="0" smtClean="0"/>
              <a:t> </a:t>
            </a:r>
          </a:p>
          <a:p>
            <a:pPr>
              <a:defRPr/>
            </a:pPr>
            <a:r>
              <a:rPr lang="en-US" dirty="0" smtClean="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smtClean="0"/>
              <a:t>			</a:t>
            </a:r>
            <a:r>
              <a:rPr lang="en-US" dirty="0" err="1" smtClean="0"/>
              <a:t>Do_nothing</a:t>
            </a:r>
            <a:r>
              <a:rPr lang="en-US" dirty="0" smtClean="0"/>
              <a:t>() {}</a:t>
            </a:r>
          </a:p>
          <a:p>
            <a:pPr>
              <a:defRPr/>
            </a:pPr>
            <a:r>
              <a:rPr lang="en-US" dirty="0" smtClean="0"/>
              <a:t>The return statement is the mechanism for returning a value to the calling function. This is also optional statement. Its absence indicates that no value is being returned to the calling function.</a:t>
            </a:r>
          </a:p>
          <a:p>
            <a:pPr eaLnBrk="1" hangingPunct="1">
              <a:defRPr/>
            </a:pPr>
            <a:endParaRPr lang="en-US" dirty="0" smtClean="0"/>
          </a:p>
          <a:p>
            <a:pPr eaLnBrk="1" hangingPunct="1">
              <a:defRPr/>
            </a:pPr>
            <a:r>
              <a:rPr lang="en-US" dirty="0" smtClean="0">
                <a:cs typeface="Times New Roman" pitchFamily="18" charset="0"/>
              </a:rPr>
              <a:t>Function return type - Specifies the data type that the function should returns to the caller program.  Can be any of C data types: </a:t>
            </a:r>
            <a:r>
              <a:rPr lang="en-US" dirty="0" smtClean="0">
                <a:latin typeface="Courier New" pitchFamily="49" charset="0"/>
                <a:cs typeface="Courier New" pitchFamily="49" charset="0"/>
              </a:rPr>
              <a:t>char</a:t>
            </a:r>
            <a:r>
              <a:rPr lang="en-US" dirty="0" smtClean="0">
                <a:cs typeface="Times New Roman" pitchFamily="18" charset="0"/>
              </a:rPr>
              <a:t>, </a:t>
            </a:r>
            <a:r>
              <a:rPr lang="en-US" dirty="0" smtClean="0">
                <a:latin typeface="Courier New" pitchFamily="49" charset="0"/>
                <a:cs typeface="Courier New" pitchFamily="49" charset="0"/>
              </a:rPr>
              <a:t>float</a:t>
            </a:r>
            <a:r>
              <a:rPr lang="en-US" dirty="0" smtClean="0">
                <a:cs typeface="Times New Roman" pitchFamily="18" charset="0"/>
              </a:rPr>
              <a:t>, </a:t>
            </a:r>
            <a:r>
              <a:rPr lang="en-US" dirty="0" smtClean="0">
                <a:latin typeface="Courier New" pitchFamily="49" charset="0"/>
                <a:cs typeface="Courier New" pitchFamily="49" charset="0"/>
              </a:rPr>
              <a:t>int</a:t>
            </a:r>
            <a:r>
              <a:rPr lang="en-US" dirty="0" smtClean="0">
                <a:cs typeface="Times New Roman" pitchFamily="18" charset="0"/>
              </a:rPr>
              <a:t>, </a:t>
            </a:r>
            <a:r>
              <a:rPr lang="en-US" dirty="0" smtClean="0">
                <a:latin typeface="Courier New" pitchFamily="49" charset="0"/>
                <a:cs typeface="Courier New" pitchFamily="49" charset="0"/>
              </a:rPr>
              <a:t>long</a:t>
            </a:r>
            <a:r>
              <a:rPr lang="en-US" dirty="0" smtClean="0">
                <a:cs typeface="Times New Roman" pitchFamily="18" charset="0"/>
              </a:rPr>
              <a:t>, </a:t>
            </a:r>
            <a:r>
              <a:rPr lang="en-US" dirty="0" smtClean="0">
                <a:latin typeface="Courier New" pitchFamily="49" charset="0"/>
                <a:cs typeface="Courier New" pitchFamily="49" charset="0"/>
              </a:rPr>
              <a:t>double</a:t>
            </a:r>
            <a:r>
              <a:rPr lang="en-US" dirty="0" smtClean="0">
                <a:cs typeface="Times New Roman" pitchFamily="18" charset="0"/>
              </a:rPr>
              <a:t>, pointers etc.  If there is no return value, specify a return type of </a:t>
            </a:r>
            <a:r>
              <a:rPr lang="en-US" dirty="0" smtClean="0">
                <a:latin typeface="Courier New" pitchFamily="49" charset="0"/>
                <a:cs typeface="Courier New" pitchFamily="49" charset="0"/>
              </a:rPr>
              <a:t>void</a:t>
            </a:r>
            <a:r>
              <a:rPr lang="en-US" dirty="0" smtClean="0">
                <a:cs typeface="Times New Roman" pitchFamily="18" charset="0"/>
              </a:rPr>
              <a:t>.</a:t>
            </a:r>
            <a:endParaRPr lang="en-US" dirty="0" smtClean="0"/>
          </a:p>
          <a:p>
            <a:pPr eaLnBrk="1" hangingPunct="1">
              <a:defRPr/>
            </a:pPr>
            <a:endParaRPr lang="en-US" i="1" dirty="0" smtClean="0">
              <a:latin typeface="Arial" panose="020B0604020202020204" pitchFamily="34" charset="0"/>
              <a:ea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Function name</a:t>
            </a:r>
            <a:r>
              <a:rPr lang="en-US" dirty="0" smtClean="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smtClean="0">
              <a:latin typeface="Times New Roman" pitchFamily="18" charset="0"/>
              <a:ea typeface="Times New Roman" pitchFamily="18" charset="0"/>
              <a:cs typeface="Times New Roman" pitchFamily="18" charset="0"/>
            </a:endParaRPr>
          </a:p>
          <a:p>
            <a:pPr eaLnBrk="1" hangingPunct="1">
              <a:defRPr/>
            </a:pPr>
            <a:endParaRPr lang="en-US" i="1" dirty="0" smtClean="0">
              <a:latin typeface="Times New Roman" pitchFamily="18" charset="0"/>
              <a:ea typeface="Times New Roman" pitchFamily="18" charset="0"/>
              <a:cs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Parameter list</a:t>
            </a:r>
            <a:r>
              <a:rPr lang="en-US" dirty="0" smtClean="0">
                <a:latin typeface="Arial" panose="020B0604020202020204" pitchFamily="34" charset="0"/>
                <a:ea typeface="Times New Roman" pitchFamily="18" charset="0"/>
                <a:cs typeface="Arial" panose="020B0604020202020204" pitchFamily="34" charset="0"/>
              </a:rPr>
              <a:t> - Many functions use </a:t>
            </a:r>
            <a:r>
              <a:rPr lang="en-US" u="sng" dirty="0" smtClean="0">
                <a:latin typeface="Arial" panose="020B0604020202020204" pitchFamily="34" charset="0"/>
                <a:ea typeface="Times New Roman" pitchFamily="18" charset="0"/>
                <a:cs typeface="Arial" panose="020B0604020202020204" pitchFamily="34" charset="0"/>
              </a:rPr>
              <a:t>arguments</a:t>
            </a:r>
            <a:r>
              <a:rPr lang="en-US" dirty="0" smtClean="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smtClean="0">
                <a:latin typeface="Arial" panose="020B0604020202020204" pitchFamily="34" charset="0"/>
                <a:ea typeface="Times New Roman" pitchFamily="18" charset="0"/>
                <a:cs typeface="Arial" panose="020B0604020202020204" pitchFamily="34" charset="0"/>
              </a:rPr>
              <a:t>type</a:t>
            </a:r>
            <a:r>
              <a:rPr lang="en-US" dirty="0" smtClean="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smtClean="0">
                <a:latin typeface="Arial" panose="020B0604020202020204" pitchFamily="34" charset="0"/>
                <a:ea typeface="Times New Roman" pitchFamily="18" charset="0"/>
                <a:cs typeface="Arial" panose="020B0604020202020204" pitchFamily="34" charset="0"/>
              </a:rPr>
              <a:t>placeholder</a:t>
            </a:r>
            <a:r>
              <a:rPr lang="en-US" dirty="0" smtClean="0">
                <a:latin typeface="Arial" panose="020B0604020202020204" pitchFamily="34" charset="0"/>
                <a:ea typeface="Times New Roman" pitchFamily="18"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smtClean="0"/>
          </a:p>
          <a:p>
            <a:pPr eaLnBrk="1" hangingPunct="1">
              <a:buFont typeface="Wingdings" pitchFamily="2" charset="2"/>
              <a:buNone/>
              <a:defRPr/>
            </a:pPr>
            <a:r>
              <a:rPr lang="en-US" sz="2400" dirty="0" smtClean="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smtClean="0">
              <a:cs typeface="Times New Roman" pitchFamily="18" charset="0"/>
            </a:endParaRPr>
          </a:p>
          <a:p>
            <a:pPr>
              <a:buFont typeface="Wingdings" pitchFamily="2" charset="2"/>
              <a:buNone/>
              <a:defRPr/>
            </a:pPr>
            <a:r>
              <a:rPr lang="en-US" sz="2400" dirty="0" smtClean="0">
                <a:cs typeface="Times New Roman" pitchFamily="18" charset="0"/>
              </a:rPr>
              <a:t>For example,</a:t>
            </a:r>
          </a:p>
          <a:p>
            <a:pPr marL="457200" indent="-457200">
              <a:defRPr/>
            </a:pPr>
            <a:endParaRPr lang="en-US" sz="1400" dirty="0" smtClean="0">
              <a:cs typeface="Times New Roman" pitchFamily="18"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myfunction</a:t>
            </a:r>
            <a:r>
              <a:rPr lang="en-US" dirty="0" smtClean="0">
                <a:solidFill>
                  <a:srgbClr val="0000FF"/>
                </a:solidFill>
                <a:latin typeface="Courier New" pitchFamily="49" charset="0"/>
                <a:cs typeface="Times New Roman" pitchFamily="18" charset="0"/>
              </a:rPr>
              <a:t>(</a:t>
            </a: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x, float y, char z)</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yourfunction</a:t>
            </a:r>
            <a:r>
              <a:rPr lang="en-US" dirty="0" smtClean="0">
                <a:solidFill>
                  <a:srgbClr val="0000FF"/>
                </a:solidFill>
                <a:latin typeface="Courier New" pitchFamily="49" charset="0"/>
                <a:cs typeface="Times New Roman" pitchFamily="18" charset="0"/>
              </a:rPr>
              <a:t>(float </a:t>
            </a:r>
            <a:r>
              <a:rPr lang="en-US" dirty="0" err="1" smtClean="0">
                <a:solidFill>
                  <a:srgbClr val="0000FF"/>
                </a:solidFill>
                <a:latin typeface="Courier New" pitchFamily="49" charset="0"/>
                <a:cs typeface="Times New Roman" pitchFamily="18" charset="0"/>
              </a:rPr>
              <a:t>myfloat</a:t>
            </a:r>
            <a:r>
              <a:rPr lang="en-US" dirty="0" smtClean="0">
                <a:solidFill>
                  <a:srgbClr val="0000FF"/>
                </a:solidFill>
                <a:latin typeface="Courier New" pitchFamily="49" charset="0"/>
                <a:cs typeface="Times New Roman" pitchFamily="18" charset="0"/>
              </a:rPr>
              <a:t>, char </a:t>
            </a:r>
            <a:r>
              <a:rPr lang="en-US" dirty="0" err="1" smtClean="0">
                <a:solidFill>
                  <a:srgbClr val="0000FF"/>
                </a:solidFill>
                <a:latin typeface="Courier New" pitchFamily="49" charset="0"/>
                <a:cs typeface="Times New Roman" pitchFamily="18" charset="0"/>
              </a:rPr>
              <a:t>mychar</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ourfunction</a:t>
            </a:r>
            <a:r>
              <a:rPr lang="en-US" dirty="0" smtClean="0">
                <a:solidFill>
                  <a:srgbClr val="0000FF"/>
                </a:solidFill>
                <a:latin typeface="Courier New" pitchFamily="49" charset="0"/>
                <a:cs typeface="Times New Roman" pitchFamily="18" charset="0"/>
              </a:rPr>
              <a:t>(long size)</a:t>
            </a:r>
            <a:endParaRPr lang="en-US"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a:buFont typeface="Wingdings" pitchFamily="2" charset="2"/>
              <a:buNone/>
              <a:defRPr/>
            </a:pPr>
            <a:r>
              <a:rPr lang="en-US" sz="2400" dirty="0" smtClean="0">
                <a:cs typeface="Times New Roman" pitchFamily="18" charset="0"/>
              </a:rPr>
              <a:t>The first line specifies a function with three arguments:  type </a:t>
            </a:r>
            <a:r>
              <a:rPr lang="en-US" sz="2400" dirty="0" smtClean="0">
                <a:latin typeface="Courier New" pitchFamily="49" charset="0"/>
                <a:cs typeface="Courier New" pitchFamily="49" charset="0"/>
              </a:rPr>
              <a:t>int</a:t>
            </a:r>
            <a:r>
              <a:rPr lang="en-US" sz="2400" dirty="0" smtClean="0">
                <a:cs typeface="Times New Roman" pitchFamily="18" charset="0"/>
              </a:rPr>
              <a:t> named </a:t>
            </a:r>
            <a:r>
              <a:rPr lang="en-US" sz="2400" dirty="0" smtClean="0">
                <a:latin typeface="Courier New" pitchFamily="49" charset="0"/>
                <a:cs typeface="Courier New" pitchFamily="49" charset="0"/>
              </a:rPr>
              <a:t>x</a:t>
            </a:r>
            <a:r>
              <a:rPr lang="en-US" sz="2400" dirty="0" smtClean="0">
                <a:cs typeface="Times New Roman" pitchFamily="18" charset="0"/>
              </a:rPr>
              <a:t>, type </a:t>
            </a:r>
            <a:r>
              <a:rPr lang="en-US" sz="2400" dirty="0" smtClean="0">
                <a:latin typeface="Courier New" pitchFamily="49" charset="0"/>
                <a:cs typeface="Courier New" pitchFamily="49" charset="0"/>
              </a:rPr>
              <a:t>float</a:t>
            </a:r>
            <a:r>
              <a:rPr lang="en-US" sz="2400" dirty="0" smtClean="0">
                <a:cs typeface="Times New Roman" pitchFamily="18" charset="0"/>
              </a:rPr>
              <a:t> named </a:t>
            </a:r>
            <a:r>
              <a:rPr lang="en-US" sz="2400" dirty="0" smtClean="0">
                <a:latin typeface="Courier New" pitchFamily="49" charset="0"/>
                <a:cs typeface="Courier New" pitchFamily="49" charset="0"/>
              </a:rPr>
              <a:t>y</a:t>
            </a:r>
            <a:r>
              <a:rPr lang="en-US" sz="2400" dirty="0" smtClean="0">
                <a:cs typeface="Times New Roman" pitchFamily="18" charset="0"/>
              </a:rPr>
              <a:t> and type </a:t>
            </a:r>
            <a:r>
              <a:rPr lang="en-US" sz="2400" dirty="0" smtClean="0">
                <a:latin typeface="Courier New" pitchFamily="49" charset="0"/>
                <a:cs typeface="Courier New" pitchFamily="49" charset="0"/>
              </a:rPr>
              <a:t>char</a:t>
            </a:r>
            <a:r>
              <a:rPr lang="en-US" sz="2400" dirty="0" smtClean="0">
                <a:cs typeface="Times New Roman" pitchFamily="18" charset="0"/>
              </a:rPr>
              <a:t> named </a:t>
            </a:r>
            <a:r>
              <a:rPr lang="en-US" sz="2400" dirty="0" smtClean="0">
                <a:latin typeface="Courier New" pitchFamily="49" charset="0"/>
                <a:cs typeface="Courier New" pitchFamily="49" charset="0"/>
              </a:rPr>
              <a:t>z</a:t>
            </a:r>
            <a:r>
              <a:rPr lang="en-US" sz="2400" dirty="0" smtClean="0">
                <a:cs typeface="Times New Roman" pitchFamily="18" charset="0"/>
              </a:rPr>
              <a:t>.</a:t>
            </a:r>
            <a:endParaRPr lang="en-US" sz="2400" dirty="0" smtClean="0"/>
          </a:p>
          <a:p>
            <a:pPr>
              <a:buFont typeface="Wingdings" pitchFamily="2" charset="2"/>
              <a:buNone/>
              <a:defRPr/>
            </a:pPr>
            <a:r>
              <a:rPr lang="en-US" sz="2400" dirty="0" smtClean="0">
                <a:cs typeface="Times New Roman" pitchFamily="18" charset="0"/>
              </a:rPr>
              <a:t>Some functions take no arguments, so the parameter list should be </a:t>
            </a:r>
            <a:r>
              <a:rPr lang="en-US" sz="2400" dirty="0" smtClean="0">
                <a:latin typeface="Courier New" pitchFamily="49" charset="0"/>
                <a:cs typeface="Courier New" pitchFamily="49" charset="0"/>
              </a:rPr>
              <a:t>void</a:t>
            </a:r>
            <a:r>
              <a:rPr lang="en-US" sz="2400" dirty="0" smtClean="0">
                <a:cs typeface="Times New Roman" pitchFamily="18" charset="0"/>
              </a:rPr>
              <a:t> or empty such as,</a:t>
            </a:r>
          </a:p>
          <a:p>
            <a:pPr marL="457200" indent="-457200">
              <a:defRPr/>
            </a:pPr>
            <a:endParaRPr lang="en-US" sz="1400" dirty="0" smtClean="0"/>
          </a:p>
          <a:p>
            <a:pPr marL="1371600" lvl="2" indent="-457200">
              <a:defRPr/>
            </a:pPr>
            <a:r>
              <a:rPr lang="en-US" dirty="0" smtClean="0">
                <a:solidFill>
                  <a:srgbClr val="0000FF"/>
                </a:solidFill>
                <a:latin typeface="Courier New" pitchFamily="49" charset="0"/>
                <a:cs typeface="Times New Roman" pitchFamily="18" charset="0"/>
              </a:rPr>
              <a:t>long </a:t>
            </a:r>
            <a:r>
              <a:rPr lang="en-US" dirty="0" err="1" smtClean="0">
                <a:solidFill>
                  <a:srgbClr val="0000FF"/>
                </a:solidFill>
                <a:latin typeface="Courier New" pitchFamily="49" charset="0"/>
                <a:cs typeface="Times New Roman" pitchFamily="18" charset="0"/>
              </a:rPr>
              <a:t>thefunction</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testfunct</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zerofunct</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eaLnBrk="1" hangingPunct="1">
              <a:defRPr/>
            </a:pPr>
            <a:endParaRPr lang="en-US" dirty="0" smtClean="0"/>
          </a:p>
        </p:txBody>
      </p:sp>
    </p:spTree>
    <p:extLst>
      <p:ext uri="{BB962C8B-B14F-4D97-AF65-F5344CB8AC3E}">
        <p14:creationId xmlns:p14="http://schemas.microsoft.com/office/powerpoint/2010/main" val="1464171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38CA3443-BB66-4E5D-9487-61966B82733D}" type="slidenum">
              <a:rPr lang="en-US" altLang="en-US" sz="1200" b="0" smtClean="0">
                <a:solidFill>
                  <a:schemeClr val="tx1"/>
                </a:solidFill>
              </a:rPr>
              <a:pPr eaLnBrk="1" hangingPunct="1">
                <a:defRPr/>
              </a:pPr>
              <a:t>15</a:t>
            </a:fld>
            <a:endParaRPr lang="en-US" altLang="en-US" sz="1200" b="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smtClean="0"/>
              <a:t>The general form of a function definition </a:t>
            </a:r>
            <a:endParaRPr lang="en-US" dirty="0" smtClean="0"/>
          </a:p>
          <a:p>
            <a:pPr>
              <a:defRPr/>
            </a:pPr>
            <a:r>
              <a:rPr lang="en-US" dirty="0" err="1" smtClean="0"/>
              <a:t>return_type</a:t>
            </a:r>
            <a:r>
              <a:rPr lang="en-US" dirty="0" smtClean="0"/>
              <a:t>  </a:t>
            </a:r>
            <a:r>
              <a:rPr lang="en-US" dirty="0" err="1" smtClean="0"/>
              <a:t>function_name</a:t>
            </a:r>
            <a:r>
              <a:rPr lang="en-US" dirty="0" smtClean="0"/>
              <a:t>(</a:t>
            </a:r>
            <a:r>
              <a:rPr lang="en-US" dirty="0" err="1" smtClean="0"/>
              <a:t>parameter_definition</a:t>
            </a:r>
            <a:r>
              <a:rPr lang="en-US" dirty="0" smtClean="0"/>
              <a:t>)</a:t>
            </a:r>
          </a:p>
          <a:p>
            <a:pPr>
              <a:defRPr/>
            </a:pPr>
            <a:r>
              <a:rPr lang="en-US" dirty="0" smtClean="0"/>
              <a:t>{ </a:t>
            </a:r>
          </a:p>
          <a:p>
            <a:pPr>
              <a:defRPr/>
            </a:pPr>
            <a:r>
              <a:rPr lang="en-US" dirty="0" smtClean="0"/>
              <a:t>	variable declaration;        // local variables</a:t>
            </a:r>
          </a:p>
          <a:p>
            <a:pPr>
              <a:defRPr/>
            </a:pPr>
            <a:r>
              <a:rPr lang="en-US" dirty="0" smtClean="0"/>
              <a:t>	executable statement1;</a:t>
            </a:r>
          </a:p>
          <a:p>
            <a:pPr>
              <a:defRPr/>
            </a:pPr>
            <a:r>
              <a:rPr lang="en-US" dirty="0" smtClean="0"/>
              <a:t>	executable statement2;</a:t>
            </a:r>
          </a:p>
          <a:p>
            <a:pPr>
              <a:defRPr/>
            </a:pPr>
            <a:r>
              <a:rPr lang="en-US" dirty="0" smtClean="0"/>
              <a:t>	.</a:t>
            </a:r>
          </a:p>
          <a:p>
            <a:pPr>
              <a:defRPr/>
            </a:pPr>
            <a:r>
              <a:rPr lang="en-US" dirty="0" smtClean="0"/>
              <a:t>	.</a:t>
            </a:r>
          </a:p>
          <a:p>
            <a:pPr>
              <a:defRPr/>
            </a:pPr>
            <a:r>
              <a:rPr lang="en-US" dirty="0" smtClean="0"/>
              <a:t>	return(expression);    </a:t>
            </a:r>
          </a:p>
          <a:p>
            <a:pPr>
              <a:defRPr/>
            </a:pPr>
            <a:r>
              <a:rPr lang="en-US" dirty="0" smtClean="0"/>
              <a:t>}</a:t>
            </a:r>
          </a:p>
          <a:p>
            <a:pPr>
              <a:defRPr/>
            </a:pPr>
            <a:r>
              <a:rPr lang="en-US" dirty="0" smtClean="0"/>
              <a:t> </a:t>
            </a:r>
          </a:p>
          <a:p>
            <a:pPr>
              <a:defRPr/>
            </a:pPr>
            <a:r>
              <a:rPr lang="en-US" dirty="0" smtClean="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smtClean="0"/>
              <a:t>			</a:t>
            </a:r>
            <a:r>
              <a:rPr lang="en-US" dirty="0" err="1" smtClean="0"/>
              <a:t>Do_nothing</a:t>
            </a:r>
            <a:r>
              <a:rPr lang="en-US" dirty="0" smtClean="0"/>
              <a:t>() {}</a:t>
            </a:r>
          </a:p>
          <a:p>
            <a:pPr>
              <a:defRPr/>
            </a:pPr>
            <a:r>
              <a:rPr lang="en-US" dirty="0" smtClean="0"/>
              <a:t>The return statement is the mechanism for returning a value to the calling function. This is also optional statement. Its absence indicates that no value is being returned to the calling function.</a:t>
            </a:r>
          </a:p>
          <a:p>
            <a:pPr eaLnBrk="1" hangingPunct="1">
              <a:defRPr/>
            </a:pPr>
            <a:endParaRPr lang="en-US" dirty="0" smtClean="0"/>
          </a:p>
          <a:p>
            <a:pPr eaLnBrk="1" hangingPunct="1">
              <a:defRPr/>
            </a:pPr>
            <a:r>
              <a:rPr lang="en-US" dirty="0" smtClean="0">
                <a:cs typeface="Times New Roman" pitchFamily="18" charset="0"/>
              </a:rPr>
              <a:t>Function return type - Specifies the data type that the function should returns to the caller program.  Can be any of C data types: </a:t>
            </a:r>
            <a:r>
              <a:rPr lang="en-US" dirty="0" smtClean="0">
                <a:latin typeface="Courier New" pitchFamily="49" charset="0"/>
                <a:cs typeface="Courier New" pitchFamily="49" charset="0"/>
              </a:rPr>
              <a:t>char</a:t>
            </a:r>
            <a:r>
              <a:rPr lang="en-US" dirty="0" smtClean="0">
                <a:cs typeface="Times New Roman" pitchFamily="18" charset="0"/>
              </a:rPr>
              <a:t>, </a:t>
            </a:r>
            <a:r>
              <a:rPr lang="en-US" dirty="0" smtClean="0">
                <a:latin typeface="Courier New" pitchFamily="49" charset="0"/>
                <a:cs typeface="Courier New" pitchFamily="49" charset="0"/>
              </a:rPr>
              <a:t>float</a:t>
            </a:r>
            <a:r>
              <a:rPr lang="en-US" dirty="0" smtClean="0">
                <a:cs typeface="Times New Roman" pitchFamily="18" charset="0"/>
              </a:rPr>
              <a:t>, </a:t>
            </a:r>
            <a:r>
              <a:rPr lang="en-US" dirty="0" smtClean="0">
                <a:latin typeface="Courier New" pitchFamily="49" charset="0"/>
                <a:cs typeface="Courier New" pitchFamily="49" charset="0"/>
              </a:rPr>
              <a:t>int</a:t>
            </a:r>
            <a:r>
              <a:rPr lang="en-US" dirty="0" smtClean="0">
                <a:cs typeface="Times New Roman" pitchFamily="18" charset="0"/>
              </a:rPr>
              <a:t>, </a:t>
            </a:r>
            <a:r>
              <a:rPr lang="en-US" dirty="0" smtClean="0">
                <a:latin typeface="Courier New" pitchFamily="49" charset="0"/>
                <a:cs typeface="Courier New" pitchFamily="49" charset="0"/>
              </a:rPr>
              <a:t>long</a:t>
            </a:r>
            <a:r>
              <a:rPr lang="en-US" dirty="0" smtClean="0">
                <a:cs typeface="Times New Roman" pitchFamily="18" charset="0"/>
              </a:rPr>
              <a:t>, </a:t>
            </a:r>
            <a:r>
              <a:rPr lang="en-US" dirty="0" smtClean="0">
                <a:latin typeface="Courier New" pitchFamily="49" charset="0"/>
                <a:cs typeface="Courier New" pitchFamily="49" charset="0"/>
              </a:rPr>
              <a:t>double</a:t>
            </a:r>
            <a:r>
              <a:rPr lang="en-US" dirty="0" smtClean="0">
                <a:cs typeface="Times New Roman" pitchFamily="18" charset="0"/>
              </a:rPr>
              <a:t>, pointers etc.  If there is no return value, specify a return type of </a:t>
            </a:r>
            <a:r>
              <a:rPr lang="en-US" dirty="0" smtClean="0">
                <a:latin typeface="Courier New" pitchFamily="49" charset="0"/>
                <a:cs typeface="Courier New" pitchFamily="49" charset="0"/>
              </a:rPr>
              <a:t>void</a:t>
            </a:r>
            <a:r>
              <a:rPr lang="en-US" dirty="0" smtClean="0">
                <a:cs typeface="Times New Roman" pitchFamily="18" charset="0"/>
              </a:rPr>
              <a:t>.</a:t>
            </a:r>
            <a:endParaRPr lang="en-US" dirty="0" smtClean="0"/>
          </a:p>
          <a:p>
            <a:pPr eaLnBrk="1" hangingPunct="1">
              <a:defRPr/>
            </a:pPr>
            <a:endParaRPr lang="en-US" i="1" dirty="0" smtClean="0">
              <a:latin typeface="Arial" panose="020B0604020202020204" pitchFamily="34" charset="0"/>
              <a:ea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Function name</a:t>
            </a:r>
            <a:r>
              <a:rPr lang="en-US" dirty="0" smtClean="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smtClean="0">
              <a:latin typeface="Times New Roman" pitchFamily="18" charset="0"/>
              <a:ea typeface="Times New Roman" pitchFamily="18" charset="0"/>
              <a:cs typeface="Times New Roman" pitchFamily="18" charset="0"/>
            </a:endParaRPr>
          </a:p>
          <a:p>
            <a:pPr eaLnBrk="1" hangingPunct="1">
              <a:defRPr/>
            </a:pPr>
            <a:endParaRPr lang="en-US" i="1" dirty="0" smtClean="0">
              <a:latin typeface="Times New Roman" pitchFamily="18" charset="0"/>
              <a:ea typeface="Times New Roman" pitchFamily="18" charset="0"/>
              <a:cs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Parameter list</a:t>
            </a:r>
            <a:r>
              <a:rPr lang="en-US" dirty="0" smtClean="0">
                <a:latin typeface="Arial" panose="020B0604020202020204" pitchFamily="34" charset="0"/>
                <a:ea typeface="Times New Roman" pitchFamily="18" charset="0"/>
                <a:cs typeface="Arial" panose="020B0604020202020204" pitchFamily="34" charset="0"/>
              </a:rPr>
              <a:t> - Many functions use </a:t>
            </a:r>
            <a:r>
              <a:rPr lang="en-US" u="sng" dirty="0" smtClean="0">
                <a:latin typeface="Arial" panose="020B0604020202020204" pitchFamily="34" charset="0"/>
                <a:ea typeface="Times New Roman" pitchFamily="18" charset="0"/>
                <a:cs typeface="Arial" panose="020B0604020202020204" pitchFamily="34" charset="0"/>
              </a:rPr>
              <a:t>arguments</a:t>
            </a:r>
            <a:r>
              <a:rPr lang="en-US" dirty="0" smtClean="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smtClean="0">
                <a:latin typeface="Arial" panose="020B0604020202020204" pitchFamily="34" charset="0"/>
                <a:ea typeface="Times New Roman" pitchFamily="18" charset="0"/>
                <a:cs typeface="Arial" panose="020B0604020202020204" pitchFamily="34" charset="0"/>
              </a:rPr>
              <a:t>type</a:t>
            </a:r>
            <a:r>
              <a:rPr lang="en-US" dirty="0" smtClean="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smtClean="0">
                <a:latin typeface="Arial" panose="020B0604020202020204" pitchFamily="34" charset="0"/>
                <a:ea typeface="Times New Roman" pitchFamily="18" charset="0"/>
                <a:cs typeface="Arial" panose="020B0604020202020204" pitchFamily="34" charset="0"/>
              </a:rPr>
              <a:t>placeholder</a:t>
            </a:r>
            <a:r>
              <a:rPr lang="en-US" dirty="0" smtClean="0">
                <a:latin typeface="Arial" panose="020B0604020202020204" pitchFamily="34" charset="0"/>
                <a:ea typeface="Times New Roman" pitchFamily="18"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smtClean="0"/>
          </a:p>
          <a:p>
            <a:pPr eaLnBrk="1" hangingPunct="1">
              <a:buFont typeface="Wingdings" pitchFamily="2" charset="2"/>
              <a:buNone/>
              <a:defRPr/>
            </a:pPr>
            <a:r>
              <a:rPr lang="en-US" sz="2400" dirty="0" smtClean="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smtClean="0">
              <a:cs typeface="Times New Roman" pitchFamily="18" charset="0"/>
            </a:endParaRPr>
          </a:p>
          <a:p>
            <a:pPr>
              <a:buFont typeface="Wingdings" pitchFamily="2" charset="2"/>
              <a:buNone/>
              <a:defRPr/>
            </a:pPr>
            <a:r>
              <a:rPr lang="en-US" sz="2400" dirty="0" smtClean="0">
                <a:cs typeface="Times New Roman" pitchFamily="18" charset="0"/>
              </a:rPr>
              <a:t>For example,</a:t>
            </a:r>
          </a:p>
          <a:p>
            <a:pPr marL="457200" indent="-457200">
              <a:defRPr/>
            </a:pPr>
            <a:endParaRPr lang="en-US" sz="1400" dirty="0" smtClean="0">
              <a:cs typeface="Times New Roman" pitchFamily="18"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myfunction</a:t>
            </a:r>
            <a:r>
              <a:rPr lang="en-US" dirty="0" smtClean="0">
                <a:solidFill>
                  <a:srgbClr val="0000FF"/>
                </a:solidFill>
                <a:latin typeface="Courier New" pitchFamily="49" charset="0"/>
                <a:cs typeface="Times New Roman" pitchFamily="18" charset="0"/>
              </a:rPr>
              <a:t>(</a:t>
            </a: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x, float y, char z)</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yourfunction</a:t>
            </a:r>
            <a:r>
              <a:rPr lang="en-US" dirty="0" smtClean="0">
                <a:solidFill>
                  <a:srgbClr val="0000FF"/>
                </a:solidFill>
                <a:latin typeface="Courier New" pitchFamily="49" charset="0"/>
                <a:cs typeface="Times New Roman" pitchFamily="18" charset="0"/>
              </a:rPr>
              <a:t>(float </a:t>
            </a:r>
            <a:r>
              <a:rPr lang="en-US" dirty="0" err="1" smtClean="0">
                <a:solidFill>
                  <a:srgbClr val="0000FF"/>
                </a:solidFill>
                <a:latin typeface="Courier New" pitchFamily="49" charset="0"/>
                <a:cs typeface="Times New Roman" pitchFamily="18" charset="0"/>
              </a:rPr>
              <a:t>myfloat</a:t>
            </a:r>
            <a:r>
              <a:rPr lang="en-US" dirty="0" smtClean="0">
                <a:solidFill>
                  <a:srgbClr val="0000FF"/>
                </a:solidFill>
                <a:latin typeface="Courier New" pitchFamily="49" charset="0"/>
                <a:cs typeface="Times New Roman" pitchFamily="18" charset="0"/>
              </a:rPr>
              <a:t>, char </a:t>
            </a:r>
            <a:r>
              <a:rPr lang="en-US" dirty="0" err="1" smtClean="0">
                <a:solidFill>
                  <a:srgbClr val="0000FF"/>
                </a:solidFill>
                <a:latin typeface="Courier New" pitchFamily="49" charset="0"/>
                <a:cs typeface="Times New Roman" pitchFamily="18" charset="0"/>
              </a:rPr>
              <a:t>mychar</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ourfunction</a:t>
            </a:r>
            <a:r>
              <a:rPr lang="en-US" dirty="0" smtClean="0">
                <a:solidFill>
                  <a:srgbClr val="0000FF"/>
                </a:solidFill>
                <a:latin typeface="Courier New" pitchFamily="49" charset="0"/>
                <a:cs typeface="Times New Roman" pitchFamily="18" charset="0"/>
              </a:rPr>
              <a:t>(long size)</a:t>
            </a:r>
            <a:endParaRPr lang="en-US"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a:buFont typeface="Wingdings" pitchFamily="2" charset="2"/>
              <a:buNone/>
              <a:defRPr/>
            </a:pPr>
            <a:r>
              <a:rPr lang="en-US" sz="2400" dirty="0" smtClean="0">
                <a:cs typeface="Times New Roman" pitchFamily="18" charset="0"/>
              </a:rPr>
              <a:t>The first line specifies a function with three arguments:  type </a:t>
            </a:r>
            <a:r>
              <a:rPr lang="en-US" sz="2400" dirty="0" smtClean="0">
                <a:latin typeface="Courier New" pitchFamily="49" charset="0"/>
                <a:cs typeface="Courier New" pitchFamily="49" charset="0"/>
              </a:rPr>
              <a:t>int</a:t>
            </a:r>
            <a:r>
              <a:rPr lang="en-US" sz="2400" dirty="0" smtClean="0">
                <a:cs typeface="Times New Roman" pitchFamily="18" charset="0"/>
              </a:rPr>
              <a:t> named </a:t>
            </a:r>
            <a:r>
              <a:rPr lang="en-US" sz="2400" dirty="0" smtClean="0">
                <a:latin typeface="Courier New" pitchFamily="49" charset="0"/>
                <a:cs typeface="Courier New" pitchFamily="49" charset="0"/>
              </a:rPr>
              <a:t>x</a:t>
            </a:r>
            <a:r>
              <a:rPr lang="en-US" sz="2400" dirty="0" smtClean="0">
                <a:cs typeface="Times New Roman" pitchFamily="18" charset="0"/>
              </a:rPr>
              <a:t>, type </a:t>
            </a:r>
            <a:r>
              <a:rPr lang="en-US" sz="2400" dirty="0" smtClean="0">
                <a:latin typeface="Courier New" pitchFamily="49" charset="0"/>
                <a:cs typeface="Courier New" pitchFamily="49" charset="0"/>
              </a:rPr>
              <a:t>float</a:t>
            </a:r>
            <a:r>
              <a:rPr lang="en-US" sz="2400" dirty="0" smtClean="0">
                <a:cs typeface="Times New Roman" pitchFamily="18" charset="0"/>
              </a:rPr>
              <a:t> named </a:t>
            </a:r>
            <a:r>
              <a:rPr lang="en-US" sz="2400" dirty="0" smtClean="0">
                <a:latin typeface="Courier New" pitchFamily="49" charset="0"/>
                <a:cs typeface="Courier New" pitchFamily="49" charset="0"/>
              </a:rPr>
              <a:t>y</a:t>
            </a:r>
            <a:r>
              <a:rPr lang="en-US" sz="2400" dirty="0" smtClean="0">
                <a:cs typeface="Times New Roman" pitchFamily="18" charset="0"/>
              </a:rPr>
              <a:t> and type </a:t>
            </a:r>
            <a:r>
              <a:rPr lang="en-US" sz="2400" dirty="0" smtClean="0">
                <a:latin typeface="Courier New" pitchFamily="49" charset="0"/>
                <a:cs typeface="Courier New" pitchFamily="49" charset="0"/>
              </a:rPr>
              <a:t>char</a:t>
            </a:r>
            <a:r>
              <a:rPr lang="en-US" sz="2400" dirty="0" smtClean="0">
                <a:cs typeface="Times New Roman" pitchFamily="18" charset="0"/>
              </a:rPr>
              <a:t> named </a:t>
            </a:r>
            <a:r>
              <a:rPr lang="en-US" sz="2400" dirty="0" smtClean="0">
                <a:latin typeface="Courier New" pitchFamily="49" charset="0"/>
                <a:cs typeface="Courier New" pitchFamily="49" charset="0"/>
              </a:rPr>
              <a:t>z</a:t>
            </a:r>
            <a:r>
              <a:rPr lang="en-US" sz="2400" dirty="0" smtClean="0">
                <a:cs typeface="Times New Roman" pitchFamily="18" charset="0"/>
              </a:rPr>
              <a:t>.</a:t>
            </a:r>
            <a:endParaRPr lang="en-US" sz="2400" dirty="0" smtClean="0"/>
          </a:p>
          <a:p>
            <a:pPr>
              <a:buFont typeface="Wingdings" pitchFamily="2" charset="2"/>
              <a:buNone/>
              <a:defRPr/>
            </a:pPr>
            <a:r>
              <a:rPr lang="en-US" sz="2400" dirty="0" smtClean="0">
                <a:cs typeface="Times New Roman" pitchFamily="18" charset="0"/>
              </a:rPr>
              <a:t>Some functions take no arguments, so the parameter list should be </a:t>
            </a:r>
            <a:r>
              <a:rPr lang="en-US" sz="2400" dirty="0" smtClean="0">
                <a:latin typeface="Courier New" pitchFamily="49" charset="0"/>
                <a:cs typeface="Courier New" pitchFamily="49" charset="0"/>
              </a:rPr>
              <a:t>void</a:t>
            </a:r>
            <a:r>
              <a:rPr lang="en-US" sz="2400" dirty="0" smtClean="0">
                <a:cs typeface="Times New Roman" pitchFamily="18" charset="0"/>
              </a:rPr>
              <a:t> or empty such as,</a:t>
            </a:r>
          </a:p>
          <a:p>
            <a:pPr marL="457200" indent="-457200">
              <a:defRPr/>
            </a:pPr>
            <a:endParaRPr lang="en-US" sz="1400" dirty="0" smtClean="0"/>
          </a:p>
          <a:p>
            <a:pPr marL="1371600" lvl="2" indent="-457200">
              <a:defRPr/>
            </a:pPr>
            <a:r>
              <a:rPr lang="en-US" dirty="0" smtClean="0">
                <a:solidFill>
                  <a:srgbClr val="0000FF"/>
                </a:solidFill>
                <a:latin typeface="Courier New" pitchFamily="49" charset="0"/>
                <a:cs typeface="Times New Roman" pitchFamily="18" charset="0"/>
              </a:rPr>
              <a:t>long </a:t>
            </a:r>
            <a:r>
              <a:rPr lang="en-US" dirty="0" err="1" smtClean="0">
                <a:solidFill>
                  <a:srgbClr val="0000FF"/>
                </a:solidFill>
                <a:latin typeface="Courier New" pitchFamily="49" charset="0"/>
                <a:cs typeface="Times New Roman" pitchFamily="18" charset="0"/>
              </a:rPr>
              <a:t>thefunction</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testfunct</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zerofunct</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eaLnBrk="1" hangingPunct="1">
              <a:defRPr/>
            </a:pPr>
            <a:endParaRPr lang="en-US" dirty="0" smtClean="0"/>
          </a:p>
        </p:txBody>
      </p:sp>
    </p:spTree>
    <p:extLst>
      <p:ext uri="{BB962C8B-B14F-4D97-AF65-F5344CB8AC3E}">
        <p14:creationId xmlns:p14="http://schemas.microsoft.com/office/powerpoint/2010/main" val="1516346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38CA3443-BB66-4E5D-9487-61966B82733D}" type="slidenum">
              <a:rPr lang="en-US" altLang="en-US" sz="1200" b="0" smtClean="0">
                <a:solidFill>
                  <a:schemeClr val="tx1"/>
                </a:solidFill>
              </a:rPr>
              <a:pPr eaLnBrk="1" hangingPunct="1">
                <a:defRPr/>
              </a:pPr>
              <a:t>16</a:t>
            </a:fld>
            <a:endParaRPr lang="en-US" altLang="en-US" sz="1200" b="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smtClean="0"/>
              <a:t>The general form of a function definition </a:t>
            </a:r>
            <a:endParaRPr lang="en-US" dirty="0" smtClean="0"/>
          </a:p>
          <a:p>
            <a:pPr>
              <a:defRPr/>
            </a:pPr>
            <a:r>
              <a:rPr lang="en-US" dirty="0" err="1" smtClean="0"/>
              <a:t>return_type</a:t>
            </a:r>
            <a:r>
              <a:rPr lang="en-US" dirty="0" smtClean="0"/>
              <a:t>  </a:t>
            </a:r>
            <a:r>
              <a:rPr lang="en-US" dirty="0" err="1" smtClean="0"/>
              <a:t>function_name</a:t>
            </a:r>
            <a:r>
              <a:rPr lang="en-US" dirty="0" smtClean="0"/>
              <a:t>(</a:t>
            </a:r>
            <a:r>
              <a:rPr lang="en-US" dirty="0" err="1" smtClean="0"/>
              <a:t>parameter_definition</a:t>
            </a:r>
            <a:r>
              <a:rPr lang="en-US" dirty="0" smtClean="0"/>
              <a:t>)</a:t>
            </a:r>
          </a:p>
          <a:p>
            <a:pPr>
              <a:defRPr/>
            </a:pPr>
            <a:r>
              <a:rPr lang="en-US" dirty="0" smtClean="0"/>
              <a:t>{ </a:t>
            </a:r>
          </a:p>
          <a:p>
            <a:pPr>
              <a:defRPr/>
            </a:pPr>
            <a:r>
              <a:rPr lang="en-US" dirty="0" smtClean="0"/>
              <a:t>	variable declaration;        // local variables</a:t>
            </a:r>
          </a:p>
          <a:p>
            <a:pPr>
              <a:defRPr/>
            </a:pPr>
            <a:r>
              <a:rPr lang="en-US" dirty="0" smtClean="0"/>
              <a:t>	executable statement1;</a:t>
            </a:r>
          </a:p>
          <a:p>
            <a:pPr>
              <a:defRPr/>
            </a:pPr>
            <a:r>
              <a:rPr lang="en-US" dirty="0" smtClean="0"/>
              <a:t>	executable statement2;</a:t>
            </a:r>
          </a:p>
          <a:p>
            <a:pPr>
              <a:defRPr/>
            </a:pPr>
            <a:r>
              <a:rPr lang="en-US" dirty="0" smtClean="0"/>
              <a:t>	.</a:t>
            </a:r>
          </a:p>
          <a:p>
            <a:pPr>
              <a:defRPr/>
            </a:pPr>
            <a:r>
              <a:rPr lang="en-US" dirty="0" smtClean="0"/>
              <a:t>	.</a:t>
            </a:r>
          </a:p>
          <a:p>
            <a:pPr>
              <a:defRPr/>
            </a:pPr>
            <a:r>
              <a:rPr lang="en-US" dirty="0" smtClean="0"/>
              <a:t>	return(expression);    </a:t>
            </a:r>
          </a:p>
          <a:p>
            <a:pPr>
              <a:defRPr/>
            </a:pPr>
            <a:r>
              <a:rPr lang="en-US" dirty="0" smtClean="0"/>
              <a:t>}</a:t>
            </a:r>
          </a:p>
          <a:p>
            <a:pPr>
              <a:defRPr/>
            </a:pPr>
            <a:r>
              <a:rPr lang="en-US" dirty="0" smtClean="0"/>
              <a:t> </a:t>
            </a:r>
          </a:p>
          <a:p>
            <a:pPr>
              <a:defRPr/>
            </a:pPr>
            <a:r>
              <a:rPr lang="en-US" dirty="0" smtClean="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smtClean="0"/>
              <a:t>			</a:t>
            </a:r>
            <a:r>
              <a:rPr lang="en-US" dirty="0" err="1" smtClean="0"/>
              <a:t>Do_nothing</a:t>
            </a:r>
            <a:r>
              <a:rPr lang="en-US" dirty="0" smtClean="0"/>
              <a:t>() {}</a:t>
            </a:r>
          </a:p>
          <a:p>
            <a:pPr>
              <a:defRPr/>
            </a:pPr>
            <a:r>
              <a:rPr lang="en-US" dirty="0" smtClean="0"/>
              <a:t>The return statement is the mechanism for returning a value to the calling function. This is also optional statement. Its absence indicates that no value is being returned to the calling function.</a:t>
            </a:r>
          </a:p>
          <a:p>
            <a:pPr eaLnBrk="1" hangingPunct="1">
              <a:defRPr/>
            </a:pPr>
            <a:endParaRPr lang="en-US" dirty="0" smtClean="0"/>
          </a:p>
          <a:p>
            <a:pPr eaLnBrk="1" hangingPunct="1">
              <a:defRPr/>
            </a:pPr>
            <a:r>
              <a:rPr lang="en-US" dirty="0" smtClean="0">
                <a:cs typeface="Times New Roman" pitchFamily="18" charset="0"/>
              </a:rPr>
              <a:t>Function return type - Specifies the data type that the function should returns to the caller program.  Can be any of C data types: </a:t>
            </a:r>
            <a:r>
              <a:rPr lang="en-US" dirty="0" smtClean="0">
                <a:latin typeface="Courier New" pitchFamily="49" charset="0"/>
                <a:cs typeface="Courier New" pitchFamily="49" charset="0"/>
              </a:rPr>
              <a:t>char</a:t>
            </a:r>
            <a:r>
              <a:rPr lang="en-US" dirty="0" smtClean="0">
                <a:cs typeface="Times New Roman" pitchFamily="18" charset="0"/>
              </a:rPr>
              <a:t>, </a:t>
            </a:r>
            <a:r>
              <a:rPr lang="en-US" dirty="0" smtClean="0">
                <a:latin typeface="Courier New" pitchFamily="49" charset="0"/>
                <a:cs typeface="Courier New" pitchFamily="49" charset="0"/>
              </a:rPr>
              <a:t>float</a:t>
            </a:r>
            <a:r>
              <a:rPr lang="en-US" dirty="0" smtClean="0">
                <a:cs typeface="Times New Roman" pitchFamily="18" charset="0"/>
              </a:rPr>
              <a:t>, </a:t>
            </a:r>
            <a:r>
              <a:rPr lang="en-US" dirty="0" smtClean="0">
                <a:latin typeface="Courier New" pitchFamily="49" charset="0"/>
                <a:cs typeface="Courier New" pitchFamily="49" charset="0"/>
              </a:rPr>
              <a:t>int</a:t>
            </a:r>
            <a:r>
              <a:rPr lang="en-US" dirty="0" smtClean="0">
                <a:cs typeface="Times New Roman" pitchFamily="18" charset="0"/>
              </a:rPr>
              <a:t>, </a:t>
            </a:r>
            <a:r>
              <a:rPr lang="en-US" dirty="0" smtClean="0">
                <a:latin typeface="Courier New" pitchFamily="49" charset="0"/>
                <a:cs typeface="Courier New" pitchFamily="49" charset="0"/>
              </a:rPr>
              <a:t>long</a:t>
            </a:r>
            <a:r>
              <a:rPr lang="en-US" dirty="0" smtClean="0">
                <a:cs typeface="Times New Roman" pitchFamily="18" charset="0"/>
              </a:rPr>
              <a:t>, </a:t>
            </a:r>
            <a:r>
              <a:rPr lang="en-US" dirty="0" smtClean="0">
                <a:latin typeface="Courier New" pitchFamily="49" charset="0"/>
                <a:cs typeface="Courier New" pitchFamily="49" charset="0"/>
              </a:rPr>
              <a:t>double</a:t>
            </a:r>
            <a:r>
              <a:rPr lang="en-US" dirty="0" smtClean="0">
                <a:cs typeface="Times New Roman" pitchFamily="18" charset="0"/>
              </a:rPr>
              <a:t>, pointers etc.  If there is no return value, specify a return type of </a:t>
            </a:r>
            <a:r>
              <a:rPr lang="en-US" dirty="0" smtClean="0">
                <a:latin typeface="Courier New" pitchFamily="49" charset="0"/>
                <a:cs typeface="Courier New" pitchFamily="49" charset="0"/>
              </a:rPr>
              <a:t>void</a:t>
            </a:r>
            <a:r>
              <a:rPr lang="en-US" dirty="0" smtClean="0">
                <a:cs typeface="Times New Roman" pitchFamily="18" charset="0"/>
              </a:rPr>
              <a:t>.</a:t>
            </a:r>
            <a:endParaRPr lang="en-US" dirty="0" smtClean="0"/>
          </a:p>
          <a:p>
            <a:pPr eaLnBrk="1" hangingPunct="1">
              <a:defRPr/>
            </a:pPr>
            <a:endParaRPr lang="en-US" i="1" dirty="0" smtClean="0">
              <a:latin typeface="Arial" panose="020B0604020202020204" pitchFamily="34" charset="0"/>
              <a:ea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Function name</a:t>
            </a:r>
            <a:r>
              <a:rPr lang="en-US" dirty="0" smtClean="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smtClean="0">
              <a:latin typeface="Times New Roman" pitchFamily="18" charset="0"/>
              <a:ea typeface="Times New Roman" pitchFamily="18" charset="0"/>
              <a:cs typeface="Times New Roman" pitchFamily="18" charset="0"/>
            </a:endParaRPr>
          </a:p>
          <a:p>
            <a:pPr eaLnBrk="1" hangingPunct="1">
              <a:defRPr/>
            </a:pPr>
            <a:endParaRPr lang="en-US" i="1" dirty="0" smtClean="0">
              <a:latin typeface="Times New Roman" pitchFamily="18" charset="0"/>
              <a:ea typeface="Times New Roman" pitchFamily="18" charset="0"/>
              <a:cs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Parameter list</a:t>
            </a:r>
            <a:r>
              <a:rPr lang="en-US" dirty="0" smtClean="0">
                <a:latin typeface="Arial" panose="020B0604020202020204" pitchFamily="34" charset="0"/>
                <a:ea typeface="Times New Roman" pitchFamily="18" charset="0"/>
                <a:cs typeface="Arial" panose="020B0604020202020204" pitchFamily="34" charset="0"/>
              </a:rPr>
              <a:t> - Many functions use </a:t>
            </a:r>
            <a:r>
              <a:rPr lang="en-US" u="sng" dirty="0" smtClean="0">
                <a:latin typeface="Arial" panose="020B0604020202020204" pitchFamily="34" charset="0"/>
                <a:ea typeface="Times New Roman" pitchFamily="18" charset="0"/>
                <a:cs typeface="Arial" panose="020B0604020202020204" pitchFamily="34" charset="0"/>
              </a:rPr>
              <a:t>arguments</a:t>
            </a:r>
            <a:r>
              <a:rPr lang="en-US" dirty="0" smtClean="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smtClean="0">
                <a:latin typeface="Arial" panose="020B0604020202020204" pitchFamily="34" charset="0"/>
                <a:ea typeface="Times New Roman" pitchFamily="18" charset="0"/>
                <a:cs typeface="Arial" panose="020B0604020202020204" pitchFamily="34" charset="0"/>
              </a:rPr>
              <a:t>type</a:t>
            </a:r>
            <a:r>
              <a:rPr lang="en-US" dirty="0" smtClean="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smtClean="0">
                <a:latin typeface="Arial" panose="020B0604020202020204" pitchFamily="34" charset="0"/>
                <a:ea typeface="Times New Roman" pitchFamily="18" charset="0"/>
                <a:cs typeface="Arial" panose="020B0604020202020204" pitchFamily="34" charset="0"/>
              </a:rPr>
              <a:t>placeholder</a:t>
            </a:r>
            <a:r>
              <a:rPr lang="en-US" dirty="0" smtClean="0">
                <a:latin typeface="Arial" panose="020B0604020202020204" pitchFamily="34" charset="0"/>
                <a:ea typeface="Times New Roman" pitchFamily="18"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smtClean="0"/>
          </a:p>
          <a:p>
            <a:pPr eaLnBrk="1" hangingPunct="1">
              <a:buFont typeface="Wingdings" pitchFamily="2" charset="2"/>
              <a:buNone/>
              <a:defRPr/>
            </a:pPr>
            <a:r>
              <a:rPr lang="en-US" sz="2400" dirty="0" smtClean="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smtClean="0">
              <a:cs typeface="Times New Roman" pitchFamily="18" charset="0"/>
            </a:endParaRPr>
          </a:p>
          <a:p>
            <a:pPr>
              <a:buFont typeface="Wingdings" pitchFamily="2" charset="2"/>
              <a:buNone/>
              <a:defRPr/>
            </a:pPr>
            <a:r>
              <a:rPr lang="en-US" sz="2400" dirty="0" smtClean="0">
                <a:cs typeface="Times New Roman" pitchFamily="18" charset="0"/>
              </a:rPr>
              <a:t>For example,</a:t>
            </a:r>
          </a:p>
          <a:p>
            <a:pPr marL="457200" indent="-457200">
              <a:defRPr/>
            </a:pPr>
            <a:endParaRPr lang="en-US" sz="1400" dirty="0" smtClean="0">
              <a:cs typeface="Times New Roman" pitchFamily="18"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myfunction</a:t>
            </a:r>
            <a:r>
              <a:rPr lang="en-US" dirty="0" smtClean="0">
                <a:solidFill>
                  <a:srgbClr val="0000FF"/>
                </a:solidFill>
                <a:latin typeface="Courier New" pitchFamily="49" charset="0"/>
                <a:cs typeface="Times New Roman" pitchFamily="18" charset="0"/>
              </a:rPr>
              <a:t>(</a:t>
            </a: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x, float y, char z)</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yourfunction</a:t>
            </a:r>
            <a:r>
              <a:rPr lang="en-US" dirty="0" smtClean="0">
                <a:solidFill>
                  <a:srgbClr val="0000FF"/>
                </a:solidFill>
                <a:latin typeface="Courier New" pitchFamily="49" charset="0"/>
                <a:cs typeface="Times New Roman" pitchFamily="18" charset="0"/>
              </a:rPr>
              <a:t>(float </a:t>
            </a:r>
            <a:r>
              <a:rPr lang="en-US" dirty="0" err="1" smtClean="0">
                <a:solidFill>
                  <a:srgbClr val="0000FF"/>
                </a:solidFill>
                <a:latin typeface="Courier New" pitchFamily="49" charset="0"/>
                <a:cs typeface="Times New Roman" pitchFamily="18" charset="0"/>
              </a:rPr>
              <a:t>myfloat</a:t>
            </a:r>
            <a:r>
              <a:rPr lang="en-US" dirty="0" smtClean="0">
                <a:solidFill>
                  <a:srgbClr val="0000FF"/>
                </a:solidFill>
                <a:latin typeface="Courier New" pitchFamily="49" charset="0"/>
                <a:cs typeface="Times New Roman" pitchFamily="18" charset="0"/>
              </a:rPr>
              <a:t>, char </a:t>
            </a:r>
            <a:r>
              <a:rPr lang="en-US" dirty="0" err="1" smtClean="0">
                <a:solidFill>
                  <a:srgbClr val="0000FF"/>
                </a:solidFill>
                <a:latin typeface="Courier New" pitchFamily="49" charset="0"/>
                <a:cs typeface="Times New Roman" pitchFamily="18" charset="0"/>
              </a:rPr>
              <a:t>mychar</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ourfunction</a:t>
            </a:r>
            <a:r>
              <a:rPr lang="en-US" dirty="0" smtClean="0">
                <a:solidFill>
                  <a:srgbClr val="0000FF"/>
                </a:solidFill>
                <a:latin typeface="Courier New" pitchFamily="49" charset="0"/>
                <a:cs typeface="Times New Roman" pitchFamily="18" charset="0"/>
              </a:rPr>
              <a:t>(long size)</a:t>
            </a:r>
            <a:endParaRPr lang="en-US"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a:buFont typeface="Wingdings" pitchFamily="2" charset="2"/>
              <a:buNone/>
              <a:defRPr/>
            </a:pPr>
            <a:r>
              <a:rPr lang="en-US" sz="2400" dirty="0" smtClean="0">
                <a:cs typeface="Times New Roman" pitchFamily="18" charset="0"/>
              </a:rPr>
              <a:t>The first line specifies a function with three arguments:  type </a:t>
            </a:r>
            <a:r>
              <a:rPr lang="en-US" sz="2400" dirty="0" smtClean="0">
                <a:latin typeface="Courier New" pitchFamily="49" charset="0"/>
                <a:cs typeface="Courier New" pitchFamily="49" charset="0"/>
              </a:rPr>
              <a:t>int</a:t>
            </a:r>
            <a:r>
              <a:rPr lang="en-US" sz="2400" dirty="0" smtClean="0">
                <a:cs typeface="Times New Roman" pitchFamily="18" charset="0"/>
              </a:rPr>
              <a:t> named </a:t>
            </a:r>
            <a:r>
              <a:rPr lang="en-US" sz="2400" dirty="0" smtClean="0">
                <a:latin typeface="Courier New" pitchFamily="49" charset="0"/>
                <a:cs typeface="Courier New" pitchFamily="49" charset="0"/>
              </a:rPr>
              <a:t>x</a:t>
            </a:r>
            <a:r>
              <a:rPr lang="en-US" sz="2400" dirty="0" smtClean="0">
                <a:cs typeface="Times New Roman" pitchFamily="18" charset="0"/>
              </a:rPr>
              <a:t>, type </a:t>
            </a:r>
            <a:r>
              <a:rPr lang="en-US" sz="2400" dirty="0" smtClean="0">
                <a:latin typeface="Courier New" pitchFamily="49" charset="0"/>
                <a:cs typeface="Courier New" pitchFamily="49" charset="0"/>
              </a:rPr>
              <a:t>float</a:t>
            </a:r>
            <a:r>
              <a:rPr lang="en-US" sz="2400" dirty="0" smtClean="0">
                <a:cs typeface="Times New Roman" pitchFamily="18" charset="0"/>
              </a:rPr>
              <a:t> named </a:t>
            </a:r>
            <a:r>
              <a:rPr lang="en-US" sz="2400" dirty="0" smtClean="0">
                <a:latin typeface="Courier New" pitchFamily="49" charset="0"/>
                <a:cs typeface="Courier New" pitchFamily="49" charset="0"/>
              </a:rPr>
              <a:t>y</a:t>
            </a:r>
            <a:r>
              <a:rPr lang="en-US" sz="2400" dirty="0" smtClean="0">
                <a:cs typeface="Times New Roman" pitchFamily="18" charset="0"/>
              </a:rPr>
              <a:t> and type </a:t>
            </a:r>
            <a:r>
              <a:rPr lang="en-US" sz="2400" dirty="0" smtClean="0">
                <a:latin typeface="Courier New" pitchFamily="49" charset="0"/>
                <a:cs typeface="Courier New" pitchFamily="49" charset="0"/>
              </a:rPr>
              <a:t>char</a:t>
            </a:r>
            <a:r>
              <a:rPr lang="en-US" sz="2400" dirty="0" smtClean="0">
                <a:cs typeface="Times New Roman" pitchFamily="18" charset="0"/>
              </a:rPr>
              <a:t> named </a:t>
            </a:r>
            <a:r>
              <a:rPr lang="en-US" sz="2400" dirty="0" smtClean="0">
                <a:latin typeface="Courier New" pitchFamily="49" charset="0"/>
                <a:cs typeface="Courier New" pitchFamily="49" charset="0"/>
              </a:rPr>
              <a:t>z</a:t>
            </a:r>
            <a:r>
              <a:rPr lang="en-US" sz="2400" dirty="0" smtClean="0">
                <a:cs typeface="Times New Roman" pitchFamily="18" charset="0"/>
              </a:rPr>
              <a:t>.</a:t>
            </a:r>
            <a:endParaRPr lang="en-US" sz="2400" dirty="0" smtClean="0"/>
          </a:p>
          <a:p>
            <a:pPr>
              <a:buFont typeface="Wingdings" pitchFamily="2" charset="2"/>
              <a:buNone/>
              <a:defRPr/>
            </a:pPr>
            <a:r>
              <a:rPr lang="en-US" sz="2400" dirty="0" smtClean="0">
                <a:cs typeface="Times New Roman" pitchFamily="18" charset="0"/>
              </a:rPr>
              <a:t>Some functions take no arguments, so the parameter list should be </a:t>
            </a:r>
            <a:r>
              <a:rPr lang="en-US" sz="2400" dirty="0" smtClean="0">
                <a:latin typeface="Courier New" pitchFamily="49" charset="0"/>
                <a:cs typeface="Courier New" pitchFamily="49" charset="0"/>
              </a:rPr>
              <a:t>void</a:t>
            </a:r>
            <a:r>
              <a:rPr lang="en-US" sz="2400" dirty="0" smtClean="0">
                <a:cs typeface="Times New Roman" pitchFamily="18" charset="0"/>
              </a:rPr>
              <a:t> or empty such as,</a:t>
            </a:r>
          </a:p>
          <a:p>
            <a:pPr marL="457200" indent="-457200">
              <a:defRPr/>
            </a:pPr>
            <a:endParaRPr lang="en-US" sz="1400" dirty="0" smtClean="0"/>
          </a:p>
          <a:p>
            <a:pPr marL="1371600" lvl="2" indent="-457200">
              <a:defRPr/>
            </a:pPr>
            <a:r>
              <a:rPr lang="en-US" dirty="0" smtClean="0">
                <a:solidFill>
                  <a:srgbClr val="0000FF"/>
                </a:solidFill>
                <a:latin typeface="Courier New" pitchFamily="49" charset="0"/>
                <a:cs typeface="Times New Roman" pitchFamily="18" charset="0"/>
              </a:rPr>
              <a:t>long </a:t>
            </a:r>
            <a:r>
              <a:rPr lang="en-US" dirty="0" err="1" smtClean="0">
                <a:solidFill>
                  <a:srgbClr val="0000FF"/>
                </a:solidFill>
                <a:latin typeface="Courier New" pitchFamily="49" charset="0"/>
                <a:cs typeface="Times New Roman" pitchFamily="18" charset="0"/>
              </a:rPr>
              <a:t>thefunction</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testfunct</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zerofunct</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eaLnBrk="1" hangingPunct="1">
              <a:defRPr/>
            </a:pPr>
            <a:endParaRPr lang="en-US" dirty="0" smtClean="0"/>
          </a:p>
        </p:txBody>
      </p:sp>
    </p:spTree>
    <p:extLst>
      <p:ext uri="{BB962C8B-B14F-4D97-AF65-F5344CB8AC3E}">
        <p14:creationId xmlns:p14="http://schemas.microsoft.com/office/powerpoint/2010/main" val="3805035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38CA3443-BB66-4E5D-9487-61966B82733D}" type="slidenum">
              <a:rPr lang="en-US" altLang="en-US" sz="1200" b="0" smtClean="0">
                <a:solidFill>
                  <a:schemeClr val="tx1"/>
                </a:solidFill>
              </a:rPr>
              <a:pPr eaLnBrk="1" hangingPunct="1">
                <a:defRPr/>
              </a:pPr>
              <a:t>17</a:t>
            </a:fld>
            <a:endParaRPr lang="en-US" altLang="en-US" sz="1200" b="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smtClean="0"/>
              <a:t>The general form of a function definition </a:t>
            </a:r>
            <a:endParaRPr lang="en-US" dirty="0" smtClean="0"/>
          </a:p>
          <a:p>
            <a:pPr>
              <a:defRPr/>
            </a:pPr>
            <a:r>
              <a:rPr lang="en-US" dirty="0" err="1" smtClean="0"/>
              <a:t>return_type</a:t>
            </a:r>
            <a:r>
              <a:rPr lang="en-US" dirty="0" smtClean="0"/>
              <a:t>  </a:t>
            </a:r>
            <a:r>
              <a:rPr lang="en-US" dirty="0" err="1" smtClean="0"/>
              <a:t>function_name</a:t>
            </a:r>
            <a:r>
              <a:rPr lang="en-US" dirty="0" smtClean="0"/>
              <a:t>(</a:t>
            </a:r>
            <a:r>
              <a:rPr lang="en-US" dirty="0" err="1" smtClean="0"/>
              <a:t>parameter_definition</a:t>
            </a:r>
            <a:r>
              <a:rPr lang="en-US" dirty="0" smtClean="0"/>
              <a:t>)</a:t>
            </a:r>
          </a:p>
          <a:p>
            <a:pPr>
              <a:defRPr/>
            </a:pPr>
            <a:r>
              <a:rPr lang="en-US" dirty="0" smtClean="0"/>
              <a:t>{ </a:t>
            </a:r>
          </a:p>
          <a:p>
            <a:pPr>
              <a:defRPr/>
            </a:pPr>
            <a:r>
              <a:rPr lang="en-US" dirty="0" smtClean="0"/>
              <a:t>	variable declaration;        // local variables</a:t>
            </a:r>
          </a:p>
          <a:p>
            <a:pPr>
              <a:defRPr/>
            </a:pPr>
            <a:r>
              <a:rPr lang="en-US" dirty="0" smtClean="0"/>
              <a:t>	executable statement1;</a:t>
            </a:r>
          </a:p>
          <a:p>
            <a:pPr>
              <a:defRPr/>
            </a:pPr>
            <a:r>
              <a:rPr lang="en-US" dirty="0" smtClean="0"/>
              <a:t>	executable statement2;</a:t>
            </a:r>
          </a:p>
          <a:p>
            <a:pPr>
              <a:defRPr/>
            </a:pPr>
            <a:r>
              <a:rPr lang="en-US" dirty="0" smtClean="0"/>
              <a:t>	.</a:t>
            </a:r>
          </a:p>
          <a:p>
            <a:pPr>
              <a:defRPr/>
            </a:pPr>
            <a:r>
              <a:rPr lang="en-US" dirty="0" smtClean="0"/>
              <a:t>	.</a:t>
            </a:r>
          </a:p>
          <a:p>
            <a:pPr>
              <a:defRPr/>
            </a:pPr>
            <a:r>
              <a:rPr lang="en-US" dirty="0" smtClean="0"/>
              <a:t>	return(expression);    </a:t>
            </a:r>
          </a:p>
          <a:p>
            <a:pPr>
              <a:defRPr/>
            </a:pPr>
            <a:r>
              <a:rPr lang="en-US" dirty="0" smtClean="0"/>
              <a:t>}</a:t>
            </a:r>
          </a:p>
          <a:p>
            <a:pPr>
              <a:defRPr/>
            </a:pPr>
            <a:r>
              <a:rPr lang="en-US" dirty="0" smtClean="0"/>
              <a:t> </a:t>
            </a:r>
          </a:p>
          <a:p>
            <a:pPr>
              <a:defRPr/>
            </a:pPr>
            <a:r>
              <a:rPr lang="en-US" dirty="0" smtClean="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smtClean="0"/>
              <a:t>			</a:t>
            </a:r>
            <a:r>
              <a:rPr lang="en-US" dirty="0" err="1" smtClean="0"/>
              <a:t>Do_nothing</a:t>
            </a:r>
            <a:r>
              <a:rPr lang="en-US" dirty="0" smtClean="0"/>
              <a:t>() {}</a:t>
            </a:r>
          </a:p>
          <a:p>
            <a:pPr>
              <a:defRPr/>
            </a:pPr>
            <a:r>
              <a:rPr lang="en-US" dirty="0" smtClean="0"/>
              <a:t>The return statement is the mechanism for returning a value to the calling function. This is also optional statement. Its absence indicates that no value is being returned to the calling function.</a:t>
            </a:r>
          </a:p>
          <a:p>
            <a:pPr eaLnBrk="1" hangingPunct="1">
              <a:defRPr/>
            </a:pPr>
            <a:endParaRPr lang="en-US" dirty="0" smtClean="0"/>
          </a:p>
          <a:p>
            <a:pPr eaLnBrk="1" hangingPunct="1">
              <a:defRPr/>
            </a:pPr>
            <a:r>
              <a:rPr lang="en-US" dirty="0" smtClean="0">
                <a:cs typeface="Times New Roman" pitchFamily="18" charset="0"/>
              </a:rPr>
              <a:t>Function return type - Specifies the data type that the function should returns to the caller program.  Can be any of C data types: </a:t>
            </a:r>
            <a:r>
              <a:rPr lang="en-US" dirty="0" smtClean="0">
                <a:latin typeface="Courier New" pitchFamily="49" charset="0"/>
                <a:cs typeface="Courier New" pitchFamily="49" charset="0"/>
              </a:rPr>
              <a:t>char</a:t>
            </a:r>
            <a:r>
              <a:rPr lang="en-US" dirty="0" smtClean="0">
                <a:cs typeface="Times New Roman" pitchFamily="18" charset="0"/>
              </a:rPr>
              <a:t>, </a:t>
            </a:r>
            <a:r>
              <a:rPr lang="en-US" dirty="0" smtClean="0">
                <a:latin typeface="Courier New" pitchFamily="49" charset="0"/>
                <a:cs typeface="Courier New" pitchFamily="49" charset="0"/>
              </a:rPr>
              <a:t>float</a:t>
            </a:r>
            <a:r>
              <a:rPr lang="en-US" dirty="0" smtClean="0">
                <a:cs typeface="Times New Roman" pitchFamily="18" charset="0"/>
              </a:rPr>
              <a:t>, </a:t>
            </a:r>
            <a:r>
              <a:rPr lang="en-US" dirty="0" smtClean="0">
                <a:latin typeface="Courier New" pitchFamily="49" charset="0"/>
                <a:cs typeface="Courier New" pitchFamily="49" charset="0"/>
              </a:rPr>
              <a:t>int</a:t>
            </a:r>
            <a:r>
              <a:rPr lang="en-US" dirty="0" smtClean="0">
                <a:cs typeface="Times New Roman" pitchFamily="18" charset="0"/>
              </a:rPr>
              <a:t>, </a:t>
            </a:r>
            <a:r>
              <a:rPr lang="en-US" dirty="0" smtClean="0">
                <a:latin typeface="Courier New" pitchFamily="49" charset="0"/>
                <a:cs typeface="Courier New" pitchFamily="49" charset="0"/>
              </a:rPr>
              <a:t>long</a:t>
            </a:r>
            <a:r>
              <a:rPr lang="en-US" dirty="0" smtClean="0">
                <a:cs typeface="Times New Roman" pitchFamily="18" charset="0"/>
              </a:rPr>
              <a:t>, </a:t>
            </a:r>
            <a:r>
              <a:rPr lang="en-US" dirty="0" smtClean="0">
                <a:latin typeface="Courier New" pitchFamily="49" charset="0"/>
                <a:cs typeface="Courier New" pitchFamily="49" charset="0"/>
              </a:rPr>
              <a:t>double</a:t>
            </a:r>
            <a:r>
              <a:rPr lang="en-US" dirty="0" smtClean="0">
                <a:cs typeface="Times New Roman" pitchFamily="18" charset="0"/>
              </a:rPr>
              <a:t>, pointers etc.  If there is no return value, specify a return type of </a:t>
            </a:r>
            <a:r>
              <a:rPr lang="en-US" dirty="0" smtClean="0">
                <a:latin typeface="Courier New" pitchFamily="49" charset="0"/>
                <a:cs typeface="Courier New" pitchFamily="49" charset="0"/>
              </a:rPr>
              <a:t>void</a:t>
            </a:r>
            <a:r>
              <a:rPr lang="en-US" dirty="0" smtClean="0">
                <a:cs typeface="Times New Roman" pitchFamily="18" charset="0"/>
              </a:rPr>
              <a:t>.</a:t>
            </a:r>
            <a:endParaRPr lang="en-US" dirty="0" smtClean="0"/>
          </a:p>
          <a:p>
            <a:pPr eaLnBrk="1" hangingPunct="1">
              <a:defRPr/>
            </a:pPr>
            <a:endParaRPr lang="en-US" i="1" dirty="0" smtClean="0">
              <a:latin typeface="Arial" panose="020B0604020202020204" pitchFamily="34" charset="0"/>
              <a:ea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Function name</a:t>
            </a:r>
            <a:r>
              <a:rPr lang="en-US" dirty="0" smtClean="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smtClean="0">
              <a:latin typeface="Times New Roman" pitchFamily="18" charset="0"/>
              <a:ea typeface="Times New Roman" pitchFamily="18" charset="0"/>
              <a:cs typeface="Times New Roman" pitchFamily="18" charset="0"/>
            </a:endParaRPr>
          </a:p>
          <a:p>
            <a:pPr eaLnBrk="1" hangingPunct="1">
              <a:defRPr/>
            </a:pPr>
            <a:endParaRPr lang="en-US" i="1" dirty="0" smtClean="0">
              <a:latin typeface="Times New Roman" pitchFamily="18" charset="0"/>
              <a:ea typeface="Times New Roman" pitchFamily="18" charset="0"/>
              <a:cs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Parameter list</a:t>
            </a:r>
            <a:r>
              <a:rPr lang="en-US" dirty="0" smtClean="0">
                <a:latin typeface="Arial" panose="020B0604020202020204" pitchFamily="34" charset="0"/>
                <a:ea typeface="Times New Roman" pitchFamily="18" charset="0"/>
                <a:cs typeface="Arial" panose="020B0604020202020204" pitchFamily="34" charset="0"/>
              </a:rPr>
              <a:t> - Many functions use </a:t>
            </a:r>
            <a:r>
              <a:rPr lang="en-US" u="sng" dirty="0" smtClean="0">
                <a:latin typeface="Arial" panose="020B0604020202020204" pitchFamily="34" charset="0"/>
                <a:ea typeface="Times New Roman" pitchFamily="18" charset="0"/>
                <a:cs typeface="Arial" panose="020B0604020202020204" pitchFamily="34" charset="0"/>
              </a:rPr>
              <a:t>arguments</a:t>
            </a:r>
            <a:r>
              <a:rPr lang="en-US" dirty="0" smtClean="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smtClean="0">
                <a:latin typeface="Arial" panose="020B0604020202020204" pitchFamily="34" charset="0"/>
                <a:ea typeface="Times New Roman" pitchFamily="18" charset="0"/>
                <a:cs typeface="Arial" panose="020B0604020202020204" pitchFamily="34" charset="0"/>
              </a:rPr>
              <a:t>type</a:t>
            </a:r>
            <a:r>
              <a:rPr lang="en-US" dirty="0" smtClean="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smtClean="0">
                <a:latin typeface="Arial" panose="020B0604020202020204" pitchFamily="34" charset="0"/>
                <a:ea typeface="Times New Roman" pitchFamily="18" charset="0"/>
                <a:cs typeface="Arial" panose="020B0604020202020204" pitchFamily="34" charset="0"/>
              </a:rPr>
              <a:t>placeholder</a:t>
            </a:r>
            <a:r>
              <a:rPr lang="en-US" dirty="0" smtClean="0">
                <a:latin typeface="Arial" panose="020B0604020202020204" pitchFamily="34" charset="0"/>
                <a:ea typeface="Times New Roman" pitchFamily="18"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smtClean="0"/>
          </a:p>
          <a:p>
            <a:pPr eaLnBrk="1" hangingPunct="1">
              <a:buFont typeface="Wingdings" pitchFamily="2" charset="2"/>
              <a:buNone/>
              <a:defRPr/>
            </a:pPr>
            <a:r>
              <a:rPr lang="en-US" sz="2400" dirty="0" smtClean="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smtClean="0">
              <a:cs typeface="Times New Roman" pitchFamily="18" charset="0"/>
            </a:endParaRPr>
          </a:p>
          <a:p>
            <a:pPr>
              <a:buFont typeface="Wingdings" pitchFamily="2" charset="2"/>
              <a:buNone/>
              <a:defRPr/>
            </a:pPr>
            <a:r>
              <a:rPr lang="en-US" sz="2400" dirty="0" smtClean="0">
                <a:cs typeface="Times New Roman" pitchFamily="18" charset="0"/>
              </a:rPr>
              <a:t>For example,</a:t>
            </a:r>
          </a:p>
          <a:p>
            <a:pPr marL="457200" indent="-457200">
              <a:defRPr/>
            </a:pPr>
            <a:endParaRPr lang="en-US" sz="1400" dirty="0" smtClean="0">
              <a:cs typeface="Times New Roman" pitchFamily="18"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myfunction</a:t>
            </a:r>
            <a:r>
              <a:rPr lang="en-US" dirty="0" smtClean="0">
                <a:solidFill>
                  <a:srgbClr val="0000FF"/>
                </a:solidFill>
                <a:latin typeface="Courier New" pitchFamily="49" charset="0"/>
                <a:cs typeface="Times New Roman" pitchFamily="18" charset="0"/>
              </a:rPr>
              <a:t>(</a:t>
            </a: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x, float y, char z)</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yourfunction</a:t>
            </a:r>
            <a:r>
              <a:rPr lang="en-US" dirty="0" smtClean="0">
                <a:solidFill>
                  <a:srgbClr val="0000FF"/>
                </a:solidFill>
                <a:latin typeface="Courier New" pitchFamily="49" charset="0"/>
                <a:cs typeface="Times New Roman" pitchFamily="18" charset="0"/>
              </a:rPr>
              <a:t>(float </a:t>
            </a:r>
            <a:r>
              <a:rPr lang="en-US" dirty="0" err="1" smtClean="0">
                <a:solidFill>
                  <a:srgbClr val="0000FF"/>
                </a:solidFill>
                <a:latin typeface="Courier New" pitchFamily="49" charset="0"/>
                <a:cs typeface="Times New Roman" pitchFamily="18" charset="0"/>
              </a:rPr>
              <a:t>myfloat</a:t>
            </a:r>
            <a:r>
              <a:rPr lang="en-US" dirty="0" smtClean="0">
                <a:solidFill>
                  <a:srgbClr val="0000FF"/>
                </a:solidFill>
                <a:latin typeface="Courier New" pitchFamily="49" charset="0"/>
                <a:cs typeface="Times New Roman" pitchFamily="18" charset="0"/>
              </a:rPr>
              <a:t>, char </a:t>
            </a:r>
            <a:r>
              <a:rPr lang="en-US" dirty="0" err="1" smtClean="0">
                <a:solidFill>
                  <a:srgbClr val="0000FF"/>
                </a:solidFill>
                <a:latin typeface="Courier New" pitchFamily="49" charset="0"/>
                <a:cs typeface="Times New Roman" pitchFamily="18" charset="0"/>
              </a:rPr>
              <a:t>mychar</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ourfunction</a:t>
            </a:r>
            <a:r>
              <a:rPr lang="en-US" dirty="0" smtClean="0">
                <a:solidFill>
                  <a:srgbClr val="0000FF"/>
                </a:solidFill>
                <a:latin typeface="Courier New" pitchFamily="49" charset="0"/>
                <a:cs typeface="Times New Roman" pitchFamily="18" charset="0"/>
              </a:rPr>
              <a:t>(long size)</a:t>
            </a:r>
            <a:endParaRPr lang="en-US"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a:buFont typeface="Wingdings" pitchFamily="2" charset="2"/>
              <a:buNone/>
              <a:defRPr/>
            </a:pPr>
            <a:r>
              <a:rPr lang="en-US" sz="2400" dirty="0" smtClean="0">
                <a:cs typeface="Times New Roman" pitchFamily="18" charset="0"/>
              </a:rPr>
              <a:t>The first line specifies a function with three arguments:  type </a:t>
            </a:r>
            <a:r>
              <a:rPr lang="en-US" sz="2400" dirty="0" smtClean="0">
                <a:latin typeface="Courier New" pitchFamily="49" charset="0"/>
                <a:cs typeface="Courier New" pitchFamily="49" charset="0"/>
              </a:rPr>
              <a:t>int</a:t>
            </a:r>
            <a:r>
              <a:rPr lang="en-US" sz="2400" dirty="0" smtClean="0">
                <a:cs typeface="Times New Roman" pitchFamily="18" charset="0"/>
              </a:rPr>
              <a:t> named </a:t>
            </a:r>
            <a:r>
              <a:rPr lang="en-US" sz="2400" dirty="0" smtClean="0">
                <a:latin typeface="Courier New" pitchFamily="49" charset="0"/>
                <a:cs typeface="Courier New" pitchFamily="49" charset="0"/>
              </a:rPr>
              <a:t>x</a:t>
            </a:r>
            <a:r>
              <a:rPr lang="en-US" sz="2400" dirty="0" smtClean="0">
                <a:cs typeface="Times New Roman" pitchFamily="18" charset="0"/>
              </a:rPr>
              <a:t>, type </a:t>
            </a:r>
            <a:r>
              <a:rPr lang="en-US" sz="2400" dirty="0" smtClean="0">
                <a:latin typeface="Courier New" pitchFamily="49" charset="0"/>
                <a:cs typeface="Courier New" pitchFamily="49" charset="0"/>
              </a:rPr>
              <a:t>float</a:t>
            </a:r>
            <a:r>
              <a:rPr lang="en-US" sz="2400" dirty="0" smtClean="0">
                <a:cs typeface="Times New Roman" pitchFamily="18" charset="0"/>
              </a:rPr>
              <a:t> named </a:t>
            </a:r>
            <a:r>
              <a:rPr lang="en-US" sz="2400" dirty="0" smtClean="0">
                <a:latin typeface="Courier New" pitchFamily="49" charset="0"/>
                <a:cs typeface="Courier New" pitchFamily="49" charset="0"/>
              </a:rPr>
              <a:t>y</a:t>
            </a:r>
            <a:r>
              <a:rPr lang="en-US" sz="2400" dirty="0" smtClean="0">
                <a:cs typeface="Times New Roman" pitchFamily="18" charset="0"/>
              </a:rPr>
              <a:t> and type </a:t>
            </a:r>
            <a:r>
              <a:rPr lang="en-US" sz="2400" dirty="0" smtClean="0">
                <a:latin typeface="Courier New" pitchFamily="49" charset="0"/>
                <a:cs typeface="Courier New" pitchFamily="49" charset="0"/>
              </a:rPr>
              <a:t>char</a:t>
            </a:r>
            <a:r>
              <a:rPr lang="en-US" sz="2400" dirty="0" smtClean="0">
                <a:cs typeface="Times New Roman" pitchFamily="18" charset="0"/>
              </a:rPr>
              <a:t> named </a:t>
            </a:r>
            <a:r>
              <a:rPr lang="en-US" sz="2400" dirty="0" smtClean="0">
                <a:latin typeface="Courier New" pitchFamily="49" charset="0"/>
                <a:cs typeface="Courier New" pitchFamily="49" charset="0"/>
              </a:rPr>
              <a:t>z</a:t>
            </a:r>
            <a:r>
              <a:rPr lang="en-US" sz="2400" dirty="0" smtClean="0">
                <a:cs typeface="Times New Roman" pitchFamily="18" charset="0"/>
              </a:rPr>
              <a:t>.</a:t>
            </a:r>
            <a:endParaRPr lang="en-US" sz="2400" dirty="0" smtClean="0"/>
          </a:p>
          <a:p>
            <a:pPr>
              <a:buFont typeface="Wingdings" pitchFamily="2" charset="2"/>
              <a:buNone/>
              <a:defRPr/>
            </a:pPr>
            <a:r>
              <a:rPr lang="en-US" sz="2400" dirty="0" smtClean="0">
                <a:cs typeface="Times New Roman" pitchFamily="18" charset="0"/>
              </a:rPr>
              <a:t>Some functions take no arguments, so the parameter list should be </a:t>
            </a:r>
            <a:r>
              <a:rPr lang="en-US" sz="2400" dirty="0" smtClean="0">
                <a:latin typeface="Courier New" pitchFamily="49" charset="0"/>
                <a:cs typeface="Courier New" pitchFamily="49" charset="0"/>
              </a:rPr>
              <a:t>void</a:t>
            </a:r>
            <a:r>
              <a:rPr lang="en-US" sz="2400" dirty="0" smtClean="0">
                <a:cs typeface="Times New Roman" pitchFamily="18" charset="0"/>
              </a:rPr>
              <a:t> or empty such as,</a:t>
            </a:r>
          </a:p>
          <a:p>
            <a:pPr marL="457200" indent="-457200">
              <a:defRPr/>
            </a:pPr>
            <a:endParaRPr lang="en-US" sz="1400" dirty="0" smtClean="0"/>
          </a:p>
          <a:p>
            <a:pPr marL="1371600" lvl="2" indent="-457200">
              <a:defRPr/>
            </a:pPr>
            <a:r>
              <a:rPr lang="en-US" dirty="0" smtClean="0">
                <a:solidFill>
                  <a:srgbClr val="0000FF"/>
                </a:solidFill>
                <a:latin typeface="Courier New" pitchFamily="49" charset="0"/>
                <a:cs typeface="Times New Roman" pitchFamily="18" charset="0"/>
              </a:rPr>
              <a:t>long </a:t>
            </a:r>
            <a:r>
              <a:rPr lang="en-US" dirty="0" err="1" smtClean="0">
                <a:solidFill>
                  <a:srgbClr val="0000FF"/>
                </a:solidFill>
                <a:latin typeface="Courier New" pitchFamily="49" charset="0"/>
                <a:cs typeface="Times New Roman" pitchFamily="18" charset="0"/>
              </a:rPr>
              <a:t>thefunction</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testfunct</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zerofunct</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eaLnBrk="1" hangingPunct="1">
              <a:defRPr/>
            </a:pPr>
            <a:endParaRPr lang="en-US" dirty="0" smtClean="0"/>
          </a:p>
        </p:txBody>
      </p:sp>
    </p:spTree>
    <p:extLst>
      <p:ext uri="{BB962C8B-B14F-4D97-AF65-F5344CB8AC3E}">
        <p14:creationId xmlns:p14="http://schemas.microsoft.com/office/powerpoint/2010/main" val="244774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304800"/>
            <a:ext cx="20574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4800"/>
            <a:ext cx="60198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487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43008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548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727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31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750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2956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225021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3400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3315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11788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91540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017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1738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6906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92431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36867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9489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26AD4033-809B-4729-A444-4374E78AD023}" type="datetime1">
              <a:rPr lang="en-US" smtClean="0"/>
              <a:pPr/>
              <a:t>11/17/2014</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101/102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a:t>
            </a:fld>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2DC4B449-88A4-4D9F-8676-438C471CD2FD}" type="datetime1">
              <a:rPr lang="en-US" smtClean="0"/>
              <a:pPr/>
              <a:t>11/17/2014</a:t>
            </a:fld>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101/102                          Department of CSE</a:t>
            </a:r>
            <a:endParaRPr lang="en-US" dirty="0"/>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3386E-A365-472D-ADC8-090874087C72}"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9045FC-418D-4D8B-A615-91440DF24690}" type="datetime1">
              <a:rPr lang="en-US" smtClean="0"/>
              <a:pPr/>
              <a:t>11/17/2014</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0CA4E1-01D0-4D6E-A279-95A1E828052F}" type="datetime1">
              <a:rPr lang="en-US" smtClean="0"/>
              <a:pPr/>
              <a:t>11/17/2014</a:t>
            </a:fld>
            <a:endParaRPr lang="en-US"/>
          </a:p>
        </p:txBody>
      </p:sp>
      <p:sp>
        <p:nvSpPr>
          <p:cNvPr id="8" name="Footer Placeholder 7"/>
          <p:cNvSpPr>
            <a:spLocks noGrp="1"/>
          </p:cNvSpPr>
          <p:nvPr>
            <p:ph type="ftr" sz="quarter" idx="11"/>
          </p:nvPr>
        </p:nvSpPr>
        <p:spPr/>
        <p:txBody>
          <a:bodyPr/>
          <a:lstStyle/>
          <a:p>
            <a:r>
              <a:rPr lang="en-US" smtClean="0"/>
              <a:t>CSE 101/102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BA5CDC-598D-416E-945C-8F87C1048864}" type="datetime1">
              <a:rPr lang="en-US" smtClean="0"/>
              <a:pPr/>
              <a:t>11/17/2014</a:t>
            </a:fld>
            <a:endParaRPr lang="en-US"/>
          </a:p>
        </p:txBody>
      </p:sp>
      <p:sp>
        <p:nvSpPr>
          <p:cNvPr id="4" name="Footer Placeholder 3"/>
          <p:cNvSpPr>
            <a:spLocks noGrp="1"/>
          </p:cNvSpPr>
          <p:nvPr>
            <p:ph type="ftr" sz="quarter" idx="11"/>
          </p:nvPr>
        </p:nvSpPr>
        <p:spPr/>
        <p:txBody>
          <a:bodyPr/>
          <a:lstStyle/>
          <a:p>
            <a:r>
              <a:rPr lang="en-US" smtClean="0"/>
              <a:t>CSE 101/102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061E3-6161-4CF5-B0F7-8BE73221100C}" type="datetime1">
              <a:rPr lang="en-US" smtClean="0"/>
              <a:pPr/>
              <a:t>11/17/2014</a:t>
            </a:fld>
            <a:endParaRPr lang="en-US"/>
          </a:p>
        </p:txBody>
      </p:sp>
      <p:sp>
        <p:nvSpPr>
          <p:cNvPr id="3" name="Footer Placeholder 2"/>
          <p:cNvSpPr>
            <a:spLocks noGrp="1"/>
          </p:cNvSpPr>
          <p:nvPr>
            <p:ph type="ftr" sz="quarter" idx="11"/>
          </p:nvPr>
        </p:nvSpPr>
        <p:spPr/>
        <p:txBody>
          <a:bodyPr/>
          <a:lstStyle/>
          <a:p>
            <a:r>
              <a:rPr lang="en-US" smtClean="0"/>
              <a:t>CSE 101/102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979F3A-29F1-4AA5-8C14-FC91FDE3F96F}" type="datetime1">
              <a:rPr lang="en-US" smtClean="0"/>
              <a:pPr/>
              <a:t>11/17/2014</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0D5FC-FC86-4947-A2A8-1CACA2930817}" type="datetime1">
              <a:rPr lang="en-US" smtClean="0"/>
              <a:pPr/>
              <a:t>11/17/2014</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11C50A-E77B-426D-B9C0-B60087C10DF6}"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BFB56-B646-458F-BAEF-897F1E60EAC4}" type="datetime1">
              <a:rPr lang="en-US" smtClean="0"/>
              <a:pPr/>
              <a:t>11/17/2014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DD5A169-435F-4F81-B601-AA9866D22C60}" type="datetimeFigureOut">
              <a:rPr lang="en-US">
                <a:solidFill>
                  <a:prstClr val="black">
                    <a:tint val="75000"/>
                  </a:prstClr>
                </a:solidFill>
              </a:rPr>
              <a:pPr>
                <a:defRPr/>
              </a:pPr>
              <a:t>11/17/2014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DD0AD05-1B22-4085-9DAF-821C9143A3BD}" type="slidenum">
              <a:rPr lang="en-US"/>
              <a:pPr/>
              <a:t>‹#›</a:t>
            </a:fld>
            <a:endParaRPr lang="en-US"/>
          </a:p>
        </p:txBody>
      </p:sp>
    </p:spTree>
    <p:extLst>
      <p:ext uri="{BB962C8B-B14F-4D97-AF65-F5344CB8AC3E}">
        <p14:creationId xmlns:p14="http://schemas.microsoft.com/office/powerpoint/2010/main" val="42646104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FD34B1-E2EF-4BAC-A3BF-378071FB6282}" type="datetimeFigureOut">
              <a:rPr lang="en-US">
                <a:solidFill>
                  <a:prstClr val="black">
                    <a:tint val="75000"/>
                  </a:prstClr>
                </a:solidFill>
              </a:rPr>
              <a:pPr>
                <a:defRPr/>
              </a:pPr>
              <a:t>11/17/2014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7A83C7C-CB28-49E0-87E1-C958DE4B9410}" type="slidenum">
              <a:rPr lang="en-US"/>
              <a:pPr/>
              <a:t>‹#›</a:t>
            </a:fld>
            <a:endParaRPr lang="en-US"/>
          </a:p>
        </p:txBody>
      </p:sp>
    </p:spTree>
    <p:extLst>
      <p:ext uri="{BB962C8B-B14F-4D97-AF65-F5344CB8AC3E}">
        <p14:creationId xmlns:p14="http://schemas.microsoft.com/office/powerpoint/2010/main" val="37213905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EEE7889-53F2-45E7-AA7D-72C5D5B38248}" type="datetimeFigureOut">
              <a:rPr lang="en-US">
                <a:solidFill>
                  <a:prstClr val="black">
                    <a:tint val="75000"/>
                  </a:prstClr>
                </a:solidFill>
              </a:rPr>
              <a:pPr>
                <a:defRPr/>
              </a:pPr>
              <a:t>11/17/2014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80E896EE-4B4E-4DBE-B88E-D2A7186D80FA}" type="slidenum">
              <a:rPr lang="en-US"/>
              <a:pPr/>
              <a:t>‹#›</a:t>
            </a:fld>
            <a:endParaRPr lang="en-US"/>
          </a:p>
        </p:txBody>
      </p:sp>
    </p:spTree>
    <p:extLst>
      <p:ext uri="{BB962C8B-B14F-4D97-AF65-F5344CB8AC3E}">
        <p14:creationId xmlns:p14="http://schemas.microsoft.com/office/powerpoint/2010/main" val="252399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71D0DEB-4BB5-4878-85B0-6324AC884795}" type="datetimeFigureOut">
              <a:rPr lang="en-US">
                <a:solidFill>
                  <a:prstClr val="black">
                    <a:tint val="75000"/>
                  </a:prstClr>
                </a:solidFill>
              </a:rPr>
              <a:pPr>
                <a:defRPr/>
              </a:pPr>
              <a:t>11/17/2014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9283B445-9625-4EA0-838E-BD5CD912C1F2}" type="slidenum">
              <a:rPr lang="en-US"/>
              <a:pPr/>
              <a:t>‹#›</a:t>
            </a:fld>
            <a:endParaRPr lang="en-US"/>
          </a:p>
        </p:txBody>
      </p:sp>
    </p:spTree>
    <p:extLst>
      <p:ext uri="{BB962C8B-B14F-4D97-AF65-F5344CB8AC3E}">
        <p14:creationId xmlns:p14="http://schemas.microsoft.com/office/powerpoint/2010/main" val="417073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CA449EA-1562-44F4-A6F3-0B59F12C86AA}" type="datetimeFigureOut">
              <a:rPr lang="en-US">
                <a:solidFill>
                  <a:prstClr val="black">
                    <a:tint val="75000"/>
                  </a:prstClr>
                </a:solidFill>
              </a:rPr>
              <a:pPr>
                <a:defRPr/>
              </a:pPr>
              <a:t>11/17/2014</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D77B4F62-E983-439E-9176-09D5867F1075}" type="slidenum">
              <a:rPr lang="en-US"/>
              <a:pPr/>
              <a:t>‹#›</a:t>
            </a:fld>
            <a:endParaRPr lang="en-US"/>
          </a:p>
        </p:txBody>
      </p:sp>
    </p:spTree>
    <p:extLst>
      <p:ext uri="{BB962C8B-B14F-4D97-AF65-F5344CB8AC3E}">
        <p14:creationId xmlns:p14="http://schemas.microsoft.com/office/powerpoint/2010/main" val="37001340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740D6B5-B7BC-4E19-A1A3-0AEBD279C151}" type="datetimeFigureOut">
              <a:rPr lang="en-US">
                <a:solidFill>
                  <a:prstClr val="black">
                    <a:tint val="75000"/>
                  </a:prstClr>
                </a:solidFill>
              </a:rPr>
              <a:pPr>
                <a:defRPr/>
              </a:pPr>
              <a:t>11/17/2014</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675860B0-2134-437C-A5D9-38BA9F92DAB7}" type="slidenum">
              <a:rPr lang="en-US"/>
              <a:pPr/>
              <a:t>‹#›</a:t>
            </a:fld>
            <a:endParaRPr lang="en-US"/>
          </a:p>
        </p:txBody>
      </p:sp>
    </p:spTree>
    <p:extLst>
      <p:ext uri="{BB962C8B-B14F-4D97-AF65-F5344CB8AC3E}">
        <p14:creationId xmlns:p14="http://schemas.microsoft.com/office/powerpoint/2010/main" val="15215244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941DF09-38D9-4B4E-AE5C-052C1249C210}" type="datetimeFigureOut">
              <a:rPr lang="en-US">
                <a:solidFill>
                  <a:prstClr val="black">
                    <a:tint val="75000"/>
                  </a:prstClr>
                </a:solidFill>
              </a:rPr>
              <a:pPr>
                <a:defRPr/>
              </a:pPr>
              <a:t>11/17/2014</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CA8F81FF-D11D-475D-AE84-AA68E571D9AA}" type="slidenum">
              <a:rPr lang="en-US"/>
              <a:pPr/>
              <a:t>‹#›</a:t>
            </a:fld>
            <a:endParaRPr lang="en-US"/>
          </a:p>
        </p:txBody>
      </p:sp>
    </p:spTree>
    <p:extLst>
      <p:ext uri="{BB962C8B-B14F-4D97-AF65-F5344CB8AC3E}">
        <p14:creationId xmlns:p14="http://schemas.microsoft.com/office/powerpoint/2010/main" val="38986531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EB680E5-1DE2-49C4-AE70-27B1E83CB5EA}" type="datetimeFigureOut">
              <a:rPr lang="en-US">
                <a:solidFill>
                  <a:prstClr val="black">
                    <a:tint val="75000"/>
                  </a:prstClr>
                </a:solidFill>
              </a:rPr>
              <a:pPr>
                <a:defRPr/>
              </a:pPr>
              <a:t>11/17/2014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DC097189-6965-4945-8085-65E9818C8857}" type="slidenum">
              <a:rPr lang="en-US"/>
              <a:pPr/>
              <a:t>‹#›</a:t>
            </a:fld>
            <a:endParaRPr lang="en-US"/>
          </a:p>
        </p:txBody>
      </p:sp>
    </p:spTree>
    <p:extLst>
      <p:ext uri="{BB962C8B-B14F-4D97-AF65-F5344CB8AC3E}">
        <p14:creationId xmlns:p14="http://schemas.microsoft.com/office/powerpoint/2010/main" val="38400371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792FC4-95FE-4206-B549-0826A390CC4B}" type="datetimeFigureOut">
              <a:rPr lang="en-US">
                <a:solidFill>
                  <a:prstClr val="black">
                    <a:tint val="75000"/>
                  </a:prstClr>
                </a:solidFill>
              </a:rPr>
              <a:pPr>
                <a:defRPr/>
              </a:pPr>
              <a:t>11/17/2014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084141B-61AB-40BB-AC2D-5B7DFD31F671}" type="slidenum">
              <a:rPr lang="en-US"/>
              <a:pPr/>
              <a:t>‹#›</a:t>
            </a:fld>
            <a:endParaRPr lang="en-US"/>
          </a:p>
        </p:txBody>
      </p:sp>
    </p:spTree>
    <p:extLst>
      <p:ext uri="{BB962C8B-B14F-4D97-AF65-F5344CB8AC3E}">
        <p14:creationId xmlns:p14="http://schemas.microsoft.com/office/powerpoint/2010/main" val="1815947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1DB95D9-B455-4BBB-B335-A6A2020255A5}" type="datetimeFigureOut">
              <a:rPr lang="en-US">
                <a:solidFill>
                  <a:prstClr val="black">
                    <a:tint val="75000"/>
                  </a:prstClr>
                </a:solidFill>
              </a:rPr>
              <a:pPr>
                <a:defRPr/>
              </a:pPr>
              <a:t>11/17/2014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9D2AB27E-550C-43FB-B4BF-10FA8362242C}" type="slidenum">
              <a:rPr lang="en-US"/>
              <a:pPr/>
              <a:t>‹#›</a:t>
            </a:fld>
            <a:endParaRPr lang="en-US"/>
          </a:p>
        </p:txBody>
      </p:sp>
    </p:spTree>
    <p:extLst>
      <p:ext uri="{BB962C8B-B14F-4D97-AF65-F5344CB8AC3E}">
        <p14:creationId xmlns:p14="http://schemas.microsoft.com/office/powerpoint/2010/main" val="16017257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5330E3-33D3-44D7-B25C-2904CF08CA07}" type="datetimeFigureOut">
              <a:rPr lang="en-US">
                <a:solidFill>
                  <a:prstClr val="black">
                    <a:tint val="75000"/>
                  </a:prstClr>
                </a:solidFill>
              </a:rPr>
              <a:pPr>
                <a:defRPr/>
              </a:pPr>
              <a:t>11/17/2014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E2DD3C83-E9E2-4EFC-8884-AF678F6AA872}" type="slidenum">
              <a:rPr lang="en-US"/>
              <a:pPr/>
              <a:t>‹#›</a:t>
            </a:fld>
            <a:endParaRPr lang="en-US"/>
          </a:p>
        </p:txBody>
      </p:sp>
    </p:spTree>
    <p:extLst>
      <p:ext uri="{BB962C8B-B14F-4D97-AF65-F5344CB8AC3E}">
        <p14:creationId xmlns:p14="http://schemas.microsoft.com/office/powerpoint/2010/main" val="41542501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B6E3216-87A2-44A9-B8E9-B912429EE3F2}" type="datetimeFigureOut">
              <a:rPr lang="en-US">
                <a:solidFill>
                  <a:prstClr val="black">
                    <a:tint val="75000"/>
                  </a:prstClr>
                </a:solidFill>
              </a:rPr>
              <a:pPr>
                <a:defRPr/>
              </a:pPr>
              <a:t>11/17/2014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1D2530B0-51BE-4DA6-ABD5-A6BD49C98E7A}" type="slidenum">
              <a:rPr lang="en-US"/>
              <a:pPr/>
              <a:t>‹#›</a:t>
            </a:fld>
            <a:endParaRPr lang="en-US"/>
          </a:p>
        </p:txBody>
      </p:sp>
    </p:spTree>
    <p:extLst>
      <p:ext uri="{BB962C8B-B14F-4D97-AF65-F5344CB8AC3E}">
        <p14:creationId xmlns:p14="http://schemas.microsoft.com/office/powerpoint/2010/main" val="34553810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39E4442-71EB-41E6-8C2A-78670AB08E98}" type="datetimeFigureOut">
              <a:rPr lang="en-US">
                <a:solidFill>
                  <a:prstClr val="black">
                    <a:tint val="75000"/>
                  </a:prstClr>
                </a:solidFill>
              </a:rPr>
              <a:pPr>
                <a:defRPr/>
              </a:pPr>
              <a:t>11/17/2014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9FE506C5-E387-4D1E-AC7C-C05FEAD4EDC0}" type="slidenum">
              <a:rPr lang="en-US"/>
              <a:pPr/>
              <a:t>‹#›</a:t>
            </a:fld>
            <a:endParaRPr lang="en-US"/>
          </a:p>
        </p:txBody>
      </p:sp>
    </p:spTree>
    <p:extLst>
      <p:ext uri="{BB962C8B-B14F-4D97-AF65-F5344CB8AC3E}">
        <p14:creationId xmlns:p14="http://schemas.microsoft.com/office/powerpoint/2010/main" val="41801322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535FC72-2191-4C05-A867-8757ACC77D84}" type="datetimeFigureOut">
              <a:rPr lang="en-US">
                <a:solidFill>
                  <a:prstClr val="black">
                    <a:tint val="75000"/>
                  </a:prstClr>
                </a:solidFill>
              </a:rPr>
              <a:pPr>
                <a:defRPr/>
              </a:pPr>
              <a:t>11/17/2014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AB69876A-0672-49EE-AFAA-05E94CF48C1D}" type="slidenum">
              <a:rPr lang="en-US"/>
              <a:pPr/>
              <a:t>‹#›</a:t>
            </a:fld>
            <a:endParaRPr lang="en-US"/>
          </a:p>
        </p:txBody>
      </p:sp>
    </p:spTree>
    <p:extLst>
      <p:ext uri="{BB962C8B-B14F-4D97-AF65-F5344CB8AC3E}">
        <p14:creationId xmlns:p14="http://schemas.microsoft.com/office/powerpoint/2010/main" val="370977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9FFD46C-8F64-4BD8-898C-2B717DF6CE41}" type="datetimeFigureOut">
              <a:rPr lang="en-US">
                <a:solidFill>
                  <a:prstClr val="black">
                    <a:tint val="75000"/>
                  </a:prstClr>
                </a:solidFill>
              </a:rPr>
              <a:pPr>
                <a:defRPr/>
              </a:pPr>
              <a:t>11/17/2014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A9E012D9-6FDA-4551-B4E1-14112CF7ECC4}" type="slidenum">
              <a:rPr lang="en-US"/>
              <a:pPr/>
              <a:t>‹#›</a:t>
            </a:fld>
            <a:endParaRPr lang="en-US"/>
          </a:p>
        </p:txBody>
      </p:sp>
    </p:spTree>
    <p:extLst>
      <p:ext uri="{BB962C8B-B14F-4D97-AF65-F5344CB8AC3E}">
        <p14:creationId xmlns:p14="http://schemas.microsoft.com/office/powerpoint/2010/main" val="16584463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22CD501-93BD-4892-BEC2-26AD36CA869D}" type="datetimeFigureOut">
              <a:rPr lang="en-US">
                <a:solidFill>
                  <a:prstClr val="black">
                    <a:tint val="75000"/>
                  </a:prstClr>
                </a:solidFill>
              </a:rPr>
              <a:pPr>
                <a:defRPr/>
              </a:pPr>
              <a:t>11/17/2014</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62F83C5B-9820-4CAB-B389-60E623457863}" type="slidenum">
              <a:rPr lang="en-US"/>
              <a:pPr/>
              <a:t>‹#›</a:t>
            </a:fld>
            <a:endParaRPr lang="en-US"/>
          </a:p>
        </p:txBody>
      </p:sp>
    </p:spTree>
    <p:extLst>
      <p:ext uri="{BB962C8B-B14F-4D97-AF65-F5344CB8AC3E}">
        <p14:creationId xmlns:p14="http://schemas.microsoft.com/office/powerpoint/2010/main" val="784598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498E808-9803-4D9A-9DE8-9AE799F720AC}" type="datetimeFigureOut">
              <a:rPr lang="en-US">
                <a:solidFill>
                  <a:prstClr val="black">
                    <a:tint val="75000"/>
                  </a:prstClr>
                </a:solidFill>
              </a:rPr>
              <a:pPr>
                <a:defRPr/>
              </a:pPr>
              <a:t>11/17/2014</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0B650A17-0AD1-4E38-9A1B-31F3AE2994B6}" type="slidenum">
              <a:rPr lang="en-US"/>
              <a:pPr/>
              <a:t>‹#›</a:t>
            </a:fld>
            <a:endParaRPr lang="en-US"/>
          </a:p>
        </p:txBody>
      </p:sp>
    </p:spTree>
    <p:extLst>
      <p:ext uri="{BB962C8B-B14F-4D97-AF65-F5344CB8AC3E}">
        <p14:creationId xmlns:p14="http://schemas.microsoft.com/office/powerpoint/2010/main" val="39663856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4C62073-9E47-449F-B8BE-CEB36FB92B3D}" type="datetimeFigureOut">
              <a:rPr lang="en-US">
                <a:solidFill>
                  <a:prstClr val="black">
                    <a:tint val="75000"/>
                  </a:prstClr>
                </a:solidFill>
              </a:rPr>
              <a:pPr>
                <a:defRPr/>
              </a:pPr>
              <a:t>11/17/2014</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4AA9EF6D-655C-4A05-B0C6-AC6780136B29}" type="slidenum">
              <a:rPr lang="en-US"/>
              <a:pPr/>
              <a:t>‹#›</a:t>
            </a:fld>
            <a:endParaRPr lang="en-US"/>
          </a:p>
        </p:txBody>
      </p:sp>
    </p:spTree>
    <p:extLst>
      <p:ext uri="{BB962C8B-B14F-4D97-AF65-F5344CB8AC3E}">
        <p14:creationId xmlns:p14="http://schemas.microsoft.com/office/powerpoint/2010/main" val="31603197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DE6A2C3-E195-4143-B2CA-E4DEFC44B0FA}" type="datetimeFigureOut">
              <a:rPr lang="en-US">
                <a:solidFill>
                  <a:prstClr val="black">
                    <a:tint val="75000"/>
                  </a:prstClr>
                </a:solidFill>
              </a:rPr>
              <a:pPr>
                <a:defRPr/>
              </a:pPr>
              <a:t>11/17/2014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E75573C8-A827-41D2-9BB7-BB7A472B6EFE}" type="slidenum">
              <a:rPr lang="en-US"/>
              <a:pPr/>
              <a:t>‹#›</a:t>
            </a:fld>
            <a:endParaRPr lang="en-US"/>
          </a:p>
        </p:txBody>
      </p:sp>
    </p:spTree>
    <p:extLst>
      <p:ext uri="{BB962C8B-B14F-4D97-AF65-F5344CB8AC3E}">
        <p14:creationId xmlns:p14="http://schemas.microsoft.com/office/powerpoint/2010/main" val="1710653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F0437B1-C2A8-48D1-AEA0-C5D2FC830442}" type="datetimeFigureOut">
              <a:rPr lang="en-US">
                <a:solidFill>
                  <a:prstClr val="black">
                    <a:tint val="75000"/>
                  </a:prstClr>
                </a:solidFill>
              </a:rPr>
              <a:pPr>
                <a:defRPr/>
              </a:pPr>
              <a:t>11/17/2014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3A37F91F-DDF0-4440-8138-FD74E0085615}" type="slidenum">
              <a:rPr lang="en-US"/>
              <a:pPr/>
              <a:t>‹#›</a:t>
            </a:fld>
            <a:endParaRPr lang="en-US"/>
          </a:p>
        </p:txBody>
      </p:sp>
    </p:spTree>
    <p:extLst>
      <p:ext uri="{BB962C8B-B14F-4D97-AF65-F5344CB8AC3E}">
        <p14:creationId xmlns:p14="http://schemas.microsoft.com/office/powerpoint/2010/main" val="17168539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CEF1ED1-3D6B-4AB3-B1A3-C9DE74DE0B0F}" type="datetimeFigureOut">
              <a:rPr lang="en-US">
                <a:solidFill>
                  <a:prstClr val="black">
                    <a:tint val="75000"/>
                  </a:prstClr>
                </a:solidFill>
              </a:rPr>
              <a:pPr>
                <a:defRPr/>
              </a:pPr>
              <a:t>11/17/2014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14C88B9B-33B3-4DEE-8EE0-2BDD204EA062}" type="slidenum">
              <a:rPr lang="en-US"/>
              <a:pPr/>
              <a:t>‹#›</a:t>
            </a:fld>
            <a:endParaRPr lang="en-US"/>
          </a:p>
        </p:txBody>
      </p:sp>
    </p:spTree>
    <p:extLst>
      <p:ext uri="{BB962C8B-B14F-4D97-AF65-F5344CB8AC3E}">
        <p14:creationId xmlns:p14="http://schemas.microsoft.com/office/powerpoint/2010/main" val="6295859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8EC381B-DF53-44A3-8D86-D3CE28AC229F}" type="datetimeFigureOut">
              <a:rPr lang="en-US">
                <a:solidFill>
                  <a:prstClr val="black">
                    <a:tint val="75000"/>
                  </a:prstClr>
                </a:solidFill>
              </a:rPr>
              <a:pPr>
                <a:defRPr/>
              </a:pPr>
              <a:t>11/17/2014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95D8D23B-12CC-41F0-BC07-495015A59565}" type="slidenum">
              <a:rPr lang="en-US"/>
              <a:pPr/>
              <a:t>‹#›</a:t>
            </a:fld>
            <a:endParaRPr lang="en-US"/>
          </a:p>
        </p:txBody>
      </p:sp>
    </p:spTree>
    <p:extLst>
      <p:ext uri="{BB962C8B-B14F-4D97-AF65-F5344CB8AC3E}">
        <p14:creationId xmlns:p14="http://schemas.microsoft.com/office/powerpoint/2010/main" val="29840914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zh-TW">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77B2D2A-A0BB-4F76-BB50-F2CE8B66C17D}"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1481121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zh-TW">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C37AAE7-0A2B-4A6C-8299-CCBF4A49851C}"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61905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zh-TW">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2D1123D-FEBB-4C9B-B6E4-E9474BED8EAA}"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15445629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TW">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zh-TW">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E74CDCA-F395-4D10-AAA8-72B390C1B1D4}"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3322244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TW">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zh-TW">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63A9008E-7B39-4D35-9E08-B11F8919A0AE}"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9996178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TW">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zh-TW">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E9ED83DC-FD1E-4312-81CA-DFB1DFCB3D9E}"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9057472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TW">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zh-TW">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9F16CDB-208D-46B7-B2A5-E1D667CAF74E}"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5959607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zh-TW">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9E3B9ED-C46F-4266-AB4D-57C153C9C455}"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7164435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zh-TW">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1A75EB7-E5C6-47E4-B4A9-098673A38901}"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9495405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zh-TW">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B816129-F1C1-4FFA-A1D5-04BBE089B90C}"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63354070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zh-TW">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48D3E3-90DE-4ED0-AE7E-D3FE9222F418}"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7295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C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Lst>
  <p:hf sldNum="0"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defRPr>
      </a:lvl2pPr>
      <a:lvl3pPr algn="ctr" rtl="0" eaLnBrk="0" fontAlgn="base" hangingPunct="0">
        <a:spcBef>
          <a:spcPct val="0"/>
        </a:spcBef>
        <a:spcAft>
          <a:spcPct val="0"/>
        </a:spcAft>
        <a:defRPr sz="4400">
          <a:solidFill>
            <a:schemeClr val="bg1"/>
          </a:solidFill>
          <a:latin typeface="Times New Roman" pitchFamily="18" charset="0"/>
        </a:defRPr>
      </a:lvl3pPr>
      <a:lvl4pPr algn="ctr" rtl="0" eaLnBrk="0" fontAlgn="base" hangingPunct="0">
        <a:spcBef>
          <a:spcPct val="0"/>
        </a:spcBef>
        <a:spcAft>
          <a:spcPct val="0"/>
        </a:spcAft>
        <a:defRPr sz="4400">
          <a:solidFill>
            <a:schemeClr val="bg1"/>
          </a:solidFill>
          <a:latin typeface="Times New Roman" pitchFamily="18" charset="0"/>
        </a:defRPr>
      </a:lvl4pPr>
      <a:lvl5pPr algn="ctr" rtl="0" eaLnBrk="0" fontAlgn="base" hangingPunct="0">
        <a:spcBef>
          <a:spcPct val="0"/>
        </a:spcBef>
        <a:spcAft>
          <a:spcPct val="0"/>
        </a:spcAft>
        <a:defRPr sz="4400">
          <a:solidFill>
            <a:schemeClr val="bg1"/>
          </a:solidFill>
          <a:latin typeface="Times New Roman" pitchFamily="18" charset="0"/>
        </a:defRPr>
      </a:lvl5pPr>
      <a:lvl6pPr marL="457200" algn="ctr" rtl="0" fontAlgn="base">
        <a:spcBef>
          <a:spcPct val="0"/>
        </a:spcBef>
        <a:spcAft>
          <a:spcPct val="0"/>
        </a:spcAft>
        <a:defRPr sz="4400">
          <a:solidFill>
            <a:schemeClr val="bg1"/>
          </a:solidFill>
          <a:latin typeface="Times New Roman" pitchFamily="18" charset="0"/>
        </a:defRPr>
      </a:lvl6pPr>
      <a:lvl7pPr marL="914400" algn="ctr" rtl="0" fontAlgn="base">
        <a:spcBef>
          <a:spcPct val="0"/>
        </a:spcBef>
        <a:spcAft>
          <a:spcPct val="0"/>
        </a:spcAft>
        <a:defRPr sz="4400">
          <a:solidFill>
            <a:schemeClr val="bg1"/>
          </a:solidFill>
          <a:latin typeface="Times New Roman" pitchFamily="18" charset="0"/>
        </a:defRPr>
      </a:lvl7pPr>
      <a:lvl8pPr marL="1371600" algn="ctr" rtl="0" fontAlgn="base">
        <a:spcBef>
          <a:spcPct val="0"/>
        </a:spcBef>
        <a:spcAft>
          <a:spcPct val="0"/>
        </a:spcAft>
        <a:defRPr sz="4400">
          <a:solidFill>
            <a:schemeClr val="bg1"/>
          </a:solidFill>
          <a:latin typeface="Times New Roman" pitchFamily="18" charset="0"/>
        </a:defRPr>
      </a:lvl8pPr>
      <a:lvl9pPr marL="1828800" algn="ctr" rtl="0" fontAlgn="base">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96B66C0E-FD14-452D-A3D4-FB64C336514A}" type="datetime1">
              <a:rPr lang="en-US" smtClean="0"/>
              <a:pPr/>
              <a:t>11/17/2014</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101/102                          Department of CSE</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Lst>
  <p:timing>
    <p:tnLst>
      <p:par>
        <p:cTn id="1" dur="indefinite" restart="never" nodeType="tmRoot"/>
      </p:par>
    </p:tnLst>
  </p:timing>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7DF22BD-982F-4EA6-BE8C-AA967627AF05}" type="datetimeFigureOut">
              <a:rPr lang="en-US">
                <a:solidFill>
                  <a:prstClr val="black">
                    <a:tint val="75000"/>
                  </a:prstClr>
                </a:solidFill>
              </a:rPr>
              <a:pPr>
                <a:defRPr/>
              </a:pPr>
              <a:t>11/17/2014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A1FCE822-8CA0-4106-A0B8-E850EF34FACC}" type="slidenum">
              <a:rPr lang="en-US" smtClean="0">
                <a:cs typeface="Arial" panose="020B0604020202020204" pitchFamily="34" charset="0"/>
              </a:rPr>
              <a:pPr/>
              <a:t>‹#›</a:t>
            </a:fld>
            <a:endParaRPr lang="en-US" smtClean="0">
              <a:cs typeface="Arial" panose="020B0604020202020204" pitchFamily="34" charset="0"/>
            </a:endParaRPr>
          </a:p>
        </p:txBody>
      </p:sp>
    </p:spTree>
    <p:extLst>
      <p:ext uri="{BB962C8B-B14F-4D97-AF65-F5344CB8AC3E}">
        <p14:creationId xmlns:p14="http://schemas.microsoft.com/office/powerpoint/2010/main" val="897898202"/>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22A8FAE-F085-490B-8AB9-EC71C09C3BB6}" type="datetimeFigureOut">
              <a:rPr lang="en-US">
                <a:solidFill>
                  <a:prstClr val="black">
                    <a:tint val="75000"/>
                  </a:prstClr>
                </a:solidFill>
              </a:rPr>
              <a:pPr>
                <a:defRPr/>
              </a:pPr>
              <a:t>11/17/2014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810F2BE3-31CD-4D00-A237-C015FE93D833}" type="slidenum">
              <a:rPr lang="en-US" smtClean="0">
                <a:cs typeface="Arial" panose="020B0604020202020204" pitchFamily="34" charset="0"/>
              </a:rPr>
              <a:pPr/>
              <a:t>‹#›</a:t>
            </a:fld>
            <a:endParaRPr lang="en-US" smtClean="0">
              <a:cs typeface="Arial" panose="020B0604020202020204" pitchFamily="34" charset="0"/>
            </a:endParaRPr>
          </a:p>
        </p:txBody>
      </p:sp>
    </p:spTree>
    <p:extLst>
      <p:ext uri="{BB962C8B-B14F-4D97-AF65-F5344CB8AC3E}">
        <p14:creationId xmlns:p14="http://schemas.microsoft.com/office/powerpoint/2010/main" val="534899089"/>
      </p:ext>
    </p:extLst>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a:lvl1pPr>
          </a:lstStyle>
          <a:p>
            <a:endParaRPr lang="en-US" altLang="zh-TW" sz="1400" smtClean="0">
              <a:solidFill>
                <a:srgbClr val="000000"/>
              </a:solidFill>
              <a:latin typeface="Arial" panose="020B0604020202020204" pitchFamily="34"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a:lvl1pPr>
          </a:lstStyle>
          <a:p>
            <a:endParaRPr lang="en-US" altLang="zh-TW" sz="1400" smtClean="0">
              <a:solidFill>
                <a:srgbClr val="000000"/>
              </a:solidFill>
              <a:latin typeface="Arial" panose="020B0604020202020204" pitchFamily="34"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a:lvl1pPr>
          </a:lstStyle>
          <a:p>
            <a:fld id="{F93870EE-AF27-498A-B864-F30DF997782E}" type="slidenum">
              <a:rPr lang="en-US" altLang="zh-TW" sz="1400" smtClean="0">
                <a:solidFill>
                  <a:srgbClr val="000000"/>
                </a:solidFill>
                <a:latin typeface="Arial" panose="020B0604020202020204" pitchFamily="34" charset="0"/>
              </a:rPr>
              <a:pPr/>
              <a:t>‹#›</a:t>
            </a:fld>
            <a:endParaRPr lang="en-US" altLang="zh-TW" sz="140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65084975"/>
      </p:ext>
    </p:extLst>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202" r:id="rId7"/>
    <p:sldLayoutId id="2147484203" r:id="rId8"/>
    <p:sldLayoutId id="2147484204" r:id="rId9"/>
    <p:sldLayoutId id="2147484205" r:id="rId10"/>
    <p:sldLayoutId id="2147484206"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2pPr>
      <a:lvl3pPr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3pPr>
      <a:lvl4pPr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4pPr>
      <a:lvl5pPr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PMingLiU" panose="02020500000000000000" pitchFamily="18" charset="-120"/>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4.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4.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905000"/>
            <a:ext cx="8001000" cy="1470025"/>
          </a:xfrm>
        </p:spPr>
        <p:txBody>
          <a:bodyPr>
            <a:normAutofit/>
          </a:bodyPr>
          <a:lstStyle/>
          <a:p>
            <a:pPr algn="ctr" eaLnBrk="1" hangingPunct="1"/>
            <a:r>
              <a:rPr lang="en-US" sz="3200" b="1" spc="1200" dirty="0" smtClean="0">
                <a:latin typeface="+mn-lt"/>
              </a:rPr>
              <a:t>Classes and Objects</a:t>
            </a:r>
            <a:endParaRPr lang="en-US" sz="3200" b="1" spc="1200" dirty="0" smtClean="0">
              <a:solidFill>
                <a:srgbClr val="FF0000"/>
              </a:solidFill>
              <a:latin typeface="Arial Rounded MT Bol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0955" y="1066800"/>
            <a:ext cx="7924800" cy="4524315"/>
          </a:xfrm>
          <a:prstGeom prst="rect">
            <a:avLst/>
          </a:prstGeom>
          <a:noFill/>
        </p:spPr>
        <p:txBody>
          <a:bodyPr wrap="square" rtlCol="0">
            <a:spAutoFit/>
          </a:bodyPr>
          <a:lstStyle/>
          <a:p>
            <a:r>
              <a:rPr lang="en-US" dirty="0" smtClean="0"/>
              <a:t>Define a Class to represent a bank account. Include the following members:</a:t>
            </a:r>
          </a:p>
          <a:p>
            <a:r>
              <a:rPr lang="en-US" dirty="0" smtClean="0"/>
              <a:t>Data members</a:t>
            </a:r>
          </a:p>
          <a:p>
            <a:pPr marL="457200" indent="-457200">
              <a:buAutoNum type="arabicPeriod"/>
            </a:pPr>
            <a:r>
              <a:rPr lang="en-US" dirty="0" smtClean="0"/>
              <a:t>Name of the </a:t>
            </a:r>
            <a:r>
              <a:rPr lang="en-US" dirty="0" err="1" smtClean="0"/>
              <a:t>depositer</a:t>
            </a:r>
            <a:endParaRPr lang="en-US" dirty="0" smtClean="0"/>
          </a:p>
          <a:p>
            <a:pPr marL="457200" indent="-457200">
              <a:buAutoNum type="arabicPeriod"/>
            </a:pPr>
            <a:r>
              <a:rPr lang="en-US" dirty="0" smtClean="0"/>
              <a:t>Account number</a:t>
            </a:r>
          </a:p>
          <a:p>
            <a:pPr marL="457200" indent="-457200">
              <a:buAutoNum type="arabicPeriod"/>
            </a:pPr>
            <a:r>
              <a:rPr lang="en-US" dirty="0" smtClean="0"/>
              <a:t>Type of account</a:t>
            </a:r>
          </a:p>
          <a:p>
            <a:pPr marL="457200" indent="-457200">
              <a:buAutoNum type="arabicPeriod"/>
            </a:pPr>
            <a:r>
              <a:rPr lang="en-US" dirty="0" smtClean="0"/>
              <a:t>Balance amount in the account</a:t>
            </a:r>
          </a:p>
          <a:p>
            <a:r>
              <a:rPr lang="en-US" dirty="0" smtClean="0"/>
              <a:t>Member functions</a:t>
            </a:r>
          </a:p>
          <a:p>
            <a:pPr marL="457200" indent="-457200">
              <a:buAutoNum type="arabicPeriod"/>
            </a:pPr>
            <a:r>
              <a:rPr lang="en-US" dirty="0" smtClean="0"/>
              <a:t>To assign initial value</a:t>
            </a:r>
          </a:p>
          <a:p>
            <a:pPr marL="457200" indent="-457200">
              <a:buAutoNum type="arabicPeriod"/>
            </a:pPr>
            <a:r>
              <a:rPr lang="en-US" dirty="0" smtClean="0"/>
              <a:t>To deposit an amount</a:t>
            </a:r>
          </a:p>
          <a:p>
            <a:pPr marL="457200" indent="-457200">
              <a:buAutoNum type="arabicPeriod"/>
            </a:pPr>
            <a:r>
              <a:rPr lang="en-US" dirty="0" smtClean="0"/>
              <a:t>To withdraw an amount after checking the balance</a:t>
            </a:r>
          </a:p>
          <a:p>
            <a:pPr marL="457200" indent="-457200">
              <a:buAutoNum type="arabicPeriod"/>
            </a:pPr>
            <a:r>
              <a:rPr lang="en-US" dirty="0" smtClean="0"/>
              <a:t>To display name and balance</a:t>
            </a:r>
            <a:endParaRPr lang="en-US" dirty="0"/>
          </a:p>
        </p:txBody>
      </p:sp>
      <p:sp>
        <p:nvSpPr>
          <p:cNvPr id="3" name="TextBox 2"/>
          <p:cNvSpPr txBox="1"/>
          <p:nvPr/>
        </p:nvSpPr>
        <p:spPr>
          <a:xfrm>
            <a:off x="1524000" y="381000"/>
            <a:ext cx="6705600" cy="461665"/>
          </a:xfrm>
          <a:prstGeom prst="rect">
            <a:avLst/>
          </a:prstGeom>
          <a:noFill/>
        </p:spPr>
        <p:txBody>
          <a:bodyPr wrap="square" rtlCol="0">
            <a:spAutoFit/>
          </a:bodyPr>
          <a:lstStyle/>
          <a:p>
            <a:r>
              <a:rPr lang="en-US" dirty="0" smtClean="0"/>
              <a:t>Problem Statement</a:t>
            </a:r>
            <a:endParaRPr lang="en-US" dirty="0"/>
          </a:p>
        </p:txBody>
      </p:sp>
    </p:spTree>
    <p:extLst>
      <p:ext uri="{BB962C8B-B14F-4D97-AF65-F5344CB8AC3E}">
        <p14:creationId xmlns:p14="http://schemas.microsoft.com/office/powerpoint/2010/main" val="2071172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bwMode="auto">
          <a:xfrm>
            <a:off x="1219200" y="1066800"/>
            <a:ext cx="7924800" cy="5059363"/>
          </a:xfrm>
          <a:noFill/>
          <a:ln>
            <a:miter lim="800000"/>
            <a:headEnd/>
            <a:tailEnd/>
          </a:ln>
        </p:spPr>
        <p:txBody>
          <a:bodyPr vert="horz" wrap="square" lIns="91440" tIns="45720" rIns="91440" bIns="45720" numCol="1" anchor="t" anchorCtr="0" compatLnSpc="1">
            <a:prstTxWarp prst="textNoShape">
              <a:avLst/>
            </a:prstTxWarp>
          </a:bodyPr>
          <a:lstStyle/>
          <a:p>
            <a:pPr>
              <a:buNone/>
            </a:pPr>
            <a:r>
              <a:rPr lang="en-US" sz="2000" b="1" dirty="0" smtClean="0"/>
              <a:t>class bank</a:t>
            </a:r>
          </a:p>
          <a:p>
            <a:pPr>
              <a:buNone/>
            </a:pPr>
            <a:r>
              <a:rPr lang="en-US" sz="2000" b="1" dirty="0" smtClean="0"/>
              <a:t>{</a:t>
            </a:r>
          </a:p>
          <a:p>
            <a:pPr>
              <a:buNone/>
            </a:pPr>
            <a:r>
              <a:rPr lang="en-US" sz="2000" b="1" dirty="0" smtClean="0"/>
              <a:t>    </a:t>
            </a:r>
            <a:r>
              <a:rPr lang="en-US" sz="2000" b="1" dirty="0" smtClean="0">
                <a:solidFill>
                  <a:srgbClr val="0000CC"/>
                </a:solidFill>
              </a:rPr>
              <a:t>private:</a:t>
            </a:r>
          </a:p>
          <a:p>
            <a:pPr>
              <a:buNone/>
            </a:pPr>
            <a:r>
              <a:rPr lang="en-US" sz="2000" b="1" dirty="0" smtClean="0">
                <a:solidFill>
                  <a:srgbClr val="0000CC"/>
                </a:solidFill>
              </a:rPr>
              <a:t>		char name[20];</a:t>
            </a:r>
          </a:p>
          <a:p>
            <a:pPr>
              <a:buNone/>
            </a:pPr>
            <a:r>
              <a:rPr lang="en-US" sz="2000" b="1" dirty="0" smtClean="0">
                <a:solidFill>
                  <a:srgbClr val="0000CC"/>
                </a:solidFill>
              </a:rPr>
              <a:t>		</a:t>
            </a:r>
            <a:r>
              <a:rPr lang="en-US" sz="2000" b="1" dirty="0" err="1" smtClean="0">
                <a:solidFill>
                  <a:srgbClr val="0000CC"/>
                </a:solidFill>
              </a:rPr>
              <a:t>int</a:t>
            </a:r>
            <a:r>
              <a:rPr lang="en-US" sz="2000" b="1" dirty="0" smtClean="0">
                <a:solidFill>
                  <a:srgbClr val="0000CC"/>
                </a:solidFill>
              </a:rPr>
              <a:t> </a:t>
            </a:r>
            <a:r>
              <a:rPr lang="en-US" sz="2000" b="1" dirty="0" err="1" smtClean="0">
                <a:solidFill>
                  <a:srgbClr val="0000CC"/>
                </a:solidFill>
              </a:rPr>
              <a:t>acno</a:t>
            </a:r>
            <a:r>
              <a:rPr lang="en-US" sz="2000" b="1" dirty="0" smtClean="0">
                <a:solidFill>
                  <a:srgbClr val="0000CC"/>
                </a:solidFill>
              </a:rPr>
              <a:t>;</a:t>
            </a:r>
          </a:p>
          <a:p>
            <a:pPr>
              <a:buNone/>
            </a:pPr>
            <a:r>
              <a:rPr lang="en-US" sz="2000" b="1" dirty="0" smtClean="0">
                <a:solidFill>
                  <a:srgbClr val="0000CC"/>
                </a:solidFill>
              </a:rPr>
              <a:t>		char </a:t>
            </a:r>
            <a:r>
              <a:rPr lang="en-US" sz="2000" b="1" dirty="0" err="1" smtClean="0">
                <a:solidFill>
                  <a:srgbClr val="0000CC"/>
                </a:solidFill>
              </a:rPr>
              <a:t>actype</a:t>
            </a:r>
            <a:r>
              <a:rPr lang="en-US" sz="2000" b="1" dirty="0" smtClean="0">
                <a:solidFill>
                  <a:srgbClr val="0000CC"/>
                </a:solidFill>
              </a:rPr>
              <a:t>[4];</a:t>
            </a:r>
          </a:p>
          <a:p>
            <a:pPr>
              <a:buNone/>
            </a:pPr>
            <a:r>
              <a:rPr lang="en-US" sz="2000" b="1" dirty="0" smtClean="0">
                <a:solidFill>
                  <a:srgbClr val="0000CC"/>
                </a:solidFill>
              </a:rPr>
              <a:t>		float balance=0.0;</a:t>
            </a:r>
          </a:p>
          <a:p>
            <a:pPr>
              <a:buNone/>
            </a:pPr>
            <a:endParaRPr lang="en-US" sz="2000" b="1" dirty="0" smtClean="0"/>
          </a:p>
          <a:p>
            <a:pPr>
              <a:buNone/>
            </a:pPr>
            <a:r>
              <a:rPr lang="en-US" sz="2000" b="1" dirty="0" smtClean="0">
                <a:solidFill>
                  <a:srgbClr val="800000"/>
                </a:solidFill>
              </a:rPr>
              <a:t>    public:</a:t>
            </a:r>
          </a:p>
          <a:p>
            <a:pPr>
              <a:buNone/>
            </a:pPr>
            <a:r>
              <a:rPr lang="en-US" sz="2000" b="1" dirty="0" smtClean="0">
                <a:solidFill>
                  <a:srgbClr val="800000"/>
                </a:solidFill>
              </a:rPr>
              <a:t>		void init();</a:t>
            </a:r>
          </a:p>
          <a:p>
            <a:pPr>
              <a:buNone/>
            </a:pPr>
            <a:r>
              <a:rPr lang="en-US" sz="2000" b="1" dirty="0" smtClean="0">
                <a:solidFill>
                  <a:srgbClr val="800000"/>
                </a:solidFill>
              </a:rPr>
              <a:t>		void deposit();</a:t>
            </a:r>
          </a:p>
          <a:p>
            <a:pPr>
              <a:buNone/>
            </a:pPr>
            <a:r>
              <a:rPr lang="en-US" sz="2000" b="1" dirty="0" smtClean="0">
                <a:solidFill>
                  <a:srgbClr val="800000"/>
                </a:solidFill>
              </a:rPr>
              <a:t>		void withdraw();</a:t>
            </a:r>
          </a:p>
          <a:p>
            <a:pPr>
              <a:buNone/>
            </a:pPr>
            <a:r>
              <a:rPr lang="en-US" sz="2000" b="1" dirty="0" smtClean="0">
                <a:solidFill>
                  <a:srgbClr val="800000"/>
                </a:solidFill>
              </a:rPr>
              <a:t>		void </a:t>
            </a:r>
            <a:r>
              <a:rPr lang="en-US" sz="2000" b="1" dirty="0" err="1" smtClean="0">
                <a:solidFill>
                  <a:srgbClr val="800000"/>
                </a:solidFill>
              </a:rPr>
              <a:t>disp_det</a:t>
            </a:r>
            <a:r>
              <a:rPr lang="en-US" sz="2000" b="1" dirty="0" smtClean="0">
                <a:solidFill>
                  <a:srgbClr val="800000"/>
                </a:solidFill>
              </a:rPr>
              <a:t>();</a:t>
            </a:r>
          </a:p>
          <a:p>
            <a:pPr>
              <a:buNone/>
            </a:pPr>
            <a:r>
              <a:rPr lang="en-US" sz="2000" b="1" dirty="0" smtClean="0">
                <a:solidFill>
                  <a:srgbClr val="800000"/>
                </a:solidFill>
              </a:rPr>
              <a:t>};</a:t>
            </a:r>
          </a:p>
          <a:p>
            <a:pPr>
              <a:buNone/>
            </a:pPr>
            <a:endParaRPr lang="en-US" sz="2000" b="1" dirty="0" smtClean="0"/>
          </a:p>
        </p:txBody>
      </p:sp>
      <p:sp>
        <p:nvSpPr>
          <p:cNvPr id="50182" name="Rectangle 2"/>
          <p:cNvSpPr>
            <a:spLocks noGrp="1" noChangeArrowheads="1"/>
          </p:cNvSpPr>
          <p:nvPr>
            <p:ph type="title"/>
          </p:nvPr>
        </p:nvSpPr>
        <p:spPr>
          <a:xfrm>
            <a:off x="1219200" y="76200"/>
            <a:ext cx="7924800" cy="685800"/>
          </a:xfrm>
        </p:spPr>
        <p:txBody>
          <a:bodyPr>
            <a:noAutofit/>
          </a:bodyPr>
          <a:lstStyle/>
          <a:p>
            <a:pPr algn="ctr"/>
            <a:r>
              <a:rPr lang="en-US" sz="2400" b="1" dirty="0" smtClean="0"/>
              <a:t>Define a class </a:t>
            </a:r>
            <a:r>
              <a:rPr lang="en-US" sz="2400" b="1" dirty="0" smtClean="0">
                <a:solidFill>
                  <a:srgbClr val="0000CC"/>
                </a:solidFill>
              </a:rPr>
              <a:t>Account</a:t>
            </a:r>
            <a:r>
              <a:rPr lang="en-US" sz="2400" b="1" dirty="0" smtClean="0"/>
              <a:t> to represent a bank account</a:t>
            </a:r>
            <a:endParaRPr lang="en-US" altLang="en-US" sz="2400" b="1"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bwMode="auto">
          <a:xfrm>
            <a:off x="1219200" y="1066800"/>
            <a:ext cx="7924800" cy="5059363"/>
          </a:xfrm>
          <a:noFill/>
          <a:ln>
            <a:miter lim="800000"/>
            <a:headEnd/>
            <a:tailEnd/>
          </a:ln>
        </p:spPr>
        <p:txBody>
          <a:bodyPr vert="horz" wrap="square" lIns="91440" tIns="45720" rIns="91440" bIns="45720" numCol="1" anchor="t" anchorCtr="0" compatLnSpc="1">
            <a:prstTxWarp prst="textNoShape">
              <a:avLst/>
            </a:prstTxWarp>
          </a:bodyPr>
          <a:lstStyle/>
          <a:p>
            <a:pPr>
              <a:buNone/>
            </a:pPr>
            <a:r>
              <a:rPr lang="en-US" sz="2000" b="1" dirty="0" smtClean="0">
                <a:solidFill>
                  <a:srgbClr val="0000CC"/>
                </a:solidFill>
              </a:rPr>
              <a:t>//Function to assign initial values</a:t>
            </a:r>
          </a:p>
          <a:p>
            <a:pPr>
              <a:buNone/>
            </a:pPr>
            <a:endParaRPr lang="en-US" sz="2000" b="1" dirty="0" smtClean="0">
              <a:solidFill>
                <a:srgbClr val="0000CC"/>
              </a:solidFill>
            </a:endParaRPr>
          </a:p>
          <a:p>
            <a:pPr>
              <a:buNone/>
            </a:pPr>
            <a:r>
              <a:rPr lang="en-US" sz="2000" b="1" dirty="0" smtClean="0">
                <a:solidFill>
                  <a:srgbClr val="800000"/>
                </a:solidFill>
              </a:rPr>
              <a:t>void bank :: init()</a:t>
            </a:r>
          </a:p>
          <a:p>
            <a:pPr>
              <a:buNone/>
            </a:pPr>
            <a:r>
              <a:rPr lang="en-US" sz="2000" b="1" dirty="0" smtClean="0">
                <a:solidFill>
                  <a:srgbClr val="800000"/>
                </a:solidFill>
              </a:rPr>
              <a:t>{</a:t>
            </a:r>
          </a:p>
          <a:p>
            <a:pPr>
              <a:buNone/>
            </a:pPr>
            <a:r>
              <a:rPr lang="en-US" sz="2000" b="1" dirty="0" smtClean="0"/>
              <a:t>	</a:t>
            </a:r>
            <a:r>
              <a:rPr lang="en-US" sz="2000" b="1" dirty="0" err="1" smtClean="0"/>
              <a:t>cout</a:t>
            </a:r>
            <a:r>
              <a:rPr lang="en-US" sz="2000" b="1" dirty="0" smtClean="0"/>
              <a:t>&lt;&lt;"\n\n\</a:t>
            </a:r>
            <a:r>
              <a:rPr lang="en-US" sz="2000" b="1" dirty="0" err="1" smtClean="0"/>
              <a:t>nEnter</a:t>
            </a:r>
            <a:r>
              <a:rPr lang="en-US" sz="2000" b="1" dirty="0" smtClean="0"/>
              <a:t> the Name of the depositor : \n";</a:t>
            </a:r>
          </a:p>
          <a:p>
            <a:pPr>
              <a:buNone/>
            </a:pPr>
            <a:r>
              <a:rPr lang="en-US" sz="2000" b="1" dirty="0" smtClean="0"/>
              <a:t>	</a:t>
            </a:r>
            <a:r>
              <a:rPr lang="en-US" sz="2000" b="1" dirty="0" err="1" smtClean="0"/>
              <a:t>cin</a:t>
            </a:r>
            <a:r>
              <a:rPr lang="en-US" sz="2000" b="1" dirty="0" smtClean="0"/>
              <a:t>&gt;&gt;name;</a:t>
            </a:r>
          </a:p>
          <a:p>
            <a:pPr>
              <a:buNone/>
            </a:pPr>
            <a:endParaRPr lang="en-US" sz="2000" b="1" dirty="0" smtClean="0"/>
          </a:p>
          <a:p>
            <a:pPr>
              <a:buNone/>
            </a:pPr>
            <a:r>
              <a:rPr lang="en-US" sz="2000" b="1" dirty="0" smtClean="0"/>
              <a:t>	</a:t>
            </a:r>
            <a:r>
              <a:rPr lang="en-US" sz="2000" b="1" dirty="0" err="1" smtClean="0"/>
              <a:t>cout</a:t>
            </a:r>
            <a:r>
              <a:rPr lang="en-US" sz="2000" b="1" dirty="0" smtClean="0"/>
              <a:t>&lt;&lt;"Enter the Account Number : \n";</a:t>
            </a:r>
          </a:p>
          <a:p>
            <a:pPr>
              <a:buNone/>
            </a:pPr>
            <a:r>
              <a:rPr lang="en-US" sz="2000" b="1" dirty="0" smtClean="0"/>
              <a:t>	</a:t>
            </a:r>
            <a:r>
              <a:rPr lang="en-US" sz="2000" b="1" dirty="0" err="1" smtClean="0"/>
              <a:t>cin</a:t>
            </a:r>
            <a:r>
              <a:rPr lang="en-US" sz="2000" b="1" dirty="0" smtClean="0"/>
              <a:t>&gt;&gt;</a:t>
            </a:r>
            <a:r>
              <a:rPr lang="en-US" sz="2000" b="1" dirty="0" err="1" smtClean="0"/>
              <a:t>acno</a:t>
            </a:r>
            <a:r>
              <a:rPr lang="en-US" sz="2000" b="1" dirty="0" smtClean="0"/>
              <a:t>;</a:t>
            </a:r>
          </a:p>
          <a:p>
            <a:pPr>
              <a:buNone/>
            </a:pPr>
            <a:endParaRPr lang="en-US" sz="2000" b="1" dirty="0" smtClean="0"/>
          </a:p>
          <a:p>
            <a:pPr>
              <a:buNone/>
            </a:pPr>
            <a:r>
              <a:rPr lang="en-US" sz="2000" b="1" dirty="0" smtClean="0"/>
              <a:t>	</a:t>
            </a:r>
            <a:r>
              <a:rPr lang="en-US" sz="2000" b="1" dirty="0" err="1" smtClean="0"/>
              <a:t>cout</a:t>
            </a:r>
            <a:r>
              <a:rPr lang="en-US" sz="2000" b="1" dirty="0" smtClean="0"/>
              <a:t>&lt;&lt;"Enter the Account Type : (CURR/SAVG/FD/RD/DMAT)\n";</a:t>
            </a:r>
          </a:p>
          <a:p>
            <a:pPr>
              <a:buNone/>
            </a:pPr>
            <a:r>
              <a:rPr lang="en-US" sz="2000" b="1" dirty="0" smtClean="0"/>
              <a:t>	</a:t>
            </a:r>
            <a:r>
              <a:rPr lang="en-US" sz="2000" b="1" dirty="0" err="1" smtClean="0"/>
              <a:t>cin</a:t>
            </a:r>
            <a:r>
              <a:rPr lang="en-US" sz="2000" b="1" dirty="0" smtClean="0"/>
              <a:t>&gt;&gt;</a:t>
            </a:r>
            <a:r>
              <a:rPr lang="en-US" sz="2000" b="1" dirty="0" err="1" smtClean="0"/>
              <a:t>actype</a:t>
            </a:r>
            <a:r>
              <a:rPr lang="en-US" sz="2000" b="1" dirty="0" smtClean="0"/>
              <a:t>;</a:t>
            </a:r>
          </a:p>
          <a:p>
            <a:pPr>
              <a:buNone/>
            </a:pPr>
            <a:endParaRPr lang="en-US" sz="2000" b="1" dirty="0" smtClean="0"/>
          </a:p>
          <a:p>
            <a:pPr>
              <a:buNone/>
            </a:pPr>
            <a:r>
              <a:rPr lang="en-US" sz="2000" b="1" dirty="0" smtClean="0"/>
              <a:t>	</a:t>
            </a:r>
            <a:r>
              <a:rPr lang="en-US" sz="2000" b="1" dirty="0" err="1" smtClean="0"/>
              <a:t>cout</a:t>
            </a:r>
            <a:r>
              <a:rPr lang="en-US" sz="2000" b="1" dirty="0" smtClean="0"/>
              <a:t>&lt;&lt;" Enter the Amount to Deposit : \n";</a:t>
            </a:r>
          </a:p>
          <a:p>
            <a:pPr>
              <a:buNone/>
            </a:pPr>
            <a:r>
              <a:rPr lang="en-US" sz="2000" b="1" dirty="0" smtClean="0"/>
              <a:t>	</a:t>
            </a:r>
            <a:r>
              <a:rPr lang="en-US" sz="2000" b="1" dirty="0" err="1" smtClean="0"/>
              <a:t>cin</a:t>
            </a:r>
            <a:r>
              <a:rPr lang="en-US" sz="2000" b="1" dirty="0" smtClean="0"/>
              <a:t> &gt;&gt;balance;</a:t>
            </a:r>
          </a:p>
          <a:p>
            <a:pPr>
              <a:buNone/>
            </a:pPr>
            <a:r>
              <a:rPr lang="en-US" sz="2000" b="1" dirty="0" smtClean="0">
                <a:solidFill>
                  <a:srgbClr val="800000"/>
                </a:solidFill>
              </a:rPr>
              <a:t>}</a:t>
            </a:r>
          </a:p>
          <a:p>
            <a:pPr>
              <a:buNone/>
            </a:pPr>
            <a:endParaRPr lang="en-US" sz="2000" dirty="0" smtClean="0"/>
          </a:p>
          <a:p>
            <a:pPr>
              <a:buNone/>
            </a:pPr>
            <a:endParaRPr lang="en-US" sz="2000" dirty="0" smtClean="0"/>
          </a:p>
        </p:txBody>
      </p:sp>
      <p:sp>
        <p:nvSpPr>
          <p:cNvPr id="50182" name="Rectangle 2"/>
          <p:cNvSpPr>
            <a:spLocks noGrp="1" noChangeArrowheads="1"/>
          </p:cNvSpPr>
          <p:nvPr>
            <p:ph type="title"/>
          </p:nvPr>
        </p:nvSpPr>
        <p:spPr>
          <a:xfrm>
            <a:off x="1219200" y="76200"/>
            <a:ext cx="7924800" cy="685800"/>
          </a:xfrm>
        </p:spPr>
        <p:txBody>
          <a:bodyPr>
            <a:noAutofit/>
          </a:bodyPr>
          <a:lstStyle/>
          <a:p>
            <a:pPr algn="ctr"/>
            <a:r>
              <a:rPr lang="en-US" sz="2400" b="1" dirty="0" smtClean="0"/>
              <a:t>Define a class </a:t>
            </a:r>
            <a:r>
              <a:rPr lang="en-US" sz="2400" b="1" dirty="0" smtClean="0">
                <a:solidFill>
                  <a:srgbClr val="0000CC"/>
                </a:solidFill>
              </a:rPr>
              <a:t>Account</a:t>
            </a:r>
            <a:r>
              <a:rPr lang="en-US" sz="2400" b="1" dirty="0" smtClean="0"/>
              <a:t> to represent a bank account</a:t>
            </a:r>
            <a:endParaRPr lang="en-US" altLang="en-US" sz="2400" b="1"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bwMode="auto">
          <a:xfrm>
            <a:off x="1219200" y="1066800"/>
            <a:ext cx="7924800" cy="5059363"/>
          </a:xfrm>
          <a:noFill/>
          <a:ln>
            <a:miter lim="800000"/>
            <a:headEnd/>
            <a:tailEnd/>
          </a:ln>
        </p:spPr>
        <p:txBody>
          <a:bodyPr vert="horz" wrap="square" lIns="91440" tIns="45720" rIns="91440" bIns="45720" numCol="1" anchor="t" anchorCtr="0" compatLnSpc="1">
            <a:prstTxWarp prst="textNoShape">
              <a:avLst/>
            </a:prstTxWarp>
          </a:bodyPr>
          <a:lstStyle/>
          <a:p>
            <a:pPr>
              <a:buNone/>
            </a:pPr>
            <a:endParaRPr lang="en-US" sz="2000" dirty="0" smtClean="0"/>
          </a:p>
          <a:p>
            <a:pPr>
              <a:buNone/>
            </a:pPr>
            <a:r>
              <a:rPr lang="en-US" sz="2000" b="1" dirty="0" smtClean="0">
                <a:solidFill>
                  <a:srgbClr val="0000CC"/>
                </a:solidFill>
              </a:rPr>
              <a:t>//Function to deposit an amount</a:t>
            </a:r>
          </a:p>
          <a:p>
            <a:pPr>
              <a:buNone/>
            </a:pPr>
            <a:endParaRPr lang="en-US" sz="2000" dirty="0" smtClean="0"/>
          </a:p>
          <a:p>
            <a:pPr>
              <a:buNone/>
            </a:pPr>
            <a:r>
              <a:rPr lang="en-US" sz="2000" b="1" dirty="0" smtClean="0">
                <a:solidFill>
                  <a:srgbClr val="800000"/>
                </a:solidFill>
              </a:rPr>
              <a:t>void bank :: deposit()</a:t>
            </a:r>
          </a:p>
          <a:p>
            <a:pPr>
              <a:buNone/>
            </a:pPr>
            <a:r>
              <a:rPr lang="en-US" sz="2000" b="1" dirty="0" smtClean="0">
                <a:solidFill>
                  <a:srgbClr val="800000"/>
                </a:solidFill>
              </a:rPr>
              <a:t>{</a:t>
            </a:r>
          </a:p>
          <a:p>
            <a:pPr>
              <a:buNone/>
            </a:pPr>
            <a:r>
              <a:rPr lang="en-US" sz="2000" b="1" dirty="0" smtClean="0"/>
              <a:t>	float amt;</a:t>
            </a:r>
          </a:p>
          <a:p>
            <a:pPr>
              <a:buNone/>
            </a:pPr>
            <a:endParaRPr lang="en-US" sz="2000" b="1" dirty="0" smtClean="0"/>
          </a:p>
          <a:p>
            <a:pPr>
              <a:buNone/>
            </a:pPr>
            <a:r>
              <a:rPr lang="en-US" sz="2000" b="1" dirty="0" smtClean="0"/>
              <a:t>	</a:t>
            </a:r>
            <a:r>
              <a:rPr lang="en-US" sz="2000" b="1" dirty="0" err="1" smtClean="0"/>
              <a:t>cout</a:t>
            </a:r>
            <a:r>
              <a:rPr lang="en-US" sz="2000" b="1" dirty="0" smtClean="0"/>
              <a:t>&lt;&lt;"\n\n\</a:t>
            </a:r>
            <a:r>
              <a:rPr lang="en-US" sz="2000" b="1" dirty="0" err="1" smtClean="0"/>
              <a:t>nEnter</a:t>
            </a:r>
            <a:r>
              <a:rPr lang="en-US" sz="2000" b="1" dirty="0" smtClean="0"/>
              <a:t> the amount to deposit : ";</a:t>
            </a:r>
          </a:p>
          <a:p>
            <a:pPr>
              <a:buNone/>
            </a:pPr>
            <a:r>
              <a:rPr lang="en-US" sz="2000" b="1" dirty="0" smtClean="0"/>
              <a:t>	</a:t>
            </a:r>
            <a:r>
              <a:rPr lang="en-US" sz="2000" b="1" dirty="0" err="1" smtClean="0"/>
              <a:t>cin</a:t>
            </a:r>
            <a:r>
              <a:rPr lang="en-US" sz="2000" b="1" dirty="0" smtClean="0"/>
              <a:t>&gt;&gt;amt;</a:t>
            </a:r>
          </a:p>
          <a:p>
            <a:pPr>
              <a:buNone/>
            </a:pPr>
            <a:endParaRPr lang="en-US" sz="2000" b="1" dirty="0" smtClean="0"/>
          </a:p>
          <a:p>
            <a:pPr>
              <a:buNone/>
            </a:pPr>
            <a:r>
              <a:rPr lang="en-US" sz="2000" b="1" dirty="0" smtClean="0"/>
              <a:t>	balance=</a:t>
            </a:r>
            <a:r>
              <a:rPr lang="en-US" sz="2000" b="1" dirty="0" err="1" smtClean="0"/>
              <a:t>balance+amt</a:t>
            </a:r>
            <a:r>
              <a:rPr lang="en-US" sz="2000" dirty="0" smtClean="0"/>
              <a:t>;</a:t>
            </a:r>
          </a:p>
          <a:p>
            <a:pPr>
              <a:buNone/>
            </a:pPr>
            <a:r>
              <a:rPr lang="en-US" sz="2000" b="1" dirty="0" smtClean="0">
                <a:solidFill>
                  <a:srgbClr val="800000"/>
                </a:solidFill>
              </a:rPr>
              <a:t>}</a:t>
            </a:r>
          </a:p>
          <a:p>
            <a:pPr>
              <a:buNone/>
            </a:pPr>
            <a:endParaRPr lang="en-US" sz="2000" dirty="0" smtClean="0"/>
          </a:p>
          <a:p>
            <a:pPr>
              <a:buNone/>
            </a:pPr>
            <a:endParaRPr lang="en-US" sz="2000" dirty="0" smtClean="0"/>
          </a:p>
        </p:txBody>
      </p:sp>
      <p:sp>
        <p:nvSpPr>
          <p:cNvPr id="50182" name="Rectangle 2"/>
          <p:cNvSpPr>
            <a:spLocks noGrp="1" noChangeArrowheads="1"/>
          </p:cNvSpPr>
          <p:nvPr>
            <p:ph type="title"/>
          </p:nvPr>
        </p:nvSpPr>
        <p:spPr>
          <a:xfrm>
            <a:off x="1219200" y="76200"/>
            <a:ext cx="7924800" cy="685800"/>
          </a:xfrm>
        </p:spPr>
        <p:txBody>
          <a:bodyPr>
            <a:noAutofit/>
          </a:bodyPr>
          <a:lstStyle/>
          <a:p>
            <a:pPr algn="ctr"/>
            <a:r>
              <a:rPr lang="en-US" sz="2400" b="1" dirty="0" smtClean="0"/>
              <a:t>Define a class </a:t>
            </a:r>
            <a:r>
              <a:rPr lang="en-US" sz="2400" b="1" dirty="0" smtClean="0">
                <a:solidFill>
                  <a:srgbClr val="0000CC"/>
                </a:solidFill>
              </a:rPr>
              <a:t>Account</a:t>
            </a:r>
            <a:r>
              <a:rPr lang="en-US" sz="2400" b="1" dirty="0" smtClean="0"/>
              <a:t> to represent a bank account</a:t>
            </a:r>
            <a:endParaRPr lang="en-US" altLang="en-US" sz="2400" b="1"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bwMode="auto">
          <a:xfrm>
            <a:off x="1219200" y="1066800"/>
            <a:ext cx="7924800" cy="5059363"/>
          </a:xfrm>
          <a:noFill/>
          <a:ln>
            <a:miter lim="800000"/>
            <a:headEnd/>
            <a:tailEnd/>
          </a:ln>
        </p:spPr>
        <p:txBody>
          <a:bodyPr vert="horz" wrap="square" lIns="91440" tIns="45720" rIns="91440" bIns="45720" numCol="1" anchor="t" anchorCtr="0" compatLnSpc="1">
            <a:prstTxWarp prst="textNoShape">
              <a:avLst/>
            </a:prstTxWarp>
          </a:bodyPr>
          <a:lstStyle/>
          <a:p>
            <a:pPr>
              <a:buNone/>
            </a:pPr>
            <a:endParaRPr lang="en-US" sz="2000" dirty="0" smtClean="0"/>
          </a:p>
          <a:p>
            <a:pPr>
              <a:buNone/>
            </a:pPr>
            <a:r>
              <a:rPr lang="en-US" sz="2000" b="1" dirty="0" smtClean="0">
                <a:solidFill>
                  <a:srgbClr val="0000CC"/>
                </a:solidFill>
              </a:rPr>
              <a:t>//Function to withdraw amount after checking for minimum balance</a:t>
            </a:r>
          </a:p>
          <a:p>
            <a:pPr>
              <a:buNone/>
            </a:pPr>
            <a:endParaRPr lang="en-US" sz="2000" dirty="0" smtClean="0"/>
          </a:p>
          <a:p>
            <a:pPr>
              <a:buNone/>
            </a:pPr>
            <a:r>
              <a:rPr lang="en-US" sz="2000" b="1" dirty="0" smtClean="0">
                <a:solidFill>
                  <a:srgbClr val="800000"/>
                </a:solidFill>
              </a:rPr>
              <a:t>void bank :: withdraw()</a:t>
            </a:r>
          </a:p>
          <a:p>
            <a:pPr>
              <a:buNone/>
            </a:pPr>
            <a:r>
              <a:rPr lang="en-US" sz="2000" b="1" dirty="0" smtClean="0">
                <a:solidFill>
                  <a:srgbClr val="800000"/>
                </a:solidFill>
              </a:rPr>
              <a:t>{</a:t>
            </a:r>
          </a:p>
          <a:p>
            <a:pPr>
              <a:buNone/>
            </a:pPr>
            <a:r>
              <a:rPr lang="en-US" sz="2000" b="1" dirty="0" smtClean="0"/>
              <a:t>	float amt;</a:t>
            </a:r>
          </a:p>
          <a:p>
            <a:pPr>
              <a:buNone/>
            </a:pPr>
            <a:endParaRPr lang="en-US" sz="2000" b="1" dirty="0" smtClean="0"/>
          </a:p>
          <a:p>
            <a:pPr>
              <a:buNone/>
            </a:pPr>
            <a:r>
              <a:rPr lang="en-US" sz="2000" b="1" dirty="0" smtClean="0"/>
              <a:t>	</a:t>
            </a:r>
            <a:r>
              <a:rPr lang="en-US" sz="2000" b="1" dirty="0" err="1" smtClean="0"/>
              <a:t>cout</a:t>
            </a:r>
            <a:r>
              <a:rPr lang="en-US" sz="2000" b="1" dirty="0" smtClean="0"/>
              <a:t>&lt;&lt;"\n\n\</a:t>
            </a:r>
            <a:r>
              <a:rPr lang="en-US" sz="2000" b="1" dirty="0" err="1" smtClean="0"/>
              <a:t>nEnter</a:t>
            </a:r>
            <a:r>
              <a:rPr lang="en-US" sz="2000" b="1" dirty="0" smtClean="0"/>
              <a:t> the amount to withdraw : ";</a:t>
            </a:r>
          </a:p>
          <a:p>
            <a:pPr>
              <a:buNone/>
            </a:pPr>
            <a:r>
              <a:rPr lang="en-US" sz="2000" b="1" dirty="0" smtClean="0"/>
              <a:t>	</a:t>
            </a:r>
            <a:r>
              <a:rPr lang="en-US" sz="2000" b="1" dirty="0" err="1" smtClean="0"/>
              <a:t>cin</a:t>
            </a:r>
            <a:r>
              <a:rPr lang="en-US" sz="2000" b="1" dirty="0" smtClean="0"/>
              <a:t>&gt;&gt;amt;</a:t>
            </a:r>
          </a:p>
          <a:p>
            <a:pPr>
              <a:buNone/>
            </a:pPr>
            <a:endParaRPr lang="en-US" sz="2000" b="1" dirty="0" smtClean="0"/>
          </a:p>
          <a:p>
            <a:pPr>
              <a:buNone/>
            </a:pPr>
            <a:r>
              <a:rPr lang="en-US" sz="2000" b="1" dirty="0" smtClean="0"/>
              <a:t>	if(balance&gt;=amt)</a:t>
            </a:r>
          </a:p>
          <a:p>
            <a:pPr>
              <a:buNone/>
            </a:pPr>
            <a:r>
              <a:rPr lang="en-US" sz="2000" b="1" dirty="0" smtClean="0"/>
              <a:t>		balance=balance-amt;</a:t>
            </a:r>
          </a:p>
          <a:p>
            <a:pPr>
              <a:buNone/>
            </a:pPr>
            <a:r>
              <a:rPr lang="en-US" sz="2000" b="1" dirty="0" smtClean="0">
                <a:solidFill>
                  <a:srgbClr val="800000"/>
                </a:solidFill>
              </a:rPr>
              <a:t>}</a:t>
            </a:r>
          </a:p>
          <a:p>
            <a:pPr>
              <a:buNone/>
            </a:pPr>
            <a:endParaRPr lang="en-US" sz="2000" dirty="0" smtClean="0"/>
          </a:p>
          <a:p>
            <a:pPr>
              <a:buNone/>
            </a:pPr>
            <a:endParaRPr lang="en-US" sz="2000" dirty="0" smtClean="0"/>
          </a:p>
        </p:txBody>
      </p:sp>
      <p:sp>
        <p:nvSpPr>
          <p:cNvPr id="50182" name="Rectangle 2"/>
          <p:cNvSpPr>
            <a:spLocks noGrp="1" noChangeArrowheads="1"/>
          </p:cNvSpPr>
          <p:nvPr>
            <p:ph type="title"/>
          </p:nvPr>
        </p:nvSpPr>
        <p:spPr>
          <a:xfrm>
            <a:off x="1219200" y="76200"/>
            <a:ext cx="7924800" cy="685800"/>
          </a:xfrm>
        </p:spPr>
        <p:txBody>
          <a:bodyPr>
            <a:noAutofit/>
          </a:bodyPr>
          <a:lstStyle/>
          <a:p>
            <a:pPr algn="ctr"/>
            <a:r>
              <a:rPr lang="en-US" sz="2400" b="1" dirty="0" smtClean="0"/>
              <a:t>Define a class </a:t>
            </a:r>
            <a:r>
              <a:rPr lang="en-US" sz="2400" b="1" dirty="0" smtClean="0">
                <a:solidFill>
                  <a:srgbClr val="0000CC"/>
                </a:solidFill>
              </a:rPr>
              <a:t>Account</a:t>
            </a:r>
            <a:r>
              <a:rPr lang="en-US" sz="2400" b="1" dirty="0" smtClean="0"/>
              <a:t> to represent a bank account</a:t>
            </a:r>
            <a:endParaRPr lang="en-US" altLang="en-US" sz="2400" b="1"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bwMode="auto">
          <a:xfrm>
            <a:off x="1219200" y="1066800"/>
            <a:ext cx="7924800" cy="5059363"/>
          </a:xfrm>
          <a:noFill/>
          <a:ln>
            <a:miter lim="800000"/>
            <a:headEnd/>
            <a:tailEnd/>
          </a:ln>
        </p:spPr>
        <p:txBody>
          <a:bodyPr vert="horz" wrap="square" lIns="91440" tIns="45720" rIns="91440" bIns="45720" numCol="1" anchor="t" anchorCtr="0" compatLnSpc="1">
            <a:prstTxWarp prst="textNoShape">
              <a:avLst/>
            </a:prstTxWarp>
          </a:bodyPr>
          <a:lstStyle/>
          <a:p>
            <a:pPr>
              <a:buNone/>
            </a:pPr>
            <a:r>
              <a:rPr lang="en-US" sz="2000" b="1" dirty="0" smtClean="0">
                <a:solidFill>
                  <a:srgbClr val="0000CC"/>
                </a:solidFill>
              </a:rPr>
              <a:t>//Function to </a:t>
            </a:r>
            <a:r>
              <a:rPr lang="en-US" sz="2000" b="1" dirty="0" err="1" smtClean="0">
                <a:solidFill>
                  <a:srgbClr val="0000CC"/>
                </a:solidFill>
              </a:rPr>
              <a:t>to</a:t>
            </a:r>
            <a:r>
              <a:rPr lang="en-US" sz="2000" b="1" dirty="0" smtClean="0">
                <a:solidFill>
                  <a:srgbClr val="0000CC"/>
                </a:solidFill>
              </a:rPr>
              <a:t> display name &amp; details</a:t>
            </a:r>
          </a:p>
          <a:p>
            <a:pPr>
              <a:buNone/>
            </a:pPr>
            <a:endParaRPr lang="en-US" sz="2000" b="1" dirty="0" smtClean="0">
              <a:solidFill>
                <a:srgbClr val="0000CC"/>
              </a:solidFill>
            </a:endParaRPr>
          </a:p>
          <a:p>
            <a:pPr>
              <a:buNone/>
            </a:pPr>
            <a:r>
              <a:rPr lang="en-US" sz="2000" b="1" dirty="0" smtClean="0">
                <a:solidFill>
                  <a:srgbClr val="800000"/>
                </a:solidFill>
              </a:rPr>
              <a:t>void bank :: </a:t>
            </a:r>
            <a:r>
              <a:rPr lang="en-US" sz="2000" b="1" dirty="0" err="1" smtClean="0">
                <a:solidFill>
                  <a:srgbClr val="800000"/>
                </a:solidFill>
              </a:rPr>
              <a:t>disp_det</a:t>
            </a:r>
            <a:r>
              <a:rPr lang="en-US" sz="2000" b="1" dirty="0" smtClean="0">
                <a:solidFill>
                  <a:srgbClr val="800000"/>
                </a:solidFill>
              </a:rPr>
              <a:t>()</a:t>
            </a:r>
          </a:p>
          <a:p>
            <a:pPr>
              <a:buNone/>
            </a:pPr>
            <a:r>
              <a:rPr lang="en-US" sz="2000" b="1" dirty="0" smtClean="0">
                <a:solidFill>
                  <a:srgbClr val="800000"/>
                </a:solidFill>
              </a:rPr>
              <a:t>{</a:t>
            </a:r>
          </a:p>
          <a:p>
            <a:pPr>
              <a:buNone/>
            </a:pPr>
            <a:r>
              <a:rPr lang="en-US" sz="2000" dirty="0" smtClean="0"/>
              <a:t>	</a:t>
            </a:r>
            <a:r>
              <a:rPr lang="en-US" sz="2000" b="1" dirty="0" err="1" smtClean="0"/>
              <a:t>cout</a:t>
            </a:r>
            <a:r>
              <a:rPr lang="en-US" sz="2000" b="1" dirty="0" smtClean="0"/>
              <a:t>&lt;&lt;"\n\n\</a:t>
            </a:r>
            <a:r>
              <a:rPr lang="en-US" sz="2000" b="1" dirty="0" err="1" smtClean="0"/>
              <a:t>nName</a:t>
            </a:r>
            <a:r>
              <a:rPr lang="en-US" sz="2000" b="1" dirty="0" smtClean="0"/>
              <a:t> of the depositor : "&lt;&lt;name&lt;&lt;</a:t>
            </a:r>
            <a:r>
              <a:rPr lang="en-US" sz="2000" b="1" dirty="0" err="1" smtClean="0"/>
              <a:t>endl</a:t>
            </a:r>
            <a:r>
              <a:rPr lang="en-US" sz="2000" b="1" dirty="0" smtClean="0"/>
              <a:t>;</a:t>
            </a:r>
          </a:p>
          <a:p>
            <a:pPr>
              <a:buNone/>
            </a:pPr>
            <a:r>
              <a:rPr lang="en-US" sz="2000" b="1" dirty="0" smtClean="0"/>
              <a:t>	</a:t>
            </a:r>
            <a:r>
              <a:rPr lang="en-US" sz="2000" b="1" dirty="0" err="1" smtClean="0"/>
              <a:t>cout</a:t>
            </a:r>
            <a:r>
              <a:rPr lang="en-US" sz="2000" b="1" dirty="0" smtClean="0"/>
              <a:t>&lt;&lt;"Account Number        : "&lt;&lt;</a:t>
            </a:r>
            <a:r>
              <a:rPr lang="en-US" sz="2000" b="1" dirty="0" err="1" smtClean="0"/>
              <a:t>acno</a:t>
            </a:r>
            <a:r>
              <a:rPr lang="en-US" sz="2000" b="1" dirty="0" smtClean="0"/>
              <a:t>&lt;&lt;</a:t>
            </a:r>
            <a:r>
              <a:rPr lang="en-US" sz="2000" b="1" dirty="0" err="1" smtClean="0"/>
              <a:t>endl</a:t>
            </a:r>
            <a:r>
              <a:rPr lang="en-US" sz="2000" b="1" dirty="0" smtClean="0"/>
              <a:t>;</a:t>
            </a:r>
          </a:p>
          <a:p>
            <a:pPr>
              <a:buNone/>
            </a:pPr>
            <a:r>
              <a:rPr lang="en-US" sz="2000" b="1" dirty="0" smtClean="0"/>
              <a:t>	</a:t>
            </a:r>
            <a:r>
              <a:rPr lang="en-US" sz="2000" b="1" dirty="0" err="1" smtClean="0"/>
              <a:t>cout</a:t>
            </a:r>
            <a:r>
              <a:rPr lang="en-US" sz="2000" b="1" dirty="0" smtClean="0"/>
              <a:t>&lt;&lt;"Account Type          : "&lt;&lt;</a:t>
            </a:r>
            <a:r>
              <a:rPr lang="en-US" sz="2000" b="1" dirty="0" err="1" smtClean="0"/>
              <a:t>actype</a:t>
            </a:r>
            <a:r>
              <a:rPr lang="en-US" sz="2000" b="1" dirty="0" smtClean="0"/>
              <a:t>&lt;&lt;</a:t>
            </a:r>
            <a:r>
              <a:rPr lang="en-US" sz="2000" b="1" dirty="0" err="1" smtClean="0"/>
              <a:t>endl</a:t>
            </a:r>
            <a:r>
              <a:rPr lang="en-US" sz="2000" b="1" dirty="0" smtClean="0"/>
              <a:t>;</a:t>
            </a:r>
          </a:p>
          <a:p>
            <a:pPr>
              <a:buNone/>
            </a:pPr>
            <a:r>
              <a:rPr lang="en-US" sz="2000" b="1" dirty="0" smtClean="0"/>
              <a:t>	</a:t>
            </a:r>
            <a:r>
              <a:rPr lang="en-US" sz="2000" b="1" dirty="0" err="1" smtClean="0"/>
              <a:t>cout</a:t>
            </a:r>
            <a:r>
              <a:rPr lang="en-US" sz="2000" b="1" dirty="0" smtClean="0"/>
              <a:t>&lt;&lt;"Balance               : Rs."&lt;&lt;balance&lt;&lt;</a:t>
            </a:r>
            <a:r>
              <a:rPr lang="en-US" sz="2000" b="1" dirty="0" err="1" smtClean="0"/>
              <a:t>endl</a:t>
            </a:r>
            <a:r>
              <a:rPr lang="en-US" sz="2000" b="1" dirty="0" smtClean="0"/>
              <a:t>;</a:t>
            </a:r>
          </a:p>
          <a:p>
            <a:pPr>
              <a:buNone/>
            </a:pPr>
            <a:r>
              <a:rPr lang="en-US" sz="2000" b="1" dirty="0" smtClean="0">
                <a:solidFill>
                  <a:srgbClr val="800000"/>
                </a:solidFill>
              </a:rPr>
              <a:t>}</a:t>
            </a:r>
          </a:p>
          <a:p>
            <a:pPr>
              <a:buNone/>
            </a:pPr>
            <a:endParaRPr lang="en-US" sz="2000" dirty="0" smtClean="0"/>
          </a:p>
        </p:txBody>
      </p:sp>
      <p:sp>
        <p:nvSpPr>
          <p:cNvPr id="50182" name="Rectangle 2"/>
          <p:cNvSpPr>
            <a:spLocks noGrp="1" noChangeArrowheads="1"/>
          </p:cNvSpPr>
          <p:nvPr>
            <p:ph type="title"/>
          </p:nvPr>
        </p:nvSpPr>
        <p:spPr>
          <a:xfrm>
            <a:off x="1219200" y="76200"/>
            <a:ext cx="7924800" cy="685800"/>
          </a:xfrm>
        </p:spPr>
        <p:txBody>
          <a:bodyPr>
            <a:noAutofit/>
          </a:bodyPr>
          <a:lstStyle/>
          <a:p>
            <a:pPr algn="ctr"/>
            <a:r>
              <a:rPr lang="en-US" sz="2400" b="1" dirty="0" smtClean="0"/>
              <a:t>Define a class </a:t>
            </a:r>
            <a:r>
              <a:rPr lang="en-US" sz="2400" b="1" dirty="0" smtClean="0">
                <a:solidFill>
                  <a:srgbClr val="0000CC"/>
                </a:solidFill>
              </a:rPr>
              <a:t>Account</a:t>
            </a:r>
            <a:r>
              <a:rPr lang="en-US" sz="2400" b="1" dirty="0" smtClean="0"/>
              <a:t> to represent a bank account</a:t>
            </a:r>
            <a:endParaRPr lang="en-US" altLang="en-US" sz="2400" b="1"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bwMode="auto">
          <a:xfrm>
            <a:off x="1219200" y="1066800"/>
            <a:ext cx="7924800" cy="5059363"/>
          </a:xfrm>
          <a:noFill/>
          <a:ln>
            <a:miter lim="800000"/>
            <a:headEnd/>
            <a:tailEnd/>
          </a:ln>
        </p:spPr>
        <p:txBody>
          <a:bodyPr vert="horz" wrap="square" lIns="91440" tIns="45720" rIns="91440" bIns="45720" numCol="1" anchor="t" anchorCtr="0" compatLnSpc="1">
            <a:prstTxWarp prst="textNoShape">
              <a:avLst/>
            </a:prstTxWarp>
          </a:bodyPr>
          <a:lstStyle/>
          <a:p>
            <a:pPr>
              <a:buNone/>
            </a:pPr>
            <a:r>
              <a:rPr lang="en-US" sz="2000" b="1" dirty="0" smtClean="0">
                <a:solidFill>
                  <a:srgbClr val="0000CC"/>
                </a:solidFill>
              </a:rPr>
              <a:t>// main function , execution starts here</a:t>
            </a:r>
          </a:p>
          <a:p>
            <a:pPr>
              <a:buNone/>
            </a:pPr>
            <a:endParaRPr lang="en-US" sz="2000" dirty="0" smtClean="0"/>
          </a:p>
          <a:p>
            <a:pPr>
              <a:buNone/>
            </a:pPr>
            <a:r>
              <a:rPr lang="en-US" sz="2000" b="1" dirty="0" err="1" smtClean="0"/>
              <a:t>int</a:t>
            </a:r>
            <a:r>
              <a:rPr lang="en-US" sz="2000" b="1" dirty="0" smtClean="0"/>
              <a:t> main(void)</a:t>
            </a:r>
          </a:p>
          <a:p>
            <a:pPr>
              <a:buNone/>
            </a:pPr>
            <a:r>
              <a:rPr lang="en-US" sz="2000" b="1" dirty="0" smtClean="0"/>
              <a:t>{</a:t>
            </a:r>
          </a:p>
          <a:p>
            <a:pPr>
              <a:buNone/>
            </a:pPr>
            <a:r>
              <a:rPr lang="en-US" sz="2000" b="1" dirty="0" smtClean="0"/>
              <a:t>	bank </a:t>
            </a:r>
            <a:r>
              <a:rPr lang="en-US" sz="2000" b="1" dirty="0" err="1" smtClean="0"/>
              <a:t>obj</a:t>
            </a:r>
            <a:r>
              <a:rPr lang="en-US" sz="2000" b="1" dirty="0" smtClean="0"/>
              <a:t>;</a:t>
            </a:r>
          </a:p>
          <a:p>
            <a:pPr>
              <a:buNone/>
            </a:pPr>
            <a:r>
              <a:rPr lang="en-US" sz="2000" b="1" dirty="0" smtClean="0"/>
              <a:t>	</a:t>
            </a:r>
            <a:r>
              <a:rPr lang="en-US" sz="2000" b="1" dirty="0" err="1" smtClean="0"/>
              <a:t>int</a:t>
            </a:r>
            <a:r>
              <a:rPr lang="en-US" sz="2000" b="1" dirty="0" smtClean="0"/>
              <a:t> choice  =1;</a:t>
            </a:r>
          </a:p>
          <a:p>
            <a:pPr>
              <a:buNone/>
            </a:pPr>
            <a:r>
              <a:rPr lang="en-US" sz="2000" b="1" dirty="0" smtClean="0"/>
              <a:t>	while (choice != 0 )</a:t>
            </a:r>
          </a:p>
          <a:p>
            <a:pPr>
              <a:buNone/>
            </a:pPr>
            <a:r>
              <a:rPr lang="en-US" sz="2000" b="1" dirty="0" smtClean="0"/>
              <a:t>	{</a:t>
            </a:r>
          </a:p>
          <a:p>
            <a:pPr>
              <a:buNone/>
            </a:pPr>
            <a:r>
              <a:rPr lang="en-US" sz="2000" b="1" dirty="0" smtClean="0"/>
              <a:t>    		</a:t>
            </a:r>
            <a:r>
              <a:rPr lang="en-US" sz="2000" b="1" dirty="0" err="1" smtClean="0"/>
              <a:t>cout</a:t>
            </a:r>
            <a:r>
              <a:rPr lang="en-US" sz="2000" b="1" dirty="0" smtClean="0"/>
              <a:t>&lt;&lt;"\n\n\</a:t>
            </a:r>
            <a:r>
              <a:rPr lang="en-US" sz="2000" b="1" dirty="0" err="1" smtClean="0"/>
              <a:t>nEnter</a:t>
            </a:r>
            <a:r>
              <a:rPr lang="en-US" sz="2000" b="1" dirty="0" smtClean="0"/>
              <a:t>\n"</a:t>
            </a:r>
          </a:p>
          <a:p>
            <a:pPr>
              <a:buNone/>
            </a:pPr>
            <a:r>
              <a:rPr lang="en-US" sz="2000" b="1" dirty="0" smtClean="0"/>
              <a:t>    		&lt;&lt;"0. to exit \n"</a:t>
            </a:r>
          </a:p>
          <a:p>
            <a:pPr>
              <a:buNone/>
            </a:pPr>
            <a:r>
              <a:rPr lang="en-US" sz="2000" b="1" dirty="0" smtClean="0"/>
              <a:t>    		&lt;&lt;"1. Initialize a new account \n"</a:t>
            </a:r>
          </a:p>
          <a:p>
            <a:pPr>
              <a:buNone/>
            </a:pPr>
            <a:r>
              <a:rPr lang="en-US" sz="2000" b="1" dirty="0" smtClean="0"/>
              <a:t>    		&lt;&lt;"2. Deposit \n"</a:t>
            </a:r>
          </a:p>
          <a:p>
            <a:pPr>
              <a:buNone/>
            </a:pPr>
            <a:r>
              <a:rPr lang="en-US" sz="2000" b="1" dirty="0" smtClean="0"/>
              <a:t>    		&lt;&lt;"3.Withdraw \n"</a:t>
            </a:r>
          </a:p>
          <a:p>
            <a:pPr>
              <a:buNone/>
            </a:pPr>
            <a:r>
              <a:rPr lang="en-US" sz="2000" b="1" dirty="0" smtClean="0"/>
              <a:t>    		&lt;&lt;"4.See A/c Status\n";</a:t>
            </a:r>
          </a:p>
          <a:p>
            <a:pPr>
              <a:buNone/>
            </a:pPr>
            <a:endParaRPr lang="en-US" sz="2000" dirty="0" smtClean="0"/>
          </a:p>
          <a:p>
            <a:pPr>
              <a:buNone/>
            </a:pPr>
            <a:endParaRPr lang="en-US" sz="2000" dirty="0" smtClean="0"/>
          </a:p>
        </p:txBody>
      </p:sp>
      <p:sp>
        <p:nvSpPr>
          <p:cNvPr id="50182" name="Rectangle 2"/>
          <p:cNvSpPr>
            <a:spLocks noGrp="1" noChangeArrowheads="1"/>
          </p:cNvSpPr>
          <p:nvPr>
            <p:ph type="title"/>
          </p:nvPr>
        </p:nvSpPr>
        <p:spPr>
          <a:xfrm>
            <a:off x="1219200" y="76200"/>
            <a:ext cx="7924800" cy="685800"/>
          </a:xfrm>
        </p:spPr>
        <p:txBody>
          <a:bodyPr>
            <a:noAutofit/>
          </a:bodyPr>
          <a:lstStyle/>
          <a:p>
            <a:pPr algn="ctr"/>
            <a:r>
              <a:rPr lang="en-US" sz="2400" b="1" dirty="0" smtClean="0"/>
              <a:t>Define a class </a:t>
            </a:r>
            <a:r>
              <a:rPr lang="en-US" sz="2400" b="1" dirty="0" smtClean="0">
                <a:solidFill>
                  <a:srgbClr val="0000CC"/>
                </a:solidFill>
              </a:rPr>
              <a:t>Account</a:t>
            </a:r>
            <a:r>
              <a:rPr lang="en-US" sz="2400" b="1" dirty="0" smtClean="0"/>
              <a:t> to represent a bank account</a:t>
            </a:r>
            <a:endParaRPr lang="en-US" altLang="en-US" sz="2400" b="1"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bwMode="auto">
          <a:xfrm>
            <a:off x="1219200" y="1066800"/>
            <a:ext cx="7924800" cy="5059363"/>
          </a:xfrm>
          <a:noFill/>
          <a:ln>
            <a:miter lim="800000"/>
            <a:headEnd/>
            <a:tailEnd/>
          </a:ln>
        </p:spPr>
        <p:txBody>
          <a:bodyPr vert="horz" wrap="square" lIns="91440" tIns="45720" rIns="91440" bIns="45720" numCol="1" anchor="t" anchorCtr="0" compatLnSpc="1">
            <a:prstTxWarp prst="textNoShape">
              <a:avLst/>
            </a:prstTxWarp>
          </a:bodyPr>
          <a:lstStyle/>
          <a:p>
            <a:pPr>
              <a:buNone/>
            </a:pPr>
            <a:r>
              <a:rPr lang="en-US" sz="2000" dirty="0" smtClean="0"/>
              <a:t>    </a:t>
            </a:r>
            <a:r>
              <a:rPr lang="en-US" sz="2000" b="1" dirty="0" err="1" smtClean="0"/>
              <a:t>cin</a:t>
            </a:r>
            <a:r>
              <a:rPr lang="en-US" sz="2000" b="1" dirty="0" smtClean="0"/>
              <a:t>&gt;&gt;choice;</a:t>
            </a:r>
          </a:p>
          <a:p>
            <a:pPr>
              <a:buNone/>
            </a:pPr>
            <a:r>
              <a:rPr lang="en-US" sz="2000" b="1" dirty="0" smtClean="0"/>
              <a:t>    switch(choice)</a:t>
            </a:r>
          </a:p>
          <a:p>
            <a:pPr>
              <a:buNone/>
            </a:pPr>
            <a:r>
              <a:rPr lang="en-US" sz="2000" b="1" dirty="0" smtClean="0"/>
              <a:t>    {</a:t>
            </a:r>
          </a:p>
          <a:p>
            <a:pPr>
              <a:buNone/>
            </a:pPr>
            <a:r>
              <a:rPr lang="en-US" sz="2000" b="1" dirty="0" smtClean="0"/>
              <a:t>		case 0 :	</a:t>
            </a:r>
            <a:r>
              <a:rPr lang="en-US" sz="2000" b="1" dirty="0" err="1" smtClean="0"/>
              <a:t>obj.disp_det</a:t>
            </a:r>
            <a:r>
              <a:rPr lang="en-US" sz="2000" b="1" dirty="0" smtClean="0"/>
              <a:t>();</a:t>
            </a:r>
          </a:p>
          <a:p>
            <a:pPr>
              <a:buNone/>
            </a:pPr>
            <a:r>
              <a:rPr lang="en-US" sz="2000" b="1" dirty="0" smtClean="0"/>
              <a:t>                	</a:t>
            </a:r>
            <a:r>
              <a:rPr lang="en-US" sz="2000" b="1" dirty="0" err="1" smtClean="0"/>
              <a:t>cout</a:t>
            </a:r>
            <a:r>
              <a:rPr lang="en-US" sz="2000" b="1" dirty="0" smtClean="0"/>
              <a:t>&lt;&lt;" EXITING PROGRAM.";</a:t>
            </a:r>
          </a:p>
          <a:p>
            <a:pPr>
              <a:buNone/>
            </a:pPr>
            <a:r>
              <a:rPr lang="en-US" sz="2000" b="1" dirty="0" smtClean="0"/>
              <a:t>                            	break;</a:t>
            </a:r>
          </a:p>
          <a:p>
            <a:pPr>
              <a:buNone/>
            </a:pPr>
            <a:r>
              <a:rPr lang="en-US" sz="2000" b="1" dirty="0" smtClean="0"/>
              <a:t>		case 1 : 	</a:t>
            </a:r>
            <a:r>
              <a:rPr lang="en-US" sz="2000" b="1" dirty="0" err="1" smtClean="0"/>
              <a:t>obj.init</a:t>
            </a:r>
            <a:r>
              <a:rPr lang="en-US" sz="2000" b="1" dirty="0" smtClean="0"/>
              <a:t>();</a:t>
            </a:r>
          </a:p>
          <a:p>
            <a:pPr>
              <a:buNone/>
            </a:pPr>
            <a:r>
              <a:rPr lang="en-US" sz="2000" b="1" dirty="0" smtClean="0"/>
              <a:t>                           	 break;</a:t>
            </a:r>
          </a:p>
          <a:p>
            <a:pPr>
              <a:buNone/>
            </a:pPr>
            <a:r>
              <a:rPr lang="en-US" sz="2000" b="1" dirty="0" smtClean="0"/>
              <a:t>		case 2: 	</a:t>
            </a:r>
            <a:r>
              <a:rPr lang="en-US" sz="2000" b="1" dirty="0" err="1" smtClean="0"/>
              <a:t>obj.deposit</a:t>
            </a:r>
            <a:r>
              <a:rPr lang="en-US" sz="2000" b="1" dirty="0" smtClean="0"/>
              <a:t>();</a:t>
            </a:r>
          </a:p>
          <a:p>
            <a:pPr>
              <a:buNone/>
            </a:pPr>
            <a:r>
              <a:rPr lang="en-US" sz="2000" b="1" dirty="0" smtClean="0"/>
              <a:t>                            	break;</a:t>
            </a:r>
          </a:p>
          <a:p>
            <a:pPr>
              <a:buNone/>
            </a:pPr>
            <a:r>
              <a:rPr lang="en-US" sz="2000" b="1" dirty="0" smtClean="0"/>
              <a:t>		case 3 :    </a:t>
            </a:r>
            <a:r>
              <a:rPr lang="en-US" sz="2000" b="1" dirty="0" err="1" smtClean="0"/>
              <a:t>obj.withdraw</a:t>
            </a:r>
            <a:r>
              <a:rPr lang="en-US" sz="2000" b="1" dirty="0" smtClean="0"/>
              <a:t>();</a:t>
            </a:r>
          </a:p>
          <a:p>
            <a:pPr>
              <a:buNone/>
            </a:pPr>
            <a:r>
              <a:rPr lang="en-US" sz="2000" b="1" dirty="0" smtClean="0"/>
              <a:t>                            	break;</a:t>
            </a:r>
          </a:p>
          <a:p>
            <a:pPr>
              <a:buNone/>
            </a:pPr>
            <a:r>
              <a:rPr lang="en-US" sz="2000" b="1" dirty="0" smtClean="0"/>
              <a:t>		case 4: 	</a:t>
            </a:r>
            <a:r>
              <a:rPr lang="en-US" sz="2000" b="1" dirty="0" err="1" smtClean="0"/>
              <a:t>obj.disp_det</a:t>
            </a:r>
            <a:r>
              <a:rPr lang="en-US" sz="2000" b="1" dirty="0" smtClean="0"/>
              <a:t>();</a:t>
            </a:r>
          </a:p>
          <a:p>
            <a:pPr>
              <a:buNone/>
            </a:pPr>
            <a:r>
              <a:rPr lang="en-US" sz="2000" b="1" dirty="0" smtClean="0"/>
              <a:t>                            	break;</a:t>
            </a:r>
          </a:p>
          <a:p>
            <a:pPr>
              <a:buNone/>
            </a:pPr>
            <a:r>
              <a:rPr lang="en-US" sz="2000" b="1" dirty="0" smtClean="0"/>
              <a:t>		default:    </a:t>
            </a:r>
            <a:r>
              <a:rPr lang="en-US" sz="2000" b="1" dirty="0" err="1" smtClean="0"/>
              <a:t>cout</a:t>
            </a:r>
            <a:r>
              <a:rPr lang="en-US" sz="2000" b="1" dirty="0" smtClean="0"/>
              <a:t>&lt;&lt;"Illegal Option"&lt;&lt;</a:t>
            </a:r>
            <a:r>
              <a:rPr lang="en-US" sz="2000" b="1" dirty="0" err="1" smtClean="0"/>
              <a:t>endl</a:t>
            </a:r>
            <a:r>
              <a:rPr lang="en-US" sz="2000" b="1" dirty="0" smtClean="0"/>
              <a:t>;</a:t>
            </a:r>
          </a:p>
          <a:p>
            <a:pPr>
              <a:buNone/>
            </a:pPr>
            <a:r>
              <a:rPr lang="en-US" sz="2000" b="1" dirty="0" smtClean="0"/>
              <a:t> } } }</a:t>
            </a:r>
          </a:p>
        </p:txBody>
      </p:sp>
      <p:sp>
        <p:nvSpPr>
          <p:cNvPr id="50182" name="Rectangle 2"/>
          <p:cNvSpPr>
            <a:spLocks noGrp="1" noChangeArrowheads="1"/>
          </p:cNvSpPr>
          <p:nvPr>
            <p:ph type="title"/>
          </p:nvPr>
        </p:nvSpPr>
        <p:spPr>
          <a:xfrm>
            <a:off x="1219200" y="76200"/>
            <a:ext cx="7924800" cy="685800"/>
          </a:xfrm>
        </p:spPr>
        <p:txBody>
          <a:bodyPr>
            <a:noAutofit/>
          </a:bodyPr>
          <a:lstStyle/>
          <a:p>
            <a:pPr algn="ctr"/>
            <a:r>
              <a:rPr lang="en-US" sz="2400" b="1" dirty="0" smtClean="0"/>
              <a:t>Define a class </a:t>
            </a:r>
            <a:r>
              <a:rPr lang="en-US" sz="2400" b="1" dirty="0" smtClean="0">
                <a:solidFill>
                  <a:srgbClr val="0000CC"/>
                </a:solidFill>
              </a:rPr>
              <a:t>Account</a:t>
            </a:r>
            <a:r>
              <a:rPr lang="en-US" sz="2400" b="1" dirty="0" smtClean="0"/>
              <a:t> to represent a bank account</a:t>
            </a:r>
            <a:endParaRPr lang="en-US" altLang="en-US" sz="2400" b="1"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1143000" y="0"/>
            <a:ext cx="7010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600" b="1" smtClean="0">
                <a:solidFill>
                  <a:prstClr val="black"/>
                </a:solidFill>
                <a:latin typeface="Calibri" panose="020F0502020204030204" pitchFamily="34" charset="0"/>
              </a:rPr>
              <a:t>Introduction</a:t>
            </a:r>
          </a:p>
        </p:txBody>
      </p:sp>
      <p:sp>
        <p:nvSpPr>
          <p:cNvPr id="4099" name="TextBox 2"/>
          <p:cNvSpPr txBox="1">
            <a:spLocks noChangeArrowheads="1"/>
          </p:cNvSpPr>
          <p:nvPr/>
        </p:nvSpPr>
        <p:spPr bwMode="auto">
          <a:xfrm>
            <a:off x="0" y="685800"/>
            <a:ext cx="9144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Ø"/>
            </a:pPr>
            <a:r>
              <a:rPr lang="en-US" sz="1800" smtClean="0">
                <a:solidFill>
                  <a:prstClr val="black"/>
                </a:solidFill>
                <a:latin typeface="Calibri" panose="020F0502020204030204" pitchFamily="34" charset="0"/>
              </a:rPr>
              <a:t>Inheritance is a useful feature of OOP.</a:t>
            </a:r>
          </a:p>
          <a:p>
            <a:pPr eaLnBrk="1" hangingPunct="1">
              <a:buFont typeface="Wingdings" panose="05000000000000000000" pitchFamily="2" charset="2"/>
              <a:buChar char="Ø"/>
            </a:pPr>
            <a:endParaRPr lang="en-US" sz="1800" smtClean="0">
              <a:solidFill>
                <a:prstClr val="black"/>
              </a:solidFill>
              <a:latin typeface="Calibri" panose="020F0502020204030204" pitchFamily="34" charset="0"/>
            </a:endParaRPr>
          </a:p>
          <a:p>
            <a:pPr eaLnBrk="1" hangingPunct="1">
              <a:buFont typeface="Wingdings" panose="05000000000000000000" pitchFamily="2" charset="2"/>
              <a:buChar char="Ø"/>
            </a:pPr>
            <a:r>
              <a:rPr lang="en-US" sz="1800" smtClean="0">
                <a:solidFill>
                  <a:prstClr val="black"/>
                </a:solidFill>
                <a:latin typeface="Calibri" panose="020F0502020204030204" pitchFamily="34" charset="0"/>
              </a:rPr>
              <a:t>A class may be defined in such a way that it automatically includes member data and member functions of an existing class.</a:t>
            </a:r>
          </a:p>
          <a:p>
            <a:pPr eaLnBrk="1" hangingPunct="1">
              <a:buFont typeface="Wingdings" panose="05000000000000000000" pitchFamily="2" charset="2"/>
              <a:buChar char="Ø"/>
            </a:pPr>
            <a:endParaRPr lang="en-US" sz="1800" smtClean="0">
              <a:solidFill>
                <a:prstClr val="black"/>
              </a:solidFill>
              <a:latin typeface="Calibri" panose="020F0502020204030204" pitchFamily="34" charset="0"/>
            </a:endParaRPr>
          </a:p>
          <a:p>
            <a:pPr eaLnBrk="1" hangingPunct="1">
              <a:buFont typeface="Wingdings" panose="05000000000000000000" pitchFamily="2" charset="2"/>
              <a:buChar char="Ø"/>
            </a:pPr>
            <a:r>
              <a:rPr lang="en-US" sz="1800" smtClean="0">
                <a:solidFill>
                  <a:prstClr val="black"/>
                </a:solidFill>
                <a:latin typeface="Calibri" panose="020F0502020204030204" pitchFamily="34" charset="0"/>
              </a:rPr>
              <a:t>Additionally, member data and member functions may be defined in the new class also. </a:t>
            </a:r>
          </a:p>
          <a:p>
            <a:pPr eaLnBrk="1" hangingPunct="1">
              <a:buFont typeface="Wingdings" panose="05000000000000000000" pitchFamily="2" charset="2"/>
              <a:buChar char="Ø"/>
            </a:pPr>
            <a:endParaRPr lang="en-US" sz="1800" smtClean="0">
              <a:solidFill>
                <a:prstClr val="black"/>
              </a:solidFill>
              <a:latin typeface="Calibri" panose="020F0502020204030204" pitchFamily="34" charset="0"/>
            </a:endParaRPr>
          </a:p>
          <a:p>
            <a:pPr eaLnBrk="1" hangingPunct="1">
              <a:buFont typeface="Wingdings" panose="05000000000000000000" pitchFamily="2" charset="2"/>
              <a:buChar char="Ø"/>
            </a:pPr>
            <a:r>
              <a:rPr lang="en-US" sz="1800" smtClean="0">
                <a:solidFill>
                  <a:prstClr val="black"/>
                </a:solidFill>
                <a:latin typeface="Calibri" panose="020F0502020204030204" pitchFamily="34" charset="0"/>
              </a:rPr>
              <a:t>This is called inheritance.</a:t>
            </a:r>
          </a:p>
          <a:p>
            <a:pPr eaLnBrk="1" hangingPunct="1">
              <a:buFont typeface="Wingdings" panose="05000000000000000000" pitchFamily="2" charset="2"/>
              <a:buChar char="Ø"/>
            </a:pPr>
            <a:endParaRPr lang="en-US" sz="1800" smtClean="0">
              <a:solidFill>
                <a:prstClr val="black"/>
              </a:solidFill>
              <a:latin typeface="Calibri" panose="020F0502020204030204" pitchFamily="34" charset="0"/>
            </a:endParaRPr>
          </a:p>
          <a:p>
            <a:pPr eaLnBrk="1" hangingPunct="1">
              <a:buFont typeface="Wingdings" panose="05000000000000000000" pitchFamily="2" charset="2"/>
              <a:buChar char="Ø"/>
            </a:pPr>
            <a:r>
              <a:rPr lang="en-US" sz="1800" smtClean="0">
                <a:solidFill>
                  <a:prstClr val="black"/>
                </a:solidFill>
                <a:latin typeface="Calibri" panose="020F0502020204030204" pitchFamily="34" charset="0"/>
              </a:rPr>
              <a:t>The existing class whose features are being inherited is known as the </a:t>
            </a:r>
            <a:r>
              <a:rPr lang="en-US" sz="1800" smtClean="0">
                <a:solidFill>
                  <a:srgbClr val="FF0000"/>
                </a:solidFill>
                <a:latin typeface="Calibri" panose="020F0502020204030204" pitchFamily="34" charset="0"/>
              </a:rPr>
              <a:t>base class or parent class or super class.</a:t>
            </a:r>
          </a:p>
          <a:p>
            <a:pPr eaLnBrk="1" hangingPunct="1">
              <a:buFont typeface="Wingdings" panose="05000000000000000000" pitchFamily="2" charset="2"/>
              <a:buChar char="Ø"/>
            </a:pPr>
            <a:endParaRPr lang="en-US" sz="1800" smtClean="0">
              <a:solidFill>
                <a:prstClr val="black"/>
              </a:solidFill>
              <a:latin typeface="Calibri" panose="020F0502020204030204" pitchFamily="34" charset="0"/>
            </a:endParaRPr>
          </a:p>
          <a:p>
            <a:pPr eaLnBrk="1" hangingPunct="1">
              <a:buFont typeface="Wingdings" panose="05000000000000000000" pitchFamily="2" charset="2"/>
              <a:buChar char="Ø"/>
            </a:pPr>
            <a:r>
              <a:rPr lang="en-US" sz="1800" smtClean="0">
                <a:solidFill>
                  <a:prstClr val="black"/>
                </a:solidFill>
                <a:latin typeface="Calibri" panose="020F0502020204030204" pitchFamily="34" charset="0"/>
              </a:rPr>
              <a:t>The new class that is being defined by inheriting from the existing class is known as its </a:t>
            </a:r>
            <a:r>
              <a:rPr lang="en-US" sz="1800" smtClean="0">
                <a:solidFill>
                  <a:srgbClr val="FF0000"/>
                </a:solidFill>
                <a:latin typeface="Calibri" panose="020F0502020204030204" pitchFamily="34" charset="0"/>
              </a:rPr>
              <a:t>derived class or child class or sub-class.</a:t>
            </a:r>
          </a:p>
          <a:p>
            <a:pPr eaLnBrk="1" hangingPunct="1"/>
            <a:endParaRPr lang="en-US" sz="1800" smtClean="0">
              <a:solidFill>
                <a:prstClr val="black"/>
              </a:solidFill>
              <a:latin typeface="Calibri" panose="020F0502020204030204" pitchFamily="34" charset="0"/>
            </a:endParaRPr>
          </a:p>
        </p:txBody>
      </p:sp>
    </p:spTree>
    <p:extLst>
      <p:ext uri="{BB962C8B-B14F-4D97-AF65-F5344CB8AC3E}">
        <p14:creationId xmlns:p14="http://schemas.microsoft.com/office/powerpoint/2010/main" val="4060924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143000" y="0"/>
            <a:ext cx="7010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600" b="1" smtClean="0">
                <a:solidFill>
                  <a:prstClr val="black"/>
                </a:solidFill>
                <a:latin typeface="Calibri" panose="020F0502020204030204" pitchFamily="34" charset="0"/>
              </a:rPr>
              <a:t>Introduction</a:t>
            </a:r>
          </a:p>
        </p:txBody>
      </p:sp>
      <p:sp>
        <p:nvSpPr>
          <p:cNvPr id="5123" name="TextBox 2"/>
          <p:cNvSpPr txBox="1">
            <a:spLocks noChangeArrowheads="1"/>
          </p:cNvSpPr>
          <p:nvPr/>
        </p:nvSpPr>
        <p:spPr bwMode="auto">
          <a:xfrm>
            <a:off x="0" y="1219200"/>
            <a:ext cx="9144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800" smtClean="0">
                <a:solidFill>
                  <a:srgbClr val="FF0000"/>
                </a:solidFill>
                <a:latin typeface="Calibri" panose="020F0502020204030204" pitchFamily="34" charset="0"/>
              </a:rPr>
              <a:t>Syntax</a:t>
            </a:r>
            <a:r>
              <a:rPr lang="en-US" sz="1800" smtClean="0">
                <a:solidFill>
                  <a:prstClr val="black"/>
                </a:solidFill>
                <a:latin typeface="Calibri" panose="020F0502020204030204" pitchFamily="34" charset="0"/>
              </a:rPr>
              <a:t>:</a:t>
            </a:r>
          </a:p>
          <a:p>
            <a:pPr eaLnBrk="1" hangingPunct="1"/>
            <a:r>
              <a:rPr lang="en-US" sz="1800" smtClean="0">
                <a:solidFill>
                  <a:prstClr val="black"/>
                </a:solidFill>
                <a:latin typeface="Calibri" panose="020F0502020204030204" pitchFamily="34" charset="0"/>
              </a:rPr>
              <a:t> class &lt;name of the derived class&gt; : &lt;access specifier&gt; &lt;name of the base class&gt;</a:t>
            </a:r>
          </a:p>
          <a:p>
            <a:pPr eaLnBrk="1" hangingPunct="1"/>
            <a:r>
              <a:rPr lang="en-US" sz="1800" smtClean="0">
                <a:solidFill>
                  <a:prstClr val="black"/>
                </a:solidFill>
                <a:latin typeface="Calibri" panose="020F0502020204030204" pitchFamily="34" charset="0"/>
              </a:rPr>
              <a:t> {    /*      definition of derived class</a:t>
            </a:r>
          </a:p>
          <a:p>
            <a:pPr eaLnBrk="1" hangingPunct="1"/>
            <a:r>
              <a:rPr lang="en-US" sz="1800" smtClean="0">
                <a:solidFill>
                  <a:prstClr val="black"/>
                </a:solidFill>
                <a:latin typeface="Calibri" panose="020F0502020204030204" pitchFamily="34" charset="0"/>
              </a:rPr>
              <a:t>      */</a:t>
            </a:r>
          </a:p>
          <a:p>
            <a:pPr eaLnBrk="1" hangingPunct="1"/>
            <a:r>
              <a:rPr lang="en-US" sz="1800" smtClean="0">
                <a:solidFill>
                  <a:prstClr val="black"/>
                </a:solidFill>
                <a:latin typeface="Calibri" panose="020F0502020204030204" pitchFamily="34" charset="0"/>
              </a:rPr>
              <a:t> };</a:t>
            </a:r>
          </a:p>
          <a:p>
            <a:pPr eaLnBrk="1" hangingPunct="1"/>
            <a:endParaRPr lang="en-US" sz="1800" smtClean="0">
              <a:solidFill>
                <a:prstClr val="black"/>
              </a:solidFill>
              <a:latin typeface="Calibri" panose="020F0502020204030204" pitchFamily="34" charset="0"/>
            </a:endParaRPr>
          </a:p>
          <a:p>
            <a:pPr eaLnBrk="1" hangingPunct="1">
              <a:buFont typeface="Wingdings" panose="05000000000000000000" pitchFamily="2" charset="2"/>
              <a:buChar char="Ø"/>
            </a:pPr>
            <a:r>
              <a:rPr lang="en-US" sz="1800" smtClean="0">
                <a:solidFill>
                  <a:prstClr val="black"/>
                </a:solidFill>
                <a:latin typeface="Calibri" panose="020F0502020204030204" pitchFamily="34" charset="0"/>
              </a:rPr>
              <a:t>The colon indicates that the derived class name is derived from the base class name. </a:t>
            </a:r>
          </a:p>
          <a:p>
            <a:pPr eaLnBrk="1" hangingPunct="1">
              <a:buFont typeface="Wingdings" panose="05000000000000000000" pitchFamily="2" charset="2"/>
              <a:buChar char="Ø"/>
            </a:pPr>
            <a:endParaRPr lang="en-US" sz="1800" smtClean="0">
              <a:solidFill>
                <a:prstClr val="black"/>
              </a:solidFill>
              <a:latin typeface="Calibri" panose="020F0502020204030204" pitchFamily="34" charset="0"/>
            </a:endParaRPr>
          </a:p>
          <a:p>
            <a:pPr eaLnBrk="1" hangingPunct="1">
              <a:buFont typeface="Wingdings" panose="05000000000000000000" pitchFamily="2" charset="2"/>
              <a:buChar char="Ø"/>
            </a:pPr>
            <a:r>
              <a:rPr lang="en-US" sz="1800" smtClean="0">
                <a:solidFill>
                  <a:prstClr val="black"/>
                </a:solidFill>
                <a:latin typeface="Calibri" panose="020F0502020204030204" pitchFamily="34" charset="0"/>
              </a:rPr>
              <a:t>The access specifier is optional and, if present, may be either private or public. </a:t>
            </a:r>
          </a:p>
          <a:p>
            <a:pPr eaLnBrk="1" hangingPunct="1">
              <a:buFont typeface="Wingdings" panose="05000000000000000000" pitchFamily="2" charset="2"/>
              <a:buChar char="Ø"/>
            </a:pPr>
            <a:endParaRPr lang="en-US" sz="1800" smtClean="0">
              <a:solidFill>
                <a:prstClr val="black"/>
              </a:solidFill>
              <a:latin typeface="Calibri" panose="020F0502020204030204" pitchFamily="34" charset="0"/>
            </a:endParaRPr>
          </a:p>
          <a:p>
            <a:pPr eaLnBrk="1" hangingPunct="1">
              <a:buFont typeface="Wingdings" panose="05000000000000000000" pitchFamily="2" charset="2"/>
              <a:buChar char="Ø"/>
            </a:pPr>
            <a:r>
              <a:rPr lang="en-US" sz="1800" smtClean="0">
                <a:solidFill>
                  <a:prstClr val="black"/>
                </a:solidFill>
                <a:latin typeface="Calibri" panose="020F0502020204030204" pitchFamily="34" charset="0"/>
              </a:rPr>
              <a:t>The default access specifier is private.</a:t>
            </a:r>
          </a:p>
          <a:p>
            <a:pPr eaLnBrk="1" hangingPunct="1">
              <a:buFont typeface="Wingdings" panose="05000000000000000000" pitchFamily="2" charset="2"/>
              <a:buChar char="Ø"/>
            </a:pPr>
            <a:endParaRPr lang="en-US" sz="1800" smtClean="0">
              <a:solidFill>
                <a:prstClr val="black"/>
              </a:solidFill>
              <a:latin typeface="Calibri" panose="020F0502020204030204" pitchFamily="34" charset="0"/>
            </a:endParaRPr>
          </a:p>
          <a:p>
            <a:pPr eaLnBrk="1" hangingPunct="1">
              <a:buFont typeface="Wingdings" panose="05000000000000000000" pitchFamily="2" charset="2"/>
              <a:buChar char="Ø"/>
            </a:pPr>
            <a:r>
              <a:rPr lang="en-US" sz="1800" smtClean="0">
                <a:solidFill>
                  <a:prstClr val="black"/>
                </a:solidFill>
                <a:latin typeface="Calibri" panose="020F0502020204030204" pitchFamily="34" charset="0"/>
              </a:rPr>
              <a:t> Access specifier specifies whether the features of the base class are privately derived or publicly derived.</a:t>
            </a:r>
          </a:p>
          <a:p>
            <a:pPr eaLnBrk="1" hangingPunct="1">
              <a:buFont typeface="Wingdings" panose="05000000000000000000" pitchFamily="2" charset="2"/>
              <a:buChar char="Ø"/>
            </a:pPr>
            <a:endParaRPr lang="en-US" sz="1800" smtClean="0">
              <a:solidFill>
                <a:prstClr val="black"/>
              </a:solidFill>
              <a:latin typeface="Calibri" panose="020F0502020204030204" pitchFamily="34" charset="0"/>
            </a:endParaRPr>
          </a:p>
        </p:txBody>
      </p:sp>
      <p:sp>
        <p:nvSpPr>
          <p:cNvPr id="4" name="Oval Callout 3"/>
          <p:cNvSpPr/>
          <p:nvPr/>
        </p:nvSpPr>
        <p:spPr>
          <a:xfrm>
            <a:off x="3352800" y="685800"/>
            <a:ext cx="2743200" cy="762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solidFill>
                  <a:prstClr val="white"/>
                </a:solidFill>
              </a:rPr>
              <a:t>public/private</a:t>
            </a:r>
          </a:p>
        </p:txBody>
      </p:sp>
    </p:spTree>
    <p:extLst>
      <p:ext uri="{BB962C8B-B14F-4D97-AF65-F5344CB8AC3E}">
        <p14:creationId xmlns:p14="http://schemas.microsoft.com/office/powerpoint/2010/main" val="2241284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059363"/>
          </a:xfrm>
        </p:spPr>
        <p:txBody>
          <a:bodyPr/>
          <a:lstStyle/>
          <a:p>
            <a:pPr algn="just">
              <a:buFont typeface="Wingdings" pitchFamily="2" charset="2"/>
              <a:buChar char="Ø"/>
            </a:pPr>
            <a:r>
              <a:rPr lang="en-US" sz="2000" dirty="0" smtClean="0"/>
              <a:t>A class is a user defined type or data structure declared with keyword </a:t>
            </a:r>
            <a:r>
              <a:rPr lang="en-US" sz="2000" b="1" i="1" dirty="0" smtClean="0"/>
              <a:t>class.</a:t>
            </a:r>
            <a:r>
              <a:rPr lang="en-US" sz="2000" dirty="0" smtClean="0"/>
              <a:t> </a:t>
            </a:r>
          </a:p>
          <a:p>
            <a:pPr algn="just">
              <a:buFont typeface="Wingdings" pitchFamily="2" charset="2"/>
              <a:buChar char="Ø"/>
            </a:pPr>
            <a:endParaRPr lang="en-US" sz="2000" dirty="0" smtClean="0"/>
          </a:p>
          <a:p>
            <a:pPr algn="just">
              <a:buFont typeface="Wingdings" pitchFamily="2" charset="2"/>
              <a:buChar char="Ø"/>
            </a:pPr>
            <a:r>
              <a:rPr lang="en-US" sz="2000" dirty="0" smtClean="0"/>
              <a:t>It has </a:t>
            </a:r>
            <a:r>
              <a:rPr lang="en-US" sz="2000" b="1" dirty="0" smtClean="0"/>
              <a:t>data and functions </a:t>
            </a:r>
            <a:r>
              <a:rPr lang="en-US" sz="2000" dirty="0" smtClean="0"/>
              <a:t>(also called methods) as its members whose access is governed by the three access </a:t>
            </a:r>
            <a:r>
              <a:rPr lang="en-US" sz="2000" dirty="0" err="1" smtClean="0"/>
              <a:t>specifiers</a:t>
            </a:r>
            <a:r>
              <a:rPr lang="en-US" sz="2000" dirty="0" smtClean="0"/>
              <a:t> (1) </a:t>
            </a:r>
            <a:r>
              <a:rPr lang="en-US" sz="2000" b="1" i="1" dirty="0" smtClean="0"/>
              <a:t>private</a:t>
            </a:r>
            <a:r>
              <a:rPr lang="en-US" sz="2000" i="1" dirty="0" smtClean="0"/>
              <a:t> (2)</a:t>
            </a:r>
            <a:r>
              <a:rPr lang="en-US" sz="2000" dirty="0" smtClean="0"/>
              <a:t> </a:t>
            </a:r>
            <a:r>
              <a:rPr lang="en-US" sz="2000" b="1" i="1" dirty="0" smtClean="0"/>
              <a:t>protected</a:t>
            </a:r>
            <a:r>
              <a:rPr lang="en-US" sz="2000" b="1" dirty="0" smtClean="0"/>
              <a:t> </a:t>
            </a:r>
            <a:r>
              <a:rPr lang="en-US" sz="2000" dirty="0" smtClean="0"/>
              <a:t>and (3</a:t>
            </a:r>
            <a:r>
              <a:rPr lang="en-US" sz="2000" b="1" dirty="0" smtClean="0"/>
              <a:t>) </a:t>
            </a:r>
            <a:r>
              <a:rPr lang="en-US" sz="2000" b="1" i="1" dirty="0" smtClean="0"/>
              <a:t>public</a:t>
            </a:r>
          </a:p>
          <a:p>
            <a:pPr algn="just">
              <a:buFont typeface="Wingdings" pitchFamily="2" charset="2"/>
              <a:buChar char="Ø"/>
            </a:pPr>
            <a:endParaRPr lang="en-US" sz="2000" i="1" dirty="0" smtClean="0"/>
          </a:p>
          <a:p>
            <a:pPr algn="just">
              <a:buFont typeface="Wingdings" pitchFamily="2" charset="2"/>
              <a:buChar char="Ø"/>
            </a:pPr>
            <a:r>
              <a:rPr lang="en-US" sz="2000" dirty="0" smtClean="0"/>
              <a:t> By default access to members of a class is </a:t>
            </a:r>
            <a:r>
              <a:rPr lang="en-US" sz="2000" b="1" i="1" dirty="0" smtClean="0"/>
              <a:t>private</a:t>
            </a:r>
            <a:r>
              <a:rPr lang="en-US" sz="2000" dirty="0" smtClean="0"/>
              <a:t>.</a:t>
            </a:r>
          </a:p>
          <a:p>
            <a:pPr algn="just">
              <a:buFont typeface="Wingdings" pitchFamily="2" charset="2"/>
              <a:buChar char="Ø"/>
            </a:pPr>
            <a:endParaRPr lang="en-US" sz="2000" dirty="0" smtClean="0"/>
          </a:p>
          <a:p>
            <a:pPr algn="just">
              <a:buFont typeface="Wingdings" pitchFamily="2" charset="2"/>
              <a:buChar char="Ø"/>
            </a:pPr>
            <a:r>
              <a:rPr lang="en-US" sz="2000" dirty="0" smtClean="0"/>
              <a:t>The </a:t>
            </a:r>
            <a:r>
              <a:rPr lang="en-US" sz="2000" b="1" dirty="0" smtClean="0"/>
              <a:t>private members </a:t>
            </a:r>
            <a:r>
              <a:rPr lang="en-US" sz="2000" dirty="0" smtClean="0"/>
              <a:t>are not accessible outside the class; they can be accessed only through methods of the class.</a:t>
            </a:r>
          </a:p>
          <a:p>
            <a:pPr algn="just">
              <a:buFont typeface="Wingdings" pitchFamily="2" charset="2"/>
              <a:buChar char="Ø"/>
            </a:pPr>
            <a:endParaRPr lang="en-US" sz="2000" dirty="0" smtClean="0"/>
          </a:p>
          <a:p>
            <a:pPr algn="just">
              <a:buFont typeface="Wingdings" pitchFamily="2" charset="2"/>
              <a:buChar char="Ø"/>
            </a:pPr>
            <a:r>
              <a:rPr lang="en-US" sz="2000" dirty="0" smtClean="0"/>
              <a:t> The </a:t>
            </a:r>
            <a:r>
              <a:rPr lang="en-US" sz="2000" b="1" dirty="0" smtClean="0"/>
              <a:t>public members </a:t>
            </a:r>
            <a:r>
              <a:rPr lang="en-US" sz="2000" dirty="0" smtClean="0"/>
              <a:t>are accessible outside the class. </a:t>
            </a:r>
          </a:p>
          <a:p>
            <a:pPr algn="just">
              <a:buFont typeface="Wingdings" pitchFamily="2" charset="2"/>
              <a:buChar char="Ø"/>
            </a:pPr>
            <a:endParaRPr lang="en-US" sz="2000" dirty="0" smtClean="0"/>
          </a:p>
          <a:p>
            <a:pPr algn="just">
              <a:buFont typeface="Wingdings" pitchFamily="2" charset="2"/>
              <a:buChar char="Ø"/>
            </a:pPr>
            <a:r>
              <a:rPr lang="en-US" sz="2000" dirty="0" smtClean="0"/>
              <a:t>The </a:t>
            </a:r>
            <a:r>
              <a:rPr lang="en-US" sz="2000" b="1" dirty="0" smtClean="0"/>
              <a:t>protected members </a:t>
            </a:r>
            <a:r>
              <a:rPr lang="en-US" sz="2000" dirty="0" smtClean="0"/>
              <a:t>are accessed inside the class and its inherited classes.</a:t>
            </a:r>
          </a:p>
          <a:p>
            <a:pPr algn="just">
              <a:buFont typeface="Wingdings" pitchFamily="2" charset="2"/>
              <a:buChar char="Ø"/>
            </a:pPr>
            <a:endParaRPr lang="en-US" sz="2000" dirty="0" smtClean="0"/>
          </a:p>
          <a:p>
            <a:pPr algn="just">
              <a:buFont typeface="Wingdings" pitchFamily="2" charset="2"/>
              <a:buChar char="Ø"/>
            </a:pPr>
            <a:endParaRPr lang="en-US" sz="2000" dirty="0" smtClean="0"/>
          </a:p>
          <a:p>
            <a:pPr algn="just">
              <a:buNone/>
            </a:pPr>
            <a:endParaRPr lang="en-US" sz="2000" dirty="0" smtClean="0"/>
          </a:p>
        </p:txBody>
      </p:sp>
      <p:sp>
        <p:nvSpPr>
          <p:cNvPr id="3" name="Title 2"/>
          <p:cNvSpPr>
            <a:spLocks noGrp="1"/>
          </p:cNvSpPr>
          <p:nvPr>
            <p:ph type="title"/>
          </p:nvPr>
        </p:nvSpPr>
        <p:spPr/>
        <p:txBody>
          <a:bodyPr/>
          <a:lstStyle/>
          <a:p>
            <a:pPr algn="ctr"/>
            <a:r>
              <a:rPr lang="en-US" b="1" dirty="0" smtClean="0"/>
              <a:t> C++  Class</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1143000" y="0"/>
            <a:ext cx="7010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600" b="1" smtClean="0">
                <a:solidFill>
                  <a:prstClr val="black"/>
                </a:solidFill>
                <a:latin typeface="Calibri" panose="020F0502020204030204" pitchFamily="34" charset="0"/>
              </a:rPr>
              <a:t>Introduction</a:t>
            </a:r>
          </a:p>
        </p:txBody>
      </p:sp>
      <p:sp>
        <p:nvSpPr>
          <p:cNvPr id="6147" name="Rectangle 2"/>
          <p:cNvSpPr>
            <a:spLocks noChangeArrowheads="1"/>
          </p:cNvSpPr>
          <p:nvPr/>
        </p:nvSpPr>
        <p:spPr bwMode="auto">
          <a:xfrm>
            <a:off x="228600" y="685800"/>
            <a:ext cx="86106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800" smtClean="0">
                <a:solidFill>
                  <a:prstClr val="black"/>
                </a:solidFill>
                <a:latin typeface="Calibri" panose="020F0502020204030204" pitchFamily="34" charset="0"/>
              </a:rPr>
              <a:t>Example:</a:t>
            </a:r>
          </a:p>
          <a:p>
            <a:pPr eaLnBrk="1" hangingPunct="1"/>
            <a:r>
              <a:rPr lang="en-US" sz="1800" smtClean="0">
                <a:solidFill>
                  <a:prstClr val="black"/>
                </a:solidFill>
                <a:latin typeface="Calibri" panose="020F0502020204030204" pitchFamily="34" charset="0"/>
              </a:rPr>
              <a:t>Suppose class Student already exist. Then new class branch can be derived from class student as follows.</a:t>
            </a:r>
          </a:p>
          <a:p>
            <a:pPr eaLnBrk="1" hangingPunct="1"/>
            <a:endParaRPr lang="en-US" sz="1800" smtClean="0">
              <a:solidFill>
                <a:prstClr val="black"/>
              </a:solidFill>
              <a:latin typeface="Calibri" panose="020F0502020204030204" pitchFamily="34" charset="0"/>
            </a:endParaRPr>
          </a:p>
          <a:p>
            <a:pPr eaLnBrk="1" hangingPunct="1"/>
            <a:r>
              <a:rPr lang="en-US" sz="1800" smtClean="0">
                <a:solidFill>
                  <a:prstClr val="black"/>
                </a:solidFill>
                <a:latin typeface="Calibri" panose="020F0502020204030204" pitchFamily="34" charset="0"/>
              </a:rPr>
              <a:t> class branch : private student                        //private declaration</a:t>
            </a:r>
          </a:p>
          <a:p>
            <a:pPr eaLnBrk="1" hangingPunct="1"/>
            <a:r>
              <a:rPr lang="en-US" sz="1800" smtClean="0">
                <a:solidFill>
                  <a:prstClr val="black"/>
                </a:solidFill>
                <a:latin typeface="Calibri" panose="020F0502020204030204" pitchFamily="34" charset="0"/>
              </a:rPr>
              <a:t>  {   /*   new features of class branch</a:t>
            </a:r>
          </a:p>
          <a:p>
            <a:pPr eaLnBrk="1" hangingPunct="1"/>
            <a:r>
              <a:rPr lang="en-US" sz="1800" smtClean="0">
                <a:solidFill>
                  <a:prstClr val="black"/>
                </a:solidFill>
                <a:latin typeface="Calibri" panose="020F0502020204030204" pitchFamily="34" charset="0"/>
              </a:rPr>
              <a:t>     */</a:t>
            </a:r>
          </a:p>
          <a:p>
            <a:pPr eaLnBrk="1" hangingPunct="1"/>
            <a:r>
              <a:rPr lang="en-US" sz="1800" smtClean="0">
                <a:solidFill>
                  <a:prstClr val="black"/>
                </a:solidFill>
                <a:latin typeface="Calibri" panose="020F0502020204030204" pitchFamily="34" charset="0"/>
              </a:rPr>
              <a:t>  };</a:t>
            </a:r>
          </a:p>
          <a:p>
            <a:pPr eaLnBrk="1" hangingPunct="1"/>
            <a:endParaRPr lang="en-US" sz="1800" smtClean="0">
              <a:solidFill>
                <a:prstClr val="black"/>
              </a:solidFill>
              <a:latin typeface="Calibri" panose="020F0502020204030204" pitchFamily="34" charset="0"/>
            </a:endParaRPr>
          </a:p>
          <a:p>
            <a:pPr eaLnBrk="1" hangingPunct="1"/>
            <a:r>
              <a:rPr lang="en-US" sz="1800" smtClean="0">
                <a:solidFill>
                  <a:prstClr val="black"/>
                </a:solidFill>
                <a:latin typeface="Calibri" panose="020F0502020204030204" pitchFamily="34" charset="0"/>
              </a:rPr>
              <a:t>  class branch : public student                        //public declaration</a:t>
            </a:r>
          </a:p>
          <a:p>
            <a:pPr eaLnBrk="1" hangingPunct="1"/>
            <a:r>
              <a:rPr lang="en-US" sz="1800" smtClean="0">
                <a:solidFill>
                  <a:prstClr val="black"/>
                </a:solidFill>
                <a:latin typeface="Calibri" panose="020F0502020204030204" pitchFamily="34" charset="0"/>
              </a:rPr>
              <a:t>  {   /*   new features of class branch</a:t>
            </a:r>
          </a:p>
          <a:p>
            <a:pPr eaLnBrk="1" hangingPunct="1"/>
            <a:r>
              <a:rPr lang="en-US" sz="1800" smtClean="0">
                <a:solidFill>
                  <a:prstClr val="black"/>
                </a:solidFill>
                <a:latin typeface="Calibri" panose="020F0502020204030204" pitchFamily="34" charset="0"/>
              </a:rPr>
              <a:t>     */</a:t>
            </a:r>
          </a:p>
          <a:p>
            <a:pPr eaLnBrk="1" hangingPunct="1"/>
            <a:r>
              <a:rPr lang="en-US" sz="1800" smtClean="0">
                <a:solidFill>
                  <a:prstClr val="black"/>
                </a:solidFill>
                <a:latin typeface="Calibri" panose="020F0502020204030204" pitchFamily="34" charset="0"/>
              </a:rPr>
              <a:t>  };</a:t>
            </a:r>
          </a:p>
          <a:p>
            <a:pPr eaLnBrk="1" hangingPunct="1"/>
            <a:endParaRPr lang="en-US" sz="1800" smtClean="0">
              <a:solidFill>
                <a:prstClr val="black"/>
              </a:solidFill>
              <a:latin typeface="Calibri" panose="020F0502020204030204" pitchFamily="34" charset="0"/>
            </a:endParaRPr>
          </a:p>
          <a:p>
            <a:pPr eaLnBrk="1" hangingPunct="1"/>
            <a:r>
              <a:rPr lang="en-US" sz="1800" smtClean="0">
                <a:solidFill>
                  <a:prstClr val="black"/>
                </a:solidFill>
                <a:latin typeface="Calibri" panose="020F0502020204030204" pitchFamily="34" charset="0"/>
              </a:rPr>
              <a:t> class branch : student                        //private declaration by default</a:t>
            </a:r>
          </a:p>
          <a:p>
            <a:pPr eaLnBrk="1" hangingPunct="1"/>
            <a:r>
              <a:rPr lang="en-US" sz="1800" smtClean="0">
                <a:solidFill>
                  <a:prstClr val="black"/>
                </a:solidFill>
                <a:latin typeface="Calibri" panose="020F0502020204030204" pitchFamily="34" charset="0"/>
              </a:rPr>
              <a:t>  {   /*   new features of class branch</a:t>
            </a:r>
          </a:p>
          <a:p>
            <a:pPr eaLnBrk="1" hangingPunct="1"/>
            <a:r>
              <a:rPr lang="en-US" sz="1800" smtClean="0">
                <a:solidFill>
                  <a:prstClr val="black"/>
                </a:solidFill>
                <a:latin typeface="Calibri" panose="020F0502020204030204" pitchFamily="34" charset="0"/>
              </a:rPr>
              <a:t>     */</a:t>
            </a:r>
          </a:p>
          <a:p>
            <a:pPr eaLnBrk="1" hangingPunct="1"/>
            <a:r>
              <a:rPr lang="en-US" sz="1800" smtClean="0">
                <a:solidFill>
                  <a:prstClr val="black"/>
                </a:solidFill>
                <a:latin typeface="Calibri" panose="020F0502020204030204" pitchFamily="34" charset="0"/>
              </a:rPr>
              <a:t>  };</a:t>
            </a:r>
          </a:p>
          <a:p>
            <a:pPr eaLnBrk="1" hangingPunct="1"/>
            <a:endParaRPr lang="en-US" sz="1800" smtClean="0">
              <a:solidFill>
                <a:prstClr val="black"/>
              </a:solidFill>
              <a:latin typeface="Calibri" panose="020F0502020204030204" pitchFamily="34" charset="0"/>
            </a:endParaRPr>
          </a:p>
        </p:txBody>
      </p:sp>
      <p:sp>
        <p:nvSpPr>
          <p:cNvPr id="4" name="Rectangle 3"/>
          <p:cNvSpPr/>
          <p:nvPr/>
        </p:nvSpPr>
        <p:spPr>
          <a:xfrm>
            <a:off x="7315200" y="22860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solidFill>
                  <a:prstClr val="white"/>
                </a:solidFill>
              </a:rPr>
              <a:t>student</a:t>
            </a:r>
          </a:p>
        </p:txBody>
      </p:sp>
      <p:sp>
        <p:nvSpPr>
          <p:cNvPr id="5" name="Rectangle 4"/>
          <p:cNvSpPr/>
          <p:nvPr/>
        </p:nvSpPr>
        <p:spPr>
          <a:xfrm>
            <a:off x="7391400" y="35052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800" dirty="0">
                <a:solidFill>
                  <a:prstClr val="white"/>
                </a:solidFill>
              </a:rPr>
              <a:t>branch</a:t>
            </a:r>
          </a:p>
        </p:txBody>
      </p:sp>
      <p:cxnSp>
        <p:nvCxnSpPr>
          <p:cNvPr id="7" name="Straight Arrow Connector 6"/>
          <p:cNvCxnSpPr>
            <a:endCxn id="4" idx="2"/>
          </p:cNvCxnSpPr>
          <p:nvPr/>
        </p:nvCxnSpPr>
        <p:spPr>
          <a:xfrm rot="16200000" flipV="1">
            <a:off x="7810500" y="3162300"/>
            <a:ext cx="609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620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1143000" y="0"/>
            <a:ext cx="7010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600" b="1" smtClean="0">
                <a:solidFill>
                  <a:prstClr val="black"/>
                </a:solidFill>
                <a:latin typeface="Calibri" panose="020F0502020204030204" pitchFamily="34" charset="0"/>
              </a:rPr>
              <a:t>Introduction</a:t>
            </a:r>
          </a:p>
        </p:txBody>
      </p:sp>
      <p:sp>
        <p:nvSpPr>
          <p:cNvPr id="7171" name="TextBox 2"/>
          <p:cNvSpPr txBox="1">
            <a:spLocks noChangeArrowheads="1"/>
          </p:cNvSpPr>
          <p:nvPr/>
        </p:nvSpPr>
        <p:spPr bwMode="auto">
          <a:xfrm>
            <a:off x="0" y="990600"/>
            <a:ext cx="91440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1800" smtClean="0">
                <a:solidFill>
                  <a:srgbClr val="FF0000"/>
                </a:solidFill>
                <a:latin typeface="Calibri" panose="020F0502020204030204" pitchFamily="34" charset="0"/>
              </a:rPr>
              <a:t>Remember</a:t>
            </a:r>
          </a:p>
          <a:p>
            <a:pPr algn="just" eaLnBrk="1" hangingPunct="1">
              <a:buFont typeface="Wingdings" panose="05000000000000000000" pitchFamily="2" charset="2"/>
              <a:buChar char="Ø"/>
            </a:pPr>
            <a:r>
              <a:rPr lang="en-US" sz="1800" smtClean="0">
                <a:solidFill>
                  <a:prstClr val="black"/>
                </a:solidFill>
                <a:latin typeface="Calibri" panose="020F0502020204030204" pitchFamily="34" charset="0"/>
              </a:rPr>
              <a:t>When a </a:t>
            </a:r>
            <a:r>
              <a:rPr lang="en-US" sz="1800" smtClean="0">
                <a:solidFill>
                  <a:srgbClr val="4F81BD"/>
                </a:solidFill>
                <a:latin typeface="Calibri" panose="020F0502020204030204" pitchFamily="34" charset="0"/>
              </a:rPr>
              <a:t>base class privately inherited by  a derived class</a:t>
            </a:r>
            <a:r>
              <a:rPr lang="en-US" sz="1800" smtClean="0">
                <a:solidFill>
                  <a:prstClr val="black"/>
                </a:solidFill>
                <a:latin typeface="Calibri" panose="020F0502020204030204" pitchFamily="34" charset="0"/>
              </a:rPr>
              <a:t>, ‘</a:t>
            </a:r>
            <a:r>
              <a:rPr lang="en-US" sz="1800" smtClean="0">
                <a:solidFill>
                  <a:srgbClr val="FF0000"/>
                </a:solidFill>
                <a:latin typeface="Calibri" panose="020F0502020204030204" pitchFamily="34" charset="0"/>
              </a:rPr>
              <a:t>public-members</a:t>
            </a:r>
            <a:r>
              <a:rPr lang="en-US" sz="1800" smtClean="0">
                <a:solidFill>
                  <a:prstClr val="black"/>
                </a:solidFill>
                <a:latin typeface="Calibri" panose="020F0502020204030204" pitchFamily="34" charset="0"/>
              </a:rPr>
              <a:t>’ of the base class become ‘</a:t>
            </a:r>
            <a:r>
              <a:rPr lang="en-US" sz="1800" smtClean="0">
                <a:solidFill>
                  <a:srgbClr val="FF0000"/>
                </a:solidFill>
                <a:latin typeface="Calibri" panose="020F0502020204030204" pitchFamily="34" charset="0"/>
              </a:rPr>
              <a:t>private-members</a:t>
            </a:r>
            <a:r>
              <a:rPr lang="en-US" sz="1800" smtClean="0">
                <a:solidFill>
                  <a:prstClr val="black"/>
                </a:solidFill>
                <a:latin typeface="Calibri" panose="020F0502020204030204" pitchFamily="34" charset="0"/>
              </a:rPr>
              <a:t>’ of the derived class and therefore the public members of the base class can only be accessed by the derived class. They are inaccessible to the objects of the derived class. </a:t>
            </a:r>
          </a:p>
          <a:p>
            <a:pPr algn="just" eaLnBrk="1" hangingPunct="1">
              <a:buFont typeface="Wingdings" panose="05000000000000000000" pitchFamily="2" charset="2"/>
              <a:buChar char="Ø"/>
            </a:pPr>
            <a:endParaRPr lang="en-US" sz="1800" smtClean="0">
              <a:solidFill>
                <a:prstClr val="black"/>
              </a:solidFill>
              <a:latin typeface="Calibri" panose="020F0502020204030204" pitchFamily="34" charset="0"/>
            </a:endParaRPr>
          </a:p>
          <a:p>
            <a:pPr algn="just" eaLnBrk="1" hangingPunct="1">
              <a:buFont typeface="Wingdings" panose="05000000000000000000" pitchFamily="2" charset="2"/>
              <a:buChar char="Ø"/>
            </a:pPr>
            <a:r>
              <a:rPr lang="en-US" sz="1800" smtClean="0">
                <a:solidFill>
                  <a:prstClr val="black"/>
                </a:solidFill>
                <a:latin typeface="Calibri" panose="020F0502020204030204" pitchFamily="34" charset="0"/>
              </a:rPr>
              <a:t>A public member of a class can be accessed by its own objects using the dot operator. </a:t>
            </a:r>
          </a:p>
          <a:p>
            <a:pPr algn="just" eaLnBrk="1" hangingPunct="1">
              <a:buFont typeface="Wingdings" panose="05000000000000000000" pitchFamily="2" charset="2"/>
              <a:buChar char="Ø"/>
            </a:pPr>
            <a:endParaRPr lang="en-US" sz="1800" smtClean="0">
              <a:solidFill>
                <a:prstClr val="black"/>
              </a:solidFill>
              <a:latin typeface="Calibri" panose="020F0502020204030204" pitchFamily="34" charset="0"/>
            </a:endParaRPr>
          </a:p>
          <a:p>
            <a:pPr algn="just" eaLnBrk="1" hangingPunct="1">
              <a:buFont typeface="Wingdings" panose="05000000000000000000" pitchFamily="2" charset="2"/>
              <a:buChar char="Ø"/>
            </a:pPr>
            <a:r>
              <a:rPr lang="en-US" sz="1800" smtClean="0">
                <a:solidFill>
                  <a:prstClr val="black"/>
                </a:solidFill>
                <a:latin typeface="Calibri" panose="020F0502020204030204" pitchFamily="34" charset="0"/>
              </a:rPr>
              <a:t>The result is that no member of the base class is accessible to the objects of the derived class.</a:t>
            </a:r>
          </a:p>
          <a:p>
            <a:pPr algn="just" eaLnBrk="1" hangingPunct="1">
              <a:buFont typeface="Wingdings" panose="05000000000000000000" pitchFamily="2" charset="2"/>
              <a:buChar char="Ø"/>
            </a:pPr>
            <a:endParaRPr lang="en-US" sz="1800" smtClean="0">
              <a:solidFill>
                <a:prstClr val="black"/>
              </a:solidFill>
              <a:latin typeface="Calibri" panose="020F0502020204030204" pitchFamily="34" charset="0"/>
            </a:endParaRPr>
          </a:p>
          <a:p>
            <a:pPr algn="just" eaLnBrk="1" hangingPunct="1">
              <a:buFont typeface="Wingdings" panose="05000000000000000000" pitchFamily="2" charset="2"/>
              <a:buChar char="Ø"/>
            </a:pPr>
            <a:r>
              <a:rPr lang="en-US" sz="1800" smtClean="0">
                <a:solidFill>
                  <a:prstClr val="black"/>
                </a:solidFill>
                <a:latin typeface="Calibri" panose="020F0502020204030204" pitchFamily="34" charset="0"/>
              </a:rPr>
              <a:t>When the </a:t>
            </a:r>
            <a:r>
              <a:rPr lang="en-US" sz="1800" smtClean="0">
                <a:solidFill>
                  <a:srgbClr val="00B0F0"/>
                </a:solidFill>
                <a:latin typeface="Calibri" panose="020F0502020204030204" pitchFamily="34" charset="0"/>
              </a:rPr>
              <a:t>base class is publicly inherited</a:t>
            </a:r>
            <a:r>
              <a:rPr lang="en-US" sz="1800" smtClean="0">
                <a:solidFill>
                  <a:prstClr val="black"/>
                </a:solidFill>
                <a:latin typeface="Calibri" panose="020F0502020204030204" pitchFamily="34" charset="0"/>
              </a:rPr>
              <a:t>, ‘</a:t>
            </a:r>
            <a:r>
              <a:rPr lang="en-US" sz="1800" smtClean="0">
                <a:solidFill>
                  <a:srgbClr val="FF0000"/>
                </a:solidFill>
                <a:latin typeface="Calibri" panose="020F0502020204030204" pitchFamily="34" charset="0"/>
              </a:rPr>
              <a:t>public members</a:t>
            </a:r>
            <a:r>
              <a:rPr lang="en-US" sz="1800" smtClean="0">
                <a:solidFill>
                  <a:prstClr val="black"/>
                </a:solidFill>
                <a:latin typeface="Calibri" panose="020F0502020204030204" pitchFamily="34" charset="0"/>
              </a:rPr>
              <a:t>’ of the base class become ‘</a:t>
            </a:r>
            <a:r>
              <a:rPr lang="en-US" sz="1800" smtClean="0">
                <a:solidFill>
                  <a:srgbClr val="FF0000"/>
                </a:solidFill>
                <a:latin typeface="Calibri" panose="020F0502020204030204" pitchFamily="34" charset="0"/>
              </a:rPr>
              <a:t>public members</a:t>
            </a:r>
            <a:r>
              <a:rPr lang="en-US" sz="1800" smtClean="0">
                <a:solidFill>
                  <a:prstClr val="black"/>
                </a:solidFill>
                <a:latin typeface="Calibri" panose="020F0502020204030204" pitchFamily="34" charset="0"/>
              </a:rPr>
              <a:t> ‘ of the derived class and therefore they are accessible to the objects of the derived class. </a:t>
            </a:r>
          </a:p>
          <a:p>
            <a:pPr algn="just" eaLnBrk="1" hangingPunct="1">
              <a:buFont typeface="Wingdings" panose="05000000000000000000" pitchFamily="2" charset="2"/>
              <a:buChar char="Ø"/>
            </a:pPr>
            <a:endParaRPr lang="en-US" sz="1800" smtClean="0">
              <a:solidFill>
                <a:prstClr val="black"/>
              </a:solidFill>
              <a:latin typeface="Calibri" panose="020F0502020204030204" pitchFamily="34" charset="0"/>
            </a:endParaRPr>
          </a:p>
          <a:p>
            <a:pPr algn="just" eaLnBrk="1" hangingPunct="1">
              <a:buFont typeface="Wingdings" panose="05000000000000000000" pitchFamily="2" charset="2"/>
              <a:buChar char="Ø"/>
            </a:pPr>
            <a:r>
              <a:rPr lang="en-US" sz="1800" smtClean="0">
                <a:solidFill>
                  <a:prstClr val="black"/>
                </a:solidFill>
                <a:latin typeface="Calibri" panose="020F0502020204030204" pitchFamily="34" charset="0"/>
              </a:rPr>
              <a:t>In both cases, the </a:t>
            </a:r>
            <a:r>
              <a:rPr lang="en-US" sz="1800" i="1" smtClean="0">
                <a:solidFill>
                  <a:srgbClr val="FF0000"/>
                </a:solidFill>
                <a:latin typeface="Calibri" panose="020F0502020204030204" pitchFamily="34" charset="0"/>
              </a:rPr>
              <a:t>private members are not inherited </a:t>
            </a:r>
            <a:r>
              <a:rPr lang="en-US" sz="1800" smtClean="0">
                <a:solidFill>
                  <a:prstClr val="black"/>
                </a:solidFill>
                <a:latin typeface="Calibri" panose="020F0502020204030204" pitchFamily="34" charset="0"/>
              </a:rPr>
              <a:t>and therefore, the private members of a class will never become the members of its derived class.</a:t>
            </a:r>
          </a:p>
          <a:p>
            <a:pPr algn="just" eaLnBrk="1" hangingPunct="1"/>
            <a:endParaRPr lang="en-US" sz="1800" smtClean="0">
              <a:solidFill>
                <a:prstClr val="black"/>
              </a:solidFill>
              <a:latin typeface="Calibri" panose="020F0502020204030204" pitchFamily="34" charset="0"/>
            </a:endParaRPr>
          </a:p>
          <a:p>
            <a:pPr algn="just" eaLnBrk="1" hangingPunct="1"/>
            <a:endParaRPr lang="en-US" sz="1800" smtClean="0">
              <a:solidFill>
                <a:prstClr val="black"/>
              </a:solidFill>
              <a:latin typeface="Calibri" panose="020F0502020204030204" pitchFamily="34" charset="0"/>
            </a:endParaRPr>
          </a:p>
          <a:p>
            <a:pPr algn="just" eaLnBrk="1" hangingPunct="1"/>
            <a:endParaRPr lang="en-US" sz="1800" smtClean="0">
              <a:solidFill>
                <a:prstClr val="black"/>
              </a:solidFill>
              <a:latin typeface="Calibri" panose="020F0502020204030204" pitchFamily="34" charset="0"/>
            </a:endParaRPr>
          </a:p>
        </p:txBody>
      </p:sp>
    </p:spTree>
    <p:extLst>
      <p:ext uri="{BB962C8B-B14F-4D97-AF65-F5344CB8AC3E}">
        <p14:creationId xmlns:p14="http://schemas.microsoft.com/office/powerpoint/2010/main" val="782250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6248400"/>
          </a:xfrm>
          <a:prstGeom prst="rect">
            <a:avLst/>
          </a:prstGeom>
          <a:noFill/>
          <a:ln w="9525">
            <a:noFill/>
            <a:miter lim="800000"/>
            <a:headEnd/>
            <a:tailEnd/>
          </a:ln>
          <a:effectLst/>
        </p:spPr>
        <p:txBody>
          <a:bodyPr anchor="ctr">
            <a:spAutoFit/>
          </a:bodyPr>
          <a:lstStyle/>
          <a:p>
            <a:pPr algn="just">
              <a:defRPr/>
            </a:pPr>
            <a:r>
              <a:rPr lang="en-US" sz="2000" b="1" dirty="0" smtClean="0">
                <a:solidFill>
                  <a:prstClr val="black"/>
                </a:solidFill>
                <a:latin typeface="Times New Roman" pitchFamily="18" charset="0"/>
                <a:ea typeface="Calibri" pitchFamily="34" charset="0"/>
                <a:cs typeface="Times New Roman" pitchFamily="18" charset="0"/>
              </a:rPr>
              <a:t>1.Complete </a:t>
            </a:r>
            <a:r>
              <a:rPr lang="en-US" sz="2000" b="1" dirty="0">
                <a:solidFill>
                  <a:prstClr val="black"/>
                </a:solidFill>
                <a:latin typeface="Times New Roman" pitchFamily="18" charset="0"/>
                <a:ea typeface="Calibri" pitchFamily="34" charset="0"/>
                <a:cs typeface="Times New Roman" pitchFamily="18" charset="0"/>
              </a:rPr>
              <a:t>the following  tasks.                                                                 </a:t>
            </a:r>
            <a:endParaRPr lang="en-US" sz="1200" b="1" dirty="0">
              <a:solidFill>
                <a:prstClr val="black"/>
              </a:solidFill>
              <a:latin typeface="Arial" panose="020B0604020202020204" pitchFamily="34" charset="0"/>
              <a:cs typeface="Arial" panose="020B0604020202020204" pitchFamily="34" charset="0"/>
            </a:endParaRPr>
          </a:p>
          <a:p>
            <a:pPr marL="514350" indent="-514350" algn="just" eaLnBrk="0" hangingPunct="0">
              <a:defRPr/>
            </a:pPr>
            <a:r>
              <a:rPr lang="en-US" sz="2000" b="1" dirty="0">
                <a:solidFill>
                  <a:prstClr val="black"/>
                </a:solidFill>
                <a:latin typeface="Times New Roman" pitchFamily="18" charset="0"/>
                <a:ea typeface="Calibri" pitchFamily="34" charset="0"/>
                <a:cs typeface="Times New Roman" pitchFamily="18" charset="0"/>
              </a:rPr>
              <a:t>(</a:t>
            </a:r>
            <a:r>
              <a:rPr lang="en-US" sz="2000" b="1" dirty="0" err="1">
                <a:solidFill>
                  <a:prstClr val="black"/>
                </a:solidFill>
                <a:latin typeface="Times New Roman" pitchFamily="18" charset="0"/>
                <a:ea typeface="Calibri" pitchFamily="34" charset="0"/>
                <a:cs typeface="Times New Roman" pitchFamily="18" charset="0"/>
              </a:rPr>
              <a:t>i</a:t>
            </a:r>
            <a:r>
              <a:rPr lang="en-US" sz="2000" b="1" dirty="0">
                <a:solidFill>
                  <a:prstClr val="black"/>
                </a:solidFill>
                <a:latin typeface="Times New Roman" pitchFamily="18" charset="0"/>
                <a:ea typeface="Calibri" pitchFamily="34" charset="0"/>
                <a:cs typeface="Times New Roman" pitchFamily="18" charset="0"/>
              </a:rPr>
              <a:t>)Create a </a:t>
            </a:r>
            <a:r>
              <a:rPr lang="en-US" sz="2000" b="1" dirty="0">
                <a:solidFill>
                  <a:srgbClr val="FF0000"/>
                </a:solidFill>
                <a:latin typeface="Times New Roman" pitchFamily="18" charset="0"/>
                <a:ea typeface="Calibri" pitchFamily="34" charset="0"/>
                <a:cs typeface="Times New Roman" pitchFamily="18" charset="0"/>
              </a:rPr>
              <a:t>Student</a:t>
            </a:r>
            <a:r>
              <a:rPr lang="en-US" sz="2000" b="1" dirty="0">
                <a:solidFill>
                  <a:prstClr val="black"/>
                </a:solidFill>
                <a:latin typeface="Times New Roman" pitchFamily="18" charset="0"/>
                <a:ea typeface="Calibri" pitchFamily="34" charset="0"/>
                <a:cs typeface="Times New Roman" pitchFamily="18" charset="0"/>
              </a:rPr>
              <a:t> class that holds the protected data member </a:t>
            </a:r>
            <a:r>
              <a:rPr lang="en-US" sz="2000" b="1" i="1" dirty="0" err="1">
                <a:solidFill>
                  <a:prstClr val="black"/>
                </a:solidFill>
                <a:latin typeface="Times New Roman" pitchFamily="18" charset="0"/>
                <a:ea typeface="Calibri" pitchFamily="34" charset="0"/>
                <a:cs typeface="Times New Roman" pitchFamily="18" charset="0"/>
              </a:rPr>
              <a:t>roll_number</a:t>
            </a:r>
            <a:r>
              <a:rPr lang="en-US" sz="2000" b="1" dirty="0">
                <a:solidFill>
                  <a:prstClr val="black"/>
                </a:solidFill>
                <a:latin typeface="Times New Roman" pitchFamily="18" charset="0"/>
                <a:ea typeface="Calibri" pitchFamily="34" charset="0"/>
                <a:cs typeface="Times New Roman" pitchFamily="18" charset="0"/>
              </a:rPr>
              <a:t> as </a:t>
            </a:r>
          </a:p>
          <a:p>
            <a:pPr marL="514350" indent="-514350" algn="just" eaLnBrk="0" hangingPunct="0">
              <a:defRPr/>
            </a:pPr>
            <a:r>
              <a:rPr lang="en-US" sz="2000" b="1" dirty="0">
                <a:solidFill>
                  <a:prstClr val="black"/>
                </a:solidFill>
                <a:latin typeface="Times New Roman" pitchFamily="18" charset="0"/>
                <a:ea typeface="Calibri" pitchFamily="34" charset="0"/>
                <a:cs typeface="Times New Roman" pitchFamily="18" charset="0"/>
              </a:rPr>
              <a:t>integer. Include the public member functions are </a:t>
            </a:r>
            <a:r>
              <a:rPr lang="en-US" sz="2000" b="1" i="1" dirty="0" err="1">
                <a:solidFill>
                  <a:prstClr val="black"/>
                </a:solidFill>
                <a:latin typeface="Times New Roman" pitchFamily="18" charset="0"/>
                <a:ea typeface="Calibri" pitchFamily="34" charset="0"/>
                <a:cs typeface="Times New Roman" pitchFamily="18" charset="0"/>
              </a:rPr>
              <a:t>get_number</a:t>
            </a:r>
            <a:r>
              <a:rPr lang="en-US" sz="2000" b="1" dirty="0">
                <a:solidFill>
                  <a:prstClr val="black"/>
                </a:solidFill>
                <a:latin typeface="Times New Roman" pitchFamily="18" charset="0"/>
                <a:ea typeface="Calibri" pitchFamily="34" charset="0"/>
                <a:cs typeface="Times New Roman" pitchFamily="18" charset="0"/>
              </a:rPr>
              <a:t> initializes the data</a:t>
            </a:r>
          </a:p>
          <a:p>
            <a:pPr marL="514350" indent="-514350" algn="just" eaLnBrk="0" hangingPunct="0">
              <a:defRPr/>
            </a:pPr>
            <a:r>
              <a:rPr lang="en-US" sz="2000" b="1" dirty="0">
                <a:solidFill>
                  <a:prstClr val="black"/>
                </a:solidFill>
                <a:latin typeface="Times New Roman" pitchFamily="18" charset="0"/>
                <a:ea typeface="Calibri" pitchFamily="34" charset="0"/>
                <a:cs typeface="Times New Roman" pitchFamily="18" charset="0"/>
              </a:rPr>
              <a:t>member and </a:t>
            </a:r>
            <a:r>
              <a:rPr lang="en-US" sz="2000" b="1" i="1" dirty="0" err="1">
                <a:solidFill>
                  <a:prstClr val="black"/>
                </a:solidFill>
                <a:latin typeface="Times New Roman" pitchFamily="18" charset="0"/>
                <a:ea typeface="Calibri" pitchFamily="34" charset="0"/>
                <a:cs typeface="Times New Roman" pitchFamily="18" charset="0"/>
              </a:rPr>
              <a:t>put_number</a:t>
            </a:r>
            <a:r>
              <a:rPr lang="en-US" sz="2000" b="1" dirty="0">
                <a:solidFill>
                  <a:prstClr val="black"/>
                </a:solidFill>
                <a:latin typeface="Times New Roman" pitchFamily="18" charset="0"/>
                <a:ea typeface="Calibri" pitchFamily="34" charset="0"/>
                <a:cs typeface="Times New Roman" pitchFamily="18" charset="0"/>
              </a:rPr>
              <a:t> retrieves the data member. </a:t>
            </a:r>
          </a:p>
          <a:p>
            <a:pPr marL="285750" indent="-285750" algn="just" eaLnBrk="0" hangingPunct="0">
              <a:defRPr/>
            </a:pPr>
            <a:endParaRPr lang="en-US" sz="1200" b="1" dirty="0">
              <a:solidFill>
                <a:prstClr val="black"/>
              </a:solidFill>
              <a:latin typeface="Arial" panose="020B0604020202020204" pitchFamily="34" charset="0"/>
              <a:cs typeface="Arial" panose="020B0604020202020204" pitchFamily="34" charset="0"/>
            </a:endParaRPr>
          </a:p>
          <a:p>
            <a:pPr algn="just" eaLnBrk="0" hangingPunct="0">
              <a:defRPr/>
            </a:pPr>
            <a:r>
              <a:rPr lang="en-US" sz="2000" b="1" dirty="0">
                <a:solidFill>
                  <a:prstClr val="black"/>
                </a:solidFill>
                <a:latin typeface="Times New Roman" pitchFamily="18" charset="0"/>
                <a:ea typeface="Calibri" pitchFamily="34" charset="0"/>
                <a:cs typeface="Times New Roman" pitchFamily="18" charset="0"/>
              </a:rPr>
              <a:t>(ii) Create a </a:t>
            </a:r>
            <a:r>
              <a:rPr lang="en-US" sz="2000" b="1" dirty="0">
                <a:solidFill>
                  <a:srgbClr val="FF0000"/>
                </a:solidFill>
                <a:latin typeface="Times New Roman" pitchFamily="18" charset="0"/>
                <a:ea typeface="Calibri" pitchFamily="34" charset="0"/>
                <a:cs typeface="Times New Roman" pitchFamily="18" charset="0"/>
              </a:rPr>
              <a:t>Sports</a:t>
            </a:r>
            <a:r>
              <a:rPr lang="en-US" sz="2000" b="1" dirty="0">
                <a:solidFill>
                  <a:prstClr val="black"/>
                </a:solidFill>
                <a:latin typeface="Times New Roman" pitchFamily="18" charset="0"/>
                <a:ea typeface="Calibri" pitchFamily="34" charset="0"/>
                <a:cs typeface="Times New Roman" pitchFamily="18" charset="0"/>
              </a:rPr>
              <a:t> class that holds the protected data member score as float. Include the public member functions are </a:t>
            </a:r>
            <a:r>
              <a:rPr lang="en-US" sz="2000" b="1" i="1" dirty="0" err="1">
                <a:solidFill>
                  <a:prstClr val="black"/>
                </a:solidFill>
                <a:latin typeface="Times New Roman" pitchFamily="18" charset="0"/>
                <a:ea typeface="Calibri" pitchFamily="34" charset="0"/>
                <a:cs typeface="Times New Roman" pitchFamily="18" charset="0"/>
              </a:rPr>
              <a:t>get_score</a:t>
            </a:r>
            <a:r>
              <a:rPr lang="en-US" sz="2000" b="1" dirty="0">
                <a:solidFill>
                  <a:prstClr val="black"/>
                </a:solidFill>
                <a:latin typeface="Times New Roman" pitchFamily="18" charset="0"/>
                <a:ea typeface="Calibri" pitchFamily="34" charset="0"/>
                <a:cs typeface="Times New Roman" pitchFamily="18" charset="0"/>
              </a:rPr>
              <a:t> initializes the data member score and </a:t>
            </a:r>
            <a:r>
              <a:rPr lang="en-US" sz="2000" b="1" i="1" dirty="0" err="1">
                <a:solidFill>
                  <a:prstClr val="black"/>
                </a:solidFill>
                <a:latin typeface="Times New Roman" pitchFamily="18" charset="0"/>
                <a:ea typeface="Calibri" pitchFamily="34" charset="0"/>
                <a:cs typeface="Times New Roman" pitchFamily="18" charset="0"/>
              </a:rPr>
              <a:t>put_score</a:t>
            </a:r>
            <a:r>
              <a:rPr lang="en-US" sz="2000" b="1" dirty="0">
                <a:solidFill>
                  <a:prstClr val="black"/>
                </a:solidFill>
                <a:latin typeface="Times New Roman" pitchFamily="18" charset="0"/>
                <a:ea typeface="Calibri" pitchFamily="34" charset="0"/>
                <a:cs typeface="Times New Roman" pitchFamily="18" charset="0"/>
              </a:rPr>
              <a:t> retrieve the data member.</a:t>
            </a:r>
          </a:p>
          <a:p>
            <a:pPr algn="just" eaLnBrk="0" hangingPunct="0">
              <a:defRPr/>
            </a:pPr>
            <a:endParaRPr lang="en-US" sz="1200" b="1" dirty="0">
              <a:solidFill>
                <a:prstClr val="black"/>
              </a:solidFill>
              <a:latin typeface="Arial" panose="020B0604020202020204" pitchFamily="34" charset="0"/>
              <a:cs typeface="Arial" panose="020B0604020202020204" pitchFamily="34" charset="0"/>
            </a:endParaRPr>
          </a:p>
          <a:p>
            <a:pPr algn="just" eaLnBrk="0" hangingPunct="0">
              <a:defRPr/>
            </a:pPr>
            <a:r>
              <a:rPr lang="en-US" sz="2000" b="1" dirty="0">
                <a:solidFill>
                  <a:prstClr val="black"/>
                </a:solidFill>
                <a:latin typeface="Times New Roman" pitchFamily="18" charset="0"/>
                <a:ea typeface="Calibri" pitchFamily="34" charset="0"/>
                <a:cs typeface="Times New Roman" pitchFamily="18" charset="0"/>
              </a:rPr>
              <a:t>(iii) Create a </a:t>
            </a:r>
            <a:r>
              <a:rPr lang="en-US" sz="2000" b="1" dirty="0">
                <a:solidFill>
                  <a:srgbClr val="FF0000"/>
                </a:solidFill>
                <a:latin typeface="Times New Roman" pitchFamily="18" charset="0"/>
                <a:ea typeface="Calibri" pitchFamily="34" charset="0"/>
                <a:cs typeface="Times New Roman" pitchFamily="18" charset="0"/>
              </a:rPr>
              <a:t>Test</a:t>
            </a:r>
            <a:r>
              <a:rPr lang="en-US" sz="2000" b="1" dirty="0">
                <a:solidFill>
                  <a:prstClr val="black"/>
                </a:solidFill>
                <a:latin typeface="Times New Roman" pitchFamily="18" charset="0"/>
                <a:ea typeface="Calibri" pitchFamily="34" charset="0"/>
                <a:cs typeface="Times New Roman" pitchFamily="18" charset="0"/>
              </a:rPr>
              <a:t> class that inherits from Student class, access specifier as public, that holds the  protected data members are part1 and part2 as float. Include the public member functions are </a:t>
            </a:r>
            <a:r>
              <a:rPr lang="en-US" sz="2000" b="1" i="1" dirty="0" err="1">
                <a:solidFill>
                  <a:prstClr val="black"/>
                </a:solidFill>
                <a:latin typeface="Times New Roman" pitchFamily="18" charset="0"/>
                <a:ea typeface="Calibri" pitchFamily="34" charset="0"/>
                <a:cs typeface="Times New Roman" pitchFamily="18" charset="0"/>
              </a:rPr>
              <a:t>get_marks</a:t>
            </a:r>
            <a:r>
              <a:rPr lang="en-US" sz="2000" b="1" dirty="0">
                <a:solidFill>
                  <a:prstClr val="black"/>
                </a:solidFill>
                <a:latin typeface="Times New Roman" pitchFamily="18" charset="0"/>
                <a:ea typeface="Calibri" pitchFamily="34" charset="0"/>
                <a:cs typeface="Times New Roman" pitchFamily="18" charset="0"/>
              </a:rPr>
              <a:t> initializes the data members and </a:t>
            </a:r>
            <a:r>
              <a:rPr lang="en-US" sz="2000" b="1" i="1" dirty="0" err="1">
                <a:solidFill>
                  <a:prstClr val="black"/>
                </a:solidFill>
                <a:latin typeface="Times New Roman" pitchFamily="18" charset="0"/>
                <a:ea typeface="Calibri" pitchFamily="34" charset="0"/>
                <a:cs typeface="Times New Roman" pitchFamily="18" charset="0"/>
              </a:rPr>
              <a:t>put_marks</a:t>
            </a:r>
            <a:r>
              <a:rPr lang="en-US" sz="2000" b="1" dirty="0">
                <a:solidFill>
                  <a:prstClr val="black"/>
                </a:solidFill>
                <a:latin typeface="Times New Roman" pitchFamily="18" charset="0"/>
                <a:ea typeface="Calibri" pitchFamily="34" charset="0"/>
                <a:cs typeface="Times New Roman" pitchFamily="18" charset="0"/>
              </a:rPr>
              <a:t> retrieves the data members. </a:t>
            </a:r>
          </a:p>
          <a:p>
            <a:pPr algn="just" eaLnBrk="0" hangingPunct="0">
              <a:defRPr/>
            </a:pPr>
            <a:endParaRPr lang="en-US" sz="1200" b="1" dirty="0">
              <a:solidFill>
                <a:prstClr val="black"/>
              </a:solidFill>
              <a:latin typeface="Arial" panose="020B0604020202020204" pitchFamily="34" charset="0"/>
              <a:cs typeface="Arial" panose="020B0604020202020204" pitchFamily="34" charset="0"/>
            </a:endParaRPr>
          </a:p>
          <a:p>
            <a:pPr algn="just" eaLnBrk="0" hangingPunct="0">
              <a:defRPr/>
            </a:pPr>
            <a:r>
              <a:rPr lang="en-US" sz="2000" b="1" dirty="0">
                <a:solidFill>
                  <a:prstClr val="black"/>
                </a:solidFill>
                <a:latin typeface="Times New Roman" pitchFamily="18" charset="0"/>
                <a:ea typeface="Calibri" pitchFamily="34" charset="0"/>
                <a:cs typeface="Times New Roman" pitchFamily="18" charset="0"/>
              </a:rPr>
              <a:t>(iv) Create a </a:t>
            </a:r>
            <a:r>
              <a:rPr lang="en-US" sz="2000" b="1" dirty="0">
                <a:solidFill>
                  <a:srgbClr val="FF0000"/>
                </a:solidFill>
                <a:latin typeface="Times New Roman" pitchFamily="18" charset="0"/>
                <a:ea typeface="Calibri" pitchFamily="34" charset="0"/>
                <a:cs typeface="Times New Roman" pitchFamily="18" charset="0"/>
              </a:rPr>
              <a:t>Result</a:t>
            </a:r>
            <a:r>
              <a:rPr lang="en-US" sz="2000" b="1" dirty="0">
                <a:solidFill>
                  <a:prstClr val="black"/>
                </a:solidFill>
                <a:latin typeface="Times New Roman" pitchFamily="18" charset="0"/>
                <a:ea typeface="Calibri" pitchFamily="34" charset="0"/>
                <a:cs typeface="Times New Roman" pitchFamily="18" charset="0"/>
              </a:rPr>
              <a:t> class that inherits from the both Test and Sports classes, access specifier as public, that holds the protected data member total as float. Include the member functions as Display,  it retrieves  the roll number part1 and part 2 marks, score and  total of the each student. </a:t>
            </a:r>
          </a:p>
          <a:p>
            <a:pPr algn="just" eaLnBrk="0" hangingPunct="0">
              <a:defRPr/>
            </a:pPr>
            <a:endParaRPr lang="en-US" sz="1200" b="1" dirty="0">
              <a:solidFill>
                <a:prstClr val="black"/>
              </a:solidFill>
              <a:latin typeface="Arial" panose="020B0604020202020204" pitchFamily="34" charset="0"/>
              <a:cs typeface="Arial" panose="020B0604020202020204" pitchFamily="34" charset="0"/>
            </a:endParaRPr>
          </a:p>
          <a:p>
            <a:pPr algn="just" eaLnBrk="0" hangingPunct="0">
              <a:defRPr/>
            </a:pPr>
            <a:r>
              <a:rPr lang="en-US" sz="2000" b="1" dirty="0">
                <a:solidFill>
                  <a:prstClr val="black"/>
                </a:solidFill>
                <a:latin typeface="Times New Roman" pitchFamily="18" charset="0"/>
                <a:ea typeface="Calibri" pitchFamily="34" charset="0"/>
                <a:cs typeface="Times New Roman" pitchFamily="18" charset="0"/>
              </a:rPr>
              <a:t>(v) Demonstrate the use of above functions in the main( ), by creating an object named as ‘</a:t>
            </a:r>
            <a:r>
              <a:rPr lang="en-US" sz="2000" b="1" dirty="0">
                <a:solidFill>
                  <a:srgbClr val="FF0000"/>
                </a:solidFill>
                <a:latin typeface="Times New Roman" pitchFamily="18" charset="0"/>
                <a:ea typeface="Calibri" pitchFamily="34" charset="0"/>
                <a:cs typeface="Times New Roman" pitchFamily="18" charset="0"/>
              </a:rPr>
              <a:t>Student_1</a:t>
            </a:r>
            <a:r>
              <a:rPr lang="en-US" sz="2000" b="1" dirty="0">
                <a:solidFill>
                  <a:prstClr val="black"/>
                </a:solidFill>
                <a:latin typeface="Times New Roman" pitchFamily="18" charset="0"/>
                <a:ea typeface="Calibri" pitchFamily="34" charset="0"/>
                <a:cs typeface="Times New Roman" pitchFamily="18" charset="0"/>
              </a:rPr>
              <a:t>’ and calling functions appropriately. </a:t>
            </a:r>
            <a:endParaRPr lang="en-US" sz="32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5460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0" y="1295400"/>
            <a:ext cx="58674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800" b="1" dirty="0" smtClean="0">
                <a:solidFill>
                  <a:prstClr val="black"/>
                </a:solidFill>
                <a:latin typeface="Calibri" panose="020F0502020204030204" pitchFamily="34" charset="0"/>
              </a:rPr>
              <a:t>#include&lt;</a:t>
            </a:r>
            <a:r>
              <a:rPr lang="en-US" sz="1800" b="1" dirty="0" err="1" smtClean="0">
                <a:solidFill>
                  <a:prstClr val="black"/>
                </a:solidFill>
                <a:latin typeface="Calibri" panose="020F0502020204030204" pitchFamily="34" charset="0"/>
              </a:rPr>
              <a:t>iostream.h</a:t>
            </a:r>
            <a:r>
              <a:rPr lang="en-US" sz="1800" b="1" dirty="0" smtClean="0">
                <a:solidFill>
                  <a:prstClr val="black"/>
                </a:solidFill>
                <a:latin typeface="Calibri" panose="020F0502020204030204" pitchFamily="34" charset="0"/>
              </a:rPr>
              <a:t>&gt;</a:t>
            </a:r>
          </a:p>
          <a:p>
            <a:pPr eaLnBrk="1" hangingPunct="1"/>
            <a:r>
              <a:rPr lang="en-US" sz="1800" b="1" dirty="0" smtClean="0">
                <a:solidFill>
                  <a:prstClr val="black"/>
                </a:solidFill>
                <a:latin typeface="Calibri" panose="020F0502020204030204" pitchFamily="34" charset="0"/>
              </a:rPr>
              <a:t> using namespace </a:t>
            </a:r>
            <a:r>
              <a:rPr lang="en-US" sz="1800" b="1" dirty="0" err="1" smtClean="0">
                <a:solidFill>
                  <a:prstClr val="black"/>
                </a:solidFill>
                <a:latin typeface="Calibri" panose="020F0502020204030204" pitchFamily="34" charset="0"/>
              </a:rPr>
              <a:t>std</a:t>
            </a:r>
            <a:r>
              <a:rPr lang="en-US" sz="1800" b="1" dirty="0" smtClean="0">
                <a:solidFill>
                  <a:prstClr val="black"/>
                </a:solidFill>
                <a:latin typeface="Calibri" panose="020F0502020204030204" pitchFamily="34" charset="0"/>
              </a:rPr>
              <a:t>;</a:t>
            </a:r>
          </a:p>
          <a:p>
            <a:pPr eaLnBrk="1" hangingPunct="1"/>
            <a:r>
              <a:rPr lang="en-US" sz="1800" b="1" dirty="0" smtClean="0">
                <a:solidFill>
                  <a:prstClr val="black"/>
                </a:solidFill>
                <a:latin typeface="Calibri" panose="020F0502020204030204" pitchFamily="34" charset="0"/>
              </a:rPr>
              <a:t> class Student</a:t>
            </a:r>
          </a:p>
          <a:p>
            <a:pPr eaLnBrk="1" hangingPunct="1"/>
            <a:r>
              <a:rPr lang="en-US" sz="1800" b="1" dirty="0" smtClean="0">
                <a:solidFill>
                  <a:prstClr val="black"/>
                </a:solidFill>
                <a:latin typeface="Calibri" panose="020F0502020204030204" pitchFamily="34" charset="0"/>
              </a:rPr>
              <a:t> {</a:t>
            </a:r>
          </a:p>
          <a:p>
            <a:pPr eaLnBrk="1" hangingPunct="1"/>
            <a:r>
              <a:rPr lang="en-US" sz="1800" b="1" dirty="0" smtClean="0">
                <a:solidFill>
                  <a:prstClr val="black"/>
                </a:solidFill>
                <a:latin typeface="Calibri" panose="020F0502020204030204" pitchFamily="34" charset="0"/>
              </a:rPr>
              <a:t> protected:</a:t>
            </a:r>
          </a:p>
          <a:p>
            <a:pPr eaLnBrk="1" hangingPunct="1"/>
            <a:r>
              <a:rPr lang="en-US" sz="1800" b="1" dirty="0" smtClean="0">
                <a:solidFill>
                  <a:prstClr val="black"/>
                </a:solidFill>
                <a:latin typeface="Calibri" panose="020F0502020204030204" pitchFamily="34" charset="0"/>
              </a:rPr>
              <a:t>	</a:t>
            </a:r>
            <a:r>
              <a:rPr lang="en-US" sz="1800" b="1" dirty="0" err="1" smtClean="0">
                <a:solidFill>
                  <a:prstClr val="black"/>
                </a:solidFill>
                <a:latin typeface="Calibri" panose="020F0502020204030204" pitchFamily="34" charset="0"/>
              </a:rPr>
              <a:t>int</a:t>
            </a:r>
            <a:r>
              <a:rPr lang="en-US" sz="1800" b="1" dirty="0" smtClean="0">
                <a:solidFill>
                  <a:prstClr val="black"/>
                </a:solidFill>
                <a:latin typeface="Calibri" panose="020F0502020204030204" pitchFamily="34" charset="0"/>
              </a:rPr>
              <a:t> </a:t>
            </a:r>
            <a:r>
              <a:rPr lang="en-US" sz="1800" b="1" dirty="0" err="1" smtClean="0">
                <a:solidFill>
                  <a:prstClr val="black"/>
                </a:solidFill>
                <a:latin typeface="Calibri" panose="020F0502020204030204" pitchFamily="34" charset="0"/>
              </a:rPr>
              <a:t>roll_number</a:t>
            </a:r>
            <a:r>
              <a:rPr lang="en-US" sz="1800" b="1" dirty="0" smtClean="0">
                <a:solidFill>
                  <a:prstClr val="black"/>
                </a:solidFill>
                <a:latin typeface="Calibri" panose="020F0502020204030204" pitchFamily="34" charset="0"/>
              </a:rPr>
              <a:t>;</a:t>
            </a:r>
          </a:p>
          <a:p>
            <a:pPr eaLnBrk="1" hangingPunct="1"/>
            <a:r>
              <a:rPr lang="en-US" sz="1800" b="1" dirty="0" smtClean="0">
                <a:solidFill>
                  <a:prstClr val="black"/>
                </a:solidFill>
                <a:latin typeface="Calibri" panose="020F0502020204030204" pitchFamily="34" charset="0"/>
              </a:rPr>
              <a:t> public: </a:t>
            </a:r>
          </a:p>
          <a:p>
            <a:pPr eaLnBrk="1" hangingPunct="1"/>
            <a:r>
              <a:rPr lang="en-US" sz="1800" b="1" dirty="0" smtClean="0">
                <a:solidFill>
                  <a:prstClr val="black"/>
                </a:solidFill>
                <a:latin typeface="Calibri" panose="020F0502020204030204" pitchFamily="34" charset="0"/>
              </a:rPr>
              <a:t>	void </a:t>
            </a:r>
            <a:r>
              <a:rPr lang="en-US" sz="1800" b="1" dirty="0" err="1" smtClean="0">
                <a:solidFill>
                  <a:prstClr val="black"/>
                </a:solidFill>
                <a:latin typeface="Calibri" panose="020F0502020204030204" pitchFamily="34" charset="0"/>
              </a:rPr>
              <a:t>get_number</a:t>
            </a:r>
            <a:r>
              <a:rPr lang="en-US" sz="1800" b="1" dirty="0" smtClean="0">
                <a:solidFill>
                  <a:prstClr val="black"/>
                </a:solidFill>
                <a:latin typeface="Calibri" panose="020F0502020204030204" pitchFamily="34" charset="0"/>
              </a:rPr>
              <a:t>(</a:t>
            </a:r>
            <a:r>
              <a:rPr lang="en-US" sz="1800" b="1" dirty="0" err="1" smtClean="0">
                <a:solidFill>
                  <a:prstClr val="black"/>
                </a:solidFill>
                <a:latin typeface="Calibri" panose="020F0502020204030204" pitchFamily="34" charset="0"/>
              </a:rPr>
              <a:t>int</a:t>
            </a:r>
            <a:r>
              <a:rPr lang="en-US" sz="1800" b="1" dirty="0" smtClean="0">
                <a:solidFill>
                  <a:prstClr val="black"/>
                </a:solidFill>
                <a:latin typeface="Calibri" panose="020F0502020204030204" pitchFamily="34" charset="0"/>
              </a:rPr>
              <a:t> a)</a:t>
            </a:r>
          </a:p>
          <a:p>
            <a:pPr eaLnBrk="1" hangingPunct="1"/>
            <a:r>
              <a:rPr lang="en-US" sz="1800" b="1" dirty="0" smtClean="0">
                <a:solidFill>
                  <a:prstClr val="black"/>
                </a:solidFill>
                <a:latin typeface="Calibri" panose="020F0502020204030204" pitchFamily="34" charset="0"/>
              </a:rPr>
              <a:t>	{</a:t>
            </a:r>
          </a:p>
          <a:p>
            <a:pPr eaLnBrk="1" hangingPunct="1"/>
            <a:r>
              <a:rPr lang="en-US" sz="1800" b="1" dirty="0" smtClean="0">
                <a:solidFill>
                  <a:prstClr val="black"/>
                </a:solidFill>
                <a:latin typeface="Calibri" panose="020F0502020204030204" pitchFamily="34" charset="0"/>
              </a:rPr>
              <a:t>	</a:t>
            </a:r>
            <a:r>
              <a:rPr lang="en-US" sz="1800" b="1" dirty="0" err="1" smtClean="0">
                <a:solidFill>
                  <a:prstClr val="black"/>
                </a:solidFill>
                <a:latin typeface="Calibri" panose="020F0502020204030204" pitchFamily="34" charset="0"/>
              </a:rPr>
              <a:t>roll_number</a:t>
            </a:r>
            <a:r>
              <a:rPr lang="en-US" sz="1800" b="1" dirty="0" smtClean="0">
                <a:solidFill>
                  <a:prstClr val="black"/>
                </a:solidFill>
                <a:latin typeface="Calibri" panose="020F0502020204030204" pitchFamily="34" charset="0"/>
              </a:rPr>
              <a:t> = a;</a:t>
            </a:r>
          </a:p>
          <a:p>
            <a:pPr eaLnBrk="1" hangingPunct="1"/>
            <a:r>
              <a:rPr lang="en-US" sz="1800" b="1" dirty="0" smtClean="0">
                <a:solidFill>
                  <a:prstClr val="black"/>
                </a:solidFill>
                <a:latin typeface="Calibri" panose="020F0502020204030204" pitchFamily="34" charset="0"/>
              </a:rPr>
              <a:t>	}</a:t>
            </a:r>
          </a:p>
          <a:p>
            <a:pPr eaLnBrk="1" hangingPunct="1"/>
            <a:r>
              <a:rPr lang="en-US" sz="1800" b="1" dirty="0" smtClean="0">
                <a:solidFill>
                  <a:prstClr val="black"/>
                </a:solidFill>
                <a:latin typeface="Calibri" panose="020F0502020204030204" pitchFamily="34" charset="0"/>
              </a:rPr>
              <a:t>	void </a:t>
            </a:r>
            <a:r>
              <a:rPr lang="en-US" sz="1800" b="1" dirty="0" err="1" smtClean="0">
                <a:solidFill>
                  <a:prstClr val="black"/>
                </a:solidFill>
                <a:latin typeface="Calibri" panose="020F0502020204030204" pitchFamily="34" charset="0"/>
              </a:rPr>
              <a:t>put_number</a:t>
            </a:r>
            <a:r>
              <a:rPr lang="en-US" sz="1800" b="1" dirty="0" smtClean="0">
                <a:solidFill>
                  <a:prstClr val="black"/>
                </a:solidFill>
                <a:latin typeface="Calibri" panose="020F0502020204030204" pitchFamily="34" charset="0"/>
              </a:rPr>
              <a:t>(void)</a:t>
            </a:r>
          </a:p>
          <a:p>
            <a:pPr eaLnBrk="1" hangingPunct="1"/>
            <a:r>
              <a:rPr lang="en-US" sz="1800" b="1" dirty="0" smtClean="0">
                <a:solidFill>
                  <a:prstClr val="black"/>
                </a:solidFill>
                <a:latin typeface="Calibri" panose="020F0502020204030204" pitchFamily="34" charset="0"/>
              </a:rPr>
              <a:t>	{</a:t>
            </a:r>
          </a:p>
          <a:p>
            <a:pPr eaLnBrk="1" hangingPunct="1"/>
            <a:r>
              <a:rPr lang="en-US" sz="1800" b="1" dirty="0" smtClean="0">
                <a:solidFill>
                  <a:prstClr val="black"/>
                </a:solidFill>
                <a:latin typeface="Calibri" panose="020F0502020204030204" pitchFamily="34" charset="0"/>
              </a:rPr>
              <a:t>	</a:t>
            </a:r>
            <a:r>
              <a:rPr lang="en-US" sz="1800" b="1" dirty="0" err="1" smtClean="0">
                <a:solidFill>
                  <a:prstClr val="black"/>
                </a:solidFill>
                <a:latin typeface="Calibri" panose="020F0502020204030204" pitchFamily="34" charset="0"/>
              </a:rPr>
              <a:t>cout</a:t>
            </a:r>
            <a:r>
              <a:rPr lang="en-US" sz="1800" b="1" dirty="0" smtClean="0">
                <a:solidFill>
                  <a:prstClr val="black"/>
                </a:solidFill>
                <a:latin typeface="Calibri" panose="020F0502020204030204" pitchFamily="34" charset="0"/>
              </a:rPr>
              <a:t>&lt;&lt; “Roll No: “ &lt;&lt;</a:t>
            </a:r>
            <a:r>
              <a:rPr lang="en-US" sz="1800" b="1" dirty="0" err="1" smtClean="0">
                <a:solidFill>
                  <a:prstClr val="black"/>
                </a:solidFill>
                <a:latin typeface="Calibri" panose="020F0502020204030204" pitchFamily="34" charset="0"/>
              </a:rPr>
              <a:t>roll_number</a:t>
            </a:r>
            <a:r>
              <a:rPr lang="en-US" sz="1800" b="1" dirty="0" smtClean="0">
                <a:solidFill>
                  <a:prstClr val="black"/>
                </a:solidFill>
                <a:latin typeface="Calibri" panose="020F0502020204030204" pitchFamily="34" charset="0"/>
              </a:rPr>
              <a:t>&lt;&lt;</a:t>
            </a:r>
            <a:r>
              <a:rPr lang="en-US" sz="1800" b="1" dirty="0" err="1" smtClean="0">
                <a:solidFill>
                  <a:prstClr val="black"/>
                </a:solidFill>
                <a:latin typeface="Calibri" panose="020F0502020204030204" pitchFamily="34" charset="0"/>
              </a:rPr>
              <a:t>endl</a:t>
            </a:r>
            <a:r>
              <a:rPr lang="en-US" sz="1800" b="1" dirty="0" smtClean="0">
                <a:solidFill>
                  <a:prstClr val="black"/>
                </a:solidFill>
                <a:latin typeface="Calibri" panose="020F0502020204030204" pitchFamily="34" charset="0"/>
              </a:rPr>
              <a:t>;</a:t>
            </a:r>
          </a:p>
          <a:p>
            <a:pPr eaLnBrk="1" hangingPunct="1"/>
            <a:r>
              <a:rPr lang="en-US" sz="1800" b="1" dirty="0" smtClean="0">
                <a:solidFill>
                  <a:prstClr val="black"/>
                </a:solidFill>
                <a:latin typeface="Calibri" panose="020F0502020204030204" pitchFamily="34" charset="0"/>
              </a:rPr>
              <a:t>	}  };                  </a:t>
            </a:r>
          </a:p>
        </p:txBody>
      </p:sp>
      <p:sp>
        <p:nvSpPr>
          <p:cNvPr id="4099" name="Rectangle 2"/>
          <p:cNvSpPr>
            <a:spLocks noChangeArrowheads="1"/>
          </p:cNvSpPr>
          <p:nvPr/>
        </p:nvSpPr>
        <p:spPr bwMode="auto">
          <a:xfrm>
            <a:off x="4572000" y="1295400"/>
            <a:ext cx="45720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800" b="1" dirty="0" smtClean="0">
                <a:solidFill>
                  <a:prstClr val="black"/>
                </a:solidFill>
                <a:latin typeface="Calibri" panose="020F0502020204030204" pitchFamily="34" charset="0"/>
              </a:rPr>
              <a:t>class Sports </a:t>
            </a:r>
          </a:p>
          <a:p>
            <a:pPr eaLnBrk="1" hangingPunct="1"/>
            <a:r>
              <a:rPr lang="en-US" sz="1800" b="1" dirty="0" smtClean="0">
                <a:solidFill>
                  <a:prstClr val="black"/>
                </a:solidFill>
                <a:latin typeface="Calibri" panose="020F0502020204030204" pitchFamily="34" charset="0"/>
              </a:rPr>
              <a:t> {</a:t>
            </a:r>
          </a:p>
          <a:p>
            <a:pPr eaLnBrk="1" hangingPunct="1"/>
            <a:r>
              <a:rPr lang="en-US" sz="1800" b="1" dirty="0" smtClean="0">
                <a:solidFill>
                  <a:prstClr val="black"/>
                </a:solidFill>
                <a:latin typeface="Calibri" panose="020F0502020204030204" pitchFamily="34" charset="0"/>
              </a:rPr>
              <a:t> protected:</a:t>
            </a:r>
          </a:p>
          <a:p>
            <a:pPr eaLnBrk="1" hangingPunct="1"/>
            <a:r>
              <a:rPr lang="en-US" sz="1800" b="1" dirty="0" smtClean="0">
                <a:solidFill>
                  <a:prstClr val="black"/>
                </a:solidFill>
                <a:latin typeface="Calibri" panose="020F0502020204030204" pitchFamily="34" charset="0"/>
              </a:rPr>
              <a:t>	float score;</a:t>
            </a:r>
          </a:p>
          <a:p>
            <a:pPr eaLnBrk="1" hangingPunct="1"/>
            <a:r>
              <a:rPr lang="en-US" sz="1800" b="1" dirty="0" smtClean="0">
                <a:solidFill>
                  <a:prstClr val="black"/>
                </a:solidFill>
                <a:latin typeface="Calibri" panose="020F0502020204030204" pitchFamily="34" charset="0"/>
              </a:rPr>
              <a:t> public:</a:t>
            </a:r>
          </a:p>
          <a:p>
            <a:pPr eaLnBrk="1" hangingPunct="1"/>
            <a:r>
              <a:rPr lang="en-US" sz="1800" b="1" dirty="0" smtClean="0">
                <a:solidFill>
                  <a:prstClr val="black"/>
                </a:solidFill>
                <a:latin typeface="Calibri" panose="020F0502020204030204" pitchFamily="34" charset="0"/>
              </a:rPr>
              <a:t>	void </a:t>
            </a:r>
            <a:r>
              <a:rPr lang="en-US" sz="1800" b="1" dirty="0" err="1" smtClean="0">
                <a:solidFill>
                  <a:prstClr val="black"/>
                </a:solidFill>
                <a:latin typeface="Calibri" panose="020F0502020204030204" pitchFamily="34" charset="0"/>
              </a:rPr>
              <a:t>get_score</a:t>
            </a:r>
            <a:r>
              <a:rPr lang="en-US" sz="1800" b="1" dirty="0" smtClean="0">
                <a:solidFill>
                  <a:prstClr val="black"/>
                </a:solidFill>
                <a:latin typeface="Calibri" panose="020F0502020204030204" pitchFamily="34" charset="0"/>
              </a:rPr>
              <a:t>(float s)</a:t>
            </a:r>
          </a:p>
          <a:p>
            <a:pPr eaLnBrk="1" hangingPunct="1"/>
            <a:r>
              <a:rPr lang="en-US" sz="1800" b="1" dirty="0" smtClean="0">
                <a:solidFill>
                  <a:prstClr val="black"/>
                </a:solidFill>
                <a:latin typeface="Calibri" panose="020F0502020204030204" pitchFamily="34" charset="0"/>
              </a:rPr>
              <a:t>	{</a:t>
            </a:r>
          </a:p>
          <a:p>
            <a:pPr eaLnBrk="1" hangingPunct="1"/>
            <a:r>
              <a:rPr lang="en-US" sz="1800" b="1" dirty="0" smtClean="0">
                <a:solidFill>
                  <a:prstClr val="black"/>
                </a:solidFill>
                <a:latin typeface="Calibri" panose="020F0502020204030204" pitchFamily="34" charset="0"/>
              </a:rPr>
              <a:t>	score = s;</a:t>
            </a:r>
          </a:p>
          <a:p>
            <a:pPr eaLnBrk="1" hangingPunct="1"/>
            <a:r>
              <a:rPr lang="en-US" sz="1800" b="1" dirty="0" smtClean="0">
                <a:solidFill>
                  <a:prstClr val="black"/>
                </a:solidFill>
                <a:latin typeface="Calibri" panose="020F0502020204030204" pitchFamily="34" charset="0"/>
              </a:rPr>
              <a:t>	}</a:t>
            </a:r>
          </a:p>
          <a:p>
            <a:pPr eaLnBrk="1" hangingPunct="1"/>
            <a:r>
              <a:rPr lang="en-US" sz="1800" b="1" dirty="0" smtClean="0">
                <a:solidFill>
                  <a:prstClr val="black"/>
                </a:solidFill>
                <a:latin typeface="Calibri" panose="020F0502020204030204" pitchFamily="34" charset="0"/>
              </a:rPr>
              <a:t>	void </a:t>
            </a:r>
            <a:r>
              <a:rPr lang="en-US" sz="1800" b="1" dirty="0" err="1" smtClean="0">
                <a:solidFill>
                  <a:prstClr val="black"/>
                </a:solidFill>
                <a:latin typeface="Calibri" panose="020F0502020204030204" pitchFamily="34" charset="0"/>
              </a:rPr>
              <a:t>put_score</a:t>
            </a:r>
            <a:r>
              <a:rPr lang="en-US" sz="1800" b="1" dirty="0" smtClean="0">
                <a:solidFill>
                  <a:prstClr val="black"/>
                </a:solidFill>
                <a:latin typeface="Calibri" panose="020F0502020204030204" pitchFamily="34" charset="0"/>
              </a:rPr>
              <a:t>(void)</a:t>
            </a:r>
          </a:p>
          <a:p>
            <a:pPr eaLnBrk="1" hangingPunct="1"/>
            <a:r>
              <a:rPr lang="en-US" sz="1800" b="1" dirty="0" smtClean="0">
                <a:solidFill>
                  <a:prstClr val="black"/>
                </a:solidFill>
                <a:latin typeface="Calibri" panose="020F0502020204030204" pitchFamily="34" charset="0"/>
              </a:rPr>
              <a:t>	{</a:t>
            </a:r>
          </a:p>
          <a:p>
            <a:pPr eaLnBrk="1" hangingPunct="1"/>
            <a:r>
              <a:rPr lang="en-US" sz="1800" b="1" dirty="0" smtClean="0">
                <a:solidFill>
                  <a:prstClr val="black"/>
                </a:solidFill>
                <a:latin typeface="Calibri" panose="020F0502020204030204" pitchFamily="34" charset="0"/>
              </a:rPr>
              <a:t> 	</a:t>
            </a:r>
            <a:r>
              <a:rPr lang="en-US" sz="1800" b="1" dirty="0" err="1" smtClean="0">
                <a:solidFill>
                  <a:prstClr val="black"/>
                </a:solidFill>
                <a:latin typeface="Calibri" panose="020F0502020204030204" pitchFamily="34" charset="0"/>
              </a:rPr>
              <a:t>cout</a:t>
            </a:r>
            <a:r>
              <a:rPr lang="en-US" sz="1800" b="1" dirty="0" smtClean="0">
                <a:solidFill>
                  <a:prstClr val="black"/>
                </a:solidFill>
                <a:latin typeface="Calibri" panose="020F0502020204030204" pitchFamily="34" charset="0"/>
              </a:rPr>
              <a:t>&lt;&lt;“Sports </a:t>
            </a:r>
            <a:r>
              <a:rPr lang="en-US" sz="1800" b="1" dirty="0" err="1" smtClean="0">
                <a:solidFill>
                  <a:prstClr val="black"/>
                </a:solidFill>
                <a:latin typeface="Calibri" panose="020F0502020204030204" pitchFamily="34" charset="0"/>
              </a:rPr>
              <a:t>wt</a:t>
            </a:r>
            <a:r>
              <a:rPr lang="en-US" sz="1800" b="1" dirty="0" smtClean="0">
                <a:solidFill>
                  <a:prstClr val="black"/>
                </a:solidFill>
                <a:latin typeface="Calibri" panose="020F0502020204030204" pitchFamily="34" charset="0"/>
              </a:rPr>
              <a:t>: “&lt;&lt;score&lt;&lt;</a:t>
            </a:r>
            <a:r>
              <a:rPr lang="en-US" sz="1800" b="1" dirty="0" err="1" smtClean="0">
                <a:solidFill>
                  <a:prstClr val="black"/>
                </a:solidFill>
                <a:latin typeface="Calibri" panose="020F0502020204030204" pitchFamily="34" charset="0"/>
              </a:rPr>
              <a:t>endl</a:t>
            </a:r>
            <a:r>
              <a:rPr lang="en-US" sz="1800" b="1" dirty="0" smtClean="0">
                <a:solidFill>
                  <a:prstClr val="black"/>
                </a:solidFill>
                <a:latin typeface="Calibri" panose="020F0502020204030204" pitchFamily="34" charset="0"/>
              </a:rPr>
              <a:t>;</a:t>
            </a:r>
          </a:p>
          <a:p>
            <a:pPr eaLnBrk="1" hangingPunct="1"/>
            <a:r>
              <a:rPr lang="en-US" sz="1800" b="1" dirty="0" smtClean="0">
                <a:solidFill>
                  <a:prstClr val="black"/>
                </a:solidFill>
                <a:latin typeface="Calibri" panose="020F0502020204030204" pitchFamily="34" charset="0"/>
              </a:rPr>
              <a:t>	}  };    </a:t>
            </a:r>
          </a:p>
        </p:txBody>
      </p:sp>
    </p:spTree>
    <p:extLst>
      <p:ext uri="{BB962C8B-B14F-4D97-AF65-F5344CB8AC3E}">
        <p14:creationId xmlns:p14="http://schemas.microsoft.com/office/powerpoint/2010/main" val="2265132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0" y="657632"/>
            <a:ext cx="914400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572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4572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4572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4572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4572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600" b="1" dirty="0" smtClean="0">
                <a:solidFill>
                  <a:prstClr val="black"/>
                </a:solidFill>
                <a:latin typeface="Times New Roman" panose="02020603050405020304" pitchFamily="18" charset="0"/>
                <a:ea typeface="AR PL KaitiM GB" charset="0"/>
                <a:cs typeface="Times New Roman" panose="02020603050405020304" pitchFamily="18" charset="0"/>
              </a:rPr>
              <a:t>  class Test : public Student</a:t>
            </a:r>
            <a:endParaRPr lang="en-US" sz="1800" b="1" dirty="0" smtClean="0">
              <a:solidFill>
                <a:prstClr val="black"/>
              </a:solidFill>
              <a:ea typeface="AR PL KaitiM GB" charset="0"/>
              <a:cs typeface="Times New Roman" panose="02020603050405020304" pitchFamily="18" charset="0"/>
            </a:endParaRPr>
          </a:p>
          <a:p>
            <a:r>
              <a:rPr lang="en-US" sz="1600" b="1" dirty="0" smtClean="0">
                <a:solidFill>
                  <a:prstClr val="black"/>
                </a:solidFill>
                <a:latin typeface="Times New Roman" panose="02020603050405020304" pitchFamily="18" charset="0"/>
                <a:ea typeface="AR PL KaitiM GB" charset="0"/>
                <a:cs typeface="Times New Roman" panose="02020603050405020304" pitchFamily="18" charset="0"/>
              </a:rPr>
              <a:t> {</a:t>
            </a:r>
            <a:endParaRPr lang="en-US" sz="1800" b="1" dirty="0" smtClean="0">
              <a:solidFill>
                <a:prstClr val="black"/>
              </a:solidFill>
            </a:endParaRPr>
          </a:p>
          <a:p>
            <a:r>
              <a:rPr lang="en-US" sz="1600" b="1" dirty="0" smtClean="0">
                <a:solidFill>
                  <a:prstClr val="black"/>
                </a:solidFill>
                <a:latin typeface="Times New Roman" panose="02020603050405020304" pitchFamily="18" charset="0"/>
              </a:rPr>
              <a:t> protected:</a:t>
            </a:r>
            <a:endParaRPr lang="en-US" sz="1800" b="1" dirty="0" smtClean="0">
              <a:solidFill>
                <a:prstClr val="black"/>
              </a:solidFill>
            </a:endParaRPr>
          </a:p>
          <a:p>
            <a:r>
              <a:rPr lang="en-US" sz="1600" b="1" dirty="0" smtClean="0">
                <a:solidFill>
                  <a:prstClr val="black"/>
                </a:solidFill>
                <a:latin typeface="Times New Roman" panose="02020603050405020304" pitchFamily="18" charset="0"/>
              </a:rPr>
              <a:t>	float part1, part2;</a:t>
            </a:r>
            <a:endParaRPr lang="en-US" sz="1800" b="1" dirty="0" smtClean="0">
              <a:solidFill>
                <a:prstClr val="black"/>
              </a:solidFill>
            </a:endParaRPr>
          </a:p>
          <a:p>
            <a:r>
              <a:rPr lang="en-US" sz="1600" b="1" dirty="0" smtClean="0">
                <a:solidFill>
                  <a:prstClr val="black"/>
                </a:solidFill>
                <a:latin typeface="Times New Roman" panose="02020603050405020304" pitchFamily="18" charset="0"/>
              </a:rPr>
              <a:t> public:</a:t>
            </a:r>
            <a:endParaRPr lang="en-US" sz="1800" b="1" dirty="0" smtClean="0">
              <a:solidFill>
                <a:prstClr val="black"/>
              </a:solidFill>
            </a:endParaRPr>
          </a:p>
          <a:p>
            <a:r>
              <a:rPr lang="en-US" sz="1600" b="1" dirty="0" smtClean="0">
                <a:solidFill>
                  <a:prstClr val="black"/>
                </a:solidFill>
                <a:latin typeface="Times New Roman" panose="02020603050405020304" pitchFamily="18" charset="0"/>
              </a:rPr>
              <a:t>	void </a:t>
            </a:r>
            <a:r>
              <a:rPr lang="en-US" sz="1600" b="1" dirty="0" err="1" smtClean="0">
                <a:solidFill>
                  <a:prstClr val="black"/>
                </a:solidFill>
                <a:latin typeface="Times New Roman" panose="02020603050405020304" pitchFamily="18" charset="0"/>
              </a:rPr>
              <a:t>get_marks</a:t>
            </a:r>
            <a:r>
              <a:rPr lang="en-US" sz="1600" b="1" dirty="0" smtClean="0">
                <a:solidFill>
                  <a:prstClr val="black"/>
                </a:solidFill>
                <a:latin typeface="Times New Roman" panose="02020603050405020304" pitchFamily="18" charset="0"/>
              </a:rPr>
              <a:t>(float x, float y)</a:t>
            </a:r>
            <a:endParaRPr lang="en-US" sz="1800" b="1" dirty="0" smtClean="0">
              <a:solidFill>
                <a:prstClr val="black"/>
              </a:solidFill>
            </a:endParaRPr>
          </a:p>
          <a:p>
            <a:r>
              <a:rPr lang="en-US" sz="1600" b="1" dirty="0" smtClean="0">
                <a:solidFill>
                  <a:prstClr val="black"/>
                </a:solidFill>
                <a:latin typeface="Times New Roman" panose="02020603050405020304" pitchFamily="18" charset="0"/>
              </a:rPr>
              <a:t>	{</a:t>
            </a:r>
            <a:endParaRPr lang="en-US" sz="1800" b="1" dirty="0" smtClean="0">
              <a:solidFill>
                <a:prstClr val="black"/>
              </a:solidFill>
            </a:endParaRPr>
          </a:p>
          <a:p>
            <a:r>
              <a:rPr lang="en-US" sz="1600" b="1" dirty="0" smtClean="0">
                <a:solidFill>
                  <a:prstClr val="black"/>
                </a:solidFill>
                <a:latin typeface="Times New Roman" panose="02020603050405020304" pitchFamily="18" charset="0"/>
              </a:rPr>
              <a:t>	part1=x;   </a:t>
            </a:r>
            <a:endParaRPr lang="en-US" sz="1800" b="1" dirty="0" smtClean="0">
              <a:solidFill>
                <a:prstClr val="black"/>
              </a:solidFill>
            </a:endParaRPr>
          </a:p>
          <a:p>
            <a:r>
              <a:rPr lang="en-US" sz="1600" b="1" dirty="0" smtClean="0">
                <a:solidFill>
                  <a:prstClr val="black"/>
                </a:solidFill>
                <a:latin typeface="Times New Roman" panose="02020603050405020304" pitchFamily="18" charset="0"/>
              </a:rPr>
              <a:t>	part2=y;</a:t>
            </a:r>
            <a:endParaRPr lang="en-US" sz="1800" b="1" dirty="0" smtClean="0">
              <a:solidFill>
                <a:prstClr val="black"/>
              </a:solidFill>
            </a:endParaRPr>
          </a:p>
          <a:p>
            <a:r>
              <a:rPr lang="en-US" sz="1600" b="1" dirty="0" smtClean="0">
                <a:solidFill>
                  <a:prstClr val="black"/>
                </a:solidFill>
                <a:latin typeface="Times New Roman" panose="02020603050405020304" pitchFamily="18" charset="0"/>
              </a:rPr>
              <a:t>	}</a:t>
            </a:r>
            <a:endParaRPr lang="en-US" sz="1800" b="1" dirty="0" smtClean="0">
              <a:solidFill>
                <a:prstClr val="black"/>
              </a:solidFill>
            </a:endParaRPr>
          </a:p>
          <a:p>
            <a:r>
              <a:rPr lang="en-US" sz="1600" b="1" dirty="0" smtClean="0">
                <a:solidFill>
                  <a:prstClr val="black"/>
                </a:solidFill>
                <a:latin typeface="Times New Roman" panose="02020603050405020304" pitchFamily="18" charset="0"/>
              </a:rPr>
              <a:t>	void </a:t>
            </a:r>
            <a:r>
              <a:rPr lang="en-US" sz="1600" b="1" dirty="0" err="1" smtClean="0">
                <a:solidFill>
                  <a:prstClr val="black"/>
                </a:solidFill>
                <a:latin typeface="Times New Roman" panose="02020603050405020304" pitchFamily="18" charset="0"/>
              </a:rPr>
              <a:t>put_marks</a:t>
            </a:r>
            <a:r>
              <a:rPr lang="en-US" sz="1600" b="1" dirty="0" smtClean="0">
                <a:solidFill>
                  <a:prstClr val="black"/>
                </a:solidFill>
                <a:latin typeface="Times New Roman" panose="02020603050405020304" pitchFamily="18" charset="0"/>
              </a:rPr>
              <a:t>(void)</a:t>
            </a:r>
            <a:endParaRPr lang="en-US" sz="1800" b="1" dirty="0" smtClean="0">
              <a:solidFill>
                <a:prstClr val="black"/>
              </a:solidFill>
            </a:endParaRPr>
          </a:p>
          <a:p>
            <a:r>
              <a:rPr lang="en-US" sz="1600" b="1" dirty="0" smtClean="0">
                <a:solidFill>
                  <a:prstClr val="black"/>
                </a:solidFill>
                <a:latin typeface="Times New Roman" panose="02020603050405020304" pitchFamily="18" charset="0"/>
              </a:rPr>
              <a:t>	{</a:t>
            </a:r>
            <a:endParaRPr lang="en-US" sz="1800" b="1" dirty="0" smtClean="0">
              <a:solidFill>
                <a:prstClr val="black"/>
              </a:solidFill>
            </a:endParaRPr>
          </a:p>
          <a:p>
            <a:r>
              <a:rPr lang="en-US" sz="1600" b="1" dirty="0" smtClean="0">
                <a:solidFill>
                  <a:prstClr val="black"/>
                </a:solidFill>
                <a:latin typeface="Times New Roman" panose="02020603050405020304" pitchFamily="18" charset="0"/>
              </a:rPr>
              <a:t>	</a:t>
            </a:r>
            <a:r>
              <a:rPr lang="en-US" sz="1600" b="1" dirty="0" err="1" smtClean="0">
                <a:solidFill>
                  <a:prstClr val="black"/>
                </a:solidFill>
                <a:latin typeface="Times New Roman" panose="02020603050405020304" pitchFamily="18" charset="0"/>
              </a:rPr>
              <a:t>cout</a:t>
            </a:r>
            <a:r>
              <a:rPr lang="en-US" sz="1600" b="1" dirty="0" smtClean="0">
                <a:solidFill>
                  <a:prstClr val="black"/>
                </a:solidFill>
                <a:latin typeface="Times New Roman" panose="02020603050405020304" pitchFamily="18" charset="0"/>
              </a:rPr>
              <a:t>&lt;&lt;“Marks Obtained: “&lt;&lt;“\n”    &lt;&lt;“Part 1 = “&lt;&lt;part1&lt;&lt;“\n” &lt;&lt;“Part 2=“ &lt;&lt;part2&lt;&lt;“\n”;</a:t>
            </a:r>
            <a:endParaRPr lang="en-US" sz="1800" b="1" dirty="0" smtClean="0">
              <a:solidFill>
                <a:prstClr val="black"/>
              </a:solidFill>
            </a:endParaRPr>
          </a:p>
          <a:p>
            <a:r>
              <a:rPr lang="en-US" sz="1600" b="1" dirty="0" smtClean="0">
                <a:solidFill>
                  <a:prstClr val="black"/>
                </a:solidFill>
                <a:latin typeface="Times New Roman" panose="02020603050405020304" pitchFamily="18" charset="0"/>
              </a:rPr>
              <a:t> 	}  };   </a:t>
            </a:r>
          </a:p>
          <a:p>
            <a:endParaRPr lang="en-US" sz="1800" b="1" dirty="0" smtClean="0">
              <a:solidFill>
                <a:prstClr val="black"/>
              </a:solidFill>
            </a:endParaRPr>
          </a:p>
          <a:p>
            <a:r>
              <a:rPr lang="en-US" sz="1800" b="1" dirty="0" smtClean="0">
                <a:solidFill>
                  <a:prstClr val="black"/>
                </a:solidFill>
                <a:latin typeface="Calibri" panose="020F0502020204030204" pitchFamily="34" charset="0"/>
              </a:rPr>
              <a:t>class Result : public Test, public Sports</a:t>
            </a:r>
            <a:endParaRPr lang="en-US" sz="1800" b="1" dirty="0" smtClean="0">
              <a:solidFill>
                <a:prstClr val="black"/>
              </a:solidFill>
            </a:endParaRPr>
          </a:p>
          <a:p>
            <a:r>
              <a:rPr lang="en-US" sz="1800" b="1" dirty="0" smtClean="0">
                <a:solidFill>
                  <a:prstClr val="black"/>
                </a:solidFill>
                <a:latin typeface="Calibri" panose="020F0502020204030204" pitchFamily="34" charset="0"/>
              </a:rPr>
              <a:t> {</a:t>
            </a:r>
            <a:endParaRPr lang="en-US" sz="1800" b="1" dirty="0" smtClean="0">
              <a:solidFill>
                <a:prstClr val="black"/>
              </a:solidFill>
            </a:endParaRPr>
          </a:p>
          <a:p>
            <a:r>
              <a:rPr lang="en-US" sz="1800" b="1" dirty="0" smtClean="0">
                <a:solidFill>
                  <a:prstClr val="black"/>
                </a:solidFill>
                <a:latin typeface="Calibri" panose="020F0502020204030204" pitchFamily="34" charset="0"/>
              </a:rPr>
              <a:t> float total;</a:t>
            </a:r>
            <a:endParaRPr lang="en-US" sz="1800" b="1" dirty="0" smtClean="0">
              <a:solidFill>
                <a:prstClr val="black"/>
              </a:solidFill>
            </a:endParaRPr>
          </a:p>
          <a:p>
            <a:r>
              <a:rPr lang="en-US" sz="1800" b="1" dirty="0" smtClean="0">
                <a:solidFill>
                  <a:prstClr val="black"/>
                </a:solidFill>
                <a:latin typeface="Calibri" panose="020F0502020204030204" pitchFamily="34" charset="0"/>
              </a:rPr>
              <a:t> public:</a:t>
            </a:r>
            <a:endParaRPr lang="en-US" sz="1800" b="1" dirty="0" smtClean="0">
              <a:solidFill>
                <a:prstClr val="black"/>
              </a:solidFill>
            </a:endParaRPr>
          </a:p>
          <a:p>
            <a:r>
              <a:rPr lang="en-US" sz="1800" b="1" dirty="0" smtClean="0">
                <a:solidFill>
                  <a:prstClr val="black"/>
                </a:solidFill>
                <a:latin typeface="Calibri" panose="020F0502020204030204" pitchFamily="34" charset="0"/>
              </a:rPr>
              <a:t>	void display(void);</a:t>
            </a:r>
            <a:r>
              <a:rPr lang="en-US" sz="1800" b="1" dirty="0" smtClean="0">
                <a:solidFill>
                  <a:prstClr val="black"/>
                </a:solidFill>
              </a:rPr>
              <a:t>   </a:t>
            </a:r>
            <a:r>
              <a:rPr lang="en-US" sz="1800" b="1" dirty="0" smtClean="0">
                <a:solidFill>
                  <a:prstClr val="black"/>
                </a:solidFill>
                <a:latin typeface="Calibri" panose="020F0502020204030204" pitchFamily="34" charset="0"/>
              </a:rPr>
              <a:t>};</a:t>
            </a:r>
            <a:endParaRPr lang="en-US" sz="4400" b="1" dirty="0" smtClean="0">
              <a:solidFill>
                <a:prstClr val="black"/>
              </a:solidFill>
            </a:endParaRPr>
          </a:p>
        </p:txBody>
      </p:sp>
      <p:sp>
        <p:nvSpPr>
          <p:cNvPr id="5123" name="Rectangle 2"/>
          <p:cNvSpPr>
            <a:spLocks noChangeArrowheads="1"/>
          </p:cNvSpPr>
          <p:nvPr/>
        </p:nvSpPr>
        <p:spPr bwMode="auto">
          <a:xfrm>
            <a:off x="4267200" y="4314775"/>
            <a:ext cx="4495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572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4572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4572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4572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4572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1800" b="1" dirty="0" smtClean="0">
                <a:solidFill>
                  <a:prstClr val="black"/>
                </a:solidFill>
                <a:latin typeface="Calibri" panose="020F0502020204030204" pitchFamily="34" charset="0"/>
                <a:ea typeface="AR PL KaitiM GB" charset="0"/>
                <a:cs typeface="Calibri" panose="020F0502020204030204" pitchFamily="34" charset="0"/>
              </a:rPr>
              <a:t>void Result :: display(void)</a:t>
            </a:r>
            <a:endParaRPr lang="en-US" sz="1800" b="1" dirty="0" smtClean="0">
              <a:solidFill>
                <a:prstClr val="black"/>
              </a:solidFill>
              <a:ea typeface="AR PL KaitiM GB" charset="0"/>
              <a:cs typeface="Calibri" panose="020F0502020204030204" pitchFamily="34" charset="0"/>
            </a:endParaRPr>
          </a:p>
          <a:p>
            <a:r>
              <a:rPr lang="en-US" sz="1800" b="1" dirty="0" smtClean="0">
                <a:solidFill>
                  <a:prstClr val="black"/>
                </a:solidFill>
                <a:latin typeface="Calibri" panose="020F0502020204030204" pitchFamily="34" charset="0"/>
                <a:ea typeface="AR PL KaitiM GB" charset="0"/>
                <a:cs typeface="Calibri" panose="020F0502020204030204" pitchFamily="34" charset="0"/>
              </a:rPr>
              <a:t> {</a:t>
            </a:r>
            <a:endParaRPr lang="en-US" sz="1800" b="1" dirty="0" smtClean="0">
              <a:solidFill>
                <a:prstClr val="black"/>
              </a:solidFill>
            </a:endParaRPr>
          </a:p>
          <a:p>
            <a:r>
              <a:rPr lang="en-US" sz="1800" b="1" dirty="0" smtClean="0">
                <a:solidFill>
                  <a:prstClr val="black"/>
                </a:solidFill>
                <a:latin typeface="Calibri" panose="020F0502020204030204" pitchFamily="34" charset="0"/>
              </a:rPr>
              <a:t> total = part1 + part2 + score;</a:t>
            </a:r>
            <a:endParaRPr lang="en-US" sz="1800" b="1" dirty="0" smtClean="0">
              <a:solidFill>
                <a:prstClr val="black"/>
              </a:solidFill>
            </a:endParaRPr>
          </a:p>
          <a:p>
            <a:r>
              <a:rPr lang="en-US" sz="1800" b="1" dirty="0" smtClean="0">
                <a:solidFill>
                  <a:prstClr val="black"/>
                </a:solidFill>
                <a:latin typeface="Calibri" panose="020F0502020204030204" pitchFamily="34" charset="0"/>
              </a:rPr>
              <a:t> </a:t>
            </a:r>
            <a:r>
              <a:rPr lang="en-US" sz="1800" b="1" dirty="0" err="1" smtClean="0">
                <a:solidFill>
                  <a:prstClr val="black"/>
                </a:solidFill>
                <a:latin typeface="Calibri" panose="020F0502020204030204" pitchFamily="34" charset="0"/>
              </a:rPr>
              <a:t>put_number</a:t>
            </a:r>
            <a:r>
              <a:rPr lang="en-US" sz="1800" b="1" dirty="0" smtClean="0">
                <a:solidFill>
                  <a:prstClr val="black"/>
                </a:solidFill>
                <a:latin typeface="Calibri" panose="020F0502020204030204" pitchFamily="34" charset="0"/>
              </a:rPr>
              <a:t>();</a:t>
            </a:r>
            <a:endParaRPr lang="en-US" sz="1800" b="1" dirty="0" smtClean="0">
              <a:solidFill>
                <a:prstClr val="black"/>
              </a:solidFill>
            </a:endParaRPr>
          </a:p>
          <a:p>
            <a:r>
              <a:rPr lang="en-US" sz="1800" b="1" dirty="0" smtClean="0">
                <a:solidFill>
                  <a:prstClr val="black"/>
                </a:solidFill>
                <a:latin typeface="Calibri" panose="020F0502020204030204" pitchFamily="34" charset="0"/>
              </a:rPr>
              <a:t> </a:t>
            </a:r>
            <a:r>
              <a:rPr lang="en-US" sz="1800" b="1" dirty="0" err="1" smtClean="0">
                <a:solidFill>
                  <a:prstClr val="black"/>
                </a:solidFill>
                <a:latin typeface="Calibri" panose="020F0502020204030204" pitchFamily="34" charset="0"/>
              </a:rPr>
              <a:t>put_marks</a:t>
            </a:r>
            <a:r>
              <a:rPr lang="en-US" sz="1800" b="1" dirty="0" smtClean="0">
                <a:solidFill>
                  <a:prstClr val="black"/>
                </a:solidFill>
                <a:latin typeface="Calibri" panose="020F0502020204030204" pitchFamily="34" charset="0"/>
              </a:rPr>
              <a:t>();</a:t>
            </a:r>
            <a:endParaRPr lang="en-US" sz="1800" b="1" dirty="0" smtClean="0">
              <a:solidFill>
                <a:prstClr val="black"/>
              </a:solidFill>
            </a:endParaRPr>
          </a:p>
          <a:p>
            <a:r>
              <a:rPr lang="en-US" sz="1800" b="1" dirty="0" smtClean="0">
                <a:solidFill>
                  <a:prstClr val="black"/>
                </a:solidFill>
                <a:latin typeface="Calibri" panose="020F0502020204030204" pitchFamily="34" charset="0"/>
              </a:rPr>
              <a:t> </a:t>
            </a:r>
            <a:r>
              <a:rPr lang="en-US" sz="1800" b="1" dirty="0" err="1" smtClean="0">
                <a:solidFill>
                  <a:prstClr val="black"/>
                </a:solidFill>
                <a:latin typeface="Calibri" panose="020F0502020204030204" pitchFamily="34" charset="0"/>
              </a:rPr>
              <a:t>put_score</a:t>
            </a:r>
            <a:r>
              <a:rPr lang="en-US" sz="1800" b="1" dirty="0" smtClean="0">
                <a:solidFill>
                  <a:prstClr val="black"/>
                </a:solidFill>
                <a:latin typeface="Calibri" panose="020F0502020204030204" pitchFamily="34" charset="0"/>
              </a:rPr>
              <a:t>();</a:t>
            </a:r>
            <a:endParaRPr lang="en-US" sz="1800" b="1" dirty="0" smtClean="0">
              <a:solidFill>
                <a:prstClr val="black"/>
              </a:solidFill>
            </a:endParaRPr>
          </a:p>
          <a:p>
            <a:pPr algn="just"/>
            <a:r>
              <a:rPr lang="en-US" sz="1800" b="1" dirty="0" smtClean="0">
                <a:solidFill>
                  <a:prstClr val="black"/>
                </a:solidFill>
                <a:latin typeface="Calibri" panose="020F0502020204030204" pitchFamily="34" charset="0"/>
              </a:rPr>
              <a:t> </a:t>
            </a:r>
            <a:r>
              <a:rPr lang="en-US" sz="1800" b="1" dirty="0" err="1" smtClean="0">
                <a:solidFill>
                  <a:prstClr val="black"/>
                </a:solidFill>
                <a:latin typeface="Calibri" panose="020F0502020204030204" pitchFamily="34" charset="0"/>
              </a:rPr>
              <a:t>cout</a:t>
            </a:r>
            <a:r>
              <a:rPr lang="en-US" sz="1800" b="1" dirty="0" smtClean="0">
                <a:solidFill>
                  <a:prstClr val="black"/>
                </a:solidFill>
                <a:latin typeface="Calibri" panose="020F0502020204030204" pitchFamily="34" charset="0"/>
              </a:rPr>
              <a:t>&lt;&lt;“Total Score: “&lt;&lt;total&lt;&lt;“\n”;</a:t>
            </a:r>
            <a:r>
              <a:rPr lang="en-US" sz="1800" b="1" dirty="0" smtClean="0">
                <a:solidFill>
                  <a:prstClr val="black"/>
                </a:solidFill>
              </a:rPr>
              <a:t>  </a:t>
            </a:r>
          </a:p>
          <a:p>
            <a:pPr algn="just"/>
            <a:r>
              <a:rPr lang="en-US" sz="1800" b="1" dirty="0" smtClean="0">
                <a:solidFill>
                  <a:prstClr val="black"/>
                </a:solidFill>
                <a:latin typeface="Calibri" panose="020F0502020204030204" pitchFamily="34" charset="0"/>
              </a:rPr>
              <a:t> }                </a:t>
            </a:r>
            <a:endParaRPr lang="en-US" sz="4400" b="1" dirty="0" smtClean="0">
              <a:solidFill>
                <a:prstClr val="black"/>
              </a:solidFill>
            </a:endParaRPr>
          </a:p>
        </p:txBody>
      </p:sp>
    </p:spTree>
    <p:extLst>
      <p:ext uri="{BB962C8B-B14F-4D97-AF65-F5344CB8AC3E}">
        <p14:creationId xmlns:p14="http://schemas.microsoft.com/office/powerpoint/2010/main" val="2430286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0" y="0"/>
            <a:ext cx="9144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572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4572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4572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4572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4572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9pPr>
          </a:lstStyle>
          <a:p>
            <a:pPr eaLnBrk="1" hangingPunct="1"/>
            <a:r>
              <a:rPr lang="en-US" sz="2000" b="1" dirty="0" smtClean="0">
                <a:solidFill>
                  <a:prstClr val="black"/>
                </a:solidFill>
                <a:latin typeface="Calibri" panose="020F0502020204030204" pitchFamily="34" charset="0"/>
                <a:ea typeface="AR PL KaitiM GB" charset="0"/>
                <a:cs typeface="Calibri" panose="020F0502020204030204" pitchFamily="34" charset="0"/>
              </a:rPr>
              <a:t> </a:t>
            </a:r>
            <a:r>
              <a:rPr lang="en-US" sz="2000" b="1" dirty="0" err="1" smtClean="0">
                <a:solidFill>
                  <a:prstClr val="black"/>
                </a:solidFill>
                <a:latin typeface="Calibri" panose="020F0502020204030204" pitchFamily="34" charset="0"/>
                <a:ea typeface="AR PL KaitiM GB" charset="0"/>
                <a:cs typeface="Calibri" panose="020F0502020204030204" pitchFamily="34" charset="0"/>
              </a:rPr>
              <a:t>int</a:t>
            </a:r>
            <a:r>
              <a:rPr lang="en-US" sz="2000" b="1" dirty="0" smtClean="0">
                <a:solidFill>
                  <a:prstClr val="black"/>
                </a:solidFill>
                <a:latin typeface="Calibri" panose="020F0502020204030204" pitchFamily="34" charset="0"/>
                <a:ea typeface="AR PL KaitiM GB" charset="0"/>
                <a:cs typeface="Calibri" panose="020F0502020204030204" pitchFamily="34" charset="0"/>
              </a:rPr>
              <a:t> main()</a:t>
            </a:r>
            <a:endParaRPr lang="en-US" sz="2000" b="1" dirty="0" smtClean="0">
              <a:solidFill>
                <a:prstClr val="black"/>
              </a:solidFill>
              <a:ea typeface="AR PL KaitiM GB" charset="0"/>
              <a:cs typeface="Calibri" panose="020F0502020204030204" pitchFamily="34" charset="0"/>
            </a:endParaRPr>
          </a:p>
          <a:p>
            <a:r>
              <a:rPr lang="en-US" sz="2000" b="1" dirty="0" smtClean="0">
                <a:solidFill>
                  <a:prstClr val="black"/>
                </a:solidFill>
                <a:latin typeface="Calibri" panose="020F0502020204030204" pitchFamily="34" charset="0"/>
                <a:ea typeface="AR PL KaitiM GB" charset="0"/>
                <a:cs typeface="Calibri" panose="020F0502020204030204" pitchFamily="34" charset="0"/>
              </a:rPr>
              <a:t> {</a:t>
            </a:r>
            <a:endParaRPr lang="en-US" sz="2000" b="1" dirty="0" smtClean="0">
              <a:solidFill>
                <a:prstClr val="black"/>
              </a:solidFill>
            </a:endParaRPr>
          </a:p>
          <a:p>
            <a:r>
              <a:rPr lang="en-US" sz="2000" b="1" dirty="0" smtClean="0">
                <a:solidFill>
                  <a:prstClr val="black"/>
                </a:solidFill>
                <a:latin typeface="Calibri" panose="020F0502020204030204" pitchFamily="34" charset="0"/>
              </a:rPr>
              <a:t> 	Result student_1;</a:t>
            </a:r>
            <a:endParaRPr lang="en-US" sz="2000" b="1" dirty="0" smtClean="0">
              <a:solidFill>
                <a:prstClr val="black"/>
              </a:solidFill>
            </a:endParaRPr>
          </a:p>
          <a:p>
            <a:r>
              <a:rPr lang="en-US" sz="2000" b="1" dirty="0" smtClean="0">
                <a:solidFill>
                  <a:prstClr val="black"/>
                </a:solidFill>
                <a:latin typeface="Calibri" panose="020F0502020204030204" pitchFamily="34" charset="0"/>
              </a:rPr>
              <a:t> 	student_1.ger_number(1234);</a:t>
            </a:r>
            <a:endParaRPr lang="en-US" sz="2000" b="1" dirty="0" smtClean="0">
              <a:solidFill>
                <a:prstClr val="black"/>
              </a:solidFill>
            </a:endParaRPr>
          </a:p>
          <a:p>
            <a:r>
              <a:rPr lang="en-US" sz="2000" b="1" dirty="0" smtClean="0">
                <a:solidFill>
                  <a:prstClr val="black"/>
                </a:solidFill>
                <a:latin typeface="Calibri" panose="020F0502020204030204" pitchFamily="34" charset="0"/>
              </a:rPr>
              <a:t>	student_1.get_marks(50.5, 60.0);</a:t>
            </a:r>
            <a:endParaRPr lang="en-US" sz="2000" b="1" dirty="0" smtClean="0">
              <a:solidFill>
                <a:prstClr val="black"/>
              </a:solidFill>
            </a:endParaRPr>
          </a:p>
          <a:p>
            <a:r>
              <a:rPr lang="en-US" sz="2000" b="1" dirty="0" smtClean="0">
                <a:solidFill>
                  <a:prstClr val="black"/>
                </a:solidFill>
                <a:latin typeface="Calibri" panose="020F0502020204030204" pitchFamily="34" charset="0"/>
              </a:rPr>
              <a:t>	student_1.get_score(6.0);</a:t>
            </a:r>
            <a:endParaRPr lang="en-US" sz="2000" b="1" dirty="0" smtClean="0">
              <a:solidFill>
                <a:prstClr val="black"/>
              </a:solidFill>
            </a:endParaRPr>
          </a:p>
          <a:p>
            <a:r>
              <a:rPr lang="en-US" sz="2000" b="1" dirty="0" smtClean="0">
                <a:solidFill>
                  <a:prstClr val="black"/>
                </a:solidFill>
                <a:latin typeface="Calibri" panose="020F0502020204030204" pitchFamily="34" charset="0"/>
              </a:rPr>
              <a:t>	student_1.display();</a:t>
            </a:r>
            <a:endParaRPr lang="en-US" sz="2000" b="1" dirty="0" smtClean="0">
              <a:solidFill>
                <a:prstClr val="black"/>
              </a:solidFill>
            </a:endParaRPr>
          </a:p>
          <a:p>
            <a:r>
              <a:rPr lang="en-US" sz="2000" b="1" dirty="0" smtClean="0">
                <a:solidFill>
                  <a:prstClr val="black"/>
                </a:solidFill>
                <a:latin typeface="Calibri" panose="020F0502020204030204" pitchFamily="34" charset="0"/>
              </a:rPr>
              <a:t>	return 0;    </a:t>
            </a:r>
            <a:endParaRPr lang="en-US" sz="2000" b="1" dirty="0" smtClean="0">
              <a:solidFill>
                <a:prstClr val="black"/>
              </a:solidFill>
            </a:endParaRPr>
          </a:p>
          <a:p>
            <a:r>
              <a:rPr lang="en-US" sz="2000" b="1" dirty="0" smtClean="0">
                <a:solidFill>
                  <a:prstClr val="black"/>
                </a:solidFill>
                <a:latin typeface="Calibri" panose="020F0502020204030204" pitchFamily="34" charset="0"/>
              </a:rPr>
              <a:t>}</a:t>
            </a:r>
            <a:endParaRPr lang="en-US" sz="4800" b="1" dirty="0" smtClean="0">
              <a:solidFill>
                <a:prstClr val="black"/>
              </a:solidFill>
            </a:endParaRPr>
          </a:p>
        </p:txBody>
      </p:sp>
      <p:sp>
        <p:nvSpPr>
          <p:cNvPr id="6147" name="Rectangle 2"/>
          <p:cNvSpPr>
            <a:spLocks noChangeArrowheads="1"/>
          </p:cNvSpPr>
          <p:nvPr/>
        </p:nvSpPr>
        <p:spPr bwMode="auto">
          <a:xfrm>
            <a:off x="0" y="3048000"/>
            <a:ext cx="914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2000" b="1"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 Roll No: 1234</a:t>
            </a:r>
            <a:endParaRPr lang="en-US" sz="1200" b="1" smtClean="0">
              <a:solidFill>
                <a:prstClr val="black"/>
              </a:solidFill>
              <a:ea typeface="Calibri" panose="020F0502020204030204" pitchFamily="34" charset="0"/>
              <a:cs typeface="Times New Roman" panose="02020603050405020304" pitchFamily="18" charset="0"/>
            </a:endParaRPr>
          </a:p>
          <a:p>
            <a:pPr algn="just"/>
            <a:r>
              <a:rPr lang="en-US" sz="2000" b="1"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 Marks Obtained:</a:t>
            </a:r>
            <a:endParaRPr lang="en-US" sz="1200" b="1" smtClean="0">
              <a:solidFill>
                <a:prstClr val="black"/>
              </a:solidFill>
            </a:endParaRPr>
          </a:p>
          <a:p>
            <a:pPr algn="just"/>
            <a:r>
              <a:rPr lang="en-US" sz="2000" b="1" smtClean="0">
                <a:solidFill>
                  <a:prstClr val="black"/>
                </a:solidFill>
                <a:latin typeface="Times New Roman" panose="02020603050405020304" pitchFamily="18" charset="0"/>
              </a:rPr>
              <a:t> Part 1 = 50.5</a:t>
            </a:r>
            <a:endParaRPr lang="en-US" sz="1200" b="1" smtClean="0">
              <a:solidFill>
                <a:prstClr val="black"/>
              </a:solidFill>
            </a:endParaRPr>
          </a:p>
          <a:p>
            <a:pPr algn="just"/>
            <a:r>
              <a:rPr lang="en-US" sz="2000" b="1" smtClean="0">
                <a:solidFill>
                  <a:prstClr val="black"/>
                </a:solidFill>
                <a:latin typeface="Times New Roman" panose="02020603050405020304" pitchFamily="18" charset="0"/>
              </a:rPr>
              <a:t> Part 2 = 60.0</a:t>
            </a:r>
            <a:endParaRPr lang="en-US" sz="1200" b="1" smtClean="0">
              <a:solidFill>
                <a:prstClr val="black"/>
              </a:solidFill>
            </a:endParaRPr>
          </a:p>
          <a:p>
            <a:pPr algn="just"/>
            <a:r>
              <a:rPr lang="en-US" sz="2000" b="1" smtClean="0">
                <a:solidFill>
                  <a:prstClr val="black"/>
                </a:solidFill>
                <a:latin typeface="Times New Roman" panose="02020603050405020304" pitchFamily="18" charset="0"/>
              </a:rPr>
              <a:t>Sports wt: 6</a:t>
            </a:r>
            <a:endParaRPr lang="en-US" sz="1200" b="1" smtClean="0">
              <a:solidFill>
                <a:prstClr val="black"/>
              </a:solidFill>
            </a:endParaRPr>
          </a:p>
          <a:p>
            <a:pPr algn="just"/>
            <a:r>
              <a:rPr lang="en-US" sz="2000" b="1" smtClean="0">
                <a:solidFill>
                  <a:prstClr val="black"/>
                </a:solidFill>
                <a:latin typeface="Times New Roman" panose="02020603050405020304" pitchFamily="18" charset="0"/>
              </a:rPr>
              <a:t>Total Score: 116.5</a:t>
            </a:r>
            <a:endParaRPr lang="en-US" sz="3200" b="1" smtClean="0">
              <a:solidFill>
                <a:prstClr val="black"/>
              </a:solidFill>
            </a:endParaRPr>
          </a:p>
        </p:txBody>
      </p:sp>
    </p:spTree>
    <p:extLst>
      <p:ext uri="{BB962C8B-B14F-4D97-AF65-F5344CB8AC3E}">
        <p14:creationId xmlns:p14="http://schemas.microsoft.com/office/powerpoint/2010/main" val="3394957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sz="2800" b="1" dirty="0" smtClean="0">
                <a:solidFill>
                  <a:srgbClr val="FF0000"/>
                </a:solidFill>
                <a:latin typeface="Courier New" panose="02070309020205020404" pitchFamily="49" charset="0"/>
                <a:cs typeface="Times New Roman" panose="02020603050405020304" pitchFamily="18" charset="0"/>
              </a:rPr>
              <a:t>friend</a:t>
            </a:r>
            <a:r>
              <a:rPr lang="en-US" sz="2800" b="1" dirty="0" smtClean="0">
                <a:solidFill>
                  <a:srgbClr val="FF0000"/>
                </a:solidFill>
                <a:latin typeface="AvantGarde" pitchFamily="34" charset="0"/>
                <a:cs typeface="Times New Roman" panose="02020603050405020304" pitchFamily="18" charset="0"/>
              </a:rPr>
              <a:t> </a:t>
            </a:r>
            <a:r>
              <a:rPr lang="en-US" sz="2800" b="1" dirty="0">
                <a:solidFill>
                  <a:srgbClr val="FF0000"/>
                </a:solidFill>
                <a:latin typeface="AvantGarde" pitchFamily="34" charset="0"/>
                <a:cs typeface="Times New Roman" panose="02020603050405020304" pitchFamily="18" charset="0"/>
              </a:rPr>
              <a:t>Functions and </a:t>
            </a:r>
            <a:r>
              <a:rPr lang="en-US" sz="2800" b="1" dirty="0">
                <a:solidFill>
                  <a:srgbClr val="FF0000"/>
                </a:solidFill>
                <a:latin typeface="Courier New" panose="02070309020205020404" pitchFamily="49" charset="0"/>
                <a:cs typeface="Times New Roman" panose="02020603050405020304" pitchFamily="18" charset="0"/>
              </a:rPr>
              <a:t>friend</a:t>
            </a:r>
            <a:r>
              <a:rPr lang="en-US" sz="2800" b="1" dirty="0">
                <a:solidFill>
                  <a:srgbClr val="FF0000"/>
                </a:solidFill>
                <a:latin typeface="AvantGarde" pitchFamily="34" charset="0"/>
                <a:cs typeface="Times New Roman" panose="02020603050405020304" pitchFamily="18" charset="0"/>
              </a:rPr>
              <a:t> Classes</a:t>
            </a:r>
          </a:p>
        </p:txBody>
      </p:sp>
      <p:sp>
        <p:nvSpPr>
          <p:cNvPr id="3" name="Rectangle 3"/>
          <p:cNvSpPr>
            <a:spLocks noChangeArrowheads="1"/>
          </p:cNvSpPr>
          <p:nvPr/>
        </p:nvSpPr>
        <p:spPr bwMode="auto">
          <a:xfrm>
            <a:off x="685800" y="1219200"/>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sz="2800" b="1" dirty="0">
                <a:solidFill>
                  <a:srgbClr val="000000"/>
                </a:solidFill>
                <a:latin typeface="Courier New" panose="02070309020205020404" pitchFamily="49" charset="0"/>
                <a:cs typeface="Courier New" panose="02070309020205020404" pitchFamily="49" charset="0"/>
              </a:rPr>
              <a:t>friend</a:t>
            </a:r>
            <a:r>
              <a:rPr lang="en-US" sz="2800" dirty="0">
                <a:solidFill>
                  <a:srgbClr val="000000"/>
                </a:solidFill>
                <a:cs typeface="Times New Roman" panose="02020603050405020304" pitchFamily="18" charset="0"/>
              </a:rPr>
              <a:t> function and </a:t>
            </a:r>
            <a:r>
              <a:rPr lang="en-US" sz="2800" b="1" dirty="0">
                <a:solidFill>
                  <a:srgbClr val="000000"/>
                </a:solidFill>
                <a:latin typeface="Courier New" panose="02070309020205020404" pitchFamily="49" charset="0"/>
                <a:cs typeface="Times New Roman" panose="02020603050405020304" pitchFamily="18" charset="0"/>
              </a:rPr>
              <a:t>friend</a:t>
            </a:r>
            <a:r>
              <a:rPr lang="en-US" sz="2800" dirty="0">
                <a:solidFill>
                  <a:srgbClr val="000000"/>
                </a:solidFill>
                <a:cs typeface="Times New Roman" panose="02020603050405020304" pitchFamily="18" charset="0"/>
              </a:rPr>
              <a:t> classes</a:t>
            </a:r>
            <a:endParaRPr lang="en-US" sz="1400" i="1" dirty="0">
              <a:solidFill>
                <a:srgbClr val="000000"/>
              </a:solidFill>
              <a:cs typeface="Times New Roman" panose="02020603050405020304" pitchFamily="18" charset="0"/>
            </a:endParaRPr>
          </a:p>
          <a:p>
            <a:pPr lvl="1">
              <a:spcBef>
                <a:spcPct val="20000"/>
              </a:spcBef>
              <a:buFontTx/>
              <a:buChar char="–"/>
            </a:pPr>
            <a:r>
              <a:rPr lang="en-US" sz="2000" dirty="0">
                <a:solidFill>
                  <a:srgbClr val="000000"/>
                </a:solidFill>
                <a:cs typeface="Times New Roman" panose="02020603050405020304" pitchFamily="18" charset="0"/>
              </a:rPr>
              <a:t>Can access </a:t>
            </a:r>
            <a:r>
              <a:rPr lang="en-US" sz="2000" b="1" dirty="0">
                <a:solidFill>
                  <a:srgbClr val="000000"/>
                </a:solidFill>
                <a:latin typeface="Courier New" panose="02070309020205020404" pitchFamily="49" charset="0"/>
                <a:cs typeface="Courier New" panose="02070309020205020404" pitchFamily="49" charset="0"/>
              </a:rPr>
              <a:t>private</a:t>
            </a:r>
            <a:r>
              <a:rPr lang="en-US" sz="2000" dirty="0">
                <a:solidFill>
                  <a:srgbClr val="000000"/>
                </a:solidFill>
                <a:cs typeface="Times New Roman" panose="02020603050405020304" pitchFamily="18" charset="0"/>
              </a:rPr>
              <a:t> and </a:t>
            </a:r>
            <a:r>
              <a:rPr lang="en-US" sz="2000" b="1" dirty="0">
                <a:solidFill>
                  <a:srgbClr val="000000"/>
                </a:solidFill>
                <a:latin typeface="Courier New" panose="02070309020205020404" pitchFamily="49" charset="0"/>
                <a:cs typeface="Courier New" panose="02070309020205020404" pitchFamily="49" charset="0"/>
              </a:rPr>
              <a:t>protected </a:t>
            </a:r>
            <a:r>
              <a:rPr lang="en-US" sz="2000" dirty="0">
                <a:solidFill>
                  <a:srgbClr val="000000"/>
                </a:solidFill>
                <a:cs typeface="Times New Roman" panose="02020603050405020304" pitchFamily="18" charset="0"/>
              </a:rPr>
              <a:t>(more later) members of another class</a:t>
            </a:r>
          </a:p>
          <a:p>
            <a:pPr lvl="1">
              <a:spcBef>
                <a:spcPct val="20000"/>
              </a:spcBef>
              <a:buFontTx/>
              <a:buChar char="–"/>
            </a:pPr>
            <a:r>
              <a:rPr lang="en-US" sz="2000" b="1" dirty="0">
                <a:solidFill>
                  <a:srgbClr val="000000"/>
                </a:solidFill>
                <a:latin typeface="Courier New" panose="02070309020205020404" pitchFamily="49" charset="0"/>
                <a:cs typeface="Times New Roman" panose="02020603050405020304" pitchFamily="18" charset="0"/>
              </a:rPr>
              <a:t>friend</a:t>
            </a:r>
            <a:r>
              <a:rPr lang="en-US" sz="2000" dirty="0">
                <a:solidFill>
                  <a:srgbClr val="000000"/>
                </a:solidFill>
                <a:cs typeface="Times New Roman" panose="02020603050405020304" pitchFamily="18" charset="0"/>
              </a:rPr>
              <a:t> functions are not member functions of class</a:t>
            </a:r>
          </a:p>
          <a:p>
            <a:pPr lvl="2">
              <a:spcBef>
                <a:spcPct val="20000"/>
              </a:spcBef>
              <a:buFontTx/>
              <a:buChar char="–"/>
            </a:pPr>
            <a:r>
              <a:rPr lang="en-US" sz="2000" dirty="0">
                <a:solidFill>
                  <a:srgbClr val="000000"/>
                </a:solidFill>
                <a:cs typeface="Times New Roman" panose="02020603050405020304" pitchFamily="18" charset="0"/>
              </a:rPr>
              <a:t>Defined outside of class scope</a:t>
            </a:r>
          </a:p>
          <a:p>
            <a:pPr>
              <a:spcBef>
                <a:spcPct val="20000"/>
              </a:spcBef>
              <a:buFontTx/>
              <a:buChar char="–"/>
            </a:pPr>
            <a:r>
              <a:rPr lang="en-US" sz="2800" dirty="0">
                <a:solidFill>
                  <a:srgbClr val="000000"/>
                </a:solidFill>
                <a:cs typeface="Times New Roman" panose="02020603050405020304" pitchFamily="18" charset="0"/>
              </a:rPr>
              <a:t>Properties</a:t>
            </a:r>
          </a:p>
          <a:p>
            <a:pPr lvl="1">
              <a:spcBef>
                <a:spcPct val="20000"/>
              </a:spcBef>
              <a:buFontTx/>
              <a:buChar char="–"/>
            </a:pPr>
            <a:r>
              <a:rPr lang="en-US" sz="2000" dirty="0">
                <a:solidFill>
                  <a:srgbClr val="000000"/>
                </a:solidFill>
                <a:cs typeface="Times New Roman" panose="02020603050405020304" pitchFamily="18" charset="0"/>
              </a:rPr>
              <a:t>Friendship is granted, not taken</a:t>
            </a:r>
          </a:p>
          <a:p>
            <a:pPr lvl="1">
              <a:spcBef>
                <a:spcPct val="20000"/>
              </a:spcBef>
              <a:buFontTx/>
              <a:buChar char="–"/>
            </a:pPr>
            <a:r>
              <a:rPr lang="en-US" sz="2000" dirty="0">
                <a:solidFill>
                  <a:srgbClr val="000000"/>
                </a:solidFill>
                <a:cs typeface="Times New Roman" panose="02020603050405020304" pitchFamily="18" charset="0"/>
              </a:rPr>
              <a:t>NOT symmetric (if B a </a:t>
            </a:r>
            <a:r>
              <a:rPr lang="en-US" sz="2000" b="1" dirty="0">
                <a:solidFill>
                  <a:srgbClr val="000000"/>
                </a:solidFill>
                <a:latin typeface="Courier New" panose="02070309020205020404" pitchFamily="49" charset="0"/>
                <a:cs typeface="Times New Roman" panose="02020603050405020304" pitchFamily="18" charset="0"/>
              </a:rPr>
              <a:t>friend</a:t>
            </a:r>
            <a:r>
              <a:rPr lang="en-US" sz="2000" dirty="0">
                <a:solidFill>
                  <a:srgbClr val="000000"/>
                </a:solidFill>
                <a:cs typeface="Times New Roman" panose="02020603050405020304" pitchFamily="18" charset="0"/>
              </a:rPr>
              <a:t> of A, A not necessarily a </a:t>
            </a:r>
            <a:r>
              <a:rPr lang="en-US" sz="2000" b="1" dirty="0">
                <a:solidFill>
                  <a:srgbClr val="000000"/>
                </a:solidFill>
                <a:latin typeface="Courier New" panose="02070309020205020404" pitchFamily="49" charset="0"/>
                <a:cs typeface="Times New Roman" panose="02020603050405020304" pitchFamily="18" charset="0"/>
              </a:rPr>
              <a:t>friend</a:t>
            </a:r>
            <a:r>
              <a:rPr lang="en-US" sz="2000" dirty="0">
                <a:solidFill>
                  <a:srgbClr val="000000"/>
                </a:solidFill>
                <a:cs typeface="Times New Roman" panose="02020603050405020304" pitchFamily="18" charset="0"/>
              </a:rPr>
              <a:t> of B) </a:t>
            </a:r>
          </a:p>
          <a:p>
            <a:pPr lvl="1">
              <a:spcBef>
                <a:spcPct val="20000"/>
              </a:spcBef>
              <a:buFontTx/>
              <a:buChar char="–"/>
            </a:pPr>
            <a:r>
              <a:rPr lang="en-US" sz="2000" dirty="0">
                <a:solidFill>
                  <a:srgbClr val="000000"/>
                </a:solidFill>
                <a:cs typeface="Times New Roman" panose="02020603050405020304" pitchFamily="18" charset="0"/>
              </a:rPr>
              <a:t>NOT transitive (if A </a:t>
            </a:r>
            <a:r>
              <a:rPr lang="en-US" sz="2000" dirty="0" err="1">
                <a:solidFill>
                  <a:srgbClr val="000000"/>
                </a:solidFill>
                <a:cs typeface="Times New Roman" panose="02020603050405020304" pitchFamily="18" charset="0"/>
              </a:rPr>
              <a:t>a</a:t>
            </a:r>
            <a:r>
              <a:rPr lang="en-US" sz="2000" dirty="0">
                <a:solidFill>
                  <a:srgbClr val="000000"/>
                </a:solidFill>
                <a:cs typeface="Times New Roman" panose="02020603050405020304" pitchFamily="18" charset="0"/>
              </a:rPr>
              <a:t> </a:t>
            </a:r>
            <a:r>
              <a:rPr lang="en-US" sz="2000" b="1" dirty="0">
                <a:solidFill>
                  <a:srgbClr val="000000"/>
                </a:solidFill>
                <a:latin typeface="Courier New" panose="02070309020205020404" pitchFamily="49" charset="0"/>
                <a:cs typeface="Times New Roman" panose="02020603050405020304" pitchFamily="18" charset="0"/>
              </a:rPr>
              <a:t>friend</a:t>
            </a:r>
            <a:r>
              <a:rPr lang="en-US" sz="2000" dirty="0">
                <a:solidFill>
                  <a:srgbClr val="000000"/>
                </a:solidFill>
                <a:cs typeface="Times New Roman" panose="02020603050405020304" pitchFamily="18" charset="0"/>
              </a:rPr>
              <a:t> of B, B a </a:t>
            </a:r>
            <a:r>
              <a:rPr lang="en-US" sz="2000" b="1" dirty="0">
                <a:solidFill>
                  <a:srgbClr val="000000"/>
                </a:solidFill>
                <a:latin typeface="Courier New" panose="02070309020205020404" pitchFamily="49" charset="0"/>
                <a:cs typeface="Times New Roman" panose="02020603050405020304" pitchFamily="18" charset="0"/>
              </a:rPr>
              <a:t>friend</a:t>
            </a:r>
            <a:r>
              <a:rPr lang="en-US" sz="2000" dirty="0">
                <a:solidFill>
                  <a:srgbClr val="000000"/>
                </a:solidFill>
                <a:cs typeface="Times New Roman" panose="02020603050405020304" pitchFamily="18" charset="0"/>
              </a:rPr>
              <a:t> of C, A not necessarily a </a:t>
            </a:r>
            <a:r>
              <a:rPr lang="en-US" sz="2000" b="1" dirty="0">
                <a:solidFill>
                  <a:srgbClr val="000000"/>
                </a:solidFill>
                <a:latin typeface="Courier New" panose="02070309020205020404" pitchFamily="49" charset="0"/>
                <a:cs typeface="Times New Roman" panose="02020603050405020304" pitchFamily="18" charset="0"/>
              </a:rPr>
              <a:t>friend</a:t>
            </a:r>
            <a:r>
              <a:rPr lang="en-US" sz="2000" dirty="0">
                <a:solidFill>
                  <a:srgbClr val="000000"/>
                </a:solidFill>
                <a:cs typeface="Times New Roman" panose="02020603050405020304" pitchFamily="18" charset="0"/>
              </a:rPr>
              <a:t> of C)</a:t>
            </a:r>
          </a:p>
          <a:p>
            <a:pPr lvl="1">
              <a:spcBef>
                <a:spcPct val="20000"/>
              </a:spcBef>
            </a:pPr>
            <a:endParaRPr lang="en-US" sz="2800" dirty="0">
              <a:solidFill>
                <a:srgbClr val="000000"/>
              </a:solidFill>
              <a:latin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1808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2286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kern="1200">
                <a:solidFill>
                  <a:srgbClr val="FF3300"/>
                </a:solidFill>
                <a:latin typeface="+mj-lt"/>
                <a:ea typeface="+mj-ea"/>
                <a:cs typeface="+mj-cs"/>
              </a:defRPr>
            </a:lvl1pPr>
            <a:lvl2pPr algn="ctr" rtl="0" fontAlgn="base">
              <a:spcBef>
                <a:spcPct val="0"/>
              </a:spcBef>
              <a:spcAft>
                <a:spcPct val="0"/>
              </a:spcAft>
              <a:defRPr sz="3600">
                <a:solidFill>
                  <a:srgbClr val="FF3300"/>
                </a:solidFill>
                <a:latin typeface="AvantGarde" pitchFamily="34" charset="0"/>
              </a:defRPr>
            </a:lvl2pPr>
            <a:lvl3pPr algn="ctr" rtl="0" fontAlgn="base">
              <a:spcBef>
                <a:spcPct val="0"/>
              </a:spcBef>
              <a:spcAft>
                <a:spcPct val="0"/>
              </a:spcAft>
              <a:defRPr sz="3600">
                <a:solidFill>
                  <a:srgbClr val="FF3300"/>
                </a:solidFill>
                <a:latin typeface="AvantGarde" pitchFamily="34" charset="0"/>
              </a:defRPr>
            </a:lvl3pPr>
            <a:lvl4pPr algn="ctr" rtl="0" fontAlgn="base">
              <a:spcBef>
                <a:spcPct val="0"/>
              </a:spcBef>
              <a:spcAft>
                <a:spcPct val="0"/>
              </a:spcAft>
              <a:defRPr sz="3600">
                <a:solidFill>
                  <a:srgbClr val="FF3300"/>
                </a:solidFill>
                <a:latin typeface="AvantGarde" pitchFamily="34" charset="0"/>
              </a:defRPr>
            </a:lvl4pPr>
            <a:lvl5pPr algn="ctr" rtl="0" fontAlgn="base">
              <a:spcBef>
                <a:spcPct val="0"/>
              </a:spcBef>
              <a:spcAft>
                <a:spcPct val="0"/>
              </a:spcAft>
              <a:defRPr sz="3600">
                <a:solidFill>
                  <a:srgbClr val="FF3300"/>
                </a:solidFill>
                <a:latin typeface="AvantGarde" pitchFamily="34" charset="0"/>
              </a:defRPr>
            </a:lvl5pPr>
            <a:lvl6pPr marL="457200" algn="ctr" rtl="0" fontAlgn="base">
              <a:spcBef>
                <a:spcPct val="0"/>
              </a:spcBef>
              <a:spcAft>
                <a:spcPct val="0"/>
              </a:spcAft>
              <a:defRPr sz="3600">
                <a:solidFill>
                  <a:srgbClr val="FF3300"/>
                </a:solidFill>
                <a:latin typeface="AvantGarde" pitchFamily="34" charset="0"/>
              </a:defRPr>
            </a:lvl6pPr>
            <a:lvl7pPr marL="914400" algn="ctr" rtl="0" fontAlgn="base">
              <a:spcBef>
                <a:spcPct val="0"/>
              </a:spcBef>
              <a:spcAft>
                <a:spcPct val="0"/>
              </a:spcAft>
              <a:defRPr sz="3600">
                <a:solidFill>
                  <a:srgbClr val="FF3300"/>
                </a:solidFill>
                <a:latin typeface="AvantGarde" pitchFamily="34" charset="0"/>
              </a:defRPr>
            </a:lvl7pPr>
            <a:lvl8pPr marL="1371600" algn="ctr" rtl="0" fontAlgn="base">
              <a:spcBef>
                <a:spcPct val="0"/>
              </a:spcBef>
              <a:spcAft>
                <a:spcPct val="0"/>
              </a:spcAft>
              <a:defRPr sz="3600">
                <a:solidFill>
                  <a:srgbClr val="FF3300"/>
                </a:solidFill>
                <a:latin typeface="AvantGarde" pitchFamily="34" charset="0"/>
              </a:defRPr>
            </a:lvl8pPr>
            <a:lvl9pPr marL="1828800" algn="ctr" rtl="0" fontAlgn="base">
              <a:spcBef>
                <a:spcPct val="0"/>
              </a:spcBef>
              <a:spcAft>
                <a:spcPct val="0"/>
              </a:spcAft>
              <a:defRPr sz="3600">
                <a:solidFill>
                  <a:srgbClr val="FF3300"/>
                </a:solidFill>
                <a:latin typeface="AvantGarde" pitchFamily="34" charset="0"/>
              </a:defRPr>
            </a:lvl9pPr>
          </a:lstStyle>
          <a:p>
            <a:r>
              <a:rPr lang="en-US" sz="2800" b="1" smtClean="0">
                <a:solidFill>
                  <a:srgbClr val="FF0000"/>
                </a:solidFill>
                <a:latin typeface="Courier New" panose="02070309020205020404" pitchFamily="49" charset="0"/>
                <a:cs typeface="Times New Roman" panose="02020603050405020304" pitchFamily="18" charset="0"/>
              </a:rPr>
              <a:t>friend</a:t>
            </a:r>
            <a:r>
              <a:rPr lang="en-US" sz="2800" b="1" smtClean="0">
                <a:solidFill>
                  <a:srgbClr val="FF0000"/>
                </a:solidFill>
                <a:cs typeface="Times New Roman" panose="02020603050405020304" pitchFamily="18" charset="0"/>
              </a:rPr>
              <a:t> Functions and </a:t>
            </a:r>
            <a:r>
              <a:rPr lang="en-US" sz="2800" b="1" smtClean="0">
                <a:solidFill>
                  <a:srgbClr val="FF0000"/>
                </a:solidFill>
                <a:latin typeface="Courier New" panose="02070309020205020404" pitchFamily="49" charset="0"/>
                <a:cs typeface="Times New Roman" panose="02020603050405020304" pitchFamily="18" charset="0"/>
              </a:rPr>
              <a:t>friend</a:t>
            </a:r>
            <a:r>
              <a:rPr lang="en-US" sz="2800" b="1" smtClean="0">
                <a:solidFill>
                  <a:srgbClr val="FF0000"/>
                </a:solidFill>
                <a:cs typeface="Times New Roman" panose="02020603050405020304" pitchFamily="18" charset="0"/>
              </a:rPr>
              <a:t> Classes</a:t>
            </a:r>
            <a:br>
              <a:rPr lang="en-US" sz="2800" b="1" smtClean="0">
                <a:solidFill>
                  <a:srgbClr val="FF0000"/>
                </a:solidFill>
                <a:cs typeface="Times New Roman" panose="02020603050405020304" pitchFamily="18" charset="0"/>
              </a:rPr>
            </a:br>
            <a:endParaRPr lang="en-US" sz="2800" b="1" dirty="0">
              <a:solidFill>
                <a:srgbClr val="FF0000"/>
              </a:solidFill>
              <a:cs typeface="Times New Roman" panose="02020603050405020304" pitchFamily="18" charset="0"/>
            </a:endParaRPr>
          </a:p>
        </p:txBody>
      </p:sp>
      <p:sp>
        <p:nvSpPr>
          <p:cNvPr id="3" name="Rectangle 3"/>
          <p:cNvSpPr txBox="1">
            <a:spLocks noChangeArrowheads="1"/>
          </p:cNvSpPr>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6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1" i="0" u="none" strike="noStrike" kern="1200" cap="none" spc="0" normalizeH="0" baseline="0" noProof="0" smtClean="0">
                <a:ln>
                  <a:noFill/>
                </a:ln>
                <a:solidFill>
                  <a:srgbClr val="000000"/>
                </a:solidFill>
                <a:effectLst/>
                <a:uLnTx/>
                <a:uFillTx/>
                <a:latin typeface="Courier New" panose="02070309020205020404" pitchFamily="49" charset="0"/>
                <a:cs typeface="Times New Roman" panose="02020603050405020304" pitchFamily="18" charset="0"/>
              </a:rPr>
              <a:t>friend</a:t>
            </a:r>
            <a:r>
              <a:rPr kumimoji="0" lang="en-US" sz="28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 declarations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200" b="1" i="0" u="none" strike="noStrike" kern="1200" cap="none" spc="0" normalizeH="0" baseline="0" noProof="0" smtClean="0">
                <a:ln>
                  <a:noFill/>
                </a:ln>
                <a:solidFill>
                  <a:srgbClr val="000000"/>
                </a:solidFill>
                <a:effectLst/>
                <a:uLnTx/>
                <a:uFillTx/>
                <a:latin typeface="Courier New" panose="02070309020205020404" pitchFamily="49" charset="0"/>
                <a:cs typeface="Times New Roman" panose="02020603050405020304" pitchFamily="18" charset="0"/>
              </a:rPr>
              <a:t>friend</a:t>
            </a:r>
            <a:r>
              <a:rPr kumimoji="0" lang="en-US" sz="22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 function  </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Keyword </a:t>
            </a:r>
            <a:r>
              <a:rPr kumimoji="0" lang="en-US" sz="2000" b="1" i="0" u="none" strike="noStrike" kern="1200" cap="none" spc="0" normalizeH="0" baseline="0" noProof="0" smtClean="0">
                <a:ln>
                  <a:noFill/>
                </a:ln>
                <a:solidFill>
                  <a:srgbClr val="000000"/>
                </a:solidFill>
                <a:effectLst/>
                <a:uLnTx/>
                <a:uFillTx/>
                <a:latin typeface="Courier New" panose="02070309020205020404" pitchFamily="49" charset="0"/>
                <a:cs typeface="Times New Roman" panose="02020603050405020304" pitchFamily="18" charset="0"/>
              </a:rPr>
              <a:t>friend</a:t>
            </a:r>
            <a:r>
              <a:rPr kumimoji="0" lang="en-US" sz="20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 before function prototype in class that is giving friendship. </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1200" cap="none" spc="0" normalizeH="0" baseline="0" noProof="0" smtClean="0">
                <a:ln>
                  <a:noFill/>
                </a:ln>
                <a:solidFill>
                  <a:srgbClr val="000000"/>
                </a:solidFill>
                <a:effectLst/>
                <a:uLnTx/>
                <a:uFillTx/>
                <a:latin typeface="Courier New" panose="02070309020205020404" pitchFamily="49" charset="0"/>
                <a:cs typeface="Times New Roman" panose="02020603050405020304" pitchFamily="18" charset="0"/>
              </a:rPr>
              <a:t>friend int myFunction( int x ); </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Appears in the class granting friendship</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1" i="0" u="none" strike="noStrike" kern="1200" cap="none" spc="0" normalizeH="0" baseline="0" noProof="0" smtClean="0">
                <a:ln>
                  <a:noFill/>
                </a:ln>
                <a:solidFill>
                  <a:srgbClr val="000000"/>
                </a:solidFill>
                <a:effectLst/>
                <a:uLnTx/>
                <a:uFillTx/>
                <a:latin typeface="Courier New" panose="02070309020205020404" pitchFamily="49" charset="0"/>
                <a:cs typeface="Times New Roman" panose="02020603050405020304" pitchFamily="18" charset="0"/>
              </a:rPr>
              <a:t>friend</a:t>
            </a:r>
            <a:r>
              <a:rPr kumimoji="0" lang="en-US" sz="20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 class</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Type </a:t>
            </a:r>
            <a:r>
              <a:rPr kumimoji="0" lang="en-US" sz="2000" b="1" i="0" u="none" strike="noStrike" kern="1200" cap="none" spc="0" normalizeH="0" baseline="0" noProof="0" smtClean="0">
                <a:ln>
                  <a:noFill/>
                </a:ln>
                <a:solidFill>
                  <a:srgbClr val="000000"/>
                </a:solidFill>
                <a:effectLst/>
                <a:uLnTx/>
                <a:uFillTx/>
                <a:latin typeface="Courier New" panose="02070309020205020404" pitchFamily="49" charset="0"/>
                <a:cs typeface="Times New Roman" panose="02020603050405020304" pitchFamily="18" charset="0"/>
              </a:rPr>
              <a:t>friend class</a:t>
            </a:r>
            <a:r>
              <a:rPr kumimoji="0" lang="en-US" sz="20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 </a:t>
            </a:r>
            <a:r>
              <a:rPr kumimoji="0" lang="en-US" sz="2000" b="0" i="1"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Classname</a:t>
            </a:r>
            <a:r>
              <a:rPr kumimoji="0" lang="en-US" sz="20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 in class granting friendship</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If </a:t>
            </a:r>
            <a:r>
              <a:rPr kumimoji="0" lang="en-US" sz="2000" b="1" i="0" u="none" strike="noStrike" kern="1200" cap="none" spc="0" normalizeH="0" baseline="0" noProof="0" smtClean="0">
                <a:ln>
                  <a:noFill/>
                </a:ln>
                <a:solidFill>
                  <a:srgbClr val="000000"/>
                </a:solidFill>
                <a:effectLst/>
                <a:uLnTx/>
                <a:uFillTx/>
                <a:latin typeface="Courier New" panose="02070309020205020404" pitchFamily="49" charset="0"/>
                <a:cs typeface="Times New Roman" panose="02020603050405020304" pitchFamily="18" charset="0"/>
              </a:rPr>
              <a:t>ClassOne</a:t>
            </a:r>
            <a:r>
              <a:rPr kumimoji="0" lang="en-US" sz="20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 granting friendship to </a:t>
            </a:r>
            <a:r>
              <a:rPr kumimoji="0" lang="en-US" sz="2000" b="1" i="0" u="none" strike="noStrike" kern="1200" cap="none" spc="0" normalizeH="0" baseline="0" noProof="0" smtClean="0">
                <a:ln>
                  <a:noFill/>
                </a:ln>
                <a:solidFill>
                  <a:srgbClr val="000000"/>
                </a:solidFill>
                <a:effectLst/>
                <a:uLnTx/>
                <a:uFillTx/>
                <a:latin typeface="Courier New" panose="02070309020205020404" pitchFamily="49" charset="0"/>
                <a:cs typeface="Times New Roman" panose="02020603050405020304" pitchFamily="18" charset="0"/>
              </a:rPr>
              <a:t>ClassTwo</a:t>
            </a:r>
            <a:r>
              <a:rPr kumimoji="0" lang="en-US" sz="20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smtClean="0">
                <a:ln>
                  <a:noFill/>
                </a:ln>
                <a:solidFill>
                  <a:srgbClr val="000000"/>
                </a:solidFill>
                <a:effectLst/>
                <a:uLnTx/>
                <a:uFillTx/>
                <a:latin typeface="Courier New" panose="02070309020205020404" pitchFamily="49" charset="0"/>
                <a:cs typeface="Times New Roman" panose="02020603050405020304" pitchFamily="18" charset="0"/>
              </a:rPr>
              <a:t>			friend class ClassTwo; </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		  appears in</a:t>
            </a:r>
            <a:r>
              <a:rPr kumimoji="0" lang="en-US" sz="2000" b="1" i="0" u="none" strike="noStrike" kern="1200" cap="none" spc="0" normalizeH="0" baseline="0" noProof="0" smtClean="0">
                <a:ln>
                  <a:noFill/>
                </a:ln>
                <a:solidFill>
                  <a:srgbClr val="000000"/>
                </a:solidFill>
                <a:effectLst/>
                <a:uLnTx/>
                <a:uFillTx/>
                <a:latin typeface="Courier New" panose="02070309020205020404" pitchFamily="49" charset="0"/>
                <a:cs typeface="Times New Roman" panose="02020603050405020304" pitchFamily="18" charset="0"/>
              </a:rPr>
              <a:t> ClassOne</a:t>
            </a:r>
            <a:r>
              <a:rPr kumimoji="0" lang="en-US" sz="2000" b="0" i="0" u="none" strike="noStrike" kern="1200" cap="none" spc="0" normalizeH="0" baseline="0" noProof="0" smtClean="0">
                <a:ln>
                  <a:noFill/>
                </a:ln>
                <a:solidFill>
                  <a:srgbClr val="000000"/>
                </a:solidFill>
                <a:effectLst/>
                <a:uLnTx/>
                <a:uFillTx/>
                <a:latin typeface="Times New Roman"/>
                <a:cs typeface="Times New Roman" panose="02020603050405020304" pitchFamily="18" charset="0"/>
              </a:rPr>
              <a:t>'s definition</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2000" b="1" i="0" u="none" strike="noStrike" kern="1200" cap="none" spc="0" normalizeH="0" baseline="0" noProof="0" smtClean="0">
              <a:ln>
                <a:noFill/>
              </a:ln>
              <a:solidFill>
                <a:srgbClr val="000000"/>
              </a:solidFill>
              <a:effectLst/>
              <a:uLnTx/>
              <a:uFillTx/>
              <a:latin typeface="Courier New" panose="02070309020205020404" pitchFamily="49" charset="0"/>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3600" b="0" i="0" u="none" strike="noStrike" kern="1200" cap="none" spc="0" normalizeH="0" baseline="0" noProof="0" dirty="0">
              <a:ln>
                <a:noFill/>
              </a:ln>
              <a:solidFill>
                <a:srgbClr val="000000"/>
              </a:solidFill>
              <a:effectLst/>
              <a:uLnTx/>
              <a:uFillTx/>
              <a:latin typeface="Times New Roman"/>
            </a:endParaRPr>
          </a:p>
        </p:txBody>
      </p:sp>
    </p:spTree>
    <p:extLst>
      <p:ext uri="{BB962C8B-B14F-4D97-AF65-F5344CB8AC3E}">
        <p14:creationId xmlns:p14="http://schemas.microsoft.com/office/powerpoint/2010/main" val="37119970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5511" name="Group 7"/>
          <p:cNvGrpSpPr>
            <a:grpSpLocks/>
          </p:cNvGrpSpPr>
          <p:nvPr/>
        </p:nvGrpSpPr>
        <p:grpSpPr bwMode="auto">
          <a:xfrm>
            <a:off x="1066800" y="228600"/>
            <a:ext cx="7075488" cy="6115050"/>
            <a:chOff x="0" y="0"/>
            <a:chExt cx="4457" cy="3852"/>
          </a:xfrm>
        </p:grpSpPr>
        <p:graphicFrame>
          <p:nvGraphicFramePr>
            <p:cNvPr id="405508" name="Object 4"/>
            <p:cNvGraphicFramePr>
              <a:graphicFrameLocks noChangeAspect="1"/>
            </p:cNvGraphicFramePr>
            <p:nvPr/>
          </p:nvGraphicFramePr>
          <p:xfrm>
            <a:off x="0" y="0"/>
            <a:ext cx="4457" cy="3852"/>
          </p:xfrm>
          <a:graphic>
            <a:graphicData uri="http://schemas.openxmlformats.org/presentationml/2006/ole">
              <mc:AlternateContent xmlns:mc="http://schemas.openxmlformats.org/markup-compatibility/2006">
                <mc:Choice xmlns:v="urn:schemas-microsoft-com:vml" Requires="v">
                  <p:oleObj spid="_x0000_s1028" name="Document" r:id="rId3" imgW="7074123" imgH="6112076" progId="Word.Document.8">
                    <p:embed/>
                  </p:oleObj>
                </mc:Choice>
                <mc:Fallback>
                  <p:oleObj name="Document" r:id="rId3" imgW="7074123" imgH="611207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457" cy="38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5509" name="Line 5"/>
            <p:cNvSpPr>
              <a:spLocks noChangeShapeType="1"/>
            </p:cNvSpPr>
            <p:nvPr/>
          </p:nvSpPr>
          <p:spPr bwMode="auto">
            <a:xfrm flipH="1">
              <a:off x="751" y="1047"/>
              <a:ext cx="1185" cy="2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sz="1400" smtClean="0">
                <a:solidFill>
                  <a:srgbClr val="000000"/>
                </a:solidFill>
                <a:latin typeface="Arial" panose="020B0604020202020204" pitchFamily="34" charset="0"/>
              </a:endParaRPr>
            </a:p>
          </p:txBody>
        </p:sp>
        <p:sp>
          <p:nvSpPr>
            <p:cNvPr id="405510" name="Text Box 6"/>
            <p:cNvSpPr txBox="1">
              <a:spLocks noChangeArrowheads="1"/>
            </p:cNvSpPr>
            <p:nvPr/>
          </p:nvSpPr>
          <p:spPr bwMode="auto">
            <a:xfrm>
              <a:off x="1961" y="757"/>
              <a:ext cx="1911" cy="372"/>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TW" sz="1600" b="1" smtClean="0">
                  <a:solidFill>
                    <a:srgbClr val="000000"/>
                  </a:solidFill>
                  <a:latin typeface="Courier New" panose="02070309020205020404" pitchFamily="49" charset="0"/>
                  <a:cs typeface="Times New Roman" panose="02020603050405020304" pitchFamily="18" charset="0"/>
                </a:rPr>
                <a:t>friend</a:t>
              </a:r>
              <a:r>
                <a:rPr lang="en-US" altLang="zh-TW" sz="1600" smtClean="0">
                  <a:solidFill>
                    <a:srgbClr val="000000"/>
                  </a:solidFill>
                  <a:latin typeface="Times New Roman" panose="02020603050405020304" pitchFamily="18" charset="0"/>
                  <a:cs typeface="Times New Roman" panose="02020603050405020304" pitchFamily="18" charset="0"/>
                </a:rPr>
                <a:t> function declaration (can appear anywhere in the class)</a:t>
              </a:r>
            </a:p>
          </p:txBody>
        </p:sp>
      </p:grpSp>
    </p:spTree>
    <p:extLst>
      <p:ext uri="{BB962C8B-B14F-4D97-AF65-F5344CB8AC3E}">
        <p14:creationId xmlns:p14="http://schemas.microsoft.com/office/powerpoint/2010/main" val="2353736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6537" name="Group 9"/>
          <p:cNvGrpSpPr>
            <a:grpSpLocks/>
          </p:cNvGrpSpPr>
          <p:nvPr/>
        </p:nvGrpSpPr>
        <p:grpSpPr bwMode="auto">
          <a:xfrm>
            <a:off x="838200" y="457200"/>
            <a:ext cx="8085138" cy="5359400"/>
            <a:chOff x="0" y="0"/>
            <a:chExt cx="5093" cy="3376"/>
          </a:xfrm>
        </p:grpSpPr>
        <p:graphicFrame>
          <p:nvGraphicFramePr>
            <p:cNvPr id="406532" name="Object 4"/>
            <p:cNvGraphicFramePr>
              <a:graphicFrameLocks noChangeAspect="1"/>
            </p:cNvGraphicFramePr>
            <p:nvPr/>
          </p:nvGraphicFramePr>
          <p:xfrm>
            <a:off x="0" y="0"/>
            <a:ext cx="4433" cy="3376"/>
          </p:xfrm>
          <a:graphic>
            <a:graphicData uri="http://schemas.openxmlformats.org/presentationml/2006/ole">
              <mc:AlternateContent xmlns:mc="http://schemas.openxmlformats.org/markup-compatibility/2006">
                <mc:Choice xmlns:v="urn:schemas-microsoft-com:vml" Requires="v">
                  <p:oleObj spid="_x0000_s2052" name="Document" r:id="rId3" imgW="7074123" imgH="5374858" progId="Word.Document.8">
                    <p:embed/>
                  </p:oleObj>
                </mc:Choice>
                <mc:Fallback>
                  <p:oleObj name="Document" r:id="rId3" imgW="7074123" imgH="537485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433" cy="3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6533" name="Line 5"/>
            <p:cNvSpPr>
              <a:spLocks noChangeShapeType="1"/>
            </p:cNvSpPr>
            <p:nvPr/>
          </p:nvSpPr>
          <p:spPr bwMode="auto">
            <a:xfrm flipH="1" flipV="1">
              <a:off x="1598" y="878"/>
              <a:ext cx="363" cy="1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sz="1400" smtClean="0">
                <a:solidFill>
                  <a:srgbClr val="000000"/>
                </a:solidFill>
                <a:latin typeface="Arial" panose="020B0604020202020204" pitchFamily="34" charset="0"/>
              </a:endParaRPr>
            </a:p>
          </p:txBody>
        </p:sp>
        <p:sp>
          <p:nvSpPr>
            <p:cNvPr id="406534" name="Text Box 6"/>
            <p:cNvSpPr txBox="1">
              <a:spLocks noChangeArrowheads="1"/>
            </p:cNvSpPr>
            <p:nvPr/>
          </p:nvSpPr>
          <p:spPr bwMode="auto">
            <a:xfrm>
              <a:off x="1961" y="1023"/>
              <a:ext cx="3024" cy="218"/>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TW" sz="1600" b="1" smtClean="0">
                  <a:solidFill>
                    <a:srgbClr val="000000"/>
                  </a:solidFill>
                  <a:latin typeface="Courier New" panose="02070309020205020404" pitchFamily="49" charset="0"/>
                  <a:cs typeface="Times New Roman" panose="02020603050405020304" pitchFamily="18" charset="0"/>
                </a:rPr>
                <a:t>friend</a:t>
              </a:r>
              <a:r>
                <a:rPr lang="en-US" altLang="zh-TW" sz="1600" smtClean="0">
                  <a:solidFill>
                    <a:srgbClr val="000000"/>
                  </a:solidFill>
                  <a:latin typeface="Times New Roman" panose="02020603050405020304" pitchFamily="18" charset="0"/>
                  <a:cs typeface="Times New Roman" panose="02020603050405020304" pitchFamily="18" charset="0"/>
                </a:rPr>
                <a:t> function can modify </a:t>
              </a:r>
              <a:r>
                <a:rPr lang="en-US" altLang="zh-TW" sz="1600" b="1" smtClean="0">
                  <a:solidFill>
                    <a:srgbClr val="000000"/>
                  </a:solidFill>
                  <a:latin typeface="Courier New" panose="02070309020205020404" pitchFamily="49" charset="0"/>
                  <a:cs typeface="Times New Roman" panose="02020603050405020304" pitchFamily="18" charset="0"/>
                </a:rPr>
                <a:t>Count</a:t>
              </a:r>
              <a:r>
                <a:rPr lang="en-US" altLang="zh-TW" sz="1600" smtClean="0">
                  <a:solidFill>
                    <a:srgbClr val="000000"/>
                  </a:solidFill>
                  <a:latin typeface="Times New Roman" panose="02020603050405020304" pitchFamily="18" charset="0"/>
                  <a:cs typeface="Times New Roman" panose="02020603050405020304" pitchFamily="18" charset="0"/>
                </a:rPr>
                <a:t>’s </a:t>
              </a:r>
              <a:r>
                <a:rPr lang="en-US" altLang="zh-TW" sz="1600" b="1" smtClean="0">
                  <a:solidFill>
                    <a:srgbClr val="000000"/>
                  </a:solidFill>
                  <a:latin typeface="Courier New" panose="02070309020205020404" pitchFamily="49" charset="0"/>
                  <a:cs typeface="Times New Roman" panose="02020603050405020304" pitchFamily="18" charset="0"/>
                </a:rPr>
                <a:t>private</a:t>
              </a:r>
              <a:r>
                <a:rPr lang="en-US" altLang="zh-TW" sz="1600" smtClean="0">
                  <a:solidFill>
                    <a:srgbClr val="000000"/>
                  </a:solidFill>
                  <a:latin typeface="Times New Roman" panose="02020603050405020304" pitchFamily="18" charset="0"/>
                  <a:cs typeface="Times New Roman" panose="02020603050405020304" pitchFamily="18" charset="0"/>
                </a:rPr>
                <a:t> data</a:t>
              </a:r>
            </a:p>
          </p:txBody>
        </p:sp>
        <p:sp>
          <p:nvSpPr>
            <p:cNvPr id="406535" name="Line 7"/>
            <p:cNvSpPr>
              <a:spLocks noChangeShapeType="1"/>
            </p:cNvSpPr>
            <p:nvPr/>
          </p:nvSpPr>
          <p:spPr bwMode="auto">
            <a:xfrm flipH="1">
              <a:off x="1356" y="1870"/>
              <a:ext cx="1476" cy="3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sz="1400" smtClean="0">
                <a:solidFill>
                  <a:srgbClr val="000000"/>
                </a:solidFill>
                <a:latin typeface="Arial" panose="020B0604020202020204" pitchFamily="34" charset="0"/>
              </a:endParaRPr>
            </a:p>
          </p:txBody>
        </p:sp>
        <p:sp>
          <p:nvSpPr>
            <p:cNvPr id="406536" name="Text Box 8"/>
            <p:cNvSpPr txBox="1">
              <a:spLocks noChangeArrowheads="1"/>
            </p:cNvSpPr>
            <p:nvPr/>
          </p:nvSpPr>
          <p:spPr bwMode="auto">
            <a:xfrm>
              <a:off x="2832" y="1676"/>
              <a:ext cx="2261" cy="372"/>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TW" sz="1600" smtClean="0">
                  <a:solidFill>
                    <a:srgbClr val="000000"/>
                  </a:solidFill>
                  <a:latin typeface="Times New Roman" panose="02020603050405020304" pitchFamily="18" charset="0"/>
                  <a:cs typeface="Times New Roman" panose="02020603050405020304" pitchFamily="18" charset="0"/>
                </a:rPr>
                <a:t>Calling a </a:t>
              </a:r>
              <a:r>
                <a:rPr lang="en-US" altLang="zh-TW" sz="1600" b="1" smtClean="0">
                  <a:solidFill>
                    <a:srgbClr val="000000"/>
                  </a:solidFill>
                  <a:latin typeface="Courier New" panose="02070309020205020404" pitchFamily="49" charset="0"/>
                  <a:cs typeface="Times New Roman" panose="02020603050405020304" pitchFamily="18" charset="0"/>
                </a:rPr>
                <a:t>friend</a:t>
              </a:r>
              <a:r>
                <a:rPr lang="en-US" altLang="zh-TW" sz="1600" smtClean="0">
                  <a:solidFill>
                    <a:srgbClr val="000000"/>
                  </a:solidFill>
                  <a:latin typeface="Times New Roman" panose="02020603050405020304" pitchFamily="18" charset="0"/>
                  <a:cs typeface="Times New Roman" panose="02020603050405020304" pitchFamily="18" charset="0"/>
                </a:rPr>
                <a:t> function; note that we pass the </a:t>
              </a:r>
              <a:r>
                <a:rPr lang="en-US" altLang="zh-TW" sz="1600" b="1" smtClean="0">
                  <a:solidFill>
                    <a:srgbClr val="000000"/>
                  </a:solidFill>
                  <a:latin typeface="Courier New" panose="02070309020205020404" pitchFamily="49" charset="0"/>
                  <a:cs typeface="Times New Roman" panose="02020603050405020304" pitchFamily="18" charset="0"/>
                </a:rPr>
                <a:t>Count</a:t>
              </a:r>
              <a:r>
                <a:rPr lang="en-US" altLang="zh-TW" sz="1600" smtClean="0">
                  <a:solidFill>
                    <a:srgbClr val="000000"/>
                  </a:solidFill>
                  <a:latin typeface="Times New Roman" panose="02020603050405020304" pitchFamily="18" charset="0"/>
                  <a:cs typeface="Times New Roman" panose="02020603050405020304" pitchFamily="18" charset="0"/>
                </a:rPr>
                <a:t> object to the function</a:t>
              </a:r>
            </a:p>
          </p:txBody>
        </p:sp>
      </p:grpSp>
    </p:spTree>
    <p:extLst>
      <p:ext uri="{BB962C8B-B14F-4D97-AF65-F5344CB8AC3E}">
        <p14:creationId xmlns:p14="http://schemas.microsoft.com/office/powerpoint/2010/main" val="1835839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059363"/>
          </a:xfrm>
        </p:spPr>
        <p:txBody>
          <a:bodyPr/>
          <a:lstStyle/>
          <a:p>
            <a:pPr algn="just">
              <a:buNone/>
            </a:pPr>
            <a:endParaRPr lang="en-US" sz="2000" dirty="0" smtClean="0"/>
          </a:p>
          <a:p>
            <a:pPr algn="just">
              <a:buFont typeface="Wingdings" pitchFamily="2" charset="2"/>
              <a:buChar char="Ø"/>
            </a:pPr>
            <a:endParaRPr lang="en-US" sz="2000" dirty="0" smtClean="0"/>
          </a:p>
          <a:p>
            <a:pPr algn="just">
              <a:buFont typeface="Wingdings" pitchFamily="2" charset="2"/>
              <a:buChar char="Ø"/>
            </a:pPr>
            <a:endParaRPr lang="en-US" sz="2000" dirty="0" smtClean="0"/>
          </a:p>
          <a:p>
            <a:pPr algn="just">
              <a:buFont typeface="Wingdings" pitchFamily="2" charset="2"/>
              <a:buChar char="Ø"/>
            </a:pPr>
            <a:endParaRPr lang="en-US" sz="2000" dirty="0" smtClean="0"/>
          </a:p>
          <a:p>
            <a:pPr algn="just">
              <a:buFont typeface="Wingdings" pitchFamily="2" charset="2"/>
              <a:buChar char="Ø"/>
            </a:pPr>
            <a:endParaRPr lang="en-US" sz="2000" dirty="0" smtClean="0"/>
          </a:p>
          <a:p>
            <a:pPr algn="just">
              <a:buFont typeface="Wingdings" pitchFamily="2" charset="2"/>
              <a:buChar char="Ø"/>
            </a:pPr>
            <a:endParaRPr lang="en-US" sz="2000" dirty="0" smtClean="0"/>
          </a:p>
          <a:p>
            <a:pPr algn="just">
              <a:buNone/>
            </a:pPr>
            <a:endParaRPr lang="en-US" sz="2000" dirty="0" smtClean="0"/>
          </a:p>
          <a:p>
            <a:pPr algn="just">
              <a:buNone/>
            </a:pPr>
            <a:endParaRPr lang="en-US" sz="2000" dirty="0" smtClean="0"/>
          </a:p>
        </p:txBody>
      </p:sp>
      <p:sp>
        <p:nvSpPr>
          <p:cNvPr id="3" name="Title 2"/>
          <p:cNvSpPr>
            <a:spLocks noGrp="1"/>
          </p:cNvSpPr>
          <p:nvPr>
            <p:ph type="title"/>
          </p:nvPr>
        </p:nvSpPr>
        <p:spPr/>
        <p:txBody>
          <a:bodyPr/>
          <a:lstStyle/>
          <a:p>
            <a:pPr fontAlgn="base"/>
            <a:r>
              <a:rPr lang="en-US" dirty="0" smtClean="0"/>
              <a:t>	</a:t>
            </a:r>
            <a:r>
              <a:rPr lang="en-US" b="1" dirty="0" smtClean="0"/>
              <a:t>Defining the Class in C++</a:t>
            </a:r>
            <a:endParaRPr lang="en-US" b="1" dirty="0"/>
          </a:p>
        </p:txBody>
      </p:sp>
      <p:pic>
        <p:nvPicPr>
          <p:cNvPr id="1027" name="Picture 3"/>
          <p:cNvPicPr>
            <a:picLocks noChangeAspect="1" noChangeArrowheads="1"/>
          </p:cNvPicPr>
          <p:nvPr/>
        </p:nvPicPr>
        <p:blipFill>
          <a:blip r:embed="rId2" cstate="print"/>
          <a:srcRect/>
          <a:stretch>
            <a:fillRect/>
          </a:stretch>
        </p:blipFill>
        <p:spPr bwMode="auto">
          <a:xfrm>
            <a:off x="2514600" y="2057400"/>
            <a:ext cx="49530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059363"/>
          </a:xfrm>
        </p:spPr>
        <p:txBody>
          <a:bodyPr/>
          <a:lstStyle/>
          <a:p>
            <a:pPr algn="just">
              <a:buNone/>
            </a:pPr>
            <a:endParaRPr lang="en-US" sz="2000" dirty="0" smtClean="0"/>
          </a:p>
          <a:p>
            <a:pPr algn="just">
              <a:buFont typeface="Wingdings" pitchFamily="2" charset="2"/>
              <a:buChar char="Ø"/>
            </a:pPr>
            <a:r>
              <a:rPr lang="en-US" sz="2000" dirty="0" smtClean="0"/>
              <a:t>Class is defined in C++ programming using keyword </a:t>
            </a:r>
            <a:r>
              <a:rPr lang="en-US" sz="2000" b="1" dirty="0" smtClean="0"/>
              <a:t>class</a:t>
            </a:r>
            <a:r>
              <a:rPr lang="en-US" sz="2000" dirty="0" smtClean="0"/>
              <a:t> followed by </a:t>
            </a:r>
            <a:r>
              <a:rPr lang="en-US" sz="2000" b="1" dirty="0" smtClean="0"/>
              <a:t>identifier</a:t>
            </a:r>
            <a:r>
              <a:rPr lang="en-US" sz="2000" dirty="0" smtClean="0"/>
              <a:t>(name of class). </a:t>
            </a:r>
          </a:p>
          <a:p>
            <a:pPr algn="just">
              <a:buFont typeface="Wingdings" pitchFamily="2" charset="2"/>
              <a:buChar char="Ø"/>
            </a:pPr>
            <a:endParaRPr lang="en-US" sz="2000" dirty="0" smtClean="0"/>
          </a:p>
          <a:p>
            <a:pPr algn="just">
              <a:buFont typeface="Wingdings" pitchFamily="2" charset="2"/>
              <a:buChar char="Ø"/>
            </a:pPr>
            <a:r>
              <a:rPr lang="en-US" sz="2000" dirty="0" smtClean="0"/>
              <a:t>Body of class is defined inside </a:t>
            </a:r>
            <a:r>
              <a:rPr lang="en-US" sz="2000" b="1" dirty="0" smtClean="0"/>
              <a:t>curly brackets</a:t>
            </a:r>
            <a:r>
              <a:rPr lang="en-US" sz="2000" dirty="0" smtClean="0"/>
              <a:t> an terminated by </a:t>
            </a:r>
            <a:r>
              <a:rPr lang="en-US" sz="2000" b="1" dirty="0" smtClean="0"/>
              <a:t>semicolon</a:t>
            </a:r>
            <a:r>
              <a:rPr lang="en-US" sz="2000" dirty="0" smtClean="0"/>
              <a:t> at the end.</a:t>
            </a:r>
          </a:p>
          <a:p>
            <a:pPr algn="just">
              <a:buFont typeface="Wingdings" pitchFamily="2" charset="2"/>
              <a:buChar char="Ø"/>
            </a:pPr>
            <a:endParaRPr lang="en-US" sz="2000" dirty="0" smtClean="0"/>
          </a:p>
          <a:p>
            <a:pPr algn="just">
              <a:buNone/>
            </a:pPr>
            <a:r>
              <a:rPr lang="en-US" sz="2000" b="1" dirty="0" smtClean="0"/>
              <a:t>		</a:t>
            </a:r>
            <a:r>
              <a:rPr lang="en-US" sz="2000" b="1" dirty="0" smtClean="0">
                <a:solidFill>
                  <a:srgbClr val="0000CC"/>
                </a:solidFill>
              </a:rPr>
              <a:t>class </a:t>
            </a:r>
            <a:r>
              <a:rPr lang="en-US" sz="2000" b="1" dirty="0" err="1" smtClean="0">
                <a:solidFill>
                  <a:srgbClr val="0000CC"/>
                </a:solidFill>
              </a:rPr>
              <a:t>class_name</a:t>
            </a:r>
            <a:r>
              <a:rPr lang="en-US" sz="2000" b="1" dirty="0" smtClean="0">
                <a:solidFill>
                  <a:srgbClr val="0000CC"/>
                </a:solidFill>
              </a:rPr>
              <a:t> </a:t>
            </a:r>
          </a:p>
          <a:p>
            <a:pPr algn="just">
              <a:buNone/>
            </a:pPr>
            <a:r>
              <a:rPr lang="en-US" sz="2000" b="1" dirty="0" smtClean="0">
                <a:solidFill>
                  <a:srgbClr val="0000CC"/>
                </a:solidFill>
              </a:rPr>
              <a:t>		{ </a:t>
            </a:r>
          </a:p>
          <a:p>
            <a:pPr algn="just">
              <a:buNone/>
            </a:pPr>
            <a:r>
              <a:rPr lang="en-US" sz="2000" b="1" dirty="0" smtClean="0">
                <a:solidFill>
                  <a:srgbClr val="0000CC"/>
                </a:solidFill>
              </a:rPr>
              <a:t>		     </a:t>
            </a:r>
            <a:r>
              <a:rPr lang="en-US" sz="2000" b="1" dirty="0" smtClean="0"/>
              <a:t>Access Specifier:</a:t>
            </a:r>
          </a:p>
          <a:p>
            <a:pPr algn="just">
              <a:buNone/>
            </a:pPr>
            <a:r>
              <a:rPr lang="en-US" sz="2000" b="1" dirty="0" smtClean="0">
                <a:solidFill>
                  <a:srgbClr val="0000CC"/>
                </a:solidFill>
              </a:rPr>
              <a:t>				</a:t>
            </a:r>
            <a:r>
              <a:rPr lang="en-US" sz="2000" b="1" dirty="0" smtClean="0">
                <a:solidFill>
                  <a:srgbClr val="800000"/>
                </a:solidFill>
              </a:rPr>
              <a:t>Data Members </a:t>
            </a:r>
          </a:p>
          <a:p>
            <a:pPr algn="just">
              <a:buNone/>
            </a:pPr>
            <a:r>
              <a:rPr lang="en-US" sz="2000" b="1" dirty="0" smtClean="0">
                <a:solidFill>
                  <a:srgbClr val="800000"/>
                </a:solidFill>
              </a:rPr>
              <a:t>				Member Functions </a:t>
            </a:r>
          </a:p>
          <a:p>
            <a:pPr algn="just">
              <a:buNone/>
            </a:pPr>
            <a:r>
              <a:rPr lang="en-US" sz="2000" b="1" dirty="0" smtClean="0">
                <a:solidFill>
                  <a:srgbClr val="0000CC"/>
                </a:solidFill>
              </a:rPr>
              <a:t>		};</a:t>
            </a:r>
          </a:p>
        </p:txBody>
      </p:sp>
      <p:sp>
        <p:nvSpPr>
          <p:cNvPr id="3" name="Title 2"/>
          <p:cNvSpPr>
            <a:spLocks noGrp="1"/>
          </p:cNvSpPr>
          <p:nvPr>
            <p:ph type="title"/>
          </p:nvPr>
        </p:nvSpPr>
        <p:spPr/>
        <p:txBody>
          <a:bodyPr/>
          <a:lstStyle/>
          <a:p>
            <a:pPr fontAlgn="base"/>
            <a:r>
              <a:rPr lang="en-US" dirty="0" smtClean="0"/>
              <a:t>	</a:t>
            </a:r>
            <a:r>
              <a:rPr lang="en-US" b="1" dirty="0" smtClean="0"/>
              <a:t>Defining the Class in C++</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059363"/>
          </a:xfrm>
        </p:spPr>
        <p:txBody>
          <a:bodyPr/>
          <a:lstStyle/>
          <a:p>
            <a:pPr algn="just">
              <a:buNone/>
            </a:pPr>
            <a:endParaRPr lang="en-US" sz="2000" dirty="0" smtClean="0"/>
          </a:p>
          <a:p>
            <a:pPr algn="just">
              <a:buNone/>
            </a:pPr>
            <a:r>
              <a:rPr lang="en-US" sz="2000" b="1" dirty="0" smtClean="0"/>
              <a:t>	</a:t>
            </a:r>
          </a:p>
          <a:p>
            <a:pPr marL="0" indent="0" algn="just">
              <a:spcBef>
                <a:spcPts val="0"/>
              </a:spcBef>
              <a:buNone/>
            </a:pPr>
            <a:r>
              <a:rPr lang="en-US" sz="2000" b="1" dirty="0" smtClean="0">
                <a:solidFill>
                  <a:srgbClr val="0000CC"/>
                </a:solidFill>
              </a:rPr>
              <a:t>class test </a:t>
            </a:r>
          </a:p>
          <a:p>
            <a:pPr marL="0" indent="0" algn="just">
              <a:spcBef>
                <a:spcPts val="0"/>
              </a:spcBef>
              <a:buNone/>
            </a:pPr>
            <a:r>
              <a:rPr lang="en-US" sz="2000" b="1" dirty="0" smtClean="0">
                <a:solidFill>
                  <a:srgbClr val="0000CC"/>
                </a:solidFill>
              </a:rPr>
              <a:t>{ </a:t>
            </a:r>
          </a:p>
          <a:p>
            <a:pPr marL="0" indent="0" algn="just">
              <a:spcBef>
                <a:spcPts val="0"/>
              </a:spcBef>
              <a:buNone/>
            </a:pPr>
            <a:r>
              <a:rPr lang="en-US" sz="2000" b="1" dirty="0" smtClean="0">
                <a:solidFill>
                  <a:srgbClr val="800000"/>
                </a:solidFill>
              </a:rPr>
              <a:t>    private: </a:t>
            </a:r>
          </a:p>
          <a:p>
            <a:pPr marL="0" indent="0" algn="just">
              <a:spcBef>
                <a:spcPts val="0"/>
              </a:spcBef>
              <a:buNone/>
            </a:pPr>
            <a:r>
              <a:rPr lang="en-US" sz="2000" b="1" dirty="0" smtClean="0"/>
              <a:t>                   </a:t>
            </a:r>
            <a:r>
              <a:rPr lang="en-US" sz="2000" b="1" dirty="0" err="1" smtClean="0"/>
              <a:t>int</a:t>
            </a:r>
            <a:r>
              <a:rPr lang="en-US" sz="2000" b="1" dirty="0" smtClean="0"/>
              <a:t> data;   </a:t>
            </a:r>
          </a:p>
          <a:p>
            <a:pPr marL="0" indent="0" algn="just">
              <a:spcBef>
                <a:spcPts val="0"/>
              </a:spcBef>
              <a:buNone/>
            </a:pPr>
            <a:r>
              <a:rPr lang="en-US" sz="2000" b="1" dirty="0" smtClean="0">
                <a:solidFill>
                  <a:srgbClr val="800000"/>
                </a:solidFill>
              </a:rPr>
              <a:t>    public:  </a:t>
            </a:r>
            <a:r>
              <a:rPr lang="en-US" sz="2000" b="1" dirty="0" smtClean="0">
                <a:solidFill>
                  <a:srgbClr val="0000CC"/>
                </a:solidFill>
              </a:rPr>
              <a:t> </a:t>
            </a:r>
          </a:p>
          <a:p>
            <a:pPr marL="0" indent="0" algn="just">
              <a:spcBef>
                <a:spcPts val="0"/>
              </a:spcBef>
              <a:buNone/>
            </a:pPr>
            <a:r>
              <a:rPr lang="en-US" sz="2000" b="1" dirty="0" smtClean="0">
                <a:solidFill>
                  <a:srgbClr val="0000CC"/>
                </a:solidFill>
              </a:rPr>
              <a:t>	</a:t>
            </a:r>
            <a:r>
              <a:rPr lang="en-US" sz="2000" b="1" dirty="0" smtClean="0"/>
              <a:t>   void read();</a:t>
            </a:r>
          </a:p>
          <a:p>
            <a:pPr marL="0" indent="0" algn="just">
              <a:spcBef>
                <a:spcPts val="0"/>
              </a:spcBef>
              <a:buNone/>
            </a:pPr>
            <a:r>
              <a:rPr lang="en-US" sz="2000" b="1" dirty="0" smtClean="0"/>
              <a:t>   	   void display();</a:t>
            </a:r>
          </a:p>
          <a:p>
            <a:pPr marL="0" indent="0" algn="just">
              <a:spcBef>
                <a:spcPts val="0"/>
              </a:spcBef>
              <a:buNone/>
            </a:pPr>
            <a:r>
              <a:rPr lang="en-US" sz="2000" b="1" dirty="0" smtClean="0">
                <a:solidFill>
                  <a:srgbClr val="0000CC"/>
                </a:solidFill>
              </a:rPr>
              <a:t>}; </a:t>
            </a:r>
          </a:p>
          <a:p>
            <a:pPr algn="just">
              <a:buNone/>
            </a:pPr>
            <a:endParaRPr lang="en-US" sz="2000" b="1" dirty="0" smtClean="0"/>
          </a:p>
        </p:txBody>
      </p:sp>
      <p:sp>
        <p:nvSpPr>
          <p:cNvPr id="3" name="Title 2"/>
          <p:cNvSpPr>
            <a:spLocks noGrp="1"/>
          </p:cNvSpPr>
          <p:nvPr>
            <p:ph type="title"/>
          </p:nvPr>
        </p:nvSpPr>
        <p:spPr/>
        <p:txBody>
          <a:bodyPr/>
          <a:lstStyle/>
          <a:p>
            <a:pPr fontAlgn="base"/>
            <a:r>
              <a:rPr lang="en-US" b="1" dirty="0" smtClean="0"/>
              <a:t>	Example of Class in C++</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059363"/>
          </a:xfrm>
        </p:spPr>
        <p:txBody>
          <a:bodyPr/>
          <a:lstStyle/>
          <a:p>
            <a:pPr algn="just">
              <a:buFont typeface="Wingdings" pitchFamily="2" charset="2"/>
              <a:buChar char="Ø"/>
            </a:pPr>
            <a:r>
              <a:rPr lang="en-US" sz="2000" b="1" dirty="0" smtClean="0"/>
              <a:t>Object is an instance of a class.</a:t>
            </a:r>
          </a:p>
          <a:p>
            <a:pPr algn="just">
              <a:buFont typeface="Wingdings" pitchFamily="2" charset="2"/>
              <a:buChar char="Ø"/>
            </a:pPr>
            <a:r>
              <a:rPr lang="en-US" sz="2000" dirty="0" smtClean="0"/>
              <a:t>We can create any number of objects of a given class.</a:t>
            </a:r>
          </a:p>
          <a:p>
            <a:pPr algn="just">
              <a:buFont typeface="Wingdings" pitchFamily="2" charset="2"/>
              <a:buChar char="Ø"/>
            </a:pPr>
            <a:r>
              <a:rPr lang="en-US" sz="2000" dirty="0" smtClean="0"/>
              <a:t>Objects are created in main() function.</a:t>
            </a:r>
          </a:p>
          <a:p>
            <a:pPr algn="just">
              <a:buNone/>
            </a:pPr>
            <a:r>
              <a:rPr lang="en-US" sz="2000" dirty="0" smtClean="0"/>
              <a:t>		</a:t>
            </a:r>
            <a:r>
              <a:rPr lang="en-US" sz="2000" b="1" dirty="0" err="1" smtClean="0">
                <a:solidFill>
                  <a:srgbClr val="0000CC"/>
                </a:solidFill>
              </a:rPr>
              <a:t>int</a:t>
            </a:r>
            <a:r>
              <a:rPr lang="en-US" sz="2000" b="1" dirty="0" smtClean="0">
                <a:solidFill>
                  <a:srgbClr val="0000CC"/>
                </a:solidFill>
              </a:rPr>
              <a:t> main()</a:t>
            </a:r>
          </a:p>
          <a:p>
            <a:pPr algn="just">
              <a:buNone/>
            </a:pPr>
            <a:r>
              <a:rPr lang="en-US" sz="2000" b="1" dirty="0" smtClean="0">
                <a:solidFill>
                  <a:srgbClr val="0000CC"/>
                </a:solidFill>
              </a:rPr>
              <a:t>		{</a:t>
            </a:r>
          </a:p>
          <a:p>
            <a:pPr algn="just">
              <a:buNone/>
            </a:pPr>
            <a:r>
              <a:rPr lang="en-US" sz="2000" b="1" dirty="0" smtClean="0">
                <a:solidFill>
                  <a:srgbClr val="0000CC"/>
                </a:solidFill>
              </a:rPr>
              <a:t>			test t1,t2;           </a:t>
            </a:r>
            <a:r>
              <a:rPr lang="en-US" sz="2000" b="1" dirty="0" smtClean="0"/>
              <a:t>// creating objects</a:t>
            </a:r>
          </a:p>
          <a:p>
            <a:pPr algn="just">
              <a:buNone/>
            </a:pPr>
            <a:r>
              <a:rPr lang="en-US" sz="2000" b="1" dirty="0" smtClean="0">
                <a:solidFill>
                  <a:srgbClr val="0000CC"/>
                </a:solidFill>
              </a:rPr>
              <a:t>		}	</a:t>
            </a:r>
          </a:p>
          <a:p>
            <a:pPr algn="just">
              <a:buFont typeface="Wingdings" pitchFamily="2" charset="2"/>
              <a:buChar char="Ø"/>
            </a:pPr>
            <a:endParaRPr lang="en-US" sz="2000" dirty="0" smtClean="0"/>
          </a:p>
          <a:p>
            <a:pPr algn="just">
              <a:buFont typeface="Wingdings" pitchFamily="2" charset="2"/>
              <a:buChar char="Ø"/>
            </a:pPr>
            <a:r>
              <a:rPr lang="en-US" sz="2000" dirty="0" smtClean="0"/>
              <a:t>Data members and functions of a class are invoked with object reference.</a:t>
            </a:r>
          </a:p>
          <a:p>
            <a:pPr algn="just">
              <a:buNone/>
            </a:pPr>
            <a:r>
              <a:rPr lang="en-US" sz="2000" dirty="0" smtClean="0"/>
              <a:t>		</a:t>
            </a:r>
            <a:r>
              <a:rPr lang="en-US" sz="2000" b="1" dirty="0" err="1" smtClean="0">
                <a:solidFill>
                  <a:srgbClr val="0000CC"/>
                </a:solidFill>
              </a:rPr>
              <a:t>int</a:t>
            </a:r>
            <a:r>
              <a:rPr lang="en-US" sz="2000" b="1" dirty="0" smtClean="0">
                <a:solidFill>
                  <a:srgbClr val="0000CC"/>
                </a:solidFill>
              </a:rPr>
              <a:t> main()</a:t>
            </a:r>
          </a:p>
          <a:p>
            <a:pPr algn="just">
              <a:buNone/>
            </a:pPr>
            <a:r>
              <a:rPr lang="en-US" sz="2000" b="1" dirty="0" smtClean="0">
                <a:solidFill>
                  <a:srgbClr val="0000CC"/>
                </a:solidFill>
              </a:rPr>
              <a:t>		{</a:t>
            </a:r>
          </a:p>
          <a:p>
            <a:pPr algn="just">
              <a:buNone/>
            </a:pPr>
            <a:r>
              <a:rPr lang="en-US" sz="2000" b="1" dirty="0" smtClean="0">
                <a:solidFill>
                  <a:srgbClr val="0000CC"/>
                </a:solidFill>
              </a:rPr>
              <a:t>			 test t1,t2; </a:t>
            </a:r>
            <a:endParaRPr lang="en-US" sz="2000" b="1" dirty="0" smtClean="0"/>
          </a:p>
          <a:p>
            <a:pPr algn="just">
              <a:buNone/>
            </a:pPr>
            <a:r>
              <a:rPr lang="en-US" sz="2000" b="1" dirty="0" smtClean="0"/>
              <a:t>			t1.data = 101;        t1.read();     t1.display();</a:t>
            </a:r>
          </a:p>
          <a:p>
            <a:pPr algn="just">
              <a:buNone/>
            </a:pPr>
            <a:r>
              <a:rPr lang="en-US" sz="2000" b="1" dirty="0" smtClean="0"/>
              <a:t>			t2.data = 98;	 t2.read();      t2.display();</a:t>
            </a:r>
          </a:p>
          <a:p>
            <a:pPr algn="just">
              <a:buNone/>
            </a:pPr>
            <a:r>
              <a:rPr lang="en-US" sz="2000" b="1" dirty="0" smtClean="0"/>
              <a:t>		</a:t>
            </a:r>
            <a:r>
              <a:rPr lang="en-US" sz="2000" b="1" dirty="0" smtClean="0">
                <a:solidFill>
                  <a:srgbClr val="0000CC"/>
                </a:solidFill>
              </a:rPr>
              <a:t>}	</a:t>
            </a:r>
          </a:p>
          <a:p>
            <a:pPr algn="just">
              <a:buNone/>
            </a:pPr>
            <a:endParaRPr lang="en-US" sz="2000" dirty="0" smtClean="0"/>
          </a:p>
          <a:p>
            <a:pPr algn="just">
              <a:buNone/>
            </a:pPr>
            <a:endParaRPr lang="en-US" sz="2000" b="1" dirty="0" smtClean="0">
              <a:solidFill>
                <a:srgbClr val="0000CC"/>
              </a:solidFill>
            </a:endParaRPr>
          </a:p>
        </p:txBody>
      </p:sp>
      <p:sp>
        <p:nvSpPr>
          <p:cNvPr id="3" name="Title 2"/>
          <p:cNvSpPr>
            <a:spLocks noGrp="1"/>
          </p:cNvSpPr>
          <p:nvPr>
            <p:ph type="title"/>
          </p:nvPr>
        </p:nvSpPr>
        <p:spPr/>
        <p:txBody>
          <a:bodyPr/>
          <a:lstStyle/>
          <a:p>
            <a:pPr algn="ctr" fontAlgn="base"/>
            <a:r>
              <a:rPr lang="en-US" b="1" dirty="0" smtClean="0"/>
              <a:t>objects </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059363"/>
          </a:xfrm>
        </p:spPr>
        <p:txBody>
          <a:bodyPr/>
          <a:lstStyle/>
          <a:p>
            <a:pPr marL="0" indent="0" algn="just">
              <a:spcBef>
                <a:spcPts val="0"/>
              </a:spcBef>
              <a:buNone/>
            </a:pPr>
            <a:r>
              <a:rPr lang="en-US" sz="2000" b="1" dirty="0" smtClean="0">
                <a:solidFill>
                  <a:srgbClr val="0000CC"/>
                </a:solidFill>
              </a:rPr>
              <a:t>class test </a:t>
            </a:r>
          </a:p>
          <a:p>
            <a:pPr marL="0" indent="0" algn="just">
              <a:spcBef>
                <a:spcPts val="0"/>
              </a:spcBef>
              <a:buNone/>
            </a:pPr>
            <a:r>
              <a:rPr lang="en-US" sz="2000" b="1" dirty="0" smtClean="0">
                <a:solidFill>
                  <a:srgbClr val="0000CC"/>
                </a:solidFill>
              </a:rPr>
              <a:t>{ </a:t>
            </a:r>
          </a:p>
          <a:p>
            <a:pPr marL="0" indent="0" algn="just">
              <a:spcBef>
                <a:spcPts val="0"/>
              </a:spcBef>
              <a:buNone/>
            </a:pPr>
            <a:r>
              <a:rPr lang="en-US" sz="2000" b="1" dirty="0" smtClean="0">
                <a:solidFill>
                  <a:srgbClr val="0000CC"/>
                </a:solidFill>
              </a:rPr>
              <a:t>    private: </a:t>
            </a:r>
          </a:p>
          <a:p>
            <a:pPr marL="0" indent="0" algn="just">
              <a:spcBef>
                <a:spcPts val="0"/>
              </a:spcBef>
              <a:buNone/>
            </a:pPr>
            <a:r>
              <a:rPr lang="en-US" sz="2000" b="1" dirty="0" smtClean="0">
                <a:solidFill>
                  <a:srgbClr val="0000CC"/>
                </a:solidFill>
              </a:rPr>
              <a:t>                   </a:t>
            </a:r>
            <a:r>
              <a:rPr lang="en-US" sz="2000" b="1" dirty="0" err="1" smtClean="0">
                <a:solidFill>
                  <a:srgbClr val="0000CC"/>
                </a:solidFill>
              </a:rPr>
              <a:t>int</a:t>
            </a:r>
            <a:r>
              <a:rPr lang="en-US" sz="2000" b="1" dirty="0" smtClean="0">
                <a:solidFill>
                  <a:srgbClr val="0000CC"/>
                </a:solidFill>
              </a:rPr>
              <a:t> data;   </a:t>
            </a:r>
          </a:p>
          <a:p>
            <a:pPr marL="0" indent="0" algn="just">
              <a:spcBef>
                <a:spcPts val="0"/>
              </a:spcBef>
              <a:buNone/>
            </a:pPr>
            <a:r>
              <a:rPr lang="en-US" sz="2000" b="1" dirty="0" smtClean="0">
                <a:solidFill>
                  <a:srgbClr val="0000CC"/>
                </a:solidFill>
              </a:rPr>
              <a:t>    public:   </a:t>
            </a:r>
          </a:p>
          <a:p>
            <a:pPr marL="0" indent="0" algn="just">
              <a:spcBef>
                <a:spcPts val="0"/>
              </a:spcBef>
              <a:buNone/>
            </a:pPr>
            <a:r>
              <a:rPr lang="en-US" sz="2000" b="1" dirty="0" smtClean="0">
                <a:solidFill>
                  <a:srgbClr val="0000CC"/>
                </a:solidFill>
              </a:rPr>
              <a:t>	   void read()</a:t>
            </a:r>
          </a:p>
          <a:p>
            <a:pPr marL="0" indent="0" algn="just">
              <a:spcBef>
                <a:spcPts val="0"/>
              </a:spcBef>
              <a:buNone/>
            </a:pPr>
            <a:r>
              <a:rPr lang="en-US" sz="2000" b="1" dirty="0" smtClean="0">
                <a:solidFill>
                  <a:srgbClr val="0000CC"/>
                </a:solidFill>
              </a:rPr>
              <a:t>	   { </a:t>
            </a:r>
          </a:p>
          <a:p>
            <a:pPr marL="0" indent="0" algn="just">
              <a:spcBef>
                <a:spcPts val="0"/>
              </a:spcBef>
              <a:buNone/>
            </a:pPr>
            <a:r>
              <a:rPr lang="en-US" sz="2000" b="1" dirty="0" smtClean="0">
                <a:solidFill>
                  <a:srgbClr val="0000CC"/>
                </a:solidFill>
              </a:rPr>
              <a:t>	      </a:t>
            </a:r>
            <a:r>
              <a:rPr lang="en-US" sz="2000" b="1" dirty="0" err="1" smtClean="0">
                <a:solidFill>
                  <a:srgbClr val="0000CC"/>
                </a:solidFill>
              </a:rPr>
              <a:t>cout</a:t>
            </a:r>
            <a:r>
              <a:rPr lang="en-US" sz="2000" b="1" dirty="0" smtClean="0">
                <a:solidFill>
                  <a:srgbClr val="0000CC"/>
                </a:solidFill>
              </a:rPr>
              <a:t> &lt;&lt; “Enter an integer\n";</a:t>
            </a:r>
          </a:p>
          <a:p>
            <a:pPr marL="0" indent="0" algn="just">
              <a:spcBef>
                <a:spcPts val="0"/>
              </a:spcBef>
              <a:buNone/>
            </a:pPr>
            <a:r>
              <a:rPr lang="en-US" sz="2000" b="1" dirty="0" smtClean="0">
                <a:solidFill>
                  <a:srgbClr val="0000CC"/>
                </a:solidFill>
              </a:rPr>
              <a:t>	      </a:t>
            </a:r>
            <a:r>
              <a:rPr lang="en-US" sz="2000" b="1" dirty="0" err="1" smtClean="0">
                <a:solidFill>
                  <a:srgbClr val="0000CC"/>
                </a:solidFill>
              </a:rPr>
              <a:t>cin</a:t>
            </a:r>
            <a:r>
              <a:rPr lang="en-US" sz="2000" b="1" dirty="0" smtClean="0">
                <a:solidFill>
                  <a:srgbClr val="0000CC"/>
                </a:solidFill>
              </a:rPr>
              <a:t> &gt;&gt; data; </a:t>
            </a:r>
          </a:p>
          <a:p>
            <a:pPr marL="0" indent="0" algn="just">
              <a:spcBef>
                <a:spcPts val="0"/>
              </a:spcBef>
              <a:buNone/>
            </a:pPr>
            <a:r>
              <a:rPr lang="en-US" sz="2000" b="1" dirty="0" smtClean="0">
                <a:solidFill>
                  <a:srgbClr val="0000CC"/>
                </a:solidFill>
              </a:rPr>
              <a:t>                  } </a:t>
            </a:r>
          </a:p>
          <a:p>
            <a:pPr marL="0" indent="0" algn="just">
              <a:spcBef>
                <a:spcPts val="0"/>
              </a:spcBef>
              <a:buNone/>
            </a:pPr>
            <a:endParaRPr lang="en-US" sz="2000" b="1" dirty="0" smtClean="0">
              <a:solidFill>
                <a:srgbClr val="0000CC"/>
              </a:solidFill>
            </a:endParaRPr>
          </a:p>
          <a:p>
            <a:pPr marL="0" indent="0" algn="just">
              <a:spcBef>
                <a:spcPts val="0"/>
              </a:spcBef>
              <a:buNone/>
            </a:pPr>
            <a:r>
              <a:rPr lang="en-US" sz="2000" b="1" dirty="0" smtClean="0">
                <a:solidFill>
                  <a:srgbClr val="0000CC"/>
                </a:solidFill>
              </a:rPr>
              <a:t>	void display() </a:t>
            </a:r>
          </a:p>
          <a:p>
            <a:pPr marL="0" indent="0" algn="just">
              <a:spcBef>
                <a:spcPts val="0"/>
              </a:spcBef>
              <a:buNone/>
            </a:pPr>
            <a:r>
              <a:rPr lang="en-US" sz="2000" b="1" dirty="0" smtClean="0">
                <a:solidFill>
                  <a:srgbClr val="0000CC"/>
                </a:solidFill>
              </a:rPr>
              <a:t>	{</a:t>
            </a:r>
          </a:p>
          <a:p>
            <a:pPr marL="0" indent="0" algn="just">
              <a:spcBef>
                <a:spcPts val="0"/>
              </a:spcBef>
              <a:buNone/>
            </a:pPr>
            <a:r>
              <a:rPr lang="en-US" sz="2000" b="1" dirty="0" smtClean="0">
                <a:solidFill>
                  <a:srgbClr val="0000CC"/>
                </a:solidFill>
              </a:rPr>
              <a:t>	    </a:t>
            </a:r>
            <a:r>
              <a:rPr lang="en-US" sz="2000" b="1" dirty="0" err="1" smtClean="0">
                <a:solidFill>
                  <a:srgbClr val="0000CC"/>
                </a:solidFill>
              </a:rPr>
              <a:t>cout</a:t>
            </a:r>
            <a:r>
              <a:rPr lang="en-US" sz="2000" b="1" dirty="0" smtClean="0">
                <a:solidFill>
                  <a:srgbClr val="0000CC"/>
                </a:solidFill>
              </a:rPr>
              <a:t> &lt;&lt; “Data entered is ";</a:t>
            </a:r>
          </a:p>
          <a:p>
            <a:pPr marL="0" indent="0" algn="just">
              <a:spcBef>
                <a:spcPts val="0"/>
              </a:spcBef>
              <a:buNone/>
            </a:pPr>
            <a:r>
              <a:rPr lang="en-US" sz="2000" b="1" dirty="0" smtClean="0">
                <a:solidFill>
                  <a:srgbClr val="0000CC"/>
                </a:solidFill>
              </a:rPr>
              <a:t>	    </a:t>
            </a:r>
            <a:r>
              <a:rPr lang="en-US" sz="2000" b="1" dirty="0" err="1" smtClean="0">
                <a:solidFill>
                  <a:srgbClr val="0000CC"/>
                </a:solidFill>
              </a:rPr>
              <a:t>cout</a:t>
            </a:r>
            <a:r>
              <a:rPr lang="en-US" sz="2000" b="1" dirty="0" smtClean="0">
                <a:solidFill>
                  <a:srgbClr val="0000CC"/>
                </a:solidFill>
              </a:rPr>
              <a:t> &lt;&lt; data &lt;&lt; "\n";</a:t>
            </a:r>
          </a:p>
          <a:p>
            <a:pPr marL="0" indent="0" algn="just">
              <a:spcBef>
                <a:spcPts val="0"/>
              </a:spcBef>
              <a:buNone/>
            </a:pPr>
            <a:r>
              <a:rPr lang="en-US" sz="2000" b="1" dirty="0" smtClean="0">
                <a:solidFill>
                  <a:srgbClr val="0000CC"/>
                </a:solidFill>
              </a:rPr>
              <a:t>                 } </a:t>
            </a:r>
          </a:p>
          <a:p>
            <a:pPr marL="0" indent="0" algn="just">
              <a:spcBef>
                <a:spcPts val="0"/>
              </a:spcBef>
              <a:buNone/>
            </a:pPr>
            <a:r>
              <a:rPr lang="en-US" sz="2000" b="1" dirty="0" smtClean="0">
                <a:solidFill>
                  <a:srgbClr val="0000CC"/>
                </a:solidFill>
              </a:rPr>
              <a:t>};   </a:t>
            </a:r>
          </a:p>
          <a:p>
            <a:pPr marL="0" indent="0" algn="just">
              <a:spcBef>
                <a:spcPts val="0"/>
              </a:spcBef>
              <a:buNone/>
            </a:pPr>
            <a:endParaRPr lang="en-US" sz="2000" dirty="0" smtClean="0"/>
          </a:p>
        </p:txBody>
      </p:sp>
      <p:sp>
        <p:nvSpPr>
          <p:cNvPr id="3" name="Title 2"/>
          <p:cNvSpPr>
            <a:spLocks noGrp="1"/>
          </p:cNvSpPr>
          <p:nvPr>
            <p:ph type="title"/>
          </p:nvPr>
        </p:nvSpPr>
        <p:spPr>
          <a:xfrm>
            <a:off x="1219199" y="152400"/>
            <a:ext cx="7924801" cy="685800"/>
          </a:xfrm>
        </p:spPr>
        <p:txBody>
          <a:bodyPr>
            <a:noAutofit/>
          </a:bodyPr>
          <a:lstStyle/>
          <a:p>
            <a:pPr algn="ctr" fontAlgn="base"/>
            <a:r>
              <a:rPr lang="en-US" sz="3000" b="1" dirty="0" smtClean="0"/>
              <a:t>Example of Class in C++ </a:t>
            </a:r>
            <a:r>
              <a:rPr lang="en-US" sz="3000" b="1" dirty="0" smtClean="0">
                <a:solidFill>
                  <a:srgbClr val="800000"/>
                </a:solidFill>
              </a:rPr>
              <a:t>- function definition inside the class</a:t>
            </a:r>
            <a:endParaRPr lang="en-US" sz="3000" b="1" dirty="0">
              <a:solidFill>
                <a:srgbClr val="800000"/>
              </a:solidFill>
            </a:endParaRPr>
          </a:p>
        </p:txBody>
      </p:sp>
      <p:sp>
        <p:nvSpPr>
          <p:cNvPr id="4" name="TextBox 3"/>
          <p:cNvSpPr txBox="1"/>
          <p:nvPr/>
        </p:nvSpPr>
        <p:spPr>
          <a:xfrm>
            <a:off x="6248400" y="3352800"/>
            <a:ext cx="3733800" cy="2923877"/>
          </a:xfrm>
          <a:prstGeom prst="rect">
            <a:avLst/>
          </a:prstGeom>
          <a:noFill/>
        </p:spPr>
        <p:txBody>
          <a:bodyPr wrap="square" rtlCol="0">
            <a:spAutoFit/>
          </a:bodyPr>
          <a:lstStyle/>
          <a:p>
            <a:pPr marL="0" indent="0" algn="just">
              <a:spcBef>
                <a:spcPts val="0"/>
              </a:spcBef>
              <a:buNone/>
            </a:pPr>
            <a:r>
              <a:rPr lang="en-US" sz="2300" b="1" dirty="0" smtClean="0"/>
              <a:t>main() </a:t>
            </a:r>
          </a:p>
          <a:p>
            <a:pPr marL="0" indent="0" algn="just">
              <a:spcBef>
                <a:spcPts val="0"/>
              </a:spcBef>
              <a:buNone/>
            </a:pPr>
            <a:r>
              <a:rPr lang="en-US" sz="2300" b="1" dirty="0" smtClean="0"/>
              <a:t>{</a:t>
            </a:r>
          </a:p>
          <a:p>
            <a:pPr marL="0" indent="0" algn="just">
              <a:spcBef>
                <a:spcPts val="0"/>
              </a:spcBef>
              <a:buNone/>
            </a:pPr>
            <a:r>
              <a:rPr lang="en-US" sz="2300" b="1" dirty="0" smtClean="0"/>
              <a:t>   test </a:t>
            </a:r>
            <a:r>
              <a:rPr lang="en-US" sz="2300" b="1" dirty="0" err="1" smtClean="0"/>
              <a:t>obj</a:t>
            </a:r>
            <a:r>
              <a:rPr lang="en-US" sz="2300" b="1" dirty="0" smtClean="0"/>
              <a:t>;</a:t>
            </a:r>
          </a:p>
          <a:p>
            <a:pPr marL="0" indent="0" algn="just">
              <a:spcBef>
                <a:spcPts val="0"/>
              </a:spcBef>
              <a:buNone/>
            </a:pPr>
            <a:r>
              <a:rPr lang="en-US" sz="2300" b="1" dirty="0" smtClean="0"/>
              <a:t>   </a:t>
            </a:r>
            <a:r>
              <a:rPr lang="en-US" sz="2300" b="1" dirty="0" err="1" smtClean="0"/>
              <a:t>obj.read</a:t>
            </a:r>
            <a:r>
              <a:rPr lang="en-US" sz="2300" b="1" dirty="0" smtClean="0"/>
              <a:t>(); </a:t>
            </a:r>
          </a:p>
          <a:p>
            <a:pPr marL="0" indent="0" algn="just">
              <a:spcBef>
                <a:spcPts val="0"/>
              </a:spcBef>
              <a:buNone/>
            </a:pPr>
            <a:r>
              <a:rPr lang="en-US" sz="2300" b="1" dirty="0" smtClean="0"/>
              <a:t>   </a:t>
            </a:r>
            <a:r>
              <a:rPr lang="en-US" sz="2300" b="1" dirty="0" err="1" smtClean="0"/>
              <a:t>obj.display</a:t>
            </a:r>
            <a:r>
              <a:rPr lang="en-US" sz="2300" b="1" dirty="0" smtClean="0"/>
              <a:t>();   </a:t>
            </a:r>
          </a:p>
          <a:p>
            <a:pPr marL="0" indent="0" algn="just">
              <a:spcBef>
                <a:spcPts val="0"/>
              </a:spcBef>
              <a:buNone/>
            </a:pPr>
            <a:r>
              <a:rPr lang="en-US" sz="2300" b="1" dirty="0" smtClean="0"/>
              <a:t>   </a:t>
            </a:r>
          </a:p>
          <a:p>
            <a:pPr marL="0" indent="0" algn="just">
              <a:spcBef>
                <a:spcPts val="0"/>
              </a:spcBef>
              <a:buNone/>
            </a:pPr>
            <a:r>
              <a:rPr lang="en-US" sz="2300" b="1" dirty="0" smtClean="0"/>
              <a:t> }</a:t>
            </a:r>
          </a:p>
          <a:p>
            <a:endParaRPr lang="en-US" sz="23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838200"/>
            <a:ext cx="7924800" cy="5287963"/>
          </a:xfrm>
        </p:spPr>
        <p:txBody>
          <a:bodyPr/>
          <a:lstStyle/>
          <a:p>
            <a:pPr marL="0" indent="0" algn="just">
              <a:spcBef>
                <a:spcPts val="0"/>
              </a:spcBef>
              <a:buNone/>
            </a:pPr>
            <a:r>
              <a:rPr lang="en-US" sz="2000" b="1" dirty="0" smtClean="0">
                <a:solidFill>
                  <a:srgbClr val="0000CC"/>
                </a:solidFill>
              </a:rPr>
              <a:t>class test </a:t>
            </a:r>
          </a:p>
          <a:p>
            <a:pPr marL="0" indent="0" algn="just">
              <a:spcBef>
                <a:spcPts val="0"/>
              </a:spcBef>
              <a:buNone/>
            </a:pPr>
            <a:r>
              <a:rPr lang="en-US" sz="2000" b="1" dirty="0" smtClean="0">
                <a:solidFill>
                  <a:srgbClr val="0000CC"/>
                </a:solidFill>
              </a:rPr>
              <a:t>{ </a:t>
            </a:r>
          </a:p>
          <a:p>
            <a:pPr marL="0" indent="0" algn="just">
              <a:spcBef>
                <a:spcPts val="0"/>
              </a:spcBef>
              <a:buNone/>
            </a:pPr>
            <a:r>
              <a:rPr lang="en-US" sz="2000" b="1" dirty="0" smtClean="0">
                <a:solidFill>
                  <a:srgbClr val="0000CC"/>
                </a:solidFill>
              </a:rPr>
              <a:t>    private: </a:t>
            </a:r>
          </a:p>
          <a:p>
            <a:pPr marL="0" indent="0" algn="just">
              <a:spcBef>
                <a:spcPts val="0"/>
              </a:spcBef>
              <a:buNone/>
            </a:pPr>
            <a:r>
              <a:rPr lang="en-US" sz="2000" b="1" dirty="0" smtClean="0">
                <a:solidFill>
                  <a:srgbClr val="0000CC"/>
                </a:solidFill>
              </a:rPr>
              <a:t>                   </a:t>
            </a:r>
            <a:r>
              <a:rPr lang="en-US" sz="2000" b="1" dirty="0" err="1" smtClean="0">
                <a:solidFill>
                  <a:srgbClr val="0000CC"/>
                </a:solidFill>
              </a:rPr>
              <a:t>int</a:t>
            </a:r>
            <a:r>
              <a:rPr lang="en-US" sz="2000" b="1" dirty="0" smtClean="0">
                <a:solidFill>
                  <a:srgbClr val="0000CC"/>
                </a:solidFill>
              </a:rPr>
              <a:t> data;   </a:t>
            </a:r>
          </a:p>
          <a:p>
            <a:pPr marL="0" indent="0" algn="just">
              <a:spcBef>
                <a:spcPts val="0"/>
              </a:spcBef>
              <a:buNone/>
            </a:pPr>
            <a:r>
              <a:rPr lang="en-US" sz="2000" b="1" dirty="0" smtClean="0">
                <a:solidFill>
                  <a:srgbClr val="0000CC"/>
                </a:solidFill>
              </a:rPr>
              <a:t>    public:   </a:t>
            </a:r>
          </a:p>
          <a:p>
            <a:pPr marL="0" indent="0" algn="just">
              <a:spcBef>
                <a:spcPts val="0"/>
              </a:spcBef>
              <a:buNone/>
            </a:pPr>
            <a:r>
              <a:rPr lang="en-US" sz="2000" b="1" dirty="0" smtClean="0">
                <a:solidFill>
                  <a:srgbClr val="0000CC"/>
                </a:solidFill>
              </a:rPr>
              <a:t>	   void read();</a:t>
            </a:r>
          </a:p>
          <a:p>
            <a:pPr marL="0" indent="0" algn="just">
              <a:spcBef>
                <a:spcPts val="0"/>
              </a:spcBef>
              <a:buNone/>
            </a:pPr>
            <a:r>
              <a:rPr lang="en-US" sz="2000" b="1" dirty="0" smtClean="0">
                <a:solidFill>
                  <a:srgbClr val="0000CC"/>
                </a:solidFill>
              </a:rPr>
              <a:t>   	   void display();</a:t>
            </a:r>
          </a:p>
          <a:p>
            <a:pPr marL="0" indent="0" algn="just">
              <a:spcBef>
                <a:spcPts val="0"/>
              </a:spcBef>
              <a:buNone/>
            </a:pPr>
            <a:r>
              <a:rPr lang="en-US" sz="2000" b="1" dirty="0" smtClean="0">
                <a:solidFill>
                  <a:srgbClr val="0000CC"/>
                </a:solidFill>
              </a:rPr>
              <a:t>}; </a:t>
            </a:r>
          </a:p>
          <a:p>
            <a:pPr marL="0" indent="0" algn="just">
              <a:spcBef>
                <a:spcPts val="0"/>
              </a:spcBef>
              <a:buNone/>
            </a:pPr>
            <a:endParaRPr lang="en-US" sz="2000" b="1" dirty="0" smtClean="0">
              <a:solidFill>
                <a:srgbClr val="0000CC"/>
              </a:solidFill>
            </a:endParaRPr>
          </a:p>
          <a:p>
            <a:pPr marL="0" indent="0" algn="just">
              <a:spcBef>
                <a:spcPts val="0"/>
              </a:spcBef>
              <a:buNone/>
            </a:pPr>
            <a:r>
              <a:rPr lang="en-US" sz="2000" b="1" dirty="0" smtClean="0">
                <a:solidFill>
                  <a:srgbClr val="0000CC"/>
                </a:solidFill>
              </a:rPr>
              <a:t>void test :: read()</a:t>
            </a:r>
          </a:p>
          <a:p>
            <a:pPr marL="0" indent="0" algn="just">
              <a:spcBef>
                <a:spcPts val="0"/>
              </a:spcBef>
              <a:buNone/>
            </a:pPr>
            <a:r>
              <a:rPr lang="en-US" sz="2000" b="1" dirty="0" smtClean="0">
                <a:solidFill>
                  <a:srgbClr val="0000CC"/>
                </a:solidFill>
              </a:rPr>
              <a:t> { </a:t>
            </a:r>
          </a:p>
          <a:p>
            <a:pPr marL="0" indent="0" algn="just">
              <a:spcBef>
                <a:spcPts val="0"/>
              </a:spcBef>
              <a:buNone/>
            </a:pPr>
            <a:r>
              <a:rPr lang="en-US" sz="2000" b="1" dirty="0" smtClean="0">
                <a:solidFill>
                  <a:srgbClr val="0000CC"/>
                </a:solidFill>
              </a:rPr>
              <a:t>      </a:t>
            </a:r>
            <a:r>
              <a:rPr lang="en-US" sz="2000" b="1" dirty="0" err="1" smtClean="0">
                <a:solidFill>
                  <a:srgbClr val="0000CC"/>
                </a:solidFill>
              </a:rPr>
              <a:t>cout</a:t>
            </a:r>
            <a:r>
              <a:rPr lang="en-US" sz="2000" b="1" dirty="0" smtClean="0">
                <a:solidFill>
                  <a:srgbClr val="0000CC"/>
                </a:solidFill>
              </a:rPr>
              <a:t> &lt;&lt; “Enter an integer\n";</a:t>
            </a:r>
          </a:p>
          <a:p>
            <a:pPr marL="0" indent="0" algn="just">
              <a:spcBef>
                <a:spcPts val="0"/>
              </a:spcBef>
              <a:buNone/>
            </a:pPr>
            <a:r>
              <a:rPr lang="en-US" sz="2000" b="1" dirty="0" smtClean="0">
                <a:solidFill>
                  <a:srgbClr val="0000CC"/>
                </a:solidFill>
              </a:rPr>
              <a:t>      </a:t>
            </a:r>
            <a:r>
              <a:rPr lang="en-US" sz="2000" b="1" dirty="0" err="1" smtClean="0">
                <a:solidFill>
                  <a:srgbClr val="0000CC"/>
                </a:solidFill>
              </a:rPr>
              <a:t>cin</a:t>
            </a:r>
            <a:r>
              <a:rPr lang="en-US" sz="2000" b="1" dirty="0" smtClean="0">
                <a:solidFill>
                  <a:srgbClr val="0000CC"/>
                </a:solidFill>
              </a:rPr>
              <a:t> &gt;&gt; data; </a:t>
            </a:r>
          </a:p>
          <a:p>
            <a:pPr marL="0" indent="0" algn="just">
              <a:spcBef>
                <a:spcPts val="0"/>
              </a:spcBef>
              <a:buNone/>
            </a:pPr>
            <a:r>
              <a:rPr lang="en-US" sz="2000" b="1" dirty="0" smtClean="0">
                <a:solidFill>
                  <a:srgbClr val="0000CC"/>
                </a:solidFill>
              </a:rPr>
              <a:t>  } </a:t>
            </a:r>
          </a:p>
          <a:p>
            <a:pPr marL="0" indent="0" algn="just">
              <a:spcBef>
                <a:spcPts val="0"/>
              </a:spcBef>
              <a:buNone/>
            </a:pPr>
            <a:endParaRPr lang="en-US" sz="2000" b="1" dirty="0" smtClean="0">
              <a:solidFill>
                <a:srgbClr val="0000CC"/>
              </a:solidFill>
            </a:endParaRPr>
          </a:p>
          <a:p>
            <a:pPr marL="0" indent="0" algn="just">
              <a:spcBef>
                <a:spcPts val="0"/>
              </a:spcBef>
              <a:buNone/>
            </a:pPr>
            <a:r>
              <a:rPr lang="en-US" sz="2000" b="1" dirty="0" smtClean="0">
                <a:solidFill>
                  <a:srgbClr val="0000CC"/>
                </a:solidFill>
              </a:rPr>
              <a:t>void test :: display() </a:t>
            </a:r>
          </a:p>
          <a:p>
            <a:pPr marL="0" indent="0" algn="just">
              <a:spcBef>
                <a:spcPts val="0"/>
              </a:spcBef>
              <a:buNone/>
            </a:pPr>
            <a:r>
              <a:rPr lang="en-US" sz="2000" b="1" dirty="0" smtClean="0">
                <a:solidFill>
                  <a:srgbClr val="0000CC"/>
                </a:solidFill>
              </a:rPr>
              <a:t>{</a:t>
            </a:r>
          </a:p>
          <a:p>
            <a:pPr marL="0" indent="0" algn="just">
              <a:spcBef>
                <a:spcPts val="0"/>
              </a:spcBef>
              <a:buNone/>
            </a:pPr>
            <a:r>
              <a:rPr lang="en-US" sz="2000" b="1" dirty="0" smtClean="0">
                <a:solidFill>
                  <a:srgbClr val="0000CC"/>
                </a:solidFill>
              </a:rPr>
              <a:t>    </a:t>
            </a:r>
            <a:r>
              <a:rPr lang="en-US" sz="2000" b="1" dirty="0" err="1" smtClean="0">
                <a:solidFill>
                  <a:srgbClr val="0000CC"/>
                </a:solidFill>
              </a:rPr>
              <a:t>cout</a:t>
            </a:r>
            <a:r>
              <a:rPr lang="en-US" sz="2000" b="1" dirty="0" smtClean="0">
                <a:solidFill>
                  <a:srgbClr val="0000CC"/>
                </a:solidFill>
              </a:rPr>
              <a:t> &lt;&lt; “Data entered is ";</a:t>
            </a:r>
          </a:p>
          <a:p>
            <a:pPr marL="0" indent="0" algn="just">
              <a:spcBef>
                <a:spcPts val="0"/>
              </a:spcBef>
              <a:buNone/>
            </a:pPr>
            <a:r>
              <a:rPr lang="en-US" sz="2000" b="1" dirty="0" smtClean="0">
                <a:solidFill>
                  <a:srgbClr val="0000CC"/>
                </a:solidFill>
              </a:rPr>
              <a:t>    </a:t>
            </a:r>
            <a:r>
              <a:rPr lang="en-US" sz="2000" b="1" dirty="0" err="1" smtClean="0">
                <a:solidFill>
                  <a:srgbClr val="0000CC"/>
                </a:solidFill>
              </a:rPr>
              <a:t>cout</a:t>
            </a:r>
            <a:r>
              <a:rPr lang="en-US" sz="2000" b="1" dirty="0" smtClean="0">
                <a:solidFill>
                  <a:srgbClr val="0000CC"/>
                </a:solidFill>
              </a:rPr>
              <a:t> &lt;&lt; data &lt;&lt; "\n";</a:t>
            </a:r>
          </a:p>
          <a:p>
            <a:pPr marL="0" indent="0" algn="just">
              <a:spcBef>
                <a:spcPts val="0"/>
              </a:spcBef>
              <a:buNone/>
            </a:pPr>
            <a:r>
              <a:rPr lang="en-US" sz="2000" b="1" dirty="0" smtClean="0">
                <a:solidFill>
                  <a:srgbClr val="0000CC"/>
                </a:solidFill>
              </a:rPr>
              <a:t> } </a:t>
            </a:r>
          </a:p>
          <a:p>
            <a:pPr marL="0" indent="0" algn="just">
              <a:spcBef>
                <a:spcPts val="0"/>
              </a:spcBef>
              <a:buNone/>
            </a:pPr>
            <a:endParaRPr lang="en-US" sz="2000" b="1" dirty="0" smtClean="0">
              <a:solidFill>
                <a:srgbClr val="0000CC"/>
              </a:solidFill>
            </a:endParaRPr>
          </a:p>
          <a:p>
            <a:pPr marL="0" indent="0" algn="just">
              <a:spcBef>
                <a:spcPts val="0"/>
              </a:spcBef>
              <a:buNone/>
            </a:pPr>
            <a:endParaRPr lang="en-US" sz="2000" dirty="0" smtClean="0"/>
          </a:p>
        </p:txBody>
      </p:sp>
      <p:sp>
        <p:nvSpPr>
          <p:cNvPr id="3" name="Title 2"/>
          <p:cNvSpPr>
            <a:spLocks noGrp="1"/>
          </p:cNvSpPr>
          <p:nvPr>
            <p:ph type="title"/>
          </p:nvPr>
        </p:nvSpPr>
        <p:spPr>
          <a:xfrm>
            <a:off x="1219199" y="152400"/>
            <a:ext cx="7924801" cy="685800"/>
          </a:xfrm>
        </p:spPr>
        <p:txBody>
          <a:bodyPr>
            <a:noAutofit/>
          </a:bodyPr>
          <a:lstStyle/>
          <a:p>
            <a:pPr algn="ctr" fontAlgn="base"/>
            <a:r>
              <a:rPr lang="en-US" sz="3000" b="1" dirty="0" smtClean="0"/>
              <a:t>Example of Class in C++ </a:t>
            </a:r>
            <a:r>
              <a:rPr lang="en-US" sz="3000" b="1" dirty="0" smtClean="0">
                <a:solidFill>
                  <a:srgbClr val="800000"/>
                </a:solidFill>
              </a:rPr>
              <a:t>- function definition outside the class</a:t>
            </a:r>
            <a:endParaRPr lang="en-US" sz="3000" b="1" dirty="0">
              <a:solidFill>
                <a:srgbClr val="800000"/>
              </a:solidFill>
            </a:endParaRPr>
          </a:p>
        </p:txBody>
      </p:sp>
      <p:sp>
        <p:nvSpPr>
          <p:cNvPr id="4" name="TextBox 3"/>
          <p:cNvSpPr txBox="1"/>
          <p:nvPr/>
        </p:nvSpPr>
        <p:spPr>
          <a:xfrm>
            <a:off x="6248400" y="3505200"/>
            <a:ext cx="3733800" cy="2569934"/>
          </a:xfrm>
          <a:prstGeom prst="rect">
            <a:avLst/>
          </a:prstGeom>
          <a:noFill/>
        </p:spPr>
        <p:txBody>
          <a:bodyPr wrap="square" rtlCol="0">
            <a:spAutoFit/>
          </a:bodyPr>
          <a:lstStyle/>
          <a:p>
            <a:pPr marL="0" indent="0" algn="just">
              <a:spcBef>
                <a:spcPts val="0"/>
              </a:spcBef>
              <a:buNone/>
            </a:pPr>
            <a:r>
              <a:rPr lang="en-US" sz="2300" b="1" dirty="0" smtClean="0"/>
              <a:t>main() </a:t>
            </a:r>
          </a:p>
          <a:p>
            <a:pPr marL="0" indent="0" algn="just">
              <a:spcBef>
                <a:spcPts val="0"/>
              </a:spcBef>
              <a:buNone/>
            </a:pPr>
            <a:r>
              <a:rPr lang="en-US" sz="2300" b="1" dirty="0" smtClean="0"/>
              <a:t>{</a:t>
            </a:r>
          </a:p>
          <a:p>
            <a:pPr marL="0" indent="0" algn="just">
              <a:spcBef>
                <a:spcPts val="0"/>
              </a:spcBef>
              <a:buNone/>
            </a:pPr>
            <a:r>
              <a:rPr lang="en-US" sz="2300" b="1" smtClean="0"/>
              <a:t>   test </a:t>
            </a:r>
            <a:r>
              <a:rPr lang="en-US" sz="2300" b="1" dirty="0" err="1" smtClean="0"/>
              <a:t>obj</a:t>
            </a:r>
            <a:r>
              <a:rPr lang="en-US" sz="2300" b="1" dirty="0" smtClean="0"/>
              <a:t>;</a:t>
            </a:r>
          </a:p>
          <a:p>
            <a:pPr marL="0" indent="0" algn="just">
              <a:spcBef>
                <a:spcPts val="0"/>
              </a:spcBef>
              <a:buNone/>
            </a:pPr>
            <a:r>
              <a:rPr lang="en-US" sz="2300" b="1" dirty="0" smtClean="0"/>
              <a:t>   </a:t>
            </a:r>
            <a:r>
              <a:rPr lang="en-US" sz="2300" b="1" dirty="0" err="1" smtClean="0"/>
              <a:t>obj.read</a:t>
            </a:r>
            <a:r>
              <a:rPr lang="en-US" sz="2300" b="1" dirty="0" smtClean="0"/>
              <a:t>(); </a:t>
            </a:r>
          </a:p>
          <a:p>
            <a:pPr marL="0" indent="0" algn="just">
              <a:spcBef>
                <a:spcPts val="0"/>
              </a:spcBef>
              <a:buNone/>
            </a:pPr>
            <a:r>
              <a:rPr lang="en-US" sz="2300" b="1" dirty="0" smtClean="0"/>
              <a:t>   </a:t>
            </a:r>
            <a:r>
              <a:rPr lang="en-US" sz="2300" b="1" dirty="0" err="1" smtClean="0"/>
              <a:t>obj.display</a:t>
            </a:r>
            <a:r>
              <a:rPr lang="en-US" sz="2300" b="1" dirty="0" smtClean="0"/>
              <a:t>();   </a:t>
            </a:r>
          </a:p>
          <a:p>
            <a:pPr marL="0" indent="0" algn="just">
              <a:spcBef>
                <a:spcPts val="0"/>
              </a:spcBef>
              <a:buNone/>
            </a:pPr>
            <a:r>
              <a:rPr lang="en-US" sz="2300" b="1" dirty="0" smtClean="0"/>
              <a:t>}</a:t>
            </a:r>
          </a:p>
          <a:p>
            <a:endParaRPr lang="en-US" sz="23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bwMode="auto">
          <a:xfrm>
            <a:off x="1219200" y="1066800"/>
            <a:ext cx="7924800" cy="5059363"/>
          </a:xfrm>
          <a:noFill/>
          <a:ln>
            <a:miter lim="800000"/>
            <a:headEnd/>
            <a:tailEnd/>
          </a:ln>
        </p:spPr>
        <p:txBody>
          <a:bodyPr vert="horz" wrap="square" lIns="91440" tIns="45720" rIns="91440" bIns="45720" numCol="1" anchor="t" anchorCtr="0" compatLnSpc="1">
            <a:prstTxWarp prst="textNoShape">
              <a:avLst/>
            </a:prstTxWarp>
          </a:bodyPr>
          <a:lstStyle/>
          <a:p>
            <a:pPr marL="0" indent="0">
              <a:spcBef>
                <a:spcPts val="0"/>
              </a:spcBef>
              <a:buNone/>
            </a:pPr>
            <a:r>
              <a:rPr lang="en-US" altLang="en-US" sz="1900" b="1" dirty="0" smtClean="0">
                <a:solidFill>
                  <a:srgbClr val="0000CC"/>
                </a:solidFill>
              </a:rPr>
              <a:t>class Complex</a:t>
            </a:r>
          </a:p>
          <a:p>
            <a:pPr marL="0" indent="0">
              <a:spcBef>
                <a:spcPts val="0"/>
              </a:spcBef>
              <a:buNone/>
            </a:pPr>
            <a:r>
              <a:rPr lang="en-US" altLang="en-US" sz="1900" b="1" dirty="0" smtClean="0">
                <a:solidFill>
                  <a:srgbClr val="0000CC"/>
                </a:solidFill>
              </a:rPr>
              <a:t>{</a:t>
            </a:r>
          </a:p>
          <a:p>
            <a:pPr marL="0" indent="0">
              <a:spcBef>
                <a:spcPts val="0"/>
              </a:spcBef>
              <a:buNone/>
            </a:pPr>
            <a:r>
              <a:rPr lang="en-US" altLang="en-US" sz="1900" b="1" dirty="0" smtClean="0">
                <a:solidFill>
                  <a:srgbClr val="0000CC"/>
                </a:solidFill>
              </a:rPr>
              <a:t>    private:</a:t>
            </a:r>
          </a:p>
          <a:p>
            <a:pPr marL="0" indent="0">
              <a:spcBef>
                <a:spcPts val="0"/>
              </a:spcBef>
              <a:buNone/>
            </a:pPr>
            <a:r>
              <a:rPr lang="en-US" altLang="en-US" sz="1900" b="1" dirty="0" smtClean="0">
                <a:solidFill>
                  <a:srgbClr val="0000CC"/>
                </a:solidFill>
              </a:rPr>
              <a:t>        </a:t>
            </a:r>
            <a:r>
              <a:rPr lang="en-US" altLang="en-US" sz="1900" b="1" dirty="0" err="1" smtClean="0">
                <a:solidFill>
                  <a:srgbClr val="0000CC"/>
                </a:solidFill>
              </a:rPr>
              <a:t>int</a:t>
            </a:r>
            <a:r>
              <a:rPr lang="en-US" altLang="en-US" sz="1900" b="1" dirty="0" smtClean="0">
                <a:solidFill>
                  <a:srgbClr val="0000CC"/>
                </a:solidFill>
              </a:rPr>
              <a:t> real;</a:t>
            </a:r>
          </a:p>
          <a:p>
            <a:pPr marL="0" indent="0">
              <a:spcBef>
                <a:spcPts val="0"/>
              </a:spcBef>
              <a:buNone/>
            </a:pPr>
            <a:r>
              <a:rPr lang="en-US" altLang="en-US" sz="1900" b="1" dirty="0" smtClean="0">
                <a:solidFill>
                  <a:srgbClr val="0000CC"/>
                </a:solidFill>
              </a:rPr>
              <a:t>        </a:t>
            </a:r>
            <a:r>
              <a:rPr lang="en-US" altLang="en-US" sz="1900" b="1" dirty="0" err="1" smtClean="0">
                <a:solidFill>
                  <a:srgbClr val="0000CC"/>
                </a:solidFill>
              </a:rPr>
              <a:t>int</a:t>
            </a:r>
            <a:r>
              <a:rPr lang="en-US" altLang="en-US" sz="1900" b="1" dirty="0" smtClean="0">
                <a:solidFill>
                  <a:srgbClr val="0000CC"/>
                </a:solidFill>
              </a:rPr>
              <a:t> imaginary;</a:t>
            </a:r>
          </a:p>
          <a:p>
            <a:pPr marL="0" indent="0">
              <a:spcBef>
                <a:spcPts val="0"/>
              </a:spcBef>
              <a:buNone/>
            </a:pPr>
            <a:endParaRPr lang="en-US" altLang="en-US" sz="1900" b="1" dirty="0" smtClean="0">
              <a:solidFill>
                <a:srgbClr val="0000CC"/>
              </a:solidFill>
            </a:endParaRPr>
          </a:p>
          <a:p>
            <a:pPr marL="0" indent="0">
              <a:spcBef>
                <a:spcPts val="0"/>
              </a:spcBef>
              <a:buNone/>
            </a:pPr>
            <a:r>
              <a:rPr lang="en-US" altLang="en-US" sz="1900" b="1" dirty="0" smtClean="0">
                <a:solidFill>
                  <a:srgbClr val="0000CC"/>
                </a:solidFill>
              </a:rPr>
              <a:t>    public:</a:t>
            </a:r>
          </a:p>
          <a:p>
            <a:pPr marL="0" indent="0">
              <a:spcBef>
                <a:spcPts val="0"/>
              </a:spcBef>
              <a:buNone/>
            </a:pPr>
            <a:r>
              <a:rPr lang="en-US" altLang="en-US" sz="1900" b="1" dirty="0" smtClean="0">
                <a:solidFill>
                  <a:srgbClr val="0000CC"/>
                </a:solidFill>
              </a:rPr>
              <a:t>        void read(</a:t>
            </a:r>
            <a:r>
              <a:rPr lang="en-US" altLang="en-US" sz="1900" b="1" dirty="0" err="1" smtClean="0">
                <a:solidFill>
                  <a:srgbClr val="0000CC"/>
                </a:solidFill>
              </a:rPr>
              <a:t>int</a:t>
            </a:r>
            <a:r>
              <a:rPr lang="en-US" altLang="en-US" sz="1900" b="1" dirty="0" smtClean="0">
                <a:solidFill>
                  <a:srgbClr val="0000CC"/>
                </a:solidFill>
              </a:rPr>
              <a:t>  r, </a:t>
            </a:r>
            <a:r>
              <a:rPr lang="en-US" altLang="en-US" sz="1900" b="1" dirty="0" err="1" smtClean="0">
                <a:solidFill>
                  <a:srgbClr val="0000CC"/>
                </a:solidFill>
              </a:rPr>
              <a:t>int</a:t>
            </a:r>
            <a:r>
              <a:rPr lang="en-US" altLang="en-US" sz="1900" b="1" dirty="0" smtClean="0">
                <a:solidFill>
                  <a:srgbClr val="0000CC"/>
                </a:solidFill>
              </a:rPr>
              <a:t> </a:t>
            </a:r>
            <a:r>
              <a:rPr lang="en-US" altLang="en-US" sz="1900" b="1" dirty="0" err="1" smtClean="0">
                <a:solidFill>
                  <a:srgbClr val="0000CC"/>
                </a:solidFill>
              </a:rPr>
              <a:t>i</a:t>
            </a:r>
            <a:r>
              <a:rPr lang="en-US" altLang="en-US" sz="1900" b="1" dirty="0" smtClean="0">
                <a:solidFill>
                  <a:srgbClr val="0000CC"/>
                </a:solidFill>
              </a:rPr>
              <a:t>);</a:t>
            </a:r>
          </a:p>
          <a:p>
            <a:pPr marL="0" indent="0">
              <a:spcBef>
                <a:spcPts val="0"/>
              </a:spcBef>
              <a:buNone/>
            </a:pPr>
            <a:r>
              <a:rPr lang="en-US" altLang="en-US" sz="1900" b="1" dirty="0" smtClean="0">
                <a:solidFill>
                  <a:srgbClr val="0000CC"/>
                </a:solidFill>
              </a:rPr>
              <a:t>        void print();</a:t>
            </a:r>
          </a:p>
          <a:p>
            <a:pPr marL="0" indent="0">
              <a:spcBef>
                <a:spcPts val="0"/>
              </a:spcBef>
              <a:buNone/>
            </a:pPr>
            <a:r>
              <a:rPr lang="en-US" altLang="en-US" sz="1900" b="1" dirty="0" smtClean="0">
                <a:solidFill>
                  <a:srgbClr val="0000CC"/>
                </a:solidFill>
              </a:rPr>
              <a:t>};</a:t>
            </a:r>
          </a:p>
          <a:p>
            <a:pPr marL="0" indent="0">
              <a:spcBef>
                <a:spcPts val="0"/>
              </a:spcBef>
              <a:buNone/>
            </a:pPr>
            <a:endParaRPr lang="en-US" altLang="en-US" sz="1900" b="1" dirty="0" smtClean="0">
              <a:solidFill>
                <a:srgbClr val="0000CC"/>
              </a:solidFill>
            </a:endParaRPr>
          </a:p>
          <a:p>
            <a:pPr marL="0" indent="0">
              <a:spcBef>
                <a:spcPts val="0"/>
              </a:spcBef>
              <a:buNone/>
            </a:pPr>
            <a:r>
              <a:rPr lang="en-US" altLang="en-US" sz="1900" b="1" dirty="0" smtClean="0">
                <a:solidFill>
                  <a:srgbClr val="800000"/>
                </a:solidFill>
              </a:rPr>
              <a:t>void Complex:: read(</a:t>
            </a:r>
            <a:r>
              <a:rPr lang="en-US" altLang="en-US" sz="1900" b="1" dirty="0" err="1" smtClean="0">
                <a:solidFill>
                  <a:srgbClr val="800000"/>
                </a:solidFill>
              </a:rPr>
              <a:t>int</a:t>
            </a:r>
            <a:r>
              <a:rPr lang="en-US" altLang="en-US" sz="1900" b="1" dirty="0" smtClean="0">
                <a:solidFill>
                  <a:srgbClr val="800000"/>
                </a:solidFill>
              </a:rPr>
              <a:t> r, </a:t>
            </a:r>
            <a:r>
              <a:rPr lang="en-US" altLang="en-US" sz="1900" b="1" dirty="0" err="1" smtClean="0">
                <a:solidFill>
                  <a:srgbClr val="800000"/>
                </a:solidFill>
              </a:rPr>
              <a:t>int</a:t>
            </a:r>
            <a:r>
              <a:rPr lang="en-US" altLang="en-US" sz="1900" b="1" dirty="0" smtClean="0">
                <a:solidFill>
                  <a:srgbClr val="800000"/>
                </a:solidFill>
              </a:rPr>
              <a:t> </a:t>
            </a:r>
            <a:r>
              <a:rPr lang="en-US" altLang="en-US" sz="1900" b="1" dirty="0" err="1" smtClean="0">
                <a:solidFill>
                  <a:srgbClr val="800000"/>
                </a:solidFill>
              </a:rPr>
              <a:t>i</a:t>
            </a:r>
            <a:r>
              <a:rPr lang="en-US" altLang="en-US" sz="1900" b="1" dirty="0" smtClean="0">
                <a:solidFill>
                  <a:srgbClr val="800000"/>
                </a:solidFill>
              </a:rPr>
              <a:t>)</a:t>
            </a:r>
          </a:p>
          <a:p>
            <a:pPr marL="0" indent="0">
              <a:spcBef>
                <a:spcPts val="0"/>
              </a:spcBef>
              <a:buNone/>
            </a:pPr>
            <a:r>
              <a:rPr lang="en-US" altLang="en-US" sz="1900" b="1" dirty="0" smtClean="0">
                <a:solidFill>
                  <a:srgbClr val="800000"/>
                </a:solidFill>
              </a:rPr>
              <a:t>{</a:t>
            </a:r>
          </a:p>
          <a:p>
            <a:pPr marL="0" indent="0">
              <a:spcBef>
                <a:spcPts val="0"/>
              </a:spcBef>
              <a:buNone/>
            </a:pPr>
            <a:r>
              <a:rPr lang="en-US" altLang="en-US" sz="1900" b="1" dirty="0" smtClean="0">
                <a:solidFill>
                  <a:srgbClr val="800000"/>
                </a:solidFill>
              </a:rPr>
              <a:t>    real = r; </a:t>
            </a:r>
          </a:p>
          <a:p>
            <a:pPr marL="0" indent="0">
              <a:spcBef>
                <a:spcPts val="0"/>
              </a:spcBef>
              <a:buNone/>
            </a:pPr>
            <a:r>
              <a:rPr lang="en-US" altLang="en-US" sz="1900" b="1" dirty="0" smtClean="0">
                <a:solidFill>
                  <a:srgbClr val="800000"/>
                </a:solidFill>
              </a:rPr>
              <a:t>    imaginary = </a:t>
            </a:r>
            <a:r>
              <a:rPr lang="en-US" altLang="en-US" sz="1900" b="1" dirty="0" err="1" smtClean="0">
                <a:solidFill>
                  <a:srgbClr val="800000"/>
                </a:solidFill>
              </a:rPr>
              <a:t>i</a:t>
            </a:r>
            <a:r>
              <a:rPr lang="en-US" altLang="en-US" sz="1900" b="1" dirty="0" smtClean="0">
                <a:solidFill>
                  <a:srgbClr val="800000"/>
                </a:solidFill>
              </a:rPr>
              <a:t>;</a:t>
            </a:r>
          </a:p>
          <a:p>
            <a:pPr marL="0" indent="0">
              <a:spcBef>
                <a:spcPts val="0"/>
              </a:spcBef>
              <a:buNone/>
            </a:pPr>
            <a:r>
              <a:rPr lang="en-US" altLang="en-US" sz="1900" b="1" dirty="0" smtClean="0">
                <a:solidFill>
                  <a:srgbClr val="800000"/>
                </a:solidFill>
              </a:rPr>
              <a:t>}</a:t>
            </a:r>
          </a:p>
          <a:p>
            <a:pPr marL="0" indent="0">
              <a:spcBef>
                <a:spcPts val="0"/>
              </a:spcBef>
              <a:buNone/>
            </a:pPr>
            <a:endParaRPr lang="en-US" altLang="en-US" sz="1900" b="1" dirty="0" smtClean="0">
              <a:solidFill>
                <a:srgbClr val="0000CC"/>
              </a:solidFill>
            </a:endParaRPr>
          </a:p>
          <a:p>
            <a:pPr marL="0" indent="0">
              <a:spcBef>
                <a:spcPts val="0"/>
              </a:spcBef>
              <a:buNone/>
            </a:pPr>
            <a:r>
              <a:rPr lang="en-US" altLang="en-US" sz="1900" b="1" dirty="0" smtClean="0">
                <a:solidFill>
                  <a:schemeClr val="bg2">
                    <a:lumMod val="10000"/>
                  </a:schemeClr>
                </a:solidFill>
              </a:rPr>
              <a:t>void Complex::print()</a:t>
            </a:r>
          </a:p>
          <a:p>
            <a:pPr marL="0" indent="0">
              <a:spcBef>
                <a:spcPts val="0"/>
              </a:spcBef>
              <a:buNone/>
            </a:pPr>
            <a:r>
              <a:rPr lang="en-US" altLang="en-US" sz="1900" b="1" dirty="0" smtClean="0">
                <a:solidFill>
                  <a:schemeClr val="bg2">
                    <a:lumMod val="10000"/>
                  </a:schemeClr>
                </a:solidFill>
              </a:rPr>
              <a:t>{     </a:t>
            </a:r>
            <a:r>
              <a:rPr lang="en-US" altLang="en-US" sz="1900" b="1" dirty="0" err="1" smtClean="0">
                <a:solidFill>
                  <a:schemeClr val="bg2">
                    <a:lumMod val="10000"/>
                  </a:schemeClr>
                </a:solidFill>
              </a:rPr>
              <a:t>cout</a:t>
            </a:r>
            <a:r>
              <a:rPr lang="en-US" altLang="en-US" sz="1900" b="1" dirty="0" smtClean="0">
                <a:solidFill>
                  <a:schemeClr val="bg2">
                    <a:lumMod val="10000"/>
                  </a:schemeClr>
                </a:solidFill>
              </a:rPr>
              <a:t>&lt;&lt;real&lt;&lt;"+"&lt;&lt;imaginary&lt;&lt;"</a:t>
            </a:r>
            <a:r>
              <a:rPr lang="en-US" altLang="en-US" sz="1900" b="1" dirty="0" err="1" smtClean="0">
                <a:solidFill>
                  <a:schemeClr val="bg2">
                    <a:lumMod val="10000"/>
                  </a:schemeClr>
                </a:solidFill>
              </a:rPr>
              <a:t>i</a:t>
            </a:r>
            <a:r>
              <a:rPr lang="en-US" altLang="en-US" sz="1900" b="1" dirty="0" smtClean="0">
                <a:solidFill>
                  <a:schemeClr val="bg2">
                    <a:lumMod val="10000"/>
                  </a:schemeClr>
                </a:solidFill>
              </a:rPr>
              <a:t>";</a:t>
            </a:r>
          </a:p>
          <a:p>
            <a:pPr marL="0" indent="0">
              <a:spcBef>
                <a:spcPts val="0"/>
              </a:spcBef>
              <a:buNone/>
            </a:pPr>
            <a:r>
              <a:rPr lang="en-US" altLang="en-US" sz="1900" b="1" dirty="0" smtClean="0">
                <a:solidFill>
                  <a:schemeClr val="bg2">
                    <a:lumMod val="10000"/>
                  </a:schemeClr>
                </a:solidFill>
              </a:rPr>
              <a:t>}</a:t>
            </a:r>
          </a:p>
          <a:p>
            <a:pPr marL="0" indent="0">
              <a:spcBef>
                <a:spcPts val="0"/>
              </a:spcBef>
              <a:buNone/>
            </a:pPr>
            <a:endParaRPr lang="en-US" altLang="en-US" sz="1900" b="1" dirty="0" smtClean="0">
              <a:solidFill>
                <a:srgbClr val="0000CC"/>
              </a:solidFill>
            </a:endParaRPr>
          </a:p>
          <a:p>
            <a:pPr marL="0" indent="0">
              <a:spcBef>
                <a:spcPts val="0"/>
              </a:spcBef>
              <a:buNone/>
            </a:pPr>
            <a:endParaRPr lang="en-US" altLang="en-US" sz="1900" b="1" dirty="0" smtClean="0"/>
          </a:p>
        </p:txBody>
      </p:sp>
      <p:sp>
        <p:nvSpPr>
          <p:cNvPr id="50182" name="Rectangle 2"/>
          <p:cNvSpPr>
            <a:spLocks noGrp="1" noChangeArrowheads="1"/>
          </p:cNvSpPr>
          <p:nvPr>
            <p:ph type="title"/>
          </p:nvPr>
        </p:nvSpPr>
        <p:spPr>
          <a:xfrm>
            <a:off x="1219200" y="76200"/>
            <a:ext cx="7924800" cy="685800"/>
          </a:xfrm>
        </p:spPr>
        <p:txBody>
          <a:bodyPr>
            <a:noAutofit/>
          </a:bodyPr>
          <a:lstStyle/>
          <a:p>
            <a:pPr algn="ctr"/>
            <a:r>
              <a:rPr lang="en-US" sz="2400" b="1" dirty="0" smtClean="0"/>
              <a:t>Define a class </a:t>
            </a:r>
            <a:r>
              <a:rPr lang="en-US" sz="2400" b="1" dirty="0" smtClean="0">
                <a:solidFill>
                  <a:srgbClr val="0000CC"/>
                </a:solidFill>
              </a:rPr>
              <a:t>Complex</a:t>
            </a:r>
            <a:r>
              <a:rPr lang="en-US" sz="2400" b="1" dirty="0" smtClean="0"/>
              <a:t> to represent a complex number.</a:t>
            </a:r>
            <a:endParaRPr lang="en-US" altLang="en-US" sz="2400" b="1" dirty="0" smtClean="0"/>
          </a:p>
        </p:txBody>
      </p:sp>
      <p:sp>
        <p:nvSpPr>
          <p:cNvPr id="4" name="TextBox 3"/>
          <p:cNvSpPr txBox="1"/>
          <p:nvPr/>
        </p:nvSpPr>
        <p:spPr>
          <a:xfrm>
            <a:off x="4953000" y="990600"/>
            <a:ext cx="4191000" cy="4770537"/>
          </a:xfrm>
          <a:prstGeom prst="rect">
            <a:avLst/>
          </a:prstGeom>
          <a:noFill/>
        </p:spPr>
        <p:txBody>
          <a:bodyPr wrap="square" rtlCol="0">
            <a:spAutoFit/>
          </a:bodyPr>
          <a:lstStyle/>
          <a:p>
            <a:pPr marL="0" indent="0">
              <a:spcBef>
                <a:spcPts val="0"/>
              </a:spcBef>
              <a:buNone/>
            </a:pPr>
            <a:r>
              <a:rPr lang="en-US" altLang="en-US" sz="1900" b="1" dirty="0" err="1" smtClean="0">
                <a:latin typeface="+mn-lt"/>
              </a:rPr>
              <a:t>int</a:t>
            </a:r>
            <a:r>
              <a:rPr lang="en-US" altLang="en-US" sz="1900" b="1" dirty="0" smtClean="0">
                <a:latin typeface="+mn-lt"/>
              </a:rPr>
              <a:t> main()</a:t>
            </a:r>
          </a:p>
          <a:p>
            <a:pPr marL="0" indent="0">
              <a:spcBef>
                <a:spcPts val="0"/>
              </a:spcBef>
              <a:buNone/>
            </a:pPr>
            <a:r>
              <a:rPr lang="en-US" altLang="en-US" sz="1900" b="1" dirty="0" smtClean="0">
                <a:latin typeface="+mn-lt"/>
              </a:rPr>
              <a:t>{</a:t>
            </a:r>
          </a:p>
          <a:p>
            <a:pPr marL="0" indent="0">
              <a:spcBef>
                <a:spcPts val="0"/>
              </a:spcBef>
              <a:buNone/>
            </a:pPr>
            <a:r>
              <a:rPr lang="en-US" altLang="en-US" sz="1900" b="1" dirty="0" smtClean="0">
                <a:latin typeface="+mn-lt"/>
              </a:rPr>
              <a:t>    Complex  c;</a:t>
            </a:r>
          </a:p>
          <a:p>
            <a:pPr marL="0" indent="0">
              <a:spcBef>
                <a:spcPts val="0"/>
              </a:spcBef>
              <a:buNone/>
            </a:pPr>
            <a:r>
              <a:rPr lang="en-US" altLang="en-US" sz="1900" b="1" dirty="0" smtClean="0">
                <a:latin typeface="+mn-lt"/>
              </a:rPr>
              <a:t>    </a:t>
            </a:r>
            <a:r>
              <a:rPr lang="en-US" altLang="en-US" sz="1900" b="1" dirty="0" err="1" smtClean="0">
                <a:latin typeface="+mn-lt"/>
              </a:rPr>
              <a:t>int</a:t>
            </a:r>
            <a:r>
              <a:rPr lang="en-US" altLang="en-US" sz="1900" b="1" dirty="0" smtClean="0">
                <a:latin typeface="+mn-lt"/>
              </a:rPr>
              <a:t>  r, </a:t>
            </a:r>
            <a:r>
              <a:rPr lang="en-US" altLang="en-US" sz="1900" b="1" dirty="0" err="1" smtClean="0">
                <a:latin typeface="+mn-lt"/>
              </a:rPr>
              <a:t>i</a:t>
            </a:r>
            <a:r>
              <a:rPr lang="en-US" altLang="en-US" sz="1900" b="1" dirty="0" smtClean="0">
                <a:latin typeface="+mn-lt"/>
              </a:rPr>
              <a:t>;</a:t>
            </a:r>
          </a:p>
          <a:p>
            <a:pPr marL="0" indent="0">
              <a:spcBef>
                <a:spcPts val="0"/>
              </a:spcBef>
              <a:buNone/>
            </a:pPr>
            <a:endParaRPr lang="en-US" altLang="en-US" sz="1900" b="1" dirty="0" smtClean="0">
              <a:latin typeface="+mn-lt"/>
            </a:endParaRPr>
          </a:p>
          <a:p>
            <a:pPr marL="0" indent="0">
              <a:spcBef>
                <a:spcPts val="0"/>
              </a:spcBef>
              <a:buNone/>
            </a:pPr>
            <a:r>
              <a:rPr lang="en-US" altLang="en-US" sz="1900" b="1" dirty="0" smtClean="0">
                <a:latin typeface="+mn-lt"/>
              </a:rPr>
              <a:t>    </a:t>
            </a:r>
            <a:r>
              <a:rPr lang="en-US" altLang="en-US" sz="1900" b="1" dirty="0" err="1" smtClean="0">
                <a:latin typeface="+mn-lt"/>
              </a:rPr>
              <a:t>cout</a:t>
            </a:r>
            <a:r>
              <a:rPr lang="en-US" altLang="en-US" sz="1900" b="1" dirty="0" smtClean="0">
                <a:latin typeface="+mn-lt"/>
              </a:rPr>
              <a:t>&lt;&lt;"Enter the Real part and   </a:t>
            </a:r>
          </a:p>
          <a:p>
            <a:pPr marL="0" indent="0">
              <a:spcBef>
                <a:spcPts val="0"/>
              </a:spcBef>
              <a:buNone/>
            </a:pPr>
            <a:r>
              <a:rPr lang="en-US" altLang="en-US" sz="1900" b="1" dirty="0" smtClean="0">
                <a:latin typeface="+mn-lt"/>
              </a:rPr>
              <a:t>    Imaginary part of the number \n";</a:t>
            </a:r>
          </a:p>
          <a:p>
            <a:pPr marL="0" indent="0">
              <a:spcBef>
                <a:spcPts val="0"/>
              </a:spcBef>
              <a:buNone/>
            </a:pPr>
            <a:r>
              <a:rPr lang="en-US" altLang="en-US" sz="1900" b="1" dirty="0" smtClean="0">
                <a:latin typeface="+mn-lt"/>
              </a:rPr>
              <a:t>    </a:t>
            </a:r>
            <a:r>
              <a:rPr lang="en-US" altLang="en-US" sz="1900" b="1" dirty="0" err="1" smtClean="0">
                <a:latin typeface="+mn-lt"/>
              </a:rPr>
              <a:t>cin</a:t>
            </a:r>
            <a:r>
              <a:rPr lang="en-US" altLang="en-US" sz="1900" b="1" dirty="0" smtClean="0">
                <a:latin typeface="+mn-lt"/>
              </a:rPr>
              <a:t>&gt;&gt; r&gt;&gt;</a:t>
            </a:r>
            <a:r>
              <a:rPr lang="en-US" altLang="en-US" sz="1900" b="1" dirty="0" err="1" smtClean="0">
                <a:latin typeface="+mn-lt"/>
              </a:rPr>
              <a:t>i</a:t>
            </a:r>
            <a:r>
              <a:rPr lang="en-US" altLang="en-US" sz="1900" b="1" dirty="0" smtClean="0">
                <a:latin typeface="+mn-lt"/>
              </a:rPr>
              <a:t>;</a:t>
            </a:r>
          </a:p>
          <a:p>
            <a:pPr marL="0" indent="0">
              <a:spcBef>
                <a:spcPts val="0"/>
              </a:spcBef>
              <a:buNone/>
            </a:pPr>
            <a:r>
              <a:rPr lang="en-US" altLang="en-US" sz="1900" b="1" dirty="0" smtClean="0">
                <a:latin typeface="+mn-lt"/>
              </a:rPr>
              <a:t>    </a:t>
            </a:r>
            <a:r>
              <a:rPr lang="en-US" altLang="en-US" sz="1900" b="1" dirty="0" err="1" smtClean="0">
                <a:latin typeface="+mn-lt"/>
              </a:rPr>
              <a:t>c.read</a:t>
            </a:r>
            <a:r>
              <a:rPr lang="en-US" altLang="en-US" sz="1900" b="1" dirty="0" smtClean="0">
                <a:latin typeface="+mn-lt"/>
              </a:rPr>
              <a:t>(</a:t>
            </a:r>
            <a:r>
              <a:rPr lang="en-US" altLang="en-US" sz="1900" b="1" dirty="0" err="1" smtClean="0">
                <a:latin typeface="+mn-lt"/>
              </a:rPr>
              <a:t>r,i</a:t>
            </a:r>
            <a:r>
              <a:rPr lang="en-US" altLang="en-US" sz="1900" b="1" dirty="0" smtClean="0">
                <a:latin typeface="+mn-lt"/>
              </a:rPr>
              <a:t>);</a:t>
            </a:r>
          </a:p>
          <a:p>
            <a:pPr marL="0" indent="0">
              <a:spcBef>
                <a:spcPts val="0"/>
              </a:spcBef>
              <a:buNone/>
            </a:pPr>
            <a:endParaRPr lang="en-US" altLang="en-US" sz="1900" b="1" dirty="0" smtClean="0">
              <a:latin typeface="+mn-lt"/>
            </a:endParaRPr>
          </a:p>
          <a:p>
            <a:pPr marL="0" indent="0">
              <a:spcBef>
                <a:spcPts val="0"/>
              </a:spcBef>
              <a:buNone/>
            </a:pPr>
            <a:r>
              <a:rPr lang="en-US" altLang="en-US" sz="1900" b="1" dirty="0" smtClean="0">
                <a:latin typeface="+mn-lt"/>
              </a:rPr>
              <a:t>    </a:t>
            </a:r>
            <a:r>
              <a:rPr lang="en-US" altLang="en-US" sz="1900" b="1" dirty="0" err="1" smtClean="0">
                <a:latin typeface="+mn-lt"/>
              </a:rPr>
              <a:t>cout</a:t>
            </a:r>
            <a:r>
              <a:rPr lang="en-US" altLang="en-US" sz="1900" b="1" dirty="0" smtClean="0">
                <a:latin typeface="+mn-lt"/>
              </a:rPr>
              <a:t>&lt;&lt;"The Complex Number is: \n";</a:t>
            </a:r>
          </a:p>
          <a:p>
            <a:pPr marL="0" indent="0">
              <a:spcBef>
                <a:spcPts val="0"/>
              </a:spcBef>
              <a:buNone/>
            </a:pPr>
            <a:r>
              <a:rPr lang="en-US" altLang="en-US" sz="1900" b="1" dirty="0" smtClean="0">
                <a:latin typeface="+mn-lt"/>
              </a:rPr>
              <a:t>    </a:t>
            </a:r>
            <a:r>
              <a:rPr lang="en-US" altLang="en-US" sz="1900" b="1" dirty="0" err="1" smtClean="0">
                <a:latin typeface="+mn-lt"/>
              </a:rPr>
              <a:t>c.print</a:t>
            </a:r>
            <a:r>
              <a:rPr lang="en-US" altLang="en-US" sz="1900" b="1" dirty="0" smtClean="0">
                <a:latin typeface="+mn-lt"/>
              </a:rPr>
              <a:t>();</a:t>
            </a:r>
          </a:p>
          <a:p>
            <a:pPr marL="0" indent="0">
              <a:spcBef>
                <a:spcPts val="0"/>
              </a:spcBef>
              <a:buNone/>
            </a:pPr>
            <a:endParaRPr lang="en-US" altLang="en-US" sz="1900" b="1" dirty="0" smtClean="0">
              <a:latin typeface="+mn-lt"/>
            </a:endParaRPr>
          </a:p>
          <a:p>
            <a:pPr marL="0" indent="0">
              <a:spcBef>
                <a:spcPts val="0"/>
              </a:spcBef>
              <a:buNone/>
            </a:pPr>
            <a:r>
              <a:rPr lang="en-US" altLang="en-US" sz="1900" b="1" dirty="0" smtClean="0">
                <a:latin typeface="+mn-lt"/>
              </a:rPr>
              <a:t>    return(0);</a:t>
            </a:r>
          </a:p>
          <a:p>
            <a:pPr marL="0" indent="0">
              <a:spcBef>
                <a:spcPts val="0"/>
              </a:spcBef>
              <a:buNone/>
            </a:pPr>
            <a:endParaRPr lang="en-US" altLang="en-US" sz="1900" b="1" dirty="0" smtClean="0">
              <a:latin typeface="+mn-lt"/>
            </a:endParaRPr>
          </a:p>
          <a:p>
            <a:pPr marL="0" indent="0">
              <a:spcBef>
                <a:spcPts val="0"/>
              </a:spcBef>
              <a:buNone/>
            </a:pPr>
            <a:r>
              <a:rPr lang="en-US" altLang="en-US" sz="1900" b="1" dirty="0" smtClean="0">
                <a:latin typeface="+mn-lt"/>
              </a:rPr>
              <a:t>}</a:t>
            </a:r>
            <a:endParaRPr lang="en-US" sz="1900" dirty="0">
              <a:latin typeface="+mn-lt"/>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PMingLiU"/>
        <a:cs typeface=""/>
      </a:majorFont>
      <a:minorFont>
        <a:latin typeface="Arial"/>
        <a:ea typeface="PMingLiU"/>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4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4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4857</TotalTime>
  <Words>1509</Words>
  <Application>Microsoft Office PowerPoint</Application>
  <PresentationFormat>On-screen Show (4:3)</PresentationFormat>
  <Paragraphs>716</Paragraphs>
  <Slides>29</Slides>
  <Notes>9</Notes>
  <HiddenSlides>0</HiddenSlides>
  <MMClips>0</MMClips>
  <ScaleCrop>false</ScaleCrop>
  <HeadingPairs>
    <vt:vector size="8" baseType="variant">
      <vt:variant>
        <vt:lpstr>Fonts Used</vt:lpstr>
      </vt:variant>
      <vt:variant>
        <vt:i4>10</vt:i4>
      </vt:variant>
      <vt:variant>
        <vt:lpstr>Theme</vt:lpstr>
      </vt:variant>
      <vt:variant>
        <vt:i4>7</vt:i4>
      </vt:variant>
      <vt:variant>
        <vt:lpstr>Embedded OLE Servers</vt:lpstr>
      </vt:variant>
      <vt:variant>
        <vt:i4>1</vt:i4>
      </vt:variant>
      <vt:variant>
        <vt:lpstr>Slide Titles</vt:lpstr>
      </vt:variant>
      <vt:variant>
        <vt:i4>29</vt:i4>
      </vt:variant>
    </vt:vector>
  </HeadingPairs>
  <TitlesOfParts>
    <vt:vector size="47" baseType="lpstr">
      <vt:lpstr>PMingLiU</vt:lpstr>
      <vt:lpstr>AR PL KaitiM GB</vt:lpstr>
      <vt:lpstr>Arial</vt:lpstr>
      <vt:lpstr>Arial Rounded MT Bold</vt:lpstr>
      <vt:lpstr>AvantGarde</vt:lpstr>
      <vt:lpstr>Calibri</vt:lpstr>
      <vt:lpstr>Courier New</vt:lpstr>
      <vt:lpstr>Times</vt:lpstr>
      <vt:lpstr>Times New Roman</vt:lpstr>
      <vt:lpstr>Wingdings</vt:lpstr>
      <vt:lpstr>2_Default Design</vt:lpstr>
      <vt:lpstr>cse-1</vt:lpstr>
      <vt:lpstr>1_Office Theme</vt:lpstr>
      <vt:lpstr>Slide Format - CSE</vt:lpstr>
      <vt:lpstr>Office Theme</vt:lpstr>
      <vt:lpstr>2_Office Theme</vt:lpstr>
      <vt:lpstr>預設簡報設計</vt:lpstr>
      <vt:lpstr>Microsoft Word Document</vt:lpstr>
      <vt:lpstr>Classes and Objects</vt:lpstr>
      <vt:lpstr> C++  Class</vt:lpstr>
      <vt:lpstr> Defining the Class in C++</vt:lpstr>
      <vt:lpstr> Defining the Class in C++</vt:lpstr>
      <vt:lpstr> Example of Class in C++</vt:lpstr>
      <vt:lpstr>objects </vt:lpstr>
      <vt:lpstr>Example of Class in C++ - function definition inside the class</vt:lpstr>
      <vt:lpstr>Example of Class in C++ - function definition outside the class</vt:lpstr>
      <vt:lpstr>Define a class Complex to represent a complex number.</vt:lpstr>
      <vt:lpstr>PowerPoint Presentation</vt:lpstr>
      <vt:lpstr>Define a class Account to represent a bank account</vt:lpstr>
      <vt:lpstr>Define a class Account to represent a bank account</vt:lpstr>
      <vt:lpstr>Define a class Account to represent a bank account</vt:lpstr>
      <vt:lpstr>Define a class Account to represent a bank account</vt:lpstr>
      <vt:lpstr>Define a class Account to represent a bank account</vt:lpstr>
      <vt:lpstr>Define a class Account to represent a bank account</vt:lpstr>
      <vt:lpstr>Define a class Account to represent a bank account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M.I.T. MANIPAL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 Sequences</dc:title>
  <dc:creator>SSL LAB</dc:creator>
  <cp:lastModifiedBy>Mahe</cp:lastModifiedBy>
  <cp:revision>252</cp:revision>
  <dcterms:created xsi:type="dcterms:W3CDTF">2006-06-13T05:15:39Z</dcterms:created>
  <dcterms:modified xsi:type="dcterms:W3CDTF">2014-11-17T05:59:03Z</dcterms:modified>
</cp:coreProperties>
</file>