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Lst>
  <p:notesMasterIdLst>
    <p:notesMasterId r:id="rId27"/>
  </p:notesMasterIdLst>
  <p:sldIdLst>
    <p:sldId id="256" r:id="rId4"/>
    <p:sldId id="288" r:id="rId5"/>
    <p:sldId id="257" r:id="rId6"/>
    <p:sldId id="258" r:id="rId7"/>
    <p:sldId id="259" r:id="rId8"/>
    <p:sldId id="260" r:id="rId9"/>
    <p:sldId id="261" r:id="rId10"/>
    <p:sldId id="263" r:id="rId11"/>
    <p:sldId id="264" r:id="rId12"/>
    <p:sldId id="265" r:id="rId13"/>
    <p:sldId id="266" r:id="rId14"/>
    <p:sldId id="274" r:id="rId15"/>
    <p:sldId id="267" r:id="rId16"/>
    <p:sldId id="268" r:id="rId17"/>
    <p:sldId id="269" r:id="rId18"/>
    <p:sldId id="281" r:id="rId19"/>
    <p:sldId id="282" r:id="rId20"/>
    <p:sldId id="284" r:id="rId21"/>
    <p:sldId id="275" r:id="rId22"/>
    <p:sldId id="277" r:id="rId23"/>
    <p:sldId id="278" r:id="rId24"/>
    <p:sldId id="289" r:id="rId25"/>
    <p:sldId id="290"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2564" autoAdjust="0"/>
  </p:normalViewPr>
  <p:slideViewPr>
    <p:cSldViewPr snapToObjects="1">
      <p:cViewPr varScale="1">
        <p:scale>
          <a:sx n="50" d="100"/>
          <a:sy n="50" d="100"/>
        </p:scale>
        <p:origin x="-1190"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BE70D4-6518-40ED-BDD4-6F820FC16EEC}" type="datetimeFigureOut">
              <a:rPr lang="en-US" smtClean="0"/>
              <a:pPr/>
              <a:t>14-Nov-14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83CC7-9DAA-41CA-B47C-4FF8E98A614B}" type="slidenum">
              <a:rPr lang="en-US" smtClean="0"/>
              <a:pPr/>
              <a:t>‹#›</a:t>
            </a:fld>
            <a:endParaRPr lang="en-US"/>
          </a:p>
        </p:txBody>
      </p:sp>
    </p:spTree>
    <p:extLst>
      <p:ext uri="{BB962C8B-B14F-4D97-AF65-F5344CB8AC3E}">
        <p14:creationId xmlns:p14="http://schemas.microsoft.com/office/powerpoint/2010/main" xmlns="" val="379208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1</a:t>
            </a:fld>
            <a:endParaRPr lang="en-US"/>
          </a:p>
        </p:txBody>
      </p:sp>
    </p:spTree>
    <p:extLst>
      <p:ext uri="{BB962C8B-B14F-4D97-AF65-F5344CB8AC3E}">
        <p14:creationId xmlns:p14="http://schemas.microsoft.com/office/powerpoint/2010/main" xmlns="" val="378597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b="1" i="0" kern="1200" dirty="0" smtClean="0">
                <a:solidFill>
                  <a:schemeClr val="tx1"/>
                </a:solidFill>
                <a:latin typeface="+mn-lt"/>
                <a:ea typeface="+mn-ea"/>
                <a:cs typeface="+mn-cs"/>
              </a:rPr>
              <a:t>File operation functions in C:</a:t>
            </a:r>
          </a:p>
          <a:p>
            <a:r>
              <a:rPr lang="en-IN" sz="1200" b="1" kern="1200" dirty="0" smtClean="0">
                <a:solidFill>
                  <a:schemeClr val="tx1"/>
                </a:solidFill>
                <a:latin typeface="+mn-lt"/>
                <a:ea typeface="+mn-ea"/>
                <a:cs typeface="+mn-cs"/>
              </a:rPr>
              <a:t>Function Name    	Operation</a:t>
            </a:r>
            <a:endParaRPr lang="en-IN" dirty="0" smtClean="0"/>
          </a:p>
          <a:p>
            <a:r>
              <a:rPr lang="en-IN" sz="1200" kern="1200" dirty="0" err="1" smtClean="0">
                <a:solidFill>
                  <a:schemeClr val="tx1"/>
                </a:solidFill>
                <a:latin typeface="+mn-lt"/>
                <a:ea typeface="+mn-ea"/>
                <a:cs typeface="+mn-cs"/>
              </a:rPr>
              <a:t>fopen</a:t>
            </a:r>
            <a:r>
              <a:rPr lang="en-IN" sz="1200" kern="1200" dirty="0" smtClean="0">
                <a:solidFill>
                  <a:schemeClr val="tx1"/>
                </a:solidFill>
                <a:latin typeface="+mn-lt"/>
                <a:ea typeface="+mn-ea"/>
                <a:cs typeface="+mn-cs"/>
              </a:rPr>
              <a:t>()		Creates a new file for use</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		Opens a new existing file for use</a:t>
            </a:r>
            <a:endParaRPr lang="en-IN" dirty="0" smtClean="0"/>
          </a:p>
          <a:p>
            <a:r>
              <a:rPr lang="en-IN" sz="1200" kern="1200" dirty="0" err="1" smtClean="0">
                <a:solidFill>
                  <a:schemeClr val="tx1"/>
                </a:solidFill>
                <a:latin typeface="+mn-lt"/>
                <a:ea typeface="+mn-ea"/>
                <a:cs typeface="+mn-cs"/>
              </a:rPr>
              <a:t>Fclose</a:t>
            </a:r>
            <a:r>
              <a:rPr lang="en-IN" sz="1200" kern="1200" dirty="0" smtClean="0">
                <a:solidFill>
                  <a:schemeClr val="tx1"/>
                </a:solidFill>
                <a:latin typeface="+mn-lt"/>
                <a:ea typeface="+mn-ea"/>
                <a:cs typeface="+mn-cs"/>
              </a:rPr>
              <a:t>		Closes a file which has been opened for use</a:t>
            </a:r>
            <a:endParaRPr lang="en-IN" dirty="0" smtClean="0"/>
          </a:p>
          <a:p>
            <a:r>
              <a:rPr lang="en-IN" sz="1200" kern="1200" dirty="0" err="1" smtClean="0">
                <a:solidFill>
                  <a:schemeClr val="tx1"/>
                </a:solidFill>
                <a:latin typeface="+mn-lt"/>
                <a:ea typeface="+mn-ea"/>
                <a:cs typeface="+mn-cs"/>
              </a:rPr>
              <a:t>getc</a:t>
            </a:r>
            <a:r>
              <a:rPr lang="en-IN" sz="1200" kern="1200" dirty="0" smtClean="0">
                <a:solidFill>
                  <a:schemeClr val="tx1"/>
                </a:solidFill>
                <a:latin typeface="+mn-lt"/>
                <a:ea typeface="+mn-ea"/>
                <a:cs typeface="+mn-cs"/>
              </a:rPr>
              <a:t>()		Reads a character from a file</a:t>
            </a:r>
            <a:endParaRPr lang="en-IN" dirty="0" smtClean="0"/>
          </a:p>
          <a:p>
            <a:r>
              <a:rPr lang="en-IN" sz="1200" kern="1200" dirty="0" err="1" smtClean="0">
                <a:solidFill>
                  <a:schemeClr val="tx1"/>
                </a:solidFill>
                <a:latin typeface="+mn-lt"/>
                <a:ea typeface="+mn-ea"/>
                <a:cs typeface="+mn-cs"/>
              </a:rPr>
              <a:t>putc</a:t>
            </a:r>
            <a:r>
              <a:rPr lang="en-IN" sz="1200" kern="1200" dirty="0" smtClean="0">
                <a:solidFill>
                  <a:schemeClr val="tx1"/>
                </a:solidFill>
                <a:latin typeface="+mn-lt"/>
                <a:ea typeface="+mn-ea"/>
                <a:cs typeface="+mn-cs"/>
              </a:rPr>
              <a:t>()		Writes a character to a file</a:t>
            </a:r>
            <a:endParaRPr lang="en-IN" dirty="0" smtClean="0"/>
          </a:p>
          <a:p>
            <a:r>
              <a:rPr lang="en-IN" sz="1200" kern="1200" dirty="0" err="1" smtClean="0">
                <a:solidFill>
                  <a:schemeClr val="tx1"/>
                </a:solidFill>
                <a:latin typeface="+mn-lt"/>
                <a:ea typeface="+mn-ea"/>
                <a:cs typeface="+mn-cs"/>
              </a:rPr>
              <a:t>fprintf</a:t>
            </a:r>
            <a:r>
              <a:rPr lang="en-IN" sz="1200" kern="1200" dirty="0" smtClean="0">
                <a:solidFill>
                  <a:schemeClr val="tx1"/>
                </a:solidFill>
                <a:latin typeface="+mn-lt"/>
                <a:ea typeface="+mn-ea"/>
                <a:cs typeface="+mn-cs"/>
              </a:rPr>
              <a:t>()		Writes a set of data values to a file</a:t>
            </a:r>
            <a:endParaRPr lang="en-IN" dirty="0" smtClean="0"/>
          </a:p>
          <a:p>
            <a:r>
              <a:rPr lang="en-IN" sz="1200" kern="1200" dirty="0" err="1" smtClean="0">
                <a:solidFill>
                  <a:schemeClr val="tx1"/>
                </a:solidFill>
                <a:latin typeface="+mn-lt"/>
                <a:ea typeface="+mn-ea"/>
                <a:cs typeface="+mn-cs"/>
              </a:rPr>
              <a:t>fscanf</a:t>
            </a:r>
            <a:r>
              <a:rPr lang="en-IN" sz="1200" kern="1200" dirty="0" smtClean="0">
                <a:solidFill>
                  <a:schemeClr val="tx1"/>
                </a:solidFill>
                <a:latin typeface="+mn-lt"/>
                <a:ea typeface="+mn-ea"/>
                <a:cs typeface="+mn-cs"/>
              </a:rPr>
              <a:t>()		Reads a set of data values from a file</a:t>
            </a:r>
            <a:endParaRPr lang="en-IN" dirty="0" smtClean="0"/>
          </a:p>
          <a:p>
            <a:r>
              <a:rPr lang="en-IN" sz="1200" kern="1200" dirty="0" err="1" smtClean="0">
                <a:solidFill>
                  <a:schemeClr val="tx1"/>
                </a:solidFill>
                <a:latin typeface="+mn-lt"/>
                <a:ea typeface="+mn-ea"/>
                <a:cs typeface="+mn-cs"/>
              </a:rPr>
              <a:t>getw</a:t>
            </a:r>
            <a:r>
              <a:rPr lang="en-IN" sz="1200" kern="1200" dirty="0" smtClean="0">
                <a:solidFill>
                  <a:schemeClr val="tx1"/>
                </a:solidFill>
                <a:latin typeface="+mn-lt"/>
                <a:ea typeface="+mn-ea"/>
                <a:cs typeface="+mn-cs"/>
              </a:rPr>
              <a:t>()		Reads a integer from a file</a:t>
            </a:r>
            <a:endParaRPr lang="en-IN" dirty="0" smtClean="0"/>
          </a:p>
          <a:p>
            <a:r>
              <a:rPr lang="en-IN" sz="1200" kern="1200" dirty="0" err="1" smtClean="0">
                <a:solidFill>
                  <a:schemeClr val="tx1"/>
                </a:solidFill>
                <a:latin typeface="+mn-lt"/>
                <a:ea typeface="+mn-ea"/>
                <a:cs typeface="+mn-cs"/>
              </a:rPr>
              <a:t>putw</a:t>
            </a:r>
            <a:r>
              <a:rPr lang="en-IN" sz="1200" kern="1200" dirty="0" smtClean="0">
                <a:solidFill>
                  <a:schemeClr val="tx1"/>
                </a:solidFill>
                <a:latin typeface="+mn-lt"/>
                <a:ea typeface="+mn-ea"/>
                <a:cs typeface="+mn-cs"/>
              </a:rPr>
              <a:t>()		Writes an integer to the file</a:t>
            </a:r>
            <a:endParaRPr lang="en-IN" dirty="0" smtClean="0"/>
          </a:p>
          <a:p>
            <a:r>
              <a:rPr lang="en-IN" sz="1200" kern="1200" dirty="0" err="1" smtClean="0">
                <a:solidFill>
                  <a:schemeClr val="tx1"/>
                </a:solidFill>
                <a:latin typeface="+mn-lt"/>
                <a:ea typeface="+mn-ea"/>
                <a:cs typeface="+mn-cs"/>
              </a:rPr>
              <a:t>fseek</a:t>
            </a:r>
            <a:r>
              <a:rPr lang="en-IN" sz="1200" kern="1200" dirty="0" smtClean="0">
                <a:solidFill>
                  <a:schemeClr val="tx1"/>
                </a:solidFill>
                <a:latin typeface="+mn-lt"/>
                <a:ea typeface="+mn-ea"/>
                <a:cs typeface="+mn-cs"/>
              </a:rPr>
              <a:t>()		Sets the position to a desired point in the file</a:t>
            </a:r>
            <a:endParaRPr lang="en-IN" dirty="0" smtClean="0"/>
          </a:p>
          <a:p>
            <a:r>
              <a:rPr lang="en-IN" sz="1200" kern="1200" dirty="0" err="1" smtClean="0">
                <a:solidFill>
                  <a:schemeClr val="tx1"/>
                </a:solidFill>
                <a:latin typeface="+mn-lt"/>
                <a:ea typeface="+mn-ea"/>
                <a:cs typeface="+mn-cs"/>
              </a:rPr>
              <a:t>ftell</a:t>
            </a:r>
            <a:r>
              <a:rPr lang="en-IN" sz="1200" kern="1200" dirty="0" smtClean="0">
                <a:solidFill>
                  <a:schemeClr val="tx1"/>
                </a:solidFill>
                <a:latin typeface="+mn-lt"/>
                <a:ea typeface="+mn-ea"/>
                <a:cs typeface="+mn-cs"/>
              </a:rPr>
              <a:t>()		Gives the current position in the file</a:t>
            </a:r>
            <a:endParaRPr lang="en-IN" dirty="0" smtClean="0"/>
          </a:p>
          <a:p>
            <a:r>
              <a:rPr lang="en-IN" sz="1200" kern="1200" dirty="0" smtClean="0">
                <a:solidFill>
                  <a:schemeClr val="tx1"/>
                </a:solidFill>
                <a:latin typeface="+mn-lt"/>
                <a:ea typeface="+mn-ea"/>
                <a:cs typeface="+mn-cs"/>
              </a:rPr>
              <a:t>rewind()		Sets the position to the </a:t>
            </a:r>
            <a:r>
              <a:rPr lang="en-IN" sz="1200" kern="1200" dirty="0" err="1" smtClean="0">
                <a:solidFill>
                  <a:schemeClr val="tx1"/>
                </a:solidFill>
                <a:latin typeface="+mn-lt"/>
                <a:ea typeface="+mn-ea"/>
                <a:cs typeface="+mn-cs"/>
              </a:rPr>
              <a:t>begining</a:t>
            </a:r>
            <a:r>
              <a:rPr lang="en-IN" sz="1200" kern="1200" dirty="0" smtClean="0">
                <a:solidFill>
                  <a:schemeClr val="tx1"/>
                </a:solidFill>
                <a:latin typeface="+mn-lt"/>
                <a:ea typeface="+mn-ea"/>
                <a:cs typeface="+mn-cs"/>
              </a:rPr>
              <a:t> of the file</a:t>
            </a:r>
            <a:endParaRPr lang="en-IN" dirty="0" smtClean="0"/>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putc</a:t>
            </a:r>
            <a:r>
              <a:rPr lang="en-US" sz="1200" b="1" i="0" u="none" strike="noStrike" kern="1200" baseline="0" dirty="0" smtClean="0">
                <a:solidFill>
                  <a:schemeClr val="tx1"/>
                </a:solidFill>
                <a:latin typeface="+mn-lt"/>
                <a:ea typeface="+mn-ea"/>
                <a:cs typeface="+mn-cs"/>
              </a:rPr>
              <a:t> function</a:t>
            </a:r>
          </a:p>
          <a:p>
            <a:pPr algn="just"/>
            <a:r>
              <a:rPr lang="en-US" sz="1200" b="0" i="0" u="none" strike="noStrike" kern="1200" baseline="0" dirty="0" smtClean="0">
                <a:solidFill>
                  <a:schemeClr val="tx1"/>
                </a:solidFill>
                <a:latin typeface="+mn-lt"/>
                <a:ea typeface="+mn-ea"/>
                <a:cs typeface="+mn-cs"/>
              </a:rPr>
              <a:t>It outputs one character at a time, the character being the first argument in the parentheses and the file pointer being the second and last argument. Why the designer of C made the pointer first in the </a:t>
            </a:r>
            <a:r>
              <a:rPr lang="en-US" sz="1200" b="0" i="0" u="none" strike="noStrike" kern="1200" baseline="0" dirty="0" err="1" smtClean="0">
                <a:solidFill>
                  <a:schemeClr val="tx1"/>
                </a:solidFill>
                <a:latin typeface="+mn-lt"/>
                <a:ea typeface="+mn-ea"/>
                <a:cs typeface="+mn-cs"/>
              </a:rPr>
              <a:t>fprintf</a:t>
            </a:r>
            <a:r>
              <a:rPr lang="en-US" sz="1200" b="0" i="0" u="none" strike="noStrike" kern="1200" baseline="0" dirty="0" smtClean="0">
                <a:solidFill>
                  <a:schemeClr val="tx1"/>
                </a:solidFill>
                <a:latin typeface="+mn-lt"/>
                <a:ea typeface="+mn-ea"/>
                <a:cs typeface="+mn-cs"/>
              </a:rPr>
              <a:t> function, and last in the </a:t>
            </a:r>
            <a:r>
              <a:rPr lang="en-US" sz="1200" b="0" i="0" u="none" strike="noStrike" kern="1200" baseline="0" dirty="0" err="1" smtClean="0">
                <a:solidFill>
                  <a:schemeClr val="tx1"/>
                </a:solidFill>
                <a:latin typeface="+mn-lt"/>
                <a:ea typeface="+mn-ea"/>
                <a:cs typeface="+mn-cs"/>
              </a:rPr>
              <a:t>putc</a:t>
            </a:r>
            <a:r>
              <a:rPr lang="en-US" sz="1200" b="0" i="0" u="none" strike="noStrike" kern="1200" baseline="0" dirty="0" smtClean="0">
                <a:solidFill>
                  <a:schemeClr val="tx1"/>
                </a:solidFill>
                <a:latin typeface="+mn-lt"/>
                <a:ea typeface="+mn-ea"/>
                <a:cs typeface="+mn-cs"/>
              </a:rPr>
              <a:t> function, is a good question for which there may be no answer. It seems like this would have been a good place to have used some consistency.</a:t>
            </a:r>
          </a:p>
          <a:p>
            <a:pPr algn="just"/>
            <a:endParaRPr lang="en-US" sz="1200" b="0" i="0" u="none" strike="noStrike" kern="1200" baseline="0" dirty="0" smtClean="0">
              <a:solidFill>
                <a:schemeClr val="tx1"/>
              </a:solidFill>
              <a:latin typeface="+mn-lt"/>
              <a:ea typeface="+mn-ea"/>
              <a:cs typeface="+mn-cs"/>
            </a:endParaRPr>
          </a:p>
          <a:p>
            <a:pPr algn="just"/>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getc</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putc</a:t>
            </a:r>
            <a:r>
              <a:rPr lang="en-US" sz="1200" b="0" i="0" kern="1200" dirty="0" smtClean="0">
                <a:solidFill>
                  <a:schemeClr val="tx1"/>
                </a:solidFill>
                <a:effectLst/>
                <a:latin typeface="+mn-lt"/>
                <a:ea typeface="+mn-ea"/>
                <a:cs typeface="+mn-cs"/>
              </a:rPr>
              <a:t> functions are analogous to </a:t>
            </a:r>
            <a:r>
              <a:rPr lang="en-US" sz="1200" b="0" i="0" kern="1200" dirty="0" err="1" smtClean="0">
                <a:solidFill>
                  <a:schemeClr val="tx1"/>
                </a:solidFill>
                <a:effectLst/>
                <a:latin typeface="+mn-lt"/>
                <a:ea typeface="+mn-ea"/>
                <a:cs typeface="+mn-cs"/>
              </a:rPr>
              <a:t>getchar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putchar</a:t>
            </a:r>
            <a:r>
              <a:rPr lang="en-US" sz="1200" b="0" i="0" kern="1200" dirty="0" smtClean="0">
                <a:solidFill>
                  <a:schemeClr val="tx1"/>
                </a:solidFill>
                <a:effectLst/>
                <a:latin typeface="+mn-lt"/>
                <a:ea typeface="+mn-ea"/>
                <a:cs typeface="+mn-cs"/>
              </a:rPr>
              <a:t> functions and handle one character at a time. The </a:t>
            </a:r>
            <a:r>
              <a:rPr lang="en-US" sz="1200" b="0" i="0" kern="1200" dirty="0" err="1" smtClean="0">
                <a:solidFill>
                  <a:schemeClr val="tx1"/>
                </a:solidFill>
                <a:effectLst/>
                <a:latin typeface="+mn-lt"/>
                <a:ea typeface="+mn-ea"/>
                <a:cs typeface="+mn-cs"/>
              </a:rPr>
              <a:t>putc</a:t>
            </a:r>
            <a:r>
              <a:rPr lang="en-US" sz="1200" b="0" i="0" kern="1200" dirty="0" smtClean="0">
                <a:solidFill>
                  <a:schemeClr val="tx1"/>
                </a:solidFill>
                <a:effectLst/>
                <a:latin typeface="+mn-lt"/>
                <a:ea typeface="+mn-ea"/>
                <a:cs typeface="+mn-cs"/>
              </a:rPr>
              <a:t> function writes the character contained in character variable c to the file associated with the pointer fp1. ex </a:t>
            </a:r>
            <a:r>
              <a:rPr lang="en-US" sz="1200" b="0" i="0" kern="1200" dirty="0" err="1" smtClean="0">
                <a:solidFill>
                  <a:schemeClr val="tx1"/>
                </a:solidFill>
                <a:effectLst/>
                <a:latin typeface="+mn-lt"/>
                <a:ea typeface="+mn-ea"/>
                <a:cs typeface="+mn-cs"/>
              </a:rPr>
              <a:t>putc</a:t>
            </a:r>
            <a:r>
              <a:rPr lang="en-US" sz="1200" b="0" i="0" kern="1200" dirty="0" smtClean="0">
                <a:solidFill>
                  <a:schemeClr val="tx1"/>
                </a:solidFill>
                <a:effectLst/>
                <a:latin typeface="+mn-lt"/>
                <a:ea typeface="+mn-ea"/>
                <a:cs typeface="+mn-cs"/>
              </a:rPr>
              <a:t>(c,fp1); similarly </a:t>
            </a:r>
            <a:r>
              <a:rPr lang="en-US" sz="1200" b="0" i="0" kern="1200" dirty="0" err="1" smtClean="0">
                <a:solidFill>
                  <a:schemeClr val="tx1"/>
                </a:solidFill>
                <a:effectLst/>
                <a:latin typeface="+mn-lt"/>
                <a:ea typeface="+mn-ea"/>
                <a:cs typeface="+mn-cs"/>
              </a:rPr>
              <a:t>getc</a:t>
            </a:r>
            <a:r>
              <a:rPr lang="en-US" sz="1200" b="0" i="0" kern="1200" dirty="0" smtClean="0">
                <a:solidFill>
                  <a:schemeClr val="tx1"/>
                </a:solidFill>
                <a:effectLst/>
                <a:latin typeface="+mn-lt"/>
                <a:ea typeface="+mn-ea"/>
                <a:cs typeface="+mn-cs"/>
              </a:rPr>
              <a:t> function is used to read a character from a file that has been open in read mode. c=</a:t>
            </a:r>
            <a:r>
              <a:rPr lang="en-US" sz="1200" b="0" i="0" kern="1200" dirty="0" err="1" smtClean="0">
                <a:solidFill>
                  <a:schemeClr val="tx1"/>
                </a:solidFill>
                <a:effectLst/>
                <a:latin typeface="+mn-lt"/>
                <a:ea typeface="+mn-ea"/>
                <a:cs typeface="+mn-cs"/>
              </a:rPr>
              <a:t>getc</a:t>
            </a:r>
            <a:r>
              <a:rPr lang="en-US" sz="1200" b="0" i="0" kern="1200" dirty="0" smtClean="0">
                <a:solidFill>
                  <a:schemeClr val="tx1"/>
                </a:solidFill>
                <a:effectLst/>
                <a:latin typeface="+mn-lt"/>
                <a:ea typeface="+mn-ea"/>
                <a:cs typeface="+mn-cs"/>
              </a:rPr>
              <a:t>(fp2).</a:t>
            </a:r>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14</a:t>
            </a:fld>
            <a:endParaRPr lang="en-US"/>
          </a:p>
        </p:txBody>
      </p:sp>
    </p:spTree>
    <p:extLst>
      <p:ext uri="{BB962C8B-B14F-4D97-AF65-F5344CB8AC3E}">
        <p14:creationId xmlns:p14="http://schemas.microsoft.com/office/powerpoint/2010/main" xmlns="" val="468100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Outputting to the file</a:t>
            </a:r>
          </a:p>
          <a:p>
            <a:r>
              <a:rPr lang="en-US" sz="1200" b="0" i="0" u="none" strike="noStrike" kern="1200" baseline="0" dirty="0" smtClean="0">
                <a:solidFill>
                  <a:schemeClr val="tx1"/>
                </a:solidFill>
                <a:latin typeface="+mn-lt"/>
                <a:ea typeface="+mn-ea"/>
                <a:cs typeface="+mn-cs"/>
              </a:rPr>
              <a:t>The job of actually outputting to the file is nearly identical to the outputting we have already done to the standard output device. The only real differences are the new function names and the addition of the file pointer as one of the function arguments.</a:t>
            </a:r>
          </a:p>
          <a:p>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15</a:t>
            </a:fld>
            <a:endParaRPr lang="en-US"/>
          </a:p>
        </p:txBody>
      </p:sp>
    </p:spTree>
    <p:extLst>
      <p:ext uri="{BB962C8B-B14F-4D97-AF65-F5344CB8AC3E}">
        <p14:creationId xmlns:p14="http://schemas.microsoft.com/office/powerpoint/2010/main" xmlns="" val="2956705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getw</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putw</a:t>
            </a:r>
            <a:r>
              <a:rPr lang="en-US" sz="1200" b="1" i="0" kern="1200" dirty="0" smtClean="0">
                <a:solidFill>
                  <a:schemeClr val="tx1"/>
                </a:solidFill>
                <a:effectLst/>
                <a:latin typeface="+mn-lt"/>
                <a:ea typeface="+mn-ea"/>
                <a:cs typeface="+mn-cs"/>
              </a:rPr>
              <a:t> functions:</a:t>
            </a:r>
          </a:p>
          <a:p>
            <a:r>
              <a:rPr lang="en-US" sz="1200" b="0" i="0" kern="1200" dirty="0" smtClean="0">
                <a:solidFill>
                  <a:schemeClr val="tx1"/>
                </a:solidFill>
                <a:effectLst/>
                <a:latin typeface="+mn-lt"/>
                <a:ea typeface="+mn-ea"/>
                <a:cs typeface="+mn-cs"/>
              </a:rPr>
              <a:t>These are integer-oriented functions. They are similar to get c and </a:t>
            </a:r>
            <a:r>
              <a:rPr lang="en-US" sz="1200" b="0" i="0" kern="1200" dirty="0" err="1" smtClean="0">
                <a:solidFill>
                  <a:schemeClr val="tx1"/>
                </a:solidFill>
                <a:effectLst/>
                <a:latin typeface="+mn-lt"/>
                <a:ea typeface="+mn-ea"/>
                <a:cs typeface="+mn-cs"/>
              </a:rPr>
              <a:t>putc</a:t>
            </a:r>
            <a:r>
              <a:rPr lang="en-US" sz="1200" b="0" i="0" kern="1200" dirty="0" smtClean="0">
                <a:solidFill>
                  <a:schemeClr val="tx1"/>
                </a:solidFill>
                <a:effectLst/>
                <a:latin typeface="+mn-lt"/>
                <a:ea typeface="+mn-ea"/>
                <a:cs typeface="+mn-cs"/>
              </a:rPr>
              <a:t> functions and are used to read and write integer values. These functions would be </a:t>
            </a:r>
            <a:r>
              <a:rPr lang="en-US" sz="1200" b="0" i="0" kern="1200" dirty="0" err="1" smtClean="0">
                <a:solidFill>
                  <a:schemeClr val="tx1"/>
                </a:solidFill>
                <a:effectLst/>
                <a:latin typeface="+mn-lt"/>
                <a:ea typeface="+mn-ea"/>
                <a:cs typeface="+mn-cs"/>
              </a:rPr>
              <a:t>usefull</a:t>
            </a:r>
            <a:r>
              <a:rPr lang="en-US" sz="1200" b="0" i="0" kern="1200" dirty="0" smtClean="0">
                <a:solidFill>
                  <a:schemeClr val="tx1"/>
                </a:solidFill>
                <a:effectLst/>
                <a:latin typeface="+mn-lt"/>
                <a:ea typeface="+mn-ea"/>
                <a:cs typeface="+mn-cs"/>
              </a:rPr>
              <a:t> when we deal with only integer data. The general forms of </a:t>
            </a:r>
            <a:r>
              <a:rPr lang="en-US" sz="1200" b="0" i="0" kern="1200" dirty="0" err="1" smtClean="0">
                <a:solidFill>
                  <a:schemeClr val="tx1"/>
                </a:solidFill>
                <a:effectLst/>
                <a:latin typeface="+mn-lt"/>
                <a:ea typeface="+mn-ea"/>
                <a:cs typeface="+mn-cs"/>
              </a:rPr>
              <a:t>getw</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putw</a:t>
            </a:r>
            <a:r>
              <a:rPr lang="en-US" sz="1200" b="0" i="0" kern="1200" dirty="0" smtClean="0">
                <a:solidFill>
                  <a:schemeClr val="tx1"/>
                </a:solidFill>
                <a:effectLst/>
                <a:latin typeface="+mn-lt"/>
                <a:ea typeface="+mn-ea"/>
                <a:cs typeface="+mn-cs"/>
              </a:rPr>
              <a:t> are: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putw</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integer,fp</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getw</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fp</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/*Example program for using </a:t>
            </a:r>
            <a:r>
              <a:rPr lang="en-US" sz="1200" b="0" i="0" kern="1200" dirty="0" err="1" smtClean="0">
                <a:solidFill>
                  <a:schemeClr val="tx1"/>
                </a:solidFill>
                <a:effectLst/>
                <a:latin typeface="+mn-lt"/>
                <a:ea typeface="+mn-ea"/>
                <a:cs typeface="+mn-cs"/>
              </a:rPr>
              <a:t>getw</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putw</a:t>
            </a:r>
            <a:r>
              <a:rPr lang="en-US" sz="1200" b="0" i="0" kern="1200" dirty="0" smtClean="0">
                <a:solidFill>
                  <a:schemeClr val="tx1"/>
                </a:solidFill>
                <a:effectLst/>
                <a:latin typeface="+mn-lt"/>
                <a:ea typeface="+mn-ea"/>
                <a:cs typeface="+mn-cs"/>
              </a:rPr>
              <a:t> functions*/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#include&lt; </a:t>
            </a:r>
            <a:r>
              <a:rPr lang="en-US" sz="1200" b="0" i="0" kern="1200" dirty="0" err="1" smtClean="0">
                <a:solidFill>
                  <a:schemeClr val="tx1"/>
                </a:solidFill>
                <a:effectLst/>
                <a:latin typeface="+mn-lt"/>
                <a:ea typeface="+mn-ea"/>
                <a:cs typeface="+mn-cs"/>
              </a:rPr>
              <a:t>stdio.h</a:t>
            </a:r>
            <a:r>
              <a:rPr lang="en-US" sz="1200" b="0" i="0" kern="1200" dirty="0" smtClean="0">
                <a:solidFill>
                  <a:schemeClr val="tx1"/>
                </a:solidFill>
                <a:effectLst/>
                <a:latin typeface="+mn-lt"/>
                <a:ea typeface="+mn-ea"/>
                <a:cs typeface="+mn-cs"/>
              </a:rPr>
              <a:t> &gt;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main()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FILE *f1,*f2,*f3;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number I;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printf</a:t>
            </a:r>
            <a:r>
              <a:rPr lang="en-US" sz="1200" b="0" i="0" kern="1200" dirty="0" smtClean="0">
                <a:solidFill>
                  <a:schemeClr val="tx1"/>
                </a:solidFill>
                <a:effectLst/>
                <a:latin typeface="+mn-lt"/>
                <a:ea typeface="+mn-ea"/>
                <a:cs typeface="+mn-cs"/>
              </a:rPr>
              <a:t>(“Contents of the data </a:t>
            </a:r>
            <a:r>
              <a:rPr lang="en-US" sz="1200" b="0" i="0" kern="1200" dirty="0" err="1" smtClean="0">
                <a:solidFill>
                  <a:schemeClr val="tx1"/>
                </a:solidFill>
                <a:effectLst/>
                <a:latin typeface="+mn-lt"/>
                <a:ea typeface="+mn-ea"/>
                <a:cs typeface="+mn-cs"/>
              </a:rPr>
              <a:t>filenn</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f1=</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(“DATA”,”W”);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for(I=1;I&lt; 30;I++)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scanf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d”,&amp;number</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if(number==-1)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break;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putw</a:t>
            </a:r>
            <a:r>
              <a:rPr lang="en-US" sz="1200" b="0" i="0" kern="1200" dirty="0" smtClean="0">
                <a:solidFill>
                  <a:schemeClr val="tx1"/>
                </a:solidFill>
                <a:effectLst/>
                <a:latin typeface="+mn-lt"/>
                <a:ea typeface="+mn-ea"/>
                <a:cs typeface="+mn-cs"/>
              </a:rPr>
              <a:t>(number,f1);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(f1);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f1=</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DATA”,”r</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f2=</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ODD”,”w</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f3=</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EVEN”,”w</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while((number=</a:t>
            </a:r>
            <a:r>
              <a:rPr lang="en-US" sz="1200" b="0" i="0" kern="1200" dirty="0" err="1" smtClean="0">
                <a:solidFill>
                  <a:schemeClr val="tx1"/>
                </a:solidFill>
                <a:effectLst/>
                <a:latin typeface="+mn-lt"/>
                <a:ea typeface="+mn-ea"/>
                <a:cs typeface="+mn-cs"/>
              </a:rPr>
              <a:t>getw</a:t>
            </a:r>
            <a:r>
              <a:rPr lang="en-US" sz="1200" b="0" i="0" kern="1200" dirty="0" smtClean="0">
                <a:solidFill>
                  <a:schemeClr val="tx1"/>
                </a:solidFill>
                <a:effectLst/>
                <a:latin typeface="+mn-lt"/>
                <a:ea typeface="+mn-ea"/>
                <a:cs typeface="+mn-cs"/>
              </a:rPr>
              <a:t>(f1))!=EOF)/* Read from data file*/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if(number%2==0)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putw</a:t>
            </a:r>
            <a:r>
              <a:rPr lang="en-US" sz="1200" b="0" i="0" kern="1200" dirty="0" smtClean="0">
                <a:solidFill>
                  <a:schemeClr val="tx1"/>
                </a:solidFill>
                <a:effectLst/>
                <a:latin typeface="+mn-lt"/>
                <a:ea typeface="+mn-ea"/>
                <a:cs typeface="+mn-cs"/>
              </a:rPr>
              <a:t>(number,f3);/*Write to even file*/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else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putw</a:t>
            </a:r>
            <a:r>
              <a:rPr lang="en-US" sz="1200" b="0" i="0" kern="1200" dirty="0" smtClean="0">
                <a:solidFill>
                  <a:schemeClr val="tx1"/>
                </a:solidFill>
                <a:effectLst/>
                <a:latin typeface="+mn-lt"/>
                <a:ea typeface="+mn-ea"/>
                <a:cs typeface="+mn-cs"/>
              </a:rPr>
              <a:t>(number,f2);/*write to odd file*/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(f1);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(f2);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(f3);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f2=</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ODD”,”r</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f3=</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EVEN”,”r</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printf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nnContents</a:t>
            </a:r>
            <a:r>
              <a:rPr lang="en-US" sz="1200" b="0" i="0" kern="1200" dirty="0" smtClean="0">
                <a:solidFill>
                  <a:schemeClr val="tx1"/>
                </a:solidFill>
                <a:effectLst/>
                <a:latin typeface="+mn-lt"/>
                <a:ea typeface="+mn-ea"/>
                <a:cs typeface="+mn-cs"/>
              </a:rPr>
              <a:t> of the odd </a:t>
            </a:r>
            <a:r>
              <a:rPr lang="en-US" sz="1200" b="0" i="0" kern="1200" dirty="0" err="1" smtClean="0">
                <a:solidFill>
                  <a:schemeClr val="tx1"/>
                </a:solidFill>
                <a:effectLst/>
                <a:latin typeface="+mn-lt"/>
                <a:ea typeface="+mn-ea"/>
                <a:cs typeface="+mn-cs"/>
              </a:rPr>
              <a:t>filenn</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while(number=</a:t>
            </a:r>
            <a:r>
              <a:rPr lang="en-US" sz="1200" b="0" i="0" kern="1200" dirty="0" err="1" smtClean="0">
                <a:solidFill>
                  <a:schemeClr val="tx1"/>
                </a:solidFill>
                <a:effectLst/>
                <a:latin typeface="+mn-lt"/>
                <a:ea typeface="+mn-ea"/>
                <a:cs typeface="+mn-cs"/>
              </a:rPr>
              <a:t>getw</a:t>
            </a:r>
            <a:r>
              <a:rPr lang="en-US" sz="1200" b="0" i="0" kern="1200" dirty="0" smtClean="0">
                <a:solidFill>
                  <a:schemeClr val="tx1"/>
                </a:solidFill>
                <a:effectLst/>
                <a:latin typeface="+mn-lt"/>
                <a:ea typeface="+mn-ea"/>
                <a:cs typeface="+mn-cs"/>
              </a:rPr>
              <a:t>(f2))!=EOF)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printf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d%d</a:t>
            </a:r>
            <a:r>
              <a:rPr lang="en-US" sz="1200" b="0" i="0" kern="1200" dirty="0" smtClean="0">
                <a:solidFill>
                  <a:schemeClr val="tx1"/>
                </a:solidFill>
                <a:effectLst/>
                <a:latin typeface="+mn-lt"/>
                <a:ea typeface="+mn-ea"/>
                <a:cs typeface="+mn-cs"/>
              </a:rPr>
              <a:t>”,number);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printf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nnContents</a:t>
            </a:r>
            <a:r>
              <a:rPr lang="en-US" sz="1200" b="0" i="0" kern="1200" dirty="0" smtClean="0">
                <a:solidFill>
                  <a:schemeClr val="tx1"/>
                </a:solidFill>
                <a:effectLst/>
                <a:latin typeface="+mn-lt"/>
                <a:ea typeface="+mn-ea"/>
                <a:cs typeface="+mn-cs"/>
              </a:rPr>
              <a:t> of the even file”);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while(number=</a:t>
            </a:r>
            <a:r>
              <a:rPr lang="en-US" sz="1200" b="0" i="0" kern="1200" dirty="0" err="1" smtClean="0">
                <a:solidFill>
                  <a:schemeClr val="tx1"/>
                </a:solidFill>
                <a:effectLst/>
                <a:latin typeface="+mn-lt"/>
                <a:ea typeface="+mn-ea"/>
                <a:cs typeface="+mn-cs"/>
              </a:rPr>
              <a:t>getw</a:t>
            </a:r>
            <a:r>
              <a:rPr lang="en-US" sz="1200" b="0" i="0" kern="1200" dirty="0" smtClean="0">
                <a:solidFill>
                  <a:schemeClr val="tx1"/>
                </a:solidFill>
                <a:effectLst/>
                <a:latin typeface="+mn-lt"/>
                <a:ea typeface="+mn-ea"/>
                <a:cs typeface="+mn-cs"/>
              </a:rPr>
              <a:t>(f3))!=EOF)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printf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d”,number</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(f2);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(f3);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16</a:t>
            </a:fld>
            <a:endParaRPr lang="en-US"/>
          </a:p>
        </p:txBody>
      </p:sp>
    </p:spTree>
    <p:extLst>
      <p:ext uri="{BB962C8B-B14F-4D97-AF65-F5344CB8AC3E}">
        <p14:creationId xmlns:p14="http://schemas.microsoft.com/office/powerpoint/2010/main" xmlns="" val="210633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chapter, we will discuss about files which are very important for storing information permanently. We store information in files for many purposes, like data processing by our programs</a:t>
            </a:r>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2</a:t>
            </a:fld>
            <a:endParaRPr lang="en-US"/>
          </a:p>
        </p:txBody>
      </p:sp>
    </p:spTree>
    <p:extLst>
      <p:ext uri="{BB962C8B-B14F-4D97-AF65-F5344CB8AC3E}">
        <p14:creationId xmlns:p14="http://schemas.microsoft.com/office/powerpoint/2010/main" xmlns="" val="90163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r>
              <a:rPr lang="en-IN" dirty="0" smtClean="0"/>
              <a:t>Abstractly, a file is a collection of bytes stored on a secondary storage</a:t>
            </a:r>
            <a:r>
              <a:rPr lang="en-IN" baseline="0" dirty="0" smtClean="0"/>
              <a:t> </a:t>
            </a:r>
            <a:r>
              <a:rPr lang="en-IN" dirty="0" smtClean="0"/>
              <a:t>device, which is generally a disk of some kind. The collection of bytes</a:t>
            </a:r>
            <a:r>
              <a:rPr lang="en-IN" baseline="0" dirty="0" smtClean="0"/>
              <a:t> m</a:t>
            </a:r>
            <a:r>
              <a:rPr lang="en-IN" dirty="0" smtClean="0"/>
              <a:t>ay be interpreted, for example, as characters, words, lines, paragraphs and pages from a textual document; fields and records belonging to a database; or pixels from a graphical image. The meaning attached to a particular file is determined entirely by the data structures and operations used by a program to process the file. It is conceivable (and it sometimes happens) that a graphics file will be read and displayed by a program designed to process textual data. The result is that no meaningful output occurs (probably) and this is to be expected.</a:t>
            </a:r>
          </a:p>
          <a:p>
            <a:pPr algn="just"/>
            <a:endParaRPr lang="en-IN" dirty="0" smtClean="0"/>
          </a:p>
          <a:p>
            <a:pPr algn="just"/>
            <a:r>
              <a:rPr lang="en-IN" dirty="0" smtClean="0"/>
              <a:t>All files, irrespective of the data they contain or the methods used to</a:t>
            </a:r>
            <a:r>
              <a:rPr lang="en-IN" baseline="0" dirty="0" smtClean="0"/>
              <a:t> </a:t>
            </a:r>
            <a:r>
              <a:rPr lang="en-IN" dirty="0" smtClean="0"/>
              <a:t>process them, have certain important properties. They have a name. They must be opened and closed. They can be written to, or read from, or appended to. Conceptually, until a file is opened nothing can be done to it. When it is opened, we may have access to it at its beginning or end. To prevent accidental misuse, we must tell the system which of the three activities (reading, writing, or appending) we will be performing on it. When we are finished using the file, we must close it. If the file is not closed the operating system cannot finish updating its own housekeeping records and data in the file may be lost. </a:t>
            </a:r>
          </a:p>
          <a:p>
            <a:pPr algn="just"/>
            <a:endParaRPr lang="en-IN" dirty="0" smtClean="0"/>
          </a:p>
          <a:p>
            <a:pPr algn="just"/>
            <a:r>
              <a:rPr lang="en-US" dirty="0" smtClean="0"/>
              <a:t>Essentially there are two kinds of files that programmers deal with text files and binary files. These two classes of files will be discussed in the following sections.</a:t>
            </a:r>
          </a:p>
          <a:p>
            <a:pPr algn="just"/>
            <a:r>
              <a:rPr lang="en-US" b="1" dirty="0" smtClean="0"/>
              <a:t>ASCII Text files</a:t>
            </a:r>
          </a:p>
          <a:p>
            <a:pPr algn="just"/>
            <a:r>
              <a:rPr lang="en-US" dirty="0" smtClean="0"/>
              <a:t>A text file can be a stream of characters that a computer can process sequentially. It is not only processed sequentially but only in forward direction. For this reason a text file is usually opened for only one kind of operation (reading, writing, or appending) at any given time.</a:t>
            </a:r>
          </a:p>
          <a:p>
            <a:pPr algn="just"/>
            <a:r>
              <a:rPr lang="en-US" dirty="0" smtClean="0"/>
              <a:t>Similarly, since text files only process characters, they can only read or write data one character at a time. (In C Programming Language, Functions are provided that deal with lines of text, but these still essentially process data one character at a time.) A text stream in C is a special kind of file. Depending on the requirements of the operating system, newline characters may be converted to or from carriage-return/linefeed combinations depending on whether data is being written to, or read from, the file. Other character conversions may also occur to satisfy the storage requirements of the operating system. These translations occur transparently and they occur because the programmer has </a:t>
            </a:r>
            <a:r>
              <a:rPr lang="en-US" dirty="0" err="1" smtClean="0"/>
              <a:t>signalled</a:t>
            </a:r>
            <a:r>
              <a:rPr lang="en-US" dirty="0" smtClean="0"/>
              <a:t> the intention to process a text file.</a:t>
            </a:r>
          </a:p>
          <a:p>
            <a:pPr algn="just"/>
            <a:r>
              <a:rPr lang="en-US" b="1" dirty="0" smtClean="0"/>
              <a:t>Binary files</a:t>
            </a:r>
          </a:p>
          <a:p>
            <a:pPr algn="just"/>
            <a:r>
              <a:rPr lang="en-US" dirty="0" smtClean="0"/>
              <a:t>A binary file is no different to a text file. It is a collection of bytes. In C Programming Language a byte and a character are equivalent. Hence a binary file is also referred to as a character stream, but there are two essential differences.</a:t>
            </a:r>
          </a:p>
          <a:p>
            <a:pPr algn="just"/>
            <a:r>
              <a:rPr lang="en-US" dirty="0" smtClean="0"/>
              <a:t>No special processing of the data occurs and each byte of data is transferred to or from the disk unprocessed.</a:t>
            </a:r>
          </a:p>
          <a:p>
            <a:pPr algn="just"/>
            <a:r>
              <a:rPr lang="en-US" dirty="0" smtClean="0"/>
              <a:t>C Programming Language places no constructs on the file, and it may be read from, or written to, in any manner chosen by the programmer.</a:t>
            </a:r>
          </a:p>
          <a:p>
            <a:pPr algn="just"/>
            <a:r>
              <a:rPr lang="en-US" dirty="0" smtClean="0"/>
              <a:t>Binary files can be either processed sequentially or, depending on the needs of the application, they can be processed using random access techniques. In C Programming Language, processing a file using random access techniques involves moving the current file position to an appropriate place in the file before reading or writing data. This indicates a second characteristic of binary files.</a:t>
            </a:r>
            <a:br>
              <a:rPr lang="en-US" dirty="0" smtClean="0"/>
            </a:br>
            <a:r>
              <a:rPr lang="en-US" dirty="0" smtClean="0"/>
              <a:t>They a generally processed using read and write operations simultaneously.</a:t>
            </a:r>
          </a:p>
          <a:p>
            <a:pPr algn="just"/>
            <a:r>
              <a:rPr lang="en-US" dirty="0" smtClean="0"/>
              <a:t>For example, a database file will be created and processed as a binary file. A record update operation will involve locating the appropriate record, reading the record into memory, modifying it in some way, and finally writing the record back to disk at its appropriate location in the file. These kinds of operations are common to many binary files, but are rarely found in applications that process text files.</a:t>
            </a:r>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IN" sz="1200" b="0" i="0" kern="1200" dirty="0" smtClean="0">
                <a:solidFill>
                  <a:schemeClr val="tx1"/>
                </a:solidFill>
                <a:latin typeface="+mn-lt"/>
                <a:ea typeface="+mn-ea"/>
                <a:cs typeface="+mn-cs"/>
              </a:rPr>
              <a:t>C supports a number of functions that have the ability to perform basic file operations, which include: </a:t>
            </a:r>
          </a:p>
          <a:p>
            <a:pPr algn="l"/>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1. Naming a file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2. Opening a file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3. Reading from a file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4. Writing data into a file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5. Closing a file</a:t>
            </a:r>
          </a:p>
          <a:p>
            <a:pPr algn="l"/>
            <a:endParaRPr lang="en-IN" sz="1200" b="0" i="0" kern="1200" dirty="0" smtClean="0">
              <a:solidFill>
                <a:schemeClr val="tx1"/>
              </a:solidFill>
              <a:latin typeface="+mn-lt"/>
              <a:ea typeface="+mn-ea"/>
              <a:cs typeface="+mn-cs"/>
            </a:endParaRPr>
          </a:p>
          <a:p>
            <a:pPr algn="just"/>
            <a:r>
              <a:rPr lang="en-IN" sz="1200" b="0" i="0" kern="1200" dirty="0" smtClean="0">
                <a:solidFill>
                  <a:schemeClr val="tx1"/>
                </a:solidFill>
                <a:latin typeface="+mn-lt"/>
                <a:ea typeface="+mn-ea"/>
                <a:cs typeface="+mn-cs"/>
              </a:rPr>
              <a:t>Real life situations involve large volume of data and in such cases, the console oriented I/O operations pose two major problems</a:t>
            </a:r>
            <a:r>
              <a:rPr lang="en-IN" sz="1200" b="0" i="0" kern="1200" baseline="0" dirty="0" smtClean="0">
                <a:solidFill>
                  <a:schemeClr val="tx1"/>
                </a:solidFill>
                <a:latin typeface="+mn-lt"/>
                <a:ea typeface="+mn-ea"/>
                <a:cs typeface="+mn-cs"/>
              </a:rPr>
              <a:t> </a:t>
            </a:r>
            <a:r>
              <a:rPr lang="en-IN" sz="1200" b="0" i="0" kern="1200" dirty="0" smtClean="0">
                <a:solidFill>
                  <a:schemeClr val="tx1"/>
                </a:solidFill>
                <a:latin typeface="+mn-lt"/>
                <a:ea typeface="+mn-ea"/>
                <a:cs typeface="+mn-cs"/>
              </a:rPr>
              <a:t>It becomes cumbersome and time consuming to handle large volumes of data through terminals. The entire data is lost when either the program is terminated or computer is turned off therefore it is necessary to have more flexible approach where data can be stored on the disks and read whenever necessary, without destroying the data. This method employs the concept of files to store data.</a:t>
            </a:r>
          </a:p>
          <a:p>
            <a:pPr algn="just"/>
            <a:endParaRPr lang="en-IN"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t>What is a File?</a:t>
            </a:r>
          </a:p>
          <a:p>
            <a:pPr algn="just"/>
            <a:r>
              <a:rPr lang="en-US" dirty="0" smtClean="0"/>
              <a:t>Abstractly, a file is a collection of bytes stored on a secondary storage device, which is generally a disk of some kind. The collection of bytes may be interpreted, for example, as characters, words, lines, paragraphs and pages from a textual document; fields and records belonging to a database; or pixels from a graphical image. The meaning attached to a particular file is determined entirely by the data structures and operations used by a program to process the file. It is conceivable (and it sometimes happens) that a graphics file will be read and displayed by a program designed to process textual data. The result is that no meaningful output occurs (probably) and this is to be expected. A file is simply a machine decipherable storage media where programs and data are stored for machine usage.</a:t>
            </a:r>
          </a:p>
          <a:p>
            <a:pPr algn="just"/>
            <a:r>
              <a:rPr lang="en-US" dirty="0" smtClean="0"/>
              <a:t>Essentially there are two kinds of files that programmers deal with text files and binary files. These two classes of files will be discussed in the following sections.</a:t>
            </a:r>
          </a:p>
          <a:p>
            <a:pPr algn="just"/>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5</a:t>
            </a:fld>
            <a:endParaRPr lang="en-US"/>
          </a:p>
        </p:txBody>
      </p:sp>
    </p:spTree>
    <p:extLst>
      <p:ext uri="{BB962C8B-B14F-4D97-AF65-F5344CB8AC3E}">
        <p14:creationId xmlns:p14="http://schemas.microsoft.com/office/powerpoint/2010/main" xmlns="" val="8597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just"/>
            <a:r>
              <a:rPr lang="en-IN" sz="1200" b="0" i="0" kern="1200" dirty="0" smtClean="0">
                <a:solidFill>
                  <a:schemeClr val="tx1"/>
                </a:solidFill>
                <a:latin typeface="+mn-lt"/>
                <a:ea typeface="+mn-ea"/>
                <a:cs typeface="+mn-cs"/>
              </a:rPr>
              <a:t>If we want to store data in a file into the secondary memory, we must specify certain things about the file to the operating system. They include the </a:t>
            </a:r>
            <a:r>
              <a:rPr lang="en-IN" sz="1200" b="0" i="0" kern="1200" dirty="0" err="1" smtClean="0">
                <a:solidFill>
                  <a:schemeClr val="tx1"/>
                </a:solidFill>
                <a:latin typeface="+mn-lt"/>
                <a:ea typeface="+mn-ea"/>
                <a:cs typeface="+mn-cs"/>
              </a:rPr>
              <a:t>fielname</a:t>
            </a:r>
            <a:r>
              <a:rPr lang="en-IN" sz="1200" b="0" i="0" kern="1200" dirty="0" smtClean="0">
                <a:solidFill>
                  <a:schemeClr val="tx1"/>
                </a:solidFill>
                <a:latin typeface="+mn-lt"/>
                <a:ea typeface="+mn-ea"/>
                <a:cs typeface="+mn-cs"/>
              </a:rPr>
              <a:t>, data structure, purpose.</a:t>
            </a:r>
          </a:p>
          <a:p>
            <a:pPr algn="just"/>
            <a:r>
              <a:rPr lang="en-IN" sz="1200" b="0" i="0" kern="1200" dirty="0" smtClean="0">
                <a:solidFill>
                  <a:schemeClr val="tx1"/>
                </a:solidFill>
                <a:latin typeface="+mn-lt"/>
                <a:ea typeface="+mn-ea"/>
                <a:cs typeface="+mn-cs"/>
              </a:rPr>
              <a:t>The general format of the function used for opening a file is</a:t>
            </a:r>
          </a:p>
          <a:p>
            <a:pPr algn="l"/>
            <a:r>
              <a:rPr lang="en-IN" sz="1200" b="0" i="0" kern="1200" dirty="0" smtClean="0">
                <a:solidFill>
                  <a:schemeClr val="tx1"/>
                </a:solidFill>
                <a:latin typeface="+mn-lt"/>
                <a:ea typeface="+mn-ea"/>
                <a:cs typeface="+mn-cs"/>
              </a:rPr>
              <a:t>FILE *</a:t>
            </a:r>
            <a:r>
              <a:rPr lang="en-IN" sz="1200" b="0" i="0" kern="1200" dirty="0" err="1" smtClean="0">
                <a:solidFill>
                  <a:schemeClr val="tx1"/>
                </a:solidFill>
                <a:latin typeface="+mn-lt"/>
                <a:ea typeface="+mn-ea"/>
                <a:cs typeface="+mn-cs"/>
              </a:rPr>
              <a:t>fp</a:t>
            </a:r>
            <a:r>
              <a:rPr lang="en-IN" sz="1200" b="0" i="0" kern="1200" dirty="0" smtClean="0">
                <a:solidFill>
                  <a:schemeClr val="tx1"/>
                </a:solidFill>
                <a:latin typeface="+mn-lt"/>
                <a:ea typeface="+mn-ea"/>
                <a:cs typeface="+mn-cs"/>
              </a:rPr>
              <a:t>; </a:t>
            </a:r>
            <a:br>
              <a:rPr lang="en-IN" sz="1200" b="0" i="0" kern="1200" dirty="0" smtClean="0">
                <a:solidFill>
                  <a:schemeClr val="tx1"/>
                </a:solidFill>
                <a:latin typeface="+mn-lt"/>
                <a:ea typeface="+mn-ea"/>
                <a:cs typeface="+mn-cs"/>
              </a:rPr>
            </a:br>
            <a:r>
              <a:rPr lang="en-IN" sz="1200" b="0" i="0" kern="1200" dirty="0" err="1" smtClean="0">
                <a:solidFill>
                  <a:schemeClr val="tx1"/>
                </a:solidFill>
                <a:latin typeface="+mn-lt"/>
                <a:ea typeface="+mn-ea"/>
                <a:cs typeface="+mn-cs"/>
              </a:rPr>
              <a:t>fp</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fopen</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filename”,”mode</a:t>
            </a:r>
            <a:r>
              <a:rPr lang="en-IN" sz="1200" b="0" i="0" kern="1200" dirty="0" smtClean="0">
                <a:solidFill>
                  <a:schemeClr val="tx1"/>
                </a:solidFill>
                <a:latin typeface="+mn-lt"/>
                <a:ea typeface="+mn-ea"/>
                <a:cs typeface="+mn-cs"/>
              </a:rPr>
              <a:t>”);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The first statement declares the variable </a:t>
            </a:r>
            <a:r>
              <a:rPr lang="en-IN" sz="1200" b="0" i="0" kern="1200" dirty="0" err="1" smtClean="0">
                <a:solidFill>
                  <a:schemeClr val="tx1"/>
                </a:solidFill>
                <a:latin typeface="+mn-lt"/>
                <a:ea typeface="+mn-ea"/>
                <a:cs typeface="+mn-cs"/>
              </a:rPr>
              <a:t>fp</a:t>
            </a:r>
            <a:r>
              <a:rPr lang="en-IN" sz="1200" b="0" i="0" kern="1200" dirty="0" smtClean="0">
                <a:solidFill>
                  <a:schemeClr val="tx1"/>
                </a:solidFill>
                <a:latin typeface="+mn-lt"/>
                <a:ea typeface="+mn-ea"/>
                <a:cs typeface="+mn-cs"/>
              </a:rPr>
              <a:t> as a pointer to the data type FILE. As stated earlier, File is a structure that is defined in the I/O Library. The second statement opens the file named filename and assigns an identifier to the FILE type pointer fp. This pointer, which contains all the information about the file, is subsequently used as a communication link between the system and the program.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The second statement also specifies the purpose of opening the file. The mode does this job.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R open the file for read only.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W open the file for writing only.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A open the file for appending data to it.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Consider the following statements:</a:t>
            </a:r>
          </a:p>
          <a:p>
            <a:pPr algn="l"/>
            <a:r>
              <a:rPr lang="en-IN" sz="1200" b="0" i="0" kern="1200" dirty="0" smtClean="0">
                <a:solidFill>
                  <a:schemeClr val="tx1"/>
                </a:solidFill>
                <a:latin typeface="+mn-lt"/>
                <a:ea typeface="+mn-ea"/>
                <a:cs typeface="+mn-cs"/>
              </a:rPr>
              <a:t>FILE *p1, *p2;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p1=</a:t>
            </a:r>
            <a:r>
              <a:rPr lang="en-IN" sz="1200" b="0" i="0" kern="1200" dirty="0" err="1" smtClean="0">
                <a:solidFill>
                  <a:schemeClr val="tx1"/>
                </a:solidFill>
                <a:latin typeface="+mn-lt"/>
                <a:ea typeface="+mn-ea"/>
                <a:cs typeface="+mn-cs"/>
              </a:rPr>
              <a:t>fopen</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data”,”r</a:t>
            </a:r>
            <a:r>
              <a:rPr lang="en-IN" sz="1200" b="0" i="0" kern="1200" dirty="0" smtClean="0">
                <a:solidFill>
                  <a:schemeClr val="tx1"/>
                </a:solidFill>
                <a:latin typeface="+mn-lt"/>
                <a:ea typeface="+mn-ea"/>
                <a:cs typeface="+mn-cs"/>
              </a:rPr>
              <a:t>”);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p2=</a:t>
            </a:r>
            <a:r>
              <a:rPr lang="en-IN" sz="1200" b="0" i="0" kern="1200" dirty="0" err="1" smtClean="0">
                <a:solidFill>
                  <a:schemeClr val="tx1"/>
                </a:solidFill>
                <a:latin typeface="+mn-lt"/>
                <a:ea typeface="+mn-ea"/>
                <a:cs typeface="+mn-cs"/>
              </a:rPr>
              <a:t>fopen</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results”,”w</a:t>
            </a:r>
            <a:r>
              <a:rPr lang="en-IN" sz="1200" b="0" i="0" kern="1200" dirty="0" smtClean="0">
                <a:solidFill>
                  <a:schemeClr val="tx1"/>
                </a:solidFill>
                <a:latin typeface="+mn-lt"/>
                <a:ea typeface="+mn-ea"/>
                <a:cs typeface="+mn-cs"/>
              </a:rPr>
              <a:t>”);</a:t>
            </a:r>
          </a:p>
          <a:p>
            <a:pPr algn="just"/>
            <a:r>
              <a:rPr lang="en-IN" sz="1200" b="0" i="0" kern="1200" dirty="0" smtClean="0">
                <a:solidFill>
                  <a:schemeClr val="tx1"/>
                </a:solidFill>
                <a:latin typeface="+mn-lt"/>
                <a:ea typeface="+mn-ea"/>
                <a:cs typeface="+mn-cs"/>
              </a:rPr>
              <a:t>In these statements the p1 and p2 are created and assigned to open the files data and results respectively the file data is opened for reading and result is opened for writing. In case the results file already exists, its contents are deleted and the files are opened as a new file. If data file does not exist error will occur.</a:t>
            </a:r>
          </a:p>
          <a:p>
            <a:pPr algn="just"/>
            <a:endParaRPr lang="en-IN"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IN" dirty="0" smtClean="0"/>
              <a:t>The second parameter is the file attribute and can be any of three</a:t>
            </a:r>
            <a:r>
              <a:rPr lang="en-IN" baseline="0" dirty="0" smtClean="0"/>
              <a:t> </a:t>
            </a:r>
            <a:r>
              <a:rPr lang="en-IN" dirty="0" smtClean="0"/>
              <a:t>letters, r, w, or a, and must be lower case. </a:t>
            </a:r>
          </a:p>
          <a:p>
            <a:pPr algn="just"/>
            <a:r>
              <a:rPr lang="en-IN" dirty="0" smtClean="0"/>
              <a:t>Reading(r)</a:t>
            </a:r>
          </a:p>
          <a:p>
            <a:pPr algn="just"/>
            <a:r>
              <a:rPr lang="en-IN" dirty="0" smtClean="0"/>
              <a:t>When an r is used, the file is opened for reading, a w is used to indicate a file to be used for writing, and an a indicates that you desire to append additional data to the data</a:t>
            </a:r>
            <a:r>
              <a:rPr lang="en-IN" baseline="0" dirty="0" smtClean="0"/>
              <a:t> </a:t>
            </a:r>
            <a:r>
              <a:rPr lang="en-IN" dirty="0" smtClean="0"/>
              <a:t>already in an existing file. Most C compilers have other file attributes</a:t>
            </a:r>
            <a:r>
              <a:rPr lang="en-IN" baseline="0" dirty="0" smtClean="0"/>
              <a:t> </a:t>
            </a:r>
            <a:r>
              <a:rPr lang="en-IN" dirty="0" smtClean="0"/>
              <a:t>available; check your Reference Manual for details. Using the r</a:t>
            </a:r>
            <a:r>
              <a:rPr lang="en-IN" baseline="0" dirty="0" smtClean="0"/>
              <a:t> </a:t>
            </a:r>
            <a:r>
              <a:rPr lang="en-IN" dirty="0" smtClean="0"/>
              <a:t>indicates that the file is assumed to be a text file. Opening a file for</a:t>
            </a:r>
            <a:r>
              <a:rPr lang="en-IN" baseline="0" dirty="0" smtClean="0"/>
              <a:t> </a:t>
            </a:r>
            <a:r>
              <a:rPr lang="en-IN" dirty="0" smtClean="0"/>
              <a:t>reading requires that the file already exist. If it does not exist, the file</a:t>
            </a:r>
            <a:r>
              <a:rPr lang="en-IN" baseline="0" dirty="0" smtClean="0"/>
              <a:t> </a:t>
            </a:r>
            <a:r>
              <a:rPr lang="en-IN" dirty="0" smtClean="0"/>
              <a:t>pointer will be set to NULL and can be checked by the program.</a:t>
            </a:r>
          </a:p>
          <a:p>
            <a:pPr algn="just"/>
            <a:r>
              <a:rPr lang="en-US" sz="1200" b="1" i="0" u="none" strike="noStrike" kern="1200" baseline="0" dirty="0" smtClean="0">
                <a:solidFill>
                  <a:schemeClr val="tx1"/>
                </a:solidFill>
                <a:latin typeface="+mn-lt"/>
                <a:ea typeface="+mn-ea"/>
                <a:cs typeface="+mn-cs"/>
              </a:rPr>
              <a:t>Writing (w)</a:t>
            </a:r>
          </a:p>
          <a:p>
            <a:pPr algn="just"/>
            <a:r>
              <a:rPr lang="en-US" sz="1200" b="0" i="0" u="none" strike="noStrike" kern="1200" baseline="0" dirty="0" smtClean="0">
                <a:solidFill>
                  <a:schemeClr val="tx1"/>
                </a:solidFill>
                <a:latin typeface="+mn-lt"/>
                <a:ea typeface="+mn-ea"/>
                <a:cs typeface="+mn-cs"/>
              </a:rPr>
              <a:t>When a file is opened for writing, it will be created if it does not already exist and it will be reset if it does, resulting in the deletion of any data already there. Using the w indicates that the file is assumed to be a text file.</a:t>
            </a:r>
          </a:p>
          <a:p>
            <a:pPr algn="just"/>
            <a:r>
              <a:rPr lang="en-US" sz="1200" b="1" i="0" u="none" strike="noStrike" kern="1200" baseline="0" dirty="0" smtClean="0">
                <a:solidFill>
                  <a:schemeClr val="tx1"/>
                </a:solidFill>
                <a:latin typeface="+mn-lt"/>
                <a:ea typeface="+mn-ea"/>
                <a:cs typeface="+mn-cs"/>
              </a:rPr>
              <a:t>Appending (a)</a:t>
            </a:r>
          </a:p>
          <a:p>
            <a:pPr algn="just"/>
            <a:r>
              <a:rPr lang="en-US" sz="1200" b="0" i="0" u="none" strike="noStrike" kern="1200" baseline="0" dirty="0" smtClean="0">
                <a:solidFill>
                  <a:schemeClr val="tx1"/>
                </a:solidFill>
                <a:latin typeface="+mn-lt"/>
                <a:ea typeface="+mn-ea"/>
                <a:cs typeface="+mn-cs"/>
              </a:rPr>
              <a:t>When a file is opened for appending, it will be created if it does not already exist and it will be initially empty. If it does exist, the data input point will be positioned at the end of the present data so that any new data will be added to any data that already exists in the file. Using the a indicates that the file is assumed to be a text file.</a:t>
            </a:r>
          </a:p>
          <a:p>
            <a:endParaRPr lang="en-IN"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u="none" strike="noStrike" kern="1200" baseline="0" dirty="0" smtClean="0">
                <a:solidFill>
                  <a:schemeClr val="tx1"/>
                </a:solidFill>
                <a:latin typeface="+mn-lt"/>
                <a:ea typeface="+mn-ea"/>
                <a:cs typeface="+mn-cs"/>
              </a:rPr>
              <a:t>Closing a file</a:t>
            </a:r>
          </a:p>
          <a:p>
            <a:pPr algn="just"/>
            <a:r>
              <a:rPr lang="en-US" sz="1200" b="0" i="0" u="none" strike="noStrike" kern="1200" baseline="0" dirty="0" smtClean="0">
                <a:solidFill>
                  <a:schemeClr val="tx1"/>
                </a:solidFill>
                <a:latin typeface="+mn-lt"/>
                <a:ea typeface="+mn-ea"/>
                <a:cs typeface="+mn-cs"/>
              </a:rPr>
              <a:t>To close a file you simply use the function </a:t>
            </a:r>
            <a:r>
              <a:rPr lang="en-US" sz="1200" b="0" i="1" u="none" strike="noStrike" kern="1200" baseline="0" dirty="0" err="1" smtClean="0">
                <a:solidFill>
                  <a:schemeClr val="tx1"/>
                </a:solidFill>
                <a:latin typeface="+mn-lt"/>
                <a:ea typeface="+mn-ea"/>
                <a:cs typeface="+mn-cs"/>
              </a:rPr>
              <a:t>fclose</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with the file pointer in the parentheses. Actually, in this simple program, it is not necessary to close the file because the system will close all open files before returning to DOS, but it is good programming practice for you to close all files in spite of the fact that they will be closed automatically, because that would act as a reminder to you of what files are open at the end of each program.</a:t>
            </a:r>
          </a:p>
          <a:p>
            <a:pPr algn="just"/>
            <a:endParaRPr lang="en-US" dirty="0" smtClean="0"/>
          </a:p>
          <a:p>
            <a:pPr algn="just"/>
            <a:r>
              <a:rPr lang="en-US" sz="1200" b="0" i="0" u="none" strike="noStrike" kern="1200" baseline="0" dirty="0" smtClean="0">
                <a:solidFill>
                  <a:schemeClr val="tx1"/>
                </a:solidFill>
                <a:latin typeface="+mn-lt"/>
                <a:ea typeface="+mn-ea"/>
                <a:cs typeface="+mn-cs"/>
              </a:rPr>
              <a:t>You can open a file for writing, close it, and reopen it for reading, then close it, and open it again for appending, etc. Each time you open it, you could use the same file pointer, or you could use a different one. The file pointer is simply a tool that you use to point to a file and you decide what file it will point to.</a:t>
            </a:r>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11</a:t>
            </a:fld>
            <a:endParaRPr lang="en-US"/>
          </a:p>
        </p:txBody>
      </p:sp>
    </p:spTree>
    <p:extLst>
      <p:ext uri="{BB962C8B-B14F-4D97-AF65-F5344CB8AC3E}">
        <p14:creationId xmlns:p14="http://schemas.microsoft.com/office/powerpoint/2010/main" xmlns="" val="3796044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Closing a file:</a:t>
            </a:r>
          </a:p>
          <a:p>
            <a:r>
              <a:rPr lang="en-US" sz="1200" b="0" i="0" kern="1200" dirty="0" smtClean="0">
                <a:solidFill>
                  <a:schemeClr val="tx1"/>
                </a:solidFill>
                <a:effectLst/>
                <a:latin typeface="+mn-lt"/>
                <a:ea typeface="+mn-ea"/>
                <a:cs typeface="+mn-cs"/>
              </a:rPr>
              <a:t>The input output library supports the function to close a file; it is in the following format.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file_pointer</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file must be closed as soon as all operations on it have been completed. This would close the file associated with the file pointer.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Observe the following program.</a:t>
            </a:r>
          </a:p>
          <a:p>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FILE *p1 *p2;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p1=</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Input”,”w</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p2=</a:t>
            </a:r>
            <a:r>
              <a:rPr lang="en-US" sz="1200" b="0" i="0" kern="1200" dirty="0" err="1" smtClean="0">
                <a:solidFill>
                  <a:schemeClr val="tx1"/>
                </a:solidFill>
                <a:effectLst/>
                <a:latin typeface="+mn-lt"/>
                <a:ea typeface="+mn-ea"/>
                <a:cs typeface="+mn-cs"/>
              </a:rPr>
              <a:t>fopen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Output”,”r</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(p1);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fclose</a:t>
            </a:r>
            <a:r>
              <a:rPr lang="en-US" sz="1200" b="0" i="0" kern="1200" dirty="0" smtClean="0">
                <a:solidFill>
                  <a:schemeClr val="tx1"/>
                </a:solidFill>
                <a:effectLst/>
                <a:latin typeface="+mn-lt"/>
                <a:ea typeface="+mn-ea"/>
                <a:cs typeface="+mn-cs"/>
              </a:rPr>
              <a:t>(p2)</a:t>
            </a:r>
          </a:p>
          <a:p>
            <a:r>
              <a:rPr lang="en-US" sz="1200" b="0" i="0" kern="1200" dirty="0" smtClean="0">
                <a:solidFill>
                  <a:schemeClr val="tx1"/>
                </a:solidFill>
                <a:effectLst/>
                <a:latin typeface="+mn-lt"/>
                <a:ea typeface="+mn-ea"/>
                <a:cs typeface="+mn-cs"/>
              </a:rPr>
              <a:t>The above program opens two files and closes them after all operations on them are completed, once a file is closed its file pointer can be reversed on other file.</a:t>
            </a:r>
          </a:p>
          <a:p>
            <a:endParaRPr lang="en-US" dirty="0"/>
          </a:p>
        </p:txBody>
      </p:sp>
      <p:sp>
        <p:nvSpPr>
          <p:cNvPr id="4" name="Slide Number Placeholder 3"/>
          <p:cNvSpPr>
            <a:spLocks noGrp="1"/>
          </p:cNvSpPr>
          <p:nvPr>
            <p:ph type="sldNum" sz="quarter" idx="10"/>
          </p:nvPr>
        </p:nvSpPr>
        <p:spPr/>
        <p:txBody>
          <a:bodyPr/>
          <a:lstStyle/>
          <a:p>
            <a:fld id="{53483CC7-9DAA-41CA-B47C-4FF8E98A614B}" type="slidenum">
              <a:rPr lang="en-US" smtClean="0"/>
              <a:pPr/>
              <a:t>12</a:t>
            </a:fld>
            <a:endParaRPr lang="en-US"/>
          </a:p>
        </p:txBody>
      </p:sp>
    </p:spTree>
    <p:extLst>
      <p:ext uri="{BB962C8B-B14F-4D97-AF65-F5344CB8AC3E}">
        <p14:creationId xmlns:p14="http://schemas.microsoft.com/office/powerpoint/2010/main" xmlns="" val="94532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F3E41FF8-44E6-4BAA-9ED3-1CB7AA3C290A}" type="datetime1">
              <a:rPr lang="en-US" smtClean="0"/>
              <a:t>14-Nov-14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B796A54B-6FF1-433A-918E-B2440DB7B167}" type="slidenum">
              <a:rPr lang="en-US" smtClean="0"/>
              <a:pPr>
                <a:defRPr/>
              </a:pPr>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xmlns=""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D8F6BA9-8E4A-479B-8AE8-389152719223}" type="datetime1">
              <a:rPr lang="en-US" smtClean="0"/>
              <a:t>14-Nov-14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2BD6D2E3-711F-4C85-AA05-1984CE4E900E}" type="slidenum">
              <a:rPr lang="en-US" smtClean="0"/>
              <a:pPr>
                <a:defRPr/>
              </a:pPr>
              <a:t>‹#›</a:t>
            </a:fld>
            <a:endParaRPr lang="en-US"/>
          </a:p>
        </p:txBody>
      </p:sp>
    </p:spTree>
    <p:extLst>
      <p:ext uri="{BB962C8B-B14F-4D97-AF65-F5344CB8AC3E}">
        <p14:creationId xmlns:p14="http://schemas.microsoft.com/office/powerpoint/2010/main" xmlns=""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18F05AD-DBDF-49B8-B0A9-1D22A12D2691}" type="datetime1">
              <a:rPr lang="en-US" smtClean="0"/>
              <a:t>14-Nov-14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33F75EE0-0EBE-4508-98AF-70A73CB65A3B}" type="slidenum">
              <a:rPr lang="en-US" smtClean="0"/>
              <a:pPr>
                <a:defRPr/>
              </a:pPr>
              <a:t>‹#›</a:t>
            </a:fld>
            <a:endParaRPr lang="en-US"/>
          </a:p>
        </p:txBody>
      </p:sp>
    </p:spTree>
    <p:extLst>
      <p:ext uri="{BB962C8B-B14F-4D97-AF65-F5344CB8AC3E}">
        <p14:creationId xmlns:p14="http://schemas.microsoft.com/office/powerpoint/2010/main" xmlns=""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45964A-6E88-4CF0-B89B-6B98B8690827}" type="datetime1">
              <a:rPr lang="en-US" smtClean="0"/>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xmlns=""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135ED-F10A-4250-8539-1CB35D746185}" type="datetime1">
              <a:rPr lang="en-US" smtClean="0"/>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1A5298-B29B-444A-878B-C83E62F14A67}" type="datetime1">
              <a:rPr lang="en-US" smtClean="0"/>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41331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4BC2E1-0C70-4DF4-8057-305DF4415031}" type="datetime1">
              <a:rPr lang="en-US" smtClean="0"/>
              <a:t>14-Nov-14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9E71C8-9947-4E19-8529-A5BF29A1E04A}" type="datetime1">
              <a:rPr lang="en-US" smtClean="0"/>
              <a:t>14-Nov-14</a:t>
            </a:fld>
            <a:endParaRPr lang="en-US"/>
          </a:p>
        </p:txBody>
      </p:sp>
      <p:sp>
        <p:nvSpPr>
          <p:cNvPr id="8" name="Footer Placeholder 7"/>
          <p:cNvSpPr>
            <a:spLocks noGrp="1"/>
          </p:cNvSpPr>
          <p:nvPr>
            <p:ph type="ftr" sz="quarter" idx="11"/>
          </p:nvPr>
        </p:nvSpPr>
        <p:spPr/>
        <p:txBody>
          <a:bodyPr/>
          <a:lstStyle/>
          <a:p>
            <a:r>
              <a:rPr lang="en-US" smtClean="0"/>
              <a:t>CSE 101/102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3679154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F7653B-D15B-44C1-A5C1-C77505FB6DD8}" type="datetime1">
              <a:rPr lang="en-US" smtClean="0"/>
              <a:t>14-Nov-14</a:t>
            </a:fld>
            <a:endParaRPr lang="en-US"/>
          </a:p>
        </p:txBody>
      </p:sp>
      <p:sp>
        <p:nvSpPr>
          <p:cNvPr id="4" name="Footer Placeholder 3"/>
          <p:cNvSpPr>
            <a:spLocks noGrp="1"/>
          </p:cNvSpPr>
          <p:nvPr>
            <p:ph type="ftr" sz="quarter" idx="11"/>
          </p:nvPr>
        </p:nvSpPr>
        <p:spPr/>
        <p:txBody>
          <a:bodyPr/>
          <a:lstStyle/>
          <a:p>
            <a:r>
              <a:rPr lang="en-US" smtClean="0"/>
              <a:t>CSE 101/102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9A9F3-3D8F-485C-9775-60B5413C9229}" type="datetime1">
              <a:rPr lang="en-US" smtClean="0"/>
              <a:t>14-Nov-14</a:t>
            </a:fld>
            <a:endParaRPr lang="en-US"/>
          </a:p>
        </p:txBody>
      </p:sp>
      <p:sp>
        <p:nvSpPr>
          <p:cNvPr id="3" name="Footer Placeholder 2"/>
          <p:cNvSpPr>
            <a:spLocks noGrp="1"/>
          </p:cNvSpPr>
          <p:nvPr>
            <p:ph type="ftr" sz="quarter" idx="11"/>
          </p:nvPr>
        </p:nvSpPr>
        <p:spPr/>
        <p:txBody>
          <a:bodyPr/>
          <a:lstStyle/>
          <a:p>
            <a:r>
              <a:rPr lang="en-US" smtClean="0"/>
              <a:t>CSE 101/102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1DFCB-46D7-46B8-B5FF-6B7D74FB9567}" type="datetime1">
              <a:rPr lang="en-US" smtClean="0"/>
              <a:t>14-Nov-14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040734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FE2EC-933A-426D-B663-50E6189032DD}" type="datetime1">
              <a:rPr lang="en-US" smtClean="0"/>
              <a:t>14-Nov-14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84E22-8BBB-44D6-B5A7-C5C8D6209B6B}" type="datetime1">
              <a:rPr lang="en-US" smtClean="0"/>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690FA2-914E-45C5-A65C-DA7B4251B243}" type="datetime1">
              <a:rPr lang="en-US" smtClean="0"/>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xmlns="" val="242948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pPr>
              <a:defRPr/>
            </a:pPr>
            <a:fld id="{622AFBD8-8D85-4A02-81F9-36C4EA0068FB}" type="datetime1">
              <a:rPr lang="en-US" smtClean="0"/>
              <a:t>14-Nov-14</a:t>
            </a:fld>
            <a:endParaRPr lang="en-US"/>
          </a:p>
        </p:txBody>
      </p:sp>
      <p:sp>
        <p:nvSpPr>
          <p:cNvPr id="15" name="Footer Placeholder 14"/>
          <p:cNvSpPr>
            <a:spLocks noGrp="1"/>
          </p:cNvSpPr>
          <p:nvPr>
            <p:ph type="ftr" sz="quarter" idx="11"/>
          </p:nvPr>
        </p:nvSpPr>
        <p:spPr>
          <a:xfrm>
            <a:off x="1295400" y="6356350"/>
            <a:ext cx="4419600" cy="365125"/>
          </a:xfrm>
        </p:spPr>
        <p:txBody>
          <a:bodyPr/>
          <a:lstStyle/>
          <a:p>
            <a:pPr>
              <a:defRPr/>
            </a:pPr>
            <a:r>
              <a:rPr lang="en-US" smtClean="0"/>
              <a:t>CSE 101/102                         Department of CSE</a:t>
            </a:r>
            <a:endParaRPr lang="en-US"/>
          </a:p>
        </p:txBody>
      </p:sp>
      <p:sp>
        <p:nvSpPr>
          <p:cNvPr id="16" name="Slide Number Placeholder 15"/>
          <p:cNvSpPr>
            <a:spLocks noGrp="1"/>
          </p:cNvSpPr>
          <p:nvPr>
            <p:ph type="sldNum" sz="quarter" idx="12"/>
          </p:nvPr>
        </p:nvSpPr>
        <p:spPr/>
        <p:txBody>
          <a:bodyPr/>
          <a:lstStyle/>
          <a:p>
            <a:pPr>
              <a:defRPr/>
            </a:pPr>
            <a:fld id="{B796A54B-6FF1-433A-918E-B2440DB7B167}" type="slidenum">
              <a:rPr lang="en-US" smtClean="0"/>
              <a:pPr>
                <a:defRPr/>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xmlns="" val="16487384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D7AFE0F0-9EEB-4AEF-8AAD-87C9633954F8}" type="datetime1">
              <a:rPr lang="en-US" smtClean="0"/>
              <a:t>14-Nov-14</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0407348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79063-54DE-4EA3-BEA4-ECE564AF9540}" type="datetime1">
              <a:rPr lang="en-US" smtClean="0"/>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dirty="0"/>
          </a:p>
        </p:txBody>
      </p:sp>
      <p:sp>
        <p:nvSpPr>
          <p:cNvPr id="6" name="Slide Number Placeholder 5"/>
          <p:cNvSpPr>
            <a:spLocks noGrp="1"/>
          </p:cNvSpPr>
          <p:nvPr>
            <p:ph type="sldNum" sz="quarter" idx="12"/>
          </p:nvPr>
        </p:nvSpPr>
        <p:spPr/>
        <p:txBody>
          <a:bodyPr/>
          <a:lstStyle>
            <a:lvl1pPr>
              <a:defRPr b="0"/>
            </a:lvl1p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2430087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EC068D7D-F663-44F2-9C1B-11D06FEB77D9}" type="datetime1">
              <a:rPr lang="en-US" smtClean="0"/>
              <a:t>14-Nov-14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dirty="0"/>
          </a:p>
        </p:txBody>
      </p:sp>
      <p:sp>
        <p:nvSpPr>
          <p:cNvPr id="7" name="Slide Number Placeholder 6"/>
          <p:cNvSpPr>
            <a:spLocks noGrp="1"/>
          </p:cNvSpPr>
          <p:nvPr>
            <p:ph type="sldNum" sz="quarter" idx="12"/>
          </p:nvPr>
        </p:nvSpPr>
        <p:spPr/>
        <p:txBody>
          <a:bodyPr/>
          <a:lstStyle>
            <a:lvl1pPr>
              <a:defRPr b="0"/>
            </a:lvl1pPr>
          </a:lstStyle>
          <a:p>
            <a:pPr>
              <a:defRPr/>
            </a:pPr>
            <a:fld id="{E9F42955-4732-447E-87FB-0D3CF9ED6DF6}"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3965485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156EC25-6D52-464B-8C76-8D97D7899191}" type="datetime1">
              <a:rPr lang="en-US" smtClean="0"/>
              <a:t>14-Nov-14</a:t>
            </a:fld>
            <a:endParaRPr lang="en-US"/>
          </a:p>
        </p:txBody>
      </p:sp>
      <p:sp>
        <p:nvSpPr>
          <p:cNvPr id="8" name="Footer Placeholder 7"/>
          <p:cNvSpPr>
            <a:spLocks noGrp="1"/>
          </p:cNvSpPr>
          <p:nvPr>
            <p:ph type="ftr" sz="quarter" idx="11"/>
          </p:nvPr>
        </p:nvSpPr>
        <p:spPr/>
        <p:txBody>
          <a:bodyPr/>
          <a:lstStyle/>
          <a:p>
            <a:pPr>
              <a:defRPr/>
            </a:pPr>
            <a:r>
              <a:rPr lang="en-US" smtClean="0"/>
              <a:t>CSE 101/102                         Department of CSE</a:t>
            </a:r>
            <a:endParaRPr lang="en-US" dirty="0"/>
          </a:p>
        </p:txBody>
      </p:sp>
      <p:sp>
        <p:nvSpPr>
          <p:cNvPr id="9" name="Slide Number Placeholder 8"/>
          <p:cNvSpPr>
            <a:spLocks noGrp="1"/>
          </p:cNvSpPr>
          <p:nvPr>
            <p:ph type="sldNum" sz="quarter" idx="12"/>
          </p:nvPr>
        </p:nvSpPr>
        <p:spPr/>
        <p:txBody>
          <a:bodyPr/>
          <a:lstStyle>
            <a:lvl1pPr>
              <a:defRPr b="0"/>
            </a:lvl1pPr>
          </a:lstStyle>
          <a:p>
            <a:pPr>
              <a:defRPr/>
            </a:pPr>
            <a:fld id="{7A18D8E1-66D1-40BD-B7D4-231BF3E205C9}" type="slidenum">
              <a:rPr lang="en-US" smtClean="0"/>
              <a:pPr>
                <a:defRPr/>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334330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954CEA15-B070-48B5-A109-3C6F42945C42}" type="datetime1">
              <a:rPr lang="en-US" smtClean="0"/>
              <a:t>14-Nov-14</a:t>
            </a:fld>
            <a:endParaRPr lang="en-US"/>
          </a:p>
        </p:txBody>
      </p:sp>
      <p:sp>
        <p:nvSpPr>
          <p:cNvPr id="4" name="Footer Placeholder 3"/>
          <p:cNvSpPr>
            <a:spLocks noGrp="1"/>
          </p:cNvSpPr>
          <p:nvPr>
            <p:ph type="ftr" sz="quarter" idx="11"/>
          </p:nvPr>
        </p:nvSpPr>
        <p:spPr/>
        <p:txBody>
          <a:bodyPr/>
          <a:lstStyle/>
          <a:p>
            <a:pPr>
              <a:defRPr/>
            </a:pPr>
            <a:r>
              <a:rPr lang="en-US" smtClean="0"/>
              <a:t>CSE 101/102                         Department of CSE</a:t>
            </a:r>
            <a:endParaRPr lang="en-US" dirty="0"/>
          </a:p>
        </p:txBody>
      </p:sp>
      <p:sp>
        <p:nvSpPr>
          <p:cNvPr id="5" name="Slide Number Placeholder 4"/>
          <p:cNvSpPr>
            <a:spLocks noGrp="1"/>
          </p:cNvSpPr>
          <p:nvPr>
            <p:ph type="sldNum" sz="quarter" idx="12"/>
          </p:nvPr>
        </p:nvSpPr>
        <p:spPr/>
        <p:txBody>
          <a:bodyPr/>
          <a:lstStyle>
            <a:lvl1pPr>
              <a:defRPr b="0"/>
            </a:lvl1pPr>
          </a:lstStyle>
          <a:p>
            <a:pPr>
              <a:defRPr/>
            </a:pPr>
            <a:fld id="{BAD80CA8-CA90-41ED-8AEB-91357D49DC4C}" type="slidenum">
              <a:rPr lang="en-US" smtClean="0"/>
              <a:pPr>
                <a:defRPr/>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1248850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0A52900-0AAA-4FED-BD95-C3A140E72C6E}" type="datetime1">
              <a:rPr lang="en-US" smtClean="0"/>
              <a:t>14-Nov-14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 name="Slide Number Placeholder 3"/>
          <p:cNvSpPr>
            <a:spLocks noGrp="1"/>
          </p:cNvSpPr>
          <p:nvPr>
            <p:ph type="sldNum" sz="quarter" idx="12"/>
          </p:nvPr>
        </p:nvSpPr>
        <p:spPr/>
        <p:txBody>
          <a:bodyPr/>
          <a:lstStyle/>
          <a:p>
            <a:pPr>
              <a:defRPr/>
            </a:pPr>
            <a:fld id="{87351093-7EEB-484C-A364-A08D99BF97DC}" type="slidenum">
              <a:rPr lang="en-US" smtClean="0"/>
              <a:pPr>
                <a:defRPr/>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426172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D3E9AC3-01AD-4493-B3D7-EBD72407DB17}" type="datetime1">
              <a:rPr lang="en-US" smtClean="0"/>
              <a:t>14-Nov-14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9A4D6396-CC4F-4B7A-B9E6-05E09A4A8FCF}"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3943192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41EA8D1-44C9-4D10-BABD-BC7D111F1DA8}" type="datetime1">
              <a:rPr lang="en-US" smtClean="0"/>
              <a:t>14-Nov-14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7BCFA5AC-E942-42B1-B597-E8096AC3444B}"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97750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0BD8182-4D15-410D-A07C-F6FE42B11807}" type="datetime1">
              <a:rPr lang="en-US" smtClean="0"/>
              <a:t>14-Nov-14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2BD6D2E3-711F-4C85-AA05-1984CE4E900E}"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345007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1B2BDF1-81D7-4E64-9B9A-5AB6B8F18AE5}" type="datetime1">
              <a:rPr lang="en-US" smtClean="0"/>
              <a:t>14-Nov-14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33F75EE0-0EBE-4508-98AF-70A73CB65A3B}"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4729562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522F7D6C-3DA0-4589-BA57-5B7057C73819}" type="datetime1">
              <a:rPr lang="en-US" smtClean="0"/>
              <a:t>14-Nov-14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E9F42955-4732-447E-87FB-0D3CF9ED6DF6}" type="slidenum">
              <a:rPr lang="en-US" smtClean="0"/>
              <a:pPr>
                <a:defRPr/>
              </a:pPr>
              <a:t>‹#›</a:t>
            </a:fld>
            <a:endParaRPr lang="en-US"/>
          </a:p>
        </p:txBody>
      </p:sp>
    </p:spTree>
    <p:extLst>
      <p:ext uri="{BB962C8B-B14F-4D97-AF65-F5344CB8AC3E}">
        <p14:creationId xmlns:p14="http://schemas.microsoft.com/office/powerpoint/2010/main" xmlns=""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A0D19DC1-9D35-40CF-92FB-03A399F1E316}" type="datetime1">
              <a:rPr lang="en-US" smtClean="0"/>
              <a:t>14-Nov-14</a:t>
            </a:fld>
            <a:endParaRPr lang="en-US"/>
          </a:p>
        </p:txBody>
      </p:sp>
      <p:sp>
        <p:nvSpPr>
          <p:cNvPr id="8" name="Footer Placeholder 7"/>
          <p:cNvSpPr>
            <a:spLocks noGrp="1"/>
          </p:cNvSpPr>
          <p:nvPr>
            <p:ph type="ftr" sz="quarter" idx="11"/>
          </p:nvPr>
        </p:nvSpPr>
        <p:spPr/>
        <p:txBody>
          <a:bodyPr/>
          <a:lstStyle/>
          <a:p>
            <a:pPr>
              <a:defRPr/>
            </a:pPr>
            <a:r>
              <a:rPr lang="en-US" smtClean="0"/>
              <a:t>CSE 101/102                         Department of CSE</a:t>
            </a:r>
            <a:endParaRPr lang="en-US"/>
          </a:p>
        </p:txBody>
      </p:sp>
      <p:sp>
        <p:nvSpPr>
          <p:cNvPr id="9" name="Slide Number Placeholder 8"/>
          <p:cNvSpPr>
            <a:spLocks noGrp="1"/>
          </p:cNvSpPr>
          <p:nvPr>
            <p:ph type="sldNum" sz="quarter" idx="12"/>
          </p:nvPr>
        </p:nvSpPr>
        <p:spPr/>
        <p:txBody>
          <a:bodyPr/>
          <a:lstStyle/>
          <a:p>
            <a:pPr>
              <a:defRPr/>
            </a:pPr>
            <a:fld id="{7A18D8E1-66D1-40BD-B7D4-231BF3E205C9}" type="slidenum">
              <a:rPr lang="en-US" smtClean="0"/>
              <a:pPr>
                <a:defRPr/>
              </a:pPr>
              <a:t>‹#›</a:t>
            </a:fld>
            <a:endParaRPr lang="en-US"/>
          </a:p>
        </p:txBody>
      </p:sp>
    </p:spTree>
    <p:extLst>
      <p:ext uri="{BB962C8B-B14F-4D97-AF65-F5344CB8AC3E}">
        <p14:creationId xmlns:p14="http://schemas.microsoft.com/office/powerpoint/2010/main" xmlns=""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763F0235-2D79-4D1B-9C73-7FBD3EC3512F}" type="datetime1">
              <a:rPr lang="en-US" smtClean="0"/>
              <a:t>14-Nov-14</a:t>
            </a:fld>
            <a:endParaRPr lang="en-US"/>
          </a:p>
        </p:txBody>
      </p:sp>
      <p:sp>
        <p:nvSpPr>
          <p:cNvPr id="4" name="Footer Placeholder 3"/>
          <p:cNvSpPr>
            <a:spLocks noGrp="1"/>
          </p:cNvSpPr>
          <p:nvPr>
            <p:ph type="ftr" sz="quarter" idx="11"/>
          </p:nvPr>
        </p:nvSpPr>
        <p:spPr/>
        <p:txBody>
          <a:bodyPr/>
          <a:lstStyle/>
          <a:p>
            <a:pPr>
              <a:defRPr/>
            </a:pPr>
            <a:r>
              <a:rPr lang="en-US" smtClean="0"/>
              <a:t>CSE 101/102                         Department of CSE</a:t>
            </a:r>
            <a:endParaRPr lang="en-US"/>
          </a:p>
        </p:txBody>
      </p:sp>
      <p:sp>
        <p:nvSpPr>
          <p:cNvPr id="5" name="Slide Number Placeholder 4"/>
          <p:cNvSpPr>
            <a:spLocks noGrp="1"/>
          </p:cNvSpPr>
          <p:nvPr>
            <p:ph type="sldNum" sz="quarter" idx="12"/>
          </p:nvPr>
        </p:nvSpPr>
        <p:spPr/>
        <p:txBody>
          <a:bodyPr/>
          <a:lstStyle/>
          <a:p>
            <a:pPr>
              <a:defRPr/>
            </a:pPr>
            <a:fld id="{BAD80CA8-CA90-41ED-8AEB-91357D49DC4C}" type="slidenum">
              <a:rPr lang="en-US" smtClean="0"/>
              <a:pPr>
                <a:defRPr/>
              </a:pPr>
              <a:t>‹#›</a:t>
            </a:fld>
            <a:endParaRPr lang="en-US"/>
          </a:p>
        </p:txBody>
      </p:sp>
    </p:spTree>
    <p:extLst>
      <p:ext uri="{BB962C8B-B14F-4D97-AF65-F5344CB8AC3E}">
        <p14:creationId xmlns:p14="http://schemas.microsoft.com/office/powerpoint/2010/main" xmlns=""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D99B3BA-C2DD-4CE2-9623-60F4200E22B3}" type="datetime1">
              <a:rPr lang="en-US" smtClean="0"/>
              <a:t>14-Nov-14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 name="Slide Number Placeholder 3"/>
          <p:cNvSpPr>
            <a:spLocks noGrp="1"/>
          </p:cNvSpPr>
          <p:nvPr>
            <p:ph type="sldNum" sz="quarter" idx="12"/>
          </p:nvPr>
        </p:nvSpPr>
        <p:spPr/>
        <p:txBody>
          <a:bodyPr/>
          <a:lstStyle/>
          <a:p>
            <a:pPr>
              <a:defRPr/>
            </a:pPr>
            <a:fld id="{87351093-7EEB-484C-A364-A08D99BF97DC}" type="slidenum">
              <a:rPr lang="en-US" smtClean="0"/>
              <a:pPr>
                <a:defRPr/>
              </a:pPr>
              <a:t>‹#›</a:t>
            </a:fld>
            <a:endParaRPr lang="en-US"/>
          </a:p>
        </p:txBody>
      </p:sp>
    </p:spTree>
    <p:extLst>
      <p:ext uri="{BB962C8B-B14F-4D97-AF65-F5344CB8AC3E}">
        <p14:creationId xmlns:p14="http://schemas.microsoft.com/office/powerpoint/2010/main" xmlns=""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C5336B-D1F6-477A-A2EA-449A8A90FD2F}" type="datetime1">
              <a:rPr lang="en-US" smtClean="0"/>
              <a:t>14-Nov-14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9A4D6396-CC4F-4B7A-B9E6-05E09A4A8FCF}" type="slidenum">
              <a:rPr lang="en-US" smtClean="0"/>
              <a:pPr>
                <a:defRPr/>
              </a:pPr>
              <a:t>‹#›</a:t>
            </a:fld>
            <a:endParaRPr lang="en-US"/>
          </a:p>
        </p:txBody>
      </p:sp>
    </p:spTree>
    <p:extLst>
      <p:ext uri="{BB962C8B-B14F-4D97-AF65-F5344CB8AC3E}">
        <p14:creationId xmlns:p14="http://schemas.microsoft.com/office/powerpoint/2010/main" xmlns=""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2F11DA1-2D78-4AE4-A5CE-426D82356D78}" type="datetime1">
              <a:rPr lang="en-US" smtClean="0"/>
              <a:t>14-Nov-14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7BCFA5AC-E942-42B1-B597-E8096AC3444B}" type="slidenum">
              <a:rPr lang="en-US" smtClean="0"/>
              <a:pPr>
                <a:defRPr/>
              </a:pPr>
              <a:t>‹#›</a:t>
            </a:fld>
            <a:endParaRPr lang="en-US"/>
          </a:p>
        </p:txBody>
      </p:sp>
    </p:spTree>
    <p:extLst>
      <p:ext uri="{BB962C8B-B14F-4D97-AF65-F5344CB8AC3E}">
        <p14:creationId xmlns:p14="http://schemas.microsoft.com/office/powerpoint/2010/main" xmlns=""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pPr>
              <a:defRPr/>
            </a:pPr>
            <a:fld id="{913BDC55-D9CC-4757-94A5-0D55136C0F63}" type="datetime1">
              <a:rPr lang="en-US" smtClean="0"/>
              <a:t>14-Nov-14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101/102                         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02BEF486-2E66-48AF-9DDE-6B47E086C231}" type="slidenum">
              <a:rPr lang="en-US" smtClean="0"/>
              <a:pPr>
                <a:defRPr/>
              </a:pPr>
              <a:t>‹#›</a:t>
            </a:fld>
            <a:endParaRPr lang="en-US"/>
          </a:p>
        </p:txBody>
      </p:sp>
    </p:spTree>
    <p:extLst>
      <p:ext uri="{BB962C8B-B14F-4D97-AF65-F5344CB8AC3E}">
        <p14:creationId xmlns:p14="http://schemas.microsoft.com/office/powerpoint/2010/main" xmlns="" val="13238272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23D1AC30-17E6-489F-8DD4-E6141E21CB62}" type="datetime1">
              <a:rPr lang="en-US" smtClean="0"/>
              <a:t>14-Nov-14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101/102                         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Tree>
    <p:extLst>
      <p:ext uri="{BB962C8B-B14F-4D97-AF65-F5344CB8AC3E}">
        <p14:creationId xmlns:p14="http://schemas.microsoft.com/office/powerpoint/2010/main" xmlns="" val="73220738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pPr>
              <a:defRPr/>
            </a:pPr>
            <a:fld id="{8BF9A7AA-226D-422A-B47E-500A45A88636}" type="datetime1">
              <a:rPr lang="en-US" smtClean="0"/>
              <a:t>14-Nov-14</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101/102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02BEF486-2E66-48AF-9DDE-6B47E086C231}" type="slidenum">
              <a:rPr lang="en-US" smtClean="0"/>
              <a:pPr>
                <a:defRPr/>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xmlns="" val="132382722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algn="ctr" eaLnBrk="1" hangingPunct="1"/>
            <a:r>
              <a:rPr lang="en-US" spc="1000" dirty="0" smtClean="0"/>
              <a:t>File Management</a:t>
            </a:r>
          </a:p>
        </p:txBody>
      </p:sp>
      <p:grpSp>
        <p:nvGrpSpPr>
          <p:cNvPr id="6" name="Group 5"/>
          <p:cNvGrpSpPr/>
          <p:nvPr/>
        </p:nvGrpSpPr>
        <p:grpSpPr>
          <a:xfrm>
            <a:off x="2020318" y="1196752"/>
            <a:ext cx="3847826" cy="2680899"/>
            <a:chOff x="179512" y="764704"/>
            <a:chExt cx="4711923" cy="3519835"/>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71599" y="764704"/>
              <a:ext cx="3519836" cy="351983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01431" y="933130"/>
              <a:ext cx="1071563" cy="1071563"/>
            </a:xfrm>
            <a:prstGeom prst="rect">
              <a:avLst/>
            </a:prstGeom>
          </p:spPr>
        </p:pic>
        <p:pic>
          <p:nvPicPr>
            <p:cNvPr id="3" name="Picture 2"/>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79512" y="1729885"/>
              <a:ext cx="1981200" cy="2305050"/>
            </a:xfrm>
            <a:prstGeom prst="rect">
              <a:avLst/>
            </a:prstGeom>
          </p:spPr>
        </p:pic>
      </p:grpSp>
      <p:sp>
        <p:nvSpPr>
          <p:cNvPr id="7" name="Slide Number Placeholder 6"/>
          <p:cNvSpPr>
            <a:spLocks noGrp="1"/>
          </p:cNvSpPr>
          <p:nvPr>
            <p:ph type="sldNum" sz="quarter" idx="12"/>
          </p:nvPr>
        </p:nvSpPr>
        <p:spPr/>
        <p:txBody>
          <a:bodyPr/>
          <a:lstStyle/>
          <a:p>
            <a:fld id="{EB572375-96E0-4DBB-B3D7-B1489209CDB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algn="just" eaLnBrk="1" hangingPunct="1"/>
            <a:r>
              <a:rPr lang="en-US" sz="2800" b="1" dirty="0" smtClean="0">
                <a:solidFill>
                  <a:srgbClr val="C00000"/>
                </a:solidFill>
                <a:latin typeface="Tempus Sans ITC" pitchFamily="82" charset="0"/>
              </a:rPr>
              <a:t>r+</a:t>
            </a:r>
            <a:r>
              <a:rPr lang="en-US" sz="2800" dirty="0" smtClean="0"/>
              <a:t>  </a:t>
            </a:r>
            <a:endParaRPr lang="en-US" sz="2800" dirty="0" smtClean="0"/>
          </a:p>
          <a:p>
            <a:pPr algn="just" eaLnBrk="1" hangingPunct="1">
              <a:buNone/>
            </a:pPr>
            <a:r>
              <a:rPr lang="en-US" sz="2800" dirty="0" smtClean="0"/>
              <a:t>	</a:t>
            </a:r>
            <a:r>
              <a:rPr lang="en-US" sz="2400" dirty="0" smtClean="0"/>
              <a:t>open an existing file for both reading/writing.</a:t>
            </a:r>
            <a:endParaRPr lang="en-US" sz="2400" dirty="0" smtClean="0"/>
          </a:p>
          <a:p>
            <a:pPr algn="just" eaLnBrk="1" hangingPunct="1"/>
            <a:endParaRPr lang="en-US" sz="2800" dirty="0" smtClean="0"/>
          </a:p>
          <a:p>
            <a:pPr algn="just"/>
            <a:r>
              <a:rPr lang="en-US" sz="2800" b="1" dirty="0" smtClean="0">
                <a:solidFill>
                  <a:srgbClr val="C00000"/>
                </a:solidFill>
                <a:latin typeface="Tempus Sans ITC" pitchFamily="82" charset="0"/>
              </a:rPr>
              <a:t>w+</a:t>
            </a:r>
            <a:r>
              <a:rPr lang="en-US" sz="2800" dirty="0" smtClean="0"/>
              <a:t>  </a:t>
            </a:r>
            <a:endParaRPr lang="en-US" sz="2800" dirty="0" smtClean="0"/>
          </a:p>
          <a:p>
            <a:pPr algn="just">
              <a:buNone/>
            </a:pPr>
            <a:r>
              <a:rPr lang="en-US" sz="2800" dirty="0" smtClean="0"/>
              <a:t>	</a:t>
            </a:r>
            <a:r>
              <a:rPr lang="en-US" sz="2400" dirty="0" smtClean="0"/>
              <a:t>Create a new </a:t>
            </a:r>
            <a:r>
              <a:rPr lang="en-US" sz="2400" dirty="0" smtClean="0"/>
              <a:t>empty file for both reading and writing</a:t>
            </a:r>
            <a:r>
              <a:rPr lang="en-US" sz="2400" dirty="0" smtClean="0"/>
              <a:t>. </a:t>
            </a:r>
            <a:r>
              <a:rPr lang="en-US" sz="2400" dirty="0" smtClean="0"/>
              <a:t>If the file exists, its contents are destroyed.</a:t>
            </a:r>
            <a:endParaRPr lang="en-US" sz="2400" dirty="0" smtClean="0"/>
          </a:p>
          <a:p>
            <a:pPr algn="just" eaLnBrk="1" hangingPunct="1"/>
            <a:endParaRPr lang="en-US" sz="2800" dirty="0" smtClean="0"/>
          </a:p>
          <a:p>
            <a:pPr algn="just"/>
            <a:r>
              <a:rPr lang="en-US" sz="2800" b="1" dirty="0" smtClean="0">
                <a:solidFill>
                  <a:srgbClr val="C00000"/>
                </a:solidFill>
                <a:latin typeface="Tempus Sans ITC" pitchFamily="82" charset="0"/>
              </a:rPr>
              <a:t>a+</a:t>
            </a:r>
            <a:r>
              <a:rPr lang="en-US" sz="2800" dirty="0" smtClean="0"/>
              <a:t>   </a:t>
            </a:r>
            <a:endParaRPr lang="en-US" sz="2800" dirty="0" smtClean="0"/>
          </a:p>
          <a:p>
            <a:pPr algn="just">
              <a:buNone/>
            </a:pPr>
            <a:r>
              <a:rPr lang="en-US" sz="2800" dirty="0" smtClean="0"/>
              <a:t>	</a:t>
            </a:r>
            <a:r>
              <a:rPr lang="en-US" sz="2400" dirty="0" smtClean="0"/>
              <a:t>Opens </a:t>
            </a:r>
            <a:r>
              <a:rPr lang="en-US" sz="2400" dirty="0" smtClean="0"/>
              <a:t>the file for reading and </a:t>
            </a:r>
            <a:r>
              <a:rPr lang="en-US" sz="2400" dirty="0" smtClean="0"/>
              <a:t>appending.</a:t>
            </a:r>
            <a:endParaRPr lang="en-US" sz="2400" dirty="0" smtClean="0"/>
          </a:p>
        </p:txBody>
      </p:sp>
      <p:sp>
        <p:nvSpPr>
          <p:cNvPr id="13314" name="Title 1"/>
          <p:cNvSpPr>
            <a:spLocks noGrp="1"/>
          </p:cNvSpPr>
          <p:nvPr>
            <p:ph type="title"/>
          </p:nvPr>
        </p:nvSpPr>
        <p:spPr/>
        <p:txBody>
          <a:bodyPr>
            <a:noAutofit/>
          </a:bodyPr>
          <a:lstStyle/>
          <a:p>
            <a:pPr algn="ctr" eaLnBrk="1" hangingPunct="1"/>
            <a:r>
              <a:rPr lang="en-US" sz="4000" b="1" dirty="0" smtClean="0">
                <a:solidFill>
                  <a:srgbClr val="002060"/>
                </a:solidFill>
              </a:rPr>
              <a:t>Additional modes</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noAutofit/>
          </a:bodyPr>
          <a:lstStyle/>
          <a:p>
            <a:pPr marL="365760" indent="-256032" algn="just" eaLnBrk="1" fontAlgn="auto" hangingPunct="1">
              <a:spcAft>
                <a:spcPts val="0"/>
              </a:spcAft>
              <a:buClr>
                <a:schemeClr val="accent3"/>
              </a:buClr>
              <a:buFont typeface="Georgia"/>
              <a:buChar char="•"/>
              <a:defRPr/>
            </a:pPr>
            <a:r>
              <a:rPr lang="en-US" sz="2400" dirty="0" smtClean="0"/>
              <a:t>File must be closed as soon as all operations on it is completed.</a:t>
            </a:r>
          </a:p>
          <a:p>
            <a:pPr marL="365760" indent="-256032" algn="just" eaLnBrk="1" fontAlgn="auto" hangingPunct="1">
              <a:spcAft>
                <a:spcPts val="0"/>
              </a:spcAft>
              <a:buClr>
                <a:schemeClr val="accent3"/>
              </a:buClr>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smtClean="0"/>
              <a:t>Closing a file Ensures: </a:t>
            </a:r>
            <a:endParaRPr lang="en-US" sz="2400" dirty="0" smtClean="0"/>
          </a:p>
          <a:p>
            <a:pPr marL="658368" lvl="1" indent="-246888" algn="just" eaLnBrk="1" fontAlgn="auto" hangingPunct="1">
              <a:spcAft>
                <a:spcPts val="0"/>
              </a:spcAft>
              <a:buFont typeface="Georgia"/>
              <a:buChar char="▫"/>
              <a:defRPr/>
            </a:pPr>
            <a:r>
              <a:rPr lang="en-US" sz="2400" dirty="0" smtClean="0">
                <a:solidFill>
                  <a:schemeClr val="tx2">
                    <a:lumMod val="75000"/>
                  </a:schemeClr>
                </a:solidFill>
              </a:rPr>
              <a:t>All outstanding information associated with file flushed out from buffers.</a:t>
            </a:r>
          </a:p>
          <a:p>
            <a:pPr marL="658368" lvl="1" indent="-246888" algn="just" eaLnBrk="1" fontAlgn="auto" hangingPunct="1">
              <a:spcAft>
                <a:spcPts val="0"/>
              </a:spcAft>
              <a:buFont typeface="Georgia"/>
              <a:buChar char="▫"/>
              <a:defRPr/>
            </a:pPr>
            <a:r>
              <a:rPr lang="en-US" sz="2400" dirty="0" smtClean="0">
                <a:solidFill>
                  <a:schemeClr val="tx2">
                    <a:lumMod val="75000"/>
                  </a:schemeClr>
                </a:solidFill>
              </a:rPr>
              <a:t>All links to file broken.</a:t>
            </a:r>
          </a:p>
          <a:p>
            <a:pPr marL="658368" lvl="1" indent="-246888" algn="just" eaLnBrk="1" fontAlgn="auto" hangingPunct="1">
              <a:spcAft>
                <a:spcPts val="0"/>
              </a:spcAft>
              <a:buFont typeface="Georgia"/>
              <a:buChar char="▫"/>
              <a:defRPr/>
            </a:pPr>
            <a:r>
              <a:rPr lang="en-US" sz="2400" dirty="0" smtClean="0">
                <a:solidFill>
                  <a:schemeClr val="tx2">
                    <a:lumMod val="75000"/>
                  </a:schemeClr>
                </a:solidFill>
              </a:rPr>
              <a:t>Accidental misuse of file prevented.</a:t>
            </a:r>
          </a:p>
          <a:p>
            <a:pPr marL="658368" lvl="1" indent="-246888" algn="just" eaLnBrk="1" fontAlgn="auto" hangingPunct="1">
              <a:spcAft>
                <a:spcPts val="0"/>
              </a:spcAft>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smtClean="0"/>
              <a:t>If </a:t>
            </a:r>
            <a:r>
              <a:rPr lang="en-US" sz="2400" dirty="0" smtClean="0"/>
              <a:t>we want </a:t>
            </a:r>
            <a:r>
              <a:rPr lang="en-US" sz="2400" dirty="0" smtClean="0"/>
              <a:t>to change </a:t>
            </a:r>
            <a:r>
              <a:rPr lang="en-US" sz="2400" dirty="0" smtClean="0"/>
              <a:t>the mode of a file</a:t>
            </a:r>
            <a:r>
              <a:rPr lang="en-US" sz="2400" dirty="0" smtClean="0"/>
              <a:t>, </a:t>
            </a:r>
            <a:r>
              <a:rPr lang="en-US" sz="2400" dirty="0" smtClean="0"/>
              <a:t>it should be closed first and then opened </a:t>
            </a:r>
            <a:r>
              <a:rPr lang="en-US" sz="2400" dirty="0" smtClean="0"/>
              <a:t>again.</a:t>
            </a:r>
          </a:p>
          <a:p>
            <a:pPr marL="365760" indent="-256032" algn="just" eaLnBrk="1" fontAlgn="auto" hangingPunct="1">
              <a:spcAft>
                <a:spcPts val="0"/>
              </a:spcAft>
              <a:buClr>
                <a:schemeClr val="accent3"/>
              </a:buClr>
              <a:buFont typeface="Georgia"/>
              <a:buChar char="•"/>
              <a:defRPr/>
            </a:pPr>
            <a:endParaRPr lang="en-US" sz="2400" dirty="0" smtClean="0"/>
          </a:p>
        </p:txBody>
      </p:sp>
      <p:sp>
        <p:nvSpPr>
          <p:cNvPr id="14338" name="Title 1"/>
          <p:cNvSpPr>
            <a:spLocks noGrp="1"/>
          </p:cNvSpPr>
          <p:nvPr>
            <p:ph type="title"/>
          </p:nvPr>
        </p:nvSpPr>
        <p:spPr/>
        <p:txBody>
          <a:bodyPr>
            <a:noAutofit/>
          </a:bodyPr>
          <a:lstStyle/>
          <a:p>
            <a:pPr algn="ctr" eaLnBrk="1" hangingPunct="1"/>
            <a:r>
              <a:rPr lang="en-US" sz="4000" b="1" dirty="0" smtClean="0">
                <a:solidFill>
                  <a:srgbClr val="002060"/>
                </a:solidFill>
              </a:rPr>
              <a:t>Closing a file</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p:cNvSpPr>
          <p:nvPr>
            <p:ph idx="1"/>
          </p:nvPr>
        </p:nvSpPr>
        <p:spPr/>
        <p:txBody>
          <a:bodyPr/>
          <a:lstStyle/>
          <a:p>
            <a:pPr eaLnBrk="1" hangingPunct="1"/>
            <a:r>
              <a:rPr lang="en-US" sz="2400" dirty="0" smtClean="0"/>
              <a:t>The file pointer (*</a:t>
            </a:r>
            <a:r>
              <a:rPr lang="en-US" sz="2400" dirty="0" err="1" smtClean="0"/>
              <a:t>fp</a:t>
            </a:r>
            <a:r>
              <a:rPr lang="en-US" sz="2400" dirty="0" smtClean="0"/>
              <a:t>) </a:t>
            </a:r>
            <a:r>
              <a:rPr lang="en-US" sz="2400" dirty="0" smtClean="0"/>
              <a:t>can be reused after closing. </a:t>
            </a:r>
          </a:p>
        </p:txBody>
      </p:sp>
      <p:sp>
        <p:nvSpPr>
          <p:cNvPr id="15362" name="Rectangle 2"/>
          <p:cNvSpPr>
            <a:spLocks noGrp="1"/>
          </p:cNvSpPr>
          <p:nvPr>
            <p:ph type="title"/>
          </p:nvPr>
        </p:nvSpPr>
        <p:spPr/>
        <p:txBody>
          <a:bodyPr>
            <a:noAutofit/>
          </a:bodyPr>
          <a:lstStyle/>
          <a:p>
            <a:pPr algn="l" eaLnBrk="1" hangingPunct="1"/>
            <a:r>
              <a:rPr lang="en-US" sz="4000" dirty="0" smtClean="0"/>
              <a:t>Closing a file</a:t>
            </a:r>
          </a:p>
        </p:txBody>
      </p:sp>
      <p:sp>
        <p:nvSpPr>
          <p:cNvPr id="15364" name="TextBox 3"/>
          <p:cNvSpPr txBox="1">
            <a:spLocks noChangeArrowheads="1"/>
          </p:cNvSpPr>
          <p:nvPr/>
        </p:nvSpPr>
        <p:spPr bwMode="auto">
          <a:xfrm>
            <a:off x="1981200" y="1340768"/>
            <a:ext cx="4132093" cy="4524315"/>
          </a:xfrm>
          <a:prstGeom prst="rect">
            <a:avLst/>
          </a:prstGeom>
          <a:noFill/>
          <a:ln w="9525">
            <a:noFill/>
            <a:miter lim="800000"/>
            <a:headEnd/>
            <a:tailEnd/>
          </a:ln>
        </p:spPr>
        <p:txBody>
          <a:bodyPr wrap="none">
            <a:spAutoFit/>
          </a:bodyPr>
          <a:lstStyle/>
          <a:p>
            <a:endParaRPr lang="en-US" sz="2400" dirty="0" smtClean="0">
              <a:latin typeface="Calibri" charset="0"/>
            </a:endParaRPr>
          </a:p>
          <a:p>
            <a:r>
              <a:rPr lang="en-US" sz="2400" b="1" dirty="0" smtClean="0">
                <a:solidFill>
                  <a:srgbClr val="C00000"/>
                </a:solidFill>
                <a:latin typeface="Calibri" charset="0"/>
              </a:rPr>
              <a:t>Syntax</a:t>
            </a:r>
            <a:r>
              <a:rPr lang="en-US" sz="2400" b="1" dirty="0">
                <a:solidFill>
                  <a:srgbClr val="C00000"/>
                </a:solidFill>
                <a:latin typeface="Calibri" charset="0"/>
              </a:rPr>
              <a:t>:    </a:t>
            </a:r>
            <a:r>
              <a:rPr lang="en-US" sz="2400" b="1" dirty="0" err="1">
                <a:latin typeface="Calibri" charset="0"/>
              </a:rPr>
              <a:t>fclose</a:t>
            </a:r>
            <a:r>
              <a:rPr lang="en-US" sz="2400" b="1" dirty="0">
                <a:latin typeface="Calibri" charset="0"/>
              </a:rPr>
              <a:t>(</a:t>
            </a:r>
            <a:r>
              <a:rPr lang="en-US" sz="2400" b="1" dirty="0" err="1">
                <a:latin typeface="Calibri" charset="0"/>
              </a:rPr>
              <a:t>file_pointer</a:t>
            </a:r>
            <a:r>
              <a:rPr lang="en-US" sz="2400" b="1" dirty="0">
                <a:latin typeface="Calibri" charset="0"/>
              </a:rPr>
              <a:t>);</a:t>
            </a:r>
          </a:p>
          <a:p>
            <a:endParaRPr lang="en-US" sz="2400" dirty="0">
              <a:latin typeface="Calibri" charset="0"/>
            </a:endParaRPr>
          </a:p>
          <a:p>
            <a:r>
              <a:rPr lang="en-US" sz="2400" dirty="0">
                <a:latin typeface="Calibri" charset="0"/>
              </a:rPr>
              <a:t>Example:</a:t>
            </a:r>
          </a:p>
          <a:p>
            <a:endParaRPr lang="en-US" sz="2400" dirty="0">
              <a:latin typeface="Calibri" charset="0"/>
            </a:endParaRPr>
          </a:p>
          <a:p>
            <a:r>
              <a:rPr lang="en-US" sz="2400" b="1" dirty="0">
                <a:solidFill>
                  <a:schemeClr val="bg2">
                    <a:lumMod val="10000"/>
                  </a:schemeClr>
                </a:solidFill>
                <a:latin typeface="Calibri" charset="0"/>
              </a:rPr>
              <a:t>FILE *p1, *p2;</a:t>
            </a:r>
          </a:p>
          <a:p>
            <a:r>
              <a:rPr lang="en-US" sz="2400" b="1" dirty="0">
                <a:solidFill>
                  <a:schemeClr val="bg2">
                    <a:lumMod val="10000"/>
                  </a:schemeClr>
                </a:solidFill>
                <a:latin typeface="Calibri" charset="0"/>
              </a:rPr>
              <a:t>p1 = </a:t>
            </a:r>
            <a:r>
              <a:rPr lang="en-US" sz="2400" b="1" dirty="0" err="1">
                <a:solidFill>
                  <a:schemeClr val="bg2">
                    <a:lumMod val="10000"/>
                  </a:schemeClr>
                </a:solidFill>
                <a:latin typeface="Calibri" charset="0"/>
              </a:rPr>
              <a:t>fopen</a:t>
            </a:r>
            <a:r>
              <a:rPr lang="en-US" sz="2400" b="1" dirty="0">
                <a:solidFill>
                  <a:schemeClr val="bg2">
                    <a:lumMod val="10000"/>
                  </a:schemeClr>
                </a:solidFill>
                <a:latin typeface="Calibri" charset="0"/>
              </a:rPr>
              <a:t>(“INPUT.txt”, “r”);</a:t>
            </a:r>
          </a:p>
          <a:p>
            <a:r>
              <a:rPr lang="en-US" sz="2400" b="1" dirty="0">
                <a:solidFill>
                  <a:schemeClr val="bg2">
                    <a:lumMod val="10000"/>
                  </a:schemeClr>
                </a:solidFill>
                <a:latin typeface="Calibri" charset="0"/>
              </a:rPr>
              <a:t>p2 =</a:t>
            </a:r>
            <a:r>
              <a:rPr lang="en-US" sz="2400" b="1" dirty="0" err="1">
                <a:solidFill>
                  <a:schemeClr val="bg2">
                    <a:lumMod val="10000"/>
                  </a:schemeClr>
                </a:solidFill>
                <a:latin typeface="Calibri" charset="0"/>
              </a:rPr>
              <a:t>fopen</a:t>
            </a:r>
            <a:r>
              <a:rPr lang="en-US" sz="2400" b="1" dirty="0">
                <a:solidFill>
                  <a:schemeClr val="bg2">
                    <a:lumMod val="10000"/>
                  </a:schemeClr>
                </a:solidFill>
                <a:latin typeface="Calibri" charset="0"/>
              </a:rPr>
              <a:t>(“OUTPUT.txt”, “w”);</a:t>
            </a:r>
          </a:p>
          <a:p>
            <a:r>
              <a:rPr lang="en-US" sz="2400" b="1" dirty="0">
                <a:solidFill>
                  <a:schemeClr val="bg2">
                    <a:lumMod val="10000"/>
                  </a:schemeClr>
                </a:solidFill>
                <a:latin typeface="Calibri" charset="0"/>
              </a:rPr>
              <a:t>……..</a:t>
            </a:r>
          </a:p>
          <a:p>
            <a:r>
              <a:rPr lang="en-US" sz="2400" b="1" dirty="0">
                <a:solidFill>
                  <a:schemeClr val="bg2">
                    <a:lumMod val="10000"/>
                  </a:schemeClr>
                </a:solidFill>
                <a:latin typeface="Calibri" charset="0"/>
              </a:rPr>
              <a:t>……..</a:t>
            </a:r>
          </a:p>
          <a:p>
            <a:r>
              <a:rPr lang="en-US" sz="2400" b="1" dirty="0" err="1">
                <a:solidFill>
                  <a:schemeClr val="bg2">
                    <a:lumMod val="10000"/>
                  </a:schemeClr>
                </a:solidFill>
                <a:latin typeface="Calibri" charset="0"/>
              </a:rPr>
              <a:t>fclose</a:t>
            </a:r>
            <a:r>
              <a:rPr lang="en-US" sz="2400" b="1" dirty="0">
                <a:solidFill>
                  <a:schemeClr val="bg2">
                    <a:lumMod val="10000"/>
                  </a:schemeClr>
                </a:solidFill>
                <a:latin typeface="Calibri" charset="0"/>
              </a:rPr>
              <a:t>(p1); </a:t>
            </a:r>
          </a:p>
          <a:p>
            <a:r>
              <a:rPr lang="en-US" sz="2400" b="1" dirty="0" err="1">
                <a:solidFill>
                  <a:schemeClr val="bg2">
                    <a:lumMod val="10000"/>
                  </a:schemeClr>
                </a:solidFill>
                <a:latin typeface="Calibri" charset="0"/>
              </a:rPr>
              <a:t>fclose</a:t>
            </a:r>
            <a:r>
              <a:rPr lang="en-US" sz="2400" b="1" dirty="0">
                <a:solidFill>
                  <a:schemeClr val="bg2">
                    <a:lumMod val="10000"/>
                  </a:schemeClr>
                </a:solidFill>
                <a:latin typeface="Calibri" charset="0"/>
              </a:rPr>
              <a:t>(p2); </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eaLnBrk="1" hangingPunct="1">
              <a:buNone/>
            </a:pPr>
            <a:r>
              <a:rPr lang="en-US" sz="2400" dirty="0" smtClean="0"/>
              <a:t>The different functions for reading/writing </a:t>
            </a:r>
            <a:r>
              <a:rPr lang="en-US" sz="2400" dirty="0" smtClean="0"/>
              <a:t> to a file are :</a:t>
            </a:r>
            <a:endParaRPr lang="en-US" sz="2400" dirty="0" smtClean="0"/>
          </a:p>
          <a:p>
            <a:pPr eaLnBrk="1" hangingPunct="1"/>
            <a:endParaRPr lang="en-US" sz="2400" dirty="0" smtClean="0"/>
          </a:p>
          <a:p>
            <a:pPr lvl="1"/>
            <a:r>
              <a:rPr lang="en-US" sz="2400" b="1" dirty="0" err="1" smtClean="0"/>
              <a:t>getc</a:t>
            </a:r>
            <a:r>
              <a:rPr lang="en-US" sz="2400" b="1" dirty="0" smtClean="0"/>
              <a:t>() </a:t>
            </a:r>
            <a:r>
              <a:rPr lang="en-US" sz="2400" dirty="0" smtClean="0"/>
              <a:t>– read a character</a:t>
            </a:r>
          </a:p>
          <a:p>
            <a:pPr lvl="1"/>
            <a:r>
              <a:rPr lang="en-US" sz="2400" b="1" dirty="0" err="1" smtClean="0"/>
              <a:t>putc</a:t>
            </a:r>
            <a:r>
              <a:rPr lang="en-US" sz="2400" b="1" dirty="0" smtClean="0"/>
              <a:t>() </a:t>
            </a:r>
            <a:r>
              <a:rPr lang="en-US" sz="2400" dirty="0" smtClean="0"/>
              <a:t>– write a character</a:t>
            </a:r>
          </a:p>
          <a:p>
            <a:pPr lvl="1"/>
            <a:r>
              <a:rPr lang="en-US" sz="2400" b="1" dirty="0" err="1" smtClean="0"/>
              <a:t>fprintf</a:t>
            </a:r>
            <a:r>
              <a:rPr lang="en-US" sz="2400" b="1" dirty="0" smtClean="0"/>
              <a:t>() </a:t>
            </a:r>
            <a:r>
              <a:rPr lang="en-US" sz="2400" dirty="0" smtClean="0"/>
              <a:t>– write set of data values </a:t>
            </a:r>
          </a:p>
          <a:p>
            <a:pPr lvl="1"/>
            <a:r>
              <a:rPr lang="en-US" sz="2400" b="1" dirty="0" err="1" smtClean="0"/>
              <a:t>fscanf</a:t>
            </a:r>
            <a:r>
              <a:rPr lang="en-US" sz="2400" b="1" dirty="0" smtClean="0"/>
              <a:t>() </a:t>
            </a:r>
            <a:r>
              <a:rPr lang="en-US" sz="2400" dirty="0" smtClean="0"/>
              <a:t>– read set of data values</a:t>
            </a:r>
          </a:p>
          <a:p>
            <a:pPr lvl="1"/>
            <a:r>
              <a:rPr lang="en-US" sz="2400" b="1" dirty="0" err="1" smtClean="0"/>
              <a:t>getw</a:t>
            </a:r>
            <a:r>
              <a:rPr lang="en-US" sz="2400" b="1" dirty="0" smtClean="0"/>
              <a:t>() </a:t>
            </a:r>
            <a:r>
              <a:rPr lang="en-US" sz="2400" dirty="0" smtClean="0"/>
              <a:t>– read integer </a:t>
            </a:r>
          </a:p>
          <a:p>
            <a:pPr lvl="1"/>
            <a:r>
              <a:rPr lang="en-US" sz="2400" b="1" dirty="0" err="1" smtClean="0"/>
              <a:t>putw</a:t>
            </a:r>
            <a:r>
              <a:rPr lang="en-US" sz="2400" b="1" dirty="0" smtClean="0"/>
              <a:t>() </a:t>
            </a:r>
            <a:r>
              <a:rPr lang="en-US" sz="2400" dirty="0" smtClean="0"/>
              <a:t>– write integer</a:t>
            </a:r>
          </a:p>
          <a:p>
            <a:pPr lvl="1">
              <a:buFont typeface="Arial" charset="0"/>
              <a:buNone/>
            </a:pPr>
            <a:r>
              <a:rPr lang="en-US" sz="2400" dirty="0" smtClean="0"/>
              <a:t> </a:t>
            </a:r>
            <a:endParaRPr lang="en-US" sz="2000" dirty="0" smtClean="0"/>
          </a:p>
        </p:txBody>
      </p:sp>
      <p:sp>
        <p:nvSpPr>
          <p:cNvPr id="16386" name="Title 1"/>
          <p:cNvSpPr>
            <a:spLocks noGrp="1"/>
          </p:cNvSpPr>
          <p:nvPr>
            <p:ph type="title"/>
          </p:nvPr>
        </p:nvSpPr>
        <p:spPr/>
        <p:txBody>
          <a:bodyPr>
            <a:noAutofit/>
          </a:bodyPr>
          <a:lstStyle/>
          <a:p>
            <a:pPr algn="l" eaLnBrk="1" hangingPunct="1"/>
            <a:r>
              <a:rPr lang="en-US" sz="4000" dirty="0" smtClean="0"/>
              <a:t>Input/output </a:t>
            </a:r>
            <a:r>
              <a:rPr lang="en-US" sz="4000" dirty="0" smtClean="0"/>
              <a:t>operations on files</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1219200" y="1066800"/>
            <a:ext cx="7924800" cy="5654675"/>
          </a:xfrm>
        </p:spPr>
        <p:txBody>
          <a:bodyPr>
            <a:normAutofit fontScale="92500" lnSpcReduction="10000"/>
          </a:bodyPr>
          <a:lstStyle/>
          <a:p>
            <a:pPr marL="365760" indent="-256032" algn="just" eaLnBrk="1" fontAlgn="auto" hangingPunct="1">
              <a:spcAft>
                <a:spcPts val="0"/>
              </a:spcAft>
              <a:buClr>
                <a:schemeClr val="accent3"/>
              </a:buClr>
              <a:buFont typeface="Georgia"/>
              <a:buChar char="•"/>
              <a:defRPr/>
            </a:pPr>
            <a:r>
              <a:rPr lang="en-US" sz="2400" dirty="0" smtClean="0"/>
              <a:t>These functions handle </a:t>
            </a:r>
            <a:r>
              <a:rPr lang="en-US" sz="2400" dirty="0" smtClean="0"/>
              <a:t>one character at a time like </a:t>
            </a:r>
            <a:r>
              <a:rPr lang="en-US" sz="2400" dirty="0" err="1" smtClean="0">
                <a:solidFill>
                  <a:schemeClr val="accent2"/>
                </a:solidFill>
              </a:rPr>
              <a:t>getchar</a:t>
            </a:r>
            <a:r>
              <a:rPr lang="en-US" sz="2400" dirty="0" smtClean="0">
                <a:solidFill>
                  <a:schemeClr val="accent2"/>
                </a:solidFill>
              </a:rPr>
              <a:t>()</a:t>
            </a:r>
            <a:r>
              <a:rPr lang="en-US" sz="2400" dirty="0" smtClean="0"/>
              <a:t> and </a:t>
            </a:r>
            <a:r>
              <a:rPr lang="en-US" sz="2400" dirty="0" err="1" smtClean="0">
                <a:solidFill>
                  <a:schemeClr val="accent2"/>
                </a:solidFill>
              </a:rPr>
              <a:t>putchar</a:t>
            </a:r>
            <a:r>
              <a:rPr lang="en-US" sz="2400" dirty="0" smtClean="0">
                <a:solidFill>
                  <a:schemeClr val="accent2"/>
                </a:solidFill>
              </a:rPr>
              <a:t>().</a:t>
            </a:r>
          </a:p>
          <a:p>
            <a:pPr marL="365760" indent="-256032" algn="just" eaLnBrk="1" fontAlgn="auto" hangingPunct="1">
              <a:spcAft>
                <a:spcPts val="0"/>
              </a:spcAft>
              <a:buClr>
                <a:schemeClr val="accent3"/>
              </a:buClr>
              <a:buNone/>
              <a:defRPr/>
            </a:pPr>
            <a:endParaRPr lang="en-US" sz="2400" dirty="0" smtClean="0">
              <a:solidFill>
                <a:schemeClr val="accent2"/>
              </a:solidFill>
            </a:endParaRPr>
          </a:p>
          <a:p>
            <a:pPr marL="365760" indent="-256032" algn="just">
              <a:buClr>
                <a:schemeClr val="accent3"/>
              </a:buClr>
              <a:buNone/>
              <a:defRPr/>
            </a:pPr>
            <a:r>
              <a:rPr lang="en-US" sz="2400" dirty="0" smtClean="0">
                <a:solidFill>
                  <a:schemeClr val="accent2"/>
                </a:solidFill>
              </a:rPr>
              <a:t>	</a:t>
            </a:r>
            <a:r>
              <a:rPr lang="en-US" sz="2400" b="1" dirty="0" smtClean="0">
                <a:solidFill>
                  <a:srgbClr val="C00000"/>
                </a:solidFill>
              </a:rPr>
              <a:t>syntax</a:t>
            </a:r>
            <a:r>
              <a:rPr lang="en-US" sz="2400" b="1" dirty="0" smtClean="0">
                <a:solidFill>
                  <a:srgbClr val="002060"/>
                </a:solidFill>
              </a:rPr>
              <a:t>:   </a:t>
            </a:r>
            <a:r>
              <a:rPr lang="en-US" sz="2400" b="1" dirty="0" smtClean="0">
                <a:solidFill>
                  <a:srgbClr val="002060"/>
                </a:solidFill>
              </a:rPr>
              <a:t>c = </a:t>
            </a:r>
            <a:r>
              <a:rPr lang="en-US" sz="2400" b="1" dirty="0" err="1" smtClean="0">
                <a:solidFill>
                  <a:srgbClr val="002060"/>
                </a:solidFill>
              </a:rPr>
              <a:t>getc</a:t>
            </a:r>
            <a:r>
              <a:rPr lang="en-US" sz="2400" b="1" dirty="0" smtClean="0">
                <a:solidFill>
                  <a:srgbClr val="002060"/>
                </a:solidFill>
              </a:rPr>
              <a:t>(fp2</a:t>
            </a:r>
            <a:r>
              <a:rPr lang="en-US" sz="2400" b="1" dirty="0" smtClean="0"/>
              <a:t>);</a:t>
            </a:r>
          </a:p>
          <a:p>
            <a:pPr marL="1058418" lvl="2" indent="-246888" algn="just" fontAlgn="auto">
              <a:spcAft>
                <a:spcPts val="0"/>
              </a:spcAft>
              <a:buFont typeface="Georgia"/>
              <a:buChar char="▫"/>
              <a:defRPr/>
            </a:pPr>
            <a:r>
              <a:rPr lang="en-US" sz="2000" dirty="0" smtClean="0">
                <a:solidFill>
                  <a:schemeClr val="tx2">
                    <a:lumMod val="75000"/>
                  </a:schemeClr>
                </a:solidFill>
              </a:rPr>
              <a:t>c : a character variable</a:t>
            </a:r>
          </a:p>
          <a:p>
            <a:pPr marL="1058418" lvl="2" indent="-246888" algn="just" fontAlgn="auto">
              <a:spcAft>
                <a:spcPts val="0"/>
              </a:spcAft>
              <a:buFont typeface="Georgia"/>
              <a:buChar char="▫"/>
              <a:defRPr/>
            </a:pPr>
            <a:r>
              <a:rPr lang="en-US" sz="2000" dirty="0" smtClean="0">
                <a:solidFill>
                  <a:schemeClr val="tx2">
                    <a:lumMod val="75000"/>
                  </a:schemeClr>
                </a:solidFill>
              </a:rPr>
              <a:t>fp2 : pointer to file opened with mode </a:t>
            </a:r>
            <a:r>
              <a:rPr lang="en-US" sz="2000" b="1" dirty="0" smtClean="0">
                <a:solidFill>
                  <a:schemeClr val="tx2">
                    <a:lumMod val="75000"/>
                  </a:schemeClr>
                </a:solidFill>
              </a:rPr>
              <a:t>r</a:t>
            </a:r>
          </a:p>
          <a:p>
            <a:pPr marL="365760" indent="-256032" algn="just" eaLnBrk="1" fontAlgn="auto" hangingPunct="1">
              <a:spcAft>
                <a:spcPts val="0"/>
              </a:spcAft>
              <a:buClr>
                <a:schemeClr val="accent3"/>
              </a:buClr>
              <a:buNone/>
              <a:defRPr/>
            </a:pPr>
            <a:endParaRPr lang="en-US" sz="2400" dirty="0" smtClean="0">
              <a:solidFill>
                <a:schemeClr val="accent2"/>
              </a:solidFill>
            </a:endParaRPr>
          </a:p>
          <a:p>
            <a:pPr marL="365760" indent="-256032" algn="just" eaLnBrk="1" fontAlgn="auto" hangingPunct="1">
              <a:spcAft>
                <a:spcPts val="0"/>
              </a:spcAft>
              <a:buClr>
                <a:schemeClr val="accent3"/>
              </a:buClr>
              <a:buNone/>
              <a:defRPr/>
            </a:pPr>
            <a:r>
              <a:rPr lang="en-US" sz="2400" dirty="0" smtClean="0"/>
              <a:t>	</a:t>
            </a:r>
            <a:r>
              <a:rPr lang="en-US" sz="2400" b="1" dirty="0" smtClean="0">
                <a:solidFill>
                  <a:srgbClr val="C00000"/>
                </a:solidFill>
              </a:rPr>
              <a:t>syntax</a:t>
            </a:r>
            <a:r>
              <a:rPr lang="en-US" sz="2400" b="1" dirty="0" smtClean="0">
                <a:solidFill>
                  <a:srgbClr val="C00000"/>
                </a:solidFill>
              </a:rPr>
              <a:t>:  </a:t>
            </a:r>
            <a:r>
              <a:rPr lang="en-US" sz="2400" b="1" dirty="0" err="1" smtClean="0">
                <a:solidFill>
                  <a:schemeClr val="bg2">
                    <a:lumMod val="10000"/>
                  </a:schemeClr>
                </a:solidFill>
              </a:rPr>
              <a:t>putc</a:t>
            </a:r>
            <a:r>
              <a:rPr lang="en-US" sz="2400" b="1" dirty="0" smtClean="0">
                <a:solidFill>
                  <a:schemeClr val="bg2">
                    <a:lumMod val="10000"/>
                  </a:schemeClr>
                </a:solidFill>
              </a:rPr>
              <a:t>(c,fp1);</a:t>
            </a:r>
          </a:p>
          <a:p>
            <a:pPr marL="1058418" lvl="2" indent="-246888" algn="just" fontAlgn="auto">
              <a:spcAft>
                <a:spcPts val="0"/>
              </a:spcAft>
              <a:buFont typeface="Georgia"/>
              <a:buChar char="▫"/>
              <a:defRPr/>
            </a:pPr>
            <a:r>
              <a:rPr lang="en-US" sz="2000" dirty="0" smtClean="0">
                <a:solidFill>
                  <a:schemeClr val="tx2">
                    <a:lumMod val="75000"/>
                  </a:schemeClr>
                </a:solidFill>
              </a:rPr>
              <a:t>c : a character variable</a:t>
            </a:r>
          </a:p>
          <a:p>
            <a:pPr marL="1058418" lvl="2" indent="-246888" algn="just" fontAlgn="auto">
              <a:spcAft>
                <a:spcPts val="0"/>
              </a:spcAft>
              <a:buFont typeface="Georgia"/>
              <a:buChar char="▫"/>
              <a:defRPr/>
            </a:pPr>
            <a:r>
              <a:rPr lang="en-US" sz="2000" dirty="0" smtClean="0">
                <a:solidFill>
                  <a:schemeClr val="tx2">
                    <a:lumMod val="75000"/>
                  </a:schemeClr>
                </a:solidFill>
              </a:rPr>
              <a:t>fp1 : pointer to file opened with mode </a:t>
            </a:r>
            <a:r>
              <a:rPr lang="en-US" sz="2000" b="1" dirty="0" smtClean="0">
                <a:solidFill>
                  <a:schemeClr val="tx2">
                    <a:lumMod val="75000"/>
                  </a:schemeClr>
                </a:solidFill>
              </a:rPr>
              <a:t>w</a:t>
            </a:r>
          </a:p>
          <a:p>
            <a:pPr marL="1058418" lvl="2" indent="-246888" algn="just" fontAlgn="auto">
              <a:spcAft>
                <a:spcPts val="0"/>
              </a:spcAft>
              <a:buFont typeface="Georgia"/>
              <a:buChar char="▫"/>
              <a:defRPr/>
            </a:pPr>
            <a:endParaRPr lang="en-US" sz="2000" b="1" dirty="0" smtClean="0">
              <a:solidFill>
                <a:schemeClr val="tx2">
                  <a:lumMod val="75000"/>
                </a:schemeClr>
              </a:solidFill>
            </a:endParaRPr>
          </a:p>
          <a:p>
            <a:pPr marL="365760" indent="-256032" algn="just" eaLnBrk="1" fontAlgn="auto" hangingPunct="1">
              <a:spcAft>
                <a:spcPts val="0"/>
              </a:spcAft>
              <a:buClr>
                <a:schemeClr val="accent3"/>
              </a:buClr>
              <a:buFont typeface="Georgia"/>
              <a:buChar char="•"/>
              <a:defRPr/>
            </a:pPr>
            <a:r>
              <a:rPr lang="en-US" sz="2400" dirty="0" smtClean="0"/>
              <a:t>file </a:t>
            </a:r>
            <a:r>
              <a:rPr lang="en-US" sz="2400" dirty="0" smtClean="0"/>
              <a:t>pointer moves by one character position after every </a:t>
            </a:r>
            <a:r>
              <a:rPr lang="en-US" sz="2400" dirty="0" err="1" smtClean="0"/>
              <a:t>getc</a:t>
            </a:r>
            <a:r>
              <a:rPr lang="en-US" sz="2400" dirty="0" smtClean="0"/>
              <a:t>() and </a:t>
            </a:r>
            <a:r>
              <a:rPr lang="en-US" sz="2400" dirty="0" err="1" smtClean="0"/>
              <a:t>putc</a:t>
            </a:r>
            <a:r>
              <a:rPr lang="en-US" sz="2400" dirty="0" smtClean="0"/>
              <a:t>()</a:t>
            </a:r>
          </a:p>
          <a:p>
            <a:pPr marL="365760" indent="-256032" algn="just" eaLnBrk="1" fontAlgn="auto" hangingPunct="1">
              <a:spcAft>
                <a:spcPts val="0"/>
              </a:spcAft>
              <a:buClr>
                <a:schemeClr val="accent3"/>
              </a:buClr>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err="1" smtClean="0"/>
              <a:t>getc</a:t>
            </a:r>
            <a:r>
              <a:rPr lang="en-US" sz="2400" dirty="0" smtClean="0"/>
              <a:t>() returns </a:t>
            </a:r>
            <a:r>
              <a:rPr lang="en-US" sz="2400" dirty="0" smtClean="0">
                <a:solidFill>
                  <a:srgbClr val="C00000"/>
                </a:solidFill>
              </a:rPr>
              <a:t>end-of-file marker EOF </a:t>
            </a:r>
            <a:r>
              <a:rPr lang="en-US" sz="2400" dirty="0" smtClean="0"/>
              <a:t>when the end-of-file is reached. </a:t>
            </a:r>
          </a:p>
        </p:txBody>
      </p:sp>
      <p:sp>
        <p:nvSpPr>
          <p:cNvPr id="17410" name="Title 1"/>
          <p:cNvSpPr>
            <a:spLocks noGrp="1"/>
          </p:cNvSpPr>
          <p:nvPr>
            <p:ph type="title"/>
          </p:nvPr>
        </p:nvSpPr>
        <p:spPr/>
        <p:txBody>
          <a:bodyPr>
            <a:normAutofit fontScale="90000"/>
          </a:bodyPr>
          <a:lstStyle/>
          <a:p>
            <a:pPr algn="ctr" eaLnBrk="1" hangingPunct="1"/>
            <a:r>
              <a:rPr lang="en-US" sz="4000" dirty="0" err="1" smtClean="0">
                <a:solidFill>
                  <a:schemeClr val="bg2">
                    <a:lumMod val="10000"/>
                  </a:schemeClr>
                </a:solidFill>
                <a:latin typeface="Arial Rounded MT Bold" pitchFamily="34" charset="0"/>
              </a:rPr>
              <a:t>getc</a:t>
            </a:r>
            <a:r>
              <a:rPr lang="en-US" sz="4000" dirty="0" smtClean="0">
                <a:solidFill>
                  <a:schemeClr val="bg2">
                    <a:lumMod val="10000"/>
                  </a:schemeClr>
                </a:solidFill>
                <a:latin typeface="Arial Rounded MT Bold" pitchFamily="34" charset="0"/>
              </a:rPr>
              <a:t>() and </a:t>
            </a:r>
            <a:r>
              <a:rPr lang="en-US" sz="4000" dirty="0" err="1" smtClean="0">
                <a:solidFill>
                  <a:schemeClr val="bg2">
                    <a:lumMod val="10000"/>
                  </a:schemeClr>
                </a:solidFill>
                <a:latin typeface="Arial Rounded MT Bold" pitchFamily="34" charset="0"/>
              </a:rPr>
              <a:t>putc</a:t>
            </a:r>
            <a:r>
              <a:rPr lang="en-US" sz="4000" dirty="0" smtClean="0">
                <a:solidFill>
                  <a:schemeClr val="bg2">
                    <a:lumMod val="10000"/>
                  </a:schemeClr>
                </a:solidFill>
                <a:latin typeface="Arial Rounded MT Bold" pitchFamily="34" charset="0"/>
              </a:rPr>
              <a:t>()</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219199" y="152400"/>
            <a:ext cx="7924801" cy="685800"/>
          </a:xfrm>
        </p:spPr>
        <p:txBody>
          <a:bodyPr>
            <a:noAutofit/>
          </a:bodyPr>
          <a:lstStyle/>
          <a:p>
            <a:pPr algn="ctr" eaLnBrk="1" fontAlgn="auto" hangingPunct="1">
              <a:spcAft>
                <a:spcPts val="0"/>
              </a:spcAft>
              <a:defRPr/>
            </a:pPr>
            <a:r>
              <a:rPr lang="en-US" sz="3600" b="1" dirty="0" smtClean="0"/>
              <a:t>Program to read/write using </a:t>
            </a:r>
            <a:r>
              <a:rPr lang="en-US" sz="3600" b="1" dirty="0" err="1" smtClean="0">
                <a:solidFill>
                  <a:schemeClr val="accent2"/>
                </a:solidFill>
              </a:rPr>
              <a:t>getc</a:t>
            </a:r>
            <a:r>
              <a:rPr lang="en-US" sz="3600" b="1" dirty="0" smtClean="0">
                <a:solidFill>
                  <a:schemeClr val="accent2"/>
                </a:solidFill>
              </a:rPr>
              <a:t>/</a:t>
            </a:r>
            <a:r>
              <a:rPr lang="en-US" sz="3600" b="1" dirty="0" err="1" smtClean="0">
                <a:solidFill>
                  <a:schemeClr val="accent2"/>
                </a:solidFill>
              </a:rPr>
              <a:t>putc</a:t>
            </a:r>
            <a:endParaRPr lang="en-US" sz="3600" b="1" dirty="0" smtClean="0">
              <a:solidFill>
                <a:schemeClr val="accent2"/>
              </a:solidFill>
            </a:endParaRPr>
          </a:p>
        </p:txBody>
      </p:sp>
      <p:sp>
        <p:nvSpPr>
          <p:cNvPr id="18435" name="TextBox 3"/>
          <p:cNvSpPr txBox="1">
            <a:spLocks noChangeArrowheads="1"/>
          </p:cNvSpPr>
          <p:nvPr/>
        </p:nvSpPr>
        <p:spPr bwMode="auto">
          <a:xfrm>
            <a:off x="1219199" y="980728"/>
            <a:ext cx="7924801" cy="5647700"/>
          </a:xfrm>
          <a:prstGeom prst="rect">
            <a:avLst/>
          </a:prstGeom>
          <a:noFill/>
          <a:ln w="9525">
            <a:noFill/>
            <a:miter lim="800000"/>
            <a:headEnd/>
            <a:tailEnd/>
          </a:ln>
        </p:spPr>
        <p:txBody>
          <a:bodyPr wrap="square">
            <a:spAutoFit/>
          </a:bodyPr>
          <a:lstStyle/>
          <a:p>
            <a:r>
              <a:rPr lang="en-US" sz="1900" dirty="0">
                <a:latin typeface="+mn-lt"/>
              </a:rPr>
              <a:t>#include </a:t>
            </a:r>
            <a:r>
              <a:rPr lang="en-US" sz="1900" dirty="0" smtClean="0">
                <a:latin typeface="+mn-lt"/>
              </a:rPr>
              <a:t>&lt;</a:t>
            </a:r>
            <a:r>
              <a:rPr lang="en-US" sz="1900" dirty="0" err="1" smtClean="0">
                <a:latin typeface="+mn-lt"/>
              </a:rPr>
              <a:t>stdio.h</a:t>
            </a:r>
            <a:r>
              <a:rPr lang="en-US" sz="1900" dirty="0" smtClean="0">
                <a:latin typeface="+mn-lt"/>
              </a:rPr>
              <a:t>&gt;</a:t>
            </a:r>
            <a:endParaRPr lang="en-US" sz="1900" dirty="0">
              <a:latin typeface="+mn-lt"/>
            </a:endParaRPr>
          </a:p>
          <a:p>
            <a:r>
              <a:rPr lang="en-US" sz="1900" b="1" dirty="0" smtClean="0">
                <a:latin typeface="+mn-lt"/>
              </a:rPr>
              <a:t>void main</a:t>
            </a:r>
            <a:r>
              <a:rPr lang="en-US" sz="1900" b="1" dirty="0" smtClean="0">
                <a:latin typeface="+mn-lt"/>
              </a:rPr>
              <a:t>()</a:t>
            </a:r>
          </a:p>
          <a:p>
            <a:r>
              <a:rPr lang="en-US" sz="1900" b="1" dirty="0" smtClean="0">
                <a:latin typeface="+mn-lt"/>
              </a:rPr>
              <a:t>{</a:t>
            </a:r>
            <a:endParaRPr lang="en-US" sz="1900" b="1" dirty="0" smtClean="0">
              <a:latin typeface="+mn-lt"/>
            </a:endParaRPr>
          </a:p>
          <a:p>
            <a:r>
              <a:rPr lang="en-US" sz="1900" b="1" dirty="0">
                <a:latin typeface="+mn-lt"/>
              </a:rPr>
              <a:t> </a:t>
            </a:r>
            <a:r>
              <a:rPr lang="en-US" sz="1900" b="1" dirty="0" smtClean="0">
                <a:latin typeface="+mn-lt"/>
              </a:rPr>
              <a:t>	FILE </a:t>
            </a:r>
            <a:r>
              <a:rPr lang="en-US" sz="1900" b="1" dirty="0">
                <a:latin typeface="+mn-lt"/>
              </a:rPr>
              <a:t>*fp1;</a:t>
            </a:r>
          </a:p>
          <a:p>
            <a:r>
              <a:rPr lang="en-US" sz="1900" b="1" dirty="0" smtClean="0">
                <a:latin typeface="+mn-lt"/>
              </a:rPr>
              <a:t>	char </a:t>
            </a:r>
            <a:r>
              <a:rPr lang="en-US" sz="1900" b="1" dirty="0">
                <a:latin typeface="+mn-lt"/>
              </a:rPr>
              <a:t>c;</a:t>
            </a:r>
          </a:p>
          <a:p>
            <a:r>
              <a:rPr lang="en-US" sz="1900" b="1" dirty="0">
                <a:latin typeface="+mn-lt"/>
              </a:rPr>
              <a:t>	</a:t>
            </a:r>
            <a:r>
              <a:rPr lang="en-US" sz="1900" b="1" dirty="0" smtClean="0">
                <a:solidFill>
                  <a:schemeClr val="bg2">
                    <a:lumMod val="10000"/>
                  </a:schemeClr>
                </a:solidFill>
                <a:latin typeface="+mn-lt"/>
              </a:rPr>
              <a:t>fp1</a:t>
            </a:r>
            <a:r>
              <a:rPr lang="en-US" sz="1900" b="1" dirty="0">
                <a:solidFill>
                  <a:schemeClr val="bg2">
                    <a:lumMod val="10000"/>
                  </a:schemeClr>
                </a:solidFill>
                <a:latin typeface="+mn-lt"/>
              </a:rPr>
              <a:t>= </a:t>
            </a:r>
            <a:r>
              <a:rPr lang="en-US" sz="1900" b="1" dirty="0" err="1">
                <a:solidFill>
                  <a:schemeClr val="bg2">
                    <a:lumMod val="10000"/>
                  </a:schemeClr>
                </a:solidFill>
                <a:latin typeface="+mn-lt"/>
              </a:rPr>
              <a:t>fopen</a:t>
            </a:r>
            <a:r>
              <a:rPr lang="en-US" sz="1900" b="1" dirty="0">
                <a:solidFill>
                  <a:schemeClr val="bg2">
                    <a:lumMod val="10000"/>
                  </a:schemeClr>
                </a:solidFill>
                <a:latin typeface="+mn-lt"/>
              </a:rPr>
              <a:t>(“INPUT”, “w”); </a:t>
            </a:r>
            <a:r>
              <a:rPr lang="en-US" sz="1900" b="1" dirty="0">
                <a:latin typeface="+mn-lt"/>
              </a:rPr>
              <a:t>	</a:t>
            </a:r>
            <a:r>
              <a:rPr lang="en-US" sz="1900" b="1" dirty="0" smtClean="0">
                <a:latin typeface="+mn-lt"/>
              </a:rPr>
              <a:t>		</a:t>
            </a:r>
            <a:r>
              <a:rPr lang="en-US" sz="1900" b="1" dirty="0" smtClean="0">
                <a:solidFill>
                  <a:schemeClr val="accent2"/>
                </a:solidFill>
                <a:latin typeface="+mn-lt"/>
              </a:rPr>
              <a:t>// </a:t>
            </a:r>
            <a:r>
              <a:rPr lang="en-US" sz="1900" b="1" dirty="0">
                <a:solidFill>
                  <a:schemeClr val="accent2"/>
                </a:solidFill>
                <a:latin typeface="+mn-lt"/>
              </a:rPr>
              <a:t>open file for writing </a:t>
            </a:r>
            <a:endParaRPr lang="en-US" sz="1900" b="1" dirty="0" smtClean="0">
              <a:solidFill>
                <a:schemeClr val="accent2"/>
              </a:solidFill>
              <a:latin typeface="+mn-lt"/>
            </a:endParaRPr>
          </a:p>
          <a:p>
            <a:r>
              <a:rPr lang="en-US" sz="1900" b="1" dirty="0" smtClean="0">
                <a:solidFill>
                  <a:schemeClr val="accent2"/>
                </a:solidFill>
                <a:latin typeface="+mn-lt"/>
              </a:rPr>
              <a:t> </a:t>
            </a:r>
            <a:r>
              <a:rPr lang="en-US" sz="1900" b="1" dirty="0" smtClean="0">
                <a:solidFill>
                  <a:schemeClr val="accent2"/>
                </a:solidFill>
                <a:latin typeface="+mn-lt"/>
              </a:rPr>
              <a:t>       </a:t>
            </a:r>
          </a:p>
          <a:p>
            <a:r>
              <a:rPr lang="en-US" sz="1900" b="1" dirty="0" smtClean="0">
                <a:solidFill>
                  <a:schemeClr val="accent2"/>
                </a:solidFill>
                <a:latin typeface="+mn-lt"/>
              </a:rPr>
              <a:t>	</a:t>
            </a:r>
            <a:r>
              <a:rPr lang="en-US" sz="1900" b="1" dirty="0" err="1" smtClean="0">
                <a:solidFill>
                  <a:srgbClr val="002060"/>
                </a:solidFill>
                <a:latin typeface="+mn-lt"/>
              </a:rPr>
              <a:t>cout</a:t>
            </a:r>
            <a:r>
              <a:rPr lang="en-US" sz="1900" b="1" dirty="0" smtClean="0">
                <a:solidFill>
                  <a:srgbClr val="002060"/>
                </a:solidFill>
                <a:latin typeface="+mn-lt"/>
              </a:rPr>
              <a:t>&lt;&lt;“Enter the data in file\n”;</a:t>
            </a:r>
            <a:endParaRPr lang="en-US" sz="1900" b="1" dirty="0">
              <a:solidFill>
                <a:srgbClr val="002060"/>
              </a:solidFill>
              <a:latin typeface="+mn-lt"/>
            </a:endParaRPr>
          </a:p>
          <a:p>
            <a:r>
              <a:rPr lang="en-US" sz="1900" b="1" dirty="0">
                <a:latin typeface="+mn-lt"/>
              </a:rPr>
              <a:t>	</a:t>
            </a:r>
            <a:r>
              <a:rPr lang="en-US" sz="1900" b="1" dirty="0" smtClean="0">
                <a:latin typeface="+mn-lt"/>
              </a:rPr>
              <a:t>while</a:t>
            </a:r>
            <a:r>
              <a:rPr lang="en-US" sz="1900" b="1" dirty="0">
                <a:latin typeface="+mn-lt"/>
              </a:rPr>
              <a:t>((c=</a:t>
            </a:r>
            <a:r>
              <a:rPr lang="en-US" sz="1900" b="1" dirty="0" err="1">
                <a:latin typeface="+mn-lt"/>
              </a:rPr>
              <a:t>getchar</a:t>
            </a:r>
            <a:r>
              <a:rPr lang="en-US" sz="1900" b="1" dirty="0">
                <a:latin typeface="+mn-lt"/>
              </a:rPr>
              <a:t>()) != EOF) 	</a:t>
            </a:r>
            <a:r>
              <a:rPr lang="en-US" sz="1900" b="1" dirty="0" smtClean="0">
                <a:latin typeface="+mn-lt"/>
              </a:rPr>
              <a:t>		</a:t>
            </a:r>
            <a:r>
              <a:rPr lang="en-US" sz="1900" b="1" dirty="0" smtClean="0">
                <a:solidFill>
                  <a:schemeClr val="accent2"/>
                </a:solidFill>
                <a:latin typeface="+mn-lt"/>
              </a:rPr>
              <a:t>//</a:t>
            </a:r>
            <a:r>
              <a:rPr lang="en-US" sz="1900" b="1" dirty="0" smtClean="0">
                <a:solidFill>
                  <a:schemeClr val="accent2"/>
                </a:solidFill>
                <a:latin typeface="+mn-lt"/>
              </a:rPr>
              <a:t>get </a:t>
            </a:r>
            <a:r>
              <a:rPr lang="en-US" sz="1900" b="1" dirty="0">
                <a:solidFill>
                  <a:schemeClr val="accent2"/>
                </a:solidFill>
                <a:latin typeface="+mn-lt"/>
              </a:rPr>
              <a:t>char from keyboard until </a:t>
            </a:r>
            <a:r>
              <a:rPr lang="en-US" sz="1900" b="1" dirty="0" smtClean="0">
                <a:solidFill>
                  <a:schemeClr val="accent2"/>
                </a:solidFill>
                <a:latin typeface="+mn-lt"/>
              </a:rPr>
              <a:t>^z</a:t>
            </a:r>
            <a:endParaRPr lang="en-US" sz="1900" b="1" dirty="0">
              <a:solidFill>
                <a:schemeClr val="accent2"/>
              </a:solidFill>
              <a:latin typeface="+mn-lt"/>
            </a:endParaRPr>
          </a:p>
          <a:p>
            <a:r>
              <a:rPr lang="en-US" sz="1900" b="1" dirty="0">
                <a:latin typeface="+mn-lt"/>
              </a:rPr>
              <a:t>		</a:t>
            </a:r>
            <a:r>
              <a:rPr lang="en-US" sz="1900" b="1" dirty="0" err="1" smtClean="0">
                <a:latin typeface="+mn-lt"/>
              </a:rPr>
              <a:t>putc</a:t>
            </a:r>
            <a:r>
              <a:rPr lang="en-US" sz="1900" b="1" dirty="0" smtClean="0">
                <a:latin typeface="+mn-lt"/>
              </a:rPr>
              <a:t>(c,fp1</a:t>
            </a:r>
            <a:r>
              <a:rPr lang="en-US" sz="1900" b="1" dirty="0">
                <a:latin typeface="+mn-lt"/>
              </a:rPr>
              <a:t>); 				</a:t>
            </a:r>
            <a:r>
              <a:rPr lang="en-US" sz="1900" b="1" dirty="0" smtClean="0">
                <a:latin typeface="+mn-lt"/>
              </a:rPr>
              <a:t>	</a:t>
            </a:r>
            <a:r>
              <a:rPr lang="en-US" sz="1900" b="1" dirty="0" smtClean="0">
                <a:solidFill>
                  <a:schemeClr val="accent2"/>
                </a:solidFill>
                <a:latin typeface="+mn-lt"/>
              </a:rPr>
              <a:t>//</a:t>
            </a:r>
            <a:r>
              <a:rPr lang="en-US" sz="1900" b="1" dirty="0" smtClean="0">
                <a:solidFill>
                  <a:schemeClr val="accent2"/>
                </a:solidFill>
                <a:latin typeface="+mn-lt"/>
              </a:rPr>
              <a:t>and write into </a:t>
            </a:r>
            <a:r>
              <a:rPr lang="en-US" sz="1900" b="1" dirty="0">
                <a:solidFill>
                  <a:schemeClr val="accent2"/>
                </a:solidFill>
                <a:latin typeface="+mn-lt"/>
              </a:rPr>
              <a:t>INPUT </a:t>
            </a:r>
          </a:p>
          <a:p>
            <a:r>
              <a:rPr lang="en-US" sz="1900" b="1" dirty="0">
                <a:latin typeface="+mn-lt"/>
              </a:rPr>
              <a:t>	</a:t>
            </a:r>
            <a:r>
              <a:rPr lang="en-US" sz="1900" b="1" dirty="0" err="1" smtClean="0">
                <a:latin typeface="+mn-lt"/>
              </a:rPr>
              <a:t>fclose</a:t>
            </a:r>
            <a:r>
              <a:rPr lang="en-US" sz="1900" b="1" dirty="0" smtClean="0">
                <a:latin typeface="+mn-lt"/>
              </a:rPr>
              <a:t>(fp1</a:t>
            </a:r>
            <a:r>
              <a:rPr lang="en-US" sz="1900" b="1" dirty="0">
                <a:latin typeface="+mn-lt"/>
              </a:rPr>
              <a:t>); 	 				</a:t>
            </a:r>
            <a:r>
              <a:rPr lang="en-US" sz="1900" b="1" dirty="0" smtClean="0">
                <a:latin typeface="+mn-lt"/>
              </a:rPr>
              <a:t>	</a:t>
            </a:r>
            <a:r>
              <a:rPr lang="en-US" sz="1900" b="1" dirty="0" smtClean="0">
                <a:solidFill>
                  <a:schemeClr val="accent2"/>
                </a:solidFill>
                <a:latin typeface="+mn-lt"/>
              </a:rPr>
              <a:t>// </a:t>
            </a:r>
            <a:r>
              <a:rPr lang="en-US" sz="1900" b="1" dirty="0">
                <a:solidFill>
                  <a:schemeClr val="accent2"/>
                </a:solidFill>
                <a:latin typeface="+mn-lt"/>
              </a:rPr>
              <a:t>close </a:t>
            </a:r>
            <a:r>
              <a:rPr lang="en-US" sz="1900" b="1" dirty="0" smtClean="0">
                <a:solidFill>
                  <a:schemeClr val="accent2"/>
                </a:solidFill>
                <a:latin typeface="+mn-lt"/>
              </a:rPr>
              <a:t>INPUT</a:t>
            </a:r>
          </a:p>
          <a:p>
            <a:endParaRPr lang="en-US" sz="1900" b="1" dirty="0">
              <a:solidFill>
                <a:schemeClr val="accent2"/>
              </a:solidFill>
              <a:latin typeface="+mn-lt"/>
            </a:endParaRPr>
          </a:p>
          <a:p>
            <a:r>
              <a:rPr lang="en-US" sz="1900" b="1" dirty="0">
                <a:latin typeface="+mn-lt"/>
              </a:rPr>
              <a:t>	</a:t>
            </a:r>
            <a:r>
              <a:rPr lang="en-US" sz="1900" b="1" dirty="0" smtClean="0">
                <a:solidFill>
                  <a:schemeClr val="bg2">
                    <a:lumMod val="10000"/>
                  </a:schemeClr>
                </a:solidFill>
                <a:latin typeface="+mn-lt"/>
              </a:rPr>
              <a:t>fp1=</a:t>
            </a:r>
            <a:r>
              <a:rPr lang="en-US" sz="1900" b="1" dirty="0" err="1" smtClean="0">
                <a:solidFill>
                  <a:schemeClr val="bg2">
                    <a:lumMod val="10000"/>
                  </a:schemeClr>
                </a:solidFill>
                <a:latin typeface="+mn-lt"/>
              </a:rPr>
              <a:t>fopen</a:t>
            </a:r>
            <a:r>
              <a:rPr lang="en-US" sz="1900" b="1" dirty="0">
                <a:solidFill>
                  <a:schemeClr val="bg2">
                    <a:lumMod val="10000"/>
                  </a:schemeClr>
                </a:solidFill>
                <a:latin typeface="+mn-lt"/>
              </a:rPr>
              <a:t>(“INPUT”, “r”); 	</a:t>
            </a:r>
            <a:r>
              <a:rPr lang="en-US" sz="1900" b="1" dirty="0">
                <a:latin typeface="+mn-lt"/>
              </a:rPr>
              <a:t>	</a:t>
            </a:r>
            <a:r>
              <a:rPr lang="en-US" sz="1900" b="1" dirty="0" smtClean="0">
                <a:latin typeface="+mn-lt"/>
              </a:rPr>
              <a:t>	</a:t>
            </a:r>
            <a:r>
              <a:rPr lang="en-US" sz="1900" b="1" dirty="0" smtClean="0">
                <a:solidFill>
                  <a:schemeClr val="accent2"/>
                </a:solidFill>
                <a:latin typeface="+mn-lt"/>
              </a:rPr>
              <a:t>// </a:t>
            </a:r>
            <a:r>
              <a:rPr lang="en-US" sz="1900" b="1" dirty="0">
                <a:solidFill>
                  <a:schemeClr val="accent2"/>
                </a:solidFill>
                <a:latin typeface="+mn-lt"/>
              </a:rPr>
              <a:t>reopen file </a:t>
            </a:r>
          </a:p>
          <a:p>
            <a:r>
              <a:rPr lang="en-US" sz="1900" b="1" dirty="0">
                <a:latin typeface="+mn-lt"/>
              </a:rPr>
              <a:t>	</a:t>
            </a:r>
          </a:p>
          <a:p>
            <a:r>
              <a:rPr lang="en-US" sz="1900" b="1" dirty="0">
                <a:latin typeface="+mn-lt"/>
              </a:rPr>
              <a:t>	while((</a:t>
            </a:r>
            <a:r>
              <a:rPr lang="en-US" sz="1900" b="1" dirty="0" smtClean="0">
                <a:latin typeface="+mn-lt"/>
              </a:rPr>
              <a:t>c=</a:t>
            </a:r>
            <a:r>
              <a:rPr lang="en-US" sz="1900" b="1" dirty="0" err="1" smtClean="0">
                <a:latin typeface="+mn-lt"/>
              </a:rPr>
              <a:t>getc</a:t>
            </a:r>
            <a:r>
              <a:rPr lang="en-US" sz="1900" b="1" dirty="0" smtClean="0">
                <a:latin typeface="+mn-lt"/>
              </a:rPr>
              <a:t>(fp1</a:t>
            </a:r>
            <a:r>
              <a:rPr lang="en-US" sz="1900" b="1" dirty="0">
                <a:latin typeface="+mn-lt"/>
              </a:rPr>
              <a:t>))!=EOF) 	</a:t>
            </a:r>
            <a:r>
              <a:rPr lang="en-US" sz="1900" b="1" dirty="0" smtClean="0">
                <a:latin typeface="+mn-lt"/>
              </a:rPr>
              <a:t>		 </a:t>
            </a:r>
            <a:r>
              <a:rPr lang="en-US" sz="1900" b="1" dirty="0" smtClean="0">
                <a:solidFill>
                  <a:schemeClr val="accent2"/>
                </a:solidFill>
                <a:latin typeface="+mn-lt"/>
              </a:rPr>
              <a:t>//read </a:t>
            </a:r>
            <a:r>
              <a:rPr lang="en-US" sz="1900" b="1" dirty="0" smtClean="0">
                <a:solidFill>
                  <a:schemeClr val="accent2"/>
                </a:solidFill>
                <a:latin typeface="+mn-lt"/>
              </a:rPr>
              <a:t>char </a:t>
            </a:r>
            <a:r>
              <a:rPr lang="en-US" sz="1900" b="1" dirty="0">
                <a:solidFill>
                  <a:schemeClr val="accent2"/>
                </a:solidFill>
                <a:latin typeface="+mn-lt"/>
              </a:rPr>
              <a:t>from file </a:t>
            </a:r>
            <a:r>
              <a:rPr lang="en-US" sz="1900" b="1" dirty="0" smtClean="0">
                <a:solidFill>
                  <a:schemeClr val="accent2"/>
                </a:solidFill>
                <a:latin typeface="+mn-lt"/>
              </a:rPr>
              <a:t>until </a:t>
            </a:r>
            <a:r>
              <a:rPr lang="en-US" sz="1900" b="1" dirty="0" smtClean="0">
                <a:solidFill>
                  <a:schemeClr val="accent2"/>
                </a:solidFill>
                <a:latin typeface="+mn-lt"/>
              </a:rPr>
              <a:t>EOF</a:t>
            </a:r>
            <a:endParaRPr lang="en-US" sz="1900" b="1" dirty="0">
              <a:solidFill>
                <a:schemeClr val="accent2"/>
              </a:solidFill>
              <a:latin typeface="+mn-lt"/>
            </a:endParaRPr>
          </a:p>
          <a:p>
            <a:r>
              <a:rPr lang="en-US" sz="1900" b="1" dirty="0">
                <a:latin typeface="+mn-lt"/>
              </a:rPr>
              <a:t>		</a:t>
            </a:r>
            <a:r>
              <a:rPr lang="en-US" sz="1900" b="1" dirty="0" err="1">
                <a:latin typeface="+mn-lt"/>
              </a:rPr>
              <a:t>cout</a:t>
            </a:r>
            <a:r>
              <a:rPr lang="en-US" sz="1900" b="1" dirty="0">
                <a:latin typeface="+mn-lt"/>
              </a:rPr>
              <a:t>&lt;&lt; c;			</a:t>
            </a:r>
            <a:r>
              <a:rPr lang="en-US" sz="1900" b="1" dirty="0" smtClean="0">
                <a:latin typeface="+mn-lt"/>
              </a:rPr>
              <a:t>			</a:t>
            </a:r>
            <a:r>
              <a:rPr lang="en-US" sz="1900" b="1" dirty="0" smtClean="0">
                <a:solidFill>
                  <a:schemeClr val="accent2"/>
                </a:solidFill>
                <a:latin typeface="+mn-lt"/>
              </a:rPr>
              <a:t>// </a:t>
            </a:r>
            <a:r>
              <a:rPr lang="en-US" sz="1900" b="1" dirty="0">
                <a:solidFill>
                  <a:schemeClr val="accent2"/>
                </a:solidFill>
                <a:latin typeface="+mn-lt"/>
              </a:rPr>
              <a:t>print character to screen </a:t>
            </a:r>
          </a:p>
          <a:p>
            <a:r>
              <a:rPr lang="en-US" sz="1900" b="1" dirty="0">
                <a:latin typeface="+mn-lt"/>
              </a:rPr>
              <a:t>	</a:t>
            </a:r>
          </a:p>
          <a:p>
            <a:r>
              <a:rPr lang="en-US" sz="1900" b="1" dirty="0">
                <a:latin typeface="+mn-lt"/>
              </a:rPr>
              <a:t>	</a:t>
            </a:r>
            <a:r>
              <a:rPr lang="en-US" sz="1900" b="1" dirty="0" err="1" smtClean="0">
                <a:latin typeface="+mn-lt"/>
              </a:rPr>
              <a:t>fclose</a:t>
            </a:r>
            <a:r>
              <a:rPr lang="en-US" sz="1900" b="1" dirty="0" smtClean="0">
                <a:latin typeface="+mn-lt"/>
              </a:rPr>
              <a:t>(fp1</a:t>
            </a:r>
            <a:r>
              <a:rPr lang="en-US" sz="1900" b="1" dirty="0">
                <a:latin typeface="+mn-lt"/>
              </a:rPr>
              <a:t>);</a:t>
            </a:r>
          </a:p>
          <a:p>
            <a:r>
              <a:rPr lang="en-US" sz="1900" b="1" dirty="0" smtClean="0">
                <a:latin typeface="+mn-lt"/>
              </a:rPr>
              <a:t>}</a:t>
            </a:r>
            <a:endParaRPr lang="en-US" sz="1900" dirty="0">
              <a:latin typeface="+mn-lt"/>
            </a:endParaRPr>
          </a:p>
        </p:txBody>
      </p:sp>
      <p:sp>
        <p:nvSpPr>
          <p:cNvPr id="7" name="Slide Number Placeholder 6"/>
          <p:cNvSpPr>
            <a:spLocks noGrp="1"/>
          </p:cNvSpPr>
          <p:nvPr>
            <p:ph type="sldNum" sz="quarter" idx="12"/>
          </p:nvPr>
        </p:nvSpPr>
        <p:spPr/>
        <p:txBody>
          <a:bodyPr/>
          <a:lstStyle/>
          <a:p>
            <a:fld id="{EB572375-96E0-4DBB-B3D7-B1489209CDB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pPr algn="just" eaLnBrk="1" hangingPunct="1">
              <a:spcAft>
                <a:spcPts val="300"/>
              </a:spcAft>
            </a:pPr>
            <a:r>
              <a:rPr lang="en-US" sz="2400" dirty="0" smtClean="0"/>
              <a:t>These functions handle </a:t>
            </a:r>
            <a:r>
              <a:rPr lang="en-US" sz="2400" dirty="0" smtClean="0"/>
              <a:t>one integer at a </a:t>
            </a:r>
            <a:r>
              <a:rPr lang="en-US" sz="2400" dirty="0" smtClean="0"/>
              <a:t>time.</a:t>
            </a:r>
            <a:endParaRPr lang="en-US" sz="2400" dirty="0" smtClean="0"/>
          </a:p>
          <a:p>
            <a:pPr algn="just">
              <a:spcAft>
                <a:spcPts val="300"/>
              </a:spcAft>
              <a:buNone/>
            </a:pPr>
            <a:r>
              <a:rPr lang="en-US" sz="2400" dirty="0" smtClean="0"/>
              <a:t>	</a:t>
            </a:r>
            <a:r>
              <a:rPr lang="en-US" sz="2400" b="1" dirty="0" smtClean="0">
                <a:solidFill>
                  <a:srgbClr val="C00000"/>
                </a:solidFill>
              </a:rPr>
              <a:t>syntax</a:t>
            </a:r>
            <a:r>
              <a:rPr lang="en-US" sz="2400" b="1" dirty="0" smtClean="0">
                <a:solidFill>
                  <a:srgbClr val="C00000"/>
                </a:solidFill>
              </a:rPr>
              <a:t>: </a:t>
            </a:r>
            <a:r>
              <a:rPr lang="en-US" sz="2400" dirty="0" smtClean="0"/>
              <a:t>   </a:t>
            </a:r>
            <a:r>
              <a:rPr lang="en-US" sz="2400" b="1" dirty="0" err="1" smtClean="0">
                <a:solidFill>
                  <a:srgbClr val="002060"/>
                </a:solidFill>
              </a:rPr>
              <a:t>i</a:t>
            </a:r>
            <a:r>
              <a:rPr lang="en-US" sz="2400" b="1" dirty="0" smtClean="0">
                <a:solidFill>
                  <a:srgbClr val="002060"/>
                </a:solidFill>
              </a:rPr>
              <a:t> </a:t>
            </a:r>
            <a:r>
              <a:rPr lang="en-US" sz="2400" b="1" dirty="0" smtClean="0">
                <a:solidFill>
                  <a:srgbClr val="002060"/>
                </a:solidFill>
              </a:rPr>
              <a:t>= </a:t>
            </a:r>
            <a:r>
              <a:rPr lang="en-US" sz="2400" b="1" dirty="0" err="1" smtClean="0">
                <a:solidFill>
                  <a:srgbClr val="002060"/>
                </a:solidFill>
              </a:rPr>
              <a:t>getw</a:t>
            </a:r>
            <a:r>
              <a:rPr lang="en-US" sz="2400" b="1" dirty="0" smtClean="0">
                <a:solidFill>
                  <a:srgbClr val="002060"/>
                </a:solidFill>
              </a:rPr>
              <a:t>(fp2</a:t>
            </a:r>
            <a:r>
              <a:rPr lang="en-US" sz="2400" dirty="0" smtClean="0"/>
              <a:t>);</a:t>
            </a:r>
          </a:p>
          <a:p>
            <a:pPr marL="1719263" lvl="1" algn="just">
              <a:spcAft>
                <a:spcPts val="300"/>
              </a:spcAft>
            </a:pPr>
            <a:r>
              <a:rPr lang="en-US" sz="2000" b="1" dirty="0" err="1" smtClean="0"/>
              <a:t>i</a:t>
            </a:r>
            <a:r>
              <a:rPr lang="en-US" sz="2000" b="1" dirty="0" smtClean="0"/>
              <a:t> </a:t>
            </a:r>
            <a:r>
              <a:rPr lang="en-US" sz="2000" dirty="0" smtClean="0"/>
              <a:t>: an integer variable</a:t>
            </a:r>
          </a:p>
          <a:p>
            <a:pPr marL="1657350" lvl="1" algn="just">
              <a:spcAft>
                <a:spcPts val="300"/>
              </a:spcAft>
            </a:pPr>
            <a:r>
              <a:rPr lang="en-US" sz="2000" b="1" dirty="0" smtClean="0"/>
              <a:t>fp2</a:t>
            </a:r>
            <a:r>
              <a:rPr lang="en-US" sz="2000" dirty="0" smtClean="0"/>
              <a:t> : pointer to file opened with mode </a:t>
            </a:r>
            <a:r>
              <a:rPr lang="en-US" sz="2000" b="1" dirty="0" smtClean="0"/>
              <a:t>r</a:t>
            </a:r>
          </a:p>
          <a:p>
            <a:pPr algn="just" eaLnBrk="1" hangingPunct="1">
              <a:spcAft>
                <a:spcPts val="300"/>
              </a:spcAft>
              <a:buNone/>
            </a:pPr>
            <a:r>
              <a:rPr lang="en-US" sz="2400" dirty="0" smtClean="0"/>
              <a:t>	</a:t>
            </a:r>
          </a:p>
          <a:p>
            <a:pPr algn="just" eaLnBrk="1" hangingPunct="1">
              <a:spcAft>
                <a:spcPts val="300"/>
              </a:spcAft>
              <a:buNone/>
            </a:pPr>
            <a:r>
              <a:rPr lang="en-US" sz="2400" b="1" dirty="0" smtClean="0">
                <a:solidFill>
                  <a:srgbClr val="C00000"/>
                </a:solidFill>
              </a:rPr>
              <a:t>	syntax</a:t>
            </a:r>
            <a:r>
              <a:rPr lang="en-US" sz="2400" b="1" dirty="0" smtClean="0">
                <a:solidFill>
                  <a:srgbClr val="C00000"/>
                </a:solidFill>
              </a:rPr>
              <a:t>:  </a:t>
            </a:r>
            <a:r>
              <a:rPr lang="en-US" sz="2400" b="1" dirty="0" err="1" smtClean="0"/>
              <a:t>putw</a:t>
            </a:r>
            <a:r>
              <a:rPr lang="en-US" sz="2400" b="1" dirty="0" smtClean="0"/>
              <a:t>(i,fp1);</a:t>
            </a:r>
          </a:p>
          <a:p>
            <a:pPr marL="1657350" lvl="1" algn="just" eaLnBrk="1" hangingPunct="1">
              <a:spcAft>
                <a:spcPts val="300"/>
              </a:spcAft>
            </a:pPr>
            <a:r>
              <a:rPr lang="en-US" sz="2000" b="1" dirty="0" err="1" smtClean="0"/>
              <a:t>i</a:t>
            </a:r>
            <a:r>
              <a:rPr lang="en-US" sz="2000" dirty="0" smtClean="0"/>
              <a:t> : an integer variable</a:t>
            </a:r>
          </a:p>
          <a:p>
            <a:pPr marL="1657350" lvl="1" algn="just" eaLnBrk="1" hangingPunct="1">
              <a:spcAft>
                <a:spcPts val="300"/>
              </a:spcAft>
            </a:pPr>
            <a:r>
              <a:rPr lang="en-US" sz="2000" b="1" dirty="0" smtClean="0"/>
              <a:t>fp1</a:t>
            </a:r>
            <a:r>
              <a:rPr lang="en-US" sz="2000" dirty="0" smtClean="0"/>
              <a:t> : pointer to file opened with mode </a:t>
            </a:r>
            <a:r>
              <a:rPr lang="en-US" sz="2000" b="1" dirty="0" smtClean="0"/>
              <a:t>w</a:t>
            </a:r>
          </a:p>
          <a:p>
            <a:pPr algn="just" eaLnBrk="1" hangingPunct="1">
              <a:spcAft>
                <a:spcPts val="300"/>
              </a:spcAft>
            </a:pPr>
            <a:endParaRPr lang="en-US" sz="2400" dirty="0" smtClean="0"/>
          </a:p>
          <a:p>
            <a:pPr algn="just" eaLnBrk="1" hangingPunct="1">
              <a:spcAft>
                <a:spcPts val="300"/>
              </a:spcAft>
            </a:pPr>
            <a:r>
              <a:rPr lang="en-US" sz="2400" dirty="0" smtClean="0"/>
              <a:t>file </a:t>
            </a:r>
            <a:r>
              <a:rPr lang="en-US" sz="2400" dirty="0" smtClean="0"/>
              <a:t>pointer moves by one integer </a:t>
            </a:r>
            <a:r>
              <a:rPr lang="en-US" sz="2400" dirty="0" smtClean="0"/>
              <a:t>position.</a:t>
            </a:r>
          </a:p>
          <a:p>
            <a:pPr algn="just" eaLnBrk="1" hangingPunct="1">
              <a:spcAft>
                <a:spcPts val="300"/>
              </a:spcAft>
            </a:pPr>
            <a:endParaRPr lang="en-US" sz="2400" dirty="0" smtClean="0"/>
          </a:p>
          <a:p>
            <a:pPr algn="just" eaLnBrk="1" hangingPunct="1">
              <a:spcAft>
                <a:spcPts val="300"/>
              </a:spcAft>
            </a:pPr>
            <a:r>
              <a:rPr lang="en-US" sz="2400" dirty="0" err="1" smtClean="0"/>
              <a:t>getw</a:t>
            </a:r>
            <a:r>
              <a:rPr lang="en-US" sz="2400" dirty="0" smtClean="0"/>
              <a:t>() returns end-of-file marker EOF when file end reached </a:t>
            </a:r>
          </a:p>
          <a:p>
            <a:pPr algn="just" eaLnBrk="1" hangingPunct="1">
              <a:spcAft>
                <a:spcPts val="300"/>
              </a:spcAft>
            </a:pPr>
            <a:endParaRPr lang="en-US" sz="2400" dirty="0" smtClean="0"/>
          </a:p>
        </p:txBody>
      </p:sp>
      <p:sp>
        <p:nvSpPr>
          <p:cNvPr id="28674" name="Title 1"/>
          <p:cNvSpPr>
            <a:spLocks noGrp="1"/>
          </p:cNvSpPr>
          <p:nvPr>
            <p:ph type="title"/>
          </p:nvPr>
        </p:nvSpPr>
        <p:spPr/>
        <p:txBody>
          <a:bodyPr>
            <a:normAutofit/>
          </a:bodyPr>
          <a:lstStyle/>
          <a:p>
            <a:pPr algn="ctr" eaLnBrk="1" hangingPunct="1"/>
            <a:r>
              <a:rPr lang="en-US" sz="3600" dirty="0" err="1" smtClean="0">
                <a:solidFill>
                  <a:schemeClr val="accent2"/>
                </a:solidFill>
                <a:latin typeface="Arial Rounded MT Bold" pitchFamily="34" charset="0"/>
              </a:rPr>
              <a:t>getw</a:t>
            </a:r>
            <a:r>
              <a:rPr lang="en-US" sz="3600" dirty="0" smtClean="0">
                <a:solidFill>
                  <a:schemeClr val="accent2"/>
                </a:solidFill>
                <a:latin typeface="Arial Rounded MT Bold" pitchFamily="34" charset="0"/>
              </a:rPr>
              <a:t>() and </a:t>
            </a:r>
            <a:r>
              <a:rPr lang="en-US" sz="3600" dirty="0" err="1" smtClean="0">
                <a:solidFill>
                  <a:schemeClr val="accent2"/>
                </a:solidFill>
                <a:latin typeface="Arial Rounded MT Bold" pitchFamily="34" charset="0"/>
              </a:rPr>
              <a:t>putw</a:t>
            </a:r>
            <a:r>
              <a:rPr lang="en-US" sz="3600" dirty="0" smtClean="0">
                <a:solidFill>
                  <a:schemeClr val="accent2"/>
                </a:solidFill>
                <a:latin typeface="Arial Rounded MT Bold" pitchFamily="34" charset="0"/>
              </a:rPr>
              <a:t>()</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p:cNvSpPr>
          <p:nvPr>
            <p:ph idx="1"/>
          </p:nvPr>
        </p:nvSpPr>
        <p:spPr>
          <a:xfrm>
            <a:off x="1219198" y="908720"/>
            <a:ext cx="4223769" cy="5812755"/>
          </a:xfrm>
          <a:ln>
            <a:solidFill>
              <a:schemeClr val="tx1"/>
            </a:solidFill>
          </a:ln>
        </p:spPr>
        <p:txBody>
          <a:bodyPr/>
          <a:lstStyle/>
          <a:p>
            <a:pPr>
              <a:spcBef>
                <a:spcPts val="600"/>
              </a:spcBef>
              <a:buFont typeface="Arial" charset="0"/>
              <a:buNone/>
            </a:pPr>
            <a:r>
              <a:rPr lang="en-US" sz="2000" b="1" dirty="0" smtClean="0"/>
              <a:t>#include &lt;</a:t>
            </a:r>
            <a:r>
              <a:rPr lang="en-US" sz="2000" b="1" dirty="0" err="1" smtClean="0"/>
              <a:t>stdio.h</a:t>
            </a:r>
            <a:r>
              <a:rPr lang="en-US" sz="2000" b="1" dirty="0" smtClean="0"/>
              <a:t>&gt;</a:t>
            </a:r>
          </a:p>
          <a:p>
            <a:pPr>
              <a:spcBef>
                <a:spcPts val="600"/>
              </a:spcBef>
              <a:buFont typeface="Arial" charset="0"/>
              <a:buNone/>
            </a:pPr>
            <a:r>
              <a:rPr lang="en-US" sz="2000" b="1" dirty="0" smtClean="0"/>
              <a:t>void main</a:t>
            </a:r>
            <a:r>
              <a:rPr lang="en-US" sz="2000" b="1" dirty="0" smtClean="0"/>
              <a:t>()</a:t>
            </a:r>
          </a:p>
          <a:p>
            <a:pPr>
              <a:spcBef>
                <a:spcPts val="600"/>
              </a:spcBef>
              <a:buFont typeface="Arial" charset="0"/>
              <a:buNone/>
            </a:pPr>
            <a:r>
              <a:rPr lang="en-US" sz="2000" b="1" dirty="0" smtClean="0"/>
              <a:t>{</a:t>
            </a:r>
            <a:endParaRPr lang="en-US" sz="2000" b="1" dirty="0" smtClean="0"/>
          </a:p>
          <a:p>
            <a:pPr>
              <a:spcBef>
                <a:spcPts val="600"/>
              </a:spcBef>
              <a:buFont typeface="Arial" charset="0"/>
              <a:buNone/>
            </a:pPr>
            <a:r>
              <a:rPr lang="en-US" sz="2000" b="1" dirty="0" smtClean="0"/>
              <a:t>	</a:t>
            </a:r>
            <a:r>
              <a:rPr lang="en-US" sz="2000" b="1" dirty="0" err="1" smtClean="0"/>
              <a:t>int</a:t>
            </a:r>
            <a:r>
              <a:rPr lang="en-US" sz="2000" b="1" dirty="0" smtClean="0"/>
              <a:t> </a:t>
            </a:r>
            <a:r>
              <a:rPr lang="en-US" sz="2000" b="1" dirty="0" err="1" smtClean="0"/>
              <a:t>i,sum</a:t>
            </a:r>
            <a:r>
              <a:rPr lang="en-US" sz="2000" b="1" dirty="0" smtClean="0"/>
              <a:t>=0;</a:t>
            </a:r>
          </a:p>
          <a:p>
            <a:pPr>
              <a:spcBef>
                <a:spcPts val="600"/>
              </a:spcBef>
              <a:buFont typeface="Arial" charset="0"/>
              <a:buNone/>
            </a:pPr>
            <a:r>
              <a:rPr lang="en-US" sz="2000" b="1" dirty="0" smtClean="0"/>
              <a:t>  	FILE *f1</a:t>
            </a:r>
            <a:r>
              <a:rPr lang="en-US" sz="2000" b="1" dirty="0" smtClean="0"/>
              <a:t>;</a:t>
            </a:r>
          </a:p>
          <a:p>
            <a:pPr>
              <a:spcBef>
                <a:spcPts val="600"/>
              </a:spcBef>
              <a:buFont typeface="Arial" charset="0"/>
              <a:buNone/>
            </a:pPr>
            <a:endParaRPr lang="en-US" sz="2000" b="1" dirty="0" smtClean="0"/>
          </a:p>
          <a:p>
            <a:pPr>
              <a:spcBef>
                <a:spcPts val="600"/>
              </a:spcBef>
              <a:buFont typeface="Arial" charset="0"/>
              <a:buNone/>
            </a:pPr>
            <a:r>
              <a:rPr lang="en-US" sz="2000" b="1" dirty="0" smtClean="0"/>
              <a:t>  	//</a:t>
            </a:r>
            <a:r>
              <a:rPr lang="en-US" sz="2000" b="1" dirty="0" smtClean="0">
                <a:solidFill>
                  <a:schemeClr val="accent2"/>
                </a:solidFill>
              </a:rPr>
              <a:t>open </a:t>
            </a:r>
            <a:r>
              <a:rPr lang="en-US" sz="2000" b="1" dirty="0" smtClean="0">
                <a:solidFill>
                  <a:schemeClr val="accent2"/>
                </a:solidFill>
              </a:rPr>
              <a:t>file for writing</a:t>
            </a:r>
            <a:endParaRPr lang="en-US" sz="2000" b="1" dirty="0" smtClean="0">
              <a:solidFill>
                <a:schemeClr val="accent2"/>
              </a:solidFill>
            </a:endParaRPr>
          </a:p>
          <a:p>
            <a:pPr>
              <a:spcBef>
                <a:spcPts val="600"/>
              </a:spcBef>
              <a:buFont typeface="Arial" charset="0"/>
              <a:buNone/>
            </a:pPr>
            <a:r>
              <a:rPr lang="en-US" sz="2000" b="1" dirty="0" smtClean="0"/>
              <a:t>	f1 = </a:t>
            </a:r>
            <a:r>
              <a:rPr lang="en-US" sz="2000" b="1" dirty="0" err="1" smtClean="0"/>
              <a:t>fopen</a:t>
            </a:r>
            <a:r>
              <a:rPr lang="en-US" sz="2000" b="1" dirty="0" smtClean="0"/>
              <a:t>("data.bin" ,"w"); </a:t>
            </a:r>
          </a:p>
          <a:p>
            <a:pPr>
              <a:spcBef>
                <a:spcPts val="600"/>
              </a:spcBef>
              <a:buFont typeface="Arial" charset="0"/>
              <a:buNone/>
            </a:pPr>
            <a:r>
              <a:rPr lang="en-US" sz="2000" b="1" dirty="0" smtClean="0"/>
              <a:t>  	</a:t>
            </a:r>
            <a:endParaRPr lang="en-US" sz="2000" b="1" dirty="0" smtClean="0"/>
          </a:p>
          <a:p>
            <a:pPr>
              <a:spcBef>
                <a:spcPts val="600"/>
              </a:spcBef>
              <a:buFont typeface="Arial" charset="0"/>
              <a:buNone/>
            </a:pPr>
            <a:r>
              <a:rPr lang="en-US" sz="2000" b="1" dirty="0" smtClean="0"/>
              <a:t>	for(</a:t>
            </a:r>
            <a:r>
              <a:rPr lang="en-US" sz="2000" b="1" dirty="0" err="1" smtClean="0"/>
              <a:t>i</a:t>
            </a:r>
            <a:r>
              <a:rPr lang="en-US" sz="2000" b="1" dirty="0" smtClean="0"/>
              <a:t>=1;i&lt;5;i++) 	</a:t>
            </a:r>
          </a:p>
          <a:p>
            <a:pPr>
              <a:spcBef>
                <a:spcPts val="600"/>
              </a:spcBef>
              <a:buFont typeface="Arial" charset="0"/>
              <a:buNone/>
            </a:pPr>
            <a:r>
              <a:rPr lang="en-US" sz="2000" b="1" dirty="0" smtClean="0"/>
              <a:t>  		</a:t>
            </a:r>
            <a:r>
              <a:rPr lang="en-US" sz="2000" b="1" dirty="0" err="1" smtClean="0"/>
              <a:t>putw</a:t>
            </a:r>
            <a:r>
              <a:rPr lang="en-US" sz="2000" b="1" dirty="0" smtClean="0"/>
              <a:t>(i,f1); </a:t>
            </a:r>
          </a:p>
          <a:p>
            <a:pPr>
              <a:spcBef>
                <a:spcPts val="600"/>
              </a:spcBef>
              <a:buFont typeface="Arial" charset="0"/>
              <a:buNone/>
            </a:pPr>
            <a:r>
              <a:rPr lang="en-US" sz="2000" b="1" dirty="0" smtClean="0"/>
              <a:t>	</a:t>
            </a:r>
            <a:r>
              <a:rPr lang="en-US" sz="2000" b="1" dirty="0" err="1" smtClean="0"/>
              <a:t>fclose</a:t>
            </a:r>
            <a:r>
              <a:rPr lang="en-US" sz="2000" b="1" dirty="0" smtClean="0"/>
              <a:t>(f1); </a:t>
            </a:r>
          </a:p>
        </p:txBody>
      </p:sp>
      <p:sp>
        <p:nvSpPr>
          <p:cNvPr id="38916" name="Rectangle 4"/>
          <p:cNvSpPr>
            <a:spLocks noGrp="1"/>
          </p:cNvSpPr>
          <p:nvPr>
            <p:ph type="title"/>
          </p:nvPr>
        </p:nvSpPr>
        <p:spPr/>
        <p:txBody>
          <a:bodyPr>
            <a:noAutofit/>
          </a:bodyPr>
          <a:lstStyle/>
          <a:p>
            <a:pPr algn="ctr"/>
            <a:r>
              <a:rPr lang="en-US" sz="3600" b="1" dirty="0" smtClean="0"/>
              <a:t>Using </a:t>
            </a:r>
            <a:r>
              <a:rPr lang="en-US" sz="3600" b="1" dirty="0" err="1" smtClean="0"/>
              <a:t>getw</a:t>
            </a:r>
            <a:r>
              <a:rPr lang="en-US" sz="3600" b="1" dirty="0" smtClean="0"/>
              <a:t>(), </a:t>
            </a:r>
            <a:r>
              <a:rPr lang="en-US" sz="3600" b="1" dirty="0" err="1" smtClean="0"/>
              <a:t>putw</a:t>
            </a:r>
            <a:r>
              <a:rPr lang="en-US" sz="3600" b="1" dirty="0" smtClean="0"/>
              <a:t>()</a:t>
            </a:r>
            <a:endParaRPr lang="en-US" sz="3600" b="1" dirty="0" smtClean="0"/>
          </a:p>
        </p:txBody>
      </p:sp>
      <p:sp>
        <p:nvSpPr>
          <p:cNvPr id="8" name="Rectangle 7"/>
          <p:cNvSpPr/>
          <p:nvPr/>
        </p:nvSpPr>
        <p:spPr>
          <a:xfrm>
            <a:off x="5442967" y="908720"/>
            <a:ext cx="3665537" cy="3477875"/>
          </a:xfrm>
          <a:prstGeom prst="rect">
            <a:avLst/>
          </a:prstGeom>
          <a:ln>
            <a:solidFill>
              <a:schemeClr val="tx1"/>
            </a:solidFill>
          </a:ln>
        </p:spPr>
        <p:txBody>
          <a:bodyPr wrap="square">
            <a:spAutoFit/>
          </a:bodyPr>
          <a:lstStyle/>
          <a:p>
            <a:pPr>
              <a:spcBef>
                <a:spcPts val="600"/>
              </a:spcBef>
              <a:buFont typeface="Arial" charset="0"/>
              <a:buNone/>
            </a:pPr>
            <a:endParaRPr lang="en-US" sz="2000" b="1" dirty="0" smtClean="0"/>
          </a:p>
          <a:p>
            <a:pPr>
              <a:spcBef>
                <a:spcPts val="600"/>
              </a:spcBef>
              <a:buFont typeface="Arial" charset="0"/>
              <a:buNone/>
            </a:pPr>
            <a:r>
              <a:rPr lang="en-US" sz="2000" b="1" dirty="0" smtClean="0"/>
              <a:t>//</a:t>
            </a:r>
            <a:r>
              <a:rPr lang="en-US" sz="2000" b="1" dirty="0" smtClean="0">
                <a:solidFill>
                  <a:schemeClr val="accent2"/>
                </a:solidFill>
              </a:rPr>
              <a:t>open file for </a:t>
            </a:r>
            <a:r>
              <a:rPr lang="en-US" sz="2000" b="1" dirty="0" smtClean="0">
                <a:solidFill>
                  <a:schemeClr val="accent2"/>
                </a:solidFill>
              </a:rPr>
              <a:t>reading</a:t>
            </a:r>
            <a:r>
              <a:rPr lang="en-US" sz="2000" dirty="0" smtClean="0">
                <a:latin typeface="+mn-lt"/>
              </a:rPr>
              <a:t>	</a:t>
            </a:r>
            <a:endParaRPr lang="en-US" sz="2000" dirty="0" smtClean="0">
              <a:latin typeface="+mn-lt"/>
            </a:endParaRPr>
          </a:p>
          <a:p>
            <a:pPr>
              <a:spcBef>
                <a:spcPts val="600"/>
              </a:spcBef>
              <a:buFont typeface="Arial" charset="0"/>
              <a:buNone/>
            </a:pPr>
            <a:r>
              <a:rPr lang="en-US" sz="2000" b="1" dirty="0" smtClean="0">
                <a:latin typeface="+mn-lt"/>
              </a:rPr>
              <a:t>f1 </a:t>
            </a:r>
            <a:r>
              <a:rPr lang="en-US" sz="2000" b="1" dirty="0" smtClean="0">
                <a:latin typeface="+mn-lt"/>
              </a:rPr>
              <a:t>= </a:t>
            </a:r>
            <a:r>
              <a:rPr lang="en-US" sz="2000" b="1" dirty="0" err="1" smtClean="0">
                <a:latin typeface="+mn-lt"/>
              </a:rPr>
              <a:t>fopen</a:t>
            </a:r>
            <a:r>
              <a:rPr lang="en-US" sz="2000" b="1" dirty="0" smtClean="0">
                <a:latin typeface="+mn-lt"/>
              </a:rPr>
              <a:t>("</a:t>
            </a:r>
            <a:r>
              <a:rPr lang="en-US" sz="2000" b="1" dirty="0" err="1" smtClean="0">
                <a:latin typeface="+mn-lt"/>
              </a:rPr>
              <a:t>data.bin","r</a:t>
            </a:r>
            <a:r>
              <a:rPr lang="en-US" sz="2000" b="1" dirty="0" smtClean="0">
                <a:latin typeface="+mn-lt"/>
              </a:rPr>
              <a:t>");  </a:t>
            </a:r>
          </a:p>
          <a:p>
            <a:pPr>
              <a:spcBef>
                <a:spcPts val="600"/>
              </a:spcBef>
              <a:buFont typeface="Arial" charset="0"/>
              <a:buNone/>
            </a:pPr>
            <a:r>
              <a:rPr lang="en-US" sz="2000" b="1" dirty="0" smtClean="0">
                <a:latin typeface="+mn-lt"/>
              </a:rPr>
              <a:t>   	while((</a:t>
            </a:r>
            <a:r>
              <a:rPr lang="en-US" sz="2000" b="1" dirty="0" err="1" smtClean="0">
                <a:latin typeface="+mn-lt"/>
              </a:rPr>
              <a:t>i</a:t>
            </a:r>
            <a:r>
              <a:rPr lang="en-US" sz="2000" b="1" dirty="0" smtClean="0">
                <a:latin typeface="+mn-lt"/>
              </a:rPr>
              <a:t>=</a:t>
            </a:r>
            <a:r>
              <a:rPr lang="en-US" sz="2000" b="1" dirty="0" err="1" smtClean="0">
                <a:latin typeface="+mn-lt"/>
              </a:rPr>
              <a:t>getw</a:t>
            </a:r>
            <a:r>
              <a:rPr lang="en-US" sz="2000" b="1" dirty="0" smtClean="0">
                <a:latin typeface="+mn-lt"/>
              </a:rPr>
              <a:t>(f1))!=EOF</a:t>
            </a:r>
            <a:r>
              <a:rPr lang="en-US" sz="2000" b="1" dirty="0" smtClean="0">
                <a:latin typeface="+mn-lt"/>
              </a:rPr>
              <a:t>)</a:t>
            </a:r>
          </a:p>
          <a:p>
            <a:pPr>
              <a:spcBef>
                <a:spcPts val="600"/>
              </a:spcBef>
              <a:buFont typeface="Arial" charset="0"/>
              <a:buNone/>
            </a:pPr>
            <a:r>
              <a:rPr lang="en-US" sz="2000" b="1" dirty="0" smtClean="0">
                <a:latin typeface="+mn-lt"/>
              </a:rPr>
              <a:t>	</a:t>
            </a:r>
            <a:r>
              <a:rPr lang="en-US" sz="2000" b="1" dirty="0" smtClean="0">
                <a:latin typeface="+mn-lt"/>
              </a:rPr>
              <a:t>	</a:t>
            </a:r>
            <a:r>
              <a:rPr lang="en-US" sz="2000" b="1" dirty="0" smtClean="0">
                <a:latin typeface="+mn-lt"/>
              </a:rPr>
              <a:t>sum</a:t>
            </a:r>
            <a:r>
              <a:rPr lang="en-US" sz="2000" b="1" dirty="0" smtClean="0">
                <a:latin typeface="+mn-lt"/>
              </a:rPr>
              <a:t>+=</a:t>
            </a:r>
            <a:r>
              <a:rPr lang="en-US" sz="2000" b="1" dirty="0" err="1" smtClean="0">
                <a:latin typeface="+mn-lt"/>
              </a:rPr>
              <a:t>i</a:t>
            </a:r>
            <a:r>
              <a:rPr lang="en-US" sz="2000" b="1" dirty="0" smtClean="0">
                <a:latin typeface="+mn-lt"/>
              </a:rPr>
              <a:t>; </a:t>
            </a:r>
            <a:endParaRPr lang="en-US" sz="2000" b="1" dirty="0" smtClean="0">
              <a:solidFill>
                <a:schemeClr val="bg2">
                  <a:lumMod val="75000"/>
                </a:schemeClr>
              </a:solidFill>
              <a:latin typeface="+mn-lt"/>
            </a:endParaRPr>
          </a:p>
          <a:p>
            <a:pPr>
              <a:spcBef>
                <a:spcPts val="600"/>
              </a:spcBef>
              <a:buFont typeface="Arial" charset="0"/>
              <a:buNone/>
            </a:pPr>
            <a:r>
              <a:rPr lang="en-US" sz="2000" b="1" dirty="0" smtClean="0">
                <a:latin typeface="+mn-lt"/>
              </a:rPr>
              <a:t>      		</a:t>
            </a:r>
            <a:endParaRPr lang="en-US" sz="2000" b="1" dirty="0" smtClean="0">
              <a:solidFill>
                <a:schemeClr val="accent2"/>
              </a:solidFill>
              <a:latin typeface="+mn-lt"/>
            </a:endParaRPr>
          </a:p>
          <a:p>
            <a:pPr>
              <a:spcBef>
                <a:spcPts val="600"/>
              </a:spcBef>
              <a:buFont typeface="Arial" charset="0"/>
              <a:buNone/>
            </a:pPr>
            <a:r>
              <a:rPr lang="en-US" sz="2000" b="1" dirty="0" smtClean="0">
                <a:latin typeface="+mn-lt"/>
              </a:rPr>
              <a:t>	</a:t>
            </a:r>
            <a:r>
              <a:rPr lang="en-US" sz="2000" b="1" dirty="0" err="1" smtClean="0">
                <a:latin typeface="+mn-lt"/>
              </a:rPr>
              <a:t>cout</a:t>
            </a:r>
            <a:r>
              <a:rPr lang="en-US" sz="2000" b="1" dirty="0" smtClean="0">
                <a:latin typeface="+mn-lt"/>
              </a:rPr>
              <a:t>&lt;&lt;“sum”&lt;&lt;sum;</a:t>
            </a:r>
          </a:p>
          <a:p>
            <a:pPr>
              <a:spcBef>
                <a:spcPts val="600"/>
              </a:spcBef>
              <a:buFont typeface="Arial" charset="0"/>
              <a:buNone/>
            </a:pPr>
            <a:r>
              <a:rPr lang="en-US" sz="2000" b="1" dirty="0" smtClean="0">
                <a:latin typeface="+mn-lt"/>
              </a:rPr>
              <a:t> 	</a:t>
            </a:r>
            <a:r>
              <a:rPr lang="en-US" sz="2000" b="1" dirty="0" err="1" smtClean="0">
                <a:latin typeface="+mn-lt"/>
              </a:rPr>
              <a:t>fclose</a:t>
            </a:r>
            <a:r>
              <a:rPr lang="en-US" sz="2000" b="1" dirty="0" smtClean="0">
                <a:latin typeface="+mn-lt"/>
              </a:rPr>
              <a:t>(f1);</a:t>
            </a:r>
          </a:p>
          <a:p>
            <a:pPr>
              <a:spcBef>
                <a:spcPts val="600"/>
              </a:spcBef>
              <a:buFont typeface="Arial" charset="0"/>
              <a:buNone/>
            </a:pPr>
            <a:r>
              <a:rPr lang="en-US" sz="2000" b="1" dirty="0" smtClean="0">
                <a:latin typeface="+mn-lt"/>
              </a:rPr>
              <a:t>}</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1219200" y="1066800"/>
            <a:ext cx="7924800" cy="5059363"/>
          </a:xfrm>
        </p:spPr>
        <p:txBody>
          <a:bodyPr>
            <a:noAutofit/>
          </a:bodyPr>
          <a:lstStyle/>
          <a:p>
            <a:pPr eaLnBrk="1" hangingPunct="1"/>
            <a:r>
              <a:rPr lang="en-US" sz="2400" dirty="0" smtClean="0"/>
              <a:t>Typical errors that </a:t>
            </a:r>
            <a:r>
              <a:rPr lang="en-US" sz="2400" dirty="0" smtClean="0"/>
              <a:t>occur during file manipulation are:</a:t>
            </a:r>
            <a:endParaRPr lang="en-US" sz="2400" dirty="0" smtClean="0"/>
          </a:p>
          <a:p>
            <a:pPr eaLnBrk="1" hangingPunct="1"/>
            <a:endParaRPr lang="en-US" sz="2400" dirty="0" smtClean="0"/>
          </a:p>
          <a:p>
            <a:pPr lvl="1" eaLnBrk="1" hangingPunct="1"/>
            <a:r>
              <a:rPr lang="en-US" sz="2400" dirty="0" smtClean="0"/>
              <a:t>trying to read beyond </a:t>
            </a:r>
            <a:r>
              <a:rPr lang="en-US" sz="2400" dirty="0" smtClean="0"/>
              <a:t>end-of-file.</a:t>
            </a:r>
            <a:endParaRPr lang="en-US" sz="2400" dirty="0" smtClean="0"/>
          </a:p>
          <a:p>
            <a:pPr lvl="1" eaLnBrk="1" hangingPunct="1"/>
            <a:endParaRPr lang="en-US" sz="2400" dirty="0" smtClean="0"/>
          </a:p>
          <a:p>
            <a:pPr lvl="1" eaLnBrk="1" hangingPunct="1"/>
            <a:r>
              <a:rPr lang="en-US" sz="2400" dirty="0" smtClean="0"/>
              <a:t>trying to use a file that has not been </a:t>
            </a:r>
            <a:r>
              <a:rPr lang="en-US" sz="2400" dirty="0" smtClean="0"/>
              <a:t>opened.</a:t>
            </a:r>
            <a:endParaRPr lang="en-US" sz="2400" dirty="0" smtClean="0"/>
          </a:p>
          <a:p>
            <a:pPr lvl="1" eaLnBrk="1" hangingPunct="1"/>
            <a:endParaRPr lang="en-US" sz="2400" dirty="0" smtClean="0"/>
          </a:p>
          <a:p>
            <a:pPr lvl="1" eaLnBrk="1" hangingPunct="1"/>
            <a:r>
              <a:rPr lang="en-US" sz="2400" dirty="0" smtClean="0"/>
              <a:t>perform operation on file not permitted by ‘</a:t>
            </a:r>
            <a:r>
              <a:rPr lang="en-US" sz="2400" dirty="0" err="1" smtClean="0"/>
              <a:t>fopen</a:t>
            </a:r>
            <a:r>
              <a:rPr lang="en-US" sz="2400" dirty="0" smtClean="0"/>
              <a:t>’ </a:t>
            </a:r>
            <a:r>
              <a:rPr lang="en-US" sz="2400" dirty="0" smtClean="0"/>
              <a:t>mode.</a:t>
            </a:r>
          </a:p>
          <a:p>
            <a:pPr lvl="1" eaLnBrk="1" hangingPunct="1"/>
            <a:endParaRPr lang="en-US" sz="2400" dirty="0" smtClean="0"/>
          </a:p>
          <a:p>
            <a:pPr lvl="1" eaLnBrk="1" hangingPunct="1"/>
            <a:r>
              <a:rPr lang="en-US" sz="2400" dirty="0" smtClean="0"/>
              <a:t>open file with invalid </a:t>
            </a:r>
            <a:r>
              <a:rPr lang="en-US" sz="2400" dirty="0" smtClean="0"/>
              <a:t>filename.</a:t>
            </a:r>
            <a:endParaRPr lang="en-US" sz="2400" dirty="0" smtClean="0"/>
          </a:p>
          <a:p>
            <a:pPr lvl="1" eaLnBrk="1" hangingPunct="1"/>
            <a:endParaRPr lang="en-US" sz="2400" dirty="0" smtClean="0"/>
          </a:p>
          <a:p>
            <a:pPr lvl="1" eaLnBrk="1" hangingPunct="1"/>
            <a:r>
              <a:rPr lang="en-US" sz="2400" dirty="0" smtClean="0"/>
              <a:t>Writing to </a:t>
            </a:r>
            <a:r>
              <a:rPr lang="en-US" sz="2400" dirty="0" smtClean="0"/>
              <a:t>write-protected </a:t>
            </a:r>
            <a:r>
              <a:rPr lang="en-US" sz="2400" dirty="0" smtClean="0"/>
              <a:t>file.</a:t>
            </a:r>
            <a:endParaRPr lang="en-US" sz="2400" dirty="0" smtClean="0"/>
          </a:p>
        </p:txBody>
      </p:sp>
      <p:sp>
        <p:nvSpPr>
          <p:cNvPr id="29698" name="Title 1"/>
          <p:cNvSpPr>
            <a:spLocks noGrp="1"/>
          </p:cNvSpPr>
          <p:nvPr>
            <p:ph type="title"/>
          </p:nvPr>
        </p:nvSpPr>
        <p:spPr/>
        <p:txBody>
          <a:bodyPr>
            <a:normAutofit/>
          </a:bodyPr>
          <a:lstStyle/>
          <a:p>
            <a:pPr algn="ctr" eaLnBrk="1" hangingPunct="1"/>
            <a:r>
              <a:rPr lang="en-US" b="1" dirty="0" smtClean="0">
                <a:solidFill>
                  <a:srgbClr val="002060"/>
                </a:solidFill>
              </a:rPr>
              <a:t>Errors that occur during I/O</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p:cNvSpPr>
          <p:nvPr>
            <p:ph idx="1"/>
          </p:nvPr>
        </p:nvSpPr>
        <p:spPr>
          <a:xfrm>
            <a:off x="1219200" y="1066800"/>
            <a:ext cx="7924800" cy="5059363"/>
          </a:xfrm>
        </p:spPr>
        <p:txBody>
          <a:bodyPr>
            <a:normAutofit/>
          </a:bodyPr>
          <a:lstStyle/>
          <a:p>
            <a:pPr marL="365760" indent="-256032" algn="just" eaLnBrk="1" fontAlgn="auto" hangingPunct="1">
              <a:spcAft>
                <a:spcPts val="0"/>
              </a:spcAft>
              <a:buClr>
                <a:schemeClr val="accent3"/>
              </a:buClr>
              <a:buFont typeface="Georgia"/>
              <a:buChar char="•"/>
              <a:defRPr/>
            </a:pPr>
            <a:r>
              <a:rPr lang="en-US" sz="2400" dirty="0" smtClean="0"/>
              <a:t>if file cannot be opened then </a:t>
            </a:r>
            <a:r>
              <a:rPr lang="en-US" sz="2400" b="1" dirty="0" err="1" smtClean="0">
                <a:solidFill>
                  <a:schemeClr val="accent2"/>
                </a:solidFill>
                <a:latin typeface="Tempus Sans ITC" pitchFamily="82" charset="0"/>
              </a:rPr>
              <a:t>fopen</a:t>
            </a:r>
            <a:r>
              <a:rPr lang="en-US" sz="2400" b="1" dirty="0" smtClean="0">
                <a:solidFill>
                  <a:schemeClr val="accent2"/>
                </a:solidFill>
                <a:latin typeface="Tempus Sans ITC" pitchFamily="82" charset="0"/>
              </a:rPr>
              <a:t>()</a:t>
            </a:r>
            <a:r>
              <a:rPr lang="en-US" sz="2400" dirty="0" smtClean="0"/>
              <a:t> returns a NULL </a:t>
            </a:r>
            <a:r>
              <a:rPr lang="en-US" sz="2400" dirty="0" smtClean="0"/>
              <a:t>pointer.</a:t>
            </a:r>
            <a:endParaRPr lang="en-US" sz="2400" dirty="0" smtClean="0"/>
          </a:p>
          <a:p>
            <a:pPr marL="365760" indent="-256032" algn="just" eaLnBrk="1" fontAlgn="auto" hangingPunct="1">
              <a:spcAft>
                <a:spcPts val="0"/>
              </a:spcAft>
              <a:buClr>
                <a:schemeClr val="accent3"/>
              </a:buClr>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smtClean="0"/>
              <a:t>It is a good </a:t>
            </a:r>
            <a:r>
              <a:rPr lang="en-US" sz="2400" dirty="0" smtClean="0"/>
              <a:t>practice to check if </a:t>
            </a:r>
            <a:r>
              <a:rPr lang="en-US" sz="2400" dirty="0" smtClean="0"/>
              <a:t>the file pointer </a:t>
            </a:r>
            <a:r>
              <a:rPr lang="en-US" sz="2400" dirty="0" smtClean="0"/>
              <a:t>is NULL before </a:t>
            </a:r>
            <a:r>
              <a:rPr lang="en-US" sz="2400" dirty="0" smtClean="0"/>
              <a:t>proceeding.</a:t>
            </a:r>
            <a:endParaRPr lang="en-US" sz="2400" dirty="0" smtClean="0"/>
          </a:p>
          <a:p>
            <a:pPr marL="365760" indent="-256032" algn="just" eaLnBrk="1" fontAlgn="auto" hangingPunct="1">
              <a:spcAft>
                <a:spcPts val="0"/>
              </a:spcAft>
              <a:buClr>
                <a:schemeClr val="accent3"/>
              </a:buClr>
              <a:buFont typeface="Georgia"/>
              <a:buChar char="•"/>
              <a:defRPr/>
            </a:pPr>
            <a:endParaRPr lang="en-US" sz="2400" dirty="0" smtClean="0"/>
          </a:p>
          <a:p>
            <a:pPr marL="658368" lvl="1" indent="-246888" algn="just" eaLnBrk="1" fontAlgn="auto" hangingPunct="1">
              <a:spcAft>
                <a:spcPts val="0"/>
              </a:spcAft>
              <a:buFont typeface="Arial" charset="0"/>
              <a:buNone/>
              <a:defRPr/>
            </a:pPr>
            <a:r>
              <a:rPr lang="en-US" sz="2400" dirty="0" smtClean="0"/>
              <a:t> </a:t>
            </a:r>
            <a:r>
              <a:rPr lang="en-US" sz="2400" dirty="0" smtClean="0">
                <a:solidFill>
                  <a:schemeClr val="tx2">
                    <a:lumMod val="75000"/>
                  </a:schemeClr>
                </a:solidFill>
              </a:rPr>
              <a:t>		</a:t>
            </a:r>
            <a:r>
              <a:rPr lang="en-US" sz="2400" b="1" dirty="0" err="1" smtClean="0">
                <a:solidFill>
                  <a:schemeClr val="tx2">
                    <a:lumMod val="75000"/>
                  </a:schemeClr>
                </a:solidFill>
              </a:rPr>
              <a:t>fp</a:t>
            </a:r>
            <a:r>
              <a:rPr lang="en-US" sz="2400" b="1" dirty="0" smtClean="0">
                <a:solidFill>
                  <a:schemeClr val="tx2">
                    <a:lumMod val="75000"/>
                  </a:schemeClr>
                </a:solidFill>
              </a:rPr>
              <a:t> = </a:t>
            </a:r>
            <a:r>
              <a:rPr lang="en-US" sz="2400" b="1" dirty="0" err="1" smtClean="0">
                <a:solidFill>
                  <a:schemeClr val="tx2">
                    <a:lumMod val="75000"/>
                  </a:schemeClr>
                </a:solidFill>
              </a:rPr>
              <a:t>fopen</a:t>
            </a:r>
            <a:r>
              <a:rPr lang="en-US" sz="2400" b="1" dirty="0" smtClean="0">
                <a:solidFill>
                  <a:schemeClr val="tx2">
                    <a:lumMod val="75000"/>
                  </a:schemeClr>
                </a:solidFill>
              </a:rPr>
              <a:t>(“input.dat”, “r”);</a:t>
            </a:r>
          </a:p>
          <a:p>
            <a:pPr marL="658368" lvl="1" indent="-246888" algn="just" eaLnBrk="1" fontAlgn="auto" hangingPunct="1">
              <a:spcAft>
                <a:spcPts val="0"/>
              </a:spcAft>
              <a:buFont typeface="Arial" charset="0"/>
              <a:buNone/>
              <a:defRPr/>
            </a:pPr>
            <a:r>
              <a:rPr lang="en-US" sz="2400" dirty="0" smtClean="0">
                <a:solidFill>
                  <a:schemeClr val="tx2">
                    <a:lumMod val="75000"/>
                  </a:schemeClr>
                </a:solidFill>
              </a:rPr>
              <a:t>		</a:t>
            </a:r>
          </a:p>
          <a:p>
            <a:pPr marL="658368" lvl="1" indent="-246888" algn="just" eaLnBrk="1" fontAlgn="auto" hangingPunct="1">
              <a:spcAft>
                <a:spcPts val="0"/>
              </a:spcAft>
              <a:buFont typeface="Arial" charset="0"/>
              <a:buNone/>
              <a:defRPr/>
            </a:pPr>
            <a:r>
              <a:rPr lang="en-US" sz="2400" dirty="0" smtClean="0">
                <a:solidFill>
                  <a:schemeClr val="tx2">
                    <a:lumMod val="75000"/>
                  </a:schemeClr>
                </a:solidFill>
              </a:rPr>
              <a:t>		</a:t>
            </a:r>
            <a:r>
              <a:rPr lang="en-US" sz="2400" b="1" dirty="0" smtClean="0">
                <a:solidFill>
                  <a:srgbClr val="C00000"/>
                </a:solidFill>
              </a:rPr>
              <a:t>if (</a:t>
            </a:r>
            <a:r>
              <a:rPr lang="en-US" sz="2400" b="1" dirty="0" err="1" smtClean="0">
                <a:solidFill>
                  <a:srgbClr val="C00000"/>
                </a:solidFill>
              </a:rPr>
              <a:t>fp</a:t>
            </a:r>
            <a:r>
              <a:rPr lang="en-US" sz="2400" b="1" dirty="0" smtClean="0">
                <a:solidFill>
                  <a:srgbClr val="C00000"/>
                </a:solidFill>
              </a:rPr>
              <a:t> == NULL)</a:t>
            </a:r>
          </a:p>
          <a:p>
            <a:pPr marL="658368" lvl="1" indent="-246888" algn="just" eaLnBrk="1" fontAlgn="auto" hangingPunct="1">
              <a:spcAft>
                <a:spcPts val="0"/>
              </a:spcAft>
              <a:buFont typeface="Arial" charset="0"/>
              <a:buNone/>
              <a:defRPr/>
            </a:pPr>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&lt;&lt;“File could not be opened \n ”;</a:t>
            </a:r>
          </a:p>
          <a:p>
            <a:pPr marL="365760" indent="-256032" algn="just" eaLnBrk="1" fontAlgn="auto" hangingPunct="1">
              <a:spcAft>
                <a:spcPts val="0"/>
              </a:spcAft>
              <a:buClr>
                <a:schemeClr val="accent3"/>
              </a:buClr>
              <a:buFont typeface="Georgia"/>
              <a:buChar char="•"/>
              <a:defRPr/>
            </a:pPr>
            <a:endParaRPr lang="en-US" sz="2400" dirty="0" smtClean="0"/>
          </a:p>
        </p:txBody>
      </p:sp>
      <p:sp>
        <p:nvSpPr>
          <p:cNvPr id="21506" name="Rectangle 2"/>
          <p:cNvSpPr>
            <a:spLocks noGrp="1"/>
          </p:cNvSpPr>
          <p:nvPr>
            <p:ph type="title"/>
          </p:nvPr>
        </p:nvSpPr>
        <p:spPr/>
        <p:txBody>
          <a:bodyPr>
            <a:noAutofit/>
          </a:bodyPr>
          <a:lstStyle/>
          <a:p>
            <a:pPr algn="l" eaLnBrk="1" hangingPunct="1"/>
            <a:r>
              <a:rPr lang="en-US" sz="4000" dirty="0" smtClean="0"/>
              <a:t>	</a:t>
            </a:r>
            <a:r>
              <a:rPr lang="en-US" sz="4000" b="1" dirty="0" smtClean="0"/>
              <a:t>Error </a:t>
            </a:r>
            <a:r>
              <a:rPr lang="en-US" sz="4000" b="1" dirty="0" smtClean="0"/>
              <a:t>while opening file</a:t>
            </a:r>
          </a:p>
        </p:txBody>
      </p:sp>
      <p:sp>
        <p:nvSpPr>
          <p:cNvPr id="7" name="Slide Number Placeholder 6"/>
          <p:cNvSpPr>
            <a:spLocks noGrp="1"/>
          </p:cNvSpPr>
          <p:nvPr>
            <p:ph type="sldNum" sz="quarter" idx="12"/>
          </p:nvPr>
        </p:nvSpPr>
        <p:spPr/>
        <p:txBody>
          <a:bodyPr/>
          <a:lstStyle/>
          <a:p>
            <a:fld id="{EB572375-96E0-4DBB-B3D7-B1489209CDB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sz="2400" dirty="0" smtClean="0"/>
              <a:t>Distinguish </a:t>
            </a:r>
            <a:r>
              <a:rPr lang="en-IN" sz="2400" dirty="0" smtClean="0"/>
              <a:t>between console oriented and file oriented i/o</a:t>
            </a:r>
            <a:r>
              <a:rPr lang="en-IN" sz="2400" dirty="0" smtClean="0"/>
              <a:t>.</a:t>
            </a:r>
          </a:p>
          <a:p>
            <a:pPr lvl="1">
              <a:buNone/>
            </a:pPr>
            <a:endParaRPr lang="en-IN" sz="2400" dirty="0" smtClean="0"/>
          </a:p>
          <a:p>
            <a:pPr lvl="1"/>
            <a:r>
              <a:rPr lang="en-IN" sz="2400" dirty="0" smtClean="0"/>
              <a:t>Open and write to a text </a:t>
            </a:r>
            <a:r>
              <a:rPr lang="en-IN" sz="2400" dirty="0" smtClean="0"/>
              <a:t>file.</a:t>
            </a:r>
          </a:p>
          <a:p>
            <a:pPr lvl="1"/>
            <a:endParaRPr lang="en-IN" sz="2400" dirty="0" smtClean="0"/>
          </a:p>
          <a:p>
            <a:pPr lvl="1"/>
            <a:r>
              <a:rPr lang="en-IN" sz="2400" dirty="0" smtClean="0"/>
              <a:t>Open and read from a text </a:t>
            </a:r>
            <a:r>
              <a:rPr lang="en-IN" sz="2400" dirty="0" smtClean="0"/>
              <a:t>file.</a:t>
            </a:r>
          </a:p>
          <a:p>
            <a:pPr lvl="1"/>
            <a:endParaRPr lang="en-IN" sz="2400" dirty="0" smtClean="0"/>
          </a:p>
          <a:p>
            <a:pPr lvl="1"/>
            <a:r>
              <a:rPr lang="en-IN" sz="2400" dirty="0" smtClean="0"/>
              <a:t>Open and appending from a text file.</a:t>
            </a:r>
          </a:p>
          <a:p>
            <a:pPr lvl="1"/>
            <a:endParaRPr lang="en-IN" sz="2400" dirty="0" smtClean="0"/>
          </a:p>
          <a:p>
            <a:pPr lvl="1"/>
            <a:r>
              <a:rPr lang="en-IN" sz="2400" dirty="0" smtClean="0"/>
              <a:t>Closing a file.</a:t>
            </a:r>
          </a:p>
          <a:p>
            <a:pPr lvl="1"/>
            <a:endParaRPr lang="en-IN" sz="2400" dirty="0" smtClean="0"/>
          </a:p>
          <a:p>
            <a:pPr lvl="1"/>
            <a:r>
              <a:rPr lang="en-IN" sz="2400" dirty="0" smtClean="0"/>
              <a:t>Errors and Error Handling</a:t>
            </a:r>
            <a:endParaRPr lang="en-IN" sz="2400" dirty="0"/>
          </a:p>
        </p:txBody>
      </p:sp>
      <p:sp>
        <p:nvSpPr>
          <p:cNvPr id="4" name="Slide Number Placeholder 3"/>
          <p:cNvSpPr>
            <a:spLocks noGrp="1"/>
          </p:cNvSpPr>
          <p:nvPr>
            <p:ph type="sldNum" sz="quarter" idx="12"/>
          </p:nvPr>
        </p:nvSpPr>
        <p:spPr/>
        <p:txBody>
          <a:bodyPr/>
          <a:lstStyle/>
          <a:p>
            <a:fld id="{EB572375-96E0-4DBB-B3D7-B1489209CDB4}" type="slidenum">
              <a:rPr lang="en-US" smtClean="0"/>
              <a:pPr/>
              <a:t>2</a:t>
            </a:fld>
            <a:endParaRPr lang="en-US"/>
          </a:p>
        </p:txBody>
      </p:sp>
      <p:sp>
        <p:nvSpPr>
          <p:cNvPr id="6" name="Title 5"/>
          <p:cNvSpPr>
            <a:spLocks noGrp="1"/>
          </p:cNvSpPr>
          <p:nvPr>
            <p:ph type="title"/>
          </p:nvPr>
        </p:nvSpPr>
        <p:spPr/>
        <p:txBody>
          <a:bodyPr/>
          <a:lstStyle/>
          <a:p>
            <a:pPr algn="ctr"/>
            <a:r>
              <a:rPr lang="en-IN" dirty="0" smtClean="0">
                <a:solidFill>
                  <a:schemeClr val="bg2">
                    <a:lumMod val="10000"/>
                  </a:schemeClr>
                </a:solidFill>
              </a:rPr>
              <a:t>Objectives</a:t>
            </a:r>
            <a:endParaRPr lang="en-IN" dirty="0">
              <a:solidFill>
                <a:schemeClr val="bg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Autofit/>
          </a:bodyPr>
          <a:lstStyle/>
          <a:p>
            <a:pPr algn="ctr"/>
            <a:r>
              <a:rPr lang="en-US" sz="3600" b="1" dirty="0" smtClean="0"/>
              <a:t>Convert </a:t>
            </a:r>
            <a:r>
              <a:rPr lang="en-US" sz="3600" b="1" dirty="0"/>
              <a:t>a text file to all UPPERCASE</a:t>
            </a:r>
            <a:endParaRPr lang="en-US" sz="4800" b="1" dirty="0"/>
          </a:p>
        </p:txBody>
      </p:sp>
      <p:sp>
        <p:nvSpPr>
          <p:cNvPr id="6" name="Rectangle 5"/>
          <p:cNvSpPr/>
          <p:nvPr/>
        </p:nvSpPr>
        <p:spPr>
          <a:xfrm>
            <a:off x="1224136" y="908720"/>
            <a:ext cx="7884368" cy="5016758"/>
          </a:xfrm>
          <a:prstGeom prst="rect">
            <a:avLst/>
          </a:prstGeom>
        </p:spPr>
        <p:txBody>
          <a:bodyPr wrap="square">
            <a:spAutoFit/>
          </a:bodyPr>
          <a:lstStyle/>
          <a:p>
            <a:r>
              <a:rPr lang="en-US" sz="2000" b="1" dirty="0" smtClean="0">
                <a:latin typeface="+mn-lt"/>
              </a:rPr>
              <a:t>void main</a:t>
            </a:r>
            <a:r>
              <a:rPr lang="en-US" sz="2000" b="1" dirty="0" smtClean="0">
                <a:latin typeface="+mn-lt"/>
              </a:rPr>
              <a:t>()</a:t>
            </a:r>
          </a:p>
          <a:p>
            <a:r>
              <a:rPr lang="en-US" sz="2000" b="1" dirty="0" smtClean="0">
                <a:latin typeface="+mn-lt"/>
              </a:rPr>
              <a:t>{</a:t>
            </a:r>
            <a:endParaRPr lang="en-US" sz="2000" b="1" dirty="0" smtClean="0">
              <a:latin typeface="+mn-lt"/>
            </a:endParaRPr>
          </a:p>
          <a:p>
            <a:r>
              <a:rPr lang="en-US" sz="2000" b="1" dirty="0" smtClean="0">
                <a:latin typeface="+mn-lt"/>
              </a:rPr>
              <a:t>    FILE   *in,  *out ;</a:t>
            </a:r>
          </a:p>
          <a:p>
            <a:r>
              <a:rPr lang="en-US" sz="2000" b="1" dirty="0" smtClean="0">
                <a:latin typeface="+mn-lt"/>
              </a:rPr>
              <a:t>    char   c ;</a:t>
            </a:r>
          </a:p>
          <a:p>
            <a:endParaRPr lang="en-US" sz="2000" b="1" dirty="0" smtClean="0">
              <a:latin typeface="+mn-lt"/>
            </a:endParaRPr>
          </a:p>
          <a:p>
            <a:r>
              <a:rPr lang="en-US" sz="2000" b="1" dirty="0" smtClean="0">
                <a:latin typeface="+mn-lt"/>
              </a:rPr>
              <a:t>    in  =  </a:t>
            </a:r>
            <a:r>
              <a:rPr lang="en-US" sz="2000" b="1" dirty="0" err="1" smtClean="0">
                <a:latin typeface="+mn-lt"/>
              </a:rPr>
              <a:t>fopen</a:t>
            </a:r>
            <a:r>
              <a:rPr lang="en-US" sz="2000" b="1" dirty="0" smtClean="0">
                <a:latin typeface="+mn-lt"/>
              </a:rPr>
              <a:t> (“</a:t>
            </a:r>
            <a:r>
              <a:rPr lang="en-US" sz="2000" b="1" dirty="0" smtClean="0">
                <a:latin typeface="+mn-lt"/>
              </a:rPr>
              <a:t>infile.txt”, </a:t>
            </a:r>
            <a:r>
              <a:rPr lang="en-US" sz="2000" b="1" dirty="0" smtClean="0">
                <a:latin typeface="+mn-lt"/>
              </a:rPr>
              <a:t>“r”) ;</a:t>
            </a:r>
          </a:p>
          <a:p>
            <a:r>
              <a:rPr lang="en-US" sz="2000" b="1" dirty="0" smtClean="0">
                <a:latin typeface="+mn-lt"/>
              </a:rPr>
              <a:t>    out  =  </a:t>
            </a:r>
            <a:r>
              <a:rPr lang="en-US" sz="2000" b="1" dirty="0" err="1" smtClean="0">
                <a:latin typeface="+mn-lt"/>
              </a:rPr>
              <a:t>fopen</a:t>
            </a:r>
            <a:r>
              <a:rPr lang="en-US" sz="2000" b="1" dirty="0" smtClean="0">
                <a:latin typeface="+mn-lt"/>
              </a:rPr>
              <a:t> (“</a:t>
            </a:r>
            <a:r>
              <a:rPr lang="en-US" sz="2000" b="1" dirty="0" smtClean="0">
                <a:latin typeface="+mn-lt"/>
              </a:rPr>
              <a:t>outfile.txt”, </a:t>
            </a:r>
            <a:r>
              <a:rPr lang="en-US" sz="2000" b="1" dirty="0" smtClean="0">
                <a:latin typeface="+mn-lt"/>
              </a:rPr>
              <a:t>“w”) ;</a:t>
            </a:r>
          </a:p>
          <a:p>
            <a:r>
              <a:rPr lang="en-US" sz="2000" b="1" dirty="0" smtClean="0">
                <a:latin typeface="+mn-lt"/>
              </a:rPr>
              <a:t>  </a:t>
            </a:r>
          </a:p>
          <a:p>
            <a:r>
              <a:rPr lang="en-US" sz="2000" b="1" dirty="0" smtClean="0">
                <a:latin typeface="+mn-lt"/>
              </a:rPr>
              <a:t>    </a:t>
            </a:r>
            <a:r>
              <a:rPr lang="en-US" sz="2000" b="1" dirty="0" smtClean="0">
                <a:latin typeface="+mn-lt"/>
              </a:rPr>
              <a:t>while(  (</a:t>
            </a:r>
            <a:r>
              <a:rPr lang="en-US" sz="2000" b="1" dirty="0" smtClean="0">
                <a:latin typeface="+mn-lt"/>
              </a:rPr>
              <a:t>c = </a:t>
            </a:r>
            <a:r>
              <a:rPr lang="en-US" sz="2000" b="1" dirty="0" err="1" smtClean="0">
                <a:latin typeface="+mn-lt"/>
              </a:rPr>
              <a:t>getc</a:t>
            </a:r>
            <a:r>
              <a:rPr lang="en-US" sz="2000" b="1" dirty="0" smtClean="0">
                <a:latin typeface="+mn-lt"/>
              </a:rPr>
              <a:t> (</a:t>
            </a:r>
            <a:r>
              <a:rPr lang="en-US" sz="2000" b="1" dirty="0" smtClean="0">
                <a:latin typeface="+mn-lt"/>
              </a:rPr>
              <a:t>in)  ) </a:t>
            </a:r>
            <a:r>
              <a:rPr lang="en-US" sz="2000" b="1" dirty="0" smtClean="0">
                <a:latin typeface="+mn-lt"/>
              </a:rPr>
              <a:t>!= EOF)</a:t>
            </a:r>
          </a:p>
          <a:p>
            <a:r>
              <a:rPr lang="en-US" sz="2000" b="1" dirty="0" smtClean="0">
                <a:latin typeface="+mn-lt"/>
              </a:rPr>
              <a:t>        </a:t>
            </a:r>
            <a:r>
              <a:rPr lang="en-US" sz="2000" b="1" dirty="0" smtClean="0">
                <a:latin typeface="+mn-lt"/>
              </a:rPr>
              <a:t>	 </a:t>
            </a:r>
            <a:r>
              <a:rPr lang="en-US" sz="2000" b="1" dirty="0" err="1" smtClean="0">
                <a:latin typeface="+mn-lt"/>
              </a:rPr>
              <a:t>putc</a:t>
            </a:r>
            <a:r>
              <a:rPr lang="en-US" sz="2000" b="1" dirty="0" smtClean="0">
                <a:latin typeface="+mn-lt"/>
              </a:rPr>
              <a:t> (</a:t>
            </a:r>
            <a:r>
              <a:rPr lang="en-US" sz="2000" b="1" dirty="0" err="1" smtClean="0">
                <a:solidFill>
                  <a:srgbClr val="C00000"/>
                </a:solidFill>
                <a:latin typeface="+mn-lt"/>
              </a:rPr>
              <a:t>toupper</a:t>
            </a:r>
            <a:r>
              <a:rPr lang="en-US" sz="2000" b="1" dirty="0" smtClean="0">
                <a:latin typeface="+mn-lt"/>
              </a:rPr>
              <a:t> (c), out);</a:t>
            </a:r>
            <a:r>
              <a:rPr lang="en-US" sz="2000" b="1" dirty="0" smtClean="0">
                <a:solidFill>
                  <a:schemeClr val="accent2">
                    <a:lumMod val="60000"/>
                    <a:lumOff val="40000"/>
                  </a:schemeClr>
                </a:solidFill>
                <a:latin typeface="+mn-lt"/>
              </a:rPr>
              <a:t> </a:t>
            </a:r>
            <a:r>
              <a:rPr lang="en-US" sz="2000" b="1" dirty="0" smtClean="0">
                <a:solidFill>
                  <a:schemeClr val="accent2">
                    <a:lumMod val="60000"/>
                    <a:lumOff val="40000"/>
                  </a:schemeClr>
                </a:solidFill>
                <a:latin typeface="+mn-lt"/>
              </a:rPr>
              <a:t>		</a:t>
            </a:r>
            <a:r>
              <a:rPr lang="en-US" sz="2000" dirty="0" smtClean="0">
                <a:latin typeface="+mn-lt"/>
              </a:rPr>
              <a:t>// </a:t>
            </a:r>
            <a:r>
              <a:rPr lang="en-US" sz="2000" dirty="0" smtClean="0">
                <a:latin typeface="+mn-lt"/>
              </a:rPr>
              <a:t>you can use any </a:t>
            </a:r>
            <a:r>
              <a:rPr lang="en-US" sz="2000" dirty="0" smtClean="0">
                <a:latin typeface="+mn-lt"/>
              </a:rPr>
              <a:t>logic</a:t>
            </a:r>
          </a:p>
          <a:p>
            <a:endParaRPr lang="en-US" sz="2000" dirty="0" smtClean="0">
              <a:latin typeface="+mn-lt"/>
            </a:endParaRPr>
          </a:p>
          <a:p>
            <a:r>
              <a:rPr lang="en-US" sz="2000" dirty="0" smtClean="0">
                <a:latin typeface="+mn-lt"/>
              </a:rPr>
              <a:t> </a:t>
            </a:r>
            <a:r>
              <a:rPr lang="en-US" sz="2000" dirty="0" smtClean="0">
                <a:latin typeface="+mn-lt"/>
              </a:rPr>
              <a:t>   </a:t>
            </a:r>
            <a:r>
              <a:rPr lang="en-US" sz="2000" b="1" dirty="0" err="1" smtClean="0">
                <a:latin typeface="+mn-lt"/>
              </a:rPr>
              <a:t>cout</a:t>
            </a:r>
            <a:r>
              <a:rPr lang="en-US" sz="2000" b="1" dirty="0" smtClean="0">
                <a:latin typeface="+mn-lt"/>
              </a:rPr>
              <a:t>&lt;&lt;“The file is successfully converted”;</a:t>
            </a:r>
          </a:p>
          <a:p>
            <a:r>
              <a:rPr lang="en-US" sz="2000" dirty="0" smtClean="0">
                <a:latin typeface="+mn-lt"/>
              </a:rPr>
              <a:t> </a:t>
            </a:r>
            <a:endParaRPr lang="en-US" sz="2000" dirty="0" smtClean="0">
              <a:latin typeface="+mn-lt"/>
            </a:endParaRPr>
          </a:p>
          <a:p>
            <a:r>
              <a:rPr lang="en-US" sz="2000" b="1" dirty="0" smtClean="0">
                <a:latin typeface="+mn-lt"/>
              </a:rPr>
              <a:t>    </a:t>
            </a:r>
            <a:r>
              <a:rPr lang="en-US" sz="2000" b="1" dirty="0" err="1" smtClean="0">
                <a:latin typeface="+mn-lt"/>
              </a:rPr>
              <a:t>fclose</a:t>
            </a:r>
            <a:r>
              <a:rPr lang="en-US" sz="2000" b="1" dirty="0" smtClean="0">
                <a:latin typeface="+mn-lt"/>
              </a:rPr>
              <a:t> (in) ;</a:t>
            </a:r>
          </a:p>
          <a:p>
            <a:r>
              <a:rPr lang="en-US" sz="2000" b="1" dirty="0" smtClean="0">
                <a:latin typeface="+mn-lt"/>
              </a:rPr>
              <a:t>    </a:t>
            </a:r>
            <a:r>
              <a:rPr lang="en-US" sz="2000" b="1" dirty="0" err="1" smtClean="0">
                <a:latin typeface="+mn-lt"/>
              </a:rPr>
              <a:t>fclose</a:t>
            </a:r>
            <a:r>
              <a:rPr lang="en-US" sz="2000" b="1" dirty="0" smtClean="0">
                <a:latin typeface="+mn-lt"/>
              </a:rPr>
              <a:t> (out) ;</a:t>
            </a:r>
          </a:p>
          <a:p>
            <a:r>
              <a:rPr lang="en-US" sz="2000" b="1" dirty="0" smtClean="0">
                <a:latin typeface="+mn-lt"/>
              </a:rPr>
              <a:t>} </a:t>
            </a:r>
          </a:p>
        </p:txBody>
      </p:sp>
      <p:sp>
        <p:nvSpPr>
          <p:cNvPr id="9" name="Slide Number Placeholder 8"/>
          <p:cNvSpPr>
            <a:spLocks noGrp="1"/>
          </p:cNvSpPr>
          <p:nvPr>
            <p:ph type="sldNum" sz="quarter" idx="12"/>
          </p:nvPr>
        </p:nvSpPr>
        <p:spPr/>
        <p:txBody>
          <a:bodyPr/>
          <a:lstStyle/>
          <a:p>
            <a:fld id="{EB572375-96E0-4DBB-B3D7-B1489209CDB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Autofit/>
          </a:bodyPr>
          <a:lstStyle/>
          <a:p>
            <a:pPr algn="ctr"/>
            <a:r>
              <a:rPr lang="en-US" sz="4000" b="1" dirty="0" smtClean="0"/>
              <a:t>Copy </a:t>
            </a:r>
            <a:r>
              <a:rPr lang="en-US" sz="4000" b="1" dirty="0"/>
              <a:t>a </a:t>
            </a:r>
            <a:r>
              <a:rPr lang="en-US" sz="4000" b="1" dirty="0" smtClean="0"/>
              <a:t>file </a:t>
            </a:r>
            <a:r>
              <a:rPr lang="en-US" sz="4000" b="1" dirty="0"/>
              <a:t>to </a:t>
            </a:r>
            <a:r>
              <a:rPr lang="en-US" sz="4000" b="1" dirty="0" smtClean="0"/>
              <a:t>another file</a:t>
            </a:r>
            <a:endParaRPr lang="en-US" sz="5400" b="1" dirty="0"/>
          </a:p>
        </p:txBody>
      </p:sp>
      <p:sp>
        <p:nvSpPr>
          <p:cNvPr id="6" name="Rectangle 5"/>
          <p:cNvSpPr/>
          <p:nvPr/>
        </p:nvSpPr>
        <p:spPr>
          <a:xfrm>
            <a:off x="1219198" y="908720"/>
            <a:ext cx="3739010" cy="5324535"/>
          </a:xfrm>
          <a:prstGeom prst="rect">
            <a:avLst/>
          </a:prstGeom>
          <a:ln>
            <a:solidFill>
              <a:schemeClr val="tx1"/>
            </a:solidFill>
          </a:ln>
        </p:spPr>
        <p:txBody>
          <a:bodyPr wrap="square">
            <a:spAutoFit/>
          </a:bodyPr>
          <a:lstStyle/>
          <a:p>
            <a:r>
              <a:rPr lang="en-US" sz="2000" b="1" dirty="0" smtClean="0">
                <a:latin typeface="Calibri" pitchFamily="34" charset="0"/>
              </a:rPr>
              <a:t>void main</a:t>
            </a:r>
            <a:r>
              <a:rPr lang="en-US" sz="2000" b="1" dirty="0" smtClean="0">
                <a:latin typeface="Calibri" pitchFamily="34" charset="0"/>
              </a:rPr>
              <a:t>()</a:t>
            </a:r>
          </a:p>
          <a:p>
            <a:r>
              <a:rPr lang="en-US" sz="2000" b="1" dirty="0" smtClean="0">
                <a:latin typeface="Calibri" pitchFamily="34" charset="0"/>
              </a:rPr>
              <a:t>{</a:t>
            </a:r>
            <a:endParaRPr lang="en-US" sz="2000" b="1" dirty="0" smtClean="0">
              <a:latin typeface="Calibri" pitchFamily="34" charset="0"/>
            </a:endParaRPr>
          </a:p>
          <a:p>
            <a:r>
              <a:rPr lang="en-US" sz="2000" b="1" dirty="0" smtClean="0">
                <a:latin typeface="Calibri" pitchFamily="34" charset="0"/>
              </a:rPr>
              <a:t> </a:t>
            </a:r>
            <a:r>
              <a:rPr lang="en-US" sz="2000" b="1" dirty="0" smtClean="0">
                <a:latin typeface="Calibri" pitchFamily="34" charset="0"/>
              </a:rPr>
              <a:t> </a:t>
            </a:r>
            <a:r>
              <a:rPr lang="en-US" sz="2000" b="1" dirty="0" smtClean="0">
                <a:latin typeface="Calibri" pitchFamily="34" charset="0"/>
              </a:rPr>
              <a:t>FILE *source,*destination;</a:t>
            </a:r>
          </a:p>
          <a:p>
            <a:r>
              <a:rPr lang="en-US" sz="2000" b="1" dirty="0" smtClean="0">
                <a:latin typeface="Calibri" pitchFamily="34" charset="0"/>
              </a:rPr>
              <a:t>  char file1[20],file2[20];</a:t>
            </a:r>
          </a:p>
          <a:p>
            <a:r>
              <a:rPr lang="en-US" sz="2000" b="1" dirty="0" smtClean="0">
                <a:latin typeface="Calibri" pitchFamily="34" charset="0"/>
              </a:rPr>
              <a:t>  char </a:t>
            </a:r>
            <a:r>
              <a:rPr lang="en-US" sz="2000" b="1" dirty="0" err="1" smtClean="0">
                <a:latin typeface="Calibri" pitchFamily="34" charset="0"/>
              </a:rPr>
              <a:t>ch</a:t>
            </a:r>
            <a:r>
              <a:rPr lang="en-US" sz="2000" b="1" dirty="0" smtClean="0">
                <a:latin typeface="Calibri" pitchFamily="34" charset="0"/>
              </a:rPr>
              <a:t>;</a:t>
            </a:r>
          </a:p>
          <a:p>
            <a:endParaRPr lang="en-US" sz="2000" b="1" dirty="0" smtClean="0">
              <a:latin typeface="Calibri" pitchFamily="34" charset="0"/>
            </a:endParaRPr>
          </a:p>
          <a:p>
            <a:r>
              <a:rPr lang="en-US" sz="2000" b="1" dirty="0" smtClean="0">
                <a:latin typeface="Calibri" pitchFamily="34" charset="0"/>
              </a:rPr>
              <a:t>  </a:t>
            </a:r>
            <a:r>
              <a:rPr lang="en-US" sz="2000" b="1" dirty="0" err="1" smtClean="0">
                <a:latin typeface="Calibri" pitchFamily="34" charset="0"/>
              </a:rPr>
              <a:t>cout</a:t>
            </a:r>
            <a:r>
              <a:rPr lang="en-US" sz="2000" b="1" dirty="0" smtClean="0">
                <a:latin typeface="Calibri" pitchFamily="34" charset="0"/>
              </a:rPr>
              <a:t>&lt;&lt;"\</a:t>
            </a:r>
            <a:r>
              <a:rPr lang="en-US" sz="2000" b="1" dirty="0" err="1" smtClean="0">
                <a:latin typeface="Calibri" pitchFamily="34" charset="0"/>
              </a:rPr>
              <a:t>nSource</a:t>
            </a:r>
            <a:r>
              <a:rPr lang="en-US" sz="2000" b="1" dirty="0" smtClean="0">
                <a:latin typeface="Calibri" pitchFamily="34" charset="0"/>
              </a:rPr>
              <a:t> file name</a:t>
            </a:r>
            <a:r>
              <a:rPr lang="en-US" sz="2000" b="1" dirty="0" smtClean="0">
                <a:latin typeface="Calibri" pitchFamily="34" charset="0"/>
              </a:rPr>
              <a:t>: \n";</a:t>
            </a:r>
            <a:endParaRPr lang="en-US" sz="2000" b="1" dirty="0" smtClean="0">
              <a:latin typeface="Calibri" pitchFamily="34" charset="0"/>
            </a:endParaRPr>
          </a:p>
          <a:p>
            <a:r>
              <a:rPr lang="en-US" sz="2000" b="1" dirty="0" smtClean="0">
                <a:latin typeface="Calibri" pitchFamily="34" charset="0"/>
              </a:rPr>
              <a:t>  gets(file1);</a:t>
            </a:r>
          </a:p>
          <a:p>
            <a:endParaRPr lang="en-US" sz="2000" b="1" dirty="0" smtClean="0">
              <a:latin typeface="Calibri" pitchFamily="34" charset="0"/>
            </a:endParaRPr>
          </a:p>
          <a:p>
            <a:r>
              <a:rPr lang="en-US" sz="2000" b="1" dirty="0" smtClean="0">
                <a:latin typeface="Calibri" pitchFamily="34" charset="0"/>
              </a:rPr>
              <a:t>  </a:t>
            </a:r>
            <a:r>
              <a:rPr lang="en-US" sz="2000" b="1" dirty="0" smtClean="0">
                <a:solidFill>
                  <a:srgbClr val="C00000"/>
                </a:solidFill>
                <a:latin typeface="Calibri" pitchFamily="34" charset="0"/>
              </a:rPr>
              <a:t>source=</a:t>
            </a:r>
            <a:r>
              <a:rPr lang="en-US" sz="2000" b="1" dirty="0" err="1" smtClean="0">
                <a:solidFill>
                  <a:srgbClr val="C00000"/>
                </a:solidFill>
                <a:latin typeface="Calibri" pitchFamily="34" charset="0"/>
              </a:rPr>
              <a:t>fopen</a:t>
            </a:r>
            <a:r>
              <a:rPr lang="en-US" sz="2000" b="1" dirty="0" smtClean="0">
                <a:solidFill>
                  <a:srgbClr val="C00000"/>
                </a:solidFill>
                <a:latin typeface="Calibri" pitchFamily="34" charset="0"/>
              </a:rPr>
              <a:t>(file1,"r");</a:t>
            </a:r>
          </a:p>
          <a:p>
            <a:r>
              <a:rPr lang="en-US" sz="2000" b="1" dirty="0" smtClean="0">
                <a:latin typeface="Calibri" pitchFamily="34" charset="0"/>
              </a:rPr>
              <a:t>  if(source==NULL</a:t>
            </a:r>
            <a:r>
              <a:rPr lang="en-US" sz="2000" b="1" dirty="0" smtClean="0">
                <a:latin typeface="Calibri" pitchFamily="34" charset="0"/>
              </a:rPr>
              <a:t>)</a:t>
            </a:r>
          </a:p>
          <a:p>
            <a:r>
              <a:rPr lang="en-US" sz="2000" b="1" dirty="0" smtClean="0">
                <a:latin typeface="Calibri" pitchFamily="34" charset="0"/>
              </a:rPr>
              <a:t>  {</a:t>
            </a:r>
            <a:endParaRPr lang="en-US" sz="2000" b="1" dirty="0" smtClean="0">
              <a:latin typeface="Calibri" pitchFamily="34" charset="0"/>
            </a:endParaRPr>
          </a:p>
          <a:p>
            <a:r>
              <a:rPr lang="en-US" sz="2000" b="1" dirty="0" smtClean="0">
                <a:latin typeface="Calibri" pitchFamily="34" charset="0"/>
              </a:rPr>
              <a:t>       </a:t>
            </a:r>
            <a:r>
              <a:rPr lang="en-US" sz="2000" b="1" dirty="0" err="1" smtClean="0">
                <a:latin typeface="Calibri" pitchFamily="34" charset="0"/>
              </a:rPr>
              <a:t>cout</a:t>
            </a:r>
            <a:r>
              <a:rPr lang="en-US" sz="2000" b="1" dirty="0" smtClean="0">
                <a:latin typeface="Calibri" pitchFamily="34" charset="0"/>
              </a:rPr>
              <a:t>&lt;&lt;"cannot open file";</a:t>
            </a:r>
          </a:p>
          <a:p>
            <a:r>
              <a:rPr lang="en-US" sz="2000" b="1" dirty="0" smtClean="0">
                <a:latin typeface="Calibri" pitchFamily="34" charset="0"/>
              </a:rPr>
              <a:t>       </a:t>
            </a:r>
            <a:r>
              <a:rPr lang="en-US" sz="2000" b="1" dirty="0" err="1" smtClean="0">
                <a:latin typeface="Calibri" pitchFamily="34" charset="0"/>
              </a:rPr>
              <a:t>getchar</a:t>
            </a:r>
            <a:r>
              <a:rPr lang="en-US" sz="2000" b="1" dirty="0" smtClean="0">
                <a:latin typeface="Calibri" pitchFamily="34" charset="0"/>
              </a:rPr>
              <a:t>();</a:t>
            </a:r>
          </a:p>
          <a:p>
            <a:r>
              <a:rPr lang="en-US" sz="2000" b="1" dirty="0" smtClean="0">
                <a:latin typeface="Calibri" pitchFamily="34" charset="0"/>
              </a:rPr>
              <a:t>       exit(0);</a:t>
            </a:r>
          </a:p>
          <a:p>
            <a:r>
              <a:rPr lang="en-US" sz="2000" b="1" dirty="0" smtClean="0">
                <a:latin typeface="Calibri" pitchFamily="34" charset="0"/>
              </a:rPr>
              <a:t>  </a:t>
            </a:r>
            <a:r>
              <a:rPr lang="en-US" sz="2000" b="1" dirty="0" smtClean="0">
                <a:latin typeface="Calibri" pitchFamily="34" charset="0"/>
              </a:rPr>
              <a:t> }</a:t>
            </a:r>
            <a:endParaRPr lang="en-US" sz="2000" b="1" dirty="0" smtClean="0">
              <a:latin typeface="Calibri" pitchFamily="34" charset="0"/>
            </a:endParaRPr>
          </a:p>
          <a:p>
            <a:endParaRPr lang="en-US" sz="2000" b="1" dirty="0">
              <a:latin typeface="Calibri" pitchFamily="34" charset="0"/>
            </a:endParaRPr>
          </a:p>
        </p:txBody>
      </p:sp>
      <p:sp>
        <p:nvSpPr>
          <p:cNvPr id="7" name="Rectangle 6"/>
          <p:cNvSpPr/>
          <p:nvPr/>
        </p:nvSpPr>
        <p:spPr>
          <a:xfrm>
            <a:off x="4958208" y="908720"/>
            <a:ext cx="4150296" cy="5324535"/>
          </a:xfrm>
          <a:prstGeom prst="rect">
            <a:avLst/>
          </a:prstGeom>
          <a:ln>
            <a:solidFill>
              <a:schemeClr val="tx1"/>
            </a:solidFill>
          </a:ln>
        </p:spPr>
        <p:txBody>
          <a:bodyPr wrap="square">
            <a:spAutoFit/>
          </a:bodyPr>
          <a:lstStyle/>
          <a:p>
            <a:r>
              <a:rPr lang="en-US" sz="2000" b="1" dirty="0" smtClean="0">
                <a:latin typeface="Calibri" pitchFamily="34" charset="0"/>
              </a:rPr>
              <a:t> </a:t>
            </a:r>
            <a:r>
              <a:rPr lang="en-US" sz="2000" b="1" dirty="0" err="1" smtClean="0">
                <a:latin typeface="Calibri" pitchFamily="34" charset="0"/>
              </a:rPr>
              <a:t>cout</a:t>
            </a:r>
            <a:r>
              <a:rPr lang="en-US" sz="2000" b="1" dirty="0" smtClean="0">
                <a:latin typeface="Calibri" pitchFamily="34" charset="0"/>
              </a:rPr>
              <a:t>&lt;&lt;"\</a:t>
            </a:r>
            <a:r>
              <a:rPr lang="en-US" sz="2000" b="1" dirty="0" err="1" smtClean="0">
                <a:latin typeface="Calibri" pitchFamily="34" charset="0"/>
              </a:rPr>
              <a:t>nDestination</a:t>
            </a:r>
            <a:r>
              <a:rPr lang="en-US" sz="2000" b="1" dirty="0" smtClean="0">
                <a:latin typeface="Calibri" pitchFamily="34" charset="0"/>
              </a:rPr>
              <a:t> file name";</a:t>
            </a:r>
          </a:p>
          <a:p>
            <a:r>
              <a:rPr lang="en-US" sz="2000" b="1" dirty="0" smtClean="0">
                <a:latin typeface="Calibri" pitchFamily="34" charset="0"/>
              </a:rPr>
              <a:t> </a:t>
            </a:r>
            <a:r>
              <a:rPr lang="en-US" sz="2000" b="1" dirty="0" smtClean="0">
                <a:latin typeface="Calibri" pitchFamily="34" charset="0"/>
              </a:rPr>
              <a:t>gets(file2</a:t>
            </a:r>
            <a:r>
              <a:rPr lang="en-US" sz="2000" b="1" dirty="0" smtClean="0">
                <a:latin typeface="Calibri" pitchFamily="34" charset="0"/>
              </a:rPr>
              <a:t>);</a:t>
            </a:r>
          </a:p>
          <a:p>
            <a:endParaRPr lang="en-US" sz="2000" b="1" dirty="0" smtClean="0">
              <a:latin typeface="Calibri" pitchFamily="34" charset="0"/>
            </a:endParaRPr>
          </a:p>
          <a:p>
            <a:r>
              <a:rPr lang="en-US" sz="2000" b="1" dirty="0" smtClean="0">
                <a:latin typeface="Calibri" pitchFamily="34" charset="0"/>
              </a:rPr>
              <a:t> </a:t>
            </a:r>
            <a:r>
              <a:rPr lang="en-US" sz="2000" b="1" dirty="0" smtClean="0">
                <a:solidFill>
                  <a:srgbClr val="C00000"/>
                </a:solidFill>
                <a:latin typeface="Calibri" pitchFamily="34" charset="0"/>
              </a:rPr>
              <a:t>destination =</a:t>
            </a:r>
            <a:r>
              <a:rPr lang="en-US" sz="2000" b="1" dirty="0" err="1" smtClean="0">
                <a:solidFill>
                  <a:srgbClr val="C00000"/>
                </a:solidFill>
                <a:latin typeface="Calibri" pitchFamily="34" charset="0"/>
              </a:rPr>
              <a:t>fopen</a:t>
            </a:r>
            <a:r>
              <a:rPr lang="en-US" sz="2000" b="1" dirty="0" smtClean="0">
                <a:solidFill>
                  <a:srgbClr val="C00000"/>
                </a:solidFill>
                <a:latin typeface="Calibri" pitchFamily="34" charset="0"/>
              </a:rPr>
              <a:t>(file2,"w");</a:t>
            </a:r>
          </a:p>
          <a:p>
            <a:r>
              <a:rPr lang="en-US" sz="2000" b="1" dirty="0" smtClean="0">
                <a:latin typeface="Calibri" pitchFamily="34" charset="0"/>
              </a:rPr>
              <a:t> </a:t>
            </a:r>
            <a:r>
              <a:rPr lang="en-US" sz="2000" b="1" dirty="0" smtClean="0">
                <a:latin typeface="Calibri" pitchFamily="34" charset="0"/>
              </a:rPr>
              <a:t>if(destination ==NULL</a:t>
            </a:r>
            <a:r>
              <a:rPr lang="en-US" sz="2000" b="1" dirty="0" smtClean="0">
                <a:latin typeface="Calibri" pitchFamily="34" charset="0"/>
              </a:rPr>
              <a:t>)</a:t>
            </a:r>
          </a:p>
          <a:p>
            <a:r>
              <a:rPr lang="en-US" sz="2000" b="1" dirty="0" smtClean="0">
                <a:latin typeface="Calibri" pitchFamily="34" charset="0"/>
              </a:rPr>
              <a:t> </a:t>
            </a:r>
            <a:r>
              <a:rPr lang="en-US" sz="2000" b="1" dirty="0" smtClean="0">
                <a:latin typeface="Calibri" pitchFamily="34" charset="0"/>
              </a:rPr>
              <a:t> {</a:t>
            </a:r>
            <a:endParaRPr lang="en-US" sz="2000" b="1" dirty="0" smtClean="0">
              <a:latin typeface="Calibri" pitchFamily="34" charset="0"/>
            </a:endParaRPr>
          </a:p>
          <a:p>
            <a:r>
              <a:rPr lang="en-US" sz="2000" b="1" dirty="0" smtClean="0">
                <a:latin typeface="Calibri" pitchFamily="34" charset="0"/>
              </a:rPr>
              <a:t>         </a:t>
            </a:r>
            <a:r>
              <a:rPr lang="en-US" sz="2000" b="1" dirty="0" err="1" smtClean="0">
                <a:latin typeface="Calibri" pitchFamily="34" charset="0"/>
              </a:rPr>
              <a:t>cout</a:t>
            </a:r>
            <a:r>
              <a:rPr lang="en-US" sz="2000" b="1" dirty="0" smtClean="0">
                <a:latin typeface="Calibri" pitchFamily="34" charset="0"/>
              </a:rPr>
              <a:t>&lt;&lt;"cannot open file";</a:t>
            </a:r>
          </a:p>
          <a:p>
            <a:r>
              <a:rPr lang="en-US" sz="2000" b="1" dirty="0" smtClean="0">
                <a:latin typeface="Calibri" pitchFamily="34" charset="0"/>
              </a:rPr>
              <a:t>         </a:t>
            </a:r>
            <a:r>
              <a:rPr lang="en-US" sz="2000" b="1" dirty="0" err="1" smtClean="0">
                <a:latin typeface="Calibri" pitchFamily="34" charset="0"/>
              </a:rPr>
              <a:t>getchar</a:t>
            </a:r>
            <a:r>
              <a:rPr lang="en-US" sz="2000" b="1" dirty="0" smtClean="0">
                <a:latin typeface="Calibri" pitchFamily="34" charset="0"/>
              </a:rPr>
              <a:t>();</a:t>
            </a:r>
          </a:p>
          <a:p>
            <a:r>
              <a:rPr lang="en-US" sz="2000" b="1" dirty="0" smtClean="0">
                <a:latin typeface="Calibri" pitchFamily="34" charset="0"/>
              </a:rPr>
              <a:t>         exit(0);</a:t>
            </a:r>
          </a:p>
          <a:p>
            <a:r>
              <a:rPr lang="en-US" sz="2000" b="1" dirty="0" smtClean="0">
                <a:latin typeface="Calibri" pitchFamily="34" charset="0"/>
              </a:rPr>
              <a:t>  </a:t>
            </a:r>
            <a:r>
              <a:rPr lang="en-US" sz="2000" b="1" dirty="0" smtClean="0">
                <a:latin typeface="Calibri" pitchFamily="34" charset="0"/>
              </a:rPr>
              <a:t>  </a:t>
            </a:r>
            <a:r>
              <a:rPr lang="en-US" sz="2000" b="1" dirty="0" smtClean="0">
                <a:latin typeface="Calibri" pitchFamily="34" charset="0"/>
              </a:rPr>
              <a:t>}</a:t>
            </a:r>
          </a:p>
          <a:p>
            <a:endParaRPr lang="en-US" sz="2000" b="1" dirty="0" smtClean="0">
              <a:latin typeface="Calibri" pitchFamily="34" charset="0"/>
            </a:endParaRPr>
          </a:p>
          <a:p>
            <a:r>
              <a:rPr lang="en-US" sz="2000" b="1" dirty="0" smtClean="0">
                <a:latin typeface="Calibri" pitchFamily="34" charset="0"/>
              </a:rPr>
              <a:t>   </a:t>
            </a:r>
            <a:r>
              <a:rPr lang="en-US" sz="2000" b="1" dirty="0" smtClean="0">
                <a:solidFill>
                  <a:schemeClr val="bg2">
                    <a:lumMod val="10000"/>
                  </a:schemeClr>
                </a:solidFill>
                <a:latin typeface="Calibri" pitchFamily="34" charset="0"/>
              </a:rPr>
              <a:t>while((</a:t>
            </a:r>
            <a:r>
              <a:rPr lang="en-US" sz="2000" b="1" dirty="0" err="1" smtClean="0">
                <a:solidFill>
                  <a:schemeClr val="bg2">
                    <a:lumMod val="10000"/>
                  </a:schemeClr>
                </a:solidFill>
                <a:latin typeface="Calibri" pitchFamily="34" charset="0"/>
              </a:rPr>
              <a:t>ch</a:t>
            </a:r>
            <a:r>
              <a:rPr lang="en-US" sz="2000" b="1" dirty="0" smtClean="0">
                <a:solidFill>
                  <a:schemeClr val="bg2">
                    <a:lumMod val="10000"/>
                  </a:schemeClr>
                </a:solidFill>
                <a:latin typeface="Calibri" pitchFamily="34" charset="0"/>
              </a:rPr>
              <a:t>=</a:t>
            </a:r>
            <a:r>
              <a:rPr lang="en-US" sz="2000" b="1" dirty="0" err="1" smtClean="0">
                <a:solidFill>
                  <a:schemeClr val="bg2">
                    <a:lumMod val="10000"/>
                  </a:schemeClr>
                </a:solidFill>
                <a:latin typeface="Calibri" pitchFamily="34" charset="0"/>
              </a:rPr>
              <a:t>getc</a:t>
            </a:r>
            <a:r>
              <a:rPr lang="en-US" sz="2000" b="1" dirty="0" smtClean="0">
                <a:solidFill>
                  <a:schemeClr val="bg2">
                    <a:lumMod val="10000"/>
                  </a:schemeClr>
                </a:solidFill>
                <a:latin typeface="Calibri" pitchFamily="34" charset="0"/>
              </a:rPr>
              <a:t>(source))!=EOF)</a:t>
            </a:r>
          </a:p>
          <a:p>
            <a:r>
              <a:rPr lang="en-US" sz="2000" b="1" dirty="0" smtClean="0">
                <a:solidFill>
                  <a:schemeClr val="bg2">
                    <a:lumMod val="10000"/>
                  </a:schemeClr>
                </a:solidFill>
                <a:latin typeface="Calibri" pitchFamily="34" charset="0"/>
              </a:rPr>
              <a:t>         </a:t>
            </a:r>
            <a:r>
              <a:rPr lang="en-US" sz="2000" b="1" dirty="0" err="1" smtClean="0">
                <a:solidFill>
                  <a:schemeClr val="bg2">
                    <a:lumMod val="10000"/>
                  </a:schemeClr>
                </a:solidFill>
                <a:latin typeface="Calibri" pitchFamily="34" charset="0"/>
              </a:rPr>
              <a:t>putc</a:t>
            </a:r>
            <a:r>
              <a:rPr lang="en-US" sz="2000" b="1" dirty="0" smtClean="0">
                <a:solidFill>
                  <a:schemeClr val="bg2">
                    <a:lumMod val="10000"/>
                  </a:schemeClr>
                </a:solidFill>
                <a:latin typeface="Calibri" pitchFamily="34" charset="0"/>
              </a:rPr>
              <a:t>(</a:t>
            </a:r>
            <a:r>
              <a:rPr lang="en-US" sz="2000" b="1" dirty="0" err="1" smtClean="0">
                <a:solidFill>
                  <a:schemeClr val="bg2">
                    <a:lumMod val="10000"/>
                  </a:schemeClr>
                </a:solidFill>
                <a:latin typeface="Calibri" pitchFamily="34" charset="0"/>
              </a:rPr>
              <a:t>ch,destination</a:t>
            </a:r>
            <a:r>
              <a:rPr lang="en-US" sz="2000" b="1" dirty="0" smtClean="0">
                <a:solidFill>
                  <a:schemeClr val="bg2">
                    <a:lumMod val="10000"/>
                  </a:schemeClr>
                </a:solidFill>
                <a:latin typeface="Calibri" pitchFamily="34" charset="0"/>
              </a:rPr>
              <a:t>);</a:t>
            </a:r>
          </a:p>
          <a:p>
            <a:endParaRPr lang="en-US" sz="2000" b="1" dirty="0" smtClean="0">
              <a:latin typeface="Calibri" pitchFamily="34" charset="0"/>
            </a:endParaRPr>
          </a:p>
          <a:p>
            <a:r>
              <a:rPr lang="en-US" sz="2000" b="1" dirty="0" smtClean="0">
                <a:latin typeface="Calibri" pitchFamily="34" charset="0"/>
              </a:rPr>
              <a:t>   </a:t>
            </a:r>
            <a:r>
              <a:rPr lang="en-US" sz="2000" b="1" dirty="0" err="1" smtClean="0">
                <a:latin typeface="Calibri" pitchFamily="34" charset="0"/>
              </a:rPr>
              <a:t>fclose</a:t>
            </a:r>
            <a:r>
              <a:rPr lang="en-US" sz="2000" b="1" dirty="0" smtClean="0">
                <a:latin typeface="Calibri" pitchFamily="34" charset="0"/>
              </a:rPr>
              <a:t>(source);</a:t>
            </a:r>
          </a:p>
          <a:p>
            <a:r>
              <a:rPr lang="en-US" sz="2000" b="1" dirty="0" smtClean="0">
                <a:latin typeface="Calibri" pitchFamily="34" charset="0"/>
              </a:rPr>
              <a:t>   </a:t>
            </a:r>
            <a:r>
              <a:rPr lang="en-US" sz="2000" b="1" dirty="0" err="1" smtClean="0">
                <a:latin typeface="Calibri" pitchFamily="34" charset="0"/>
              </a:rPr>
              <a:t>fclose</a:t>
            </a:r>
            <a:r>
              <a:rPr lang="en-US" sz="2000" b="1" dirty="0" smtClean="0">
                <a:latin typeface="Calibri" pitchFamily="34" charset="0"/>
              </a:rPr>
              <a:t>(destination);</a:t>
            </a:r>
          </a:p>
          <a:p>
            <a:r>
              <a:rPr lang="en-US" sz="2000" b="1" dirty="0" smtClean="0">
                <a:latin typeface="Calibri" pitchFamily="34" charset="0"/>
              </a:rPr>
              <a:t> </a:t>
            </a:r>
            <a:r>
              <a:rPr lang="en-US" sz="2000" b="1" dirty="0" smtClean="0">
                <a:latin typeface="Calibri" pitchFamily="34" charset="0"/>
              </a:rPr>
              <a:t>}</a:t>
            </a:r>
            <a:endParaRPr lang="en-US" sz="2000" b="1" dirty="0">
              <a:latin typeface="Calibri" pitchFamily="34" charset="0"/>
            </a:endParaRPr>
          </a:p>
        </p:txBody>
      </p:sp>
      <p:sp>
        <p:nvSpPr>
          <p:cNvPr id="10" name="Slide Number Placeholder 9"/>
          <p:cNvSpPr>
            <a:spLocks noGrp="1"/>
          </p:cNvSpPr>
          <p:nvPr>
            <p:ph type="sldNum" sz="quarter" idx="12"/>
          </p:nvPr>
        </p:nvSpPr>
        <p:spPr/>
        <p:txBody>
          <a:bodyPr/>
          <a:lstStyle/>
          <a:p>
            <a:fld id="{EB572375-96E0-4DBB-B3D7-B1489209CDB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latin typeface="Calibri" charset="0"/>
              </a:rPr>
              <a:t>Opening a file:</a:t>
            </a:r>
          </a:p>
          <a:p>
            <a:pPr marL="457200" lvl="1" indent="0">
              <a:buNone/>
            </a:pPr>
            <a:r>
              <a:rPr lang="en-US" sz="2000" b="1" dirty="0" smtClean="0">
                <a:solidFill>
                  <a:srgbClr val="C00000"/>
                </a:solidFill>
                <a:latin typeface="Calibri" charset="0"/>
              </a:rPr>
              <a:t>FILE *file-pointer;</a:t>
            </a:r>
          </a:p>
          <a:p>
            <a:pPr marL="0" indent="0">
              <a:buNone/>
            </a:pPr>
            <a:r>
              <a:rPr lang="en-US" sz="2000" b="1" dirty="0">
                <a:solidFill>
                  <a:srgbClr val="C00000"/>
                </a:solidFill>
                <a:latin typeface="Calibri" charset="0"/>
              </a:rPr>
              <a:t> </a:t>
            </a:r>
            <a:r>
              <a:rPr lang="en-US" sz="2000" b="1" dirty="0" smtClean="0">
                <a:solidFill>
                  <a:srgbClr val="C00000"/>
                </a:solidFill>
                <a:latin typeface="Calibri" charset="0"/>
              </a:rPr>
              <a:t>    </a:t>
            </a:r>
            <a:r>
              <a:rPr lang="en-US" sz="2000" b="1" dirty="0" smtClean="0">
                <a:solidFill>
                  <a:srgbClr val="C00000"/>
                </a:solidFill>
                <a:latin typeface="Calibri" charset="0"/>
              </a:rPr>
              <a:t>   file-</a:t>
            </a:r>
            <a:r>
              <a:rPr lang="en-US" sz="2000" b="1" dirty="0" err="1" smtClean="0">
                <a:solidFill>
                  <a:srgbClr val="C00000"/>
                </a:solidFill>
                <a:latin typeface="Calibri" charset="0"/>
              </a:rPr>
              <a:t>ptr</a:t>
            </a:r>
            <a:r>
              <a:rPr lang="en-US" sz="2000" b="1" dirty="0" smtClean="0">
                <a:solidFill>
                  <a:srgbClr val="C00000"/>
                </a:solidFill>
                <a:latin typeface="Calibri" charset="0"/>
              </a:rPr>
              <a:t> </a:t>
            </a:r>
            <a:r>
              <a:rPr lang="en-US" sz="2000" b="1" dirty="0" smtClean="0">
                <a:solidFill>
                  <a:srgbClr val="C00000"/>
                </a:solidFill>
                <a:latin typeface="Calibri" charset="0"/>
              </a:rPr>
              <a:t>= </a:t>
            </a:r>
            <a:r>
              <a:rPr lang="en-US" sz="2000" b="1" dirty="0" err="1">
                <a:solidFill>
                  <a:srgbClr val="C00000"/>
                </a:solidFill>
                <a:latin typeface="Calibri" charset="0"/>
              </a:rPr>
              <a:t>fopen</a:t>
            </a:r>
            <a:r>
              <a:rPr lang="en-US" sz="2000" b="1" dirty="0">
                <a:solidFill>
                  <a:srgbClr val="C00000"/>
                </a:solidFill>
                <a:latin typeface="Calibri" charset="0"/>
              </a:rPr>
              <a:t>(</a:t>
            </a:r>
            <a:r>
              <a:rPr lang="en-US" sz="2000" b="1" dirty="0">
                <a:solidFill>
                  <a:srgbClr val="C00000"/>
                </a:solidFill>
                <a:latin typeface="Arial Rounded MT Bold" pitchFamily="34" charset="0"/>
              </a:rPr>
              <a:t>“</a:t>
            </a:r>
            <a:r>
              <a:rPr lang="en-US" sz="2000" b="1" i="1" dirty="0">
                <a:solidFill>
                  <a:srgbClr val="C00000"/>
                </a:solidFill>
                <a:latin typeface="Calibri" charset="0"/>
              </a:rPr>
              <a:t>filename</a:t>
            </a:r>
            <a:r>
              <a:rPr lang="en-US" sz="2000" b="1" dirty="0">
                <a:solidFill>
                  <a:srgbClr val="C00000"/>
                </a:solidFill>
                <a:latin typeface="Arial Rounded MT Bold" pitchFamily="34" charset="0"/>
              </a:rPr>
              <a:t>”</a:t>
            </a:r>
            <a:r>
              <a:rPr lang="en-US" sz="2000" b="1" dirty="0">
                <a:solidFill>
                  <a:srgbClr val="C00000"/>
                </a:solidFill>
                <a:latin typeface="Calibri" charset="0"/>
              </a:rPr>
              <a:t>, </a:t>
            </a:r>
            <a:r>
              <a:rPr lang="en-US" sz="2000" b="1" dirty="0">
                <a:solidFill>
                  <a:srgbClr val="C00000"/>
                </a:solidFill>
                <a:latin typeface="Arial Rounded MT Bold" pitchFamily="34" charset="0"/>
              </a:rPr>
              <a:t>“</a:t>
            </a:r>
            <a:r>
              <a:rPr lang="en-US" sz="2000" b="1" i="1" dirty="0">
                <a:solidFill>
                  <a:srgbClr val="C00000"/>
                </a:solidFill>
                <a:latin typeface="Calibri" charset="0"/>
              </a:rPr>
              <a:t>mode</a:t>
            </a:r>
            <a:r>
              <a:rPr lang="en-US" sz="2000" b="1" dirty="0">
                <a:solidFill>
                  <a:srgbClr val="C00000"/>
                </a:solidFill>
                <a:latin typeface="Arial Rounded MT Bold" pitchFamily="34" charset="0"/>
              </a:rPr>
              <a:t>”</a:t>
            </a:r>
            <a:r>
              <a:rPr lang="en-US" sz="2000" b="1" dirty="0">
                <a:solidFill>
                  <a:srgbClr val="C00000"/>
                </a:solidFill>
                <a:latin typeface="Calibri" charset="0"/>
              </a:rPr>
              <a:t>); </a:t>
            </a:r>
            <a:endParaRPr lang="en-US" sz="2000" b="1" dirty="0" smtClean="0">
              <a:solidFill>
                <a:srgbClr val="C00000"/>
              </a:solidFill>
              <a:latin typeface="Calibri" charset="0"/>
            </a:endParaRPr>
          </a:p>
          <a:p>
            <a:pPr marL="0" indent="0">
              <a:buNone/>
            </a:pPr>
            <a:endParaRPr lang="en-US" sz="2000" dirty="0" smtClean="0">
              <a:latin typeface="Calibri" charset="0"/>
            </a:endParaRPr>
          </a:p>
          <a:p>
            <a:r>
              <a:rPr lang="en-US" sz="2000" b="1" dirty="0" smtClean="0">
                <a:latin typeface="Calibri" charset="0"/>
              </a:rPr>
              <a:t>Closing a file:</a:t>
            </a:r>
          </a:p>
          <a:p>
            <a:pPr marL="0" indent="0">
              <a:buNone/>
            </a:pPr>
            <a:r>
              <a:rPr lang="en-US" sz="2000" b="1" dirty="0">
                <a:solidFill>
                  <a:srgbClr val="C00000"/>
                </a:solidFill>
                <a:latin typeface="Calibri" charset="0"/>
              </a:rPr>
              <a:t> </a:t>
            </a:r>
            <a:r>
              <a:rPr lang="en-US" sz="2000" b="1" dirty="0" smtClean="0">
                <a:solidFill>
                  <a:srgbClr val="C00000"/>
                </a:solidFill>
                <a:latin typeface="Calibri" charset="0"/>
              </a:rPr>
              <a:t>      </a:t>
            </a:r>
            <a:r>
              <a:rPr lang="en-US" sz="2000" b="1" dirty="0" err="1" smtClean="0">
                <a:solidFill>
                  <a:srgbClr val="C00000"/>
                </a:solidFill>
                <a:latin typeface="Calibri" charset="0"/>
              </a:rPr>
              <a:t>fclose</a:t>
            </a:r>
            <a:r>
              <a:rPr lang="en-US" sz="2000" b="1" dirty="0" smtClean="0">
                <a:solidFill>
                  <a:srgbClr val="C00000"/>
                </a:solidFill>
                <a:latin typeface="Calibri" charset="0"/>
              </a:rPr>
              <a:t>(file-</a:t>
            </a:r>
            <a:r>
              <a:rPr lang="en-US" sz="2000" b="1" dirty="0" err="1" smtClean="0">
                <a:solidFill>
                  <a:srgbClr val="C00000"/>
                </a:solidFill>
                <a:latin typeface="Calibri" charset="0"/>
              </a:rPr>
              <a:t>ptr</a:t>
            </a:r>
            <a:r>
              <a:rPr lang="en-US" sz="2000" b="1" dirty="0" smtClean="0">
                <a:solidFill>
                  <a:srgbClr val="C00000"/>
                </a:solidFill>
                <a:latin typeface="Calibri" charset="0"/>
              </a:rPr>
              <a:t>);</a:t>
            </a:r>
          </a:p>
          <a:p>
            <a:pPr marL="0" indent="0">
              <a:buNone/>
            </a:pPr>
            <a:endParaRPr lang="en-US" sz="2000" dirty="0">
              <a:latin typeface="Calibri" charset="0"/>
            </a:endParaRPr>
          </a:p>
          <a:p>
            <a:r>
              <a:rPr lang="en-US" sz="2000" b="1" dirty="0" smtClean="0"/>
              <a:t>Writing a character into a file:</a:t>
            </a:r>
          </a:p>
          <a:p>
            <a:pPr marL="0" indent="0">
              <a:buNone/>
            </a:pPr>
            <a:r>
              <a:rPr lang="en-US" sz="2000" b="1" dirty="0">
                <a:solidFill>
                  <a:srgbClr val="C00000"/>
                </a:solidFill>
              </a:rPr>
              <a:t> </a:t>
            </a:r>
            <a:r>
              <a:rPr lang="en-US" sz="2000" b="1" dirty="0" smtClean="0">
                <a:solidFill>
                  <a:srgbClr val="C00000"/>
                </a:solidFill>
              </a:rPr>
              <a:t>      </a:t>
            </a:r>
            <a:r>
              <a:rPr lang="en-US" sz="2000" b="1" dirty="0" err="1" smtClean="0">
                <a:solidFill>
                  <a:srgbClr val="C00000"/>
                </a:solidFill>
              </a:rPr>
              <a:t>putc</a:t>
            </a:r>
            <a:r>
              <a:rPr lang="en-US" sz="2000" b="1" dirty="0" smtClean="0">
                <a:solidFill>
                  <a:srgbClr val="C00000"/>
                </a:solidFill>
              </a:rPr>
              <a:t>(c,</a:t>
            </a:r>
            <a:r>
              <a:rPr lang="en-US" sz="2000" b="1" dirty="0">
                <a:solidFill>
                  <a:srgbClr val="C00000"/>
                </a:solidFill>
                <a:latin typeface="Calibri" charset="0"/>
              </a:rPr>
              <a:t> file-</a:t>
            </a:r>
            <a:r>
              <a:rPr lang="en-US" sz="2000" b="1" dirty="0" err="1">
                <a:solidFill>
                  <a:srgbClr val="C00000"/>
                </a:solidFill>
                <a:latin typeface="Calibri" charset="0"/>
              </a:rPr>
              <a:t>ptr</a:t>
            </a:r>
            <a:r>
              <a:rPr lang="en-US" sz="2000" b="1" dirty="0" smtClean="0">
                <a:solidFill>
                  <a:srgbClr val="C00000"/>
                </a:solidFill>
              </a:rPr>
              <a:t>);</a:t>
            </a:r>
          </a:p>
          <a:p>
            <a:pPr marL="0" indent="0">
              <a:buNone/>
            </a:pPr>
            <a:endParaRPr lang="en-US" sz="2000" dirty="0" smtClean="0"/>
          </a:p>
          <a:p>
            <a:r>
              <a:rPr lang="en-US" sz="2000" b="1" dirty="0" smtClean="0"/>
              <a:t>Getting a character from a file:</a:t>
            </a:r>
          </a:p>
          <a:p>
            <a:pPr marL="0" indent="0">
              <a:buNone/>
            </a:pPr>
            <a:r>
              <a:rPr lang="en-US" sz="2000" b="1" dirty="0" smtClean="0">
                <a:solidFill>
                  <a:srgbClr val="C00000"/>
                </a:solidFill>
              </a:rPr>
              <a:t> </a:t>
            </a:r>
            <a:r>
              <a:rPr lang="en-US" sz="2000" b="1" dirty="0" smtClean="0">
                <a:solidFill>
                  <a:srgbClr val="C00000"/>
                </a:solidFill>
              </a:rPr>
              <a:t>      </a:t>
            </a:r>
            <a:r>
              <a:rPr lang="en-US" sz="2000" b="1" dirty="0" smtClean="0">
                <a:solidFill>
                  <a:srgbClr val="C00000"/>
                </a:solidFill>
              </a:rPr>
              <a:t>char-</a:t>
            </a:r>
            <a:r>
              <a:rPr lang="en-US" sz="2000" b="1" dirty="0" err="1" smtClean="0">
                <a:solidFill>
                  <a:srgbClr val="C00000"/>
                </a:solidFill>
              </a:rPr>
              <a:t>var</a:t>
            </a:r>
            <a:r>
              <a:rPr lang="en-US" sz="2000" b="1" dirty="0" smtClean="0">
                <a:solidFill>
                  <a:srgbClr val="C00000"/>
                </a:solidFill>
              </a:rPr>
              <a:t>  </a:t>
            </a:r>
            <a:r>
              <a:rPr lang="en-US" sz="2000" b="1" dirty="0" smtClean="0">
                <a:solidFill>
                  <a:srgbClr val="C00000"/>
                </a:solidFill>
              </a:rPr>
              <a:t>= </a:t>
            </a:r>
            <a:r>
              <a:rPr lang="en-US" sz="2000" b="1" dirty="0" err="1" smtClean="0">
                <a:solidFill>
                  <a:srgbClr val="C00000"/>
                </a:solidFill>
              </a:rPr>
              <a:t>getc</a:t>
            </a:r>
            <a:r>
              <a:rPr lang="en-US" sz="2000" b="1" dirty="0" smtClean="0">
                <a:solidFill>
                  <a:srgbClr val="C00000"/>
                </a:solidFill>
              </a:rPr>
              <a:t>(</a:t>
            </a:r>
            <a:r>
              <a:rPr lang="en-US" sz="2000" b="1" dirty="0">
                <a:solidFill>
                  <a:srgbClr val="C00000"/>
                </a:solidFill>
                <a:latin typeface="Calibri" charset="0"/>
              </a:rPr>
              <a:t>file-</a:t>
            </a:r>
            <a:r>
              <a:rPr lang="en-US" sz="2000" b="1" dirty="0" err="1">
                <a:solidFill>
                  <a:srgbClr val="C00000"/>
                </a:solidFill>
                <a:latin typeface="Calibri" charset="0"/>
              </a:rPr>
              <a:t>ptr</a:t>
            </a:r>
            <a:r>
              <a:rPr lang="en-US" sz="2000" b="1" dirty="0" smtClean="0">
                <a:solidFill>
                  <a:srgbClr val="C00000"/>
                </a:solidFill>
              </a:rPr>
              <a:t>);</a:t>
            </a:r>
          </a:p>
          <a:p>
            <a:pPr marL="0" indent="0">
              <a:buNone/>
            </a:pPr>
            <a:endParaRPr lang="en-US" sz="2000" dirty="0" smtClean="0"/>
          </a:p>
          <a:p>
            <a:endParaRPr lang="en-US" sz="2000" b="1" dirty="0"/>
          </a:p>
          <a:p>
            <a:endParaRPr lang="en-US" sz="2000" dirty="0"/>
          </a:p>
          <a:p>
            <a:endParaRPr lang="en-US" sz="2000" dirty="0"/>
          </a:p>
          <a:p>
            <a:endParaRPr lang="en-US" sz="2000" dirty="0">
              <a:latin typeface="Calibri" charset="0"/>
            </a:endParaRPr>
          </a:p>
          <a:p>
            <a:endParaRPr lang="en-US" sz="2000" dirty="0"/>
          </a:p>
        </p:txBody>
      </p:sp>
      <p:sp>
        <p:nvSpPr>
          <p:cNvPr id="4" name="Slide Number Placeholder 3"/>
          <p:cNvSpPr>
            <a:spLocks noGrp="1"/>
          </p:cNvSpPr>
          <p:nvPr>
            <p:ph type="sldNum" sz="quarter" idx="12"/>
          </p:nvPr>
        </p:nvSpPr>
        <p:spPr/>
        <p:txBody>
          <a:bodyPr/>
          <a:lstStyle/>
          <a:p>
            <a:fld id="{EB572375-96E0-4DBB-B3D7-B1489209CDB4}" type="slidenum">
              <a:rPr lang="en-US" smtClean="0"/>
              <a:pPr/>
              <a:t>22</a:t>
            </a:fld>
            <a:endParaRPr lang="en-US"/>
          </a:p>
        </p:txBody>
      </p:sp>
      <p:sp>
        <p:nvSpPr>
          <p:cNvPr id="6" name="Title 5"/>
          <p:cNvSpPr>
            <a:spLocks noGrp="1"/>
          </p:cNvSpPr>
          <p:nvPr>
            <p:ph type="title"/>
          </p:nvPr>
        </p:nvSpPr>
        <p:spPr/>
        <p:txBody>
          <a:bodyPr/>
          <a:lstStyle/>
          <a:p>
            <a:r>
              <a:rPr lang="en-US" dirty="0" smtClean="0"/>
              <a:t>Syntax</a:t>
            </a:r>
            <a:endParaRPr lang="en-US" dirty="0"/>
          </a:p>
        </p:txBody>
      </p:sp>
    </p:spTree>
    <p:extLst>
      <p:ext uri="{BB962C8B-B14F-4D97-AF65-F5344CB8AC3E}">
        <p14:creationId xmlns:p14="http://schemas.microsoft.com/office/powerpoint/2010/main" xmlns="" val="1134929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smtClean="0"/>
          </a:p>
          <a:p>
            <a:r>
              <a:rPr lang="en-US" sz="2000" b="1" dirty="0"/>
              <a:t>Writing </a:t>
            </a:r>
            <a:r>
              <a:rPr lang="en-US" sz="2000" b="1" dirty="0" smtClean="0"/>
              <a:t>an </a:t>
            </a:r>
            <a:r>
              <a:rPr lang="en-US" sz="2000" b="1" dirty="0" err="1" smtClean="0"/>
              <a:t>int</a:t>
            </a:r>
            <a:r>
              <a:rPr lang="en-US" sz="2000" b="1" dirty="0" smtClean="0"/>
              <a:t> into </a:t>
            </a:r>
            <a:r>
              <a:rPr lang="en-US" sz="2000" b="1" dirty="0"/>
              <a:t>a file:</a:t>
            </a:r>
          </a:p>
          <a:p>
            <a:pPr marL="457200" lvl="1" indent="0">
              <a:buNone/>
            </a:pPr>
            <a:r>
              <a:rPr lang="en-US" sz="2000" b="1" dirty="0" err="1" smtClean="0">
                <a:solidFill>
                  <a:srgbClr val="C00000"/>
                </a:solidFill>
              </a:rPr>
              <a:t>putw</a:t>
            </a:r>
            <a:r>
              <a:rPr lang="en-US" sz="2000" b="1" dirty="0" smtClean="0">
                <a:solidFill>
                  <a:srgbClr val="C00000"/>
                </a:solidFill>
              </a:rPr>
              <a:t>(</a:t>
            </a:r>
            <a:r>
              <a:rPr lang="en-US" sz="2000" b="1" dirty="0" err="1" smtClean="0">
                <a:solidFill>
                  <a:srgbClr val="C00000"/>
                </a:solidFill>
              </a:rPr>
              <a:t>i</a:t>
            </a:r>
            <a:r>
              <a:rPr lang="en-US" sz="2000" b="1" dirty="0" smtClean="0">
                <a:solidFill>
                  <a:srgbClr val="C00000"/>
                </a:solidFill>
              </a:rPr>
              <a:t>,</a:t>
            </a:r>
            <a:r>
              <a:rPr lang="en-US" sz="2000" b="1" dirty="0">
                <a:solidFill>
                  <a:srgbClr val="C00000"/>
                </a:solidFill>
              </a:rPr>
              <a:t> file-</a:t>
            </a:r>
            <a:r>
              <a:rPr lang="en-US" sz="2000" b="1" dirty="0" err="1">
                <a:solidFill>
                  <a:srgbClr val="C00000"/>
                </a:solidFill>
              </a:rPr>
              <a:t>ptr</a:t>
            </a:r>
            <a:r>
              <a:rPr lang="en-US" sz="2000" b="1" dirty="0" smtClean="0">
                <a:solidFill>
                  <a:srgbClr val="C00000"/>
                </a:solidFill>
              </a:rPr>
              <a:t>);</a:t>
            </a:r>
          </a:p>
          <a:p>
            <a:pPr marL="457200" lvl="1" indent="0">
              <a:buNone/>
            </a:pPr>
            <a:endParaRPr lang="en-US" sz="2000" b="1" dirty="0" smtClean="0">
              <a:solidFill>
                <a:srgbClr val="C00000"/>
              </a:solidFill>
            </a:endParaRPr>
          </a:p>
          <a:p>
            <a:r>
              <a:rPr lang="en-US" sz="2000" b="1" dirty="0"/>
              <a:t>Getting a character from a file:</a:t>
            </a:r>
          </a:p>
          <a:p>
            <a:pPr marL="457200" lvl="1" indent="0">
              <a:buNone/>
            </a:pPr>
            <a:r>
              <a:rPr lang="en-US" sz="2000" b="1" dirty="0" err="1" smtClean="0">
                <a:solidFill>
                  <a:srgbClr val="C00000"/>
                </a:solidFill>
              </a:rPr>
              <a:t>int-var</a:t>
            </a:r>
            <a:r>
              <a:rPr lang="en-US" sz="2000" b="1" dirty="0" smtClean="0">
                <a:solidFill>
                  <a:srgbClr val="C00000"/>
                </a:solidFill>
              </a:rPr>
              <a:t> = </a:t>
            </a:r>
            <a:r>
              <a:rPr lang="en-US" sz="2000" b="1" dirty="0" err="1" smtClean="0">
                <a:solidFill>
                  <a:srgbClr val="C00000"/>
                </a:solidFill>
              </a:rPr>
              <a:t>getw</a:t>
            </a:r>
            <a:r>
              <a:rPr lang="en-US" sz="2000" b="1" dirty="0" smtClean="0">
                <a:solidFill>
                  <a:srgbClr val="C00000"/>
                </a:solidFill>
              </a:rPr>
              <a:t>(</a:t>
            </a:r>
            <a:r>
              <a:rPr lang="en-US" sz="2000" b="1" dirty="0">
                <a:solidFill>
                  <a:srgbClr val="C00000"/>
                </a:solidFill>
              </a:rPr>
              <a:t>file-</a:t>
            </a:r>
            <a:r>
              <a:rPr lang="en-US" sz="2000" b="1" dirty="0" err="1">
                <a:solidFill>
                  <a:srgbClr val="C00000"/>
                </a:solidFill>
              </a:rPr>
              <a:t>ptr</a:t>
            </a:r>
            <a:r>
              <a:rPr lang="en-US" sz="2000" b="1" dirty="0" smtClean="0">
                <a:solidFill>
                  <a:srgbClr val="C00000"/>
                </a:solidFill>
              </a:rPr>
              <a:t>);</a:t>
            </a:r>
          </a:p>
          <a:p>
            <a:pPr marL="457200" lvl="1" indent="0">
              <a:buNone/>
            </a:pPr>
            <a:endParaRPr lang="en-US" sz="2000" b="1" dirty="0">
              <a:solidFill>
                <a:srgbClr val="C00000"/>
              </a:solidFill>
            </a:endParaRPr>
          </a:p>
          <a:p>
            <a:r>
              <a:rPr lang="en-US" sz="2000" b="1" dirty="0"/>
              <a:t>check if EOF reached</a:t>
            </a:r>
            <a:r>
              <a:rPr lang="en-US" sz="2000" dirty="0" smtClean="0"/>
              <a:t>:   </a:t>
            </a:r>
            <a:endParaRPr lang="en-US" sz="2000" dirty="0" smtClean="0"/>
          </a:p>
          <a:p>
            <a:pPr>
              <a:buNone/>
            </a:pPr>
            <a:r>
              <a:rPr lang="en-US" sz="2000" b="1" dirty="0" smtClean="0">
                <a:solidFill>
                  <a:srgbClr val="C00000"/>
                </a:solidFill>
              </a:rPr>
              <a:t>	</a:t>
            </a:r>
            <a:r>
              <a:rPr lang="en-US" sz="2000" b="1" dirty="0" err="1" smtClean="0">
                <a:solidFill>
                  <a:srgbClr val="C00000"/>
                </a:solidFill>
              </a:rPr>
              <a:t>feof</a:t>
            </a:r>
            <a:r>
              <a:rPr lang="en-US" sz="2000" b="1" dirty="0">
                <a:solidFill>
                  <a:srgbClr val="C00000"/>
                </a:solidFill>
              </a:rPr>
              <a:t>()</a:t>
            </a:r>
          </a:p>
          <a:p>
            <a:endParaRPr lang="en-US" sz="2000" b="1" dirty="0" smtClean="0"/>
          </a:p>
          <a:p>
            <a:endParaRPr lang="en-US" sz="2000" b="1" dirty="0"/>
          </a:p>
          <a:p>
            <a:endParaRPr lang="en-US" sz="2000" dirty="0"/>
          </a:p>
          <a:p>
            <a:endParaRPr lang="en-US" sz="2000" dirty="0"/>
          </a:p>
          <a:p>
            <a:endParaRPr lang="en-US" sz="2000" dirty="0">
              <a:latin typeface="Calibri" charset="0"/>
            </a:endParaRPr>
          </a:p>
          <a:p>
            <a:endParaRPr lang="en-US" sz="2000" dirty="0"/>
          </a:p>
        </p:txBody>
      </p:sp>
      <p:sp>
        <p:nvSpPr>
          <p:cNvPr id="4" name="Slide Number Placeholder 3"/>
          <p:cNvSpPr>
            <a:spLocks noGrp="1"/>
          </p:cNvSpPr>
          <p:nvPr>
            <p:ph type="sldNum" sz="quarter" idx="12"/>
          </p:nvPr>
        </p:nvSpPr>
        <p:spPr/>
        <p:txBody>
          <a:bodyPr/>
          <a:lstStyle/>
          <a:p>
            <a:fld id="{EB572375-96E0-4DBB-B3D7-B1489209CDB4}" type="slidenum">
              <a:rPr lang="en-US" smtClean="0"/>
              <a:pPr/>
              <a:t>23</a:t>
            </a:fld>
            <a:endParaRPr lang="en-US"/>
          </a:p>
        </p:txBody>
      </p:sp>
      <p:sp>
        <p:nvSpPr>
          <p:cNvPr id="6" name="Title 5"/>
          <p:cNvSpPr>
            <a:spLocks noGrp="1"/>
          </p:cNvSpPr>
          <p:nvPr>
            <p:ph type="title"/>
          </p:nvPr>
        </p:nvSpPr>
        <p:spPr/>
        <p:txBody>
          <a:bodyPr/>
          <a:lstStyle/>
          <a:p>
            <a:r>
              <a:rPr lang="en-US" dirty="0" smtClean="0"/>
              <a:t>Syntax</a:t>
            </a:r>
            <a:endParaRPr lang="en-US" dirty="0"/>
          </a:p>
        </p:txBody>
      </p:sp>
    </p:spTree>
    <p:extLst>
      <p:ext uri="{BB962C8B-B14F-4D97-AF65-F5344CB8AC3E}">
        <p14:creationId xmlns:p14="http://schemas.microsoft.com/office/powerpoint/2010/main" xmlns="" val="113492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normAutofit/>
          </a:bodyPr>
          <a:lstStyle/>
          <a:p>
            <a:pPr marL="365760" indent="-256032" eaLnBrk="1" fontAlgn="auto" hangingPunct="1">
              <a:spcAft>
                <a:spcPts val="0"/>
              </a:spcAft>
              <a:buClr>
                <a:schemeClr val="accent3"/>
              </a:buClr>
              <a:buFont typeface="Georgia"/>
              <a:buChar char="•"/>
              <a:defRPr/>
            </a:pPr>
            <a:r>
              <a:rPr lang="en-US" sz="2400" dirty="0" smtClean="0"/>
              <a:t>Console oriented – use terminal (keyboard/screen)</a:t>
            </a:r>
          </a:p>
          <a:p>
            <a:pPr marL="365760" indent="-256032" eaLnBrk="1" fontAlgn="auto" hangingPunct="1">
              <a:spcAft>
                <a:spcPts val="0"/>
              </a:spcAft>
              <a:buClr>
                <a:schemeClr val="accent3"/>
              </a:buClr>
              <a:buFont typeface="Georgia"/>
              <a:buChar char="•"/>
              <a:defRPr/>
            </a:pPr>
            <a:endParaRPr lang="en-US" sz="2400" dirty="0" smtClean="0"/>
          </a:p>
          <a:p>
            <a:pPr marL="365760" indent="-256032" eaLnBrk="1" fontAlgn="auto" hangingPunct="1">
              <a:spcAft>
                <a:spcPts val="0"/>
              </a:spcAft>
              <a:buClr>
                <a:schemeClr val="accent3"/>
              </a:buClr>
              <a:buFont typeface="Georgia"/>
              <a:buChar char="•"/>
              <a:defRPr/>
            </a:pPr>
            <a:r>
              <a:rPr lang="en-US" sz="2400" b="1" dirty="0" err="1" smtClean="0"/>
              <a:t>cin</a:t>
            </a:r>
            <a:r>
              <a:rPr lang="en-US" sz="2400" dirty="0" smtClean="0"/>
              <a:t>	– read data from keyboard</a:t>
            </a:r>
          </a:p>
          <a:p>
            <a:pPr marL="365760" indent="-256032" eaLnBrk="1" fontAlgn="auto" hangingPunct="1">
              <a:spcAft>
                <a:spcPts val="0"/>
              </a:spcAft>
              <a:buClr>
                <a:schemeClr val="accent3"/>
              </a:buClr>
              <a:buFont typeface="Georgia"/>
              <a:buChar char="•"/>
              <a:defRPr/>
            </a:pPr>
            <a:endParaRPr lang="en-US" sz="2400" dirty="0" smtClean="0"/>
          </a:p>
          <a:p>
            <a:pPr marL="365760" indent="-256032" eaLnBrk="1" fontAlgn="auto" hangingPunct="1">
              <a:spcAft>
                <a:spcPts val="0"/>
              </a:spcAft>
              <a:buClr>
                <a:schemeClr val="accent3"/>
              </a:buClr>
              <a:buFont typeface="Georgia"/>
              <a:buChar char="•"/>
              <a:defRPr/>
            </a:pPr>
            <a:r>
              <a:rPr lang="en-US" sz="2400" b="1" dirty="0" err="1" smtClean="0"/>
              <a:t>cout</a:t>
            </a:r>
            <a:r>
              <a:rPr lang="en-US" sz="2400" dirty="0" smtClean="0"/>
              <a:t> </a:t>
            </a:r>
            <a:r>
              <a:rPr lang="en-US" sz="2400" dirty="0" smtClean="0"/>
              <a:t>– print data to monitor</a:t>
            </a:r>
          </a:p>
          <a:p>
            <a:pPr marL="365760" indent="-256032" eaLnBrk="1" fontAlgn="auto" hangingPunct="1">
              <a:spcAft>
                <a:spcPts val="0"/>
              </a:spcAft>
              <a:buClr>
                <a:schemeClr val="accent3"/>
              </a:buClr>
              <a:buFont typeface="Georgia"/>
              <a:buChar char="•"/>
              <a:defRPr/>
            </a:pPr>
            <a:endParaRPr lang="en-US" sz="2400" dirty="0" smtClean="0"/>
          </a:p>
          <a:p>
            <a:pPr marL="365760" indent="-256032" eaLnBrk="1" fontAlgn="auto" hangingPunct="1">
              <a:spcAft>
                <a:spcPts val="0"/>
              </a:spcAft>
              <a:buClr>
                <a:schemeClr val="accent3"/>
              </a:buClr>
              <a:buFont typeface="Georgia"/>
              <a:buChar char="•"/>
              <a:defRPr/>
            </a:pPr>
            <a:r>
              <a:rPr lang="en-US" sz="2400" dirty="0" smtClean="0"/>
              <a:t>Suitable for small volumes of data!!!</a:t>
            </a:r>
          </a:p>
          <a:p>
            <a:pPr marL="365760" indent="-256032" eaLnBrk="1" fontAlgn="auto" hangingPunct="1">
              <a:spcAft>
                <a:spcPts val="0"/>
              </a:spcAft>
              <a:buClr>
                <a:schemeClr val="accent3"/>
              </a:buClr>
              <a:buFont typeface="Georgia"/>
              <a:buChar char="•"/>
              <a:defRPr/>
            </a:pPr>
            <a:endParaRPr lang="en-US" sz="2400" dirty="0" smtClean="0"/>
          </a:p>
          <a:p>
            <a:pPr marL="365760" indent="-256032" eaLnBrk="1" fontAlgn="auto" hangingPunct="1">
              <a:spcAft>
                <a:spcPts val="0"/>
              </a:spcAft>
              <a:buClr>
                <a:schemeClr val="accent3"/>
              </a:buClr>
              <a:buFont typeface="Georgia"/>
              <a:buChar char="•"/>
              <a:defRPr/>
            </a:pPr>
            <a:r>
              <a:rPr lang="en-US" sz="2400" dirty="0" smtClean="0"/>
              <a:t>Data is </a:t>
            </a:r>
            <a:r>
              <a:rPr lang="en-US" sz="2400" dirty="0" smtClean="0"/>
              <a:t>lost when program terminated!!!</a:t>
            </a:r>
          </a:p>
          <a:p>
            <a:pPr marL="365760" indent="-256032" eaLnBrk="1" fontAlgn="auto" hangingPunct="1">
              <a:spcAft>
                <a:spcPts val="0"/>
              </a:spcAft>
              <a:buClr>
                <a:schemeClr val="accent3"/>
              </a:buClr>
              <a:buFont typeface="Arial" charset="0"/>
              <a:buNone/>
              <a:defRPr/>
            </a:pPr>
            <a:endParaRPr lang="en-US" sz="2400" dirty="0" smtClean="0"/>
          </a:p>
        </p:txBody>
      </p:sp>
      <p:sp>
        <p:nvSpPr>
          <p:cNvPr id="6146" name="Title 1"/>
          <p:cNvSpPr>
            <a:spLocks noGrp="1"/>
          </p:cNvSpPr>
          <p:nvPr>
            <p:ph type="title"/>
          </p:nvPr>
        </p:nvSpPr>
        <p:spPr/>
        <p:txBody>
          <a:bodyPr>
            <a:noAutofit/>
          </a:bodyPr>
          <a:lstStyle/>
          <a:p>
            <a:pPr algn="ctr" eaLnBrk="1" hangingPunct="1"/>
            <a:r>
              <a:rPr lang="en-US" sz="4000" b="1" dirty="0" smtClean="0">
                <a:solidFill>
                  <a:schemeClr val="bg2">
                    <a:lumMod val="10000"/>
                  </a:schemeClr>
                </a:solidFill>
              </a:rPr>
              <a:t>Console oriented </a:t>
            </a:r>
            <a:r>
              <a:rPr lang="en-US" sz="4000" b="1" dirty="0" smtClean="0">
                <a:solidFill>
                  <a:schemeClr val="bg2">
                    <a:lumMod val="10000"/>
                  </a:schemeClr>
                </a:solidFill>
              </a:rPr>
              <a:t>Input/output</a:t>
            </a:r>
            <a:endParaRPr lang="en-US" sz="4000" b="1" dirty="0" smtClean="0">
              <a:solidFill>
                <a:schemeClr val="bg2">
                  <a:lumMod val="10000"/>
                </a:schemeClr>
              </a:solidFill>
            </a:endParaRPr>
          </a:p>
        </p:txBody>
      </p:sp>
      <p:sp>
        <p:nvSpPr>
          <p:cNvPr id="7" name="Slide Number Placeholder 6"/>
          <p:cNvSpPr>
            <a:spLocks noGrp="1"/>
          </p:cNvSpPr>
          <p:nvPr>
            <p:ph type="sldNum" sz="quarter" idx="12"/>
          </p:nvPr>
        </p:nvSpPr>
        <p:spPr/>
        <p:txBody>
          <a:bodyPr/>
          <a:lstStyle/>
          <a:p>
            <a:fld id="{EB572375-96E0-4DBB-B3D7-B1489209CDB4}"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pPr algn="just" eaLnBrk="1" hangingPunct="1"/>
            <a:r>
              <a:rPr lang="en-US" sz="2400" dirty="0" smtClean="0"/>
              <a:t>Real-Life applications deal with large volumes of data.</a:t>
            </a:r>
            <a:r>
              <a:rPr lang="en-US" sz="2400" dirty="0" smtClean="0"/>
              <a:t>	</a:t>
            </a:r>
            <a:endParaRPr lang="en-US" sz="2400" dirty="0" smtClean="0"/>
          </a:p>
          <a:p>
            <a:pPr lvl="1" algn="just"/>
            <a:r>
              <a:rPr lang="en-US" sz="2000" dirty="0" smtClean="0"/>
              <a:t>E.g</a:t>
            </a:r>
            <a:r>
              <a:rPr lang="en-US" sz="2000" dirty="0" smtClean="0"/>
              <a:t>. </a:t>
            </a:r>
            <a:r>
              <a:rPr lang="en-US" sz="2000" dirty="0" smtClean="0"/>
              <a:t>Financial application , Social networking, Scientific experiments etc.</a:t>
            </a:r>
            <a:endParaRPr lang="en-US" sz="2000" dirty="0" smtClean="0"/>
          </a:p>
          <a:p>
            <a:pPr algn="just" eaLnBrk="1" hangingPunct="1"/>
            <a:endParaRPr lang="en-US" sz="2400" dirty="0" smtClean="0"/>
          </a:p>
          <a:p>
            <a:pPr algn="just" eaLnBrk="1" hangingPunct="1"/>
            <a:r>
              <a:rPr lang="en-US" sz="2400" dirty="0" smtClean="0"/>
              <a:t>So, there is a need </a:t>
            </a:r>
            <a:r>
              <a:rPr lang="en-US" sz="2400" dirty="0" smtClean="0"/>
              <a:t>for flexible approach to store/retrieve </a:t>
            </a:r>
            <a:r>
              <a:rPr lang="en-US" sz="2400" dirty="0" smtClean="0"/>
              <a:t>data. </a:t>
            </a:r>
            <a:endParaRPr lang="en-US" sz="2400" dirty="0" smtClean="0"/>
          </a:p>
          <a:p>
            <a:pPr algn="just" eaLnBrk="1" hangingPunct="1"/>
            <a:endParaRPr lang="en-US" sz="2400" dirty="0" smtClean="0"/>
          </a:p>
          <a:p>
            <a:pPr algn="just" eaLnBrk="1" hangingPunct="1"/>
            <a:r>
              <a:rPr lang="en-US" sz="2400" dirty="0" smtClean="0"/>
              <a:t>The above said requirements can be met by the concept </a:t>
            </a:r>
            <a:r>
              <a:rPr lang="en-US" sz="2400" dirty="0" smtClean="0"/>
              <a:t>of </a:t>
            </a:r>
            <a:r>
              <a:rPr lang="en-US" sz="2400" b="1" i="1" dirty="0" smtClean="0"/>
              <a:t>files</a:t>
            </a:r>
            <a:endParaRPr lang="en-US" sz="2400" b="1" dirty="0" smtClean="0"/>
          </a:p>
        </p:txBody>
      </p:sp>
      <p:sp>
        <p:nvSpPr>
          <p:cNvPr id="7170" name="Title 1"/>
          <p:cNvSpPr>
            <a:spLocks noGrp="1"/>
          </p:cNvSpPr>
          <p:nvPr>
            <p:ph type="title"/>
          </p:nvPr>
        </p:nvSpPr>
        <p:spPr/>
        <p:txBody>
          <a:bodyPr>
            <a:noAutofit/>
          </a:bodyPr>
          <a:lstStyle/>
          <a:p>
            <a:pPr algn="ctr" eaLnBrk="1" hangingPunct="1"/>
            <a:r>
              <a:rPr lang="en-US" sz="4000" b="1" dirty="0" smtClean="0">
                <a:solidFill>
                  <a:schemeClr val="bg2">
                    <a:lumMod val="10000"/>
                  </a:schemeClr>
                </a:solidFill>
              </a:rPr>
              <a:t>Real-life applications</a:t>
            </a:r>
          </a:p>
        </p:txBody>
      </p:sp>
      <p:sp>
        <p:nvSpPr>
          <p:cNvPr id="7" name="Slide Number Placeholder 6"/>
          <p:cNvSpPr>
            <a:spLocks noGrp="1"/>
          </p:cNvSpPr>
          <p:nvPr>
            <p:ph type="sldNum" sz="quarter" idx="12"/>
          </p:nvPr>
        </p:nvSpPr>
        <p:spPr/>
        <p:txBody>
          <a:bodyPr/>
          <a:lstStyle/>
          <a:p>
            <a:fld id="{EB572375-96E0-4DBB-B3D7-B1489209CDB4}"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Autofit/>
          </a:bodyPr>
          <a:lstStyle/>
          <a:p>
            <a:pPr marL="365760" indent="-256032" algn="just" eaLnBrk="1" fontAlgn="auto" hangingPunct="1">
              <a:spcAft>
                <a:spcPts val="0"/>
              </a:spcAft>
              <a:buClr>
                <a:schemeClr val="accent3"/>
              </a:buClr>
              <a:buFont typeface="Georgia"/>
              <a:buChar char="•"/>
              <a:defRPr/>
            </a:pPr>
            <a:r>
              <a:rPr lang="en-US" sz="2400" b="1" dirty="0" smtClean="0">
                <a:solidFill>
                  <a:srgbClr val="0000FF"/>
                </a:solidFill>
              </a:rPr>
              <a:t>File</a:t>
            </a:r>
            <a:r>
              <a:rPr lang="en-US" sz="2400" dirty="0" smtClean="0"/>
              <a:t> – place on disc where group of related data is stored.</a:t>
            </a:r>
          </a:p>
          <a:p>
            <a:pPr marL="1058418" lvl="2" indent="-246888" algn="just" fontAlgn="auto">
              <a:spcAft>
                <a:spcPts val="0"/>
              </a:spcAft>
              <a:buFont typeface="Georgia"/>
              <a:buChar char="▫"/>
              <a:defRPr/>
            </a:pPr>
            <a:r>
              <a:rPr lang="en-US" dirty="0" smtClean="0">
                <a:solidFill>
                  <a:schemeClr val="tx2">
                    <a:lumMod val="75000"/>
                  </a:schemeClr>
                </a:solidFill>
              </a:rPr>
              <a:t>E.g. </a:t>
            </a:r>
            <a:r>
              <a:rPr lang="en-US" dirty="0" smtClean="0">
                <a:solidFill>
                  <a:schemeClr val="tx2">
                    <a:lumMod val="75000"/>
                  </a:schemeClr>
                </a:solidFill>
              </a:rPr>
              <a:t>C</a:t>
            </a:r>
            <a:r>
              <a:rPr lang="en-US" dirty="0" smtClean="0">
                <a:solidFill>
                  <a:schemeClr val="tx2">
                    <a:lumMod val="75000"/>
                  </a:schemeClr>
                </a:solidFill>
              </a:rPr>
              <a:t>++ programs, </a:t>
            </a:r>
            <a:r>
              <a:rPr lang="en-US" dirty="0" smtClean="0">
                <a:solidFill>
                  <a:schemeClr val="tx2">
                    <a:lumMod val="75000"/>
                  </a:schemeClr>
                </a:solidFill>
              </a:rPr>
              <a:t>Songs, Videos etc</a:t>
            </a:r>
            <a:r>
              <a:rPr lang="en-US" dirty="0" smtClean="0">
                <a:solidFill>
                  <a:schemeClr val="tx2">
                    <a:lumMod val="75000"/>
                  </a:schemeClr>
                </a:solidFill>
              </a:rPr>
              <a:t>.</a:t>
            </a:r>
          </a:p>
          <a:p>
            <a:pPr marL="658368" lvl="1" indent="-246888" algn="just" eaLnBrk="1" fontAlgn="auto" hangingPunct="1">
              <a:spcAft>
                <a:spcPts val="0"/>
              </a:spcAft>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smtClean="0"/>
              <a:t>High-level programming languages support various operations on </a:t>
            </a:r>
            <a:r>
              <a:rPr lang="en-US" sz="2400" dirty="0" smtClean="0"/>
              <a:t>files like:</a:t>
            </a:r>
            <a:endParaRPr lang="en-US" sz="2400" dirty="0" smtClean="0"/>
          </a:p>
          <a:p>
            <a:pPr marL="1058418" lvl="2" indent="-246888" algn="just" fontAlgn="auto">
              <a:spcAft>
                <a:spcPts val="0"/>
              </a:spcAft>
              <a:buFont typeface="Georgia"/>
              <a:buChar char="▫"/>
              <a:defRPr/>
            </a:pPr>
            <a:r>
              <a:rPr lang="en-US" b="1" dirty="0" smtClean="0">
                <a:solidFill>
                  <a:srgbClr val="C00000"/>
                </a:solidFill>
              </a:rPr>
              <a:t>Naming</a:t>
            </a:r>
          </a:p>
          <a:p>
            <a:pPr marL="1058418" lvl="2" indent="-246888" algn="just" fontAlgn="auto">
              <a:spcAft>
                <a:spcPts val="0"/>
              </a:spcAft>
              <a:buFont typeface="Georgia"/>
              <a:buChar char="▫"/>
              <a:defRPr/>
            </a:pPr>
            <a:r>
              <a:rPr lang="en-US" b="1" dirty="0" smtClean="0">
                <a:solidFill>
                  <a:srgbClr val="C00000"/>
                </a:solidFill>
              </a:rPr>
              <a:t>Opening</a:t>
            </a:r>
          </a:p>
          <a:p>
            <a:pPr marL="1058418" lvl="2" indent="-246888" algn="just" fontAlgn="auto">
              <a:spcAft>
                <a:spcPts val="0"/>
              </a:spcAft>
              <a:buFont typeface="Georgia"/>
              <a:buChar char="▫"/>
              <a:defRPr/>
            </a:pPr>
            <a:r>
              <a:rPr lang="en-US" b="1" dirty="0" smtClean="0">
                <a:solidFill>
                  <a:srgbClr val="C00000"/>
                </a:solidFill>
              </a:rPr>
              <a:t>Reading</a:t>
            </a:r>
          </a:p>
          <a:p>
            <a:pPr marL="1058418" lvl="2" indent="-246888" algn="just" fontAlgn="auto">
              <a:spcAft>
                <a:spcPts val="0"/>
              </a:spcAft>
              <a:buFont typeface="Georgia"/>
              <a:buChar char="▫"/>
              <a:defRPr/>
            </a:pPr>
            <a:r>
              <a:rPr lang="en-US" b="1" dirty="0" smtClean="0">
                <a:solidFill>
                  <a:srgbClr val="C00000"/>
                </a:solidFill>
              </a:rPr>
              <a:t>Writing</a:t>
            </a:r>
          </a:p>
          <a:p>
            <a:pPr marL="1058418" lvl="2" indent="-246888" algn="just" fontAlgn="auto">
              <a:spcAft>
                <a:spcPts val="0"/>
              </a:spcAft>
              <a:buFont typeface="Georgia"/>
              <a:buChar char="▫"/>
              <a:defRPr/>
            </a:pPr>
            <a:r>
              <a:rPr lang="en-US" b="1" dirty="0" smtClean="0">
                <a:solidFill>
                  <a:srgbClr val="C00000"/>
                </a:solidFill>
              </a:rPr>
              <a:t>Appending</a:t>
            </a:r>
            <a:endParaRPr lang="en-US" b="1" dirty="0" smtClean="0">
              <a:solidFill>
                <a:srgbClr val="C00000"/>
              </a:solidFill>
            </a:endParaRPr>
          </a:p>
          <a:p>
            <a:pPr marL="1058418" lvl="2" indent="-246888" algn="just" fontAlgn="auto">
              <a:spcAft>
                <a:spcPts val="0"/>
              </a:spcAft>
              <a:buFont typeface="Georgia"/>
              <a:buChar char="▫"/>
              <a:defRPr/>
            </a:pPr>
            <a:r>
              <a:rPr lang="en-US" b="1" dirty="0" smtClean="0">
                <a:solidFill>
                  <a:srgbClr val="C00000"/>
                </a:solidFill>
              </a:rPr>
              <a:t>Closing </a:t>
            </a:r>
          </a:p>
        </p:txBody>
      </p:sp>
      <p:sp>
        <p:nvSpPr>
          <p:cNvPr id="8194" name="Title 1"/>
          <p:cNvSpPr>
            <a:spLocks noGrp="1"/>
          </p:cNvSpPr>
          <p:nvPr>
            <p:ph type="title"/>
          </p:nvPr>
        </p:nvSpPr>
        <p:spPr/>
        <p:txBody>
          <a:bodyPr>
            <a:noAutofit/>
          </a:bodyPr>
          <a:lstStyle/>
          <a:p>
            <a:pPr algn="ctr" eaLnBrk="1" hangingPunct="1"/>
            <a:r>
              <a:rPr lang="en-US" sz="4000" b="1" dirty="0" smtClean="0">
                <a:solidFill>
                  <a:schemeClr val="bg2">
                    <a:lumMod val="10000"/>
                  </a:schemeClr>
                </a:solidFill>
              </a:rPr>
              <a:t>File</a:t>
            </a:r>
            <a:endParaRPr lang="en-US" sz="4000" b="1" dirty="0" smtClean="0">
              <a:solidFill>
                <a:schemeClr val="bg2">
                  <a:lumMod val="10000"/>
                </a:schemeClr>
              </a:solidFill>
            </a:endParaRPr>
          </a:p>
        </p:txBody>
      </p:sp>
      <p:sp>
        <p:nvSpPr>
          <p:cNvPr id="7" name="Slide Number Placeholder 6"/>
          <p:cNvSpPr>
            <a:spLocks noGrp="1"/>
          </p:cNvSpPr>
          <p:nvPr>
            <p:ph type="sldNum" sz="quarter" idx="12"/>
          </p:nvPr>
        </p:nvSpPr>
        <p:spPr/>
        <p:txBody>
          <a:bodyPr/>
          <a:lstStyle/>
          <a:p>
            <a:fld id="{EB572375-96E0-4DBB-B3D7-B1489209CDB4}"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normAutofit/>
          </a:bodyPr>
          <a:lstStyle/>
          <a:p>
            <a:pPr marL="365760" indent="-256032" algn="just" eaLnBrk="1" fontAlgn="auto" hangingPunct="1">
              <a:spcAft>
                <a:spcPts val="0"/>
              </a:spcAft>
              <a:buClr>
                <a:schemeClr val="accent3"/>
              </a:buClr>
              <a:buFont typeface="Georgia"/>
              <a:buChar char="•"/>
              <a:defRPr/>
            </a:pPr>
            <a:r>
              <a:rPr lang="en-US" sz="2400" dirty="0" smtClean="0"/>
              <a:t>We must specify the following to an Operating System to store a file </a:t>
            </a:r>
            <a:r>
              <a:rPr lang="en-US" sz="2400" dirty="0" smtClean="0"/>
              <a:t>in secondary memory (disc</a:t>
            </a:r>
            <a:r>
              <a:rPr lang="en-US" sz="2400" dirty="0" smtClean="0"/>
              <a:t>):</a:t>
            </a:r>
            <a:endParaRPr lang="en-US" sz="2400" dirty="0" smtClean="0"/>
          </a:p>
          <a:p>
            <a:pPr marL="365760" indent="-256032" algn="just" eaLnBrk="1" fontAlgn="auto" hangingPunct="1">
              <a:spcAft>
                <a:spcPts val="0"/>
              </a:spcAft>
              <a:buClr>
                <a:schemeClr val="accent3"/>
              </a:buClr>
              <a:buFont typeface="Arial" charset="0"/>
              <a:buNone/>
              <a:defRPr/>
            </a:pPr>
            <a:endParaRPr lang="en-US" sz="2400" dirty="0" smtClean="0"/>
          </a:p>
          <a:p>
            <a:pPr marL="658368" lvl="1" indent="-246888" algn="just">
              <a:buFont typeface="Georgia"/>
              <a:buChar char="▫"/>
              <a:defRPr/>
            </a:pPr>
            <a:r>
              <a:rPr lang="en-US" sz="2400" b="1" dirty="0" smtClean="0">
                <a:solidFill>
                  <a:srgbClr val="C00000"/>
                </a:solidFill>
              </a:rPr>
              <a:t>Data structure</a:t>
            </a:r>
            <a:r>
              <a:rPr lang="en-US" sz="2400" dirty="0" smtClean="0">
                <a:solidFill>
                  <a:schemeClr val="tx2">
                    <a:lumMod val="75000"/>
                  </a:schemeClr>
                </a:solidFill>
              </a:rPr>
              <a:t> (e.g. FILE)</a:t>
            </a:r>
          </a:p>
          <a:p>
            <a:pPr marL="658368" lvl="1" indent="-246888" algn="just" eaLnBrk="1" fontAlgn="auto" hangingPunct="1">
              <a:spcAft>
                <a:spcPts val="0"/>
              </a:spcAft>
              <a:buFont typeface="Georgia"/>
              <a:buChar char="▫"/>
              <a:defRPr/>
            </a:pPr>
            <a:endParaRPr lang="en-US" sz="2400" b="1" dirty="0" smtClean="0">
              <a:solidFill>
                <a:srgbClr val="C00000"/>
              </a:solidFill>
            </a:endParaRPr>
          </a:p>
          <a:p>
            <a:pPr marL="658368" lvl="1" indent="-246888" algn="just" eaLnBrk="1" fontAlgn="auto" hangingPunct="1">
              <a:spcAft>
                <a:spcPts val="0"/>
              </a:spcAft>
              <a:buFont typeface="Georgia"/>
              <a:buChar char="▫"/>
              <a:defRPr/>
            </a:pPr>
            <a:r>
              <a:rPr lang="en-US" sz="2400" b="1" dirty="0" smtClean="0">
                <a:solidFill>
                  <a:srgbClr val="C00000"/>
                </a:solidFill>
              </a:rPr>
              <a:t>Filename</a:t>
            </a:r>
            <a:r>
              <a:rPr lang="en-US" sz="2400" dirty="0" smtClean="0">
                <a:solidFill>
                  <a:schemeClr val="tx2">
                    <a:lumMod val="75000"/>
                  </a:schemeClr>
                </a:solidFill>
              </a:rPr>
              <a:t> </a:t>
            </a:r>
            <a:r>
              <a:rPr lang="en-US" sz="2400" dirty="0" smtClean="0">
                <a:solidFill>
                  <a:schemeClr val="tx2">
                    <a:lumMod val="75000"/>
                  </a:schemeClr>
                </a:solidFill>
              </a:rPr>
              <a:t>(e.g. </a:t>
            </a:r>
            <a:r>
              <a:rPr lang="en-US" sz="2400" dirty="0" err="1" smtClean="0">
                <a:solidFill>
                  <a:schemeClr val="tx2">
                    <a:lumMod val="75000"/>
                  </a:schemeClr>
                </a:solidFill>
              </a:rPr>
              <a:t>sort.c</a:t>
            </a:r>
            <a:r>
              <a:rPr lang="en-US" sz="2400" dirty="0" smtClean="0">
                <a:solidFill>
                  <a:schemeClr val="tx2">
                    <a:lumMod val="75000"/>
                  </a:schemeClr>
                </a:solidFill>
              </a:rPr>
              <a:t>, </a:t>
            </a:r>
            <a:r>
              <a:rPr lang="en-US" sz="2400" dirty="0" smtClean="0">
                <a:solidFill>
                  <a:schemeClr val="tx2">
                    <a:lumMod val="75000"/>
                  </a:schemeClr>
                </a:solidFill>
              </a:rPr>
              <a:t>input.txt)</a:t>
            </a:r>
            <a:endParaRPr lang="en-US" sz="2400" dirty="0" smtClean="0">
              <a:solidFill>
                <a:schemeClr val="tx2">
                  <a:lumMod val="75000"/>
                </a:schemeClr>
              </a:solidFill>
            </a:endParaRPr>
          </a:p>
          <a:p>
            <a:pPr marL="658368" lvl="1" indent="-246888" algn="just" eaLnBrk="1" fontAlgn="auto" hangingPunct="1">
              <a:spcAft>
                <a:spcPts val="0"/>
              </a:spcAft>
              <a:buFont typeface="Georgia"/>
              <a:buChar char="▫"/>
              <a:defRPr/>
            </a:pPr>
            <a:endParaRPr lang="en-US" sz="2400" dirty="0" smtClean="0">
              <a:solidFill>
                <a:schemeClr val="tx2">
                  <a:lumMod val="75000"/>
                </a:schemeClr>
              </a:solidFill>
            </a:endParaRPr>
          </a:p>
          <a:p>
            <a:pPr marL="658368" lvl="1" indent="-246888" algn="just" eaLnBrk="1" fontAlgn="auto" hangingPunct="1">
              <a:spcAft>
                <a:spcPts val="0"/>
              </a:spcAft>
              <a:buFont typeface="Georgia"/>
              <a:buChar char="▫"/>
              <a:defRPr/>
            </a:pPr>
            <a:r>
              <a:rPr lang="en-US" sz="2400" b="1" dirty="0" smtClean="0">
                <a:solidFill>
                  <a:srgbClr val="C00000"/>
                </a:solidFill>
              </a:rPr>
              <a:t>Purpose</a:t>
            </a:r>
            <a:r>
              <a:rPr lang="en-US" sz="2400" dirty="0" smtClean="0">
                <a:solidFill>
                  <a:schemeClr val="tx2">
                    <a:lumMod val="75000"/>
                  </a:schemeClr>
                </a:solidFill>
              </a:rPr>
              <a:t> </a:t>
            </a:r>
            <a:r>
              <a:rPr lang="en-US" sz="2400" dirty="0" smtClean="0">
                <a:solidFill>
                  <a:schemeClr val="tx2">
                    <a:lumMod val="75000"/>
                  </a:schemeClr>
                </a:solidFill>
              </a:rPr>
              <a:t>(e.g. reading, writing, appending)</a:t>
            </a:r>
          </a:p>
          <a:p>
            <a:pPr marL="658368" lvl="1" indent="-246888" algn="just" eaLnBrk="1" fontAlgn="auto" hangingPunct="1">
              <a:spcAft>
                <a:spcPts val="0"/>
              </a:spcAft>
              <a:buFont typeface="Georgia"/>
              <a:buChar char="▫"/>
              <a:defRPr/>
            </a:pPr>
            <a:endParaRPr lang="en-US" sz="2400" dirty="0" smtClean="0"/>
          </a:p>
        </p:txBody>
      </p:sp>
      <p:sp>
        <p:nvSpPr>
          <p:cNvPr id="9218" name="Title 1"/>
          <p:cNvSpPr>
            <a:spLocks noGrp="1"/>
          </p:cNvSpPr>
          <p:nvPr>
            <p:ph type="title"/>
          </p:nvPr>
        </p:nvSpPr>
        <p:spPr/>
        <p:txBody>
          <a:bodyPr>
            <a:noAutofit/>
          </a:bodyPr>
          <a:lstStyle/>
          <a:p>
            <a:pPr algn="l" eaLnBrk="1" hangingPunct="1"/>
            <a:r>
              <a:rPr lang="en-US" sz="4000" dirty="0" smtClean="0"/>
              <a:t>Defining and opening file</a:t>
            </a:r>
          </a:p>
        </p:txBody>
      </p:sp>
      <p:sp>
        <p:nvSpPr>
          <p:cNvPr id="7" name="Slide Number Placeholder 6"/>
          <p:cNvSpPr>
            <a:spLocks noGrp="1"/>
          </p:cNvSpPr>
          <p:nvPr>
            <p:ph type="sldNum" sz="quarter" idx="12"/>
          </p:nvPr>
        </p:nvSpPr>
        <p:spPr/>
        <p:txBody>
          <a:bodyPr/>
          <a:lstStyle/>
          <a:p>
            <a:fld id="{EB572375-96E0-4DBB-B3D7-B1489209CDB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a:bodyPr>
          <a:lstStyle/>
          <a:p>
            <a:pPr marL="365760" indent="-256032" algn="just" eaLnBrk="1" fontAlgn="auto" hangingPunct="1">
              <a:spcAft>
                <a:spcPts val="0"/>
              </a:spcAft>
              <a:buClr>
                <a:schemeClr val="accent3"/>
              </a:buClr>
              <a:buFont typeface="Georgia"/>
              <a:buChar char="•"/>
              <a:defRPr/>
            </a:pPr>
            <a:r>
              <a:rPr lang="en-US" sz="2400" dirty="0" smtClean="0"/>
              <a:t>It is string </a:t>
            </a:r>
            <a:r>
              <a:rPr lang="en-US" sz="2400" dirty="0" smtClean="0"/>
              <a:t>of characters that make up a valid filename for OS</a:t>
            </a:r>
          </a:p>
          <a:p>
            <a:pPr marL="365760" indent="-256032" algn="just" eaLnBrk="1" fontAlgn="auto" hangingPunct="1">
              <a:spcAft>
                <a:spcPts val="0"/>
              </a:spcAft>
              <a:buClr>
                <a:schemeClr val="accent3"/>
              </a:buClr>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smtClean="0"/>
              <a:t>May contain two parts</a:t>
            </a:r>
          </a:p>
          <a:p>
            <a:pPr marL="658368" lvl="1" indent="-246888" algn="just" eaLnBrk="1" fontAlgn="auto" hangingPunct="1">
              <a:spcAft>
                <a:spcPts val="0"/>
              </a:spcAft>
              <a:buFont typeface="Georgia"/>
              <a:buChar char="▫"/>
              <a:defRPr/>
            </a:pPr>
            <a:r>
              <a:rPr lang="en-US" sz="2400" b="1" dirty="0" smtClean="0">
                <a:solidFill>
                  <a:srgbClr val="C00000"/>
                </a:solidFill>
              </a:rPr>
              <a:t>Primary</a:t>
            </a:r>
            <a:r>
              <a:rPr lang="en-US" sz="2400" dirty="0" smtClean="0">
                <a:solidFill>
                  <a:schemeClr val="tx2">
                    <a:lumMod val="75000"/>
                  </a:schemeClr>
                </a:solidFill>
              </a:rPr>
              <a:t> </a:t>
            </a:r>
            <a:r>
              <a:rPr lang="en-US" sz="2400" b="1" dirty="0" smtClean="0">
                <a:solidFill>
                  <a:srgbClr val="C00000"/>
                </a:solidFill>
              </a:rPr>
              <a:t>name</a:t>
            </a:r>
            <a:endParaRPr lang="en-US" sz="2400" b="1" dirty="0" smtClean="0">
              <a:solidFill>
                <a:srgbClr val="C00000"/>
              </a:solidFill>
            </a:endParaRPr>
          </a:p>
          <a:p>
            <a:pPr marL="658368" lvl="1" indent="-246888" algn="just" eaLnBrk="1" fontAlgn="auto" hangingPunct="1">
              <a:spcAft>
                <a:spcPts val="0"/>
              </a:spcAft>
              <a:buFont typeface="Georgia"/>
              <a:buChar char="▫"/>
              <a:defRPr/>
            </a:pPr>
            <a:r>
              <a:rPr lang="en-US" sz="2400" dirty="0" smtClean="0">
                <a:solidFill>
                  <a:schemeClr val="tx2">
                    <a:lumMod val="75000"/>
                  </a:schemeClr>
                </a:solidFill>
              </a:rPr>
              <a:t>Optional </a:t>
            </a:r>
            <a:r>
              <a:rPr lang="en-US" sz="2400" b="1" dirty="0" smtClean="0">
                <a:solidFill>
                  <a:srgbClr val="0000FF"/>
                </a:solidFill>
              </a:rPr>
              <a:t>period</a:t>
            </a:r>
            <a:r>
              <a:rPr lang="en-US" sz="2400" dirty="0" smtClean="0">
                <a:solidFill>
                  <a:schemeClr val="tx2">
                    <a:lumMod val="75000"/>
                  </a:schemeClr>
                </a:solidFill>
              </a:rPr>
              <a:t> with </a:t>
            </a:r>
            <a:r>
              <a:rPr lang="en-US" sz="2400" b="1" dirty="0" smtClean="0">
                <a:solidFill>
                  <a:srgbClr val="0000FF"/>
                </a:solidFill>
              </a:rPr>
              <a:t>extension</a:t>
            </a:r>
          </a:p>
          <a:p>
            <a:pPr marL="658368" lvl="1" indent="-246888" algn="just" eaLnBrk="1" fontAlgn="auto" hangingPunct="1">
              <a:spcAft>
                <a:spcPts val="0"/>
              </a:spcAft>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dirty="0" smtClean="0"/>
              <a:t>Examples: </a:t>
            </a:r>
            <a:r>
              <a:rPr lang="en-US" sz="2400" b="1" dirty="0" smtClean="0">
                <a:solidFill>
                  <a:srgbClr val="C00000"/>
                </a:solidFill>
              </a:rPr>
              <a:t>a</a:t>
            </a:r>
            <a:r>
              <a:rPr lang="en-US" sz="2400" b="1" dirty="0" smtClean="0">
                <a:solidFill>
                  <a:srgbClr val="0000FF"/>
                </a:solidFill>
              </a:rPr>
              <a:t>.txt</a:t>
            </a:r>
            <a:r>
              <a:rPr lang="en-US" sz="2400" dirty="0" smtClean="0"/>
              <a:t>, </a:t>
            </a:r>
            <a:r>
              <a:rPr lang="en-US" sz="2400" b="1" dirty="0" err="1" smtClean="0">
                <a:solidFill>
                  <a:srgbClr val="C00000"/>
                </a:solidFill>
              </a:rPr>
              <a:t>program</a:t>
            </a:r>
            <a:r>
              <a:rPr lang="en-US" sz="2400" b="1" dirty="0" err="1" smtClean="0">
                <a:solidFill>
                  <a:srgbClr val="0000FF"/>
                </a:solidFill>
              </a:rPr>
              <a:t>.c</a:t>
            </a:r>
            <a:r>
              <a:rPr lang="en-US" sz="2400" dirty="0" smtClean="0"/>
              <a:t>, </a:t>
            </a:r>
            <a:r>
              <a:rPr lang="en-US" sz="2400" b="1" dirty="0" smtClean="0">
                <a:solidFill>
                  <a:srgbClr val="C00000"/>
                </a:solidFill>
              </a:rPr>
              <a:t>temp</a:t>
            </a:r>
            <a:r>
              <a:rPr lang="en-US" sz="2400" dirty="0" smtClean="0"/>
              <a:t>, </a:t>
            </a:r>
            <a:r>
              <a:rPr lang="en-US" sz="2400" b="1" dirty="0" err="1" smtClean="0">
                <a:solidFill>
                  <a:srgbClr val="C00000"/>
                </a:solidFill>
              </a:rPr>
              <a:t>text</a:t>
            </a:r>
            <a:r>
              <a:rPr lang="en-US" sz="2400" b="1" dirty="0" err="1" smtClean="0">
                <a:solidFill>
                  <a:srgbClr val="0000FF"/>
                </a:solidFill>
              </a:rPr>
              <a:t>.out</a:t>
            </a:r>
            <a:endParaRPr lang="en-US" sz="2400" b="1" dirty="0" smtClean="0">
              <a:solidFill>
                <a:srgbClr val="0000FF"/>
              </a:solidFill>
            </a:endParaRPr>
          </a:p>
          <a:p>
            <a:pPr marL="658368" lvl="1" indent="-246888" algn="just" eaLnBrk="1" fontAlgn="auto" hangingPunct="1">
              <a:spcAft>
                <a:spcPts val="0"/>
              </a:spcAft>
              <a:buFont typeface="Arial" charset="0"/>
              <a:buNone/>
              <a:defRPr/>
            </a:pPr>
            <a:endParaRPr lang="en-US" sz="2400" dirty="0" smtClean="0"/>
          </a:p>
          <a:p>
            <a:pPr marL="658368" lvl="1" indent="-246888" algn="just" eaLnBrk="1" fontAlgn="auto" hangingPunct="1">
              <a:spcAft>
                <a:spcPts val="0"/>
              </a:spcAft>
              <a:buFont typeface="Arial" charset="0"/>
              <a:buNone/>
              <a:defRPr/>
            </a:pPr>
            <a:endParaRPr lang="en-US" sz="2400" dirty="0" smtClean="0"/>
          </a:p>
        </p:txBody>
      </p:sp>
      <p:sp>
        <p:nvSpPr>
          <p:cNvPr id="10242" name="Title 1"/>
          <p:cNvSpPr>
            <a:spLocks noGrp="1"/>
          </p:cNvSpPr>
          <p:nvPr>
            <p:ph type="title"/>
          </p:nvPr>
        </p:nvSpPr>
        <p:spPr/>
        <p:txBody>
          <a:bodyPr>
            <a:noAutofit/>
          </a:bodyPr>
          <a:lstStyle/>
          <a:p>
            <a:pPr algn="ctr" eaLnBrk="1" hangingPunct="1"/>
            <a:r>
              <a:rPr lang="en-US" sz="4000" b="1" dirty="0" smtClean="0">
                <a:solidFill>
                  <a:schemeClr val="bg2">
                    <a:lumMod val="10000"/>
                  </a:schemeClr>
                </a:solidFill>
                <a:latin typeface="Arial Rounded MT Bold" pitchFamily="34" charset="0"/>
              </a:rPr>
              <a:t>Filename</a:t>
            </a:r>
          </a:p>
        </p:txBody>
      </p:sp>
      <p:sp>
        <p:nvSpPr>
          <p:cNvPr id="7" name="Slide Number Placeholder 6"/>
          <p:cNvSpPr>
            <a:spLocks noGrp="1"/>
          </p:cNvSpPr>
          <p:nvPr>
            <p:ph type="sldNum" sz="quarter" idx="12"/>
          </p:nvPr>
        </p:nvSpPr>
        <p:spPr/>
        <p:txBody>
          <a:bodyPr/>
          <a:lstStyle/>
          <a:p>
            <a:fld id="{EB572375-96E0-4DBB-B3D7-B1489209CDB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1238944" y="-4163220"/>
            <a:ext cx="7905056" cy="5287964"/>
          </a:xfrm>
        </p:spPr>
        <p:txBody>
          <a:bodyPr>
            <a:normAutofit/>
          </a:bodyPr>
          <a:lstStyle/>
          <a:p>
            <a:pPr marL="365760" indent="-256032" algn="just" eaLnBrk="1" fontAlgn="auto" hangingPunct="1">
              <a:spcAft>
                <a:spcPts val="0"/>
              </a:spcAft>
              <a:buClr>
                <a:schemeClr val="accent3"/>
              </a:buClr>
              <a:buFont typeface="Georgia"/>
              <a:buChar char="•"/>
              <a:defRPr/>
            </a:pPr>
            <a:r>
              <a:rPr lang="en-US" sz="2000" b="1" dirty="0" smtClean="0">
                <a:solidFill>
                  <a:schemeClr val="tx2">
                    <a:lumMod val="75000"/>
                  </a:schemeClr>
                </a:solidFill>
              </a:rPr>
              <a:t> </a:t>
            </a:r>
            <a:endParaRPr lang="en-US" sz="2000" b="1" dirty="0" smtClean="0">
              <a:solidFill>
                <a:schemeClr val="tx2">
                  <a:lumMod val="75000"/>
                </a:schemeClr>
              </a:solidFill>
            </a:endParaRPr>
          </a:p>
        </p:txBody>
      </p:sp>
      <p:sp>
        <p:nvSpPr>
          <p:cNvPr id="11266" name="Title 1"/>
          <p:cNvSpPr>
            <a:spLocks noGrp="1"/>
          </p:cNvSpPr>
          <p:nvPr>
            <p:ph type="title"/>
          </p:nvPr>
        </p:nvSpPr>
        <p:spPr/>
        <p:txBody>
          <a:bodyPr>
            <a:noAutofit/>
          </a:bodyPr>
          <a:lstStyle/>
          <a:p>
            <a:pPr algn="ctr" eaLnBrk="1" hangingPunct="1"/>
            <a:r>
              <a:rPr lang="en-US" sz="4000" b="1" dirty="0" smtClean="0"/>
              <a:t>General format for opening file</a:t>
            </a:r>
          </a:p>
        </p:txBody>
      </p:sp>
      <p:sp>
        <p:nvSpPr>
          <p:cNvPr id="11268" name="TextBox 3"/>
          <p:cNvSpPr txBox="1">
            <a:spLocks noChangeArrowheads="1"/>
          </p:cNvSpPr>
          <p:nvPr/>
        </p:nvSpPr>
        <p:spPr bwMode="auto">
          <a:xfrm>
            <a:off x="1238944" y="1124744"/>
            <a:ext cx="7650456" cy="4893647"/>
          </a:xfrm>
          <a:prstGeom prst="rect">
            <a:avLst/>
          </a:prstGeom>
          <a:noFill/>
          <a:ln w="9525">
            <a:noFill/>
            <a:miter lim="800000"/>
            <a:headEnd/>
            <a:tailEnd/>
          </a:ln>
        </p:spPr>
        <p:txBody>
          <a:bodyPr wrap="square">
            <a:spAutoFit/>
          </a:bodyPr>
          <a:lstStyle/>
          <a:p>
            <a:r>
              <a:rPr lang="en-US" sz="2400" b="1" dirty="0" smtClean="0">
                <a:solidFill>
                  <a:srgbClr val="C00000"/>
                </a:solidFill>
                <a:latin typeface="Calibri" charset="0"/>
              </a:rPr>
              <a:t>FILE </a:t>
            </a:r>
            <a:r>
              <a:rPr lang="en-US" sz="2400" b="1" dirty="0">
                <a:solidFill>
                  <a:srgbClr val="C00000"/>
                </a:solidFill>
                <a:latin typeface="Calibri" charset="0"/>
              </a:rPr>
              <a:t>*</a:t>
            </a:r>
            <a:r>
              <a:rPr lang="en-US" sz="2400" b="1" dirty="0" err="1">
                <a:solidFill>
                  <a:srgbClr val="C00000"/>
                </a:solidFill>
                <a:latin typeface="Calibri" charset="0"/>
              </a:rPr>
              <a:t>fp</a:t>
            </a:r>
            <a:r>
              <a:rPr lang="en-US" sz="2400" b="1" dirty="0">
                <a:solidFill>
                  <a:srgbClr val="C00000"/>
                </a:solidFill>
                <a:latin typeface="Calibri" charset="0"/>
              </a:rPr>
              <a:t>; </a:t>
            </a:r>
            <a:r>
              <a:rPr lang="en-US" sz="2400" dirty="0" smtClean="0">
                <a:latin typeface="Calibri" charset="0"/>
              </a:rPr>
              <a:t>		</a:t>
            </a:r>
            <a:endParaRPr lang="en-US" sz="2400" dirty="0">
              <a:solidFill>
                <a:schemeClr val="bg2">
                  <a:lumMod val="10000"/>
                </a:schemeClr>
              </a:solidFill>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smtClean="0">
              <a:latin typeface="Calibri" charset="0"/>
            </a:endParaRPr>
          </a:p>
          <a:p>
            <a:endParaRPr lang="en-US" sz="2400" dirty="0">
              <a:latin typeface="Calibri" charset="0"/>
            </a:endParaRPr>
          </a:p>
          <a:p>
            <a:endParaRPr lang="en-US" sz="2400" dirty="0">
              <a:latin typeface="Calibri" charset="0"/>
            </a:endParaRPr>
          </a:p>
        </p:txBody>
      </p:sp>
      <p:sp>
        <p:nvSpPr>
          <p:cNvPr id="2" name="Rectangle 1"/>
          <p:cNvSpPr/>
          <p:nvPr/>
        </p:nvSpPr>
        <p:spPr>
          <a:xfrm>
            <a:off x="1187624" y="1484784"/>
            <a:ext cx="7581528" cy="5078313"/>
          </a:xfrm>
          <a:prstGeom prst="rect">
            <a:avLst/>
          </a:prstGeom>
        </p:spPr>
        <p:txBody>
          <a:bodyPr wrap="square">
            <a:spAutoFit/>
          </a:bodyPr>
          <a:lstStyle/>
          <a:p>
            <a:pPr marL="396875" lvl="1" indent="-228600" algn="just">
              <a:buFont typeface="Arial" pitchFamily="34" charset="0"/>
              <a:buChar char="•"/>
            </a:pPr>
            <a:r>
              <a:rPr lang="en-US" sz="2200" b="1" dirty="0" err="1" smtClean="0">
                <a:latin typeface="Calibri" pitchFamily="34" charset="0"/>
                <a:cs typeface="Calibri" pitchFamily="34" charset="0"/>
              </a:rPr>
              <a:t>fp</a:t>
            </a:r>
            <a:r>
              <a:rPr lang="en-US" sz="2200" dirty="0" smtClean="0">
                <a:latin typeface="Calibri" pitchFamily="34" charset="0"/>
                <a:cs typeface="Calibri" pitchFamily="34" charset="0"/>
              </a:rPr>
              <a:t> </a:t>
            </a:r>
            <a:r>
              <a:rPr lang="en-US" sz="2200" dirty="0">
                <a:latin typeface="Calibri" pitchFamily="34" charset="0"/>
                <a:cs typeface="Calibri" pitchFamily="34" charset="0"/>
              </a:rPr>
              <a:t>is a file pointer of type FILE , this file pointer is just to store </a:t>
            </a:r>
            <a:r>
              <a:rPr lang="en-US" sz="2200" dirty="0" smtClean="0">
                <a:latin typeface="Calibri" pitchFamily="34" charset="0"/>
                <a:cs typeface="Calibri" pitchFamily="34" charset="0"/>
              </a:rPr>
              <a:t> the  </a:t>
            </a:r>
            <a:r>
              <a:rPr lang="en-US" sz="2200" dirty="0">
                <a:latin typeface="Calibri" pitchFamily="34" charset="0"/>
                <a:cs typeface="Calibri" pitchFamily="34" charset="0"/>
              </a:rPr>
              <a:t>information about a </a:t>
            </a:r>
            <a:r>
              <a:rPr lang="en-US" sz="2200" dirty="0" smtClean="0">
                <a:latin typeface="Calibri" pitchFamily="34" charset="0"/>
                <a:cs typeface="Calibri" pitchFamily="34" charset="0"/>
              </a:rPr>
              <a:t>file.</a:t>
            </a:r>
          </a:p>
          <a:p>
            <a:pPr marL="396875" lvl="1" indent="-228600" algn="just">
              <a:buFont typeface="Arial" pitchFamily="34" charset="0"/>
              <a:buChar char="•"/>
            </a:pPr>
            <a:endParaRPr lang="en-US" sz="2200" dirty="0" smtClean="0">
              <a:solidFill>
                <a:schemeClr val="tx2">
                  <a:lumMod val="75000"/>
                </a:schemeClr>
              </a:solidFill>
              <a:latin typeface="Calibri" pitchFamily="34" charset="0"/>
            </a:endParaRPr>
          </a:p>
          <a:p>
            <a:pPr marL="396875" lvl="1" indent="-228600" algn="just">
              <a:buFont typeface="Arial" pitchFamily="34" charset="0"/>
              <a:buChar char="•"/>
            </a:pPr>
            <a:r>
              <a:rPr lang="en-US" sz="2000" dirty="0" smtClean="0">
                <a:solidFill>
                  <a:schemeClr val="tx2">
                    <a:lumMod val="75000"/>
                  </a:schemeClr>
                </a:solidFill>
              </a:rPr>
              <a:t>It is a communication </a:t>
            </a:r>
            <a:r>
              <a:rPr lang="en-US" sz="2000" dirty="0" smtClean="0">
                <a:solidFill>
                  <a:schemeClr val="tx2">
                    <a:lumMod val="75000"/>
                  </a:schemeClr>
                </a:solidFill>
              </a:rPr>
              <a:t>link between system and </a:t>
            </a:r>
            <a:r>
              <a:rPr lang="en-US" sz="2000" dirty="0" smtClean="0">
                <a:solidFill>
                  <a:schemeClr val="tx2">
                    <a:lumMod val="75000"/>
                  </a:schemeClr>
                </a:solidFill>
              </a:rPr>
              <a:t>the program.</a:t>
            </a:r>
          </a:p>
          <a:p>
            <a:pPr marL="396875" lvl="1" indent="-228600" algn="just">
              <a:buFont typeface="Arial" pitchFamily="34" charset="0"/>
              <a:buChar char="•"/>
            </a:pPr>
            <a:endParaRPr lang="en-US" sz="2000" dirty="0" smtClean="0">
              <a:solidFill>
                <a:schemeClr val="tx2">
                  <a:lumMod val="75000"/>
                </a:schemeClr>
              </a:solidFill>
            </a:endParaRPr>
          </a:p>
          <a:p>
            <a:r>
              <a:rPr lang="en-US" sz="2400" b="1" dirty="0" err="1" smtClean="0">
                <a:solidFill>
                  <a:srgbClr val="C00000"/>
                </a:solidFill>
                <a:latin typeface="Calibri" charset="0"/>
              </a:rPr>
              <a:t>fp</a:t>
            </a:r>
            <a:r>
              <a:rPr lang="en-US" sz="2400" b="1" dirty="0" smtClean="0">
                <a:solidFill>
                  <a:srgbClr val="C00000"/>
                </a:solidFill>
                <a:latin typeface="Calibri" charset="0"/>
              </a:rPr>
              <a:t> </a:t>
            </a:r>
            <a:r>
              <a:rPr lang="en-US" sz="2400" b="1" dirty="0" smtClean="0">
                <a:latin typeface="Calibri" charset="0"/>
              </a:rPr>
              <a:t>= </a:t>
            </a:r>
            <a:r>
              <a:rPr lang="en-US" sz="2400" b="1" dirty="0" err="1" smtClean="0">
                <a:latin typeface="Calibri" charset="0"/>
              </a:rPr>
              <a:t>fopen</a:t>
            </a:r>
            <a:r>
              <a:rPr lang="en-US" sz="2400" b="1" dirty="0" smtClean="0">
                <a:latin typeface="Calibri" charset="0"/>
              </a:rPr>
              <a:t>(</a:t>
            </a:r>
            <a:r>
              <a:rPr lang="en-US" sz="2400" b="1" dirty="0" smtClean="0">
                <a:solidFill>
                  <a:srgbClr val="C00000"/>
                </a:solidFill>
                <a:latin typeface="Arial Rounded MT Bold" pitchFamily="34" charset="0"/>
              </a:rPr>
              <a:t>“</a:t>
            </a:r>
            <a:r>
              <a:rPr lang="en-US" sz="2400" b="1" i="1" dirty="0" smtClean="0">
                <a:latin typeface="Calibri" charset="0"/>
              </a:rPr>
              <a:t>filename</a:t>
            </a:r>
            <a:r>
              <a:rPr lang="en-US" sz="2400" b="1" dirty="0" smtClean="0">
                <a:solidFill>
                  <a:srgbClr val="C00000"/>
                </a:solidFill>
                <a:latin typeface="Arial Rounded MT Bold" pitchFamily="34" charset="0"/>
              </a:rPr>
              <a:t>”</a:t>
            </a:r>
            <a:r>
              <a:rPr lang="en-US" sz="2400" b="1" dirty="0" smtClean="0">
                <a:latin typeface="Calibri" charset="0"/>
              </a:rPr>
              <a:t>, </a:t>
            </a:r>
            <a:r>
              <a:rPr lang="en-US" sz="2400" b="1" dirty="0" smtClean="0">
                <a:solidFill>
                  <a:srgbClr val="C00000"/>
                </a:solidFill>
                <a:latin typeface="Arial Rounded MT Bold" pitchFamily="34" charset="0"/>
              </a:rPr>
              <a:t>“</a:t>
            </a:r>
            <a:r>
              <a:rPr lang="en-US" sz="2400" b="1" i="1" dirty="0" smtClean="0">
                <a:latin typeface="Calibri" charset="0"/>
              </a:rPr>
              <a:t>mode</a:t>
            </a:r>
            <a:r>
              <a:rPr lang="en-US" sz="2400" b="1" dirty="0" smtClean="0">
                <a:solidFill>
                  <a:srgbClr val="C00000"/>
                </a:solidFill>
                <a:latin typeface="Arial Rounded MT Bold" pitchFamily="34" charset="0"/>
              </a:rPr>
              <a:t>”</a:t>
            </a:r>
            <a:r>
              <a:rPr lang="en-US" sz="2400" b="1" dirty="0" smtClean="0">
                <a:latin typeface="Calibri" charset="0"/>
              </a:rPr>
              <a:t>); </a:t>
            </a:r>
          </a:p>
          <a:p>
            <a:r>
              <a:rPr lang="en-US" sz="2400" dirty="0" smtClean="0">
                <a:solidFill>
                  <a:schemeClr val="bg2">
                    <a:lumMod val="10000"/>
                  </a:schemeClr>
                </a:solidFill>
                <a:latin typeface="Calibri" charset="0"/>
              </a:rPr>
              <a:t>/* opens file </a:t>
            </a:r>
            <a:r>
              <a:rPr lang="en-US" sz="2400" dirty="0" smtClean="0">
                <a:solidFill>
                  <a:schemeClr val="bg2">
                    <a:lumMod val="10000"/>
                  </a:schemeClr>
                </a:solidFill>
                <a:latin typeface="Calibri" charset="0"/>
              </a:rPr>
              <a:t>with </a:t>
            </a:r>
            <a:r>
              <a:rPr lang="en-US" sz="2400" dirty="0" smtClean="0">
                <a:solidFill>
                  <a:schemeClr val="bg2">
                    <a:lumMod val="10000"/>
                  </a:schemeClr>
                </a:solidFill>
                <a:latin typeface="Calibri" charset="0"/>
              </a:rPr>
              <a:t>name </a:t>
            </a:r>
            <a:r>
              <a:rPr lang="en-US" sz="2400" i="1" dirty="0" smtClean="0">
                <a:solidFill>
                  <a:schemeClr val="bg2">
                    <a:lumMod val="10000"/>
                  </a:schemeClr>
                </a:solidFill>
                <a:latin typeface="Calibri" charset="0"/>
              </a:rPr>
              <a:t>filename </a:t>
            </a:r>
            <a:r>
              <a:rPr lang="en-US" sz="2400" dirty="0" smtClean="0">
                <a:solidFill>
                  <a:schemeClr val="bg2">
                    <a:lumMod val="10000"/>
                  </a:schemeClr>
                </a:solidFill>
                <a:latin typeface="Calibri" charset="0"/>
              </a:rPr>
              <a:t>, assigns identifier to </a:t>
            </a:r>
            <a:r>
              <a:rPr lang="en-US" sz="2400" dirty="0" err="1" smtClean="0">
                <a:solidFill>
                  <a:schemeClr val="bg2">
                    <a:lumMod val="10000"/>
                  </a:schemeClr>
                </a:solidFill>
                <a:latin typeface="Calibri" charset="0"/>
              </a:rPr>
              <a:t>fp</a:t>
            </a:r>
            <a:r>
              <a:rPr lang="en-US" sz="2400" dirty="0" smtClean="0">
                <a:solidFill>
                  <a:schemeClr val="bg2">
                    <a:lumMod val="10000"/>
                  </a:schemeClr>
                </a:solidFill>
                <a:latin typeface="Calibri" charset="0"/>
              </a:rPr>
              <a:t> </a:t>
            </a:r>
            <a:r>
              <a:rPr lang="en-US" sz="2400" dirty="0" smtClean="0">
                <a:solidFill>
                  <a:schemeClr val="bg2">
                    <a:lumMod val="10000"/>
                  </a:schemeClr>
                </a:solidFill>
                <a:latin typeface="Calibri" charset="0"/>
              </a:rPr>
              <a:t>*/</a:t>
            </a:r>
          </a:p>
          <a:p>
            <a:endParaRPr lang="en-US" sz="2400" i="1" dirty="0" smtClean="0">
              <a:solidFill>
                <a:schemeClr val="bg2">
                  <a:lumMod val="10000"/>
                </a:schemeClr>
              </a:solidFill>
              <a:latin typeface="Calibri" charset="0"/>
            </a:endParaRPr>
          </a:p>
          <a:p>
            <a:pPr marL="365760" indent="-256032" algn="just" eaLnBrk="1" fontAlgn="auto" hangingPunct="1">
              <a:spcAft>
                <a:spcPts val="0"/>
              </a:spcAft>
              <a:buClr>
                <a:schemeClr val="accent3"/>
              </a:buClr>
              <a:buFont typeface="Georgia"/>
              <a:buChar char="•"/>
              <a:defRPr/>
            </a:pPr>
            <a:r>
              <a:rPr lang="en-US" sz="2000" dirty="0" smtClean="0">
                <a:solidFill>
                  <a:srgbClr val="FF0000"/>
                </a:solidFill>
                <a:latin typeface="Arial Rounded MT Bold" pitchFamily="34" charset="0"/>
              </a:rPr>
              <a:t>Mode can be</a:t>
            </a:r>
          </a:p>
          <a:p>
            <a:pPr marL="658368" lvl="1" indent="-246888" algn="just" eaLnBrk="1" fontAlgn="auto" hangingPunct="1">
              <a:spcAft>
                <a:spcPts val="0"/>
              </a:spcAft>
              <a:buFont typeface="Georgia"/>
              <a:buChar char="▫"/>
              <a:defRPr/>
            </a:pPr>
            <a:r>
              <a:rPr lang="en-US" b="1" dirty="0" smtClean="0">
                <a:solidFill>
                  <a:srgbClr val="C00000"/>
                </a:solidFill>
                <a:latin typeface="Tempus Sans ITC" pitchFamily="82" charset="0"/>
              </a:rPr>
              <a:t>r</a:t>
            </a:r>
            <a:r>
              <a:rPr lang="en-US" sz="2000" b="1" dirty="0" smtClean="0">
                <a:solidFill>
                  <a:schemeClr val="tx2">
                    <a:lumMod val="75000"/>
                  </a:schemeClr>
                </a:solidFill>
              </a:rPr>
              <a:t> </a:t>
            </a:r>
            <a:r>
              <a:rPr lang="en-US" sz="2000" dirty="0" smtClean="0">
                <a:solidFill>
                  <a:schemeClr val="tx2">
                    <a:lumMod val="75000"/>
                  </a:schemeClr>
                </a:solidFill>
              </a:rPr>
              <a:t> open file for reading only</a:t>
            </a:r>
          </a:p>
          <a:p>
            <a:pPr marL="658368" lvl="1" indent="-246888" algn="just" eaLnBrk="1" fontAlgn="auto" hangingPunct="1">
              <a:spcAft>
                <a:spcPts val="0"/>
              </a:spcAft>
              <a:buFont typeface="Georgia"/>
              <a:buChar char="▫"/>
              <a:defRPr/>
            </a:pPr>
            <a:r>
              <a:rPr lang="en-US" b="1" dirty="0" smtClean="0">
                <a:solidFill>
                  <a:srgbClr val="C00000"/>
                </a:solidFill>
                <a:latin typeface="Tempus Sans ITC" pitchFamily="82" charset="0"/>
              </a:rPr>
              <a:t>w</a:t>
            </a:r>
            <a:r>
              <a:rPr lang="en-US" sz="2000" b="1" dirty="0" smtClean="0">
                <a:solidFill>
                  <a:schemeClr val="tx2">
                    <a:lumMod val="75000"/>
                  </a:schemeClr>
                </a:solidFill>
              </a:rPr>
              <a:t> </a:t>
            </a:r>
            <a:r>
              <a:rPr lang="en-US" sz="2000" dirty="0" smtClean="0">
                <a:solidFill>
                  <a:schemeClr val="tx2">
                    <a:lumMod val="75000"/>
                  </a:schemeClr>
                </a:solidFill>
              </a:rPr>
              <a:t>open file for writing only</a:t>
            </a:r>
          </a:p>
          <a:p>
            <a:pPr marL="658368" lvl="1" indent="-246888" algn="just" eaLnBrk="1" fontAlgn="auto" hangingPunct="1">
              <a:spcAft>
                <a:spcPts val="0"/>
              </a:spcAft>
              <a:buFont typeface="Georgia"/>
              <a:buChar char="▫"/>
              <a:defRPr/>
            </a:pPr>
            <a:r>
              <a:rPr lang="en-US" b="1" dirty="0" smtClean="0">
                <a:solidFill>
                  <a:srgbClr val="C00000"/>
                </a:solidFill>
                <a:latin typeface="Tempus Sans ITC" pitchFamily="82" charset="0"/>
              </a:rPr>
              <a:t>a</a:t>
            </a:r>
            <a:r>
              <a:rPr lang="en-US" sz="2000" b="1" dirty="0" smtClean="0">
                <a:solidFill>
                  <a:schemeClr val="tx2">
                    <a:lumMod val="75000"/>
                  </a:schemeClr>
                </a:solidFill>
              </a:rPr>
              <a:t> </a:t>
            </a:r>
            <a:r>
              <a:rPr lang="en-US" sz="2000" dirty="0" smtClean="0">
                <a:solidFill>
                  <a:schemeClr val="tx2">
                    <a:lumMod val="75000"/>
                  </a:schemeClr>
                </a:solidFill>
              </a:rPr>
              <a:t>open file for appending (adding) data</a:t>
            </a:r>
            <a:endParaRPr lang="en-US" sz="2000" b="1" dirty="0" smtClean="0">
              <a:solidFill>
                <a:schemeClr val="tx2">
                  <a:lumMod val="75000"/>
                </a:schemeClr>
              </a:solidFill>
            </a:endParaRPr>
          </a:p>
          <a:p>
            <a:endParaRPr lang="en-US" sz="2400" i="1" dirty="0" smtClean="0">
              <a:solidFill>
                <a:schemeClr val="bg2">
                  <a:lumMod val="10000"/>
                </a:schemeClr>
              </a:solidFill>
              <a:latin typeface="Calibri" charset="0"/>
            </a:endParaRPr>
          </a:p>
          <a:p>
            <a:pPr marL="396875" lvl="1" indent="-228600" algn="just">
              <a:buFont typeface="Arial" pitchFamily="34" charset="0"/>
              <a:buChar char="•"/>
            </a:pPr>
            <a:endParaRPr lang="en-US" sz="2000" dirty="0" smtClean="0">
              <a:solidFill>
                <a:schemeClr val="tx2">
                  <a:lumMod val="75000"/>
                </a:schemeClr>
              </a:solidFill>
            </a:endParaRPr>
          </a:p>
          <a:p>
            <a:pPr algn="just"/>
            <a:endParaRPr lang="en-US" sz="2200" dirty="0">
              <a:latin typeface="Calibri" pitchFamily="34" charset="0"/>
              <a:cs typeface="Calibri" pitchFamily="34" charset="0"/>
            </a:endParaRPr>
          </a:p>
        </p:txBody>
      </p:sp>
      <p:sp>
        <p:nvSpPr>
          <p:cNvPr id="8" name="Slide Number Placeholder 7"/>
          <p:cNvSpPr>
            <a:spLocks noGrp="1"/>
          </p:cNvSpPr>
          <p:nvPr>
            <p:ph type="sldNum" sz="quarter" idx="12"/>
          </p:nvPr>
        </p:nvSpPr>
        <p:spPr/>
        <p:txBody>
          <a:bodyPr/>
          <a:lstStyle/>
          <a:p>
            <a:fld id="{EB572375-96E0-4DBB-B3D7-B1489209CDB4}"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normAutofit/>
          </a:bodyPr>
          <a:lstStyle/>
          <a:p>
            <a:pPr marL="365760" indent="-256032" algn="just">
              <a:buClr>
                <a:schemeClr val="accent3"/>
              </a:buClr>
              <a:buFont typeface="Georgia"/>
              <a:buChar char="•"/>
              <a:defRPr/>
            </a:pPr>
            <a:r>
              <a:rPr lang="en-US" sz="2400" b="1" u="sng" dirty="0" smtClean="0"/>
              <a:t>Reading </a:t>
            </a:r>
            <a:r>
              <a:rPr lang="en-US" sz="2400" b="1" u="sng" dirty="0" smtClean="0"/>
              <a:t>mode (r)</a:t>
            </a:r>
            <a:endParaRPr lang="en-US" sz="2400" b="1" u="sng" dirty="0" smtClean="0"/>
          </a:p>
          <a:p>
            <a:pPr marL="658368" lvl="1" indent="-246888" algn="just">
              <a:buFont typeface="Georgia"/>
              <a:buChar char="▫"/>
              <a:defRPr/>
            </a:pPr>
            <a:r>
              <a:rPr lang="en-US" sz="2000" dirty="0" smtClean="0"/>
              <a:t>Opens </a:t>
            </a:r>
            <a:r>
              <a:rPr lang="en-US" sz="2000" dirty="0" smtClean="0"/>
              <a:t>the </a:t>
            </a:r>
            <a:r>
              <a:rPr lang="en-US" sz="2000" dirty="0" smtClean="0"/>
              <a:t>existing file </a:t>
            </a:r>
            <a:r>
              <a:rPr lang="en-US" sz="2000" dirty="0" smtClean="0"/>
              <a:t>for reading. </a:t>
            </a:r>
            <a:endParaRPr lang="en-US" sz="2000" dirty="0" smtClean="0"/>
          </a:p>
          <a:p>
            <a:pPr marL="658368" lvl="1" indent="-246888" algn="just">
              <a:buFont typeface="Georgia"/>
              <a:buChar char="▫"/>
              <a:defRPr/>
            </a:pPr>
            <a:r>
              <a:rPr lang="en-US" sz="2000" dirty="0" smtClean="0"/>
              <a:t>This </a:t>
            </a:r>
            <a:r>
              <a:rPr lang="en-US" sz="2000" dirty="0" smtClean="0"/>
              <a:t>fails if the file does not exist or cannot be </a:t>
            </a:r>
            <a:r>
              <a:rPr lang="en-US" sz="2000" dirty="0" smtClean="0"/>
              <a:t>found.</a:t>
            </a:r>
          </a:p>
          <a:p>
            <a:pPr marL="658368" lvl="1" indent="-246888" algn="just">
              <a:buNone/>
              <a:defRPr/>
            </a:pPr>
            <a:endParaRPr lang="en-US" sz="2000" b="1" u="sng" dirty="0" smtClean="0">
              <a:solidFill>
                <a:schemeClr val="bg2">
                  <a:lumMod val="10000"/>
                </a:schemeClr>
              </a:solidFill>
            </a:endParaRPr>
          </a:p>
          <a:p>
            <a:pPr marL="365760" indent="-256032" algn="just" eaLnBrk="1" fontAlgn="auto" hangingPunct="1">
              <a:spcAft>
                <a:spcPts val="0"/>
              </a:spcAft>
              <a:buClr>
                <a:schemeClr val="accent3"/>
              </a:buClr>
              <a:buFont typeface="Georgia"/>
              <a:buChar char="•"/>
              <a:defRPr/>
            </a:pPr>
            <a:r>
              <a:rPr lang="en-US" sz="2400" b="1" u="sng" dirty="0" smtClean="0">
                <a:solidFill>
                  <a:srgbClr val="002060"/>
                </a:solidFill>
              </a:rPr>
              <a:t>Writing </a:t>
            </a:r>
            <a:r>
              <a:rPr lang="en-US" sz="2400" b="1" u="sng" dirty="0" smtClean="0">
                <a:solidFill>
                  <a:srgbClr val="002060"/>
                </a:solidFill>
              </a:rPr>
              <a:t>mode </a:t>
            </a:r>
            <a:r>
              <a:rPr lang="en-US" sz="2400" b="1" u="sng" dirty="0" smtClean="0">
                <a:solidFill>
                  <a:srgbClr val="002060"/>
                </a:solidFill>
              </a:rPr>
              <a:t>(w)</a:t>
            </a:r>
            <a:endParaRPr lang="en-US" sz="2400" b="1" u="sng" dirty="0" smtClean="0">
              <a:solidFill>
                <a:srgbClr val="002060"/>
              </a:solidFill>
            </a:endParaRPr>
          </a:p>
          <a:p>
            <a:pPr marL="658368" lvl="1" indent="-246888" algn="just">
              <a:buFont typeface="Georgia"/>
              <a:buChar char="▫"/>
              <a:defRPr/>
            </a:pPr>
            <a:r>
              <a:rPr lang="en-US" sz="2000" dirty="0" smtClean="0"/>
              <a:t>A </a:t>
            </a:r>
            <a:r>
              <a:rPr lang="en-US" sz="2000" dirty="0" smtClean="0"/>
              <a:t>new </a:t>
            </a:r>
            <a:r>
              <a:rPr lang="en-US" sz="2000" dirty="0" smtClean="0"/>
              <a:t> empty file </a:t>
            </a:r>
            <a:r>
              <a:rPr lang="en-US" sz="2000" dirty="0" smtClean="0"/>
              <a:t>with specified </a:t>
            </a:r>
            <a:r>
              <a:rPr lang="en-US" sz="2000" dirty="0" smtClean="0"/>
              <a:t>name is </a:t>
            </a:r>
            <a:r>
              <a:rPr lang="en-US" sz="2000" dirty="0" smtClean="0"/>
              <a:t>created for writing.</a:t>
            </a:r>
          </a:p>
          <a:p>
            <a:pPr marL="658368" lvl="1" indent="-246888" algn="just" eaLnBrk="1" fontAlgn="auto" hangingPunct="1">
              <a:spcAft>
                <a:spcPts val="0"/>
              </a:spcAft>
              <a:buFont typeface="Georgia"/>
              <a:buChar char="▫"/>
              <a:defRPr/>
            </a:pPr>
            <a:r>
              <a:rPr lang="en-US" sz="2000" dirty="0" smtClean="0"/>
              <a:t>if </a:t>
            </a:r>
            <a:r>
              <a:rPr lang="en-US" sz="2000" dirty="0" smtClean="0"/>
              <a:t>file already exists then </a:t>
            </a:r>
            <a:r>
              <a:rPr lang="en-US" sz="2000" dirty="0" smtClean="0"/>
              <a:t>original contents </a:t>
            </a:r>
            <a:r>
              <a:rPr lang="en-US" sz="2000" dirty="0" smtClean="0"/>
              <a:t>are </a:t>
            </a:r>
            <a:r>
              <a:rPr lang="en-US" sz="2000" dirty="0" smtClean="0"/>
              <a:t>overwritten</a:t>
            </a:r>
            <a:r>
              <a:rPr lang="en-US" sz="2000" dirty="0" smtClean="0"/>
              <a:t> after the write</a:t>
            </a:r>
            <a:r>
              <a:rPr lang="en-US" sz="2400" dirty="0" smtClean="0"/>
              <a:t>.</a:t>
            </a:r>
          </a:p>
          <a:p>
            <a:pPr marL="658368" lvl="1" indent="-246888" algn="just" eaLnBrk="1" fontAlgn="auto" hangingPunct="1">
              <a:spcAft>
                <a:spcPts val="0"/>
              </a:spcAft>
              <a:buFont typeface="Georgia"/>
              <a:buChar char="▫"/>
              <a:defRPr/>
            </a:pPr>
            <a:endParaRPr lang="en-US" sz="2400" dirty="0" smtClean="0"/>
          </a:p>
          <a:p>
            <a:pPr marL="365760" indent="-256032" algn="just" eaLnBrk="1" fontAlgn="auto" hangingPunct="1">
              <a:spcAft>
                <a:spcPts val="0"/>
              </a:spcAft>
              <a:buClr>
                <a:schemeClr val="accent3"/>
              </a:buClr>
              <a:buFont typeface="Georgia"/>
              <a:buChar char="•"/>
              <a:defRPr/>
            </a:pPr>
            <a:r>
              <a:rPr lang="en-US" sz="2400" b="1" u="sng" dirty="0" smtClean="0"/>
              <a:t>Appending </a:t>
            </a:r>
            <a:r>
              <a:rPr lang="en-US" sz="2400" b="1" u="sng" dirty="0" smtClean="0"/>
              <a:t>mode </a:t>
            </a:r>
            <a:r>
              <a:rPr lang="en-US" sz="2400" b="1" u="sng" dirty="0" smtClean="0"/>
              <a:t>(a)</a:t>
            </a:r>
            <a:endParaRPr lang="en-US" sz="2400" b="1" u="sng" dirty="0" smtClean="0"/>
          </a:p>
          <a:p>
            <a:pPr marL="658368" lvl="1" indent="-246888" algn="just">
              <a:buFont typeface="Georgia"/>
              <a:buChar char="▫"/>
              <a:defRPr/>
            </a:pPr>
            <a:r>
              <a:rPr lang="en-US" sz="2000" dirty="0" smtClean="0"/>
              <a:t>Opens the </a:t>
            </a:r>
            <a:r>
              <a:rPr lang="en-US" sz="2000" dirty="0" smtClean="0"/>
              <a:t>existing file </a:t>
            </a:r>
            <a:r>
              <a:rPr lang="en-US" sz="2000" dirty="0" smtClean="0"/>
              <a:t>for writing at the end of the file (appending</a:t>
            </a:r>
            <a:r>
              <a:rPr lang="en-US" sz="2000" dirty="0" smtClean="0"/>
              <a:t>). </a:t>
            </a:r>
          </a:p>
          <a:p>
            <a:pPr marL="658368" lvl="1" indent="-246888" algn="just">
              <a:buFont typeface="Georgia"/>
              <a:buChar char="▫"/>
              <a:defRPr/>
            </a:pPr>
            <a:r>
              <a:rPr lang="en-US" sz="2000" dirty="0" smtClean="0"/>
              <a:t>It creates </a:t>
            </a:r>
            <a:r>
              <a:rPr lang="en-US" sz="2000" dirty="0" smtClean="0"/>
              <a:t>the </a:t>
            </a:r>
            <a:r>
              <a:rPr lang="en-US" sz="2000" dirty="0" smtClean="0"/>
              <a:t>new file </a:t>
            </a:r>
            <a:r>
              <a:rPr lang="en-US" sz="2000" dirty="0" smtClean="0"/>
              <a:t>first if it doesn't exist</a:t>
            </a:r>
            <a:r>
              <a:rPr lang="en-US" sz="2000" dirty="0" smtClean="0"/>
              <a:t>. </a:t>
            </a:r>
            <a:endParaRPr lang="en-US" sz="2000" dirty="0" smtClean="0"/>
          </a:p>
        </p:txBody>
      </p:sp>
      <p:sp>
        <p:nvSpPr>
          <p:cNvPr id="12290" name="Title 1"/>
          <p:cNvSpPr>
            <a:spLocks noGrp="1"/>
          </p:cNvSpPr>
          <p:nvPr>
            <p:ph type="title"/>
          </p:nvPr>
        </p:nvSpPr>
        <p:spPr/>
        <p:txBody>
          <a:bodyPr>
            <a:noAutofit/>
          </a:bodyPr>
          <a:lstStyle/>
          <a:p>
            <a:pPr algn="ctr"/>
            <a:r>
              <a:rPr lang="en-US" sz="4000" b="1" dirty="0" smtClean="0"/>
              <a:t>Different </a:t>
            </a:r>
            <a:r>
              <a:rPr lang="en-US" sz="4000" b="1" dirty="0" smtClean="0">
                <a:solidFill>
                  <a:schemeClr val="accent2"/>
                </a:solidFill>
                <a:latin typeface="Arial Rounded MT Bold" pitchFamily="34" charset="0"/>
              </a:rPr>
              <a:t>modes: </a:t>
            </a:r>
            <a:r>
              <a:rPr lang="en-US" sz="4000" b="1" dirty="0" smtClean="0"/>
              <a:t>purpose</a:t>
            </a:r>
            <a:endParaRPr lang="en-US" sz="4000" b="1" dirty="0" smtClean="0">
              <a:solidFill>
                <a:schemeClr val="accent2"/>
              </a:solidFill>
              <a:latin typeface="Arial Rounded MT Bold" pitchFamily="34" charset="0"/>
            </a:endParaRPr>
          </a:p>
        </p:txBody>
      </p:sp>
      <p:sp>
        <p:nvSpPr>
          <p:cNvPr id="7" name="Slide Number Placeholder 6"/>
          <p:cNvSpPr>
            <a:spLocks noGrp="1"/>
          </p:cNvSpPr>
          <p:nvPr>
            <p:ph type="sldNum" sz="quarter" idx="12"/>
          </p:nvPr>
        </p:nvSpPr>
        <p:spPr/>
        <p:txBody>
          <a:bodyPr/>
          <a:lstStyle/>
          <a:p>
            <a:fld id="{EB572375-96E0-4DBB-B3D7-B1489209CDB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cse-1</Template>
  <TotalTime>5169</TotalTime>
  <Words>2691</Words>
  <Application>Microsoft Office PowerPoint</Application>
  <PresentationFormat>On-screen Show (4:3)</PresentationFormat>
  <Paragraphs>412</Paragraphs>
  <Slides>23</Slides>
  <Notes>13</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cse-1</vt:lpstr>
      <vt:lpstr>1_Office Theme</vt:lpstr>
      <vt:lpstr>Slide Format - CSE</vt:lpstr>
      <vt:lpstr>File Management</vt:lpstr>
      <vt:lpstr>Objectives</vt:lpstr>
      <vt:lpstr>Console oriented Input/output</vt:lpstr>
      <vt:lpstr>Real-life applications</vt:lpstr>
      <vt:lpstr>File</vt:lpstr>
      <vt:lpstr>Defining and opening file</vt:lpstr>
      <vt:lpstr>Filename</vt:lpstr>
      <vt:lpstr>General format for opening file</vt:lpstr>
      <vt:lpstr>Different modes: purpose</vt:lpstr>
      <vt:lpstr>Additional modes</vt:lpstr>
      <vt:lpstr>Closing a file</vt:lpstr>
      <vt:lpstr>Closing a file</vt:lpstr>
      <vt:lpstr>Input/output operations on files</vt:lpstr>
      <vt:lpstr>getc() and putc()</vt:lpstr>
      <vt:lpstr>Program to read/write using getc/putc</vt:lpstr>
      <vt:lpstr>getw() and putw()</vt:lpstr>
      <vt:lpstr>Using getw(), putw()</vt:lpstr>
      <vt:lpstr>Errors that occur during I/O</vt:lpstr>
      <vt:lpstr> Error while opening file</vt:lpstr>
      <vt:lpstr>Convert a text file to all UPPERCASE</vt:lpstr>
      <vt:lpstr>Copy a file to another file</vt:lpstr>
      <vt:lpstr>Syntax</vt:lpstr>
      <vt:lpstr>Syntax</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Rajesh G</dc:creator>
  <cp:lastModifiedBy>bhargav</cp:lastModifiedBy>
  <cp:revision>179</cp:revision>
  <dcterms:created xsi:type="dcterms:W3CDTF">2009-10-21T04:26:48Z</dcterms:created>
  <dcterms:modified xsi:type="dcterms:W3CDTF">2014-11-14T13:07:54Z</dcterms:modified>
</cp:coreProperties>
</file>