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98" r:id="rId2"/>
    <p:sldId id="404" r:id="rId3"/>
    <p:sldId id="400" r:id="rId4"/>
    <p:sldId id="406" r:id="rId5"/>
    <p:sldId id="402" r:id="rId6"/>
    <p:sldId id="40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146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D82B3-E928-416F-95E7-93EE426CC5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8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D3A4B-A51D-413C-B014-A4E148BC0D8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32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A147A417-F462-4509-94B1-2013D01F21F5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9308-3214-49D8-B73A-1CB450B38DD5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D803-26EC-4BBA-8CC0-4B1276751F93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42A9A6CB-78D4-422B-A3F6-7B8BCF2255C3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5152-E96E-4B41-9484-CF6DF3B7F4C4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A46-1E6E-4009-AE28-5DB24ECB4639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9070-7AE9-41B3-9895-7E8BD9513C49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007-7EF5-484F-AB59-8B9F986D1F64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D50-FB56-48E8-A6DD-06C7D29A5D29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67CB-FE59-4275-836B-BE13F3481CBF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97C-454E-483E-98BC-A207E5D3BCE4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5C203-4F4D-4E8E-90EA-1C88D5F17F91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543800" cy="549992"/>
          </a:xfrm>
        </p:spPr>
        <p:txBody>
          <a:bodyPr>
            <a:noAutofit/>
          </a:bodyPr>
          <a:lstStyle/>
          <a:p>
            <a:r>
              <a:rPr lang="en-US" sz="2800" b="1" dirty="0">
                <a:cs typeface="Arial" charset="0"/>
              </a:rPr>
              <a:t>WAP to check whether a number </a:t>
            </a:r>
            <a:r>
              <a:rPr lang="en-US" sz="2800" b="1" dirty="0" smtClean="0">
                <a:cs typeface="Arial" charset="0"/>
              </a:rPr>
              <a:t>is </a:t>
            </a:r>
            <a:r>
              <a:rPr lang="en-US" sz="2800" b="1" dirty="0">
                <a:cs typeface="Arial" charset="0"/>
              </a:rPr>
              <a:t>even or not</a:t>
            </a:r>
            <a:endParaRPr lang="en-US" sz="2800" b="1" dirty="0"/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cs typeface="Arial" charset="0"/>
              </a:rPr>
              <a:t>  </a:t>
            </a:r>
          </a:p>
          <a:p>
            <a:r>
              <a:rPr lang="en-US" sz="2000" b="1" dirty="0">
                <a:cs typeface="Arial" charset="0"/>
              </a:rPr>
              <a:t>	#include&lt;</a:t>
            </a:r>
            <a:r>
              <a:rPr lang="en-US" sz="2000" b="1" dirty="0" err="1">
                <a:cs typeface="Arial" charset="0"/>
              </a:rPr>
              <a:t>iostream.h</a:t>
            </a:r>
            <a:r>
              <a:rPr lang="en-US" sz="2000" b="1" dirty="0">
                <a:cs typeface="Arial" charset="0"/>
              </a:rPr>
              <a:t>&gt;</a:t>
            </a:r>
          </a:p>
          <a:p>
            <a:r>
              <a:rPr lang="en-US" sz="2000" b="1" dirty="0">
                <a:cs typeface="Arial" charset="0"/>
              </a:rPr>
              <a:t>	#include&lt;</a:t>
            </a:r>
            <a:r>
              <a:rPr lang="en-US" sz="2000" b="1" dirty="0" err="1">
                <a:cs typeface="Arial" charset="0"/>
              </a:rPr>
              <a:t>conio.h</a:t>
            </a:r>
            <a:r>
              <a:rPr lang="en-US" sz="2000" b="1" dirty="0">
                <a:cs typeface="Arial" charset="0"/>
              </a:rPr>
              <a:t>&gt;</a:t>
            </a:r>
          </a:p>
          <a:p>
            <a:r>
              <a:rPr lang="en-US" sz="2000" b="1" dirty="0">
                <a:cs typeface="Arial" charset="0"/>
              </a:rPr>
              <a:t>	void main()</a:t>
            </a:r>
          </a:p>
          <a:p>
            <a:r>
              <a:rPr lang="en-US" sz="2000" b="1" dirty="0">
                <a:cs typeface="Arial" charset="0"/>
              </a:rPr>
              <a:t>	{</a:t>
            </a:r>
          </a:p>
          <a:p>
            <a:r>
              <a:rPr lang="en-US" sz="2000" b="1" dirty="0">
                <a:cs typeface="Arial" charset="0"/>
              </a:rPr>
              <a:t>	 	</a:t>
            </a:r>
            <a:r>
              <a:rPr lang="en-US" sz="2000" b="1" dirty="0" err="1">
                <a:cs typeface="Arial" charset="0"/>
              </a:rPr>
              <a:t>int</a:t>
            </a:r>
            <a:r>
              <a:rPr lang="en-US" sz="2000" b="1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num</a:t>
            </a:r>
            <a:r>
              <a:rPr lang="en-US" sz="2000" b="1" dirty="0">
                <a:cs typeface="Arial" charset="0"/>
              </a:rPr>
              <a:t>;</a:t>
            </a:r>
          </a:p>
          <a:p>
            <a:r>
              <a:rPr lang="en-US" sz="2000" b="1" dirty="0">
                <a:cs typeface="Arial" charset="0"/>
              </a:rPr>
              <a:t>		</a:t>
            </a:r>
            <a:r>
              <a:rPr lang="en-US" sz="2000" b="1" dirty="0" err="1">
                <a:cs typeface="Arial" charset="0"/>
              </a:rPr>
              <a:t>clrscr</a:t>
            </a:r>
            <a:r>
              <a:rPr lang="en-US" sz="2000" b="1" dirty="0">
                <a:cs typeface="Arial" charset="0"/>
              </a:rPr>
              <a:t>();</a:t>
            </a:r>
          </a:p>
          <a:p>
            <a:r>
              <a:rPr lang="en-US" sz="2000" b="1" dirty="0">
                <a:cs typeface="Arial" charset="0"/>
              </a:rPr>
              <a:t>		</a:t>
            </a:r>
            <a:r>
              <a:rPr lang="en-US" sz="2000" b="1" dirty="0" err="1">
                <a:cs typeface="Arial" charset="0"/>
              </a:rPr>
              <a:t>cout</a:t>
            </a:r>
            <a:r>
              <a:rPr lang="en-US" sz="2000" b="1" dirty="0">
                <a:cs typeface="Arial" charset="0"/>
              </a:rPr>
              <a:t>&lt;&lt;"enter a number ";</a:t>
            </a:r>
          </a:p>
          <a:p>
            <a:r>
              <a:rPr lang="en-US" sz="2000" b="1" dirty="0">
                <a:cs typeface="Arial" charset="0"/>
              </a:rPr>
              <a:t>		</a:t>
            </a:r>
            <a:r>
              <a:rPr lang="en-US" sz="2000" b="1" dirty="0" err="1">
                <a:cs typeface="Arial" charset="0"/>
              </a:rPr>
              <a:t>cin</a:t>
            </a:r>
            <a:r>
              <a:rPr lang="en-US" sz="2000" b="1" dirty="0">
                <a:cs typeface="Arial" charset="0"/>
              </a:rPr>
              <a:t>&gt;&gt; </a:t>
            </a:r>
            <a:r>
              <a:rPr lang="en-US" sz="2000" b="1" dirty="0" smtClean="0">
                <a:cs typeface="Arial" charset="0"/>
              </a:rPr>
              <a:t>num;</a:t>
            </a:r>
          </a:p>
          <a:p>
            <a:endParaRPr lang="en-US" sz="2000" b="1" dirty="0" smtClean="0">
              <a:cs typeface="Arial" charset="0"/>
            </a:endParaRPr>
          </a:p>
          <a:p>
            <a:r>
              <a:rPr lang="en-US" sz="2000" b="1" dirty="0" smtClean="0">
                <a:cs typeface="Arial" charset="0"/>
              </a:rPr>
              <a:t>		if ((num % 2) == 0 )</a:t>
            </a:r>
          </a:p>
          <a:p>
            <a:r>
              <a:rPr lang="en-US" sz="2000" b="1" dirty="0" smtClean="0">
                <a:cs typeface="Arial" charset="0"/>
              </a:rPr>
              <a:t>			</a:t>
            </a:r>
            <a:r>
              <a:rPr lang="en-US" sz="2000" b="1" dirty="0" err="1" smtClean="0">
                <a:cs typeface="Arial" charset="0"/>
              </a:rPr>
              <a:t>cout</a:t>
            </a:r>
            <a:r>
              <a:rPr lang="en-US" sz="2000" b="1" dirty="0" smtClean="0">
                <a:cs typeface="Arial" charset="0"/>
              </a:rPr>
              <a:t> &lt;&lt;“ The number is even”;</a:t>
            </a:r>
          </a:p>
          <a:p>
            <a:r>
              <a:rPr lang="en-US" sz="2000" b="1" dirty="0" smtClean="0">
                <a:cs typeface="Arial" charset="0"/>
              </a:rPr>
              <a:t>		else</a:t>
            </a:r>
          </a:p>
          <a:p>
            <a:r>
              <a:rPr lang="en-US" sz="2000" b="1" dirty="0" smtClean="0">
                <a:cs typeface="Arial" charset="0"/>
              </a:rPr>
              <a:t>			</a:t>
            </a:r>
            <a:r>
              <a:rPr lang="en-US" sz="2000" b="1" dirty="0" err="1" smtClean="0">
                <a:cs typeface="Arial" charset="0"/>
              </a:rPr>
              <a:t>cout</a:t>
            </a:r>
            <a:r>
              <a:rPr lang="en-US" sz="2000" b="1" dirty="0" smtClean="0">
                <a:cs typeface="Arial" charset="0"/>
              </a:rPr>
              <a:t>&lt;&lt;“ The number is odd”;  </a:t>
            </a:r>
          </a:p>
          <a:p>
            <a:r>
              <a:rPr lang="en-US" sz="2000" b="1" dirty="0" smtClean="0">
                <a:cs typeface="Arial" charset="0"/>
              </a:rPr>
              <a:t>		</a:t>
            </a:r>
          </a:p>
          <a:p>
            <a:r>
              <a:rPr lang="en-US" sz="2000" b="1" dirty="0" smtClean="0">
                <a:cs typeface="Arial" charset="0"/>
              </a:rPr>
              <a:t>		</a:t>
            </a:r>
            <a:r>
              <a:rPr lang="en-US" sz="2000" b="1" dirty="0" err="1" smtClean="0">
                <a:cs typeface="Arial" charset="0"/>
              </a:rPr>
              <a:t>getch</a:t>
            </a:r>
            <a:r>
              <a:rPr lang="en-US" sz="2000" b="1" dirty="0" smtClean="0">
                <a:cs typeface="Arial" charset="0"/>
              </a:rPr>
              <a:t>();</a:t>
            </a:r>
          </a:p>
          <a:p>
            <a:r>
              <a:rPr lang="en-US" sz="2000" b="1" dirty="0" smtClean="0">
                <a:cs typeface="Arial" charset="0"/>
              </a:rPr>
              <a:t>	}</a:t>
            </a:r>
            <a:endParaRPr lang="en-US" sz="2000" b="1" dirty="0">
              <a:cs typeface="Arial" charset="0"/>
            </a:endParaRPr>
          </a:p>
          <a:p>
            <a:r>
              <a:rPr lang="en-US" sz="2000" b="1" dirty="0">
                <a:cs typeface="Arial" charset="0"/>
              </a:rPr>
              <a:t>		</a:t>
            </a:r>
            <a:r>
              <a:rPr lang="en-US" sz="2000" b="1" dirty="0">
                <a:solidFill>
                  <a:schemeClr val="bg1"/>
                </a:solidFill>
                <a:cs typeface="Arial" charset="0"/>
              </a:rPr>
              <a:t>if </a:t>
            </a:r>
            <a:r>
              <a:rPr lang="en-US" sz="2000" b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cs typeface="Arial" charset="0"/>
              </a:rPr>
              <a:t>Inum</a:t>
            </a:r>
            <a:r>
              <a:rPr lang="en-US" sz="2000" b="1" dirty="0" smtClean="0">
                <a:solidFill>
                  <a:schemeClr val="bg1"/>
                </a:solidFill>
                <a:cs typeface="Arial" charset="0"/>
              </a:rPr>
              <a:t>%</a:t>
            </a:r>
          </a:p>
          <a:p>
            <a:r>
              <a:rPr lang="en-US" sz="2000" b="1" dirty="0" smtClean="0">
                <a:solidFill>
                  <a:schemeClr val="bg1"/>
                </a:solidFill>
                <a:cs typeface="Arial" charset="0"/>
              </a:rPr>
              <a:t>	</a:t>
            </a:r>
            <a:endParaRPr lang="en-US" sz="20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#include 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 </a:t>
            </a:r>
          </a:p>
          <a:p>
            <a:pPr>
              <a:buNone/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conio.h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void main()</a:t>
            </a:r>
          </a:p>
          <a:p>
            <a:pPr>
              <a:buNone/>
            </a:pPr>
            <a:r>
              <a:rPr lang="en-US" sz="2000" b="1" dirty="0" smtClean="0"/>
              <a:t> { 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num; 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&lt;&lt;"Enter a number: \n”;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&gt;&gt; num; </a:t>
            </a:r>
          </a:p>
          <a:p>
            <a:pPr>
              <a:buNone/>
            </a:pPr>
            <a:r>
              <a:rPr lang="en-US" sz="2000" b="1" dirty="0" smtClean="0"/>
              <a:t>	if (num&lt;0) </a:t>
            </a:r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 “ Negative Number”;</a:t>
            </a:r>
          </a:p>
          <a:p>
            <a:pPr>
              <a:buNone/>
            </a:pPr>
            <a:r>
              <a:rPr lang="en-US" sz="2000" b="1" dirty="0" smtClean="0"/>
              <a:t>	else if (num&gt;0)</a:t>
            </a:r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 Positive Number”;</a:t>
            </a:r>
          </a:p>
          <a:p>
            <a:pPr>
              <a:buNone/>
            </a:pPr>
            <a:r>
              <a:rPr lang="en-US" sz="2000" b="1" dirty="0" smtClean="0"/>
              <a:t>	else</a:t>
            </a:r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&lt;&lt;“You entered zero”;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getch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 check whether the given number is zero, positive or negative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143000"/>
            <a:ext cx="38862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if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smtClean="0"/>
              <a:t>(a &gt; b)</a:t>
            </a:r>
          </a:p>
          <a:p>
            <a:pPr marL="0" indent="0">
              <a:buFontTx/>
              <a:buNone/>
              <a:defRPr/>
            </a:pPr>
            <a:r>
              <a:rPr lang="en-US" sz="2200" b="1" dirty="0" smtClean="0"/>
              <a:t>       </a:t>
            </a:r>
            <a:r>
              <a:rPr lang="en-US" sz="2200" b="1" dirty="0" smtClean="0">
                <a:solidFill>
                  <a:srgbClr val="C00000"/>
                </a:solidFill>
              </a:rPr>
              <a:t>if</a:t>
            </a:r>
            <a:r>
              <a:rPr lang="en-US" sz="2200" b="1" dirty="0" smtClean="0"/>
              <a:t> (a &gt; c)</a:t>
            </a:r>
          </a:p>
          <a:p>
            <a:pPr marL="0" indent="0">
              <a:buFontTx/>
              <a:buNone/>
              <a:defRPr/>
            </a:pPr>
            <a:r>
              <a:rPr lang="en-US" sz="2200" b="1" dirty="0" smtClean="0"/>
              <a:t>             </a:t>
            </a:r>
            <a:r>
              <a:rPr lang="en-US" sz="2000" b="1" kern="0" dirty="0" smtClean="0"/>
              <a:t>largest</a:t>
            </a:r>
            <a:r>
              <a:rPr lang="en-US" sz="2200" b="1" dirty="0" smtClean="0">
                <a:solidFill>
                  <a:srgbClr val="003300"/>
                </a:solidFill>
              </a:rPr>
              <a:t> = a;</a:t>
            </a:r>
          </a:p>
          <a:p>
            <a:pPr marL="0" indent="0">
              <a:buFontTx/>
              <a:buNone/>
              <a:defRPr/>
            </a:pPr>
            <a:r>
              <a:rPr lang="en-US" sz="2200" b="1" dirty="0" smtClean="0"/>
              <a:t>       </a:t>
            </a:r>
            <a:r>
              <a:rPr lang="en-US" sz="2200" b="1" dirty="0" smtClean="0">
                <a:solidFill>
                  <a:srgbClr val="C00000"/>
                </a:solidFill>
              </a:rPr>
              <a:t>else</a:t>
            </a:r>
          </a:p>
          <a:p>
            <a:pPr marL="0" indent="0">
              <a:buFontTx/>
              <a:buNone/>
              <a:defRPr/>
            </a:pPr>
            <a:r>
              <a:rPr lang="en-US" sz="2200" b="1" dirty="0" smtClean="0"/>
              <a:t>              </a:t>
            </a:r>
            <a:r>
              <a:rPr lang="en-US" sz="2000" b="1" kern="0" dirty="0" smtClean="0"/>
              <a:t>largest</a:t>
            </a:r>
            <a:r>
              <a:rPr lang="en-US" sz="2200" b="1" dirty="0" smtClean="0">
                <a:solidFill>
                  <a:srgbClr val="003300"/>
                </a:solidFill>
              </a:rPr>
              <a:t> = c;</a:t>
            </a:r>
          </a:p>
          <a:p>
            <a:pPr marL="0" indent="0">
              <a:buFontTx/>
              <a:buNone/>
              <a:defRPr/>
            </a:pPr>
            <a:endParaRPr lang="en-US" sz="2200" b="1" dirty="0" smtClean="0">
              <a:solidFill>
                <a:srgbClr val="0033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else if </a:t>
            </a:r>
            <a:r>
              <a:rPr lang="en-US" sz="2200" b="1" dirty="0" smtClean="0"/>
              <a:t>(b &gt; c)</a:t>
            </a:r>
          </a:p>
          <a:p>
            <a:pPr marL="0" indent="0">
              <a:buFontTx/>
              <a:buNone/>
              <a:defRPr/>
            </a:pPr>
            <a:r>
              <a:rPr lang="en-US" sz="2000" b="1" kern="0" dirty="0" smtClean="0"/>
              <a:t>        largest </a:t>
            </a:r>
            <a:r>
              <a:rPr lang="en-US" sz="2200" b="1" dirty="0" smtClean="0">
                <a:solidFill>
                  <a:srgbClr val="003300"/>
                </a:solidFill>
              </a:rPr>
              <a:t>= b;</a:t>
            </a:r>
          </a:p>
          <a:p>
            <a:pPr marL="0" indent="0">
              <a:buFontTx/>
              <a:buNone/>
              <a:defRPr/>
            </a:pPr>
            <a:endParaRPr lang="en-US" sz="2200" b="1" dirty="0" smtClean="0">
              <a:solidFill>
                <a:srgbClr val="0033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 else</a:t>
            </a:r>
          </a:p>
          <a:p>
            <a:pPr marL="0" indent="0">
              <a:buFontTx/>
              <a:buNone/>
              <a:defRPr/>
            </a:pPr>
            <a:r>
              <a:rPr lang="en-US" sz="2200" b="1" dirty="0" smtClean="0"/>
              <a:t>        </a:t>
            </a:r>
            <a:r>
              <a:rPr lang="en-US" sz="2000" b="1" kern="0" dirty="0" smtClean="0"/>
              <a:t>largest </a:t>
            </a:r>
            <a:r>
              <a:rPr lang="en-US" sz="2200" b="1" dirty="0" smtClean="0">
                <a:solidFill>
                  <a:srgbClr val="003300"/>
                </a:solidFill>
              </a:rPr>
              <a:t>= c;</a:t>
            </a:r>
          </a:p>
          <a:p>
            <a:pPr marL="0" indent="0">
              <a:buFontTx/>
              <a:buNone/>
              <a:defRPr/>
            </a:pPr>
            <a:endParaRPr lang="en-US" sz="2200" b="1" dirty="0" smtClean="0"/>
          </a:p>
          <a:p>
            <a:pPr marL="0" indent="0">
              <a:buFontTx/>
              <a:buNone/>
              <a:defRPr/>
            </a:pPr>
            <a:r>
              <a:rPr lang="en-US" sz="2200" b="1" dirty="0" err="1" smtClean="0"/>
              <a:t>cout</a:t>
            </a:r>
            <a:r>
              <a:rPr lang="en-US" sz="2200" b="1" dirty="0" smtClean="0"/>
              <a:t>&lt;&lt;“Largest is"&lt;&lt; </a:t>
            </a:r>
            <a:r>
              <a:rPr lang="en-US" sz="2000" b="1" kern="0" dirty="0" smtClean="0"/>
              <a:t>largest</a:t>
            </a:r>
            <a:r>
              <a:rPr lang="en-US" sz="2200" b="1" dirty="0" smtClean="0"/>
              <a:t>;</a:t>
            </a:r>
          </a:p>
          <a:p>
            <a:pPr marL="0" indent="0">
              <a:buFontTx/>
              <a:buNone/>
              <a:defRPr/>
            </a:pPr>
            <a:endParaRPr lang="en-US" sz="2200" b="1" dirty="0" smtClean="0"/>
          </a:p>
          <a:p>
            <a:pPr marL="0" indent="0">
              <a:buFontTx/>
              <a:buNone/>
              <a:defRPr/>
            </a:pPr>
            <a:r>
              <a:rPr lang="en-US" sz="2200" b="1" dirty="0" err="1" smtClean="0"/>
              <a:t>getch</a:t>
            </a:r>
            <a:r>
              <a:rPr lang="en-US" sz="2200" b="1" dirty="0" smtClean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200" b="1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/>
              <a:t>Largest among three numbers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95400" y="1143000"/>
            <a:ext cx="3505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#include &lt;</a:t>
            </a:r>
            <a:r>
              <a:rPr lang="en-US" sz="2000" b="1" kern="0" dirty="0" err="1">
                <a:latin typeface="+mn-lt"/>
              </a:rPr>
              <a:t>iostream.h</a:t>
            </a:r>
            <a:r>
              <a:rPr lang="en-US" sz="2000" b="1" kern="0" dirty="0">
                <a:latin typeface="+mn-lt"/>
              </a:rPr>
              <a:t>&gt;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#include &lt;</a:t>
            </a:r>
            <a:r>
              <a:rPr lang="en-US" sz="2000" b="1" kern="0" dirty="0" err="1">
                <a:latin typeface="+mn-lt"/>
              </a:rPr>
              <a:t>conio.h</a:t>
            </a:r>
            <a:r>
              <a:rPr lang="en-US" sz="2000" b="1" kern="0" dirty="0">
                <a:latin typeface="+mn-lt"/>
              </a:rPr>
              <a:t>&gt;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000" b="1" kern="0" dirty="0">
              <a:latin typeface="+mn-lt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void main()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kern="0" dirty="0" smtClean="0">
                <a:latin typeface="+mn-lt"/>
              </a:rPr>
              <a:t>    </a:t>
            </a:r>
            <a:r>
              <a:rPr lang="en-US" sz="2000" b="1" kern="0" dirty="0" err="1" smtClean="0">
                <a:latin typeface="+mn-lt"/>
              </a:rPr>
              <a:t>int</a:t>
            </a:r>
            <a:r>
              <a:rPr lang="en-US" sz="2000" b="1" kern="0" dirty="0" smtClean="0">
                <a:latin typeface="+mn-lt"/>
              </a:rPr>
              <a:t>  </a:t>
            </a:r>
            <a:r>
              <a:rPr lang="en-US" sz="2000" b="1" kern="0" dirty="0">
                <a:latin typeface="+mn-lt"/>
              </a:rPr>
              <a:t>a, b, c, </a:t>
            </a:r>
            <a:r>
              <a:rPr lang="en-US" sz="2000" b="1" kern="0" dirty="0" smtClean="0">
                <a:latin typeface="+mn-lt"/>
              </a:rPr>
              <a:t>largest; </a:t>
            </a:r>
            <a:endParaRPr lang="en-US" sz="2000" b="1" kern="0" dirty="0">
              <a:latin typeface="+mn-lt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000" b="1" kern="0" dirty="0" smtClean="0">
              <a:latin typeface="+mn-lt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kern="0" dirty="0" smtClean="0">
                <a:latin typeface="+mn-lt"/>
              </a:rPr>
              <a:t>     </a:t>
            </a:r>
            <a:r>
              <a:rPr lang="en-US" sz="2000" b="1" kern="0" dirty="0" err="1" smtClean="0">
                <a:latin typeface="+mn-lt"/>
              </a:rPr>
              <a:t>cout</a:t>
            </a:r>
            <a:r>
              <a:rPr lang="en-US" sz="2000" b="1" kern="0" dirty="0">
                <a:latin typeface="+mn-lt"/>
              </a:rPr>
              <a:t>&lt;&lt;"Enter a, b &amp; c\n";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 kern="0" dirty="0" smtClean="0">
                <a:latin typeface="+mn-lt"/>
              </a:rPr>
              <a:t>     </a:t>
            </a:r>
            <a:r>
              <a:rPr lang="en-US" sz="2000" b="1" kern="0" dirty="0" err="1" smtClean="0">
                <a:latin typeface="+mn-lt"/>
              </a:rPr>
              <a:t>cin</a:t>
            </a:r>
            <a:r>
              <a:rPr lang="en-US" sz="2000" b="1" kern="0" dirty="0">
                <a:latin typeface="+mn-lt"/>
              </a:rPr>
              <a:t>&gt;&gt;a&gt;&gt;b&gt;&gt;c</a:t>
            </a:r>
            <a:r>
              <a:rPr lang="en-US" sz="2000" b="1" kern="0" dirty="0" smtClean="0">
                <a:latin typeface="+mn-lt"/>
              </a:rPr>
              <a:t>;</a:t>
            </a:r>
            <a:endParaRPr lang="en-US" sz="2000" b="1" kern="0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8200" y="990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73914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endParaRPr lang="en-US" sz="19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0" hangingPunct="0"/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#include&lt;</a:t>
            </a:r>
            <a:r>
              <a:rPr lang="en-US" sz="1900" b="1" dirty="0" err="1" smtClean="0">
                <a:solidFill>
                  <a:srgbClr val="000000"/>
                </a:solidFill>
                <a:cs typeface="Arial" pitchFamily="34" charset="0"/>
              </a:rPr>
              <a:t>iostream.h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&gt;</a:t>
            </a:r>
          </a:p>
          <a:p>
            <a:pPr eaLnBrk="0" hangingPunct="0"/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#include&lt;</a:t>
            </a:r>
            <a:r>
              <a:rPr lang="en-US" sz="1900" b="1" dirty="0" err="1" smtClean="0">
                <a:solidFill>
                  <a:srgbClr val="000000"/>
                </a:solidFill>
                <a:cs typeface="Arial" pitchFamily="34" charset="0"/>
              </a:rPr>
              <a:t>conio.h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&gt;</a:t>
            </a:r>
            <a:endParaRPr lang="en-US" sz="1900" b="1" dirty="0">
              <a:solidFill>
                <a:srgbClr val="000000"/>
              </a:solidFill>
              <a:cs typeface="Arial" pitchFamily="34" charset="0"/>
            </a:endParaRPr>
          </a:p>
          <a:p>
            <a:pPr eaLnBrk="0" hangingPunct="0"/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</a:rPr>
              <a:t>void </a:t>
            </a:r>
            <a:r>
              <a:rPr lang="en-US" sz="1900" b="1" dirty="0">
                <a:solidFill>
                  <a:srgbClr val="000000"/>
                </a:solidFill>
              </a:rPr>
              <a:t>main</a:t>
            </a:r>
            <a:r>
              <a:rPr lang="en-US" sz="1900" b="1" dirty="0" smtClean="0">
                <a:solidFill>
                  <a:srgbClr val="000000"/>
                </a:solidFill>
              </a:rPr>
              <a:t>()</a:t>
            </a:r>
          </a:p>
          <a:p>
            <a:pPr eaLnBrk="0" hangingPunct="0"/>
            <a:r>
              <a:rPr lang="en-US" sz="1900" b="1" dirty="0" smtClean="0">
                <a:solidFill>
                  <a:srgbClr val="000000"/>
                </a:solidFill>
              </a:rPr>
              <a:t> {	char grade;</a:t>
            </a:r>
          </a:p>
          <a:p>
            <a:pPr eaLnBrk="0" hangingPunct="0"/>
            <a:r>
              <a:rPr lang="en-US" sz="1900" b="1" dirty="0">
                <a:solidFill>
                  <a:srgbClr val="000000"/>
                </a:solidFill>
              </a:rPr>
              <a:t>	</a:t>
            </a:r>
            <a:r>
              <a:rPr lang="en-US" sz="1900" b="1" dirty="0" err="1" smtClean="0">
                <a:solidFill>
                  <a:srgbClr val="000000"/>
                </a:solidFill>
              </a:rPr>
              <a:t>int</a:t>
            </a:r>
            <a:r>
              <a:rPr lang="en-US" sz="1900" b="1" dirty="0" smtClean="0">
                <a:solidFill>
                  <a:srgbClr val="000000"/>
                </a:solidFill>
              </a:rPr>
              <a:t> marks;</a:t>
            </a:r>
          </a:p>
          <a:p>
            <a:pPr eaLnBrk="0" hangingPunct="0"/>
            <a:r>
              <a:rPr lang="en-US" sz="1900" b="1" dirty="0" smtClean="0">
                <a:solidFill>
                  <a:srgbClr val="000000"/>
                </a:solidFill>
              </a:rPr>
              <a:t>	</a:t>
            </a:r>
            <a:r>
              <a:rPr lang="en-US" sz="1900" b="1" dirty="0" err="1" smtClean="0">
                <a:solidFill>
                  <a:srgbClr val="000000"/>
                </a:solidFill>
              </a:rPr>
              <a:t>clrscr</a:t>
            </a:r>
            <a:r>
              <a:rPr lang="en-US" sz="1900" b="1" dirty="0" smtClean="0">
                <a:solidFill>
                  <a:srgbClr val="000000"/>
                </a:solidFill>
              </a:rPr>
              <a:t>();</a:t>
            </a:r>
          </a:p>
          <a:p>
            <a:pPr eaLnBrk="0" hangingPunct="0"/>
            <a:r>
              <a:rPr lang="en-US" sz="1900" b="1" dirty="0">
                <a:solidFill>
                  <a:srgbClr val="000000"/>
                </a:solidFill>
              </a:rPr>
              <a:t>	</a:t>
            </a:r>
            <a:r>
              <a:rPr lang="en-US" sz="1900" b="1" dirty="0" err="1" smtClean="0">
                <a:solidFill>
                  <a:srgbClr val="000000"/>
                </a:solidFill>
              </a:rPr>
              <a:t>cout</a:t>
            </a:r>
            <a:r>
              <a:rPr lang="en-US" sz="1900" b="1" dirty="0">
                <a:solidFill>
                  <a:srgbClr val="000000"/>
                </a:solidFill>
              </a:rPr>
              <a:t>&lt;&lt;"enter marks";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           	</a:t>
            </a:r>
            <a:r>
              <a:rPr lang="en-US" sz="1900" b="1" dirty="0" err="1" smtClean="0">
                <a:solidFill>
                  <a:srgbClr val="000000"/>
                </a:solidFill>
                <a:cs typeface="Arial" pitchFamily="34" charset="0"/>
              </a:rPr>
              <a:t>cin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&gt;&gt; 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marks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if(marks&gt;79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 		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grade 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= 'A';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else if 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(marks&gt;59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	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grade 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= 'B';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else if 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(marks&gt;49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	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grade 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= 'C';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else if 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(marks&gt;39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	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grade 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= 'D';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else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	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grade 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= 'F'; 	</a:t>
            </a:r>
          </a:p>
          <a:p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		</a:t>
            </a:r>
            <a:r>
              <a:rPr lang="en-US" sz="1900" b="1" dirty="0" err="1" smtClean="0">
                <a:solidFill>
                  <a:srgbClr val="000000"/>
                </a:solidFill>
                <a:cs typeface="Arial" pitchFamily="34" charset="0"/>
              </a:rPr>
              <a:t>cout</a:t>
            </a:r>
            <a:r>
              <a:rPr lang="en-US" sz="1900" b="1" dirty="0">
                <a:solidFill>
                  <a:srgbClr val="000000"/>
                </a:solidFill>
                <a:cs typeface="Arial" pitchFamily="34" charset="0"/>
              </a:rPr>
              <a:t>&lt;&lt;"\n grade = 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"&lt;&lt;grade;</a:t>
            </a:r>
          </a:p>
          <a:p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en-US" sz="1900" b="1" dirty="0" err="1" smtClean="0">
                <a:solidFill>
                  <a:srgbClr val="000000"/>
                </a:solidFill>
                <a:cs typeface="Arial" pitchFamily="34" charset="0"/>
              </a:rPr>
              <a:t>getch</a:t>
            </a:r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();  </a:t>
            </a:r>
          </a:p>
          <a:p>
            <a:r>
              <a:rPr lang="en-US" sz="1900" b="1" dirty="0" smtClean="0">
                <a:solidFill>
                  <a:srgbClr val="000000"/>
                </a:solidFill>
                <a:cs typeface="Arial" pitchFamily="34" charset="0"/>
              </a:rPr>
              <a:t>  }</a:t>
            </a:r>
            <a:endParaRPr lang="en-US" sz="19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330886"/>
            <a:ext cx="685800" cy="390589"/>
          </a:xfrm>
        </p:spPr>
        <p:txBody>
          <a:bodyPr/>
          <a:lstStyle/>
          <a:p>
            <a:fld id="{EB572375-96E0-4DBB-B3D7-B1489209CDB4}" type="slidenum">
              <a:rPr lang="en-US" sz="2000" smtClean="0"/>
              <a:pPr/>
              <a:t>4</a:t>
            </a:fld>
            <a:endParaRPr lang="en-US" sz="20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114043"/>
            <a:ext cx="7772400" cy="58834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+mn-lt"/>
                <a:cs typeface="Arial" pitchFamily="34" charset="0"/>
              </a:rPr>
              <a:t>WAP Using else-if ladder to calculate </a:t>
            </a:r>
            <a:r>
              <a:rPr lang="en-US" sz="2000" b="1" dirty="0" smtClean="0">
                <a:latin typeface="+mn-lt"/>
                <a:cs typeface="Arial" pitchFamily="34" charset="0"/>
              </a:rPr>
              <a:t>grade </a:t>
            </a:r>
            <a:r>
              <a:rPr lang="en-US" sz="2000" b="1" dirty="0">
                <a:latin typeface="+mn-lt"/>
                <a:cs typeface="Arial" pitchFamily="34" charset="0"/>
              </a:rPr>
              <a:t>for the marks </a:t>
            </a:r>
            <a:r>
              <a:rPr lang="en-US" sz="2000" b="1" dirty="0">
                <a:latin typeface="+mn-lt"/>
              </a:rPr>
              <a:t>entered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848600" cy="6261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/>
              <a:t>F</a:t>
            </a:r>
            <a:r>
              <a:rPr lang="en-US" sz="2400" b="1" dirty="0" smtClean="0"/>
              <a:t>ind </a:t>
            </a:r>
            <a:r>
              <a:rPr lang="en-US" sz="2400" b="1" dirty="0"/>
              <a:t>the roots of </a:t>
            </a:r>
            <a:r>
              <a:rPr lang="en-US" sz="2400" b="1" dirty="0" smtClean="0"/>
              <a:t>Quadratic equation </a:t>
            </a:r>
            <a:r>
              <a:rPr lang="en-US" sz="2400" b="1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if-else statement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1066800"/>
            <a:ext cx="41148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else 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if (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disc==0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)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{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&lt;&lt;“real &amp; equal 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roots \n”;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root1= root2= -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b / (2*a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);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&lt;&lt;“Roots are”&lt;&lt;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root1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                        &lt;&lt;“\t”&lt;&lt;root2 ;</a:t>
            </a:r>
            <a:endParaRPr lang="en-US" sz="2000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else 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{</a:t>
            </a:r>
            <a:r>
              <a:rPr lang="en-US" sz="2000" b="1" dirty="0" smtClean="0">
                <a:solidFill>
                  <a:srgbClr val="FFFFFF">
                    <a:lumMod val="65000"/>
                  </a:srgb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/*disc &gt; 0*/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&lt;&lt;“real &amp; distinct 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roots\n”; </a:t>
            </a:r>
            <a:endParaRPr lang="en-US" sz="2000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&lt;&lt;“Roots 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are\n”;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root1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=(-b + </a:t>
            </a:r>
            <a:r>
              <a:rPr lang="en-US" sz="2000" b="1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sqrt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(disc))/(2*a);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root2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=(-b – </a:t>
            </a:r>
            <a:r>
              <a:rPr lang="en-US" sz="2000" b="1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sqrt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(disc))/(2*a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);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&lt;&lt;root1&lt;&lt;“and”&lt;&lt;root2;          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</a:t>
            </a:r>
          </a:p>
          <a:p>
            <a:pPr lvl="1" indent="-228600"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getch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(); </a:t>
            </a:r>
          </a:p>
          <a:p>
            <a:pPr lvl="1" indent="-228600">
              <a:lnSpc>
                <a:spcPct val="9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}</a:t>
            </a:r>
            <a:endParaRPr lang="en-US" sz="2000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19200" y="914400"/>
            <a:ext cx="429180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charset="0"/>
              </a:rPr>
              <a:t>#include&lt;</a:t>
            </a:r>
            <a:r>
              <a:rPr lang="en-US" sz="2000" b="1" dirty="0" err="1" smtClean="0">
                <a:cs typeface="Arial" charset="0"/>
              </a:rPr>
              <a:t>iostream.h</a:t>
            </a:r>
            <a:r>
              <a:rPr lang="en-US" sz="2000" b="1" dirty="0" smtClean="0">
                <a:cs typeface="Arial" charset="0"/>
              </a:rPr>
              <a:t>&gt;</a:t>
            </a:r>
          </a:p>
          <a:p>
            <a:r>
              <a:rPr lang="en-US" sz="2000" b="1" dirty="0" smtClean="0">
                <a:cs typeface="Arial" charset="0"/>
              </a:rPr>
              <a:t>#include&lt;</a:t>
            </a:r>
            <a:r>
              <a:rPr lang="en-US" sz="2000" b="1" dirty="0" err="1" smtClean="0">
                <a:cs typeface="Arial" charset="0"/>
              </a:rPr>
              <a:t>conio.h</a:t>
            </a:r>
            <a:r>
              <a:rPr lang="en-US" sz="2000" b="1" dirty="0" smtClean="0">
                <a:cs typeface="Arial" charset="0"/>
              </a:rPr>
              <a:t>&gt;</a:t>
            </a:r>
            <a:endParaRPr lang="en-US" sz="2000" b="1" dirty="0" smtClean="0">
              <a:solidFill>
                <a:srgbClr val="002060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#</a:t>
            </a: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include&lt;</a:t>
            </a:r>
            <a:r>
              <a:rPr lang="en-US" sz="2000" b="1" dirty="0" err="1">
                <a:solidFill>
                  <a:srgbClr val="002060"/>
                </a:solidFill>
                <a:cs typeface="Arial" pitchFamily="34" charset="0"/>
              </a:rPr>
              <a:t>math.h</a:t>
            </a: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void main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{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float 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a,b,c,disc,root1,root2,re,im;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solidFill>
                <a:srgbClr val="002060"/>
              </a:solidFill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 smtClean="0">
                <a:solidFill>
                  <a:srgbClr val="002060"/>
                </a:solidFill>
                <a:cs typeface="Arial" pitchFamily="34" charset="0"/>
              </a:rPr>
              <a:t>cout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&lt;&lt;“Enter value of </a:t>
            </a:r>
            <a:r>
              <a:rPr lang="en-US" sz="2000" dirty="0" err="1" smtClean="0">
                <a:solidFill>
                  <a:srgbClr val="002060"/>
                </a:solidFill>
                <a:cs typeface="Arial" pitchFamily="34" charset="0"/>
              </a:rPr>
              <a:t>a,b,c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\n”;</a:t>
            </a:r>
            <a:endParaRPr lang="en-US" sz="2000" dirty="0">
              <a:solidFill>
                <a:srgbClr val="002060"/>
              </a:solidFill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>
                <a:solidFill>
                  <a:srgbClr val="002060"/>
                </a:solidFill>
                <a:cs typeface="Arial" pitchFamily="34" charset="0"/>
              </a:rPr>
              <a:t>cin</a:t>
            </a: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&gt;&gt;a&gt;&gt;b&gt;&gt;c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endParaRPr lang="en-US" sz="2000" dirty="0">
              <a:solidFill>
                <a:srgbClr val="002060"/>
              </a:solidFill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disc=b*b-4*a*c</a:t>
            </a: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endParaRPr lang="en-US" sz="2000" dirty="0">
              <a:solidFill>
                <a:srgbClr val="002060"/>
              </a:solidFill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if  (</a:t>
            </a: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disc&lt;0</a:t>
            </a: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      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        </a:t>
            </a:r>
            <a:r>
              <a:rPr lang="en-US" sz="2000" dirty="0" err="1" smtClean="0">
                <a:solidFill>
                  <a:srgbClr val="002060"/>
                </a:solidFill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&lt;&lt;“imaginary roots\n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”;	                  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         re</a:t>
            </a: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= - b / (2*a); </a:t>
            </a: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		             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        </a:t>
            </a: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im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= </a:t>
            </a: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sqrt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( -disc)/(2*a);</a:t>
            </a:r>
          </a:p>
          <a:p>
            <a:pPr>
              <a:lnSpc>
                <a:spcPct val="80000"/>
              </a:lnSpc>
            </a:pPr>
            <a:endParaRPr lang="en-US" sz="2000" dirty="0" smtClean="0">
              <a:solidFill>
                <a:srgbClr val="002060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        </a:t>
            </a:r>
            <a:r>
              <a:rPr lang="en-US" sz="2000" dirty="0" err="1" smtClean="0">
                <a:solidFill>
                  <a:srgbClr val="002060"/>
                </a:solidFill>
                <a:cs typeface="Arial" pitchFamily="34" charset="0"/>
              </a:rPr>
              <a:t>cout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&lt;&lt; re &lt;&lt;“+ </a:t>
            </a: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” &lt;&lt; </a:t>
            </a:r>
            <a:r>
              <a:rPr lang="en-US" sz="2000" dirty="0" err="1" smtClean="0">
                <a:solidFill>
                  <a:srgbClr val="002060"/>
                </a:solidFill>
                <a:cs typeface="Arial" pitchFamily="34" charset="0"/>
              </a:rPr>
              <a:t>im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 &lt;&lt;“\n”;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        </a:t>
            </a:r>
            <a:r>
              <a:rPr lang="en-US" sz="2000" dirty="0" err="1" smtClean="0">
                <a:solidFill>
                  <a:srgbClr val="002060"/>
                </a:solidFill>
                <a:cs typeface="Arial" pitchFamily="34" charset="0"/>
              </a:rPr>
              <a:t>cout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&lt;&lt; re &lt;&lt;“-</a:t>
            </a:r>
            <a:r>
              <a:rPr lang="en-US" sz="2000" b="1" dirty="0" err="1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” &lt;&lt; </a:t>
            </a:r>
            <a:r>
              <a:rPr lang="en-US" sz="2000" dirty="0" err="1" smtClean="0">
                <a:solidFill>
                  <a:srgbClr val="002060"/>
                </a:solidFill>
                <a:cs typeface="Arial" pitchFamily="34" charset="0"/>
              </a:rPr>
              <a:t>im</a:t>
            </a:r>
            <a:r>
              <a:rPr lang="en-US" sz="2000" dirty="0" smtClean="0">
                <a:solidFill>
                  <a:srgbClr val="002060"/>
                </a:solidFill>
                <a:cs typeface="Arial" pitchFamily="34" charset="0"/>
              </a:rPr>
              <a:t> &lt;&lt;“\n”;</a:t>
            </a:r>
            <a:endParaRPr lang="en-US" sz="2000" dirty="0">
              <a:solidFill>
                <a:srgbClr val="002060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2060"/>
                </a:solidFill>
                <a:cs typeface="Arial" pitchFamily="34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9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#include 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 </a:t>
            </a:r>
          </a:p>
          <a:p>
            <a:pPr>
              <a:buNone/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conio.h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void main()</a:t>
            </a:r>
          </a:p>
          <a:p>
            <a:pPr>
              <a:buNone/>
            </a:pPr>
            <a:r>
              <a:rPr lang="en-US" sz="2000" b="1" dirty="0" smtClean="0"/>
              <a:t> { 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n1,n2,n3,small;</a:t>
            </a:r>
            <a:br>
              <a:rPr lang="en-US" sz="2000" dirty="0" smtClean="0"/>
            </a:br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&lt;&lt;"Enter three numbers”;</a:t>
            </a:r>
            <a:br>
              <a:rPr lang="en-US" sz="2000" dirty="0" smtClean="0"/>
            </a:br>
            <a:r>
              <a:rPr lang="en-US" sz="2000" dirty="0" err="1" smtClean="0"/>
              <a:t>cin</a:t>
            </a:r>
            <a:r>
              <a:rPr lang="en-US" sz="2000" dirty="0" smtClean="0"/>
              <a:t>&gt;&gt;n1&gt;&gt;n2&gt;&gt;n3;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small=n1&lt;n2 ?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(n1&lt;n3?n1:n3)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en-US" sz="2000" b="1" dirty="0" smtClean="0">
                <a:solidFill>
                  <a:srgbClr val="000099"/>
                </a:solidFill>
              </a:rPr>
              <a:t>(n2&lt;n3?n2:n3)</a:t>
            </a:r>
            <a:r>
              <a:rPr lang="en-US" sz="2000" b="1" dirty="0" smtClean="0"/>
              <a:t>;</a:t>
            </a:r>
            <a:br>
              <a:rPr lang="en-US" sz="2000" b="1" dirty="0" smtClean="0"/>
            </a:b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&lt;&lt;"smallest number is:” &lt;&lt;small;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Smallest among three numbers using conditional operator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3935</TotalTime>
  <Words>344</Words>
  <Application>Microsoft Office PowerPoint</Application>
  <PresentationFormat>On-screen Show (4:3)</PresentationFormat>
  <Paragraphs>149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Slide Format - CSE</vt:lpstr>
      <vt:lpstr>WAP to check whether a number is even or not</vt:lpstr>
      <vt:lpstr>To check whether the given number is zero, positive or negative</vt:lpstr>
      <vt:lpstr>Largest among three numbers</vt:lpstr>
      <vt:lpstr>WAP Using else-if ladder to calculate grade for the marks entered</vt:lpstr>
      <vt:lpstr>Find the roots of Quadratic equation using if-else statement </vt:lpstr>
      <vt:lpstr>Smallest among three numbers using conditional operator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733</cp:revision>
  <dcterms:created xsi:type="dcterms:W3CDTF">2013-04-02T09:06:53Z</dcterms:created>
  <dcterms:modified xsi:type="dcterms:W3CDTF">2014-09-08T08:44:44Z</dcterms:modified>
</cp:coreProperties>
</file>