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2" r:id="rId1"/>
    <p:sldMasterId id="2147483854" r:id="rId2"/>
    <p:sldMasterId id="2147483866" r:id="rId3"/>
  </p:sldMasterIdLst>
  <p:notesMasterIdLst>
    <p:notesMasterId r:id="rId31"/>
  </p:notesMasterIdLst>
  <p:sldIdLst>
    <p:sldId id="314" r:id="rId4"/>
    <p:sldId id="285" r:id="rId5"/>
    <p:sldId id="321" r:id="rId6"/>
    <p:sldId id="322" r:id="rId7"/>
    <p:sldId id="323" r:id="rId8"/>
    <p:sldId id="324" r:id="rId9"/>
    <p:sldId id="325" r:id="rId10"/>
    <p:sldId id="304" r:id="rId11"/>
    <p:sldId id="305" r:id="rId12"/>
    <p:sldId id="306" r:id="rId13"/>
    <p:sldId id="307" r:id="rId14"/>
    <p:sldId id="308" r:id="rId15"/>
    <p:sldId id="309" r:id="rId16"/>
    <p:sldId id="310" r:id="rId17"/>
    <p:sldId id="330" r:id="rId18"/>
    <p:sldId id="303" r:id="rId19"/>
    <p:sldId id="326" r:id="rId20"/>
    <p:sldId id="327" r:id="rId21"/>
    <p:sldId id="328" r:id="rId22"/>
    <p:sldId id="331" r:id="rId23"/>
    <p:sldId id="298" r:id="rId24"/>
    <p:sldId id="299" r:id="rId25"/>
    <p:sldId id="301" r:id="rId26"/>
    <p:sldId id="300" r:id="rId27"/>
    <p:sldId id="319" r:id="rId28"/>
    <p:sldId id="316" r:id="rId29"/>
    <p:sldId id="31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0066"/>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9" autoAdjust="0"/>
    <p:restoredTop sz="75385" autoAdjust="0"/>
  </p:normalViewPr>
  <p:slideViewPr>
    <p:cSldViewPr>
      <p:cViewPr varScale="1">
        <p:scale>
          <a:sx n="50" d="100"/>
          <a:sy n="50" d="100"/>
        </p:scale>
        <p:origin x="-1195"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3E168CB-47EE-405A-9706-25BF18644402}" type="slidenum">
              <a:rPr lang="en-US"/>
              <a:pPr>
                <a:defRPr/>
              </a:pPr>
              <a:t>‹#›</a:t>
            </a:fld>
            <a:endParaRPr lang="en-US"/>
          </a:p>
        </p:txBody>
      </p:sp>
    </p:spTree>
    <p:extLst>
      <p:ext uri="{BB962C8B-B14F-4D97-AF65-F5344CB8AC3E}">
        <p14:creationId xmlns="" xmlns:p14="http://schemas.microsoft.com/office/powerpoint/2010/main" val="4161543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Data" TargetMode="External"/><Relationship Id="rId3" Type="http://schemas.openxmlformats.org/officeDocument/2006/relationships/hyperlink" Target="http://en.wikipedia.org/wiki/Array_data_structure" TargetMode="External"/><Relationship Id="rId7" Type="http://schemas.openxmlformats.org/officeDocument/2006/relationships/hyperlink" Target="http://en.wikipedia.org/wiki/Data_typ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Lookup_table" TargetMode="External"/><Relationship Id="rId5" Type="http://schemas.openxmlformats.org/officeDocument/2006/relationships/hyperlink" Target="http://en.wikipedia.org/wiki/Static_and_dynamic_data_structures" TargetMode="External"/><Relationship Id="rId4" Type="http://schemas.openxmlformats.org/officeDocument/2006/relationships/hyperlink" Target="http://en.wikipedia.org/wiki/Computer_scienc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7E0B8AB-0363-4C0F-B3C1-0A01B8C3BBD0}" type="slidenum">
              <a:rPr lang="en-US" smtClean="0"/>
              <a:pPr/>
              <a:t>4</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Arial" charset="0"/>
                <a:ea typeface="+mn-ea"/>
                <a:cs typeface="+mn-cs"/>
              </a:rPr>
              <a:t>The aim of sorting algorithms is to put unordered information in an ordered form. There are many sorting algorithms, such as: -  Selection Sort -  Bubble Sort -  Insertion Sort -  Merge Sort and -  Quick Sort. The first three are the foundations for faster and more efficient algorithms.</a:t>
            </a:r>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21</a:t>
            </a:fld>
            <a:endParaRPr lang="en-US"/>
          </a:p>
        </p:txBody>
      </p:sp>
    </p:spTree>
    <p:extLst>
      <p:ext uri="{BB962C8B-B14F-4D97-AF65-F5344CB8AC3E}">
        <p14:creationId xmlns="" xmlns:p14="http://schemas.microsoft.com/office/powerpoint/2010/main" val="176286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1" i="0" u="none" strike="noStrike" kern="1200" baseline="0" dirty="0" smtClean="0">
              <a:solidFill>
                <a:schemeClr val="tx1"/>
              </a:solidFill>
              <a:latin typeface="Arial" charset="0"/>
              <a:ea typeface="+mn-ea"/>
              <a:cs typeface="+mn-cs"/>
            </a:endParaRPr>
          </a:p>
          <a:p>
            <a:pPr marL="0" indent="0">
              <a:buFont typeface="Arial" pitchFamily="34" charset="0"/>
              <a:buNone/>
            </a:pPr>
            <a:r>
              <a:rPr lang="en-US" sz="1200" b="1" i="0" u="none" strike="noStrike" kern="1200" baseline="0" dirty="0" smtClean="0">
                <a:solidFill>
                  <a:schemeClr val="tx1"/>
                </a:solidFill>
                <a:latin typeface="Arial" charset="0"/>
                <a:ea typeface="+mn-ea"/>
                <a:cs typeface="+mn-cs"/>
              </a:rPr>
              <a:t>Selection Sort:  </a:t>
            </a:r>
          </a:p>
          <a:p>
            <a:pPr marL="171450" indent="-171450">
              <a:buFont typeface="Arial" pitchFamily="34" charset="0"/>
              <a:buChar char="•"/>
            </a:pPr>
            <a:r>
              <a:rPr lang="en-US" sz="1200" b="1" i="0" u="none" strike="noStrike" kern="1200" baseline="0" dirty="0" smtClean="0">
                <a:solidFill>
                  <a:schemeClr val="tx1"/>
                </a:solidFill>
                <a:latin typeface="Arial" charset="0"/>
                <a:ea typeface="+mn-ea"/>
                <a:cs typeface="+mn-cs"/>
              </a:rPr>
              <a:t> </a:t>
            </a:r>
            <a:r>
              <a:rPr lang="en-IN" sz="1200" b="0" i="0" u="none" strike="noStrike" kern="1200" baseline="0" dirty="0" smtClean="0">
                <a:solidFill>
                  <a:schemeClr val="tx1"/>
                </a:solidFill>
                <a:latin typeface="Arial" charset="0"/>
                <a:ea typeface="+mn-ea"/>
                <a:cs typeface="+mn-cs"/>
              </a:rPr>
              <a:t>We find the smallest element from the unsorted </a:t>
            </a:r>
            <a:r>
              <a:rPr lang="en-IN" sz="1200" b="0" i="0" u="none" strike="noStrike" kern="1200" baseline="0" dirty="0" err="1" smtClean="0">
                <a:solidFill>
                  <a:schemeClr val="tx1"/>
                </a:solidFill>
                <a:latin typeface="Arial" charset="0"/>
                <a:ea typeface="+mn-ea"/>
                <a:cs typeface="+mn-cs"/>
              </a:rPr>
              <a:t>sublist</a:t>
            </a:r>
            <a:r>
              <a:rPr lang="en-IN" sz="1200" b="0" i="0" u="none" strike="noStrike" kern="1200" baseline="0" dirty="0" smtClean="0">
                <a:solidFill>
                  <a:schemeClr val="tx1"/>
                </a:solidFill>
                <a:latin typeface="Arial" charset="0"/>
                <a:ea typeface="+mn-ea"/>
                <a:cs typeface="+mn-cs"/>
              </a:rPr>
              <a:t> and swap it with the element at the beginning of the unsorted data. </a:t>
            </a:r>
          </a:p>
          <a:p>
            <a:pPr marL="171450" indent="-171450">
              <a:buFont typeface="Arial" pitchFamily="34" charset="0"/>
              <a:buChar char="•"/>
            </a:pPr>
            <a:r>
              <a:rPr lang="en-IN" sz="1200" b="0" i="0" u="none" strike="noStrike" kern="1200" baseline="0" dirty="0" smtClean="0">
                <a:solidFill>
                  <a:schemeClr val="tx1"/>
                </a:solidFill>
                <a:latin typeface="Arial" charset="0"/>
                <a:ea typeface="+mn-ea"/>
                <a:cs typeface="+mn-cs"/>
              </a:rPr>
              <a:t>After each selection and swapping, the imaginary wall between the two </a:t>
            </a:r>
            <a:r>
              <a:rPr lang="en-IN" sz="1200" b="0" i="0" u="none" strike="noStrike" kern="1200" baseline="0" dirty="0" err="1" smtClean="0">
                <a:solidFill>
                  <a:schemeClr val="tx1"/>
                </a:solidFill>
                <a:latin typeface="Arial" charset="0"/>
                <a:ea typeface="+mn-ea"/>
                <a:cs typeface="+mn-cs"/>
              </a:rPr>
              <a:t>sublists</a:t>
            </a:r>
            <a:r>
              <a:rPr lang="en-IN" sz="1200" b="0" i="0" u="none" strike="noStrike" kern="1200" baseline="0" dirty="0" smtClean="0">
                <a:solidFill>
                  <a:schemeClr val="tx1"/>
                </a:solidFill>
                <a:latin typeface="Arial" charset="0"/>
                <a:ea typeface="+mn-ea"/>
                <a:cs typeface="+mn-cs"/>
              </a:rPr>
              <a:t> move one element ahead, increasing the number of sorted elements and decreasing the number of unsorted ones.  </a:t>
            </a:r>
          </a:p>
          <a:p>
            <a:pPr marL="171450" indent="-171450">
              <a:buFont typeface="Arial" pitchFamily="34" charset="0"/>
              <a:buChar char="•"/>
            </a:pPr>
            <a:r>
              <a:rPr lang="en-IN" sz="1200" b="0" i="0" u="none" strike="noStrike" kern="1200" baseline="0" dirty="0" smtClean="0">
                <a:solidFill>
                  <a:schemeClr val="tx1"/>
                </a:solidFill>
                <a:latin typeface="Arial" charset="0"/>
                <a:ea typeface="+mn-ea"/>
                <a:cs typeface="+mn-cs"/>
              </a:rPr>
              <a:t>Each time we move one element from the unsorted </a:t>
            </a:r>
            <a:r>
              <a:rPr lang="en-IN" sz="1200" b="0" i="0" u="none" strike="noStrike" kern="1200" baseline="0" dirty="0" err="1" smtClean="0">
                <a:solidFill>
                  <a:schemeClr val="tx1"/>
                </a:solidFill>
                <a:latin typeface="Arial" charset="0"/>
                <a:ea typeface="+mn-ea"/>
                <a:cs typeface="+mn-cs"/>
              </a:rPr>
              <a:t>sublist</a:t>
            </a:r>
            <a:r>
              <a:rPr lang="en-IN" sz="1200" b="0" i="0" u="none" strike="noStrike" kern="1200" baseline="0" dirty="0" smtClean="0">
                <a:solidFill>
                  <a:schemeClr val="tx1"/>
                </a:solidFill>
                <a:latin typeface="Arial" charset="0"/>
                <a:ea typeface="+mn-ea"/>
                <a:cs typeface="+mn-cs"/>
              </a:rPr>
              <a:t> to the sorted </a:t>
            </a:r>
            <a:r>
              <a:rPr lang="en-IN" sz="1200" b="0" i="0" u="none" strike="noStrike" kern="1200" baseline="0" dirty="0" err="1" smtClean="0">
                <a:solidFill>
                  <a:schemeClr val="tx1"/>
                </a:solidFill>
                <a:latin typeface="Arial" charset="0"/>
                <a:ea typeface="+mn-ea"/>
                <a:cs typeface="+mn-cs"/>
              </a:rPr>
              <a:t>sublist</a:t>
            </a:r>
            <a:r>
              <a:rPr lang="en-IN" sz="1200" b="0" i="0" u="none" strike="noStrike" kern="1200" baseline="0" dirty="0" smtClean="0">
                <a:solidFill>
                  <a:schemeClr val="tx1"/>
                </a:solidFill>
                <a:latin typeface="Arial" charset="0"/>
                <a:ea typeface="+mn-ea"/>
                <a:cs typeface="+mn-cs"/>
              </a:rPr>
              <a:t>, we say that we have completed a sort pass.</a:t>
            </a:r>
          </a:p>
          <a:p>
            <a:pPr marL="171450" indent="-171450">
              <a:buFont typeface="Arial" pitchFamily="34" charset="0"/>
              <a:buChar char="•"/>
            </a:pPr>
            <a:r>
              <a:rPr lang="en-IN" sz="1200" b="0" i="0" u="none" strike="noStrike" kern="1200" baseline="0" dirty="0" smtClean="0">
                <a:solidFill>
                  <a:schemeClr val="tx1"/>
                </a:solidFill>
                <a:latin typeface="Arial" charset="0"/>
                <a:ea typeface="+mn-ea"/>
                <a:cs typeface="+mn-cs"/>
              </a:rPr>
              <a:t>A list of </a:t>
            </a:r>
            <a:r>
              <a:rPr lang="en-IN" sz="1200" b="0" i="1" u="none" strike="noStrike" kern="1200" baseline="0" dirty="0" smtClean="0">
                <a:solidFill>
                  <a:schemeClr val="tx1"/>
                </a:solidFill>
                <a:latin typeface="Arial" charset="0"/>
                <a:ea typeface="+mn-ea"/>
                <a:cs typeface="+mn-cs"/>
              </a:rPr>
              <a:t>n </a:t>
            </a:r>
            <a:r>
              <a:rPr lang="en-IN" sz="1200" b="0" i="0" u="none" strike="noStrike" kern="1200" baseline="0" dirty="0" smtClean="0">
                <a:solidFill>
                  <a:schemeClr val="tx1"/>
                </a:solidFill>
                <a:latin typeface="Arial" charset="0"/>
                <a:ea typeface="+mn-ea"/>
                <a:cs typeface="+mn-cs"/>
              </a:rPr>
              <a:t>elements requires </a:t>
            </a:r>
            <a:r>
              <a:rPr lang="en-IN" sz="1200" b="0" i="1" u="none" strike="noStrike" kern="1200" baseline="0" dirty="0" smtClean="0">
                <a:solidFill>
                  <a:schemeClr val="tx1"/>
                </a:solidFill>
                <a:latin typeface="Arial" charset="0"/>
                <a:ea typeface="+mn-ea"/>
                <a:cs typeface="+mn-cs"/>
              </a:rPr>
              <a:t>n-1 </a:t>
            </a:r>
            <a:r>
              <a:rPr lang="en-IN" sz="1200" b="0" i="0" u="none" strike="noStrike" kern="1200" baseline="0" dirty="0" smtClean="0">
                <a:solidFill>
                  <a:schemeClr val="tx1"/>
                </a:solidFill>
                <a:latin typeface="Arial" charset="0"/>
                <a:ea typeface="+mn-ea"/>
                <a:cs typeface="+mn-cs"/>
              </a:rPr>
              <a:t>passes to completely rearrange the data.</a:t>
            </a:r>
            <a:endParaRPr lang="en-IN" b="1" dirty="0" smtClean="0"/>
          </a:p>
          <a:p>
            <a:endParaRPr lang="en-IN" dirty="0"/>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25</a:t>
            </a:fld>
            <a:endParaRPr lang="en-US"/>
          </a:p>
        </p:txBody>
      </p:sp>
    </p:spTree>
    <p:extLst>
      <p:ext uri="{BB962C8B-B14F-4D97-AF65-F5344CB8AC3E}">
        <p14:creationId xmlns="" xmlns:p14="http://schemas.microsoft.com/office/powerpoint/2010/main" val="111019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02048C-265D-4899-B063-74207FF3350C}" type="slidenum">
              <a:rPr lang="en-US" smtClean="0"/>
              <a:pPr/>
              <a:t>5</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93C98F-5A07-4A89-82FE-FF87FC217346}"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1601A8A-B2F6-45D4-8767-344689B1AA63}" type="slidenum">
              <a:rPr lang="en-US" smtClean="0"/>
              <a:pPr/>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Binary Search: </a:t>
            </a:r>
          </a:p>
          <a:p>
            <a:r>
              <a:rPr lang="en-IN" dirty="0" smtClean="0"/>
              <a:t>Binary search relies on a divide and conquer strategy to find a value within an already-sorted collection. Binary search requires a sorted collection. This means the collection must either be sorted before searching, or inserts/updates must be smart. Also, binary searching can only be applied to a collection that allows random access . The only time binary searching doesn't make sense is when the collection is being frequently updated, since re-sorting will be required.</a:t>
            </a:r>
            <a:endParaRPr lang="en-IN" dirty="0"/>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8</a:t>
            </a:fld>
            <a:endParaRPr lang="en-US"/>
          </a:p>
        </p:txBody>
      </p:sp>
    </p:spTree>
    <p:extLst>
      <p:ext uri="{BB962C8B-B14F-4D97-AF65-F5344CB8AC3E}">
        <p14:creationId xmlns="" xmlns:p14="http://schemas.microsoft.com/office/powerpoint/2010/main" val="252211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a:t>
            </a:r>
            <a:r>
              <a:rPr lang="en-IN" b="1" dirty="0" smtClean="0"/>
              <a:t>linear search </a:t>
            </a:r>
            <a:r>
              <a:rPr lang="en-IN" dirty="0" smtClean="0"/>
              <a:t>is the most basic of search algorithm you can have. A linear search sequentially moves through your collection (or data structure) looking for a matching value Linear searches don't require the collection to be sorted.</a:t>
            </a:r>
          </a:p>
          <a:p>
            <a:endParaRPr lang="en-US" dirty="0" smtClean="0"/>
          </a:p>
          <a:p>
            <a:r>
              <a:rPr lang="en-IN" dirty="0" smtClean="0"/>
              <a:t>Searching is an important function in computer science. Many advanced algorithms and data structures have been devised for the sole purpose of making searches more efficient. And as the data sets become larger and larger, good search algorithms will become more important. At one point in the history of computing, sequential search was sufficient. But that quickly changed as the value of computers became apparent. </a:t>
            </a:r>
            <a:br>
              <a:rPr lang="en-IN" dirty="0" smtClean="0"/>
            </a:br>
            <a:r>
              <a:rPr lang="en-IN" dirty="0" smtClean="0"/>
              <a:t/>
            </a:r>
            <a:br>
              <a:rPr lang="en-IN" dirty="0" smtClean="0"/>
            </a:br>
            <a:r>
              <a:rPr lang="en-IN" dirty="0" smtClean="0"/>
              <a:t>Linear search has many interesting properties in its own right, but is also a basis for all other search algorithms. </a:t>
            </a:r>
            <a:br>
              <a:rPr lang="en-IN" dirty="0" smtClean="0"/>
            </a:br>
            <a:r>
              <a:rPr lang="en-IN" dirty="0" smtClean="0"/>
              <a:t>Binary search is the next logical step in searching. By dividing the working data set in half with each comparison.</a:t>
            </a:r>
            <a:endParaRPr lang="en-IN" dirty="0"/>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16</a:t>
            </a:fld>
            <a:endParaRPr lang="en-US"/>
          </a:p>
        </p:txBody>
      </p:sp>
    </p:spTree>
    <p:extLst>
      <p:ext uri="{BB962C8B-B14F-4D97-AF65-F5344CB8AC3E}">
        <p14:creationId xmlns="" xmlns:p14="http://schemas.microsoft.com/office/powerpoint/2010/main" val="80320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9BB0AC6-7FB9-4A26-ABFF-1D86FD938C37}" type="slidenum">
              <a:rPr lang="en-US" smtClean="0"/>
              <a:pPr/>
              <a:t>17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A </a:t>
            </a:r>
            <a:r>
              <a:rPr lang="en-US" b="1" dirty="0" smtClean="0"/>
              <a:t>sorted array</a:t>
            </a:r>
            <a:r>
              <a:rPr lang="en-US" dirty="0" smtClean="0"/>
              <a:t> is an </a:t>
            </a:r>
            <a:r>
              <a:rPr lang="en-US" dirty="0" smtClean="0">
                <a:hlinkClick r:id="rId3" tooltip="Array data structure"/>
              </a:rPr>
              <a:t>array data structure</a:t>
            </a:r>
            <a:r>
              <a:rPr lang="en-US" dirty="0" smtClean="0"/>
              <a:t> in which each element is sorted in numerical, alphabetical, or some other order, and placed at equally spaced addresses in computer memory. It is typically used in </a:t>
            </a:r>
            <a:r>
              <a:rPr lang="en-US" dirty="0" smtClean="0">
                <a:hlinkClick r:id="rId4" tooltip="Computer science"/>
              </a:rPr>
              <a:t>computer science</a:t>
            </a:r>
            <a:r>
              <a:rPr lang="en-US" dirty="0" smtClean="0"/>
              <a:t> to implement </a:t>
            </a:r>
            <a:r>
              <a:rPr lang="en-US" dirty="0" smtClean="0">
                <a:hlinkClick r:id="rId5" tooltip="Static and dynamic data structures"/>
              </a:rPr>
              <a:t>static</a:t>
            </a:r>
            <a:r>
              <a:rPr lang="en-US" dirty="0" smtClean="0"/>
              <a:t> </a:t>
            </a:r>
            <a:r>
              <a:rPr lang="en-US" dirty="0" smtClean="0">
                <a:hlinkClick r:id="rId6" tooltip="Lookup table"/>
              </a:rPr>
              <a:t>lookup tables</a:t>
            </a:r>
            <a:r>
              <a:rPr lang="en-US" dirty="0" smtClean="0"/>
              <a:t> to hold multiple values which have the same </a:t>
            </a:r>
            <a:r>
              <a:rPr lang="en-US" dirty="0" smtClean="0">
                <a:hlinkClick r:id="rId7" tooltip="Data type"/>
              </a:rPr>
              <a:t>data type</a:t>
            </a:r>
            <a:r>
              <a:rPr lang="en-US" dirty="0" smtClean="0"/>
              <a:t>. Sorting an array is useful in organizing </a:t>
            </a:r>
            <a:r>
              <a:rPr lang="en-US" dirty="0" smtClean="0">
                <a:hlinkClick r:id="rId8" tooltip="Data"/>
              </a:rPr>
              <a:t>data</a:t>
            </a:r>
            <a:r>
              <a:rPr lang="en-US" dirty="0" smtClean="0"/>
              <a:t> in ordered form and recovering them rapidly.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2673070-7287-497D-9E0C-0DAE8705A349}" type="slidenum">
              <a:rPr lang="en-US" smtClean="0"/>
              <a:pPr/>
              <a:t>18</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36EC845-527A-4B9A-845D-6CA27781BD3B}" type="slidenum">
              <a:rPr lang="en-US" smtClean="0"/>
              <a:pPr/>
              <a:t>19</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133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79154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40734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42948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9007840E-5400-4AFE-B00B-20B530908B6A}" type="datetime1">
              <a:rPr lang="en-US" smtClean="0"/>
              <a:pPr/>
              <a:t>23-Sep-14</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IN" smtClean="0"/>
              <a:t>CSE 101/102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8" name="Rectangle 7"/>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16487384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A0B2E74C-5859-4BE9-A867-C85A84048BAE}" type="datetime1">
              <a:rPr lang="en-US" smtClean="0"/>
              <a:pPr/>
              <a:t>23-Sep-14</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IN" smtClean="0"/>
              <a:t>CSE 101/102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20407348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37B17-2580-48D4-AB07-C0ED10441018}" type="datetime1">
              <a:rPr lang="en-US" smtClean="0"/>
              <a:pPr/>
              <a:t>23-Sep-14</a:t>
            </a:fld>
            <a:endParaRPr lang="en-US"/>
          </a:p>
        </p:txBody>
      </p:sp>
      <p:sp>
        <p:nvSpPr>
          <p:cNvPr id="5" name="Footer Placeholder 4"/>
          <p:cNvSpPr>
            <a:spLocks noGrp="1"/>
          </p:cNvSpPr>
          <p:nvPr>
            <p:ph type="ftr" sz="quarter" idx="11"/>
          </p:nvPr>
        </p:nvSpPr>
        <p:spPr/>
        <p:txBody>
          <a:bodyPr/>
          <a:lstStyle/>
          <a:p>
            <a:r>
              <a:rPr lang="en-IN"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22430087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388D1B-9AC8-4BA6-91F8-3E55C664808F}" type="datetime1">
              <a:rPr lang="en-US" smtClean="0"/>
              <a:pPr/>
              <a:t>23-Sep-14</a:t>
            </a:fld>
            <a:endParaRPr lang="en-US"/>
          </a:p>
        </p:txBody>
      </p:sp>
      <p:sp>
        <p:nvSpPr>
          <p:cNvPr id="6" name="Footer Placeholder 5"/>
          <p:cNvSpPr>
            <a:spLocks noGrp="1"/>
          </p:cNvSpPr>
          <p:nvPr>
            <p:ph type="ftr" sz="quarter" idx="11"/>
          </p:nvPr>
        </p:nvSpPr>
        <p:spPr/>
        <p:txBody>
          <a:bodyPr/>
          <a:lstStyle/>
          <a:p>
            <a:r>
              <a:rPr lang="en-IN"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3965485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CC6E2A-8F4B-44ED-8758-064BC8F2462D}" type="datetime1">
              <a:rPr lang="en-US" smtClean="0"/>
              <a:pPr/>
              <a:t>23-Sep-14</a:t>
            </a:fld>
            <a:endParaRPr lang="en-US"/>
          </a:p>
        </p:txBody>
      </p:sp>
      <p:sp>
        <p:nvSpPr>
          <p:cNvPr id="8" name="Footer Placeholder 7"/>
          <p:cNvSpPr>
            <a:spLocks noGrp="1"/>
          </p:cNvSpPr>
          <p:nvPr>
            <p:ph type="ftr" sz="quarter" idx="11"/>
          </p:nvPr>
        </p:nvSpPr>
        <p:spPr/>
        <p:txBody>
          <a:bodyPr/>
          <a:lstStyle/>
          <a:p>
            <a:r>
              <a:rPr lang="en-IN" smtClean="0"/>
              <a:t>CSE 101/102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334330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0B9F36-9998-4292-A732-7A502C84D3EB}" type="datetime1">
              <a:rPr lang="en-US" smtClean="0"/>
              <a:pPr/>
              <a:t>23-Sep-14</a:t>
            </a:fld>
            <a:endParaRPr lang="en-US"/>
          </a:p>
        </p:txBody>
      </p:sp>
      <p:sp>
        <p:nvSpPr>
          <p:cNvPr id="4" name="Footer Placeholder 3"/>
          <p:cNvSpPr>
            <a:spLocks noGrp="1"/>
          </p:cNvSpPr>
          <p:nvPr>
            <p:ph type="ftr" sz="quarter" idx="11"/>
          </p:nvPr>
        </p:nvSpPr>
        <p:spPr/>
        <p:txBody>
          <a:bodyPr/>
          <a:lstStyle/>
          <a:p>
            <a:r>
              <a:rPr lang="en-IN" smtClean="0"/>
              <a:t>CSE 101/102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1248850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93DDC-0F89-46D3-8453-98955D4E0920}" type="datetime1">
              <a:rPr lang="en-US" smtClean="0"/>
              <a:pPr/>
              <a:t>23-Sep-14</a:t>
            </a:fld>
            <a:endParaRPr lang="en-US"/>
          </a:p>
        </p:txBody>
      </p:sp>
      <p:sp>
        <p:nvSpPr>
          <p:cNvPr id="3" name="Footer Placeholder 2"/>
          <p:cNvSpPr>
            <a:spLocks noGrp="1"/>
          </p:cNvSpPr>
          <p:nvPr>
            <p:ph type="ftr" sz="quarter" idx="11"/>
          </p:nvPr>
        </p:nvSpPr>
        <p:spPr/>
        <p:txBody>
          <a:bodyPr/>
          <a:lstStyle/>
          <a:p>
            <a:r>
              <a:rPr lang="en-IN" smtClean="0"/>
              <a:t>CSE 101/102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426172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D2907-1924-4369-8957-CC2F9F76691E}" type="datetime1">
              <a:rPr lang="en-US" smtClean="0"/>
              <a:pPr/>
              <a:t>23-Sep-14</a:t>
            </a:fld>
            <a:endParaRPr lang="en-US"/>
          </a:p>
        </p:txBody>
      </p:sp>
      <p:sp>
        <p:nvSpPr>
          <p:cNvPr id="6" name="Footer Placeholder 5"/>
          <p:cNvSpPr>
            <a:spLocks noGrp="1"/>
          </p:cNvSpPr>
          <p:nvPr>
            <p:ph type="ftr" sz="quarter" idx="11"/>
          </p:nvPr>
        </p:nvSpPr>
        <p:spPr/>
        <p:txBody>
          <a:bodyPr/>
          <a:lstStyle/>
          <a:p>
            <a:r>
              <a:rPr lang="en-IN"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3943192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6C50C-66DB-4396-A8EE-F181426F793C}" type="datetime1">
              <a:rPr lang="en-US" smtClean="0"/>
              <a:pPr/>
              <a:t>23-Sep-14</a:t>
            </a:fld>
            <a:endParaRPr lang="en-US"/>
          </a:p>
        </p:txBody>
      </p:sp>
      <p:sp>
        <p:nvSpPr>
          <p:cNvPr id="6" name="Footer Placeholder 5"/>
          <p:cNvSpPr>
            <a:spLocks noGrp="1"/>
          </p:cNvSpPr>
          <p:nvPr>
            <p:ph type="ftr" sz="quarter" idx="11"/>
          </p:nvPr>
        </p:nvSpPr>
        <p:spPr/>
        <p:txBody>
          <a:bodyPr/>
          <a:lstStyle/>
          <a:p>
            <a:r>
              <a:rPr lang="en-IN"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297750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EA31F8-A9F4-4BF3-8712-0072AE586C08}" type="datetime1">
              <a:rPr lang="en-US" smtClean="0"/>
              <a:pPr/>
              <a:t>23-Sep-14</a:t>
            </a:fld>
            <a:endParaRPr lang="en-US"/>
          </a:p>
        </p:txBody>
      </p:sp>
      <p:sp>
        <p:nvSpPr>
          <p:cNvPr id="5" name="Footer Placeholder 4"/>
          <p:cNvSpPr>
            <a:spLocks noGrp="1"/>
          </p:cNvSpPr>
          <p:nvPr>
            <p:ph type="ftr" sz="quarter" idx="11"/>
          </p:nvPr>
        </p:nvSpPr>
        <p:spPr/>
        <p:txBody>
          <a:bodyPr/>
          <a:lstStyle/>
          <a:p>
            <a:r>
              <a:rPr lang="en-IN"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2345007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D2517-BD34-4871-8A06-59ED23847B09}" type="datetime1">
              <a:rPr lang="en-US" smtClean="0"/>
              <a:pPr/>
              <a:t>23-Sep-14</a:t>
            </a:fld>
            <a:endParaRPr lang="en-US"/>
          </a:p>
        </p:txBody>
      </p:sp>
      <p:sp>
        <p:nvSpPr>
          <p:cNvPr id="5" name="Footer Placeholder 4"/>
          <p:cNvSpPr>
            <a:spLocks noGrp="1"/>
          </p:cNvSpPr>
          <p:nvPr>
            <p:ph type="ftr" sz="quarter" idx="11"/>
          </p:nvPr>
        </p:nvSpPr>
        <p:spPr/>
        <p:txBody>
          <a:bodyPr/>
          <a:lstStyle/>
          <a:p>
            <a:r>
              <a:rPr lang="en-IN"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 xmlns:p14="http://schemas.microsoft.com/office/powerpoint/2010/main" val="4729562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4625ADEA-F3A5-4132-9350-C0B969BB0A3F}" type="datetime1">
              <a:rPr lang="en-US" smtClean="0"/>
              <a:pPr/>
              <a:t>23-Sep-14</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IN" smtClean="0"/>
              <a:t>CSE 101/102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hyperlink" Target="AI-L29%201D%20Array.pdf" TargetMode="Externa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a:spLocks/>
          </p:cNvSpPr>
          <p:nvPr/>
        </p:nvSpPr>
        <p:spPr>
          <a:xfrm>
            <a:off x="1524000" y="2482705"/>
            <a:ext cx="7772400" cy="936625"/>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pc="1200" dirty="0" smtClean="0">
                <a:solidFill>
                  <a:schemeClr val="tx2"/>
                </a:solidFill>
              </a:rPr>
              <a:t>1-D Arrays</a:t>
            </a:r>
            <a:endParaRPr lang="en-US" dirty="0">
              <a:solidFill>
                <a:schemeClr val="tx2"/>
              </a:solidFill>
            </a:endParaRPr>
          </a:p>
        </p:txBody>
      </p:sp>
      <p:sp>
        <p:nvSpPr>
          <p:cNvPr id="7" name="Subtitle 10"/>
          <p:cNvSpPr txBox="1">
            <a:spLocks/>
          </p:cNvSpPr>
          <p:nvPr/>
        </p:nvSpPr>
        <p:spPr>
          <a:xfrm>
            <a:off x="1371600" y="3810000"/>
            <a:ext cx="6400800" cy="91440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solidFill>
                  <a:schemeClr val="tx2"/>
                </a:solidFill>
                <a:effectLst>
                  <a:outerShdw blurRad="38100" dist="38100" dir="2700000" algn="tl">
                    <a:srgbClr val="000000">
                      <a:alpha val="43137"/>
                    </a:srgbClr>
                  </a:outerShdw>
                </a:effectLst>
              </a:rPr>
              <a:t>Searching and Sorting Techniques</a:t>
            </a:r>
          </a:p>
        </p:txBody>
      </p:sp>
      <p:sp>
        <p:nvSpPr>
          <p:cNvPr id="11" name="Slide Number Placeholder 10"/>
          <p:cNvSpPr>
            <a:spLocks noGrp="1"/>
          </p:cNvSpPr>
          <p:nvPr>
            <p:ph type="sldNum" sz="quarter" idx="12"/>
          </p:nvPr>
        </p:nvSpPr>
        <p:spPr/>
        <p:txBody>
          <a:bodyPr/>
          <a:lstStyle/>
          <a:p>
            <a:fld id="{EB572375-96E0-4DBB-B3D7-B1489209CDB4}" type="slidenum">
              <a:rPr lang="en-US" smtClean="0"/>
              <a:pPr/>
              <a:t>1</a:t>
            </a:fld>
            <a:endParaRPr lang="en-US"/>
          </a:p>
        </p:txBody>
      </p:sp>
    </p:spTree>
    <p:extLst>
      <p:ext uri="{BB962C8B-B14F-4D97-AF65-F5344CB8AC3E}">
        <p14:creationId xmlns="" xmlns:p14="http://schemas.microsoft.com/office/powerpoint/2010/main" val="2162895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 </a:t>
            </a:r>
            <a:r>
              <a:rPr lang="en-US" sz="3600" b="1" i="1" dirty="0">
                <a:solidFill>
                  <a:srgbClr val="C00000"/>
                </a:solidFill>
              </a:rPr>
              <a:t>example-1</a:t>
            </a:r>
            <a:endParaRPr lang="en-US" b="1" i="1" dirty="0">
              <a:solidFill>
                <a:srgbClr val="C00000"/>
              </a:solidFill>
            </a:endParaRPr>
          </a:p>
        </p:txBody>
      </p:sp>
      <p:pic>
        <p:nvPicPr>
          <p:cNvPr id="6150"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12850" y="1219200"/>
            <a:ext cx="7931150" cy="46577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b="1" i="1" dirty="0"/>
              <a:t>– </a:t>
            </a:r>
            <a:r>
              <a:rPr lang="en-US" sz="3600" b="1" i="1" dirty="0" smtClean="0">
                <a:solidFill>
                  <a:srgbClr val="C00000"/>
                </a:solidFill>
              </a:rPr>
              <a:t>example-2</a:t>
            </a:r>
            <a:endParaRPr lang="en-US" b="1" i="1" dirty="0"/>
          </a:p>
        </p:txBody>
      </p:sp>
      <p:pic>
        <p:nvPicPr>
          <p:cNvPr id="7174" name="Picture 3"/>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95400" y="1143000"/>
            <a:ext cx="7978775" cy="44751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b="1" i="1" dirty="0"/>
              <a:t>– </a:t>
            </a:r>
            <a:r>
              <a:rPr lang="en-US" sz="3600" b="1" i="1" dirty="0">
                <a:solidFill>
                  <a:srgbClr val="C00000"/>
                </a:solidFill>
              </a:rPr>
              <a:t>example-2</a:t>
            </a:r>
            <a:endParaRPr lang="en-US" b="1" i="1" dirty="0"/>
          </a:p>
        </p:txBody>
      </p:sp>
      <p:pic>
        <p:nvPicPr>
          <p:cNvPr id="8198"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95400" y="1073727"/>
            <a:ext cx="7702074" cy="4565073"/>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dirty="0"/>
              <a:t>– </a:t>
            </a:r>
            <a:r>
              <a:rPr lang="en-US" sz="3600" b="1" i="1" dirty="0" smtClean="0">
                <a:solidFill>
                  <a:srgbClr val="C00000"/>
                </a:solidFill>
              </a:rPr>
              <a:t>example-3</a:t>
            </a:r>
            <a:endParaRPr lang="en-US" i="1" dirty="0"/>
          </a:p>
        </p:txBody>
      </p:sp>
      <p:pic>
        <p:nvPicPr>
          <p:cNvPr id="9222"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19200" y="1219200"/>
            <a:ext cx="7772400" cy="479425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b="1" i="1" dirty="0"/>
              <a:t>– </a:t>
            </a:r>
            <a:r>
              <a:rPr lang="en-US" sz="3600" b="1" i="1" dirty="0">
                <a:solidFill>
                  <a:srgbClr val="C00000"/>
                </a:solidFill>
              </a:rPr>
              <a:t>example-3</a:t>
            </a:r>
            <a:endParaRPr lang="en-US" b="1" i="1" dirty="0"/>
          </a:p>
        </p:txBody>
      </p:sp>
      <p:pic>
        <p:nvPicPr>
          <p:cNvPr id="10246"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101148" y="1752600"/>
            <a:ext cx="8035925" cy="33528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ts val="0"/>
              </a:spcBef>
              <a:buNone/>
            </a:pPr>
            <a:r>
              <a:rPr lang="en-US" sz="1600" b="1" dirty="0" smtClean="0"/>
              <a:t>int main()</a:t>
            </a:r>
          </a:p>
          <a:p>
            <a:pPr marL="0" indent="0">
              <a:spcBef>
                <a:spcPts val="0"/>
              </a:spcBef>
              <a:buNone/>
            </a:pPr>
            <a:r>
              <a:rPr lang="en-US" sz="1600" b="1" dirty="0" smtClean="0"/>
              <a:t>{</a:t>
            </a:r>
          </a:p>
          <a:p>
            <a:pPr marL="0" indent="0">
              <a:spcBef>
                <a:spcPts val="0"/>
              </a:spcBef>
              <a:buNone/>
            </a:pPr>
            <a:r>
              <a:rPr lang="en-US" sz="1600" b="1" dirty="0" smtClean="0"/>
              <a:t>    int a[10],</a:t>
            </a:r>
            <a:r>
              <a:rPr lang="en-US" sz="1600" b="1" dirty="0" err="1" smtClean="0"/>
              <a:t>i,n,low,high,mid,found,key</a:t>
            </a:r>
            <a:r>
              <a:rPr lang="en-US" sz="1600" b="1" dirty="0" smtClean="0"/>
              <a:t>;</a:t>
            </a:r>
          </a:p>
          <a:p>
            <a:pPr marL="0" indent="0">
              <a:spcBef>
                <a:spcPts val="0"/>
              </a:spcBef>
              <a:buNone/>
            </a:pPr>
            <a:endParaRPr lang="en-US" sz="1600" b="1" dirty="0" smtClean="0"/>
          </a:p>
          <a:p>
            <a:pPr marL="0" indent="0">
              <a:spcBef>
                <a:spcPts val="0"/>
              </a:spcBef>
              <a:buNone/>
            </a:pPr>
            <a:r>
              <a:rPr lang="en-US" sz="1600" b="1" dirty="0" smtClean="0"/>
              <a:t>    </a:t>
            </a:r>
            <a:r>
              <a:rPr lang="en-US" sz="1600" b="1" dirty="0" err="1" smtClean="0"/>
              <a:t>cout</a:t>
            </a:r>
            <a:r>
              <a:rPr lang="en-US" sz="1600" b="1" dirty="0" smtClean="0"/>
              <a:t>&lt;&lt;"Enter no of elements\n";</a:t>
            </a:r>
          </a:p>
          <a:p>
            <a:pPr marL="0" indent="0">
              <a:spcBef>
                <a:spcPts val="0"/>
              </a:spcBef>
              <a:buNone/>
            </a:pPr>
            <a:r>
              <a:rPr lang="en-US" sz="1600" b="1" dirty="0" smtClean="0"/>
              <a:t>    </a:t>
            </a:r>
            <a:r>
              <a:rPr lang="en-US" sz="1600" b="1" dirty="0" err="1" smtClean="0"/>
              <a:t>cin</a:t>
            </a:r>
            <a:r>
              <a:rPr lang="en-US" sz="1600" b="1" dirty="0" smtClean="0"/>
              <a:t>&gt;&gt;n;</a:t>
            </a:r>
          </a:p>
          <a:p>
            <a:pPr marL="0" indent="0">
              <a:spcBef>
                <a:spcPts val="0"/>
              </a:spcBef>
              <a:buNone/>
            </a:pPr>
            <a:endParaRPr lang="en-US" sz="1600" b="1" dirty="0" smtClean="0"/>
          </a:p>
          <a:p>
            <a:pPr marL="0" indent="0">
              <a:spcBef>
                <a:spcPts val="0"/>
              </a:spcBef>
              <a:buNone/>
            </a:pPr>
            <a:r>
              <a:rPr lang="en-US" sz="1600" b="1" dirty="0" smtClean="0"/>
              <a:t>    </a:t>
            </a:r>
            <a:r>
              <a:rPr lang="en-US" sz="1600" b="1" dirty="0" err="1" smtClean="0"/>
              <a:t>cout</a:t>
            </a:r>
            <a:r>
              <a:rPr lang="en-US" sz="1600" b="1" dirty="0" smtClean="0"/>
              <a:t>&lt;&lt;"Enter array elements in sorted order\n";</a:t>
            </a:r>
          </a:p>
          <a:p>
            <a:pPr marL="0" indent="0">
              <a:spcBef>
                <a:spcPts val="0"/>
              </a:spcBef>
              <a:buNone/>
            </a:pPr>
            <a:r>
              <a:rPr lang="en-US" sz="1600" b="1" dirty="0" smtClean="0"/>
              <a:t>    for(</a:t>
            </a:r>
            <a:r>
              <a:rPr lang="en-US" sz="1600" b="1" dirty="0" err="1" smtClean="0"/>
              <a:t>i</a:t>
            </a:r>
            <a:r>
              <a:rPr lang="en-US" sz="1600" b="1" dirty="0" smtClean="0"/>
              <a:t>=0;i&lt;</a:t>
            </a:r>
            <a:r>
              <a:rPr lang="en-US" sz="1600" b="1" dirty="0" err="1" smtClean="0"/>
              <a:t>n;i</a:t>
            </a:r>
            <a:r>
              <a:rPr lang="en-US" sz="1600" b="1" dirty="0" smtClean="0"/>
              <a:t>++)</a:t>
            </a:r>
          </a:p>
          <a:p>
            <a:pPr marL="0" indent="0">
              <a:spcBef>
                <a:spcPts val="0"/>
              </a:spcBef>
              <a:buNone/>
            </a:pPr>
            <a:r>
              <a:rPr lang="en-US" sz="1600" b="1" dirty="0" smtClean="0"/>
              <a:t>            </a:t>
            </a:r>
            <a:r>
              <a:rPr lang="en-US" sz="1600" b="1" dirty="0" err="1" smtClean="0"/>
              <a:t>cin</a:t>
            </a:r>
            <a:r>
              <a:rPr lang="en-US" sz="1600" b="1" dirty="0" smtClean="0"/>
              <a:t>&gt;&gt;a[</a:t>
            </a:r>
            <a:r>
              <a:rPr lang="en-US" sz="1600" b="1" dirty="0" err="1" smtClean="0"/>
              <a:t>i</a:t>
            </a:r>
            <a:r>
              <a:rPr lang="en-US" sz="1600" b="1" dirty="0" smtClean="0"/>
              <a:t>];</a:t>
            </a:r>
          </a:p>
          <a:p>
            <a:pPr marL="0" indent="0">
              <a:spcBef>
                <a:spcPts val="0"/>
              </a:spcBef>
              <a:buNone/>
            </a:pPr>
            <a:r>
              <a:rPr lang="en-US" sz="1600" b="1" dirty="0" smtClean="0"/>
              <a:t>    </a:t>
            </a:r>
          </a:p>
          <a:p>
            <a:pPr marL="0" indent="0">
              <a:spcBef>
                <a:spcPts val="0"/>
              </a:spcBef>
              <a:buNone/>
            </a:pPr>
            <a:r>
              <a:rPr lang="en-US" sz="1600" b="1" dirty="0" smtClean="0"/>
              <a:t>    </a:t>
            </a:r>
            <a:r>
              <a:rPr lang="en-US" sz="1600" b="1" dirty="0" err="1" smtClean="0"/>
              <a:t>cout</a:t>
            </a:r>
            <a:r>
              <a:rPr lang="en-US" sz="1600" b="1" dirty="0" smtClean="0"/>
              <a:t>&lt;&lt;"The elements of array are:\n";</a:t>
            </a:r>
          </a:p>
          <a:p>
            <a:pPr marL="0" indent="0">
              <a:spcBef>
                <a:spcPts val="0"/>
              </a:spcBef>
              <a:buNone/>
            </a:pPr>
            <a:r>
              <a:rPr lang="en-US" sz="1600" b="1" dirty="0" smtClean="0"/>
              <a:t>    for(</a:t>
            </a:r>
            <a:r>
              <a:rPr lang="en-US" sz="1600" b="1" dirty="0" err="1" smtClean="0"/>
              <a:t>i</a:t>
            </a:r>
            <a:r>
              <a:rPr lang="en-US" sz="1600" b="1" dirty="0" smtClean="0"/>
              <a:t>=0;i&lt;</a:t>
            </a:r>
            <a:r>
              <a:rPr lang="en-US" sz="1600" b="1" dirty="0" err="1" smtClean="0"/>
              <a:t>n;i</a:t>
            </a:r>
            <a:r>
              <a:rPr lang="en-US" sz="1600" b="1" dirty="0" smtClean="0"/>
              <a:t>++)</a:t>
            </a:r>
          </a:p>
          <a:p>
            <a:pPr marL="0" indent="0">
              <a:spcBef>
                <a:spcPts val="0"/>
              </a:spcBef>
              <a:buNone/>
            </a:pPr>
            <a:r>
              <a:rPr lang="en-US" sz="1600" b="1" dirty="0" smtClean="0"/>
              <a:t>            </a:t>
            </a:r>
            <a:r>
              <a:rPr lang="en-US" sz="1600" b="1" dirty="0" err="1" smtClean="0"/>
              <a:t>cout</a:t>
            </a:r>
            <a:r>
              <a:rPr lang="en-US" sz="1600" b="1" dirty="0" smtClean="0"/>
              <a:t>&lt;&lt;a[</a:t>
            </a:r>
            <a:r>
              <a:rPr lang="en-US" sz="1600" b="1" dirty="0" err="1" smtClean="0"/>
              <a:t>i</a:t>
            </a:r>
            <a:r>
              <a:rPr lang="en-US" sz="1600" b="1" dirty="0" smtClean="0"/>
              <a:t>]&lt;&lt;"\t";</a:t>
            </a:r>
          </a:p>
          <a:p>
            <a:pPr marL="0" indent="0">
              <a:spcBef>
                <a:spcPts val="0"/>
              </a:spcBef>
              <a:buNone/>
            </a:pPr>
            <a:endParaRPr lang="en-US" sz="1600" b="1" dirty="0" smtClean="0"/>
          </a:p>
          <a:p>
            <a:pPr marL="0" indent="0">
              <a:spcBef>
                <a:spcPts val="0"/>
              </a:spcBef>
              <a:buNone/>
            </a:pPr>
            <a:r>
              <a:rPr lang="en-US" sz="1600" b="1" dirty="0" smtClean="0"/>
              <a:t>    </a:t>
            </a:r>
            <a:r>
              <a:rPr lang="en-US" sz="1600" b="1" dirty="0" err="1" smtClean="0"/>
              <a:t>cout</a:t>
            </a:r>
            <a:r>
              <a:rPr lang="en-US" sz="1600" b="1" dirty="0" smtClean="0"/>
              <a:t>&lt;&lt;"\</a:t>
            </a:r>
            <a:r>
              <a:rPr lang="en-US" sz="1600" b="1" dirty="0" err="1" smtClean="0"/>
              <a:t>nEnter</a:t>
            </a:r>
            <a:r>
              <a:rPr lang="en-US" sz="1600" b="1" dirty="0" smtClean="0"/>
              <a:t> key to be searched\n";</a:t>
            </a:r>
          </a:p>
          <a:p>
            <a:pPr marL="0" indent="0">
              <a:spcBef>
                <a:spcPts val="0"/>
              </a:spcBef>
              <a:buNone/>
            </a:pPr>
            <a:r>
              <a:rPr lang="en-US" sz="1600" b="1" dirty="0" smtClean="0"/>
              <a:t>    </a:t>
            </a:r>
            <a:r>
              <a:rPr lang="en-US" sz="1600" b="1" dirty="0" err="1" smtClean="0"/>
              <a:t>cin</a:t>
            </a:r>
            <a:r>
              <a:rPr lang="en-US" sz="1600" b="1" dirty="0" smtClean="0"/>
              <a:t>&gt;&gt;key;</a:t>
            </a:r>
          </a:p>
          <a:p>
            <a:pPr marL="0" indent="0">
              <a:spcBef>
                <a:spcPts val="0"/>
              </a:spcBef>
              <a:buNone/>
            </a:pPr>
            <a:endParaRPr lang="en-US" sz="1600" b="1" dirty="0" smtClean="0"/>
          </a:p>
          <a:p>
            <a:pPr marL="0" indent="0">
              <a:spcBef>
                <a:spcPts val="0"/>
              </a:spcBef>
              <a:buNone/>
            </a:pPr>
            <a:r>
              <a:rPr lang="en-US" sz="1600" b="1" dirty="0" smtClean="0"/>
              <a:t>    /* Binary search on sorted array */</a:t>
            </a:r>
          </a:p>
          <a:p>
            <a:pPr marL="0" indent="0">
              <a:spcBef>
                <a:spcPts val="0"/>
              </a:spcBef>
              <a:buNone/>
            </a:pPr>
            <a:r>
              <a:rPr lang="en-US" sz="1600" b="1" dirty="0" smtClean="0"/>
              <a:t>    found = 0;</a:t>
            </a:r>
          </a:p>
          <a:p>
            <a:pPr marL="0" indent="0">
              <a:spcBef>
                <a:spcPts val="0"/>
              </a:spcBef>
              <a:buNone/>
            </a:pPr>
            <a:r>
              <a:rPr lang="en-US" sz="1600" b="1" dirty="0" smtClean="0"/>
              <a:t>    low=0;</a:t>
            </a:r>
          </a:p>
          <a:p>
            <a:pPr marL="0" indent="0">
              <a:spcBef>
                <a:spcPts val="0"/>
              </a:spcBef>
              <a:buNone/>
            </a:pPr>
            <a:r>
              <a:rPr lang="en-US" sz="1600" b="1" dirty="0" smtClean="0"/>
              <a:t>    high=n-1;</a:t>
            </a:r>
          </a:p>
          <a:p>
            <a:pPr marL="0" indent="0">
              <a:spcBef>
                <a:spcPts val="0"/>
              </a:spcBef>
              <a:buNone/>
            </a:pPr>
            <a:endParaRPr lang="en-US" sz="1600" b="1" dirty="0" smtClean="0"/>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C839977E-EAC6-4CBE-AE0E-153E042775AB}" type="slidenum">
              <a:rPr lang="en-US" smtClean="0"/>
              <a:pPr/>
              <a:t>15</a:t>
            </a:fld>
            <a:endParaRPr lang="en-US"/>
          </a:p>
        </p:txBody>
      </p:sp>
      <p:sp>
        <p:nvSpPr>
          <p:cNvPr id="4" name="Title 3"/>
          <p:cNvSpPr>
            <a:spLocks noGrp="1"/>
          </p:cNvSpPr>
          <p:nvPr>
            <p:ph type="title"/>
          </p:nvPr>
        </p:nvSpPr>
        <p:spPr/>
        <p:txBody>
          <a:bodyPr>
            <a:noAutofit/>
          </a:bodyPr>
          <a:lstStyle/>
          <a:p>
            <a:pPr algn="ctr"/>
            <a:r>
              <a:rPr lang="en-US" sz="2800" b="1" dirty="0" smtClean="0"/>
              <a:t>To search for a given number in an array using Binary Search method</a:t>
            </a:r>
            <a:endParaRPr lang="en-US" sz="2800" b="1" dirty="0"/>
          </a:p>
        </p:txBody>
      </p:sp>
      <p:sp>
        <p:nvSpPr>
          <p:cNvPr id="5" name="TextBox 4"/>
          <p:cNvSpPr txBox="1"/>
          <p:nvPr/>
        </p:nvSpPr>
        <p:spPr>
          <a:xfrm>
            <a:off x="5868577" y="990600"/>
            <a:ext cx="3275423" cy="5755422"/>
          </a:xfrm>
          <a:prstGeom prst="rect">
            <a:avLst/>
          </a:prstGeom>
          <a:noFill/>
        </p:spPr>
        <p:txBody>
          <a:bodyPr wrap="square" rtlCol="0">
            <a:spAutoFit/>
          </a:bodyPr>
          <a:lstStyle/>
          <a:p>
            <a:r>
              <a:rPr lang="en-US" sz="1600" b="1" dirty="0" smtClean="0"/>
              <a:t>while( low &lt;= high)</a:t>
            </a:r>
          </a:p>
          <a:p>
            <a:r>
              <a:rPr lang="en-US" sz="1600" b="1" dirty="0" smtClean="0"/>
              <a:t>{</a:t>
            </a:r>
          </a:p>
          <a:p>
            <a:r>
              <a:rPr lang="en-US" sz="1600" b="1" dirty="0" smtClean="0"/>
              <a:t>        mid= (low + high) / 2;</a:t>
            </a:r>
          </a:p>
          <a:p>
            <a:r>
              <a:rPr lang="en-US" sz="1600" b="1" dirty="0" smtClean="0"/>
              <a:t>        if (key == a[mid]) </a:t>
            </a:r>
          </a:p>
          <a:p>
            <a:r>
              <a:rPr lang="en-US" sz="1600" b="1" dirty="0" smtClean="0"/>
              <a:t>        {</a:t>
            </a:r>
          </a:p>
          <a:p>
            <a:r>
              <a:rPr lang="en-US" sz="1600" b="1" dirty="0" smtClean="0"/>
              <a:t>	found = 1; </a:t>
            </a:r>
          </a:p>
          <a:p>
            <a:r>
              <a:rPr lang="en-US" sz="1600" b="1" dirty="0" smtClean="0"/>
              <a:t>	break;</a:t>
            </a:r>
          </a:p>
          <a:p>
            <a:r>
              <a:rPr lang="en-US" sz="1600" b="1" dirty="0" smtClean="0"/>
              <a:t>        }</a:t>
            </a:r>
          </a:p>
          <a:p>
            <a:r>
              <a:rPr lang="en-US" sz="1600" b="1" dirty="0" smtClean="0"/>
              <a:t>        else if ( key &lt; a[mid] )</a:t>
            </a:r>
          </a:p>
          <a:p>
            <a:r>
              <a:rPr lang="en-US" sz="1600" b="1" dirty="0" smtClean="0"/>
              <a:t>	 high = mid - 1;</a:t>
            </a:r>
          </a:p>
          <a:p>
            <a:r>
              <a:rPr lang="en-US" sz="1600" b="1" dirty="0" smtClean="0"/>
              <a:t>        else</a:t>
            </a:r>
          </a:p>
          <a:p>
            <a:r>
              <a:rPr lang="en-US" sz="1600" b="1" dirty="0" smtClean="0"/>
              <a:t>       	 low = mid + 1;</a:t>
            </a:r>
          </a:p>
          <a:p>
            <a:r>
              <a:rPr lang="en-US" sz="1600" b="1" dirty="0" smtClean="0"/>
              <a:t>  }</a:t>
            </a:r>
          </a:p>
          <a:p>
            <a:endParaRPr lang="en-US" sz="1600" b="1" dirty="0" smtClean="0"/>
          </a:p>
          <a:p>
            <a:r>
              <a:rPr lang="en-US" sz="1600" b="1" dirty="0" smtClean="0"/>
              <a:t> if( found == 1)</a:t>
            </a:r>
          </a:p>
          <a:p>
            <a:r>
              <a:rPr lang="en-US" sz="1600" b="1" dirty="0" smtClean="0"/>
              <a:t>      </a:t>
            </a:r>
            <a:r>
              <a:rPr lang="en-US" sz="1600" b="1" dirty="0" err="1" smtClean="0"/>
              <a:t>cout</a:t>
            </a:r>
            <a:r>
              <a:rPr lang="en-US" sz="1600" b="1" dirty="0" smtClean="0"/>
              <a:t>&lt;&lt;"SUCCESSFUL </a:t>
            </a:r>
          </a:p>
          <a:p>
            <a:r>
              <a:rPr lang="en-US" sz="1600" b="1" dirty="0" smtClean="0"/>
              <a:t>		SEARCH\n";</a:t>
            </a:r>
          </a:p>
          <a:p>
            <a:r>
              <a:rPr lang="en-US" sz="1600" b="1" dirty="0" smtClean="0"/>
              <a:t> else</a:t>
            </a:r>
          </a:p>
          <a:p>
            <a:r>
              <a:rPr lang="en-US" sz="1600" b="1" dirty="0" smtClean="0"/>
              <a:t>       </a:t>
            </a:r>
            <a:r>
              <a:rPr lang="en-US" sz="1600" b="1" dirty="0" err="1" smtClean="0"/>
              <a:t>cout</a:t>
            </a:r>
            <a:r>
              <a:rPr lang="en-US" sz="1600" b="1" dirty="0" smtClean="0"/>
              <a:t>&lt;&lt;"Search is  	  		FAILED\n";</a:t>
            </a:r>
          </a:p>
          <a:p>
            <a:r>
              <a:rPr lang="en-US" sz="1600" b="1" dirty="0" smtClean="0"/>
              <a:t>    }</a:t>
            </a:r>
          </a:p>
          <a:p>
            <a:r>
              <a:rPr lang="en-US" sz="1600" b="1" dirty="0" smtClean="0"/>
              <a:t>}</a:t>
            </a:r>
          </a:p>
          <a:p>
            <a:endParaRPr lang="en-US" sz="1600" dirty="0"/>
          </a:p>
        </p:txBody>
      </p:sp>
      <p:cxnSp>
        <p:nvCxnSpPr>
          <p:cNvPr id="7" name="Straight Connector 6"/>
          <p:cNvCxnSpPr/>
          <p:nvPr/>
        </p:nvCxnSpPr>
        <p:spPr>
          <a:xfrm>
            <a:off x="5715000" y="914400"/>
            <a:ext cx="0" cy="5943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002060"/>
                </a:solidFill>
              </a:rPr>
              <a:t>Linear </a:t>
            </a:r>
            <a:r>
              <a:rPr lang="en-US" sz="4000" b="1" i="1" dirty="0" smtClean="0">
                <a:solidFill>
                  <a:srgbClr val="002060"/>
                </a:solidFill>
                <a:cs typeface="Times New Roman" pitchFamily="18" charset="0"/>
              </a:rPr>
              <a:t>versus</a:t>
            </a:r>
            <a:r>
              <a:rPr lang="en-US" b="1" i="1" dirty="0" smtClean="0">
                <a:solidFill>
                  <a:srgbClr val="002060"/>
                </a:solidFill>
              </a:rPr>
              <a:t> Binary Search</a:t>
            </a:r>
            <a:endParaRPr lang="en-US" b="1" i="1" dirty="0">
              <a:solidFill>
                <a:srgbClr val="002060"/>
              </a:solidFill>
            </a:endParaRPr>
          </a:p>
        </p:txBody>
      </p:sp>
      <p:pic>
        <p:nvPicPr>
          <p:cNvPr id="12293" name="Picture 2"/>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265636" y="1981200"/>
            <a:ext cx="7714853" cy="3200400"/>
          </a:xfrm>
          <a:prstGeom prst="rect">
            <a:avLst/>
          </a:prstGeom>
          <a:noFill/>
          <a:ln w="9525">
            <a:noFill/>
            <a:miter lim="800000"/>
            <a:headEnd/>
            <a:tailEnd/>
          </a:ln>
        </p:spPr>
      </p:pic>
      <p:sp>
        <p:nvSpPr>
          <p:cNvPr id="8" name="TextBox 7"/>
          <p:cNvSpPr txBox="1"/>
          <p:nvPr/>
        </p:nvSpPr>
        <p:spPr>
          <a:xfrm>
            <a:off x="-14614" y="1463710"/>
            <a:ext cx="1310014" cy="3870290"/>
          </a:xfrm>
          <a:prstGeom prst="rect">
            <a:avLst/>
          </a:prstGeom>
          <a:noFill/>
        </p:spPr>
        <p:txBody>
          <a:bodyPr wrap="square" rtlCol="0">
            <a:spAutoFit/>
          </a:bodyPr>
          <a:lstStyle/>
          <a:p>
            <a:pPr marL="58738" lvl="1"/>
            <a:r>
              <a:rPr lang="en-US" sz="1400" b="1" i="1" dirty="0" smtClean="0">
                <a:solidFill>
                  <a:srgbClr val="0000FF"/>
                </a:solidFill>
                <a:hlinkClick r:id="rId4" action="ppaction://hlinksldjump"/>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hlinkClick r:id="rId5" action="ppaction://hlinkfile"/>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Animation</a:t>
            </a: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endParaRPr lang="en-US" sz="1400" b="1" i="1" dirty="0">
              <a:solidFill>
                <a:srgbClr val="0000FF"/>
              </a:solidFill>
            </a:endParaRPr>
          </a:p>
        </p:txBody>
      </p:sp>
      <p:sp>
        <p:nvSpPr>
          <p:cNvPr id="10" name="Slide Number Placeholder 9"/>
          <p:cNvSpPr>
            <a:spLocks noGrp="1"/>
          </p:cNvSpPr>
          <p:nvPr>
            <p:ph type="sldNum" sz="quarter" idx="12"/>
          </p:nvPr>
        </p:nvSpPr>
        <p:spPr/>
        <p:txBody>
          <a:bodyPr/>
          <a:lstStyle/>
          <a:p>
            <a:fld id="{EB572375-96E0-4DBB-B3D7-B1489209CDB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143000" y="914400"/>
            <a:ext cx="7858125" cy="5078413"/>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r>
              <a:rPr lang="en-US" sz="2900" b="1" i="1" dirty="0">
                <a:solidFill>
                  <a:srgbClr val="002060"/>
                </a:solidFill>
              </a:rPr>
              <a:t>Bubble </a:t>
            </a:r>
            <a:r>
              <a:rPr lang="en-US" sz="2900" b="1" i="1" dirty="0" smtClean="0">
                <a:solidFill>
                  <a:srgbClr val="002060"/>
                </a:solidFill>
              </a:rPr>
              <a:t>Sort Algorithm</a:t>
            </a:r>
            <a:endParaRPr lang="en-US" sz="2900" b="1" i="1" dirty="0">
              <a:solidFill>
                <a:srgbClr val="002060"/>
              </a:solidFill>
            </a:endParaRPr>
          </a:p>
        </p:txBody>
      </p:sp>
      <p:sp>
        <p:nvSpPr>
          <p:cNvPr id="13" name="Slide Number Placeholder 12"/>
          <p:cNvSpPr>
            <a:spLocks noGrp="1"/>
          </p:cNvSpPr>
          <p:nvPr>
            <p:ph type="sldNum" sz="quarter" idx="12"/>
          </p:nvPr>
        </p:nvSpPr>
        <p:spPr/>
        <p:txBody>
          <a:bodyPr/>
          <a:lstStyle/>
          <a:p>
            <a:fld id="{EB572375-96E0-4DBB-B3D7-B1489209CDB4}" type="slidenum">
              <a:rPr lang="en-US" smtClean="0"/>
              <a:pPr/>
              <a:t>17</a:t>
            </a:fld>
            <a:endParaRPr lang="en-US"/>
          </a:p>
        </p:txBody>
      </p:sp>
    </p:spTree>
    <p:extLst>
      <p:ext uri="{BB962C8B-B14F-4D97-AF65-F5344CB8AC3E}">
        <p14:creationId xmlns="" xmlns:p14="http://schemas.microsoft.com/office/powerpoint/2010/main" val="2722436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900" b="1" i="1" dirty="0">
                <a:solidFill>
                  <a:srgbClr val="002060"/>
                </a:solidFill>
              </a:rPr>
              <a:t>Bubble Sort- Example</a:t>
            </a:r>
          </a:p>
        </p:txBody>
      </p:sp>
      <p:pic>
        <p:nvPicPr>
          <p:cNvPr id="17414"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990600" y="1295400"/>
            <a:ext cx="8405812" cy="47625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18</a:t>
            </a:fld>
            <a:endParaRPr lang="en-US"/>
          </a:p>
        </p:txBody>
      </p:sp>
    </p:spTree>
    <p:extLst>
      <p:ext uri="{BB962C8B-B14F-4D97-AF65-F5344CB8AC3E}">
        <p14:creationId xmlns="" xmlns:p14="http://schemas.microsoft.com/office/powerpoint/2010/main" val="3520891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900" b="1" i="1" dirty="0" smtClean="0">
                <a:solidFill>
                  <a:srgbClr val="002060"/>
                </a:solidFill>
              </a:rPr>
              <a:t>Bubble Sort- Example</a:t>
            </a:r>
            <a:endParaRPr lang="en-US" sz="2900" b="1" i="1" dirty="0">
              <a:solidFill>
                <a:srgbClr val="002060"/>
              </a:solidFill>
            </a:endParaRPr>
          </a:p>
        </p:txBody>
      </p:sp>
      <p:pic>
        <p:nvPicPr>
          <p:cNvPr id="18437"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219200" y="1066800"/>
            <a:ext cx="7466013" cy="51054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19</a:t>
            </a:fld>
            <a:endParaRPr lang="en-US"/>
          </a:p>
        </p:txBody>
      </p:sp>
    </p:spTree>
    <p:extLst>
      <p:ext uri="{BB962C8B-B14F-4D97-AF65-F5344CB8AC3E}">
        <p14:creationId xmlns="" xmlns:p14="http://schemas.microsoft.com/office/powerpoint/2010/main" val="2624165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1371600" y="1371600"/>
            <a:ext cx="8001000" cy="4525963"/>
          </a:xfrm>
        </p:spPr>
        <p:txBody>
          <a:bodyPr/>
          <a:lstStyle/>
          <a:p>
            <a:pPr eaLnBrk="1" hangingPunct="1">
              <a:lnSpc>
                <a:spcPct val="80000"/>
              </a:lnSpc>
              <a:buFontTx/>
              <a:buNone/>
            </a:pPr>
            <a:r>
              <a:rPr lang="en-US" b="1" dirty="0" smtClean="0">
                <a:solidFill>
                  <a:srgbClr val="002060"/>
                </a:solidFill>
                <a:latin typeface="+mj-lt"/>
              </a:rPr>
              <a:t>Understanding of </a:t>
            </a:r>
          </a:p>
          <a:p>
            <a:pPr eaLnBrk="1" hangingPunct="1">
              <a:lnSpc>
                <a:spcPct val="80000"/>
              </a:lnSpc>
              <a:buFontTx/>
              <a:buNone/>
            </a:pPr>
            <a:endParaRPr lang="en-US" b="1" dirty="0" smtClean="0">
              <a:solidFill>
                <a:srgbClr val="002060"/>
              </a:solidFill>
              <a:latin typeface="+mj-lt"/>
            </a:endParaRPr>
          </a:p>
          <a:p>
            <a:pPr eaLnBrk="1" hangingPunct="1">
              <a:lnSpc>
                <a:spcPct val="80000"/>
              </a:lnSpc>
              <a:buFontTx/>
              <a:buNone/>
            </a:pPr>
            <a:r>
              <a:rPr lang="en-US" b="1" dirty="0" smtClean="0">
                <a:solidFill>
                  <a:srgbClr val="002060"/>
                </a:solidFill>
                <a:latin typeface="+mj-lt"/>
              </a:rPr>
              <a:t>Searching Techniques </a:t>
            </a:r>
          </a:p>
          <a:p>
            <a:pPr lvl="1" eaLnBrk="1" hangingPunct="1">
              <a:lnSpc>
                <a:spcPct val="80000"/>
              </a:lnSpc>
              <a:buFont typeface="Wingdings" pitchFamily="2" charset="2"/>
              <a:buChar char="§"/>
            </a:pPr>
            <a:r>
              <a:rPr lang="en-US" b="1" i="1" dirty="0" smtClean="0">
                <a:solidFill>
                  <a:schemeClr val="accent2"/>
                </a:solidFill>
                <a:latin typeface="+mj-lt"/>
              </a:rPr>
              <a:t>Linear Search</a:t>
            </a:r>
          </a:p>
          <a:p>
            <a:pPr lvl="1" eaLnBrk="1" hangingPunct="1">
              <a:lnSpc>
                <a:spcPct val="80000"/>
              </a:lnSpc>
              <a:buFont typeface="Wingdings" pitchFamily="2" charset="2"/>
              <a:buChar char="§"/>
            </a:pPr>
            <a:r>
              <a:rPr lang="en-US" b="1" i="1" dirty="0" smtClean="0">
                <a:solidFill>
                  <a:srgbClr val="C00000"/>
                </a:solidFill>
                <a:latin typeface="+mj-lt"/>
              </a:rPr>
              <a:t>Binary Search</a:t>
            </a:r>
          </a:p>
          <a:p>
            <a:pPr eaLnBrk="1" hangingPunct="1">
              <a:lnSpc>
                <a:spcPct val="80000"/>
              </a:lnSpc>
              <a:buFontTx/>
              <a:buNone/>
            </a:pPr>
            <a:r>
              <a:rPr lang="en-US" sz="2400" b="1" i="1" dirty="0" smtClean="0">
                <a:latin typeface="+mj-lt"/>
              </a:rPr>
              <a:t>		</a:t>
            </a:r>
          </a:p>
          <a:p>
            <a:pPr eaLnBrk="1" hangingPunct="1">
              <a:lnSpc>
                <a:spcPct val="80000"/>
              </a:lnSpc>
              <a:buFontTx/>
              <a:buNone/>
            </a:pPr>
            <a:r>
              <a:rPr lang="en-US" b="1" dirty="0" smtClean="0">
                <a:solidFill>
                  <a:srgbClr val="002060"/>
                </a:solidFill>
                <a:latin typeface="+mj-lt"/>
              </a:rPr>
              <a:t>Sorting Techniques</a:t>
            </a:r>
            <a:r>
              <a:rPr lang="en-US" b="1" i="1" dirty="0" smtClean="0">
                <a:latin typeface="+mj-lt"/>
              </a:rPr>
              <a:t> </a:t>
            </a:r>
            <a:endParaRPr lang="en-US" sz="2400" b="1" i="1" dirty="0" smtClean="0">
              <a:latin typeface="+mj-lt"/>
            </a:endParaRPr>
          </a:p>
          <a:p>
            <a:pPr lvl="1" eaLnBrk="1" hangingPunct="1">
              <a:lnSpc>
                <a:spcPct val="80000"/>
              </a:lnSpc>
              <a:buFont typeface="Wingdings" pitchFamily="2" charset="2"/>
              <a:buChar char="§"/>
            </a:pPr>
            <a:r>
              <a:rPr lang="en-US" b="1" i="1" dirty="0" smtClean="0">
                <a:solidFill>
                  <a:schemeClr val="accent2"/>
                </a:solidFill>
                <a:latin typeface="+mj-lt"/>
              </a:rPr>
              <a:t>Bubble Sort</a:t>
            </a:r>
          </a:p>
          <a:p>
            <a:pPr lvl="1" eaLnBrk="1" hangingPunct="1">
              <a:lnSpc>
                <a:spcPct val="80000"/>
              </a:lnSpc>
              <a:buFont typeface="Wingdings" pitchFamily="2" charset="2"/>
              <a:buChar char="§"/>
            </a:pPr>
            <a:r>
              <a:rPr lang="en-US" b="1" i="1" dirty="0" smtClean="0">
                <a:solidFill>
                  <a:srgbClr val="C00000"/>
                </a:solidFill>
                <a:latin typeface="+mj-lt"/>
              </a:rPr>
              <a:t>Selection Sort</a:t>
            </a:r>
          </a:p>
          <a:p>
            <a:pPr eaLnBrk="1" hangingPunct="1">
              <a:lnSpc>
                <a:spcPct val="80000"/>
              </a:lnSpc>
              <a:buFontTx/>
              <a:buNone/>
            </a:pPr>
            <a:r>
              <a:rPr lang="en-US" sz="2400" b="1" i="1" dirty="0" smtClean="0">
                <a:latin typeface="+mj-lt"/>
              </a:rPr>
              <a:t>		</a:t>
            </a:r>
          </a:p>
        </p:txBody>
      </p:sp>
      <p:sp>
        <p:nvSpPr>
          <p:cNvPr id="3074" name="Rectangle 2"/>
          <p:cNvSpPr>
            <a:spLocks noGrp="1" noChangeArrowheads="1"/>
          </p:cNvSpPr>
          <p:nvPr>
            <p:ph type="title"/>
          </p:nvPr>
        </p:nvSpPr>
        <p:spPr/>
        <p:txBody>
          <a:bodyPr>
            <a:normAutofit/>
          </a:bodyPr>
          <a:lstStyle/>
          <a:p>
            <a:pPr eaLnBrk="1" hangingPunct="1"/>
            <a:r>
              <a:rPr lang="en-US" b="1" i="1" dirty="0" smtClean="0">
                <a:solidFill>
                  <a:srgbClr val="002060"/>
                </a:solidFill>
              </a:rPr>
              <a:t>Objectives</a:t>
            </a:r>
          </a:p>
        </p:txBody>
      </p:sp>
      <p:sp>
        <p:nvSpPr>
          <p:cNvPr id="8" name="Slide Number Placeholder 7"/>
          <p:cNvSpPr>
            <a:spLocks noGrp="1"/>
          </p:cNvSpPr>
          <p:nvPr>
            <p:ph type="sldNum" sz="quarter" idx="12"/>
          </p:nvPr>
        </p:nvSpPr>
        <p:spPr/>
        <p:txBody>
          <a:bodyPr/>
          <a:lstStyle/>
          <a:p>
            <a:fld id="{EB572375-96E0-4DBB-B3D7-B1489209CDB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marL="0" indent="0">
              <a:spcBef>
                <a:spcPts val="0"/>
              </a:spcBef>
              <a:buNone/>
            </a:pPr>
            <a:r>
              <a:rPr lang="en-US" sz="1800" b="1" dirty="0" smtClean="0"/>
              <a:t>int main()</a:t>
            </a:r>
          </a:p>
          <a:p>
            <a:pPr marL="0" indent="0">
              <a:spcBef>
                <a:spcPts val="0"/>
              </a:spcBef>
              <a:buNone/>
            </a:pPr>
            <a:r>
              <a:rPr lang="en-US" sz="1800" b="1" dirty="0" smtClean="0"/>
              <a:t>{</a:t>
            </a:r>
          </a:p>
          <a:p>
            <a:pPr marL="0" indent="0">
              <a:spcBef>
                <a:spcPts val="0"/>
              </a:spcBef>
              <a:buNone/>
            </a:pPr>
            <a:r>
              <a:rPr lang="en-US" sz="1800" b="1" dirty="0" smtClean="0"/>
              <a:t>    int a[10],</a:t>
            </a:r>
            <a:r>
              <a:rPr lang="en-US" sz="1800" b="1" dirty="0" err="1" smtClean="0"/>
              <a:t>i,j,temp,n</a:t>
            </a:r>
            <a:r>
              <a:rPr lang="en-US" sz="1800" b="1" dirty="0" smtClean="0"/>
              <a:t>;</a:t>
            </a:r>
          </a:p>
          <a:p>
            <a:pPr marL="0" indent="0">
              <a:spcBef>
                <a:spcPts val="0"/>
              </a:spcBef>
              <a:buNone/>
            </a:pPr>
            <a:endParaRPr lang="en-US" sz="1800" b="1" dirty="0" smtClean="0"/>
          </a:p>
          <a:p>
            <a:pPr marL="0" indent="0">
              <a:spcBef>
                <a:spcPts val="0"/>
              </a:spcBef>
              <a:buNone/>
            </a:pPr>
            <a:r>
              <a:rPr lang="en-US" sz="1800" b="1" dirty="0" smtClean="0"/>
              <a:t>    </a:t>
            </a:r>
            <a:r>
              <a:rPr lang="en-US" sz="1800" b="1" dirty="0" err="1" smtClean="0"/>
              <a:t>cout</a:t>
            </a:r>
            <a:r>
              <a:rPr lang="en-US" sz="1800" b="1" dirty="0" smtClean="0"/>
              <a:t>&lt;&lt;"Enter no of elements\n";</a:t>
            </a:r>
          </a:p>
          <a:p>
            <a:pPr marL="0" indent="0">
              <a:spcBef>
                <a:spcPts val="0"/>
              </a:spcBef>
              <a:buNone/>
            </a:pPr>
            <a:r>
              <a:rPr lang="en-US" sz="1800" b="1" dirty="0" smtClean="0"/>
              <a:t>    </a:t>
            </a:r>
            <a:r>
              <a:rPr lang="en-US" sz="1800" b="1" dirty="0" err="1" smtClean="0"/>
              <a:t>cin</a:t>
            </a:r>
            <a:r>
              <a:rPr lang="en-US" sz="1800" b="1" dirty="0" smtClean="0"/>
              <a:t>&gt;&gt;n;</a:t>
            </a:r>
          </a:p>
          <a:p>
            <a:pPr marL="0" indent="0">
              <a:spcBef>
                <a:spcPts val="0"/>
              </a:spcBef>
              <a:buNone/>
            </a:pPr>
            <a:endParaRPr lang="en-US" sz="1800" b="1" dirty="0" smtClean="0"/>
          </a:p>
          <a:p>
            <a:pPr marL="0" indent="0">
              <a:spcBef>
                <a:spcPts val="0"/>
              </a:spcBef>
              <a:buNone/>
            </a:pPr>
            <a:r>
              <a:rPr lang="en-US" sz="1800" b="1" dirty="0" smtClean="0"/>
              <a:t>    </a:t>
            </a:r>
            <a:r>
              <a:rPr lang="en-US" sz="1800" b="1" dirty="0" err="1" smtClean="0"/>
              <a:t>cout</a:t>
            </a:r>
            <a:r>
              <a:rPr lang="en-US" sz="1800" b="1" dirty="0" smtClean="0"/>
              <a:t>&lt;&lt;"Enter array elements\n";</a:t>
            </a:r>
          </a:p>
          <a:p>
            <a:pPr marL="0" indent="0">
              <a:spcBef>
                <a:spcPts val="0"/>
              </a:spcBef>
              <a:buNone/>
            </a:pPr>
            <a:r>
              <a:rPr lang="en-US" sz="1800" b="1" dirty="0" smtClean="0"/>
              <a:t>    for(</a:t>
            </a:r>
            <a:r>
              <a:rPr lang="en-US" sz="1800" b="1" dirty="0" err="1" smtClean="0"/>
              <a:t>i</a:t>
            </a:r>
            <a:r>
              <a:rPr lang="en-US" sz="1800" b="1" dirty="0" smtClean="0"/>
              <a:t>=0;i&lt;</a:t>
            </a:r>
            <a:r>
              <a:rPr lang="en-US" sz="1800" b="1" dirty="0" err="1" smtClean="0"/>
              <a:t>n;i</a:t>
            </a:r>
            <a:r>
              <a:rPr lang="en-US" sz="1800" b="1" dirty="0" smtClean="0"/>
              <a:t>++)</a:t>
            </a:r>
          </a:p>
          <a:p>
            <a:pPr marL="0" indent="0">
              <a:spcBef>
                <a:spcPts val="0"/>
              </a:spcBef>
              <a:buNone/>
            </a:pPr>
            <a:r>
              <a:rPr lang="en-US" sz="1800" b="1" dirty="0" smtClean="0"/>
              <a:t>    {</a:t>
            </a:r>
          </a:p>
          <a:p>
            <a:pPr marL="0" indent="0">
              <a:spcBef>
                <a:spcPts val="0"/>
              </a:spcBef>
              <a:buNone/>
            </a:pPr>
            <a:r>
              <a:rPr lang="en-US" sz="1800" b="1" dirty="0" smtClean="0"/>
              <a:t>        </a:t>
            </a:r>
            <a:r>
              <a:rPr lang="en-US" sz="1800" b="1" dirty="0" err="1" smtClean="0"/>
              <a:t>cin</a:t>
            </a:r>
            <a:r>
              <a:rPr lang="en-US" sz="1800" b="1" dirty="0" smtClean="0"/>
              <a:t>&gt;&gt;a[</a:t>
            </a:r>
            <a:r>
              <a:rPr lang="en-US" sz="1800" b="1" dirty="0" err="1" smtClean="0"/>
              <a:t>i</a:t>
            </a:r>
            <a:r>
              <a:rPr lang="en-US" sz="1800" b="1" dirty="0" smtClean="0"/>
              <a:t>];</a:t>
            </a:r>
          </a:p>
          <a:p>
            <a:pPr marL="0" indent="0">
              <a:spcBef>
                <a:spcPts val="0"/>
              </a:spcBef>
              <a:buNone/>
            </a:pPr>
            <a:r>
              <a:rPr lang="en-US" sz="1800" b="1" dirty="0" smtClean="0"/>
              <a:t>    }</a:t>
            </a:r>
          </a:p>
          <a:p>
            <a:pPr marL="0" indent="0">
              <a:spcBef>
                <a:spcPts val="0"/>
              </a:spcBef>
              <a:buNone/>
            </a:pPr>
            <a:endParaRPr lang="en-US" sz="1800" b="1" dirty="0" smtClean="0"/>
          </a:p>
          <a:p>
            <a:pPr marL="0" indent="0">
              <a:lnSpc>
                <a:spcPts val="2160"/>
              </a:lnSpc>
              <a:spcBef>
                <a:spcPts val="0"/>
              </a:spcBef>
              <a:buNone/>
            </a:pPr>
            <a:r>
              <a:rPr lang="en-US" sz="1800" b="1" dirty="0" smtClean="0"/>
              <a:t>    </a:t>
            </a:r>
            <a:r>
              <a:rPr lang="en-US" sz="1800" b="1" dirty="0" err="1" smtClean="0"/>
              <a:t>cout</a:t>
            </a:r>
            <a:r>
              <a:rPr lang="en-US" sz="1800" b="1" dirty="0" smtClean="0"/>
              <a:t>&lt;&lt;"The elements of array are:\n";</a:t>
            </a:r>
          </a:p>
          <a:p>
            <a:pPr marL="0" indent="0">
              <a:lnSpc>
                <a:spcPts val="2160"/>
              </a:lnSpc>
              <a:spcBef>
                <a:spcPts val="0"/>
              </a:spcBef>
              <a:buNone/>
            </a:pPr>
            <a:r>
              <a:rPr lang="en-US" sz="1800" b="1" dirty="0" smtClean="0"/>
              <a:t>   	for(</a:t>
            </a:r>
            <a:r>
              <a:rPr lang="en-US" sz="1800" b="1" dirty="0" err="1" smtClean="0"/>
              <a:t>i</a:t>
            </a:r>
            <a:r>
              <a:rPr lang="en-US" sz="1800" b="1" dirty="0" smtClean="0"/>
              <a:t>=0;i&lt;</a:t>
            </a:r>
            <a:r>
              <a:rPr lang="en-US" sz="1800" b="1" dirty="0" err="1" smtClean="0"/>
              <a:t>n;i</a:t>
            </a:r>
            <a:r>
              <a:rPr lang="en-US" sz="1800" b="1" dirty="0" smtClean="0"/>
              <a:t>++)</a:t>
            </a:r>
          </a:p>
          <a:p>
            <a:pPr marL="0" indent="0">
              <a:lnSpc>
                <a:spcPts val="2160"/>
              </a:lnSpc>
              <a:spcBef>
                <a:spcPts val="0"/>
              </a:spcBef>
              <a:buNone/>
            </a:pPr>
            <a:r>
              <a:rPr lang="en-US" sz="1800" b="1" dirty="0" smtClean="0"/>
              <a:t>        </a:t>
            </a:r>
            <a:r>
              <a:rPr lang="en-US" sz="1800" b="1" dirty="0" err="1" smtClean="0"/>
              <a:t>cout</a:t>
            </a:r>
            <a:r>
              <a:rPr lang="en-US" sz="1800" b="1" dirty="0" smtClean="0"/>
              <a:t>&lt;&lt;a[</a:t>
            </a:r>
            <a:r>
              <a:rPr lang="en-US" sz="1800" b="1" dirty="0" err="1" smtClean="0"/>
              <a:t>i</a:t>
            </a:r>
            <a:r>
              <a:rPr lang="en-US" sz="1800" b="1" dirty="0" smtClean="0"/>
              <a:t>]&lt;&lt;"\t";</a:t>
            </a:r>
          </a:p>
          <a:p>
            <a:pPr marL="0" indent="0">
              <a:lnSpc>
                <a:spcPts val="2160"/>
              </a:lnSpc>
              <a:spcBef>
                <a:spcPts val="0"/>
              </a:spcBef>
              <a:buNone/>
            </a:pPr>
            <a:endParaRPr lang="en-US" sz="1800" b="1" dirty="0" smtClean="0"/>
          </a:p>
        </p:txBody>
      </p:sp>
      <p:sp>
        <p:nvSpPr>
          <p:cNvPr id="3" name="Slide Number Placeholder 2"/>
          <p:cNvSpPr>
            <a:spLocks noGrp="1"/>
          </p:cNvSpPr>
          <p:nvPr>
            <p:ph type="sldNum" sz="quarter" idx="12"/>
          </p:nvPr>
        </p:nvSpPr>
        <p:spPr/>
        <p:txBody>
          <a:bodyPr/>
          <a:lstStyle/>
          <a:p>
            <a:fld id="{C839977E-EAC6-4CBE-AE0E-153E042775AB}" type="slidenum">
              <a:rPr lang="en-US" smtClean="0"/>
              <a:pPr/>
              <a:t>20</a:t>
            </a:fld>
            <a:endParaRPr lang="en-US"/>
          </a:p>
        </p:txBody>
      </p:sp>
      <p:sp>
        <p:nvSpPr>
          <p:cNvPr id="4" name="Title 3"/>
          <p:cNvSpPr>
            <a:spLocks noGrp="1"/>
          </p:cNvSpPr>
          <p:nvPr>
            <p:ph type="title"/>
          </p:nvPr>
        </p:nvSpPr>
        <p:spPr/>
        <p:txBody>
          <a:bodyPr>
            <a:noAutofit/>
          </a:bodyPr>
          <a:lstStyle/>
          <a:p>
            <a:pPr algn="ctr"/>
            <a:r>
              <a:rPr lang="en-US" sz="2400" b="1" dirty="0" smtClean="0"/>
              <a:t>To arrange the array elements in ascending/descending order using Bubble sort</a:t>
            </a:r>
            <a:endParaRPr lang="en-US" sz="2400" dirty="0"/>
          </a:p>
        </p:txBody>
      </p:sp>
      <p:sp>
        <p:nvSpPr>
          <p:cNvPr id="5" name="TextBox 4"/>
          <p:cNvSpPr txBox="1"/>
          <p:nvPr/>
        </p:nvSpPr>
        <p:spPr>
          <a:xfrm>
            <a:off x="5334000" y="990600"/>
            <a:ext cx="4038600" cy="5647700"/>
          </a:xfrm>
          <a:prstGeom prst="rect">
            <a:avLst/>
          </a:prstGeom>
          <a:noFill/>
        </p:spPr>
        <p:txBody>
          <a:bodyPr wrap="square" rtlCol="0">
            <a:spAutoFit/>
          </a:bodyPr>
          <a:lstStyle/>
          <a:p>
            <a:pPr>
              <a:lnSpc>
                <a:spcPts val="2160"/>
              </a:lnSpc>
            </a:pPr>
            <a:r>
              <a:rPr lang="en-US" b="1" dirty="0" smtClean="0"/>
              <a:t>for(</a:t>
            </a:r>
            <a:r>
              <a:rPr lang="en-US" b="1" dirty="0" err="1" smtClean="0"/>
              <a:t>i</a:t>
            </a:r>
            <a:r>
              <a:rPr lang="en-US" b="1" dirty="0" smtClean="0"/>
              <a:t>=0;i&lt;n-1;i++)</a:t>
            </a:r>
          </a:p>
          <a:p>
            <a:pPr>
              <a:lnSpc>
                <a:spcPts val="2160"/>
              </a:lnSpc>
            </a:pPr>
            <a:r>
              <a:rPr lang="en-US" b="1" dirty="0" smtClean="0"/>
              <a:t>{</a:t>
            </a:r>
          </a:p>
          <a:p>
            <a:pPr>
              <a:lnSpc>
                <a:spcPts val="2160"/>
              </a:lnSpc>
            </a:pPr>
            <a:r>
              <a:rPr lang="en-US" b="1" dirty="0" smtClean="0"/>
              <a:t>     for(j=0;j&lt;n-i-1;j++)</a:t>
            </a:r>
          </a:p>
          <a:p>
            <a:r>
              <a:rPr lang="en-US" b="1" dirty="0" smtClean="0"/>
              <a:t>     {</a:t>
            </a:r>
          </a:p>
          <a:p>
            <a:r>
              <a:rPr lang="en-US" b="1" dirty="0" smtClean="0"/>
              <a:t>        if(a[j]&gt;a[j+1])  </a:t>
            </a:r>
            <a:r>
              <a:rPr lang="en-US" b="1" dirty="0" smtClean="0">
                <a:latin typeface="Algerian" pitchFamily="82" charset="0"/>
              </a:rPr>
              <a:t>// a[j]&lt;a[j+1]</a:t>
            </a:r>
          </a:p>
          <a:p>
            <a:r>
              <a:rPr lang="en-US" b="1" dirty="0" smtClean="0"/>
              <a:t>        {</a:t>
            </a:r>
          </a:p>
          <a:p>
            <a:r>
              <a:rPr lang="en-US" b="1" dirty="0" smtClean="0"/>
              <a:t>            temp=a[j];</a:t>
            </a:r>
          </a:p>
          <a:p>
            <a:r>
              <a:rPr lang="en-US" b="1" dirty="0" smtClean="0"/>
              <a:t>            a[j]=a[j+1];</a:t>
            </a:r>
          </a:p>
          <a:p>
            <a:r>
              <a:rPr lang="en-US" b="1" dirty="0" smtClean="0"/>
              <a:t>            a[j+1]=temp;</a:t>
            </a:r>
          </a:p>
          <a:p>
            <a:r>
              <a:rPr lang="en-US" b="1" dirty="0" smtClean="0"/>
              <a:t>        }</a:t>
            </a:r>
          </a:p>
          <a:p>
            <a:r>
              <a:rPr lang="en-US" b="1" dirty="0" smtClean="0"/>
              <a:t>     }</a:t>
            </a:r>
          </a:p>
          <a:p>
            <a:r>
              <a:rPr lang="en-US" b="1" dirty="0" smtClean="0"/>
              <a:t>}</a:t>
            </a:r>
          </a:p>
          <a:p>
            <a:endParaRPr lang="en-US" b="1" dirty="0" smtClean="0"/>
          </a:p>
          <a:p>
            <a:pPr marL="177800" indent="-177800"/>
            <a:r>
              <a:rPr lang="en-US" b="1" dirty="0" smtClean="0"/>
              <a:t>    </a:t>
            </a:r>
            <a:r>
              <a:rPr lang="en-US" b="1" dirty="0" err="1" smtClean="0"/>
              <a:t>cout</a:t>
            </a:r>
            <a:r>
              <a:rPr lang="en-US" b="1" dirty="0" smtClean="0"/>
              <a:t>&lt;&lt;"\</a:t>
            </a:r>
            <a:r>
              <a:rPr lang="en-US" b="1" dirty="0" err="1" smtClean="0"/>
              <a:t>nThe</a:t>
            </a:r>
            <a:r>
              <a:rPr lang="en-US" b="1" dirty="0" smtClean="0"/>
              <a:t> elements of array after  sorting are:\n";</a:t>
            </a:r>
          </a:p>
          <a:p>
            <a:r>
              <a:rPr lang="en-US" b="1" dirty="0" smtClean="0"/>
              <a:t>   	for(</a:t>
            </a:r>
            <a:r>
              <a:rPr lang="en-US" b="1" dirty="0" err="1" smtClean="0"/>
              <a:t>i</a:t>
            </a:r>
            <a:r>
              <a:rPr lang="en-US" b="1" dirty="0" smtClean="0"/>
              <a:t>=0;i&lt;</a:t>
            </a:r>
            <a:r>
              <a:rPr lang="en-US" b="1" dirty="0" err="1" smtClean="0"/>
              <a:t>n;i</a:t>
            </a:r>
            <a:r>
              <a:rPr lang="en-US" b="1" dirty="0" smtClean="0"/>
              <a:t>++)</a:t>
            </a:r>
          </a:p>
          <a:p>
            <a:r>
              <a:rPr lang="en-US" b="1" dirty="0" smtClean="0"/>
              <a:t>        </a:t>
            </a:r>
            <a:r>
              <a:rPr lang="en-US" b="1" dirty="0" err="1" smtClean="0"/>
              <a:t>cout</a:t>
            </a:r>
            <a:r>
              <a:rPr lang="en-US" b="1" dirty="0" smtClean="0"/>
              <a:t>&lt;&lt;a[</a:t>
            </a:r>
            <a:r>
              <a:rPr lang="en-US" b="1" dirty="0" err="1" smtClean="0"/>
              <a:t>i</a:t>
            </a:r>
            <a:r>
              <a:rPr lang="en-US" b="1" dirty="0" smtClean="0"/>
              <a:t>]&lt;&lt;"\t";</a:t>
            </a:r>
          </a:p>
          <a:p>
            <a:endParaRPr lang="en-US" b="1" dirty="0" smtClean="0"/>
          </a:p>
          <a:p>
            <a:r>
              <a:rPr lang="en-US" b="1" dirty="0" smtClean="0"/>
              <a:t>}</a:t>
            </a:r>
          </a:p>
          <a:p>
            <a:endParaRPr lang="en-US" dirty="0"/>
          </a:p>
        </p:txBody>
      </p:sp>
      <p:cxnSp>
        <p:nvCxnSpPr>
          <p:cNvPr id="7" name="Straight Connector 6"/>
          <p:cNvCxnSpPr/>
          <p:nvPr/>
        </p:nvCxnSpPr>
        <p:spPr>
          <a:xfrm>
            <a:off x="52578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smtClean="0">
                <a:solidFill>
                  <a:srgbClr val="002060"/>
                </a:solidFill>
              </a:rPr>
              <a:t>Selection Sort</a:t>
            </a:r>
            <a:endParaRPr lang="en-US" b="1" i="1" dirty="0">
              <a:solidFill>
                <a:srgbClr val="002060"/>
              </a:solidFill>
            </a:endParaRPr>
          </a:p>
        </p:txBody>
      </p:sp>
      <p:pic>
        <p:nvPicPr>
          <p:cNvPr id="13318" name="Picture 4"/>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066800" y="1219200"/>
            <a:ext cx="7107382" cy="502920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EB572375-96E0-4DBB-B3D7-B1489209CDB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t>Selection </a:t>
            </a:r>
            <a:r>
              <a:rPr lang="en-US" b="1" i="1" dirty="0" smtClean="0"/>
              <a:t>Sort – </a:t>
            </a:r>
            <a:r>
              <a:rPr lang="en-US" sz="3600" b="1" i="1" dirty="0" smtClean="0">
                <a:solidFill>
                  <a:srgbClr val="C00000"/>
                </a:solidFill>
              </a:rPr>
              <a:t>example</a:t>
            </a:r>
            <a:endParaRPr lang="en-US" b="1" i="1" dirty="0">
              <a:solidFill>
                <a:srgbClr val="C00000"/>
              </a:solidFill>
            </a:endParaRPr>
          </a:p>
        </p:txBody>
      </p:sp>
      <p:pic>
        <p:nvPicPr>
          <p:cNvPr id="14341"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066800" y="1379538"/>
            <a:ext cx="7543800" cy="47926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solidFill>
                  <a:srgbClr val="002060"/>
                </a:solidFill>
              </a:rPr>
              <a:t>Selection Sort </a:t>
            </a:r>
            <a:r>
              <a:rPr lang="en-US" b="1" i="1" dirty="0"/>
              <a:t>– </a:t>
            </a:r>
            <a:r>
              <a:rPr lang="en-US" sz="3600" b="1" i="1" dirty="0" smtClean="0">
                <a:solidFill>
                  <a:srgbClr val="C00000"/>
                </a:solidFill>
              </a:rPr>
              <a:t>example</a:t>
            </a:r>
            <a:endParaRPr lang="en-US" b="1" i="1" dirty="0"/>
          </a:p>
        </p:txBody>
      </p:sp>
      <p:pic>
        <p:nvPicPr>
          <p:cNvPr id="15366"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143000" y="1515774"/>
            <a:ext cx="7831137" cy="38528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solidFill>
                  <a:srgbClr val="002060"/>
                </a:solidFill>
              </a:rPr>
              <a:t>Selection Sort </a:t>
            </a:r>
            <a:r>
              <a:rPr lang="en-US" b="1" i="1" dirty="0"/>
              <a:t>– </a:t>
            </a:r>
            <a:r>
              <a:rPr lang="en-US" sz="3600" b="1" i="1" dirty="0" smtClean="0">
                <a:solidFill>
                  <a:srgbClr val="C00000"/>
                </a:solidFill>
              </a:rPr>
              <a:t>example</a:t>
            </a:r>
            <a:endParaRPr lang="en-US" b="1" i="1" dirty="0"/>
          </a:p>
        </p:txBody>
      </p:sp>
      <p:pic>
        <p:nvPicPr>
          <p:cNvPr id="16390"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19200" y="2057400"/>
            <a:ext cx="7770812" cy="317341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6" name="Title 5"/>
          <p:cNvSpPr>
            <a:spLocks noGrp="1"/>
          </p:cNvSpPr>
          <p:nvPr>
            <p:ph type="title"/>
          </p:nvPr>
        </p:nvSpPr>
        <p:spPr/>
        <p:txBody>
          <a:bodyPr/>
          <a:lstStyle/>
          <a:p>
            <a:pPr algn="ctr"/>
            <a:r>
              <a:rPr lang="en-US" b="1" i="1" dirty="0" smtClean="0">
                <a:solidFill>
                  <a:srgbClr val="002060"/>
                </a:solidFill>
              </a:rPr>
              <a:t>Selection Sort - Example</a:t>
            </a:r>
            <a:endParaRPr lang="en-IN" b="1" i="1" dirty="0">
              <a:solidFill>
                <a:srgbClr val="002060"/>
              </a:solidFill>
            </a:endParaRPr>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95400" y="990600"/>
            <a:ext cx="7391400" cy="58629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Slide Number Placeholder 12"/>
          <p:cNvSpPr>
            <a:spLocks noGrp="1"/>
          </p:cNvSpPr>
          <p:nvPr>
            <p:ph type="sldNum" sz="quarter" idx="12"/>
          </p:nvPr>
        </p:nvSpPr>
        <p:spPr/>
        <p:txBody>
          <a:bodyPr/>
          <a:lstStyle/>
          <a:p>
            <a:fld id="{EB572375-96E0-4DBB-B3D7-B1489209CDB4}" type="slidenum">
              <a:rPr lang="en-US" smtClean="0"/>
              <a:pPr/>
              <a:t>25</a:t>
            </a:fld>
            <a:endParaRPr lang="en-US"/>
          </a:p>
        </p:txBody>
      </p:sp>
    </p:spTree>
    <p:extLst>
      <p:ext uri="{BB962C8B-B14F-4D97-AF65-F5344CB8AC3E}">
        <p14:creationId xmlns="" xmlns:p14="http://schemas.microsoft.com/office/powerpoint/2010/main" val="1078189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Selection Sort </a:t>
            </a:r>
            <a:r>
              <a:rPr lang="en-US" dirty="0"/>
              <a:t>– </a:t>
            </a:r>
            <a:r>
              <a:rPr lang="en-US" sz="3600" b="1" i="1" dirty="0" smtClean="0">
                <a:solidFill>
                  <a:srgbClr val="C00000"/>
                </a:solidFill>
              </a:rPr>
              <a:t>program</a:t>
            </a:r>
            <a:endParaRPr lang="en-US" i="1" dirty="0"/>
          </a:p>
        </p:txBody>
      </p:sp>
      <p:sp>
        <p:nvSpPr>
          <p:cNvPr id="10" name="Slide Number Placeholder 9"/>
          <p:cNvSpPr>
            <a:spLocks noGrp="1"/>
          </p:cNvSpPr>
          <p:nvPr>
            <p:ph type="sldNum" sz="quarter" idx="12"/>
          </p:nvPr>
        </p:nvSpPr>
        <p:spPr/>
        <p:txBody>
          <a:bodyPr/>
          <a:lstStyle/>
          <a:p>
            <a:fld id="{EB572375-96E0-4DBB-B3D7-B1489209CDB4}" type="slidenum">
              <a:rPr lang="en-US" smtClean="0"/>
              <a:pPr/>
              <a:t>26</a:t>
            </a:fld>
            <a:endParaRPr lang="en-US"/>
          </a:p>
        </p:txBody>
      </p:sp>
      <p:sp>
        <p:nvSpPr>
          <p:cNvPr id="13" name="Content Placeholder 12"/>
          <p:cNvSpPr>
            <a:spLocks noGrp="1"/>
          </p:cNvSpPr>
          <p:nvPr>
            <p:ph idx="1"/>
          </p:nvPr>
        </p:nvSpPr>
        <p:spPr>
          <a:xfrm>
            <a:off x="1219200" y="1066800"/>
            <a:ext cx="4114800" cy="5059363"/>
          </a:xfrm>
        </p:spPr>
        <p:txBody>
          <a:bodyPr/>
          <a:lstStyle/>
          <a:p>
            <a:pPr>
              <a:buNone/>
            </a:pPr>
            <a:r>
              <a:rPr lang="en-US" dirty="0" smtClean="0"/>
              <a:t> </a:t>
            </a:r>
            <a:endParaRPr lang="en-US" dirty="0"/>
          </a:p>
        </p:txBody>
      </p:sp>
      <p:sp>
        <p:nvSpPr>
          <p:cNvPr id="14" name="Content Placeholder 1"/>
          <p:cNvSpPr txBox="1">
            <a:spLocks/>
          </p:cNvSpPr>
          <p:nvPr/>
        </p:nvSpPr>
        <p:spPr>
          <a:xfrm>
            <a:off x="1295400" y="1219200"/>
            <a:ext cx="4038600" cy="50593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main()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a[10],</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i,j,pos,small,n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&lt;&lt;"Enter no of elements\n";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cin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&gt;&gt;n;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&lt;&lt;"Enter array elements\n";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=0;i&lt;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cin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&gt;&gt;a[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&lt;&lt;"The elements of array are:\n";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=0;i&lt;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Content Placeholder 1"/>
          <p:cNvSpPr txBox="1">
            <a:spLocks/>
          </p:cNvSpPr>
          <p:nvPr/>
        </p:nvSpPr>
        <p:spPr>
          <a:xfrm>
            <a:off x="5334000" y="1066800"/>
            <a:ext cx="3505200" cy="5791200"/>
          </a:xfrm>
          <a:prstGeom prst="rect">
            <a:avLst/>
          </a:prstGeom>
        </p:spPr>
        <p:txBody>
          <a:bodyPr/>
          <a:lstStyle/>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 0;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&lt; n-1;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pos =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small = 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for(j=i+1; j&lt;n; j++)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if(small &gt; a[j])</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pos = j;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lang="en-US" b="1" dirty="0" smtClean="0">
                <a:latin typeface="+mn-lt"/>
              </a:rPr>
              <a:t>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small = a[j];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lang="en-US" b="1" dirty="0" smtClean="0">
                <a:latin typeface="+mn-lt"/>
              </a:rPr>
              <a:t>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a[pos] = 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 small;</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nThe</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elements of array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lang="en-US" b="1" dirty="0" smtClean="0">
                <a:latin typeface="+mn-lt"/>
              </a:rPr>
              <a:t>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after sorting are:\n";</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=0;i&lt;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]&lt;&lt;"\t";</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124065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14400"/>
            <a:ext cx="7924800" cy="5059363"/>
          </a:xfrm>
        </p:spPr>
        <p:txBody>
          <a:bodyPr/>
          <a:lstStyle/>
          <a:p>
            <a:pPr marL="457200" indent="-457200">
              <a:lnSpc>
                <a:spcPct val="200000"/>
              </a:lnSpc>
            </a:pPr>
            <a:r>
              <a:rPr lang="en-US" sz="2400" b="1" i="1" dirty="0">
                <a:solidFill>
                  <a:srgbClr val="002060"/>
                </a:solidFill>
              </a:rPr>
              <a:t>Searching </a:t>
            </a:r>
            <a:r>
              <a:rPr lang="en-US" sz="2400" b="1" i="1" dirty="0" smtClean="0">
                <a:solidFill>
                  <a:srgbClr val="002060"/>
                </a:solidFill>
              </a:rPr>
              <a:t>Techniques</a:t>
            </a:r>
          </a:p>
          <a:p>
            <a:pPr marL="857250" lvl="1" indent="-457200">
              <a:lnSpc>
                <a:spcPct val="200000"/>
              </a:lnSpc>
              <a:buFont typeface="Courier New" pitchFamily="49" charset="0"/>
              <a:buChar char="o"/>
            </a:pPr>
            <a:r>
              <a:rPr lang="en-US" sz="2400" i="1" dirty="0" smtClean="0">
                <a:solidFill>
                  <a:srgbClr val="002060"/>
                </a:solidFill>
              </a:rPr>
              <a:t>Linear Search</a:t>
            </a:r>
          </a:p>
          <a:p>
            <a:pPr marL="857250" lvl="1" indent="-457200">
              <a:lnSpc>
                <a:spcPct val="200000"/>
              </a:lnSpc>
              <a:buFont typeface="Courier New" pitchFamily="49" charset="0"/>
              <a:buChar char="o"/>
            </a:pPr>
            <a:r>
              <a:rPr lang="en-US" sz="2400" i="1" dirty="0" smtClean="0">
                <a:solidFill>
                  <a:srgbClr val="002060"/>
                </a:solidFill>
              </a:rPr>
              <a:t>Binary Search</a:t>
            </a:r>
          </a:p>
          <a:p>
            <a:pPr marL="457200" indent="-457200">
              <a:lnSpc>
                <a:spcPct val="200000"/>
              </a:lnSpc>
            </a:pPr>
            <a:r>
              <a:rPr lang="en-US" sz="2400" b="1" i="1" dirty="0" smtClean="0">
                <a:solidFill>
                  <a:srgbClr val="002060"/>
                </a:solidFill>
              </a:rPr>
              <a:t>Sorting Techniques</a:t>
            </a:r>
          </a:p>
          <a:p>
            <a:pPr marL="914400" lvl="1" indent="-457200">
              <a:lnSpc>
                <a:spcPct val="200000"/>
              </a:lnSpc>
              <a:buFont typeface="Courier New" pitchFamily="49" charset="0"/>
              <a:buChar char="o"/>
            </a:pPr>
            <a:r>
              <a:rPr lang="en-US" sz="2400" i="1" dirty="0" smtClean="0">
                <a:solidFill>
                  <a:srgbClr val="002060"/>
                </a:solidFill>
              </a:rPr>
              <a:t>Bubble Sort</a:t>
            </a:r>
          </a:p>
          <a:p>
            <a:pPr marL="914400" lvl="1" indent="-457200">
              <a:lnSpc>
                <a:spcPct val="200000"/>
              </a:lnSpc>
              <a:buFont typeface="Courier New" pitchFamily="49" charset="0"/>
              <a:buChar char="o"/>
            </a:pPr>
            <a:r>
              <a:rPr lang="en-US" sz="2400" i="1" dirty="0" smtClean="0">
                <a:solidFill>
                  <a:srgbClr val="002060"/>
                </a:solidFill>
              </a:rPr>
              <a:t>Selection </a:t>
            </a:r>
            <a:r>
              <a:rPr lang="en-US" sz="2400" i="1" dirty="0">
                <a:solidFill>
                  <a:srgbClr val="002060"/>
                </a:solidFill>
              </a:rPr>
              <a:t>Sort</a:t>
            </a:r>
          </a:p>
          <a:p>
            <a:pPr>
              <a:lnSpc>
                <a:spcPct val="200000"/>
              </a:lnSpc>
            </a:pPr>
            <a:endParaRPr lang="en-US" sz="2400" b="1" i="1" dirty="0">
              <a:solidFill>
                <a:srgbClr val="002060"/>
              </a:solidFill>
            </a:endParaRPr>
          </a:p>
        </p:txBody>
      </p:sp>
      <p:sp>
        <p:nvSpPr>
          <p:cNvPr id="2" name="Title 1"/>
          <p:cNvSpPr>
            <a:spLocks noGrp="1"/>
          </p:cNvSpPr>
          <p:nvPr>
            <p:ph type="title"/>
          </p:nvPr>
        </p:nvSpPr>
        <p:spPr/>
        <p:txBody>
          <a:bodyPr>
            <a:normAutofit/>
          </a:bodyPr>
          <a:lstStyle/>
          <a:p>
            <a:r>
              <a:rPr lang="en-US" b="1" i="1" dirty="0" smtClean="0">
                <a:solidFill>
                  <a:srgbClr val="002060"/>
                </a:solidFill>
              </a:rPr>
              <a:t>Summary </a:t>
            </a:r>
            <a:endParaRPr lang="en-US" b="1" i="1" dirty="0">
              <a:solidFill>
                <a:srgbClr val="002060"/>
              </a:solidFill>
            </a:endParaRPr>
          </a:p>
        </p:txBody>
      </p:sp>
      <p:sp>
        <p:nvSpPr>
          <p:cNvPr id="10" name="Slide Number Placeholder 9"/>
          <p:cNvSpPr>
            <a:spLocks noGrp="1"/>
          </p:cNvSpPr>
          <p:nvPr>
            <p:ph type="sldNum" sz="quarter" idx="12"/>
          </p:nvPr>
        </p:nvSpPr>
        <p:spPr/>
        <p:txBody>
          <a:bodyPr/>
          <a:lstStyle/>
          <a:p>
            <a:fld id="{EB572375-96E0-4DBB-B3D7-B1489209CDB4}" type="slidenum">
              <a:rPr lang="en-US" smtClean="0"/>
              <a:pPr/>
              <a:t>27</a:t>
            </a:fld>
            <a:endParaRPr lang="en-US"/>
          </a:p>
        </p:txBody>
      </p:sp>
    </p:spTree>
    <p:extLst>
      <p:ext uri="{BB962C8B-B14F-4D97-AF65-F5344CB8AC3E}">
        <p14:creationId xmlns="" xmlns:p14="http://schemas.microsoft.com/office/powerpoint/2010/main" val="1527291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400" dirty="0" smtClean="0">
                <a:solidFill>
                  <a:srgbClr val="002060"/>
                </a:solidFill>
              </a:rPr>
              <a:t>Searching refers to finding whether a data item is present in the set of items or not.</a:t>
            </a:r>
          </a:p>
          <a:p>
            <a:pPr algn="just">
              <a:lnSpc>
                <a:spcPct val="150000"/>
              </a:lnSpc>
              <a:buNone/>
            </a:pPr>
            <a:endParaRPr lang="en-US" sz="2400" dirty="0" smtClean="0">
              <a:solidFill>
                <a:srgbClr val="002060"/>
              </a:solidFill>
            </a:endParaRPr>
          </a:p>
          <a:p>
            <a:pPr algn="just">
              <a:lnSpc>
                <a:spcPct val="150000"/>
              </a:lnSpc>
            </a:pPr>
            <a:r>
              <a:rPr lang="en-US" sz="2400" dirty="0" smtClean="0">
                <a:solidFill>
                  <a:srgbClr val="002060"/>
                </a:solidFill>
              </a:rPr>
              <a:t>Sorting refers to the arrangement of data in a particular order. </a:t>
            </a:r>
          </a:p>
          <a:p>
            <a:pPr algn="just">
              <a:lnSpc>
                <a:spcPct val="150000"/>
              </a:lnSpc>
            </a:pPr>
            <a:endParaRPr lang="en-US" sz="2400" dirty="0" smtClean="0">
              <a:solidFill>
                <a:srgbClr val="002060"/>
              </a:solidFill>
            </a:endParaRPr>
          </a:p>
          <a:p>
            <a:pPr algn="just">
              <a:lnSpc>
                <a:spcPct val="150000"/>
              </a:lnSpc>
            </a:pPr>
            <a:r>
              <a:rPr lang="en-US" sz="2400" dirty="0" smtClean="0">
                <a:solidFill>
                  <a:srgbClr val="002060"/>
                </a:solidFill>
              </a:rPr>
              <a:t>Sorting and searching have many applications in the area of computers.</a:t>
            </a:r>
            <a:endParaRPr lang="en-IN" sz="2400" dirty="0">
              <a:solidFill>
                <a:srgbClr val="002060"/>
              </a:solidFill>
            </a:endParaRPr>
          </a:p>
        </p:txBody>
      </p:sp>
      <p:sp>
        <p:nvSpPr>
          <p:cNvPr id="11266" name="Rectangle 2"/>
          <p:cNvSpPr>
            <a:spLocks noGrp="1" noChangeArrowheads="1"/>
          </p:cNvSpPr>
          <p:nvPr>
            <p:ph type="title"/>
          </p:nvPr>
        </p:nvSpPr>
        <p:spPr/>
        <p:txBody>
          <a:bodyPr>
            <a:normAutofit/>
          </a:bodyPr>
          <a:lstStyle/>
          <a:p>
            <a:pPr algn="ctr" eaLnBrk="1" hangingPunct="1"/>
            <a:r>
              <a:rPr lang="en-US" b="1" i="1" dirty="0" smtClean="0">
                <a:solidFill>
                  <a:srgbClr val="002060"/>
                </a:solidFill>
              </a:rPr>
              <a:t>Searching &amp; Sorting</a:t>
            </a:r>
          </a:p>
        </p:txBody>
      </p:sp>
      <p:sp>
        <p:nvSpPr>
          <p:cNvPr id="9" name="Slide Number Placeholder 8"/>
          <p:cNvSpPr>
            <a:spLocks noGrp="1"/>
          </p:cNvSpPr>
          <p:nvPr>
            <p:ph type="sldNum" sz="quarter" idx="12"/>
          </p:nvPr>
        </p:nvSpPr>
        <p:spPr/>
        <p:txBody>
          <a:bodyPr/>
          <a:lstStyle/>
          <a:p>
            <a:fld id="{EB572375-96E0-4DBB-B3D7-B1489209CDB4}" type="slidenum">
              <a:rPr lang="en-US" smtClean="0"/>
              <a:pPr/>
              <a:t>3</a:t>
            </a:fld>
            <a:endParaRPr lang="en-US"/>
          </a:p>
        </p:txBody>
      </p:sp>
    </p:spTree>
    <p:extLst>
      <p:ext uri="{BB962C8B-B14F-4D97-AF65-F5344CB8AC3E}">
        <p14:creationId xmlns="" xmlns:p14="http://schemas.microsoft.com/office/powerpoint/2010/main" val="84707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2060"/>
                </a:solidFill>
              </a:rPr>
              <a:t>Linear search</a:t>
            </a:r>
            <a:endParaRPr lang="en-US" b="1" dirty="0">
              <a:solidFill>
                <a:srgbClr val="002060"/>
              </a:solidFill>
            </a:endParaRPr>
          </a:p>
        </p:txBody>
      </p:sp>
      <p:sp>
        <p:nvSpPr>
          <p:cNvPr id="3" name="TextBox 2"/>
          <p:cNvSpPr txBox="1"/>
          <p:nvPr/>
        </p:nvSpPr>
        <p:spPr>
          <a:xfrm>
            <a:off x="1524000" y="914400"/>
            <a:ext cx="7590027" cy="5078313"/>
          </a:xfrm>
          <a:prstGeom prst="rect">
            <a:avLst/>
          </a:prstGeom>
          <a:noFill/>
        </p:spPr>
        <p:txBody>
          <a:bodyPr wrap="square" rtlCol="0">
            <a:spAutoFit/>
          </a:bodyPr>
          <a:lstStyle/>
          <a:p>
            <a:pPr marL="285750" indent="-285750" algn="just">
              <a:lnSpc>
                <a:spcPct val="150000"/>
              </a:lnSpc>
              <a:buFont typeface="Arial" pitchFamily="34" charset="0"/>
              <a:buChar char="•"/>
            </a:pPr>
            <a:r>
              <a:rPr lang="en-US" sz="2400" dirty="0" smtClean="0">
                <a:solidFill>
                  <a:srgbClr val="002060"/>
                </a:solidFill>
                <a:latin typeface="+mj-lt"/>
              </a:rPr>
              <a:t>The Linear Search is applied on the set of items that are </a:t>
            </a:r>
          </a:p>
          <a:p>
            <a:pPr algn="just">
              <a:lnSpc>
                <a:spcPct val="150000"/>
              </a:lnSpc>
            </a:pPr>
            <a:r>
              <a:rPr lang="en-US" sz="2400" dirty="0">
                <a:solidFill>
                  <a:srgbClr val="002060"/>
                </a:solidFill>
                <a:latin typeface="+mj-lt"/>
              </a:rPr>
              <a:t> </a:t>
            </a:r>
            <a:r>
              <a:rPr lang="en-US" sz="2400" dirty="0" smtClean="0">
                <a:solidFill>
                  <a:srgbClr val="002060"/>
                </a:solidFill>
                <a:latin typeface="+mj-lt"/>
              </a:rPr>
              <a:t>   not arranged in any particular order.</a:t>
            </a:r>
          </a:p>
          <a:p>
            <a:pPr algn="just">
              <a:lnSpc>
                <a:spcPct val="150000"/>
              </a:lnSpc>
            </a:pPr>
            <a:endParaRPr lang="en-US" sz="2400" dirty="0" smtClean="0">
              <a:solidFill>
                <a:srgbClr val="002060"/>
              </a:solidFill>
              <a:latin typeface="+mj-lt"/>
            </a:endParaRPr>
          </a:p>
          <a:p>
            <a:pPr marL="285750" indent="-285750" algn="just">
              <a:lnSpc>
                <a:spcPct val="150000"/>
              </a:lnSpc>
              <a:buFont typeface="Arial" pitchFamily="34" charset="0"/>
              <a:buChar char="•"/>
            </a:pPr>
            <a:r>
              <a:rPr lang="en-US" sz="2400" dirty="0" smtClean="0">
                <a:solidFill>
                  <a:srgbClr val="002060"/>
                </a:solidFill>
                <a:latin typeface="+mj-lt"/>
              </a:rPr>
              <a:t>In linear search , the searching process starts from the</a:t>
            </a:r>
          </a:p>
          <a:p>
            <a:pPr algn="just">
              <a:lnSpc>
                <a:spcPct val="150000"/>
              </a:lnSpc>
            </a:pPr>
            <a:r>
              <a:rPr lang="en-US" sz="2400" dirty="0">
                <a:solidFill>
                  <a:srgbClr val="002060"/>
                </a:solidFill>
                <a:latin typeface="+mj-lt"/>
              </a:rPr>
              <a:t> </a:t>
            </a:r>
            <a:r>
              <a:rPr lang="en-US" sz="2400" dirty="0" smtClean="0">
                <a:solidFill>
                  <a:srgbClr val="002060"/>
                </a:solidFill>
                <a:latin typeface="+mj-lt"/>
              </a:rPr>
              <a:t>   first item.</a:t>
            </a:r>
          </a:p>
          <a:p>
            <a:pPr algn="just">
              <a:lnSpc>
                <a:spcPct val="150000"/>
              </a:lnSpc>
            </a:pPr>
            <a:endParaRPr lang="en-US" sz="2400" dirty="0" smtClean="0">
              <a:solidFill>
                <a:srgbClr val="002060"/>
              </a:solidFill>
              <a:latin typeface="+mj-lt"/>
            </a:endParaRPr>
          </a:p>
          <a:p>
            <a:pPr marL="285750" indent="-285750" algn="just">
              <a:lnSpc>
                <a:spcPct val="150000"/>
              </a:lnSpc>
              <a:buFont typeface="Arial" pitchFamily="34" charset="0"/>
              <a:buChar char="•"/>
            </a:pPr>
            <a:r>
              <a:rPr lang="en-US" sz="2400" dirty="0" smtClean="0">
                <a:solidFill>
                  <a:srgbClr val="002060"/>
                </a:solidFill>
                <a:latin typeface="+mj-lt"/>
              </a:rPr>
              <a:t>The searching is continued till either the item is found or </a:t>
            </a:r>
          </a:p>
          <a:p>
            <a:pPr algn="just">
              <a:lnSpc>
                <a:spcPct val="150000"/>
              </a:lnSpc>
            </a:pPr>
            <a:r>
              <a:rPr lang="en-US" sz="2400" dirty="0" smtClean="0">
                <a:solidFill>
                  <a:srgbClr val="002060"/>
                </a:solidFill>
                <a:latin typeface="+mj-lt"/>
              </a:rPr>
              <a:t>    the end of the list  is  reached indicating that the item is </a:t>
            </a:r>
          </a:p>
          <a:p>
            <a:pPr algn="just">
              <a:lnSpc>
                <a:spcPct val="150000"/>
              </a:lnSpc>
            </a:pPr>
            <a:r>
              <a:rPr lang="en-US" sz="2400" dirty="0">
                <a:solidFill>
                  <a:srgbClr val="002060"/>
                </a:solidFill>
                <a:latin typeface="+mj-lt"/>
              </a:rPr>
              <a:t> </a:t>
            </a:r>
            <a:r>
              <a:rPr lang="en-US" sz="2400" dirty="0" smtClean="0">
                <a:solidFill>
                  <a:srgbClr val="002060"/>
                </a:solidFill>
                <a:latin typeface="+mj-lt"/>
              </a:rPr>
              <a:t>   not found.</a:t>
            </a:r>
          </a:p>
        </p:txBody>
      </p:sp>
      <p:sp>
        <p:nvSpPr>
          <p:cNvPr id="10" name="Slide Number Placeholder 9"/>
          <p:cNvSpPr>
            <a:spLocks noGrp="1"/>
          </p:cNvSpPr>
          <p:nvPr>
            <p:ph type="sldNum" sz="quarter" idx="12"/>
          </p:nvPr>
        </p:nvSpPr>
        <p:spPr/>
        <p:txBody>
          <a:bodyPr/>
          <a:lstStyle/>
          <a:p>
            <a:fld id="{EB572375-96E0-4DBB-B3D7-B1489209CDB4}" type="slidenum">
              <a:rPr lang="en-US" smtClean="0"/>
              <a:pPr/>
              <a:t>4</a:t>
            </a:fld>
            <a:endParaRPr lang="en-US"/>
          </a:p>
        </p:txBody>
      </p:sp>
    </p:spTree>
    <p:extLst>
      <p:ext uri="{BB962C8B-B14F-4D97-AF65-F5344CB8AC3E}">
        <p14:creationId xmlns="" xmlns:p14="http://schemas.microsoft.com/office/powerpoint/2010/main" val="1683368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Linear search- </a:t>
            </a:r>
            <a:r>
              <a:rPr lang="en-US" sz="4000" b="1" dirty="0" smtClean="0">
                <a:solidFill>
                  <a:srgbClr val="002060"/>
                </a:solidFill>
                <a:latin typeface="Tempus Sans ITC" pitchFamily="82" charset="0"/>
              </a:rPr>
              <a:t>Example 1</a:t>
            </a:r>
            <a:endParaRPr lang="en-US" sz="4000" b="1" dirty="0">
              <a:solidFill>
                <a:srgbClr val="002060"/>
              </a:solidFill>
              <a:latin typeface="Tempus Sans ITC" pitchFamily="82" charset="0"/>
            </a:endParaRPr>
          </a:p>
        </p:txBody>
      </p:sp>
      <p:pic>
        <p:nvPicPr>
          <p:cNvPr id="13317"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371600" y="1066800"/>
            <a:ext cx="7629525" cy="4811713"/>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5</a:t>
            </a:fld>
            <a:endParaRPr lang="en-US"/>
          </a:p>
        </p:txBody>
      </p:sp>
    </p:spTree>
    <p:extLst>
      <p:ext uri="{BB962C8B-B14F-4D97-AF65-F5344CB8AC3E}">
        <p14:creationId xmlns="" xmlns:p14="http://schemas.microsoft.com/office/powerpoint/2010/main" val="4120776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228600"/>
            <a:ext cx="7162801" cy="685800"/>
          </a:xfrm>
        </p:spPr>
        <p:txBody>
          <a:bodyPr>
            <a:normAutofit/>
          </a:bodyPr>
          <a:lstStyle/>
          <a:p>
            <a:pPr algn="ctr"/>
            <a:r>
              <a:rPr lang="en-US" dirty="0">
                <a:solidFill>
                  <a:srgbClr val="002060"/>
                </a:solidFill>
                <a:latin typeface="Verdana" pitchFamily="34" charset="0"/>
              </a:rPr>
              <a:t>Linear search- </a:t>
            </a:r>
            <a:r>
              <a:rPr lang="en-US" b="1" dirty="0" smtClean="0">
                <a:solidFill>
                  <a:srgbClr val="002060"/>
                </a:solidFill>
                <a:latin typeface="Tempus Sans ITC" pitchFamily="82" charset="0"/>
              </a:rPr>
              <a:t>Example-2</a:t>
            </a:r>
            <a:endParaRPr lang="en-US" dirty="0">
              <a:solidFill>
                <a:srgbClr val="002060"/>
              </a:solidFill>
            </a:endParaRPr>
          </a:p>
        </p:txBody>
      </p:sp>
      <p:pic>
        <p:nvPicPr>
          <p:cNvPr id="14341"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405916" y="1143000"/>
            <a:ext cx="7705725" cy="49530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6</a:t>
            </a:fld>
            <a:endParaRPr lang="en-US"/>
          </a:p>
        </p:txBody>
      </p:sp>
    </p:spTree>
    <p:extLst>
      <p:ext uri="{BB962C8B-B14F-4D97-AF65-F5344CB8AC3E}">
        <p14:creationId xmlns="" xmlns:p14="http://schemas.microsoft.com/office/powerpoint/2010/main" val="353649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295400" y="1066800"/>
            <a:ext cx="4343400" cy="4893647"/>
          </a:xfrm>
          <a:prstGeom prst="rect">
            <a:avLst/>
          </a:prstGeom>
          <a:noFill/>
          <a:ln w="9525">
            <a:noFill/>
            <a:miter lim="800000"/>
            <a:headEnd/>
            <a:tailEnd/>
          </a:ln>
        </p:spPr>
        <p:txBody>
          <a:bodyPr wrap="square">
            <a:spAutoFit/>
          </a:bodyPr>
          <a:lstStyle/>
          <a:p>
            <a:r>
              <a:rPr lang="en-US" sz="2400" b="1" dirty="0" smtClean="0">
                <a:solidFill>
                  <a:srgbClr val="002060"/>
                </a:solidFill>
                <a:latin typeface="+mj-lt"/>
              </a:rPr>
              <a:t>void main()</a:t>
            </a:r>
          </a:p>
          <a:p>
            <a:r>
              <a:rPr lang="en-US" sz="2400" b="1" dirty="0" smtClean="0">
                <a:solidFill>
                  <a:srgbClr val="002060"/>
                </a:solidFill>
                <a:latin typeface="+mj-lt"/>
              </a:rPr>
              <a:t>{</a:t>
            </a:r>
          </a:p>
          <a:p>
            <a:r>
              <a:rPr lang="en-US" sz="2400" b="1" dirty="0" err="1" smtClean="0">
                <a:solidFill>
                  <a:srgbClr val="002060"/>
                </a:solidFill>
                <a:latin typeface="+mj-lt"/>
              </a:rPr>
              <a:t>int</a:t>
            </a:r>
            <a:r>
              <a:rPr lang="en-US" sz="2400" b="1" dirty="0" smtClean="0">
                <a:solidFill>
                  <a:srgbClr val="002060"/>
                </a:solidFill>
                <a:latin typeface="+mj-lt"/>
              </a:rPr>
              <a:t>  a[100],</a:t>
            </a:r>
            <a:r>
              <a:rPr lang="en-US" sz="2400" b="1" dirty="0" err="1" smtClean="0">
                <a:solidFill>
                  <a:srgbClr val="002060"/>
                </a:solidFill>
                <a:latin typeface="+mj-lt"/>
              </a:rPr>
              <a:t>i,n,key,found</a:t>
            </a:r>
            <a:r>
              <a:rPr lang="en-US" sz="2400" b="1" dirty="0" smtClean="0">
                <a:solidFill>
                  <a:srgbClr val="002060"/>
                </a:solidFill>
                <a:latin typeface="+mj-lt"/>
              </a:rPr>
              <a:t>=0;</a:t>
            </a:r>
          </a:p>
          <a:p>
            <a:endParaRPr lang="en-US" sz="2400" b="1" dirty="0">
              <a:solidFill>
                <a:srgbClr val="002060"/>
              </a:solidFill>
              <a:latin typeface="+mj-lt"/>
            </a:endParaRPr>
          </a:p>
          <a:p>
            <a:r>
              <a:rPr lang="en-US" sz="2400" b="1" dirty="0" err="1">
                <a:solidFill>
                  <a:srgbClr val="002060"/>
                </a:solidFill>
                <a:latin typeface="+mj-lt"/>
              </a:rPr>
              <a:t>cout</a:t>
            </a:r>
            <a:r>
              <a:rPr lang="en-US" sz="2400" b="1" dirty="0">
                <a:solidFill>
                  <a:srgbClr val="002060"/>
                </a:solidFill>
                <a:latin typeface="+mj-lt"/>
              </a:rPr>
              <a:t>&lt;&lt;"enter no of </a:t>
            </a:r>
            <a:r>
              <a:rPr lang="en-US" sz="2400" b="1" dirty="0" smtClean="0">
                <a:solidFill>
                  <a:srgbClr val="002060"/>
                </a:solidFill>
                <a:latin typeface="+mj-lt"/>
              </a:rPr>
              <a:t>elements";</a:t>
            </a:r>
            <a:endParaRPr lang="en-US" sz="2400" b="1" dirty="0">
              <a:solidFill>
                <a:srgbClr val="002060"/>
              </a:solidFill>
              <a:latin typeface="+mj-lt"/>
            </a:endParaRPr>
          </a:p>
          <a:p>
            <a:r>
              <a:rPr lang="en-US" sz="2400" b="1" dirty="0" err="1">
                <a:solidFill>
                  <a:srgbClr val="002060"/>
                </a:solidFill>
                <a:latin typeface="+mj-lt"/>
              </a:rPr>
              <a:t>cin</a:t>
            </a:r>
            <a:r>
              <a:rPr lang="en-US" sz="2400" b="1" dirty="0">
                <a:solidFill>
                  <a:srgbClr val="002060"/>
                </a:solidFill>
                <a:latin typeface="+mj-lt"/>
              </a:rPr>
              <a:t>&gt;&gt;n</a:t>
            </a:r>
            <a:r>
              <a:rPr lang="en-US" sz="2400" b="1" dirty="0" smtClean="0">
                <a:solidFill>
                  <a:srgbClr val="002060"/>
                </a:solidFill>
                <a:latin typeface="+mj-lt"/>
              </a:rPr>
              <a:t>;</a:t>
            </a:r>
          </a:p>
          <a:p>
            <a:endParaRPr lang="en-US" sz="2400" b="1" dirty="0">
              <a:solidFill>
                <a:srgbClr val="002060"/>
              </a:solidFill>
              <a:latin typeface="+mj-lt"/>
            </a:endParaRPr>
          </a:p>
          <a:p>
            <a:r>
              <a:rPr lang="en-US" sz="2400" b="1" dirty="0">
                <a:solidFill>
                  <a:srgbClr val="002060"/>
                </a:solidFill>
                <a:latin typeface="+mj-lt"/>
              </a:rPr>
              <a:t>for(</a:t>
            </a:r>
            <a:r>
              <a:rPr lang="en-US" sz="2400" b="1" dirty="0" err="1">
                <a:solidFill>
                  <a:srgbClr val="002060"/>
                </a:solidFill>
                <a:latin typeface="+mj-lt"/>
              </a:rPr>
              <a:t>i</a:t>
            </a:r>
            <a:r>
              <a:rPr lang="en-US" sz="2400" b="1" dirty="0">
                <a:solidFill>
                  <a:srgbClr val="002060"/>
                </a:solidFill>
                <a:latin typeface="+mj-lt"/>
              </a:rPr>
              <a:t>=0;i&lt;</a:t>
            </a:r>
            <a:r>
              <a:rPr lang="en-US" sz="2400" b="1" dirty="0" err="1">
                <a:solidFill>
                  <a:srgbClr val="002060"/>
                </a:solidFill>
                <a:latin typeface="+mj-lt"/>
              </a:rPr>
              <a:t>n;i</a:t>
            </a:r>
            <a:r>
              <a:rPr lang="en-US" sz="2400" b="1" dirty="0">
                <a:solidFill>
                  <a:srgbClr val="002060"/>
                </a:solidFill>
                <a:latin typeface="+mj-lt"/>
              </a:rPr>
              <a:t>++)</a:t>
            </a:r>
          </a:p>
          <a:p>
            <a:r>
              <a:rPr lang="en-US" sz="2400" b="1" dirty="0" smtClean="0">
                <a:solidFill>
                  <a:srgbClr val="002060"/>
                </a:solidFill>
                <a:latin typeface="+mj-lt"/>
              </a:rPr>
              <a:t>	</a:t>
            </a:r>
            <a:r>
              <a:rPr lang="en-US" sz="2400" b="1" dirty="0" err="1" smtClean="0">
                <a:solidFill>
                  <a:srgbClr val="002060"/>
                </a:solidFill>
                <a:latin typeface="+mj-lt"/>
              </a:rPr>
              <a:t>cin</a:t>
            </a:r>
            <a:r>
              <a:rPr lang="en-US" sz="2400" b="1" dirty="0">
                <a:solidFill>
                  <a:srgbClr val="002060"/>
                </a:solidFill>
                <a:latin typeface="+mj-lt"/>
              </a:rPr>
              <a:t>&gt;&gt;a[</a:t>
            </a:r>
            <a:r>
              <a:rPr lang="en-US" sz="2400" b="1" dirty="0" err="1">
                <a:solidFill>
                  <a:srgbClr val="002060"/>
                </a:solidFill>
                <a:latin typeface="+mj-lt"/>
              </a:rPr>
              <a:t>i</a:t>
            </a:r>
            <a:r>
              <a:rPr lang="en-US" sz="2400" b="1" dirty="0">
                <a:solidFill>
                  <a:srgbClr val="002060"/>
                </a:solidFill>
                <a:latin typeface="+mj-lt"/>
              </a:rPr>
              <a:t>];</a:t>
            </a:r>
          </a:p>
          <a:p>
            <a:endParaRPr lang="en-US" sz="2400" b="1" dirty="0">
              <a:solidFill>
                <a:srgbClr val="002060"/>
              </a:solidFill>
              <a:latin typeface="+mj-lt"/>
            </a:endParaRPr>
          </a:p>
          <a:p>
            <a:r>
              <a:rPr lang="en-US" sz="2400" b="1" dirty="0" err="1">
                <a:solidFill>
                  <a:srgbClr val="002060"/>
                </a:solidFill>
                <a:latin typeface="+mj-lt"/>
              </a:rPr>
              <a:t>cout</a:t>
            </a:r>
            <a:r>
              <a:rPr lang="en-US" sz="2400" b="1" dirty="0">
                <a:solidFill>
                  <a:srgbClr val="002060"/>
                </a:solidFill>
                <a:latin typeface="+mj-lt"/>
              </a:rPr>
              <a:t>&lt;&lt;"enter the element to be searched";</a:t>
            </a:r>
          </a:p>
          <a:p>
            <a:r>
              <a:rPr lang="en-US" sz="2400" b="1" dirty="0" err="1">
                <a:solidFill>
                  <a:srgbClr val="002060"/>
                </a:solidFill>
                <a:latin typeface="+mj-lt"/>
              </a:rPr>
              <a:t>cin</a:t>
            </a:r>
            <a:r>
              <a:rPr lang="en-US" sz="2400" b="1" dirty="0">
                <a:solidFill>
                  <a:srgbClr val="002060"/>
                </a:solidFill>
                <a:latin typeface="+mj-lt"/>
              </a:rPr>
              <a:t>&gt;&gt;key;</a:t>
            </a:r>
          </a:p>
        </p:txBody>
      </p:sp>
      <p:sp>
        <p:nvSpPr>
          <p:cNvPr id="2" name="Title 1"/>
          <p:cNvSpPr>
            <a:spLocks noGrp="1"/>
          </p:cNvSpPr>
          <p:nvPr>
            <p:ph type="title"/>
          </p:nvPr>
        </p:nvSpPr>
        <p:spPr>
          <a:xfrm>
            <a:off x="1295400" y="304800"/>
            <a:ext cx="7848600" cy="549992"/>
          </a:xfrm>
        </p:spPr>
        <p:txBody>
          <a:bodyPr>
            <a:normAutofit fontScale="90000"/>
          </a:bodyPr>
          <a:lstStyle/>
          <a:p>
            <a:r>
              <a:rPr lang="en-US" sz="3200" b="1" i="1" dirty="0">
                <a:solidFill>
                  <a:srgbClr val="002060"/>
                </a:solidFill>
              </a:rPr>
              <a:t>WAP to search an element in an </a:t>
            </a:r>
            <a:r>
              <a:rPr lang="en-US" sz="3200" b="1" i="1" dirty="0" smtClean="0">
                <a:solidFill>
                  <a:srgbClr val="002060"/>
                </a:solidFill>
              </a:rPr>
              <a:t>array using linear search</a:t>
            </a:r>
            <a:r>
              <a:rPr lang="en-US" b="1" dirty="0">
                <a:solidFill>
                  <a:srgbClr val="002060"/>
                </a:solidFill>
              </a:rPr>
              <a:t/>
            </a:r>
            <a:br>
              <a:rPr lang="en-US" b="1" dirty="0">
                <a:solidFill>
                  <a:srgbClr val="002060"/>
                </a:solidFill>
              </a:rPr>
            </a:br>
            <a:endParaRPr lang="en-US" b="1" dirty="0">
              <a:solidFill>
                <a:srgbClr val="002060"/>
              </a:solidFill>
            </a:endParaRPr>
          </a:p>
        </p:txBody>
      </p:sp>
      <p:sp>
        <p:nvSpPr>
          <p:cNvPr id="14343" name="Rectangle 2"/>
          <p:cNvSpPr>
            <a:spLocks noChangeArrowheads="1"/>
          </p:cNvSpPr>
          <p:nvPr/>
        </p:nvSpPr>
        <p:spPr bwMode="auto">
          <a:xfrm>
            <a:off x="5562600" y="914400"/>
            <a:ext cx="3962400" cy="5632311"/>
          </a:xfrm>
          <a:prstGeom prst="rect">
            <a:avLst/>
          </a:prstGeom>
          <a:noFill/>
          <a:ln w="9525">
            <a:noFill/>
            <a:miter lim="800000"/>
            <a:headEnd/>
            <a:tailEnd/>
          </a:ln>
        </p:spPr>
        <p:txBody>
          <a:bodyPr wrap="square">
            <a:spAutoFit/>
          </a:bodyPr>
          <a:lstStyle/>
          <a:p>
            <a:r>
              <a:rPr lang="en-US" sz="2400" b="1" dirty="0">
                <a:solidFill>
                  <a:srgbClr val="002060"/>
                </a:solidFill>
                <a:latin typeface="+mj-lt"/>
              </a:rPr>
              <a:t>for(</a:t>
            </a:r>
            <a:r>
              <a:rPr lang="en-US" sz="2400" b="1" dirty="0" err="1">
                <a:solidFill>
                  <a:srgbClr val="002060"/>
                </a:solidFill>
                <a:latin typeface="+mj-lt"/>
              </a:rPr>
              <a:t>i</a:t>
            </a:r>
            <a:r>
              <a:rPr lang="en-US" sz="2400" b="1" dirty="0">
                <a:solidFill>
                  <a:srgbClr val="002060"/>
                </a:solidFill>
                <a:latin typeface="+mj-lt"/>
              </a:rPr>
              <a:t>=0; </a:t>
            </a:r>
            <a:r>
              <a:rPr lang="en-US" sz="2400" b="1" dirty="0" err="1">
                <a:solidFill>
                  <a:srgbClr val="002060"/>
                </a:solidFill>
                <a:latin typeface="+mj-lt"/>
              </a:rPr>
              <a:t>i</a:t>
            </a:r>
            <a:r>
              <a:rPr lang="en-US" sz="2400" b="1" dirty="0">
                <a:solidFill>
                  <a:srgbClr val="002060"/>
                </a:solidFill>
                <a:latin typeface="+mj-lt"/>
              </a:rPr>
              <a:t>&lt;n; </a:t>
            </a:r>
            <a:r>
              <a:rPr lang="en-US" sz="2400" b="1" dirty="0" err="1">
                <a:solidFill>
                  <a:srgbClr val="002060"/>
                </a:solidFill>
                <a:latin typeface="+mj-lt"/>
              </a:rPr>
              <a:t>i</a:t>
            </a:r>
            <a:r>
              <a:rPr lang="en-US" sz="2400" b="1" dirty="0" smtClean="0">
                <a:solidFill>
                  <a:srgbClr val="002060"/>
                </a:solidFill>
                <a:latin typeface="+mj-lt"/>
              </a:rPr>
              <a:t>++)</a:t>
            </a:r>
          </a:p>
          <a:p>
            <a:r>
              <a:rPr lang="en-US" sz="2400" b="1" dirty="0" smtClean="0">
                <a:solidFill>
                  <a:srgbClr val="002060"/>
                </a:solidFill>
                <a:latin typeface="+mj-lt"/>
              </a:rPr>
              <a:t>{</a:t>
            </a:r>
            <a:endParaRPr lang="en-US" sz="2400" b="1" dirty="0">
              <a:solidFill>
                <a:srgbClr val="002060"/>
              </a:solidFill>
              <a:latin typeface="+mj-lt"/>
            </a:endParaRPr>
          </a:p>
          <a:p>
            <a:r>
              <a:rPr lang="en-US" sz="2400" b="1" dirty="0">
                <a:solidFill>
                  <a:srgbClr val="002060"/>
                </a:solidFill>
                <a:latin typeface="+mj-lt"/>
              </a:rPr>
              <a:t>  </a:t>
            </a:r>
            <a:r>
              <a:rPr lang="en-US" sz="2400" b="1" dirty="0" smtClean="0">
                <a:solidFill>
                  <a:srgbClr val="002060"/>
                </a:solidFill>
                <a:latin typeface="+mj-lt"/>
              </a:rPr>
              <a:t>	if(a[</a:t>
            </a:r>
            <a:r>
              <a:rPr lang="en-US" sz="2400" b="1" dirty="0" err="1" smtClean="0">
                <a:solidFill>
                  <a:srgbClr val="002060"/>
                </a:solidFill>
                <a:latin typeface="+mj-lt"/>
              </a:rPr>
              <a:t>i</a:t>
            </a:r>
            <a:r>
              <a:rPr lang="en-US" sz="2400" b="1" dirty="0">
                <a:solidFill>
                  <a:srgbClr val="002060"/>
                </a:solidFill>
                <a:latin typeface="+mj-lt"/>
              </a:rPr>
              <a:t>]==key) </a:t>
            </a:r>
          </a:p>
          <a:p>
            <a:r>
              <a:rPr lang="en-US" sz="2400" b="1" dirty="0">
                <a:solidFill>
                  <a:srgbClr val="002060"/>
                </a:solidFill>
                <a:latin typeface="+mj-lt"/>
              </a:rPr>
              <a:t>  </a:t>
            </a:r>
            <a:r>
              <a:rPr lang="en-US" sz="2400" b="1" dirty="0" smtClean="0">
                <a:solidFill>
                  <a:srgbClr val="002060"/>
                </a:solidFill>
                <a:latin typeface="+mj-lt"/>
              </a:rPr>
              <a:t>	 {	</a:t>
            </a:r>
          </a:p>
          <a:p>
            <a:r>
              <a:rPr lang="en-US" sz="2400" b="1" dirty="0" smtClean="0">
                <a:solidFill>
                  <a:srgbClr val="002060"/>
                </a:solidFill>
                <a:latin typeface="+mj-lt"/>
              </a:rPr>
              <a:t>		found=1</a:t>
            </a:r>
            <a:r>
              <a:rPr lang="en-US" sz="2400" b="1" dirty="0">
                <a:solidFill>
                  <a:srgbClr val="002060"/>
                </a:solidFill>
                <a:latin typeface="+mj-lt"/>
              </a:rPr>
              <a:t>;</a:t>
            </a:r>
          </a:p>
          <a:p>
            <a:r>
              <a:rPr lang="en-US" sz="2400" b="1" dirty="0">
                <a:solidFill>
                  <a:srgbClr val="002060"/>
                </a:solidFill>
                <a:latin typeface="+mj-lt"/>
              </a:rPr>
              <a:t>   </a:t>
            </a:r>
            <a:r>
              <a:rPr lang="en-US" sz="2400" b="1" dirty="0" smtClean="0">
                <a:solidFill>
                  <a:srgbClr val="002060"/>
                </a:solidFill>
                <a:latin typeface="+mj-lt"/>
              </a:rPr>
              <a:t>		break</a:t>
            </a:r>
            <a:r>
              <a:rPr lang="en-US" sz="2400" b="1" dirty="0">
                <a:solidFill>
                  <a:srgbClr val="002060"/>
                </a:solidFill>
                <a:latin typeface="+mj-lt"/>
              </a:rPr>
              <a:t>;</a:t>
            </a:r>
          </a:p>
          <a:p>
            <a:r>
              <a:rPr lang="en-US" sz="2400" b="1" dirty="0">
                <a:solidFill>
                  <a:srgbClr val="002060"/>
                </a:solidFill>
                <a:latin typeface="+mj-lt"/>
              </a:rPr>
              <a:t> </a:t>
            </a:r>
            <a:r>
              <a:rPr lang="en-US" sz="2400" b="1" dirty="0" smtClean="0">
                <a:solidFill>
                  <a:srgbClr val="002060"/>
                </a:solidFill>
                <a:latin typeface="+mj-lt"/>
              </a:rPr>
              <a:t>              </a:t>
            </a:r>
            <a:r>
              <a:rPr lang="en-US" sz="2400" b="1" dirty="0">
                <a:solidFill>
                  <a:srgbClr val="002060"/>
                </a:solidFill>
                <a:latin typeface="+mj-lt"/>
              </a:rPr>
              <a:t>}</a:t>
            </a:r>
          </a:p>
          <a:p>
            <a:r>
              <a:rPr lang="en-US" sz="2400" b="1" dirty="0" smtClean="0">
                <a:solidFill>
                  <a:srgbClr val="002060"/>
                </a:solidFill>
                <a:latin typeface="+mj-lt"/>
              </a:rPr>
              <a:t>}</a:t>
            </a:r>
          </a:p>
          <a:p>
            <a:endParaRPr lang="en-US" sz="2400" b="1" dirty="0">
              <a:solidFill>
                <a:srgbClr val="002060"/>
              </a:solidFill>
              <a:latin typeface="+mj-lt"/>
            </a:endParaRPr>
          </a:p>
          <a:p>
            <a:r>
              <a:rPr lang="en-US" sz="2400" b="1" dirty="0">
                <a:solidFill>
                  <a:srgbClr val="002060"/>
                </a:solidFill>
                <a:latin typeface="+mj-lt"/>
              </a:rPr>
              <a:t>if(found==1)</a:t>
            </a:r>
          </a:p>
          <a:p>
            <a:r>
              <a:rPr lang="en-US" sz="2400" b="1" dirty="0" smtClean="0">
                <a:solidFill>
                  <a:srgbClr val="002060"/>
                </a:solidFill>
                <a:latin typeface="+mj-lt"/>
              </a:rPr>
              <a:t>   </a:t>
            </a:r>
            <a:r>
              <a:rPr lang="en-US" sz="2400" b="1" dirty="0" err="1" smtClean="0">
                <a:solidFill>
                  <a:srgbClr val="002060"/>
                </a:solidFill>
                <a:latin typeface="+mj-lt"/>
              </a:rPr>
              <a:t>cout</a:t>
            </a:r>
            <a:r>
              <a:rPr lang="en-US" sz="2400" b="1" dirty="0" smtClean="0">
                <a:solidFill>
                  <a:srgbClr val="002060"/>
                </a:solidFill>
                <a:latin typeface="+mj-lt"/>
              </a:rPr>
              <a:t>&lt;&lt;“Element is </a:t>
            </a:r>
            <a:r>
              <a:rPr lang="en-US" sz="2400" b="1" dirty="0">
                <a:solidFill>
                  <a:srgbClr val="002060"/>
                </a:solidFill>
                <a:latin typeface="+mj-lt"/>
              </a:rPr>
              <a:t>found </a:t>
            </a:r>
            <a:r>
              <a:rPr lang="en-US" sz="2400" b="1" dirty="0" smtClean="0">
                <a:solidFill>
                  <a:srgbClr val="002060"/>
                </a:solidFill>
                <a:latin typeface="+mj-lt"/>
              </a:rPr>
              <a:t>;</a:t>
            </a:r>
            <a:endParaRPr lang="en-US" sz="2400" b="1" dirty="0">
              <a:solidFill>
                <a:srgbClr val="002060"/>
              </a:solidFill>
              <a:latin typeface="+mj-lt"/>
            </a:endParaRPr>
          </a:p>
          <a:p>
            <a:r>
              <a:rPr lang="en-US" sz="2400" b="1" dirty="0">
                <a:solidFill>
                  <a:srgbClr val="002060"/>
                </a:solidFill>
                <a:latin typeface="+mj-lt"/>
              </a:rPr>
              <a:t>else</a:t>
            </a:r>
          </a:p>
          <a:p>
            <a:r>
              <a:rPr lang="en-US" sz="2400" b="1" dirty="0" smtClean="0">
                <a:solidFill>
                  <a:srgbClr val="002060"/>
                </a:solidFill>
                <a:latin typeface="+mj-lt"/>
              </a:rPr>
              <a:t>    </a:t>
            </a:r>
            <a:r>
              <a:rPr lang="en-US" sz="2400" b="1" dirty="0" err="1" smtClean="0">
                <a:solidFill>
                  <a:srgbClr val="002060"/>
                </a:solidFill>
                <a:latin typeface="+mj-lt"/>
              </a:rPr>
              <a:t>cout</a:t>
            </a:r>
            <a:r>
              <a:rPr lang="en-US" sz="2400" b="1" dirty="0" smtClean="0">
                <a:solidFill>
                  <a:srgbClr val="002060"/>
                </a:solidFill>
                <a:latin typeface="+mj-lt"/>
              </a:rPr>
              <a:t>&lt;&lt;“Element is not  </a:t>
            </a:r>
          </a:p>
          <a:p>
            <a:r>
              <a:rPr lang="en-US" sz="2400" b="1" dirty="0" smtClean="0">
                <a:solidFill>
                  <a:srgbClr val="002060"/>
                </a:solidFill>
                <a:latin typeface="+mj-lt"/>
              </a:rPr>
              <a:t>                    found“;</a:t>
            </a:r>
          </a:p>
          <a:p>
            <a:r>
              <a:rPr lang="en-US" sz="2400" b="1" dirty="0" smtClean="0">
                <a:solidFill>
                  <a:srgbClr val="002060"/>
                </a:solidFill>
                <a:latin typeface="+mj-lt"/>
              </a:rPr>
              <a:t>}</a:t>
            </a:r>
            <a:endParaRPr lang="en-US" sz="2400" b="1" dirty="0">
              <a:solidFill>
                <a:srgbClr val="002060"/>
              </a:solidFill>
              <a:latin typeface="+mj-lt"/>
            </a:endParaRPr>
          </a:p>
        </p:txBody>
      </p:sp>
      <p:sp>
        <p:nvSpPr>
          <p:cNvPr id="14" name="Slide Number Placeholder 13"/>
          <p:cNvSpPr>
            <a:spLocks noGrp="1"/>
          </p:cNvSpPr>
          <p:nvPr>
            <p:ph type="sldNum" sz="quarter" idx="12"/>
          </p:nvPr>
        </p:nvSpPr>
        <p:spPr/>
        <p:txBody>
          <a:bodyPr/>
          <a:lstStyle/>
          <a:p>
            <a:fld id="{EB572375-96E0-4DBB-B3D7-B1489209CDB4}" type="slidenum">
              <a:rPr lang="en-US" smtClean="0"/>
              <a:pPr/>
              <a:t>7</a:t>
            </a:fld>
            <a:endParaRPr lang="en-US"/>
          </a:p>
        </p:txBody>
      </p:sp>
      <p:cxnSp>
        <p:nvCxnSpPr>
          <p:cNvPr id="7" name="Straight Connector 6"/>
          <p:cNvCxnSpPr/>
          <p:nvPr/>
        </p:nvCxnSpPr>
        <p:spPr>
          <a:xfrm>
            <a:off x="54864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4349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0-#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343">
                                            <p:txEl>
                                              <p:pRg st="2" end="2"/>
                                            </p:txEl>
                                          </p:spTgt>
                                        </p:tgtEl>
                                        <p:attrNameLst>
                                          <p:attrName>style.visibility</p:attrName>
                                        </p:attrNameLst>
                                      </p:cBhvr>
                                      <p:to>
                                        <p:strVal val="visible"/>
                                      </p:to>
                                    </p:set>
                                    <p:animEffect transition="in" filter="blinds(horizontal)">
                                      <p:cBhvr>
                                        <p:cTn id="13" dur="500"/>
                                        <p:tgtEl>
                                          <p:spTgt spid="143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343">
                                            <p:txEl>
                                              <p:pRg st="3" end="3"/>
                                            </p:txEl>
                                          </p:spTgt>
                                        </p:tgtEl>
                                        <p:attrNameLst>
                                          <p:attrName>style.visibility</p:attrName>
                                        </p:attrNameLst>
                                      </p:cBhvr>
                                      <p:to>
                                        <p:strVal val="visible"/>
                                      </p:to>
                                    </p:set>
                                    <p:animEffect transition="in" filter="blinds(horizontal)">
                                      <p:cBhvr>
                                        <p:cTn id="18" dur="500"/>
                                        <p:tgtEl>
                                          <p:spTgt spid="143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343">
                                            <p:txEl>
                                              <p:pRg st="4" end="4"/>
                                            </p:txEl>
                                          </p:spTgt>
                                        </p:tgtEl>
                                        <p:attrNameLst>
                                          <p:attrName>style.visibility</p:attrName>
                                        </p:attrNameLst>
                                      </p:cBhvr>
                                      <p:to>
                                        <p:strVal val="visible"/>
                                      </p:to>
                                    </p:set>
                                    <p:animEffect transition="in" filter="blinds(horizontal)">
                                      <p:cBhvr>
                                        <p:cTn id="23" dur="500"/>
                                        <p:tgtEl>
                                          <p:spTgt spid="1434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4343">
                                            <p:txEl>
                                              <p:pRg st="5" end="5"/>
                                            </p:txEl>
                                          </p:spTgt>
                                        </p:tgtEl>
                                        <p:attrNameLst>
                                          <p:attrName>style.visibility</p:attrName>
                                        </p:attrNameLst>
                                      </p:cBhvr>
                                      <p:to>
                                        <p:strVal val="visible"/>
                                      </p:to>
                                    </p:set>
                                    <p:animEffect transition="in" filter="blinds(horizontal)">
                                      <p:cBhvr>
                                        <p:cTn id="26" dur="500"/>
                                        <p:tgtEl>
                                          <p:spTgt spid="1434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4343">
                                            <p:txEl>
                                              <p:pRg st="6" end="6"/>
                                            </p:txEl>
                                          </p:spTgt>
                                        </p:tgtEl>
                                        <p:attrNameLst>
                                          <p:attrName>style.visibility</p:attrName>
                                        </p:attrNameLst>
                                      </p:cBhvr>
                                      <p:to>
                                        <p:strVal val="visible"/>
                                      </p:to>
                                    </p:set>
                                    <p:animEffect transition="in" filter="blinds(horizontal)">
                                      <p:cBhvr>
                                        <p:cTn id="29" dur="500"/>
                                        <p:tgtEl>
                                          <p:spTgt spid="143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4343">
                                            <p:txEl>
                                              <p:pRg st="0" end="0"/>
                                            </p:txEl>
                                          </p:spTgt>
                                        </p:tgtEl>
                                        <p:attrNameLst>
                                          <p:attrName>style.visibility</p:attrName>
                                        </p:attrNameLst>
                                      </p:cBhvr>
                                      <p:to>
                                        <p:strVal val="visible"/>
                                      </p:to>
                                    </p:set>
                                    <p:animEffect transition="in" filter="blinds(horizontal)">
                                      <p:cBhvr>
                                        <p:cTn id="34" dur="500"/>
                                        <p:tgtEl>
                                          <p:spTgt spid="1434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343">
                                            <p:txEl>
                                              <p:pRg st="1" end="1"/>
                                            </p:txEl>
                                          </p:spTgt>
                                        </p:tgtEl>
                                        <p:attrNameLst>
                                          <p:attrName>style.visibility</p:attrName>
                                        </p:attrNameLst>
                                      </p:cBhvr>
                                      <p:to>
                                        <p:strVal val="visible"/>
                                      </p:to>
                                    </p:set>
                                    <p:animEffect transition="in" filter="blinds(horizontal)">
                                      <p:cBhvr>
                                        <p:cTn id="39" dur="500"/>
                                        <p:tgtEl>
                                          <p:spTgt spid="14343">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4343">
                                            <p:txEl>
                                              <p:pRg st="7" end="7"/>
                                            </p:txEl>
                                          </p:spTgt>
                                        </p:tgtEl>
                                        <p:attrNameLst>
                                          <p:attrName>style.visibility</p:attrName>
                                        </p:attrNameLst>
                                      </p:cBhvr>
                                      <p:to>
                                        <p:strVal val="visible"/>
                                      </p:to>
                                    </p:set>
                                    <p:animEffect transition="in" filter="blinds(horizontal)">
                                      <p:cBhvr>
                                        <p:cTn id="42" dur="500"/>
                                        <p:tgtEl>
                                          <p:spTgt spid="143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343">
                                            <p:txEl>
                                              <p:pRg st="9" end="9"/>
                                            </p:txEl>
                                          </p:spTgt>
                                        </p:tgtEl>
                                        <p:attrNameLst>
                                          <p:attrName>style.visibility</p:attrName>
                                        </p:attrNameLst>
                                      </p:cBhvr>
                                      <p:to>
                                        <p:strVal val="visible"/>
                                      </p:to>
                                    </p:set>
                                    <p:animEffect transition="in" filter="blinds(horizontal)">
                                      <p:cBhvr>
                                        <p:cTn id="47" dur="500"/>
                                        <p:tgtEl>
                                          <p:spTgt spid="14343">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343">
                                            <p:txEl>
                                              <p:pRg st="10" end="10"/>
                                            </p:txEl>
                                          </p:spTgt>
                                        </p:tgtEl>
                                        <p:attrNameLst>
                                          <p:attrName>style.visibility</p:attrName>
                                        </p:attrNameLst>
                                      </p:cBhvr>
                                      <p:to>
                                        <p:strVal val="visible"/>
                                      </p:to>
                                    </p:set>
                                    <p:animEffect transition="in" filter="blinds(horizontal)">
                                      <p:cBhvr>
                                        <p:cTn id="50" dur="500"/>
                                        <p:tgtEl>
                                          <p:spTgt spid="14343">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4343">
                                            <p:txEl>
                                              <p:pRg st="11" end="11"/>
                                            </p:txEl>
                                          </p:spTgt>
                                        </p:tgtEl>
                                        <p:attrNameLst>
                                          <p:attrName>style.visibility</p:attrName>
                                        </p:attrNameLst>
                                      </p:cBhvr>
                                      <p:to>
                                        <p:strVal val="visible"/>
                                      </p:to>
                                    </p:set>
                                    <p:animEffect transition="in" filter="blinds(horizontal)">
                                      <p:cBhvr>
                                        <p:cTn id="53" dur="500"/>
                                        <p:tgtEl>
                                          <p:spTgt spid="14343">
                                            <p:txEl>
                                              <p:pRg st="11" end="11"/>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4343">
                                            <p:txEl>
                                              <p:pRg st="12" end="12"/>
                                            </p:txEl>
                                          </p:spTgt>
                                        </p:tgtEl>
                                        <p:attrNameLst>
                                          <p:attrName>style.visibility</p:attrName>
                                        </p:attrNameLst>
                                      </p:cBhvr>
                                      <p:to>
                                        <p:strVal val="visible"/>
                                      </p:to>
                                    </p:set>
                                    <p:animEffect transition="in" filter="blinds(horizontal)">
                                      <p:cBhvr>
                                        <p:cTn id="56" dur="500"/>
                                        <p:tgtEl>
                                          <p:spTgt spid="14343">
                                            <p:txEl>
                                              <p:pRg st="12" end="12"/>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4343">
                                            <p:txEl>
                                              <p:pRg st="13" end="13"/>
                                            </p:txEl>
                                          </p:spTgt>
                                        </p:tgtEl>
                                        <p:attrNameLst>
                                          <p:attrName>style.visibility</p:attrName>
                                        </p:attrNameLst>
                                      </p:cBhvr>
                                      <p:to>
                                        <p:strVal val="visible"/>
                                      </p:to>
                                    </p:set>
                                    <p:animEffect transition="in" filter="blinds(horizontal)">
                                      <p:cBhvr>
                                        <p:cTn id="59" dur="500"/>
                                        <p:tgtEl>
                                          <p:spTgt spid="14343">
                                            <p:txEl>
                                              <p:pRg st="13" end="13"/>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4343">
                                            <p:txEl>
                                              <p:pRg st="14" end="14"/>
                                            </p:txEl>
                                          </p:spTgt>
                                        </p:tgtEl>
                                        <p:attrNameLst>
                                          <p:attrName>style.visibility</p:attrName>
                                        </p:attrNameLst>
                                      </p:cBhvr>
                                      <p:to>
                                        <p:strVal val="visible"/>
                                      </p:to>
                                    </p:set>
                                    <p:animEffect transition="in" filter="blinds(horizontal)">
                                      <p:cBhvr>
                                        <p:cTn id="62" dur="500"/>
                                        <p:tgtEl>
                                          <p:spTgt spid="1434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a:t>
            </a:r>
            <a:r>
              <a:rPr lang="en-US" b="1" i="1" dirty="0" smtClean="0">
                <a:solidFill>
                  <a:srgbClr val="002060"/>
                </a:solidFill>
              </a:rPr>
              <a:t>Search</a:t>
            </a:r>
            <a:endParaRPr lang="en-US" b="1" i="1" dirty="0">
              <a:solidFill>
                <a:srgbClr val="002060"/>
              </a:solidFill>
            </a:endParaRPr>
          </a:p>
        </p:txBody>
      </p:sp>
      <p:sp>
        <p:nvSpPr>
          <p:cNvPr id="7" name="TextBox 6"/>
          <p:cNvSpPr txBox="1"/>
          <p:nvPr/>
        </p:nvSpPr>
        <p:spPr>
          <a:xfrm>
            <a:off x="1219200" y="914400"/>
            <a:ext cx="7924800" cy="769441"/>
          </a:xfrm>
          <a:prstGeom prst="rect">
            <a:avLst/>
          </a:prstGeom>
          <a:noFill/>
        </p:spPr>
        <p:txBody>
          <a:bodyPr wrap="square" rtlCol="0">
            <a:spAutoFit/>
          </a:bodyPr>
          <a:lstStyle/>
          <a:p>
            <a:pPr>
              <a:buFont typeface="Arial" pitchFamily="34" charset="0"/>
              <a:buChar char="•"/>
            </a:pPr>
            <a:r>
              <a:rPr lang="en-US" sz="2200" b="1" dirty="0" smtClean="0">
                <a:solidFill>
                  <a:srgbClr val="002060"/>
                </a:solidFill>
                <a:latin typeface="+mj-lt"/>
              </a:rPr>
              <a:t>  A binary search is a searching technique that can be applied only   </a:t>
            </a:r>
          </a:p>
          <a:p>
            <a:r>
              <a:rPr lang="en-US" sz="2200" b="1" dirty="0" smtClean="0">
                <a:solidFill>
                  <a:srgbClr val="002060"/>
                </a:solidFill>
                <a:latin typeface="+mj-lt"/>
              </a:rPr>
              <a:t>    to sorted list of items.</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65070" y="1676400"/>
            <a:ext cx="787893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2"/>
          </p:nvPr>
        </p:nvSpPr>
        <p:spPr/>
        <p:txBody>
          <a:bodyPr/>
          <a:lstStyle/>
          <a:p>
            <a:fld id="{EB572375-96E0-4DBB-B3D7-B1489209CDB4}"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Binary Search – </a:t>
            </a:r>
            <a:r>
              <a:rPr lang="en-US" sz="3600" b="1" i="1" dirty="0" smtClean="0">
                <a:solidFill>
                  <a:srgbClr val="C00000"/>
                </a:solidFill>
              </a:rPr>
              <a:t>example-1</a:t>
            </a:r>
            <a:endParaRPr lang="en-US" sz="3600" b="1" i="1" dirty="0">
              <a:solidFill>
                <a:srgbClr val="C00000"/>
              </a:solidFill>
            </a:endParaRPr>
          </a:p>
        </p:txBody>
      </p:sp>
      <p:pic>
        <p:nvPicPr>
          <p:cNvPr id="5125"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54270" y="1482293"/>
            <a:ext cx="7910512" cy="47037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1147</TotalTime>
  <Words>1073</Words>
  <Application>Microsoft Office PowerPoint</Application>
  <PresentationFormat>On-screen Show (4:3)</PresentationFormat>
  <Paragraphs>269</Paragraphs>
  <Slides>27</Slides>
  <Notes>11</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cse-1</vt:lpstr>
      <vt:lpstr>1_Office Theme</vt:lpstr>
      <vt:lpstr>Slide Format - CSE</vt:lpstr>
      <vt:lpstr>Slide 1</vt:lpstr>
      <vt:lpstr>Objectives</vt:lpstr>
      <vt:lpstr>Searching &amp; Sorting</vt:lpstr>
      <vt:lpstr>Linear search</vt:lpstr>
      <vt:lpstr>Linear search- Example 1</vt:lpstr>
      <vt:lpstr>Linear search- Example-2</vt:lpstr>
      <vt:lpstr>WAP to search an element in an array using linear search </vt:lpstr>
      <vt:lpstr>Binary Search</vt:lpstr>
      <vt:lpstr>Binary Search – example-1</vt:lpstr>
      <vt:lpstr>Binary Search – example-1</vt:lpstr>
      <vt:lpstr>Binary Search – example-2</vt:lpstr>
      <vt:lpstr>Binary Search – example-2</vt:lpstr>
      <vt:lpstr>Binary Search – example-3</vt:lpstr>
      <vt:lpstr>Binary Search – example-3</vt:lpstr>
      <vt:lpstr>To search for a given number in an array using Binary Search method</vt:lpstr>
      <vt:lpstr>Linear versus Binary Search</vt:lpstr>
      <vt:lpstr>Bubble Sort Algorithm</vt:lpstr>
      <vt:lpstr>Bubble Sort- Example</vt:lpstr>
      <vt:lpstr>Bubble Sort- Example</vt:lpstr>
      <vt:lpstr>To arrange the array elements in ascending/descending order using Bubble sort</vt:lpstr>
      <vt:lpstr>Selection Sort</vt:lpstr>
      <vt:lpstr>Selection Sort – example</vt:lpstr>
      <vt:lpstr>Selection Sort – example</vt:lpstr>
      <vt:lpstr>Selection Sort – example</vt:lpstr>
      <vt:lpstr>Selection Sort - Example</vt:lpstr>
      <vt:lpstr>Selection Sort – program</vt:lpstr>
      <vt:lpstr>Summary </vt:lpstr>
    </vt:vector>
  </TitlesOfParts>
  <Company>CSE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UDA</dc:creator>
  <cp:lastModifiedBy>bhargav</cp:lastModifiedBy>
  <cp:revision>79</cp:revision>
  <dcterms:created xsi:type="dcterms:W3CDTF">2008-09-04T13:30:45Z</dcterms:created>
  <dcterms:modified xsi:type="dcterms:W3CDTF">2014-09-23T05:41:46Z</dcterms:modified>
</cp:coreProperties>
</file>