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  <p:sldMasterId id="2147483885" r:id="rId2"/>
    <p:sldMasterId id="2147483897" r:id="rId3"/>
  </p:sldMasterIdLst>
  <p:notesMasterIdLst>
    <p:notesMasterId r:id="rId24"/>
  </p:notesMasterIdLst>
  <p:sldIdLst>
    <p:sldId id="301" r:id="rId4"/>
    <p:sldId id="303" r:id="rId5"/>
    <p:sldId id="304" r:id="rId6"/>
    <p:sldId id="305" r:id="rId7"/>
    <p:sldId id="307" r:id="rId8"/>
    <p:sldId id="295" r:id="rId9"/>
    <p:sldId id="311" r:id="rId10"/>
    <p:sldId id="270" r:id="rId11"/>
    <p:sldId id="312" r:id="rId12"/>
    <p:sldId id="296" r:id="rId13"/>
    <p:sldId id="297" r:id="rId14"/>
    <p:sldId id="279" r:id="rId15"/>
    <p:sldId id="291" r:id="rId16"/>
    <p:sldId id="280" r:id="rId17"/>
    <p:sldId id="281" r:id="rId18"/>
    <p:sldId id="313" r:id="rId19"/>
    <p:sldId id="314" r:id="rId20"/>
    <p:sldId id="315" r:id="rId21"/>
    <p:sldId id="276" r:id="rId22"/>
    <p:sldId id="27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60"/>
  </p:normalViewPr>
  <p:slideViewPr>
    <p:cSldViewPr>
      <p:cViewPr varScale="1">
        <p:scale>
          <a:sx n="74" d="100"/>
          <a:sy n="74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EDB0F6-F8D4-4C32-AB26-B4EC8C21C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7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5039A1-0038-4325-ACAE-23328009DBBE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b="1" dirty="0" smtClean="0">
                <a:effectLst/>
              </a:rPr>
              <a:t>Two Dimensional Array</a:t>
            </a:r>
            <a:r>
              <a:rPr lang="en-IN" dirty="0" smtClean="0">
                <a:effectLst/>
              </a:rPr>
              <a:t>" is a simple form of multi-dimensional array that stores the array elements in a row, column matrix format.</a:t>
            </a:r>
          </a:p>
          <a:p>
            <a:r>
              <a:rPr lang="en-IN" b="1" u="sng" dirty="0" smtClean="0">
                <a:effectLst/>
              </a:rPr>
              <a:t>Syntax:</a:t>
            </a:r>
            <a:r>
              <a:rPr lang="en-IN" dirty="0" smtClean="0">
                <a:effectLst/>
              </a:rPr>
              <a:t> type </a:t>
            </a:r>
            <a:r>
              <a:rPr lang="en-IN" dirty="0" err="1" smtClean="0">
                <a:effectLst/>
              </a:rPr>
              <a:t>array_name</a:t>
            </a:r>
            <a:r>
              <a:rPr lang="en-IN" dirty="0" smtClean="0">
                <a:effectLst/>
              </a:rPr>
              <a:t>[array_size1][array_size2]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061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5111-B887-4C07-A8FB-592892005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7871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E0C2C9-FA2B-4919-BD78-9E2F296A35F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66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93750-B810-4B1D-857A-4BF6D0328C4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472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637BD-8E8F-41FF-BA68-8AB51732C08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150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F6EC12-3F35-4BC8-8DE7-D31E93C2A348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07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9E07F-D2CD-43B9-8DB6-D29A70D22269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31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FEFFE4-A0B2-4BF6-8E22-2D0F2F914E76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370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F15B28-6ED5-4C7D-BE1C-CB807E4CE82C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491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812-8710-4C2C-85B9-C7065C1EC37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09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1812-8710-4C2C-85B9-C7065C1EC37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272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730965-953A-44AD-AA18-C51E37A0468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08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EF85A-E502-4DCB-8BFA-6CA34C2EC6D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57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6896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21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31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7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9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173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6906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43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898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6BD7706B-52F2-4E3A-B42C-CA3F0E371FB1}" type="datetime1">
              <a:rPr lang="en-US" smtClean="0"/>
              <a:t>10/18/2014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7B2B9923-82FD-4749-8782-F345F78A7602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1320-89BD-4D9F-853A-F4880E074096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3008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CFC1-FC0A-42B6-90AE-4286280F377B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147C-5F93-4A30-81CD-A10807352541}" type="datetime1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B973-3F24-434A-BC87-EE637AF3C3A0}" type="datetime1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B5B7-AD4D-4531-8DF6-A4AF5FB058AD}" type="datetime1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C8D8-5D8B-48A0-B469-15EF5D9D4D46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2A71-AFE6-4597-A707-8032FC013A2A}" type="datetime1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3344-BB70-4763-ABEA-47CA2FE70FD1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78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4966-143B-4D32-B1C0-A89992BC2317}" type="datetime1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54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0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2AAE73-4A4E-419A-8A9B-137C8629CA15}" type="datetime1">
              <a:rPr lang="en-US" smtClean="0"/>
              <a:t>10/18/2014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CSE 101/102                                      Department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72375-96E0-4DBB-B3D7-B1489209CD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is an ordered table having same data type elements.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It is generally referred to as </a:t>
            </a:r>
            <a:r>
              <a:rPr lang="en-US" sz="2800" b="1" dirty="0" smtClean="0">
                <a:solidFill>
                  <a:srgbClr val="CC0000"/>
                </a:solidFill>
                <a:latin typeface="+mj-lt"/>
              </a:rPr>
              <a:t>matrix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, of some rows and some columns.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		</a:t>
            </a:r>
            <a:r>
              <a:rPr lang="en-US" sz="2800" b="1" u="sng" dirty="0" smtClean="0">
                <a:solidFill>
                  <a:schemeClr val="accent2"/>
                </a:solidFill>
              </a:rPr>
              <a:t>For example: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/>
              <a:t>				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 marks[5][3];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			float matrix[3][3];</a:t>
            </a: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				char page[25][80];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 smtClean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 eaLnBrk="1" hangingPunct="1"/>
            <a:r>
              <a:rPr lang="en-US" sz="4000" b="1" i="1" dirty="0" smtClean="0"/>
              <a:t>2 Dimensional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4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Row Sum &amp; Column Sum of a </a:t>
            </a:r>
            <a:r>
              <a:rPr lang="en-US" b="1" dirty="0" smtClean="0"/>
              <a:t>matrix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60764" y="1247919"/>
            <a:ext cx="4114800" cy="522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dimension for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\n";</a:t>
            </a:r>
          </a:p>
          <a:p>
            <a:pPr>
              <a:defRPr/>
            </a:pPr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&gt;&gt;m&gt;&gt;n; </a:t>
            </a:r>
          </a:p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//Reading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elements of A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\n";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 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++)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for(j=0;j&lt;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 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>
              <a:defRPr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endParaRPr lang="en-US" sz="1200" b="1" dirty="0">
              <a:solidFill>
                <a:srgbClr val="00206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 //Row sum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&lt;m;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{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]=0;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for(j=0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; j&lt;n; 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  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]+a[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cout&lt;&lt;"\n";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1258887"/>
            <a:ext cx="3810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//Column sum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n;j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[j]=0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b="1" dirty="0">
              <a:solidFill>
                <a:srgbClr val="002060"/>
              </a:solidFill>
              <a:latin typeface="+mn-lt"/>
            </a:endParaRP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[j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[j]+a[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][j];</a:t>
            </a:r>
          </a:p>
          <a:p>
            <a:pPr marL="381000" indent="-381000">
              <a:lnSpc>
                <a:spcPct val="80000"/>
              </a:lnSpc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}</a:t>
            </a:r>
          </a:p>
          <a:p>
            <a:pPr marL="381000" indent="-381000">
              <a:lnSpc>
                <a:spcPct val="80000"/>
              </a:lnSpc>
              <a:defRPr/>
            </a:pPr>
            <a:endParaRPr lang="en-US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//Display Row Sum</a:t>
            </a:r>
          </a:p>
          <a:p>
            <a:pPr>
              <a:defRPr/>
            </a:pP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&lt;&lt;“Row sum= “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&lt;&lt;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]&lt;&lt;"\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n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";</a:t>
            </a:r>
          </a:p>
          <a:p>
            <a:pPr>
              <a:defRPr/>
            </a:pPr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  <a:latin typeface="+mn-lt"/>
              </a:rPr>
              <a:t>//Display </a:t>
            </a:r>
            <a:r>
              <a:rPr lang="en-US" b="1" dirty="0" err="1" smtClean="0">
                <a:solidFill>
                  <a:srgbClr val="FF0000"/>
                </a:solidFill>
                <a:latin typeface="+mn-lt"/>
              </a:rPr>
              <a:t>ColumnSum</a:t>
            </a:r>
            <a:endParaRPr lang="en-US" b="1" dirty="0" smtClean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&lt;&lt;“Column sum= “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n;i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&lt;&lt;"\t"&lt;&lt;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10</a:t>
            </a:fld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334000" y="914400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002060"/>
                </a:solidFill>
              </a:rPr>
              <a:t>Write program to check the given matrix is a           Magic Square or not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10245" name="Picture 1" descr="Image:Magicsquare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733800"/>
            <a:ext cx="22526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352800" y="3733800"/>
            <a:ext cx="2286000" cy="1905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3333FF"/>
              </a:solidFill>
            </a:endParaRPr>
          </a:p>
        </p:txBody>
      </p:sp>
      <p:sp>
        <p:nvSpPr>
          <p:cNvPr id="10247" name="Rectangle 1"/>
          <p:cNvSpPr>
            <a:spLocks noChangeArrowheads="1"/>
          </p:cNvSpPr>
          <p:nvPr/>
        </p:nvSpPr>
        <p:spPr bwMode="auto">
          <a:xfrm>
            <a:off x="1219200" y="1327666"/>
            <a:ext cx="7620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magic square</a:t>
            </a:r>
            <a:r>
              <a:rPr lang="en-US" sz="2400" dirty="0">
                <a:solidFill>
                  <a:srgbClr val="CC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of order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is an arrangement of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² numbers, usually distinct integers, in a square, such that the </a:t>
            </a:r>
            <a:r>
              <a:rPr lang="en-US" sz="2400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n</a:t>
            </a:r>
            <a:r>
              <a:rPr lang="en-US" sz="24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numbers in all rows, all columns, and both diagonals sum to the same constant.</a:t>
            </a:r>
            <a:r>
              <a:rPr lang="en-US" sz="2400" baseline="30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algn="just" eaLnBrk="0" hangingPunct="0">
              <a:defRPr/>
            </a:pPr>
            <a:endParaRPr lang="en-US" sz="2400" baseline="300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eft Arrow 11">
            <a:hlinkClick r:id="" action="ppaction://hlinkshowjump?jump=lastslideviewed"/>
          </p:cNvPr>
          <p:cNvSpPr/>
          <p:nvPr/>
        </p:nvSpPr>
        <p:spPr>
          <a:xfrm>
            <a:off x="76200" y="58674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Magic Square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371600" y="990600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void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main()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 mag[10][10],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, j, row, col,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[10],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[10];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pd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=0,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sd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=0, k, x=0, b[100];</a:t>
            </a: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&lt;&lt;"enter dimension \n";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&gt;&gt;row&gt;&gt;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// checking for square matrix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if(row!=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)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&lt;&lt;“matrix is not square”;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();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exit(0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);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12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1662545" y="984842"/>
            <a:ext cx="7467600" cy="533975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//Read Elements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cout&lt;&lt;"\n enter elements \n";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=0;i&lt;</a:t>
            </a:r>
            <a:r>
              <a:rPr lang="en-US" sz="2000" b="1" dirty="0" err="1" smtClean="0">
                <a:solidFill>
                  <a:srgbClr val="002060"/>
                </a:solidFill>
              </a:rPr>
              <a:t>row;i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for(j=0;j&lt;</a:t>
            </a:r>
            <a:r>
              <a:rPr lang="en-US" sz="2000" b="1" dirty="0" err="1" smtClean="0">
                <a:solidFill>
                  <a:srgbClr val="002060"/>
                </a:solidFill>
              </a:rPr>
              <a:t>col;j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</a:rPr>
              <a:t>&gt;&gt;mag[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][j];</a:t>
            </a: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None/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//Finding sum of elements on principal Diagonal</a:t>
            </a:r>
          </a:p>
          <a:p>
            <a:pPr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for(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=0; 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&lt;row; 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     pd=pd + </a:t>
            </a:r>
            <a:r>
              <a:rPr lang="en-US" sz="2000" b="1" dirty="0" err="1" smtClean="0">
                <a:solidFill>
                  <a:srgbClr val="002060"/>
                </a:solidFill>
              </a:rPr>
              <a:t>mag</a:t>
            </a:r>
            <a:r>
              <a:rPr lang="en-US" sz="2000" b="1" dirty="0" smtClean="0">
                <a:solidFill>
                  <a:srgbClr val="002060"/>
                </a:solidFill>
              </a:rPr>
              <a:t>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  <a:defRPr/>
            </a:pPr>
            <a:endParaRPr lang="en-US" sz="2000" b="1" dirty="0" smtClean="0"/>
          </a:p>
          <a:p>
            <a:pPr>
              <a:buNone/>
              <a:defRPr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Magic Square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13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Magic Square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288473" y="948437"/>
            <a:ext cx="7543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b="1" dirty="0">
              <a:latin typeface="+mn-lt"/>
            </a:endParaRP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//Row sum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=0;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&lt;row;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]=0;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for(j=0;j&lt;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; j++)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]+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mag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];</a:t>
            </a:r>
          </a:p>
          <a:p>
            <a:pPr>
              <a:defRPr/>
            </a:pPr>
            <a:endParaRPr lang="en-US" b="1" dirty="0">
              <a:solidFill>
                <a:srgbClr val="002060"/>
              </a:solidFill>
              <a:latin typeface="+mn-lt"/>
            </a:endParaRP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//comparing </a:t>
            </a:r>
            <a:r>
              <a:rPr lang="en-US" b="1" dirty="0" err="1">
                <a:solidFill>
                  <a:srgbClr val="C00000"/>
                </a:solidFill>
                <a:latin typeface="+mn-lt"/>
              </a:rPr>
              <a:t>rowsum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and principal diagonal sum</a:t>
            </a:r>
          </a:p>
          <a:p>
            <a:pPr>
              <a:defRPr/>
            </a:pPr>
            <a:r>
              <a:rPr lang="en-US" b="1" dirty="0">
                <a:latin typeface="+mn-lt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if(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rowsum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]!=pd)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{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   cout&lt;&lt;“matrix is not magic”;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(); exit(0);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	}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14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5" y="0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Magic Square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295400" y="941763"/>
            <a:ext cx="78486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//Finding column </a:t>
            </a:r>
            <a:r>
              <a:rPr lang="en-US" b="1" dirty="0" smtClean="0">
                <a:solidFill>
                  <a:srgbClr val="C00000"/>
                </a:solidFill>
                <a:latin typeface="+mn-lt"/>
              </a:rPr>
              <a:t>sum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col;i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{	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]=0;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	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row;j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	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]+mag[j][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];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+mn-lt"/>
              </a:rPr>
              <a:t>//comparing </a:t>
            </a:r>
            <a:r>
              <a:rPr lang="en-US" b="1" dirty="0" err="1">
                <a:solidFill>
                  <a:srgbClr val="C00000"/>
                </a:solidFill>
                <a:latin typeface="+mn-lt"/>
              </a:rPr>
              <a:t>Columnsum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 and principal diagonal sum</a:t>
            </a:r>
          </a:p>
          <a:p>
            <a:r>
              <a:rPr lang="en-US" b="1" dirty="0">
                <a:latin typeface="+mn-lt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if(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colsum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]!=pd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){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cout&lt;&lt;“matrix is not magic”;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(); exit(0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); } 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} </a:t>
            </a:r>
          </a:p>
          <a:p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+mn-lt"/>
              </a:rPr>
              <a:t>//finding secondary diagonal sum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=row-1;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k=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for(j=col-1;j&gt;=0;j--,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-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-) 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sd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sd+mag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][k-j];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if(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sd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!=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pd) {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&lt;&lt;“matrix is not magic”;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(); exit(0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);   }   </a:t>
            </a: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&lt;&lt;“Matrix is magic\n”; </a:t>
            </a:r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(); </a:t>
            </a:r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}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15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A square </a:t>
            </a:r>
            <a:r>
              <a:rPr lang="en-US" sz="2400" b="1" dirty="0" smtClean="0"/>
              <a:t>matrix</a:t>
            </a:r>
            <a:r>
              <a:rPr lang="en-US" sz="2400" dirty="0" smtClean="0"/>
              <a:t> is called </a:t>
            </a:r>
            <a:r>
              <a:rPr lang="en-US" sz="2400" b="1" dirty="0" smtClean="0"/>
              <a:t>lower triangular</a:t>
            </a:r>
            <a:r>
              <a:rPr lang="en-US" sz="2400" dirty="0" smtClean="0"/>
              <a:t> if all the entries above the main diagonal are zero.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Similarly, a square </a:t>
            </a:r>
            <a:r>
              <a:rPr lang="en-US" sz="2400" b="1" dirty="0" smtClean="0"/>
              <a:t>matrix</a:t>
            </a:r>
            <a:r>
              <a:rPr lang="en-US" sz="2400" dirty="0" smtClean="0"/>
              <a:t> is called </a:t>
            </a:r>
            <a:r>
              <a:rPr lang="en-US" sz="2400" b="1" dirty="0" smtClean="0"/>
              <a:t>upper</a:t>
            </a:r>
            <a:r>
              <a:rPr lang="en-US" sz="2400" dirty="0" smtClean="0"/>
              <a:t> </a:t>
            </a:r>
            <a:r>
              <a:rPr lang="en-US" sz="2400" b="1" dirty="0" smtClean="0"/>
              <a:t>triangular</a:t>
            </a:r>
            <a:r>
              <a:rPr lang="en-US" sz="2400" dirty="0" smtClean="0"/>
              <a:t> if all the entries below the main diagonal are zero. 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triangular matrix</a:t>
            </a:r>
            <a:r>
              <a:rPr lang="en-US" sz="2400" dirty="0" smtClean="0"/>
              <a:t> is one that is either </a:t>
            </a:r>
            <a:r>
              <a:rPr lang="en-US" sz="2400" b="1" dirty="0" smtClean="0"/>
              <a:t>lower triangular</a:t>
            </a:r>
            <a:r>
              <a:rPr lang="en-US" sz="2400" dirty="0" smtClean="0"/>
              <a:t> or </a:t>
            </a:r>
            <a:r>
              <a:rPr lang="en-US" sz="2400" b="1" dirty="0" smtClean="0"/>
              <a:t>upper</a:t>
            </a:r>
            <a:r>
              <a:rPr lang="en-US" sz="2400" dirty="0" smtClean="0"/>
              <a:t> </a:t>
            </a:r>
            <a:r>
              <a:rPr lang="en-US" sz="2400" b="1" dirty="0" smtClean="0"/>
              <a:t>triangular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To check whether the given matrix is a Lower Triangular Matrix.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 a[10][10],</a:t>
            </a:r>
            <a:r>
              <a:rPr lang="en-US" sz="2000" b="1" dirty="0" err="1" smtClean="0">
                <a:solidFill>
                  <a:srgbClr val="002060"/>
                </a:solidFill>
              </a:rPr>
              <a:t>i,j,m,n</a:t>
            </a:r>
            <a:r>
              <a:rPr lang="en-US" sz="2000" b="1" dirty="0" smtClean="0">
                <a:solidFill>
                  <a:srgbClr val="00206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 Enter order of matrix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</a:rPr>
              <a:t>&gt;&gt;m&gt;&gt;n;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&lt;&lt;"Enter the elements of matrix: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for(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=0;i&lt;</a:t>
            </a:r>
            <a:r>
              <a:rPr lang="en-US" sz="2000" b="1" dirty="0" err="1" smtClean="0">
                <a:solidFill>
                  <a:srgbClr val="002060"/>
                </a:solidFill>
              </a:rPr>
              <a:t>m;i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for(j=0;j&lt;</a:t>
            </a:r>
            <a:r>
              <a:rPr lang="en-US" sz="2000" b="1" dirty="0" err="1" smtClean="0">
                <a:solidFill>
                  <a:srgbClr val="002060"/>
                </a:solidFill>
              </a:rPr>
              <a:t>n;j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</a:rPr>
              <a:t>&gt;&gt;a[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][j];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&lt;&lt;"\</a:t>
            </a:r>
            <a:r>
              <a:rPr lang="en-US" sz="2000" b="1" dirty="0" err="1" smtClean="0">
                <a:solidFill>
                  <a:srgbClr val="002060"/>
                </a:solidFill>
              </a:rPr>
              <a:t>nThe</a:t>
            </a:r>
            <a:r>
              <a:rPr lang="en-US" sz="2000" b="1" dirty="0" smtClean="0">
                <a:solidFill>
                  <a:srgbClr val="002060"/>
                </a:solidFill>
              </a:rPr>
              <a:t> matrix is\n";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for(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=0;i&lt;</a:t>
            </a:r>
            <a:r>
              <a:rPr lang="en-US" sz="2000" b="1" dirty="0" err="1" smtClean="0">
                <a:solidFill>
                  <a:srgbClr val="002060"/>
                </a:solidFill>
              </a:rPr>
              <a:t>m;i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for(j=0;j&lt;</a:t>
            </a:r>
            <a:r>
              <a:rPr lang="en-US" sz="2000" b="1" dirty="0" err="1" smtClean="0">
                <a:solidFill>
                  <a:srgbClr val="002060"/>
                </a:solidFill>
              </a:rPr>
              <a:t>n;j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&lt;&lt;"\t"&lt;&lt;a[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][j];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To check whether the given matrix is a Lower Triangular Matrix.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//Checking for a Lower Triangular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for(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=0;i&lt;</a:t>
            </a:r>
            <a:r>
              <a:rPr lang="en-US" sz="2000" b="1" dirty="0" err="1" smtClean="0">
                <a:solidFill>
                  <a:srgbClr val="002060"/>
                </a:solidFill>
              </a:rPr>
              <a:t>m;i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for(j=0;j&lt;</a:t>
            </a:r>
            <a:r>
              <a:rPr lang="en-US" sz="2000" b="1" dirty="0" err="1" smtClean="0">
                <a:solidFill>
                  <a:srgbClr val="002060"/>
                </a:solidFill>
              </a:rPr>
              <a:t>n;j</a:t>
            </a:r>
            <a:r>
              <a:rPr lang="en-US" sz="2000" b="1" dirty="0" smtClean="0">
                <a:solidFill>
                  <a:srgbClr val="002060"/>
                </a:solidFill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if(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&lt;j)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  if (a[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][j] !=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&lt;&lt;"Matrix is not a Lower Triangular Matrix";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     exit(0);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</a:rPr>
              <a:t>&lt;&lt;"Matrix is a Lower Triangular Matrix";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smtClean="0"/>
              <a:t>To check whether the given matrix is a Lower Triangular Matrix.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691" y="227165"/>
            <a:ext cx="7848600" cy="549992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Check </a:t>
            </a:r>
            <a:r>
              <a:rPr lang="en-US" sz="2200" b="1" dirty="0">
                <a:solidFill>
                  <a:srgbClr val="002060"/>
                </a:solidFill>
              </a:rPr>
              <a:t>whether a given Matrix is Symmetric or </a:t>
            </a:r>
            <a:r>
              <a:rPr lang="en-US" sz="2200" b="1" dirty="0" smtClean="0">
                <a:solidFill>
                  <a:srgbClr val="002060"/>
                </a:solidFill>
              </a:rPr>
              <a:t>not</a:t>
            </a:r>
            <a:br>
              <a:rPr lang="en-US" sz="2200" b="1" dirty="0" smtClean="0">
                <a:solidFill>
                  <a:srgbClr val="002060"/>
                </a:solidFill>
              </a:rPr>
            </a:br>
            <a:r>
              <a:rPr lang="en-US" sz="2200" b="1" dirty="0" smtClean="0">
                <a:solidFill>
                  <a:srgbClr val="002060"/>
                </a:solidFill>
              </a:rPr>
              <a:t> [</a:t>
            </a:r>
            <a:r>
              <a:rPr lang="en-US" sz="2200" b="1" dirty="0" smtClean="0"/>
              <a:t>A = Transpose of A]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371600" y="2590800"/>
            <a:ext cx="3886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cout&lt;&lt;"enter dimension \n";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&gt;&gt;m&gt;&gt;n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if(m!=n)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cout&lt;&lt;"it is not a square \n";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else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&lt;&lt;"enter elements \n";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];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endParaRPr lang="en-US" b="1" dirty="0">
              <a:solidFill>
                <a:srgbClr val="002060"/>
              </a:solidFill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9200" y="2301419"/>
            <a:ext cx="4114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{ 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for(j=0;j&lt;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{                    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if(a[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][j]!=a[j][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])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  {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&lt;&lt;"\n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Not Symmetric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\n";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();exit(0); 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}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 }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}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&lt;&lt;"\n matrix is symmetric";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19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990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+mn-lt"/>
              </a:rPr>
              <a:t>A symmetric matrix is a square matrix which is symmetric about its diagonal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+mn-lt"/>
              </a:rPr>
              <a:t>		2     7     3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+mn-lt"/>
              </a:rPr>
              <a:t>		7     9     4</a:t>
            </a:r>
          </a:p>
          <a:p>
            <a:r>
              <a:rPr lang="en-US" sz="1800" b="1" dirty="0" smtClean="0">
                <a:solidFill>
                  <a:srgbClr val="C00000"/>
                </a:solidFill>
                <a:latin typeface="+mn-lt"/>
              </a:rPr>
              <a:t>		3     4     7 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800" y="2362200"/>
            <a:ext cx="0" cy="449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219200" y="2362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  <a:latin typeface="+mj-lt"/>
              </a:rPr>
              <a:t>Declaration 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	 	</a:t>
            </a:r>
            <a:r>
              <a:rPr lang="en-US" sz="2800" b="1" dirty="0" smtClean="0">
                <a:solidFill>
                  <a:srgbClr val="800000"/>
                </a:solidFill>
                <a:latin typeface="+mj-lt"/>
              </a:rPr>
              <a:t>type </a:t>
            </a:r>
            <a:r>
              <a:rPr lang="en-US" sz="2800" b="1" dirty="0" err="1" smtClean="0">
                <a:solidFill>
                  <a:srgbClr val="0000FF"/>
                </a:solidFill>
                <a:latin typeface="+mj-lt"/>
              </a:rPr>
              <a:t>array_name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row_size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][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column_size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]</a:t>
            </a:r>
            <a:r>
              <a:rPr lang="en-US" sz="2800" b="1" dirty="0" smtClean="0">
                <a:solidFill>
                  <a:srgbClr val="800000"/>
                </a:solidFill>
                <a:latin typeface="+mj-lt"/>
              </a:rPr>
              <a:t>;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For example,</a:t>
            </a:r>
          </a:p>
          <a:p>
            <a:pPr algn="just" eaLnBrk="1" hangingPunct="1">
              <a:buFontTx/>
              <a:buNone/>
            </a:pPr>
            <a:r>
              <a:rPr lang="en-US" sz="2800" b="1" dirty="0" smtClean="0">
                <a:latin typeface="+mj-lt"/>
              </a:rPr>
              <a:t>		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2060"/>
                </a:solidFill>
                <a:latin typeface="+mj-lt"/>
              </a:rPr>
              <a:t> [3][5];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en-US" sz="2800" b="1" dirty="0" err="1" smtClean="0">
                <a:solidFill>
                  <a:srgbClr val="800000"/>
                </a:solidFill>
                <a:latin typeface="+mj-lt"/>
              </a:rPr>
              <a:t>arr</a:t>
            </a:r>
            <a:r>
              <a:rPr lang="en-US" sz="2800" dirty="0" smtClean="0">
                <a:solidFill>
                  <a:srgbClr val="800000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+mj-lt"/>
              </a:rPr>
              <a:t>represents a two dimensional array or table having 3 rows and 5 columns and it can store 15 integer values. </a:t>
            </a:r>
          </a:p>
          <a:p>
            <a:pPr algn="just" eaLnBrk="1" hangingPunct="1">
              <a:buFontTx/>
              <a:buNone/>
            </a:pPr>
            <a:endParaRPr lang="en-US" sz="2800" dirty="0" smtClean="0">
              <a:latin typeface="Verdana" pitchFamily="34" charset="0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 eaLnBrk="1" hangingPunct="1"/>
            <a:r>
              <a:rPr lang="en-US" sz="4000" b="1" dirty="0" smtClean="0"/>
              <a:t>2D-Array Declaration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43400"/>
            <a:ext cx="5715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26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Trace and Norm of a Matrix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274618" y="2286000"/>
            <a:ext cx="3983182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int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 trace=0, sum=0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sz="21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+mn-lt"/>
              </a:rPr>
              <a:t>cout&lt;&lt;"enter elements for 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A 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\n";</a:t>
            </a:r>
          </a:p>
          <a:p>
            <a:r>
              <a:rPr lang="en-US" sz="2100" b="1" dirty="0">
                <a:solidFill>
                  <a:srgbClr val="002060"/>
                </a:solidFill>
                <a:latin typeface="+mn-lt"/>
              </a:rPr>
              <a:t>for (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++) </a:t>
            </a:r>
            <a:endParaRPr lang="en-US" sz="21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      for(j=0;j&lt;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][j]; </a:t>
            </a:r>
          </a:p>
          <a:p>
            <a:endParaRPr lang="en-US" sz="2100" b="1" dirty="0">
              <a:solidFill>
                <a:srgbClr val="002060"/>
              </a:solidFill>
              <a:latin typeface="+mn-lt"/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100" b="1" dirty="0" smtClean="0">
                <a:solidFill>
                  <a:srgbClr val="FF0000"/>
                </a:solidFill>
                <a:latin typeface="+mn-lt"/>
              </a:rPr>
              <a:t>//Compute Trace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   trace=trace 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+ a[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][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];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2209800"/>
            <a:ext cx="3657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 smtClean="0">
                <a:solidFill>
                  <a:srgbClr val="FF0000"/>
                </a:solidFill>
                <a:latin typeface="+mn-lt"/>
              </a:rPr>
              <a:t>//Compute Norm</a:t>
            </a:r>
          </a:p>
          <a:p>
            <a:endParaRPr lang="en-US" sz="2100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   for(j=0;j&lt;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      sum=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sum+a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[ 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 ][ j]*a[ 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 ][ j ];</a:t>
            </a:r>
          </a:p>
          <a:p>
            <a:endParaRPr lang="en-US" sz="21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Double norm=</a:t>
            </a:r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sqrt</a:t>
            </a:r>
            <a:r>
              <a:rPr lang="en-US" sz="2100" b="1" dirty="0" smtClean="0">
                <a:solidFill>
                  <a:srgbClr val="002060"/>
                </a:solidFill>
                <a:latin typeface="+mn-lt"/>
              </a:rPr>
              <a:t>(sum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);</a:t>
            </a:r>
          </a:p>
          <a:p>
            <a:endParaRPr lang="en-US" sz="2100" b="1" dirty="0" smtClean="0">
              <a:solidFill>
                <a:srgbClr val="002060"/>
              </a:solidFill>
              <a:latin typeface="+mn-lt"/>
            </a:endParaRPr>
          </a:p>
          <a:p>
            <a:endParaRPr lang="en-US" sz="2100" b="1" dirty="0" smtClean="0">
              <a:solidFill>
                <a:srgbClr val="FF0000"/>
              </a:solidFill>
            </a:endParaRPr>
          </a:p>
          <a:p>
            <a:r>
              <a:rPr lang="en-US" sz="2100" b="1" dirty="0" smtClean="0">
                <a:solidFill>
                  <a:srgbClr val="FF0000"/>
                </a:solidFill>
                <a:latin typeface="+mn-lt"/>
              </a:rPr>
              <a:t>//Display Trace &amp; Norm</a:t>
            </a:r>
          </a:p>
          <a:p>
            <a:r>
              <a:rPr lang="en-US" sz="21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&lt;&lt;"trace = "&lt;&lt;trace&lt;&lt;</a:t>
            </a:r>
            <a:r>
              <a:rPr lang="en-US" sz="2100" b="1" dirty="0" err="1">
                <a:solidFill>
                  <a:srgbClr val="002060"/>
                </a:solidFill>
                <a:latin typeface="+mn-lt"/>
              </a:rPr>
              <a:t>endl</a:t>
            </a:r>
            <a:r>
              <a:rPr lang="en-US" sz="2100" b="1" dirty="0">
                <a:solidFill>
                  <a:srgbClr val="002060"/>
                </a:solidFill>
                <a:latin typeface="+mn-lt"/>
              </a:rPr>
              <a:t>;</a:t>
            </a:r>
          </a:p>
          <a:p>
            <a:r>
              <a:rPr lang="en-US" sz="2100" b="1" dirty="0">
                <a:solidFill>
                  <a:srgbClr val="002060"/>
                </a:solidFill>
                <a:latin typeface="+mn-lt"/>
              </a:rPr>
              <a:t>cout&lt;&lt;"norm="&lt;&lt;norm;</a:t>
            </a:r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1524000" y="1066800"/>
            <a:ext cx="7467600" cy="10156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Trace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is sum of  principal diagonal elements of a square matrix.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empus Sans ITC" pitchFamily="82" charset="0"/>
              </a:rPr>
              <a:t>Norm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is Square Root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sum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of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squares </a:t>
            </a:r>
            <a:r>
              <a:rPr lang="en-US" b="1" dirty="0">
                <a:solidFill>
                  <a:srgbClr val="002060"/>
                </a:solidFill>
                <a:latin typeface="Tempus Sans ITC" pitchFamily="82" charset="0"/>
              </a:rPr>
              <a:t>of elements of a </a:t>
            </a:r>
            <a:r>
              <a:rPr lang="en-US" b="1" dirty="0" smtClean="0">
                <a:solidFill>
                  <a:srgbClr val="002060"/>
                </a:solidFill>
                <a:latin typeface="Tempus Sans ITC" pitchFamily="82" charset="0"/>
              </a:rPr>
              <a:t>matrix.</a:t>
            </a:r>
            <a:endParaRPr lang="en-US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20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267500"/>
              </p:ext>
            </p:extLst>
          </p:nvPr>
        </p:nvGraphicFramePr>
        <p:xfrm>
          <a:off x="1905001" y="1752601"/>
          <a:ext cx="6781799" cy="3962399"/>
        </p:xfrm>
        <a:graphic>
          <a:graphicData uri="http://schemas.openxmlformats.org/drawingml/2006/table">
            <a:tbl>
              <a:tblPr/>
              <a:tblGrid>
                <a:gridCol w="1356108"/>
                <a:gridCol w="1357369"/>
                <a:gridCol w="1354846"/>
                <a:gridCol w="1357369"/>
                <a:gridCol w="1356107"/>
              </a:tblGrid>
              <a:tr h="817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[subscript]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Tests1 [0]</a:t>
                      </a: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Test 2 [1]</a:t>
                      </a: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Test 3 [2]</a:t>
                      </a: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Test 4 [3]</a:t>
                      </a: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59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1 [0]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mark[0][0]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mark[0][1]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21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mark[0][2]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mark[0][3]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21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2 [1]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18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mark[1][0]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mark[1][1]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mark[1][2]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20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mark[2][3]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21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3 [2]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mark[2][0]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mark[2][1]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mark[2][2]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mark[2][3]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21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4 [3]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mark[3][0]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21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mark[3][1]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23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mark[3][2]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24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mark[3][3]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  <a:tr h="621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5 [4]</a:t>
                      </a:r>
                    </a:p>
                  </a:txBody>
                  <a:tcPr marL="88174" marR="88174"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17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mark[4][0]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15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mark[4][1]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mark[4][2]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18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</a:rPr>
                        <a:t>mark[4][3]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</a:endParaRPr>
                    </a:p>
                  </a:txBody>
                  <a:tcPr marL="88174" marR="88174"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cell3D prstMaterial="dkEdge">
                      <a:bevel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sz="3200" b="1" dirty="0" smtClean="0">
                <a:solidFill>
                  <a:srgbClr val="002060"/>
                </a:solidFill>
              </a:rPr>
              <a:t>An array </a:t>
            </a:r>
            <a:r>
              <a:rPr lang="en-US" sz="3200" b="1" dirty="0" err="1" smtClean="0">
                <a:solidFill>
                  <a:srgbClr val="C00000"/>
                </a:solidFill>
                <a:latin typeface="Tempus Sans ITC" pitchFamily="82" charset="0"/>
              </a:rPr>
              <a:t>int</a:t>
            </a:r>
            <a:r>
              <a:rPr lang="en-US" sz="3200" b="1" dirty="0" smtClean="0">
                <a:solidFill>
                  <a:srgbClr val="C00000"/>
                </a:solidFill>
                <a:latin typeface="Tempus Sans ITC" pitchFamily="82" charset="0"/>
              </a:rPr>
              <a:t> mark[5][4]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is represented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3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95400" y="903809"/>
            <a:ext cx="7848600" cy="549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endParaRPr lang="en-US" sz="2200" b="1" dirty="0" smtClean="0">
              <a:solidFill>
                <a:srgbClr val="002060"/>
              </a:solidFill>
              <a:latin typeface="+mn-lt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type  array-name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[row size] [col size ] =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{list of values</a:t>
            </a:r>
            <a:r>
              <a:rPr lang="en-US" sz="2400" b="1" dirty="0" smtClean="0">
                <a:solidFill>
                  <a:srgbClr val="002060"/>
                </a:solidFill>
                <a:latin typeface="+mn-lt"/>
              </a:rPr>
              <a:t>};</a:t>
            </a:r>
            <a:endParaRPr lang="en-US" sz="2400" b="1" dirty="0">
              <a:solidFill>
                <a:srgbClr val="00206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+mn-lt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table [2][3]={0,0,0,1,1,1};</a:t>
            </a:r>
            <a:endParaRPr lang="en-US" sz="2200" b="1" dirty="0">
              <a:solidFill>
                <a:srgbClr val="C00000"/>
              </a:solidFill>
              <a:latin typeface="+mn-lt"/>
            </a:endParaRPr>
          </a:p>
          <a:p>
            <a:pPr marL="803275" indent="-346075" eaLnBrk="1" hangingPunct="1">
              <a:spcBef>
                <a:spcPct val="50000"/>
              </a:spcBef>
              <a:buFont typeface="Wingdings"/>
              <a:buChar char="à"/>
            </a:pPr>
            <a:r>
              <a:rPr lang="en-US" sz="1800" dirty="0" smtClean="0">
                <a:solidFill>
                  <a:srgbClr val="002060"/>
                </a:solidFill>
                <a:latin typeface="+mn-lt"/>
                <a:sym typeface="Wingdings" pitchFamily="2" charset="2"/>
              </a:rPr>
              <a:t>initializes </a:t>
            </a:r>
            <a:r>
              <a:rPr lang="en-US" sz="1800" dirty="0">
                <a:solidFill>
                  <a:srgbClr val="002060"/>
                </a:solidFill>
                <a:latin typeface="+mn-lt"/>
                <a:sym typeface="Wingdings" pitchFamily="2" charset="2"/>
              </a:rPr>
              <a:t>the elements of the first row 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sym typeface="Wingdings" pitchFamily="2" charset="2"/>
              </a:rPr>
              <a:t>to zero and </a:t>
            </a:r>
            <a:r>
              <a:rPr lang="en-US" sz="1800" dirty="0">
                <a:solidFill>
                  <a:srgbClr val="002060"/>
                </a:solidFill>
                <a:latin typeface="+mn-lt"/>
                <a:sym typeface="Wingdings" pitchFamily="2" charset="2"/>
              </a:rPr>
              <a:t>the second row to 1</a:t>
            </a:r>
            <a:r>
              <a:rPr lang="en-US" sz="1800" dirty="0" smtClean="0">
                <a:solidFill>
                  <a:srgbClr val="002060"/>
                </a:solidFill>
                <a:latin typeface="+mn-lt"/>
                <a:sym typeface="Wingdings" pitchFamily="2" charset="2"/>
              </a:rPr>
              <a:t>.</a:t>
            </a:r>
          </a:p>
          <a:p>
            <a:pPr marL="457200" indent="-457200" eaLnBrk="1" hangingPunct="1">
              <a:spcBef>
                <a:spcPct val="50000"/>
              </a:spcBef>
              <a:buAutoNum type="arabicPeriod" startAt="2"/>
            </a:pP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Initialization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is always done row by row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457200" indent="-457200" eaLnBrk="1" hangingPunct="1">
              <a:spcBef>
                <a:spcPct val="50000"/>
              </a:spcBef>
              <a:buAutoNum type="arabicPeriod" startAt="3"/>
            </a:pP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above statement can be equivalently written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as: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	 </a:t>
            </a:r>
          </a:p>
          <a:p>
            <a:pPr marL="457200" indent="-457200" eaLnBrk="1" hangingPunct="1">
              <a:spcBef>
                <a:spcPts val="0"/>
              </a:spcBef>
            </a:pP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en-US" sz="22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 table [2][3]={{0,0,0},{1,1,1}};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200" dirty="0" smtClean="0">
                <a:solidFill>
                  <a:schemeClr val="accent2"/>
                </a:solidFill>
                <a:latin typeface="+mn-lt"/>
              </a:rPr>
              <a:t>		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200" dirty="0" smtClean="0">
                <a:solidFill>
                  <a:schemeClr val="accent2"/>
                </a:solidFill>
                <a:latin typeface="+mn-lt"/>
              </a:rPr>
              <a:t>                                OR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+mn-lt"/>
              </a:rPr>
              <a:t>in matrix form it can be written </a:t>
            </a:r>
            <a:r>
              <a:rPr lang="en-US" sz="2200" dirty="0" smtClean="0">
                <a:solidFill>
                  <a:srgbClr val="002060"/>
                </a:solidFill>
                <a:latin typeface="+mn-lt"/>
              </a:rPr>
              <a:t>as</a:t>
            </a:r>
            <a:endParaRPr lang="en-US" sz="2200" dirty="0">
              <a:solidFill>
                <a:srgbClr val="002060"/>
              </a:solidFill>
              <a:latin typeface="+mn-lt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sz="2200" dirty="0" smtClean="0">
                <a:latin typeface="+mn-lt"/>
              </a:rPr>
              <a:t>   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200" dirty="0" smtClean="0">
                <a:latin typeface="+mn-lt"/>
              </a:rPr>
              <a:t>      </a:t>
            </a:r>
            <a:r>
              <a:rPr lang="en-US" sz="22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 table [2][3</a:t>
            </a:r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]=	{  {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0,0,0},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200" b="1" dirty="0">
                <a:solidFill>
                  <a:srgbClr val="C00000"/>
                </a:solidFill>
                <a:latin typeface="+mn-lt"/>
              </a:rPr>
              <a:t>			</a:t>
            </a:r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   {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1,1,1}       </a:t>
            </a:r>
            <a:endParaRPr lang="en-US" sz="2200" b="1" dirty="0" smtClean="0">
              <a:solidFill>
                <a:srgbClr val="C00000"/>
              </a:solidFill>
              <a:latin typeface="+mn-lt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+mn-lt"/>
              </a:rPr>
              <a:t>			 };</a:t>
            </a:r>
            <a:endParaRPr lang="en-US" sz="22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673" y="152134"/>
            <a:ext cx="7162801" cy="685800"/>
          </a:xfrm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002060"/>
                </a:solidFill>
              </a:rPr>
              <a:t>2D-Array Initialization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95400" y="990600"/>
            <a:ext cx="43434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void main()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i,j,m,n,a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[100][100];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&lt;&lt;"enter dimension for a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:\n”;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&gt;&gt;m&gt;&gt;n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sz="2200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//Reading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&lt;&lt;“enter elements\n";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for(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{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pPr lvl="1"/>
            <a:r>
              <a:rPr lang="en-US" sz="2200" b="1" dirty="0">
                <a:solidFill>
                  <a:srgbClr val="002060"/>
                </a:solidFill>
                <a:latin typeface="+mn-lt"/>
              </a:rPr>
              <a:t>for(j=0;j&lt;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{	</a:t>
            </a: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][j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];</a:t>
            </a: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}</a:t>
            </a:r>
          </a:p>
          <a:p>
            <a:pPr marL="11113" lvl="1"/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}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2060"/>
                </a:solidFill>
              </a:rPr>
              <a:t>Read a matrix and display it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38800" y="1066801"/>
            <a:ext cx="35052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//Displaying</a:t>
            </a:r>
            <a:endParaRPr lang="en-US" sz="2200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&lt;&lt;“The elements are";</a:t>
            </a:r>
            <a:endParaRPr lang="en-US" sz="2200" b="1" dirty="0">
              <a:latin typeface="+mn-lt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for(j=0;j&lt;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{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&lt;&lt;"\t"&lt;&lt;a[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][j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];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 }</a:t>
            </a:r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&lt;&lt;“\n”;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}</a:t>
            </a:r>
          </a:p>
          <a:p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getch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();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}</a:t>
            </a:r>
          </a:p>
          <a:p>
            <a:endParaRPr lang="en-US" sz="2200" b="1" dirty="0">
              <a:latin typeface="+mn-lt"/>
            </a:endParaRPr>
          </a:p>
          <a:p>
            <a:endParaRPr lang="en-US" sz="2200" b="1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2600" y="990600"/>
            <a:ext cx="76200" cy="586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Addition &amp; Subtraction of two Matrices 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200" y="990600"/>
            <a:ext cx="79248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cout&lt;&lt;"enter dimension for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A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\n";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&gt;&gt;m&gt;&gt;n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cout&lt;&lt;"enter dimension for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B\n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";</a:t>
            </a:r>
          </a:p>
          <a:p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&gt;&gt;p&gt;&gt;q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;</a:t>
            </a:r>
          </a:p>
          <a:p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if (m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!=p||n!=q)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   cout&lt;&lt;“cannot add \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n“;  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getch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();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exit(0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);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}</a:t>
            </a:r>
          </a:p>
          <a:p>
            <a:endParaRPr lang="en-US" sz="2200" b="1" dirty="0">
              <a:solidFill>
                <a:srgbClr val="002060"/>
              </a:solidFill>
              <a:latin typeface="+mn-lt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//Reading the elements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cout&lt;&lt;"enter 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elements for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\n";</a:t>
            </a:r>
          </a:p>
          <a:p>
            <a:r>
              <a:rPr lang="en-US" sz="2200" b="1" dirty="0">
                <a:solidFill>
                  <a:srgbClr val="002060"/>
                </a:solidFill>
                <a:latin typeface="+mn-lt"/>
              </a:rPr>
              <a:t>for (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sz="2200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+mn-lt"/>
              </a:rPr>
              <a:t>     for(j=0;j&lt;</a:t>
            </a:r>
            <a:r>
              <a:rPr lang="en-US" sz="2200" b="1" dirty="0" err="1" smtClean="0">
                <a:solidFill>
                  <a:srgbClr val="002060"/>
                </a:solidFill>
                <a:latin typeface="+mn-lt"/>
              </a:rPr>
              <a:t>n;j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400" dirty="0" smtClean="0">
                <a:solidFill>
                  <a:srgbClr val="002060"/>
                </a:solidFill>
                <a:latin typeface="+mn-lt"/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  <a:latin typeface="+mn-lt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&gt;&gt;a[</a:t>
            </a:r>
            <a:r>
              <a:rPr lang="en-US" sz="2400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][j];</a:t>
            </a:r>
          </a:p>
          <a:p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b="1" dirty="0" err="1" smtClean="0">
                <a:solidFill>
                  <a:srgbClr val="002060"/>
                </a:solidFill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</a:rPr>
              <a:t>&lt;&lt;"\n enter elements for B\n";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</a:rPr>
              <a:t>p;i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for(j=0;j&lt;</a:t>
            </a:r>
            <a:r>
              <a:rPr lang="en-US" sz="2200" b="1" dirty="0" err="1" smtClean="0">
                <a:solidFill>
                  <a:srgbClr val="002060"/>
                </a:solidFill>
              </a:rPr>
              <a:t>q;j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</a:rPr>
              <a:t>&gt;&gt;b[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</a:t>
            </a:r>
            <a:r>
              <a:rPr lang="en-US" sz="2200" b="1" dirty="0" smtClean="0">
                <a:solidFill>
                  <a:srgbClr val="FF0000"/>
                </a:solidFill>
              </a:rPr>
              <a:t>//Addition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</a:rPr>
              <a:t>m;i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for(j=0;j&lt;</a:t>
            </a:r>
            <a:r>
              <a:rPr lang="en-US" sz="2200" b="1" dirty="0" err="1" smtClean="0">
                <a:solidFill>
                  <a:srgbClr val="002060"/>
                </a:solidFill>
              </a:rPr>
              <a:t>n;j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     c[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][j]=a[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][j]+b[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FF0000"/>
                </a:solidFill>
              </a:rPr>
              <a:t>//Subtraction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for(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=0;i&lt;</a:t>
            </a:r>
            <a:r>
              <a:rPr lang="en-US" sz="2200" b="1" dirty="0" err="1" smtClean="0">
                <a:solidFill>
                  <a:srgbClr val="002060"/>
                </a:solidFill>
              </a:rPr>
              <a:t>m;i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for(j=0;j&lt;</a:t>
            </a:r>
            <a:r>
              <a:rPr lang="en-US" sz="2200" b="1" dirty="0" err="1" smtClean="0">
                <a:solidFill>
                  <a:srgbClr val="002060"/>
                </a:solidFill>
              </a:rPr>
              <a:t>n;j</a:t>
            </a:r>
            <a:r>
              <a:rPr lang="en-US" sz="2200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         c[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][j]=a[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][j]+b[</a:t>
            </a:r>
            <a:r>
              <a:rPr lang="en-US" sz="2200" b="1" dirty="0" err="1" smtClean="0">
                <a:solidFill>
                  <a:srgbClr val="002060"/>
                </a:solidFill>
              </a:rPr>
              <a:t>i</a:t>
            </a:r>
            <a:r>
              <a:rPr lang="en-US" sz="2200" b="1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endParaRPr lang="en-IN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Matrix Addition &amp; Subtraction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971800"/>
            <a:ext cx="396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//Display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&lt;&lt;"\n final matrix C is \n";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</a:rPr>
              <a:t>m;i</a:t>
            </a:r>
            <a:r>
              <a:rPr lang="en-US" b="1" dirty="0" smtClean="0">
                <a:solidFill>
                  <a:srgbClr val="00206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for(j=0;j&lt;</a:t>
            </a:r>
            <a:r>
              <a:rPr lang="en-US" b="1" dirty="0" err="1" smtClean="0">
                <a:solidFill>
                  <a:srgbClr val="002060"/>
                </a:solidFill>
              </a:rPr>
              <a:t>n;j</a:t>
            </a:r>
            <a:r>
              <a:rPr lang="en-US" b="1" dirty="0" smtClean="0">
                <a:solidFill>
                  <a:srgbClr val="002060"/>
                </a:solidFill>
              </a:rPr>
              <a:t>++) 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&lt;&lt;"\t"&lt;&lt;c[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][j];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cout</a:t>
            </a:r>
            <a:r>
              <a:rPr lang="en-US" b="1" dirty="0" smtClean="0">
                <a:solidFill>
                  <a:srgbClr val="002060"/>
                </a:solidFill>
              </a:rPr>
              <a:t>&lt;&lt;"\n";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Multiplication of two Matrices</a:t>
            </a:r>
            <a:endParaRPr lang="en-US" b="1" dirty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295400" y="914400"/>
            <a:ext cx="4114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j-lt"/>
              </a:rPr>
              <a:t>cout&lt;&lt;"enter dimension for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\n";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&gt;&gt;m&gt;&gt;n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cout&lt;&lt;"\n enter dimension for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B\n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";</a:t>
            </a:r>
          </a:p>
          <a:p>
            <a:r>
              <a:rPr lang="en-US" b="1" dirty="0" err="1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&gt;&gt;p&gt;&gt;q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;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if(n!=p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{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&lt;&lt;"not 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multiplicable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 \n";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getch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(); exit(0);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//Reading  A</a:t>
            </a:r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&lt;&lt;"enter elements for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\n";</a:t>
            </a: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for (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m;i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++) 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r>
              <a:rPr lang="en-US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+mj-lt"/>
              </a:rPr>
              <a:t>  for(j=0;j&lt;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n;j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j-lt"/>
              </a:rPr>
              <a:t>      </a:t>
            </a:r>
            <a:r>
              <a:rPr lang="en-US" b="1" dirty="0" err="1" smtClean="0">
                <a:solidFill>
                  <a:srgbClr val="002060"/>
                </a:solidFill>
                <a:latin typeface="+mj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&gt;&gt;a[</a:t>
            </a:r>
            <a:r>
              <a:rPr lang="en-US" b="1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][j]; </a:t>
            </a:r>
          </a:p>
          <a:p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endParaRPr lang="en-US" b="1" dirty="0" smtClean="0">
              <a:solidFill>
                <a:srgbClr val="002060"/>
              </a:solidFill>
              <a:latin typeface="+mj-lt"/>
            </a:endParaRPr>
          </a:p>
          <a:p>
            <a:endParaRPr lang="en-US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57800" y="990601"/>
            <a:ext cx="441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//Reading  B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&lt;&lt;"\n enter elements for B\n“;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p;i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  <a:endParaRPr lang="en-US" b="1" dirty="0">
              <a:solidFill>
                <a:srgbClr val="002060"/>
              </a:solidFill>
              <a:latin typeface="+mn-lt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q;j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 err="1">
                <a:solidFill>
                  <a:srgbClr val="002060"/>
                </a:solidFill>
                <a:latin typeface="+mn-lt"/>
              </a:rPr>
              <a:t>cin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&gt;&gt;b[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][j];</a:t>
            </a: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91000"/>
            <a:ext cx="1937368" cy="12046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8</a:t>
            </a:fld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70868" y="990601"/>
            <a:ext cx="0" cy="594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Multiplication of two Matrices</a:t>
            </a:r>
            <a:endParaRPr lang="en-US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1143000"/>
            <a:ext cx="441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rgbClr val="FF0000"/>
                </a:solidFill>
              </a:rPr>
              <a:t>//Multiplication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 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q;j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c[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][j]=0;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for(k=0;k&lt;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n;k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    c[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][j]=c[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][j]+a[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][k]*b[k][j];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}</a:t>
            </a: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endParaRPr lang="en-US" b="1" dirty="0" smtClean="0">
              <a:solidFill>
                <a:srgbClr val="002060"/>
              </a:solidFill>
              <a:latin typeface="+mn-lt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//Display Product</a:t>
            </a:r>
          </a:p>
          <a:p>
            <a:r>
              <a:rPr lang="en-US" b="1" dirty="0" err="1" smtClean="0">
                <a:solidFill>
                  <a:srgbClr val="002060"/>
                </a:solidFill>
                <a:latin typeface="+mn-lt"/>
              </a:rPr>
              <a:t>cout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&lt;&lt;"\n The product matrix is \n";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for(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=0;i&lt;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m;i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++){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for(j=0;j&lt;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q;j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++)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  cout&lt;&lt;"\t"&lt;&lt;c[</a:t>
            </a:r>
            <a:r>
              <a:rPr lang="en-US" b="1" dirty="0" err="1">
                <a:solidFill>
                  <a:srgbClr val="002060"/>
                </a:solidFill>
                <a:latin typeface="+mn-lt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][j];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  cout&lt;&lt;"\n";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</a:rPr>
              <a:t>}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352800"/>
            <a:ext cx="1937368" cy="12046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srgbClr val="002060"/>
                </a:solidFill>
              </a:rPr>
              <a:pPr/>
              <a:t>9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Format - CSE">
  <a:themeElements>
    <a:clrScheme name="CSE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cse-1</Template>
  <TotalTime>3936</TotalTime>
  <Words>1475</Words>
  <Application>Microsoft Office PowerPoint</Application>
  <PresentationFormat>On-screen Show (4:3)</PresentationFormat>
  <Paragraphs>430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Tempus Sans ITC</vt:lpstr>
      <vt:lpstr>Times New Roman</vt:lpstr>
      <vt:lpstr>Verdana</vt:lpstr>
      <vt:lpstr>Wingdings</vt:lpstr>
      <vt:lpstr>cse-1</vt:lpstr>
      <vt:lpstr>1_Office Theme</vt:lpstr>
      <vt:lpstr>Slide Format - CSE</vt:lpstr>
      <vt:lpstr>2 Dimensional Arrays </vt:lpstr>
      <vt:lpstr>2D-Array Declaration </vt:lpstr>
      <vt:lpstr>An array int mark[5][4] is represented as follows</vt:lpstr>
      <vt:lpstr>2D-Array Initialization</vt:lpstr>
      <vt:lpstr>Read a matrix and display it</vt:lpstr>
      <vt:lpstr>Addition &amp; Subtraction of two Matrices </vt:lpstr>
      <vt:lpstr>Matrix Addition &amp; Subtraction</vt:lpstr>
      <vt:lpstr>Multiplication of two Matrices</vt:lpstr>
      <vt:lpstr>Multiplication of two Matrices</vt:lpstr>
      <vt:lpstr>Row Sum &amp; Column Sum of a matrix</vt:lpstr>
      <vt:lpstr>Write program to check the given matrix is a           Magic Square or not</vt:lpstr>
      <vt:lpstr>Magic Square</vt:lpstr>
      <vt:lpstr>Magic Square</vt:lpstr>
      <vt:lpstr>Magic Square</vt:lpstr>
      <vt:lpstr>Magic Square</vt:lpstr>
      <vt:lpstr>To check whether the given matrix is a Lower Triangular Matrix.</vt:lpstr>
      <vt:lpstr>To check whether the given matrix is a Lower Triangular Matrix.</vt:lpstr>
      <vt:lpstr>To check whether the given matrix is a Lower Triangular Matrix.</vt:lpstr>
      <vt:lpstr>Check whether a given Matrix is Symmetric or not  [A = Transpose of A]</vt:lpstr>
      <vt:lpstr>Trace and Norm of a Matrix</vt:lpstr>
    </vt:vector>
  </TitlesOfParts>
  <Company>MAHE Manipal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Mahe</cp:lastModifiedBy>
  <cp:revision>138</cp:revision>
  <dcterms:created xsi:type="dcterms:W3CDTF">2006-10-03T04:19:09Z</dcterms:created>
  <dcterms:modified xsi:type="dcterms:W3CDTF">2014-10-18T14:17:24Z</dcterms:modified>
</cp:coreProperties>
</file>