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134" r:id="rId2"/>
    <p:sldMasterId id="2147484147" r:id="rId3"/>
    <p:sldMasterId id="2147484159" r:id="rId4"/>
  </p:sldMasterIdLst>
  <p:notesMasterIdLst>
    <p:notesMasterId r:id="rId9"/>
  </p:notesMasterIdLst>
  <p:sldIdLst>
    <p:sldId id="370" r:id="rId5"/>
    <p:sldId id="371" r:id="rId6"/>
    <p:sldId id="372" r:id="rId7"/>
    <p:sldId id="373" r:id="rId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8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autoAdjust="0"/>
    <p:restoredTop sz="80000" autoAdjust="0"/>
  </p:normalViewPr>
  <p:slideViewPr>
    <p:cSldViewPr>
      <p:cViewPr>
        <p:scale>
          <a:sx n="51" d="100"/>
          <a:sy n="51" d="100"/>
        </p:scale>
        <p:origin x="-1166"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1A6C7B0-06AB-4258-9107-C01572295031}" type="slidenum">
              <a:rPr lang="en-US"/>
              <a:pPr>
                <a:defRPr/>
              </a:pPr>
              <a:t>‹#›</a:t>
            </a:fld>
            <a:endParaRPr lang="en-US"/>
          </a:p>
        </p:txBody>
      </p:sp>
    </p:spTree>
    <p:extLst>
      <p:ext uri="{BB962C8B-B14F-4D97-AF65-F5344CB8AC3E}">
        <p14:creationId xmlns:p14="http://schemas.microsoft.com/office/powerpoint/2010/main" xmlns="" val="592032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1</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2</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4</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304800"/>
            <a:ext cx="20574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48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2225021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043400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413315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5911788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679154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10017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641738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3969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792431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983686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429489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26AD4033-809B-4729-A444-4374E78AD023}" type="datetime1">
              <a:rPr lang="en-US" smtClean="0"/>
              <a:pPr/>
              <a:t>14-Nov-14</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101/102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xmlns="" val="164873842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2DC4B449-88A4-4D9F-8676-438C471CD2FD}" type="datetime1">
              <a:rPr lang="en-US" smtClean="0"/>
              <a:pPr/>
              <a:t>14-Nov-14</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101/102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20407348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3386E-A365-472D-ADC8-090874087C72}" type="datetime1">
              <a:rPr lang="en-US" smtClean="0"/>
              <a:pPr/>
              <a:t>14-Nov-14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22430087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9045FC-418D-4D8B-A615-91440DF24690}" type="datetime1">
              <a:rPr lang="en-US" smtClean="0"/>
              <a:pPr/>
              <a:t>14-Nov-14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3965485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0CA4E1-01D0-4D6E-A279-95A1E828052F}" type="datetime1">
              <a:rPr lang="en-US" smtClean="0"/>
              <a:pPr/>
              <a:t>14-Nov-14</a:t>
            </a:fld>
            <a:endParaRPr lang="en-US"/>
          </a:p>
        </p:txBody>
      </p:sp>
      <p:sp>
        <p:nvSpPr>
          <p:cNvPr id="8" name="Footer Placeholder 7"/>
          <p:cNvSpPr>
            <a:spLocks noGrp="1"/>
          </p:cNvSpPr>
          <p:nvPr>
            <p:ph type="ftr" sz="quarter" idx="11"/>
          </p:nvPr>
        </p:nvSpPr>
        <p:spPr/>
        <p:txBody>
          <a:bodyPr/>
          <a:lstStyle/>
          <a:p>
            <a:r>
              <a:rPr lang="en-US" smtClean="0"/>
              <a:t>CSE 101/102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33433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BA5CDC-598D-416E-945C-8F87C1048864}" type="datetime1">
              <a:rPr lang="en-US" smtClean="0"/>
              <a:pPr/>
              <a:t>14-Nov-14</a:t>
            </a:fld>
            <a:endParaRPr lang="en-US"/>
          </a:p>
        </p:txBody>
      </p:sp>
      <p:sp>
        <p:nvSpPr>
          <p:cNvPr id="4" name="Footer Placeholder 3"/>
          <p:cNvSpPr>
            <a:spLocks noGrp="1"/>
          </p:cNvSpPr>
          <p:nvPr>
            <p:ph type="ftr" sz="quarter" idx="11"/>
          </p:nvPr>
        </p:nvSpPr>
        <p:spPr/>
        <p:txBody>
          <a:bodyPr/>
          <a:lstStyle/>
          <a:p>
            <a:r>
              <a:rPr lang="en-US" smtClean="0"/>
              <a:t>CSE 101/102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12488507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061E3-6161-4CF5-B0F7-8BE73221100C}" type="datetime1">
              <a:rPr lang="en-US" smtClean="0"/>
              <a:pPr/>
              <a:t>14-Nov-14</a:t>
            </a:fld>
            <a:endParaRPr lang="en-US"/>
          </a:p>
        </p:txBody>
      </p:sp>
      <p:sp>
        <p:nvSpPr>
          <p:cNvPr id="3" name="Footer Placeholder 2"/>
          <p:cNvSpPr>
            <a:spLocks noGrp="1"/>
          </p:cNvSpPr>
          <p:nvPr>
            <p:ph type="ftr" sz="quarter" idx="11"/>
          </p:nvPr>
        </p:nvSpPr>
        <p:spPr/>
        <p:txBody>
          <a:bodyPr/>
          <a:lstStyle/>
          <a:p>
            <a:r>
              <a:rPr lang="en-US" smtClean="0"/>
              <a:t>CSE 101/102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42617270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79F3A-29F1-4AA5-8C14-FC91FDE3F96F}" type="datetime1">
              <a:rPr lang="en-US" smtClean="0"/>
              <a:pPr/>
              <a:t>14-Nov-14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39431929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D5FC-FC86-4947-A2A8-1CACA2930817}" type="datetime1">
              <a:rPr lang="en-US" smtClean="0"/>
              <a:pPr/>
              <a:t>14-Nov-14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2977503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1C50A-E77B-426D-B9C0-B60087C10DF6}" type="datetime1">
              <a:rPr lang="en-US" smtClean="0"/>
              <a:pPr/>
              <a:t>14-Nov-14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23450078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BFB56-B646-458F-BAEF-897F1E60EAC4}" type="datetime1">
              <a:rPr lang="en-US" smtClean="0"/>
              <a:pPr/>
              <a:t>14-Nov-14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xmlns="" val="4729562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C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Lst>
  <p:hf sldNum="0"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323827225"/>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732207381"/>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96B66C0E-FD14-452D-A3D4-FB64C336514A}" type="datetime1">
              <a:rPr lang="en-US" smtClean="0"/>
              <a:pPr/>
              <a:t>14-Nov-14</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101/102                          Department of CSE</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xmlns="" val="1323827225"/>
      </p:ext>
    </p:extLst>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Lst>
  <p:timing>
    <p:tnLst>
      <p:par>
        <p:cTn id="1" dur="indefinite" restart="never" nodeType="tmRoot"/>
      </p:par>
    </p:tnLst>
  </p:timing>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1800" b="1" dirty="0" smtClean="0"/>
              <a:t>#</a:t>
            </a:r>
            <a:r>
              <a:rPr lang="en-US" sz="1800" b="1" dirty="0" smtClean="0"/>
              <a:t>include &lt;</a:t>
            </a:r>
            <a:r>
              <a:rPr lang="en-US" sz="1800" b="1" dirty="0" err="1" smtClean="0"/>
              <a:t>stdio.h</a:t>
            </a:r>
            <a:r>
              <a:rPr lang="en-US" sz="1800" b="1" dirty="0" smtClean="0"/>
              <a:t>&gt;</a:t>
            </a:r>
          </a:p>
          <a:p>
            <a:pPr>
              <a:buNone/>
            </a:pPr>
            <a:r>
              <a:rPr lang="en-US" sz="1800" b="1" dirty="0" err="1" smtClean="0"/>
              <a:t>int</a:t>
            </a:r>
            <a:r>
              <a:rPr lang="en-US" sz="1800" b="1" dirty="0" smtClean="0"/>
              <a:t> main()</a:t>
            </a:r>
          </a:p>
          <a:p>
            <a:pPr>
              <a:buNone/>
            </a:pPr>
            <a:r>
              <a:rPr lang="en-US" sz="1800" b="1" dirty="0" smtClean="0"/>
              <a:t>{</a:t>
            </a:r>
          </a:p>
          <a:p>
            <a:pPr>
              <a:buNone/>
            </a:pPr>
            <a:r>
              <a:rPr lang="en-US" sz="1800" b="1" dirty="0" smtClean="0"/>
              <a:t>    FILE *fp1;</a:t>
            </a:r>
          </a:p>
          <a:p>
            <a:pPr>
              <a:buNone/>
            </a:pPr>
            <a:r>
              <a:rPr lang="en-US" sz="1800" b="1" dirty="0" smtClean="0"/>
              <a:t>	char </a:t>
            </a:r>
            <a:r>
              <a:rPr lang="en-US" sz="1800" b="1" dirty="0" err="1" smtClean="0"/>
              <a:t>fname</a:t>
            </a:r>
            <a:r>
              <a:rPr lang="en-US" sz="1800" b="1" dirty="0" smtClean="0"/>
              <a:t>[20],c;</a:t>
            </a:r>
          </a:p>
          <a:p>
            <a:pPr>
              <a:buNone/>
            </a:pPr>
            <a:endParaRPr lang="en-US" sz="1800" b="1" dirty="0" smtClean="0"/>
          </a:p>
          <a:p>
            <a:pPr>
              <a:buNone/>
            </a:pPr>
            <a:r>
              <a:rPr lang="en-US" sz="1800" b="1" dirty="0" smtClean="0"/>
              <a:t>    </a:t>
            </a:r>
            <a:r>
              <a:rPr lang="en-US" sz="1800" b="1" dirty="0" err="1" smtClean="0"/>
              <a:t>cout</a:t>
            </a:r>
            <a:r>
              <a:rPr lang="en-US" sz="1800" b="1" dirty="0" smtClean="0"/>
              <a:t>&lt;&lt;"\</a:t>
            </a:r>
            <a:r>
              <a:rPr lang="en-US" sz="1800" b="1" dirty="0" err="1" smtClean="0"/>
              <a:t>nEnter</a:t>
            </a:r>
            <a:r>
              <a:rPr lang="en-US" sz="1800" b="1" dirty="0" smtClean="0"/>
              <a:t> the file name: \n";</a:t>
            </a:r>
          </a:p>
          <a:p>
            <a:pPr>
              <a:buNone/>
            </a:pPr>
            <a:r>
              <a:rPr lang="en-US" sz="1800" b="1" dirty="0" smtClean="0"/>
              <a:t>    gets(</a:t>
            </a:r>
            <a:r>
              <a:rPr lang="en-US" sz="1800" b="1" dirty="0" err="1" smtClean="0"/>
              <a:t>fname</a:t>
            </a:r>
            <a:r>
              <a:rPr lang="en-US" sz="1800" b="1" dirty="0" smtClean="0"/>
              <a:t>);</a:t>
            </a:r>
          </a:p>
          <a:p>
            <a:pPr>
              <a:buNone/>
            </a:pPr>
            <a:endParaRPr lang="en-US" sz="1800" b="1" dirty="0" smtClean="0"/>
          </a:p>
          <a:p>
            <a:pPr>
              <a:buNone/>
            </a:pPr>
            <a:r>
              <a:rPr lang="en-US" sz="1800" b="1" dirty="0" smtClean="0">
                <a:solidFill>
                  <a:srgbClr val="0000CC"/>
                </a:solidFill>
              </a:rPr>
              <a:t>    fp1=</a:t>
            </a:r>
            <a:r>
              <a:rPr lang="en-US" sz="1800" b="1" dirty="0" err="1" smtClean="0">
                <a:solidFill>
                  <a:srgbClr val="0000CC"/>
                </a:solidFill>
              </a:rPr>
              <a:t>fopen</a:t>
            </a:r>
            <a:r>
              <a:rPr lang="en-US" sz="1800" b="1" dirty="0" smtClean="0">
                <a:solidFill>
                  <a:srgbClr val="0000CC"/>
                </a:solidFill>
              </a:rPr>
              <a:t>(</a:t>
            </a:r>
            <a:r>
              <a:rPr lang="en-US" sz="1800" b="1" dirty="0" err="1" smtClean="0">
                <a:solidFill>
                  <a:srgbClr val="0000CC"/>
                </a:solidFill>
              </a:rPr>
              <a:t>fname</a:t>
            </a:r>
            <a:r>
              <a:rPr lang="en-US" sz="1800" b="1" dirty="0" err="1" smtClean="0">
                <a:solidFill>
                  <a:srgbClr val="0000CC"/>
                </a:solidFill>
              </a:rPr>
              <a:t>,"r</a:t>
            </a:r>
            <a:r>
              <a:rPr lang="en-US" sz="1800" b="1" dirty="0" smtClean="0">
                <a:solidFill>
                  <a:srgbClr val="0000CC"/>
                </a:solidFill>
              </a:rPr>
              <a:t>");</a:t>
            </a:r>
          </a:p>
          <a:p>
            <a:pPr>
              <a:buNone/>
            </a:pPr>
            <a:r>
              <a:rPr lang="en-US" sz="1800" b="1" dirty="0" smtClean="0">
                <a:solidFill>
                  <a:srgbClr val="0000CC"/>
                </a:solidFill>
              </a:rPr>
              <a:t>    if(fp1==NULL)</a:t>
            </a:r>
          </a:p>
          <a:p>
            <a:pPr>
              <a:buNone/>
            </a:pPr>
            <a:r>
              <a:rPr lang="en-US" sz="1800" b="1" dirty="0" smtClean="0">
                <a:solidFill>
                  <a:srgbClr val="0000CC"/>
                </a:solidFill>
              </a:rPr>
              <a:t>    {</a:t>
            </a:r>
          </a:p>
          <a:p>
            <a:pPr>
              <a:buNone/>
            </a:pPr>
            <a:r>
              <a:rPr lang="en-US" sz="1800" b="1" dirty="0" smtClean="0">
                <a:solidFill>
                  <a:srgbClr val="0000CC"/>
                </a:solidFill>
              </a:rPr>
              <a:t>       </a:t>
            </a:r>
            <a:r>
              <a:rPr lang="en-US" sz="1800" b="1" dirty="0" err="1" smtClean="0">
                <a:solidFill>
                  <a:srgbClr val="0000CC"/>
                </a:solidFill>
              </a:rPr>
              <a:t>cout</a:t>
            </a:r>
            <a:r>
              <a:rPr lang="en-US" sz="1800" b="1" dirty="0" smtClean="0">
                <a:solidFill>
                  <a:srgbClr val="0000CC"/>
                </a:solidFill>
              </a:rPr>
              <a:t>&lt;&lt;"cannot open file";</a:t>
            </a:r>
          </a:p>
          <a:p>
            <a:pPr>
              <a:buNone/>
            </a:pPr>
            <a:r>
              <a:rPr lang="en-US" sz="1800" b="1" dirty="0" smtClean="0">
                <a:solidFill>
                  <a:srgbClr val="0000CC"/>
                </a:solidFill>
              </a:rPr>
              <a:t>       </a:t>
            </a:r>
            <a:r>
              <a:rPr lang="en-US" sz="1800" b="1" dirty="0" err="1" smtClean="0">
                <a:solidFill>
                  <a:srgbClr val="0000CC"/>
                </a:solidFill>
              </a:rPr>
              <a:t>getchar</a:t>
            </a:r>
            <a:r>
              <a:rPr lang="en-US" sz="1800" b="1" dirty="0" smtClean="0">
                <a:solidFill>
                  <a:srgbClr val="0000CC"/>
                </a:solidFill>
              </a:rPr>
              <a:t>();</a:t>
            </a:r>
          </a:p>
          <a:p>
            <a:pPr>
              <a:buNone/>
            </a:pPr>
            <a:r>
              <a:rPr lang="en-US" sz="1800" b="1" dirty="0" smtClean="0">
                <a:solidFill>
                  <a:srgbClr val="0000CC"/>
                </a:solidFill>
              </a:rPr>
              <a:t>       exit(0);</a:t>
            </a:r>
          </a:p>
          <a:p>
            <a:pPr>
              <a:buNone/>
            </a:pPr>
            <a:r>
              <a:rPr lang="en-US" sz="1800" b="1" dirty="0" smtClean="0">
                <a:solidFill>
                  <a:srgbClr val="0000CC"/>
                </a:solidFill>
              </a:rPr>
              <a:t>    }</a:t>
            </a:r>
          </a:p>
          <a:p>
            <a:pPr>
              <a:buNone/>
            </a:pPr>
            <a:endParaRPr lang="en-US" sz="1800" b="1" dirty="0" smtClean="0"/>
          </a:p>
          <a:p>
            <a:pPr>
              <a:buNone/>
            </a:pPr>
            <a:r>
              <a:rPr lang="en-US" sz="1800" b="1" dirty="0" smtClean="0"/>
              <a:t>    </a:t>
            </a:r>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To open and read a sentence from a file and display the same on the screen.</a:t>
            </a:r>
            <a:endParaRPr lang="en-US" altLang="en-US" sz="2400" b="1" dirty="0" smtClean="0"/>
          </a:p>
        </p:txBody>
      </p:sp>
      <p:sp>
        <p:nvSpPr>
          <p:cNvPr id="4" name="TextBox 3"/>
          <p:cNvSpPr txBox="1"/>
          <p:nvPr/>
        </p:nvSpPr>
        <p:spPr>
          <a:xfrm>
            <a:off x="4876800" y="1143000"/>
            <a:ext cx="4267200" cy="3139321"/>
          </a:xfrm>
          <a:prstGeom prst="rect">
            <a:avLst/>
          </a:prstGeom>
          <a:noFill/>
        </p:spPr>
        <p:txBody>
          <a:bodyPr wrap="square" rtlCol="0">
            <a:spAutoFit/>
          </a:bodyPr>
          <a:lstStyle/>
          <a:p>
            <a:pPr>
              <a:buNone/>
            </a:pPr>
            <a:endParaRPr lang="en-US" b="1" dirty="0" smtClean="0"/>
          </a:p>
          <a:p>
            <a:pPr>
              <a:buNone/>
            </a:pPr>
            <a:r>
              <a:rPr lang="en-US" b="1" dirty="0" smtClean="0"/>
              <a:t> </a:t>
            </a:r>
            <a:r>
              <a:rPr lang="en-US" sz="1800" b="1" dirty="0" err="1" smtClean="0">
                <a:latin typeface="+mn-lt"/>
              </a:rPr>
              <a:t>cout</a:t>
            </a:r>
            <a:r>
              <a:rPr lang="en-US" sz="1800" b="1" dirty="0" smtClean="0">
                <a:latin typeface="+mn-lt"/>
              </a:rPr>
              <a:t>&lt;&lt;"The data in the file is\n\n";</a:t>
            </a:r>
          </a:p>
          <a:p>
            <a:pPr>
              <a:buNone/>
            </a:pPr>
            <a:r>
              <a:rPr lang="en-US" sz="1800" b="1" dirty="0" smtClean="0">
                <a:latin typeface="+mn-lt"/>
              </a:rPr>
              <a:t> </a:t>
            </a:r>
            <a:r>
              <a:rPr lang="en-US" sz="1800" b="1" dirty="0" smtClean="0">
                <a:latin typeface="+mn-lt"/>
              </a:rPr>
              <a:t>//read all the </a:t>
            </a:r>
            <a:r>
              <a:rPr lang="en-US" sz="1800" b="1" dirty="0" smtClean="0">
                <a:latin typeface="+mn-lt"/>
              </a:rPr>
              <a:t>chars </a:t>
            </a:r>
            <a:r>
              <a:rPr lang="en-US" sz="1800" b="1" dirty="0" smtClean="0">
                <a:latin typeface="+mn-lt"/>
              </a:rPr>
              <a:t>from file until EOF</a:t>
            </a:r>
            <a:r>
              <a:rPr lang="en-US" sz="1800" b="1" dirty="0" smtClean="0">
                <a:latin typeface="+mn-lt"/>
              </a:rPr>
              <a:t>  </a:t>
            </a:r>
          </a:p>
          <a:p>
            <a:pPr>
              <a:buNone/>
            </a:pPr>
            <a:r>
              <a:rPr lang="en-US" sz="1800" b="1" dirty="0" smtClean="0">
                <a:solidFill>
                  <a:srgbClr val="C00000"/>
                </a:solidFill>
                <a:latin typeface="+mn-lt"/>
              </a:rPr>
              <a:t>           while</a:t>
            </a:r>
            <a:r>
              <a:rPr lang="en-US" sz="1800" b="1" dirty="0" smtClean="0">
                <a:solidFill>
                  <a:srgbClr val="C00000"/>
                </a:solidFill>
                <a:latin typeface="+mn-lt"/>
              </a:rPr>
              <a:t>((c=</a:t>
            </a:r>
            <a:r>
              <a:rPr lang="en-US" sz="1800" b="1" dirty="0" err="1" smtClean="0">
                <a:solidFill>
                  <a:srgbClr val="C00000"/>
                </a:solidFill>
                <a:latin typeface="+mn-lt"/>
              </a:rPr>
              <a:t>getc</a:t>
            </a:r>
            <a:r>
              <a:rPr lang="en-US" sz="1800" b="1" dirty="0" smtClean="0">
                <a:solidFill>
                  <a:srgbClr val="C00000"/>
                </a:solidFill>
                <a:latin typeface="+mn-lt"/>
              </a:rPr>
              <a:t>(fp1))!=EOF) 		</a:t>
            </a:r>
            <a:r>
              <a:rPr lang="en-US" sz="1800" b="1" dirty="0" smtClean="0">
                <a:solidFill>
                  <a:srgbClr val="C00000"/>
                </a:solidFill>
                <a:latin typeface="+mn-lt"/>
              </a:rPr>
              <a:t>   </a:t>
            </a:r>
            <a:r>
              <a:rPr lang="en-US" sz="1800" b="1" dirty="0" err="1" smtClean="0">
                <a:solidFill>
                  <a:srgbClr val="C00000"/>
                </a:solidFill>
                <a:latin typeface="+mn-lt"/>
              </a:rPr>
              <a:t>cout</a:t>
            </a:r>
            <a:r>
              <a:rPr lang="en-US" sz="1800" b="1" dirty="0" smtClean="0">
                <a:solidFill>
                  <a:srgbClr val="C00000"/>
                </a:solidFill>
                <a:latin typeface="+mn-lt"/>
              </a:rPr>
              <a:t>&lt;&lt; c;</a:t>
            </a:r>
            <a:r>
              <a:rPr lang="en-US" sz="1800" b="1" dirty="0" smtClean="0">
                <a:latin typeface="+mn-lt"/>
              </a:rPr>
              <a:t>						</a:t>
            </a:r>
            <a:endParaRPr lang="en-US" sz="1800" b="1" dirty="0" smtClean="0">
              <a:latin typeface="+mn-lt"/>
            </a:endParaRPr>
          </a:p>
          <a:p>
            <a:pPr>
              <a:buNone/>
            </a:pPr>
            <a:r>
              <a:rPr lang="en-US" sz="1800" b="1" dirty="0" smtClean="0">
                <a:latin typeface="+mn-lt"/>
              </a:rPr>
              <a:t>// </a:t>
            </a:r>
            <a:r>
              <a:rPr lang="en-US" sz="1800" b="1" dirty="0" smtClean="0">
                <a:latin typeface="+mn-lt"/>
              </a:rPr>
              <a:t>print </a:t>
            </a:r>
            <a:r>
              <a:rPr lang="en-US" sz="1800" b="1" dirty="0" err="1" smtClean="0">
                <a:latin typeface="+mn-lt"/>
              </a:rPr>
              <a:t>charactesr</a:t>
            </a:r>
            <a:r>
              <a:rPr lang="en-US" sz="1800" b="1" dirty="0" smtClean="0">
                <a:latin typeface="+mn-lt"/>
              </a:rPr>
              <a:t> </a:t>
            </a:r>
            <a:r>
              <a:rPr lang="en-US" sz="1800" b="1" dirty="0" smtClean="0">
                <a:latin typeface="+mn-lt"/>
              </a:rPr>
              <a:t>to screen</a:t>
            </a:r>
          </a:p>
          <a:p>
            <a:pPr>
              <a:buNone/>
            </a:pPr>
            <a:r>
              <a:rPr lang="en-US" sz="1800" b="1" dirty="0" smtClean="0">
                <a:latin typeface="+mn-lt"/>
              </a:rPr>
              <a:t> </a:t>
            </a:r>
            <a:r>
              <a:rPr lang="en-US" sz="1800" b="1" dirty="0" smtClean="0">
                <a:latin typeface="+mn-lt"/>
              </a:rPr>
              <a:t>          </a:t>
            </a:r>
            <a:r>
              <a:rPr lang="en-US" sz="1800" b="1" dirty="0" err="1" smtClean="0">
                <a:latin typeface="+mn-lt"/>
              </a:rPr>
              <a:t>fclose</a:t>
            </a:r>
            <a:r>
              <a:rPr lang="en-US" sz="1800" b="1" dirty="0" smtClean="0">
                <a:latin typeface="+mn-lt"/>
              </a:rPr>
              <a:t>(fp1</a:t>
            </a:r>
            <a:r>
              <a:rPr lang="en-US" sz="1800" b="1" dirty="0" smtClean="0">
                <a:latin typeface="+mn-lt"/>
              </a:rPr>
              <a:t>);</a:t>
            </a:r>
          </a:p>
          <a:p>
            <a:pPr>
              <a:buNone/>
            </a:pPr>
            <a:r>
              <a:rPr lang="en-US" sz="1800" b="1" dirty="0" smtClean="0">
                <a:latin typeface="+mn-lt"/>
              </a:rPr>
              <a:t> }</a:t>
            </a:r>
          </a:p>
          <a:p>
            <a:endParaRPr lang="en-US" dirty="0"/>
          </a:p>
        </p:txBody>
      </p:sp>
      <p:cxnSp>
        <p:nvCxnSpPr>
          <p:cNvPr id="6" name="Straight Connector 5"/>
          <p:cNvCxnSpPr/>
          <p:nvPr/>
        </p:nvCxnSpPr>
        <p:spPr>
          <a:xfrm>
            <a:off x="4800600" y="914400"/>
            <a:ext cx="0" cy="5867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1800" b="1" dirty="0" smtClean="0"/>
              <a:t>#</a:t>
            </a:r>
            <a:r>
              <a:rPr lang="en-US" sz="1800" b="1" dirty="0" smtClean="0"/>
              <a:t>include &lt;</a:t>
            </a:r>
            <a:r>
              <a:rPr lang="en-US" sz="1800" b="1" dirty="0" err="1" smtClean="0"/>
              <a:t>stdio.h</a:t>
            </a:r>
            <a:r>
              <a:rPr lang="en-US" sz="1800" b="1" dirty="0" smtClean="0"/>
              <a:t>&gt;</a:t>
            </a:r>
          </a:p>
          <a:p>
            <a:pPr>
              <a:buNone/>
            </a:pPr>
            <a:r>
              <a:rPr lang="en-US" sz="1800" b="1" dirty="0" err="1" smtClean="0"/>
              <a:t>int</a:t>
            </a:r>
            <a:r>
              <a:rPr lang="en-US" sz="1800" b="1" dirty="0" smtClean="0"/>
              <a:t> main()</a:t>
            </a:r>
          </a:p>
          <a:p>
            <a:pPr>
              <a:buNone/>
            </a:pPr>
            <a:r>
              <a:rPr lang="en-US" sz="1800" b="1" dirty="0" smtClean="0"/>
              <a:t>{</a:t>
            </a:r>
          </a:p>
          <a:p>
            <a:pPr>
              <a:buNone/>
            </a:pPr>
            <a:r>
              <a:rPr lang="en-US" sz="1800" b="1" dirty="0" smtClean="0"/>
              <a:t>    FILE *</a:t>
            </a:r>
            <a:r>
              <a:rPr lang="en-US" sz="1800" b="1" dirty="0" err="1" smtClean="0"/>
              <a:t>fp</a:t>
            </a:r>
            <a:r>
              <a:rPr lang="en-US" sz="1800" b="1" dirty="0" smtClean="0"/>
              <a:t>;</a:t>
            </a:r>
          </a:p>
          <a:p>
            <a:pPr>
              <a:buNone/>
            </a:pPr>
            <a:r>
              <a:rPr lang="en-US" sz="1800" b="1" dirty="0" smtClean="0"/>
              <a:t>	char </a:t>
            </a:r>
            <a:r>
              <a:rPr lang="en-US" sz="1800" b="1" dirty="0" err="1" smtClean="0"/>
              <a:t>fname</a:t>
            </a:r>
            <a:r>
              <a:rPr lang="en-US" sz="1800" b="1" dirty="0" smtClean="0"/>
              <a:t>[20],c;</a:t>
            </a:r>
          </a:p>
          <a:p>
            <a:pPr>
              <a:buNone/>
            </a:pPr>
            <a:endParaRPr lang="en-US" sz="1800" b="1" dirty="0" smtClean="0"/>
          </a:p>
          <a:p>
            <a:pPr>
              <a:buNone/>
            </a:pPr>
            <a:r>
              <a:rPr lang="en-US" sz="1800" b="1" dirty="0" smtClean="0"/>
              <a:t>    </a:t>
            </a:r>
            <a:r>
              <a:rPr lang="en-US" sz="1800" b="1" dirty="0" err="1" smtClean="0"/>
              <a:t>cout</a:t>
            </a:r>
            <a:r>
              <a:rPr lang="en-US" sz="1800" b="1" dirty="0" smtClean="0"/>
              <a:t>&lt;&lt;"\</a:t>
            </a:r>
            <a:r>
              <a:rPr lang="en-US" sz="1800" b="1" dirty="0" err="1" smtClean="0"/>
              <a:t>nEnter</a:t>
            </a:r>
            <a:r>
              <a:rPr lang="en-US" sz="1800" b="1" dirty="0" smtClean="0"/>
              <a:t> the file name: \n";</a:t>
            </a:r>
          </a:p>
          <a:p>
            <a:pPr>
              <a:buNone/>
            </a:pPr>
            <a:r>
              <a:rPr lang="en-US" sz="1800" b="1" dirty="0" smtClean="0"/>
              <a:t>    gets(</a:t>
            </a:r>
            <a:r>
              <a:rPr lang="en-US" sz="1800" b="1" dirty="0" err="1" smtClean="0"/>
              <a:t>fname</a:t>
            </a:r>
            <a:r>
              <a:rPr lang="en-US" sz="1800" b="1" dirty="0" smtClean="0"/>
              <a:t>);</a:t>
            </a:r>
          </a:p>
          <a:p>
            <a:pPr>
              <a:buNone/>
            </a:pPr>
            <a:endParaRPr lang="en-US" sz="1800" b="1" dirty="0" smtClean="0"/>
          </a:p>
          <a:p>
            <a:pPr>
              <a:buNone/>
            </a:pPr>
            <a:r>
              <a:rPr lang="en-US" sz="1800" b="1" dirty="0" smtClean="0">
                <a:solidFill>
                  <a:srgbClr val="0000CC"/>
                </a:solidFill>
              </a:rPr>
              <a:t>    </a:t>
            </a:r>
            <a:r>
              <a:rPr lang="en-US" sz="1800" b="1" dirty="0" err="1" smtClean="0">
                <a:solidFill>
                  <a:srgbClr val="0000CC"/>
                </a:solidFill>
              </a:rPr>
              <a:t>fp</a:t>
            </a:r>
            <a:r>
              <a:rPr lang="en-US" sz="1800" b="1" dirty="0" smtClean="0">
                <a:solidFill>
                  <a:srgbClr val="0000CC"/>
                </a:solidFill>
              </a:rPr>
              <a:t>=</a:t>
            </a:r>
            <a:r>
              <a:rPr lang="en-US" sz="1800" b="1" dirty="0" err="1" smtClean="0">
                <a:solidFill>
                  <a:srgbClr val="0000CC"/>
                </a:solidFill>
              </a:rPr>
              <a:t>fopen</a:t>
            </a:r>
            <a:r>
              <a:rPr lang="en-US" sz="1800" b="1" dirty="0" smtClean="0">
                <a:solidFill>
                  <a:srgbClr val="0000CC"/>
                </a:solidFill>
              </a:rPr>
              <a:t>(</a:t>
            </a:r>
            <a:r>
              <a:rPr lang="en-US" sz="1800" b="1" dirty="0" err="1" smtClean="0">
                <a:solidFill>
                  <a:srgbClr val="0000CC"/>
                </a:solidFill>
              </a:rPr>
              <a:t>fname,"a</a:t>
            </a:r>
            <a:r>
              <a:rPr lang="en-US" sz="1800" b="1" dirty="0" smtClean="0">
                <a:solidFill>
                  <a:srgbClr val="0000CC"/>
                </a:solidFill>
              </a:rPr>
              <a:t>+");</a:t>
            </a:r>
          </a:p>
          <a:p>
            <a:pPr>
              <a:buNone/>
            </a:pPr>
            <a:r>
              <a:rPr lang="en-US" sz="1800" b="1" dirty="0" smtClean="0">
                <a:solidFill>
                  <a:srgbClr val="0000CC"/>
                </a:solidFill>
              </a:rPr>
              <a:t>    if(</a:t>
            </a:r>
            <a:r>
              <a:rPr lang="en-US" sz="1800" b="1" dirty="0" err="1" smtClean="0">
                <a:solidFill>
                  <a:srgbClr val="0000CC"/>
                </a:solidFill>
              </a:rPr>
              <a:t>fp</a:t>
            </a:r>
            <a:r>
              <a:rPr lang="en-US" sz="1800" b="1" dirty="0" smtClean="0">
                <a:solidFill>
                  <a:srgbClr val="0000CC"/>
                </a:solidFill>
              </a:rPr>
              <a:t>==NULL)</a:t>
            </a:r>
          </a:p>
          <a:p>
            <a:pPr>
              <a:buNone/>
            </a:pPr>
            <a:r>
              <a:rPr lang="en-US" sz="1800" b="1" dirty="0" smtClean="0">
                <a:solidFill>
                  <a:srgbClr val="0000CC"/>
                </a:solidFill>
              </a:rPr>
              <a:t>    {</a:t>
            </a:r>
          </a:p>
          <a:p>
            <a:pPr>
              <a:buNone/>
            </a:pPr>
            <a:r>
              <a:rPr lang="en-US" sz="1800" b="1" dirty="0" smtClean="0">
                <a:solidFill>
                  <a:srgbClr val="0000CC"/>
                </a:solidFill>
              </a:rPr>
              <a:t>       </a:t>
            </a:r>
            <a:r>
              <a:rPr lang="en-US" sz="1800" b="1" dirty="0" err="1" smtClean="0">
                <a:solidFill>
                  <a:srgbClr val="0000CC"/>
                </a:solidFill>
              </a:rPr>
              <a:t>cout</a:t>
            </a:r>
            <a:r>
              <a:rPr lang="en-US" sz="1800" b="1" dirty="0" smtClean="0">
                <a:solidFill>
                  <a:srgbClr val="0000CC"/>
                </a:solidFill>
              </a:rPr>
              <a:t>&lt;&lt;"cannot open file";</a:t>
            </a:r>
          </a:p>
          <a:p>
            <a:pPr>
              <a:buNone/>
            </a:pPr>
            <a:r>
              <a:rPr lang="en-US" sz="1800" b="1" dirty="0" smtClean="0">
                <a:solidFill>
                  <a:srgbClr val="0000CC"/>
                </a:solidFill>
              </a:rPr>
              <a:t>       </a:t>
            </a:r>
            <a:r>
              <a:rPr lang="en-US" sz="1800" b="1" dirty="0" err="1" smtClean="0">
                <a:solidFill>
                  <a:srgbClr val="0000CC"/>
                </a:solidFill>
              </a:rPr>
              <a:t>getchar</a:t>
            </a:r>
            <a:r>
              <a:rPr lang="en-US" sz="1800" b="1" dirty="0" smtClean="0">
                <a:solidFill>
                  <a:srgbClr val="0000CC"/>
                </a:solidFill>
              </a:rPr>
              <a:t>();</a:t>
            </a:r>
          </a:p>
          <a:p>
            <a:pPr>
              <a:buNone/>
            </a:pPr>
            <a:r>
              <a:rPr lang="en-US" sz="1800" b="1" dirty="0" smtClean="0">
                <a:solidFill>
                  <a:srgbClr val="0000CC"/>
                </a:solidFill>
              </a:rPr>
              <a:t>       exit(0);</a:t>
            </a:r>
          </a:p>
          <a:p>
            <a:pPr>
              <a:buNone/>
            </a:pPr>
            <a:r>
              <a:rPr lang="en-US" sz="1800" b="1" dirty="0" smtClean="0">
                <a:solidFill>
                  <a:srgbClr val="0000CC"/>
                </a:solidFill>
              </a:rPr>
              <a:t>    }</a:t>
            </a:r>
          </a:p>
          <a:p>
            <a:pPr>
              <a:buNone/>
            </a:pPr>
            <a:endParaRPr lang="en-US" sz="1800" b="1" dirty="0" smtClean="0"/>
          </a:p>
          <a:p>
            <a:pPr>
              <a:buNone/>
            </a:pPr>
            <a:endParaRPr lang="en-US" sz="1800" b="1" dirty="0" smtClean="0"/>
          </a:p>
          <a:p>
            <a:pPr>
              <a:buNone/>
            </a:pPr>
            <a:r>
              <a:rPr lang="en-US" sz="1800" b="1" dirty="0" smtClean="0"/>
              <a:t>    </a:t>
            </a:r>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To write a line of text into an existing </a:t>
            </a:r>
            <a:r>
              <a:rPr lang="en-US" sz="2400" b="1" dirty="0" smtClean="0"/>
              <a:t>file</a:t>
            </a:r>
            <a:endParaRPr lang="en-US" altLang="en-US" sz="2400" b="1" dirty="0" smtClean="0"/>
          </a:p>
        </p:txBody>
      </p:sp>
      <p:sp>
        <p:nvSpPr>
          <p:cNvPr id="4" name="TextBox 3"/>
          <p:cNvSpPr txBox="1"/>
          <p:nvPr/>
        </p:nvSpPr>
        <p:spPr>
          <a:xfrm>
            <a:off x="4876800" y="1143000"/>
            <a:ext cx="4267200" cy="3046988"/>
          </a:xfrm>
          <a:prstGeom prst="rect">
            <a:avLst/>
          </a:prstGeom>
          <a:noFill/>
        </p:spPr>
        <p:txBody>
          <a:bodyPr wrap="square" rtlCol="0">
            <a:spAutoFit/>
          </a:bodyPr>
          <a:lstStyle/>
          <a:p>
            <a:pPr>
              <a:buNone/>
            </a:pPr>
            <a:endParaRPr lang="en-US" b="1" dirty="0" smtClean="0">
              <a:latin typeface="+mn-lt"/>
            </a:endParaRPr>
          </a:p>
          <a:p>
            <a:pPr>
              <a:buNone/>
            </a:pPr>
            <a:r>
              <a:rPr lang="en-US" b="1" dirty="0" smtClean="0">
                <a:latin typeface="+mn-lt"/>
              </a:rPr>
              <a:t> </a:t>
            </a:r>
            <a:r>
              <a:rPr lang="en-US" sz="1800" b="1" dirty="0" smtClean="0">
                <a:latin typeface="+mn-lt"/>
              </a:rPr>
              <a:t> </a:t>
            </a:r>
            <a:r>
              <a:rPr lang="en-US" sz="1800" b="1" dirty="0" err="1" smtClean="0">
                <a:latin typeface="+mn-lt"/>
              </a:rPr>
              <a:t>cout</a:t>
            </a:r>
            <a:r>
              <a:rPr lang="en-US" sz="1800" b="1" dirty="0" smtClean="0">
                <a:latin typeface="+mn-lt"/>
              </a:rPr>
              <a:t>&lt;&lt;"Enter the data in the file is\n\n";</a:t>
            </a:r>
          </a:p>
          <a:p>
            <a:pPr>
              <a:buNone/>
            </a:pPr>
            <a:endParaRPr lang="en-US" sz="1800" b="1" dirty="0" smtClean="0">
              <a:latin typeface="+mn-lt"/>
            </a:endParaRPr>
          </a:p>
          <a:p>
            <a:pPr>
              <a:buNone/>
            </a:pPr>
            <a:r>
              <a:rPr lang="en-US" sz="1800" b="1" dirty="0" smtClean="0">
                <a:solidFill>
                  <a:srgbClr val="0000CC"/>
                </a:solidFill>
                <a:latin typeface="+mn-lt"/>
              </a:rPr>
              <a:t> </a:t>
            </a:r>
            <a:r>
              <a:rPr lang="en-US" sz="1800" b="1" dirty="0" smtClean="0">
                <a:solidFill>
                  <a:srgbClr val="0000CC"/>
                </a:solidFill>
                <a:latin typeface="+mn-lt"/>
              </a:rPr>
              <a:t>   // Use  </a:t>
            </a:r>
            <a:r>
              <a:rPr lang="en-US" sz="1800" b="1" dirty="0" err="1" smtClean="0">
                <a:solidFill>
                  <a:srgbClr val="0000CC"/>
                </a:solidFill>
                <a:latin typeface="+mn-lt"/>
              </a:rPr>
              <a:t>cntrl+z</a:t>
            </a:r>
            <a:r>
              <a:rPr lang="en-US" sz="1800" b="1" dirty="0" smtClean="0">
                <a:solidFill>
                  <a:srgbClr val="0000CC"/>
                </a:solidFill>
                <a:latin typeface="+mn-lt"/>
              </a:rPr>
              <a:t> to enter EOF</a:t>
            </a:r>
          </a:p>
          <a:p>
            <a:pPr>
              <a:buNone/>
            </a:pPr>
            <a:endParaRPr lang="en-US" sz="1800" b="1" dirty="0" smtClean="0">
              <a:latin typeface="+mn-lt"/>
            </a:endParaRPr>
          </a:p>
          <a:p>
            <a:pPr>
              <a:buNone/>
            </a:pPr>
            <a:r>
              <a:rPr lang="en-US" sz="1800" b="1" dirty="0" smtClean="0">
                <a:solidFill>
                  <a:srgbClr val="800000"/>
                </a:solidFill>
                <a:latin typeface="+mn-lt"/>
              </a:rPr>
              <a:t>    </a:t>
            </a:r>
            <a:r>
              <a:rPr lang="en-US" sz="1800" b="1" dirty="0" smtClean="0">
                <a:solidFill>
                  <a:srgbClr val="800000"/>
                </a:solidFill>
                <a:latin typeface="+mn-lt"/>
              </a:rPr>
              <a:t> </a:t>
            </a:r>
            <a:r>
              <a:rPr lang="en-US" sz="1800" b="1" dirty="0" smtClean="0">
                <a:solidFill>
                  <a:srgbClr val="800000"/>
                </a:solidFill>
                <a:latin typeface="+mn-lt"/>
              </a:rPr>
              <a:t>while((c=</a:t>
            </a:r>
            <a:r>
              <a:rPr lang="en-US" sz="1800" b="1" dirty="0" err="1" smtClean="0">
                <a:solidFill>
                  <a:srgbClr val="800000"/>
                </a:solidFill>
                <a:latin typeface="+mn-lt"/>
              </a:rPr>
              <a:t>getchar</a:t>
            </a:r>
            <a:r>
              <a:rPr lang="en-US" sz="1800" b="1" dirty="0" smtClean="0">
                <a:solidFill>
                  <a:srgbClr val="800000"/>
                </a:solidFill>
                <a:latin typeface="+mn-lt"/>
              </a:rPr>
              <a:t>())!=EOF)</a:t>
            </a:r>
          </a:p>
          <a:p>
            <a:pPr>
              <a:buNone/>
            </a:pPr>
            <a:r>
              <a:rPr lang="en-US" sz="1800" b="1" dirty="0" smtClean="0">
                <a:solidFill>
                  <a:srgbClr val="800000"/>
                </a:solidFill>
                <a:latin typeface="+mn-lt"/>
              </a:rPr>
              <a:t>                </a:t>
            </a:r>
            <a:r>
              <a:rPr lang="en-US" sz="1800" b="1" dirty="0" err="1" smtClean="0">
                <a:solidFill>
                  <a:srgbClr val="800000"/>
                </a:solidFill>
                <a:latin typeface="+mn-lt"/>
              </a:rPr>
              <a:t>putc</a:t>
            </a:r>
            <a:r>
              <a:rPr lang="en-US" sz="1800" b="1" dirty="0" smtClean="0">
                <a:solidFill>
                  <a:srgbClr val="800000"/>
                </a:solidFill>
                <a:latin typeface="+mn-lt"/>
              </a:rPr>
              <a:t>(c, </a:t>
            </a:r>
            <a:r>
              <a:rPr lang="en-US" sz="1800" b="1" dirty="0" err="1" smtClean="0">
                <a:solidFill>
                  <a:srgbClr val="800000"/>
                </a:solidFill>
                <a:latin typeface="+mn-lt"/>
              </a:rPr>
              <a:t>fp</a:t>
            </a:r>
            <a:r>
              <a:rPr lang="en-US" sz="1800" b="1" dirty="0" smtClean="0">
                <a:solidFill>
                  <a:srgbClr val="800000"/>
                </a:solidFill>
                <a:latin typeface="+mn-lt"/>
              </a:rPr>
              <a:t>);</a:t>
            </a:r>
          </a:p>
          <a:p>
            <a:pPr>
              <a:buNone/>
            </a:pPr>
            <a:endParaRPr lang="en-US" sz="1800" b="1" dirty="0" smtClean="0">
              <a:solidFill>
                <a:srgbClr val="800000"/>
              </a:solidFill>
              <a:latin typeface="+mn-lt"/>
            </a:endParaRPr>
          </a:p>
          <a:p>
            <a:pPr>
              <a:buNone/>
            </a:pPr>
            <a:r>
              <a:rPr lang="en-US" sz="1800" b="1" dirty="0" smtClean="0">
                <a:latin typeface="+mn-lt"/>
              </a:rPr>
              <a:t>    </a:t>
            </a:r>
            <a:r>
              <a:rPr lang="en-US" sz="1800" b="1" dirty="0" err="1" smtClean="0">
                <a:latin typeface="+mn-lt"/>
              </a:rPr>
              <a:t>fclose</a:t>
            </a:r>
            <a:r>
              <a:rPr lang="en-US" sz="1800" b="1" dirty="0" smtClean="0">
                <a:latin typeface="+mn-lt"/>
              </a:rPr>
              <a:t>(</a:t>
            </a:r>
            <a:r>
              <a:rPr lang="en-US" sz="1800" b="1" dirty="0" err="1" smtClean="0">
                <a:latin typeface="+mn-lt"/>
              </a:rPr>
              <a:t>fp</a:t>
            </a:r>
            <a:r>
              <a:rPr lang="en-US" sz="1800" b="1" dirty="0" smtClean="0">
                <a:latin typeface="+mn-lt"/>
              </a:rPr>
              <a:t>);</a:t>
            </a:r>
          </a:p>
          <a:p>
            <a:pPr>
              <a:buNone/>
            </a:pPr>
            <a:r>
              <a:rPr lang="en-US" sz="1800" b="1" dirty="0" smtClean="0">
                <a:latin typeface="+mn-lt"/>
              </a:rPr>
              <a:t> }</a:t>
            </a:r>
            <a:endParaRPr lang="en-US" dirty="0">
              <a:latin typeface="+mn-lt"/>
            </a:endParaRPr>
          </a:p>
        </p:txBody>
      </p:sp>
      <p:cxnSp>
        <p:nvCxnSpPr>
          <p:cNvPr id="6" name="Straight Connector 5"/>
          <p:cNvCxnSpPr/>
          <p:nvPr/>
        </p:nvCxnSpPr>
        <p:spPr>
          <a:xfrm>
            <a:off x="4800600" y="914400"/>
            <a:ext cx="0" cy="5867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Autofit/>
          </a:bodyPr>
          <a:lstStyle/>
          <a:p>
            <a:pPr algn="ctr"/>
            <a:r>
              <a:rPr lang="en-US" sz="2800" b="1" dirty="0" smtClean="0"/>
              <a:t>To copy the contents of one file into another file.</a:t>
            </a:r>
            <a:endParaRPr lang="en-US" sz="2800" b="1" dirty="0"/>
          </a:p>
        </p:txBody>
      </p:sp>
      <p:sp>
        <p:nvSpPr>
          <p:cNvPr id="6" name="Rectangle 5"/>
          <p:cNvSpPr/>
          <p:nvPr/>
        </p:nvSpPr>
        <p:spPr>
          <a:xfrm>
            <a:off x="1219198" y="908720"/>
            <a:ext cx="3739010" cy="5632311"/>
          </a:xfrm>
          <a:prstGeom prst="rect">
            <a:avLst/>
          </a:prstGeom>
          <a:ln>
            <a:solidFill>
              <a:schemeClr val="tx1"/>
            </a:solidFill>
          </a:ln>
        </p:spPr>
        <p:txBody>
          <a:bodyPr wrap="square">
            <a:spAutoFit/>
          </a:bodyPr>
          <a:lstStyle/>
          <a:p>
            <a:r>
              <a:rPr lang="en-US" sz="2000" b="1" dirty="0" smtClean="0">
                <a:latin typeface="Calibri" pitchFamily="34" charset="0"/>
              </a:rPr>
              <a:t>void main()</a:t>
            </a:r>
          </a:p>
          <a:p>
            <a:r>
              <a:rPr lang="en-US" sz="2000" b="1" dirty="0" smtClean="0">
                <a:latin typeface="Calibri" pitchFamily="34" charset="0"/>
              </a:rPr>
              <a:t>{</a:t>
            </a:r>
          </a:p>
          <a:p>
            <a:r>
              <a:rPr lang="en-US" sz="2000" b="1" dirty="0" smtClean="0">
                <a:latin typeface="Calibri" pitchFamily="34" charset="0"/>
              </a:rPr>
              <a:t>  FILE *source,*destination;</a:t>
            </a:r>
          </a:p>
          <a:p>
            <a:r>
              <a:rPr lang="en-US" sz="2000" b="1" dirty="0" smtClean="0">
                <a:latin typeface="Calibri" pitchFamily="34" charset="0"/>
              </a:rPr>
              <a:t>  char file1[20],file2[20];</a:t>
            </a:r>
          </a:p>
          <a:p>
            <a:r>
              <a:rPr lang="en-US" sz="2000" b="1" dirty="0" smtClean="0">
                <a:latin typeface="Calibri" pitchFamily="34" charset="0"/>
              </a:rPr>
              <a:t>  char </a:t>
            </a:r>
            <a:r>
              <a:rPr lang="en-US" sz="2000" b="1" dirty="0" err="1" smtClean="0">
                <a:latin typeface="Calibri" pitchFamily="34" charset="0"/>
              </a:rPr>
              <a:t>ch</a:t>
            </a:r>
            <a:r>
              <a:rPr lang="en-US" sz="2000" b="1" dirty="0" smtClean="0">
                <a:latin typeface="Calibri" pitchFamily="34" charset="0"/>
              </a:rPr>
              <a:t>;</a:t>
            </a:r>
          </a:p>
          <a:p>
            <a:endParaRPr lang="en-US" sz="2000" b="1" dirty="0" smtClean="0">
              <a:latin typeface="Calibri" pitchFamily="34" charset="0"/>
            </a:endParaRPr>
          </a:p>
          <a:p>
            <a:r>
              <a:rPr lang="en-US" sz="2000" b="1" dirty="0" smtClean="0">
                <a:latin typeface="Calibri" pitchFamily="34" charset="0"/>
              </a:rPr>
              <a:t>  </a:t>
            </a:r>
            <a:r>
              <a:rPr lang="en-US" sz="2000" b="1" dirty="0" err="1" smtClean="0">
                <a:latin typeface="Calibri" pitchFamily="34" charset="0"/>
              </a:rPr>
              <a:t>cout</a:t>
            </a:r>
            <a:r>
              <a:rPr lang="en-US" sz="2000" b="1" dirty="0" smtClean="0">
                <a:latin typeface="Calibri" pitchFamily="34" charset="0"/>
              </a:rPr>
              <a:t>&lt;&lt;"\</a:t>
            </a:r>
            <a:r>
              <a:rPr lang="en-US" sz="2000" b="1" dirty="0" err="1" smtClean="0">
                <a:latin typeface="Calibri" pitchFamily="34" charset="0"/>
              </a:rPr>
              <a:t>nSource</a:t>
            </a:r>
            <a:r>
              <a:rPr lang="en-US" sz="2000" b="1" dirty="0" smtClean="0">
                <a:latin typeface="Calibri" pitchFamily="34" charset="0"/>
              </a:rPr>
              <a:t> file name: \n";</a:t>
            </a:r>
          </a:p>
          <a:p>
            <a:r>
              <a:rPr lang="en-US" sz="2000" b="1" dirty="0" smtClean="0">
                <a:latin typeface="Calibri" pitchFamily="34" charset="0"/>
              </a:rPr>
              <a:t>  gets(file1);</a:t>
            </a:r>
          </a:p>
          <a:p>
            <a:endParaRPr lang="en-US" sz="2000" b="1" dirty="0" smtClean="0">
              <a:latin typeface="Calibri" pitchFamily="34" charset="0"/>
            </a:endParaRPr>
          </a:p>
          <a:p>
            <a:r>
              <a:rPr lang="en-US" sz="2000" b="1" dirty="0" smtClean="0">
                <a:solidFill>
                  <a:srgbClr val="800000"/>
                </a:solidFill>
                <a:latin typeface="Calibri" pitchFamily="34" charset="0"/>
              </a:rPr>
              <a:t>  source=</a:t>
            </a:r>
            <a:r>
              <a:rPr lang="en-US" sz="2000" b="1" dirty="0" err="1" smtClean="0">
                <a:solidFill>
                  <a:srgbClr val="800000"/>
                </a:solidFill>
                <a:latin typeface="Calibri" pitchFamily="34" charset="0"/>
              </a:rPr>
              <a:t>fopen</a:t>
            </a:r>
            <a:r>
              <a:rPr lang="en-US" sz="2000" b="1" dirty="0" smtClean="0">
                <a:solidFill>
                  <a:srgbClr val="800000"/>
                </a:solidFill>
                <a:latin typeface="Calibri" pitchFamily="34" charset="0"/>
              </a:rPr>
              <a:t>(file1,"r</a:t>
            </a:r>
            <a:r>
              <a:rPr lang="en-US" sz="2000" b="1" dirty="0" smtClean="0">
                <a:solidFill>
                  <a:srgbClr val="800000"/>
                </a:solidFill>
                <a:latin typeface="Calibri" pitchFamily="34" charset="0"/>
              </a:rPr>
              <a:t>");</a:t>
            </a:r>
          </a:p>
          <a:p>
            <a:endParaRPr lang="en-US" sz="2000" b="1" dirty="0" smtClean="0">
              <a:solidFill>
                <a:srgbClr val="800000"/>
              </a:solidFill>
              <a:latin typeface="Calibri" pitchFamily="34" charset="0"/>
            </a:endParaRPr>
          </a:p>
          <a:p>
            <a:r>
              <a:rPr lang="en-US" sz="2000" b="1" dirty="0" smtClean="0">
                <a:solidFill>
                  <a:srgbClr val="0000CC"/>
                </a:solidFill>
                <a:latin typeface="Calibri" pitchFamily="34" charset="0"/>
              </a:rPr>
              <a:t>  if(source==NULL)</a:t>
            </a:r>
          </a:p>
          <a:p>
            <a:r>
              <a:rPr lang="en-US" sz="2000" b="1" dirty="0" smtClean="0">
                <a:solidFill>
                  <a:srgbClr val="0000CC"/>
                </a:solidFill>
                <a:latin typeface="Calibri" pitchFamily="34" charset="0"/>
              </a:rPr>
              <a:t>  {</a:t>
            </a:r>
          </a:p>
          <a:p>
            <a:r>
              <a:rPr lang="en-US" sz="2000" b="1" dirty="0" smtClean="0">
                <a:solidFill>
                  <a:srgbClr val="0000CC"/>
                </a:solidFill>
                <a:latin typeface="Calibri" pitchFamily="34" charset="0"/>
              </a:rPr>
              <a:t>       </a:t>
            </a:r>
            <a:r>
              <a:rPr lang="en-US" sz="2000" b="1" dirty="0" err="1" smtClean="0">
                <a:solidFill>
                  <a:srgbClr val="0000CC"/>
                </a:solidFill>
                <a:latin typeface="Calibri" pitchFamily="34" charset="0"/>
              </a:rPr>
              <a:t>cout</a:t>
            </a:r>
            <a:r>
              <a:rPr lang="en-US" sz="2000" b="1" dirty="0" smtClean="0">
                <a:solidFill>
                  <a:srgbClr val="0000CC"/>
                </a:solidFill>
                <a:latin typeface="Calibri" pitchFamily="34" charset="0"/>
              </a:rPr>
              <a:t>&lt;&lt;"cannot open file";</a:t>
            </a:r>
          </a:p>
          <a:p>
            <a:r>
              <a:rPr lang="en-US" sz="2000" b="1" dirty="0" smtClean="0">
                <a:solidFill>
                  <a:srgbClr val="0000CC"/>
                </a:solidFill>
                <a:latin typeface="Calibri" pitchFamily="34" charset="0"/>
              </a:rPr>
              <a:t>       </a:t>
            </a:r>
            <a:r>
              <a:rPr lang="en-US" sz="2000" b="1" dirty="0" err="1" smtClean="0">
                <a:solidFill>
                  <a:srgbClr val="0000CC"/>
                </a:solidFill>
                <a:latin typeface="Calibri" pitchFamily="34" charset="0"/>
              </a:rPr>
              <a:t>getchar</a:t>
            </a:r>
            <a:r>
              <a:rPr lang="en-US" sz="2000" b="1" dirty="0" smtClean="0">
                <a:solidFill>
                  <a:srgbClr val="0000CC"/>
                </a:solidFill>
                <a:latin typeface="Calibri" pitchFamily="34" charset="0"/>
              </a:rPr>
              <a:t>();</a:t>
            </a:r>
          </a:p>
          <a:p>
            <a:r>
              <a:rPr lang="en-US" sz="2000" b="1" dirty="0" smtClean="0">
                <a:solidFill>
                  <a:srgbClr val="0000CC"/>
                </a:solidFill>
                <a:latin typeface="Calibri" pitchFamily="34" charset="0"/>
              </a:rPr>
              <a:t>       exit(0);</a:t>
            </a:r>
          </a:p>
          <a:p>
            <a:r>
              <a:rPr lang="en-US" sz="2000" b="1" dirty="0" smtClean="0">
                <a:solidFill>
                  <a:srgbClr val="0000CC"/>
                </a:solidFill>
                <a:latin typeface="Calibri" pitchFamily="34" charset="0"/>
              </a:rPr>
              <a:t>   }</a:t>
            </a:r>
          </a:p>
          <a:p>
            <a:endParaRPr lang="en-US" sz="2000" b="1" dirty="0">
              <a:latin typeface="Calibri" pitchFamily="34" charset="0"/>
            </a:endParaRPr>
          </a:p>
        </p:txBody>
      </p:sp>
      <p:sp>
        <p:nvSpPr>
          <p:cNvPr id="7" name="Rectangle 6"/>
          <p:cNvSpPr/>
          <p:nvPr/>
        </p:nvSpPr>
        <p:spPr>
          <a:xfrm>
            <a:off x="4958208" y="908720"/>
            <a:ext cx="4150296" cy="5632311"/>
          </a:xfrm>
          <a:prstGeom prst="rect">
            <a:avLst/>
          </a:prstGeom>
          <a:ln>
            <a:solidFill>
              <a:schemeClr val="tx1"/>
            </a:solidFill>
          </a:ln>
        </p:spPr>
        <p:txBody>
          <a:bodyPr wrap="square">
            <a:spAutoFit/>
          </a:bodyPr>
          <a:lstStyle/>
          <a:p>
            <a:r>
              <a:rPr lang="en-US" sz="2000" b="1" dirty="0" smtClean="0">
                <a:latin typeface="Calibri" pitchFamily="34" charset="0"/>
              </a:rPr>
              <a:t> </a:t>
            </a:r>
            <a:r>
              <a:rPr lang="en-US" sz="2000" b="1" dirty="0" err="1" smtClean="0">
                <a:latin typeface="Calibri" pitchFamily="34" charset="0"/>
              </a:rPr>
              <a:t>cout</a:t>
            </a:r>
            <a:r>
              <a:rPr lang="en-US" sz="2000" b="1" dirty="0" smtClean="0">
                <a:latin typeface="Calibri" pitchFamily="34" charset="0"/>
              </a:rPr>
              <a:t>&lt;&lt;"\</a:t>
            </a:r>
            <a:r>
              <a:rPr lang="en-US" sz="2000" b="1" dirty="0" err="1" smtClean="0">
                <a:latin typeface="Calibri" pitchFamily="34" charset="0"/>
              </a:rPr>
              <a:t>nDestination</a:t>
            </a:r>
            <a:r>
              <a:rPr lang="en-US" sz="2000" b="1" dirty="0" smtClean="0">
                <a:latin typeface="Calibri" pitchFamily="34" charset="0"/>
              </a:rPr>
              <a:t> file name";</a:t>
            </a:r>
          </a:p>
          <a:p>
            <a:r>
              <a:rPr lang="en-US" sz="2000" b="1" dirty="0" smtClean="0">
                <a:latin typeface="Calibri" pitchFamily="34" charset="0"/>
              </a:rPr>
              <a:t> gets(file2);</a:t>
            </a:r>
          </a:p>
          <a:p>
            <a:endParaRPr lang="en-US" sz="2000" b="1" dirty="0" smtClean="0">
              <a:latin typeface="Calibri" pitchFamily="34" charset="0"/>
            </a:endParaRPr>
          </a:p>
          <a:p>
            <a:r>
              <a:rPr lang="en-US" sz="2000" b="1" dirty="0" smtClean="0">
                <a:latin typeface="Calibri" pitchFamily="34" charset="0"/>
              </a:rPr>
              <a:t> </a:t>
            </a:r>
            <a:r>
              <a:rPr lang="en-US" sz="2000" b="1" dirty="0" smtClean="0">
                <a:solidFill>
                  <a:srgbClr val="C00000"/>
                </a:solidFill>
                <a:latin typeface="Calibri" pitchFamily="34" charset="0"/>
              </a:rPr>
              <a:t>destination =</a:t>
            </a:r>
            <a:r>
              <a:rPr lang="en-US" sz="2000" b="1" dirty="0" err="1" smtClean="0">
                <a:solidFill>
                  <a:srgbClr val="C00000"/>
                </a:solidFill>
                <a:latin typeface="Calibri" pitchFamily="34" charset="0"/>
              </a:rPr>
              <a:t>fopen</a:t>
            </a:r>
            <a:r>
              <a:rPr lang="en-US" sz="2000" b="1" dirty="0" smtClean="0">
                <a:solidFill>
                  <a:srgbClr val="C00000"/>
                </a:solidFill>
                <a:latin typeface="Calibri" pitchFamily="34" charset="0"/>
              </a:rPr>
              <a:t>(file2,"w");</a:t>
            </a:r>
          </a:p>
          <a:p>
            <a:r>
              <a:rPr lang="en-US" sz="2000" b="1" dirty="0" smtClean="0">
                <a:latin typeface="Calibri" pitchFamily="34" charset="0"/>
              </a:rPr>
              <a:t> </a:t>
            </a:r>
            <a:endParaRPr lang="en-US" sz="2000" b="1" dirty="0" smtClean="0">
              <a:latin typeface="Calibri" pitchFamily="34" charset="0"/>
            </a:endParaRPr>
          </a:p>
          <a:p>
            <a:r>
              <a:rPr lang="en-US" sz="2000" b="1" dirty="0" smtClean="0">
                <a:solidFill>
                  <a:srgbClr val="0000CC"/>
                </a:solidFill>
                <a:latin typeface="Calibri" pitchFamily="34" charset="0"/>
              </a:rPr>
              <a:t>if(destination </a:t>
            </a:r>
            <a:r>
              <a:rPr lang="en-US" sz="2000" b="1" dirty="0" smtClean="0">
                <a:solidFill>
                  <a:srgbClr val="0000CC"/>
                </a:solidFill>
                <a:latin typeface="Calibri" pitchFamily="34" charset="0"/>
              </a:rPr>
              <a:t>==NULL)</a:t>
            </a:r>
          </a:p>
          <a:p>
            <a:r>
              <a:rPr lang="en-US" sz="2000" b="1" dirty="0" smtClean="0">
                <a:solidFill>
                  <a:srgbClr val="0000CC"/>
                </a:solidFill>
                <a:latin typeface="Calibri" pitchFamily="34" charset="0"/>
              </a:rPr>
              <a:t>  {</a:t>
            </a:r>
          </a:p>
          <a:p>
            <a:r>
              <a:rPr lang="en-US" sz="2000" b="1" dirty="0" smtClean="0">
                <a:solidFill>
                  <a:srgbClr val="0000CC"/>
                </a:solidFill>
                <a:latin typeface="Calibri" pitchFamily="34" charset="0"/>
              </a:rPr>
              <a:t>         </a:t>
            </a:r>
            <a:r>
              <a:rPr lang="en-US" sz="2000" b="1" dirty="0" err="1" smtClean="0">
                <a:solidFill>
                  <a:srgbClr val="0000CC"/>
                </a:solidFill>
                <a:latin typeface="Calibri" pitchFamily="34" charset="0"/>
              </a:rPr>
              <a:t>cout</a:t>
            </a:r>
            <a:r>
              <a:rPr lang="en-US" sz="2000" b="1" dirty="0" smtClean="0">
                <a:solidFill>
                  <a:srgbClr val="0000CC"/>
                </a:solidFill>
                <a:latin typeface="Calibri" pitchFamily="34" charset="0"/>
              </a:rPr>
              <a:t>&lt;&lt;"cannot open file";</a:t>
            </a:r>
          </a:p>
          <a:p>
            <a:r>
              <a:rPr lang="en-US" sz="2000" b="1" dirty="0" smtClean="0">
                <a:solidFill>
                  <a:srgbClr val="0000CC"/>
                </a:solidFill>
                <a:latin typeface="Calibri" pitchFamily="34" charset="0"/>
              </a:rPr>
              <a:t>         </a:t>
            </a:r>
            <a:r>
              <a:rPr lang="en-US" sz="2000" b="1" dirty="0" err="1" smtClean="0">
                <a:solidFill>
                  <a:srgbClr val="0000CC"/>
                </a:solidFill>
                <a:latin typeface="Calibri" pitchFamily="34" charset="0"/>
              </a:rPr>
              <a:t>getchar</a:t>
            </a:r>
            <a:r>
              <a:rPr lang="en-US" sz="2000" b="1" dirty="0" smtClean="0">
                <a:solidFill>
                  <a:srgbClr val="0000CC"/>
                </a:solidFill>
                <a:latin typeface="Calibri" pitchFamily="34" charset="0"/>
              </a:rPr>
              <a:t>();</a:t>
            </a:r>
          </a:p>
          <a:p>
            <a:r>
              <a:rPr lang="en-US" sz="2000" b="1" dirty="0" smtClean="0">
                <a:solidFill>
                  <a:srgbClr val="0000CC"/>
                </a:solidFill>
                <a:latin typeface="Calibri" pitchFamily="34" charset="0"/>
              </a:rPr>
              <a:t>         exit(0);</a:t>
            </a:r>
          </a:p>
          <a:p>
            <a:r>
              <a:rPr lang="en-US" sz="2000" b="1" dirty="0" smtClean="0">
                <a:solidFill>
                  <a:srgbClr val="0000CC"/>
                </a:solidFill>
                <a:latin typeface="Calibri" pitchFamily="34" charset="0"/>
              </a:rPr>
              <a:t>    }</a:t>
            </a:r>
          </a:p>
          <a:p>
            <a:endParaRPr lang="en-US" sz="2000" b="1" dirty="0" smtClean="0">
              <a:latin typeface="Calibri" pitchFamily="34" charset="0"/>
            </a:endParaRPr>
          </a:p>
          <a:p>
            <a:r>
              <a:rPr lang="en-US" sz="2000" b="1" dirty="0" smtClean="0">
                <a:solidFill>
                  <a:srgbClr val="800000"/>
                </a:solidFill>
                <a:latin typeface="Calibri" pitchFamily="34" charset="0"/>
              </a:rPr>
              <a:t>   while((</a:t>
            </a:r>
            <a:r>
              <a:rPr lang="en-US" sz="2000" b="1" dirty="0" err="1" smtClean="0">
                <a:solidFill>
                  <a:srgbClr val="800000"/>
                </a:solidFill>
                <a:latin typeface="Calibri" pitchFamily="34" charset="0"/>
              </a:rPr>
              <a:t>ch</a:t>
            </a:r>
            <a:r>
              <a:rPr lang="en-US" sz="2000" b="1" dirty="0" smtClean="0">
                <a:solidFill>
                  <a:srgbClr val="800000"/>
                </a:solidFill>
                <a:latin typeface="Calibri" pitchFamily="34" charset="0"/>
              </a:rPr>
              <a:t>=</a:t>
            </a:r>
            <a:r>
              <a:rPr lang="en-US" sz="2000" b="1" dirty="0" err="1" smtClean="0">
                <a:solidFill>
                  <a:srgbClr val="800000"/>
                </a:solidFill>
                <a:latin typeface="Calibri" pitchFamily="34" charset="0"/>
              </a:rPr>
              <a:t>getc</a:t>
            </a:r>
            <a:r>
              <a:rPr lang="en-US" sz="2000" b="1" dirty="0" smtClean="0">
                <a:solidFill>
                  <a:srgbClr val="800000"/>
                </a:solidFill>
                <a:latin typeface="Calibri" pitchFamily="34" charset="0"/>
              </a:rPr>
              <a:t>(source))!=EOF)</a:t>
            </a:r>
          </a:p>
          <a:p>
            <a:r>
              <a:rPr lang="en-US" sz="2000" b="1" dirty="0" smtClean="0">
                <a:solidFill>
                  <a:srgbClr val="800000"/>
                </a:solidFill>
                <a:latin typeface="Calibri" pitchFamily="34" charset="0"/>
              </a:rPr>
              <a:t>         </a:t>
            </a:r>
            <a:r>
              <a:rPr lang="en-US" sz="2000" b="1" dirty="0" err="1" smtClean="0">
                <a:solidFill>
                  <a:srgbClr val="800000"/>
                </a:solidFill>
                <a:latin typeface="Calibri" pitchFamily="34" charset="0"/>
              </a:rPr>
              <a:t>putc</a:t>
            </a:r>
            <a:r>
              <a:rPr lang="en-US" sz="2000" b="1" dirty="0" smtClean="0">
                <a:solidFill>
                  <a:srgbClr val="800000"/>
                </a:solidFill>
                <a:latin typeface="Calibri" pitchFamily="34" charset="0"/>
              </a:rPr>
              <a:t>(</a:t>
            </a:r>
            <a:r>
              <a:rPr lang="en-US" sz="2000" b="1" dirty="0" err="1" smtClean="0">
                <a:solidFill>
                  <a:srgbClr val="800000"/>
                </a:solidFill>
                <a:latin typeface="Calibri" pitchFamily="34" charset="0"/>
              </a:rPr>
              <a:t>ch,destination</a:t>
            </a:r>
            <a:r>
              <a:rPr lang="en-US" sz="2000" b="1" dirty="0" smtClean="0">
                <a:solidFill>
                  <a:srgbClr val="800000"/>
                </a:solidFill>
                <a:latin typeface="Calibri" pitchFamily="34" charset="0"/>
              </a:rPr>
              <a:t>);</a:t>
            </a:r>
          </a:p>
          <a:p>
            <a:endParaRPr lang="en-US" sz="2000" b="1" dirty="0" smtClean="0">
              <a:latin typeface="Calibri" pitchFamily="34" charset="0"/>
            </a:endParaRPr>
          </a:p>
          <a:p>
            <a:r>
              <a:rPr lang="en-US" sz="2000" b="1" dirty="0" smtClean="0">
                <a:latin typeface="Calibri" pitchFamily="34" charset="0"/>
              </a:rPr>
              <a:t>   </a:t>
            </a:r>
            <a:r>
              <a:rPr lang="en-US" sz="2000" b="1" dirty="0" err="1" smtClean="0">
                <a:latin typeface="Calibri" pitchFamily="34" charset="0"/>
              </a:rPr>
              <a:t>fclose</a:t>
            </a:r>
            <a:r>
              <a:rPr lang="en-US" sz="2000" b="1" dirty="0" smtClean="0">
                <a:latin typeface="Calibri" pitchFamily="34" charset="0"/>
              </a:rPr>
              <a:t>(source);</a:t>
            </a:r>
          </a:p>
          <a:p>
            <a:r>
              <a:rPr lang="en-US" sz="2000" b="1" dirty="0" smtClean="0">
                <a:latin typeface="Calibri" pitchFamily="34" charset="0"/>
              </a:rPr>
              <a:t>   </a:t>
            </a:r>
            <a:r>
              <a:rPr lang="en-US" sz="2000" b="1" dirty="0" err="1" smtClean="0">
                <a:latin typeface="Calibri" pitchFamily="34" charset="0"/>
              </a:rPr>
              <a:t>fclose</a:t>
            </a:r>
            <a:r>
              <a:rPr lang="en-US" sz="2000" b="1" dirty="0" smtClean="0">
                <a:latin typeface="Calibri" pitchFamily="34" charset="0"/>
              </a:rPr>
              <a:t>(destination);</a:t>
            </a:r>
          </a:p>
          <a:p>
            <a:r>
              <a:rPr lang="en-US" sz="2000" b="1" dirty="0" smtClean="0">
                <a:latin typeface="Calibri" pitchFamily="34" charset="0"/>
              </a:rPr>
              <a:t> }</a:t>
            </a:r>
            <a:endParaRPr lang="en-US" sz="2000" b="1" dirty="0">
              <a:latin typeface="Calibri" pitchFamily="34" charset="0"/>
            </a:endParaRPr>
          </a:p>
        </p:txBody>
      </p:sp>
      <p:sp>
        <p:nvSpPr>
          <p:cNvPr id="10" name="Slide Number Placeholder 9"/>
          <p:cNvSpPr>
            <a:spLocks noGrp="1"/>
          </p:cNvSpPr>
          <p:nvPr>
            <p:ph type="sldNum" sz="quarter" idx="12"/>
          </p:nvPr>
        </p:nvSpPr>
        <p:spPr/>
        <p:txBody>
          <a:bodyPr/>
          <a:lstStyle/>
          <a:p>
            <a:fld id="{EB572375-96E0-4DBB-B3D7-B1489209CDB4}"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2000" b="1" dirty="0" smtClean="0"/>
              <a:t>#</a:t>
            </a:r>
            <a:r>
              <a:rPr lang="en-US" sz="2000" b="1" dirty="0" smtClean="0"/>
              <a:t>include &lt;</a:t>
            </a:r>
            <a:r>
              <a:rPr lang="en-US" sz="2000" b="1" dirty="0" err="1" smtClean="0"/>
              <a:t>stdio.h</a:t>
            </a:r>
            <a:r>
              <a:rPr lang="en-US" sz="2000" b="1" dirty="0" smtClean="0"/>
              <a:t>&gt;</a:t>
            </a:r>
          </a:p>
          <a:p>
            <a:pPr>
              <a:buNone/>
            </a:pPr>
            <a:r>
              <a:rPr lang="en-US" sz="2000" b="1" dirty="0" err="1" smtClean="0"/>
              <a:t>int</a:t>
            </a:r>
            <a:r>
              <a:rPr lang="en-US" sz="2000" b="1" dirty="0" smtClean="0"/>
              <a:t> main()</a:t>
            </a:r>
          </a:p>
          <a:p>
            <a:pPr>
              <a:buNone/>
            </a:pPr>
            <a:r>
              <a:rPr lang="en-US" sz="2000" b="1" dirty="0" smtClean="0"/>
              <a:t>{</a:t>
            </a:r>
          </a:p>
          <a:p>
            <a:pPr>
              <a:buNone/>
            </a:pPr>
            <a:r>
              <a:rPr lang="en-US" sz="2000" b="1" dirty="0" smtClean="0"/>
              <a:t>FILE *</a:t>
            </a:r>
            <a:r>
              <a:rPr lang="en-US" sz="2000" b="1" dirty="0" err="1" smtClean="0"/>
              <a:t>fp</a:t>
            </a:r>
            <a:r>
              <a:rPr lang="en-US" sz="2000" b="1" dirty="0" smtClean="0"/>
              <a:t>;</a:t>
            </a:r>
          </a:p>
          <a:p>
            <a:pPr>
              <a:buNone/>
            </a:pPr>
            <a:r>
              <a:rPr lang="en-US" sz="2000" b="1" dirty="0" smtClean="0"/>
              <a:t>	char </a:t>
            </a:r>
            <a:r>
              <a:rPr lang="en-US" sz="2000" b="1" dirty="0" err="1" smtClean="0"/>
              <a:t>fname</a:t>
            </a:r>
            <a:r>
              <a:rPr lang="en-US" sz="2000" b="1" dirty="0" smtClean="0"/>
              <a:t>[20],c;</a:t>
            </a:r>
          </a:p>
          <a:p>
            <a:pPr>
              <a:buNone/>
            </a:pPr>
            <a:endParaRPr lang="en-US" sz="2000" b="1" dirty="0" smtClean="0"/>
          </a:p>
          <a:p>
            <a:pPr>
              <a:buNone/>
            </a:pPr>
            <a:r>
              <a:rPr lang="en-US" sz="2000" b="1" dirty="0" smtClean="0"/>
              <a:t>    </a:t>
            </a:r>
            <a:r>
              <a:rPr lang="en-US" sz="2000" b="1" dirty="0" err="1" smtClean="0"/>
              <a:t>cout</a:t>
            </a:r>
            <a:r>
              <a:rPr lang="en-US" sz="2000" b="1" dirty="0" smtClean="0"/>
              <a:t>&lt;&lt;"\</a:t>
            </a:r>
            <a:r>
              <a:rPr lang="en-US" sz="2000" b="1" dirty="0" err="1" smtClean="0"/>
              <a:t>nEnter</a:t>
            </a:r>
            <a:r>
              <a:rPr lang="en-US" sz="2000" b="1" dirty="0" smtClean="0"/>
              <a:t> the file name: \n";</a:t>
            </a:r>
          </a:p>
          <a:p>
            <a:pPr>
              <a:buNone/>
            </a:pPr>
            <a:r>
              <a:rPr lang="en-US" sz="2000" b="1" dirty="0" smtClean="0"/>
              <a:t>    gets(</a:t>
            </a:r>
            <a:r>
              <a:rPr lang="en-US" sz="2000" b="1" dirty="0" err="1" smtClean="0"/>
              <a:t>fname</a:t>
            </a:r>
            <a:r>
              <a:rPr lang="en-US" sz="2000" b="1" dirty="0" smtClean="0"/>
              <a:t>);</a:t>
            </a:r>
          </a:p>
          <a:p>
            <a:pPr>
              <a:buNone/>
            </a:pPr>
            <a:endParaRPr lang="en-US" sz="2000" b="1" dirty="0" smtClean="0"/>
          </a:p>
          <a:p>
            <a:pPr>
              <a:buNone/>
            </a:pPr>
            <a:r>
              <a:rPr lang="en-US" sz="2000" b="1" dirty="0" smtClean="0"/>
              <a:t>    </a:t>
            </a:r>
            <a:r>
              <a:rPr lang="en-US" sz="2000" b="1" dirty="0" err="1" smtClean="0">
                <a:solidFill>
                  <a:srgbClr val="800000"/>
                </a:solidFill>
              </a:rPr>
              <a:t>fp</a:t>
            </a:r>
            <a:r>
              <a:rPr lang="en-US" sz="2000" b="1" dirty="0" smtClean="0">
                <a:solidFill>
                  <a:srgbClr val="800000"/>
                </a:solidFill>
              </a:rPr>
              <a:t>=</a:t>
            </a:r>
            <a:r>
              <a:rPr lang="en-US" sz="2000" b="1" dirty="0" err="1" smtClean="0">
                <a:solidFill>
                  <a:srgbClr val="800000"/>
                </a:solidFill>
              </a:rPr>
              <a:t>fopen</a:t>
            </a:r>
            <a:r>
              <a:rPr lang="en-US" sz="2000" b="1" dirty="0" smtClean="0">
                <a:solidFill>
                  <a:srgbClr val="800000"/>
                </a:solidFill>
              </a:rPr>
              <a:t>(</a:t>
            </a:r>
            <a:r>
              <a:rPr lang="en-US" sz="2000" b="1" dirty="0" err="1" smtClean="0">
                <a:solidFill>
                  <a:srgbClr val="800000"/>
                </a:solidFill>
              </a:rPr>
              <a:t>fname,"r</a:t>
            </a:r>
            <a:r>
              <a:rPr lang="en-US" sz="2000" b="1" dirty="0" smtClean="0">
                <a:solidFill>
                  <a:srgbClr val="800000"/>
                </a:solidFill>
              </a:rPr>
              <a:t>");</a:t>
            </a:r>
          </a:p>
          <a:p>
            <a:pPr>
              <a:buNone/>
            </a:pPr>
            <a:r>
              <a:rPr lang="en-US" sz="2000" b="1" dirty="0" smtClean="0"/>
              <a:t>    </a:t>
            </a:r>
            <a:r>
              <a:rPr lang="en-US" sz="2000" b="1" dirty="0" smtClean="0">
                <a:solidFill>
                  <a:srgbClr val="0000CC"/>
                </a:solidFill>
              </a:rPr>
              <a:t>if(</a:t>
            </a:r>
            <a:r>
              <a:rPr lang="en-US" sz="2000" b="1" dirty="0" err="1" smtClean="0">
                <a:solidFill>
                  <a:srgbClr val="0000CC"/>
                </a:solidFill>
              </a:rPr>
              <a:t>fp</a:t>
            </a:r>
            <a:r>
              <a:rPr lang="en-US" sz="2000" b="1" dirty="0" smtClean="0">
                <a:solidFill>
                  <a:srgbClr val="0000CC"/>
                </a:solidFill>
              </a:rPr>
              <a:t>==NULL)</a:t>
            </a:r>
          </a:p>
          <a:p>
            <a:pPr>
              <a:buNone/>
            </a:pPr>
            <a:r>
              <a:rPr lang="en-US" sz="2000" b="1" dirty="0" smtClean="0">
                <a:solidFill>
                  <a:srgbClr val="0000CC"/>
                </a:solidFill>
              </a:rPr>
              <a:t>    {</a:t>
            </a:r>
          </a:p>
          <a:p>
            <a:pPr>
              <a:buNone/>
            </a:pPr>
            <a:r>
              <a:rPr lang="en-US" sz="2000" b="1" dirty="0" smtClean="0">
                <a:solidFill>
                  <a:srgbClr val="0000CC"/>
                </a:solidFill>
              </a:rPr>
              <a:t>       </a:t>
            </a:r>
            <a:r>
              <a:rPr lang="en-US" sz="2000" b="1" dirty="0" err="1" smtClean="0">
                <a:solidFill>
                  <a:srgbClr val="0000CC"/>
                </a:solidFill>
              </a:rPr>
              <a:t>cout</a:t>
            </a:r>
            <a:r>
              <a:rPr lang="en-US" sz="2000" b="1" dirty="0" smtClean="0">
                <a:solidFill>
                  <a:srgbClr val="0000CC"/>
                </a:solidFill>
              </a:rPr>
              <a:t>&lt;&lt;"cannot open file";</a:t>
            </a:r>
          </a:p>
          <a:p>
            <a:pPr>
              <a:buNone/>
            </a:pPr>
            <a:r>
              <a:rPr lang="en-US" sz="2000" b="1" dirty="0" smtClean="0">
                <a:solidFill>
                  <a:srgbClr val="0000CC"/>
                </a:solidFill>
              </a:rPr>
              <a:t>       </a:t>
            </a:r>
            <a:r>
              <a:rPr lang="en-US" sz="2000" b="1" dirty="0" err="1" smtClean="0">
                <a:solidFill>
                  <a:srgbClr val="0000CC"/>
                </a:solidFill>
              </a:rPr>
              <a:t>getchar</a:t>
            </a:r>
            <a:r>
              <a:rPr lang="en-US" sz="2000" b="1" dirty="0" smtClean="0">
                <a:solidFill>
                  <a:srgbClr val="0000CC"/>
                </a:solidFill>
              </a:rPr>
              <a:t>();</a:t>
            </a:r>
          </a:p>
          <a:p>
            <a:pPr>
              <a:buNone/>
            </a:pPr>
            <a:r>
              <a:rPr lang="en-US" sz="2000" b="1" dirty="0" smtClean="0">
                <a:solidFill>
                  <a:srgbClr val="0000CC"/>
                </a:solidFill>
              </a:rPr>
              <a:t>       exit(0);</a:t>
            </a:r>
          </a:p>
          <a:p>
            <a:pPr>
              <a:buNone/>
            </a:pPr>
            <a:r>
              <a:rPr lang="en-US" sz="2000" b="1" dirty="0" smtClean="0">
                <a:solidFill>
                  <a:srgbClr val="0000CC"/>
                </a:solidFill>
              </a:rPr>
              <a:t>    }</a:t>
            </a:r>
          </a:p>
          <a:p>
            <a:pPr>
              <a:buNone/>
            </a:pPr>
            <a:endParaRPr lang="en-US" sz="1800" b="1" dirty="0" smtClean="0"/>
          </a:p>
          <a:p>
            <a:pPr>
              <a:buNone/>
            </a:pPr>
            <a:r>
              <a:rPr lang="en-US" sz="1800" b="1" dirty="0" smtClean="0"/>
              <a:t>    </a:t>
            </a:r>
            <a:endParaRPr lang="en-US" sz="1800" b="1" dirty="0" smtClean="0"/>
          </a:p>
        </p:txBody>
      </p:sp>
      <p:sp>
        <p:nvSpPr>
          <p:cNvPr id="50182" name="Rectangle 2"/>
          <p:cNvSpPr>
            <a:spLocks noGrp="1" noChangeArrowheads="1"/>
          </p:cNvSpPr>
          <p:nvPr>
            <p:ph type="title"/>
          </p:nvPr>
        </p:nvSpPr>
        <p:spPr>
          <a:xfrm>
            <a:off x="1219200" y="76200"/>
            <a:ext cx="7924800" cy="685800"/>
          </a:xfrm>
        </p:spPr>
        <p:txBody>
          <a:bodyPr>
            <a:noAutofit/>
          </a:bodyPr>
          <a:lstStyle/>
          <a:p>
            <a:pPr algn="ctr"/>
            <a:r>
              <a:rPr lang="en-US" sz="2400" b="1" dirty="0" smtClean="0"/>
              <a:t>To print its own source code on the </a:t>
            </a:r>
            <a:r>
              <a:rPr lang="en-US" sz="2400" b="1" dirty="0" smtClean="0"/>
              <a:t>screen</a:t>
            </a:r>
            <a:endParaRPr lang="en-US" altLang="en-US" sz="2400" b="1" dirty="0" smtClean="0"/>
          </a:p>
        </p:txBody>
      </p:sp>
      <p:sp>
        <p:nvSpPr>
          <p:cNvPr id="4" name="TextBox 3"/>
          <p:cNvSpPr txBox="1"/>
          <p:nvPr/>
        </p:nvSpPr>
        <p:spPr>
          <a:xfrm>
            <a:off x="5486400" y="838200"/>
            <a:ext cx="3962400" cy="2554545"/>
          </a:xfrm>
          <a:prstGeom prst="rect">
            <a:avLst/>
          </a:prstGeom>
          <a:noFill/>
        </p:spPr>
        <p:txBody>
          <a:bodyPr wrap="square" rtlCol="0">
            <a:spAutoFit/>
          </a:bodyPr>
          <a:lstStyle/>
          <a:p>
            <a:pPr>
              <a:buNone/>
            </a:pPr>
            <a:endParaRPr lang="en-US" sz="2000" b="1" dirty="0" smtClean="0">
              <a:latin typeface="+mn-lt"/>
            </a:endParaRPr>
          </a:p>
          <a:p>
            <a:pPr>
              <a:buNone/>
            </a:pPr>
            <a:r>
              <a:rPr lang="en-US" sz="2000" b="1" dirty="0" smtClean="0">
                <a:latin typeface="+mn-lt"/>
              </a:rPr>
              <a:t>  </a:t>
            </a:r>
            <a:r>
              <a:rPr lang="en-US" sz="2000" b="1" dirty="0" err="1" smtClean="0">
                <a:latin typeface="+mn-lt"/>
              </a:rPr>
              <a:t>cout</a:t>
            </a:r>
            <a:r>
              <a:rPr lang="en-US" sz="2000" b="1" dirty="0" smtClean="0">
                <a:latin typeface="+mn-lt"/>
              </a:rPr>
              <a:t>&lt;&lt;"The source code is\n\n";</a:t>
            </a:r>
          </a:p>
          <a:p>
            <a:pPr>
              <a:buNone/>
            </a:pPr>
            <a:endParaRPr lang="en-US" sz="2000" b="1" dirty="0" smtClean="0">
              <a:latin typeface="+mn-lt"/>
            </a:endParaRPr>
          </a:p>
          <a:p>
            <a:pPr>
              <a:buNone/>
            </a:pPr>
            <a:r>
              <a:rPr lang="en-US" sz="2000" b="1" dirty="0" smtClean="0">
                <a:solidFill>
                  <a:srgbClr val="0000CC"/>
                </a:solidFill>
                <a:latin typeface="+mn-lt"/>
              </a:rPr>
              <a:t>           while((c=</a:t>
            </a:r>
            <a:r>
              <a:rPr lang="en-US" sz="2000" b="1" dirty="0" err="1" smtClean="0">
                <a:solidFill>
                  <a:srgbClr val="0000CC"/>
                </a:solidFill>
                <a:latin typeface="+mn-lt"/>
              </a:rPr>
              <a:t>getc</a:t>
            </a:r>
            <a:r>
              <a:rPr lang="en-US" sz="2000" b="1" dirty="0" smtClean="0">
                <a:solidFill>
                  <a:srgbClr val="0000CC"/>
                </a:solidFill>
                <a:latin typeface="+mn-lt"/>
              </a:rPr>
              <a:t>(</a:t>
            </a:r>
            <a:r>
              <a:rPr lang="en-US" sz="2000" b="1" dirty="0" err="1" smtClean="0">
                <a:solidFill>
                  <a:srgbClr val="0000CC"/>
                </a:solidFill>
                <a:latin typeface="+mn-lt"/>
              </a:rPr>
              <a:t>fp</a:t>
            </a:r>
            <a:r>
              <a:rPr lang="en-US" sz="2000" b="1" dirty="0" smtClean="0">
                <a:solidFill>
                  <a:srgbClr val="0000CC"/>
                </a:solidFill>
                <a:latin typeface="+mn-lt"/>
              </a:rPr>
              <a:t>))!=EOF)</a:t>
            </a:r>
          </a:p>
          <a:p>
            <a:pPr>
              <a:buNone/>
            </a:pPr>
            <a:r>
              <a:rPr lang="en-US" sz="2000" b="1" dirty="0" smtClean="0">
                <a:solidFill>
                  <a:srgbClr val="0000CC"/>
                </a:solidFill>
                <a:latin typeface="+mn-lt"/>
              </a:rPr>
              <a:t>                </a:t>
            </a:r>
            <a:r>
              <a:rPr lang="en-US" sz="2000" b="1" dirty="0" err="1" smtClean="0">
                <a:solidFill>
                  <a:srgbClr val="0000CC"/>
                </a:solidFill>
                <a:latin typeface="+mn-lt"/>
              </a:rPr>
              <a:t>cout</a:t>
            </a:r>
            <a:r>
              <a:rPr lang="en-US" sz="2000" b="1" dirty="0" smtClean="0">
                <a:solidFill>
                  <a:srgbClr val="0000CC"/>
                </a:solidFill>
                <a:latin typeface="+mn-lt"/>
              </a:rPr>
              <a:t>&lt;&lt;c</a:t>
            </a:r>
            <a:r>
              <a:rPr lang="en-US" sz="2000" b="1" dirty="0" smtClean="0">
                <a:solidFill>
                  <a:srgbClr val="0000CC"/>
                </a:solidFill>
                <a:latin typeface="+mn-lt"/>
              </a:rPr>
              <a:t>;</a:t>
            </a:r>
          </a:p>
          <a:p>
            <a:pPr>
              <a:buNone/>
            </a:pPr>
            <a:endParaRPr lang="en-US" sz="2000" b="1" dirty="0" smtClean="0">
              <a:latin typeface="+mn-lt"/>
            </a:endParaRPr>
          </a:p>
          <a:p>
            <a:pPr>
              <a:buNone/>
            </a:pPr>
            <a:r>
              <a:rPr lang="en-US" sz="2000" b="1" dirty="0" smtClean="0">
                <a:latin typeface="+mn-lt"/>
              </a:rPr>
              <a:t>    </a:t>
            </a:r>
            <a:r>
              <a:rPr lang="en-US" sz="2000" b="1" dirty="0" err="1" smtClean="0">
                <a:latin typeface="+mn-lt"/>
              </a:rPr>
              <a:t>fclose</a:t>
            </a:r>
            <a:r>
              <a:rPr lang="en-US" sz="2000" b="1" dirty="0" smtClean="0">
                <a:latin typeface="+mn-lt"/>
              </a:rPr>
              <a:t>(</a:t>
            </a:r>
            <a:r>
              <a:rPr lang="en-US" sz="2000" b="1" dirty="0" err="1" smtClean="0">
                <a:latin typeface="+mn-lt"/>
              </a:rPr>
              <a:t>fp</a:t>
            </a:r>
            <a:r>
              <a:rPr lang="en-US" sz="2000" b="1" dirty="0" smtClean="0">
                <a:latin typeface="+mn-lt"/>
              </a:rPr>
              <a:t>);</a:t>
            </a:r>
          </a:p>
          <a:p>
            <a:pPr>
              <a:buNone/>
            </a:pPr>
            <a:r>
              <a:rPr lang="en-US" sz="2000" b="1" dirty="0" smtClean="0">
                <a:latin typeface="+mn-lt"/>
              </a:rPr>
              <a:t> }</a:t>
            </a:r>
            <a:endParaRPr lang="en-US" sz="2000" dirty="0">
              <a:latin typeface="+mn-lt"/>
            </a:endParaRPr>
          </a:p>
        </p:txBody>
      </p:sp>
      <p:cxnSp>
        <p:nvCxnSpPr>
          <p:cNvPr id="8" name="Straight Connector 7"/>
          <p:cNvCxnSpPr/>
          <p:nvPr/>
        </p:nvCxnSpPr>
        <p:spPr>
          <a:xfrm>
            <a:off x="5410200" y="990600"/>
            <a:ext cx="0" cy="5867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4637</TotalTime>
  <Words>330</Words>
  <Application>Microsoft Office PowerPoint</Application>
  <PresentationFormat>On-screen Show (4:3)</PresentationFormat>
  <Paragraphs>228</Paragraphs>
  <Slides>4</Slides>
  <Notes>3</Notes>
  <HiddenSlides>0</HiddenSlides>
  <MMClips>0</MMClips>
  <ScaleCrop>false</ScaleCrop>
  <HeadingPairs>
    <vt:vector size="4" baseType="variant">
      <vt:variant>
        <vt:lpstr>Theme</vt:lpstr>
      </vt:variant>
      <vt:variant>
        <vt:i4>4</vt:i4>
      </vt:variant>
      <vt:variant>
        <vt:lpstr>Slide Titles</vt:lpstr>
      </vt:variant>
      <vt:variant>
        <vt:i4>4</vt:i4>
      </vt:variant>
    </vt:vector>
  </HeadingPairs>
  <TitlesOfParts>
    <vt:vector size="8" baseType="lpstr">
      <vt:lpstr>2_Default Design</vt:lpstr>
      <vt:lpstr>cse-1</vt:lpstr>
      <vt:lpstr>1_Office Theme</vt:lpstr>
      <vt:lpstr>Slide Format - CSE</vt:lpstr>
      <vt:lpstr>To open and read a sentence from a file and display the same on the screen.</vt:lpstr>
      <vt:lpstr>To write a line of text into an existing file</vt:lpstr>
      <vt:lpstr>To copy the contents of one file into another file.</vt:lpstr>
      <vt:lpstr>To print its own source code on the screen</vt:lpstr>
    </vt:vector>
  </TitlesOfParts>
  <Company>M.I.T. MANIPAL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 Sequences</dc:title>
  <dc:creator>SSL LAB</dc:creator>
  <cp:lastModifiedBy>bhargav</cp:lastModifiedBy>
  <cp:revision>254</cp:revision>
  <dcterms:created xsi:type="dcterms:W3CDTF">2006-06-13T05:15:39Z</dcterms:created>
  <dcterms:modified xsi:type="dcterms:W3CDTF">2014-11-14T13:37:13Z</dcterms:modified>
</cp:coreProperties>
</file>