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4134" r:id="rId2"/>
    <p:sldMasterId id="2147484147" r:id="rId3"/>
    <p:sldMasterId id="2147484159" r:id="rId4"/>
  </p:sldMasterIdLst>
  <p:notesMasterIdLst>
    <p:notesMasterId r:id="rId23"/>
  </p:notesMasterIdLst>
  <p:sldIdLst>
    <p:sldId id="256" r:id="rId5"/>
    <p:sldId id="257" r:id="rId6"/>
    <p:sldId id="265" r:id="rId7"/>
    <p:sldId id="258" r:id="rId8"/>
    <p:sldId id="259" r:id="rId9"/>
    <p:sldId id="262" r:id="rId10"/>
    <p:sldId id="285" r:id="rId11"/>
    <p:sldId id="295" r:id="rId12"/>
    <p:sldId id="286" r:id="rId13"/>
    <p:sldId id="266" r:id="rId14"/>
    <p:sldId id="267" r:id="rId15"/>
    <p:sldId id="311" r:id="rId16"/>
    <p:sldId id="308" r:id="rId17"/>
    <p:sldId id="315" r:id="rId18"/>
    <p:sldId id="316" r:id="rId19"/>
    <p:sldId id="312" r:id="rId20"/>
    <p:sldId id="318" r:id="rId21"/>
    <p:sldId id="31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80000" autoAdjust="0"/>
  </p:normalViewPr>
  <p:slideViewPr>
    <p:cSldViewPr>
      <p:cViewPr>
        <p:scale>
          <a:sx n="51" d="100"/>
          <a:sy n="51" d="100"/>
        </p:scale>
        <p:origin x="-115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1A6C7B0-06AB-4258-9107-C01572295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2032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017F1-F6BA-43DA-ABCC-0061608DB45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FF487-D98A-4900-97F8-69116259822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FB3510-690F-4B62-A394-07780B02AAB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129E9-778D-481E-B26A-379A383B185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3B1DC-A035-4E57-8A87-AE62AF4046B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3B1DC-A035-4E57-8A87-AE62AF4046B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3B1DC-A035-4E57-8A87-AE62AF4046B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80C1A-CA11-4EFA-96DA-44BEC63001D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new data type , the </a:t>
            </a:r>
            <a:r>
              <a:rPr lang="en-US" b="1" dirty="0" smtClean="0"/>
              <a:t>character string</a:t>
            </a:r>
            <a:r>
              <a:rPr lang="en-US" dirty="0" smtClean="0"/>
              <a:t>, which is used to represent a sequence of characters regarded as a single data item. In C++ strings of characters are held as an </a:t>
            </a:r>
            <a:r>
              <a:rPr lang="en-US" b="1" dirty="0" smtClean="0"/>
              <a:t>array of characters</a:t>
            </a:r>
            <a:r>
              <a:rPr lang="en-US" dirty="0" smtClean="0"/>
              <a:t>, one character held in each array element.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866F5-E1A1-427B-93A6-FBC5A2BE199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Syntax for declaration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char &lt;array/string name&gt; [max. number of characters to be stored +1]; 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number of elements that can be stored in a string is always n-1, if the size of the array specified is n. This is because 1 byte is reserved for the NULL character '\0' i.e. backslash zero. A string is always terminated with the NULL character.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Example: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char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[80]; In the above example,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can be used to store a string with 79 characters.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3574-F1D7-43E3-9D99-4BA4AB8DF09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BB61D-FDF1-4223-89BD-5E057D4380C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ffectLst/>
              </a:rPr>
              <a:t>Because a character is initialized by including it in single-quotes, when creating an array of characters, to initialize it, you must also include each letter accordingly. A name such as James can be initialized as follows: </a:t>
            </a:r>
          </a:p>
          <a:p>
            <a:r>
              <a:rPr lang="en-US" dirty="0" smtClean="0">
                <a:effectLst/>
              </a:rPr>
              <a:t>char Name[6] = { 'J', 'a', 'm', 'e', 's' };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51B16-CD27-4DF8-8958-05925F0F783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gets()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can be used to take input of a value of any data type.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can be used to take input of a string. 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takes the white space i.e. a blank, a tab, or a new line character as a string terminator.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does not take the white space i.e. a blank, a tab, or a new line character, as a string terminator.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requires header file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iostream.h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requires the header file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stdio.h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Example: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char S[80];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&lt;&lt;"Enter a string:”;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&gt;&gt;S; 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Example: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char S[80];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&lt;&lt;"Enter a string:";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gets(S); 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F5459-B718-441A-A202-A1A0C364430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Reading strings with/without embedded blanks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read a string without blanks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can be used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&gt;&gt;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 To read a string with blanks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cin.getline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or gets() can be used.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cin.getline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(str,80);    -Or- gets(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</a:t>
            </a:r>
            <a:endParaRPr lang="en-I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FFA26C-8D0F-4557-AB6B-4BE03A8CC68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DDB5E-B1BB-43FC-B419-8FE3220031C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3048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87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073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43008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548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33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850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61727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431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7750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5007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2956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5021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3400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3315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1178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9154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17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64173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969062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792431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3686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94898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A51FE49-B931-4E8B-81A3-1CFCFBCACD8A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IN" smtClean="0"/>
              <a:t>CSE 101/102   Department of CSE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3DC16FBC-AEC2-44A7-B03C-58A889135EF9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IN" smtClean="0"/>
              <a:t>CSE 101/102   Department of CSE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90E-EACF-4595-9343-EBAFFE42C3BE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B4BC-CC5E-40CA-A769-DF1523B833A8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485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6410-F8D0-4F2A-B471-FC23E6EA97C2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3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5041-2F67-4A7D-899D-CC8A7FA4C933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8850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DD30-1501-4575-A65E-9D202DF63818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17270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1175-9095-4A5A-9C0D-B0D2F0D270C4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192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857-3466-43D8-8947-B448586C58F9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7503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A1BC-3CED-4F29-8907-9FD17AAD015C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50078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FB59-6B20-42DB-907F-3024CA94B931}" type="datetime1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0E8DD35-B183-4000-86F1-182366D24FAF}" type="datetime1">
              <a:rPr lang="en-US" smtClean="0"/>
              <a:pPr/>
              <a:t>13-Oct-14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CSE 101/102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9050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spc="1200" dirty="0" smtClean="0"/>
              <a:t>CHARACTER ARRAYS</a:t>
            </a:r>
            <a:br>
              <a:rPr lang="en-US" sz="4000" b="1" spc="1200" dirty="0" smtClean="0"/>
            </a:br>
            <a:r>
              <a:rPr lang="en-US" sz="4000" b="1" spc="1200" dirty="0" smtClean="0"/>
              <a:t>		</a:t>
            </a:r>
            <a:r>
              <a:rPr lang="en-US" sz="4000" b="1" spc="1200" dirty="0" smtClean="0">
                <a:solidFill>
                  <a:srgbClr val="FF0000"/>
                </a:solidFill>
              </a:rPr>
              <a:t>‘STRINGS’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848600" cy="54999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Count the number of characters in a string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219200" y="1295400"/>
            <a:ext cx="464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latin typeface="+mn-lt"/>
              </a:rPr>
              <a:t>void </a:t>
            </a:r>
            <a:r>
              <a:rPr lang="en-US" sz="2000" b="1" dirty="0">
                <a:latin typeface="+mn-lt"/>
              </a:rPr>
              <a:t>main()</a:t>
            </a:r>
          </a:p>
          <a:p>
            <a:r>
              <a:rPr lang="en-US" sz="2000" b="1" dirty="0">
                <a:latin typeface="+mn-lt"/>
              </a:rPr>
              <a:t>{</a:t>
            </a:r>
          </a:p>
          <a:p>
            <a:r>
              <a:rPr lang="en-US" sz="2000" b="1" dirty="0" smtClean="0">
                <a:latin typeface="+mn-lt"/>
              </a:rPr>
              <a:t>     char </a:t>
            </a:r>
            <a:r>
              <a:rPr lang="en-US" sz="2000" b="1" dirty="0" err="1" smtClean="0">
                <a:latin typeface="+mn-lt"/>
              </a:rPr>
              <a:t>str</a:t>
            </a:r>
            <a:r>
              <a:rPr lang="en-US" sz="2000" b="1" dirty="0" smtClean="0">
                <a:latin typeface="+mn-lt"/>
              </a:rPr>
              <a:t>[80];</a:t>
            </a:r>
            <a:endParaRPr lang="en-US" sz="2000" b="1" dirty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      </a:t>
            </a:r>
            <a:r>
              <a:rPr lang="en-US" sz="2000" b="1" dirty="0" err="1" smtClean="0">
                <a:latin typeface="+mn-lt"/>
              </a:rPr>
              <a:t>int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=0,count=0;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       </a:t>
            </a:r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>
                <a:latin typeface="+mn-lt"/>
              </a:rPr>
              <a:t>&lt;&lt;"enter </a:t>
            </a:r>
            <a:r>
              <a:rPr lang="en-US" sz="2000" b="1" dirty="0" smtClean="0">
                <a:latin typeface="+mn-lt"/>
              </a:rPr>
              <a:t> a sentence </a:t>
            </a:r>
            <a:r>
              <a:rPr lang="en-US" sz="2000" b="1" dirty="0">
                <a:latin typeface="+mn-lt"/>
              </a:rPr>
              <a:t>\n</a:t>
            </a:r>
            <a:r>
              <a:rPr lang="en-US" sz="2000" b="1" dirty="0" smtClean="0">
                <a:latin typeface="+mn-lt"/>
              </a:rPr>
              <a:t>“;</a:t>
            </a:r>
          </a:p>
          <a:p>
            <a:r>
              <a:rPr lang="en-US" sz="2000" b="1" dirty="0" smtClean="0">
                <a:latin typeface="+mn-lt"/>
              </a:rPr>
              <a:t>       gets(</a:t>
            </a:r>
            <a:r>
              <a:rPr lang="en-US" sz="2000" b="1" dirty="0" err="1" smtClean="0">
                <a:latin typeface="+mn-lt"/>
              </a:rPr>
              <a:t>str</a:t>
            </a:r>
            <a:r>
              <a:rPr lang="en-US" sz="2000" b="1" dirty="0" smtClean="0">
                <a:latin typeface="+mn-lt"/>
              </a:rPr>
              <a:t>); </a:t>
            </a:r>
          </a:p>
          <a:p>
            <a:r>
              <a:rPr lang="en-US" sz="2000" b="1" dirty="0" smtClean="0">
                <a:latin typeface="+mn-lt"/>
              </a:rPr>
              <a:t>       puts(</a:t>
            </a:r>
            <a:r>
              <a:rPr lang="en-US" sz="2000" b="1" dirty="0" err="1" smtClean="0">
                <a:latin typeface="+mn-lt"/>
              </a:rPr>
              <a:t>str</a:t>
            </a:r>
            <a:r>
              <a:rPr lang="en-US" sz="2000" b="1" dirty="0" smtClean="0">
                <a:latin typeface="+mn-lt"/>
              </a:rPr>
              <a:t>);</a:t>
            </a:r>
          </a:p>
          <a:p>
            <a:r>
              <a:rPr lang="en-US" sz="2000" b="1" dirty="0" smtClean="0">
                <a:latin typeface="+mn-lt"/>
              </a:rPr>
              <a:t> </a:t>
            </a:r>
          </a:p>
          <a:p>
            <a:r>
              <a:rPr lang="en-US" sz="2000" b="1" dirty="0" smtClean="0">
                <a:latin typeface="+mn-lt"/>
              </a:rPr>
              <a:t>       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while(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str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[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]!='\0')</a:t>
            </a:r>
          </a:p>
          <a:p>
            <a:r>
              <a:rPr lang="en-US" sz="2000" b="1" dirty="0" smtClean="0">
                <a:latin typeface="+mn-lt"/>
              </a:rPr>
              <a:t>       {</a:t>
            </a:r>
          </a:p>
          <a:p>
            <a:r>
              <a:rPr lang="en-US" sz="2000" b="1" dirty="0" smtClean="0">
                <a:latin typeface="+mn-lt"/>
              </a:rPr>
              <a:t> 	</a:t>
            </a:r>
            <a:r>
              <a:rPr lang="en-US" sz="2000" b="1" dirty="0" smtClean="0">
                <a:solidFill>
                  <a:srgbClr val="800000"/>
                </a:solidFill>
                <a:latin typeface="+mn-lt"/>
              </a:rPr>
              <a:t> count++;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+mn-lt"/>
              </a:rPr>
              <a:t>                 </a:t>
            </a:r>
            <a:r>
              <a:rPr lang="en-US" sz="2000" b="1" dirty="0" err="1" smtClean="0">
                <a:solidFill>
                  <a:srgbClr val="800000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+mn-lt"/>
              </a:rPr>
              <a:t>++;</a:t>
            </a:r>
          </a:p>
          <a:p>
            <a:r>
              <a:rPr lang="en-US" sz="2000" b="1" dirty="0" smtClean="0">
                <a:latin typeface="+mn-lt"/>
              </a:rPr>
              <a:t>        }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 smtClean="0">
                <a:latin typeface="+mn-lt"/>
              </a:rPr>
              <a:t>&lt;&lt;"\n no of characters = "&lt;&lt;count;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}</a:t>
            </a:r>
            <a:endParaRPr lang="en-US" sz="20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10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848600" cy="54999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Count the number of words in a sentence</a:t>
            </a:r>
            <a:r>
              <a:rPr lang="en-US" b="1" i="1" dirty="0">
                <a:solidFill>
                  <a:srgbClr val="002060"/>
                </a:solidFill>
              </a:rPr>
              <a:t/>
            </a:r>
            <a:br>
              <a:rPr lang="en-US" b="1" i="1" dirty="0">
                <a:solidFill>
                  <a:srgbClr val="002060"/>
                </a:solidFill>
              </a:rPr>
            </a:b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219200" y="990600"/>
            <a:ext cx="6096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n-lt"/>
              </a:rPr>
              <a:t>void </a:t>
            </a:r>
            <a:r>
              <a:rPr lang="en-US" sz="2000" b="1" dirty="0">
                <a:latin typeface="+mn-lt"/>
              </a:rPr>
              <a:t>main</a:t>
            </a:r>
            <a:r>
              <a:rPr lang="en-US" sz="2000" b="1" dirty="0" smtClean="0">
                <a:latin typeface="+mn-lt"/>
              </a:rPr>
              <a:t>()</a:t>
            </a:r>
          </a:p>
          <a:p>
            <a:r>
              <a:rPr lang="en-US" sz="2000" b="1" dirty="0" smtClean="0">
                <a:latin typeface="+mn-lt"/>
              </a:rPr>
              <a:t>{</a:t>
            </a:r>
          </a:p>
          <a:p>
            <a:r>
              <a:rPr lang="en-US" sz="2000" b="1" dirty="0" smtClean="0">
                <a:latin typeface="+mn-lt"/>
              </a:rPr>
              <a:t>    char </a:t>
            </a:r>
            <a:r>
              <a:rPr lang="en-US" sz="2000" b="1" dirty="0" err="1" smtClean="0">
                <a:latin typeface="+mn-lt"/>
              </a:rPr>
              <a:t>str</a:t>
            </a:r>
            <a:r>
              <a:rPr lang="en-US" sz="2000" b="1" dirty="0" smtClean="0">
                <a:latin typeface="+mn-lt"/>
              </a:rPr>
              <a:t>[80];</a:t>
            </a:r>
            <a:endParaRPr lang="en-US" sz="2000" b="1" dirty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    </a:t>
            </a:r>
            <a:r>
              <a:rPr lang="en-US" sz="2000" b="1" dirty="0" err="1" smtClean="0">
                <a:latin typeface="+mn-lt"/>
              </a:rPr>
              <a:t>int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=0,count=1;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    </a:t>
            </a:r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>
                <a:latin typeface="+mn-lt"/>
              </a:rPr>
              <a:t>&lt;&lt;"enter sentence \n";</a:t>
            </a:r>
          </a:p>
          <a:p>
            <a:r>
              <a:rPr lang="en-US" sz="2000" b="1" dirty="0" smtClean="0">
                <a:latin typeface="+mn-lt"/>
              </a:rPr>
              <a:t>    gets(</a:t>
            </a:r>
            <a:r>
              <a:rPr lang="en-US" sz="2000" b="1" dirty="0" err="1" smtClean="0">
                <a:latin typeface="+mn-lt"/>
              </a:rPr>
              <a:t>str</a:t>
            </a:r>
            <a:r>
              <a:rPr lang="en-US" sz="2000" b="1" dirty="0" smtClean="0">
                <a:latin typeface="+mn-lt"/>
              </a:rPr>
              <a:t>)</a:t>
            </a:r>
            <a:endParaRPr lang="en-US" sz="2000" b="1" dirty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    puts(</a:t>
            </a:r>
            <a:r>
              <a:rPr lang="en-US" sz="2000" b="1" dirty="0" err="1" smtClean="0">
                <a:latin typeface="+mn-lt"/>
              </a:rPr>
              <a:t>str</a:t>
            </a:r>
            <a:r>
              <a:rPr lang="en-US" sz="2000" b="1" dirty="0" smtClean="0">
                <a:latin typeface="+mn-lt"/>
              </a:rPr>
              <a:t>);</a:t>
            </a:r>
          </a:p>
          <a:p>
            <a:endParaRPr lang="en-US" sz="2000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while(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str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[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]!='\0')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{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        if ( ( 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str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[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] =='  ‘ ) &amp;&amp; ( 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str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[i+1]!='  ‘ ) 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                        count++;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++;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 }</a:t>
            </a:r>
          </a:p>
          <a:p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 smtClean="0">
                <a:latin typeface="+mn-lt"/>
              </a:rPr>
              <a:t>&lt;&lt;"\n no. of words = "&lt;&lt;count;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}</a:t>
            </a:r>
          </a:p>
          <a:p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endParaRPr lang="en-US" sz="20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2375" y="152400"/>
            <a:ext cx="7848600" cy="54999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</a:rPr>
              <a:t>Change all lower case letters </a:t>
            </a:r>
            <a:r>
              <a:rPr lang="en-US" sz="3200" b="1" i="1" dirty="0" smtClean="0">
                <a:solidFill>
                  <a:srgbClr val="002060"/>
                </a:solidFill>
              </a:rPr>
              <a:t>into uppercase </a:t>
            </a:r>
            <a:r>
              <a:rPr lang="en-US" sz="3200" b="1" i="1" dirty="0">
                <a:solidFill>
                  <a:srgbClr val="002060"/>
                </a:solidFill>
              </a:rPr>
              <a:t>in a sentence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189892" y="990600"/>
            <a:ext cx="71159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n-lt"/>
              </a:rPr>
              <a:t>void main()</a:t>
            </a:r>
          </a:p>
          <a:p>
            <a:r>
              <a:rPr lang="en-US" sz="2000" b="1" dirty="0" smtClean="0">
                <a:latin typeface="+mn-lt"/>
              </a:rPr>
              <a:t>{       </a:t>
            </a:r>
          </a:p>
          <a:p>
            <a:r>
              <a:rPr lang="en-US" sz="2000" b="1" dirty="0" smtClean="0">
                <a:latin typeface="+mn-lt"/>
              </a:rPr>
              <a:t>       char string[30];</a:t>
            </a:r>
          </a:p>
          <a:p>
            <a:r>
              <a:rPr lang="en-US" sz="2000" b="1" dirty="0" smtClean="0">
                <a:latin typeface="+mn-lt"/>
              </a:rPr>
              <a:t>        </a:t>
            </a:r>
            <a:r>
              <a:rPr lang="en-US" sz="2000" b="1" dirty="0" err="1" smtClean="0">
                <a:latin typeface="+mn-lt"/>
              </a:rPr>
              <a:t>int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i,len</a:t>
            </a:r>
            <a:r>
              <a:rPr lang="en-US" sz="2000" b="1" dirty="0" smtClean="0">
                <a:latin typeface="+mn-lt"/>
              </a:rPr>
              <a:t>=0;</a:t>
            </a:r>
          </a:p>
          <a:p>
            <a:r>
              <a:rPr lang="en-US" sz="2000" b="1" dirty="0" smtClean="0">
                <a:latin typeface="+mn-lt"/>
              </a:rPr>
              <a:t>       </a:t>
            </a:r>
          </a:p>
          <a:p>
            <a:r>
              <a:rPr lang="en-US" sz="2000" b="1" dirty="0" smtClean="0">
                <a:latin typeface="+mn-lt"/>
              </a:rPr>
              <a:t>       </a:t>
            </a:r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 smtClean="0">
                <a:latin typeface="+mn-lt"/>
              </a:rPr>
              <a:t>&lt;&lt;"\</a:t>
            </a:r>
            <a:r>
              <a:rPr lang="en-US" sz="2000" b="1" dirty="0" err="1" smtClean="0">
                <a:latin typeface="+mn-lt"/>
              </a:rPr>
              <a:t>nEnter</a:t>
            </a:r>
            <a:r>
              <a:rPr lang="en-US" sz="2000" b="1" dirty="0" smtClean="0">
                <a:latin typeface="+mn-lt"/>
              </a:rPr>
              <a:t> the string \n";</a:t>
            </a:r>
          </a:p>
          <a:p>
            <a:r>
              <a:rPr lang="en-US" sz="2000" b="1" dirty="0" smtClean="0">
                <a:latin typeface="+mn-lt"/>
              </a:rPr>
              <a:t>        gets(string);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        //find the length of string</a:t>
            </a:r>
          </a:p>
          <a:p>
            <a:r>
              <a:rPr lang="en-US" sz="2000" b="1" dirty="0" smtClean="0">
                <a:latin typeface="+mn-lt"/>
              </a:rPr>
              <a:t>        for(</a:t>
            </a:r>
            <a:r>
              <a:rPr lang="en-US" sz="2000" b="1" dirty="0" err="1" smtClean="0">
                <a:latin typeface="+mn-lt"/>
              </a:rPr>
              <a:t>i</a:t>
            </a:r>
            <a:r>
              <a:rPr lang="en-US" sz="2000" b="1" dirty="0" smtClean="0">
                <a:latin typeface="+mn-lt"/>
              </a:rPr>
              <a:t>=0;string[</a:t>
            </a:r>
            <a:r>
              <a:rPr lang="en-US" sz="2000" b="1" dirty="0" err="1" smtClean="0">
                <a:latin typeface="+mn-lt"/>
              </a:rPr>
              <a:t>i</a:t>
            </a:r>
            <a:r>
              <a:rPr lang="en-US" sz="2000" b="1" dirty="0" smtClean="0">
                <a:latin typeface="+mn-lt"/>
              </a:rPr>
              <a:t>]!='\0';i++)</a:t>
            </a:r>
          </a:p>
          <a:p>
            <a:r>
              <a:rPr lang="en-US" sz="2000" b="1" dirty="0" smtClean="0">
                <a:latin typeface="+mn-lt"/>
              </a:rPr>
              <a:t>               </a:t>
            </a:r>
            <a:r>
              <a:rPr lang="en-US" sz="2000" b="1" dirty="0" err="1" smtClean="0">
                <a:latin typeface="+mn-lt"/>
              </a:rPr>
              <a:t>len</a:t>
            </a:r>
            <a:r>
              <a:rPr lang="en-US" sz="2000" b="1" dirty="0" smtClean="0">
                <a:latin typeface="+mn-lt"/>
              </a:rPr>
              <a:t>++;</a:t>
            </a:r>
          </a:p>
          <a:p>
            <a:endParaRPr lang="en-US" sz="2000" b="1" dirty="0" smtClean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914400"/>
            <a:ext cx="5105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for(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=0;i&lt;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len;i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++)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{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     // 'a'=97, 'A'=65</a:t>
            </a:r>
            <a:endParaRPr lang="en-US" sz="2000" b="1" dirty="0" smtClean="0">
              <a:solidFill>
                <a:srgbClr val="C00000"/>
              </a:solidFill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if(string[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]&gt;='a' &amp;&amp; string[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]&lt;='z)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            string[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]=string[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]-32;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 else if(string[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]&gt;='A' &amp;&amp; string[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]&lt;='Z')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                string[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]+=32;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   else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   {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      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cout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&lt;&lt;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&lt;&lt;"is not an alphabet\n";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      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getch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();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      exit();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   }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}</a:t>
            </a:r>
          </a:p>
          <a:p>
            <a:endParaRPr lang="en-US" sz="2000" b="1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          puts(string);</a:t>
            </a:r>
            <a:endParaRPr lang="en-US" sz="2000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848600" cy="549992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002060"/>
                </a:solidFill>
              </a:rPr>
              <a:t>Check whether a string is </a:t>
            </a:r>
            <a:r>
              <a:rPr lang="en-US" sz="3200" b="1" i="1" dirty="0" smtClean="0">
                <a:solidFill>
                  <a:srgbClr val="002060"/>
                </a:solidFill>
              </a:rPr>
              <a:t>Palindrome </a:t>
            </a:r>
            <a:r>
              <a:rPr lang="en-US" sz="3200" b="1" i="1" dirty="0">
                <a:solidFill>
                  <a:srgbClr val="002060"/>
                </a:solidFill>
              </a:rPr>
              <a:t>or not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295400" y="990600"/>
            <a:ext cx="37338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+mn-lt"/>
              </a:rPr>
              <a:t>void main()</a:t>
            </a:r>
          </a:p>
          <a:p>
            <a:r>
              <a:rPr lang="en-US" sz="2000" b="1" dirty="0">
                <a:latin typeface="+mn-lt"/>
              </a:rPr>
              <a:t>{</a:t>
            </a:r>
          </a:p>
          <a:p>
            <a:r>
              <a:rPr lang="en-US" sz="2000" b="1" dirty="0" smtClean="0">
                <a:latin typeface="+mn-lt"/>
              </a:rPr>
              <a:t>   char </a:t>
            </a:r>
            <a:r>
              <a:rPr lang="en-US" sz="2000" b="1" dirty="0" err="1">
                <a:latin typeface="+mn-lt"/>
              </a:rPr>
              <a:t>str</a:t>
            </a:r>
            <a:r>
              <a:rPr lang="en-US" sz="2000" b="1" dirty="0">
                <a:latin typeface="+mn-lt"/>
              </a:rPr>
              <a:t>[30];</a:t>
            </a:r>
          </a:p>
          <a:p>
            <a:r>
              <a:rPr lang="en-US" sz="2000" b="1" dirty="0" smtClean="0">
                <a:latin typeface="+mn-lt"/>
              </a:rPr>
              <a:t>   </a:t>
            </a:r>
            <a:r>
              <a:rPr lang="en-US" sz="2000" b="1" dirty="0" err="1" smtClean="0">
                <a:latin typeface="+mn-lt"/>
              </a:rPr>
              <a:t>int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i,n,j,len</a:t>
            </a:r>
            <a:r>
              <a:rPr lang="en-US" sz="2000" b="1" dirty="0" smtClean="0">
                <a:latin typeface="+mn-lt"/>
              </a:rPr>
              <a:t>=0,flag=1</a:t>
            </a:r>
            <a:r>
              <a:rPr lang="en-US" sz="2000" b="1" dirty="0">
                <a:latin typeface="+mn-lt"/>
              </a:rPr>
              <a:t>;</a:t>
            </a:r>
          </a:p>
          <a:p>
            <a:r>
              <a:rPr lang="en-US" sz="2000" b="1" dirty="0" smtClean="0">
                <a:latin typeface="+mn-lt"/>
              </a:rPr>
              <a:t>   </a:t>
            </a:r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>
                <a:latin typeface="+mn-lt"/>
              </a:rPr>
              <a:t>&lt;&lt;"\</a:t>
            </a:r>
            <a:r>
              <a:rPr lang="en-US" sz="2000" b="1" dirty="0" err="1">
                <a:latin typeface="+mn-lt"/>
              </a:rPr>
              <a:t>nEnter</a:t>
            </a:r>
            <a:r>
              <a:rPr lang="en-US" sz="2000" b="1" dirty="0">
                <a:latin typeface="+mn-lt"/>
              </a:rPr>
              <a:t> the string:";</a:t>
            </a:r>
          </a:p>
          <a:p>
            <a:r>
              <a:rPr lang="en-US" sz="2000" b="1" dirty="0" smtClean="0">
                <a:latin typeface="+mn-lt"/>
              </a:rPr>
              <a:t>   gets(</a:t>
            </a:r>
            <a:r>
              <a:rPr lang="en-US" sz="2000" b="1" dirty="0" err="1" smtClean="0">
                <a:latin typeface="+mn-lt"/>
              </a:rPr>
              <a:t>str</a:t>
            </a:r>
            <a:r>
              <a:rPr lang="en-US" sz="2000" b="1" dirty="0" smtClean="0">
                <a:latin typeface="+mn-lt"/>
              </a:rPr>
              <a:t>);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//find the string length</a:t>
            </a:r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for(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=0;str[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]!='\0';i</a:t>
            </a:r>
            <a:r>
              <a:rPr lang="en-US" sz="2000" b="1" dirty="0" smtClean="0">
                <a:latin typeface="+mn-lt"/>
              </a:rPr>
              <a:t>++)</a:t>
            </a:r>
          </a:p>
          <a:p>
            <a:r>
              <a:rPr lang="en-US" sz="2000" b="1" dirty="0" smtClean="0">
                <a:latin typeface="+mn-lt"/>
              </a:rPr>
              <a:t>           </a:t>
            </a:r>
            <a:r>
              <a:rPr lang="en-US" sz="2000" b="1" dirty="0" err="1" smtClean="0">
                <a:latin typeface="+mn-lt"/>
              </a:rPr>
              <a:t>len</a:t>
            </a:r>
            <a:r>
              <a:rPr lang="en-US" sz="2000" b="1" dirty="0" smtClean="0">
                <a:latin typeface="+mn-lt"/>
              </a:rPr>
              <a:t>++;	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len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/2;i++)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 if(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str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[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]!=</a:t>
            </a:r>
            <a:r>
              <a:rPr lang="en-US" sz="2000" b="1" dirty="0" err="1" smtClean="0">
                <a:solidFill>
                  <a:srgbClr val="002060"/>
                </a:solidFill>
                <a:latin typeface="+mn-lt"/>
              </a:rPr>
              <a:t>str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[len-i-1])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{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        flag=0;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          break;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  }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}</a:t>
            </a:r>
          </a:p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29200" y="1143000"/>
            <a:ext cx="5181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latin typeface="+mj-lt"/>
              </a:rPr>
              <a:t>if(flag</a:t>
            </a:r>
            <a:r>
              <a:rPr lang="en-US" sz="2000" b="1" dirty="0">
                <a:latin typeface="+mj-lt"/>
              </a:rPr>
              <a:t>==1)    </a:t>
            </a:r>
          </a:p>
          <a:p>
            <a:r>
              <a:rPr lang="en-US" sz="2000" b="1" dirty="0">
                <a:latin typeface="+mj-lt"/>
              </a:rPr>
              <a:t>    </a:t>
            </a:r>
            <a:r>
              <a:rPr lang="en-US" sz="2000" b="1" dirty="0" err="1">
                <a:latin typeface="+mj-lt"/>
              </a:rPr>
              <a:t>cout</a:t>
            </a:r>
            <a:r>
              <a:rPr lang="en-US" sz="2000" b="1" dirty="0">
                <a:latin typeface="+mj-lt"/>
              </a:rPr>
              <a:t>&lt;&lt;"\</a:t>
            </a:r>
            <a:r>
              <a:rPr lang="en-US" sz="2000" b="1" dirty="0" err="1" smtClean="0">
                <a:latin typeface="+mj-lt"/>
              </a:rPr>
              <a:t>nIts</a:t>
            </a:r>
            <a:r>
              <a:rPr lang="en-US" sz="2000" b="1" dirty="0" smtClean="0">
                <a:latin typeface="+mj-lt"/>
              </a:rPr>
              <a:t> a  Palindrome</a:t>
            </a:r>
            <a:r>
              <a:rPr lang="en-US" sz="2000" b="1" dirty="0">
                <a:latin typeface="+mj-lt"/>
              </a:rPr>
              <a:t>";</a:t>
            </a:r>
          </a:p>
          <a:p>
            <a:r>
              <a:rPr lang="en-US" sz="2000" b="1" dirty="0">
                <a:latin typeface="+mj-lt"/>
              </a:rPr>
              <a:t>else     </a:t>
            </a:r>
          </a:p>
          <a:p>
            <a:r>
              <a:rPr lang="en-US" sz="2000" b="1" dirty="0">
                <a:latin typeface="+mj-lt"/>
              </a:rPr>
              <a:t>    </a:t>
            </a:r>
            <a:r>
              <a:rPr lang="en-US" sz="2000" b="1" dirty="0" err="1">
                <a:latin typeface="+mj-lt"/>
              </a:rPr>
              <a:t>cout</a:t>
            </a:r>
            <a:r>
              <a:rPr lang="en-US" sz="2000" b="1" dirty="0">
                <a:latin typeface="+mj-lt"/>
              </a:rPr>
              <a:t>&lt;&lt;"\</a:t>
            </a:r>
            <a:r>
              <a:rPr lang="en-US" sz="2000" b="1" dirty="0" err="1" smtClean="0">
                <a:latin typeface="+mj-lt"/>
              </a:rPr>
              <a:t>nNot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a Palindrome";</a:t>
            </a:r>
          </a:p>
          <a:p>
            <a:r>
              <a:rPr lang="en-US" sz="2000" b="1" dirty="0">
                <a:latin typeface="+mj-lt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53000" y="9906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791200"/>
          </a:xfrm>
        </p:spPr>
        <p:txBody>
          <a:bodyPr/>
          <a:lstStyle/>
          <a:p>
            <a:r>
              <a:rPr lang="en-US" sz="2000" dirty="0" smtClean="0"/>
              <a:t>In the string numbers are stored in character format. So if we deduct character '0' from each element we will get the decimal value: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Character      Decimal Value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0000CC"/>
                </a:solidFill>
              </a:rPr>
              <a:t>0		48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1		49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2		50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3		51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4		52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5		53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6		54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7		55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8		56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9		57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924801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To convert a given string representing a number to an integer.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114800" y="3505200"/>
            <a:ext cx="4800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character ‘6’ – ‘0’ = 54 – 48 = 6 ( decimal 6 ) 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924801" cy="68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To convert a given string representing a number to an integer.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      char num[100];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dec</a:t>
            </a:r>
            <a:r>
              <a:rPr lang="en-US" sz="2000" b="1" dirty="0" smtClean="0"/>
              <a:t> = 0,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len</a:t>
            </a:r>
            <a:r>
              <a:rPr lang="en-US" sz="2000" b="1" dirty="0" smtClean="0"/>
              <a:t>=0;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/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&lt;&lt;"Enter a number: \n";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	gets(num);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/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	//find the string length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      for(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=0;num[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]!='\0';i++)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           </a:t>
            </a:r>
            <a:r>
              <a:rPr lang="en-US" sz="2000" b="1" dirty="0" err="1" smtClean="0"/>
              <a:t>len</a:t>
            </a:r>
            <a:r>
              <a:rPr lang="en-US" sz="2000" b="1" dirty="0" smtClean="0"/>
              <a:t>++;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00CC"/>
                </a:solidFill>
              </a:rPr>
              <a:t>for(</a:t>
            </a:r>
            <a:r>
              <a:rPr lang="en-US" sz="2000" b="1" dirty="0" err="1" smtClean="0">
                <a:solidFill>
                  <a:srgbClr val="0000CC"/>
                </a:solidFill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</a:rPr>
              <a:t>=0; </a:t>
            </a:r>
            <a:r>
              <a:rPr lang="en-US" sz="2000" b="1" dirty="0" err="1" smtClean="0">
                <a:solidFill>
                  <a:srgbClr val="0000CC"/>
                </a:solidFill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</a:rPr>
              <a:t>&lt;</a:t>
            </a:r>
            <a:r>
              <a:rPr lang="en-US" sz="2000" b="1" dirty="0" err="1" smtClean="0">
                <a:solidFill>
                  <a:srgbClr val="0000CC"/>
                </a:solidFill>
              </a:rPr>
              <a:t>len</a:t>
            </a:r>
            <a:r>
              <a:rPr lang="en-US" sz="2000" b="1" dirty="0" smtClean="0">
                <a:solidFill>
                  <a:srgbClr val="0000CC"/>
                </a:solidFill>
              </a:rPr>
              <a:t>; </a:t>
            </a:r>
            <a:r>
              <a:rPr lang="en-US" sz="2000" b="1" dirty="0" err="1" smtClean="0">
                <a:solidFill>
                  <a:srgbClr val="0000CC"/>
                </a:solidFill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		</a:t>
            </a:r>
            <a:r>
              <a:rPr lang="en-US" sz="2000" b="1" dirty="0" err="1" smtClean="0">
                <a:solidFill>
                  <a:srgbClr val="0000CC"/>
                </a:solidFill>
              </a:rPr>
              <a:t>dec</a:t>
            </a:r>
            <a:r>
              <a:rPr lang="en-US" sz="2000" b="1" dirty="0" smtClean="0">
                <a:solidFill>
                  <a:srgbClr val="0000CC"/>
                </a:solidFill>
              </a:rPr>
              <a:t> = </a:t>
            </a:r>
            <a:r>
              <a:rPr lang="en-US" sz="2000" b="1" dirty="0" err="1" smtClean="0">
                <a:solidFill>
                  <a:srgbClr val="0000CC"/>
                </a:solidFill>
              </a:rPr>
              <a:t>dec</a:t>
            </a:r>
            <a:r>
              <a:rPr lang="en-US" sz="2000" b="1" dirty="0" smtClean="0">
                <a:solidFill>
                  <a:srgbClr val="0000CC"/>
                </a:solidFill>
              </a:rPr>
              <a:t> * 10 + ( num[</a:t>
            </a:r>
            <a:r>
              <a:rPr lang="en-US" sz="2000" b="1" dirty="0" err="1" smtClean="0">
                <a:solidFill>
                  <a:srgbClr val="0000CC"/>
                </a:solidFill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</a:rPr>
              <a:t>] - '0' 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 "The number + 1 is:" &lt;&lt;dec+1 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Finding Substring in Main String</a:t>
            </a:r>
          </a:p>
        </p:txBody>
      </p:sp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2819400" y="1752600"/>
            <a:ext cx="3467100" cy="830263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Main string: </a:t>
            </a:r>
            <a:r>
              <a:rPr lang="en-US" b="1" dirty="0">
                <a:solidFill>
                  <a:srgbClr val="800000"/>
                </a:solidFill>
                <a:latin typeface="Tempus Sans ITC" pitchFamily="82" charset="0"/>
              </a:rPr>
              <a:t>cc </a:t>
            </a:r>
            <a:r>
              <a:rPr lang="en-US" b="1" dirty="0" err="1">
                <a:solidFill>
                  <a:srgbClr val="800000"/>
                </a:solidFill>
                <a:latin typeface="Tempus Sans ITC" pitchFamily="82" charset="0"/>
              </a:rPr>
              <a:t>aa</a:t>
            </a:r>
            <a:r>
              <a:rPr lang="en-US" b="1" dirty="0">
                <a:solidFill>
                  <a:srgbClr val="800000"/>
                </a:solidFill>
                <a:latin typeface="Tempus Sans ITC" pitchFamily="82" charset="0"/>
              </a:rPr>
              <a:t> bb </a:t>
            </a:r>
            <a:r>
              <a:rPr lang="en-US" b="1" dirty="0" err="1">
                <a:solidFill>
                  <a:srgbClr val="800000"/>
                </a:solidFill>
                <a:latin typeface="Tempus Sans ITC" pitchFamily="82" charset="0"/>
              </a:rPr>
              <a:t>aa</a:t>
            </a:r>
            <a:r>
              <a:rPr lang="en-US" b="1" dirty="0">
                <a:solidFill>
                  <a:srgbClr val="800000"/>
                </a:solidFill>
                <a:latin typeface="Tempus Sans ITC" pitchFamily="82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Tempus Sans ITC" pitchFamily="82" charset="0"/>
              </a:rPr>
              <a:t>aa</a:t>
            </a:r>
            <a:endParaRPr lang="en-US" b="1" dirty="0">
              <a:solidFill>
                <a:srgbClr val="800000"/>
              </a:solidFill>
              <a:latin typeface="Tempus Sans ITC" pitchFamily="8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Sub-String : </a:t>
            </a:r>
            <a:r>
              <a:rPr lang="en-US" b="1" dirty="0" err="1">
                <a:solidFill>
                  <a:srgbClr val="800000"/>
                </a:solidFill>
                <a:latin typeface="Tempus Sans ITC" pitchFamily="82" charset="0"/>
              </a:rPr>
              <a:t>aa</a:t>
            </a:r>
            <a:endParaRPr lang="en-US" b="1" dirty="0">
              <a:solidFill>
                <a:srgbClr val="800000"/>
              </a:solidFill>
              <a:latin typeface="Tempus Sans ITC" pitchFamily="82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981200" y="4114800"/>
            <a:ext cx="5181600" cy="1015663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Enter main 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string</a:t>
            </a:r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:- </a:t>
            </a:r>
            <a:r>
              <a:rPr lang="en-US" sz="2000" b="1" dirty="0">
                <a:solidFill>
                  <a:srgbClr val="800000"/>
                </a:solidFill>
                <a:latin typeface="Tempus Sans ITC" pitchFamily="82" charset="0"/>
              </a:rPr>
              <a:t>cc </a:t>
            </a:r>
            <a:r>
              <a:rPr lang="en-US" sz="2000" b="1" dirty="0" err="1">
                <a:solidFill>
                  <a:srgbClr val="800000"/>
                </a:solidFill>
                <a:latin typeface="Tempus Sans ITC" pitchFamily="82" charset="0"/>
              </a:rPr>
              <a:t>aa</a:t>
            </a:r>
            <a:r>
              <a:rPr lang="en-US" sz="2000" b="1" dirty="0">
                <a:solidFill>
                  <a:srgbClr val="800000"/>
                </a:solidFill>
                <a:latin typeface="Tempus Sans ITC" pitchFamily="82" charset="0"/>
              </a:rPr>
              <a:t> bb </a:t>
            </a:r>
            <a:r>
              <a:rPr lang="en-US" sz="2000" b="1" dirty="0" err="1">
                <a:solidFill>
                  <a:srgbClr val="800000"/>
                </a:solidFill>
                <a:latin typeface="Tempus Sans ITC" pitchFamily="82" charset="0"/>
              </a:rPr>
              <a:t>aa</a:t>
            </a:r>
            <a:r>
              <a:rPr lang="en-US" sz="2000" b="1" dirty="0">
                <a:solidFill>
                  <a:srgbClr val="800000"/>
                </a:solidFill>
                <a:latin typeface="Tempus Sans ITC" pitchFamily="82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empus Sans ITC" pitchFamily="82" charset="0"/>
              </a:rPr>
              <a:t>aa</a:t>
            </a:r>
            <a:endParaRPr lang="en-US" sz="2000" b="1" dirty="0">
              <a:solidFill>
                <a:srgbClr val="800000"/>
              </a:solidFill>
              <a:latin typeface="Tempus Sans ITC" pitchFamily="82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Enter sub-string 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: </a:t>
            </a:r>
            <a:r>
              <a:rPr lang="en-US" sz="2000" b="1" dirty="0" err="1" smtClean="0">
                <a:solidFill>
                  <a:srgbClr val="800000"/>
                </a:solidFill>
                <a:latin typeface="Tempus Sans ITC" pitchFamily="82" charset="0"/>
              </a:rPr>
              <a:t>aa</a:t>
            </a:r>
            <a:endParaRPr lang="en-US" sz="2000" b="1" dirty="0" smtClean="0">
              <a:solidFill>
                <a:srgbClr val="800000"/>
              </a:solidFill>
              <a:latin typeface="Tempus Sans ITC" pitchFamily="82" charset="0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latin typeface="Tempus Sans ITC" pitchFamily="82" charset="0"/>
              </a:rPr>
              <a:t>Substring is present </a:t>
            </a:r>
            <a:r>
              <a:rPr lang="en-US" sz="2000" b="1" dirty="0" smtClean="0">
                <a:solidFill>
                  <a:srgbClr val="0000CC"/>
                </a:solidFill>
                <a:latin typeface="Tempus Sans ITC" pitchFamily="82" charset="0"/>
              </a:rPr>
              <a:t>3</a:t>
            </a:r>
            <a:r>
              <a:rPr lang="en-US" sz="2000" b="1" dirty="0" smtClean="0">
                <a:solidFill>
                  <a:srgbClr val="800000"/>
                </a:solidFill>
                <a:latin typeface="Tempus Sans ITC" pitchFamily="82" charset="0"/>
              </a:rPr>
              <a:t> times at positions </a:t>
            </a:r>
            <a:r>
              <a:rPr lang="en-US" sz="2000" b="1" dirty="0" smtClean="0">
                <a:solidFill>
                  <a:srgbClr val="0000CC"/>
                </a:solidFill>
                <a:latin typeface="Tempus Sans ITC" pitchFamily="82" charset="0"/>
              </a:rPr>
              <a:t>4 10 13</a:t>
            </a:r>
            <a:endParaRPr lang="en-US" sz="2000" b="1" dirty="0">
              <a:solidFill>
                <a:srgbClr val="0000CC"/>
              </a:solidFill>
              <a:latin typeface="Tempus Sans ITC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16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Finding Substring in Main String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17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990600"/>
            <a:ext cx="7391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+mn-lt"/>
              </a:rPr>
              <a:t>int</a:t>
            </a:r>
            <a:r>
              <a:rPr lang="en-US" sz="2000" b="1" dirty="0" smtClean="0">
                <a:latin typeface="+mn-lt"/>
              </a:rPr>
              <a:t> main()</a:t>
            </a:r>
          </a:p>
          <a:p>
            <a:r>
              <a:rPr lang="en-US" sz="2000" b="1" dirty="0" smtClean="0">
                <a:latin typeface="+mn-lt"/>
              </a:rPr>
              <a:t> {</a:t>
            </a:r>
          </a:p>
          <a:p>
            <a:r>
              <a:rPr lang="en-US" sz="2000" b="1" dirty="0" smtClean="0">
                <a:latin typeface="+mn-lt"/>
              </a:rPr>
              <a:t>   char str1[80],str2[80];</a:t>
            </a:r>
          </a:p>
          <a:p>
            <a:r>
              <a:rPr lang="en-US" sz="2000" b="1" dirty="0" smtClean="0">
                <a:latin typeface="+mn-lt"/>
              </a:rPr>
              <a:t>   </a:t>
            </a:r>
            <a:r>
              <a:rPr lang="en-US" sz="2000" b="1" dirty="0" err="1" smtClean="0">
                <a:latin typeface="+mn-lt"/>
              </a:rPr>
              <a:t>int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i,j,len</a:t>
            </a:r>
            <a:r>
              <a:rPr lang="en-US" sz="2000" b="1" dirty="0" smtClean="0">
                <a:latin typeface="+mn-lt"/>
              </a:rPr>
              <a:t>=0</a:t>
            </a:r>
            <a:r>
              <a:rPr lang="en-US" sz="2000" b="1" dirty="0" smtClean="0">
                <a:latin typeface="+mn-lt"/>
              </a:rPr>
              <a:t>;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   </a:t>
            </a:r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 smtClean="0">
                <a:latin typeface="+mn-lt"/>
              </a:rPr>
              <a:t>&lt;&lt;"Enter </a:t>
            </a:r>
            <a:r>
              <a:rPr lang="en-US" sz="2000" b="1" dirty="0" smtClean="0">
                <a:latin typeface="+mn-lt"/>
              </a:rPr>
              <a:t>the main </a:t>
            </a:r>
            <a:r>
              <a:rPr lang="en-US" sz="2000" b="1" dirty="0" smtClean="0">
                <a:latin typeface="+mn-lt"/>
              </a:rPr>
              <a:t>string :\n";</a:t>
            </a:r>
          </a:p>
          <a:p>
            <a:r>
              <a:rPr lang="en-US" sz="2000" b="1" dirty="0" smtClean="0">
                <a:latin typeface="+mn-lt"/>
              </a:rPr>
              <a:t>  gets(str1);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  </a:t>
            </a:r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 smtClean="0">
                <a:latin typeface="+mn-lt"/>
              </a:rPr>
              <a:t>&lt;&lt;"Enter </a:t>
            </a:r>
            <a:r>
              <a:rPr lang="en-US" sz="2000" b="1" dirty="0" smtClean="0">
                <a:latin typeface="+mn-lt"/>
              </a:rPr>
              <a:t>sub </a:t>
            </a:r>
            <a:r>
              <a:rPr lang="en-US" sz="2000" b="1" dirty="0" smtClean="0">
                <a:latin typeface="+mn-lt"/>
              </a:rPr>
              <a:t>string :\n";</a:t>
            </a:r>
          </a:p>
          <a:p>
            <a:r>
              <a:rPr lang="en-US" sz="2000" b="1" dirty="0" smtClean="0">
                <a:latin typeface="+mn-lt"/>
              </a:rPr>
              <a:t>   gets(str2</a:t>
            </a:r>
            <a:r>
              <a:rPr lang="en-US" sz="2000" b="1" dirty="0" smtClean="0">
                <a:latin typeface="+mn-lt"/>
              </a:rPr>
              <a:t>);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//finding length of substring</a:t>
            </a:r>
            <a:endParaRPr lang="en-US" sz="2000" b="1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    for(</a:t>
            </a:r>
            <a:r>
              <a:rPr lang="en-US" sz="2000" b="1" dirty="0" err="1" smtClean="0">
                <a:latin typeface="+mn-lt"/>
              </a:rPr>
              <a:t>i</a:t>
            </a:r>
            <a:r>
              <a:rPr lang="en-US" sz="2000" b="1" dirty="0" smtClean="0">
                <a:latin typeface="+mn-lt"/>
              </a:rPr>
              <a:t>=0;str2[</a:t>
            </a:r>
            <a:r>
              <a:rPr lang="en-US" sz="2000" b="1" dirty="0" err="1" smtClean="0">
                <a:latin typeface="+mn-lt"/>
              </a:rPr>
              <a:t>i</a:t>
            </a:r>
            <a:r>
              <a:rPr lang="en-US" sz="2000" b="1" dirty="0" smtClean="0">
                <a:latin typeface="+mn-lt"/>
              </a:rPr>
              <a:t>]!='\0'; </a:t>
            </a:r>
            <a:r>
              <a:rPr lang="en-US" sz="2000" b="1" dirty="0" err="1" smtClean="0">
                <a:latin typeface="+mn-lt"/>
              </a:rPr>
              <a:t>i</a:t>
            </a:r>
            <a:r>
              <a:rPr lang="en-US" sz="2000" b="1" dirty="0" smtClean="0">
                <a:latin typeface="+mn-lt"/>
              </a:rPr>
              <a:t>++)</a:t>
            </a:r>
          </a:p>
          <a:p>
            <a:r>
              <a:rPr lang="en-US" sz="2000" b="1" dirty="0" smtClean="0">
                <a:latin typeface="+mn-lt"/>
              </a:rPr>
              <a:t>       </a:t>
            </a:r>
            <a:r>
              <a:rPr lang="en-US" sz="2000" b="1" dirty="0" smtClean="0">
                <a:latin typeface="+mn-lt"/>
              </a:rPr>
              <a:t>       </a:t>
            </a:r>
            <a:r>
              <a:rPr lang="en-US" sz="2000" b="1" dirty="0" err="1" smtClean="0">
                <a:latin typeface="+mn-lt"/>
              </a:rPr>
              <a:t>len</a:t>
            </a:r>
            <a:r>
              <a:rPr lang="en-US" sz="2000" b="1" dirty="0" smtClean="0">
                <a:latin typeface="+mn-lt"/>
              </a:rPr>
              <a:t>++;</a:t>
            </a:r>
          </a:p>
          <a:p>
            <a:r>
              <a:rPr lang="en-US" sz="2000" dirty="0" smtClean="0">
                <a:latin typeface="+mn-lt"/>
              </a:rPr>
              <a:t>   </a:t>
            </a:r>
            <a:endParaRPr lang="en-US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Finding Substring in Main String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18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990600"/>
            <a:ext cx="7391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</a:rPr>
              <a:t>   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for(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=0,j=0;    </a:t>
            </a:r>
            <a:r>
              <a:rPr lang="en-US" sz="2000" b="1" dirty="0" smtClean="0">
                <a:solidFill>
                  <a:srgbClr val="800000"/>
                </a:solidFill>
                <a:latin typeface="+mn-lt"/>
              </a:rPr>
              <a:t>str1[</a:t>
            </a:r>
            <a:r>
              <a:rPr lang="en-US" sz="2000" b="1" dirty="0" err="1" smtClean="0">
                <a:solidFill>
                  <a:srgbClr val="800000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800000"/>
                </a:solidFill>
                <a:latin typeface="+mn-lt"/>
              </a:rPr>
              <a:t>]!='\</a:t>
            </a:r>
            <a:r>
              <a:rPr lang="en-US" sz="2000" b="1" dirty="0" smtClean="0">
                <a:solidFill>
                  <a:srgbClr val="800000"/>
                </a:solidFill>
                <a:latin typeface="+mn-lt"/>
              </a:rPr>
              <a:t>0‘ &amp;&amp;  str2[j</a:t>
            </a:r>
            <a:r>
              <a:rPr lang="en-US" sz="2000" b="1" dirty="0" smtClean="0">
                <a:solidFill>
                  <a:srgbClr val="800000"/>
                </a:solidFill>
                <a:latin typeface="+mn-lt"/>
              </a:rPr>
              <a:t>]!='\0</a:t>
            </a:r>
            <a:r>
              <a:rPr lang="en-US" sz="2000" b="1" dirty="0" smtClean="0">
                <a:solidFill>
                  <a:srgbClr val="800000"/>
                </a:solidFill>
                <a:latin typeface="+mn-lt"/>
              </a:rPr>
              <a:t>'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;        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++)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	if(str1[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]==str2[j])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++;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	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else</a:t>
            </a:r>
            <a:endParaRPr lang="en-US" sz="2000" b="1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j=0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if(j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==</a:t>
            </a:r>
            <a:r>
              <a:rPr lang="en-US" sz="2000" b="1" dirty="0" err="1" smtClean="0">
                <a:solidFill>
                  <a:srgbClr val="0000CC"/>
                </a:solidFill>
                <a:latin typeface="+mn-lt"/>
              </a:rPr>
              <a:t>len</a:t>
            </a:r>
            <a:r>
              <a:rPr lang="en-US" sz="2000" b="1" dirty="0" smtClean="0">
                <a:solidFill>
                  <a:srgbClr val="0000CC"/>
                </a:solidFill>
                <a:latin typeface="+mn-lt"/>
              </a:rPr>
              <a:t>)</a:t>
            </a:r>
          </a:p>
          <a:p>
            <a:r>
              <a:rPr lang="en-US" sz="2000" dirty="0" smtClean="0">
                <a:latin typeface="+mn-lt"/>
              </a:rPr>
              <a:t>	</a:t>
            </a:r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 smtClean="0">
                <a:latin typeface="+mn-lt"/>
              </a:rPr>
              <a:t>&lt;&lt;"Substring\t"&lt;&lt;str2&lt;&lt; "\</a:t>
            </a:r>
            <a:r>
              <a:rPr lang="en-US" sz="2000" b="1" dirty="0" err="1" smtClean="0">
                <a:latin typeface="+mn-lt"/>
              </a:rPr>
              <a:t>tfound</a:t>
            </a:r>
            <a:r>
              <a:rPr lang="en-US" sz="2000" b="1" dirty="0" smtClean="0">
                <a:latin typeface="+mn-lt"/>
              </a:rPr>
              <a:t> at position "&lt;&lt;i-j+1;</a:t>
            </a:r>
          </a:p>
          <a:p>
            <a:r>
              <a:rPr lang="en-US" sz="2000" b="1" dirty="0" smtClean="0">
                <a:latin typeface="+mn-lt"/>
              </a:rPr>
              <a:t>e</a:t>
            </a:r>
            <a:r>
              <a:rPr lang="en-US" sz="2000" b="1" dirty="0" smtClean="0">
                <a:latin typeface="+mn-lt"/>
              </a:rPr>
              <a:t>lse</a:t>
            </a:r>
          </a:p>
          <a:p>
            <a:r>
              <a:rPr lang="en-US" sz="2000" b="1" dirty="0" smtClean="0">
                <a:latin typeface="+mn-lt"/>
              </a:rPr>
              <a:t>	</a:t>
            </a:r>
            <a:r>
              <a:rPr lang="en-US" sz="2000" b="1" dirty="0" err="1" smtClean="0">
                <a:latin typeface="+mn-lt"/>
              </a:rPr>
              <a:t>cout</a:t>
            </a:r>
            <a:r>
              <a:rPr lang="en-US" sz="2000" b="1" dirty="0" smtClean="0">
                <a:latin typeface="+mn-lt"/>
              </a:rPr>
              <a:t>&lt;&lt;"Substring not found</a:t>
            </a:r>
            <a:r>
              <a:rPr lang="en-US" sz="2000" b="1" dirty="0" smtClean="0">
                <a:latin typeface="+mn-lt"/>
              </a:rPr>
              <a:t>";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}</a:t>
            </a: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14400"/>
            <a:ext cx="7924800" cy="521176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400" b="1" i="1" u="sng" dirty="0" smtClean="0">
                <a:solidFill>
                  <a:srgbClr val="800000"/>
                </a:solidFill>
              </a:rPr>
              <a:t>Definition: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A string is an array of characters.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Any group of characters (except double quote sign) defined between double quotation marks is a string.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400" b="1" i="1" u="sng" dirty="0" smtClean="0">
                <a:solidFill>
                  <a:srgbClr val="800000"/>
                </a:solidFill>
              </a:rPr>
              <a:t>The common operations performed on strings are: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Reading and writing strings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Combining strings together (concatenation)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Comparing strings to another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Extracting a portion of a string ..etc.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spc="800" dirty="0" smtClean="0">
                <a:solidFill>
                  <a:srgbClr val="002060"/>
                </a:solidFill>
              </a:rPr>
              <a:t>Strings</a:t>
            </a:r>
            <a:r>
              <a:rPr lang="en-US" spc="800" dirty="0" smtClean="0"/>
              <a:t> </a:t>
            </a:r>
            <a:endParaRPr lang="en-US" spc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dirty="0" smtClean="0">
              <a:solidFill>
                <a:srgbClr val="800000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800" b="1" dirty="0" smtClean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char </a:t>
            </a:r>
            <a:r>
              <a:rPr lang="en-US" sz="2800" b="1" dirty="0" err="1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string_name</a:t>
            </a:r>
            <a:r>
              <a:rPr lang="en-US" sz="2800" b="1" dirty="0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[</a:t>
            </a:r>
            <a:r>
              <a:rPr lang="en-US" sz="28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size</a:t>
            </a:r>
            <a:r>
              <a:rPr lang="en-US" sz="2800" b="1" dirty="0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];</a:t>
            </a:r>
          </a:p>
          <a:p>
            <a:pPr algn="just" eaLnBrk="1" hangingPunct="1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</a:t>
            </a:r>
            <a:endParaRPr lang="en-US" sz="2000" dirty="0" smtClean="0"/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200" dirty="0" smtClean="0"/>
              <a:t>The ‘size’ determines the number of characters in the string.</a:t>
            </a:r>
          </a:p>
          <a:p>
            <a:pPr algn="just" eaLnBrk="1" hangingPunct="1">
              <a:buFontTx/>
              <a:buNone/>
            </a:pPr>
            <a:endParaRPr lang="en-US" sz="1400" dirty="0" smtClean="0">
              <a:solidFill>
                <a:schemeClr val="tx2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For example, consider the following array: </a:t>
            </a:r>
          </a:p>
          <a:p>
            <a:pPr algn="just" eaLnBrk="1" hangingPunct="1">
              <a:buFontTx/>
              <a:buNone/>
            </a:pPr>
            <a:r>
              <a:rPr lang="en-US" sz="2400" b="1" dirty="0" smtClean="0"/>
              <a:t>			</a:t>
            </a:r>
            <a:r>
              <a:rPr lang="en-US" sz="2400" b="1" dirty="0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char </a:t>
            </a:r>
            <a:r>
              <a:rPr lang="en-US" sz="2400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name [20]</a:t>
            </a:r>
            <a:r>
              <a:rPr lang="en-US" sz="2400" b="1" dirty="0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;  </a:t>
            </a:r>
          </a:p>
          <a:p>
            <a:pPr algn="just" eaLnBrk="1" hangingPunct="1">
              <a:buFontTx/>
              <a:buNone/>
            </a:pPr>
            <a:r>
              <a:rPr lang="en-US" sz="2400" dirty="0" smtClean="0"/>
              <a:t>	It </a:t>
            </a:r>
            <a:r>
              <a:rPr lang="en-US" sz="2400" dirty="0" smtClean="0">
                <a:solidFill>
                  <a:srgbClr val="002060"/>
                </a:solidFill>
              </a:rPr>
              <a:t>is an array that can store up to </a:t>
            </a:r>
            <a:r>
              <a:rPr lang="en-US" sz="2400" b="1" dirty="0" smtClean="0">
                <a:solidFill>
                  <a:srgbClr val="002060"/>
                </a:solidFill>
              </a:rPr>
              <a:t>19 elements </a:t>
            </a:r>
            <a:r>
              <a:rPr lang="en-US" sz="2400" dirty="0" smtClean="0">
                <a:solidFill>
                  <a:srgbClr val="002060"/>
                </a:solidFill>
              </a:rPr>
              <a:t>of type </a:t>
            </a:r>
            <a:r>
              <a:rPr lang="en-US" sz="2400" b="1" dirty="0" smtClean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char </a:t>
            </a:r>
            <a:r>
              <a:rPr lang="en-US" sz="2400" dirty="0" smtClean="0">
                <a:cs typeface="Andalus" pitchFamily="18" charset="-78"/>
              </a:rPr>
              <a:t>and a</a:t>
            </a:r>
            <a:r>
              <a:rPr lang="en-US" sz="2400" b="1" dirty="0" smtClean="0">
                <a:cs typeface="Andalus" pitchFamily="18" charset="-78"/>
              </a:rPr>
              <a:t> null character ‘\0’ </a:t>
            </a:r>
            <a:r>
              <a:rPr lang="en-US" sz="2400" b="1" dirty="0" smtClean="0">
                <a:solidFill>
                  <a:srgbClr val="0000CC"/>
                </a:solidFill>
                <a:latin typeface="Andalus" pitchFamily="18" charset="-78"/>
                <a:cs typeface="Andalus" pitchFamily="18" charset="-78"/>
              </a:rPr>
              <a:t>. </a:t>
            </a:r>
          </a:p>
          <a:p>
            <a:pPr algn="just" eaLnBrk="1" hangingPunct="1">
              <a:buFontTx/>
              <a:buNone/>
            </a:pPr>
            <a:endParaRPr lang="en-US" sz="500" dirty="0"/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It can be represented as: </a:t>
            </a:r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Declaration and initialization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286375"/>
            <a:ext cx="70104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The character sequences </a:t>
            </a: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chemeClr val="accent2"/>
                </a:solidFill>
              </a:rPr>
              <a:t>Hello</a:t>
            </a:r>
            <a:r>
              <a:rPr lang="en-US" sz="2400" dirty="0" smtClean="0"/>
              <a:t>" </a:t>
            </a:r>
            <a:r>
              <a:rPr lang="en-US" sz="2400" dirty="0" smtClean="0">
                <a:solidFill>
                  <a:srgbClr val="002060"/>
                </a:solidFill>
              </a:rPr>
              <a:t>and</a:t>
            </a:r>
            <a:r>
              <a:rPr lang="en-US" sz="2400" dirty="0" smtClean="0"/>
              <a:t> "</a:t>
            </a:r>
            <a:r>
              <a:rPr lang="en-US" sz="2400" b="1" dirty="0" smtClean="0">
                <a:solidFill>
                  <a:schemeClr val="accent2"/>
                </a:solidFill>
              </a:rPr>
              <a:t>Merry Christmas</a:t>
            </a:r>
            <a:r>
              <a:rPr lang="en-US" sz="2400" dirty="0" smtClean="0"/>
              <a:t>" </a:t>
            </a:r>
            <a:r>
              <a:rPr lang="en-US" sz="2400" dirty="0" smtClean="0">
                <a:solidFill>
                  <a:srgbClr val="002060"/>
                </a:solidFill>
              </a:rPr>
              <a:t>represented  in  an array 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name</a:t>
            </a:r>
            <a:r>
              <a:rPr lang="en-US" sz="2400" dirty="0" smtClean="0">
                <a:solidFill>
                  <a:srgbClr val="002060"/>
                </a:solidFill>
              </a:rPr>
              <a:t> as follows :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spc="800" dirty="0">
                <a:solidFill>
                  <a:srgbClr val="002060"/>
                </a:solidFill>
              </a:rPr>
              <a:t>Strings</a:t>
            </a:r>
            <a:endParaRPr lang="en-US" b="1" i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858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8001000" cy="4144963"/>
          </a:xfrm>
        </p:spPr>
        <p:txBody>
          <a:bodyPr/>
          <a:lstStyle/>
          <a:p>
            <a:pPr marL="514350" indent="-514350" algn="just" eaLnBrk="1" hangingPunct="1">
              <a:buNone/>
              <a:defRPr/>
            </a:pPr>
            <a:r>
              <a:rPr lang="en-US" sz="2000" b="1" dirty="0" smtClean="0">
                <a:solidFill>
                  <a:srgbClr val="800000"/>
                </a:solidFill>
              </a:rPr>
              <a:t>1. strings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2060"/>
                </a:solidFill>
              </a:rPr>
              <a:t>are ordinary </a:t>
            </a:r>
            <a:r>
              <a:rPr lang="en-US" sz="2000" dirty="0" smtClean="0">
                <a:solidFill>
                  <a:srgbClr val="002060"/>
                </a:solidFill>
              </a:rPr>
              <a:t>arrays that </a:t>
            </a:r>
            <a:r>
              <a:rPr lang="en-US" sz="2000" dirty="0">
                <a:solidFill>
                  <a:srgbClr val="002060"/>
                </a:solidFill>
              </a:rPr>
              <a:t>follow  the same rules of </a:t>
            </a:r>
            <a:r>
              <a:rPr lang="en-US" sz="2000" dirty="0" smtClean="0">
                <a:solidFill>
                  <a:srgbClr val="002060"/>
                </a:solidFill>
              </a:rPr>
              <a:t>arrays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algn="just" eaLnBrk="1" hangingPunct="1">
              <a:buFontTx/>
              <a:buNone/>
              <a:defRPr/>
            </a:pPr>
            <a:r>
              <a:rPr lang="en-US" sz="2000" b="1" i="1" dirty="0" smtClean="0"/>
              <a:t>      </a:t>
            </a:r>
            <a:r>
              <a:rPr lang="en-US" sz="2000" b="1" i="1" u="sng" dirty="0"/>
              <a:t>For </a:t>
            </a:r>
            <a:r>
              <a:rPr lang="en-US" sz="2000" b="1" i="1" u="sng" dirty="0" smtClean="0"/>
              <a:t>example: </a:t>
            </a:r>
          </a:p>
          <a:p>
            <a:pPr algn="just">
              <a:buNone/>
              <a:defRPr/>
            </a:pPr>
            <a:r>
              <a:rPr lang="en-US" sz="2000" dirty="0" smtClean="0"/>
              <a:t>	a) </a:t>
            </a:r>
            <a:r>
              <a:rPr lang="en-US" sz="2000" b="1" dirty="0" smtClean="0">
                <a:solidFill>
                  <a:srgbClr val="002060"/>
                </a:solidFill>
              </a:rPr>
              <a:t>char</a:t>
            </a:r>
            <a:r>
              <a:rPr lang="en-US" sz="2000" b="1" dirty="0" smtClean="0">
                <a:solidFill>
                  <a:srgbClr val="800000"/>
                </a:solidFill>
              </a:rPr>
              <a:t> name[20] = “Manipal”;</a:t>
            </a:r>
            <a:endParaRPr lang="en-US" sz="2000" dirty="0" smtClean="0"/>
          </a:p>
          <a:p>
            <a:pPr algn="just" eaLnBrk="1" hangingPunct="1">
              <a:buFontTx/>
              <a:buNone/>
              <a:defRPr/>
            </a:pPr>
            <a:r>
              <a:rPr lang="en-US" sz="2000" dirty="0" smtClean="0"/>
              <a:t>      b) </a:t>
            </a:r>
            <a:r>
              <a:rPr lang="en-US" sz="2000" b="1" dirty="0" smtClean="0">
                <a:solidFill>
                  <a:srgbClr val="002060"/>
                </a:solidFill>
              </a:rPr>
              <a:t>char</a:t>
            </a:r>
            <a:r>
              <a:rPr lang="en-US" sz="2000" b="1" dirty="0" smtClean="0">
                <a:solidFill>
                  <a:srgbClr val="800000"/>
                </a:solidFill>
              </a:rPr>
              <a:t> name[ </a:t>
            </a:r>
            <a:r>
              <a:rPr lang="en-US" sz="2000" b="1" dirty="0">
                <a:solidFill>
                  <a:srgbClr val="800000"/>
                </a:solidFill>
              </a:rPr>
              <a:t>] = { 'H', 'e', 'l', 'l', 'o', '\0' </a:t>
            </a:r>
            <a:r>
              <a:rPr lang="en-US" sz="2000" b="1" dirty="0" smtClean="0">
                <a:solidFill>
                  <a:srgbClr val="800000"/>
                </a:solidFill>
              </a:rPr>
              <a:t>};</a:t>
            </a:r>
          </a:p>
          <a:p>
            <a:pPr algn="just">
              <a:buNone/>
              <a:defRPr/>
            </a:pPr>
            <a:r>
              <a:rPr lang="en-US" sz="2000" b="1" dirty="0" smtClean="0">
                <a:solidFill>
                  <a:srgbClr val="800000"/>
                </a:solidFill>
              </a:rPr>
              <a:t>     </a:t>
            </a:r>
            <a:r>
              <a:rPr lang="en-US" sz="2000" dirty="0" smtClean="0"/>
              <a:t> c) </a:t>
            </a:r>
            <a:r>
              <a:rPr lang="en-US" sz="2000" b="1" dirty="0" smtClean="0">
                <a:solidFill>
                  <a:srgbClr val="002060"/>
                </a:solidFill>
              </a:rPr>
              <a:t>char</a:t>
            </a:r>
            <a:r>
              <a:rPr lang="en-US" sz="2000" b="1" dirty="0" smtClean="0">
                <a:solidFill>
                  <a:srgbClr val="800000"/>
                </a:solidFill>
              </a:rPr>
              <a:t> name[ ] = “How Are You?”;</a:t>
            </a:r>
            <a:endParaRPr lang="en-US" sz="2000" dirty="0" smtClean="0"/>
          </a:p>
          <a:p>
            <a:pPr algn="just" eaLnBrk="1" hangingPunct="1">
              <a:buFontTx/>
              <a:buNone/>
              <a:defRPr/>
            </a:pPr>
            <a:endParaRPr lang="en-US" sz="2000" b="1" dirty="0" smtClean="0">
              <a:solidFill>
                <a:srgbClr val="800000"/>
              </a:solidFill>
            </a:endParaRPr>
          </a:p>
          <a:p>
            <a:pPr marL="457200" indent="-457200" algn="just"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2.  </a:t>
            </a:r>
            <a:r>
              <a:rPr lang="en-US" sz="2000" b="1" dirty="0" smtClean="0"/>
              <a:t>Double quoted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800000"/>
                </a:solidFill>
              </a:rPr>
              <a:t>"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rgbClr val="002060"/>
                </a:solidFill>
              </a:rPr>
              <a:t>strings are called literal constants.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000" dirty="0" smtClean="0"/>
              <a:t>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3</a:t>
            </a:r>
            <a:r>
              <a:rPr lang="en-US" sz="2000" dirty="0" smtClean="0">
                <a:solidFill>
                  <a:srgbClr val="002060"/>
                </a:solidFill>
              </a:rPr>
              <a:t>. string literals enclosed between double quotes always have a null character </a:t>
            </a:r>
            <a:r>
              <a:rPr lang="en-US" sz="2000" dirty="0" smtClean="0"/>
              <a:t>('</a:t>
            </a:r>
            <a:r>
              <a:rPr lang="en-US" sz="2000" b="1" dirty="0" smtClean="0">
                <a:solidFill>
                  <a:srgbClr val="800000"/>
                </a:solidFill>
              </a:rPr>
              <a:t>\0</a:t>
            </a:r>
            <a:r>
              <a:rPr lang="en-US" sz="2000" dirty="0" smtClean="0"/>
              <a:t>') </a:t>
            </a:r>
            <a:r>
              <a:rPr lang="en-US" sz="2000" dirty="0" smtClean="0">
                <a:solidFill>
                  <a:srgbClr val="002060"/>
                </a:solidFill>
              </a:rPr>
              <a:t>automatically appended at the end.</a:t>
            </a:r>
          </a:p>
          <a:p>
            <a:pPr algn="just" eaLnBrk="1" hangingPunct="1">
              <a:buFontTx/>
              <a:buNone/>
              <a:defRPr/>
            </a:pPr>
            <a:endParaRPr lang="en-US" sz="2000" b="1" dirty="0" smtClean="0">
              <a:solidFill>
                <a:srgbClr val="800000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231" y="152400"/>
            <a:ext cx="7848600" cy="54999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i="1" dirty="0" smtClean="0">
                <a:solidFill>
                  <a:srgbClr val="002060"/>
                </a:solidFill>
              </a:rPr>
              <a:t>String 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5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9248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#include &lt;</a:t>
            </a:r>
            <a:r>
              <a:rPr lang="en-US" sz="2400" dirty="0" err="1" smtClean="0">
                <a:solidFill>
                  <a:srgbClr val="002060"/>
                </a:solidFill>
              </a:rPr>
              <a:t>iostream.h</a:t>
            </a:r>
            <a:r>
              <a:rPr lang="en-US" sz="2400" dirty="0" smtClean="0">
                <a:solidFill>
                  <a:srgbClr val="002060"/>
                </a:solidFill>
              </a:rPr>
              <a:t>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#include&lt;</a:t>
            </a:r>
            <a:r>
              <a:rPr lang="en-US" sz="2400" dirty="0" err="1" smtClean="0">
                <a:solidFill>
                  <a:srgbClr val="002060"/>
                </a:solidFill>
              </a:rPr>
              <a:t>string.h</a:t>
            </a:r>
            <a:r>
              <a:rPr lang="en-US" sz="2400" dirty="0" smtClean="0">
                <a:solidFill>
                  <a:srgbClr val="00206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void main ()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Tempus Sans ITC" pitchFamily="82" charset="0"/>
              </a:rPr>
              <a:t>	char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 question[] = "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Please, enter your first name: 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Tempus Sans ITC" pitchFamily="82" charset="0"/>
              </a:rPr>
              <a:t> 	char 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greeting[] = "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Hello, ";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Tempus Sans ITC" pitchFamily="82" charset="0"/>
              </a:rPr>
              <a:t> 	char </a:t>
            </a:r>
            <a:r>
              <a:rPr lang="en-US" sz="2400" b="1" dirty="0" err="1" smtClean="0">
                <a:solidFill>
                  <a:srgbClr val="800000"/>
                </a:solidFill>
                <a:latin typeface="Tempus Sans ITC" pitchFamily="82" charset="0"/>
              </a:rPr>
              <a:t>yourname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 [80];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800000"/>
              </a:solidFill>
              <a:latin typeface="Tempus Sans ITC" pitchFamily="8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	</a:t>
            </a:r>
            <a:r>
              <a:rPr lang="en-US" sz="2400" b="1" dirty="0" err="1" smtClean="0">
                <a:solidFill>
                  <a:srgbClr val="800000"/>
                </a:solidFill>
                <a:latin typeface="Tempus Sans ITC" pitchFamily="82" charset="0"/>
              </a:rPr>
              <a:t>cout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 &lt;&lt; </a:t>
            </a:r>
            <a:r>
              <a:rPr lang="en-US" sz="2400" b="1" dirty="0" smtClean="0">
                <a:solidFill>
                  <a:srgbClr val="0000CC"/>
                </a:solidFill>
                <a:latin typeface="Tempus Sans ITC" pitchFamily="82" charset="0"/>
              </a:rPr>
              <a:t>question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	</a:t>
            </a:r>
            <a:r>
              <a:rPr lang="en-US" sz="2400" b="1" dirty="0" err="1" smtClean="0">
                <a:solidFill>
                  <a:srgbClr val="800000"/>
                </a:solidFill>
                <a:latin typeface="Tempus Sans ITC" pitchFamily="82" charset="0"/>
              </a:rPr>
              <a:t>cin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 &gt;&gt; </a:t>
            </a:r>
            <a:r>
              <a:rPr lang="en-US" sz="2400" b="1" dirty="0" err="1" smtClean="0">
                <a:solidFill>
                  <a:srgbClr val="0000CC"/>
                </a:solidFill>
                <a:latin typeface="Tempus Sans ITC" pitchFamily="82" charset="0"/>
              </a:rPr>
              <a:t>yourname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800000"/>
              </a:solidFill>
              <a:latin typeface="Tempus Sans ITC" pitchFamily="8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	</a:t>
            </a:r>
            <a:r>
              <a:rPr lang="en-US" sz="2400" b="1" dirty="0" err="1" smtClean="0">
                <a:solidFill>
                  <a:srgbClr val="800000"/>
                </a:solidFill>
                <a:latin typeface="Tempus Sans ITC" pitchFamily="82" charset="0"/>
              </a:rPr>
              <a:t>cout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 &lt;&lt; 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greeting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 &lt;&lt; </a:t>
            </a:r>
            <a:r>
              <a:rPr lang="en-US" sz="2400" b="1" dirty="0" err="1" smtClean="0">
                <a:solidFill>
                  <a:srgbClr val="002060"/>
                </a:solidFill>
                <a:latin typeface="Tempus Sans ITC" pitchFamily="82" charset="0"/>
              </a:rPr>
              <a:t>yourname</a:t>
            </a:r>
            <a:r>
              <a:rPr lang="en-US" sz="2400" b="1" dirty="0" smtClean="0">
                <a:solidFill>
                  <a:srgbClr val="800000"/>
                </a:solidFill>
                <a:latin typeface="Tempus Sans ITC" pitchFamily="82" charset="0"/>
              </a:rPr>
              <a:t> &lt;&lt; 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"!";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</a:rPr>
              <a:t>getch</a:t>
            </a:r>
            <a:r>
              <a:rPr lang="en-US" sz="2400" dirty="0" smtClean="0">
                <a:solidFill>
                  <a:srgbClr val="002060"/>
                </a:solidFill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200" b="1" i="1" dirty="0" smtClean="0">
                <a:solidFill>
                  <a:srgbClr val="002060"/>
                </a:solidFill>
              </a:rPr>
              <a:t>			Example</a:t>
            </a:r>
            <a:r>
              <a:rPr lang="en-US" sz="4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6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914400"/>
            <a:ext cx="8001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</a:rPr>
              <a:t> To read text containing blanks we use function,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			</a:t>
            </a:r>
            <a:r>
              <a:rPr lang="en-US" sz="2200" b="1" dirty="0" err="1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cin.get</a:t>
            </a:r>
            <a:r>
              <a:rPr lang="en-US" sz="2200" b="1" dirty="0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(</a:t>
            </a:r>
            <a:r>
              <a:rPr lang="en-US" sz="2200" b="1" dirty="0" err="1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array_name</a:t>
            </a:r>
            <a:r>
              <a:rPr lang="en-US" sz="2200" b="1" dirty="0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, size) ;</a:t>
            </a:r>
          </a:p>
          <a:p>
            <a:pPr indent="122238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</a:rPr>
              <a:t>   The first argument to </a:t>
            </a:r>
            <a:r>
              <a:rPr lang="en-US" sz="2200" b="1" dirty="0" err="1" smtClean="0">
                <a:solidFill>
                  <a:srgbClr val="002060"/>
                </a:solidFill>
                <a:latin typeface="Tempus Sans ITC" pitchFamily="82" charset="0"/>
              </a:rPr>
              <a:t>cin.get</a:t>
            </a:r>
            <a:r>
              <a:rPr lang="en-US" sz="2200" b="1" dirty="0" smtClean="0">
                <a:solidFill>
                  <a:srgbClr val="002060"/>
                </a:solidFill>
                <a:latin typeface="Tempus Sans ITC" pitchFamily="82" charset="0"/>
              </a:rPr>
              <a:t>() </a:t>
            </a:r>
            <a:r>
              <a:rPr lang="en-US" sz="2200" dirty="0" smtClean="0">
                <a:solidFill>
                  <a:srgbClr val="002060"/>
                </a:solidFill>
              </a:rPr>
              <a:t>is the </a:t>
            </a:r>
            <a:r>
              <a:rPr lang="en-US" sz="2200" b="1" dirty="0" smtClean="0">
                <a:solidFill>
                  <a:srgbClr val="0000CC"/>
                </a:solidFill>
              </a:rPr>
              <a:t>array name </a:t>
            </a:r>
            <a:r>
              <a:rPr lang="en-US" sz="2200" dirty="0" smtClean="0">
                <a:solidFill>
                  <a:srgbClr val="002060"/>
                </a:solidFill>
              </a:rPr>
              <a:t>where  </a:t>
            </a:r>
          </a:p>
          <a:p>
            <a:pPr indent="122238" algn="just" eaLnBrk="1" hangingPunct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    the string being input will be placed. </a:t>
            </a:r>
          </a:p>
          <a:p>
            <a:pPr indent="1588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</a:rPr>
              <a:t>    The second argument specifies the </a:t>
            </a:r>
            <a:r>
              <a:rPr lang="en-US" sz="2200" b="1" dirty="0" smtClean="0">
                <a:solidFill>
                  <a:srgbClr val="0000CC"/>
                </a:solidFill>
              </a:rPr>
              <a:t>maximum size </a:t>
            </a:r>
            <a:r>
              <a:rPr lang="en-US" sz="2200" dirty="0" smtClean="0">
                <a:solidFill>
                  <a:srgbClr val="002060"/>
                </a:solidFill>
              </a:rPr>
              <a:t>of the  </a:t>
            </a:r>
          </a:p>
          <a:p>
            <a:pPr indent="1588" algn="just" eaLnBrk="1" hangingPunct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      array, thus automatically avoiding buffer overrun.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200" dirty="0" smtClean="0">
              <a:solidFill>
                <a:srgbClr val="002060"/>
              </a:solidFill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2060"/>
                </a:solidFill>
              </a:rPr>
              <a:t>Also we use function </a:t>
            </a:r>
            <a:r>
              <a:rPr lang="en-US" sz="2200" b="1" dirty="0" smtClean="0">
                <a:solidFill>
                  <a:srgbClr val="800000"/>
                </a:solidFill>
              </a:rPr>
              <a:t>gets() </a:t>
            </a:r>
            <a:r>
              <a:rPr lang="en-US" sz="2200" dirty="0" smtClean="0">
                <a:solidFill>
                  <a:srgbClr val="002060"/>
                </a:solidFill>
                <a:sym typeface="Wingdings" pitchFamily="2" charset="2"/>
              </a:rPr>
              <a:t>to read everything (including space). that we enter from the key board until the </a:t>
            </a:r>
            <a:r>
              <a:rPr lang="en-US" sz="2200" b="1" dirty="0" smtClean="0">
                <a:solidFill>
                  <a:srgbClr val="0000CC"/>
                </a:solidFill>
                <a:sym typeface="Wingdings" pitchFamily="2" charset="2"/>
              </a:rPr>
              <a:t>ENTER key</a:t>
            </a:r>
            <a:r>
              <a:rPr lang="en-US" sz="2200" dirty="0" smtClean="0">
                <a:solidFill>
                  <a:srgbClr val="002060"/>
                </a:solidFill>
                <a:sym typeface="Wingdings" pitchFamily="2" charset="2"/>
              </a:rPr>
              <a:t> is pressed (including space).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800000"/>
                </a:solidFill>
              </a:rPr>
              <a:t>		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b="1" dirty="0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				gets(string) 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200" b="1" dirty="0" smtClean="0">
              <a:solidFill>
                <a:srgbClr val="800000"/>
              </a:solidFill>
              <a:latin typeface="Andalus" pitchFamily="18" charset="-78"/>
              <a:cs typeface="Andalus" pitchFamily="18" charset="-78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</a:rPr>
              <a:t>we   can also use function </a:t>
            </a:r>
            <a:r>
              <a:rPr lang="en-US" sz="2200" b="1" dirty="0" smtClean="0">
                <a:solidFill>
                  <a:srgbClr val="800000"/>
                </a:solidFill>
              </a:rPr>
              <a:t>puts() </a:t>
            </a:r>
            <a:r>
              <a:rPr lang="en-US" sz="2200" dirty="0" smtClean="0">
                <a:solidFill>
                  <a:srgbClr val="002060"/>
                </a:solidFill>
                <a:sym typeface="Wingdings" pitchFamily="2" charset="2"/>
              </a:rPr>
              <a:t>to display a string.</a:t>
            </a:r>
          </a:p>
          <a:p>
            <a:pPr lvl="6" algn="just">
              <a:lnSpc>
                <a:spcPct val="90000"/>
              </a:lnSpc>
              <a:buNone/>
            </a:pPr>
            <a:r>
              <a:rPr lang="en-US" sz="2200" b="1" dirty="0" smtClean="0">
                <a:solidFill>
                  <a:srgbClr val="800000"/>
                </a:solidFill>
                <a:latin typeface="Andalus" pitchFamily="18" charset="-78"/>
                <a:cs typeface="Andalus" pitchFamily="18" charset="-78"/>
              </a:rPr>
              <a:t>puts(string) 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200" b="1" dirty="0" smtClean="0">
                <a:solidFill>
                  <a:srgbClr val="800000"/>
                </a:solidFill>
                <a:latin typeface="Tempus Sans ITC" pitchFamily="82" charset="0"/>
                <a:sym typeface="Wingdings" pitchFamily="2" charset="2"/>
              </a:rPr>
              <a:t>		</a:t>
            </a:r>
            <a:endParaRPr lang="en-US" sz="2200" dirty="0" smtClean="0">
              <a:solidFill>
                <a:srgbClr val="002060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126" y="152400"/>
            <a:ext cx="7848600" cy="67223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i="1" dirty="0" smtClean="0">
                <a:solidFill>
                  <a:srgbClr val="002060"/>
                </a:solidFill>
              </a:rPr>
              <a:t>Reading Embedded Blanks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7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43000"/>
            <a:ext cx="8229600" cy="4724400"/>
          </a:xfrm>
        </p:spPr>
        <p:txBody>
          <a:bodyPr/>
          <a:lstStyle/>
          <a:p>
            <a:pPr algn="just">
              <a:spcBef>
                <a:spcPct val="0"/>
              </a:spcBef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These functions are part of</a:t>
            </a:r>
            <a:r>
              <a:rPr lang="en-US" sz="2400" dirty="0" smtClean="0"/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empus Sans ITC" pitchFamily="82" charset="0"/>
              </a:rPr>
              <a:t>string.h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header file.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sz="1050" dirty="0" smtClean="0"/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b="1" dirty="0" err="1" smtClean="0">
                <a:solidFill>
                  <a:srgbClr val="800000"/>
                </a:solidFill>
                <a:latin typeface="Tempus Sans ITC" pitchFamily="82" charset="0"/>
              </a:rPr>
              <a:t>strlen</a:t>
            </a:r>
            <a:r>
              <a:rPr lang="en-US" b="1" dirty="0" smtClean="0">
                <a:solidFill>
                  <a:srgbClr val="800000"/>
                </a:solidFill>
                <a:latin typeface="Tempus Sans ITC" pitchFamily="82" charset="0"/>
              </a:rPr>
              <a:t> ()</a:t>
            </a:r>
          </a:p>
          <a:p>
            <a:pPr lvl="2" algn="just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gives the length of the string</a:t>
            </a:r>
            <a:r>
              <a:rPr lang="en-US" b="1" dirty="0" smtClean="0"/>
              <a:t>. E.g. </a:t>
            </a:r>
            <a:r>
              <a:rPr lang="en-US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strlen</a:t>
            </a:r>
            <a: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</a:p>
          <a:p>
            <a:pPr lvl="2" algn="just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endParaRPr lang="en-US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b="1" dirty="0" err="1" smtClean="0">
                <a:solidFill>
                  <a:srgbClr val="800000"/>
                </a:solidFill>
                <a:latin typeface="Tempus Sans ITC" pitchFamily="82" charset="0"/>
              </a:rPr>
              <a:t>strcpy</a:t>
            </a:r>
            <a:r>
              <a:rPr lang="en-US" b="1" dirty="0" smtClean="0">
                <a:solidFill>
                  <a:srgbClr val="800000"/>
                </a:solidFill>
                <a:latin typeface="Tempus Sans ITC" pitchFamily="82" charset="0"/>
              </a:rPr>
              <a:t> ()</a:t>
            </a:r>
          </a:p>
          <a:p>
            <a:pPr lvl="2" algn="just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US" b="1" dirty="0" smtClean="0">
                <a:latin typeface="Tempus Sans ITC" pitchFamily="82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copies one string to other</a:t>
            </a:r>
            <a:r>
              <a:rPr lang="en-US" b="1" dirty="0" smtClean="0"/>
              <a:t>. E.g. </a:t>
            </a:r>
            <a:r>
              <a:rPr lang="en-US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</a:t>
            </a:r>
            <a: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(Dstr1,Sstr2</a:t>
            </a:r>
            <a: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)</a:t>
            </a:r>
          </a:p>
          <a:p>
            <a:pPr lvl="2" algn="just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endParaRPr lang="en-US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b="1" dirty="0" err="1" smtClean="0">
                <a:solidFill>
                  <a:srgbClr val="800000"/>
                </a:solidFill>
                <a:latin typeface="Tempus Sans ITC" pitchFamily="82" charset="0"/>
              </a:rPr>
              <a:t>strcmp</a:t>
            </a:r>
            <a:r>
              <a:rPr lang="en-US" b="1" dirty="0" smtClean="0">
                <a:solidFill>
                  <a:srgbClr val="800000"/>
                </a:solidFill>
                <a:latin typeface="Tempus Sans ITC" pitchFamily="82" charset="0"/>
              </a:rPr>
              <a:t> ()</a:t>
            </a:r>
          </a:p>
          <a:p>
            <a:pPr lvl="2" algn="just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US" b="1" dirty="0" smtClean="0">
                <a:latin typeface="Tempus Sans ITC" pitchFamily="82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compares the two strings.</a:t>
            </a:r>
            <a:r>
              <a:rPr lang="en-US" b="1" dirty="0" smtClean="0"/>
              <a:t> E.g. </a:t>
            </a:r>
            <a:r>
              <a:rPr lang="en-US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</a:t>
            </a:r>
            <a: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(str1,str2)</a:t>
            </a:r>
          </a:p>
          <a:p>
            <a:pPr lvl="2" algn="just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endParaRPr lang="en-US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b="1" dirty="0" err="1" smtClean="0">
                <a:solidFill>
                  <a:srgbClr val="800000"/>
                </a:solidFill>
                <a:latin typeface="Tempus Sans ITC" pitchFamily="82" charset="0"/>
              </a:rPr>
              <a:t>strcat</a:t>
            </a:r>
            <a:r>
              <a:rPr lang="en-US" b="1" dirty="0" smtClean="0">
                <a:solidFill>
                  <a:srgbClr val="800000"/>
                </a:solidFill>
                <a:latin typeface="Tempus Sans ITC" pitchFamily="82" charset="0"/>
              </a:rPr>
              <a:t> ()</a:t>
            </a:r>
          </a:p>
          <a:p>
            <a:pPr lvl="2" algn="just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US" b="1" dirty="0" err="1" smtClean="0">
                <a:solidFill>
                  <a:srgbClr val="002060"/>
                </a:solidFill>
              </a:rPr>
              <a:t>Concatinate</a:t>
            </a:r>
            <a:r>
              <a:rPr lang="en-US" b="1" dirty="0" smtClean="0">
                <a:solidFill>
                  <a:srgbClr val="002060"/>
                </a:solidFill>
              </a:rPr>
              <a:t> the two strings</a:t>
            </a:r>
            <a:r>
              <a:rPr lang="en-US" b="1" dirty="0" smtClean="0"/>
              <a:t>. E.g. </a:t>
            </a:r>
            <a:r>
              <a:rPr lang="en-US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strcat</a:t>
            </a:r>
            <a: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(str1,str2)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778592"/>
          </a:xfrm>
        </p:spPr>
        <p:txBody>
          <a:bodyPr>
            <a:normAutofit fontScale="90000"/>
          </a:bodyPr>
          <a:lstStyle/>
          <a:p>
            <a:r>
              <a:rPr lang="en-US" b="1" i="1" kern="0" dirty="0"/>
              <a:t>Library </a:t>
            </a:r>
            <a:r>
              <a:rPr lang="en-US" b="1" i="1" kern="0" dirty="0" smtClean="0"/>
              <a:t>functions: </a:t>
            </a:r>
            <a:r>
              <a:rPr lang="en-US" b="1" i="1" kern="0" dirty="0"/>
              <a:t>String Handling functions (built-in)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8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924800" cy="50593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#include &lt;</a:t>
            </a:r>
            <a:r>
              <a:rPr lang="en-US" sz="2000" b="1" dirty="0" err="1" smtClean="0">
                <a:solidFill>
                  <a:srgbClr val="002060"/>
                </a:solidFill>
              </a:rPr>
              <a:t>iostream</a:t>
            </a:r>
            <a:r>
              <a:rPr lang="en-US" sz="20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#include&lt;</a:t>
            </a:r>
            <a:r>
              <a:rPr lang="en-US" sz="2000" b="1" dirty="0" err="1" smtClean="0">
                <a:solidFill>
                  <a:srgbClr val="002060"/>
                </a:solidFill>
              </a:rPr>
              <a:t>string.h</a:t>
            </a:r>
            <a:r>
              <a:rPr lang="en-US" sz="20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#include&lt;</a:t>
            </a:r>
            <a:r>
              <a:rPr lang="en-US" sz="2000" b="1" dirty="0" err="1" smtClean="0">
                <a:solidFill>
                  <a:srgbClr val="002060"/>
                </a:solidFill>
              </a:rPr>
              <a:t>stdio.h</a:t>
            </a:r>
            <a:r>
              <a:rPr lang="en-US" sz="20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using namespace std;</a:t>
            </a:r>
          </a:p>
          <a:p>
            <a:pPr>
              <a:lnSpc>
                <a:spcPct val="90000"/>
              </a:lnSpc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{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 char  </a:t>
            </a:r>
            <a:r>
              <a:rPr lang="en-US" sz="2000" b="1" dirty="0" err="1" smtClean="0">
                <a:solidFill>
                  <a:srgbClr val="002060"/>
                </a:solidFill>
              </a:rPr>
              <a:t>str</a:t>
            </a:r>
            <a:r>
              <a:rPr lang="en-US" sz="2000" b="1" dirty="0" smtClean="0">
                <a:solidFill>
                  <a:srgbClr val="002060"/>
                </a:solidFill>
              </a:rPr>
              <a:t>[80];  			</a:t>
            </a:r>
            <a:r>
              <a:rPr lang="en-US" sz="2000" b="1" dirty="0" smtClean="0">
                <a:solidFill>
                  <a:srgbClr val="0000CC"/>
                </a:solidFill>
              </a:rPr>
              <a:t>//string variable </a:t>
            </a:r>
            <a:r>
              <a:rPr lang="en-US" sz="2000" b="1" dirty="0" err="1" smtClean="0">
                <a:solidFill>
                  <a:srgbClr val="0000CC"/>
                </a:solidFill>
              </a:rPr>
              <a:t>str</a:t>
            </a:r>
            <a:endParaRPr lang="en-US" sz="2000" b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	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 &lt;&lt;"\n Enter a string: ";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 </a:t>
            </a:r>
            <a:r>
              <a:rPr lang="en-US" sz="2000" b="1" dirty="0" err="1" smtClean="0">
                <a:solidFill>
                  <a:srgbClr val="002060"/>
                </a:solidFill>
              </a:rPr>
              <a:t>cin.get</a:t>
            </a:r>
            <a:r>
              <a:rPr lang="en-US" sz="2000" b="1" dirty="0" smtClean="0">
                <a:solidFill>
                  <a:srgbClr val="002060"/>
                </a:solidFill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</a:rPr>
              <a:t>str</a:t>
            </a:r>
            <a:r>
              <a:rPr lang="en-US" sz="2000" b="1" dirty="0" smtClean="0">
                <a:solidFill>
                  <a:srgbClr val="002060"/>
                </a:solidFill>
              </a:rPr>
              <a:t>, 80); 	          		</a:t>
            </a:r>
            <a:r>
              <a:rPr lang="en-US" sz="2000" b="1" dirty="0" smtClean="0">
                <a:solidFill>
                  <a:srgbClr val="0000CC"/>
                </a:solidFill>
              </a:rPr>
              <a:t> //or use gets(</a:t>
            </a:r>
            <a:r>
              <a:rPr lang="en-US" sz="2000" b="1" dirty="0" err="1" smtClean="0">
                <a:solidFill>
                  <a:srgbClr val="0000CC"/>
                </a:solidFill>
              </a:rPr>
              <a:t>str</a:t>
            </a:r>
            <a:r>
              <a:rPr lang="en-US" sz="2000" b="1" dirty="0" smtClean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 &lt;&lt; "You entered:" &lt;&lt; </a:t>
            </a:r>
            <a:r>
              <a:rPr lang="en-US" sz="2000" b="1" dirty="0" err="1" smtClean="0">
                <a:solidFill>
                  <a:srgbClr val="002060"/>
                </a:solidFill>
              </a:rPr>
              <a:t>str</a:t>
            </a:r>
            <a:r>
              <a:rPr lang="en-US" sz="2000" b="1" dirty="0" smtClean="0">
                <a:solidFill>
                  <a:srgbClr val="002060"/>
                </a:solidFill>
              </a:rPr>
              <a:t> &lt;&lt; "\n";</a:t>
            </a:r>
          </a:p>
          <a:p>
            <a:pPr>
              <a:lnSpc>
                <a:spcPct val="90000"/>
              </a:lnSpc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 eaLnBrk="1" hangingPunct="1"/>
            <a:endParaRPr lang="en-US" sz="2000" b="1" dirty="0" smtClean="0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i="1" dirty="0" smtClean="0"/>
              <a:t>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9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2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1026</Words>
  <Application>Microsoft Office PowerPoint</Application>
  <PresentationFormat>On-screen Show (4:3)</PresentationFormat>
  <Paragraphs>317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2_Default Design</vt:lpstr>
      <vt:lpstr>cse-1</vt:lpstr>
      <vt:lpstr>1_Office Theme</vt:lpstr>
      <vt:lpstr>Slide Format - CSE</vt:lpstr>
      <vt:lpstr>CHARACTER ARRAYS   ‘STRINGS’</vt:lpstr>
      <vt:lpstr>Strings </vt:lpstr>
      <vt:lpstr>Declaration and initialization</vt:lpstr>
      <vt:lpstr>Strings</vt:lpstr>
      <vt:lpstr>String initialization</vt:lpstr>
      <vt:lpstr>   Example </vt:lpstr>
      <vt:lpstr>Reading Embedded Blanks</vt:lpstr>
      <vt:lpstr>Library functions: String Handling functions (built-in)</vt:lpstr>
      <vt:lpstr>Example </vt:lpstr>
      <vt:lpstr>Count the number of characters in a string</vt:lpstr>
      <vt:lpstr>Count the number of words in a sentence </vt:lpstr>
      <vt:lpstr>Change all lower case letters into uppercase in a sentence</vt:lpstr>
      <vt:lpstr>Check whether a string is Palindrome or not</vt:lpstr>
      <vt:lpstr>To convert a given string representing a number to an integer.</vt:lpstr>
      <vt:lpstr>To convert a given string representing a number to an integer.</vt:lpstr>
      <vt:lpstr>Finding Substring in Main String</vt:lpstr>
      <vt:lpstr>Finding Substring in Main String</vt:lpstr>
      <vt:lpstr>Finding Substring in Main String</vt:lpstr>
    </vt:vector>
  </TitlesOfParts>
  <Company>M.I.T. MANIPAL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Sequences</dc:title>
  <dc:creator>SSL LAB</dc:creator>
  <cp:lastModifiedBy>bhargav</cp:lastModifiedBy>
  <cp:revision>158</cp:revision>
  <dcterms:created xsi:type="dcterms:W3CDTF">2006-06-13T05:15:39Z</dcterms:created>
  <dcterms:modified xsi:type="dcterms:W3CDTF">2014-10-13T12:38:54Z</dcterms:modified>
</cp:coreProperties>
</file>