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67" r:id="rId9"/>
    <p:sldId id="270" r:id="rId10"/>
    <p:sldId id="271" r:id="rId11"/>
    <p:sldId id="272" r:id="rId12"/>
    <p:sldId id="273" r:id="rId13"/>
    <p:sldId id="260" r:id="rId14"/>
    <p:sldId id="381" r:id="rId15"/>
    <p:sldId id="259" r:id="rId16"/>
    <p:sldId id="275" r:id="rId17"/>
    <p:sldId id="274" r:id="rId18"/>
    <p:sldId id="276" r:id="rId19"/>
    <p:sldId id="277" r:id="rId20"/>
    <p:sldId id="279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30" r:id="rId32"/>
    <p:sldId id="294" r:id="rId33"/>
    <p:sldId id="296" r:id="rId34"/>
    <p:sldId id="297" r:id="rId35"/>
    <p:sldId id="298" r:id="rId36"/>
    <p:sldId id="359" r:id="rId37"/>
    <p:sldId id="323" r:id="rId38"/>
    <p:sldId id="333" r:id="rId39"/>
    <p:sldId id="334" r:id="rId40"/>
    <p:sldId id="336" r:id="rId41"/>
    <p:sldId id="338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61" r:id="rId61"/>
    <p:sldId id="362" r:id="rId62"/>
    <p:sldId id="360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6" r:id="rId75"/>
    <p:sldId id="377" r:id="rId76"/>
    <p:sldId id="378" r:id="rId77"/>
    <p:sldId id="379" r:id="rId78"/>
    <p:sldId id="38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8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7A680-5C2B-CF4B-AEED-2B2B14EAA61E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A581-9851-2141-893A-AE26EA1B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00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 sat down at my desk to make this slide * I realized I wanted coffee * So I went to the kitchen * When I got there the cat reminded me to feed him. Then I heated water. When the water boiled I made my coffee * </a:t>
            </a:r>
            <a:r>
              <a:rPr lang="en-US" b="1" i="1" u="sng" baseline="0" dirty="0" smtClean="0"/>
              <a:t>returned</a:t>
            </a:r>
            <a:r>
              <a:rPr lang="en-US" baseline="0" dirty="0" smtClean="0"/>
              <a:t> from the kitchen to my desk, drank my coffee, and made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9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then … where was 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0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5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5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out what this means for the next midterm</a:t>
            </a:r>
          </a:p>
          <a:p>
            <a:r>
              <a:rPr lang="en-US" dirty="0" smtClean="0"/>
              <a:t>Don’t</a:t>
            </a:r>
            <a:r>
              <a:rPr lang="en-US" baseline="0" dirty="0" smtClean="0"/>
              <a:t> ask someone and hope they got </a:t>
            </a:r>
            <a:r>
              <a:rPr lang="en-US" baseline="0" smtClean="0"/>
              <a:t>it right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0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 10/26/16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MT question: what are the 2 top-level interfaces of the Collections</a:t>
            </a:r>
            <a:r>
              <a:rPr lang="en-US" baseline="0" dirty="0" smtClean="0"/>
              <a:t> framework?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set</a:t>
            </a:r>
            <a:r>
              <a:rPr lang="en-US" baseline="0" dirty="0" smtClean="0"/>
              <a:t> can be a hash set or a tree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after spring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5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declaration is still long but </a:t>
            </a:r>
            <a:r>
              <a:rPr lang="en-US" dirty="0" err="1" smtClean="0"/>
              <a:t>rhs</a:t>
            </a:r>
            <a:r>
              <a:rPr lang="en-US" dirty="0" smtClean="0"/>
              <a:t> is shorter.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9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9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Mon 4/7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A581-9851-2141-893A-AE26EA1B72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5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4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BFBA-88DE-F94A-BDBC-A618D011D096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73F7-02A3-B24B-A4C9-5B8CD70C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1092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 46B: Data Structures</a:t>
            </a:r>
            <a:br>
              <a:rPr lang="en-US" dirty="0" smtClean="0"/>
            </a:b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49" y="3603984"/>
            <a:ext cx="6400800" cy="1752600"/>
          </a:xfrm>
        </p:spPr>
        <p:txBody>
          <a:bodyPr/>
          <a:lstStyle/>
          <a:p>
            <a:r>
              <a:rPr lang="en-US" dirty="0" smtClean="0"/>
              <a:t>Professor Phil Heller</a:t>
            </a:r>
            <a:endParaRPr lang="en-US" dirty="0"/>
          </a:p>
        </p:txBody>
      </p:sp>
      <p:pic>
        <p:nvPicPr>
          <p:cNvPr id="9" name="Picture 8" descr="Fig2_Representatives_with_callout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7" y="4833871"/>
            <a:ext cx="3924590" cy="16098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 descr="naturalnautilu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001" y="-123368"/>
            <a:ext cx="1978679" cy="25407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fibonacci-stor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175383"/>
            <a:ext cx="3103767" cy="196097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7" name="Picture 16" descr="Parrot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17916"/>
            <a:ext cx="3245888" cy="1825812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67220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90" y="0"/>
            <a:ext cx="8229600" cy="1143000"/>
          </a:xfrm>
        </p:spPr>
        <p:txBody>
          <a:bodyPr/>
          <a:lstStyle/>
          <a:p>
            <a:r>
              <a:rPr lang="en-US" dirty="0" smtClean="0"/>
              <a:t>A Framework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6" y="1225225"/>
            <a:ext cx="8934604" cy="49086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broad need   </a:t>
            </a:r>
            <a:r>
              <a:rPr lang="en-US" i="1" dirty="0" smtClean="0">
                <a:solidFill>
                  <a:srgbClr val="FF0000"/>
                </a:solidFill>
              </a:rPr>
              <a:t>aggregation &amp; retrieval</a:t>
            </a:r>
          </a:p>
          <a:p>
            <a:r>
              <a:rPr lang="en-US" dirty="0" smtClean="0"/>
              <a:t>Interfaces         </a:t>
            </a:r>
            <a:r>
              <a:rPr lang="en-US" i="1" dirty="0" smtClean="0">
                <a:solidFill>
                  <a:srgbClr val="FF0000"/>
                </a:solidFill>
              </a:rPr>
              <a:t>Collection, Set, Map, many more</a:t>
            </a:r>
          </a:p>
          <a:p>
            <a:r>
              <a:rPr lang="en-US" dirty="0" smtClean="0"/>
              <a:t>Classes that implement the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classes if you can      </a:t>
            </a:r>
          </a:p>
          <a:p>
            <a:r>
              <a:rPr lang="en-US" dirty="0" smtClean="0"/>
              <a:t>Else extend the classes if you can</a:t>
            </a:r>
          </a:p>
          <a:p>
            <a:r>
              <a:rPr lang="en-US" dirty="0" smtClean="0"/>
              <a:t>Else implement the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799" y="3472178"/>
            <a:ext cx="597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How to use a framework: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3300" y="65377"/>
            <a:ext cx="3308193" cy="1185244"/>
            <a:chOff x="333300" y="65377"/>
            <a:chExt cx="3308193" cy="1185244"/>
          </a:xfrm>
        </p:grpSpPr>
        <p:sp>
          <p:nvSpPr>
            <p:cNvPr id="10" name="TextBox 9"/>
            <p:cNvSpPr txBox="1"/>
            <p:nvPr/>
          </p:nvSpPr>
          <p:spPr>
            <a:xfrm>
              <a:off x="333300" y="173403"/>
              <a:ext cx="3058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The </a:t>
              </a: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Collections    </a:t>
              </a:r>
              <a:endParaRPr lang="en-US" sz="3200" dirty="0">
                <a:solidFill>
                  <a:srgbClr val="FF0000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9645" y="65377"/>
              <a:ext cx="481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/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7509" y="2755010"/>
            <a:ext cx="67908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solidFill>
                  <a:srgbClr val="FF0000"/>
                </a:solidFill>
              </a:rPr>
              <a:t>ArrayList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HashSet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TreeSet</a:t>
            </a:r>
            <a:r>
              <a:rPr lang="en-US" sz="3200" i="1" dirty="0" smtClean="0">
                <a:solidFill>
                  <a:srgbClr val="FF0000"/>
                </a:solidFill>
              </a:rPr>
              <a:t>, many more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53" y="1225225"/>
            <a:ext cx="8934604" cy="3785651"/>
          </a:xfrm>
          <a:prstGeom prst="rect">
            <a:avLst/>
          </a:prstGeom>
          <a:solidFill>
            <a:srgbClr val="FFFFFF">
              <a:alpha val="92000"/>
            </a:srgbClr>
          </a:solidFill>
          <a:ln w="762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class </a:t>
            </a:r>
            <a:r>
              <a:rPr lang="en-US" sz="3200" b="1" dirty="0" err="1" smtClean="0">
                <a:solidFill>
                  <a:srgbClr val="0000FF"/>
                </a:solidFill>
                <a:latin typeface="Courier"/>
                <a:cs typeface="Courier"/>
              </a:rPr>
              <a:t>TreeFilmArchive</a:t>
            </a:r>
            <a:endParaRPr lang="en-US" sz="32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 extends </a:t>
            </a:r>
            <a:r>
              <a:rPr lang="en-US" sz="3200" b="1" dirty="0" err="1" smtClean="0">
                <a:solidFill>
                  <a:srgbClr val="0000FF"/>
                </a:solidFill>
                <a:latin typeface="Courier"/>
                <a:cs typeface="Courier"/>
              </a:rPr>
              <a:t>TreeSet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&lt;Movie&gt;</a:t>
            </a:r>
            <a:endParaRPr lang="en-US" sz="32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32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         . . .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597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7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interface when there’s no reasonable superclass in the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528" y="1930238"/>
            <a:ext cx="7941898" cy="2677656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class 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ProfessorPhilCollection</a:t>
            </a:r>
            <a:endParaRPr lang="en-US" sz="28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"/>
                <a:cs typeface="Courier"/>
              </a:rPr>
              <a:t>  implements Collection {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urier"/>
                <a:cs typeface="Courier"/>
              </a:rPr>
              <a:t>  public void add() …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"/>
                <a:cs typeface="Courier"/>
              </a:rPr>
              <a:t> public void remove() …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"/>
                <a:cs typeface="Courier"/>
              </a:rPr>
              <a:t>    . . .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879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3908" y="57778"/>
            <a:ext cx="926790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interface when there’s no reasonable superclass in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wanted this earlier this semester …</a:t>
            </a:r>
          </a:p>
          <a:p>
            <a:r>
              <a:rPr lang="en-US" dirty="0" smtClean="0"/>
              <a:t>Something like an </a:t>
            </a:r>
            <a:r>
              <a:rPr lang="en-US" dirty="0" err="1" smtClean="0"/>
              <a:t>ArrayList</a:t>
            </a:r>
            <a:r>
              <a:rPr lang="en-US" dirty="0" smtClean="0"/>
              <a:t>&lt;Student&gt;</a:t>
            </a:r>
          </a:p>
          <a:p>
            <a:r>
              <a:rPr lang="en-US" dirty="0"/>
              <a:t>a</a:t>
            </a:r>
            <a:r>
              <a:rPr lang="en-US" dirty="0" smtClean="0"/>
              <a:t>dd() &amp; remove() methods</a:t>
            </a:r>
          </a:p>
          <a:p>
            <a:r>
              <a:rPr lang="en-US" dirty="0" smtClean="0"/>
              <a:t>Specialized traversal</a:t>
            </a:r>
          </a:p>
          <a:p>
            <a:pPr lvl="1"/>
            <a:r>
              <a:rPr lang="en-US" dirty="0" smtClean="0"/>
              <a:t>First 180 students: alphabetical order (like a </a:t>
            </a:r>
            <a:r>
              <a:rPr lang="en-US" dirty="0" err="1" smtClean="0"/>
              <a:t>TreeSet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Next 20 students: order of insertion (like an </a:t>
            </a:r>
            <a:r>
              <a:rPr lang="en-US" dirty="0" err="1" smtClean="0"/>
              <a:t>ArrayList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Remaining </a:t>
            </a:r>
            <a:r>
              <a:rPr lang="en-US" dirty="0"/>
              <a:t>students: </a:t>
            </a:r>
            <a:r>
              <a:rPr lang="en-US" dirty="0" smtClean="0"/>
              <a:t>random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3528" y="4138706"/>
            <a:ext cx="19423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ENROLLED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5023224"/>
            <a:ext cx="18477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WAIT LIST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3528" y="5982447"/>
            <a:ext cx="3248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FINGERS CROSSED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9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 review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9894" y="933268"/>
            <a:ext cx="4371109" cy="206210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Courier"/>
                <a:cs typeface="Courier"/>
              </a:rPr>
              <a:t>i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nterface Flier {</a:t>
            </a:r>
          </a:p>
          <a:p>
            <a:r>
              <a:rPr lang="en-US" sz="32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 void flap();</a:t>
            </a:r>
          </a:p>
          <a:p>
            <a:r>
              <a:rPr lang="en-US" sz="32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 void glide();</a:t>
            </a:r>
            <a:endParaRPr lang="en-US" sz="32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}</a:t>
            </a:r>
            <a:endParaRPr lang="en-US" sz="32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107" y="3349993"/>
            <a:ext cx="8065028" cy="3046988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  <a:latin typeface="Courier"/>
                <a:cs typeface="Courier"/>
              </a:rPr>
              <a:t>c</a:t>
            </a:r>
            <a:r>
              <a:rPr lang="en-US" sz="3200" dirty="0" smtClean="0">
                <a:solidFill>
                  <a:srgbClr val="800000"/>
                </a:solidFill>
                <a:latin typeface="Courier"/>
                <a:cs typeface="Courier"/>
              </a:rPr>
              <a:t>lass Parrot implements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Flier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80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3200" dirty="0">
                <a:solidFill>
                  <a:srgbClr val="B300B3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B300B3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public void flap() { . . . }</a:t>
            </a:r>
          </a:p>
          <a:p>
            <a:r>
              <a:rPr lang="en-US" sz="32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 public void glide() { . . . }</a:t>
            </a:r>
          </a:p>
          <a:p>
            <a:r>
              <a:rPr lang="en-US" sz="3200" dirty="0" smtClean="0">
                <a:solidFill>
                  <a:srgbClr val="800000"/>
                </a:solidFill>
                <a:latin typeface="Courier"/>
                <a:cs typeface="Courier"/>
              </a:rPr>
              <a:t>  public void speak() { . . . }</a:t>
            </a:r>
          </a:p>
          <a:p>
            <a:r>
              <a:rPr lang="en-US" sz="3200" dirty="0" smtClean="0">
                <a:solidFill>
                  <a:srgbClr val="800000"/>
                </a:solidFill>
                <a:latin typeface="Courier"/>
                <a:cs typeface="Courier"/>
              </a:rPr>
              <a:t>  public void squawk() { . . . }</a:t>
            </a:r>
          </a:p>
          <a:p>
            <a:r>
              <a:rPr lang="en-US" sz="3200" dirty="0" smtClean="0">
                <a:solidFill>
                  <a:srgbClr val="800000"/>
                </a:solidFill>
                <a:latin typeface="Courier"/>
                <a:cs typeface="Courier"/>
              </a:rPr>
              <a:t>}</a:t>
            </a:r>
            <a:endParaRPr lang="en-US" sz="3200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904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4/3: Finish collections</a:t>
            </a:r>
          </a:p>
          <a:p>
            <a:r>
              <a:rPr lang="en-US" dirty="0" smtClean="0"/>
              <a:t>Weds 4/5: Graphs (</a:t>
            </a:r>
            <a:r>
              <a:rPr lang="en-US" smtClean="0"/>
              <a:t>no trees)</a:t>
            </a:r>
            <a:endParaRPr lang="en-US" dirty="0" smtClean="0"/>
          </a:p>
          <a:p>
            <a:r>
              <a:rPr lang="en-US" dirty="0" smtClean="0"/>
              <a:t>Monday 4/10: Review</a:t>
            </a:r>
          </a:p>
          <a:p>
            <a:r>
              <a:rPr lang="en-US" dirty="0" smtClean="0"/>
              <a:t>Weds 4/12: Midterm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7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5834"/>
            <a:ext cx="8229600" cy="459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 review: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class Parrot implements </a:t>
            </a:r>
            <a:r>
              <a:rPr lang="en-US" dirty="0" smtClean="0">
                <a:solidFill>
                  <a:srgbClr val="B300B3"/>
                </a:solidFill>
              </a:rPr>
              <a:t>Flier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258" y="1143439"/>
            <a:ext cx="5758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Stack                                   Heap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973191" y="1277893"/>
            <a:ext cx="0" cy="46691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931541" y="1829239"/>
            <a:ext cx="7010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8" name="Picture 7" descr="Parro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05" y="2015649"/>
            <a:ext cx="3245888" cy="1825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36471" y="2151813"/>
            <a:ext cx="431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Parrot </a:t>
            </a:r>
            <a:r>
              <a:rPr lang="en-US" sz="2800" dirty="0" err="1" smtClean="0">
                <a:solidFill>
                  <a:srgbClr val="0000FF"/>
                </a:solidFill>
              </a:rPr>
              <a:t>polly</a:t>
            </a:r>
            <a:r>
              <a:rPr lang="en-US" sz="2800" dirty="0" smtClean="0">
                <a:solidFill>
                  <a:srgbClr val="0000FF"/>
                </a:solidFill>
              </a:rPr>
              <a:t> = new Parrot()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438365" y="2449108"/>
            <a:ext cx="10533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57200" y="3977625"/>
            <a:ext cx="2151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B300B3"/>
                </a:solidFill>
              </a:rPr>
              <a:t>Flier f = </a:t>
            </a:r>
            <a:r>
              <a:rPr lang="en-US" sz="2800" dirty="0" err="1" smtClean="0">
                <a:solidFill>
                  <a:srgbClr val="B300B3"/>
                </a:solidFill>
              </a:rPr>
              <a:t>polly</a:t>
            </a:r>
            <a:r>
              <a:rPr lang="en-US" sz="2800" dirty="0" smtClean="0">
                <a:solidFill>
                  <a:srgbClr val="B300B3"/>
                </a:solidFill>
              </a:rPr>
              <a:t>;</a:t>
            </a:r>
            <a:endParaRPr lang="en-US" sz="2800" dirty="0">
              <a:solidFill>
                <a:srgbClr val="B300B3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 bwMode="auto">
          <a:xfrm flipV="1">
            <a:off x="2608876" y="2845707"/>
            <a:ext cx="2882829" cy="1393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B300B3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36471" y="2490855"/>
            <a:ext cx="4758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polly.speak</a:t>
            </a:r>
            <a:r>
              <a:rPr lang="en-US" sz="2800" dirty="0" smtClean="0">
                <a:solidFill>
                  <a:srgbClr val="0000FF"/>
                </a:solidFill>
              </a:rPr>
              <a:t>(); </a:t>
            </a:r>
            <a:r>
              <a:rPr lang="en-US" sz="2800" dirty="0" err="1" smtClean="0">
                <a:solidFill>
                  <a:srgbClr val="0000FF"/>
                </a:solidFill>
              </a:rPr>
              <a:t>polly.squawk</a:t>
            </a:r>
            <a:r>
              <a:rPr lang="en-US" sz="2800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0000FF"/>
                </a:solidFill>
              </a:rPr>
              <a:t>polly.flap</a:t>
            </a:r>
            <a:r>
              <a:rPr lang="en-US" sz="2800" dirty="0" smtClean="0">
                <a:solidFill>
                  <a:srgbClr val="0000FF"/>
                </a:solidFill>
              </a:rPr>
              <a:t>(); </a:t>
            </a:r>
            <a:r>
              <a:rPr lang="en-US" sz="2800" dirty="0" err="1" smtClean="0">
                <a:solidFill>
                  <a:srgbClr val="0000FF"/>
                </a:solidFill>
              </a:rPr>
              <a:t>polly.glide</a:t>
            </a:r>
            <a:r>
              <a:rPr lang="en-US" sz="2800" dirty="0" smtClean="0">
                <a:solidFill>
                  <a:srgbClr val="0000FF"/>
                </a:solidFill>
              </a:rPr>
              <a:t>();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191" y="4318524"/>
            <a:ext cx="1399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B300B3"/>
                </a:solidFill>
              </a:rPr>
              <a:t>f.flap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B300B3"/>
                </a:solidFill>
              </a:rPr>
              <a:t>f.glide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  <a:endParaRPr lang="en-US" sz="2800" dirty="0">
              <a:solidFill>
                <a:srgbClr val="B300B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297" y="5280667"/>
            <a:ext cx="1808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B300B3"/>
                </a:solidFill>
              </a:rPr>
              <a:t>f.speak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B300B3"/>
                </a:solidFill>
              </a:rPr>
              <a:t>f.squawk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  <a:endParaRPr lang="en-US" sz="2800" dirty="0">
              <a:solidFill>
                <a:srgbClr val="B300B3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75159" y="5449553"/>
            <a:ext cx="1568012" cy="647529"/>
            <a:chOff x="4771122" y="6104500"/>
            <a:chExt cx="1180798" cy="359766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V="1"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1" name="TextBox 30"/>
          <p:cNvSpPr txBox="1"/>
          <p:nvPr/>
        </p:nvSpPr>
        <p:spPr>
          <a:xfrm>
            <a:off x="2343463" y="5551036"/>
            <a:ext cx="206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Compiler error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8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/>
      <p:bldP spid="25" grpId="0"/>
      <p:bldP spid="26" grpId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248"/>
            <a:ext cx="8229600" cy="6702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Superinterfaces</a:t>
            </a:r>
            <a:r>
              <a:rPr lang="en-US" dirty="0" smtClean="0"/>
              <a:t>, </a:t>
            </a:r>
            <a:r>
              <a:rPr lang="en-US" dirty="0" err="1" smtClean="0"/>
              <a:t>Subinterfaces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03" y="1009842"/>
            <a:ext cx="4063282" cy="156966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interface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Superface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boolean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xxx();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yyy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2910" y="1009842"/>
            <a:ext cx="3693890" cy="156966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interface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Subface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extends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Superface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double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zzz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1012" y="2757668"/>
            <a:ext cx="4986762" cy="193899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lass A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implements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Superface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public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boolean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xxx() {…}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public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yyy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() {…}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968" y="4803946"/>
            <a:ext cx="5540850" cy="1938992"/>
          </a:xfrm>
          <a:prstGeom prst="rect">
            <a:avLst/>
          </a:prstGeom>
          <a:noFill/>
          <a:ln w="38100" cmpd="sng">
            <a:solidFill>
              <a:srgbClr val="B300B3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B300B3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B300B3"/>
                </a:solidFill>
                <a:latin typeface="Courier"/>
                <a:cs typeface="Courier"/>
              </a:rPr>
              <a:t>lass B implements </a:t>
            </a:r>
            <a:r>
              <a:rPr lang="en-US" sz="2400" dirty="0" err="1" smtClean="0">
                <a:solidFill>
                  <a:srgbClr val="B300B3"/>
                </a:solidFill>
                <a:latin typeface="Courier"/>
                <a:cs typeface="Courier"/>
              </a:rPr>
              <a:t>Subface</a:t>
            </a:r>
            <a:r>
              <a:rPr lang="en-US" sz="2400" dirty="0" smtClean="0">
                <a:solidFill>
                  <a:srgbClr val="B300B3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public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boolean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xxx() {…}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public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yyy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() {…}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public double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zzz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{…}</a:t>
            </a:r>
          </a:p>
          <a:p>
            <a:r>
              <a:rPr lang="en-US" sz="2400" dirty="0">
                <a:solidFill>
                  <a:srgbClr val="B300B3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758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</a:t>
            </a:r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r>
              <a:rPr lang="en-US" dirty="0" smtClean="0"/>
              <a:t>, and </a:t>
            </a:r>
            <a:r>
              <a:rPr lang="en-US" dirty="0" err="1" smtClean="0"/>
              <a:t>TreeSet</a:t>
            </a:r>
            <a:r>
              <a:rPr lang="en-US" dirty="0" smtClean="0"/>
              <a:t> have in 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156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package </a:t>
            </a:r>
            <a:r>
              <a:rPr lang="en-US" dirty="0" err="1" smtClean="0"/>
              <a:t>java.util</a:t>
            </a:r>
            <a:endParaRPr lang="en-US" dirty="0" smtClean="0"/>
          </a:p>
          <a:p>
            <a:r>
              <a:rPr lang="en-US" dirty="0" smtClean="0"/>
              <a:t>Generic (</a:t>
            </a:r>
            <a:r>
              <a:rPr lang="en-US" dirty="0" err="1" smtClean="0"/>
              <a:t>HashSet</a:t>
            </a:r>
            <a:r>
              <a:rPr lang="en-US" dirty="0" smtClean="0"/>
              <a:t>&lt;Whatever&gt;)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ublic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add()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ublic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remove()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ublic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contains</a:t>
            </a:r>
            <a:r>
              <a:rPr lang="en-US" dirty="0" smtClean="0">
                <a:solidFill>
                  <a:srgbClr val="0000FF"/>
                </a:solidFill>
              </a:rPr>
              <a:t>( ) </a:t>
            </a:r>
          </a:p>
          <a:p>
            <a:r>
              <a:rPr lang="en-US" dirty="0" smtClean="0"/>
              <a:t>Enhanced for-loop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or (Movie m: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myFilmArchive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 {…}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7975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78471" y="557624"/>
            <a:ext cx="1874103" cy="836436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Collection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5406" y="557624"/>
            <a:ext cx="1874103" cy="836436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Map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9527" y="5535019"/>
            <a:ext cx="1874103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HashSet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5582" y="5535019"/>
            <a:ext cx="1874103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TreeSet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8491" y="2243489"/>
            <a:ext cx="1874103" cy="836436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List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16212" y="2243489"/>
            <a:ext cx="1874103" cy="836436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Set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6275" y="2181532"/>
            <a:ext cx="2212365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AbstractMap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120" y="3849153"/>
            <a:ext cx="1579822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ArrayList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6211" y="3849153"/>
            <a:ext cx="1874103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AbstractSet</a:t>
            </a:r>
            <a:endParaRPr lang="en-US" dirty="0">
              <a:solidFill>
                <a:srgbClr val="B300B3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99699" y="3820927"/>
            <a:ext cx="3665517" cy="944863"/>
            <a:chOff x="5199699" y="3820927"/>
            <a:chExt cx="3665517" cy="944863"/>
          </a:xfrm>
        </p:grpSpPr>
        <p:sp>
          <p:nvSpPr>
            <p:cNvPr id="18" name="Rectangle 17"/>
            <p:cNvSpPr/>
            <p:nvPr/>
          </p:nvSpPr>
          <p:spPr>
            <a:xfrm>
              <a:off x="5199699" y="3820927"/>
              <a:ext cx="1690176" cy="944863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B300B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B300B3"/>
                  </a:solidFill>
                </a:rPr>
                <a:t>HashMap</a:t>
              </a:r>
              <a:endParaRPr lang="en-US" dirty="0">
                <a:solidFill>
                  <a:srgbClr val="B300B3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64096" y="3820927"/>
              <a:ext cx="1601120" cy="944863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B300B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B300B3"/>
                  </a:solidFill>
                </a:rPr>
                <a:t>TreeMap</a:t>
              </a:r>
              <a:endParaRPr lang="en-US" dirty="0">
                <a:solidFill>
                  <a:srgbClr val="B300B3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11" idx="0"/>
          </p:cNvCxnSpPr>
          <p:nvPr/>
        </p:nvCxnSpPr>
        <p:spPr>
          <a:xfrm flipV="1">
            <a:off x="1285543" y="1394060"/>
            <a:ext cx="805399" cy="8494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0"/>
          </p:cNvCxnSpPr>
          <p:nvPr/>
        </p:nvCxnSpPr>
        <p:spPr>
          <a:xfrm flipH="1" flipV="1">
            <a:off x="2571084" y="1394060"/>
            <a:ext cx="782180" cy="8494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10" idx="2"/>
          </p:cNvCxnSpPr>
          <p:nvPr/>
        </p:nvCxnSpPr>
        <p:spPr>
          <a:xfrm flipV="1">
            <a:off x="7032458" y="1394060"/>
            <a:ext cx="0" cy="78747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0"/>
            <a:endCxn id="12" idx="2"/>
          </p:cNvCxnSpPr>
          <p:nvPr/>
        </p:nvCxnSpPr>
        <p:spPr>
          <a:xfrm flipV="1">
            <a:off x="3353263" y="3079925"/>
            <a:ext cx="1" cy="76922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11" idx="2"/>
          </p:cNvCxnSpPr>
          <p:nvPr/>
        </p:nvCxnSpPr>
        <p:spPr>
          <a:xfrm flipH="1" flipV="1">
            <a:off x="1285543" y="3079925"/>
            <a:ext cx="15488" cy="76922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</p:cNvCxnSpPr>
          <p:nvPr/>
        </p:nvCxnSpPr>
        <p:spPr>
          <a:xfrm flipV="1">
            <a:off x="6044787" y="3126395"/>
            <a:ext cx="537809" cy="6945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0"/>
          </p:cNvCxnSpPr>
          <p:nvPr/>
        </p:nvCxnSpPr>
        <p:spPr>
          <a:xfrm flipH="1" flipV="1">
            <a:off x="7480927" y="3126395"/>
            <a:ext cx="583729" cy="6945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0"/>
          </p:cNvCxnSpPr>
          <p:nvPr/>
        </p:nvCxnSpPr>
        <p:spPr>
          <a:xfrm flipH="1" flipV="1">
            <a:off x="3794673" y="4765790"/>
            <a:ext cx="727961" cy="7692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0"/>
          </p:cNvCxnSpPr>
          <p:nvPr/>
        </p:nvCxnSpPr>
        <p:spPr>
          <a:xfrm flipV="1">
            <a:off x="2266579" y="4802018"/>
            <a:ext cx="796262" cy="73300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365757" y="5217483"/>
            <a:ext cx="1603752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365757" y="5932497"/>
            <a:ext cx="160375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03812" y="5159527"/>
            <a:ext cx="172751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Extends</a:t>
            </a:r>
          </a:p>
          <a:p>
            <a:endParaRPr lang="en-US" sz="2400" i="1" dirty="0"/>
          </a:p>
          <a:p>
            <a:r>
              <a:rPr lang="en-US" sz="2400" i="1" dirty="0"/>
              <a:t>I</a:t>
            </a:r>
            <a:r>
              <a:rPr lang="en-US" sz="2400" i="1" dirty="0" smtClean="0"/>
              <a:t>mplements</a:t>
            </a:r>
            <a:endParaRPr lang="en-US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91172" y="188292"/>
            <a:ext cx="10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242" y="1871964"/>
            <a:ext cx="10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3061" y="161517"/>
            <a:ext cx="10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3263" y="1890012"/>
            <a:ext cx="10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6275" y="1812200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300B3"/>
                </a:solidFill>
              </a:rPr>
              <a:t>class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9699" y="3451595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300B3"/>
                </a:solidFill>
              </a:rPr>
              <a:t>class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4096" y="3424821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300B3"/>
                </a:solidFill>
              </a:rPr>
              <a:t>class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6211" y="3451595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300B3"/>
                </a:solidFill>
              </a:rPr>
              <a:t>class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0" y="3479821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300B3"/>
                </a:solidFill>
              </a:rPr>
              <a:t>class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29527" y="5165687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300B3"/>
                </a:solidFill>
              </a:rPr>
              <a:t>class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5582" y="5154357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300B3"/>
                </a:solidFill>
              </a:rPr>
              <a:t>class</a:t>
            </a:r>
            <a:endParaRPr lang="en-US" dirty="0">
              <a:solidFill>
                <a:srgbClr val="B300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6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062"/>
            <a:ext cx="8229600" cy="1143000"/>
          </a:xfrm>
        </p:spPr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629272"/>
            <a:ext cx="9009529" cy="397605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HashSet</a:t>
            </a:r>
            <a:r>
              <a:rPr lang="en-US" dirty="0" smtClean="0">
                <a:solidFill>
                  <a:srgbClr val="0000FF"/>
                </a:solidFill>
              </a:rPr>
              <a:t>&lt;Cloud&gt; sky = new </a:t>
            </a:r>
            <a:r>
              <a:rPr lang="en-US" dirty="0" err="1">
                <a:solidFill>
                  <a:srgbClr val="0000FF"/>
                </a:solidFill>
              </a:rPr>
              <a:t>HashSet</a:t>
            </a:r>
            <a:r>
              <a:rPr lang="en-US" dirty="0">
                <a:solidFill>
                  <a:srgbClr val="0000FF"/>
                </a:solidFill>
              </a:rPr>
              <a:t>&lt;Cloud</a:t>
            </a:r>
            <a:r>
              <a:rPr lang="en-US" dirty="0" smtClean="0">
                <a:solidFill>
                  <a:srgbClr val="0000FF"/>
                </a:solidFill>
              </a:rPr>
              <a:t>&gt;();</a:t>
            </a:r>
          </a:p>
          <a:p>
            <a:r>
              <a:rPr lang="en-US" dirty="0" smtClean="0"/>
              <a:t> Introduced to prevent a common cause of bugs</a:t>
            </a:r>
          </a:p>
          <a:p>
            <a:r>
              <a:rPr lang="en-US" dirty="0" smtClean="0"/>
              <a:t> Before generics: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a = new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add(Object x)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Object get(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</a:p>
          <a:p>
            <a:r>
              <a:rPr lang="en-US" dirty="0" smtClean="0"/>
              <a:t> Example: studying the Pacific Ocean with satellites and </a:t>
            </a:r>
            <a:r>
              <a:rPr lang="en-US" dirty="0" err="1" smtClean="0"/>
              <a:t>robosubs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86117" y="4595558"/>
            <a:ext cx="2546918" cy="2207562"/>
            <a:chOff x="986117" y="4595558"/>
            <a:chExt cx="2546918" cy="2207562"/>
          </a:xfrm>
        </p:grpSpPr>
        <p:pic>
          <p:nvPicPr>
            <p:cNvPr id="5" name="Picture 4" descr="noaasat.tif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117" y="4595558"/>
              <a:ext cx="2546918" cy="220756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044688" y="4616414"/>
              <a:ext cx="2413642" cy="584776"/>
            </a:xfrm>
            <a:prstGeom prst="rect">
              <a:avLst/>
            </a:prstGeom>
            <a:solidFill>
              <a:srgbClr val="FFFFFF">
                <a:alpha val="57000"/>
              </a:srgb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c</a:t>
              </a:r>
              <a:r>
                <a:rPr lang="en-US" sz="3200" dirty="0" smtClean="0">
                  <a:solidFill>
                    <a:srgbClr val="FF0000"/>
                  </a:solidFill>
                </a:rPr>
                <a:t>lass Satellite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55883" y="4182870"/>
            <a:ext cx="4003518" cy="2605310"/>
            <a:chOff x="4855883" y="4182870"/>
            <a:chExt cx="4003518" cy="2605310"/>
          </a:xfrm>
        </p:grpSpPr>
        <p:pic>
          <p:nvPicPr>
            <p:cNvPr id="6" name="Picture 5" descr="robosub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5883" y="4182870"/>
              <a:ext cx="4003518" cy="260531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176928" y="4212864"/>
              <a:ext cx="1682472" cy="584776"/>
            </a:xfrm>
            <a:prstGeom prst="rect">
              <a:avLst/>
            </a:prstGeom>
            <a:solidFill>
              <a:srgbClr val="FFFFFF">
                <a:alpha val="57000"/>
              </a:srgb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c</a:t>
              </a:r>
              <a:r>
                <a:rPr lang="en-US" sz="3200" dirty="0" smtClean="0">
                  <a:solidFill>
                    <a:srgbClr val="FF0000"/>
                  </a:solidFill>
                </a:rPr>
                <a:t>lass Sub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10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mtClean="0"/>
              <a:t>Collections Framework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1648" y="1737755"/>
            <a:ext cx="3019962" cy="1845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What’s a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f</a:t>
            </a:r>
            <a:r>
              <a:rPr lang="en-US" sz="3200" i="1" dirty="0" smtClean="0">
                <a:solidFill>
                  <a:srgbClr val="FF0000"/>
                </a:solidFill>
              </a:rPr>
              <a:t>ramework?</a:t>
            </a:r>
            <a:endParaRPr lang="en-US" sz="320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42817" y="1737755"/>
            <a:ext cx="4283667" cy="4242843"/>
            <a:chOff x="1042817" y="1737755"/>
            <a:chExt cx="4283667" cy="4242843"/>
          </a:xfrm>
        </p:grpSpPr>
        <p:pic>
          <p:nvPicPr>
            <p:cNvPr id="4" name="Picture 3" descr="jeremy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2817" y="1737755"/>
              <a:ext cx="4283667" cy="424284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85223" y="5672821"/>
              <a:ext cx="216780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Copyright Scott &amp; </a:t>
              </a:r>
              <a:r>
                <a:rPr lang="en-US" sz="1400" dirty="0" err="1" smtClean="0"/>
                <a:t>Borgman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667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582"/>
            <a:ext cx="8229600" cy="875833"/>
          </a:xfrm>
        </p:spPr>
        <p:txBody>
          <a:bodyPr/>
          <a:lstStyle/>
          <a:p>
            <a:r>
              <a:rPr lang="en-US" dirty="0" smtClean="0"/>
              <a:t>In the bad old days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616" y="1063452"/>
            <a:ext cx="7587897" cy="569386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sats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subs =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Satellite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seaStar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= new Satellite();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sats.add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seaStar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Satellite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cloudSat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new Satellite();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sats.add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cloudSat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// and many others</a:t>
            </a:r>
          </a:p>
          <a:p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ub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andril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new Sub();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ubs.add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andril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ub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nereus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new Sub();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subs.add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nereus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// and many others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7007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582"/>
            <a:ext cx="8229600" cy="875833"/>
          </a:xfrm>
        </p:spPr>
        <p:txBody>
          <a:bodyPr/>
          <a:lstStyle/>
          <a:p>
            <a:r>
              <a:rPr lang="en-US" dirty="0" smtClean="0"/>
              <a:t>Thousands of lines later…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8087" y="1063452"/>
            <a:ext cx="7387810" cy="526297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Stone-age code: no fancy for-loops.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sats.size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Satellite s = (Satellite)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sats.get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s.launch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s.orbit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for 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subs.size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Sub s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(Sub)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subs.get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s.descend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s.explore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 rot="19577096">
            <a:off x="4604207" y="5131337"/>
            <a:ext cx="362942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B300B3"/>
                </a:solidFill>
                <a:latin typeface="Marker Felt"/>
                <a:cs typeface="Marker Felt"/>
              </a:rPr>
              <a:t>Why is this bad?</a:t>
            </a:r>
            <a:endParaRPr lang="en-US" sz="3600" b="1" i="1" dirty="0">
              <a:solidFill>
                <a:srgbClr val="B300B3"/>
              </a:solidFill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40449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582"/>
            <a:ext cx="8229600" cy="875833"/>
          </a:xfrm>
        </p:spPr>
        <p:txBody>
          <a:bodyPr/>
          <a:lstStyle/>
          <a:p>
            <a:r>
              <a:rPr lang="en-US" dirty="0" smtClean="0"/>
              <a:t>In the bad old days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8087" y="1063452"/>
            <a:ext cx="7018418" cy="526297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sats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subs =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Satellite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seaStar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new Satellite();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sats.add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seaStar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Satellite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cloudSat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new Satellite();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subs.add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cloudSat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and many others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ub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andril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new Sub();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ubs.add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andril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ub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nereus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new Sub();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subs.add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nereus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and many others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56235" y="3200864"/>
            <a:ext cx="1255059" cy="1080220"/>
            <a:chOff x="911412" y="2408991"/>
            <a:chExt cx="1255059" cy="1080220"/>
          </a:xfrm>
        </p:grpSpPr>
        <p:sp>
          <p:nvSpPr>
            <p:cNvPr id="7" name="Oval 6"/>
            <p:cNvSpPr/>
            <p:nvPr/>
          </p:nvSpPr>
          <p:spPr>
            <a:xfrm>
              <a:off x="911412" y="2408991"/>
              <a:ext cx="1255059" cy="678319"/>
            </a:xfrm>
            <a:prstGeom prst="ellipse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7675" y="3027546"/>
              <a:ext cx="791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oops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94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 wanted:</a:t>
            </a:r>
            <a:endParaRPr lang="en-US" dirty="0"/>
          </a:p>
        </p:txBody>
      </p:sp>
      <p:pic>
        <p:nvPicPr>
          <p:cNvPr id="3" name="Picture 2" descr="satellite_white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41" y="1800760"/>
            <a:ext cx="1393451" cy="1294134"/>
          </a:xfrm>
          <a:prstGeom prst="rect">
            <a:avLst/>
          </a:prstGeom>
        </p:spPr>
      </p:pic>
      <p:pic>
        <p:nvPicPr>
          <p:cNvPr id="6" name="Picture 5" descr="rov_white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99" y="4306298"/>
            <a:ext cx="3117581" cy="1649369"/>
          </a:xfrm>
          <a:prstGeom prst="rect">
            <a:avLst/>
          </a:prstGeom>
        </p:spPr>
      </p:pic>
      <p:pic>
        <p:nvPicPr>
          <p:cNvPr id="4" name="Picture 3" descr="rov_white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94" y="4306298"/>
            <a:ext cx="3117581" cy="1649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4267314"/>
            <a:ext cx="5317780" cy="191247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93041" y="5749794"/>
            <a:ext cx="387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"/>
                <a:cs typeface="Courier"/>
              </a:rPr>
              <a:t>a</a:t>
            </a:r>
            <a:r>
              <a:rPr lang="en-US" sz="2000" b="1" dirty="0" err="1" smtClean="0">
                <a:latin typeface="Courier"/>
                <a:cs typeface="Courier"/>
              </a:rPr>
              <a:t>ndril</a:t>
            </a:r>
            <a:r>
              <a:rPr lang="en-US" sz="2000" b="1" dirty="0" smtClean="0">
                <a:latin typeface="Courier"/>
                <a:cs typeface="Courier"/>
              </a:rPr>
              <a:t>            </a:t>
            </a:r>
            <a:r>
              <a:rPr lang="en-US" sz="2000" b="1" dirty="0" err="1" smtClean="0">
                <a:latin typeface="Courier"/>
                <a:cs typeface="Courier"/>
              </a:rPr>
              <a:t>nereus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640655"/>
            <a:ext cx="5317780" cy="191247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tellite_white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64" y="1796132"/>
            <a:ext cx="1393451" cy="1294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39650" y="3089072"/>
            <a:ext cx="4032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"/>
                <a:cs typeface="Courier"/>
              </a:rPr>
              <a:t>seaStar</a:t>
            </a:r>
            <a:r>
              <a:rPr lang="en-US" sz="2000" b="1" dirty="0" smtClean="0">
                <a:latin typeface="Courier"/>
                <a:cs typeface="Courier"/>
              </a:rPr>
              <a:t>          </a:t>
            </a:r>
            <a:r>
              <a:rPr lang="en-US" sz="2000" b="1" dirty="0" err="1" smtClean="0">
                <a:latin typeface="Courier"/>
                <a:cs typeface="Courier"/>
              </a:rPr>
              <a:t>cloudSat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7550" y="1046538"/>
            <a:ext cx="92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sats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12727" y="3658369"/>
            <a:ext cx="103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 got:</a:t>
            </a:r>
            <a:endParaRPr lang="en-US" dirty="0"/>
          </a:p>
        </p:txBody>
      </p:sp>
      <p:pic>
        <p:nvPicPr>
          <p:cNvPr id="3" name="Picture 2" descr="satellite_white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55" y="1852974"/>
            <a:ext cx="1393451" cy="1294134"/>
          </a:xfrm>
          <a:prstGeom prst="rect">
            <a:avLst/>
          </a:prstGeom>
        </p:spPr>
      </p:pic>
      <p:pic>
        <p:nvPicPr>
          <p:cNvPr id="6" name="Picture 5" descr="rov_white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39" y="4306298"/>
            <a:ext cx="3117581" cy="1649369"/>
          </a:xfrm>
          <a:prstGeom prst="rect">
            <a:avLst/>
          </a:prstGeom>
        </p:spPr>
      </p:pic>
      <p:pic>
        <p:nvPicPr>
          <p:cNvPr id="4" name="Picture 3" descr="rov_white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4" y="4306298"/>
            <a:ext cx="3117581" cy="1649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4740" y="4267314"/>
            <a:ext cx="7162800" cy="191247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96581" y="5749794"/>
            <a:ext cx="6187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"/>
                <a:cs typeface="Courier"/>
              </a:rPr>
              <a:t>a</a:t>
            </a:r>
            <a:r>
              <a:rPr lang="en-US" sz="2000" b="1" dirty="0" err="1" smtClean="0">
                <a:latin typeface="Courier"/>
                <a:cs typeface="Courier"/>
              </a:rPr>
              <a:t>ndril</a:t>
            </a:r>
            <a:r>
              <a:rPr lang="en-US" sz="2000" b="1" dirty="0" smtClean="0">
                <a:latin typeface="Courier"/>
                <a:cs typeface="Courier"/>
              </a:rPr>
              <a:t>            </a:t>
            </a:r>
            <a:r>
              <a:rPr lang="en-US" sz="2000" b="1" dirty="0" err="1" smtClean="0">
                <a:latin typeface="Courier"/>
                <a:cs typeface="Courier"/>
              </a:rPr>
              <a:t>nereus</a:t>
            </a:r>
            <a:r>
              <a:rPr lang="en-US" sz="2000" b="1" dirty="0" smtClean="0">
                <a:latin typeface="Courier"/>
                <a:cs typeface="Courier"/>
              </a:rPr>
              <a:t>       </a:t>
            </a:r>
            <a:r>
              <a:rPr lang="en-US" sz="2000" b="1" dirty="0" err="1" smtClean="0">
                <a:latin typeface="Courier"/>
                <a:cs typeface="Courier"/>
              </a:rPr>
              <a:t>cloudSat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2414" y="1692869"/>
            <a:ext cx="2471271" cy="191247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60864" y="3141286"/>
            <a:ext cx="1262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"/>
                <a:cs typeface="Courier"/>
              </a:rPr>
              <a:t>seaStar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8764" y="1098752"/>
            <a:ext cx="92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sats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7" y="3658369"/>
            <a:ext cx="103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subs</a:t>
            </a:r>
            <a:endParaRPr lang="en-US" dirty="0"/>
          </a:p>
        </p:txBody>
      </p:sp>
      <p:pic>
        <p:nvPicPr>
          <p:cNvPr id="13" name="Picture 12" descr="satellite_white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81" y="4466850"/>
            <a:ext cx="1393451" cy="12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285"/>
            <a:ext cx="8229600" cy="71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 later 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734" y="1093335"/>
            <a:ext cx="7387810" cy="489364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sats.size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Satellite s = (Satellite)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sats.get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s.launch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s.orbit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for 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subs.size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Sub s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(Sub)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subs.get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s.descend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s.explore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4823" y="2136589"/>
            <a:ext cx="4948490" cy="58477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cloudSat</a:t>
            </a:r>
            <a:r>
              <a:rPr lang="en-US" sz="2800" dirty="0" smtClean="0"/>
              <a:t> </a:t>
            </a:r>
            <a:r>
              <a:rPr lang="en-US" sz="3200" i="1" dirty="0" smtClean="0"/>
              <a:t>is never launched</a:t>
            </a:r>
            <a:endParaRPr lang="en-US" sz="3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212614" y="4754283"/>
            <a:ext cx="5806178" cy="95410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ClassCastException</a:t>
            </a:r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i="1" dirty="0">
                <a:latin typeface="Courier"/>
                <a:cs typeface="Courier"/>
              </a:rPr>
              <a:t>w</a:t>
            </a:r>
            <a:r>
              <a:rPr lang="en-US" sz="2800" i="1" dirty="0" smtClean="0">
                <a:latin typeface="Courier"/>
                <a:cs typeface="Courier"/>
              </a:rPr>
              <a:t>hen loop gets to </a:t>
            </a:r>
            <a:r>
              <a:rPr lang="en-US" sz="2800" dirty="0" err="1" smtClean="0">
                <a:latin typeface="Courier"/>
                <a:cs typeface="Courier"/>
              </a:rPr>
              <a:t>cloudSat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Courier"/>
                <a:cs typeface="Courier"/>
              </a:rPr>
              <a:t>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96546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699"/>
            <a:ext cx="8229600" cy="875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can</a:t>
            </a:r>
            <a:r>
              <a:rPr lang="fr-FR" dirty="0" smtClean="0"/>
              <a:t>’</a:t>
            </a:r>
            <a:r>
              <a:rPr lang="en-US" dirty="0" smtClean="0"/>
              <a:t>t prevent people from </a:t>
            </a:r>
            <a:br>
              <a:rPr lang="en-US" dirty="0" smtClean="0"/>
            </a:br>
            <a:r>
              <a:rPr lang="en-US" dirty="0" smtClean="0"/>
              <a:t>typing this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8087" y="1422036"/>
            <a:ext cx="7018418" cy="526297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sats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subs =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Satellite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seaStar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new Satellite();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sats.add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seaStar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Satellite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cloudSat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new Satellite();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subs.add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cloudSat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and many others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ub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andril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new Sub();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ubs.add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andril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ub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nereus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new Sub();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subs.add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nereus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and many others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56235" y="3559448"/>
            <a:ext cx="1255059" cy="1080220"/>
            <a:chOff x="911412" y="2408991"/>
            <a:chExt cx="1255059" cy="1080220"/>
          </a:xfrm>
        </p:grpSpPr>
        <p:sp>
          <p:nvSpPr>
            <p:cNvPr id="7" name="Oval 6"/>
            <p:cNvSpPr/>
            <p:nvPr/>
          </p:nvSpPr>
          <p:spPr>
            <a:xfrm>
              <a:off x="911412" y="2408991"/>
              <a:ext cx="1255059" cy="678319"/>
            </a:xfrm>
            <a:prstGeom prst="ellipse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7675" y="3027546"/>
              <a:ext cx="791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oops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20143" y="2298775"/>
            <a:ext cx="3901128" cy="1938992"/>
          </a:xfrm>
          <a:prstGeom prst="rect">
            <a:avLst/>
          </a:prstGeom>
          <a:solidFill>
            <a:srgbClr val="FFFFFF">
              <a:alpha val="86000"/>
            </a:srgbClr>
          </a:solidFill>
          <a:ln w="571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But you can make </a:t>
            </a:r>
          </a:p>
          <a:p>
            <a:pPr algn="ctr"/>
            <a:r>
              <a:rPr lang="en-US" sz="4000" dirty="0"/>
              <a:t>t</a:t>
            </a:r>
            <a:r>
              <a:rPr lang="en-US" sz="4000" dirty="0" smtClean="0"/>
              <a:t>he compiler</a:t>
            </a:r>
          </a:p>
          <a:p>
            <a:pPr algn="ctr"/>
            <a:r>
              <a:rPr lang="en-US" sz="4000" dirty="0"/>
              <a:t>f</a:t>
            </a:r>
            <a:r>
              <a:rPr lang="en-US" sz="4000" dirty="0" smtClean="0"/>
              <a:t>ind it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28706" y="4639668"/>
            <a:ext cx="8647909" cy="1015663"/>
          </a:xfrm>
          <a:prstGeom prst="rect">
            <a:avLst/>
          </a:prstGeom>
          <a:solidFill>
            <a:srgbClr val="FFFFFF">
              <a:alpha val="86000"/>
            </a:srgbClr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latin typeface="Bauhaus 93"/>
                <a:cs typeface="Bauhaus 93"/>
              </a:rPr>
              <a:t>That’s good because…</a:t>
            </a:r>
            <a:endParaRPr lang="en-US" sz="6000" i="1" dirty="0">
              <a:latin typeface="Bauhaus 93"/>
              <a:cs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258093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3765" y="2181412"/>
            <a:ext cx="6262652" cy="2308324"/>
          </a:xfrm>
          <a:prstGeom prst="rect">
            <a:avLst/>
          </a:prstGeom>
          <a:noFill/>
          <a:ln w="57150" cmpd="sng">
            <a:solidFill>
              <a:srgbClr val="B300B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A compile-time problem</a:t>
            </a:r>
          </a:p>
          <a:p>
            <a:pPr algn="ctr"/>
            <a:r>
              <a:rPr lang="en-US" sz="4800" dirty="0"/>
              <a:t>i</a:t>
            </a:r>
            <a:r>
              <a:rPr lang="en-US" sz="4800" dirty="0" smtClean="0"/>
              <a:t>s </a:t>
            </a:r>
            <a:r>
              <a:rPr lang="en-US" sz="4800" b="1" i="1" u="sng" dirty="0" smtClean="0"/>
              <a:t>always</a:t>
            </a:r>
            <a:r>
              <a:rPr lang="en-US" sz="4800" dirty="0" smtClean="0"/>
              <a:t> better than</a:t>
            </a:r>
          </a:p>
          <a:p>
            <a:pPr algn="ctr"/>
            <a:r>
              <a:rPr lang="en-US" sz="4800" dirty="0"/>
              <a:t>a</a:t>
            </a:r>
            <a:r>
              <a:rPr lang="en-US" sz="4800" dirty="0" smtClean="0"/>
              <a:t> run-time problem</a:t>
            </a:r>
            <a:endParaRPr lang="en-US" sz="4800" dirty="0"/>
          </a:p>
        </p:txBody>
      </p:sp>
      <p:grpSp>
        <p:nvGrpSpPr>
          <p:cNvPr id="2" name="Group 1"/>
          <p:cNvGrpSpPr/>
          <p:nvPr/>
        </p:nvGrpSpPr>
        <p:grpSpPr>
          <a:xfrm>
            <a:off x="2136588" y="2405529"/>
            <a:ext cx="2002117" cy="2005102"/>
            <a:chOff x="2136588" y="2405529"/>
            <a:chExt cx="2002117" cy="2005102"/>
          </a:xfrm>
        </p:grpSpPr>
        <p:sp>
          <p:nvSpPr>
            <p:cNvPr id="4" name="Rectangle 3"/>
            <p:cNvSpPr/>
            <p:nvPr/>
          </p:nvSpPr>
          <p:spPr>
            <a:xfrm>
              <a:off x="2136588" y="2405529"/>
              <a:ext cx="2002117" cy="68729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32635" y="3723336"/>
              <a:ext cx="938306" cy="68729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57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19432" y="1167570"/>
            <a:ext cx="2049156" cy="362528"/>
          </a:xfrm>
          <a:prstGeom prst="rect">
            <a:avLst/>
          </a:prstGeom>
          <a:solidFill>
            <a:srgbClr val="FFFF0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3233" y="1499262"/>
            <a:ext cx="2049156" cy="362528"/>
          </a:xfrm>
          <a:prstGeom prst="rect">
            <a:avLst/>
          </a:prstGeom>
          <a:solidFill>
            <a:srgbClr val="FFFF0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582"/>
            <a:ext cx="8229600" cy="875833"/>
          </a:xfrm>
        </p:spPr>
        <p:txBody>
          <a:bodyPr/>
          <a:lstStyle/>
          <a:p>
            <a:r>
              <a:rPr lang="en-US" dirty="0" smtClean="0"/>
              <a:t>In modern times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511" y="1063452"/>
            <a:ext cx="8126594" cy="452431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&lt;Satellite&gt;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sats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new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&lt;Satellite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&gt;(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&lt;Sub&gt; subs =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new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&lt;Sub&gt;(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Satellite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seaStar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new Satellite();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sats.add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seaStar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Satellite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cloudSat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new Satellite();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subs.add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cloudSat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48501" y="3544507"/>
            <a:ext cx="1320343" cy="1449552"/>
            <a:chOff x="888737" y="2408991"/>
            <a:chExt cx="1320343" cy="1449552"/>
          </a:xfrm>
        </p:grpSpPr>
        <p:sp>
          <p:nvSpPr>
            <p:cNvPr id="7" name="Oval 6"/>
            <p:cNvSpPr/>
            <p:nvPr/>
          </p:nvSpPr>
          <p:spPr>
            <a:xfrm>
              <a:off x="911412" y="2408991"/>
              <a:ext cx="1255059" cy="678319"/>
            </a:xfrm>
            <a:prstGeom prst="ellipse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8737" y="3027546"/>
              <a:ext cx="13203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Compiler</a:t>
              </a:r>
            </a:p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Error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6432" y="6045805"/>
            <a:ext cx="7741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type of </a:t>
            </a:r>
            <a:r>
              <a:rPr lang="en-US" sz="2800" dirty="0" err="1" smtClean="0"/>
              <a:t>sats</a:t>
            </a:r>
            <a:r>
              <a:rPr lang="en-US" sz="2800" dirty="0" smtClean="0"/>
              <a:t> is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&lt;Satellite&gt;, not </a:t>
            </a:r>
            <a:r>
              <a:rPr lang="en-US" sz="2800" dirty="0" err="1" smtClean="0"/>
              <a:t>ArrayList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615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78471" y="557624"/>
            <a:ext cx="1874103" cy="836436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Collection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5406" y="557624"/>
            <a:ext cx="1874103" cy="836436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Map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9527" y="5535019"/>
            <a:ext cx="1874103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HashSet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5582" y="5535019"/>
            <a:ext cx="1874103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TreeSet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8491" y="2243489"/>
            <a:ext cx="1874103" cy="836436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List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16212" y="2243489"/>
            <a:ext cx="1874103" cy="836436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Set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6275" y="2181532"/>
            <a:ext cx="2212365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AbstractMap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120" y="3849153"/>
            <a:ext cx="1579822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ArrayList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6211" y="3849153"/>
            <a:ext cx="1874103" cy="9448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B300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B300B3"/>
                </a:solidFill>
              </a:rPr>
              <a:t>AbstractSet</a:t>
            </a:r>
            <a:endParaRPr lang="en-US" dirty="0">
              <a:solidFill>
                <a:srgbClr val="B300B3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99699" y="3820927"/>
            <a:ext cx="3665517" cy="944863"/>
            <a:chOff x="5199699" y="3820927"/>
            <a:chExt cx="3665517" cy="944863"/>
          </a:xfrm>
        </p:grpSpPr>
        <p:sp>
          <p:nvSpPr>
            <p:cNvPr id="18" name="Rectangle 17"/>
            <p:cNvSpPr/>
            <p:nvPr/>
          </p:nvSpPr>
          <p:spPr>
            <a:xfrm>
              <a:off x="5199699" y="3820927"/>
              <a:ext cx="1690176" cy="944863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B300B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B300B3"/>
                  </a:solidFill>
                </a:rPr>
                <a:t>HashMap</a:t>
              </a:r>
              <a:endParaRPr lang="en-US" dirty="0">
                <a:solidFill>
                  <a:srgbClr val="B300B3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64096" y="3820927"/>
              <a:ext cx="1601120" cy="944863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B300B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B300B3"/>
                  </a:solidFill>
                </a:rPr>
                <a:t>TreeMap</a:t>
              </a:r>
              <a:endParaRPr lang="en-US" dirty="0">
                <a:solidFill>
                  <a:srgbClr val="B300B3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11" idx="0"/>
          </p:cNvCxnSpPr>
          <p:nvPr/>
        </p:nvCxnSpPr>
        <p:spPr>
          <a:xfrm flipV="1">
            <a:off x="1285543" y="1394060"/>
            <a:ext cx="805399" cy="8494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0"/>
          </p:cNvCxnSpPr>
          <p:nvPr/>
        </p:nvCxnSpPr>
        <p:spPr>
          <a:xfrm flipH="1" flipV="1">
            <a:off x="2571084" y="1394060"/>
            <a:ext cx="782180" cy="8494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10" idx="2"/>
          </p:cNvCxnSpPr>
          <p:nvPr/>
        </p:nvCxnSpPr>
        <p:spPr>
          <a:xfrm flipV="1">
            <a:off x="7032458" y="1394060"/>
            <a:ext cx="0" cy="78747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0"/>
            <a:endCxn id="12" idx="2"/>
          </p:cNvCxnSpPr>
          <p:nvPr/>
        </p:nvCxnSpPr>
        <p:spPr>
          <a:xfrm flipV="1">
            <a:off x="3353263" y="3079925"/>
            <a:ext cx="1" cy="76922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11" idx="2"/>
          </p:cNvCxnSpPr>
          <p:nvPr/>
        </p:nvCxnSpPr>
        <p:spPr>
          <a:xfrm flipH="1" flipV="1">
            <a:off x="1285543" y="3079925"/>
            <a:ext cx="15488" cy="76922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</p:cNvCxnSpPr>
          <p:nvPr/>
        </p:nvCxnSpPr>
        <p:spPr>
          <a:xfrm flipV="1">
            <a:off x="6044787" y="3126395"/>
            <a:ext cx="537809" cy="6945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0"/>
          </p:cNvCxnSpPr>
          <p:nvPr/>
        </p:nvCxnSpPr>
        <p:spPr>
          <a:xfrm flipH="1" flipV="1">
            <a:off x="7480927" y="3126395"/>
            <a:ext cx="583729" cy="6945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0"/>
          </p:cNvCxnSpPr>
          <p:nvPr/>
        </p:nvCxnSpPr>
        <p:spPr>
          <a:xfrm flipH="1" flipV="1">
            <a:off x="3794673" y="4765790"/>
            <a:ext cx="727961" cy="7692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0"/>
          </p:cNvCxnSpPr>
          <p:nvPr/>
        </p:nvCxnSpPr>
        <p:spPr>
          <a:xfrm flipV="1">
            <a:off x="2266579" y="4802018"/>
            <a:ext cx="796262" cy="73300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365757" y="5217483"/>
            <a:ext cx="1603752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365757" y="5932497"/>
            <a:ext cx="160375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03812" y="5159527"/>
            <a:ext cx="172751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Extends</a:t>
            </a:r>
          </a:p>
          <a:p>
            <a:endParaRPr lang="en-US" sz="2400" i="1" dirty="0"/>
          </a:p>
          <a:p>
            <a:r>
              <a:rPr lang="en-US" sz="2400" i="1" dirty="0"/>
              <a:t>I</a:t>
            </a:r>
            <a:r>
              <a:rPr lang="en-US" sz="2400" i="1" dirty="0" smtClean="0"/>
              <a:t>mplements</a:t>
            </a:r>
            <a:endParaRPr lang="en-US" sz="24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21694" y="85192"/>
            <a:ext cx="5660540" cy="6578573"/>
            <a:chOff x="121694" y="85192"/>
            <a:chExt cx="5660540" cy="6578573"/>
          </a:xfrm>
        </p:grpSpPr>
        <p:sp>
          <p:nvSpPr>
            <p:cNvPr id="27" name="Rectangle 26"/>
            <p:cNvSpPr/>
            <p:nvPr/>
          </p:nvSpPr>
          <p:spPr>
            <a:xfrm>
              <a:off x="121694" y="85192"/>
              <a:ext cx="4749129" cy="6578573"/>
            </a:xfrm>
            <a:prstGeom prst="rect">
              <a:avLst/>
            </a:prstGeom>
            <a:solidFill>
              <a:srgbClr val="FFFFFF">
                <a:alpha val="82000"/>
              </a:srgbClr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300B3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0823" y="5382619"/>
              <a:ext cx="911411" cy="1281146"/>
            </a:xfrm>
            <a:prstGeom prst="rect">
              <a:avLst/>
            </a:prstGeom>
            <a:solidFill>
              <a:srgbClr val="FFFFFF">
                <a:alpha val="82000"/>
              </a:srgbClr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300B3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491" y="241270"/>
            <a:ext cx="4853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What’s a map?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5913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90" y="0"/>
            <a:ext cx="8229600" cy="1143000"/>
          </a:xfrm>
        </p:spPr>
        <p:txBody>
          <a:bodyPr/>
          <a:lstStyle/>
          <a:p>
            <a:r>
              <a:rPr lang="en-US" dirty="0" smtClean="0"/>
              <a:t>A Framework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6" y="1225225"/>
            <a:ext cx="8229600" cy="49086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Response to a broad need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Classes that implement the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classes if you can</a:t>
            </a:r>
          </a:p>
          <a:p>
            <a:r>
              <a:rPr lang="en-US" dirty="0" smtClean="0"/>
              <a:t>Else extend the classes if you can</a:t>
            </a:r>
          </a:p>
          <a:p>
            <a:r>
              <a:rPr lang="en-US" dirty="0" smtClean="0"/>
              <a:t>Else implement the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799" y="3472178"/>
            <a:ext cx="597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How to use a framework:</a:t>
            </a:r>
          </a:p>
        </p:txBody>
      </p:sp>
    </p:spTree>
    <p:extLst>
      <p:ext uri="{BB962C8B-B14F-4D97-AF65-F5344CB8AC3E}">
        <p14:creationId xmlns:p14="http://schemas.microsoft.com/office/powerpoint/2010/main" val="208695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30" y="2653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Map: A set where every member is associated with another 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6730" y="1673411"/>
            <a:ext cx="3173505" cy="4369259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177" y="6042671"/>
            <a:ext cx="2564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Map’s key set                            </a:t>
            </a:r>
            <a:endParaRPr lang="en-US" sz="3200" i="1" dirty="0"/>
          </a:p>
        </p:txBody>
      </p:sp>
      <p:sp>
        <p:nvSpPr>
          <p:cNvPr id="8" name="5-Point Star 7"/>
          <p:cNvSpPr/>
          <p:nvPr/>
        </p:nvSpPr>
        <p:spPr>
          <a:xfrm>
            <a:off x="2208300" y="1949824"/>
            <a:ext cx="448236" cy="433294"/>
          </a:xfrm>
          <a:prstGeom prst="star5">
            <a:avLst/>
          </a:prstGeom>
          <a:solidFill>
            <a:srgbClr val="B300B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432418" y="1838655"/>
            <a:ext cx="6493191" cy="707886"/>
            <a:chOff x="2432418" y="1838655"/>
            <a:chExt cx="6493191" cy="70788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432418" y="2204973"/>
              <a:ext cx="351417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70503" y="1838655"/>
              <a:ext cx="2955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latin typeface="Courier"/>
                  <a:cs typeface="Courier"/>
                </a:rPr>
                <a:t>a</a:t>
              </a:r>
              <a:r>
                <a:rPr lang="en-US" sz="4000" dirty="0" err="1" smtClean="0">
                  <a:latin typeface="Courier"/>
                  <a:cs typeface="Courier"/>
                </a:rPr>
                <a:t>ryabhata</a:t>
              </a:r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29" name="5-Point Star 28"/>
          <p:cNvSpPr/>
          <p:nvPr/>
        </p:nvSpPr>
        <p:spPr>
          <a:xfrm>
            <a:off x="1775011" y="4129244"/>
            <a:ext cx="448236" cy="433294"/>
          </a:xfrm>
          <a:prstGeom prst="star5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017059" y="4017683"/>
            <a:ext cx="4750691" cy="708278"/>
            <a:chOff x="2017059" y="4017683"/>
            <a:chExt cx="4750691" cy="708278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017059" y="4017683"/>
              <a:ext cx="4566025" cy="36671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583084" y="4018075"/>
              <a:ext cx="1846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33" name="5-Point Star 32"/>
          <p:cNvSpPr/>
          <p:nvPr/>
        </p:nvSpPr>
        <p:spPr>
          <a:xfrm>
            <a:off x="1446309" y="4674099"/>
            <a:ext cx="448236" cy="433294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88353" y="4562930"/>
            <a:ext cx="6613521" cy="707886"/>
            <a:chOff x="1688353" y="4562930"/>
            <a:chExt cx="6613521" cy="70788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688353" y="4929248"/>
              <a:ext cx="489473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583084" y="4562930"/>
              <a:ext cx="17187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latin typeface="Courier"/>
                  <a:cs typeface="Courier"/>
                </a:rPr>
                <a:t>g</a:t>
              </a:r>
              <a:r>
                <a:rPr lang="en-US" sz="4000" dirty="0" err="1" smtClean="0">
                  <a:latin typeface="Courier"/>
                  <a:cs typeface="Courier"/>
                </a:rPr>
                <a:t>amow</a:t>
              </a:r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37" name="5-Point Star 36"/>
          <p:cNvSpPr/>
          <p:nvPr/>
        </p:nvSpPr>
        <p:spPr>
          <a:xfrm>
            <a:off x="1431368" y="2494679"/>
            <a:ext cx="448236" cy="433294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88353" y="2383510"/>
            <a:ext cx="6926357" cy="707886"/>
            <a:chOff x="1688353" y="2383510"/>
            <a:chExt cx="6926357" cy="707886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688353" y="2749828"/>
              <a:ext cx="489473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583084" y="2383510"/>
              <a:ext cx="20316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>
                  <a:latin typeface="Courier"/>
                  <a:cs typeface="Courier"/>
                </a:rPr>
                <a:t>alSufi</a:t>
              </a:r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41" name="5-Point Star 40"/>
          <p:cNvSpPr/>
          <p:nvPr/>
        </p:nvSpPr>
        <p:spPr>
          <a:xfrm>
            <a:off x="2417474" y="3039534"/>
            <a:ext cx="448236" cy="433294"/>
          </a:xfrm>
          <a:prstGeom prst="star5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656536" y="2928365"/>
            <a:ext cx="6266001" cy="707886"/>
            <a:chOff x="2656536" y="2928365"/>
            <a:chExt cx="6266001" cy="707886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656536" y="3294683"/>
              <a:ext cx="392654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583084" y="2928365"/>
              <a:ext cx="23394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>
                  <a:latin typeface="Courier"/>
                  <a:cs typeface="Courier"/>
                </a:rPr>
                <a:t>ptolemy</a:t>
              </a:r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45" name="5-Point Star 44"/>
          <p:cNvSpPr/>
          <p:nvPr/>
        </p:nvSpPr>
        <p:spPr>
          <a:xfrm>
            <a:off x="1102666" y="3584389"/>
            <a:ext cx="448236" cy="433294"/>
          </a:xfrm>
          <a:prstGeom prst="star5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314824" y="3473220"/>
            <a:ext cx="7299886" cy="707886"/>
            <a:chOff x="1314824" y="3473220"/>
            <a:chExt cx="7299886" cy="70788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314824" y="3839538"/>
              <a:ext cx="526826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583084" y="3473220"/>
              <a:ext cx="20316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Courier"/>
                  <a:cs typeface="Courier"/>
                </a:rPr>
                <a:t>n</a:t>
              </a:r>
              <a:r>
                <a:rPr lang="en-US" sz="4000" dirty="0" smtClean="0">
                  <a:latin typeface="Courier"/>
                  <a:cs typeface="Courier"/>
                </a:rPr>
                <a:t>ewton</a:t>
              </a:r>
            </a:p>
          </p:txBody>
        </p:sp>
      </p:grpSp>
      <p:sp>
        <p:nvSpPr>
          <p:cNvPr id="49" name="5-Point Star 48"/>
          <p:cNvSpPr/>
          <p:nvPr/>
        </p:nvSpPr>
        <p:spPr>
          <a:xfrm>
            <a:off x="2208300" y="5218954"/>
            <a:ext cx="448236" cy="43329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432418" y="5107785"/>
            <a:ext cx="6732457" cy="707886"/>
            <a:chOff x="2432418" y="5107785"/>
            <a:chExt cx="6732457" cy="707886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432418" y="5474103"/>
              <a:ext cx="218440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670636" y="5107785"/>
              <a:ext cx="449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>
                  <a:latin typeface="Courier"/>
                  <a:cs typeface="Courier"/>
                </a:rPr>
                <a:t>deGrasse</a:t>
              </a:r>
              <a:r>
                <a:rPr lang="en-US" sz="4000" dirty="0" smtClean="0">
                  <a:latin typeface="Courier"/>
                  <a:cs typeface="Courier"/>
                </a:rPr>
                <a:t> Tyson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139954" y="6030717"/>
            <a:ext cx="24672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Map’s values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9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9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9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6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2024" y="2651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Map: Keys are unique, values don</a:t>
            </a:r>
            <a:r>
              <a:rPr lang="fr-FR" dirty="0" smtClean="0"/>
              <a:t>’</a:t>
            </a:r>
            <a:r>
              <a:rPr lang="en-US" dirty="0" smtClean="0"/>
              <a:t>t have to be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6730" y="1673411"/>
            <a:ext cx="3173505" cy="4369259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177" y="6042671"/>
            <a:ext cx="2564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Map’s key set                            </a:t>
            </a:r>
            <a:endParaRPr lang="en-US" sz="3200" i="1" dirty="0"/>
          </a:p>
        </p:txBody>
      </p:sp>
      <p:sp>
        <p:nvSpPr>
          <p:cNvPr id="8" name="5-Point Star 7"/>
          <p:cNvSpPr/>
          <p:nvPr/>
        </p:nvSpPr>
        <p:spPr>
          <a:xfrm>
            <a:off x="2208300" y="1949824"/>
            <a:ext cx="448236" cy="433294"/>
          </a:xfrm>
          <a:prstGeom prst="star5">
            <a:avLst/>
          </a:prstGeom>
          <a:solidFill>
            <a:srgbClr val="B300B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432418" y="1838655"/>
            <a:ext cx="6493191" cy="707886"/>
            <a:chOff x="2432418" y="1838655"/>
            <a:chExt cx="6493191" cy="70788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432418" y="2204973"/>
              <a:ext cx="351417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70503" y="1838655"/>
              <a:ext cx="2955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latin typeface="Courier"/>
                  <a:cs typeface="Courier"/>
                </a:rPr>
                <a:t>a</a:t>
              </a:r>
              <a:r>
                <a:rPr lang="en-US" sz="4000" dirty="0" err="1" smtClean="0">
                  <a:latin typeface="Courier"/>
                  <a:cs typeface="Courier"/>
                </a:rPr>
                <a:t>ryabhata</a:t>
              </a:r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29" name="5-Point Star 28"/>
          <p:cNvSpPr/>
          <p:nvPr/>
        </p:nvSpPr>
        <p:spPr>
          <a:xfrm>
            <a:off x="1775011" y="4129244"/>
            <a:ext cx="448236" cy="433294"/>
          </a:xfrm>
          <a:prstGeom prst="star5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017059" y="4017683"/>
            <a:ext cx="4750691" cy="708278"/>
            <a:chOff x="2017059" y="4017683"/>
            <a:chExt cx="4750691" cy="708278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017059" y="4017683"/>
              <a:ext cx="4566025" cy="36671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583084" y="4018075"/>
              <a:ext cx="1846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33" name="5-Point Star 32"/>
          <p:cNvSpPr/>
          <p:nvPr/>
        </p:nvSpPr>
        <p:spPr>
          <a:xfrm>
            <a:off x="1446309" y="4674099"/>
            <a:ext cx="448236" cy="433294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88353" y="4562930"/>
            <a:ext cx="6613521" cy="707886"/>
            <a:chOff x="1688353" y="4562930"/>
            <a:chExt cx="6613521" cy="70788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688353" y="4929248"/>
              <a:ext cx="489473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583084" y="4562930"/>
              <a:ext cx="17187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latin typeface="Courier"/>
                  <a:cs typeface="Courier"/>
                </a:rPr>
                <a:t>g</a:t>
              </a:r>
              <a:r>
                <a:rPr lang="en-US" sz="4000" dirty="0" err="1" smtClean="0">
                  <a:latin typeface="Courier"/>
                  <a:cs typeface="Courier"/>
                </a:rPr>
                <a:t>amow</a:t>
              </a:r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37" name="5-Point Star 36"/>
          <p:cNvSpPr/>
          <p:nvPr/>
        </p:nvSpPr>
        <p:spPr>
          <a:xfrm>
            <a:off x="1431368" y="2494679"/>
            <a:ext cx="448236" cy="433294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88353" y="2383510"/>
            <a:ext cx="6926357" cy="707886"/>
            <a:chOff x="1688353" y="2383510"/>
            <a:chExt cx="6926357" cy="707886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688353" y="2749828"/>
              <a:ext cx="489473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583084" y="2383510"/>
              <a:ext cx="20316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>
                  <a:latin typeface="Courier"/>
                  <a:cs typeface="Courier"/>
                </a:rPr>
                <a:t>alSufi</a:t>
              </a:r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41" name="5-Point Star 40"/>
          <p:cNvSpPr/>
          <p:nvPr/>
        </p:nvSpPr>
        <p:spPr>
          <a:xfrm>
            <a:off x="2417474" y="3039534"/>
            <a:ext cx="448236" cy="433294"/>
          </a:xfrm>
          <a:prstGeom prst="star5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656536" y="2928365"/>
            <a:ext cx="6266001" cy="707886"/>
            <a:chOff x="2656536" y="2928365"/>
            <a:chExt cx="6266001" cy="707886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656536" y="3294683"/>
              <a:ext cx="392654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583084" y="2928365"/>
              <a:ext cx="23394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>
                  <a:latin typeface="Courier"/>
                  <a:cs typeface="Courier"/>
                </a:rPr>
                <a:t>ptolemy</a:t>
              </a:r>
              <a:endParaRPr lang="en-US" sz="4000" dirty="0" smtClean="0">
                <a:latin typeface="Courier"/>
                <a:cs typeface="Courier"/>
              </a:endParaRPr>
            </a:p>
          </p:txBody>
        </p:sp>
      </p:grpSp>
      <p:sp>
        <p:nvSpPr>
          <p:cNvPr id="45" name="5-Point Star 44"/>
          <p:cNvSpPr/>
          <p:nvPr/>
        </p:nvSpPr>
        <p:spPr>
          <a:xfrm>
            <a:off x="1102666" y="3584389"/>
            <a:ext cx="448236" cy="433294"/>
          </a:xfrm>
          <a:prstGeom prst="star5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314824" y="3473220"/>
            <a:ext cx="7299886" cy="707886"/>
            <a:chOff x="1314824" y="3473220"/>
            <a:chExt cx="7299886" cy="70788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314824" y="3839538"/>
              <a:ext cx="526826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583084" y="3473220"/>
              <a:ext cx="20316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Courier"/>
                  <a:cs typeface="Courier"/>
                </a:rPr>
                <a:t>n</a:t>
              </a:r>
              <a:r>
                <a:rPr lang="en-US" sz="4000" dirty="0" smtClean="0">
                  <a:latin typeface="Courier"/>
                  <a:cs typeface="Courier"/>
                </a:rPr>
                <a:t>ewton</a:t>
              </a:r>
            </a:p>
          </p:txBody>
        </p:sp>
      </p:grpSp>
      <p:sp>
        <p:nvSpPr>
          <p:cNvPr id="49" name="5-Point Star 48"/>
          <p:cNvSpPr/>
          <p:nvPr/>
        </p:nvSpPr>
        <p:spPr>
          <a:xfrm>
            <a:off x="2208300" y="5218954"/>
            <a:ext cx="448236" cy="43329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432418" y="5107785"/>
            <a:ext cx="6732457" cy="707886"/>
            <a:chOff x="2432418" y="5107785"/>
            <a:chExt cx="6732457" cy="707886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432418" y="5474103"/>
              <a:ext cx="218440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670636" y="5107785"/>
              <a:ext cx="449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>
                  <a:latin typeface="Courier"/>
                  <a:cs typeface="Courier"/>
                </a:rPr>
                <a:t>deGrasse</a:t>
              </a:r>
              <a:r>
                <a:rPr lang="en-US" sz="4000" dirty="0" smtClean="0">
                  <a:latin typeface="Courier"/>
                  <a:cs typeface="Courier"/>
                </a:rPr>
                <a:t> Tyson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139954" y="6030717"/>
            <a:ext cx="24672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Map’s values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7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879" y="301452"/>
            <a:ext cx="8588334" cy="89255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TreeMap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&lt;Star, Astronomer&gt;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starToDiscoverer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= 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TreeMap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&lt;Star, Astronomer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&gt;();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Generic class has &lt;2 parameters&gt;</a:t>
            </a:r>
          </a:p>
          <a:p>
            <a:r>
              <a:rPr lang="en-US" sz="3600" dirty="0" smtClean="0"/>
              <a:t>That’s a lot of typing</a:t>
            </a:r>
          </a:p>
          <a:p>
            <a:r>
              <a:rPr lang="en-US" sz="3600" dirty="0" smtClean="0"/>
              <a:t>You are allowed to do this: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&lt;&gt; is called the “diamond operator”</a:t>
            </a:r>
          </a:p>
          <a:p>
            <a:r>
              <a:rPr lang="en-US" sz="3600" dirty="0" smtClean="0"/>
              <a:t>Ok, where were we?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38" y="3740908"/>
            <a:ext cx="8588334" cy="892552"/>
          </a:xfrm>
          <a:prstGeom prst="rect">
            <a:avLst/>
          </a:prstGeom>
          <a:noFill/>
          <a:ln w="38100" cmpd="sng">
            <a:solidFill>
              <a:srgbClr val="B300B3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rgbClr val="B300B3"/>
                </a:solidFill>
                <a:latin typeface="Courier"/>
                <a:cs typeface="Courier"/>
              </a:rPr>
              <a:t>TreeMap</a:t>
            </a:r>
            <a:r>
              <a:rPr lang="en-US" sz="2600" dirty="0" smtClean="0">
                <a:solidFill>
                  <a:srgbClr val="B300B3"/>
                </a:solidFill>
                <a:latin typeface="Courier"/>
                <a:cs typeface="Courier"/>
              </a:rPr>
              <a:t>&lt;Star, Astronomer&gt; </a:t>
            </a:r>
            <a:r>
              <a:rPr lang="en-US" sz="2600" dirty="0" err="1" smtClean="0">
                <a:solidFill>
                  <a:srgbClr val="B300B3"/>
                </a:solidFill>
                <a:latin typeface="Courier"/>
                <a:cs typeface="Courier"/>
              </a:rPr>
              <a:t>starToDiscoverer</a:t>
            </a:r>
            <a:endParaRPr lang="en-US" sz="2600" dirty="0" smtClean="0">
              <a:solidFill>
                <a:srgbClr val="B300B3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B300B3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B300B3"/>
                </a:solidFill>
                <a:latin typeface="Courier"/>
                <a:cs typeface="Courier"/>
              </a:rPr>
              <a:t>   = new </a:t>
            </a:r>
            <a:r>
              <a:rPr lang="en-US" sz="2600" dirty="0" err="1">
                <a:solidFill>
                  <a:srgbClr val="B300B3"/>
                </a:solidFill>
                <a:latin typeface="Courier"/>
                <a:cs typeface="Courier"/>
              </a:rPr>
              <a:t>TreeMap</a:t>
            </a:r>
            <a:r>
              <a:rPr lang="en-US" sz="2600" dirty="0" smtClean="0">
                <a:solidFill>
                  <a:srgbClr val="B300B3"/>
                </a:solidFill>
                <a:latin typeface="Courier"/>
                <a:cs typeface="Courier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182251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173" y="1705923"/>
            <a:ext cx="8788421" cy="489364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B300B3"/>
                </a:solidFill>
                <a:latin typeface="Courier"/>
                <a:cs typeface="Courier"/>
              </a:rPr>
              <a:t>Astronomer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b="1" dirty="0" err="1" smtClean="0">
                <a:solidFill>
                  <a:srgbClr val="B300B3"/>
                </a:solidFill>
                <a:latin typeface="Courier"/>
                <a:cs typeface="Courier"/>
              </a:rPr>
              <a:t>arybhata</a:t>
            </a:r>
            <a:r>
              <a:rPr lang="en-US" sz="2600" b="1" dirty="0" smtClean="0">
                <a:solidFill>
                  <a:srgbClr val="B300B3"/>
                </a:solidFill>
                <a:latin typeface="Courier"/>
                <a:cs typeface="Courier"/>
              </a:rPr>
              <a:t>, </a:t>
            </a:r>
            <a:r>
              <a:rPr lang="en-US" sz="2600" b="1" dirty="0" err="1" smtClean="0">
                <a:solidFill>
                  <a:srgbClr val="B300B3"/>
                </a:solidFill>
                <a:latin typeface="Courier"/>
                <a:cs typeface="Courier"/>
              </a:rPr>
              <a:t>ptolemy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, …;</a:t>
            </a:r>
          </a:p>
          <a:p>
            <a:r>
              <a:rPr lang="en-US" sz="2600" b="1" dirty="0" smtClean="0">
                <a:solidFill>
                  <a:srgbClr val="008000"/>
                </a:solidFill>
                <a:latin typeface="Courier"/>
                <a:cs typeface="Courier"/>
              </a:rPr>
              <a:t>Star </a:t>
            </a:r>
            <a:r>
              <a:rPr lang="en-US" sz="2600" b="1" dirty="0" err="1" smtClean="0">
                <a:solidFill>
                  <a:srgbClr val="008000"/>
                </a:solidFill>
                <a:latin typeface="Courier"/>
                <a:cs typeface="Courier"/>
              </a:rPr>
              <a:t>bigStar</a:t>
            </a:r>
            <a:r>
              <a:rPr lang="en-US" sz="2600" b="1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6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littleStar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, …;</a:t>
            </a:r>
          </a:p>
          <a:p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TreeMap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600" b="1" dirty="0" smtClean="0">
                <a:solidFill>
                  <a:srgbClr val="008000"/>
                </a:solidFill>
                <a:latin typeface="Courier"/>
                <a:cs typeface="Courier"/>
              </a:rPr>
              <a:t>Star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b="1" dirty="0">
                <a:solidFill>
                  <a:srgbClr val="B300B3"/>
                </a:solidFill>
                <a:latin typeface="Courier"/>
                <a:cs typeface="Courier"/>
              </a:rPr>
              <a:t>Astronomer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&gt;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starToDiscoverer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TreeMap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600" b="1" dirty="0" smtClean="0">
                <a:solidFill>
                  <a:srgbClr val="008000"/>
                </a:solidFill>
                <a:latin typeface="Courier"/>
                <a:cs typeface="Courier"/>
              </a:rPr>
              <a:t>Star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b="1" dirty="0">
                <a:solidFill>
                  <a:srgbClr val="B300B3"/>
                </a:solidFill>
                <a:latin typeface="Courier"/>
                <a:cs typeface="Courier"/>
              </a:rPr>
              <a:t>Astronomer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starToDiscoverer.put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b="1" dirty="0" err="1">
                <a:solidFill>
                  <a:srgbClr val="008000"/>
                </a:solidFill>
                <a:latin typeface="Courier"/>
                <a:cs typeface="Courier"/>
              </a:rPr>
              <a:t>bigStar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b="1" dirty="0" err="1">
                <a:solidFill>
                  <a:srgbClr val="B300B3"/>
                </a:solidFill>
                <a:latin typeface="Courier"/>
                <a:cs typeface="Courier"/>
              </a:rPr>
              <a:t>aryabhata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starToDiscoverer.put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b="1" dirty="0" err="1">
                <a:solidFill>
                  <a:srgbClr val="008000"/>
                </a:solidFill>
                <a:latin typeface="Courier"/>
                <a:cs typeface="Courier"/>
              </a:rPr>
              <a:t>littleStar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b="1" dirty="0" err="1" smtClean="0">
                <a:solidFill>
                  <a:srgbClr val="B300B3"/>
                </a:solidFill>
                <a:latin typeface="Courier"/>
                <a:cs typeface="Courier"/>
              </a:rPr>
              <a:t>ptolemy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        . . .</a:t>
            </a:r>
          </a:p>
          <a:p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b="1" dirty="0" smtClean="0">
                <a:solidFill>
                  <a:srgbClr val="B300B3"/>
                </a:solidFill>
                <a:latin typeface="Courier"/>
                <a:cs typeface="Courier"/>
              </a:rPr>
              <a:t>Astronomer a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starToDiscoverer.get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b="1" dirty="0" err="1">
                <a:solidFill>
                  <a:srgbClr val="008000"/>
                </a:solidFill>
                <a:latin typeface="Courier"/>
                <a:cs typeface="Courier"/>
              </a:rPr>
              <a:t>littleStar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tree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2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936" y="935784"/>
            <a:ext cx="8388246" cy="449353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TreeMap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&lt;String, Integer&gt;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new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TreeMap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&lt;&gt;()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warriorToHt.put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(“Curry”, 75);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warriorToHt.put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“Thompson”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79);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warriorToHt.put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“Green”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80)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warriorToHt.put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“Durant”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81);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or (String name: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warriorToHt.keySet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())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Integer inches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warriorToHt.get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(name);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(name + “ is “ +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inches + “ inches tall.”);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} 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07216"/>
            <a:ext cx="8229600" cy="1143000"/>
          </a:xfrm>
        </p:spPr>
        <p:txBody>
          <a:bodyPr/>
          <a:lstStyle/>
          <a:p>
            <a:r>
              <a:rPr lang="en-US" dirty="0" smtClean="0"/>
              <a:t>Using a tree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054" y="726612"/>
            <a:ext cx="6833722" cy="206210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Curry is 75 inches </a:t>
            </a:r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tall. </a:t>
            </a:r>
            <a:endParaRPr lang="en-US" sz="32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Durant is 81 </a:t>
            </a:r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inches tall.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Green is 80 </a:t>
            </a:r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inches tall.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Thompson is 79 inches </a:t>
            </a:r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tall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. </a:t>
            </a:r>
            <a:endParaRPr lang="en-US" sz="3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184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Tree map traversal order: sorted keys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2900082"/>
            <a:ext cx="9135035" cy="4525963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Key type </a:t>
            </a:r>
            <a:r>
              <a:rPr lang="en-US" dirty="0" smtClean="0"/>
              <a:t>must implement Comparable</a:t>
            </a:r>
          </a:p>
          <a:p>
            <a:pPr lvl="1"/>
            <a:r>
              <a:rPr lang="en-US" dirty="0" smtClean="0"/>
              <a:t>Compatible with equals() &amp;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type in </a:t>
            </a:r>
            <a:r>
              <a:rPr lang="en-US" dirty="0" err="1" smtClean="0"/>
              <a:t>param</a:t>
            </a:r>
            <a:r>
              <a:rPr lang="en-US" dirty="0" smtClean="0"/>
              <a:t> list: </a:t>
            </a:r>
            <a:r>
              <a:rPr lang="en-US" dirty="0" err="1" smtClean="0"/>
              <a:t>TreeMap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, Integer&gt;</a:t>
            </a:r>
          </a:p>
          <a:p>
            <a:pPr lvl="1"/>
            <a:r>
              <a:rPr lang="en-US" dirty="0" smtClean="0"/>
              <a:t>Because inside every </a:t>
            </a:r>
            <a:r>
              <a:rPr lang="en-US" dirty="0" err="1" smtClean="0"/>
              <a:t>TreeMap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, V&gt; is a </a:t>
            </a:r>
            <a:r>
              <a:rPr lang="en-US" dirty="0" err="1" smtClean="0"/>
              <a:t>TreeSet</a:t>
            </a:r>
            <a:r>
              <a:rPr lang="en-US" dirty="0" smtClean="0"/>
              <a:t>&lt;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If we used a </a:t>
            </a:r>
            <a:r>
              <a:rPr lang="en-US" dirty="0" err="1" smtClean="0"/>
              <a:t>HashMap</a:t>
            </a:r>
            <a:r>
              <a:rPr lang="en-US" dirty="0" smtClean="0"/>
              <a:t>&lt;String, Integer&gt;, output order would have been arbitrary</a:t>
            </a:r>
          </a:p>
          <a:p>
            <a:pPr lvl="1"/>
            <a:r>
              <a:rPr lang="en-US" dirty="0"/>
              <a:t>Because inside every </a:t>
            </a:r>
            <a:r>
              <a:rPr lang="en-US" dirty="0" err="1" smtClean="0"/>
              <a:t>HashMap</a:t>
            </a:r>
            <a:r>
              <a:rPr lang="en-US" dirty="0"/>
              <a:t>&lt;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, V&gt; is a </a:t>
            </a:r>
            <a:r>
              <a:rPr lang="en-US" dirty="0" err="1" smtClean="0"/>
              <a:t>HashSet</a:t>
            </a:r>
            <a:r>
              <a:rPr lang="en-US" dirty="0"/>
              <a:t>&lt;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4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936" y="935784"/>
            <a:ext cx="8388246" cy="449353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HashMap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&lt;String, Integer&gt;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HashMap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&gt;()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warriorToHt.put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(“Curry”, 75);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warriorToHt.put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“Thompson”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79);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warriorToHt.put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“Green”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80)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warriorToHt.put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“Durant”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81);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or (String name: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warriorToHt.keySet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())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Integer inches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warriorToHt.get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(name);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(name + “ is “ +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inches + “ inches tall.”);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} 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07216"/>
            <a:ext cx="8229600" cy="1143000"/>
          </a:xfrm>
        </p:spPr>
        <p:txBody>
          <a:bodyPr/>
          <a:lstStyle/>
          <a:p>
            <a:r>
              <a:rPr lang="en-US" dirty="0" smtClean="0"/>
              <a:t>Using a hash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7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1841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 map traversal order</a:t>
            </a:r>
            <a:r>
              <a:rPr lang="en-US" smtClean="0"/>
              <a:t>: arbitrary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848" y="4005717"/>
            <a:ext cx="9135035" cy="2224742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Key type </a:t>
            </a:r>
            <a:r>
              <a:rPr lang="en-US" dirty="0" smtClean="0"/>
              <a:t>doesn’t have to implement Comparable</a:t>
            </a:r>
          </a:p>
          <a:p>
            <a:pPr lvl="1"/>
            <a:r>
              <a:rPr lang="en-US" dirty="0" smtClean="0"/>
              <a:t>equals() &amp; </a:t>
            </a:r>
            <a:r>
              <a:rPr lang="en-US" dirty="0" err="1" smtClean="0"/>
              <a:t>hashCode</a:t>
            </a:r>
            <a:r>
              <a:rPr lang="en-US" dirty="0" smtClean="0"/>
              <a:t>(), compatible with each other</a:t>
            </a:r>
          </a:p>
          <a:p>
            <a:pPr lvl="1"/>
            <a:r>
              <a:rPr lang="en-US" dirty="0" smtClean="0"/>
              <a:t> Because inside every </a:t>
            </a:r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, V&gt; is a </a:t>
            </a:r>
            <a:r>
              <a:rPr lang="en-US" dirty="0" err="1" smtClean="0"/>
              <a:t>HashSet</a:t>
            </a:r>
            <a:r>
              <a:rPr lang="en-US" dirty="0" smtClean="0"/>
              <a:t>&lt;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 smtClean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6054" y="726612"/>
            <a:ext cx="6833722" cy="206210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Green </a:t>
            </a:r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is 80 inches tall.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Curry is 75 inches </a:t>
            </a:r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tall. </a:t>
            </a:r>
            <a:endParaRPr lang="en-US" sz="32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Thompson is 79 inches </a:t>
            </a:r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tall.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Durant is 81 inches tall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endParaRPr lang="en-US" sz="3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9328" y="2861096"/>
            <a:ext cx="2150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(for example)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1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8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java.util.Stack</a:t>
            </a:r>
            <a:r>
              <a:rPr lang="en-US" dirty="0" smtClean="0"/>
              <a:t>&lt;T&gt;: pushing </a:t>
            </a:r>
            <a:r>
              <a:rPr lang="en-US" dirty="0"/>
              <a:t>&amp;</a:t>
            </a:r>
            <a:r>
              <a:rPr lang="en-US" dirty="0" smtClean="0"/>
              <a:t> popping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90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L.I.F.O. = </a:t>
            </a:r>
            <a:r>
              <a:rPr lang="en-US" u="sng" dirty="0" smtClean="0"/>
              <a:t>L</a:t>
            </a:r>
            <a:r>
              <a:rPr lang="en-US" dirty="0" smtClean="0"/>
              <a:t>ast </a:t>
            </a:r>
            <a:r>
              <a:rPr lang="en-US" u="sng" dirty="0" smtClean="0"/>
              <a:t>I</a:t>
            </a:r>
            <a:r>
              <a:rPr lang="en-US" dirty="0" smtClean="0"/>
              <a:t>n, </a:t>
            </a:r>
            <a:r>
              <a:rPr lang="en-US" u="sng" dirty="0" smtClean="0"/>
              <a:t>F</a:t>
            </a:r>
            <a:r>
              <a:rPr lang="en-US" dirty="0" smtClean="0"/>
              <a:t>irst </a:t>
            </a:r>
            <a:r>
              <a:rPr lang="en-US" u="sng" dirty="0" smtClean="0"/>
              <a:t>O</a:t>
            </a:r>
            <a:r>
              <a:rPr lang="en-US" dirty="0" smtClean="0"/>
              <a:t>ut</a:t>
            </a:r>
          </a:p>
          <a:p>
            <a:r>
              <a:rPr lang="en-US" dirty="0" smtClean="0"/>
              <a:t>public T push(T </a:t>
            </a:r>
            <a:r>
              <a:rPr lang="en-US" dirty="0" err="1" smtClean="0"/>
              <a:t>pushMe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Inserts </a:t>
            </a:r>
            <a:r>
              <a:rPr lang="en-US" dirty="0" err="1" smtClean="0"/>
              <a:t>pushMe</a:t>
            </a:r>
            <a:r>
              <a:rPr lang="en-US" dirty="0" smtClean="0"/>
              <a:t> into the stack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pushMe</a:t>
            </a:r>
            <a:r>
              <a:rPr lang="en-US" dirty="0" smtClean="0"/>
              <a:t>, which you’ll rarely need</a:t>
            </a:r>
          </a:p>
          <a:p>
            <a:r>
              <a:rPr lang="en-US" dirty="0" smtClean="0"/>
              <a:t>public T pop()</a:t>
            </a:r>
          </a:p>
          <a:p>
            <a:pPr lvl="1"/>
            <a:r>
              <a:rPr lang="en-US" dirty="0" smtClean="0"/>
              <a:t>Returns the most recently pushed object</a:t>
            </a:r>
          </a:p>
          <a:p>
            <a:pPr lvl="1"/>
            <a:r>
              <a:rPr lang="en-US" dirty="0" smtClean="0"/>
              <a:t>Removes that object from the stack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p</a:t>
            </a:r>
            <a:r>
              <a:rPr lang="en-US" sz="3200" dirty="0" smtClean="0"/>
              <a:t>ublic T peek()</a:t>
            </a:r>
            <a:r>
              <a:rPr lang="en-US" sz="3200" dirty="0"/>
              <a:t> </a:t>
            </a:r>
            <a:endParaRPr lang="en-US" sz="3200" dirty="0" smtClean="0"/>
          </a:p>
          <a:p>
            <a:pPr marL="742950" lvl="2" indent="-342900"/>
            <a:r>
              <a:rPr lang="en-US" sz="2800" dirty="0" smtClean="0"/>
              <a:t>Returns </a:t>
            </a:r>
            <a:r>
              <a:rPr lang="en-US" sz="2800" dirty="0"/>
              <a:t>the most recently pushed </a:t>
            </a:r>
            <a:r>
              <a:rPr lang="en-US" sz="2800" dirty="0" smtClean="0"/>
              <a:t>object</a:t>
            </a:r>
          </a:p>
          <a:p>
            <a:pPr marL="742950" lvl="2" indent="-342900"/>
            <a:r>
              <a:rPr lang="en-US" sz="2800" dirty="0" err="1" smtClean="0"/>
              <a:t>Doesn</a:t>
            </a:r>
            <a:r>
              <a:rPr lang="fr-FR" sz="2800" dirty="0" smtClean="0"/>
              <a:t>’</a:t>
            </a:r>
            <a:r>
              <a:rPr lang="en-US" sz="2800" dirty="0" smtClean="0"/>
              <a:t>t change contents of the stack</a:t>
            </a:r>
          </a:p>
          <a:p>
            <a:pPr marL="742950" lvl="2" indent="-342900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10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-Point Star 4"/>
          <p:cNvSpPr/>
          <p:nvPr/>
        </p:nvSpPr>
        <p:spPr>
          <a:xfrm>
            <a:off x="4389722" y="2007101"/>
            <a:ext cx="448236" cy="433294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4389722" y="2462807"/>
            <a:ext cx="448236" cy="433294"/>
          </a:xfrm>
          <a:prstGeom prst="star5">
            <a:avLst/>
          </a:prstGeom>
          <a:solidFill>
            <a:schemeClr val="bg1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4389722" y="1511551"/>
            <a:ext cx="448236" cy="43329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8824" y="495444"/>
            <a:ext cx="5976471" cy="286232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Stack&lt;Star&gt; galaxy = </a:t>
            </a:r>
          </a:p>
          <a:p>
            <a:r>
              <a:rPr lang="en-US" sz="3000" dirty="0"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 new Stack&lt;&gt;();</a:t>
            </a:r>
          </a:p>
          <a:p>
            <a:r>
              <a:rPr lang="en-US" sz="3000" dirty="0" err="1">
                <a:latin typeface="Courier"/>
                <a:cs typeface="Courier"/>
              </a:rPr>
              <a:t>g</a:t>
            </a:r>
            <a:r>
              <a:rPr lang="en-US" sz="3000" dirty="0" err="1" smtClean="0">
                <a:latin typeface="Courier"/>
                <a:cs typeface="Courier"/>
              </a:rPr>
              <a:t>alaxy.push</a:t>
            </a:r>
            <a:r>
              <a:rPr lang="en-US" sz="3000" dirty="0" smtClean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</a:t>
            </a:r>
            <a:r>
              <a:rPr lang="en-US" sz="3000" dirty="0" smtClean="0">
                <a:latin typeface="Courier"/>
                <a:cs typeface="Courier"/>
              </a:rPr>
              <a:t>;</a:t>
            </a:r>
          </a:p>
          <a:p>
            <a:endParaRPr lang="en-US" sz="3000" dirty="0">
              <a:latin typeface="Courier"/>
              <a:cs typeface="Courier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94763" y="435680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90" y="0"/>
            <a:ext cx="8229600" cy="1143000"/>
          </a:xfrm>
        </p:spPr>
        <p:txBody>
          <a:bodyPr/>
          <a:lstStyle/>
          <a:p>
            <a:r>
              <a:rPr lang="en-US" dirty="0" smtClean="0"/>
              <a:t>A Framework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6" y="1225225"/>
            <a:ext cx="8229600" cy="49086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Response to a broad need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Classes that implement the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classes if you can</a:t>
            </a:r>
          </a:p>
          <a:p>
            <a:r>
              <a:rPr lang="en-US" dirty="0" smtClean="0"/>
              <a:t>Else extend the classes if you can</a:t>
            </a:r>
          </a:p>
          <a:p>
            <a:r>
              <a:rPr lang="en-US" dirty="0" smtClean="0"/>
              <a:t>Else implement the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799" y="3472178"/>
            <a:ext cx="597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How to use a framework: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3300" y="65377"/>
            <a:ext cx="3308193" cy="1185244"/>
            <a:chOff x="333300" y="65377"/>
            <a:chExt cx="3308193" cy="1185244"/>
          </a:xfrm>
        </p:grpSpPr>
        <p:sp>
          <p:nvSpPr>
            <p:cNvPr id="10" name="TextBox 9"/>
            <p:cNvSpPr txBox="1"/>
            <p:nvPr/>
          </p:nvSpPr>
          <p:spPr>
            <a:xfrm>
              <a:off x="333300" y="173403"/>
              <a:ext cx="3058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The </a:t>
              </a: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Collections    </a:t>
              </a:r>
              <a:endParaRPr lang="en-US" sz="3200" dirty="0">
                <a:solidFill>
                  <a:srgbClr val="FF0000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9645" y="65377"/>
              <a:ext cx="481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81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7682" y="3169025"/>
            <a:ext cx="2722283" cy="3016622"/>
            <a:chOff x="5976470" y="3393143"/>
            <a:chExt cx="2722283" cy="3016622"/>
          </a:xfrm>
        </p:grpSpPr>
        <p:sp>
          <p:nvSpPr>
            <p:cNvPr id="9" name="Rectangle 8"/>
            <p:cNvSpPr/>
            <p:nvPr/>
          </p:nvSpPr>
          <p:spPr>
            <a:xfrm>
              <a:off x="6708589" y="3869765"/>
              <a:ext cx="1434353" cy="25400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6470" y="3393143"/>
              <a:ext cx="2722283" cy="594659"/>
            </a:xfrm>
            <a:prstGeom prst="rect">
              <a:avLst/>
            </a:prstGeom>
            <a:solidFill>
              <a:srgbClr val="FFFFFF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5-Point Star 4"/>
          <p:cNvSpPr/>
          <p:nvPr/>
        </p:nvSpPr>
        <p:spPr>
          <a:xfrm>
            <a:off x="4389722" y="2007101"/>
            <a:ext cx="448236" cy="433294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4389722" y="2462807"/>
            <a:ext cx="448236" cy="433294"/>
          </a:xfrm>
          <a:prstGeom prst="star5">
            <a:avLst/>
          </a:prstGeom>
          <a:solidFill>
            <a:schemeClr val="bg1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4389722" y="1511551"/>
            <a:ext cx="448236" cy="43329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8824" y="495444"/>
            <a:ext cx="5976471" cy="286232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Stack&lt;Star&gt; galaxy = </a:t>
            </a:r>
          </a:p>
          <a:p>
            <a:r>
              <a:rPr lang="en-US" sz="3000" dirty="0"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 new Stack&lt;&gt;();</a:t>
            </a:r>
          </a:p>
          <a:p>
            <a:r>
              <a:rPr lang="en-US" sz="3000" dirty="0" err="1">
                <a:latin typeface="Courier"/>
                <a:cs typeface="Courier"/>
              </a:rPr>
              <a:t>g</a:t>
            </a:r>
            <a:r>
              <a:rPr lang="en-US" sz="3000" dirty="0" err="1" smtClean="0">
                <a:latin typeface="Courier"/>
                <a:cs typeface="Courier"/>
              </a:rPr>
              <a:t>alaxy.push</a:t>
            </a:r>
            <a:r>
              <a:rPr lang="en-US" sz="3000" dirty="0" smtClean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</a:t>
            </a:r>
            <a:r>
              <a:rPr lang="en-US" sz="3000" dirty="0" smtClean="0">
                <a:latin typeface="Courier"/>
                <a:cs typeface="Courier"/>
              </a:rPr>
              <a:t>;</a:t>
            </a:r>
          </a:p>
          <a:p>
            <a:endParaRPr lang="en-US" sz="3000" dirty="0">
              <a:latin typeface="Courier"/>
              <a:cs typeface="Courier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94763" y="435680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4763" y="1287433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0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7682" y="3169025"/>
            <a:ext cx="2722283" cy="3016622"/>
            <a:chOff x="5976470" y="3393143"/>
            <a:chExt cx="2722283" cy="3016622"/>
          </a:xfrm>
        </p:grpSpPr>
        <p:sp>
          <p:nvSpPr>
            <p:cNvPr id="9" name="Rectangle 8"/>
            <p:cNvSpPr/>
            <p:nvPr/>
          </p:nvSpPr>
          <p:spPr>
            <a:xfrm>
              <a:off x="6708589" y="3869765"/>
              <a:ext cx="1434353" cy="25400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6470" y="3393143"/>
              <a:ext cx="2722283" cy="594659"/>
            </a:xfrm>
            <a:prstGeom prst="rect">
              <a:avLst/>
            </a:prstGeom>
            <a:solidFill>
              <a:srgbClr val="FFFFFF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68824" y="495444"/>
            <a:ext cx="5976471" cy="286232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Stack&lt;Star&gt; galaxy = </a:t>
            </a:r>
          </a:p>
          <a:p>
            <a:r>
              <a:rPr lang="en-US" sz="3000" dirty="0"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 new Stack&lt;&gt;();</a:t>
            </a:r>
          </a:p>
          <a:p>
            <a:r>
              <a:rPr lang="en-US" sz="3000" dirty="0" err="1">
                <a:latin typeface="Courier"/>
                <a:cs typeface="Courier"/>
              </a:rPr>
              <a:t>g</a:t>
            </a:r>
            <a:r>
              <a:rPr lang="en-US" sz="3000" dirty="0" err="1" smtClean="0">
                <a:latin typeface="Courier"/>
                <a:cs typeface="Courier"/>
              </a:rPr>
              <a:t>alaxy.push</a:t>
            </a:r>
            <a:r>
              <a:rPr lang="en-US" sz="3000" dirty="0" smtClean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</a:t>
            </a:r>
            <a:r>
              <a:rPr lang="en-US" sz="3000" dirty="0" smtClean="0">
                <a:latin typeface="Courier"/>
                <a:cs typeface="Courier"/>
              </a:rPr>
              <a:t>;</a:t>
            </a:r>
          </a:p>
          <a:p>
            <a:endParaRPr lang="en-US" sz="3000" dirty="0">
              <a:latin typeface="Courier"/>
              <a:cs typeface="Courier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4389722" y="2007101"/>
            <a:ext cx="448236" cy="433294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4389722" y="2462807"/>
            <a:ext cx="448236" cy="433294"/>
          </a:xfrm>
          <a:prstGeom prst="star5">
            <a:avLst/>
          </a:prstGeom>
          <a:solidFill>
            <a:schemeClr val="bg1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4389722" y="1511551"/>
            <a:ext cx="448236" cy="43329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94763" y="1287433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4763" y="1782983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311086" y="5393764"/>
            <a:ext cx="724649" cy="657411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5696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7682" y="3169025"/>
            <a:ext cx="2722283" cy="3016622"/>
            <a:chOff x="5976470" y="3393143"/>
            <a:chExt cx="2722283" cy="3016622"/>
          </a:xfrm>
        </p:grpSpPr>
        <p:sp>
          <p:nvSpPr>
            <p:cNvPr id="9" name="Rectangle 8"/>
            <p:cNvSpPr/>
            <p:nvPr/>
          </p:nvSpPr>
          <p:spPr>
            <a:xfrm>
              <a:off x="6708589" y="3869765"/>
              <a:ext cx="1434353" cy="25400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6470" y="3393143"/>
              <a:ext cx="2722283" cy="594659"/>
            </a:xfrm>
            <a:prstGeom prst="rect">
              <a:avLst/>
            </a:prstGeom>
            <a:solidFill>
              <a:srgbClr val="FFFFFF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68824" y="495444"/>
            <a:ext cx="5976471" cy="286232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Stack&lt;Star&gt; galaxy = </a:t>
            </a:r>
          </a:p>
          <a:p>
            <a:r>
              <a:rPr lang="en-US" sz="3000" dirty="0"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 new Stack&lt;&gt;();</a:t>
            </a:r>
          </a:p>
          <a:p>
            <a:r>
              <a:rPr lang="en-US" sz="3000" dirty="0" err="1">
                <a:latin typeface="Courier"/>
                <a:cs typeface="Courier"/>
              </a:rPr>
              <a:t>g</a:t>
            </a:r>
            <a:r>
              <a:rPr lang="en-US" sz="3000" dirty="0" err="1" smtClean="0">
                <a:latin typeface="Courier"/>
                <a:cs typeface="Courier"/>
              </a:rPr>
              <a:t>alaxy.push</a:t>
            </a:r>
            <a:r>
              <a:rPr lang="en-US" sz="3000" dirty="0" smtClean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</a:t>
            </a:r>
            <a:r>
              <a:rPr lang="en-US" sz="3000" dirty="0" smtClean="0">
                <a:latin typeface="Courier"/>
                <a:cs typeface="Courier"/>
              </a:rPr>
              <a:t>;</a:t>
            </a:r>
          </a:p>
          <a:p>
            <a:endParaRPr lang="en-US" sz="3000" dirty="0">
              <a:latin typeface="Courier"/>
              <a:cs typeface="Courier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4389722" y="2007101"/>
            <a:ext cx="448236" cy="433294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4389722" y="2462807"/>
            <a:ext cx="448236" cy="433294"/>
          </a:xfrm>
          <a:prstGeom prst="star5">
            <a:avLst/>
          </a:prstGeom>
          <a:solidFill>
            <a:schemeClr val="bg1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4389722" y="1511551"/>
            <a:ext cx="448236" cy="43329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94763" y="1765545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4763" y="2261095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311086" y="5393764"/>
            <a:ext cx="724649" cy="657411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1311086" y="4664632"/>
            <a:ext cx="724649" cy="657411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367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7682" y="3169025"/>
            <a:ext cx="2722283" cy="3016622"/>
            <a:chOff x="5976470" y="3393143"/>
            <a:chExt cx="2722283" cy="3016622"/>
          </a:xfrm>
        </p:grpSpPr>
        <p:sp>
          <p:nvSpPr>
            <p:cNvPr id="9" name="Rectangle 8"/>
            <p:cNvSpPr/>
            <p:nvPr/>
          </p:nvSpPr>
          <p:spPr>
            <a:xfrm>
              <a:off x="6708589" y="3869765"/>
              <a:ext cx="1434353" cy="25400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6470" y="3393143"/>
              <a:ext cx="2722283" cy="594659"/>
            </a:xfrm>
            <a:prstGeom prst="rect">
              <a:avLst/>
            </a:prstGeom>
            <a:solidFill>
              <a:srgbClr val="FFFFFF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68824" y="495444"/>
            <a:ext cx="5976471" cy="286232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Stack&lt;Star&gt; galaxy = </a:t>
            </a:r>
          </a:p>
          <a:p>
            <a:r>
              <a:rPr lang="en-US" sz="3000" dirty="0"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 new Stack&lt;&gt;();</a:t>
            </a:r>
          </a:p>
          <a:p>
            <a:r>
              <a:rPr lang="en-US" sz="3000" dirty="0" err="1">
                <a:latin typeface="Courier"/>
                <a:cs typeface="Courier"/>
              </a:rPr>
              <a:t>g</a:t>
            </a:r>
            <a:r>
              <a:rPr lang="en-US" sz="3000" dirty="0" err="1" smtClean="0">
                <a:latin typeface="Courier"/>
                <a:cs typeface="Courier"/>
              </a:rPr>
              <a:t>alaxy.push</a:t>
            </a:r>
            <a:r>
              <a:rPr lang="en-US" sz="3000" dirty="0" smtClean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);</a:t>
            </a:r>
          </a:p>
          <a:p>
            <a:r>
              <a:rPr lang="en-US" sz="3000" dirty="0" err="1">
                <a:latin typeface="Courier"/>
                <a:cs typeface="Courier"/>
              </a:rPr>
              <a:t>galaxy.push</a:t>
            </a:r>
            <a:r>
              <a:rPr lang="en-US" sz="3000" dirty="0">
                <a:latin typeface="Courier"/>
                <a:cs typeface="Courier"/>
              </a:rPr>
              <a:t>(  )</a:t>
            </a:r>
            <a:r>
              <a:rPr lang="en-US" sz="3000" dirty="0" smtClean="0">
                <a:latin typeface="Courier"/>
                <a:cs typeface="Courier"/>
              </a:rPr>
              <a:t>;</a:t>
            </a:r>
          </a:p>
          <a:p>
            <a:endParaRPr lang="en-US" sz="3000" dirty="0">
              <a:latin typeface="Courier"/>
              <a:cs typeface="Courier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4389722" y="2007101"/>
            <a:ext cx="448236" cy="433294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4389722" y="2462807"/>
            <a:ext cx="448236" cy="433294"/>
          </a:xfrm>
          <a:prstGeom prst="star5">
            <a:avLst/>
          </a:prstGeom>
          <a:solidFill>
            <a:schemeClr val="bg1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4389722" y="1511551"/>
            <a:ext cx="448236" cy="43329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94763" y="2198834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4763" y="2694384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311086" y="5393764"/>
            <a:ext cx="724649" cy="657411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1311086" y="4664632"/>
            <a:ext cx="724649" cy="657411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1311086" y="3799540"/>
            <a:ext cx="724649" cy="657411"/>
          </a:xfrm>
          <a:prstGeom prst="star5">
            <a:avLst/>
          </a:prstGeom>
          <a:solidFill>
            <a:schemeClr val="bg1"/>
          </a:soli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185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7682" y="3169025"/>
            <a:ext cx="2722283" cy="3016622"/>
            <a:chOff x="5976470" y="3393143"/>
            <a:chExt cx="2722283" cy="3016622"/>
          </a:xfrm>
        </p:grpSpPr>
        <p:sp>
          <p:nvSpPr>
            <p:cNvPr id="9" name="Rectangle 8"/>
            <p:cNvSpPr/>
            <p:nvPr/>
          </p:nvSpPr>
          <p:spPr>
            <a:xfrm>
              <a:off x="6708589" y="3869765"/>
              <a:ext cx="1434353" cy="25400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6470" y="3393143"/>
              <a:ext cx="2722283" cy="594659"/>
            </a:xfrm>
            <a:prstGeom prst="rect">
              <a:avLst/>
            </a:prstGeom>
            <a:solidFill>
              <a:srgbClr val="FFFFFF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5-Point Star 13"/>
          <p:cNvSpPr/>
          <p:nvPr/>
        </p:nvSpPr>
        <p:spPr>
          <a:xfrm>
            <a:off x="1311086" y="5393764"/>
            <a:ext cx="724649" cy="657411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1311086" y="4664632"/>
            <a:ext cx="724649" cy="657411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1311086" y="3799540"/>
            <a:ext cx="724649" cy="657411"/>
          </a:xfrm>
          <a:prstGeom prst="star5">
            <a:avLst/>
          </a:prstGeom>
          <a:solidFill>
            <a:schemeClr val="bg1"/>
          </a:soli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5060" y="3892316"/>
            <a:ext cx="2680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</a:t>
            </a:r>
            <a:r>
              <a:rPr lang="en-US" sz="2800" dirty="0" err="1" smtClean="0"/>
              <a:t>top”of</a:t>
            </a:r>
            <a:r>
              <a:rPr lang="en-US" sz="2800" dirty="0" smtClean="0"/>
              <a:t> the stack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587814" y="5527955"/>
            <a:ext cx="3263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</a:t>
            </a:r>
            <a:r>
              <a:rPr lang="en-US" sz="2800" dirty="0" err="1" smtClean="0"/>
              <a:t>bottom”of</a:t>
            </a:r>
            <a:r>
              <a:rPr lang="en-US" sz="2800" dirty="0" smtClean="0"/>
              <a:t> the 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020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/>
      <p:bldP spid="1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7682" y="3169025"/>
            <a:ext cx="2722283" cy="3016622"/>
            <a:chOff x="5976470" y="3393143"/>
            <a:chExt cx="2722283" cy="3016622"/>
          </a:xfrm>
        </p:grpSpPr>
        <p:sp>
          <p:nvSpPr>
            <p:cNvPr id="9" name="Rectangle 8"/>
            <p:cNvSpPr/>
            <p:nvPr/>
          </p:nvSpPr>
          <p:spPr>
            <a:xfrm>
              <a:off x="6708589" y="3869765"/>
              <a:ext cx="1434353" cy="25400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6470" y="3393143"/>
              <a:ext cx="2722283" cy="594659"/>
            </a:xfrm>
            <a:prstGeom prst="rect">
              <a:avLst/>
            </a:prstGeom>
            <a:solidFill>
              <a:srgbClr val="FFFFFF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68824" y="495444"/>
            <a:ext cx="5976471" cy="193899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Star s1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r>
              <a:rPr lang="en-US" sz="3000" dirty="0" smtClean="0">
                <a:latin typeface="Courier"/>
                <a:cs typeface="Courier"/>
              </a:rPr>
              <a:t>Star s2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r>
              <a:rPr lang="en-US" sz="3000" dirty="0" smtClean="0">
                <a:latin typeface="Courier"/>
                <a:cs typeface="Courier"/>
              </a:rPr>
              <a:t>Star s3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endParaRPr lang="en-US" sz="3000" dirty="0">
              <a:latin typeface="Courier"/>
              <a:cs typeface="Courier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1311086" y="5393764"/>
            <a:ext cx="724649" cy="657411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1311086" y="4664632"/>
            <a:ext cx="724649" cy="657411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1311086" y="3799540"/>
            <a:ext cx="724649" cy="657411"/>
          </a:xfrm>
          <a:prstGeom prst="star5">
            <a:avLst/>
          </a:prstGeom>
          <a:solidFill>
            <a:schemeClr val="bg1"/>
          </a:soli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24645" y="420739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7682" y="3169025"/>
            <a:ext cx="2722283" cy="3016622"/>
            <a:chOff x="5976470" y="3393143"/>
            <a:chExt cx="2722283" cy="3016622"/>
          </a:xfrm>
        </p:grpSpPr>
        <p:sp>
          <p:nvSpPr>
            <p:cNvPr id="9" name="Rectangle 8"/>
            <p:cNvSpPr/>
            <p:nvPr/>
          </p:nvSpPr>
          <p:spPr>
            <a:xfrm>
              <a:off x="6708589" y="3869765"/>
              <a:ext cx="1434353" cy="25400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6470" y="3393143"/>
              <a:ext cx="2722283" cy="594659"/>
            </a:xfrm>
            <a:prstGeom prst="rect">
              <a:avLst/>
            </a:prstGeom>
            <a:solidFill>
              <a:srgbClr val="FFFFFF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68824" y="495444"/>
            <a:ext cx="5976471" cy="193899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Star s1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r>
              <a:rPr lang="en-US" sz="3000" dirty="0" smtClean="0">
                <a:latin typeface="Courier"/>
                <a:cs typeface="Courier"/>
              </a:rPr>
              <a:t>Star s2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r>
              <a:rPr lang="en-US" sz="3000" dirty="0" smtClean="0">
                <a:latin typeface="Courier"/>
                <a:cs typeface="Courier"/>
              </a:rPr>
              <a:t>Star s3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endParaRPr lang="en-US" sz="3000" dirty="0">
              <a:latin typeface="Courier"/>
              <a:cs typeface="Courier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1311086" y="5393764"/>
            <a:ext cx="724649" cy="657411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1311086" y="4664632"/>
            <a:ext cx="724649" cy="657411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1311086" y="3799540"/>
            <a:ext cx="724649" cy="657411"/>
          </a:xfrm>
          <a:prstGeom prst="star5">
            <a:avLst/>
          </a:prstGeom>
          <a:solidFill>
            <a:schemeClr val="bg1"/>
          </a:soli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24645" y="420739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24645" y="842080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616824" y="3232835"/>
            <a:ext cx="1993900" cy="735977"/>
            <a:chOff x="4616824" y="3232835"/>
            <a:chExt cx="1993900" cy="735977"/>
          </a:xfrm>
        </p:grpSpPr>
        <p:sp>
          <p:nvSpPr>
            <p:cNvPr id="2" name="TextBox 1"/>
            <p:cNvSpPr txBox="1"/>
            <p:nvPr/>
          </p:nvSpPr>
          <p:spPr>
            <a:xfrm>
              <a:off x="4616824" y="3322481"/>
              <a:ext cx="1155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</a:t>
              </a:r>
              <a:r>
                <a:rPr lang="en-US" sz="3600" dirty="0" smtClean="0"/>
                <a:t>1 </a:t>
              </a:r>
              <a:r>
                <a:rPr lang="en-US" sz="3600" dirty="0" smtClean="0">
                  <a:sym typeface="Wingdings"/>
                </a:rPr>
                <a:t>  </a:t>
              </a:r>
              <a:endParaRPr lang="en-US" sz="3600" dirty="0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5886075" y="3232835"/>
              <a:ext cx="724649" cy="657411"/>
            </a:xfrm>
            <a:prstGeom prst="star5">
              <a:avLst/>
            </a:prstGeom>
            <a:solidFill>
              <a:schemeClr val="bg1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44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7682" y="3169025"/>
            <a:ext cx="2722283" cy="3016622"/>
            <a:chOff x="5976470" y="3393143"/>
            <a:chExt cx="2722283" cy="3016622"/>
          </a:xfrm>
        </p:grpSpPr>
        <p:sp>
          <p:nvSpPr>
            <p:cNvPr id="9" name="Rectangle 8"/>
            <p:cNvSpPr/>
            <p:nvPr/>
          </p:nvSpPr>
          <p:spPr>
            <a:xfrm>
              <a:off x="6708589" y="3869765"/>
              <a:ext cx="1434353" cy="25400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6470" y="3393143"/>
              <a:ext cx="2722283" cy="594659"/>
            </a:xfrm>
            <a:prstGeom prst="rect">
              <a:avLst/>
            </a:prstGeom>
            <a:solidFill>
              <a:srgbClr val="FFFFFF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68824" y="495444"/>
            <a:ext cx="5976471" cy="193899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Star s1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r>
              <a:rPr lang="en-US" sz="3000" dirty="0" smtClean="0">
                <a:latin typeface="Courier"/>
                <a:cs typeface="Courier"/>
              </a:rPr>
              <a:t>Star s2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r>
              <a:rPr lang="en-US" sz="3000" dirty="0" smtClean="0">
                <a:latin typeface="Courier"/>
                <a:cs typeface="Courier"/>
              </a:rPr>
              <a:t>Star s3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endParaRPr lang="en-US" sz="3000" dirty="0">
              <a:latin typeface="Courier"/>
              <a:cs typeface="Courier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1311086" y="5393764"/>
            <a:ext cx="724649" cy="657411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1311086" y="4664632"/>
            <a:ext cx="724649" cy="657411"/>
          </a:xfrm>
          <a:prstGeom prst="star5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24645" y="824146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24645" y="1245487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616824" y="3232835"/>
            <a:ext cx="1993900" cy="735977"/>
            <a:chOff x="4616824" y="3232835"/>
            <a:chExt cx="1993900" cy="735977"/>
          </a:xfrm>
        </p:grpSpPr>
        <p:sp>
          <p:nvSpPr>
            <p:cNvPr id="2" name="TextBox 1"/>
            <p:cNvSpPr txBox="1"/>
            <p:nvPr/>
          </p:nvSpPr>
          <p:spPr>
            <a:xfrm>
              <a:off x="4616824" y="3322481"/>
              <a:ext cx="1155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</a:t>
              </a:r>
              <a:r>
                <a:rPr lang="en-US" sz="3600" dirty="0" smtClean="0"/>
                <a:t>1 </a:t>
              </a:r>
              <a:r>
                <a:rPr lang="en-US" sz="3600" dirty="0" smtClean="0">
                  <a:sym typeface="Wingdings"/>
                </a:rPr>
                <a:t>  </a:t>
              </a:r>
              <a:endParaRPr lang="en-US" sz="3600" dirty="0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5886075" y="3232835"/>
              <a:ext cx="724649" cy="657411"/>
            </a:xfrm>
            <a:prstGeom prst="star5">
              <a:avLst/>
            </a:prstGeom>
            <a:solidFill>
              <a:schemeClr val="bg1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16824" y="3968812"/>
            <a:ext cx="1993900" cy="735977"/>
            <a:chOff x="4616824" y="3232835"/>
            <a:chExt cx="1993900" cy="735977"/>
          </a:xfrm>
        </p:grpSpPr>
        <p:sp>
          <p:nvSpPr>
            <p:cNvPr id="18" name="TextBox 17"/>
            <p:cNvSpPr txBox="1"/>
            <p:nvPr/>
          </p:nvSpPr>
          <p:spPr>
            <a:xfrm>
              <a:off x="4616824" y="3322481"/>
              <a:ext cx="1155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dirty="0"/>
                <a:t>2</a:t>
              </a:r>
              <a:r>
                <a:rPr lang="en-US" sz="3600" dirty="0" smtClean="0"/>
                <a:t> </a:t>
              </a:r>
              <a:r>
                <a:rPr lang="en-US" sz="3600" dirty="0" smtClean="0">
                  <a:sym typeface="Wingdings"/>
                </a:rPr>
                <a:t>  </a:t>
              </a:r>
              <a:endParaRPr lang="en-US" sz="3600" dirty="0"/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5886075" y="3232835"/>
              <a:ext cx="724649" cy="657411"/>
            </a:xfrm>
            <a:prstGeom prst="star5">
              <a:avLst/>
            </a:prstGeom>
            <a:solidFill>
              <a:srgbClr val="0000FF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92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7682" y="3169025"/>
            <a:ext cx="2722283" cy="3016622"/>
            <a:chOff x="5976470" y="3393143"/>
            <a:chExt cx="2722283" cy="3016622"/>
          </a:xfrm>
        </p:grpSpPr>
        <p:sp>
          <p:nvSpPr>
            <p:cNvPr id="9" name="Rectangle 8"/>
            <p:cNvSpPr/>
            <p:nvPr/>
          </p:nvSpPr>
          <p:spPr>
            <a:xfrm>
              <a:off x="6708589" y="3869765"/>
              <a:ext cx="1434353" cy="25400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6470" y="3393143"/>
              <a:ext cx="2722283" cy="594659"/>
            </a:xfrm>
            <a:prstGeom prst="rect">
              <a:avLst/>
            </a:prstGeom>
            <a:solidFill>
              <a:srgbClr val="FFFFFF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68824" y="495444"/>
            <a:ext cx="5976471" cy="193899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Star s1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r>
              <a:rPr lang="en-US" sz="3000" dirty="0" smtClean="0">
                <a:latin typeface="Courier"/>
                <a:cs typeface="Courier"/>
              </a:rPr>
              <a:t>Star s2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r>
              <a:rPr lang="en-US" sz="3000" dirty="0" smtClean="0">
                <a:latin typeface="Courier"/>
                <a:cs typeface="Courier"/>
              </a:rPr>
              <a:t>Star s3 = </a:t>
            </a:r>
            <a:r>
              <a:rPr lang="en-US" sz="3000" dirty="0" err="1" smtClean="0">
                <a:latin typeface="Courier"/>
                <a:cs typeface="Courier"/>
              </a:rPr>
              <a:t>galaxy.pop</a:t>
            </a:r>
            <a:r>
              <a:rPr lang="en-US" sz="3000" dirty="0" smtClean="0">
                <a:latin typeface="Courier"/>
                <a:cs typeface="Courier"/>
              </a:rPr>
              <a:t>();</a:t>
            </a:r>
          </a:p>
          <a:p>
            <a:endParaRPr lang="en-US" sz="3000" dirty="0">
              <a:latin typeface="Courier"/>
              <a:cs typeface="Courier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1311086" y="5393764"/>
            <a:ext cx="724649" cy="657411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24645" y="1257435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24645" y="1678776"/>
            <a:ext cx="732118" cy="448236"/>
          </a:xfrm>
          <a:prstGeom prst="rightArrow">
            <a:avLst/>
          </a:prstGeom>
          <a:solidFill>
            <a:srgbClr val="FFFF00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616824" y="3232835"/>
            <a:ext cx="1993900" cy="735977"/>
            <a:chOff x="4616824" y="3232835"/>
            <a:chExt cx="1993900" cy="735977"/>
          </a:xfrm>
        </p:grpSpPr>
        <p:sp>
          <p:nvSpPr>
            <p:cNvPr id="2" name="TextBox 1"/>
            <p:cNvSpPr txBox="1"/>
            <p:nvPr/>
          </p:nvSpPr>
          <p:spPr>
            <a:xfrm>
              <a:off x="4616824" y="3322481"/>
              <a:ext cx="1155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</a:t>
              </a:r>
              <a:r>
                <a:rPr lang="en-US" sz="3600" dirty="0" smtClean="0"/>
                <a:t>1 </a:t>
              </a:r>
              <a:r>
                <a:rPr lang="en-US" sz="3600" dirty="0" smtClean="0">
                  <a:sym typeface="Wingdings"/>
                </a:rPr>
                <a:t>  </a:t>
              </a:r>
              <a:endParaRPr lang="en-US" sz="3600" dirty="0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5886075" y="3232835"/>
              <a:ext cx="724649" cy="657411"/>
            </a:xfrm>
            <a:prstGeom prst="star5">
              <a:avLst/>
            </a:prstGeom>
            <a:solidFill>
              <a:schemeClr val="bg1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16824" y="4045012"/>
            <a:ext cx="1993900" cy="735977"/>
            <a:chOff x="4616824" y="3232835"/>
            <a:chExt cx="1993900" cy="735977"/>
          </a:xfrm>
        </p:grpSpPr>
        <p:sp>
          <p:nvSpPr>
            <p:cNvPr id="18" name="TextBox 17"/>
            <p:cNvSpPr txBox="1"/>
            <p:nvPr/>
          </p:nvSpPr>
          <p:spPr>
            <a:xfrm>
              <a:off x="4616824" y="3322481"/>
              <a:ext cx="1155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dirty="0"/>
                <a:t>2</a:t>
              </a:r>
              <a:r>
                <a:rPr lang="en-US" sz="3600" dirty="0" smtClean="0"/>
                <a:t> </a:t>
              </a:r>
              <a:r>
                <a:rPr lang="en-US" sz="3600" dirty="0" smtClean="0">
                  <a:sym typeface="Wingdings"/>
                </a:rPr>
                <a:t>  </a:t>
              </a:r>
              <a:endParaRPr lang="en-US" sz="3600" dirty="0"/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5886075" y="3232835"/>
              <a:ext cx="724649" cy="657411"/>
            </a:xfrm>
            <a:prstGeom prst="star5">
              <a:avLst/>
            </a:prstGeom>
            <a:solidFill>
              <a:srgbClr val="0000FF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16824" y="4857189"/>
            <a:ext cx="1993900" cy="735977"/>
            <a:chOff x="4616824" y="3232835"/>
            <a:chExt cx="1993900" cy="735977"/>
          </a:xfrm>
        </p:grpSpPr>
        <p:sp>
          <p:nvSpPr>
            <p:cNvPr id="21" name="TextBox 20"/>
            <p:cNvSpPr txBox="1"/>
            <p:nvPr/>
          </p:nvSpPr>
          <p:spPr>
            <a:xfrm>
              <a:off x="4616824" y="3322481"/>
              <a:ext cx="1155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mtClean="0"/>
                <a:t>s</a:t>
              </a:r>
              <a:r>
                <a:rPr lang="en-US" sz="3600" dirty="0"/>
                <a:t>3</a:t>
              </a:r>
              <a:r>
                <a:rPr lang="en-US" sz="3600" smtClean="0"/>
                <a:t> </a:t>
              </a:r>
              <a:r>
                <a:rPr lang="en-US" sz="3600" dirty="0" smtClean="0">
                  <a:sym typeface="Wingdings"/>
                </a:rPr>
                <a:t>  </a:t>
              </a:r>
              <a:endParaRPr lang="en-US" sz="3600" dirty="0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5886075" y="3232835"/>
              <a:ext cx="724649" cy="657411"/>
            </a:xfrm>
            <a:prstGeom prst="star5">
              <a:avLst/>
            </a:prstGeom>
            <a:solidFill>
              <a:srgbClr val="FF0000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84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our brains have neural stacks?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4140" y="4752293"/>
            <a:ext cx="118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Slide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175180" y="4014557"/>
            <a:ext cx="153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Coffee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68480" y="3276819"/>
            <a:ext cx="1751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Kitchen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506551" y="2509229"/>
            <a:ext cx="875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Cat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205062" y="2473688"/>
            <a:ext cx="1492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Water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849385" y="2897415"/>
            <a:ext cx="3923808" cy="2062103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AF31C7"/>
                </a:solidFill>
              </a:rPr>
              <a:t>My neural stack</a:t>
            </a:r>
          </a:p>
          <a:p>
            <a:r>
              <a:rPr lang="en-US" sz="3200" i="1" dirty="0">
                <a:solidFill>
                  <a:srgbClr val="AF31C7"/>
                </a:solidFill>
              </a:rPr>
              <a:t>a</a:t>
            </a:r>
            <a:r>
              <a:rPr lang="en-US" sz="3200" i="1" dirty="0" smtClean="0">
                <a:solidFill>
                  <a:srgbClr val="AF31C7"/>
                </a:solidFill>
              </a:rPr>
              <a:t>nswers the question:</a:t>
            </a:r>
          </a:p>
          <a:p>
            <a:r>
              <a:rPr lang="en-US" sz="3200" i="1" dirty="0" smtClean="0">
                <a:solidFill>
                  <a:srgbClr val="AF31C7"/>
                </a:solidFill>
              </a:rPr>
              <a:t>“Now then…</a:t>
            </a:r>
          </a:p>
          <a:p>
            <a:r>
              <a:rPr lang="en-US" sz="3200" i="1" dirty="0" smtClean="0">
                <a:solidFill>
                  <a:srgbClr val="AF31C7"/>
                </a:solidFill>
              </a:rPr>
              <a:t>Where was I?”</a:t>
            </a:r>
            <a:endParaRPr lang="en-US" sz="3200" i="1" dirty="0">
              <a:solidFill>
                <a:srgbClr val="AF31C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3764" y="1098831"/>
            <a:ext cx="439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(That’s a rhetorical question)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3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90" y="0"/>
            <a:ext cx="8229600" cy="1143000"/>
          </a:xfrm>
        </p:spPr>
        <p:txBody>
          <a:bodyPr/>
          <a:lstStyle/>
          <a:p>
            <a:r>
              <a:rPr lang="en-US" dirty="0" smtClean="0"/>
              <a:t>A Framework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6" y="1225225"/>
            <a:ext cx="8934604" cy="49086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Response to a broad need   </a:t>
            </a:r>
            <a:r>
              <a:rPr lang="en-US" dirty="0" smtClean="0">
                <a:solidFill>
                  <a:srgbClr val="FF0000"/>
                </a:solidFill>
              </a:rPr>
              <a:t>aggregation &amp; retrieval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Classes that implement the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classes if you can</a:t>
            </a:r>
          </a:p>
          <a:p>
            <a:r>
              <a:rPr lang="en-US" dirty="0" smtClean="0"/>
              <a:t>Else extend the classes if you can</a:t>
            </a:r>
          </a:p>
          <a:p>
            <a:r>
              <a:rPr lang="en-US" dirty="0" smtClean="0"/>
              <a:t>Else implement the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799" y="3472178"/>
            <a:ext cx="597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How to use a framework: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3300" y="65377"/>
            <a:ext cx="3308193" cy="1185244"/>
            <a:chOff x="333300" y="65377"/>
            <a:chExt cx="3308193" cy="1185244"/>
          </a:xfrm>
        </p:grpSpPr>
        <p:sp>
          <p:nvSpPr>
            <p:cNvPr id="10" name="TextBox 9"/>
            <p:cNvSpPr txBox="1"/>
            <p:nvPr/>
          </p:nvSpPr>
          <p:spPr>
            <a:xfrm>
              <a:off x="333300" y="173403"/>
              <a:ext cx="3058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The </a:t>
              </a: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Collections    </a:t>
              </a:r>
              <a:endParaRPr lang="en-US" sz="3200" dirty="0">
                <a:solidFill>
                  <a:srgbClr val="FF0000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9645" y="65377"/>
              <a:ext cx="481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32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950"/>
          </a:xfrm>
        </p:spPr>
        <p:txBody>
          <a:bodyPr/>
          <a:lstStyle/>
          <a:p>
            <a:r>
              <a:rPr lang="en-US" dirty="0" smtClean="0"/>
              <a:t>Your JVM has a “Call Stack”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51679"/>
            <a:ext cx="7028329" cy="470898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1  public static void main(String[]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2   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latin typeface="Courier"/>
                <a:cs typeface="Courier"/>
              </a:rPr>
              <a:t>(“STARTING”);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3    x();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4    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5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6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7  private </a:t>
            </a:r>
            <a:r>
              <a:rPr lang="en-US" sz="2000" dirty="0">
                <a:latin typeface="Courier"/>
                <a:cs typeface="Courier"/>
              </a:rPr>
              <a:t>static void x()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8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x()”);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9    </a:t>
            </a:r>
            <a:r>
              <a:rPr lang="en-US" sz="2000" dirty="0">
                <a:latin typeface="Courier"/>
                <a:cs typeface="Courier"/>
              </a:rPr>
              <a:t>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10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11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12  private </a:t>
            </a:r>
            <a:r>
              <a:rPr lang="en-US" sz="2000" dirty="0">
                <a:latin typeface="Courier"/>
                <a:cs typeface="Courier"/>
              </a:rPr>
              <a:t>static void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13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)”)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14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9296" y="1852697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7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950"/>
          </a:xfrm>
        </p:spPr>
        <p:txBody>
          <a:bodyPr/>
          <a:lstStyle/>
          <a:p>
            <a:r>
              <a:rPr lang="en-US" dirty="0" smtClean="0"/>
              <a:t>Your JVM has a “Call Stack”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51679"/>
            <a:ext cx="7028329" cy="470898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1  public static void main(String[]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2   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latin typeface="Courier"/>
                <a:cs typeface="Courier"/>
              </a:rPr>
              <a:t>(“STARTING”);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3    x();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4    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5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6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7  private </a:t>
            </a:r>
            <a:r>
              <a:rPr lang="en-US" sz="2000" dirty="0">
                <a:latin typeface="Courier"/>
                <a:cs typeface="Courier"/>
              </a:rPr>
              <a:t>static void x()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8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x()”);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9    </a:t>
            </a:r>
            <a:r>
              <a:rPr lang="en-US" sz="2000" dirty="0">
                <a:latin typeface="Courier"/>
                <a:cs typeface="Courier"/>
              </a:rPr>
              <a:t>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10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11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12  private </a:t>
            </a:r>
            <a:r>
              <a:rPr lang="en-US" sz="2000" dirty="0">
                <a:latin typeface="Courier"/>
                <a:cs typeface="Courier"/>
              </a:rPr>
              <a:t>static void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13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)”)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14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9296" y="2136576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25907" y="5568070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4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950"/>
          </a:xfrm>
        </p:spPr>
        <p:txBody>
          <a:bodyPr/>
          <a:lstStyle/>
          <a:p>
            <a:r>
              <a:rPr lang="en-US" dirty="0" smtClean="0"/>
              <a:t>Your JVM has a “Call Stack”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51679"/>
            <a:ext cx="7028329" cy="470898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1  public static void main(String[]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2   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latin typeface="Courier"/>
                <a:cs typeface="Courier"/>
              </a:rPr>
              <a:t>(“STARTING”);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3    x();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4    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5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6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7  private </a:t>
            </a:r>
            <a:r>
              <a:rPr lang="en-US" sz="2000" dirty="0">
                <a:latin typeface="Courier"/>
                <a:cs typeface="Courier"/>
              </a:rPr>
              <a:t>static void x()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8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x()”);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9    </a:t>
            </a:r>
            <a:r>
              <a:rPr lang="en-US" sz="2000" dirty="0">
                <a:latin typeface="Courier"/>
                <a:cs typeface="Courier"/>
              </a:rPr>
              <a:t>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10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11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12  private </a:t>
            </a:r>
            <a:r>
              <a:rPr lang="en-US" sz="2000" dirty="0">
                <a:latin typeface="Courier"/>
                <a:cs typeface="Courier"/>
              </a:rPr>
              <a:t>static void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13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)”)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14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9296" y="2136576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25907" y="5568070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7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950"/>
          </a:xfrm>
        </p:spPr>
        <p:txBody>
          <a:bodyPr/>
          <a:lstStyle/>
          <a:p>
            <a:r>
              <a:rPr lang="en-US" dirty="0" smtClean="0"/>
              <a:t>Your JVM has a “Call Stack”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51679"/>
            <a:ext cx="7028329" cy="470898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1  public static void main(String[]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2   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latin typeface="Courier"/>
                <a:cs typeface="Courier"/>
              </a:rPr>
              <a:t>(“STARTING”);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3    x();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4    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5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6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7  private </a:t>
            </a:r>
            <a:r>
              <a:rPr lang="en-US" sz="2000" dirty="0">
                <a:latin typeface="Courier"/>
                <a:cs typeface="Courier"/>
              </a:rPr>
              <a:t>static void x()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8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x()”);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9    </a:t>
            </a:r>
            <a:r>
              <a:rPr lang="en-US" sz="2000" dirty="0">
                <a:latin typeface="Courier"/>
                <a:cs typeface="Courier"/>
              </a:rPr>
              <a:t>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10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11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12  private </a:t>
            </a:r>
            <a:r>
              <a:rPr lang="en-US" sz="2000" dirty="0">
                <a:latin typeface="Courier"/>
                <a:cs typeface="Courier"/>
              </a:rPr>
              <a:t>static void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13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)”)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14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9296" y="3690440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25907" y="5568070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5907" y="4958307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9296" y="4007193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950"/>
          </a:xfrm>
        </p:spPr>
        <p:txBody>
          <a:bodyPr/>
          <a:lstStyle/>
          <a:p>
            <a:r>
              <a:rPr lang="en-US" dirty="0" smtClean="0"/>
              <a:t>Your JVM has a “Call Stack”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51679"/>
            <a:ext cx="7028329" cy="470898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1  public static void main(String[]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2   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latin typeface="Courier"/>
                <a:cs typeface="Courier"/>
              </a:rPr>
              <a:t>(“STARTING”);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3    x();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4    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5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6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7  private </a:t>
            </a:r>
            <a:r>
              <a:rPr lang="en-US" sz="2000" dirty="0">
                <a:latin typeface="Courier"/>
                <a:cs typeface="Courier"/>
              </a:rPr>
              <a:t>static void x()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8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x()”);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9    </a:t>
            </a:r>
            <a:r>
              <a:rPr lang="en-US" sz="2000" dirty="0">
                <a:latin typeface="Courier"/>
                <a:cs typeface="Courier"/>
              </a:rPr>
              <a:t>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10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11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12  private </a:t>
            </a:r>
            <a:r>
              <a:rPr lang="en-US" sz="2000" dirty="0">
                <a:latin typeface="Courier"/>
                <a:cs typeface="Courier"/>
              </a:rPr>
              <a:t>static void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13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)”)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14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5907" y="5568070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5907" y="4958307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9296" y="5235357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25907" y="4349594"/>
            <a:ext cx="600645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13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9296" y="3977280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9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950"/>
          </a:xfrm>
        </p:spPr>
        <p:txBody>
          <a:bodyPr/>
          <a:lstStyle/>
          <a:p>
            <a:r>
              <a:rPr lang="en-US" dirty="0" smtClean="0"/>
              <a:t>Your JVM has a “Call Stack”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51679"/>
            <a:ext cx="7028329" cy="470898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1  public static void main(String[]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2   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latin typeface="Courier"/>
                <a:cs typeface="Courier"/>
              </a:rPr>
              <a:t>(“STARTING”);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3    x();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4    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5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6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7  private </a:t>
            </a:r>
            <a:r>
              <a:rPr lang="en-US" sz="2000" dirty="0">
                <a:latin typeface="Courier"/>
                <a:cs typeface="Courier"/>
              </a:rPr>
              <a:t>static void x()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8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x()”);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9    </a:t>
            </a:r>
            <a:r>
              <a:rPr lang="en-US" sz="2000" dirty="0">
                <a:latin typeface="Courier"/>
                <a:cs typeface="Courier"/>
              </a:rPr>
              <a:t>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10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11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12  private </a:t>
            </a:r>
            <a:r>
              <a:rPr lang="en-US" sz="2000" dirty="0">
                <a:latin typeface="Courier"/>
                <a:cs typeface="Courier"/>
              </a:rPr>
              <a:t>static void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13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)”)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14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5907" y="5568070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5907" y="4958307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9296" y="5235357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25907" y="4349594"/>
            <a:ext cx="600645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13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9296" y="5477311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9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950"/>
          </a:xfrm>
        </p:spPr>
        <p:txBody>
          <a:bodyPr/>
          <a:lstStyle/>
          <a:p>
            <a:r>
              <a:rPr lang="en-US" dirty="0" smtClean="0"/>
              <a:t>Your JVM has a “Call Stack”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51679"/>
            <a:ext cx="7028329" cy="470898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1  public static void main(String[]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2   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latin typeface="Courier"/>
                <a:cs typeface="Courier"/>
              </a:rPr>
              <a:t>(“STARTING”);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3    x();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4    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5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6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7  private </a:t>
            </a:r>
            <a:r>
              <a:rPr lang="en-US" sz="2000" dirty="0">
                <a:latin typeface="Courier"/>
                <a:cs typeface="Courier"/>
              </a:rPr>
              <a:t>static void x()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8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x()”);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9    </a:t>
            </a:r>
            <a:r>
              <a:rPr lang="en-US" sz="2000" dirty="0">
                <a:latin typeface="Courier"/>
                <a:cs typeface="Courier"/>
              </a:rPr>
              <a:t>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10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11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12  private </a:t>
            </a:r>
            <a:r>
              <a:rPr lang="en-US" sz="2000" dirty="0">
                <a:latin typeface="Courier"/>
                <a:cs typeface="Courier"/>
              </a:rPr>
              <a:t>static void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13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)”)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14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5907" y="5568070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5907" y="4958307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9296" y="4252149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296" y="2447260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6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950"/>
          </a:xfrm>
        </p:spPr>
        <p:txBody>
          <a:bodyPr/>
          <a:lstStyle/>
          <a:p>
            <a:r>
              <a:rPr lang="en-US" dirty="0" smtClean="0"/>
              <a:t>Your JVM has a “Call Stack”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51679"/>
            <a:ext cx="7028329" cy="470898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 1  public static void main(String[]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2    </a:t>
            </a:r>
            <a:r>
              <a:rPr lang="en-US" sz="2000" dirty="0" err="1" smtClean="0"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latin typeface="Courier"/>
                <a:cs typeface="Courier"/>
              </a:rPr>
              <a:t>(“STARTING”);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3    x();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4    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 5  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6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7  private </a:t>
            </a:r>
            <a:r>
              <a:rPr lang="en-US" sz="2000" dirty="0">
                <a:latin typeface="Courier"/>
                <a:cs typeface="Courier"/>
              </a:rPr>
              <a:t>static void x() {</a:t>
            </a:r>
          </a:p>
          <a:p>
            <a:r>
              <a:rPr lang="en-US" sz="2000" dirty="0" smtClean="0">
                <a:latin typeface="Courier"/>
                <a:cs typeface="Courier"/>
              </a:rPr>
              <a:t> 8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x()”);</a:t>
            </a:r>
          </a:p>
          <a:p>
            <a:r>
              <a:rPr lang="en-US" sz="2000" dirty="0" smtClean="0">
                <a:latin typeface="Courier"/>
                <a:cs typeface="Courier"/>
              </a:rPr>
              <a:t> 9    </a:t>
            </a:r>
            <a:r>
              <a:rPr lang="en-US" sz="2000" dirty="0">
                <a:latin typeface="Courier"/>
                <a:cs typeface="Courier"/>
              </a:rPr>
              <a:t>y();</a:t>
            </a:r>
          </a:p>
          <a:p>
            <a:r>
              <a:rPr lang="en-US" sz="2000" dirty="0" smtClean="0">
                <a:latin typeface="Courier"/>
                <a:cs typeface="Courier"/>
              </a:rPr>
              <a:t>10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11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12  private </a:t>
            </a:r>
            <a:r>
              <a:rPr lang="en-US" sz="2000" dirty="0">
                <a:latin typeface="Courier"/>
                <a:cs typeface="Courier"/>
              </a:rPr>
              <a:t>static void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r>
              <a:rPr lang="en-US" sz="2000" dirty="0" smtClean="0">
                <a:latin typeface="Courier"/>
                <a:cs typeface="Courier"/>
              </a:rPr>
              <a:t>13    </a:t>
            </a:r>
            <a:r>
              <a:rPr lang="en-US" sz="2000" dirty="0" err="1">
                <a:latin typeface="Courier"/>
                <a:cs typeface="Courier"/>
              </a:rPr>
              <a:t>System.out.println</a:t>
            </a:r>
            <a:r>
              <a:rPr lang="en-US" sz="2000" dirty="0">
                <a:latin typeface="Courier"/>
                <a:cs typeface="Courier"/>
              </a:rPr>
              <a:t>(“In </a:t>
            </a:r>
            <a:r>
              <a:rPr lang="en-US" sz="2000" dirty="0" smtClean="0">
                <a:latin typeface="Courier"/>
                <a:cs typeface="Courier"/>
              </a:rPr>
              <a:t>y(</a:t>
            </a:r>
            <a:r>
              <a:rPr lang="en-US" sz="2000" dirty="0">
                <a:latin typeface="Courier"/>
                <a:cs typeface="Courier"/>
              </a:rPr>
              <a:t>)”)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14  }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5907" y="5568070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9296" y="2447260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9296" y="5214366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25907" y="4983294"/>
            <a:ext cx="600645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13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296" y="5493365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9296" y="2793896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3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Recursion Breaks…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294" y="1687358"/>
            <a:ext cx="8815294" cy="3970318"/>
          </a:xfrm>
          <a:prstGeom prst="rect">
            <a:avLst/>
          </a:prstGeom>
          <a:noFill/>
          <a:ln w="38100" cmpd="sng">
            <a:solidFill>
              <a:srgbClr val="B300B3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1 static </a:t>
            </a:r>
            <a:r>
              <a:rPr lang="en-US" sz="2800" dirty="0" err="1" smtClean="0">
                <a:latin typeface="Courier"/>
                <a:cs typeface="Courier"/>
              </a:rPr>
              <a:t>int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nthTriangular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int</a:t>
            </a:r>
            <a:r>
              <a:rPr lang="en-US" sz="2800" dirty="0" smtClean="0">
                <a:latin typeface="Courier"/>
                <a:cs typeface="Courier"/>
              </a:rPr>
              <a:t> n) {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2   if (n == 1)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3     return 1;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4   return </a:t>
            </a:r>
            <a:r>
              <a:rPr lang="en-US" sz="2800" dirty="0" err="1" smtClean="0">
                <a:latin typeface="Courier"/>
                <a:cs typeface="Courier"/>
              </a:rPr>
              <a:t>nthTriangular</a:t>
            </a:r>
            <a:r>
              <a:rPr lang="en-US" sz="2800" dirty="0" smtClean="0">
                <a:latin typeface="Courier"/>
                <a:cs typeface="Courier"/>
              </a:rPr>
              <a:t>(n-1);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5 }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6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7 public static void main(String[] a) {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8   </a:t>
            </a:r>
            <a:r>
              <a:rPr lang="en-US" sz="2800" dirty="0" err="1" smtClean="0">
                <a:latin typeface="Courier"/>
                <a:cs typeface="Courier"/>
              </a:rPr>
              <a:t>nthTriangular</a:t>
            </a:r>
            <a:r>
              <a:rPr lang="en-US" sz="2800" dirty="0" smtClean="0">
                <a:latin typeface="Courier"/>
                <a:cs typeface="Courier"/>
              </a:rPr>
              <a:t>(-1);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9 }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3814" y="5994929"/>
            <a:ext cx="392656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814" y="5410153"/>
            <a:ext cx="392656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6802" y="4825377"/>
            <a:ext cx="392656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123814" y="1283166"/>
            <a:ext cx="392656" cy="3542211"/>
            <a:chOff x="4271979" y="2897506"/>
            <a:chExt cx="392656" cy="3542211"/>
          </a:xfrm>
        </p:grpSpPr>
        <p:sp>
          <p:nvSpPr>
            <p:cNvPr id="10" name="TextBox 9"/>
            <p:cNvSpPr txBox="1"/>
            <p:nvPr/>
          </p:nvSpPr>
          <p:spPr>
            <a:xfrm>
              <a:off x="4271979" y="5854941"/>
              <a:ext cx="392656" cy="584776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71979" y="5270165"/>
              <a:ext cx="392656" cy="584776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71979" y="4668448"/>
              <a:ext cx="392656" cy="584776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1979" y="4083672"/>
              <a:ext cx="392656" cy="584776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71979" y="3482282"/>
              <a:ext cx="392656" cy="584776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1979" y="2897506"/>
              <a:ext cx="392656" cy="584776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8337178" y="274638"/>
            <a:ext cx="0" cy="75498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rved Down Ribbon 22"/>
          <p:cNvSpPr/>
          <p:nvPr/>
        </p:nvSpPr>
        <p:spPr>
          <a:xfrm>
            <a:off x="672352" y="5737412"/>
            <a:ext cx="7261412" cy="1090706"/>
          </a:xfrm>
          <a:prstGeom prst="ellipseRibbon">
            <a:avLst>
              <a:gd name="adj1" fmla="val 25000"/>
              <a:gd name="adj2" fmla="val 63169"/>
              <a:gd name="adj3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rgbClr val="FFFF00"/>
                </a:solidFill>
              </a:rPr>
              <a:t>StackOverflowError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0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85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call stack isn’t just for return addresses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41293" y="909440"/>
            <a:ext cx="7918824" cy="2308324"/>
          </a:xfrm>
          <a:prstGeom prst="rect">
            <a:avLst/>
          </a:prstGeom>
          <a:noFill/>
          <a:ln w="38100" cmpd="sng">
            <a:solidFill>
              <a:srgbClr val="B300B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1  static void </a:t>
            </a:r>
            <a:r>
              <a:rPr lang="en-US" sz="2400" dirty="0" err="1" smtClean="0">
                <a:latin typeface="Courier"/>
                <a:cs typeface="Courier"/>
              </a:rPr>
              <a:t>xyzzy</a:t>
            </a:r>
            <a:r>
              <a:rPr lang="en-US" sz="2400" dirty="0" smtClean="0">
                <a:latin typeface="Courier"/>
                <a:cs typeface="Courier"/>
              </a:rPr>
              <a:t>() 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2    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a = 10;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3    double d = 1.4;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4    Star hawking = new </a:t>
            </a:r>
            <a:r>
              <a:rPr lang="en-US" sz="2400" dirty="0" err="1" smtClean="0">
                <a:latin typeface="Courier"/>
                <a:cs typeface="Courier"/>
              </a:rPr>
              <a:t>BlackHole</a:t>
            </a:r>
            <a:r>
              <a:rPr lang="en-US" sz="2400" dirty="0" smtClean="0">
                <a:latin typeface="Courier"/>
                <a:cs typeface="Courier"/>
              </a:rPr>
              <a:t>();  }</a:t>
            </a:r>
          </a:p>
          <a:p>
            <a:r>
              <a:rPr lang="en-US" sz="2400" dirty="0" smtClean="0">
                <a:latin typeface="Courier"/>
                <a:cs typeface="Courier"/>
              </a:rPr>
              <a:t> 5  public static void main(String[] a) 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6    </a:t>
            </a:r>
            <a:r>
              <a:rPr lang="en-US" sz="2400" dirty="0" err="1" smtClean="0">
                <a:latin typeface="Courier"/>
                <a:cs typeface="Courier"/>
              </a:rPr>
              <a:t>xyzzy</a:t>
            </a:r>
            <a:r>
              <a:rPr lang="en-US" sz="2400" dirty="0" smtClean="0">
                <a:latin typeface="Courier"/>
                <a:cs typeface="Courier"/>
              </a:rPr>
              <a:t>(); }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9296" y="1371508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4965" y="6134986"/>
            <a:ext cx="392656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104" y="5550210"/>
            <a:ext cx="999793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: 10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9296" y="1762966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5104" y="4965434"/>
            <a:ext cx="1122423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  <a:r>
              <a:rPr lang="en-US" sz="3200" dirty="0" smtClean="0">
                <a:solidFill>
                  <a:srgbClr val="FF0000"/>
                </a:solidFill>
              </a:rPr>
              <a:t>: 1.4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9296" y="2124543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964" y="4380658"/>
            <a:ext cx="2093859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</a:t>
            </a:r>
            <a:r>
              <a:rPr lang="en-US" sz="3200" dirty="0" smtClean="0">
                <a:solidFill>
                  <a:srgbClr val="FF0000"/>
                </a:solidFill>
              </a:rPr>
              <a:t>awking:   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7200" y="3368202"/>
            <a:ext cx="7010400" cy="3351560"/>
            <a:chOff x="457200" y="3368202"/>
            <a:chExt cx="7010400" cy="3351560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flipV="1">
              <a:off x="3733800" y="3481294"/>
              <a:ext cx="0" cy="32384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457200" y="4031018"/>
              <a:ext cx="7010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419414" y="3368202"/>
              <a:ext cx="388760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Stack                     Heap</a:t>
              </a:r>
              <a:endParaRPr lang="en-US" sz="3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93682" y="4361330"/>
            <a:ext cx="4756998" cy="1943845"/>
            <a:chOff x="2493682" y="4361330"/>
            <a:chExt cx="4756998" cy="1943845"/>
          </a:xfrm>
        </p:grpSpPr>
        <p:pic>
          <p:nvPicPr>
            <p:cNvPr id="19" name="Picture 18" descr="blackhol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601" y="4361330"/>
              <a:ext cx="2921079" cy="1943845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2493682" y="4705921"/>
              <a:ext cx="1835919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179296" y="2456237"/>
            <a:ext cx="124011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90" y="0"/>
            <a:ext cx="8229600" cy="1143000"/>
          </a:xfrm>
        </p:spPr>
        <p:txBody>
          <a:bodyPr/>
          <a:lstStyle/>
          <a:p>
            <a:r>
              <a:rPr lang="en-US" dirty="0" smtClean="0"/>
              <a:t>A Framework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6" y="1225225"/>
            <a:ext cx="8934604" cy="49086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broad need   </a:t>
            </a:r>
            <a:r>
              <a:rPr lang="en-US" i="1" dirty="0" smtClean="0">
                <a:solidFill>
                  <a:srgbClr val="FF0000"/>
                </a:solidFill>
              </a:rPr>
              <a:t>aggregation &amp; retrieval</a:t>
            </a:r>
          </a:p>
          <a:p>
            <a:r>
              <a:rPr lang="en-US" dirty="0" smtClean="0"/>
              <a:t>Interfaces         </a:t>
            </a:r>
            <a:r>
              <a:rPr lang="en-US" i="1" dirty="0" smtClean="0">
                <a:solidFill>
                  <a:srgbClr val="FF0000"/>
                </a:solidFill>
              </a:rPr>
              <a:t>Collection, Set, Map, many more</a:t>
            </a:r>
          </a:p>
          <a:p>
            <a:r>
              <a:rPr lang="en-US" dirty="0" smtClean="0"/>
              <a:t>Classes that implement the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classes if you can </a:t>
            </a:r>
          </a:p>
          <a:p>
            <a:r>
              <a:rPr lang="en-US" dirty="0" smtClean="0"/>
              <a:t>Else extend the classes if you can</a:t>
            </a:r>
          </a:p>
          <a:p>
            <a:r>
              <a:rPr lang="en-US" dirty="0" smtClean="0"/>
              <a:t>Else implement the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799" y="3472178"/>
            <a:ext cx="597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How to use a framework: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3300" y="65377"/>
            <a:ext cx="3308193" cy="1185244"/>
            <a:chOff x="333300" y="65377"/>
            <a:chExt cx="3308193" cy="1185244"/>
          </a:xfrm>
        </p:grpSpPr>
        <p:sp>
          <p:nvSpPr>
            <p:cNvPr id="10" name="TextBox 9"/>
            <p:cNvSpPr txBox="1"/>
            <p:nvPr/>
          </p:nvSpPr>
          <p:spPr>
            <a:xfrm>
              <a:off x="333300" y="173403"/>
              <a:ext cx="3058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The </a:t>
              </a: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Collections    </a:t>
              </a:r>
              <a:endParaRPr lang="en-US" sz="3200" dirty="0">
                <a:solidFill>
                  <a:srgbClr val="FF0000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9645" y="65377"/>
              <a:ext cx="481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89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maps: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Sets: you don</a:t>
            </a:r>
            <a:r>
              <a:rPr lang="fr-FR" dirty="0" smtClean="0"/>
              <a:t>’</a:t>
            </a:r>
            <a:r>
              <a:rPr lang="en-US" dirty="0" smtClean="0"/>
              <a:t>t always know which implementation is best for your situation:</a:t>
            </a:r>
          </a:p>
          <a:p>
            <a:pPr lvl="1"/>
            <a:r>
              <a:rPr lang="en-US" dirty="0" smtClean="0"/>
              <a:t>Start with </a:t>
            </a:r>
            <a:r>
              <a:rPr lang="en-US" dirty="0" err="1" smtClean="0"/>
              <a:t>HashSet</a:t>
            </a:r>
            <a:r>
              <a:rPr lang="en-US" dirty="0" smtClean="0"/>
              <a:t>, change your mind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TreeSet</a:t>
            </a:r>
            <a:r>
              <a:rPr lang="en-US" dirty="0" smtClean="0">
                <a:sym typeface="Wingdings"/>
              </a:rPr>
              <a:t>, change again  </a:t>
            </a:r>
            <a:r>
              <a:rPr lang="en-US" dirty="0" err="1" smtClean="0">
                <a:sym typeface="Wingdings"/>
              </a:rPr>
              <a:t>LinkedHashSet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Maps: you still </a:t>
            </a:r>
            <a:r>
              <a:rPr lang="en-US" dirty="0"/>
              <a:t>don</a:t>
            </a:r>
            <a:r>
              <a:rPr lang="fr-FR" dirty="0"/>
              <a:t>’</a:t>
            </a:r>
            <a:r>
              <a:rPr lang="en-US" dirty="0"/>
              <a:t>t always know which implementation is best for your </a:t>
            </a:r>
            <a:r>
              <a:rPr lang="en-US" dirty="0" smtClean="0"/>
              <a:t>situation:</a:t>
            </a:r>
          </a:p>
          <a:p>
            <a:pPr lvl="1"/>
            <a:r>
              <a:rPr lang="en-US" dirty="0" smtClean="0"/>
              <a:t>Start with </a:t>
            </a:r>
            <a:r>
              <a:rPr lang="en-US" dirty="0" err="1" smtClean="0"/>
              <a:t>HashMap</a:t>
            </a:r>
            <a:r>
              <a:rPr lang="en-US" dirty="0" smtClean="0"/>
              <a:t>, </a:t>
            </a:r>
            <a:r>
              <a:rPr lang="en-US" dirty="0"/>
              <a:t>change your mind </a:t>
            </a:r>
            <a:r>
              <a:rPr lang="en-US" dirty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TreeMap</a:t>
            </a:r>
            <a:r>
              <a:rPr lang="en-US" dirty="0" smtClean="0">
                <a:sym typeface="Wingdings"/>
              </a:rPr>
              <a:t>, </a:t>
            </a:r>
            <a:r>
              <a:rPr lang="en-US" dirty="0">
                <a:sym typeface="Wingdings"/>
              </a:rPr>
              <a:t>change again  </a:t>
            </a:r>
            <a:r>
              <a:rPr lang="en-US" dirty="0" err="1" smtClean="0">
                <a:sym typeface="Wingdings"/>
              </a:rPr>
              <a:t>LinkedHashMap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0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651"/>
            <a:ext cx="8229600" cy="1143000"/>
          </a:xfrm>
        </p:spPr>
        <p:txBody>
          <a:bodyPr/>
          <a:lstStyle/>
          <a:p>
            <a:r>
              <a:rPr lang="en-US" dirty="0" smtClean="0"/>
              <a:t>More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29" y="853141"/>
            <a:ext cx="8229600" cy="55267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classes that implement the Set interface have 2 kinds of method: </a:t>
            </a:r>
          </a:p>
          <a:p>
            <a:pPr lvl="1"/>
            <a:r>
              <a:rPr lang="en-US" dirty="0" smtClean="0"/>
              <a:t>Methods of the interface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/>
              <a:t>The classes that implement the </a:t>
            </a:r>
            <a:r>
              <a:rPr lang="en-US" dirty="0" smtClean="0"/>
              <a:t>Map interface </a:t>
            </a:r>
            <a:r>
              <a:rPr lang="en-US" dirty="0"/>
              <a:t>have 2 kinds of method: </a:t>
            </a:r>
          </a:p>
          <a:p>
            <a:pPr lvl="1"/>
            <a:r>
              <a:rPr lang="en-US" dirty="0"/>
              <a:t>Methods of the interface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The “others” are (almost) never needed</a:t>
            </a:r>
          </a:p>
          <a:p>
            <a:r>
              <a:rPr lang="en-US" dirty="0" smtClean="0"/>
              <a:t>You (almost) never need to know the implementing class, you just need to know the interface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5834"/>
            <a:ext cx="8229600" cy="459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class Parrot implements </a:t>
            </a:r>
            <a:r>
              <a:rPr lang="en-US" dirty="0" smtClean="0">
                <a:solidFill>
                  <a:srgbClr val="B300B3"/>
                </a:solidFill>
              </a:rPr>
              <a:t>Flier (which defines flap &amp; glide)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5845" y="1531905"/>
            <a:ext cx="5758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Stack                                   Heap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077778" y="1666359"/>
            <a:ext cx="0" cy="46691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036128" y="2217705"/>
            <a:ext cx="7010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8" name="Picture 7" descr="Parro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92" y="2404115"/>
            <a:ext cx="3245888" cy="1825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1058" y="2540279"/>
            <a:ext cx="431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Parrot </a:t>
            </a:r>
            <a:r>
              <a:rPr lang="en-US" sz="2800" dirty="0" err="1" smtClean="0">
                <a:solidFill>
                  <a:srgbClr val="0000FF"/>
                </a:solidFill>
              </a:rPr>
              <a:t>polly</a:t>
            </a:r>
            <a:r>
              <a:rPr lang="en-US" sz="2800" dirty="0" smtClean="0">
                <a:solidFill>
                  <a:srgbClr val="0000FF"/>
                </a:solidFill>
              </a:rPr>
              <a:t> = new Parrot()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542952" y="2837574"/>
            <a:ext cx="10533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61787" y="3992566"/>
            <a:ext cx="2151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B300B3"/>
                </a:solidFill>
              </a:rPr>
              <a:t>Flier f = </a:t>
            </a:r>
            <a:r>
              <a:rPr lang="en-US" sz="2800" dirty="0" err="1" smtClean="0">
                <a:solidFill>
                  <a:srgbClr val="B300B3"/>
                </a:solidFill>
              </a:rPr>
              <a:t>polly</a:t>
            </a:r>
            <a:r>
              <a:rPr lang="en-US" sz="2800" dirty="0" smtClean="0">
                <a:solidFill>
                  <a:srgbClr val="B300B3"/>
                </a:solidFill>
              </a:rPr>
              <a:t>;</a:t>
            </a:r>
            <a:endParaRPr lang="en-US" sz="2800" dirty="0">
              <a:solidFill>
                <a:srgbClr val="B300B3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2823882" y="3992566"/>
            <a:ext cx="2772410" cy="3408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B300B3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41058" y="2879321"/>
            <a:ext cx="4758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polly.speak</a:t>
            </a:r>
            <a:r>
              <a:rPr lang="en-US" sz="2800" dirty="0" smtClean="0">
                <a:solidFill>
                  <a:srgbClr val="0000FF"/>
                </a:solidFill>
              </a:rPr>
              <a:t>(); </a:t>
            </a:r>
            <a:r>
              <a:rPr lang="en-US" sz="2800" dirty="0" err="1" smtClean="0">
                <a:solidFill>
                  <a:srgbClr val="0000FF"/>
                </a:solidFill>
              </a:rPr>
              <a:t>polly.squawk</a:t>
            </a:r>
            <a:r>
              <a:rPr lang="en-US" sz="2800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0000FF"/>
                </a:solidFill>
              </a:rPr>
              <a:t>polly.flap</a:t>
            </a:r>
            <a:r>
              <a:rPr lang="en-US" sz="2800" dirty="0" smtClean="0">
                <a:solidFill>
                  <a:srgbClr val="0000FF"/>
                </a:solidFill>
              </a:rPr>
              <a:t>(); </a:t>
            </a:r>
            <a:r>
              <a:rPr lang="en-US" sz="2800" dirty="0" err="1" smtClean="0">
                <a:solidFill>
                  <a:srgbClr val="0000FF"/>
                </a:solidFill>
              </a:rPr>
              <a:t>polly.glide</a:t>
            </a:r>
            <a:r>
              <a:rPr lang="en-US" sz="2800" dirty="0" smtClean="0">
                <a:solidFill>
                  <a:srgbClr val="0000FF"/>
                </a:solidFill>
              </a:rPr>
              <a:t>();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778" y="4333465"/>
            <a:ext cx="1399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B300B3"/>
                </a:solidFill>
              </a:rPr>
              <a:t>f.flap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B300B3"/>
                </a:solidFill>
              </a:rPr>
              <a:t>f.glide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  <a:endParaRPr lang="en-US" sz="2800" dirty="0">
              <a:solidFill>
                <a:srgbClr val="B300B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884" y="5295608"/>
            <a:ext cx="1808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B300B3"/>
                </a:solidFill>
              </a:rPr>
              <a:t>f.speak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B300B3"/>
                </a:solidFill>
              </a:rPr>
              <a:t>f.squawk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  <a:endParaRPr lang="en-US" sz="2800" dirty="0">
              <a:solidFill>
                <a:srgbClr val="B300B3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9746" y="5464494"/>
            <a:ext cx="1568012" cy="647529"/>
            <a:chOff x="4771122" y="6104500"/>
            <a:chExt cx="1180798" cy="359766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V="1"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1" name="TextBox 30"/>
          <p:cNvSpPr txBox="1"/>
          <p:nvPr/>
        </p:nvSpPr>
        <p:spPr>
          <a:xfrm>
            <a:off x="2448050" y="5565977"/>
            <a:ext cx="206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Compiler error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0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maps: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Sets: you don</a:t>
            </a:r>
            <a:r>
              <a:rPr lang="fr-FR" dirty="0" smtClean="0"/>
              <a:t>’</a:t>
            </a:r>
            <a:r>
              <a:rPr lang="en-US" dirty="0" smtClean="0"/>
              <a:t>t always know which implementation is best for your situation:</a:t>
            </a:r>
          </a:p>
          <a:p>
            <a:pPr lvl="1"/>
            <a:r>
              <a:rPr lang="en-US" dirty="0" smtClean="0"/>
              <a:t>Start with </a:t>
            </a:r>
            <a:r>
              <a:rPr lang="en-US" dirty="0" err="1" smtClean="0"/>
              <a:t>HashSet</a:t>
            </a:r>
            <a:r>
              <a:rPr lang="en-US" dirty="0" smtClean="0"/>
              <a:t>, change your mind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TreeSet</a:t>
            </a:r>
            <a:r>
              <a:rPr lang="en-US" dirty="0" smtClean="0">
                <a:sym typeface="Wingdings"/>
              </a:rPr>
              <a:t>, change again  </a:t>
            </a:r>
            <a:r>
              <a:rPr lang="en-US" dirty="0" err="1" smtClean="0">
                <a:sym typeface="Wingdings"/>
              </a:rPr>
              <a:t>LinkedHashSet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Maps: you still </a:t>
            </a:r>
            <a:r>
              <a:rPr lang="en-US" dirty="0"/>
              <a:t>don</a:t>
            </a:r>
            <a:r>
              <a:rPr lang="fr-FR" dirty="0"/>
              <a:t>’</a:t>
            </a:r>
            <a:r>
              <a:rPr lang="en-US" dirty="0"/>
              <a:t>t always know which implementation is best for your </a:t>
            </a:r>
            <a:r>
              <a:rPr lang="en-US" dirty="0" smtClean="0"/>
              <a:t>situation:</a:t>
            </a:r>
          </a:p>
          <a:p>
            <a:pPr lvl="1"/>
            <a:r>
              <a:rPr lang="en-US" dirty="0" smtClean="0"/>
              <a:t>Start with </a:t>
            </a:r>
            <a:r>
              <a:rPr lang="en-US" dirty="0" err="1" smtClean="0"/>
              <a:t>HashMap</a:t>
            </a:r>
            <a:r>
              <a:rPr lang="en-US" dirty="0" smtClean="0"/>
              <a:t>, </a:t>
            </a:r>
            <a:r>
              <a:rPr lang="en-US" dirty="0"/>
              <a:t>change your mind </a:t>
            </a:r>
            <a:r>
              <a:rPr lang="en-US" dirty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TreeMap</a:t>
            </a:r>
            <a:r>
              <a:rPr lang="en-US" dirty="0" smtClean="0">
                <a:sym typeface="Wingdings"/>
              </a:rPr>
              <a:t>, </a:t>
            </a:r>
            <a:r>
              <a:rPr lang="en-US" dirty="0">
                <a:sym typeface="Wingdings"/>
              </a:rPr>
              <a:t>change again  </a:t>
            </a:r>
            <a:r>
              <a:rPr lang="en-US" dirty="0" err="1" smtClean="0">
                <a:sym typeface="Wingdings"/>
              </a:rPr>
              <a:t>LinkedHashMap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62" y="1249549"/>
            <a:ext cx="8788421" cy="32932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&lt;String&gt; warriors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&gt;()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arriors.add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“Curry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Thompson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Green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Durant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bookPlaneTicketsToPlayoffs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payAllSalaries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(warriors); 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printHotelRoomNumbers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(warriors); </a:t>
            </a:r>
          </a:p>
        </p:txBody>
      </p:sp>
    </p:spTree>
    <p:extLst>
      <p:ext uri="{BB962C8B-B14F-4D97-AF65-F5344CB8AC3E}">
        <p14:creationId xmlns:p14="http://schemas.microsoft.com/office/powerpoint/2010/main" val="187417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97528" y="1837764"/>
            <a:ext cx="5931647" cy="4482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7530" y="2256118"/>
            <a:ext cx="2644588" cy="4482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7109" y="580184"/>
            <a:ext cx="6787548" cy="28931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bookPlaneTicketsToPlayoffs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&lt;String&gt;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for (String p: 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retrieveSeatingPreference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bookSeat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181"/>
            <a:ext cx="8229600" cy="4525963"/>
          </a:xfrm>
        </p:spPr>
        <p:txBody>
          <a:bodyPr/>
          <a:lstStyle/>
          <a:p>
            <a:r>
              <a:rPr lang="en-US" dirty="0" smtClean="0"/>
              <a:t>Yellow code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require any particular ordering of the players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HashSet</a:t>
            </a:r>
            <a:r>
              <a:rPr lang="en-US" dirty="0" smtClean="0"/>
              <a:t> is appropriate but any other set type is also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0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62" y="1249549"/>
            <a:ext cx="8788421" cy="32932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&lt;String&gt; warriors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&gt;()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arriors.add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“Curry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Thompson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Green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Durant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bookPlaneTicketsToPlayoffs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payAllSalaries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printHotelRoomNumbers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(warriors); </a:t>
            </a:r>
          </a:p>
        </p:txBody>
      </p:sp>
    </p:spTree>
    <p:extLst>
      <p:ext uri="{BB962C8B-B14F-4D97-AF65-F5344CB8AC3E}">
        <p14:creationId xmlns:p14="http://schemas.microsoft.com/office/powerpoint/2010/main" val="28979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7528" y="1837764"/>
            <a:ext cx="5931647" cy="4482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7530" y="2256118"/>
            <a:ext cx="4198470" cy="4482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181"/>
            <a:ext cx="8229600" cy="4525963"/>
          </a:xfrm>
        </p:spPr>
        <p:txBody>
          <a:bodyPr/>
          <a:lstStyle/>
          <a:p>
            <a:r>
              <a:rPr lang="en-US" dirty="0" smtClean="0"/>
              <a:t>Yellow code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require any particular ordering of the players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HashSet</a:t>
            </a:r>
            <a:r>
              <a:rPr lang="en-US" dirty="0" smtClean="0"/>
              <a:t> is appropriate but any other set type is also fine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7109" y="580184"/>
            <a:ext cx="6965597" cy="28931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payAllSalaries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&lt;String&gt;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for (String p: 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double d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p.getSalary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()/12;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directDeposit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(p, d);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6845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62" y="1249549"/>
            <a:ext cx="8788421" cy="32932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&lt;String&gt; warriors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&gt;()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arriors.add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“Curry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Thompson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Green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Durant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bookPlaneTicketsToPlayoffs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payAllSalaries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printHotelRoomNumbers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(warriors); </a:t>
            </a:r>
          </a:p>
        </p:txBody>
      </p:sp>
    </p:spTree>
    <p:extLst>
      <p:ext uri="{BB962C8B-B14F-4D97-AF65-F5344CB8AC3E}">
        <p14:creationId xmlns:p14="http://schemas.microsoft.com/office/powerpoint/2010/main" val="418112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0825" y="1837764"/>
            <a:ext cx="5065057" cy="4482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0824" y="2256118"/>
            <a:ext cx="7625976" cy="4482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181"/>
            <a:ext cx="8229600" cy="4525963"/>
          </a:xfrm>
        </p:spPr>
        <p:txBody>
          <a:bodyPr/>
          <a:lstStyle/>
          <a:p>
            <a:r>
              <a:rPr lang="en-US" dirty="0" smtClean="0"/>
              <a:t>Yellow code </a:t>
            </a:r>
            <a:r>
              <a:rPr lang="en-US" i="1" u="sng" dirty="0" smtClean="0"/>
              <a:t>does</a:t>
            </a:r>
            <a:r>
              <a:rPr lang="en-US" dirty="0" smtClean="0"/>
              <a:t> require ordering of the players</a:t>
            </a:r>
          </a:p>
          <a:p>
            <a:r>
              <a:rPr lang="en-US" dirty="0" smtClean="0"/>
              <a:t>The printout should be alphabetical by player name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should be </a:t>
            </a:r>
            <a:r>
              <a:rPr lang="en-US" dirty="0" err="1" smtClean="0">
                <a:solidFill>
                  <a:srgbClr val="FF0000"/>
                </a:solidFill>
              </a:rPr>
              <a:t>TreeSet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118" y="580184"/>
            <a:ext cx="8785411" cy="28931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printHotelRoomNumbers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&lt;String&gt;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for (String p: 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room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getRoomNum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 + “ in “ + room);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922" y="1032851"/>
            <a:ext cx="2764117" cy="492443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Courier"/>
                <a:cs typeface="Courier"/>
              </a:rPr>
              <a:t>// </a:t>
            </a:r>
            <a:r>
              <a:rPr lang="en-US" sz="2600" dirty="0" err="1" smtClean="0">
                <a:solidFill>
                  <a:srgbClr val="FF0000"/>
                </a:solidFill>
                <a:latin typeface="Courier"/>
                <a:cs typeface="Courier"/>
              </a:rPr>
              <a:t>sb</a:t>
            </a:r>
            <a:r>
              <a:rPr lang="en-US" sz="2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Courier"/>
                <a:cs typeface="Courier"/>
              </a:rPr>
              <a:t>TreeSet</a:t>
            </a:r>
            <a:endParaRPr lang="en-US" sz="2600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060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90" y="0"/>
            <a:ext cx="8229600" cy="1143000"/>
          </a:xfrm>
        </p:spPr>
        <p:txBody>
          <a:bodyPr/>
          <a:lstStyle/>
          <a:p>
            <a:r>
              <a:rPr lang="en-US" dirty="0" smtClean="0"/>
              <a:t>A Framework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6" y="1225225"/>
            <a:ext cx="8934604" cy="49086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broad need   </a:t>
            </a:r>
            <a:r>
              <a:rPr lang="en-US" i="1" dirty="0" smtClean="0">
                <a:solidFill>
                  <a:srgbClr val="FF0000"/>
                </a:solidFill>
              </a:rPr>
              <a:t>aggregation &amp; retrieval</a:t>
            </a:r>
          </a:p>
          <a:p>
            <a:r>
              <a:rPr lang="en-US" dirty="0" smtClean="0"/>
              <a:t>Interfaces         </a:t>
            </a:r>
            <a:r>
              <a:rPr lang="en-US" i="1" dirty="0" smtClean="0">
                <a:solidFill>
                  <a:srgbClr val="FF0000"/>
                </a:solidFill>
              </a:rPr>
              <a:t>Collection, Set, Map, many more</a:t>
            </a:r>
          </a:p>
          <a:p>
            <a:r>
              <a:rPr lang="en-US" dirty="0" smtClean="0"/>
              <a:t>Classes that implement the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classes if you can      </a:t>
            </a:r>
          </a:p>
          <a:p>
            <a:r>
              <a:rPr lang="en-US" dirty="0" smtClean="0"/>
              <a:t>Else extend the classes if you can</a:t>
            </a:r>
          </a:p>
          <a:p>
            <a:r>
              <a:rPr lang="en-US" dirty="0" smtClean="0"/>
              <a:t>Else implement the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799" y="3472178"/>
            <a:ext cx="597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How to use a framework: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3300" y="65377"/>
            <a:ext cx="3308193" cy="1185244"/>
            <a:chOff x="333300" y="65377"/>
            <a:chExt cx="3308193" cy="1185244"/>
          </a:xfrm>
        </p:grpSpPr>
        <p:sp>
          <p:nvSpPr>
            <p:cNvPr id="10" name="TextBox 9"/>
            <p:cNvSpPr txBox="1"/>
            <p:nvPr/>
          </p:nvSpPr>
          <p:spPr>
            <a:xfrm>
              <a:off x="333300" y="173403"/>
              <a:ext cx="3058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The </a:t>
              </a: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Collections    </a:t>
              </a:r>
              <a:endParaRPr lang="en-US" sz="3200" dirty="0">
                <a:solidFill>
                  <a:srgbClr val="FF0000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9645" y="65377"/>
              <a:ext cx="481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/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7509" y="2755010"/>
            <a:ext cx="67908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solidFill>
                  <a:srgbClr val="FF0000"/>
                </a:solidFill>
              </a:rPr>
              <a:t>ArrayList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HashSet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TreeSet</a:t>
            </a:r>
            <a:r>
              <a:rPr lang="en-US" sz="3200" i="1" dirty="0" smtClean="0">
                <a:solidFill>
                  <a:srgbClr val="FF0000"/>
                </a:solidFill>
              </a:rPr>
              <a:t>, many more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80" y="198950"/>
            <a:ext cx="8934604" cy="5755421"/>
          </a:xfrm>
          <a:prstGeom prst="rect">
            <a:avLst/>
          </a:prstGeom>
          <a:solidFill>
            <a:srgbClr val="FFFFFF">
              <a:alpha val="92000"/>
            </a:srgbClr>
          </a:solidFill>
          <a:ln w="762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class Sky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32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private </a:t>
            </a:r>
            <a:r>
              <a:rPr lang="en-US" sz="3200" b="1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&lt;Cloud&gt;		clouds;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Sky() 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32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clouds 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3200" b="1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&lt;Cloud&gt;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        . . .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8052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62" y="711673"/>
            <a:ext cx="8788421" cy="32932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&lt;String&gt; warriors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&gt;()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arriors.add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“Curry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Thompson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Green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Durant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bookPlaneTicketsToPlayoffs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payAllSalaries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printHotelRoomNumbers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(warriors);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30335" y="188453"/>
            <a:ext cx="1568012" cy="1022872"/>
            <a:chOff x="330335" y="726329"/>
            <a:chExt cx="1568012" cy="1022872"/>
          </a:xfrm>
        </p:grpSpPr>
        <p:grpSp>
          <p:nvGrpSpPr>
            <p:cNvPr id="3" name="Group 2"/>
            <p:cNvGrpSpPr/>
            <p:nvPr/>
          </p:nvGrpSpPr>
          <p:grpSpPr>
            <a:xfrm>
              <a:off x="330335" y="1389530"/>
              <a:ext cx="1568012" cy="359671"/>
              <a:chOff x="4771122" y="6104500"/>
              <a:chExt cx="1180798" cy="359766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 flipV="1"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sp>
          <p:nvSpPr>
            <p:cNvPr id="2" name="TextBox 1"/>
            <p:cNvSpPr txBox="1"/>
            <p:nvPr/>
          </p:nvSpPr>
          <p:spPr>
            <a:xfrm>
              <a:off x="448236" y="726329"/>
              <a:ext cx="1326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FF0000"/>
                  </a:solidFill>
                </a:rPr>
                <a:t>TreeSet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9794" y="188453"/>
            <a:ext cx="1568012" cy="1022872"/>
            <a:chOff x="330335" y="726329"/>
            <a:chExt cx="1568012" cy="1022872"/>
          </a:xfrm>
        </p:grpSpPr>
        <p:grpSp>
          <p:nvGrpSpPr>
            <p:cNvPr id="13" name="Group 12"/>
            <p:cNvGrpSpPr/>
            <p:nvPr/>
          </p:nvGrpSpPr>
          <p:grpSpPr>
            <a:xfrm>
              <a:off x="330335" y="1389530"/>
              <a:ext cx="1568012" cy="359671"/>
              <a:chOff x="4771122" y="6104500"/>
              <a:chExt cx="1180798" cy="359766"/>
            </a:xfrm>
          </p:grpSpPr>
          <p:cxnSp>
            <p:nvCxnSpPr>
              <p:cNvPr id="15" name="Straight Arrow Connector 14"/>
              <p:cNvCxnSpPr/>
              <p:nvPr/>
            </p:nvCxnSpPr>
            <p:spPr bwMode="auto">
              <a:xfrm flipV="1"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448236" y="726329"/>
              <a:ext cx="1326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FF0000"/>
                  </a:solidFill>
                </a:rPr>
                <a:t>TreeSet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16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109" y="2026734"/>
            <a:ext cx="6787548" cy="28931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bookPlaneTicketsToPlayoffs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&lt;String&gt;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for (String p: 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retrieveSeatingPreference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bookSeat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70030" y="1518221"/>
            <a:ext cx="1568012" cy="1381456"/>
            <a:chOff x="330335" y="367745"/>
            <a:chExt cx="1568012" cy="1381456"/>
          </a:xfrm>
        </p:grpSpPr>
        <p:grpSp>
          <p:nvGrpSpPr>
            <p:cNvPr id="4" name="Group 3"/>
            <p:cNvGrpSpPr/>
            <p:nvPr/>
          </p:nvGrpSpPr>
          <p:grpSpPr>
            <a:xfrm>
              <a:off x="330335" y="1389530"/>
              <a:ext cx="1568012" cy="359671"/>
              <a:chOff x="4771122" y="6104500"/>
              <a:chExt cx="1180798" cy="359766"/>
            </a:xfrm>
          </p:grpSpPr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" name="Straight Arrow Connector 6"/>
              <p:cNvCxnSpPr/>
              <p:nvPr/>
            </p:nvCxnSpPr>
            <p:spPr bwMode="auto">
              <a:xfrm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48236" y="367745"/>
              <a:ext cx="1326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FF0000"/>
                  </a:solidFill>
                </a:rPr>
                <a:t>TreeSet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89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70030" y="1518221"/>
            <a:ext cx="1568012" cy="1381456"/>
            <a:chOff x="330335" y="367745"/>
            <a:chExt cx="1568012" cy="1381456"/>
          </a:xfrm>
        </p:grpSpPr>
        <p:grpSp>
          <p:nvGrpSpPr>
            <p:cNvPr id="4" name="Group 3"/>
            <p:cNvGrpSpPr/>
            <p:nvPr/>
          </p:nvGrpSpPr>
          <p:grpSpPr>
            <a:xfrm>
              <a:off x="330335" y="1389530"/>
              <a:ext cx="1568012" cy="359671"/>
              <a:chOff x="4771122" y="6104500"/>
              <a:chExt cx="1180798" cy="359766"/>
            </a:xfrm>
          </p:grpSpPr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" name="Straight Arrow Connector 6"/>
              <p:cNvCxnSpPr/>
              <p:nvPr/>
            </p:nvCxnSpPr>
            <p:spPr bwMode="auto">
              <a:xfrm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48236" y="367745"/>
              <a:ext cx="1326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FF0000"/>
                  </a:solidFill>
                </a:rPr>
                <a:t>TreeSet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3107" y="1994097"/>
            <a:ext cx="6965597" cy="28931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payAllSalaries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&lt;String&gt;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for (String p: 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double d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p.getSalary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()/12;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directDeposit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(p, d);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639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9220" y="367764"/>
            <a:ext cx="1568012" cy="1381456"/>
            <a:chOff x="330335" y="367745"/>
            <a:chExt cx="1568012" cy="1381456"/>
          </a:xfrm>
        </p:grpSpPr>
        <p:grpSp>
          <p:nvGrpSpPr>
            <p:cNvPr id="4" name="Group 3"/>
            <p:cNvGrpSpPr/>
            <p:nvPr/>
          </p:nvGrpSpPr>
          <p:grpSpPr>
            <a:xfrm>
              <a:off x="330335" y="1389530"/>
              <a:ext cx="1568012" cy="359671"/>
              <a:chOff x="4771122" y="6104500"/>
              <a:chExt cx="1180798" cy="359766"/>
            </a:xfrm>
          </p:grpSpPr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" name="Straight Arrow Connector 6"/>
              <p:cNvCxnSpPr/>
              <p:nvPr/>
            </p:nvCxnSpPr>
            <p:spPr bwMode="auto">
              <a:xfrm>
                <a:off x="4771122" y="6104500"/>
                <a:ext cx="1180798" cy="35976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48236" y="367745"/>
              <a:ext cx="1326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FF0000"/>
                  </a:solidFill>
                </a:rPr>
                <a:t>TreeSet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118" y="888463"/>
            <a:ext cx="8785411" cy="28931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printHotelRoomNumbers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&lt;String&gt;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for (String p: players) 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room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getRoomNum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(p + “ in “ + room);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871232"/>
            <a:ext cx="8229600" cy="4525963"/>
          </a:xfrm>
        </p:spPr>
        <p:txBody>
          <a:bodyPr/>
          <a:lstStyle/>
          <a:p>
            <a:r>
              <a:rPr lang="en-US" dirty="0" smtClean="0"/>
              <a:t>1 edit for each method called by the original code (could be a lot in practice)</a:t>
            </a:r>
          </a:p>
          <a:p>
            <a:r>
              <a:rPr lang="en-US" dirty="0" smtClean="0"/>
              <a:t>+ 2 edits </a:t>
            </a:r>
            <a:r>
              <a:rPr lang="en-US" i="1" dirty="0" smtClean="0"/>
              <a:t>in </a:t>
            </a:r>
            <a:r>
              <a:rPr lang="en-US" dirty="0" smtClean="0"/>
              <a:t>the original code</a:t>
            </a:r>
          </a:p>
          <a:p>
            <a:r>
              <a:rPr lang="en-US" dirty="0" smtClean="0"/>
              <a:t>Every time you change your mind about which set class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9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5834"/>
            <a:ext cx="8229600" cy="459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class Parrot implements </a:t>
            </a:r>
            <a:r>
              <a:rPr lang="en-US" dirty="0" smtClean="0">
                <a:solidFill>
                  <a:srgbClr val="B300B3"/>
                </a:solidFill>
              </a:rPr>
              <a:t>Flier (which defines flap &amp; glide)</a:t>
            </a:r>
            <a:endParaRPr lang="en-US" dirty="0">
              <a:solidFill>
                <a:srgbClr val="B300B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5845" y="1531905"/>
            <a:ext cx="5758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Stack                                   Heap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077778" y="1666359"/>
            <a:ext cx="0" cy="46691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036128" y="2217705"/>
            <a:ext cx="7010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8" name="Picture 7" descr="Parro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92" y="2404115"/>
            <a:ext cx="3245888" cy="1825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1058" y="2540279"/>
            <a:ext cx="431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Parrot </a:t>
            </a:r>
            <a:r>
              <a:rPr lang="en-US" sz="2800" dirty="0" err="1" smtClean="0">
                <a:solidFill>
                  <a:srgbClr val="0000FF"/>
                </a:solidFill>
              </a:rPr>
              <a:t>polly</a:t>
            </a:r>
            <a:r>
              <a:rPr lang="en-US" sz="2800" dirty="0" smtClean="0">
                <a:solidFill>
                  <a:srgbClr val="0000FF"/>
                </a:solidFill>
              </a:rPr>
              <a:t> = new Parrot()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542952" y="2837574"/>
            <a:ext cx="10533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61787" y="3992566"/>
            <a:ext cx="2151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B300B3"/>
                </a:solidFill>
              </a:rPr>
              <a:t>Flier f = </a:t>
            </a:r>
            <a:r>
              <a:rPr lang="en-US" sz="2800" dirty="0" err="1" smtClean="0">
                <a:solidFill>
                  <a:srgbClr val="B300B3"/>
                </a:solidFill>
              </a:rPr>
              <a:t>polly</a:t>
            </a:r>
            <a:r>
              <a:rPr lang="en-US" sz="2800" dirty="0" smtClean="0">
                <a:solidFill>
                  <a:srgbClr val="B300B3"/>
                </a:solidFill>
              </a:rPr>
              <a:t>;</a:t>
            </a:r>
            <a:endParaRPr lang="en-US" sz="2800" dirty="0">
              <a:solidFill>
                <a:srgbClr val="B300B3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2823882" y="3992566"/>
            <a:ext cx="2772410" cy="3408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B300B3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41058" y="2879321"/>
            <a:ext cx="4758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polly.speak</a:t>
            </a:r>
            <a:r>
              <a:rPr lang="en-US" sz="2800" dirty="0" smtClean="0">
                <a:solidFill>
                  <a:srgbClr val="0000FF"/>
                </a:solidFill>
              </a:rPr>
              <a:t>(); </a:t>
            </a:r>
            <a:r>
              <a:rPr lang="en-US" sz="2800" dirty="0" err="1" smtClean="0">
                <a:solidFill>
                  <a:srgbClr val="0000FF"/>
                </a:solidFill>
              </a:rPr>
              <a:t>polly.squawk</a:t>
            </a:r>
            <a:r>
              <a:rPr lang="en-US" sz="2800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0000FF"/>
                </a:solidFill>
              </a:rPr>
              <a:t>polly.flap</a:t>
            </a:r>
            <a:r>
              <a:rPr lang="en-US" sz="2800" dirty="0" smtClean="0">
                <a:solidFill>
                  <a:srgbClr val="0000FF"/>
                </a:solidFill>
              </a:rPr>
              <a:t>(); </a:t>
            </a:r>
            <a:r>
              <a:rPr lang="en-US" sz="2800" dirty="0" err="1" smtClean="0">
                <a:solidFill>
                  <a:srgbClr val="0000FF"/>
                </a:solidFill>
              </a:rPr>
              <a:t>polly.glide</a:t>
            </a:r>
            <a:r>
              <a:rPr lang="en-US" sz="2800" dirty="0" smtClean="0">
                <a:solidFill>
                  <a:srgbClr val="0000FF"/>
                </a:solidFill>
              </a:rPr>
              <a:t>();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778" y="4333465"/>
            <a:ext cx="1399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B300B3"/>
                </a:solidFill>
              </a:rPr>
              <a:t>f.flap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B300B3"/>
                </a:solidFill>
              </a:rPr>
              <a:t>f.glide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  <a:endParaRPr lang="en-US" sz="2800" dirty="0">
              <a:solidFill>
                <a:srgbClr val="B300B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884" y="5295608"/>
            <a:ext cx="1808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B300B3"/>
                </a:solidFill>
              </a:rPr>
              <a:t>f.speak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rgbClr val="B300B3"/>
                </a:solidFill>
              </a:rPr>
              <a:t>f.squawk</a:t>
            </a:r>
            <a:r>
              <a:rPr lang="en-US" sz="2800" dirty="0" smtClean="0">
                <a:solidFill>
                  <a:srgbClr val="B300B3"/>
                </a:solidFill>
              </a:rPr>
              <a:t>();</a:t>
            </a:r>
            <a:endParaRPr lang="en-US" sz="2800" dirty="0">
              <a:solidFill>
                <a:srgbClr val="B300B3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9746" y="5464494"/>
            <a:ext cx="1568012" cy="647529"/>
            <a:chOff x="4771122" y="6104500"/>
            <a:chExt cx="1180798" cy="359766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V="1"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1" name="TextBox 30"/>
          <p:cNvSpPr txBox="1"/>
          <p:nvPr/>
        </p:nvSpPr>
        <p:spPr>
          <a:xfrm>
            <a:off x="2448050" y="5565977"/>
            <a:ext cx="206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Compiler error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3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526" y="353079"/>
            <a:ext cx="8788421" cy="32932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&lt;String&gt; warriors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&gt;()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arriors.add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“Curry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Thompson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Green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warriors.add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Durant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bookPlaneTicketsToPlayoffs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payAllSalaries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(warriors);</a:t>
            </a:r>
          </a:p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printHotelRoomNumbers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(warriors);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4290" y="478119"/>
            <a:ext cx="837523" cy="344729"/>
            <a:chOff x="4771122" y="6104500"/>
            <a:chExt cx="1180798" cy="359766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6" name="Straight Arrow Connector 5"/>
            <p:cNvCxnSpPr/>
            <p:nvPr/>
          </p:nvCxnSpPr>
          <p:spPr bwMode="auto">
            <a:xfrm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7058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91" y="485690"/>
            <a:ext cx="8307294" cy="109807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bookPlaneTicketsToPlayoffs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&lt;String&gt; players) { . . . 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3291" y="1999897"/>
            <a:ext cx="8307294" cy="1384995"/>
            <a:chOff x="507995" y="2824699"/>
            <a:chExt cx="8307294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507995" y="2824699"/>
              <a:ext cx="8307294" cy="138499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urier"/>
                  <a:cs typeface="Courier"/>
                </a:rPr>
                <a:t>v</a:t>
              </a:r>
              <a:r>
                <a:rPr lang="en-US" sz="2800" dirty="0" smtClean="0">
                  <a:solidFill>
                    <a:srgbClr val="0000FF"/>
                  </a:solidFill>
                  <a:latin typeface="Courier"/>
                  <a:cs typeface="Courier"/>
                </a:rPr>
                <a:t>oid </a:t>
              </a:r>
              <a:r>
                <a:rPr lang="en-US" sz="28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payAllSalaries</a:t>
              </a:r>
              <a:endParaRPr lang="en-US" sz="2800" dirty="0" smtClean="0">
                <a:solidFill>
                  <a:srgbClr val="0000FF"/>
                </a:solidFill>
                <a:latin typeface="Courier"/>
                <a:cs typeface="Courier"/>
              </a:endParaRPr>
            </a:p>
            <a:p>
              <a:r>
                <a:rPr lang="en-US" sz="2800" dirty="0" smtClean="0">
                  <a:solidFill>
                    <a:srgbClr val="0000FF"/>
                  </a:solidFill>
                  <a:latin typeface="Courier"/>
                  <a:cs typeface="Courier"/>
                </a:rPr>
                <a:t>(</a:t>
              </a:r>
              <a:r>
                <a:rPr lang="en-US" sz="28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HashSet</a:t>
              </a:r>
              <a:r>
                <a:rPr lang="en-US" sz="2800" dirty="0" smtClean="0">
                  <a:solidFill>
                    <a:srgbClr val="0000FF"/>
                  </a:solidFill>
                  <a:latin typeface="Courier"/>
                  <a:cs typeface="Courier"/>
                </a:rPr>
                <a:t>&lt;String&gt; players) { . . . 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V="1">
              <a:off x="667056" y="3384892"/>
              <a:ext cx="1043365" cy="3447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67056" y="3384892"/>
              <a:ext cx="1043365" cy="3447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592351" y="1042115"/>
            <a:ext cx="1043365" cy="344729"/>
            <a:chOff x="4771122" y="6104500"/>
            <a:chExt cx="1180798" cy="359766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V="1"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4771122" y="6104500"/>
              <a:ext cx="1180798" cy="35976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33291" y="3721121"/>
            <a:ext cx="8307294" cy="954107"/>
            <a:chOff x="507995" y="2824699"/>
            <a:chExt cx="8307294" cy="954107"/>
          </a:xfrm>
        </p:grpSpPr>
        <p:sp>
          <p:nvSpPr>
            <p:cNvPr id="18" name="TextBox 17"/>
            <p:cNvSpPr txBox="1"/>
            <p:nvPr/>
          </p:nvSpPr>
          <p:spPr>
            <a:xfrm>
              <a:off x="507995" y="2824699"/>
              <a:ext cx="8307294" cy="954107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urier"/>
                  <a:cs typeface="Courier"/>
                </a:rPr>
                <a:t>v</a:t>
              </a:r>
              <a:r>
                <a:rPr lang="en-US" sz="2800" dirty="0" smtClean="0">
                  <a:solidFill>
                    <a:srgbClr val="0000FF"/>
                  </a:solidFill>
                  <a:latin typeface="Courier"/>
                  <a:cs typeface="Courier"/>
                </a:rPr>
                <a:t>oid </a:t>
              </a:r>
              <a:r>
                <a:rPr lang="en-US" sz="28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printHotelRoomNumbers</a:t>
              </a:r>
              <a:endParaRPr lang="en-US" sz="2800" dirty="0" smtClean="0">
                <a:solidFill>
                  <a:srgbClr val="0000FF"/>
                </a:solidFill>
                <a:latin typeface="Courier"/>
                <a:cs typeface="Courier"/>
              </a:endParaRPr>
            </a:p>
            <a:p>
              <a:r>
                <a:rPr lang="en-US" sz="2800" dirty="0" smtClean="0">
                  <a:solidFill>
                    <a:srgbClr val="0000FF"/>
                  </a:solidFill>
                  <a:latin typeface="Courier"/>
                  <a:cs typeface="Courier"/>
                </a:rPr>
                <a:t>(</a:t>
              </a:r>
              <a:r>
                <a:rPr lang="en-US" sz="28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HashSet</a:t>
              </a:r>
              <a:r>
                <a:rPr lang="en-US" sz="2800" dirty="0" smtClean="0">
                  <a:solidFill>
                    <a:srgbClr val="0000FF"/>
                  </a:solidFill>
                  <a:latin typeface="Courier"/>
                  <a:cs typeface="Courier"/>
                </a:rPr>
                <a:t>&lt;String&gt; players) { . . . }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667056" y="3384892"/>
              <a:ext cx="1043365" cy="3447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667056" y="3384892"/>
              <a:ext cx="1043365" cy="3447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028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110"/>
            <a:ext cx="8229600" cy="1143000"/>
          </a:xfrm>
        </p:spPr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014"/>
            <a:ext cx="8229600" cy="4525963"/>
          </a:xfrm>
        </p:spPr>
        <p:txBody>
          <a:bodyPr/>
          <a:lstStyle/>
          <a:p>
            <a:r>
              <a:rPr lang="en-US" dirty="0" smtClean="0"/>
              <a:t>All references to sets are of type Set&lt;T&gt;</a:t>
            </a:r>
          </a:p>
          <a:p>
            <a:pPr lvl="1"/>
            <a:r>
              <a:rPr lang="en-US" dirty="0" smtClean="0"/>
              <a:t>The interface, not any implementing class</a:t>
            </a:r>
          </a:p>
          <a:p>
            <a:r>
              <a:rPr lang="en-US" dirty="0" smtClean="0"/>
              <a:t>The implementing class name only appears in the </a:t>
            </a:r>
            <a:r>
              <a:rPr lang="en-US" dirty="0" err="1" smtClean="0"/>
              <a:t>ctor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Set&lt;</a:t>
            </a:r>
            <a:r>
              <a:rPr lang="en-US" dirty="0" err="1" smtClean="0"/>
              <a:t>StarChart</a:t>
            </a:r>
            <a:r>
              <a:rPr lang="en-US" dirty="0" smtClean="0"/>
              <a:t>&gt; </a:t>
            </a:r>
            <a:r>
              <a:rPr lang="en-US" dirty="0" err="1" smtClean="0"/>
              <a:t>starAtlas</a:t>
            </a:r>
            <a:r>
              <a:rPr lang="en-US" dirty="0" smtClean="0"/>
              <a:t> = new </a:t>
            </a:r>
            <a:r>
              <a:rPr lang="en-US" dirty="0" err="1" smtClean="0"/>
              <a:t>TreeSet</a:t>
            </a:r>
            <a:r>
              <a:rPr lang="en-US" dirty="0" smtClean="0"/>
              <a:t>&lt;&gt;();</a:t>
            </a:r>
          </a:p>
          <a:p>
            <a:r>
              <a:rPr lang="en-US" dirty="0" smtClean="0"/>
              <a:t>Method </a:t>
            </a:r>
            <a:r>
              <a:rPr lang="en-US" dirty="0" err="1" smtClean="0"/>
              <a:t>arg</a:t>
            </a:r>
            <a:r>
              <a:rPr lang="en-US" dirty="0" smtClean="0"/>
              <a:t> types are interfaces, not implementing classes</a:t>
            </a:r>
          </a:p>
          <a:p>
            <a:r>
              <a:rPr lang="en-US" dirty="0" smtClean="0"/>
              <a:t>Use the same practice for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33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8415"/>
            <a:ext cx="8229600" cy="1143000"/>
          </a:xfrm>
        </p:spPr>
        <p:txBody>
          <a:bodyPr/>
          <a:lstStyle/>
          <a:p>
            <a:r>
              <a:rPr lang="en-US" dirty="0" smtClean="0"/>
              <a:t>In fact…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291" y="889097"/>
            <a:ext cx="8307294" cy="95410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bookPlaneTicketsToPlayoffs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(Collection&lt;String&gt; players) { . . .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291" y="2140758"/>
            <a:ext cx="8307294" cy="95410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payAllSalaries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(Collection&lt;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String&gt; players) { . . .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291" y="3392419"/>
            <a:ext cx="8307294" cy="95410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printHotelRoomNumbers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(Collection&lt;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String&gt; players) { . . .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997" y="4586952"/>
            <a:ext cx="76457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Because </a:t>
            </a:r>
            <a:r>
              <a:rPr lang="en-US" sz="2800" dirty="0" err="1" smtClean="0"/>
              <a:t>HashSet</a:t>
            </a:r>
            <a:r>
              <a:rPr lang="en-US" sz="2800" dirty="0" smtClean="0"/>
              <a:t> implements Set, </a:t>
            </a:r>
          </a:p>
          <a:p>
            <a:r>
              <a:rPr lang="en-US" sz="2800" dirty="0" smtClean="0"/>
              <a:t>and Set “extends” Collection</a:t>
            </a:r>
          </a:p>
          <a:p>
            <a:pPr marL="457200" indent="-457200">
              <a:buFont typeface="Wingdings" charset="0"/>
              <a:buChar char="è"/>
            </a:pPr>
            <a:r>
              <a:rPr lang="en-US" sz="2800" dirty="0" err="1" smtClean="0">
                <a:sym typeface="Wingdings"/>
              </a:rPr>
              <a:t>HashSet</a:t>
            </a:r>
            <a:r>
              <a:rPr lang="en-US" sz="2800" dirty="0" smtClean="0">
                <a:sym typeface="Wingdings"/>
              </a:rPr>
              <a:t> implements Collection</a:t>
            </a:r>
          </a:p>
          <a:p>
            <a:r>
              <a:rPr lang="en-US" sz="2800" dirty="0" smtClean="0">
                <a:sym typeface="Wingdings"/>
              </a:rPr>
              <a:t>Now you can pass any List&lt;String&gt; or Stack&lt;String&gt;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93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90" y="0"/>
            <a:ext cx="8229600" cy="1143000"/>
          </a:xfrm>
        </p:spPr>
        <p:txBody>
          <a:bodyPr/>
          <a:lstStyle/>
          <a:p>
            <a:r>
              <a:rPr lang="en-US" dirty="0" smtClean="0"/>
              <a:t>A Framework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6" y="1225225"/>
            <a:ext cx="8934604" cy="49086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broad need   </a:t>
            </a:r>
            <a:r>
              <a:rPr lang="en-US" i="1" dirty="0" smtClean="0">
                <a:solidFill>
                  <a:srgbClr val="FF0000"/>
                </a:solidFill>
              </a:rPr>
              <a:t>aggregation &amp; retrieval</a:t>
            </a:r>
          </a:p>
          <a:p>
            <a:r>
              <a:rPr lang="en-US" dirty="0" smtClean="0"/>
              <a:t>Interfaces         </a:t>
            </a:r>
            <a:r>
              <a:rPr lang="en-US" i="1" dirty="0" smtClean="0">
                <a:solidFill>
                  <a:srgbClr val="FF0000"/>
                </a:solidFill>
              </a:rPr>
              <a:t>Collection, Set, Map, many more</a:t>
            </a:r>
          </a:p>
          <a:p>
            <a:r>
              <a:rPr lang="en-US" dirty="0" smtClean="0"/>
              <a:t>Classes that implement the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classes if you can      </a:t>
            </a:r>
          </a:p>
          <a:p>
            <a:r>
              <a:rPr lang="en-US" dirty="0" smtClean="0"/>
              <a:t>Else extend the classes if you can</a:t>
            </a:r>
          </a:p>
          <a:p>
            <a:r>
              <a:rPr lang="en-US" dirty="0" smtClean="0"/>
              <a:t>Else implement the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799" y="3472178"/>
            <a:ext cx="597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How to use a framework: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3300" y="65377"/>
            <a:ext cx="3308193" cy="1185244"/>
            <a:chOff x="333300" y="65377"/>
            <a:chExt cx="3308193" cy="1185244"/>
          </a:xfrm>
        </p:grpSpPr>
        <p:sp>
          <p:nvSpPr>
            <p:cNvPr id="10" name="TextBox 9"/>
            <p:cNvSpPr txBox="1"/>
            <p:nvPr/>
          </p:nvSpPr>
          <p:spPr>
            <a:xfrm>
              <a:off x="333300" y="173403"/>
              <a:ext cx="3058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The </a:t>
              </a: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Collections    </a:t>
              </a:r>
              <a:endParaRPr lang="en-US" sz="3200" dirty="0">
                <a:solidFill>
                  <a:srgbClr val="FF0000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9645" y="65377"/>
              <a:ext cx="481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/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7509" y="2755010"/>
            <a:ext cx="67908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solidFill>
                  <a:srgbClr val="FF0000"/>
                </a:solidFill>
              </a:rPr>
              <a:t>ArrayList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HashSet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TreeSet</a:t>
            </a:r>
            <a:r>
              <a:rPr lang="en-US" sz="3200" i="1" dirty="0" smtClean="0">
                <a:solidFill>
                  <a:srgbClr val="FF0000"/>
                </a:solidFill>
              </a:rPr>
              <a:t>, many more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80" y="198950"/>
            <a:ext cx="8934604" cy="5755421"/>
          </a:xfrm>
          <a:prstGeom prst="rect">
            <a:avLst/>
          </a:prstGeom>
          <a:solidFill>
            <a:srgbClr val="FFFFFF">
              <a:alpha val="92000"/>
            </a:srgbClr>
          </a:solidFill>
          <a:ln w="762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class Sky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32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private </a:t>
            </a:r>
            <a:r>
              <a:rPr lang="en-US" sz="3200" b="1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&lt;Cloud&gt;		clouds;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Sky() 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32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clouds 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3200" b="1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&lt;Cloud&gt;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        . . .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5945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90" y="0"/>
            <a:ext cx="8229600" cy="1143000"/>
          </a:xfrm>
        </p:spPr>
        <p:txBody>
          <a:bodyPr/>
          <a:lstStyle/>
          <a:p>
            <a:r>
              <a:rPr lang="en-US" dirty="0" smtClean="0"/>
              <a:t>A Framework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6" y="1225225"/>
            <a:ext cx="8934604" cy="49086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broad need   </a:t>
            </a:r>
            <a:r>
              <a:rPr lang="en-US" i="1" dirty="0" smtClean="0">
                <a:solidFill>
                  <a:srgbClr val="FF0000"/>
                </a:solidFill>
              </a:rPr>
              <a:t>aggregation &amp; retrieval</a:t>
            </a:r>
          </a:p>
          <a:p>
            <a:r>
              <a:rPr lang="en-US" dirty="0" smtClean="0"/>
              <a:t>Interfaces         </a:t>
            </a:r>
            <a:r>
              <a:rPr lang="en-US" i="1" dirty="0" smtClean="0">
                <a:solidFill>
                  <a:srgbClr val="FF0000"/>
                </a:solidFill>
              </a:rPr>
              <a:t>Collection, Set, Map, many more</a:t>
            </a:r>
          </a:p>
          <a:p>
            <a:r>
              <a:rPr lang="en-US" dirty="0" smtClean="0"/>
              <a:t>Classes that implement the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classes if you can      </a:t>
            </a:r>
          </a:p>
          <a:p>
            <a:r>
              <a:rPr lang="en-US" dirty="0" smtClean="0"/>
              <a:t>Else extend the classes if you can</a:t>
            </a:r>
          </a:p>
          <a:p>
            <a:r>
              <a:rPr lang="en-US" dirty="0" smtClean="0"/>
              <a:t>Else implement the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799" y="3472178"/>
            <a:ext cx="597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How to use a framework: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3300" y="65377"/>
            <a:ext cx="3308193" cy="1185244"/>
            <a:chOff x="333300" y="65377"/>
            <a:chExt cx="3308193" cy="1185244"/>
          </a:xfrm>
        </p:grpSpPr>
        <p:sp>
          <p:nvSpPr>
            <p:cNvPr id="10" name="TextBox 9"/>
            <p:cNvSpPr txBox="1"/>
            <p:nvPr/>
          </p:nvSpPr>
          <p:spPr>
            <a:xfrm>
              <a:off x="333300" y="173403"/>
              <a:ext cx="3058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The </a:t>
              </a: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Collections    </a:t>
              </a:r>
              <a:endParaRPr lang="en-US" sz="3200" dirty="0">
                <a:solidFill>
                  <a:srgbClr val="FF0000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9645" y="65377"/>
              <a:ext cx="481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/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7509" y="2755010"/>
            <a:ext cx="67908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solidFill>
                  <a:srgbClr val="FF0000"/>
                </a:solidFill>
              </a:rPr>
              <a:t>ArrayList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HashSet</a:t>
            </a:r>
            <a:r>
              <a:rPr lang="en-US" sz="3200" i="1" dirty="0" smtClean="0">
                <a:solidFill>
                  <a:srgbClr val="FF0000"/>
                </a:solidFill>
              </a:rPr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TreeSet</a:t>
            </a:r>
            <a:r>
              <a:rPr lang="en-US" sz="3200" i="1" dirty="0" smtClean="0">
                <a:solidFill>
                  <a:srgbClr val="FF0000"/>
                </a:solidFill>
              </a:rPr>
              <a:t>, many more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53" y="1225225"/>
            <a:ext cx="8934604" cy="3785651"/>
          </a:xfrm>
          <a:prstGeom prst="rect">
            <a:avLst/>
          </a:prstGeom>
          <a:solidFill>
            <a:srgbClr val="FFFFFF">
              <a:alpha val="92000"/>
            </a:srgbClr>
          </a:solidFill>
          <a:ln w="762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class </a:t>
            </a:r>
            <a:r>
              <a:rPr lang="en-US" sz="3200" b="1" dirty="0" err="1" smtClean="0">
                <a:solidFill>
                  <a:srgbClr val="0000FF"/>
                </a:solidFill>
                <a:latin typeface="Courier"/>
                <a:cs typeface="Courier"/>
              </a:rPr>
              <a:t>TreeFilmArchive</a:t>
            </a:r>
            <a:endParaRPr lang="en-US" sz="32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 extends </a:t>
            </a:r>
            <a:r>
              <a:rPr lang="en-US" sz="3200" b="1" dirty="0" err="1" smtClean="0">
                <a:solidFill>
                  <a:srgbClr val="0000FF"/>
                </a:solidFill>
                <a:latin typeface="Courier"/>
                <a:cs typeface="Courier"/>
              </a:rPr>
              <a:t>TreeSet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&lt;Movie&gt;</a:t>
            </a:r>
            <a:endParaRPr lang="en-US" sz="32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32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           . . .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233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4647</Words>
  <Application>Microsoft Macintosh PowerPoint</Application>
  <PresentationFormat>On-screen Show (4:3)</PresentationFormat>
  <Paragraphs>912</Paragraphs>
  <Slides>78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CS 46B: Data Structures Collections</vt:lpstr>
      <vt:lpstr>The Collections Framework  </vt:lpstr>
      <vt:lpstr>A Framework Is …</vt:lpstr>
      <vt:lpstr>A Framework Is …</vt:lpstr>
      <vt:lpstr>A Framework Is …</vt:lpstr>
      <vt:lpstr>A Framework Is …</vt:lpstr>
      <vt:lpstr>A Framework Is …</vt:lpstr>
      <vt:lpstr>A Framework Is …</vt:lpstr>
      <vt:lpstr>A Framework Is …</vt:lpstr>
      <vt:lpstr>A Framework Is …</vt:lpstr>
      <vt:lpstr>Implement interface when there’s no reasonable superclass in the framework</vt:lpstr>
      <vt:lpstr>Implement interface when there’s no reasonable superclass in the framework</vt:lpstr>
      <vt:lpstr>Interfaces review</vt:lpstr>
      <vt:lpstr>Upcoming Agenda</vt:lpstr>
      <vt:lpstr>Interfaces review:  class Parrot implements Flier</vt:lpstr>
      <vt:lpstr>Superinterfaces, Subinterfaces</vt:lpstr>
      <vt:lpstr>What do ArrayList, HashSet, and TreeSet have in common?</vt:lpstr>
      <vt:lpstr>PowerPoint Presentation</vt:lpstr>
      <vt:lpstr>Generics</vt:lpstr>
      <vt:lpstr>In the bad old days</vt:lpstr>
      <vt:lpstr>Thousands of lines later…</vt:lpstr>
      <vt:lpstr>In the bad old days</vt:lpstr>
      <vt:lpstr>What we wanted:</vt:lpstr>
      <vt:lpstr>What we got:</vt:lpstr>
      <vt:lpstr>And later …</vt:lpstr>
      <vt:lpstr>You can’t prevent people from  typing this …</vt:lpstr>
      <vt:lpstr>PowerPoint Presentation</vt:lpstr>
      <vt:lpstr>In modern times</vt:lpstr>
      <vt:lpstr>PowerPoint Presentation</vt:lpstr>
      <vt:lpstr>Map: A set where every member is associated with another object</vt:lpstr>
      <vt:lpstr>Map: Keys are unique, values don’t have to be</vt:lpstr>
      <vt:lpstr> </vt:lpstr>
      <vt:lpstr>Using a tree map</vt:lpstr>
      <vt:lpstr>Using a tree map</vt:lpstr>
      <vt:lpstr>Tree map traversal order: sorted keys</vt:lpstr>
      <vt:lpstr>Using a hash map</vt:lpstr>
      <vt:lpstr>Hash map traversal order: arbitrary</vt:lpstr>
      <vt:lpstr>java.util.Stack&lt;T&gt;: pushing &amp; popping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our brains have neural stacks?</vt:lpstr>
      <vt:lpstr>Your JVM has a “Call Stack”</vt:lpstr>
      <vt:lpstr>Your JVM has a “Call Stack”</vt:lpstr>
      <vt:lpstr>Your JVM has a “Call Stack”</vt:lpstr>
      <vt:lpstr>Your JVM has a “Call Stack”</vt:lpstr>
      <vt:lpstr>Your JVM has a “Call Stack”</vt:lpstr>
      <vt:lpstr>Your JVM has a “Call Stack”</vt:lpstr>
      <vt:lpstr>Your JVM has a “Call Stack”</vt:lpstr>
      <vt:lpstr>Your JVM has a “Call Stack”</vt:lpstr>
      <vt:lpstr>When Recursion Breaks…</vt:lpstr>
      <vt:lpstr>The call stack isn’t just for return addresses</vt:lpstr>
      <vt:lpstr>Sets and maps: Best practice</vt:lpstr>
      <vt:lpstr>More best practice</vt:lpstr>
      <vt:lpstr> class Parrot implements Flier (which defines flap &amp; glide)</vt:lpstr>
      <vt:lpstr>Sets and maps: Best practice</vt:lpstr>
      <vt:lpstr>PowerPoint Presentation</vt:lpstr>
      <vt:lpstr>    </vt:lpstr>
      <vt:lpstr>PowerPoint Presentation</vt:lpstr>
      <vt:lpstr>    </vt:lpstr>
      <vt:lpstr>PowerPoint Presentation</vt:lpstr>
      <vt:lpstr>    </vt:lpstr>
      <vt:lpstr>PowerPoint Presentation</vt:lpstr>
      <vt:lpstr>PowerPoint Presentation</vt:lpstr>
      <vt:lpstr>PowerPoint Presentation</vt:lpstr>
      <vt:lpstr>    </vt:lpstr>
      <vt:lpstr> class Parrot implements Flier (which defines flap &amp; glide)</vt:lpstr>
      <vt:lpstr>PowerPoint Presentation</vt:lpstr>
      <vt:lpstr>PowerPoint Presentation</vt:lpstr>
      <vt:lpstr>Best Practice</vt:lpstr>
      <vt:lpstr>In fact…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Data Structures Module 7: Collections</dc:title>
  <dc:creator>Philip Heller</dc:creator>
  <cp:lastModifiedBy>Philip Heller</cp:lastModifiedBy>
  <cp:revision>124</cp:revision>
  <dcterms:created xsi:type="dcterms:W3CDTF">2016-03-21T15:22:42Z</dcterms:created>
  <dcterms:modified xsi:type="dcterms:W3CDTF">2017-03-30T13:17:54Z</dcterms:modified>
</cp:coreProperties>
</file>