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82" r:id="rId3"/>
    <p:sldId id="285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303" r:id="rId12"/>
    <p:sldId id="294" r:id="rId13"/>
    <p:sldId id="296" r:id="rId14"/>
    <p:sldId id="299" r:id="rId15"/>
    <p:sldId id="300" r:id="rId16"/>
    <p:sldId id="301" r:id="rId17"/>
    <p:sldId id="304" r:id="rId18"/>
    <p:sldId id="377" r:id="rId19"/>
    <p:sldId id="310" r:id="rId20"/>
    <p:sldId id="353" r:id="rId21"/>
    <p:sldId id="406" r:id="rId22"/>
    <p:sldId id="354" r:id="rId23"/>
    <p:sldId id="355" r:id="rId24"/>
    <p:sldId id="297" r:id="rId25"/>
    <p:sldId id="298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407" r:id="rId38"/>
    <p:sldId id="368" r:id="rId39"/>
    <p:sldId id="370" r:id="rId40"/>
    <p:sldId id="371" r:id="rId41"/>
    <p:sldId id="373" r:id="rId42"/>
    <p:sldId id="374" r:id="rId43"/>
    <p:sldId id="380" r:id="rId44"/>
    <p:sldId id="381" r:id="rId45"/>
    <p:sldId id="382" r:id="rId46"/>
    <p:sldId id="383" r:id="rId47"/>
    <p:sldId id="384" r:id="rId48"/>
    <p:sldId id="375" r:id="rId49"/>
    <p:sldId id="316" r:id="rId50"/>
    <p:sldId id="319" r:id="rId51"/>
    <p:sldId id="321" r:id="rId52"/>
    <p:sldId id="325" r:id="rId53"/>
    <p:sldId id="326" r:id="rId54"/>
    <p:sldId id="328" r:id="rId55"/>
    <p:sldId id="318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143"/>
    <a:srgbClr val="2BD64A"/>
    <a:srgbClr val="84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00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433AD-5499-7A47-9F7F-07546F1F1DE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8229-C2B8-FB4D-BA6F-6C42FDF7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Convention: </a:t>
            </a:r>
            <a:r>
              <a:rPr lang="en-US" dirty="0" err="1" smtClean="0"/>
              <a:t>parens</a:t>
            </a:r>
            <a:r>
              <a:rPr lang="en-US" dirty="0" smtClean="0"/>
              <a:t> after</a:t>
            </a:r>
            <a:r>
              <a:rPr lang="en-US" baseline="0" dirty="0" smtClean="0"/>
              <a:t> method names so you know they aren’t variables.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are</a:t>
            </a:r>
            <a:r>
              <a:rPr lang="en-US" baseline="0" dirty="0" smtClean="0"/>
              <a:t> aware of their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 They aren’t aware of their subclasses.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compiler hopes that Star really has a no-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ctor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7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category </a:t>
            </a:r>
            <a:r>
              <a:rPr lang="en-US" dirty="0" smtClean="0"/>
              <a:t>concept</a:t>
            </a:r>
            <a:r>
              <a:rPr lang="en-US" baseline="0" dirty="0" smtClean="0"/>
              <a:t> like “Star” or “Bird” can take many specific forms, like White Dwarf or Black Hole or Duck or Eagle.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Polymorphism: where a superclass is expected, a subclass is accepted. The type of zoo[0] is Animal, but it doesn’t reject a Duck and it </a:t>
            </a:r>
            <a:r>
              <a:rPr lang="en-US" baseline="0" dirty="0" err="1" smtClean="0"/>
              <a:t>wouldn</a:t>
            </a:r>
            <a:r>
              <a:rPr lang="fr-FR" baseline="0" dirty="0" smtClean="0"/>
              <a:t>’</a:t>
            </a:r>
            <a:r>
              <a:rPr lang="en-US" baseline="0" dirty="0" smtClean="0"/>
              <a:t>t reject a Tiger or a Bear. </a:t>
            </a:r>
            <a:r>
              <a:rPr lang="en-US" baseline="0" dirty="0" err="1" smtClean="0"/>
              <a:t>zoo,.add</a:t>
            </a:r>
            <a:r>
              <a:rPr lang="en-US" baseline="0" dirty="0" smtClean="0"/>
              <a:t>() expects an animal, but that includes ducks, tigers, and bears.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polymorphism, the zoo would need one container for all the ducks, one for tigers, one for bears, in fact one for every kind of animal.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left out the access modifiers to keep the examples simple. You know</a:t>
            </a:r>
            <a:r>
              <a:rPr lang="en-US" baseline="0" dirty="0" smtClean="0"/>
              <a:t> that all variables in all classes should be private unless there’s a specific reason for looser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wait() is a method in Object, so everything inherits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5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next slide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quite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much everywhere in biology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9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real world, abstract categories are imperfect. There’s always something that mostly fits the abstraction, but not quite. That’s when you override methods.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real world, abstract categories are imperfect. There’s always something that mostly fits the abstraction, but not quite. That’s when you override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real world, abstract categories are imperfect. There’s always something that mostly fits the abstraction, but not quite. That’s when you override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clear on the difference between references and the objects they point</a:t>
            </a:r>
            <a:r>
              <a:rPr lang="en-US" baseline="0" dirty="0" smtClean="0"/>
              <a:t> to. Often they have different types, especially in good polymorphic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9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= Right-Hand Side (of an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9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idea,</a:t>
            </a:r>
            <a:r>
              <a:rPr lang="en-US" baseline="0" dirty="0" smtClean="0"/>
              <a:t> different context: method calling.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= same,</a:t>
            </a:r>
            <a:r>
              <a:rPr lang="en-US" baseline="0" dirty="0" smtClean="0"/>
              <a:t> in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compiler error if pass superclass to a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0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know how s started out in life (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know whose constructor built the underlying object). That means the assignment is risky. Feel free to speculate about that risk on Piazza.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0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Stacks are fundamental to how computers work. We will cover them soon.</a:t>
            </a:r>
          </a:p>
          <a:p>
            <a:r>
              <a:rPr lang="en-US" dirty="0" smtClean="0"/>
              <a:t>Heaps</a:t>
            </a:r>
            <a:r>
              <a:rPr lang="en-US" baseline="0" dirty="0" smtClean="0"/>
              <a:t> are mostly used by people writing things like JVMs. We won</a:t>
            </a:r>
            <a:r>
              <a:rPr lang="fr-FR" baseline="0" dirty="0" smtClean="0"/>
              <a:t>’</a:t>
            </a:r>
            <a:r>
              <a:rPr lang="en-US" baseline="0" dirty="0" smtClean="0"/>
              <a:t>t cover them.</a:t>
            </a:r>
          </a:p>
          <a:p>
            <a:r>
              <a:rPr lang="en-US" baseline="0" dirty="0" smtClean="0"/>
              <a:t>For now, these are just names of 2 places in JVM memory where 2 different kinds of data are stored.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4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heap stores objects.</a:t>
            </a:r>
            <a:r>
              <a:rPr lang="en-US" baseline="0" dirty="0" smtClean="0"/>
              <a:t> The stack stores references to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2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“new Parrot()” causes construction of an object in heap memory.</a:t>
            </a:r>
            <a:r>
              <a:rPr lang="en-US" baseline="0" dirty="0" smtClean="0"/>
              <a:t> Let’s say its address there is 104c8e3f. That’s a 32-bit number expressed in base 16, which is how memory addresses are commonly expressed.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object is, and always will be, a Parrot. Until it gets garbage collected.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4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4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4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 to now you would model all the red</a:t>
            </a:r>
            <a:r>
              <a:rPr lang="en-US" baseline="0" dirty="0" smtClean="0"/>
              <a:t> and green names as ordinary classes: class House, etc.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see how it’s useful to model the red names as subclasses of the green names: class Elephant extends Mammal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35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RedGiant</a:t>
            </a:r>
            <a:r>
              <a:rPr lang="en-US" dirty="0" smtClean="0"/>
              <a:t> actually broke at 11:15.</a:t>
            </a:r>
            <a:r>
              <a:rPr lang="en-US" baseline="0" dirty="0" smtClean="0"/>
              <a:t> You </a:t>
            </a:r>
            <a:r>
              <a:rPr lang="en-US" i="1" baseline="0" dirty="0" smtClean="0"/>
              <a:t>noticed</a:t>
            </a:r>
            <a:r>
              <a:rPr lang="en-US" i="0" baseline="0" dirty="0" smtClean="0"/>
              <a:t> it was broken at 11:30.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add an explicit no-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r>
              <a:rPr lang="en-US" dirty="0" smtClean="0"/>
              <a:t> to Star.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help you in lots of situations … </a:t>
            </a:r>
            <a:r>
              <a:rPr lang="en-US" smtClean="0"/>
              <a:t>like exams!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RedGiant</a:t>
            </a:r>
            <a:r>
              <a:rPr lang="en-US" baseline="0" dirty="0" smtClean="0"/>
              <a:t> gets (we say “inherits”) all the non-private data and methods of Star.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1 immediate superclass. Which</a:t>
            </a:r>
            <a:r>
              <a:rPr lang="en-US" baseline="0" dirty="0" smtClean="0"/>
              <a:t>, if it isn’t Object, has 1 </a:t>
            </a:r>
            <a:r>
              <a:rPr lang="en-US" dirty="0" smtClean="0"/>
              <a:t>immediate superclass. Which</a:t>
            </a:r>
            <a:r>
              <a:rPr lang="en-US" baseline="0" dirty="0" smtClean="0"/>
              <a:t>, if it isn’t Object, has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just a picture to help you think about how subclasses are constructed</a:t>
            </a:r>
            <a:r>
              <a:rPr lang="en-US" baseline="0" dirty="0" smtClean="0"/>
              <a:t>. Of course the computer memory that contains this data isn’t really round.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I’ve left a little space in the heart of the onion. Later we’ll see what goes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The</a:t>
            </a:r>
            <a:r>
              <a:rPr lang="en-US" baseline="0" dirty="0" smtClean="0"/>
              <a:t> inherited animal parts (data and methods) of a duck are constructed first. </a:t>
            </a:r>
          </a:p>
          <a:p>
            <a:r>
              <a:rPr lang="en-US" baseline="0" dirty="0" smtClean="0"/>
              <a:t># Then the duck-specific parts are constructed. I like to think of the duck parts as being layered over the animal parts. It’s just a picture, and other diagrams show this in other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F0D0-3AFC-664B-AAED-7054C889E0A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B16F-214D-5942-B0B0-7E57088F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59" y="2416175"/>
            <a:ext cx="8718378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2017 CS 46B: Data Structures</a:t>
            </a:r>
            <a:br>
              <a:rPr lang="en-US" dirty="0" smtClean="0"/>
            </a:br>
            <a:r>
              <a:rPr lang="en-US" dirty="0" smtClean="0"/>
              <a:t>Module 2: Inheritance &amp;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5" name="Picture 4" descr="oc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45" y="261923"/>
            <a:ext cx="3087273" cy="18316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Fig4_Quality_vs_Superiority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9" y="4833871"/>
            <a:ext cx="4318320" cy="161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 descr="nase_see_hol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59" y="237961"/>
            <a:ext cx="2553462" cy="1855621"/>
          </a:xfrm>
          <a:prstGeom prst="rect">
            <a:avLst/>
          </a:prstGeom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329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697"/>
            <a:ext cx="8229600" cy="577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Onion Diagram</a:t>
            </a:r>
            <a:br>
              <a:rPr lang="en-US" dirty="0" smtClean="0"/>
            </a:b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84916" y="2405519"/>
            <a:ext cx="3306483" cy="3098802"/>
          </a:xfrm>
          <a:prstGeom prst="ellipse">
            <a:avLst/>
          </a:prstGeom>
          <a:noFill/>
          <a:ln w="285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08655" y="2674472"/>
            <a:ext cx="10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Animal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63257" y="1640531"/>
            <a:ext cx="4749801" cy="4628779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636" y="171823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Duck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8655" y="4586943"/>
            <a:ext cx="115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name;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weight;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6593" y="5650145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nQuacksPerDay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29" y="1243311"/>
            <a:ext cx="3630621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Animal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String name;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float weight;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class Duck extends Animal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nQuacksPerDay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52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697"/>
            <a:ext cx="8229600" cy="577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 duck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84916" y="2405519"/>
            <a:ext cx="3306483" cy="3098802"/>
          </a:xfrm>
          <a:prstGeom prst="ellipse">
            <a:avLst/>
          </a:prstGeom>
          <a:noFill/>
          <a:ln w="285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63257" y="1640531"/>
            <a:ext cx="4749801" cy="4628779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08655" y="2674472"/>
            <a:ext cx="1154320" cy="2558802"/>
            <a:chOff x="5208655" y="2674472"/>
            <a:chExt cx="1154320" cy="2558802"/>
          </a:xfrm>
        </p:grpSpPr>
        <p:sp>
          <p:nvSpPr>
            <p:cNvPr id="22" name="TextBox 21"/>
            <p:cNvSpPr txBox="1"/>
            <p:nvPr/>
          </p:nvSpPr>
          <p:spPr>
            <a:xfrm>
              <a:off x="5208655" y="2674472"/>
              <a:ext cx="1059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Animal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8655" y="4586943"/>
              <a:ext cx="115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"/>
                  <a:cs typeface="Courier"/>
                </a:rPr>
                <a:t>name;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Courier"/>
                  <a:cs typeface="Courier"/>
                </a:rPr>
                <a:t>weight;</a:t>
              </a:r>
              <a:endParaRPr lang="en-US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6593" y="1718238"/>
            <a:ext cx="2123974" cy="4301239"/>
            <a:chOff x="4676593" y="1718238"/>
            <a:chExt cx="2123974" cy="4301239"/>
          </a:xfrm>
        </p:grpSpPr>
        <p:sp>
          <p:nvSpPr>
            <p:cNvPr id="23" name="TextBox 22"/>
            <p:cNvSpPr txBox="1"/>
            <p:nvPr/>
          </p:nvSpPr>
          <p:spPr>
            <a:xfrm>
              <a:off x="5331636" y="1718238"/>
              <a:ext cx="81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Duck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6593" y="5650145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nQuacksPerDay</a:t>
              </a:r>
              <a:r>
                <a:rPr lang="en-US" dirty="0" smtClean="0">
                  <a:solidFill>
                    <a:srgbClr val="0000FF"/>
                  </a:solidFill>
                  <a:latin typeface="Courier"/>
                  <a:cs typeface="Courier"/>
                </a:rPr>
                <a:t>;</a:t>
              </a:r>
              <a:endParaRPr lang="en-US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9529" y="1243311"/>
            <a:ext cx="282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Duck d = new Duck();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109"/>
            <a:ext cx="8229600" cy="1143000"/>
          </a:xfrm>
        </p:spPr>
        <p:txBody>
          <a:bodyPr/>
          <a:lstStyle/>
          <a:p>
            <a:r>
              <a:rPr lang="en-US" dirty="0" smtClean="0"/>
              <a:t>Inheritance can be deep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5646" y="1225690"/>
            <a:ext cx="45497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Animal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String name;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float weight;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class Duck extends Animal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nQuacksPerDay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class </a:t>
            </a:r>
            <a:r>
              <a:rPr lang="en-US" sz="2400" dirty="0" err="1" smtClean="0">
                <a:solidFill>
                  <a:srgbClr val="008000"/>
                </a:solidFill>
              </a:rPr>
              <a:t>CartoonDuck</a:t>
            </a:r>
            <a:r>
              <a:rPr lang="en-US" sz="2400" dirty="0" smtClean="0">
                <a:solidFill>
                  <a:srgbClr val="008000"/>
                </a:solidFill>
              </a:rPr>
              <a:t> extends Duck {</a:t>
            </a:r>
          </a:p>
          <a:p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 String cartoonist;</a:t>
            </a:r>
          </a:p>
          <a:p>
            <a:r>
              <a:rPr lang="en-US" sz="2400" dirty="0">
                <a:solidFill>
                  <a:srgbClr val="008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697"/>
            <a:ext cx="8229600" cy="577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 cartoon duck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84916" y="2405519"/>
            <a:ext cx="3306483" cy="3098802"/>
          </a:xfrm>
          <a:prstGeom prst="ellipse">
            <a:avLst/>
          </a:prstGeom>
          <a:noFill/>
          <a:ln w="285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63257" y="1640531"/>
            <a:ext cx="4749801" cy="4628779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08655" y="2674472"/>
            <a:ext cx="1154320" cy="2558802"/>
            <a:chOff x="5208655" y="2674472"/>
            <a:chExt cx="1154320" cy="2558802"/>
          </a:xfrm>
        </p:grpSpPr>
        <p:sp>
          <p:nvSpPr>
            <p:cNvPr id="22" name="TextBox 21"/>
            <p:cNvSpPr txBox="1"/>
            <p:nvPr/>
          </p:nvSpPr>
          <p:spPr>
            <a:xfrm>
              <a:off x="5208655" y="2674472"/>
              <a:ext cx="1059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Animal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8655" y="4586943"/>
              <a:ext cx="115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"/>
                  <a:cs typeface="Courier"/>
                </a:rPr>
                <a:t>name;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Courier"/>
                  <a:cs typeface="Courier"/>
                </a:rPr>
                <a:t>weight;</a:t>
              </a:r>
              <a:endParaRPr lang="en-US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6593" y="1718238"/>
            <a:ext cx="2123974" cy="4301239"/>
            <a:chOff x="4676593" y="1718238"/>
            <a:chExt cx="2123974" cy="4301239"/>
          </a:xfrm>
        </p:grpSpPr>
        <p:sp>
          <p:nvSpPr>
            <p:cNvPr id="23" name="TextBox 22"/>
            <p:cNvSpPr txBox="1"/>
            <p:nvPr/>
          </p:nvSpPr>
          <p:spPr>
            <a:xfrm>
              <a:off x="5331636" y="1718238"/>
              <a:ext cx="81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Duck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6593" y="5650145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nQuacksPerDay</a:t>
              </a:r>
              <a:r>
                <a:rPr lang="en-US" dirty="0" smtClean="0">
                  <a:solidFill>
                    <a:srgbClr val="0000FF"/>
                  </a:solidFill>
                  <a:latin typeface="Courier"/>
                  <a:cs typeface="Courier"/>
                </a:rPr>
                <a:t>;</a:t>
              </a:r>
              <a:endParaRPr lang="en-US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9529" y="1243311"/>
            <a:ext cx="2826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Duck daffy 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new </a:t>
            </a:r>
            <a:r>
              <a:rPr lang="en-US" sz="2400" dirty="0" err="1" smtClean="0"/>
              <a:t>CartoonDuck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704348" y="926350"/>
            <a:ext cx="5964517" cy="5839004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06475" y="1119101"/>
            <a:ext cx="1814018" cy="5564365"/>
            <a:chOff x="4706475" y="1119101"/>
            <a:chExt cx="1814018" cy="5564365"/>
          </a:xfrm>
        </p:grpSpPr>
        <p:sp>
          <p:nvSpPr>
            <p:cNvPr id="6" name="TextBox 5"/>
            <p:cNvSpPr txBox="1"/>
            <p:nvPr/>
          </p:nvSpPr>
          <p:spPr>
            <a:xfrm>
              <a:off x="4706475" y="1119101"/>
              <a:ext cx="1814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8000"/>
                  </a:solidFill>
                </a:rPr>
                <a:t>CartoonDuck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7027" y="6314134"/>
              <a:ext cx="1135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cartoonist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8824" y="6081059"/>
            <a:ext cx="2679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Java builds onions from</a:t>
            </a:r>
          </a:p>
          <a:p>
            <a:r>
              <a:rPr lang="en-US" sz="2000" i="1" dirty="0"/>
              <a:t>t</a:t>
            </a:r>
            <a:r>
              <a:rPr lang="en-US" sz="2000" i="1" dirty="0" smtClean="0"/>
              <a:t>he inside, out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5982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– the heart of the onion</a:t>
            </a:r>
            <a:endParaRPr lang="en-US" dirty="0"/>
          </a:p>
        </p:txBody>
      </p:sp>
      <p:pic>
        <p:nvPicPr>
          <p:cNvPr id="3" name="Picture 2" descr="OnionHear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" y="1434821"/>
            <a:ext cx="7594600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93768" y="4377766"/>
            <a:ext cx="1285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72378" y="3003176"/>
            <a:ext cx="1350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Animal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36471" y="2633844"/>
            <a:ext cx="10128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Duck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7292523">
            <a:off x="989007" y="2955220"/>
            <a:ext cx="23571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CartoonDuck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091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classes implicitly extend Object if they don</a:t>
            </a:r>
            <a:r>
              <a:rPr lang="fr-FR" dirty="0" smtClean="0"/>
              <a:t>’</a:t>
            </a:r>
            <a:r>
              <a:rPr lang="en-US" dirty="0" smtClean="0"/>
              <a:t>t explicitly extend some other superclass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1357" y="2928471"/>
            <a:ext cx="5787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lass Robot</a:t>
            </a:r>
          </a:p>
          <a:p>
            <a:pPr algn="ctr"/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algn="ctr"/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lass Robot extends Object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4911" y="3579167"/>
            <a:ext cx="29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i</a:t>
            </a:r>
            <a:r>
              <a:rPr lang="en-US" sz="2400" i="1" dirty="0" smtClean="0"/>
              <a:t>s an abbreviation for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882" y="5505685"/>
            <a:ext cx="685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Therefore all classes </a:t>
            </a:r>
            <a:r>
              <a:rPr lang="en-US" sz="2800" i="1" u="sng" dirty="0" smtClean="0"/>
              <a:t>eventually</a:t>
            </a:r>
            <a:r>
              <a:rPr lang="en-US" sz="2800" dirty="0" smtClean="0"/>
              <a:t> extend Object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91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Object provides to every (sub)class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78690"/>
              </p:ext>
            </p:extLst>
          </p:nvPr>
        </p:nvGraphicFramePr>
        <p:xfrm>
          <a:off x="1314823" y="229347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46B?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hashCode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clone()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Probably not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Definitely 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notify()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Definitely not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6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697"/>
            <a:ext cx="8229600" cy="577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a cartoon duck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84916" y="2405519"/>
            <a:ext cx="3306483" cy="3098802"/>
            <a:chOff x="4084916" y="2405519"/>
            <a:chExt cx="3306483" cy="3098802"/>
          </a:xfrm>
        </p:grpSpPr>
        <p:sp>
          <p:nvSpPr>
            <p:cNvPr id="12" name="Oval 11"/>
            <p:cNvSpPr/>
            <p:nvPr/>
          </p:nvSpPr>
          <p:spPr>
            <a:xfrm>
              <a:off x="4084916" y="2405519"/>
              <a:ext cx="3306483" cy="3098802"/>
            </a:xfrm>
            <a:prstGeom prst="ellipse">
              <a:avLst/>
            </a:prstGeom>
            <a:noFill/>
            <a:ln w="285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08655" y="2674472"/>
              <a:ext cx="1154320" cy="2558802"/>
              <a:chOff x="5208655" y="2674472"/>
              <a:chExt cx="1154320" cy="255880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208655" y="2674472"/>
                <a:ext cx="1059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Animal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08655" y="4586943"/>
                <a:ext cx="1154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name;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weight;</a:t>
                </a:r>
                <a:endParaRPr lang="en-US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63257" y="1640531"/>
            <a:ext cx="4749801" cy="4628779"/>
            <a:chOff x="3363257" y="1640531"/>
            <a:chExt cx="4749801" cy="4628779"/>
          </a:xfrm>
        </p:grpSpPr>
        <p:sp>
          <p:nvSpPr>
            <p:cNvPr id="13" name="Oval 12"/>
            <p:cNvSpPr/>
            <p:nvPr/>
          </p:nvSpPr>
          <p:spPr>
            <a:xfrm>
              <a:off x="3363257" y="1640531"/>
              <a:ext cx="4749801" cy="4628779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76593" y="1718238"/>
              <a:ext cx="2123974" cy="4301239"/>
              <a:chOff x="4676593" y="1718238"/>
              <a:chExt cx="2123974" cy="43012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31636" y="1718238"/>
                <a:ext cx="813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Duck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76593" y="5650145"/>
                <a:ext cx="212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  <a:latin typeface="Courier"/>
                    <a:cs typeface="Courier"/>
                  </a:rPr>
                  <a:t>nQuacksPerDay</a:t>
                </a:r>
                <a:r>
                  <a:rPr lang="en-US" dirty="0" smtClean="0">
                    <a:solidFill>
                      <a:srgbClr val="0000FF"/>
                    </a:solidFill>
                    <a:latin typeface="Courier"/>
                    <a:cs typeface="Courier"/>
                  </a:rPr>
                  <a:t>;</a:t>
                </a:r>
                <a:endParaRPr lang="en-US" dirty="0">
                  <a:solidFill>
                    <a:srgbClr val="0000FF"/>
                  </a:solidFill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19529" y="1243311"/>
            <a:ext cx="2826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Duck daffy 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new </a:t>
            </a:r>
            <a:r>
              <a:rPr lang="en-US" sz="2400" dirty="0" err="1" smtClean="0"/>
              <a:t>CartoonDuck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704348" y="926350"/>
            <a:ext cx="5964517" cy="5839004"/>
            <a:chOff x="2704348" y="926350"/>
            <a:chExt cx="5964517" cy="5839004"/>
          </a:xfrm>
        </p:grpSpPr>
        <p:sp>
          <p:nvSpPr>
            <p:cNvPr id="14" name="Oval 13"/>
            <p:cNvSpPr/>
            <p:nvPr/>
          </p:nvSpPr>
          <p:spPr>
            <a:xfrm>
              <a:off x="2704348" y="926350"/>
              <a:ext cx="5964517" cy="5839004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706475" y="1119101"/>
              <a:ext cx="1814018" cy="5564365"/>
              <a:chOff x="4706475" y="1119101"/>
              <a:chExt cx="1814018" cy="55643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06475" y="1119101"/>
                <a:ext cx="1814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8000"/>
                    </a:solidFill>
                  </a:rPr>
                  <a:t>CartoonDuck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27027" y="6314134"/>
                <a:ext cx="1135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cartoonist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98824" y="6081059"/>
            <a:ext cx="273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You build an onion from</a:t>
            </a:r>
          </a:p>
          <a:p>
            <a:r>
              <a:rPr lang="en-US" sz="2000" i="1" dirty="0"/>
              <a:t>t</a:t>
            </a:r>
            <a:r>
              <a:rPr lang="en-US" sz="2000" i="1" dirty="0" smtClean="0"/>
              <a:t>he inside, out</a:t>
            </a:r>
            <a:endParaRPr lang="en-US" sz="20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48830" y="3200391"/>
            <a:ext cx="1405344" cy="1386552"/>
            <a:chOff x="4948830" y="3200391"/>
            <a:chExt cx="1405344" cy="1386552"/>
          </a:xfrm>
        </p:grpSpPr>
        <p:sp>
          <p:nvSpPr>
            <p:cNvPr id="17" name="Oval 16"/>
            <p:cNvSpPr/>
            <p:nvPr/>
          </p:nvSpPr>
          <p:spPr>
            <a:xfrm>
              <a:off x="4948830" y="3200391"/>
              <a:ext cx="1405344" cy="1386552"/>
            </a:xfrm>
            <a:prstGeom prst="ellipse">
              <a:avLst/>
            </a:prstGeom>
            <a:noFill/>
            <a:ln w="285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0933" y="3690471"/>
              <a:ext cx="872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506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110"/>
            <a:ext cx="8229600" cy="577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Layers can access inner layers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84916" y="2405519"/>
            <a:ext cx="3306483" cy="3098802"/>
            <a:chOff x="4084916" y="2405519"/>
            <a:chExt cx="3306483" cy="3098802"/>
          </a:xfrm>
        </p:grpSpPr>
        <p:sp>
          <p:nvSpPr>
            <p:cNvPr id="12" name="Oval 11"/>
            <p:cNvSpPr/>
            <p:nvPr/>
          </p:nvSpPr>
          <p:spPr>
            <a:xfrm>
              <a:off x="4084916" y="2405519"/>
              <a:ext cx="3306483" cy="3098802"/>
            </a:xfrm>
            <a:prstGeom prst="ellipse">
              <a:avLst/>
            </a:prstGeom>
            <a:noFill/>
            <a:ln w="285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08655" y="2674472"/>
              <a:ext cx="1154320" cy="2558802"/>
              <a:chOff x="5208655" y="2674472"/>
              <a:chExt cx="1154320" cy="255880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208655" y="2674472"/>
                <a:ext cx="1059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Animal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08655" y="4586943"/>
                <a:ext cx="1154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name;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weight;</a:t>
                </a:r>
                <a:endParaRPr lang="en-US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63257" y="1640531"/>
            <a:ext cx="4749801" cy="4628779"/>
            <a:chOff x="3363257" y="1640531"/>
            <a:chExt cx="4749801" cy="4628779"/>
          </a:xfrm>
        </p:grpSpPr>
        <p:sp>
          <p:nvSpPr>
            <p:cNvPr id="13" name="Oval 12"/>
            <p:cNvSpPr/>
            <p:nvPr/>
          </p:nvSpPr>
          <p:spPr>
            <a:xfrm>
              <a:off x="3363257" y="1640531"/>
              <a:ext cx="4749801" cy="4628779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76593" y="1718238"/>
              <a:ext cx="2123974" cy="4301239"/>
              <a:chOff x="4676593" y="1718238"/>
              <a:chExt cx="2123974" cy="43012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31636" y="1718238"/>
                <a:ext cx="813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Duck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76593" y="5650145"/>
                <a:ext cx="212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  <a:latin typeface="Courier"/>
                    <a:cs typeface="Courier"/>
                  </a:rPr>
                  <a:t>nQuacksPerDay</a:t>
                </a:r>
                <a:r>
                  <a:rPr lang="en-US" dirty="0" smtClean="0">
                    <a:solidFill>
                      <a:srgbClr val="0000FF"/>
                    </a:solidFill>
                    <a:latin typeface="Courier"/>
                    <a:cs typeface="Courier"/>
                  </a:rPr>
                  <a:t>;</a:t>
                </a:r>
                <a:endParaRPr lang="en-US" dirty="0">
                  <a:solidFill>
                    <a:srgbClr val="0000FF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704348" y="926350"/>
            <a:ext cx="5964517" cy="5839004"/>
            <a:chOff x="2704348" y="926350"/>
            <a:chExt cx="5964517" cy="5839004"/>
          </a:xfrm>
        </p:grpSpPr>
        <p:sp>
          <p:nvSpPr>
            <p:cNvPr id="14" name="Oval 13"/>
            <p:cNvSpPr/>
            <p:nvPr/>
          </p:nvSpPr>
          <p:spPr>
            <a:xfrm>
              <a:off x="2704348" y="926350"/>
              <a:ext cx="5964517" cy="5839004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706475" y="1119101"/>
              <a:ext cx="1814018" cy="5564365"/>
              <a:chOff x="4706475" y="1119101"/>
              <a:chExt cx="1814018" cy="55643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06475" y="1119101"/>
                <a:ext cx="1814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8000"/>
                    </a:solidFill>
                  </a:rPr>
                  <a:t>CartoonDuck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27027" y="6314134"/>
                <a:ext cx="1135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cartoonist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48830" y="3200391"/>
            <a:ext cx="1405344" cy="1386552"/>
            <a:chOff x="4948830" y="3200391"/>
            <a:chExt cx="1405344" cy="1386552"/>
          </a:xfrm>
        </p:grpSpPr>
        <p:sp>
          <p:nvSpPr>
            <p:cNvPr id="17" name="Oval 16"/>
            <p:cNvSpPr/>
            <p:nvPr/>
          </p:nvSpPr>
          <p:spPr>
            <a:xfrm>
              <a:off x="4948830" y="3200391"/>
              <a:ext cx="1405344" cy="1386552"/>
            </a:xfrm>
            <a:prstGeom prst="ellipse">
              <a:avLst/>
            </a:prstGeom>
            <a:noFill/>
            <a:ln w="285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0933" y="3690471"/>
              <a:ext cx="872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965388" y="1583769"/>
            <a:ext cx="1458260" cy="1867644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5296" y="1852708"/>
            <a:ext cx="1079065" cy="1198273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11178" y="2045434"/>
            <a:ext cx="657412" cy="763509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63257" y="2286000"/>
            <a:ext cx="372039" cy="283882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8087926">
            <a:off x="3901840" y="3330066"/>
            <a:ext cx="1079065" cy="1198273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8087926">
            <a:off x="3864602" y="3905566"/>
            <a:ext cx="657412" cy="763509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704561" y="4586943"/>
            <a:ext cx="380355" cy="33221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7065310">
            <a:off x="5962934" y="3182409"/>
            <a:ext cx="657412" cy="763509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577384" flipV="1">
            <a:off x="6378942" y="3212663"/>
            <a:ext cx="380355" cy="3322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87223" y="4150345"/>
            <a:ext cx="0" cy="2573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2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8538"/>
            <a:ext cx="8229600" cy="11430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92" y="314791"/>
            <a:ext cx="3421529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Animal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String name;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float weight;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oid </a:t>
            </a:r>
            <a:r>
              <a:rPr lang="en-US" sz="2400" dirty="0" err="1" smtClean="0">
                <a:solidFill>
                  <a:srgbClr val="FF0000"/>
                </a:solidFill>
              </a:rPr>
              <a:t>setWeight</a:t>
            </a:r>
            <a:r>
              <a:rPr lang="en-US" sz="2400" dirty="0" smtClean="0">
                <a:solidFill>
                  <a:srgbClr val="FF0000"/>
                </a:solidFill>
              </a:rPr>
              <a:t>(float w) 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weight = w;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class Duck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extends Animal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nQuacksPerDay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class </a:t>
            </a:r>
            <a:r>
              <a:rPr lang="en-US" sz="2400" dirty="0" err="1" smtClean="0">
                <a:solidFill>
                  <a:srgbClr val="008000"/>
                </a:solidFill>
              </a:rPr>
              <a:t>CartoonDuck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extends Duck {</a:t>
            </a:r>
          </a:p>
          <a:p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 String cartoonist;</a:t>
            </a:r>
          </a:p>
          <a:p>
            <a:r>
              <a:rPr lang="en-US" sz="2400" dirty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5176" y="1140547"/>
            <a:ext cx="34812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the </a:t>
            </a:r>
            <a:r>
              <a:rPr lang="en-US" sz="2400" dirty="0" smtClean="0">
                <a:solidFill>
                  <a:srgbClr val="0000FF"/>
                </a:solidFill>
              </a:rPr>
              <a:t>Duck</a:t>
            </a:r>
            <a:r>
              <a:rPr lang="en-US" sz="2400" dirty="0" smtClean="0"/>
              <a:t> constructor wants to call </a:t>
            </a:r>
            <a:r>
              <a:rPr lang="en-US" sz="2400" dirty="0" err="1" smtClean="0">
                <a:solidFill>
                  <a:srgbClr val="FF0000"/>
                </a:solidFill>
              </a:rPr>
              <a:t>setWeight</a:t>
            </a:r>
            <a:r>
              <a:rPr lang="en-US" sz="2400" dirty="0" smtClean="0">
                <a:solidFill>
                  <a:srgbClr val="FF0000"/>
                </a:solidFill>
              </a:rPr>
              <a:t>(10)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That will assign 10 to </a:t>
            </a:r>
            <a:r>
              <a:rPr lang="en-US" sz="2400" dirty="0" smtClean="0">
                <a:solidFill>
                  <a:srgbClr val="FF0000"/>
                </a:solidFill>
              </a:rPr>
              <a:t>weight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weight</a:t>
            </a:r>
            <a:r>
              <a:rPr lang="en-US" sz="2400" dirty="0" smtClean="0"/>
              <a:t> needs to exist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Any line in any constructor may access any data in any superclass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 the data in all the </a:t>
            </a:r>
            <a:r>
              <a:rPr lang="en-US" sz="2400" dirty="0" err="1" smtClean="0"/>
              <a:t>superclasses</a:t>
            </a:r>
            <a:r>
              <a:rPr lang="en-US" sz="2400" dirty="0" smtClean="0"/>
              <a:t> has to exist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Therefore the onion</a:t>
            </a:r>
          </a:p>
        </p:txBody>
      </p:sp>
    </p:spTree>
    <p:extLst>
      <p:ext uri="{BB962C8B-B14F-4D97-AF65-F5344CB8AC3E}">
        <p14:creationId xmlns:p14="http://schemas.microsoft.com/office/powerpoint/2010/main" val="9459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reason for inheritance: </a:t>
            </a:r>
            <a:br>
              <a:rPr lang="en-US" dirty="0" smtClean="0"/>
            </a:br>
            <a:r>
              <a:rPr lang="en-US" dirty="0" smtClean="0"/>
              <a:t>Suppose you’re an astronomer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33" y="1764551"/>
            <a:ext cx="8229600" cy="179144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RedGiant</a:t>
            </a:r>
            <a:r>
              <a:rPr lang="en-US" dirty="0"/>
              <a:t> </a:t>
            </a:r>
            <a:r>
              <a:rPr lang="en-US" dirty="0" smtClean="0"/>
              <a:t>{ … }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WhiteDwarf</a:t>
            </a:r>
            <a:r>
              <a:rPr lang="en-US" dirty="0" smtClean="0"/>
              <a:t> { … }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BlackHole</a:t>
            </a:r>
            <a:r>
              <a:rPr lang="en-US" dirty="0" smtClean="0"/>
              <a:t> { </a:t>
            </a:r>
            <a:r>
              <a:rPr lang="en-US" dirty="0"/>
              <a:t>… }</a:t>
            </a:r>
          </a:p>
          <a:p>
            <a:endParaRPr lang="en-US" dirty="0"/>
          </a:p>
        </p:txBody>
      </p:sp>
      <p:pic>
        <p:nvPicPr>
          <p:cNvPr id="4" name="Picture 3" descr="RedGi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1600200"/>
            <a:ext cx="2259603" cy="2120153"/>
          </a:xfrm>
          <a:prstGeom prst="rect">
            <a:avLst/>
          </a:prstGeom>
        </p:spPr>
      </p:pic>
      <p:pic>
        <p:nvPicPr>
          <p:cNvPr id="5" name="Picture 4" descr="WhiteDwar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" y="3914589"/>
            <a:ext cx="2962905" cy="2739932"/>
          </a:xfrm>
          <a:prstGeom prst="rect">
            <a:avLst/>
          </a:prstGeom>
        </p:spPr>
      </p:pic>
      <p:pic>
        <p:nvPicPr>
          <p:cNvPr id="6" name="Picture 5" descr="blackho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65" y="3914589"/>
            <a:ext cx="4117384" cy="2739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25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 constructor of every class* begins with a call to a constructor of the superclass. This is often invisible.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607" y="2471260"/>
            <a:ext cx="7969627" cy="19389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Star() { }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Star(double mass) {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= mass; 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Star(double mass, double spin) { . . . 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607" y="4676581"/>
            <a:ext cx="7969627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 . . .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471" y="6290235"/>
            <a:ext cx="16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Except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9647" y="1120588"/>
            <a:ext cx="4787153" cy="7321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 constructor of every class* begins with a call to a constructor of the superclass. This is </a:t>
            </a:r>
            <a:r>
              <a:rPr lang="en-US" smtClean="0"/>
              <a:t>often invisible.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607" y="2471260"/>
            <a:ext cx="7969627" cy="19389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Star() { }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Star(double mass) {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= mass; 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Star(double mass, double spin) { . . . 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607" y="4676581"/>
            <a:ext cx="7969627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 . . .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471" y="6290235"/>
            <a:ext cx="16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Except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182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If you omit that call, the compiler invisibly inserts a call to the superclass’ no-</a:t>
            </a:r>
            <a:r>
              <a:rPr lang="en-US" sz="3600" dirty="0" err="1" smtClean="0"/>
              <a:t>args</a:t>
            </a:r>
            <a:r>
              <a:rPr lang="en-US" sz="3600" dirty="0" smtClean="0"/>
              <a:t> </a:t>
            </a:r>
            <a:r>
              <a:rPr lang="en-US" sz="3600" dirty="0" err="1" smtClean="0"/>
              <a:t>ctor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06607" y="1449300"/>
            <a:ext cx="7969627" cy="193899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temp = 150000;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age = 12000000000;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607" y="4350106"/>
            <a:ext cx="7969627" cy="224676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super();  // not necessary for you to </a:t>
            </a:r>
            <a:r>
              <a:rPr lang="en-US" sz="2000" smtClean="0">
                <a:solidFill>
                  <a:srgbClr val="0000FF"/>
                </a:solidFill>
                <a:latin typeface="Courier"/>
                <a:cs typeface="Courier"/>
              </a:rPr>
              <a:t>add this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temp = 150000;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age = 12000000000;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3294" y="3593215"/>
            <a:ext cx="223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same 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class needs at least 1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014"/>
            <a:ext cx="8229600" cy="15075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don</a:t>
            </a:r>
            <a:r>
              <a:rPr lang="fr-FR" dirty="0" smtClean="0"/>
              <a:t>’</a:t>
            </a:r>
            <a:r>
              <a:rPr lang="en-US" dirty="0" smtClean="0"/>
              <a:t>t provide a </a:t>
            </a:r>
            <a:r>
              <a:rPr lang="en-US" dirty="0" err="1" smtClean="0"/>
              <a:t>ctor</a:t>
            </a:r>
            <a:r>
              <a:rPr lang="en-US" dirty="0" smtClean="0"/>
              <a:t>, the compiler invisibly creates a no-</a:t>
            </a:r>
            <a:r>
              <a:rPr lang="en-US" dirty="0" err="1" smtClean="0"/>
              <a:t>args</a:t>
            </a:r>
            <a:r>
              <a:rPr lang="en-US" dirty="0" smtClean="0"/>
              <a:t> version that calls the superclass’ no-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607" y="3227300"/>
            <a:ext cx="7969627" cy="10156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ublic class </a:t>
            </a:r>
            <a:r>
              <a:rPr lang="en-US" sz="2000" dirty="0" err="1" smtClean="0">
                <a:latin typeface="Courier"/>
                <a:cs typeface="Courier"/>
              </a:rPr>
              <a:t>BlackHole</a:t>
            </a:r>
            <a:r>
              <a:rPr lang="en-US" sz="2000" dirty="0" smtClean="0">
                <a:latin typeface="Courier"/>
                <a:cs typeface="Courier"/>
              </a:rPr>
              <a:t> extends Star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public void </a:t>
            </a:r>
            <a:r>
              <a:rPr lang="en-US" sz="2000" dirty="0" err="1" smtClean="0">
                <a:latin typeface="Courier"/>
                <a:cs typeface="Courier"/>
              </a:rPr>
              <a:t>eatTheUniverse</a:t>
            </a:r>
            <a:r>
              <a:rPr lang="en-US" sz="2000" dirty="0" smtClean="0">
                <a:latin typeface="Courier"/>
                <a:cs typeface="Courier"/>
              </a:rPr>
              <a:t>() { . . . }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607" y="5023231"/>
            <a:ext cx="7969627" cy="1323439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public class </a:t>
            </a:r>
            <a:r>
              <a:rPr lang="en-US" sz="2000" dirty="0" err="1" smtClean="0">
                <a:latin typeface="Courier"/>
                <a:cs typeface="Courier"/>
              </a:rPr>
              <a:t>BlackHole</a:t>
            </a:r>
            <a:r>
              <a:rPr lang="en-US" sz="2000" dirty="0" smtClean="0">
                <a:latin typeface="Courier"/>
                <a:cs typeface="Courier"/>
              </a:rPr>
              <a:t> extends Star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public </a:t>
            </a:r>
            <a:r>
              <a:rPr lang="en-US" sz="2000" dirty="0" err="1" smtClean="0">
                <a:latin typeface="Courier"/>
                <a:cs typeface="Courier"/>
              </a:rPr>
              <a:t>BlackHole</a:t>
            </a:r>
            <a:r>
              <a:rPr lang="en-US" sz="2000" dirty="0" smtClean="0">
                <a:latin typeface="Courier"/>
                <a:cs typeface="Courier"/>
              </a:rPr>
              <a:t>() { super(); }</a:t>
            </a:r>
          </a:p>
          <a:p>
            <a:r>
              <a:rPr lang="en-US" sz="2000" dirty="0" smtClean="0">
                <a:latin typeface="Courier"/>
                <a:cs typeface="Courier"/>
              </a:rPr>
              <a:t>  public void </a:t>
            </a:r>
            <a:r>
              <a:rPr lang="en-US" sz="2000" dirty="0" err="1" smtClean="0">
                <a:latin typeface="Courier"/>
                <a:cs typeface="Courier"/>
              </a:rPr>
              <a:t>eatTheUniverse</a:t>
            </a:r>
            <a:r>
              <a:rPr lang="en-US" sz="2000" dirty="0" smtClean="0">
                <a:latin typeface="Courier"/>
                <a:cs typeface="Courier"/>
              </a:rPr>
              <a:t>() { . . . }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7764" y="4343406"/>
            <a:ext cx="223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same 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0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err="1" smtClean="0">
                <a:solidFill>
                  <a:srgbClr val="008000"/>
                </a:solidFill>
              </a:rPr>
              <a:t>Πολυ</a:t>
            </a:r>
            <a:r>
              <a:rPr lang="en-US" sz="3600" dirty="0" err="1" smtClean="0">
                <a:solidFill>
                  <a:srgbClr val="3366FF"/>
                </a:solidFill>
              </a:rPr>
              <a:t>μορϕοσ</a:t>
            </a:r>
            <a:endParaRPr lang="en-US" sz="3600" dirty="0" smtClean="0">
              <a:solidFill>
                <a:srgbClr val="3366FF"/>
              </a:solidFill>
            </a:endParaRPr>
          </a:p>
          <a:p>
            <a:pPr marL="514350" indent="-514350"/>
            <a:r>
              <a:rPr lang="en-US" sz="3600" dirty="0" smtClean="0">
                <a:solidFill>
                  <a:srgbClr val="008000"/>
                </a:solidFill>
              </a:rPr>
              <a:t>Poly = many</a:t>
            </a:r>
          </a:p>
          <a:p>
            <a:pPr marL="514350" indent="-514350"/>
            <a:r>
              <a:rPr lang="en-US" sz="3600" dirty="0" err="1" smtClean="0">
                <a:solidFill>
                  <a:srgbClr val="3366FF"/>
                </a:solidFill>
              </a:rPr>
              <a:t>Morphos</a:t>
            </a:r>
            <a:r>
              <a:rPr lang="en-US" sz="3600" dirty="0" smtClean="0">
                <a:solidFill>
                  <a:srgbClr val="3366FF"/>
                </a:solidFill>
              </a:rPr>
              <a:t> = shape/form/appearance</a:t>
            </a:r>
            <a:endParaRPr lang="en-US" sz="3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8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3474"/>
            <a:ext cx="8229600" cy="1143000"/>
          </a:xfrm>
        </p:spPr>
        <p:txBody>
          <a:bodyPr/>
          <a:lstStyle/>
          <a:p>
            <a:r>
              <a:rPr lang="en-US" dirty="0" smtClean="0"/>
              <a:t>Polymorphism: The big idea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235" y="1403211"/>
            <a:ext cx="4121641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Animal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String name;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float weight;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 void </a:t>
            </a:r>
            <a:r>
              <a:rPr lang="en-US" sz="2400" dirty="0" err="1" smtClean="0">
                <a:solidFill>
                  <a:srgbClr val="FF0000"/>
                </a:solidFill>
              </a:rPr>
              <a:t>getWeight</a:t>
            </a:r>
            <a:r>
              <a:rPr lang="en-US" sz="2400" dirty="0" smtClean="0">
                <a:solidFill>
                  <a:srgbClr val="FF0000"/>
                </a:solidFill>
              </a:rPr>
              <a:t>()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return weight;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class Duck extends Animal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nQuacksPerDay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lass Tiger extends Animal { … }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class Bear extends </a:t>
            </a:r>
            <a:r>
              <a:rPr lang="en-US" sz="2400" dirty="0">
                <a:solidFill>
                  <a:srgbClr val="0000FF"/>
                </a:solidFill>
              </a:rPr>
              <a:t>Animal { … }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413" y="979578"/>
            <a:ext cx="4009581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Animal[] zoo = new Animal[10];</a:t>
            </a:r>
          </a:p>
          <a:p>
            <a:r>
              <a:rPr lang="en-US" sz="2000" dirty="0"/>
              <a:t>z</a:t>
            </a:r>
            <a:r>
              <a:rPr lang="en-US" sz="2000" dirty="0" smtClean="0"/>
              <a:t>oo[0] = new Duck();</a:t>
            </a:r>
            <a:endParaRPr lang="en-US" sz="2000" dirty="0"/>
          </a:p>
          <a:p>
            <a:r>
              <a:rPr lang="en-US" sz="2000" dirty="0" smtClean="0"/>
              <a:t>zoo[1] = new </a:t>
            </a:r>
            <a:r>
              <a:rPr lang="en-US" sz="2000" dirty="0"/>
              <a:t>Tiger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 smtClean="0"/>
              <a:t>zoo[2] = new Bear();</a:t>
            </a:r>
          </a:p>
          <a:p>
            <a:endParaRPr lang="en-US" sz="2000" dirty="0"/>
          </a:p>
          <a:p>
            <a:r>
              <a:rPr lang="en-US" sz="2000" dirty="0" smtClean="0"/>
              <a:t>for (Animal a: zoo)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a.getWeight</a:t>
            </a:r>
            <a:r>
              <a:rPr lang="en-US" sz="2000" dirty="0" smtClean="0"/>
              <a:t>());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       </a:t>
            </a:r>
            <a:r>
              <a:rPr lang="en-US" sz="3600" dirty="0" smtClean="0"/>
              <a:t>OR</a:t>
            </a:r>
            <a:endParaRPr lang="en-US" sz="2000" dirty="0"/>
          </a:p>
          <a:p>
            <a:r>
              <a:rPr lang="en-US" sz="2000" smtClean="0"/>
              <a:t>zoo </a:t>
            </a:r>
            <a:r>
              <a:rPr lang="en-US" sz="2000" dirty="0"/>
              <a:t>=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&lt;Animal&gt;();</a:t>
            </a:r>
            <a:endParaRPr lang="en-US" sz="2000" dirty="0"/>
          </a:p>
          <a:p>
            <a:r>
              <a:rPr lang="en-US" sz="2000" dirty="0" err="1"/>
              <a:t>zoo.add</a:t>
            </a:r>
            <a:r>
              <a:rPr lang="en-US" sz="2000" dirty="0"/>
              <a:t>(new Duck());</a:t>
            </a:r>
          </a:p>
          <a:p>
            <a:r>
              <a:rPr lang="en-US" sz="2000" dirty="0" err="1"/>
              <a:t>zoo.add</a:t>
            </a:r>
            <a:r>
              <a:rPr lang="en-US" sz="2000" dirty="0"/>
              <a:t>(new Tiger());</a:t>
            </a:r>
          </a:p>
          <a:p>
            <a:r>
              <a:rPr lang="en-US" sz="2000" dirty="0" err="1"/>
              <a:t>zoo.add</a:t>
            </a:r>
            <a:r>
              <a:rPr lang="en-US" sz="2000" dirty="0"/>
              <a:t>(new Bear());</a:t>
            </a:r>
          </a:p>
          <a:p>
            <a:endParaRPr lang="en-US" sz="2000" dirty="0"/>
          </a:p>
          <a:p>
            <a:r>
              <a:rPr lang="en-US" sz="2000" dirty="0"/>
              <a:t>for (Animal a: zoo)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a.getWeight</a:t>
            </a:r>
            <a:r>
              <a:rPr lang="en-US" sz="2000" dirty="0"/>
              <a:t>());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74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86186"/>
          </a:xfrm>
        </p:spPr>
        <p:txBody>
          <a:bodyPr/>
          <a:lstStyle/>
          <a:p>
            <a:r>
              <a:rPr lang="en-US" dirty="0" smtClean="0"/>
              <a:t>A polymorphic galaxy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06" y="916905"/>
            <a:ext cx="8582212" cy="26776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Galaxy {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&lt;Star&gt; stars;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Galaxy() { stars = 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&lt;Star&gt;(); }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addStar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(Star s) {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 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02" y="3921919"/>
            <a:ext cx="808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 a superclass is expected, a subclass is accepted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12471" y="4646707"/>
            <a:ext cx="49965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Galaxy </a:t>
            </a:r>
            <a:r>
              <a:rPr lang="en-US" sz="2400" dirty="0" err="1" smtClean="0"/>
              <a:t>milkyWay</a:t>
            </a:r>
            <a:r>
              <a:rPr lang="en-US" sz="2400" dirty="0" smtClean="0"/>
              <a:t> = new Galaxy();</a:t>
            </a:r>
          </a:p>
          <a:p>
            <a:r>
              <a:rPr lang="en-US" sz="2400" dirty="0" err="1" smtClean="0"/>
              <a:t>RedGiant</a:t>
            </a:r>
            <a:r>
              <a:rPr lang="en-US" sz="2400" dirty="0" smtClean="0"/>
              <a:t> </a:t>
            </a:r>
            <a:r>
              <a:rPr lang="en-US" sz="2400" dirty="0" err="1" smtClean="0"/>
              <a:t>aldebaran</a:t>
            </a:r>
            <a:r>
              <a:rPr lang="en-US" sz="2400" dirty="0" smtClean="0"/>
              <a:t> = new </a:t>
            </a:r>
            <a:r>
              <a:rPr lang="en-US" sz="2400" dirty="0" err="1" smtClean="0"/>
              <a:t>RedGiant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BlackHole</a:t>
            </a:r>
            <a:r>
              <a:rPr lang="en-US" sz="2400" dirty="0" smtClean="0"/>
              <a:t> hawking = new </a:t>
            </a:r>
            <a:r>
              <a:rPr lang="en-US" sz="2400" dirty="0" err="1" smtClean="0"/>
              <a:t>BlackHole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milkyWay.addStar</a:t>
            </a:r>
            <a:r>
              <a:rPr lang="en-US" sz="2400" dirty="0" smtClean="0"/>
              <a:t>(</a:t>
            </a:r>
            <a:r>
              <a:rPr lang="en-US" sz="2400" dirty="0" err="1" smtClean="0"/>
              <a:t>aldebaran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milkyWay.addStar</a:t>
            </a:r>
            <a:r>
              <a:rPr lang="en-US" sz="2400" dirty="0" smtClean="0"/>
              <a:t>(hawking);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1942353" y="3974352"/>
            <a:ext cx="1583765" cy="51561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2942" y="2767105"/>
            <a:ext cx="821765" cy="51561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43176" y="3974352"/>
            <a:ext cx="1365825" cy="515610"/>
          </a:xfrm>
          <a:prstGeom prst="roundRect">
            <a:avLst/>
          </a:prstGeom>
          <a:noFill/>
          <a:ln w="57150" cmpd="sng">
            <a:solidFill>
              <a:srgbClr val="25C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92824" y="5680634"/>
            <a:ext cx="2779058" cy="669366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12471" y="5008281"/>
            <a:ext cx="2644588" cy="515610"/>
          </a:xfrm>
          <a:prstGeom prst="roundRect">
            <a:avLst/>
          </a:prstGeom>
          <a:noFill/>
          <a:ln w="57150" cmpd="sng">
            <a:solidFill>
              <a:srgbClr val="25C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294295" y="5804508"/>
            <a:ext cx="1278763" cy="396080"/>
          </a:xfrm>
          <a:prstGeom prst="roundRect">
            <a:avLst/>
          </a:prstGeom>
          <a:noFill/>
          <a:ln w="57150" cmpd="sng">
            <a:solidFill>
              <a:srgbClr val="25C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86186"/>
          </a:xfrm>
        </p:spPr>
        <p:txBody>
          <a:bodyPr/>
          <a:lstStyle/>
          <a:p>
            <a:r>
              <a:rPr lang="en-US" dirty="0" smtClean="0"/>
              <a:t>A polymorphic galaxy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06" y="916905"/>
            <a:ext cx="8582212" cy="37856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Galaxy 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&lt;Star&gt; stars;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getAverageMass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double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totalMass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for (Star s: stars)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totalMass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totalMass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+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s.getMass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totalMass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/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390" y="4773564"/>
            <a:ext cx="8214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does calling </a:t>
            </a:r>
            <a:r>
              <a:rPr lang="en-US" sz="2800" dirty="0" err="1" smtClean="0"/>
              <a:t>getMass</a:t>
            </a:r>
            <a:r>
              <a:rPr lang="en-US" sz="2800" dirty="0" smtClean="0"/>
              <a:t>() on hawking work? hawking </a:t>
            </a:r>
          </a:p>
          <a:p>
            <a:r>
              <a:rPr lang="en-US" sz="2800" dirty="0" smtClean="0"/>
              <a:t>is a </a:t>
            </a:r>
            <a:r>
              <a:rPr lang="en-US" sz="2800" dirty="0" err="1" smtClean="0"/>
              <a:t>BlackHole</a:t>
            </a:r>
            <a:r>
              <a:rPr lang="en-US" sz="2800" dirty="0" smtClean="0"/>
              <a:t>, but </a:t>
            </a:r>
            <a:r>
              <a:rPr lang="en-US" sz="2800" dirty="0" err="1" smtClean="0"/>
              <a:t>getMass</a:t>
            </a:r>
            <a:r>
              <a:rPr lang="en-US" sz="2800" dirty="0" smtClean="0"/>
              <a:t>() belongs to Star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4534" y="5879210"/>
            <a:ext cx="847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Where a superclass is expected, a subclass is accepted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467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getMass</a:t>
            </a:r>
            <a:r>
              <a:rPr lang="en-US" dirty="0" smtClean="0"/>
              <a:t>() on a </a:t>
            </a:r>
            <a:r>
              <a:rPr lang="en-US" dirty="0" err="1" smtClean="0"/>
              <a:t>BlackHole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JVM looks at </a:t>
            </a:r>
            <a:r>
              <a:rPr lang="en-US" dirty="0" err="1" smtClean="0"/>
              <a:t>BlackHole’s</a:t>
            </a:r>
            <a:r>
              <a:rPr lang="en-US" dirty="0" smtClean="0"/>
              <a:t> methods, hoping to find </a:t>
            </a:r>
            <a:r>
              <a:rPr lang="en-US" dirty="0" err="1" smtClean="0"/>
              <a:t>getMass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JVM realizes that </a:t>
            </a:r>
            <a:r>
              <a:rPr lang="en-US" dirty="0" err="1" smtClean="0"/>
              <a:t>BlackHole</a:t>
            </a:r>
            <a:r>
              <a:rPr lang="en-US" dirty="0" smtClean="0"/>
              <a:t>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have a </a:t>
            </a:r>
            <a:r>
              <a:rPr lang="en-US" dirty="0" err="1" smtClean="0"/>
              <a:t>getMass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JVM looks at </a:t>
            </a:r>
            <a:r>
              <a:rPr lang="en-US" dirty="0" err="1" smtClean="0"/>
              <a:t>BlackHole’s</a:t>
            </a:r>
            <a:r>
              <a:rPr lang="en-US" dirty="0" smtClean="0"/>
              <a:t> immediate superclass ( = Star), </a:t>
            </a:r>
            <a:r>
              <a:rPr lang="en-US" dirty="0"/>
              <a:t>hoping to find </a:t>
            </a:r>
            <a:r>
              <a:rPr lang="en-US" dirty="0" err="1"/>
              <a:t>getMass</a:t>
            </a:r>
            <a:r>
              <a:rPr lang="en-US" dirty="0"/>
              <a:t>()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JVM finds </a:t>
            </a:r>
            <a:r>
              <a:rPr lang="en-US" dirty="0" err="1" smtClean="0"/>
              <a:t>getMass</a:t>
            </a:r>
            <a:r>
              <a:rPr lang="en-US" dirty="0" smtClean="0"/>
              <a:t>() in Star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that’s what gets executed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1059" y="2061883"/>
            <a:ext cx="644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:- (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5694" y="4814049"/>
            <a:ext cx="644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:- 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241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6941"/>
          </a:xfrm>
        </p:spPr>
        <p:txBody>
          <a:bodyPr/>
          <a:lstStyle/>
          <a:p>
            <a:r>
              <a:rPr lang="en-US" dirty="0" smtClean="0"/>
              <a:t>Calling wait() on a </a:t>
            </a:r>
            <a:r>
              <a:rPr lang="en-US" dirty="0" err="1" smtClean="0"/>
              <a:t>BlackHole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3" y="1077259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JVM looks at </a:t>
            </a:r>
            <a:r>
              <a:rPr lang="en-US" sz="2800" dirty="0" err="1" smtClean="0"/>
              <a:t>BlackHole’s</a:t>
            </a:r>
            <a:r>
              <a:rPr lang="en-US" sz="2800" dirty="0" smtClean="0"/>
              <a:t> methods, hoping to find wait()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JVM realizes that </a:t>
            </a:r>
            <a:r>
              <a:rPr lang="en-US" sz="2800" dirty="0" err="1" smtClean="0"/>
              <a:t>BlackHole</a:t>
            </a:r>
            <a:r>
              <a:rPr lang="en-US" sz="2800" dirty="0" smtClean="0"/>
              <a:t> </a:t>
            </a:r>
            <a:r>
              <a:rPr lang="en-US" sz="2800" dirty="0" err="1" smtClean="0"/>
              <a:t>doesn</a:t>
            </a:r>
            <a:r>
              <a:rPr lang="fr-FR" sz="2800" dirty="0" smtClean="0"/>
              <a:t>’</a:t>
            </a:r>
            <a:r>
              <a:rPr lang="en-US" sz="2800" dirty="0" smtClean="0"/>
              <a:t>t have a wait() :-(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JVM looks at </a:t>
            </a:r>
            <a:r>
              <a:rPr lang="en-US" sz="2800" dirty="0" err="1" smtClean="0"/>
              <a:t>BlackHole’s</a:t>
            </a:r>
            <a:r>
              <a:rPr lang="en-US" sz="2800" dirty="0" smtClean="0"/>
              <a:t> immediate superclass ( = Star), </a:t>
            </a:r>
            <a:r>
              <a:rPr lang="en-US" sz="2800" dirty="0"/>
              <a:t>hoping to find </a:t>
            </a:r>
            <a:r>
              <a:rPr lang="en-US" sz="2800" dirty="0" smtClean="0"/>
              <a:t>wait(</a:t>
            </a:r>
            <a:r>
              <a:rPr lang="en-US" sz="2800" dirty="0"/>
              <a:t>)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 luck :-(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JVM looks </a:t>
            </a:r>
            <a:r>
              <a:rPr lang="en-US" sz="2800" dirty="0"/>
              <a:t>at </a:t>
            </a:r>
            <a:r>
              <a:rPr lang="en-US" sz="2800" dirty="0" smtClean="0"/>
              <a:t>Star’s immediate </a:t>
            </a:r>
            <a:r>
              <a:rPr lang="en-US" sz="2800" dirty="0"/>
              <a:t>superclass ( = </a:t>
            </a:r>
            <a:r>
              <a:rPr lang="en-US" sz="2800" dirty="0" smtClean="0"/>
              <a:t>Object)</a:t>
            </a:r>
            <a:r>
              <a:rPr lang="en-US" sz="2800" dirty="0"/>
              <a:t>, hoping to find </a:t>
            </a:r>
            <a:r>
              <a:rPr lang="en-US" sz="2800" dirty="0" smtClean="0"/>
              <a:t>wait(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Finds it there  :-)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 that’s what gets executed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868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G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89" y="195730"/>
            <a:ext cx="1918454" cy="1800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234" y="2271058"/>
            <a:ext cx="6663765" cy="415498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double      mass;</a:t>
            </a:r>
          </a:p>
          <a:p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void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setMass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(double mass) 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}</a:t>
            </a:r>
          </a:p>
          <a:p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getMass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04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Overriding … How birds escape their 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Gulls </a:t>
            </a:r>
            <a:r>
              <a:rPr lang="en-US" u="sng" dirty="0" smtClean="0"/>
              <a:t>fly</a:t>
            </a:r>
            <a:r>
              <a:rPr lang="en-US" dirty="0" smtClean="0"/>
              <a:t> away</a:t>
            </a:r>
          </a:p>
          <a:p>
            <a:r>
              <a:rPr lang="en-US" dirty="0" smtClean="0"/>
              <a:t>Parrots </a:t>
            </a:r>
            <a:r>
              <a:rPr lang="en-US" u="sng" dirty="0" smtClean="0"/>
              <a:t>fly</a:t>
            </a:r>
            <a:r>
              <a:rPr lang="en-US" dirty="0" smtClean="0"/>
              <a:t> away</a:t>
            </a:r>
          </a:p>
          <a:p>
            <a:r>
              <a:rPr lang="en-US" dirty="0" smtClean="0"/>
              <a:t>Herons </a:t>
            </a:r>
            <a:r>
              <a:rPr lang="en-US" u="sng" dirty="0" smtClean="0"/>
              <a:t>fly</a:t>
            </a:r>
            <a:r>
              <a:rPr lang="en-US" dirty="0" smtClean="0"/>
              <a:t> away</a:t>
            </a:r>
          </a:p>
          <a:p>
            <a:r>
              <a:rPr lang="en-US" dirty="0" smtClean="0"/>
              <a:t>Robins </a:t>
            </a:r>
            <a:r>
              <a:rPr lang="en-US" u="sng" dirty="0" smtClean="0"/>
              <a:t>fly</a:t>
            </a:r>
            <a:r>
              <a:rPr lang="en-US" dirty="0" smtClean="0"/>
              <a:t> away</a:t>
            </a:r>
          </a:p>
          <a:p>
            <a:r>
              <a:rPr lang="en-US" dirty="0" smtClean="0"/>
              <a:t>Ostriches </a:t>
            </a:r>
            <a:r>
              <a:rPr lang="en-US" u="sng" dirty="0" smtClean="0"/>
              <a:t>run</a:t>
            </a:r>
            <a:r>
              <a:rPr lang="en-US" dirty="0" smtClean="0"/>
              <a:t> away</a:t>
            </a:r>
            <a:endParaRPr lang="en-US" dirty="0"/>
          </a:p>
        </p:txBody>
      </p:sp>
      <p:pic>
        <p:nvPicPr>
          <p:cNvPr id="4" name="Picture 3" descr="Ostr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" y="4614831"/>
            <a:ext cx="3027083" cy="201805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Rob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1" y="3415254"/>
            <a:ext cx="2398433" cy="191874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eagull_in_flight_by_Jiyang_Che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71" y="1600200"/>
            <a:ext cx="1295400" cy="1950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arro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70" y="3705410"/>
            <a:ext cx="1945341" cy="16285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her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83" y="1600200"/>
            <a:ext cx="3030352" cy="16719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781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117" y="373530"/>
            <a:ext cx="7641446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lass Bird {</a:t>
            </a:r>
          </a:p>
          <a:p>
            <a:r>
              <a:rPr lang="en-US" sz="2800" dirty="0">
                <a:latin typeface="Courier"/>
                <a:cs typeface="Courier"/>
              </a:rPr>
              <a:t> void fly() </a:t>
            </a:r>
            <a:r>
              <a:rPr lang="en-US" sz="2800" dirty="0" smtClean="0">
                <a:latin typeface="Courier"/>
                <a:cs typeface="Courier"/>
              </a:rPr>
              <a:t>   { </a:t>
            </a:r>
            <a:r>
              <a:rPr lang="en-US" sz="2800" dirty="0">
                <a:latin typeface="Courier"/>
                <a:cs typeface="Courier"/>
              </a:rPr>
              <a:t>/* whatever */ } </a:t>
            </a:r>
          </a:p>
          <a:p>
            <a:r>
              <a:rPr lang="en-US" sz="2800" dirty="0">
                <a:latin typeface="Courier"/>
                <a:cs typeface="Courier"/>
              </a:rPr>
              <a:t> void run() </a:t>
            </a:r>
            <a:r>
              <a:rPr lang="en-US" sz="2800" dirty="0" smtClean="0">
                <a:latin typeface="Courier"/>
                <a:cs typeface="Courier"/>
              </a:rPr>
              <a:t>   { </a:t>
            </a:r>
            <a:r>
              <a:rPr lang="en-US" sz="2800" dirty="0">
                <a:latin typeface="Courier"/>
                <a:cs typeface="Courier"/>
              </a:rPr>
              <a:t>/* whatever */ }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void shriek(</a:t>
            </a:r>
            <a:r>
              <a:rPr lang="en-US" sz="2800" dirty="0">
                <a:latin typeface="Courier"/>
                <a:cs typeface="Courier"/>
              </a:rPr>
              <a:t>) { /* whatever */ }  </a:t>
            </a:r>
          </a:p>
          <a:p>
            <a:r>
              <a:rPr lang="en-US" sz="2800" dirty="0" smtClean="0">
                <a:latin typeface="Courier"/>
                <a:cs typeface="Courier"/>
              </a:rPr>
              <a:t> void escape() {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shriek();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fly(); }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098068"/>
            <a:ext cx="57255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class Gull extends Bird { }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smtClean="0">
                <a:latin typeface="Courier"/>
                <a:cs typeface="Courier"/>
              </a:rPr>
              <a:t>Heron extends </a:t>
            </a:r>
            <a:r>
              <a:rPr lang="en-US" sz="2400" dirty="0">
                <a:latin typeface="Courier"/>
                <a:cs typeface="Courier"/>
              </a:rPr>
              <a:t>Bird { } </a:t>
            </a:r>
          </a:p>
          <a:p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smtClean="0">
                <a:latin typeface="Courier"/>
                <a:cs typeface="Courier"/>
              </a:rPr>
              <a:t>Parrot extends </a:t>
            </a:r>
            <a:r>
              <a:rPr lang="en-US" sz="2400" dirty="0">
                <a:latin typeface="Courier"/>
                <a:cs typeface="Courier"/>
              </a:rPr>
              <a:t>Bird { } </a:t>
            </a:r>
          </a:p>
          <a:p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smtClean="0">
                <a:latin typeface="Courier"/>
                <a:cs typeface="Courier"/>
              </a:rPr>
              <a:t>Robin extends </a:t>
            </a:r>
            <a:r>
              <a:rPr lang="en-US" sz="2400" dirty="0">
                <a:latin typeface="Courier"/>
                <a:cs typeface="Courier"/>
              </a:rPr>
              <a:t>Bird { } </a:t>
            </a:r>
          </a:p>
          <a:p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smtClean="0">
                <a:latin typeface="Courier"/>
                <a:cs typeface="Courier"/>
              </a:rPr>
              <a:t>Ostrich extends </a:t>
            </a:r>
            <a:r>
              <a:rPr lang="en-US" sz="2400" dirty="0">
                <a:latin typeface="Courier"/>
                <a:cs typeface="Courier"/>
              </a:rPr>
              <a:t>Bird { } 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117" y="6157321"/>
            <a:ext cx="812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They all inherit escape() from Bird.  That’s what you want except for Ostrich.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21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6" y="20638"/>
            <a:ext cx="8970683" cy="890774"/>
          </a:xfrm>
        </p:spPr>
        <p:txBody>
          <a:bodyPr>
            <a:normAutofit/>
          </a:bodyPr>
          <a:lstStyle/>
          <a:p>
            <a:r>
              <a:rPr lang="en-US" dirty="0" smtClean="0"/>
              <a:t>Easy fix: Ostrich “overrides” escape()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3602" y="958333"/>
            <a:ext cx="5356154" cy="12003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class Ostrich extends Bird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void escape() { run(); }</a:t>
            </a:r>
          </a:p>
          <a:p>
            <a:r>
              <a:rPr lang="en-US" sz="2400" dirty="0" smtClean="0">
                <a:latin typeface="Courier"/>
                <a:cs typeface="Courier"/>
              </a:rPr>
              <a:t>}   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116" y="2745484"/>
            <a:ext cx="19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aGull.escape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3316" y="3361764"/>
            <a:ext cx="3890683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JVM looks for escape() in Gull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Doesn</a:t>
            </a:r>
            <a:r>
              <a:rPr lang="fr-FR" sz="2400" dirty="0" smtClean="0"/>
              <a:t>’</a:t>
            </a:r>
            <a:r>
              <a:rPr lang="en-US" sz="2400" dirty="0" smtClean="0"/>
              <a:t>t find it :-(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Looks for escape() in Gull’s immediate superclass (Bird)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Finds it  :-)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aGull</a:t>
            </a:r>
            <a:r>
              <a:rPr lang="en-US" sz="2400" dirty="0" smtClean="0"/>
              <a:t> shrieks &amp; flies away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93340" y="2759721"/>
            <a:ext cx="25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anOstrich.escape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54069" y="3376001"/>
            <a:ext cx="3346824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JVM looks for escape() in Ostrich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Finds it  :-)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anOstrich</a:t>
            </a:r>
            <a:r>
              <a:rPr lang="en-US" sz="2400" dirty="0" smtClean="0"/>
              <a:t> runs away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29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60" y="6332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is for when shared behavior, implemented in the superclass, isn’t right for some subclass(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Ostr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9" y="3135655"/>
            <a:ext cx="4664636" cy="310975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75294" y="4004235"/>
            <a:ext cx="2112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Flightless</a:t>
            </a:r>
          </a:p>
          <a:p>
            <a:r>
              <a:rPr lang="en-US" sz="4000" dirty="0" smtClean="0"/>
              <a:t>birds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906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60" y="6332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is for when shared behavior, implemented in the superclass, isn’t right for some subclass(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5294" y="3600823"/>
            <a:ext cx="2629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Mammals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hat lay eggs</a:t>
            </a:r>
            <a:endParaRPr lang="en-US" sz="4000" dirty="0"/>
          </a:p>
        </p:txBody>
      </p:sp>
      <p:pic>
        <p:nvPicPr>
          <p:cNvPr id="5" name="Picture 4" descr="platyp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" y="2823882"/>
            <a:ext cx="5519269" cy="304511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0054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60" y="6332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is for when shared behavior, implemented in the superclass, isn’t right for some subclass(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0" y="3824941"/>
            <a:ext cx="2629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Fish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hat fly</a:t>
            </a:r>
            <a:endParaRPr lang="en-US" sz="4000" dirty="0"/>
          </a:p>
        </p:txBody>
      </p:sp>
      <p:pic>
        <p:nvPicPr>
          <p:cNvPr id="3" name="Picture 2" descr="flyingfi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0" y="2914525"/>
            <a:ext cx="3449277" cy="34205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498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60" y="6332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is for when shared behavior, implemented in the superclass, isn’t right for some subclass(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0" y="3824941"/>
            <a:ext cx="2629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Clouds that don</a:t>
            </a:r>
            <a:r>
              <a:rPr lang="fr-FR" sz="4000" dirty="0" smtClean="0"/>
              <a:t>’</a:t>
            </a:r>
            <a:r>
              <a:rPr lang="en-US" sz="4000" dirty="0" smtClean="0"/>
              <a:t>t make rain</a:t>
            </a:r>
            <a:endParaRPr lang="en-US" sz="4000" dirty="0"/>
          </a:p>
        </p:txBody>
      </p:sp>
      <p:pic>
        <p:nvPicPr>
          <p:cNvPr id="5" name="Picture 4" descr="Macintosh HD:Users:philipheller:Teaching:SJSU:CS46B:2016_01_Spring:Homework:HW1:cirru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7" y="3245876"/>
            <a:ext cx="3575125" cy="27720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7759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7997" y="-293124"/>
            <a:ext cx="10249647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Which </a:t>
            </a:r>
            <a:r>
              <a:rPr lang="en-US" sz="4000" dirty="0" smtClean="0"/>
              <a:t>is better design, A or B?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3712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474"/>
            <a:ext cx="4040188" cy="3951288"/>
          </a:xfrm>
        </p:spPr>
        <p:txBody>
          <a:bodyPr/>
          <a:lstStyle/>
          <a:p>
            <a:r>
              <a:rPr lang="en-US" dirty="0" smtClean="0"/>
              <a:t>Gull, Heron, Parrot, Robin, and Ostrich extend Bird</a:t>
            </a:r>
          </a:p>
          <a:p>
            <a:r>
              <a:rPr lang="en-US" dirty="0" smtClean="0"/>
              <a:t>In Bird: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Ostrich: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23712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63474"/>
            <a:ext cx="4498975" cy="3951288"/>
          </a:xfrm>
        </p:spPr>
        <p:txBody>
          <a:bodyPr/>
          <a:lstStyle/>
          <a:p>
            <a:r>
              <a:rPr lang="en-US" dirty="0"/>
              <a:t>Gull, Heron, Parrot, Robin, </a:t>
            </a:r>
            <a:r>
              <a:rPr lang="en-US" dirty="0" smtClean="0"/>
              <a:t>   and </a:t>
            </a:r>
            <a:r>
              <a:rPr lang="en-US" dirty="0"/>
              <a:t>Ostrich extend </a:t>
            </a:r>
            <a:r>
              <a:rPr lang="en-US" dirty="0" smtClean="0"/>
              <a:t>Bird</a:t>
            </a:r>
          </a:p>
          <a:p>
            <a:r>
              <a:rPr lang="en-US" dirty="0" smtClean="0"/>
              <a:t>In Bird: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Gull, Heron, Parrot, Robin: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90" y="2510131"/>
            <a:ext cx="3496236" cy="1815882"/>
          </a:xfrm>
          <a:prstGeom prst="rect">
            <a:avLst/>
          </a:prstGeom>
          <a:noFill/>
          <a:ln w="57150" cmpd="sng">
            <a:solidFill>
              <a:srgbClr val="25C143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void escape() {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shriek();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fly(); 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025" y="2519200"/>
            <a:ext cx="3496236" cy="1384995"/>
          </a:xfrm>
          <a:prstGeom prst="rect">
            <a:avLst/>
          </a:prstGeom>
          <a:noFill/>
          <a:ln w="57150" cmpd="sng">
            <a:solidFill>
              <a:srgbClr val="25C143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void escape() {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run(); 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790" y="4736945"/>
            <a:ext cx="3496236" cy="1384995"/>
          </a:xfrm>
          <a:prstGeom prst="rect">
            <a:avLst/>
          </a:prstGeom>
          <a:noFill/>
          <a:ln w="57150" cmpd="sng">
            <a:solidFill>
              <a:srgbClr val="25C143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void escape() {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run(); 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5025" y="4736945"/>
            <a:ext cx="3496236" cy="1815882"/>
          </a:xfrm>
          <a:prstGeom prst="rect">
            <a:avLst/>
          </a:prstGeom>
          <a:noFill/>
          <a:ln w="57150" cmpd="sng">
            <a:solidFill>
              <a:srgbClr val="25C143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void escape() {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shriek();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fly();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67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/>
              <a:t>a superclass is </a:t>
            </a:r>
            <a:r>
              <a:rPr lang="en-US" u="sng" dirty="0"/>
              <a:t>expected</a:t>
            </a:r>
            <a:r>
              <a:rPr lang="en-US" dirty="0"/>
              <a:t>, a subclass is </a:t>
            </a:r>
            <a:r>
              <a:rPr lang="en-US" u="sng" dirty="0"/>
              <a:t>accepted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43983"/>
            <a:ext cx="8065028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1.  Parrot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= new Parrot();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2.  Bird b =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3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52201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Line 2 is a “conversion assignment”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underlying object </a:t>
            </a:r>
            <a:r>
              <a:rPr lang="en-US" sz="3200" dirty="0" err="1" smtClean="0"/>
              <a:t>doesn</a:t>
            </a:r>
            <a:r>
              <a:rPr lang="fr-FR" sz="3200" dirty="0" smtClean="0"/>
              <a:t>’</a:t>
            </a:r>
            <a:r>
              <a:rPr lang="en-US" sz="3200" dirty="0" smtClean="0"/>
              <a:t>t change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What </a:t>
            </a:r>
            <a:r>
              <a:rPr lang="en-US" sz="3200" dirty="0" smtClean="0"/>
              <a:t>methods can you call using b?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Methods of Bird and Object (but not Parrot)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And nothing else (enforced by compiler)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The underlying object is a Parrot, and Parrot inherits all methods of Bird and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43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/>
              <a:t>a superclass is </a:t>
            </a:r>
            <a:r>
              <a:rPr lang="en-US" u="sng" dirty="0"/>
              <a:t>expected</a:t>
            </a:r>
            <a:r>
              <a:rPr lang="en-US" dirty="0"/>
              <a:t>, a subclass is </a:t>
            </a:r>
            <a:r>
              <a:rPr lang="en-US" u="sng" dirty="0"/>
              <a:t>accepted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942" y="1731109"/>
            <a:ext cx="5232322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1.  Parrot </a:t>
            </a:r>
            <a:r>
              <a:rPr lang="en-US" sz="3200" dirty="0" err="1" smtClean="0">
                <a:solidFill>
                  <a:srgbClr val="0000FF"/>
                </a:solidFill>
              </a:rPr>
              <a:t>polly</a:t>
            </a:r>
            <a:r>
              <a:rPr lang="en-US" sz="3200" dirty="0" smtClean="0">
                <a:solidFill>
                  <a:srgbClr val="0000FF"/>
                </a:solidFill>
              </a:rPr>
              <a:t> = new Parrot();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2.  Bird b  =  </a:t>
            </a:r>
            <a:r>
              <a:rPr lang="en-US" sz="3200" dirty="0" err="1" smtClean="0">
                <a:solidFill>
                  <a:srgbClr val="0000FF"/>
                </a:solidFill>
              </a:rPr>
              <a:t>polly</a:t>
            </a:r>
            <a:r>
              <a:rPr lang="en-US" sz="3200" dirty="0" smtClean="0">
                <a:solidFill>
                  <a:srgbClr val="0000FF"/>
                </a:solidFill>
              </a:rPr>
              <a:t>;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2607236" y="2652057"/>
            <a:ext cx="732117" cy="1553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050555" y="2870200"/>
            <a:ext cx="732117" cy="11175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0775" y="4064001"/>
            <a:ext cx="2169462" cy="16312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When I look at</a:t>
            </a:r>
          </a:p>
          <a:p>
            <a:pPr algn="r"/>
            <a:r>
              <a:rPr lang="en-US" sz="2000" dirty="0" smtClean="0"/>
              <a:t>this part of the assignment, I expect the RHS to be a bird…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20568" y="4064001"/>
            <a:ext cx="216946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Instead of a bird on the RHS, there’s a parrot. Java accepts this.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2868" y="5875240"/>
            <a:ext cx="5582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Where superclass Bird is expected in line 2, </a:t>
            </a:r>
          </a:p>
          <a:p>
            <a:pPr algn="ctr"/>
            <a:r>
              <a:rPr lang="en-US" sz="2400" i="1" dirty="0" smtClean="0"/>
              <a:t>subclass Parrot is accepted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271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0234" y="2271058"/>
            <a:ext cx="6663765" cy="415498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WhiteDwarf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double      mass;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setMass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(double mass)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getMass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pic>
        <p:nvPicPr>
          <p:cNvPr id="6" name="Picture 5" descr="White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07" y="224120"/>
            <a:ext cx="1944618" cy="1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/>
              <a:t>a superclass is </a:t>
            </a:r>
            <a:r>
              <a:rPr lang="en-US" u="sng" dirty="0"/>
              <a:t>expected</a:t>
            </a:r>
            <a:r>
              <a:rPr lang="en-US" dirty="0"/>
              <a:t>, a subclass is </a:t>
            </a:r>
            <a:r>
              <a:rPr lang="en-US" u="sng" dirty="0"/>
              <a:t>accepted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906" y="1559375"/>
            <a:ext cx="8582212" cy="26776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Galaxy {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&lt;Star&gt; stars;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Galaxy() { stars = 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&lt;Star&gt;();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addStar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(Star s) {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 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588" y="4497293"/>
            <a:ext cx="68337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Galaxy </a:t>
            </a:r>
            <a:r>
              <a:rPr lang="en-US" sz="2400" dirty="0" err="1" smtClean="0">
                <a:latin typeface="Courier"/>
                <a:cs typeface="Courier"/>
              </a:rPr>
              <a:t>milkyWay</a:t>
            </a:r>
            <a:r>
              <a:rPr lang="en-US" sz="2400" dirty="0" smtClean="0">
                <a:latin typeface="Courier"/>
                <a:cs typeface="Courier"/>
              </a:rPr>
              <a:t> = new Galaxy();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BlackHole</a:t>
            </a:r>
            <a:r>
              <a:rPr lang="en-US" sz="2400" dirty="0" smtClean="0">
                <a:latin typeface="Courier"/>
                <a:cs typeface="Courier"/>
              </a:rPr>
              <a:t> hawking = new </a:t>
            </a:r>
            <a:r>
              <a:rPr lang="en-US" sz="2400" dirty="0" err="1" smtClean="0">
                <a:latin typeface="Courier"/>
                <a:cs typeface="Courier"/>
              </a:rPr>
              <a:t>BlackHole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milkyWay.addStar</a:t>
            </a:r>
            <a:r>
              <a:rPr lang="en-US" sz="2400" dirty="0" smtClean="0">
                <a:latin typeface="Courier"/>
                <a:cs typeface="Courier"/>
              </a:rPr>
              <a:t>(hawking);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906" y="6119167"/>
            <a:ext cx="793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milkyWay.addStar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/>
              <a:t> </a:t>
            </a:r>
            <a:r>
              <a:rPr lang="en-US" sz="2400" dirty="0" smtClean="0"/>
              <a:t>expects a Star, accepts a </a:t>
            </a:r>
            <a:r>
              <a:rPr lang="en-US" sz="2400" dirty="0" err="1" smtClean="0"/>
              <a:t>BlackHole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2737224" y="3346064"/>
            <a:ext cx="1879599" cy="6529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36788" y="4123765"/>
            <a:ext cx="1328272" cy="20768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7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27"/>
            <a:ext cx="8229600" cy="771244"/>
          </a:xfrm>
        </p:spPr>
        <p:txBody>
          <a:bodyPr/>
          <a:lstStyle/>
          <a:p>
            <a:r>
              <a:rPr lang="en-US" dirty="0" smtClean="0"/>
              <a:t>What about the other direction?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941" y="1731109"/>
            <a:ext cx="6275293" cy="25545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Star s;</a:t>
            </a:r>
          </a:p>
          <a:p>
            <a:r>
              <a:rPr lang="en-US" sz="3200" dirty="0" err="1" smtClean="0">
                <a:solidFill>
                  <a:srgbClr val="0000FF"/>
                </a:solidFill>
              </a:rPr>
              <a:t>RedGiant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rg</a:t>
            </a:r>
            <a:r>
              <a:rPr lang="en-US" sz="32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   . . .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s = </a:t>
            </a:r>
            <a:r>
              <a:rPr lang="en-US" sz="3200" dirty="0" err="1" smtClean="0">
                <a:solidFill>
                  <a:srgbClr val="0000FF"/>
                </a:solidFill>
              </a:rPr>
              <a:t>rg</a:t>
            </a:r>
            <a:r>
              <a:rPr lang="en-US" sz="3200" dirty="0" smtClean="0">
                <a:solidFill>
                  <a:srgbClr val="0000FF"/>
                </a:solidFill>
              </a:rPr>
              <a:t>;        // ok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r</a:t>
            </a:r>
            <a:r>
              <a:rPr lang="en-US" sz="3200" dirty="0" err="1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rgbClr val="0000FF"/>
                </a:solidFill>
              </a:rPr>
              <a:t> = s;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7529" y="3872451"/>
            <a:ext cx="2799927" cy="120032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Type mismatch: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cannot convert from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 Star to </a:t>
            </a:r>
            <a:r>
              <a:rPr lang="en-US" sz="2400" i="1" dirty="0" err="1" smtClean="0">
                <a:solidFill>
                  <a:srgbClr val="FF0000"/>
                </a:solidFill>
              </a:rPr>
              <a:t>RedGiant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4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167"/>
            <a:ext cx="8229600" cy="621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fix: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2201"/>
            <a:ext cx="8522447" cy="3180976"/>
          </a:xfrm>
        </p:spPr>
        <p:txBody>
          <a:bodyPr>
            <a:noAutofit/>
          </a:bodyPr>
          <a:lstStyle/>
          <a:p>
            <a:r>
              <a:rPr lang="en-US" sz="2800" smtClean="0"/>
              <a:t>Rare</a:t>
            </a:r>
            <a:endParaRPr lang="en-US" sz="2800" dirty="0" smtClean="0"/>
          </a:p>
          <a:p>
            <a:r>
              <a:rPr lang="en-US" sz="2800" dirty="0" smtClean="0"/>
              <a:t>We’ll cover casting in depth later</a:t>
            </a:r>
          </a:p>
          <a:p>
            <a:pPr lvl="1"/>
            <a:r>
              <a:rPr lang="en-US" sz="2400" dirty="0" smtClean="0"/>
              <a:t>You’ll need it eventually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RedGiant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800" dirty="0" smtClean="0"/>
              <a:t>means “I know what I’m doing. Trust me.”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64235" y="2995904"/>
            <a:ext cx="6275293" cy="25545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Star s;</a:t>
            </a:r>
          </a:p>
          <a:p>
            <a:r>
              <a:rPr lang="en-US" sz="3200" dirty="0" err="1" smtClean="0">
                <a:solidFill>
                  <a:srgbClr val="0000FF"/>
                </a:solidFill>
              </a:rPr>
              <a:t>RedGiant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rg</a:t>
            </a:r>
            <a:r>
              <a:rPr lang="en-US" sz="32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   . . .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s = </a:t>
            </a:r>
            <a:r>
              <a:rPr lang="en-US" sz="3200" dirty="0" err="1" smtClean="0">
                <a:solidFill>
                  <a:srgbClr val="0000FF"/>
                </a:solidFill>
              </a:rPr>
              <a:t>rg</a:t>
            </a:r>
            <a:r>
              <a:rPr lang="en-US" sz="3200" dirty="0" smtClean="0">
                <a:solidFill>
                  <a:srgbClr val="0000FF"/>
                </a:solidFill>
              </a:rPr>
              <a:t>;        // ok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r</a:t>
            </a:r>
            <a:r>
              <a:rPr lang="en-US" sz="3200" dirty="0" err="1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rgbClr val="0000FF"/>
                </a:solidFill>
              </a:rPr>
              <a:t> = (</a:t>
            </a:r>
            <a:r>
              <a:rPr lang="en-US" sz="3200" dirty="0" err="1" smtClean="0">
                <a:solidFill>
                  <a:srgbClr val="0000FF"/>
                </a:solidFill>
              </a:rPr>
              <a:t>RedGiant</a:t>
            </a:r>
            <a:r>
              <a:rPr lang="en-US" sz="3200" dirty="0" smtClean="0">
                <a:solidFill>
                  <a:srgbClr val="0000FF"/>
                </a:solidFill>
              </a:rPr>
              <a:t>)s;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8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uses 2 kinds of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References go on “the stack”</a:t>
            </a:r>
          </a:p>
          <a:p>
            <a:r>
              <a:rPr lang="en-US" dirty="0" smtClean="0"/>
              <a:t>Objects go on “the heap”</a:t>
            </a:r>
          </a:p>
          <a:p>
            <a:r>
              <a:rPr lang="en-US" dirty="0" smtClean="0"/>
              <a:t>After creation, the class of an object </a:t>
            </a:r>
            <a:r>
              <a:rPr lang="en-US" u="sng" dirty="0" smtClean="0"/>
              <a:t>never changes</a:t>
            </a:r>
          </a:p>
          <a:p>
            <a:r>
              <a:rPr lang="en-US" dirty="0" smtClean="0"/>
              <a:t>An object may be referred to by references of various types</a:t>
            </a:r>
          </a:p>
          <a:p>
            <a:pPr lvl="1"/>
            <a:r>
              <a:rPr lang="en-US" dirty="0" smtClean="0"/>
              <a:t>Actual class of the object</a:t>
            </a:r>
          </a:p>
          <a:p>
            <a:pPr lvl="1"/>
            <a:r>
              <a:rPr lang="en-US" dirty="0" smtClean="0"/>
              <a:t>Any super</a:t>
            </a:r>
            <a:r>
              <a:rPr lang="en-US" dirty="0"/>
              <a:t>class of the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Certain interfaces (later for that!)</a:t>
            </a:r>
          </a:p>
        </p:txBody>
      </p:sp>
    </p:spTree>
    <p:extLst>
      <p:ext uri="{BB962C8B-B14F-4D97-AF65-F5344CB8AC3E}">
        <p14:creationId xmlns:p14="http://schemas.microsoft.com/office/powerpoint/2010/main" val="429398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517" y="1673428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962400" y="1807882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85800" y="2359228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828800" y="224117"/>
            <a:ext cx="5611906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Parrot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= new Parrot();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Bird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birdy =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1" name="Lightning Bolt 10"/>
          <p:cNvSpPr/>
          <p:nvPr/>
        </p:nvSpPr>
        <p:spPr bwMode="auto">
          <a:xfrm rot="18852324">
            <a:off x="1157211" y="200708"/>
            <a:ext cx="750513" cy="451126"/>
          </a:xfrm>
          <a:prstGeom prst="lightningBolt">
            <a:avLst/>
          </a:prstGeom>
          <a:solidFill>
            <a:srgbClr val="58FF5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517" y="1673428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962400" y="1807882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85800" y="2359228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828800" y="224117"/>
            <a:ext cx="5611906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Parrot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= new Parrot();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Bird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birdy =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10" name="Picture 9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12" y="2943412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ightning Bolt 6"/>
          <p:cNvSpPr/>
          <p:nvPr/>
        </p:nvSpPr>
        <p:spPr bwMode="auto">
          <a:xfrm rot="18852324">
            <a:off x="1157211" y="350118"/>
            <a:ext cx="750513" cy="451126"/>
          </a:xfrm>
          <a:prstGeom prst="lightningBolt">
            <a:avLst/>
          </a:prstGeom>
          <a:solidFill>
            <a:srgbClr val="58FF5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50312" y="153141"/>
            <a:ext cx="2870864" cy="6529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23518" y="256451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104c8e3f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517" y="1673428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962400" y="1807882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85800" y="2359228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828800" y="224117"/>
            <a:ext cx="5611906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Parrot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= new Parrot();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Bird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birdy =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10" name="Picture 9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12" y="2943412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ightning Bolt 6"/>
          <p:cNvSpPr/>
          <p:nvPr/>
        </p:nvSpPr>
        <p:spPr bwMode="auto">
          <a:xfrm rot="18852324">
            <a:off x="1157211" y="350118"/>
            <a:ext cx="750513" cy="451126"/>
          </a:xfrm>
          <a:prstGeom prst="lightningBolt">
            <a:avLst/>
          </a:prstGeom>
          <a:solidFill>
            <a:srgbClr val="58FF5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153141"/>
            <a:ext cx="2877671" cy="6529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23518" y="256451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104c8e3f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921" y="2823604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Parrot </a:t>
            </a:r>
            <a:r>
              <a:rPr lang="en-US" sz="2800" dirty="0" err="1" smtClean="0">
                <a:solidFill>
                  <a:srgbClr val="0000FF"/>
                </a:solidFill>
              </a:rPr>
              <a:t>polly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104c8e3f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26235" y="3560478"/>
            <a:ext cx="21792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7999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517" y="1673428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962400" y="1807882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85800" y="2359228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828800" y="224117"/>
            <a:ext cx="5611906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Parrot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= new Parrot();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Bird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birdy = </a:t>
            </a:r>
            <a:r>
              <a:rPr lang="en-US" sz="2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polly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10" name="Picture 9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12" y="2943412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ightning Bolt 6"/>
          <p:cNvSpPr/>
          <p:nvPr/>
        </p:nvSpPr>
        <p:spPr bwMode="auto">
          <a:xfrm rot="18852324">
            <a:off x="1157211" y="723643"/>
            <a:ext cx="750513" cy="451126"/>
          </a:xfrm>
          <a:prstGeom prst="lightningBolt">
            <a:avLst/>
          </a:prstGeom>
          <a:solidFill>
            <a:srgbClr val="58FF5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23518" y="256451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104c8e3f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921" y="2823604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Parrot </a:t>
            </a:r>
            <a:r>
              <a:rPr lang="en-US" sz="2800" dirty="0" err="1" smtClean="0">
                <a:solidFill>
                  <a:srgbClr val="0000FF"/>
                </a:solidFill>
              </a:rPr>
              <a:t>polly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104c8e3f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26235" y="3560478"/>
            <a:ext cx="21792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08321" y="4470121"/>
            <a:ext cx="1608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Bird birdy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104c8e3f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416454" y="4303059"/>
            <a:ext cx="1989035" cy="8889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321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a ghost story</a:t>
            </a:r>
            <a:endParaRPr lang="en-US" dirty="0"/>
          </a:p>
        </p:txBody>
      </p:sp>
      <p:pic>
        <p:nvPicPr>
          <p:cNvPr id="5" name="Picture 4" descr="Ghos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65" y="1646518"/>
            <a:ext cx="4445000" cy="4508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86488" y="611019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Edward </a:t>
            </a:r>
            <a:r>
              <a:rPr lang="en-US" dirty="0" err="1" smtClean="0"/>
              <a:t>Gorey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5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11:45 PM ghost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10:00 – create class </a:t>
            </a:r>
            <a:r>
              <a:rPr lang="en-US" dirty="0" smtClean="0">
                <a:solidFill>
                  <a:srgbClr val="2BD64A"/>
                </a:solidFill>
              </a:rPr>
              <a:t>Star</a:t>
            </a:r>
          </a:p>
          <a:p>
            <a:r>
              <a:rPr lang="en-US" dirty="0" smtClean="0"/>
              <a:t>10:30 – create subclass </a:t>
            </a:r>
            <a:r>
              <a:rPr lang="en-US" dirty="0" err="1" smtClean="0">
                <a:solidFill>
                  <a:srgbClr val="FF0000"/>
                </a:solidFill>
              </a:rPr>
              <a:t>RedGiant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 smtClean="0">
                <a:solidFill>
                  <a:srgbClr val="2BD64A"/>
                </a:solidFill>
              </a:rPr>
              <a:t>Star</a:t>
            </a:r>
          </a:p>
          <a:p>
            <a:r>
              <a:rPr lang="en-US" dirty="0" smtClean="0"/>
              <a:t>11:00– read about constructors</a:t>
            </a:r>
          </a:p>
          <a:p>
            <a:r>
              <a:rPr lang="en-US" dirty="0" smtClean="0"/>
              <a:t>11:15– decide you want to add a </a:t>
            </a:r>
            <a:r>
              <a:rPr lang="en-US" dirty="0" err="1" smtClean="0"/>
              <a:t>ctor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>
                <a:solidFill>
                  <a:srgbClr val="2BD64A"/>
                </a:solidFill>
              </a:rPr>
              <a:t>Star</a:t>
            </a:r>
            <a:endParaRPr lang="en-US" dirty="0" smtClean="0"/>
          </a:p>
          <a:p>
            <a:r>
              <a:rPr lang="en-US" dirty="0" smtClean="0"/>
              <a:t>11:30 – </a:t>
            </a:r>
            <a:r>
              <a:rPr lang="en-US" dirty="0" err="1">
                <a:solidFill>
                  <a:srgbClr val="FF0000"/>
                </a:solidFill>
              </a:rPr>
              <a:t>RedGiant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breaks, </a:t>
            </a:r>
            <a:r>
              <a:rPr lang="en-US" i="1" dirty="0" smtClean="0"/>
              <a:t>and you </a:t>
            </a:r>
            <a:r>
              <a:rPr lang="en-US" i="1" dirty="0" err="1" smtClean="0"/>
              <a:t>didn</a:t>
            </a:r>
            <a:r>
              <a:rPr lang="fr-FR" i="1" dirty="0" smtClean="0"/>
              <a:t>’</a:t>
            </a:r>
            <a:r>
              <a:rPr lang="en-US" i="1" dirty="0" smtClean="0"/>
              <a:t>t even touch it!</a:t>
            </a:r>
            <a:endParaRPr lang="en-US" dirty="0" smtClean="0"/>
          </a:p>
          <a:p>
            <a:r>
              <a:rPr lang="en-US" dirty="0" smtClean="0"/>
              <a:t>11:45 – Decide your JVM is haunted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9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0234" y="2271058"/>
            <a:ext cx="6663765" cy="415498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lass </a:t>
            </a:r>
            <a:r>
              <a:rPr lang="en-US" sz="2400" dirty="0" err="1" smtClean="0">
                <a:latin typeface="Courier"/>
                <a:cs typeface="Courier"/>
              </a:rPr>
              <a:t>BlackHole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double      mass;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void </a:t>
            </a:r>
            <a:r>
              <a:rPr lang="en-US" sz="2400" dirty="0" err="1" smtClean="0">
                <a:latin typeface="Courier"/>
                <a:cs typeface="Courier"/>
              </a:rPr>
              <a:t>setMass</a:t>
            </a:r>
            <a:r>
              <a:rPr lang="en-US" sz="2400" dirty="0" smtClean="0">
                <a:latin typeface="Courier"/>
                <a:cs typeface="Courier"/>
              </a:rPr>
              <a:t>(double mass) {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this.mass</a:t>
            </a:r>
            <a:r>
              <a:rPr lang="en-US" sz="2400" dirty="0" smtClean="0">
                <a:latin typeface="Courier"/>
                <a:cs typeface="Courier"/>
              </a:rPr>
              <a:t> = mass;</a:t>
            </a:r>
          </a:p>
          <a:p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latin typeface="Courier"/>
                <a:cs typeface="Courier"/>
              </a:rPr>
              <a:t>getMass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latin typeface="Courier"/>
                <a:cs typeface="Courier"/>
              </a:rPr>
              <a:t>this.mass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4" name="Picture 3" descr="black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47" y="194235"/>
            <a:ext cx="2685676" cy="1787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2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happened: 10:00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3082" y="1709268"/>
            <a:ext cx="5056098" cy="470898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double      mass;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void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setMass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(double mass) {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double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getMass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return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}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9504" y="5041150"/>
            <a:ext cx="4507572" cy="1060824"/>
            <a:chOff x="1649505" y="5041150"/>
            <a:chExt cx="2936936" cy="1060824"/>
          </a:xfrm>
        </p:grpSpPr>
        <p:sp>
          <p:nvSpPr>
            <p:cNvPr id="4" name="Cloud 3"/>
            <p:cNvSpPr/>
            <p:nvPr/>
          </p:nvSpPr>
          <p:spPr>
            <a:xfrm>
              <a:off x="1649505" y="5041150"/>
              <a:ext cx="2877671" cy="1060824"/>
            </a:xfrm>
            <a:prstGeom prst="cloud">
              <a:avLst/>
            </a:prstGeom>
            <a:noFill/>
            <a:ln w="28575" cmpd="sng">
              <a:solidFill>
                <a:srgbClr val="2BD64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9325" y="5351040"/>
              <a:ext cx="2527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ourier"/>
                  <a:cs typeface="Courier"/>
                </a:rPr>
                <a:t> Star() { </a:t>
              </a:r>
              <a:r>
                <a:rPr lang="en-US" sz="2400" dirty="0" smtClean="0">
                  <a:solidFill>
                    <a:srgbClr val="008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58067" y="4826000"/>
            <a:ext cx="1380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Invisible</a:t>
            </a:r>
          </a:p>
          <a:p>
            <a:r>
              <a:rPr lang="en-US" sz="2800" dirty="0" smtClean="0"/>
              <a:t>Minimal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args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5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happened: 10:30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14" y="1828796"/>
            <a:ext cx="5310079" cy="19389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9637" y="2247149"/>
            <a:ext cx="4909675" cy="1060824"/>
            <a:chOff x="1649505" y="5041150"/>
            <a:chExt cx="2877671" cy="1060824"/>
          </a:xfrm>
        </p:grpSpPr>
        <p:sp>
          <p:nvSpPr>
            <p:cNvPr id="4" name="Cloud 3"/>
            <p:cNvSpPr/>
            <p:nvPr/>
          </p:nvSpPr>
          <p:spPr>
            <a:xfrm>
              <a:off x="1649505" y="5041150"/>
              <a:ext cx="2877671" cy="1060824"/>
            </a:xfrm>
            <a:prstGeom prst="cloud">
              <a:avLst/>
            </a:prstGeom>
            <a:noFill/>
            <a:ln w="28575" cmpd="sng">
              <a:solidFill>
                <a:srgbClr val="2BD64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9325" y="5351040"/>
              <a:ext cx="24285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ourier"/>
                  <a:cs typeface="Courier"/>
                </a:rPr>
                <a:t> Star() { </a:t>
              </a:r>
              <a:r>
                <a:rPr lang="en-US" sz="2400" dirty="0" smtClean="0">
                  <a:solidFill>
                    <a:srgbClr val="008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215" y="4630427"/>
            <a:ext cx="6281256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extends Star {</a:t>
            </a: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2035" y="5163666"/>
            <a:ext cx="5653729" cy="1060824"/>
            <a:chOff x="1649504" y="5041150"/>
            <a:chExt cx="3378272" cy="1060824"/>
          </a:xfrm>
        </p:grpSpPr>
        <p:sp>
          <p:nvSpPr>
            <p:cNvPr id="10" name="Cloud 9"/>
            <p:cNvSpPr/>
            <p:nvPr/>
          </p:nvSpPr>
          <p:spPr>
            <a:xfrm>
              <a:off x="1649504" y="5041150"/>
              <a:ext cx="3378272" cy="1060824"/>
            </a:xfrm>
            <a:prstGeom prst="cloud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9325" y="5351040"/>
              <a:ext cx="27590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RedGiant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) { 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58067" y="4826000"/>
            <a:ext cx="1380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Invisible</a:t>
            </a:r>
          </a:p>
          <a:p>
            <a:r>
              <a:rPr lang="en-US" sz="2800" dirty="0" smtClean="0"/>
              <a:t>Minimal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args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5265" y="2079812"/>
            <a:ext cx="1380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Invisible</a:t>
            </a:r>
          </a:p>
          <a:p>
            <a:r>
              <a:rPr lang="en-US" sz="2800" dirty="0" smtClean="0"/>
              <a:t>Minimal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args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55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happened: 11:15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14" y="1278052"/>
            <a:ext cx="5310079" cy="286232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Star(double mass)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9637" y="2557039"/>
            <a:ext cx="4909675" cy="1060824"/>
            <a:chOff x="1649505" y="5041150"/>
            <a:chExt cx="2877671" cy="1060824"/>
          </a:xfrm>
        </p:grpSpPr>
        <p:sp>
          <p:nvSpPr>
            <p:cNvPr id="4" name="Cloud 3"/>
            <p:cNvSpPr/>
            <p:nvPr/>
          </p:nvSpPr>
          <p:spPr>
            <a:xfrm>
              <a:off x="1649505" y="5041150"/>
              <a:ext cx="2877671" cy="1060824"/>
            </a:xfrm>
            <a:prstGeom prst="cloud">
              <a:avLst/>
            </a:prstGeom>
            <a:noFill/>
            <a:ln w="28575" cmpd="sng">
              <a:solidFill>
                <a:srgbClr val="2BD64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9325" y="5351040"/>
              <a:ext cx="24285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ourier"/>
                  <a:cs typeface="Courier"/>
                </a:rPr>
                <a:t> Star() { </a:t>
              </a:r>
              <a:r>
                <a:rPr lang="en-US" sz="2400" dirty="0" smtClean="0">
                  <a:solidFill>
                    <a:srgbClr val="008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215" y="4630427"/>
            <a:ext cx="6281256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extends Star {</a:t>
            </a: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2035" y="5163666"/>
            <a:ext cx="5653729" cy="1060824"/>
            <a:chOff x="1649504" y="5041150"/>
            <a:chExt cx="3378272" cy="1060824"/>
          </a:xfrm>
        </p:grpSpPr>
        <p:sp>
          <p:nvSpPr>
            <p:cNvPr id="10" name="Cloud 9"/>
            <p:cNvSpPr/>
            <p:nvPr/>
          </p:nvSpPr>
          <p:spPr>
            <a:xfrm>
              <a:off x="1649504" y="5041150"/>
              <a:ext cx="3378272" cy="1060824"/>
            </a:xfrm>
            <a:prstGeom prst="cloud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9325" y="5351040"/>
              <a:ext cx="27590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RedGiant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) { 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05265" y="1417638"/>
            <a:ext cx="307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added       explicit </a:t>
            </a:r>
            <a:r>
              <a:rPr lang="en-US" sz="2400" dirty="0" err="1" smtClean="0"/>
              <a:t>ctor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demonstrated onion knowledge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 more invisible Star </a:t>
            </a:r>
            <a:r>
              <a:rPr lang="en-US" sz="2400" dirty="0" err="1" smtClean="0"/>
              <a:t>ctor</a:t>
            </a:r>
            <a:r>
              <a:rPr lang="en-US" sz="2400" dirty="0" smtClean="0"/>
              <a:t> for you!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2035" y="2726466"/>
            <a:ext cx="4690190" cy="999496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2035" y="2726466"/>
            <a:ext cx="4690190" cy="999496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9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happened: 11:30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14" y="1278052"/>
            <a:ext cx="5310079" cy="286232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Star(double mass)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9637" y="2557039"/>
            <a:ext cx="4909675" cy="1060824"/>
            <a:chOff x="1649505" y="5041150"/>
            <a:chExt cx="2877671" cy="1060824"/>
          </a:xfrm>
        </p:grpSpPr>
        <p:sp>
          <p:nvSpPr>
            <p:cNvPr id="4" name="Cloud 3"/>
            <p:cNvSpPr/>
            <p:nvPr/>
          </p:nvSpPr>
          <p:spPr>
            <a:xfrm>
              <a:off x="1649505" y="5041150"/>
              <a:ext cx="2877671" cy="1060824"/>
            </a:xfrm>
            <a:prstGeom prst="cloud">
              <a:avLst/>
            </a:prstGeom>
            <a:noFill/>
            <a:ln w="28575" cmpd="sng">
              <a:solidFill>
                <a:srgbClr val="2BD64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9325" y="5351040"/>
              <a:ext cx="24285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ourier"/>
                  <a:cs typeface="Courier"/>
                </a:rPr>
                <a:t> Star() { </a:t>
              </a:r>
              <a:r>
                <a:rPr lang="en-US" sz="2400" dirty="0" smtClean="0">
                  <a:solidFill>
                    <a:srgbClr val="008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215" y="4630427"/>
            <a:ext cx="6281256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extends Star {</a:t>
            </a: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2035" y="5163666"/>
            <a:ext cx="5653729" cy="1060824"/>
            <a:chOff x="1649504" y="5041150"/>
            <a:chExt cx="3378272" cy="1060824"/>
          </a:xfrm>
        </p:grpSpPr>
        <p:sp>
          <p:nvSpPr>
            <p:cNvPr id="10" name="Cloud 9"/>
            <p:cNvSpPr/>
            <p:nvPr/>
          </p:nvSpPr>
          <p:spPr>
            <a:xfrm>
              <a:off x="1649504" y="5041150"/>
              <a:ext cx="3378272" cy="1060824"/>
            </a:xfrm>
            <a:prstGeom prst="cloud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9325" y="5351040"/>
              <a:ext cx="27590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RedGiant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Courier"/>
                  <a:cs typeface="Courier"/>
                </a:rPr>
                <a:t>) { 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super(); }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87882" y="5172686"/>
            <a:ext cx="195729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to a </a:t>
            </a:r>
            <a:r>
              <a:rPr lang="en-US" sz="2400" dirty="0" err="1" smtClean="0"/>
              <a:t>ctor</a:t>
            </a:r>
            <a:r>
              <a:rPr lang="en-US" sz="2400" dirty="0" smtClean="0"/>
              <a:t> that no longer exists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2035" y="2726466"/>
            <a:ext cx="4690190" cy="999496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2035" y="2726466"/>
            <a:ext cx="4690190" cy="999496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24536" y="5413792"/>
            <a:ext cx="1879599" cy="652921"/>
          </a:xfrm>
          <a:prstGeom prst="ellipse">
            <a:avLst/>
          </a:prstGeom>
          <a:noFill/>
          <a:ln w="5715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351"/>
            <a:ext cx="8229600" cy="91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fix: </a:t>
            </a:r>
            <a:r>
              <a:rPr lang="en-US" dirty="0" err="1" smtClean="0">
                <a:solidFill>
                  <a:srgbClr val="FF0000"/>
                </a:solidFill>
              </a:rPr>
              <a:t>RedGiant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ctor</a:t>
            </a:r>
            <a:r>
              <a:rPr lang="en-US" dirty="0" smtClean="0"/>
              <a:t> calls a </a:t>
            </a:r>
            <a:r>
              <a:rPr lang="en-US" dirty="0" smtClean="0">
                <a:solidFill>
                  <a:srgbClr val="2BD64A"/>
                </a:solidFill>
              </a:rPr>
              <a:t>Star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/>
              <a:t>ctor</a:t>
            </a:r>
            <a:r>
              <a:rPr lang="en-US" dirty="0" smtClean="0"/>
              <a:t> that still exists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7686" y="1965343"/>
            <a:ext cx="3890668" cy="2246769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double mass;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Star(double mass)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8941" y="5097911"/>
            <a:ext cx="6281256" cy="13234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super(5.5) // units = solar masses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049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hostbuster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8" y="253999"/>
            <a:ext cx="7423897" cy="63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strongly suggest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4353" y="1600200"/>
            <a:ext cx="8522447" cy="4525963"/>
          </a:xfrm>
        </p:spPr>
        <p:txBody>
          <a:bodyPr/>
          <a:lstStyle/>
          <a:p>
            <a:r>
              <a:rPr lang="en-US" dirty="0" smtClean="0"/>
              <a:t>Become confident in your understanding of the 2 invisible </a:t>
            </a:r>
            <a:r>
              <a:rPr lang="en-US" dirty="0" err="1" smtClean="0"/>
              <a:t>ctor</a:t>
            </a:r>
            <a:r>
              <a:rPr lang="en-US" dirty="0" smtClean="0"/>
              <a:t>-related things that Java adds:</a:t>
            </a:r>
          </a:p>
          <a:p>
            <a:pPr lvl="1"/>
            <a:r>
              <a:rPr lang="en-US" dirty="0" smtClean="0"/>
              <a:t>IN CLASSES: Invisible minimal no-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r>
              <a:rPr lang="en-US" dirty="0" smtClean="0"/>
              <a:t> (in classes that have no </a:t>
            </a:r>
            <a:r>
              <a:rPr lang="en-US" dirty="0" err="1" smtClean="0"/>
              <a:t>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CTORS: Invisible 1</a:t>
            </a:r>
            <a:r>
              <a:rPr lang="en-US" baseline="30000" dirty="0" smtClean="0"/>
              <a:t>st</a:t>
            </a:r>
            <a:r>
              <a:rPr lang="en-US" dirty="0" smtClean="0"/>
              <a:t>-line call to superclass no-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r>
              <a:rPr lang="en-US" dirty="0" smtClean="0"/>
              <a:t> (in </a:t>
            </a:r>
            <a:r>
              <a:rPr lang="en-US" dirty="0" err="1" smtClean="0"/>
              <a:t>ctors</a:t>
            </a:r>
            <a:r>
              <a:rPr lang="en-US" smtClean="0"/>
              <a:t> that </a:t>
            </a: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start with “super …”)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natural to think of categories as belonging to broader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3" y="2093259"/>
            <a:ext cx="8919882" cy="4525963"/>
          </a:xfrm>
        </p:spPr>
        <p:txBody>
          <a:bodyPr/>
          <a:lstStyle/>
          <a:p>
            <a:r>
              <a:rPr lang="en-US" dirty="0" smtClean="0"/>
              <a:t>Red giant, white dwarf, and black hole are kinds of star.</a:t>
            </a:r>
          </a:p>
          <a:p>
            <a:r>
              <a:rPr lang="en-US" dirty="0" smtClean="0"/>
              <a:t>House, apartment, and dorm are kinds of home.</a:t>
            </a:r>
          </a:p>
          <a:p>
            <a:r>
              <a:rPr lang="en-US" dirty="0" smtClean="0"/>
              <a:t>Printed and online are kinds of newspaper.</a:t>
            </a:r>
          </a:p>
          <a:p>
            <a:r>
              <a:rPr lang="en-US" dirty="0" smtClean="0"/>
              <a:t>Gorilla, elephant, and whale are kinds of mammal.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natural to think of </a:t>
            </a:r>
            <a:r>
              <a:rPr lang="en-US" dirty="0" smtClean="0">
                <a:solidFill>
                  <a:srgbClr val="FF0000"/>
                </a:solidFill>
              </a:rPr>
              <a:t>categories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as belonging to </a:t>
            </a:r>
            <a:r>
              <a:rPr lang="en-US" dirty="0" smtClean="0">
                <a:solidFill>
                  <a:srgbClr val="008000"/>
                </a:solidFill>
              </a:rPr>
              <a:t>broader categories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3" y="2093260"/>
            <a:ext cx="8919882" cy="30763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 giant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white dwarf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black hole </a:t>
            </a:r>
            <a:r>
              <a:rPr lang="en-US" dirty="0" smtClean="0"/>
              <a:t>are kinds of </a:t>
            </a:r>
            <a:r>
              <a:rPr lang="en-US" dirty="0" smtClean="0">
                <a:solidFill>
                  <a:srgbClr val="008000"/>
                </a:solidFill>
              </a:rPr>
              <a:t>star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apartment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dorm </a:t>
            </a:r>
            <a:r>
              <a:rPr lang="en-US" dirty="0" smtClean="0"/>
              <a:t>are kinds of </a:t>
            </a:r>
            <a:r>
              <a:rPr lang="en-US" dirty="0" smtClean="0">
                <a:solidFill>
                  <a:srgbClr val="008000"/>
                </a:solidFill>
              </a:rPr>
              <a:t>home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online </a:t>
            </a:r>
            <a:r>
              <a:rPr lang="en-US" dirty="0" smtClean="0"/>
              <a:t>are kinds of </a:t>
            </a:r>
            <a:r>
              <a:rPr lang="en-US" dirty="0" smtClean="0">
                <a:solidFill>
                  <a:srgbClr val="008000"/>
                </a:solidFill>
              </a:rPr>
              <a:t>newspaper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Gorilla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elephant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whale </a:t>
            </a:r>
            <a:r>
              <a:rPr lang="en-US" dirty="0" smtClean="0"/>
              <a:t>are kinds of </a:t>
            </a:r>
            <a:r>
              <a:rPr lang="en-US" dirty="0" smtClean="0">
                <a:solidFill>
                  <a:srgbClr val="008000"/>
                </a:solidFill>
              </a:rPr>
              <a:t>mammal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4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6815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&amp; subclasses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3667" y="977150"/>
            <a:ext cx="6415744" cy="4154983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lass Star {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double      mass;</a:t>
            </a:r>
          </a:p>
          <a:p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void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setMass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(double mass)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= mass;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</a:p>
          <a:p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getMass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this.mass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3667" y="5526899"/>
            <a:ext cx="6415744" cy="83099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lass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RedGiant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extends Star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92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531" y="2949382"/>
            <a:ext cx="7993529" cy="12003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RedGiant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aldebaran</a:t>
            </a:r>
            <a:r>
              <a:rPr lang="en-US" sz="2400" dirty="0" smtClean="0">
                <a:latin typeface="Courier"/>
                <a:cs typeface="Courier"/>
              </a:rPr>
              <a:t> = new </a:t>
            </a:r>
            <a:r>
              <a:rPr lang="en-US" sz="2400" dirty="0" err="1" smtClean="0">
                <a:latin typeface="Courier"/>
                <a:cs typeface="Courier"/>
              </a:rPr>
              <a:t>RedGiant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r>
              <a:rPr lang="en-US" sz="2400" dirty="0" err="1">
                <a:latin typeface="Courier"/>
                <a:cs typeface="Courier"/>
              </a:rPr>
              <a:t>a</a:t>
            </a:r>
            <a:r>
              <a:rPr lang="en-US" sz="2400" dirty="0" err="1" smtClean="0">
                <a:latin typeface="Courier"/>
                <a:cs typeface="Courier"/>
              </a:rPr>
              <a:t>ldebaran.setMass</a:t>
            </a:r>
            <a:r>
              <a:rPr lang="en-US" sz="2400" dirty="0" smtClean="0">
                <a:latin typeface="Courier"/>
                <a:cs typeface="Courier"/>
              </a:rPr>
              <a:t>(1.5e30);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aldebaran.getMass</a:t>
            </a:r>
            <a:r>
              <a:rPr lang="en-US" sz="2400" dirty="0" smtClean="0">
                <a:latin typeface="Courier"/>
                <a:cs typeface="Courier"/>
              </a:rPr>
              <a:t>());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553" y="1598699"/>
            <a:ext cx="5534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“Inherited” from Star superclass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4028" y="5426628"/>
            <a:ext cx="4421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Have to understand what</a:t>
            </a:r>
          </a:p>
          <a:p>
            <a:pPr algn="ctr"/>
            <a:r>
              <a:rPr lang="en-US" sz="3200" dirty="0">
                <a:solidFill>
                  <a:srgbClr val="0000FF"/>
                </a:solidFill>
              </a:rPr>
              <a:t>h</a:t>
            </a:r>
            <a:r>
              <a:rPr lang="en-US" sz="3200" dirty="0" smtClean="0">
                <a:solidFill>
                  <a:srgbClr val="0000FF"/>
                </a:solidFill>
              </a:rPr>
              <a:t>appens here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88118" y="2889618"/>
            <a:ext cx="1145240" cy="2537011"/>
            <a:chOff x="4288118" y="2366683"/>
            <a:chExt cx="1145240" cy="2537011"/>
          </a:xfrm>
        </p:grpSpPr>
        <p:sp>
          <p:nvSpPr>
            <p:cNvPr id="5" name="Oval 4"/>
            <p:cNvSpPr/>
            <p:nvPr/>
          </p:nvSpPr>
          <p:spPr>
            <a:xfrm>
              <a:off x="4288118" y="2366683"/>
              <a:ext cx="1145240" cy="652921"/>
            </a:xfrm>
            <a:prstGeom prst="ellipse">
              <a:avLst/>
            </a:prstGeom>
            <a:noFill/>
            <a:ln w="571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900706" y="3109250"/>
              <a:ext cx="0" cy="1794444"/>
            </a:xfrm>
            <a:prstGeom prst="straightConnector1">
              <a:avLst/>
            </a:prstGeom>
            <a:ln w="762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74047" y="2330817"/>
            <a:ext cx="5211482" cy="1954288"/>
            <a:chOff x="2274047" y="1807882"/>
            <a:chExt cx="5211482" cy="1954288"/>
          </a:xfrm>
        </p:grpSpPr>
        <p:grpSp>
          <p:nvGrpSpPr>
            <p:cNvPr id="2" name="Group 1"/>
            <p:cNvGrpSpPr/>
            <p:nvPr/>
          </p:nvGrpSpPr>
          <p:grpSpPr>
            <a:xfrm>
              <a:off x="2274047" y="1807882"/>
              <a:ext cx="1879599" cy="1568064"/>
              <a:chOff x="2274047" y="1807882"/>
              <a:chExt cx="1879599" cy="156806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74047" y="2723025"/>
                <a:ext cx="1879599" cy="652921"/>
              </a:xfrm>
              <a:prstGeom prst="ellipse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316941" y="1807882"/>
                <a:ext cx="1" cy="91514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5433358" y="1807882"/>
              <a:ext cx="2052171" cy="1954288"/>
              <a:chOff x="5433358" y="1807882"/>
              <a:chExt cx="2052171" cy="195428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874871" y="3109249"/>
                <a:ext cx="1610658" cy="652921"/>
              </a:xfrm>
              <a:prstGeom prst="ellipse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8" idx="0"/>
              </p:cNvCxnSpPr>
              <p:nvPr/>
            </p:nvCxnSpPr>
            <p:spPr>
              <a:xfrm>
                <a:off x="5433358" y="1807882"/>
                <a:ext cx="1246842" cy="130136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478121" y="0"/>
            <a:ext cx="8398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 class has access to non-private data &amp; methods</a:t>
            </a:r>
          </a:p>
          <a:p>
            <a:pPr algn="ctr"/>
            <a:r>
              <a:rPr lang="en-US" sz="3200" dirty="0" smtClean="0"/>
              <a:t> of all its </a:t>
            </a:r>
            <a:r>
              <a:rPr lang="en-US" sz="3200" dirty="0" err="1" smtClean="0"/>
              <a:t>superclasses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28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3596</Words>
  <Application>Microsoft Macintosh PowerPoint</Application>
  <PresentationFormat>On-screen Show (4:3)</PresentationFormat>
  <Paragraphs>669</Paragraphs>
  <Slides>56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Spring 2017 CS 46B: Data Structures Module 2: Inheritance &amp; Polymorphism</vt:lpstr>
      <vt:lpstr>The reason for inheritance:  Suppose you’re an astronomer </vt:lpstr>
      <vt:lpstr>PowerPoint Presentation</vt:lpstr>
      <vt:lpstr>PowerPoint Presentation</vt:lpstr>
      <vt:lpstr>PowerPoint Presentation</vt:lpstr>
      <vt:lpstr>It’s natural to think of categories as belonging to broader categories</vt:lpstr>
      <vt:lpstr>It’s natural to think of categories as belonging to broader categories</vt:lpstr>
      <vt:lpstr>Superclasses &amp; subclasses</vt:lpstr>
      <vt:lpstr>PowerPoint Presentation</vt:lpstr>
      <vt:lpstr>The Onion Diagram </vt:lpstr>
      <vt:lpstr>Constructing a duck</vt:lpstr>
      <vt:lpstr>Inheritance can be deep</vt:lpstr>
      <vt:lpstr>Constructing a cartoon duck</vt:lpstr>
      <vt:lpstr>Object – the heart of the onion</vt:lpstr>
      <vt:lpstr>All classes implicitly extend Object if they don’t explicitly extend some other superclass</vt:lpstr>
      <vt:lpstr>What Object provides to every (sub)class</vt:lpstr>
      <vt:lpstr>Constructing a cartoon duck</vt:lpstr>
      <vt:lpstr>Layers can access inner layers</vt:lpstr>
      <vt:lpstr>Why?</vt:lpstr>
      <vt:lpstr>Every constructor of every class* begins with a call to a constructor of the superclass. This is often invisible.</vt:lpstr>
      <vt:lpstr>Every constructor of every class* begins with a call to a constructor of the superclass. This is often invisible.</vt:lpstr>
      <vt:lpstr>If you omit that call, the compiler invisibly inserts a call to the superclass’ no-args ctor</vt:lpstr>
      <vt:lpstr>Every class needs at least 1 ctor</vt:lpstr>
      <vt:lpstr>Polymorphism</vt:lpstr>
      <vt:lpstr>Polymorphism: The big idea</vt:lpstr>
      <vt:lpstr>A polymorphic galaxy</vt:lpstr>
      <vt:lpstr>A polymorphic galaxy</vt:lpstr>
      <vt:lpstr>Calling getMass() on a BlackHole</vt:lpstr>
      <vt:lpstr>Calling wait() on a BlackHole</vt:lpstr>
      <vt:lpstr>Overriding … How birds escape their enemies</vt:lpstr>
      <vt:lpstr>PowerPoint Presentation</vt:lpstr>
      <vt:lpstr>Easy fix: Ostrich “overrides” escape()</vt:lpstr>
      <vt:lpstr>Overriding is for when shared behavior, implemented in the superclass, isn’t right for some subclass(es)</vt:lpstr>
      <vt:lpstr>Overriding is for when shared behavior, implemented in the superclass, isn’t right for some subclass(es)</vt:lpstr>
      <vt:lpstr>Overriding is for when shared behavior, implemented in the superclass, isn’t right for some subclass(es)</vt:lpstr>
      <vt:lpstr>Overriding is for when shared behavior, implemented in the superclass, isn’t right for some subclass(es)</vt:lpstr>
      <vt:lpstr>Which is better design, A or B?</vt:lpstr>
      <vt:lpstr>Where a superclass is expected, a subclass is accepted</vt:lpstr>
      <vt:lpstr>Where a superclass is expected, a subclass is accepted</vt:lpstr>
      <vt:lpstr>Where a superclass is expected, a subclass is accepted</vt:lpstr>
      <vt:lpstr>What about the other direction?</vt:lpstr>
      <vt:lpstr>The fix: casting</vt:lpstr>
      <vt:lpstr>JVM uses 2 kinds of storage</vt:lpstr>
      <vt:lpstr>PowerPoint Presentation</vt:lpstr>
      <vt:lpstr>PowerPoint Presentation</vt:lpstr>
      <vt:lpstr>PowerPoint Presentation</vt:lpstr>
      <vt:lpstr>PowerPoint Presentation</vt:lpstr>
      <vt:lpstr>It’s time for a ghost story</vt:lpstr>
      <vt:lpstr>The 11:45 PM ghost</vt:lpstr>
      <vt:lpstr>What really happened: 10:00</vt:lpstr>
      <vt:lpstr>What really happened: 10:30</vt:lpstr>
      <vt:lpstr>What really happened: 11:15</vt:lpstr>
      <vt:lpstr>What really happened: 11:30</vt:lpstr>
      <vt:lpstr>The fix: RedGiant ctor calls a Star ctor that still exists</vt:lpstr>
      <vt:lpstr>PowerPoint Presentation</vt:lpstr>
      <vt:lpstr>I strongly suggest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</dc:title>
  <dc:creator>Philip Heller</dc:creator>
  <cp:lastModifiedBy>Philip Heller</cp:lastModifiedBy>
  <cp:revision>180</cp:revision>
  <dcterms:created xsi:type="dcterms:W3CDTF">2015-12-10T16:28:40Z</dcterms:created>
  <dcterms:modified xsi:type="dcterms:W3CDTF">2017-01-30T21:00:14Z</dcterms:modified>
</cp:coreProperties>
</file>