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99" r:id="rId17"/>
    <p:sldId id="334" r:id="rId18"/>
    <p:sldId id="301" r:id="rId19"/>
    <p:sldId id="302" r:id="rId20"/>
    <p:sldId id="303" r:id="rId21"/>
    <p:sldId id="304" r:id="rId22"/>
    <p:sldId id="305" r:id="rId23"/>
    <p:sldId id="341" r:id="rId24"/>
    <p:sldId id="342" r:id="rId25"/>
    <p:sldId id="343" r:id="rId26"/>
    <p:sldId id="344" r:id="rId27"/>
    <p:sldId id="307" r:id="rId28"/>
    <p:sldId id="306" r:id="rId29"/>
    <p:sldId id="308" r:id="rId30"/>
    <p:sldId id="309" r:id="rId31"/>
    <p:sldId id="310" r:id="rId32"/>
    <p:sldId id="311" r:id="rId33"/>
    <p:sldId id="312" r:id="rId34"/>
    <p:sldId id="314" r:id="rId35"/>
    <p:sldId id="315" r:id="rId36"/>
    <p:sldId id="316" r:id="rId37"/>
    <p:sldId id="378" r:id="rId38"/>
    <p:sldId id="379" r:id="rId39"/>
    <p:sldId id="380" r:id="rId40"/>
    <p:sldId id="381" r:id="rId41"/>
    <p:sldId id="317" r:id="rId42"/>
    <p:sldId id="320" r:id="rId43"/>
    <p:sldId id="273" r:id="rId44"/>
    <p:sldId id="318" r:id="rId45"/>
    <p:sldId id="283" r:id="rId46"/>
    <p:sldId id="333" r:id="rId47"/>
    <p:sldId id="321" r:id="rId48"/>
    <p:sldId id="319" r:id="rId49"/>
    <p:sldId id="284" r:id="rId50"/>
    <p:sldId id="285" r:id="rId51"/>
    <p:sldId id="322" r:id="rId52"/>
    <p:sldId id="323" r:id="rId53"/>
    <p:sldId id="324" r:id="rId54"/>
    <p:sldId id="382" r:id="rId55"/>
    <p:sldId id="325" r:id="rId56"/>
    <p:sldId id="327" r:id="rId57"/>
    <p:sldId id="326" r:id="rId58"/>
    <p:sldId id="328" r:id="rId59"/>
    <p:sldId id="329" r:id="rId60"/>
    <p:sldId id="330" r:id="rId61"/>
    <p:sldId id="331" r:id="rId62"/>
    <p:sldId id="332" r:id="rId63"/>
    <p:sldId id="345" r:id="rId64"/>
    <p:sldId id="346" r:id="rId65"/>
    <p:sldId id="347" r:id="rId66"/>
    <p:sldId id="348" r:id="rId67"/>
    <p:sldId id="349" r:id="rId68"/>
    <p:sldId id="392" r:id="rId69"/>
    <p:sldId id="351" r:id="rId70"/>
    <p:sldId id="352" r:id="rId71"/>
    <p:sldId id="353" r:id="rId72"/>
    <p:sldId id="354" r:id="rId73"/>
    <p:sldId id="355" r:id="rId74"/>
    <p:sldId id="376" r:id="rId75"/>
    <p:sldId id="358" r:id="rId76"/>
    <p:sldId id="359" r:id="rId77"/>
    <p:sldId id="374" r:id="rId78"/>
    <p:sldId id="375" r:id="rId79"/>
    <p:sldId id="361" r:id="rId80"/>
    <p:sldId id="362" r:id="rId81"/>
    <p:sldId id="364" r:id="rId82"/>
    <p:sldId id="365" r:id="rId83"/>
    <p:sldId id="363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7" r:id="rId93"/>
    <p:sldId id="360" r:id="rId94"/>
    <p:sldId id="289" r:id="rId95"/>
    <p:sldId id="290" r:id="rId96"/>
    <p:sldId id="291" r:id="rId97"/>
    <p:sldId id="292" r:id="rId98"/>
    <p:sldId id="293" r:id="rId99"/>
    <p:sldId id="294" r:id="rId100"/>
    <p:sldId id="295" r:id="rId101"/>
    <p:sldId id="384" r:id="rId102"/>
    <p:sldId id="386" r:id="rId103"/>
    <p:sldId id="387" r:id="rId104"/>
    <p:sldId id="388" r:id="rId105"/>
    <p:sldId id="389" r:id="rId106"/>
    <p:sldId id="391" r:id="rId107"/>
    <p:sldId id="390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B"/>
    <a:srgbClr val="F2E2BA"/>
    <a:srgbClr val="F2CFBF"/>
    <a:srgbClr val="F2E27D"/>
    <a:srgbClr val="2EC02D"/>
    <a:srgbClr val="9A3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EFF0-E6A6-054E-A504-277A6971DD2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5150-B620-2140-BF99-016F3263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2846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code is what executed</a:t>
            </a:r>
            <a:r>
              <a:rPr lang="en-US" baseline="0" dirty="0" smtClean="0"/>
              <a:t> if trouble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9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code is what executed</a:t>
            </a:r>
            <a:r>
              <a:rPr lang="en-US" baseline="0" dirty="0" smtClean="0"/>
              <a:t> </a:t>
            </a:r>
            <a:r>
              <a:rPr lang="en-US" baseline="0" smtClean="0"/>
              <a:t>if trouble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9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of trouble, execution of the troubled call &amp; the rest of the try block is abandoned.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no </a:t>
            </a:r>
            <a:r>
              <a:rPr lang="en-US" baseline="0" dirty="0" err="1" smtClean="0"/>
              <a:t>URLReader</a:t>
            </a:r>
            <a:r>
              <a:rPr lang="en-US" baseline="0" dirty="0" smtClean="0"/>
              <a:t> class. We’ll look closer when we have more background. Here “URL Reader” means the reader that you retrieve from a URL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alphabetical list of observed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catch blocks … at most 1 will execute per exception</a:t>
            </a:r>
          </a:p>
          <a:p>
            <a:r>
              <a:rPr lang="en-US" dirty="0" err="1" smtClean="0"/>
              <a:t>br.readline</a:t>
            </a:r>
            <a:r>
              <a:rPr lang="en-US" dirty="0" smtClean="0"/>
              <a:t> reads</a:t>
            </a:r>
            <a:r>
              <a:rPr lang="en-US" baseline="0" dirty="0" smtClean="0"/>
              <a:t> chars from </a:t>
            </a:r>
            <a:r>
              <a:rPr lang="en-US" baseline="0" dirty="0" err="1" smtClean="0"/>
              <a:t>fr</a:t>
            </a:r>
            <a:r>
              <a:rPr lang="en-US" baseline="0" dirty="0" smtClean="0"/>
              <a:t> until newline or end of file. Returns next line, or null at EOF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5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Memorize</a:t>
            </a:r>
            <a:r>
              <a:rPr lang="en-US" baseline="0" dirty="0" smtClean="0"/>
              <a:t>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</a:t>
            </a:r>
            <a:r>
              <a:rPr lang="fr-FR" dirty="0" smtClean="0"/>
              <a:t>’</a:t>
            </a:r>
            <a:r>
              <a:rPr lang="en-US" dirty="0" smtClean="0"/>
              <a:t>t</a:t>
            </a:r>
            <a:r>
              <a:rPr lang="en-US" baseline="0" dirty="0" smtClean="0"/>
              <a:t> need to memorize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see this in your Eclipse console,</a:t>
            </a:r>
            <a:r>
              <a:rPr lang="en-US" baseline="0" dirty="0" smtClean="0"/>
              <a:t> you can click on blue line numbers to jump there. Find topmost line that links to a source that you wrote.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 is a legitimate square root. So are all other float values. Historically, magic numbers led to industrial</a:t>
            </a:r>
            <a:r>
              <a:rPr lang="en-US" baseline="0" dirty="0" smtClean="0"/>
              <a:t> errors, so industry invented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04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45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45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Start here Sept 21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3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3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3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10</a:t>
            </a:r>
            <a:r>
              <a:rPr lang="en-US" baseline="30000" dirty="0" smtClean="0"/>
              <a:t>th</a:t>
            </a:r>
            <a:r>
              <a:rPr lang="en-US" dirty="0" smtClean="0"/>
              <a:t> circle,</a:t>
            </a:r>
            <a:r>
              <a:rPr lang="en-US" baseline="0" dirty="0" smtClean="0"/>
              <a:t> so the instruction is incoherent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9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Instead:</a:t>
            </a:r>
            <a:r>
              <a:rPr lang="en-US" baseline="0" dirty="0" smtClean="0"/>
              <a:t> fix your algorithm so that it only does meaningful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1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Assertions help avoid</a:t>
            </a:r>
            <a:r>
              <a:rPr lang="en-US" baseline="0" dirty="0" smtClean="0"/>
              <a:t> this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Messy field reports are an accepted part of observational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0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no </a:t>
            </a:r>
            <a:r>
              <a:rPr lang="en-US" baseline="0" dirty="0" err="1" smtClean="0"/>
              <a:t>URLReader</a:t>
            </a:r>
            <a:r>
              <a:rPr lang="en-US" baseline="0" dirty="0" smtClean="0"/>
              <a:t> class. We’ll look closer when we have more background. Here “URL Reader” means the reader that you retrieve from a URL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response to a student’s question in lecture, I said that I don</a:t>
            </a:r>
            <a:r>
              <a:rPr lang="fr-FR" baseline="0" dirty="0" smtClean="0"/>
              <a:t>’</a:t>
            </a:r>
            <a:r>
              <a:rPr lang="en-US" baseline="0" dirty="0" smtClean="0"/>
              <a:t>t like magic numbers and will provide better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7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2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lecture starts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3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the 3</a:t>
            </a:r>
            <a:r>
              <a:rPr lang="en-US" baseline="30000" dirty="0" smtClean="0"/>
              <a:t>rd</a:t>
            </a:r>
            <a:r>
              <a:rPr lang="en-US" dirty="0" smtClean="0"/>
              <a:t> record</a:t>
            </a:r>
            <a:r>
              <a:rPr lang="en-US" baseline="0" dirty="0" smtClean="0"/>
              <a:t> has poor quality and is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9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explicit newline in the output.</a:t>
            </a:r>
          </a:p>
          <a:p>
            <a:r>
              <a:rPr lang="en-US" dirty="0" err="1" smtClean="0"/>
              <a:t>System.out</a:t>
            </a:r>
            <a:r>
              <a:rPr lang="en-US" dirty="0" smtClean="0"/>
              <a:t> </a:t>
            </a:r>
            <a:r>
              <a:rPr lang="en-US" dirty="0" err="1" smtClean="0"/>
              <a:t>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PrintWriter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1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3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 are so easy we’ll deal with them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0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 good clear string into the exception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Defline</a:t>
            </a:r>
            <a:r>
              <a:rPr lang="en-US" dirty="0" smtClean="0"/>
              <a:t> not starting with @ is just one of tons</a:t>
            </a:r>
            <a:r>
              <a:rPr lang="en-US" baseline="0" dirty="0" smtClean="0"/>
              <a:t> of ways the file could be corrupt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90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Defline</a:t>
            </a:r>
            <a:r>
              <a:rPr lang="en-US" dirty="0" smtClean="0"/>
              <a:t> not starting with @ is just one of tons</a:t>
            </a:r>
            <a:r>
              <a:rPr lang="en-US" baseline="0" dirty="0" smtClean="0"/>
              <a:t> of ways the file could be corrupt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evil was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1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0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Defline</a:t>
            </a:r>
            <a:r>
              <a:rPr lang="en-US" dirty="0" smtClean="0"/>
              <a:t> not starting with @ is just one of tons</a:t>
            </a:r>
            <a:r>
              <a:rPr lang="en-US" baseline="0" dirty="0" smtClean="0"/>
              <a:t> of ways the file could be corrupt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9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customers see a dialog announcing a runtime exception, they will lose confidence</a:t>
            </a:r>
            <a:r>
              <a:rPr lang="en-US" baseline="0" dirty="0" smtClean="0"/>
              <a:t> in your ability to write correct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45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customers see a dialog announcing a runtime exception, they will lose confidence</a:t>
            </a:r>
            <a:r>
              <a:rPr lang="en-US" baseline="0" dirty="0" smtClean="0"/>
              <a:t> in your ability to write </a:t>
            </a:r>
            <a:r>
              <a:rPr lang="en-US" baseline="0" smtClean="0"/>
              <a:t>correct algorithms.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4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9/26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3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you’re designing</a:t>
            </a:r>
            <a:r>
              <a:rPr lang="en-US" baseline="0" dirty="0" smtClean="0"/>
              <a:t> a game…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knight</a:t>
            </a:r>
            <a:r>
              <a:rPr lang="en-US" baseline="0" dirty="0" smtClean="0"/>
              <a:t> gets within 50’ of the treasure, the knight and the dragon fight.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89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development, can</a:t>
            </a:r>
            <a:r>
              <a:rPr lang="fr-FR" dirty="0" smtClean="0"/>
              <a:t>’</a:t>
            </a:r>
            <a:r>
              <a:rPr lang="en-US" dirty="0" smtClean="0"/>
              <a:t>t guarantee</a:t>
            </a:r>
            <a:r>
              <a:rPr lang="en-US" baseline="0" dirty="0" smtClean="0"/>
              <a:t> that conditions are met. Other team members, or you when you were sleepy, could have forgotten about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90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no </a:t>
            </a:r>
            <a:r>
              <a:rPr lang="en-US" baseline="0" dirty="0" err="1" smtClean="0"/>
              <a:t>URLReader</a:t>
            </a:r>
            <a:r>
              <a:rPr lang="en-US" baseline="0" dirty="0" smtClean="0"/>
              <a:t> class. We’ll look closer when we have more background. Here “URL Reader” means the reader that you retrieve from a URL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happy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3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Sept 19.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don</a:t>
            </a:r>
            <a:r>
              <a:rPr lang="fr-FR" dirty="0" smtClean="0"/>
              <a:t>’</a:t>
            </a:r>
            <a:r>
              <a:rPr lang="en-US" dirty="0" smtClean="0"/>
              <a:t>t throw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Identifier after “</a:t>
            </a:r>
            <a:r>
              <a:rPr lang="en-US" dirty="0" err="1" smtClean="0"/>
              <a:t>IOException</a:t>
            </a:r>
            <a:r>
              <a:rPr lang="en-US" dirty="0" smtClean="0"/>
              <a:t>” is a </a:t>
            </a:r>
            <a:r>
              <a:rPr lang="en-US" dirty="0" err="1" smtClean="0"/>
              <a:t>var</a:t>
            </a:r>
            <a:r>
              <a:rPr lang="en-US" dirty="0" smtClean="0"/>
              <a:t> whose</a:t>
            </a:r>
            <a:r>
              <a:rPr lang="en-US" baseline="0" dirty="0" smtClean="0"/>
              <a:t> scope is the catch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code is what executes if all goes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55150-B620-2140-BF99-016F326396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5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1B03-ABF9-3949-B8AE-64D88F29404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D4A6-ADF4-1043-929C-E75B0857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jp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25.tif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gif"/><Relationship Id="rId5" Type="http://schemas.openxmlformats.org/officeDocument/2006/relationships/image" Target="../media/image28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4" Type="http://schemas.openxmlformats.org/officeDocument/2006/relationships/image" Target="../media/image27.gif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smtClean="0"/>
              <a:t>Module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886200"/>
            <a:ext cx="6400800" cy="1752600"/>
          </a:xfrm>
        </p:spPr>
        <p:txBody>
          <a:bodyPr/>
          <a:lstStyle/>
          <a:p>
            <a:r>
              <a:rPr lang="en-US" dirty="0" smtClean="0"/>
              <a:t>Exceptions and I/O</a:t>
            </a:r>
            <a:endParaRPr lang="en-US" dirty="0"/>
          </a:p>
        </p:txBody>
      </p:sp>
      <p:pic>
        <p:nvPicPr>
          <p:cNvPr id="8" name="Picture 7" descr="Fig4_Quality_vs_Superiorit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9" y="4833871"/>
            <a:ext cx="4318320" cy="161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Fig2_Representatives_with_callouts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47" y="4833871"/>
            <a:ext cx="3924590" cy="16098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 descr="nase_see_hol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59" y="237961"/>
            <a:ext cx="2553462" cy="1855621"/>
          </a:xfrm>
          <a:prstGeom prst="rect">
            <a:avLst/>
          </a:prstGeom>
        </p:spPr>
      </p:pic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vampsqui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84" y="237961"/>
            <a:ext cx="3252537" cy="1855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9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9066" y="117692"/>
            <a:ext cx="6874933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</a:rPr>
              <a:t>i</a:t>
            </a:r>
            <a:r>
              <a:rPr lang="en-US" b="1" dirty="0" err="1" smtClean="0">
                <a:latin typeface="Courier"/>
              </a:rPr>
              <a:t>nt</a:t>
            </a:r>
            <a:r>
              <a:rPr lang="en-US" b="1" dirty="0" smtClean="0">
                <a:latin typeface="Courier"/>
              </a:rPr>
              <a:t> </a:t>
            </a:r>
            <a:r>
              <a:rPr lang="en-US" b="1" dirty="0" err="1" smtClean="0">
                <a:latin typeface="Courier"/>
              </a:rPr>
              <a:t>doImportantThing</a:t>
            </a:r>
            <a:r>
              <a:rPr lang="en-US" b="1" dirty="0" smtClean="0">
                <a:latin typeface="Courier"/>
              </a:rPr>
              <a:t>( ) {</a:t>
            </a:r>
          </a:p>
          <a:p>
            <a:r>
              <a:rPr lang="en-US" b="1" dirty="0" smtClean="0">
                <a:latin typeface="Courier"/>
              </a:rPr>
              <a:t>  if (f1(</a:t>
            </a:r>
            <a:r>
              <a:rPr lang="en-US" b="1" dirty="0" err="1" smtClean="0">
                <a:latin typeface="Courier"/>
              </a:rPr>
              <a:t>manyArgs</a:t>
            </a:r>
            <a:r>
              <a:rPr lang="en-US" b="1" dirty="0" smtClean="0">
                <a:latin typeface="Courier"/>
              </a:rPr>
              <a:t>)==5  ||  f2()&lt;0) {</a:t>
            </a:r>
          </a:p>
          <a:p>
            <a:r>
              <a:rPr lang="en-US" b="1" dirty="0" smtClean="0">
                <a:latin typeface="Courier"/>
              </a:rPr>
              <a:t> </a:t>
            </a: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r>
              <a:rPr lang="en-US" b="1" dirty="0" smtClean="0">
                <a:latin typeface="Courier"/>
              </a:rPr>
              <a:t>  } else {</a:t>
            </a: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r>
              <a:rPr lang="en-US" b="1" dirty="0">
                <a:latin typeface="Courier"/>
              </a:rPr>
              <a:t> </a:t>
            </a:r>
            <a:r>
              <a:rPr lang="en-US" b="1" dirty="0" smtClean="0">
                <a:latin typeface="Courier"/>
              </a:rPr>
              <a:t> }</a:t>
            </a:r>
          </a:p>
          <a:p>
            <a:r>
              <a:rPr lang="en-US" b="1" dirty="0">
                <a:latin typeface="Courier"/>
              </a:rPr>
              <a:t>}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4552" y="372534"/>
            <a:ext cx="1133311" cy="6265334"/>
            <a:chOff x="144552" y="372534"/>
            <a:chExt cx="1133311" cy="6265334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710277" y="374655"/>
            <a:ext cx="481989" cy="2825746"/>
            <a:chOff x="144552" y="372534"/>
            <a:chExt cx="1133311" cy="6265334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691204" y="3352801"/>
            <a:ext cx="481989" cy="3228200"/>
            <a:chOff x="144552" y="372534"/>
            <a:chExt cx="1133311" cy="6265334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7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assert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7"/>
            <a:ext cx="8229600" cy="53481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must contain “-ea” or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“-</a:t>
            </a:r>
            <a:r>
              <a:rPr lang="en-US" dirty="0" err="1" smtClean="0"/>
              <a:t>enableassertions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Easy to configure Eclipse to do this. </a:t>
            </a:r>
          </a:p>
          <a:p>
            <a:pPr lvl="1"/>
            <a:r>
              <a:rPr lang="en-US" dirty="0" smtClean="0"/>
              <a:t>Run Menu -&gt; Run Configurations… Select Arguments tab and type –</a:t>
            </a:r>
            <a:r>
              <a:rPr lang="en-US" dirty="0" err="1" smtClean="0"/>
              <a:t>ea</a:t>
            </a:r>
            <a:r>
              <a:rPr lang="en-US" dirty="0" smtClean="0"/>
              <a:t> under VM Arguments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assert </a:t>
            </a:r>
            <a:r>
              <a:rPr lang="en-US" dirty="0" err="1" smtClean="0"/>
              <a:t>boolean</a:t>
            </a:r>
            <a:r>
              <a:rPr lang="en-US" dirty="0" smtClean="0"/>
              <a:t>-statement     -OR-</a:t>
            </a:r>
          </a:p>
          <a:p>
            <a:pPr lvl="1"/>
            <a:r>
              <a:rPr lang="en-US" dirty="0" smtClean="0"/>
              <a:t>assert </a:t>
            </a:r>
            <a:r>
              <a:rPr lang="en-US" dirty="0" err="1" smtClean="0"/>
              <a:t>boolean</a:t>
            </a:r>
            <a:r>
              <a:rPr lang="en-US" dirty="0" smtClean="0"/>
              <a:t>-statement : string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boolean</a:t>
            </a:r>
            <a:r>
              <a:rPr lang="en-US" dirty="0" smtClean="0"/>
              <a:t> statement is false, throws </a:t>
            </a:r>
            <a:r>
              <a:rPr lang="en-US" dirty="0" err="1" smtClean="0"/>
              <a:t>AssertionError</a:t>
            </a:r>
            <a:r>
              <a:rPr lang="en-US" dirty="0" smtClean="0"/>
              <a:t> (like an exception)</a:t>
            </a:r>
          </a:p>
          <a:p>
            <a:pPr lvl="2"/>
            <a:r>
              <a:rPr lang="en-US" dirty="0" smtClean="0"/>
              <a:t>Terminates the program</a:t>
            </a:r>
          </a:p>
          <a:p>
            <a:pPr lvl="2"/>
            <a:r>
              <a:rPr lang="en-US" dirty="0" smtClean="0"/>
              <a:t>Optional string becomes </a:t>
            </a:r>
            <a:r>
              <a:rPr lang="en-US" dirty="0" err="1" smtClean="0"/>
              <a:t>AssertionError</a:t>
            </a:r>
            <a:r>
              <a:rPr lang="en-US" dirty="0" smtClean="0"/>
              <a:t> message</a:t>
            </a:r>
          </a:p>
          <a:p>
            <a:pPr lvl="2"/>
            <a:r>
              <a:rPr lang="en-US" dirty="0" smtClean="0"/>
              <a:t>Prints </a:t>
            </a:r>
            <a:r>
              <a:rPr lang="en-US" dirty="0" err="1" smtClean="0"/>
              <a:t>AssertionError’s</a:t>
            </a:r>
            <a:r>
              <a:rPr lang="en-US" dirty="0" smtClean="0"/>
              <a:t> stack trace (incl. message)</a:t>
            </a:r>
          </a:p>
          <a:p>
            <a:pPr lvl="2"/>
            <a:r>
              <a:rPr lang="en-US" dirty="0" smtClean="0"/>
              <a:t>NEVER catch </a:t>
            </a:r>
            <a:r>
              <a:rPr lang="en-US" dirty="0" err="1" smtClean="0"/>
              <a:t>AssertionError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3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38169" y="415457"/>
            <a:ext cx="6083253" cy="6136886"/>
            <a:chOff x="338169" y="415457"/>
            <a:chExt cx="6083253" cy="6136886"/>
          </a:xfrm>
        </p:grpSpPr>
        <p:sp>
          <p:nvSpPr>
            <p:cNvPr id="5" name="Rounded Rectangle 4"/>
            <p:cNvSpPr/>
            <p:nvPr/>
          </p:nvSpPr>
          <p:spPr>
            <a:xfrm>
              <a:off x="338169" y="415457"/>
              <a:ext cx="6083253" cy="4285137"/>
            </a:xfrm>
            <a:prstGeom prst="roundRect">
              <a:avLst/>
            </a:prstGeom>
            <a:solidFill>
              <a:srgbClr val="F2E2BA"/>
            </a:solidFill>
            <a:ln w="508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1768563" y="5056699"/>
              <a:ext cx="1958474" cy="149564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89263" y="1308952"/>
              <a:ext cx="725488" cy="4427174"/>
              <a:chOff x="2289263" y="1308952"/>
              <a:chExt cx="725488" cy="4427174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677643" y="3870481"/>
                <a:ext cx="337108" cy="1865645"/>
                <a:chOff x="2677643" y="3870481"/>
                <a:chExt cx="337108" cy="1865645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 rot="5400000">
                  <a:off x="1882470" y="4665654"/>
                  <a:ext cx="1865645" cy="275300"/>
                  <a:chOff x="682500" y="213663"/>
                  <a:chExt cx="2941741" cy="65286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819000" y="237403"/>
                    <a:ext cx="2668742" cy="6291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682500" y="213663"/>
                    <a:ext cx="2941741" cy="629120"/>
                    <a:chOff x="273001" y="229556"/>
                    <a:chExt cx="2941741" cy="62912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273001" y="229556"/>
                      <a:ext cx="272999" cy="6291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22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941743" y="229556"/>
                      <a:ext cx="272999" cy="629120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/>
                    <p:cNvCxnSpPr>
                      <a:stCxn id="26" idx="0"/>
                      <a:endCxn id="27" idx="0"/>
                    </p:cNvCxnSpPr>
                    <p:nvPr/>
                  </p:nvCxnSpPr>
                  <p:spPr>
                    <a:xfrm>
                      <a:off x="409501" y="229556"/>
                      <a:ext cx="2668742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>
                      <a:stCxn id="26" idx="4"/>
                      <a:endCxn id="27" idx="4"/>
                    </p:cNvCxnSpPr>
                    <p:nvPr/>
                  </p:nvCxnSpPr>
                  <p:spPr>
                    <a:xfrm>
                      <a:off x="409501" y="858676"/>
                      <a:ext cx="2668742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 rot="5400000">
                  <a:off x="2381887" y="4546705"/>
                  <a:ext cx="9579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FileReader</a:t>
                  </a:r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289263" y="1308952"/>
                <a:ext cx="307777" cy="1865645"/>
                <a:chOff x="2237345" y="1643917"/>
                <a:chExt cx="307777" cy="186564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 rot="3952046">
                  <a:off x="1465565" y="2439090"/>
                  <a:ext cx="1865645" cy="275300"/>
                  <a:chOff x="682500" y="213663"/>
                  <a:chExt cx="2941741" cy="65286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819000" y="237403"/>
                    <a:ext cx="2668742" cy="62912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682500" y="213663"/>
                    <a:ext cx="2941741" cy="629120"/>
                    <a:chOff x="273001" y="229556"/>
                    <a:chExt cx="2941741" cy="62912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73001" y="229556"/>
                      <a:ext cx="272999" cy="6291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22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2941743" y="229556"/>
                      <a:ext cx="272999" cy="629120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/>
                    <p:cNvCxnSpPr>
                      <a:stCxn id="33" idx="0"/>
                      <a:endCxn id="34" idx="0"/>
                    </p:cNvCxnSpPr>
                    <p:nvPr/>
                  </p:nvCxnSpPr>
                  <p:spPr>
                    <a:xfrm>
                      <a:off x="409501" y="229556"/>
                      <a:ext cx="2668742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33" idx="4"/>
                      <a:endCxn id="34" idx="4"/>
                    </p:cNvCxnSpPr>
                    <p:nvPr/>
                  </p:nvCxnSpPr>
                  <p:spPr>
                    <a:xfrm>
                      <a:off x="409501" y="858676"/>
                      <a:ext cx="2668742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0" name="TextBox 59"/>
                <p:cNvSpPr txBox="1"/>
                <p:nvPr/>
              </p:nvSpPr>
              <p:spPr>
                <a:xfrm rot="3955638">
                  <a:off x="1721820" y="2329668"/>
                  <a:ext cx="1338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BufferedReader</a:t>
                  </a:r>
                  <a:endParaRPr lang="en-US" sz="1400" dirty="0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1536371" y="555228"/>
              <a:ext cx="1612421" cy="5498564"/>
              <a:chOff x="1536371" y="555228"/>
              <a:chExt cx="1612421" cy="5498564"/>
            </a:xfrm>
          </p:grpSpPr>
          <p:cxnSp>
            <p:nvCxnSpPr>
              <p:cNvPr id="46" name="Straight Arrow Connector 45"/>
              <p:cNvCxnSpPr/>
              <p:nvPr/>
            </p:nvCxnSpPr>
            <p:spPr bwMode="auto">
              <a:xfrm flipV="1">
                <a:off x="2814667" y="5655387"/>
                <a:ext cx="1" cy="39840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2463914" y="3242836"/>
                <a:ext cx="68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chars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36371" y="555228"/>
                <a:ext cx="6206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</a:t>
                </a:r>
              </a:p>
              <a:p>
                <a:r>
                  <a:rPr lang="en-US" dirty="0" smtClean="0"/>
                  <a:t>lines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 flipH="1" flipV="1">
                <a:off x="2814667" y="3612168"/>
                <a:ext cx="10044" cy="34488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 flipH="1" flipV="1">
                <a:off x="2804623" y="2972815"/>
                <a:ext cx="10044" cy="34488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 flipH="1" flipV="1">
                <a:off x="1952437" y="1201559"/>
                <a:ext cx="131788" cy="27306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</p:grpSp>
        <p:grpSp>
          <p:nvGrpSpPr>
            <p:cNvPr id="100" name="Group 99"/>
            <p:cNvGrpSpPr/>
            <p:nvPr/>
          </p:nvGrpSpPr>
          <p:grpSpPr>
            <a:xfrm rot="16200000">
              <a:off x="3408687" y="-1521"/>
              <a:ext cx="337109" cy="1865645"/>
              <a:chOff x="2677642" y="3870481"/>
              <a:chExt cx="337109" cy="1865645"/>
            </a:xfrm>
          </p:grpSpPr>
          <p:sp>
            <p:nvSpPr>
              <p:cNvPr id="101" name="Rectangle 100"/>
              <p:cNvSpPr/>
              <p:nvPr/>
            </p:nvSpPr>
            <p:spPr>
              <a:xfrm rot="5400000">
                <a:off x="1964032" y="4670660"/>
                <a:ext cx="1692510" cy="2652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5400000">
                <a:off x="2733730" y="3824404"/>
                <a:ext cx="173135" cy="265289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5400000">
                <a:off x="2733730" y="5516914"/>
                <a:ext cx="173135" cy="26528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>
                <a:stCxn id="102" idx="0"/>
                <a:endCxn id="103" idx="0"/>
              </p:cNvCxnSpPr>
              <p:nvPr/>
            </p:nvCxnSpPr>
            <p:spPr>
              <a:xfrm rot="5400000">
                <a:off x="2106687" y="4803304"/>
                <a:ext cx="169251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2" idx="4"/>
                <a:endCxn id="103" idx="4"/>
              </p:cNvCxnSpPr>
              <p:nvPr/>
            </p:nvCxnSpPr>
            <p:spPr>
              <a:xfrm rot="5400000">
                <a:off x="1841398" y="4803304"/>
                <a:ext cx="169251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 rot="5400000">
                <a:off x="2133741" y="4674555"/>
                <a:ext cx="1454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ParagraphReader</a:t>
                </a:r>
                <a:endParaRPr lang="en-US" sz="1400" dirty="0"/>
              </a:p>
            </p:txBody>
          </p:sp>
        </p:grpSp>
        <p:cxnSp>
          <p:nvCxnSpPr>
            <p:cNvPr id="110" name="Straight Arrow Connector 109"/>
            <p:cNvCxnSpPr>
              <a:endCxn id="102" idx="2"/>
            </p:cNvCxnSpPr>
            <p:nvPr/>
          </p:nvCxnSpPr>
          <p:spPr bwMode="auto">
            <a:xfrm>
              <a:off x="2084225" y="957201"/>
              <a:ext cx="56019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4423498" y="957201"/>
              <a:ext cx="56019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4983692" y="761148"/>
              <a:ext cx="123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Paragraphs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10064" y="5534526"/>
            <a:ext cx="40579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Black Belt Jedi Material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290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317" y="732744"/>
            <a:ext cx="84755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 hole in the ground there lived a hobbit. Not a nasty, </a:t>
            </a:r>
          </a:p>
          <a:p>
            <a:r>
              <a:rPr lang="en-US" sz="2400" dirty="0"/>
              <a:t>dirty, wet hole, filled with the ends of worms and an oozy </a:t>
            </a:r>
          </a:p>
          <a:p>
            <a:r>
              <a:rPr lang="en-US" sz="2400" dirty="0"/>
              <a:t>smell, nor yet a dry, bare, sandy hole with nothing in it to </a:t>
            </a:r>
          </a:p>
          <a:p>
            <a:r>
              <a:rPr lang="en-US" sz="2400" dirty="0"/>
              <a:t>sit down on or to eat: it was a hobbit-hole, and that means comfort.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Bagginses</a:t>
            </a:r>
            <a:r>
              <a:rPr lang="en-US" sz="2400" dirty="0"/>
              <a:t> had lived in the </a:t>
            </a:r>
            <a:r>
              <a:rPr lang="en-US" sz="2400" dirty="0" err="1"/>
              <a:t>neighbourhood</a:t>
            </a:r>
            <a:r>
              <a:rPr lang="en-US" sz="2400" dirty="0"/>
              <a:t> of The Hill for </a:t>
            </a:r>
          </a:p>
          <a:p>
            <a:r>
              <a:rPr lang="en-US" sz="2400" dirty="0"/>
              <a:t>time out of mind, and people considered them very respectable, </a:t>
            </a:r>
          </a:p>
          <a:p>
            <a:r>
              <a:rPr lang="en-US" sz="2400" dirty="0"/>
              <a:t>not only because most of them were rich, but also because they </a:t>
            </a:r>
          </a:p>
          <a:p>
            <a:r>
              <a:rPr lang="en-US" sz="2400" dirty="0"/>
              <a:t>never had any adventures or did anything unexpected.</a:t>
            </a:r>
          </a:p>
          <a:p>
            <a:endParaRPr lang="en-US" sz="2400" dirty="0"/>
          </a:p>
          <a:p>
            <a:r>
              <a:rPr lang="en-US" sz="2400" dirty="0" err="1"/>
              <a:t>Tolkein</a:t>
            </a:r>
            <a:r>
              <a:rPr lang="en-US" sz="2400" dirty="0"/>
              <a:t>, J.R.R. "The Hobbit". </a:t>
            </a:r>
            <a:r>
              <a:rPr lang="en-US" sz="2400" dirty="0" smtClean="0"/>
              <a:t>1937.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4317" y="-179889"/>
            <a:ext cx="8229600" cy="1143000"/>
          </a:xfrm>
        </p:spPr>
        <p:txBody>
          <a:bodyPr/>
          <a:lstStyle/>
          <a:p>
            <a:r>
              <a:rPr lang="en-US" dirty="0" smtClean="0"/>
              <a:t>Typical text in a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317" y="732744"/>
            <a:ext cx="84755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 hole in the ground there lived a hobbit. Not a nasty, </a:t>
            </a:r>
          </a:p>
          <a:p>
            <a:r>
              <a:rPr lang="en-US" sz="2400" dirty="0"/>
              <a:t>dirty, wet hole, filled with the ends of worms and an oozy </a:t>
            </a:r>
          </a:p>
          <a:p>
            <a:r>
              <a:rPr lang="en-US" sz="2400" dirty="0"/>
              <a:t>smell, nor yet a dry, bare, sandy hole with nothing in it to </a:t>
            </a:r>
          </a:p>
          <a:p>
            <a:r>
              <a:rPr lang="en-US" sz="2400" dirty="0"/>
              <a:t>sit down on or to eat: it was a hobbit-hole, and that means comfort.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Bagginses</a:t>
            </a:r>
            <a:r>
              <a:rPr lang="en-US" sz="2400" dirty="0"/>
              <a:t> had lived in the </a:t>
            </a:r>
            <a:r>
              <a:rPr lang="en-US" sz="2400" dirty="0" err="1"/>
              <a:t>neighbourhood</a:t>
            </a:r>
            <a:r>
              <a:rPr lang="en-US" sz="2400" dirty="0"/>
              <a:t> of The Hill for </a:t>
            </a:r>
          </a:p>
          <a:p>
            <a:r>
              <a:rPr lang="en-US" sz="2400" dirty="0"/>
              <a:t>time out of mind, and people considered them very respectable, </a:t>
            </a:r>
          </a:p>
          <a:p>
            <a:r>
              <a:rPr lang="en-US" sz="2400" dirty="0"/>
              <a:t>not only because most of them were rich, but also because they </a:t>
            </a:r>
          </a:p>
          <a:p>
            <a:r>
              <a:rPr lang="en-US" sz="2400" dirty="0"/>
              <a:t>never had any adventures or did anything unexpected.</a:t>
            </a:r>
          </a:p>
          <a:p>
            <a:endParaRPr lang="en-US" sz="2400" dirty="0"/>
          </a:p>
          <a:p>
            <a:r>
              <a:rPr lang="en-US" sz="2400" dirty="0" err="1"/>
              <a:t>Tolkein</a:t>
            </a:r>
            <a:r>
              <a:rPr lang="en-US" sz="2400" dirty="0"/>
              <a:t>, J.R.R. "The Hobbit". </a:t>
            </a:r>
            <a:r>
              <a:rPr lang="en-US" sz="2400" dirty="0" smtClean="0"/>
              <a:t>1937.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0525" y="815475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525" y="1175084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525" y="1909010"/>
            <a:ext cx="7646738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25" y="2315411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0525" y="1561432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2925" y="3013244"/>
            <a:ext cx="7646738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2925" y="3372853"/>
            <a:ext cx="8082549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2925" y="4106779"/>
            <a:ext cx="70130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2925" y="4834012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2925" y="3759201"/>
            <a:ext cx="8082549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6085" y="2668331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6085" y="4462378"/>
            <a:ext cx="7419475" cy="3342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925" y="-166520"/>
            <a:ext cx="8229600" cy="1143000"/>
          </a:xfrm>
        </p:spPr>
        <p:txBody>
          <a:bodyPr/>
          <a:lstStyle/>
          <a:p>
            <a:r>
              <a:rPr lang="en-US" dirty="0" smtClean="0"/>
              <a:t>Text is chars organized into lines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440" y="6012220"/>
            <a:ext cx="744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which we could read using </a:t>
            </a:r>
            <a:r>
              <a:rPr lang="en-US" sz="2400" dirty="0" err="1" smtClean="0"/>
              <a:t>FileReader</a:t>
            </a:r>
            <a:r>
              <a:rPr lang="en-US" sz="2400" dirty="0" err="1" smtClean="0">
                <a:sym typeface="Wingdings"/>
              </a:rPr>
              <a:t>BufferedReader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317" y="1601664"/>
            <a:ext cx="84755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 hole in the ground there lived a hobbit. Not a nasty, </a:t>
            </a:r>
          </a:p>
          <a:p>
            <a:r>
              <a:rPr lang="en-US" sz="2400" dirty="0"/>
              <a:t>dirty, wet hole, filled with the ends of worms and an oozy </a:t>
            </a:r>
          </a:p>
          <a:p>
            <a:r>
              <a:rPr lang="en-US" sz="2400" dirty="0"/>
              <a:t>smell, nor yet a dry, bare, sandy hole with nothing in it to </a:t>
            </a:r>
          </a:p>
          <a:p>
            <a:r>
              <a:rPr lang="en-US" sz="2400" dirty="0"/>
              <a:t>sit down on or to eat: it was a hobbit-hole, and that means comfort.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Bagginses</a:t>
            </a:r>
            <a:r>
              <a:rPr lang="en-US" sz="2400" dirty="0"/>
              <a:t> had lived in the </a:t>
            </a:r>
            <a:r>
              <a:rPr lang="en-US" sz="2400" dirty="0" err="1"/>
              <a:t>neighbourhood</a:t>
            </a:r>
            <a:r>
              <a:rPr lang="en-US" sz="2400" dirty="0"/>
              <a:t> of The Hill for </a:t>
            </a:r>
          </a:p>
          <a:p>
            <a:r>
              <a:rPr lang="en-US" sz="2400" dirty="0"/>
              <a:t>time out of mind, and people considered them very respectable, </a:t>
            </a:r>
          </a:p>
          <a:p>
            <a:r>
              <a:rPr lang="en-US" sz="2400" dirty="0"/>
              <a:t>not only because most of them were rich, but also because they </a:t>
            </a:r>
          </a:p>
          <a:p>
            <a:r>
              <a:rPr lang="en-US" sz="2400" dirty="0"/>
              <a:t>never had any adventures or did anything unexpected.</a:t>
            </a:r>
          </a:p>
          <a:p>
            <a:endParaRPr lang="en-US" sz="2400" dirty="0"/>
          </a:p>
          <a:p>
            <a:r>
              <a:rPr lang="en-US" sz="2400" dirty="0" err="1"/>
              <a:t>Tolkein</a:t>
            </a:r>
            <a:r>
              <a:rPr lang="en-US" sz="2400" dirty="0"/>
              <a:t>, J.R.R. "The Hobbit". </a:t>
            </a:r>
            <a:r>
              <a:rPr lang="en-US" sz="2400" dirty="0" smtClean="0"/>
              <a:t>1937.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925" y="100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is chars organized into lines which are organized into paragraphs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6085" y="1601664"/>
            <a:ext cx="7574547" cy="1981073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7748" y="3852906"/>
            <a:ext cx="8424777" cy="1521199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83412" y="5483349"/>
            <a:ext cx="7857956" cy="1134020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7464" y="2536441"/>
            <a:ext cx="6260999" cy="2308324"/>
          </a:xfrm>
          <a:prstGeom prst="rect">
            <a:avLst/>
          </a:prstGeom>
          <a:solidFill>
            <a:srgbClr val="FFFFFF">
              <a:alpha val="93000"/>
            </a:srgbClr>
          </a:solidFill>
          <a:ln w="57150" cmpd="sng">
            <a:solidFill>
              <a:srgbClr val="9A33E9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which we could read using </a:t>
            </a:r>
          </a:p>
          <a:p>
            <a:r>
              <a:rPr lang="en-US" sz="2400" dirty="0" err="1" smtClean="0"/>
              <a:t>FileReader</a:t>
            </a:r>
            <a:r>
              <a:rPr lang="en-US" sz="2400" dirty="0" err="1" smtClean="0">
                <a:sym typeface="Wingdings"/>
              </a:rPr>
              <a:t>BufferedReaderParagraphReader</a:t>
            </a:r>
            <a:endParaRPr lang="en-US" sz="2400" dirty="0" smtClean="0">
              <a:sym typeface="Wingdings"/>
            </a:endParaRPr>
          </a:p>
          <a:p>
            <a:endParaRPr lang="en-US" sz="24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… but first we have to invent </a:t>
            </a:r>
            <a:r>
              <a:rPr lang="en-US" sz="2400" dirty="0" err="1" smtClean="0">
                <a:sym typeface="Wingdings"/>
              </a:rPr>
              <a:t>ParagraphReader</a:t>
            </a:r>
            <a:endParaRPr lang="en-US" sz="2400" dirty="0" smtClean="0">
              <a:sym typeface="Wingdings"/>
            </a:endParaRPr>
          </a:p>
          <a:p>
            <a:endParaRPr lang="en-US" sz="24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… so let’s do that!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92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475" y="170152"/>
            <a:ext cx="9170736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ParagraphReader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BufferedReader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atEOF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;		// EOF = end of file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ParagraphReader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BufferedReader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br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 {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this.br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br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; }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public String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readParagraph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() throws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IOException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{ … }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public static void main(String[]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args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try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{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File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textfile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new File("data/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in.txt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");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FileReader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FileReader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textfile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BufferedReader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BufferedReader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ParagraphReader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new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ParagraphReader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br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String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while ((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pr.readParagraph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()) != null)</a:t>
            </a:r>
          </a:p>
          <a:p>
            <a:r>
              <a:rPr lang="pt-BR" b="1" dirty="0">
                <a:solidFill>
                  <a:srgbClr val="0000FF"/>
                </a:solidFill>
                <a:latin typeface="Courier"/>
                <a:cs typeface="Courier"/>
              </a:rPr>
              <a:t>				</a:t>
            </a:r>
            <a:r>
              <a:rPr lang="pt-BR" b="1" dirty="0" err="1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pt-BR" b="1" dirty="0">
                <a:solidFill>
                  <a:srgbClr val="0000FF"/>
                </a:solidFill>
                <a:latin typeface="Courier"/>
                <a:cs typeface="Courier"/>
              </a:rPr>
              <a:t>(para + "\</a:t>
            </a:r>
            <a:r>
              <a:rPr lang="pt-BR" b="1" dirty="0" err="1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"/>
                <a:cs typeface="Courier"/>
              </a:rPr>
              <a:t>********");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br.close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fr.close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}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catch 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IOException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x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 {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x.printStackTrace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; }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608579" y="2896315"/>
            <a:ext cx="2091918" cy="2681862"/>
            <a:chOff x="-1171842" y="3438127"/>
            <a:chExt cx="2091918" cy="2681862"/>
          </a:xfrm>
        </p:grpSpPr>
        <p:grpSp>
          <p:nvGrpSpPr>
            <p:cNvPr id="4" name="Group 3"/>
            <p:cNvGrpSpPr/>
            <p:nvPr/>
          </p:nvGrpSpPr>
          <p:grpSpPr>
            <a:xfrm>
              <a:off x="-1171842" y="3438127"/>
              <a:ext cx="2091918" cy="2681862"/>
              <a:chOff x="338169" y="415457"/>
              <a:chExt cx="6083253" cy="613688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8169" y="415457"/>
                <a:ext cx="6083253" cy="4285137"/>
              </a:xfrm>
              <a:prstGeom prst="roundRect">
                <a:avLst/>
              </a:prstGeom>
              <a:solidFill>
                <a:srgbClr val="F2E2BA"/>
              </a:solidFill>
              <a:ln w="508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1768563" y="5056699"/>
                <a:ext cx="1958474" cy="1495644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995646" y="1308952"/>
                <a:ext cx="1312722" cy="4427174"/>
                <a:chOff x="1995646" y="1308952"/>
                <a:chExt cx="1312722" cy="4427174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413358" y="3870481"/>
                  <a:ext cx="895010" cy="1865645"/>
                  <a:chOff x="2413358" y="3870481"/>
                  <a:chExt cx="895010" cy="1865645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 rot="5400000">
                    <a:off x="1882470" y="4665654"/>
                    <a:ext cx="1865645" cy="275300"/>
                    <a:chOff x="682500" y="213663"/>
                    <a:chExt cx="2941741" cy="652860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19000" y="237403"/>
                      <a:ext cx="2668742" cy="6291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682500" y="213663"/>
                      <a:ext cx="2941741" cy="629120"/>
                      <a:chOff x="273001" y="229556"/>
                      <a:chExt cx="2941741" cy="629120"/>
                    </a:xfrm>
                  </p:grpSpPr>
                  <p:sp>
                    <p:nvSpPr>
                      <p:cNvPr id="39" name="Oval 38"/>
                      <p:cNvSpPr/>
                      <p:nvPr/>
                    </p:nvSpPr>
                    <p:spPr>
                      <a:xfrm>
                        <a:off x="273001" y="229556"/>
                        <a:ext cx="272999" cy="62912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2225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2941743" y="229556"/>
                        <a:ext cx="272999" cy="629120"/>
                      </a:xfrm>
                      <a:prstGeom prst="ellipse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Straight Connector 40"/>
                      <p:cNvCxnSpPr>
                        <a:stCxn id="39" idx="0"/>
                        <a:endCxn id="40" idx="0"/>
                      </p:cNvCxnSpPr>
                      <p:nvPr/>
                    </p:nvCxnSpPr>
                    <p:spPr>
                      <a:xfrm>
                        <a:off x="409501" y="229556"/>
                        <a:ext cx="2668742" cy="0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39" idx="4"/>
                        <a:endCxn id="40" idx="4"/>
                      </p:cNvCxnSpPr>
                      <p:nvPr/>
                    </p:nvCxnSpPr>
                    <p:spPr>
                      <a:xfrm>
                        <a:off x="409501" y="858676"/>
                        <a:ext cx="2668742" cy="0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6" name="TextBox 35"/>
                  <p:cNvSpPr txBox="1"/>
                  <p:nvPr/>
                </p:nvSpPr>
                <p:spPr>
                  <a:xfrm rot="5400000">
                    <a:off x="2649578" y="4253089"/>
                    <a:ext cx="422570" cy="8950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1995646" y="1308952"/>
                  <a:ext cx="895007" cy="1865645"/>
                  <a:chOff x="1943728" y="1643917"/>
                  <a:chExt cx="895007" cy="1865645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 rot="3952046">
                    <a:off x="1465565" y="2439090"/>
                    <a:ext cx="1865645" cy="275300"/>
                    <a:chOff x="682500" y="213663"/>
                    <a:chExt cx="2941741" cy="652860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819000" y="237403"/>
                      <a:ext cx="2668742" cy="6291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682500" y="213663"/>
                      <a:ext cx="2941741" cy="629120"/>
                      <a:chOff x="273001" y="229556"/>
                      <a:chExt cx="2941741" cy="629120"/>
                    </a:xfrm>
                  </p:grpSpPr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273001" y="229556"/>
                        <a:ext cx="272999" cy="62912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2225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>
                      <a:xfrm>
                        <a:off x="2941743" y="229556"/>
                        <a:ext cx="272999" cy="629120"/>
                      </a:xfrm>
                      <a:prstGeom prst="ellipse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3" name="Straight Connector 32"/>
                      <p:cNvCxnSpPr>
                        <a:stCxn id="31" idx="0"/>
                        <a:endCxn id="32" idx="0"/>
                      </p:cNvCxnSpPr>
                      <p:nvPr/>
                    </p:nvCxnSpPr>
                    <p:spPr>
                      <a:xfrm>
                        <a:off x="409501" y="229556"/>
                        <a:ext cx="2668742" cy="0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31" idx="4"/>
                        <a:endCxn id="32" idx="4"/>
                      </p:cNvCxnSpPr>
                      <p:nvPr/>
                    </p:nvCxnSpPr>
                    <p:spPr>
                      <a:xfrm>
                        <a:off x="409501" y="858676"/>
                        <a:ext cx="2668742" cy="0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8" name="TextBox 27"/>
                  <p:cNvSpPr txBox="1"/>
                  <p:nvPr/>
                </p:nvSpPr>
                <p:spPr>
                  <a:xfrm rot="3955638">
                    <a:off x="2179947" y="2036053"/>
                    <a:ext cx="422570" cy="8950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1536371" y="555228"/>
                <a:ext cx="1464548" cy="3532749"/>
                <a:chOff x="1536371" y="555228"/>
                <a:chExt cx="1464548" cy="3532749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2463914" y="3242837"/>
                  <a:ext cx="537005" cy="845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536371" y="555228"/>
                  <a:ext cx="537005" cy="1478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 smtClean="0"/>
                </a:p>
                <a:p>
                  <a:endParaRPr lang="en-US" dirty="0" smtClean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6200000">
                <a:off x="3225100" y="182066"/>
                <a:ext cx="704284" cy="1865645"/>
                <a:chOff x="2310468" y="3870481"/>
                <a:chExt cx="704284" cy="186564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 rot="5400000">
                  <a:off x="1964032" y="4670660"/>
                  <a:ext cx="1692510" cy="2652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2733730" y="3824404"/>
                  <a:ext cx="173135" cy="265289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rot="5400000">
                  <a:off x="2733730" y="5516914"/>
                  <a:ext cx="173135" cy="265289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>
                  <a:stCxn id="14" idx="0"/>
                  <a:endCxn id="15" idx="0"/>
                </p:cNvCxnSpPr>
                <p:nvPr/>
              </p:nvCxnSpPr>
              <p:spPr>
                <a:xfrm rot="5400000">
                  <a:off x="2106687" y="4803304"/>
                  <a:ext cx="169251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4"/>
                  <a:endCxn id="15" idx="4"/>
                </p:cNvCxnSpPr>
                <p:nvPr/>
              </p:nvCxnSpPr>
              <p:spPr>
                <a:xfrm rot="5400000">
                  <a:off x="1841398" y="4803304"/>
                  <a:ext cx="169251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 rot="5400000">
                  <a:off x="2394107" y="4017682"/>
                  <a:ext cx="537005" cy="704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4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2034501" y="926611"/>
                <a:ext cx="571046" cy="33752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4656741" y="957201"/>
                <a:ext cx="138274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</p:grpSp>
        <p:cxnSp>
          <p:nvCxnSpPr>
            <p:cNvPr id="45" name="Straight Arrow Connector 44"/>
            <p:cNvCxnSpPr/>
            <p:nvPr/>
          </p:nvCxnSpPr>
          <p:spPr bwMode="auto">
            <a:xfrm flipH="1" flipV="1">
              <a:off x="-289480" y="4652946"/>
              <a:ext cx="19940" cy="2321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81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4632"/>
            <a:ext cx="906379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// Returns null at end of file. End of paragraph is indicated 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// by a blank line or end of file.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public String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readParagraph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 throws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IOException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// Previous call hit EOF.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if 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atEOF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return null;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String s = "";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String line;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while ((line =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br.readLine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()) != null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if (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line.isEmpty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())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	return s;	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   /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/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terminated by blank line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	s += line + "\n";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		// </a:t>
            </a:r>
            <a:r>
              <a:rPr lang="en-US" b="1" smtClean="0">
                <a:solidFill>
                  <a:srgbClr val="0000FF"/>
                </a:solidFill>
                <a:latin typeface="Courier"/>
                <a:cs typeface="Courier"/>
              </a:rPr>
              <a:t>Here when hit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EOF.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atEOF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true;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	return s;			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   /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/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para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terminated by EOF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7340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49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090" y="937427"/>
            <a:ext cx="8715910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9A33E9"/>
                </a:solidFill>
              </a:rPr>
              <a:t>In a hole in the ground there lived a hobbit. Not a nasty, 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dirty, wet hole, filled with the ends of worms and an oozy 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smell, nor yet a dry, bare, sandy hole with nothing in it to 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sit down on or to eat: it was a hobbit-hole, and that means comfort.</a:t>
            </a:r>
          </a:p>
          <a:p>
            <a:endParaRPr lang="en-US" sz="2400" i="1" dirty="0">
              <a:solidFill>
                <a:srgbClr val="9A33E9"/>
              </a:solidFill>
            </a:endParaRPr>
          </a:p>
          <a:p>
            <a:r>
              <a:rPr lang="en-US" sz="2400" i="1" dirty="0">
                <a:solidFill>
                  <a:srgbClr val="9A33E9"/>
                </a:solidFill>
              </a:rPr>
              <a:t>********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The </a:t>
            </a:r>
            <a:r>
              <a:rPr lang="en-US" sz="2400" i="1" dirty="0" err="1">
                <a:solidFill>
                  <a:srgbClr val="9A33E9"/>
                </a:solidFill>
              </a:rPr>
              <a:t>Bagginses</a:t>
            </a:r>
            <a:r>
              <a:rPr lang="en-US" sz="2400" i="1" dirty="0">
                <a:solidFill>
                  <a:srgbClr val="9A33E9"/>
                </a:solidFill>
              </a:rPr>
              <a:t> had lived in the </a:t>
            </a:r>
            <a:r>
              <a:rPr lang="en-US" sz="2400" i="1" dirty="0" err="1">
                <a:solidFill>
                  <a:srgbClr val="9A33E9"/>
                </a:solidFill>
              </a:rPr>
              <a:t>neighbourhood</a:t>
            </a:r>
            <a:r>
              <a:rPr lang="en-US" sz="2400" i="1" dirty="0">
                <a:solidFill>
                  <a:srgbClr val="9A33E9"/>
                </a:solidFill>
              </a:rPr>
              <a:t> of The Hill for 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time out of mind, and people considered them very respectable, 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not only because most of them were rich, but also because they </a:t>
            </a:r>
          </a:p>
          <a:p>
            <a:r>
              <a:rPr lang="en-US" sz="2400" i="1" dirty="0">
                <a:solidFill>
                  <a:srgbClr val="9A33E9"/>
                </a:solidFill>
              </a:rPr>
              <a:t>never had any adventures or did anything unexpected.</a:t>
            </a:r>
          </a:p>
          <a:p>
            <a:endParaRPr lang="en-US" sz="2400" i="1" dirty="0">
              <a:solidFill>
                <a:srgbClr val="9A33E9"/>
              </a:solidFill>
            </a:endParaRPr>
          </a:p>
          <a:p>
            <a:r>
              <a:rPr lang="en-US" sz="2400" i="1" dirty="0">
                <a:solidFill>
                  <a:srgbClr val="9A33E9"/>
                </a:solidFill>
              </a:rPr>
              <a:t>********</a:t>
            </a:r>
          </a:p>
          <a:p>
            <a:r>
              <a:rPr lang="en-US" sz="2400" i="1" dirty="0" err="1">
                <a:solidFill>
                  <a:srgbClr val="9A33E9"/>
                </a:solidFill>
              </a:rPr>
              <a:t>Tolkein</a:t>
            </a:r>
            <a:r>
              <a:rPr lang="en-US" sz="2400" i="1" dirty="0">
                <a:solidFill>
                  <a:srgbClr val="9A33E9"/>
                </a:solidFill>
              </a:rPr>
              <a:t>, J.R.R. "The Hobbit". 1937</a:t>
            </a:r>
          </a:p>
          <a:p>
            <a:endParaRPr lang="en-US" sz="2400" i="1" dirty="0">
              <a:solidFill>
                <a:srgbClr val="9A33E9"/>
              </a:solidFill>
            </a:endParaRPr>
          </a:p>
          <a:p>
            <a:r>
              <a:rPr lang="en-US" sz="2400" i="1" dirty="0">
                <a:solidFill>
                  <a:srgbClr val="9A33E9"/>
                </a:solidFill>
              </a:rPr>
              <a:t>********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4433" y="167986"/>
            <a:ext cx="1976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311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9066" y="134625"/>
            <a:ext cx="6874933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</a:rPr>
              <a:t>i</a:t>
            </a:r>
            <a:r>
              <a:rPr lang="en-US" b="1" dirty="0" err="1" smtClean="0">
                <a:latin typeface="Courier"/>
              </a:rPr>
              <a:t>nt</a:t>
            </a:r>
            <a:r>
              <a:rPr lang="en-US" b="1" dirty="0" smtClean="0">
                <a:latin typeface="Courier"/>
              </a:rPr>
              <a:t> </a:t>
            </a:r>
            <a:r>
              <a:rPr lang="en-US" b="1" dirty="0" err="1" smtClean="0">
                <a:latin typeface="Courier"/>
              </a:rPr>
              <a:t>doImportantThing</a:t>
            </a:r>
            <a:r>
              <a:rPr lang="en-US" b="1" dirty="0" smtClean="0">
                <a:latin typeface="Courier"/>
              </a:rPr>
              <a:t>( ) {</a:t>
            </a:r>
          </a:p>
          <a:p>
            <a:r>
              <a:rPr lang="en-US" b="1" dirty="0" smtClean="0">
                <a:latin typeface="Courier"/>
              </a:rPr>
              <a:t>  if (f1(</a:t>
            </a:r>
            <a:r>
              <a:rPr lang="en-US" b="1" dirty="0" err="1" smtClean="0">
                <a:latin typeface="Courier"/>
              </a:rPr>
              <a:t>manyArgs</a:t>
            </a:r>
            <a:r>
              <a:rPr lang="en-US" b="1" dirty="0" smtClean="0">
                <a:latin typeface="Courier"/>
              </a:rPr>
              <a:t>)==5  ||  f2()&lt;0) {</a:t>
            </a:r>
          </a:p>
          <a:p>
            <a:r>
              <a:rPr lang="en-US" b="1" dirty="0" smtClean="0">
                <a:latin typeface="Courier"/>
              </a:rPr>
              <a:t>    if (twisted condition) {</a:t>
            </a:r>
          </a:p>
          <a:p>
            <a:r>
              <a:rPr lang="en-US" b="1" dirty="0" smtClean="0">
                <a:latin typeface="Courier"/>
              </a:rPr>
              <a:t>      </a:t>
            </a:r>
            <a:r>
              <a:rPr lang="en-US" b="1" dirty="0" err="1" smtClean="0">
                <a:latin typeface="Courier"/>
              </a:rPr>
              <a:t>x</a:t>
            </a:r>
            <a:r>
              <a:rPr lang="en-US" b="1" dirty="0" smtClean="0">
                <a:latin typeface="Courier"/>
              </a:rPr>
              <a:t> = 5;</a:t>
            </a:r>
          </a:p>
          <a:p>
            <a:r>
              <a:rPr lang="en-US" b="1" dirty="0" smtClean="0">
                <a:latin typeface="Courier"/>
              </a:rPr>
              <a:t>      y = 10;</a:t>
            </a:r>
          </a:p>
          <a:p>
            <a:r>
              <a:rPr lang="en-US" b="1" dirty="0" smtClean="0">
                <a:latin typeface="Courier"/>
              </a:rPr>
              <a:t>    } else {</a:t>
            </a:r>
          </a:p>
          <a:p>
            <a:r>
              <a:rPr lang="en-US" b="1" dirty="0" smtClean="0">
                <a:latin typeface="Courier"/>
              </a:rPr>
              <a:t>      // well, you get the idea</a:t>
            </a:r>
          </a:p>
          <a:p>
            <a:r>
              <a:rPr lang="en-US" b="1" dirty="0" smtClean="0">
                <a:latin typeface="Courier"/>
              </a:rPr>
              <a:t>    }</a:t>
            </a:r>
          </a:p>
          <a:p>
            <a:r>
              <a:rPr lang="en-US" b="1" dirty="0" smtClean="0">
                <a:latin typeface="Courier"/>
              </a:rPr>
              <a:t>  } else {</a:t>
            </a:r>
          </a:p>
          <a:p>
            <a:r>
              <a:rPr lang="en-US" b="1" dirty="0" smtClean="0">
                <a:latin typeface="Courier"/>
              </a:rPr>
              <a:t>    if (twisted condition) {</a:t>
            </a:r>
          </a:p>
          <a:p>
            <a:r>
              <a:rPr lang="en-US" b="1" dirty="0" smtClean="0">
                <a:latin typeface="Courier"/>
              </a:rPr>
              <a:t>      </a:t>
            </a:r>
            <a:r>
              <a:rPr lang="en-US" b="1" dirty="0" err="1" smtClean="0">
                <a:latin typeface="Courier"/>
              </a:rPr>
              <a:t>x</a:t>
            </a:r>
            <a:r>
              <a:rPr lang="en-US" b="1" dirty="0" smtClean="0">
                <a:latin typeface="Courier"/>
              </a:rPr>
              <a:t> = 5;</a:t>
            </a:r>
          </a:p>
          <a:p>
            <a:r>
              <a:rPr lang="en-US" b="1" dirty="0" smtClean="0">
                <a:latin typeface="Courier"/>
              </a:rPr>
              <a:t>      y = 10;</a:t>
            </a:r>
          </a:p>
          <a:p>
            <a:r>
              <a:rPr lang="en-US" b="1" dirty="0" smtClean="0">
                <a:latin typeface="Courier"/>
              </a:rPr>
              <a:t>    } else {</a:t>
            </a:r>
          </a:p>
          <a:p>
            <a:r>
              <a:rPr lang="en-US" b="1" dirty="0" smtClean="0">
                <a:latin typeface="Courier"/>
              </a:rPr>
              <a:t>      // well, you get the idea    </a:t>
            </a:r>
          </a:p>
          <a:p>
            <a:r>
              <a:rPr lang="en-US" b="1" dirty="0">
                <a:latin typeface="Courier"/>
              </a:rPr>
              <a:t> </a:t>
            </a:r>
            <a:r>
              <a:rPr lang="en-US" b="1" dirty="0" smtClean="0">
                <a:latin typeface="Courier"/>
              </a:rPr>
              <a:t>   }</a:t>
            </a:r>
          </a:p>
          <a:p>
            <a:r>
              <a:rPr lang="en-US" b="1" dirty="0" smtClean="0">
                <a:latin typeface="Courier"/>
              </a:rPr>
              <a:t>  }</a:t>
            </a:r>
          </a:p>
          <a:p>
            <a:r>
              <a:rPr lang="en-US" b="1" dirty="0" smtClean="0">
                <a:latin typeface="Courier"/>
              </a:rPr>
              <a:t>}</a:t>
            </a:r>
            <a:endParaRPr lang="en-US" b="1" dirty="0">
              <a:latin typeface="Courier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144552" y="372534"/>
            <a:ext cx="1133311" cy="6265334"/>
            <a:chOff x="144552" y="372534"/>
            <a:chExt cx="1133311" cy="6265334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4" name="Group 27"/>
          <p:cNvGrpSpPr/>
          <p:nvPr/>
        </p:nvGrpSpPr>
        <p:grpSpPr>
          <a:xfrm>
            <a:off x="931359" y="694267"/>
            <a:ext cx="481989" cy="2506134"/>
            <a:chOff x="144552" y="372534"/>
            <a:chExt cx="1133311" cy="6265334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5" name="Group 30"/>
          <p:cNvGrpSpPr/>
          <p:nvPr/>
        </p:nvGrpSpPr>
        <p:grpSpPr>
          <a:xfrm>
            <a:off x="912286" y="3710517"/>
            <a:ext cx="481989" cy="2639483"/>
            <a:chOff x="144552" y="372534"/>
            <a:chExt cx="1133311" cy="6265334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524017" y="897465"/>
            <a:ext cx="481989" cy="1002453"/>
            <a:chOff x="1524017" y="897465"/>
            <a:chExt cx="481989" cy="1002453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>
              <a:off x="1245781" y="1380688"/>
              <a:ext cx="1002453" cy="36008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17" y="1265766"/>
              <a:ext cx="481989" cy="33274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488008" y="2197948"/>
            <a:ext cx="481989" cy="1002454"/>
            <a:chOff x="1524017" y="897465"/>
            <a:chExt cx="481989" cy="1002453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>
              <a:off x="1245781" y="1380688"/>
              <a:ext cx="1002453" cy="36008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17" y="1265766"/>
              <a:ext cx="481989" cy="33274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452003" y="4047063"/>
            <a:ext cx="481989" cy="1002453"/>
            <a:chOff x="1524017" y="897465"/>
            <a:chExt cx="481989" cy="1002453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1245781" y="1380688"/>
              <a:ext cx="1002453" cy="36008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17" y="1265766"/>
              <a:ext cx="481989" cy="33274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415994" y="5347546"/>
            <a:ext cx="481989" cy="1002454"/>
            <a:chOff x="1524017" y="897465"/>
            <a:chExt cx="481989" cy="1002453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1245781" y="1380688"/>
              <a:ext cx="1002453" cy="36008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17" y="1265766"/>
              <a:ext cx="481989" cy="332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52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144552" y="372534"/>
            <a:ext cx="1133311" cy="6265334"/>
            <a:chOff x="144552" y="372534"/>
            <a:chExt cx="1133311" cy="6265334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4" name="Group 27"/>
          <p:cNvGrpSpPr/>
          <p:nvPr/>
        </p:nvGrpSpPr>
        <p:grpSpPr>
          <a:xfrm>
            <a:off x="931359" y="694267"/>
            <a:ext cx="481989" cy="2506134"/>
            <a:chOff x="144552" y="372534"/>
            <a:chExt cx="1133311" cy="6265334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5" name="Group 30"/>
          <p:cNvGrpSpPr/>
          <p:nvPr/>
        </p:nvGrpSpPr>
        <p:grpSpPr>
          <a:xfrm>
            <a:off x="912286" y="3710517"/>
            <a:ext cx="481989" cy="2639483"/>
            <a:chOff x="144552" y="372534"/>
            <a:chExt cx="1133311" cy="6265334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>
              <a:off x="-246379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chigurh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52" y="2878667"/>
              <a:ext cx="1133311" cy="83185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1415994" y="897465"/>
            <a:ext cx="590012" cy="5452535"/>
            <a:chOff x="1415994" y="897465"/>
            <a:chExt cx="590012" cy="5452535"/>
          </a:xfrm>
        </p:grpSpPr>
        <p:grpSp>
          <p:nvGrpSpPr>
            <p:cNvPr id="6" name="Group 17"/>
            <p:cNvGrpSpPr/>
            <p:nvPr/>
          </p:nvGrpSpPr>
          <p:grpSpPr>
            <a:xfrm>
              <a:off x="1524017" y="897465"/>
              <a:ext cx="481989" cy="1002453"/>
              <a:chOff x="1524017" y="897465"/>
              <a:chExt cx="481989" cy="100245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1245781" y="1380688"/>
                <a:ext cx="1002453" cy="36008"/>
              </a:xfrm>
              <a:prstGeom prst="straightConnector1">
                <a:avLst/>
              </a:prstGeom>
              <a:ln w="444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 descr="chigurh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7" y="1265766"/>
                <a:ext cx="481989" cy="332740"/>
              </a:xfrm>
              <a:prstGeom prst="rect">
                <a:avLst/>
              </a:prstGeom>
            </p:spPr>
          </p:pic>
        </p:grpSp>
        <p:grpSp>
          <p:nvGrpSpPr>
            <p:cNvPr id="7" name="Group 18"/>
            <p:cNvGrpSpPr/>
            <p:nvPr/>
          </p:nvGrpSpPr>
          <p:grpSpPr>
            <a:xfrm>
              <a:off x="1488008" y="2197948"/>
              <a:ext cx="481989" cy="1002454"/>
              <a:chOff x="1524017" y="897465"/>
              <a:chExt cx="481989" cy="100245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1245781" y="1380688"/>
                <a:ext cx="1002453" cy="36008"/>
              </a:xfrm>
              <a:prstGeom prst="straightConnector1">
                <a:avLst/>
              </a:prstGeom>
              <a:ln w="444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chigurh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7" y="1265766"/>
                <a:ext cx="481989" cy="332740"/>
              </a:xfrm>
              <a:prstGeom prst="rect">
                <a:avLst/>
              </a:prstGeom>
            </p:spPr>
          </p:pic>
        </p:grpSp>
        <p:grpSp>
          <p:nvGrpSpPr>
            <p:cNvPr id="8" name="Group 21"/>
            <p:cNvGrpSpPr/>
            <p:nvPr/>
          </p:nvGrpSpPr>
          <p:grpSpPr>
            <a:xfrm>
              <a:off x="1452003" y="4047063"/>
              <a:ext cx="481989" cy="1002453"/>
              <a:chOff x="1524017" y="897465"/>
              <a:chExt cx="481989" cy="100245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rot="5400000">
                <a:off x="1245781" y="1380688"/>
                <a:ext cx="1002453" cy="36008"/>
              </a:xfrm>
              <a:prstGeom prst="straightConnector1">
                <a:avLst/>
              </a:prstGeom>
              <a:ln w="444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 descr="chigurh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7" y="1265766"/>
                <a:ext cx="481989" cy="332740"/>
              </a:xfrm>
              <a:prstGeom prst="rect">
                <a:avLst/>
              </a:prstGeom>
            </p:spPr>
          </p:pic>
        </p:grpSp>
        <p:grpSp>
          <p:nvGrpSpPr>
            <p:cNvPr id="9" name="Group 26"/>
            <p:cNvGrpSpPr/>
            <p:nvPr/>
          </p:nvGrpSpPr>
          <p:grpSpPr>
            <a:xfrm>
              <a:off x="1415994" y="5347546"/>
              <a:ext cx="481989" cy="1002454"/>
              <a:chOff x="1524017" y="897465"/>
              <a:chExt cx="481989" cy="1002453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245781" y="1380688"/>
                <a:ext cx="1002453" cy="36008"/>
              </a:xfrm>
              <a:prstGeom prst="straightConnector1">
                <a:avLst/>
              </a:prstGeom>
              <a:ln w="444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30" descr="chigurh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7" y="1265766"/>
                <a:ext cx="481989" cy="332740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2641600" y="1101455"/>
            <a:ext cx="16936" cy="2067223"/>
            <a:chOff x="2641600" y="1101455"/>
            <a:chExt cx="16936" cy="2067223"/>
          </a:xfrm>
        </p:grpSpPr>
        <p:grpSp>
          <p:nvGrpSpPr>
            <p:cNvPr id="68" name="Group 67"/>
            <p:cNvGrpSpPr/>
            <p:nvPr/>
          </p:nvGrpSpPr>
          <p:grpSpPr>
            <a:xfrm>
              <a:off x="2641600" y="1101455"/>
              <a:ext cx="2388" cy="798464"/>
              <a:chOff x="3895461" y="898258"/>
              <a:chExt cx="2388" cy="798464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rot="5400000">
                <a:off x="3711708" y="1082012"/>
                <a:ext cx="369095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5400000">
                <a:off x="3718822" y="1517695"/>
                <a:ext cx="355666" cy="23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656148" y="2370214"/>
              <a:ext cx="2388" cy="798464"/>
              <a:chOff x="3895461" y="898258"/>
              <a:chExt cx="2388" cy="798464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5400000">
                <a:off x="3711708" y="1082012"/>
                <a:ext cx="369095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rot="5400000">
                <a:off x="3718822" y="1517695"/>
                <a:ext cx="355666" cy="23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2658536" y="4083143"/>
            <a:ext cx="16936" cy="2067223"/>
            <a:chOff x="2641600" y="1101455"/>
            <a:chExt cx="16936" cy="2067223"/>
          </a:xfrm>
        </p:grpSpPr>
        <p:grpSp>
          <p:nvGrpSpPr>
            <p:cNvPr id="74" name="Group 67"/>
            <p:cNvGrpSpPr/>
            <p:nvPr/>
          </p:nvGrpSpPr>
          <p:grpSpPr>
            <a:xfrm>
              <a:off x="2641600" y="1101455"/>
              <a:ext cx="2388" cy="798464"/>
              <a:chOff x="3895461" y="898258"/>
              <a:chExt cx="2388" cy="798464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3711708" y="1082012"/>
                <a:ext cx="369095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rot="5400000">
                <a:off x="3718822" y="1517695"/>
                <a:ext cx="355666" cy="23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68"/>
            <p:cNvGrpSpPr/>
            <p:nvPr/>
          </p:nvGrpSpPr>
          <p:grpSpPr>
            <a:xfrm>
              <a:off x="2656148" y="2370214"/>
              <a:ext cx="2388" cy="798464"/>
              <a:chOff x="3895461" y="898258"/>
              <a:chExt cx="2388" cy="798464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rot="5400000">
                <a:off x="3711708" y="1082012"/>
                <a:ext cx="369095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rot="5400000">
                <a:off x="3718822" y="1517695"/>
                <a:ext cx="355666" cy="23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/>
          <p:cNvCxnSpPr/>
          <p:nvPr/>
        </p:nvCxnSpPr>
        <p:spPr>
          <a:xfrm rot="5400000">
            <a:off x="3381902" y="1260210"/>
            <a:ext cx="1112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2050931" y="3625113"/>
            <a:ext cx="3451983" cy="15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H="1">
            <a:off x="1040717" y="3631829"/>
            <a:ext cx="4324151" cy="15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2892958" y="3625911"/>
            <a:ext cx="2511392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36069" y="3612523"/>
            <a:ext cx="1604094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4522140" y="3623897"/>
            <a:ext cx="846331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5031175" y="3649305"/>
            <a:ext cx="508994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423995" y="3655560"/>
            <a:ext cx="193819" cy="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9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 descr="BenderCiga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417638"/>
            <a:ext cx="3904488" cy="496333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evil about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40004" y="1100686"/>
            <a:ext cx="3152762" cy="4555050"/>
            <a:chOff x="2540001" y="1083750"/>
            <a:chExt cx="3152762" cy="4555050"/>
          </a:xfrm>
        </p:grpSpPr>
        <p:cxnSp>
          <p:nvCxnSpPr>
            <p:cNvPr id="30" name="Straight Connector 29"/>
            <p:cNvCxnSpPr/>
            <p:nvPr/>
          </p:nvCxnSpPr>
          <p:spPr>
            <a:xfrm rot="10800000" flipV="1">
              <a:off x="3335868" y="1083751"/>
              <a:ext cx="877359" cy="7789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4197877" y="1099093"/>
              <a:ext cx="778933" cy="748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73891" y="1948914"/>
              <a:ext cx="778932" cy="606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3232687" y="1996557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268777" y="1948928"/>
              <a:ext cx="778932" cy="606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4827573" y="1996571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260602" y="2921006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2480729" y="2920999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378210" y="2921022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3581017" y="2938335"/>
              <a:ext cx="779711" cy="186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894272" y="2960575"/>
              <a:ext cx="779704" cy="141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4075622" y="2921019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973096" y="2921004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5193223" y="2920997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rminator 58"/>
            <p:cNvSpPr/>
            <p:nvPr/>
          </p:nvSpPr>
          <p:spPr>
            <a:xfrm>
              <a:off x="3366581" y="5029200"/>
              <a:ext cx="1594893" cy="609600"/>
            </a:xfrm>
            <a:prstGeom prst="flowChartTerminator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Return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V="1">
              <a:off x="2148958" y="3811578"/>
              <a:ext cx="1608668" cy="8265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V="1">
              <a:off x="2445306" y="3955521"/>
              <a:ext cx="1608641" cy="538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853277" y="4224868"/>
              <a:ext cx="160866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3259679" y="4224867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3412079" y="4224870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770827" y="4224866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4109496" y="3886199"/>
              <a:ext cx="1608666" cy="6773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4522778" y="3859215"/>
              <a:ext cx="1608666" cy="731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40001" y="1083750"/>
            <a:ext cx="3152762" cy="4555050"/>
            <a:chOff x="2540001" y="1083750"/>
            <a:chExt cx="3152762" cy="4555050"/>
          </a:xfrm>
        </p:grpSpPr>
        <p:cxnSp>
          <p:nvCxnSpPr>
            <p:cNvPr id="4" name="Straight Connector 3"/>
            <p:cNvCxnSpPr/>
            <p:nvPr/>
          </p:nvCxnSpPr>
          <p:spPr>
            <a:xfrm rot="10800000" flipV="1">
              <a:off x="3335868" y="1083751"/>
              <a:ext cx="877359" cy="778934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4197877" y="1099093"/>
              <a:ext cx="778933" cy="748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673891" y="1948914"/>
              <a:ext cx="778932" cy="606448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3232687" y="1996557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268777" y="1948928"/>
              <a:ext cx="778932" cy="606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4827573" y="1996571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60602" y="2921006"/>
              <a:ext cx="778932" cy="220133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480729" y="2920999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378210" y="2921022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3581017" y="2938335"/>
              <a:ext cx="779711" cy="186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894272" y="2960575"/>
              <a:ext cx="779704" cy="141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H="1">
              <a:off x="4075622" y="2921019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973096" y="2921004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193223" y="2920997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rminator 45"/>
            <p:cNvSpPr/>
            <p:nvPr/>
          </p:nvSpPr>
          <p:spPr>
            <a:xfrm>
              <a:off x="3366581" y="5029200"/>
              <a:ext cx="1594893" cy="609600"/>
            </a:xfrm>
            <a:prstGeom prst="flowChartTerminator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Return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V="1">
              <a:off x="2148958" y="3811578"/>
              <a:ext cx="1608668" cy="826582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2445306" y="3955521"/>
              <a:ext cx="1608641" cy="538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2853277" y="4224868"/>
              <a:ext cx="160866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3259679" y="4224867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3412079" y="4224870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3770827" y="4224866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4109496" y="3886199"/>
              <a:ext cx="1608666" cy="6773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4522778" y="3859215"/>
              <a:ext cx="1608666" cy="731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-148687"/>
            <a:ext cx="94149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never know which is the no-error 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405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-148687"/>
            <a:ext cx="94149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never know which is the no-error path</a:t>
            </a:r>
            <a:endParaRPr lang="en-US" sz="3600" dirty="0"/>
          </a:p>
        </p:txBody>
      </p:sp>
      <p:grpSp>
        <p:nvGrpSpPr>
          <p:cNvPr id="3" name="Group 68"/>
          <p:cNvGrpSpPr/>
          <p:nvPr/>
        </p:nvGrpSpPr>
        <p:grpSpPr>
          <a:xfrm>
            <a:off x="2540001" y="1083750"/>
            <a:ext cx="3152762" cy="4555050"/>
            <a:chOff x="2540001" y="1083750"/>
            <a:chExt cx="3152762" cy="4555050"/>
          </a:xfrm>
        </p:grpSpPr>
        <p:cxnSp>
          <p:nvCxnSpPr>
            <p:cNvPr id="4" name="Straight Connector 3"/>
            <p:cNvCxnSpPr/>
            <p:nvPr/>
          </p:nvCxnSpPr>
          <p:spPr>
            <a:xfrm rot="10800000" flipV="1">
              <a:off x="3335868" y="1083751"/>
              <a:ext cx="877359" cy="7789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4197877" y="1099093"/>
              <a:ext cx="778933" cy="748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673891" y="1948914"/>
              <a:ext cx="778932" cy="606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3232687" y="1996557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268777" y="1948928"/>
              <a:ext cx="778932" cy="606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4827573" y="1996571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60602" y="2921006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480729" y="2920999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378210" y="2921022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3581017" y="2938335"/>
              <a:ext cx="779711" cy="186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894272" y="2960575"/>
              <a:ext cx="779704" cy="141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H="1">
              <a:off x="4075622" y="2921019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973096" y="2921004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193223" y="2920997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rminator 45"/>
            <p:cNvSpPr/>
            <p:nvPr/>
          </p:nvSpPr>
          <p:spPr>
            <a:xfrm>
              <a:off x="3366581" y="5029200"/>
              <a:ext cx="1594893" cy="609600"/>
            </a:xfrm>
            <a:prstGeom prst="flowChartTerminator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Return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V="1">
              <a:off x="2148958" y="3811578"/>
              <a:ext cx="1608668" cy="8265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2445306" y="3955521"/>
              <a:ext cx="1608641" cy="538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2853277" y="4224868"/>
              <a:ext cx="160866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3259679" y="4224867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3412079" y="4224870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3770827" y="4224866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4109496" y="3886199"/>
              <a:ext cx="1608666" cy="6773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4522778" y="3859215"/>
              <a:ext cx="1608666" cy="731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540001" y="1083751"/>
            <a:ext cx="3152762" cy="4555050"/>
            <a:chOff x="-1576381" y="1574799"/>
            <a:chExt cx="3152762" cy="4555050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-780514" y="1574800"/>
              <a:ext cx="877359" cy="7789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81495" y="1590142"/>
              <a:ext cx="778933" cy="748247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-1442491" y="2439963"/>
              <a:ext cx="778932" cy="606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883695" y="2487606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52395" y="2439977"/>
              <a:ext cx="778932" cy="606448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711191" y="2487620"/>
              <a:ext cx="778933" cy="511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-1855780" y="3412055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1635653" y="3412048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-738172" y="3412071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535365" y="3429384"/>
              <a:ext cx="779711" cy="186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-222110" y="3451624"/>
              <a:ext cx="779704" cy="141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40760" y="3412068"/>
              <a:ext cx="778935" cy="220141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856714" y="3412053"/>
              <a:ext cx="778932" cy="2201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1076841" y="3412046"/>
              <a:ext cx="778935" cy="220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rminator 57"/>
            <p:cNvSpPr/>
            <p:nvPr/>
          </p:nvSpPr>
          <p:spPr>
            <a:xfrm>
              <a:off x="-749801" y="5520249"/>
              <a:ext cx="1594893" cy="609600"/>
            </a:xfrm>
            <a:prstGeom prst="flowChartTerminator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Return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6200000" flipV="1">
              <a:off x="-1967424" y="4302627"/>
              <a:ext cx="1608668" cy="8265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V="1">
              <a:off x="-1671076" y="4446570"/>
              <a:ext cx="1608641" cy="538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-1263105" y="4715917"/>
              <a:ext cx="160866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-856703" y="4715916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-704303" y="4715919"/>
              <a:ext cx="160866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-345555" y="4715915"/>
              <a:ext cx="1608665" cy="2"/>
            </a:xfrm>
            <a:prstGeom prst="line">
              <a:avLst/>
            </a:pr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-6886" y="4377248"/>
              <a:ext cx="1608666" cy="6773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406396" y="4350264"/>
              <a:ext cx="1608666" cy="731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0336" y="5663601"/>
            <a:ext cx="8449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Exceptions make the no-error aka “happy” path obvious,</a:t>
            </a:r>
          </a:p>
          <a:p>
            <a:r>
              <a:rPr lang="en-US" sz="2800" dirty="0" smtClean="0"/>
              <a:t>and eliminate magic return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220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5271024" y="2732316"/>
            <a:ext cx="366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understand I/O you need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33378" y="2796107"/>
            <a:ext cx="37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I/O you need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218370" y="4817307"/>
            <a:ext cx="465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8370" y="711116"/>
            <a:ext cx="465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pic>
        <p:nvPicPr>
          <p:cNvPr id="2" name="Picture 1" descr="big-white-chick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33" y="1178331"/>
            <a:ext cx="1740065" cy="1308319"/>
          </a:xfrm>
          <a:prstGeom prst="rect">
            <a:avLst/>
          </a:prstGeom>
        </p:spPr>
      </p:pic>
      <p:pic>
        <p:nvPicPr>
          <p:cNvPr id="3" name="Picture 2" descr="eg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71" y="2588229"/>
            <a:ext cx="1181710" cy="786681"/>
          </a:xfrm>
          <a:prstGeom prst="rect">
            <a:avLst/>
          </a:prstGeom>
        </p:spPr>
      </p:pic>
      <p:pic>
        <p:nvPicPr>
          <p:cNvPr id="10" name="Picture 9" descr="big-white-chick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9215" y="5278973"/>
            <a:ext cx="1740065" cy="1308319"/>
          </a:xfrm>
          <a:prstGeom prst="rect">
            <a:avLst/>
          </a:prstGeom>
        </p:spPr>
      </p:pic>
      <p:pic>
        <p:nvPicPr>
          <p:cNvPr id="11" name="Picture 10" descr="eg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8" y="2588229"/>
            <a:ext cx="1181710" cy="7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9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we’ll begin in the middle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744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Files and </a:t>
            </a:r>
            <a:r>
              <a:rPr lang="en-US" sz="2800" dirty="0" err="1" smtClean="0"/>
              <a:t>dirs</a:t>
            </a:r>
            <a:r>
              <a:rPr lang="en-US" sz="2800" dirty="0" smtClean="0"/>
              <a:t> are represented by the </a:t>
            </a:r>
            <a:r>
              <a:rPr lang="en-US" sz="2800" dirty="0" err="1" smtClean="0"/>
              <a:t>java.io.File</a:t>
            </a:r>
            <a:r>
              <a:rPr lang="en-US" sz="2800" dirty="0" smtClean="0"/>
              <a:t> class</a:t>
            </a:r>
          </a:p>
          <a:p>
            <a:r>
              <a:rPr lang="en-US" sz="2800" dirty="0" smtClean="0"/>
              <a:t>2 main </a:t>
            </a:r>
            <a:r>
              <a:rPr lang="en-US" sz="2800" dirty="0" err="1" smtClean="0"/>
              <a:t>ctors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Path</a:t>
            </a:r>
          </a:p>
          <a:p>
            <a:pPr lvl="1"/>
            <a:r>
              <a:rPr lang="en-US" sz="2400" dirty="0" smtClean="0"/>
              <a:t>Parent directory file, path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Doesn’t create a file, just creates a representation of a file that might or might not exist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8924" y="3187176"/>
            <a:ext cx="8778734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=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new File(“/users/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”);  // a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</a:t>
            </a: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=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new File(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”);        // a file</a:t>
            </a:r>
          </a:p>
          <a:p>
            <a:endParaRPr lang="en-US" sz="2400" b="1" dirty="0">
              <a:solidFill>
                <a:srgbClr val="00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354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ordinary methods of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exists()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isFile</a:t>
            </a:r>
            <a:r>
              <a:rPr lang="en-US" dirty="0" smtClean="0"/>
              <a:t>()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isDirectory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String[] list()</a:t>
            </a:r>
          </a:p>
          <a:p>
            <a:r>
              <a:rPr lang="en-US" dirty="0" smtClean="0"/>
              <a:t>long length()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getAbsolutePath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6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934" y="585760"/>
            <a:ext cx="8778734" cy="341632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=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new File(“/users/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”); 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 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dirf.exists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  &amp;&amp;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dirf.isDirectory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()) {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 for (String kid: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dirf.list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()) {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  File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kidf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, kid);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kidf.getAbsolutePath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                     + “: “ +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kid.length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}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}</a:t>
            </a:r>
            <a:endParaRPr lang="en-US" sz="2400" b="1" dirty="0" smtClean="0">
              <a:solidFill>
                <a:srgbClr val="00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92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180"/>
            <a:ext cx="8229600" cy="671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Exceptions: The Big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8482"/>
            <a:ext cx="8534400" cy="5334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Provide a mechanism for cleanly reporting and handling trouble, without using special return values.</a:t>
            </a:r>
          </a:p>
          <a:p>
            <a:pPr lvl="1"/>
            <a:r>
              <a:rPr lang="en-US" sz="2600" dirty="0" smtClean="0"/>
              <a:t>Return values require special checking after method calls. Prone to failure. </a:t>
            </a:r>
            <a:r>
              <a:rPr lang="en-US" sz="2600" i="1" dirty="0" smtClean="0"/>
              <a:t>It’s bad when your failure mechanism is prone to failure!</a:t>
            </a:r>
            <a:endParaRPr lang="en-US" sz="2600" dirty="0" smtClean="0"/>
          </a:p>
          <a:p>
            <a:pPr lvl="1"/>
            <a:r>
              <a:rPr lang="en-US" sz="2600" dirty="0" smtClean="0"/>
              <a:t>Exceptions cleanly separate the “happy path” from the error path.</a:t>
            </a:r>
          </a:p>
          <a:p>
            <a:r>
              <a:rPr lang="en-US" sz="2600" dirty="0" smtClean="0"/>
              <a:t>There are 4 kinds of trouble:</a:t>
            </a:r>
          </a:p>
          <a:p>
            <a:pPr lvl="1"/>
            <a:r>
              <a:rPr lang="en-US" sz="2600" dirty="0" smtClean="0"/>
              <a:t>Nobody’s fault (sunspots knocked out a network satellite)</a:t>
            </a:r>
          </a:p>
          <a:p>
            <a:pPr lvl="1"/>
            <a:r>
              <a:rPr lang="en-US" sz="2600" dirty="0" smtClean="0"/>
              <a:t>Your fault (you </a:t>
            </a:r>
            <a:r>
              <a:rPr lang="en-US" sz="2600" dirty="0" err="1" smtClean="0"/>
              <a:t>shouldn</a:t>
            </a:r>
            <a:r>
              <a:rPr lang="fr-FR" sz="2600" dirty="0" smtClean="0"/>
              <a:t>’</a:t>
            </a:r>
            <a:r>
              <a:rPr lang="en-US" sz="2600" dirty="0" smtClean="0"/>
              <a:t>t have divided by zero)</a:t>
            </a:r>
          </a:p>
          <a:p>
            <a:pPr lvl="1"/>
            <a:r>
              <a:rPr lang="en-US" sz="2600" dirty="0" smtClean="0"/>
              <a:t>Java’s fault </a:t>
            </a:r>
            <a:r>
              <a:rPr lang="en-US" sz="2600" dirty="0" smtClean="0">
                <a:sym typeface="Wingdings"/>
              </a:rPr>
              <a:t></a:t>
            </a:r>
            <a:endParaRPr lang="en-US" sz="2600" dirty="0" smtClean="0"/>
          </a:p>
          <a:p>
            <a:pPr lvl="1"/>
            <a:r>
              <a:rPr lang="en-US" sz="2600" dirty="0" smtClean="0"/>
              <a:t>Trouble you provoked while stress-testing your code (assertions)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5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“exceptional” method of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createNewFile</a:t>
            </a:r>
            <a:r>
              <a:rPr lang="en-US" dirty="0" smtClean="0"/>
              <a:t>() – If the file exists on the hard drive, just returns false. Otherwise creates the (empty) file on the hard drive and returns true.</a:t>
            </a:r>
          </a:p>
          <a:p>
            <a:r>
              <a:rPr lang="en-US" dirty="0" smtClean="0"/>
              <a:t>A different kind of method: changes the hard drive.</a:t>
            </a:r>
          </a:p>
          <a:p>
            <a:r>
              <a:rPr lang="en-US" dirty="0" smtClean="0"/>
              <a:t>What if the hard drive was full, or failed at just the wrong moment?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924" y="388496"/>
            <a:ext cx="8778734" cy="193899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=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new File(“/users/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=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new File(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/>
              </a:rPr>
              <a:t>l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ogf.createNewFile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();</a:t>
            </a:r>
          </a:p>
        </p:txBody>
      </p:sp>
      <p:sp>
        <p:nvSpPr>
          <p:cNvPr id="2" name="Oval 1"/>
          <p:cNvSpPr/>
          <p:nvPr/>
        </p:nvSpPr>
        <p:spPr>
          <a:xfrm>
            <a:off x="73980" y="1775374"/>
            <a:ext cx="4549652" cy="70275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7274" y="2694915"/>
            <a:ext cx="3749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Unhandled exception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 smtClean="0">
                <a:solidFill>
                  <a:srgbClr val="FF0000"/>
                </a:solidFill>
              </a:rPr>
              <a:t>ype </a:t>
            </a:r>
            <a:r>
              <a:rPr lang="en-US" sz="3200" dirty="0" err="1" smtClean="0">
                <a:solidFill>
                  <a:srgbClr val="FF0000"/>
                </a:solidFill>
              </a:rPr>
              <a:t>IOException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3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27198" y="406857"/>
            <a:ext cx="8229600" cy="4525963"/>
          </a:xfrm>
        </p:spPr>
        <p:txBody>
          <a:bodyPr/>
          <a:lstStyle/>
          <a:p>
            <a:r>
              <a:rPr lang="en-US" dirty="0" smtClean="0"/>
              <a:t>Embed the flagged line in a “try block”</a:t>
            </a:r>
          </a:p>
          <a:p>
            <a:pPr lvl="1"/>
            <a:r>
              <a:rPr lang="en-US" dirty="0" smtClean="0"/>
              <a:t>Ok to put other code in the try block</a:t>
            </a:r>
          </a:p>
          <a:p>
            <a:r>
              <a:rPr lang="en-US" dirty="0" smtClean="0"/>
              <a:t>Follow the try block with a “catch block”</a:t>
            </a:r>
          </a:p>
          <a:p>
            <a:pPr lvl="1"/>
            <a:r>
              <a:rPr lang="en-US" dirty="0" smtClean="0"/>
              <a:t>Caught exception type matches type in error message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870" y="3131829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18156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27198" y="406857"/>
            <a:ext cx="8229600" cy="4525963"/>
          </a:xfrm>
        </p:spPr>
        <p:txBody>
          <a:bodyPr/>
          <a:lstStyle/>
          <a:p>
            <a:r>
              <a:rPr lang="en-US" dirty="0" smtClean="0"/>
              <a:t>Embed the </a:t>
            </a:r>
            <a:r>
              <a:rPr lang="en-US" dirty="0" smtClean="0">
                <a:solidFill>
                  <a:srgbClr val="FF0000"/>
                </a:solidFill>
              </a:rPr>
              <a:t>flagged line </a:t>
            </a:r>
            <a:r>
              <a:rPr lang="en-US" dirty="0" smtClean="0"/>
              <a:t>in a “try block”</a:t>
            </a:r>
          </a:p>
          <a:p>
            <a:pPr lvl="1"/>
            <a:r>
              <a:rPr lang="en-US" dirty="0" smtClean="0"/>
              <a:t>Ok to put other code in the try block</a:t>
            </a:r>
          </a:p>
          <a:p>
            <a:r>
              <a:rPr lang="en-US" dirty="0" smtClean="0"/>
              <a:t>Follow the try block with a “catch block”</a:t>
            </a:r>
          </a:p>
          <a:p>
            <a:pPr lvl="1"/>
            <a:r>
              <a:rPr lang="en-US" dirty="0" smtClean="0"/>
              <a:t>Caught exception type matches type in error message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870" y="3131829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81647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27198" y="406857"/>
            <a:ext cx="8229600" cy="4525963"/>
          </a:xfrm>
        </p:spPr>
        <p:txBody>
          <a:bodyPr/>
          <a:lstStyle/>
          <a:p>
            <a:r>
              <a:rPr lang="en-US" dirty="0" smtClean="0"/>
              <a:t>Embed the </a:t>
            </a:r>
            <a:r>
              <a:rPr lang="en-US" dirty="0" smtClean="0">
                <a:solidFill>
                  <a:srgbClr val="FF0000"/>
                </a:solidFill>
              </a:rPr>
              <a:t>flagged line </a:t>
            </a:r>
            <a:r>
              <a:rPr lang="en-US" dirty="0" smtClean="0"/>
              <a:t>in a “</a:t>
            </a:r>
            <a:r>
              <a:rPr lang="en-US" dirty="0" smtClean="0">
                <a:solidFill>
                  <a:srgbClr val="008000"/>
                </a:solidFill>
              </a:rPr>
              <a:t>try block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Ok to put other code in the try block</a:t>
            </a:r>
          </a:p>
          <a:p>
            <a:r>
              <a:rPr lang="en-US" dirty="0" smtClean="0"/>
              <a:t>Follow the try block with a “catch block”</a:t>
            </a:r>
          </a:p>
          <a:p>
            <a:pPr lvl="1"/>
            <a:r>
              <a:rPr lang="en-US" dirty="0" smtClean="0"/>
              <a:t>Caught exception type matches type in error message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870" y="3131829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137644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27198" y="406857"/>
            <a:ext cx="8229600" cy="4525963"/>
          </a:xfrm>
        </p:spPr>
        <p:txBody>
          <a:bodyPr/>
          <a:lstStyle/>
          <a:p>
            <a:r>
              <a:rPr lang="en-US" dirty="0" smtClean="0"/>
              <a:t>Embed the </a:t>
            </a:r>
            <a:r>
              <a:rPr lang="en-US" dirty="0" smtClean="0">
                <a:solidFill>
                  <a:srgbClr val="FF0000"/>
                </a:solidFill>
              </a:rPr>
              <a:t>flagged line </a:t>
            </a:r>
            <a:r>
              <a:rPr lang="en-US" dirty="0" smtClean="0"/>
              <a:t>in a “</a:t>
            </a:r>
            <a:r>
              <a:rPr lang="en-US" dirty="0" smtClean="0">
                <a:solidFill>
                  <a:srgbClr val="008000"/>
                </a:solidFill>
              </a:rPr>
              <a:t>try block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Ok to put </a:t>
            </a:r>
            <a:r>
              <a:rPr lang="en-US" dirty="0" smtClean="0">
                <a:solidFill>
                  <a:srgbClr val="9A33E9"/>
                </a:solidFill>
              </a:rPr>
              <a:t>other code </a:t>
            </a:r>
            <a:r>
              <a:rPr lang="en-US" dirty="0" smtClean="0"/>
              <a:t>in the try block</a:t>
            </a:r>
          </a:p>
          <a:p>
            <a:r>
              <a:rPr lang="en-US" dirty="0" smtClean="0"/>
              <a:t>Follow the try block with a “catch block”</a:t>
            </a:r>
          </a:p>
          <a:p>
            <a:pPr lvl="1"/>
            <a:r>
              <a:rPr lang="en-US" dirty="0" smtClean="0"/>
              <a:t>Caught exception type matches type in error message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870" y="3131829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9A33E9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9A33E9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325865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27198" y="406857"/>
            <a:ext cx="8229600" cy="4525963"/>
          </a:xfrm>
        </p:spPr>
        <p:txBody>
          <a:bodyPr/>
          <a:lstStyle/>
          <a:p>
            <a:r>
              <a:rPr lang="en-US" dirty="0" smtClean="0"/>
              <a:t>Embed the </a:t>
            </a:r>
            <a:r>
              <a:rPr lang="en-US" dirty="0" smtClean="0">
                <a:solidFill>
                  <a:srgbClr val="FF0000"/>
                </a:solidFill>
              </a:rPr>
              <a:t>flagged line </a:t>
            </a:r>
            <a:r>
              <a:rPr lang="en-US" dirty="0" smtClean="0"/>
              <a:t>in a “</a:t>
            </a:r>
            <a:r>
              <a:rPr lang="en-US" dirty="0" smtClean="0">
                <a:solidFill>
                  <a:srgbClr val="008000"/>
                </a:solidFill>
              </a:rPr>
              <a:t>try block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Ok to put </a:t>
            </a:r>
            <a:r>
              <a:rPr lang="en-US" dirty="0" smtClean="0">
                <a:solidFill>
                  <a:srgbClr val="9A33E9"/>
                </a:solidFill>
              </a:rPr>
              <a:t>other code </a:t>
            </a:r>
            <a:r>
              <a:rPr lang="en-US" dirty="0" smtClean="0"/>
              <a:t>in the try block</a:t>
            </a:r>
          </a:p>
          <a:p>
            <a:r>
              <a:rPr lang="en-US" dirty="0" smtClean="0"/>
              <a:t>Follow the </a:t>
            </a:r>
            <a:r>
              <a:rPr lang="en-US" dirty="0" smtClean="0">
                <a:solidFill>
                  <a:srgbClr val="008000"/>
                </a:solidFill>
              </a:rPr>
              <a:t>try block </a:t>
            </a:r>
            <a:r>
              <a:rPr lang="en-US" dirty="0" smtClean="0"/>
              <a:t>with a “</a:t>
            </a:r>
            <a:r>
              <a:rPr lang="en-US" dirty="0" smtClean="0">
                <a:solidFill>
                  <a:srgbClr val="FF6600"/>
                </a:solidFill>
              </a:rPr>
              <a:t>catch block</a:t>
            </a:r>
            <a:r>
              <a:rPr lang="en-US" dirty="0" smtClean="0"/>
              <a:t>”</a:t>
            </a:r>
          </a:p>
          <a:p>
            <a:pPr lvl="1"/>
            <a:r>
              <a:rPr lang="en-US" u="sng" dirty="0" smtClean="0"/>
              <a:t>Caught exception type </a:t>
            </a:r>
            <a:r>
              <a:rPr lang="en-US" dirty="0" smtClean="0"/>
              <a:t>matches type in error message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870" y="3131829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9A33E9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9A33E9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FF6600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FF6600"/>
                </a:solidFill>
                <a:latin typeface="Courier New"/>
              </a:rPr>
              <a:t>atch (</a:t>
            </a:r>
            <a:r>
              <a:rPr lang="en-US" sz="2000" b="1" u="sng" dirty="0" err="1" smtClean="0">
                <a:solidFill>
                  <a:srgbClr val="FF6600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FF6600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FF66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FF6600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FF6600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FF6600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FF6600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</p:spTree>
    <p:extLst>
      <p:ext uri="{BB962C8B-B14F-4D97-AF65-F5344CB8AC3E}">
        <p14:creationId xmlns:p14="http://schemas.microsoft.com/office/powerpoint/2010/main" val="357425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176" y="419452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340" y="4673807"/>
            <a:ext cx="1294618" cy="83099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urier New"/>
              </a:rPr>
              <a:t>Ok</a:t>
            </a:r>
          </a:p>
          <a:p>
            <a:r>
              <a:rPr lang="en-US" sz="2400" b="1" dirty="0" smtClean="0">
                <a:solidFill>
                  <a:srgbClr val="008000"/>
                </a:solidFill>
                <a:latin typeface="Courier New"/>
              </a:rPr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8147" y="4673807"/>
            <a:ext cx="4147113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/>
              </a:rPr>
              <a:t>Stress: Disk is full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/>
              </a:rPr>
              <a:t>Done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1787804" y="3787740"/>
            <a:ext cx="1639083" cy="749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221196" y="3787740"/>
            <a:ext cx="1639083" cy="749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8167" y="5636892"/>
            <a:ext cx="360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(&amp; the new empty file is created)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8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176" y="357806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logf.createNewFile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2EC02D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2EC02D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2EC02D"/>
                </a:solidFill>
                <a:latin typeface="Courier New"/>
              </a:rPr>
              <a:t>(“Done”);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3506" y="3683799"/>
            <a:ext cx="8229600" cy="4525963"/>
          </a:xfrm>
        </p:spPr>
        <p:txBody>
          <a:bodyPr/>
          <a:lstStyle/>
          <a:p>
            <a:r>
              <a:rPr lang="en-US" dirty="0" smtClean="0"/>
              <a:t>Try-block is the “happy path”</a:t>
            </a:r>
          </a:p>
          <a:p>
            <a:r>
              <a:rPr lang="en-US" dirty="0" smtClean="0"/>
              <a:t>If all goes well</a:t>
            </a:r>
          </a:p>
          <a:p>
            <a:pPr lvl="1"/>
            <a:r>
              <a:rPr lang="en-US" dirty="0" smtClean="0"/>
              <a:t>Try-block executes</a:t>
            </a:r>
          </a:p>
          <a:p>
            <a:pPr lvl="1"/>
            <a:r>
              <a:rPr lang="en-US" dirty="0" smtClean="0"/>
              <a:t>Catch-block is skipped</a:t>
            </a:r>
          </a:p>
          <a:p>
            <a:pPr lvl="1"/>
            <a:r>
              <a:rPr lang="en-US" dirty="0" smtClean="0"/>
              <a:t>Execution continues after end of catch-block (</a:t>
            </a:r>
            <a:r>
              <a:rPr lang="en-US" dirty="0" err="1" smtClean="0"/>
              <a:t>println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176" y="197529"/>
            <a:ext cx="8112930" cy="31700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 = new File(“/users/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philipheller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”);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File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logf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 = new File(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dirf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, “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log.txt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”);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ry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logf.creat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eNewFile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(“Ok”);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(“Stress: “ +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x.getMessage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(“Done”);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4945" y="3453931"/>
            <a:ext cx="8791063" cy="4525963"/>
          </a:xfrm>
        </p:spPr>
        <p:txBody>
          <a:bodyPr/>
          <a:lstStyle/>
          <a:p>
            <a:r>
              <a:rPr lang="en-US" dirty="0" smtClean="0"/>
              <a:t>Catch-block is the problem handler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createNewFile</a:t>
            </a:r>
            <a:r>
              <a:rPr lang="en-US" dirty="0" smtClean="0"/>
              <a:t>() has trouble</a:t>
            </a:r>
          </a:p>
          <a:p>
            <a:pPr lvl="1"/>
            <a:r>
              <a:rPr lang="en-US" dirty="0" smtClean="0"/>
              <a:t>Try-block executes until moment of failure</a:t>
            </a:r>
          </a:p>
          <a:p>
            <a:pPr lvl="1"/>
            <a:r>
              <a:rPr lang="en-US" dirty="0" smtClean="0"/>
              <a:t>Remainder of try-block is abandoned</a:t>
            </a:r>
          </a:p>
          <a:p>
            <a:pPr lvl="1"/>
            <a:r>
              <a:rPr lang="en-US" dirty="0" smtClean="0"/>
              <a:t>Catch-block executes</a:t>
            </a:r>
          </a:p>
          <a:p>
            <a:pPr lvl="1"/>
            <a:r>
              <a:rPr lang="en-US" dirty="0" smtClean="0"/>
              <a:t>Execution continues after end of catch-block (</a:t>
            </a:r>
            <a:r>
              <a:rPr lang="en-US" dirty="0" err="1" smtClean="0"/>
              <a:t>println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5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3762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b="1" i="1" u="sng" dirty="0" smtClean="0"/>
              <a:t>NOT</a:t>
            </a:r>
            <a:r>
              <a:rPr lang="en-US" dirty="0" smtClean="0"/>
              <a:t> to handle errors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1867" y="893762"/>
            <a:ext cx="5410559" cy="1938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</a:rPr>
              <a:t>f</a:t>
            </a:r>
            <a:r>
              <a:rPr lang="en-US" sz="2400" b="1" dirty="0" smtClean="0">
                <a:latin typeface="Courier New"/>
              </a:rPr>
              <a:t>loat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squareRoot</a:t>
            </a:r>
            <a:r>
              <a:rPr lang="en-US" sz="2400" b="1" dirty="0" err="1" smtClean="0">
                <a:latin typeface="Courier New"/>
              </a:rPr>
              <a:t>(float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) {</a:t>
            </a:r>
          </a:p>
          <a:p>
            <a:r>
              <a:rPr lang="en-US" sz="2400" b="1" dirty="0" smtClean="0">
                <a:latin typeface="Courier New"/>
              </a:rPr>
              <a:t>  if (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 &lt; 0)</a:t>
            </a:r>
          </a:p>
          <a:p>
            <a:r>
              <a:rPr lang="en-US" sz="2400" b="1" dirty="0" smtClean="0">
                <a:latin typeface="Courier New"/>
              </a:rPr>
              <a:t>    return -1;</a:t>
            </a:r>
          </a:p>
          <a:p>
            <a:r>
              <a:rPr lang="en-US" sz="2400" b="1" dirty="0" smtClean="0">
                <a:latin typeface="Courier New"/>
              </a:rPr>
              <a:t>  // (</a:t>
            </a:r>
            <a:r>
              <a:rPr lang="en-US" sz="2400" b="1" i="1" dirty="0" smtClean="0">
                <a:latin typeface="Courier New"/>
              </a:rPr>
              <a:t>do the real work here)</a:t>
            </a:r>
          </a:p>
          <a:p>
            <a:r>
              <a:rPr lang="en-US" sz="2400" b="1" dirty="0">
                <a:latin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134" y="3234267"/>
            <a:ext cx="7332132" cy="304698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</a:rPr>
              <a:t>f</a:t>
            </a:r>
            <a:r>
              <a:rPr lang="en-US" sz="2400" b="1" dirty="0" smtClean="0">
                <a:latin typeface="Courier New"/>
              </a:rPr>
              <a:t>loat f =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squareRoot</a:t>
            </a:r>
            <a:r>
              <a:rPr lang="en-US" sz="2400" b="1" dirty="0" smtClean="0">
                <a:latin typeface="Courier New"/>
              </a:rPr>
              <a:t>(-100);</a:t>
            </a:r>
          </a:p>
          <a:p>
            <a:r>
              <a:rPr lang="en-US" sz="2400" b="1" dirty="0" smtClean="0">
                <a:latin typeface="Courier New"/>
              </a:rPr>
              <a:t>if (</a:t>
            </a:r>
            <a:r>
              <a:rPr lang="en-US" sz="2400" b="1" dirty="0" err="1" smtClean="0">
                <a:latin typeface="Courier New"/>
              </a:rPr>
              <a:t>f</a:t>
            </a:r>
            <a:r>
              <a:rPr lang="en-US" sz="2400" b="1" dirty="0" smtClean="0">
                <a:latin typeface="Courier New"/>
              </a:rPr>
              <a:t> == -1) {</a:t>
            </a:r>
          </a:p>
          <a:p>
            <a:r>
              <a:rPr lang="en-US" sz="2400" b="1" dirty="0" smtClean="0">
                <a:latin typeface="Courier New"/>
              </a:rPr>
              <a:t>  </a:t>
            </a:r>
            <a:r>
              <a:rPr lang="en-US" sz="2400" b="1" dirty="0" err="1" smtClean="0">
                <a:latin typeface="Courier New"/>
              </a:rPr>
              <a:t>System.out.println(“Yikes</a:t>
            </a:r>
            <a:r>
              <a:rPr lang="en-US" sz="2400" b="1" dirty="0" smtClean="0">
                <a:latin typeface="Courier New"/>
              </a:rPr>
              <a:t>”);</a:t>
            </a:r>
          </a:p>
          <a:p>
            <a:r>
              <a:rPr lang="en-US" sz="2400" b="1" dirty="0" smtClean="0">
                <a:latin typeface="Courier New"/>
              </a:rPr>
              <a:t>  // </a:t>
            </a:r>
            <a:r>
              <a:rPr lang="en-US" sz="2400" b="1" i="1" dirty="0" smtClean="0">
                <a:latin typeface="Courier New"/>
              </a:rPr>
              <a:t>(handle the error somehow)</a:t>
            </a:r>
          </a:p>
          <a:p>
            <a:r>
              <a:rPr lang="en-US" sz="2400" b="1" dirty="0" smtClean="0">
                <a:latin typeface="Courier New"/>
              </a:rPr>
              <a:t>}</a:t>
            </a:r>
          </a:p>
          <a:p>
            <a:r>
              <a:rPr lang="en-US" sz="2400" b="1" dirty="0" smtClean="0">
                <a:latin typeface="Courier New"/>
              </a:rPr>
              <a:t>else {</a:t>
            </a:r>
          </a:p>
          <a:p>
            <a:r>
              <a:rPr lang="en-US" sz="2400" b="1" dirty="0" smtClean="0">
                <a:latin typeface="Courier New"/>
              </a:rPr>
              <a:t>  // (</a:t>
            </a:r>
            <a:r>
              <a:rPr lang="en-US" sz="2400" b="1" i="1" dirty="0" smtClean="0">
                <a:latin typeface="Courier New"/>
              </a:rPr>
              <a:t>be happy, process </a:t>
            </a:r>
            <a:r>
              <a:rPr lang="en-US" sz="2400" b="1" i="1" dirty="0" err="1">
                <a:latin typeface="Courier New"/>
              </a:rPr>
              <a:t>f</a:t>
            </a:r>
            <a:r>
              <a:rPr lang="en-US" sz="2400" b="1" i="1" dirty="0" smtClean="0">
                <a:latin typeface="Courier New"/>
              </a:rPr>
              <a:t>)</a:t>
            </a:r>
          </a:p>
          <a:p>
            <a:r>
              <a:rPr lang="en-US" sz="2400" b="1" dirty="0"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33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945" y="197529"/>
            <a:ext cx="8458161" cy="323165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logf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= new File(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log.txt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</a:rPr>
              <a:t>t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ry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logf.createNewFile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();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(“Ok”);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       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4945" y="3453931"/>
            <a:ext cx="8791063" cy="4525963"/>
          </a:xfrm>
        </p:spPr>
        <p:txBody>
          <a:bodyPr/>
          <a:lstStyle/>
          <a:p>
            <a:r>
              <a:rPr lang="en-US" dirty="0" smtClean="0"/>
              <a:t>Trouble details are modeled by an instance of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err="1" smtClean="0"/>
              <a:t>IOException</a:t>
            </a:r>
            <a:r>
              <a:rPr lang="en-US" dirty="0" smtClean="0"/>
              <a:t> inherits from Exception</a:t>
            </a:r>
          </a:p>
          <a:p>
            <a:r>
              <a:rPr lang="en-US" dirty="0" smtClean="0"/>
              <a:t>Very useful methods: </a:t>
            </a:r>
          </a:p>
          <a:p>
            <a:pPr lvl="1"/>
            <a:r>
              <a:rPr lang="en-US" dirty="0" err="1" smtClean="0"/>
              <a:t>getMessage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printStackTrace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176" y="160543"/>
            <a:ext cx="8112930" cy="452431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= new File(“/users/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philipheller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”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logf1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= new File(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, “log1.txt”)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;</a:t>
            </a:r>
            <a:endParaRPr 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logf2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= new File(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log2.txt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”)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;</a:t>
            </a:r>
            <a:endParaRPr 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File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logf3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= new File(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dirf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, “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log3.txt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”);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try 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 logf1.createNewFile();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(“1 Ok”);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logf2.createNewFile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();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“2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Ok”)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logf3.createNewFile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();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“3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Ok”);</a:t>
            </a:r>
            <a:endParaRPr lang="en-US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c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atch 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x) {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(“Stress: “ +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x.getMessage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());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}</a:t>
            </a:r>
          </a:p>
          <a:p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System.out.println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(“Done”);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176" y="4945045"/>
            <a:ext cx="1294618" cy="132343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1 Ok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2 Ok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3 Ok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urier New"/>
              </a:rPr>
              <a:t>Done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6105" y="4986749"/>
            <a:ext cx="1294618" cy="10156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1 Ok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Stress…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Done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8488" y="4964331"/>
            <a:ext cx="1294618" cy="13234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1 Ok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2 Ok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Stress…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Done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5865" y="4986749"/>
            <a:ext cx="1294618" cy="7078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Stress…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Done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792" y="6287770"/>
            <a:ext cx="70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01663" y="5694635"/>
            <a:ext cx="220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Trouble: 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ogf1.createNewFile()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3194" y="6002412"/>
            <a:ext cx="211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Trouble: 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ogf2.</a:t>
            </a:r>
            <a:r>
              <a:rPr lang="en-US" dirty="0"/>
              <a:t> </a:t>
            </a:r>
            <a:r>
              <a:rPr lang="en-US" dirty="0" err="1"/>
              <a:t>createNewFile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5458" y="6204698"/>
            <a:ext cx="206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Trouble: </a:t>
            </a:r>
          </a:p>
          <a:p>
            <a:pPr algn="ctr"/>
            <a:r>
              <a:rPr lang="en-US" dirty="0" smtClean="0"/>
              <a:t>logf3.createNewFile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5271024" y="2732316"/>
            <a:ext cx="366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understand I/O you need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33378" y="2796107"/>
            <a:ext cx="37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I/O you need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218370" y="4817307"/>
            <a:ext cx="465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8370" y="711116"/>
            <a:ext cx="46525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pic>
        <p:nvPicPr>
          <p:cNvPr id="6" name="Picture 5" descr="big-white-chi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33" y="1178331"/>
            <a:ext cx="1740065" cy="13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streams read characters from the world and deliver them to other objects</a:t>
            </a:r>
          </a:p>
          <a:p>
            <a:pPr lvl="1"/>
            <a:r>
              <a:rPr lang="en-US" dirty="0" smtClean="0"/>
              <a:t>Usually those other objects are high-level streams</a:t>
            </a:r>
          </a:p>
          <a:p>
            <a:r>
              <a:rPr lang="en-US" dirty="0" smtClean="0"/>
              <a:t>High-level streams read </a:t>
            </a:r>
            <a:r>
              <a:rPr lang="en-US" dirty="0"/>
              <a:t>characters from </a:t>
            </a:r>
            <a:r>
              <a:rPr lang="en-US" dirty="0" smtClean="0"/>
              <a:t>low-level streams, &amp; assemble them into more useful objects (e.g. Strings)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7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169" y="415457"/>
            <a:ext cx="6083253" cy="4285137"/>
          </a:xfrm>
          <a:prstGeom prst="roundRect">
            <a:avLst/>
          </a:prstGeom>
          <a:solidFill>
            <a:srgbClr val="F2E2BA"/>
          </a:solidFill>
          <a:ln w="508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768563" y="5056699"/>
            <a:ext cx="1958474" cy="149564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35203" y="6016829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3483" y="3511664"/>
            <a:ext cx="1834074" cy="2518388"/>
            <a:chOff x="743483" y="3511664"/>
            <a:chExt cx="1834074" cy="2518388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321028" y="5644869"/>
              <a:ext cx="256529" cy="3851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743483" y="3511664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1169012" y="3880996"/>
              <a:ext cx="51638" cy="22739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143" name="Group 142"/>
          <p:cNvGrpSpPr/>
          <p:nvPr/>
        </p:nvGrpSpPr>
        <p:grpSpPr>
          <a:xfrm>
            <a:off x="1616957" y="4006367"/>
            <a:ext cx="348577" cy="1865645"/>
            <a:chOff x="1616957" y="4006367"/>
            <a:chExt cx="348577" cy="1865645"/>
          </a:xfrm>
        </p:grpSpPr>
        <p:grpSp>
          <p:nvGrpSpPr>
            <p:cNvPr id="16" name="Group 15"/>
            <p:cNvGrpSpPr/>
            <p:nvPr/>
          </p:nvGrpSpPr>
          <p:grpSpPr>
            <a:xfrm rot="3202837">
              <a:off x="895061" y="4801540"/>
              <a:ext cx="1865645" cy="275300"/>
              <a:chOff x="682500" y="213663"/>
              <a:chExt cx="2941741" cy="65286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19000" y="237403"/>
                <a:ext cx="2668742" cy="62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82500" y="213663"/>
                <a:ext cx="2941741" cy="629120"/>
                <a:chOff x="273001" y="229556"/>
                <a:chExt cx="2941741" cy="62912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73001" y="229556"/>
                  <a:ext cx="272999" cy="629120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41743" y="229556"/>
                  <a:ext cx="272999" cy="62912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stCxn id="19" idx="0"/>
                  <a:endCxn id="20" idx="0"/>
                </p:cNvCxnSpPr>
                <p:nvPr/>
              </p:nvCxnSpPr>
              <p:spPr>
                <a:xfrm>
                  <a:off x="409501" y="22955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4"/>
                  <a:endCxn id="20" idx="4"/>
                </p:cNvCxnSpPr>
                <p:nvPr/>
              </p:nvCxnSpPr>
              <p:spPr>
                <a:xfrm>
                  <a:off x="409501" y="85867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 rot="3176264">
              <a:off x="1291870" y="4641244"/>
              <a:ext cx="957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FileReader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9263" y="1308952"/>
            <a:ext cx="725488" cy="4427174"/>
            <a:chOff x="2289263" y="1308952"/>
            <a:chExt cx="725488" cy="4427174"/>
          </a:xfrm>
        </p:grpSpPr>
        <p:grpSp>
          <p:nvGrpSpPr>
            <p:cNvPr id="144" name="Group 143"/>
            <p:cNvGrpSpPr/>
            <p:nvPr/>
          </p:nvGrpSpPr>
          <p:grpSpPr>
            <a:xfrm>
              <a:off x="2677643" y="3870481"/>
              <a:ext cx="337108" cy="1865645"/>
              <a:chOff x="2677643" y="3870481"/>
              <a:chExt cx="337108" cy="1865645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1882470" y="4665654"/>
                <a:ext cx="1865645" cy="275300"/>
                <a:chOff x="682500" y="213663"/>
                <a:chExt cx="2941741" cy="65286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>
                    <a:stCxn id="26" idx="0"/>
                    <a:endCxn id="27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26" idx="4"/>
                    <a:endCxn id="27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 rot="5400000">
                <a:off x="2381887" y="4546705"/>
                <a:ext cx="957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FileReader</a:t>
                </a:r>
                <a:endParaRPr lang="en-US" sz="1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9263" y="1308952"/>
              <a:ext cx="307777" cy="1865645"/>
              <a:chOff x="2237345" y="1643917"/>
              <a:chExt cx="307777" cy="1865645"/>
            </a:xfrm>
          </p:grpSpPr>
          <p:grpSp>
            <p:nvGrpSpPr>
              <p:cNvPr id="30" name="Group 29"/>
              <p:cNvGrpSpPr/>
              <p:nvPr/>
            </p:nvGrpSpPr>
            <p:grpSpPr>
              <a:xfrm rot="3952046">
                <a:off x="1465565" y="2439090"/>
                <a:ext cx="1865645" cy="275300"/>
                <a:chOff x="682500" y="213663"/>
                <a:chExt cx="2941741" cy="65286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>
                    <a:stCxn id="33" idx="0"/>
                    <a:endCxn id="34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33" idx="4"/>
                    <a:endCxn id="34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TextBox 59"/>
              <p:cNvSpPr txBox="1"/>
              <p:nvPr/>
            </p:nvSpPr>
            <p:spPr>
              <a:xfrm rot="3955638">
                <a:off x="1721820" y="2329668"/>
                <a:ext cx="1338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BufferedReader</a:t>
                </a:r>
                <a:endParaRPr lang="en-US" sz="1400" dirty="0"/>
              </a:p>
            </p:txBody>
          </p:sp>
        </p:grpSp>
      </p:grpSp>
      <p:sp>
        <p:nvSpPr>
          <p:cNvPr id="61" name="Cloud 60"/>
          <p:cNvSpPr/>
          <p:nvPr/>
        </p:nvSpPr>
        <p:spPr>
          <a:xfrm>
            <a:off x="6704388" y="890264"/>
            <a:ext cx="1946605" cy="306678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06503" y="5655387"/>
            <a:ext cx="86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File</a:t>
            </a:r>
          </a:p>
          <a:p>
            <a:pPr algn="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11639" y="510418"/>
            <a:ext cx="67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6371" y="555228"/>
            <a:ext cx="1612421" cy="5498564"/>
            <a:chOff x="1536371" y="555228"/>
            <a:chExt cx="1612421" cy="5498564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V="1">
              <a:off x="2814667" y="5655387"/>
              <a:ext cx="1" cy="3984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2463914" y="3242836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6371" y="555228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</a:p>
            <a:p>
              <a:r>
                <a:rPr lang="en-US" dirty="0" smtClean="0"/>
                <a:t>lines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814667" y="3612168"/>
              <a:ext cx="10044" cy="3448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H="1" flipV="1">
              <a:off x="2804623" y="2972815"/>
              <a:ext cx="10044" cy="3448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1952437" y="1201559"/>
              <a:ext cx="131788" cy="2730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692558" y="1349837"/>
            <a:ext cx="1613976" cy="317788"/>
            <a:chOff x="6061614" y="4364853"/>
            <a:chExt cx="1865645" cy="317788"/>
          </a:xfrm>
        </p:grpSpPr>
        <p:grpSp>
          <p:nvGrpSpPr>
            <p:cNvPr id="79" name="Group 78"/>
            <p:cNvGrpSpPr/>
            <p:nvPr/>
          </p:nvGrpSpPr>
          <p:grpSpPr>
            <a:xfrm>
              <a:off x="6061614" y="4407341"/>
              <a:ext cx="1865645" cy="275300"/>
              <a:chOff x="682500" y="213663"/>
              <a:chExt cx="2941741" cy="65286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19000" y="237403"/>
                <a:ext cx="2668742" cy="62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82500" y="213663"/>
                <a:ext cx="2941741" cy="629120"/>
                <a:chOff x="273001" y="229556"/>
                <a:chExt cx="2941741" cy="62912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273001" y="229556"/>
                  <a:ext cx="272999" cy="629120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941743" y="229556"/>
                  <a:ext cx="272999" cy="62912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>
                  <a:stCxn id="83" idx="0"/>
                  <a:endCxn id="84" idx="0"/>
                </p:cNvCxnSpPr>
                <p:nvPr/>
              </p:nvCxnSpPr>
              <p:spPr>
                <a:xfrm>
                  <a:off x="409501" y="22955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4"/>
                  <a:endCxn id="84" idx="4"/>
                </p:cNvCxnSpPr>
                <p:nvPr/>
              </p:nvCxnSpPr>
              <p:spPr>
                <a:xfrm>
                  <a:off x="409501" y="85867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79"/>
            <p:cNvSpPr txBox="1"/>
            <p:nvPr/>
          </p:nvSpPr>
          <p:spPr>
            <a:xfrm>
              <a:off x="6508724" y="4364853"/>
              <a:ext cx="1032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URL Reader</a:t>
              </a:r>
              <a:endParaRPr lang="en-US" sz="1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7471751" y="2062145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66228" y="2101862"/>
            <a:ext cx="3719571" cy="901151"/>
            <a:chOff x="3566228" y="2101862"/>
            <a:chExt cx="3719571" cy="901151"/>
          </a:xfrm>
        </p:grpSpPr>
        <p:grpSp>
          <p:nvGrpSpPr>
            <p:cNvPr id="88" name="Group 87"/>
            <p:cNvGrpSpPr/>
            <p:nvPr/>
          </p:nvGrpSpPr>
          <p:grpSpPr>
            <a:xfrm>
              <a:off x="5732990" y="2685225"/>
              <a:ext cx="1552809" cy="317788"/>
              <a:chOff x="6061614" y="4364853"/>
              <a:chExt cx="1865645" cy="31778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061614" y="4407341"/>
                <a:ext cx="1865645" cy="275300"/>
                <a:chOff x="682500" y="213663"/>
                <a:chExt cx="2941741" cy="65286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5" name="Straight Connector 94"/>
                  <p:cNvCxnSpPr>
                    <a:stCxn id="93" idx="0"/>
                    <a:endCxn id="94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93" idx="4"/>
                    <a:endCxn id="94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0" name="TextBox 89"/>
              <p:cNvSpPr txBox="1"/>
              <p:nvPr/>
            </p:nvSpPr>
            <p:spPr>
              <a:xfrm>
                <a:off x="6508724" y="4364853"/>
                <a:ext cx="10324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URL Reader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2577033">
              <a:off x="3566228" y="2101862"/>
              <a:ext cx="1499395" cy="288868"/>
              <a:chOff x="5313723" y="5143960"/>
              <a:chExt cx="1499395" cy="28886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5313723" y="5179569"/>
                <a:ext cx="1499395" cy="253259"/>
                <a:chOff x="682500" y="213663"/>
                <a:chExt cx="2941741" cy="65286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117" name="Oval 116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" name="Straight Connector 118"/>
                  <p:cNvCxnSpPr>
                    <a:stCxn id="117" idx="0"/>
                    <a:endCxn id="118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>
                    <a:stCxn id="117" idx="4"/>
                    <a:endCxn id="118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5457110" y="5143960"/>
                <a:ext cx="1172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BufferedReader</a:t>
                </a:r>
                <a:endParaRPr lang="en-US" sz="12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48112" y="879750"/>
            <a:ext cx="2629579" cy="1182395"/>
            <a:chOff x="5048112" y="879750"/>
            <a:chExt cx="2629579" cy="1182395"/>
          </a:xfrm>
        </p:grpSpPr>
        <p:cxnSp>
          <p:nvCxnSpPr>
            <p:cNvPr id="107" name="Straight Arrow Connector 106"/>
            <p:cNvCxnSpPr/>
            <p:nvPr/>
          </p:nvCxnSpPr>
          <p:spPr bwMode="auto">
            <a:xfrm flipH="1" flipV="1">
              <a:off x="7270304" y="1521667"/>
              <a:ext cx="407387" cy="5404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5048112" y="879750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 flipH="1" flipV="1">
              <a:off x="5448121" y="1289960"/>
              <a:ext cx="193169" cy="2317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471473" y="548669"/>
            <a:ext cx="4207759" cy="2490745"/>
            <a:chOff x="3471473" y="548669"/>
            <a:chExt cx="4207759" cy="2490745"/>
          </a:xfrm>
        </p:grpSpPr>
        <p:cxnSp>
          <p:nvCxnSpPr>
            <p:cNvPr id="40" name="Straight Arrow Connector 39"/>
            <p:cNvCxnSpPr>
              <a:endCxn id="131" idx="2"/>
            </p:cNvCxnSpPr>
            <p:nvPr/>
          </p:nvCxnSpPr>
          <p:spPr bwMode="auto">
            <a:xfrm flipV="1">
              <a:off x="3781815" y="1195000"/>
              <a:ext cx="0" cy="46082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08" name="Straight Arrow Connector 107"/>
            <p:cNvCxnSpPr>
              <a:endCxn id="91" idx="3"/>
            </p:cNvCxnSpPr>
            <p:nvPr/>
          </p:nvCxnSpPr>
          <p:spPr bwMode="auto">
            <a:xfrm flipH="1">
              <a:off x="7213747" y="2431477"/>
              <a:ext cx="465485" cy="4388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5116310" y="2670082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71473" y="548669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</a:p>
            <a:p>
              <a:r>
                <a:rPr lang="en-US" dirty="0" smtClean="0"/>
                <a:t>lines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 flipH="1" flipV="1">
              <a:off x="4891277" y="2778646"/>
              <a:ext cx="260643" cy="879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4655151" y="3867674"/>
            <a:ext cx="107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JVM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860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4"/>
            <a:ext cx="8229600" cy="6631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Bird Census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0509"/>
            <a:ext cx="8229600" cy="24475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100 bird watchers go into a national park</a:t>
            </a:r>
          </a:p>
          <a:p>
            <a:r>
              <a:rPr lang="en-US" dirty="0" smtClean="0"/>
              <a:t>Mission: determine what birds are present</a:t>
            </a:r>
          </a:p>
          <a:p>
            <a:r>
              <a:rPr lang="en-US" dirty="0" smtClean="0"/>
              <a:t>Each time anyone sees a bird, they enter its name on a tablet</a:t>
            </a:r>
          </a:p>
          <a:p>
            <a:r>
              <a:rPr lang="en-US" dirty="0" smtClean="0"/>
              <a:t>Later, 1 file is generated for each bird watcher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650" y="3739109"/>
            <a:ext cx="1414345" cy="1754327"/>
          </a:xfrm>
          <a:prstGeom prst="rect">
            <a:avLst/>
          </a:prstGeom>
          <a:noFill/>
          <a:ln w="28575" cmpd="sng">
            <a:solidFill>
              <a:srgbClr val="9A33E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A33E9"/>
                </a:solidFill>
              </a:rPr>
              <a:t>Robin</a:t>
            </a:r>
          </a:p>
          <a:p>
            <a:r>
              <a:rPr lang="en-US" dirty="0" smtClean="0">
                <a:solidFill>
                  <a:srgbClr val="9A33E9"/>
                </a:solidFill>
              </a:rPr>
              <a:t>Duck</a:t>
            </a:r>
          </a:p>
          <a:p>
            <a:r>
              <a:rPr lang="en-US" dirty="0" smtClean="0">
                <a:solidFill>
                  <a:srgbClr val="9A33E9"/>
                </a:solidFill>
              </a:rPr>
              <a:t>Robin</a:t>
            </a:r>
          </a:p>
          <a:p>
            <a:r>
              <a:rPr lang="en-US" dirty="0" smtClean="0">
                <a:solidFill>
                  <a:srgbClr val="9A33E9"/>
                </a:solidFill>
              </a:rPr>
              <a:t>Golden Eagle</a:t>
            </a:r>
          </a:p>
          <a:p>
            <a:r>
              <a:rPr lang="en-US" dirty="0">
                <a:solidFill>
                  <a:srgbClr val="9A33E9"/>
                </a:solidFill>
              </a:rPr>
              <a:t>Golden Eagle</a:t>
            </a:r>
          </a:p>
          <a:p>
            <a:r>
              <a:rPr lang="en-US" dirty="0" smtClean="0">
                <a:solidFill>
                  <a:srgbClr val="9A33E9"/>
                </a:solidFill>
              </a:rPr>
              <a:t>Robin</a:t>
            </a:r>
            <a:endParaRPr lang="en-US" dirty="0">
              <a:solidFill>
                <a:srgbClr val="9A33E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5003" y="3739109"/>
            <a:ext cx="944226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Robin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Duck</a:t>
            </a:r>
          </a:p>
          <a:p>
            <a:r>
              <a:rPr lang="en-US" dirty="0">
                <a:solidFill>
                  <a:srgbClr val="FF0000"/>
                </a:solidFill>
              </a:rPr>
              <a:t>Duck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Duck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Duck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Duck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Duck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Penguin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2384" y="4602961"/>
            <a:ext cx="74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517433" y="3739109"/>
            <a:ext cx="857439" cy="20313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Owl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Duck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Pigeon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Pigeon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Pigeon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Owl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Ostrich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607" y="5733300"/>
            <a:ext cx="93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List1.txt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2512" y="6160627"/>
            <a:ext cx="93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List2.txt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6903" y="59759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List100.txt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3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176" y="77451"/>
            <a:ext cx="8112930" cy="674030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 </a:t>
            </a:r>
            <a:r>
              <a:rPr lang="en-US" dirty="0" err="1">
                <a:latin typeface="Courier"/>
                <a:cs typeface="Courier"/>
              </a:rPr>
              <a:t>allBirds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&lt;String&gt;();</a:t>
            </a:r>
          </a:p>
          <a:p>
            <a:r>
              <a:rPr lang="en-US" dirty="0">
                <a:latin typeface="Courier"/>
                <a:cs typeface="Courier"/>
              </a:rPr>
              <a:t>	File </a:t>
            </a:r>
            <a:r>
              <a:rPr lang="en-US" dirty="0" err="1">
                <a:latin typeface="Courier"/>
                <a:cs typeface="Courier"/>
              </a:rPr>
              <a:t>dirf</a:t>
            </a:r>
            <a:r>
              <a:rPr lang="en-US" dirty="0">
                <a:latin typeface="Courier"/>
                <a:cs typeface="Courier"/>
              </a:rPr>
              <a:t> = new File("/users/</a:t>
            </a:r>
            <a:r>
              <a:rPr lang="en-US" dirty="0" err="1">
                <a:latin typeface="Courier"/>
                <a:cs typeface="Courier"/>
              </a:rPr>
              <a:t>philipheller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birdlists</a:t>
            </a:r>
            <a:r>
              <a:rPr lang="en-US" dirty="0">
                <a:latin typeface="Courier"/>
                <a:cs typeface="Courier"/>
              </a:rPr>
              <a:t>");</a:t>
            </a:r>
          </a:p>
          <a:p>
            <a:r>
              <a:rPr lang="en-US" dirty="0">
                <a:latin typeface="Courier"/>
                <a:cs typeface="Courier"/>
              </a:rPr>
              <a:t>	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=1;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&lt;=100;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		File </a:t>
            </a:r>
            <a:r>
              <a:rPr lang="en-US" dirty="0" err="1">
                <a:latin typeface="Courier"/>
                <a:cs typeface="Courier"/>
              </a:rPr>
              <a:t>listf</a:t>
            </a:r>
            <a:r>
              <a:rPr lang="en-US" dirty="0">
                <a:latin typeface="Courier"/>
                <a:cs typeface="Courier"/>
              </a:rPr>
              <a:t> = new File(</a:t>
            </a:r>
            <a:r>
              <a:rPr lang="en-US" dirty="0" err="1">
                <a:latin typeface="Courier"/>
                <a:cs typeface="Courier"/>
              </a:rPr>
              <a:t>dirf</a:t>
            </a:r>
            <a:r>
              <a:rPr lang="en-US" dirty="0">
                <a:latin typeface="Courier"/>
                <a:cs typeface="Courier"/>
              </a:rPr>
              <a:t>, "List" +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try {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FileReader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FileReader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listf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BufferedReader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br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BufferedReader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	String line;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done = false;</a:t>
            </a:r>
          </a:p>
          <a:p>
            <a:r>
              <a:rPr lang="en-US" dirty="0">
                <a:latin typeface="Courier"/>
                <a:cs typeface="Courier"/>
              </a:rPr>
              <a:t>			while (!done) {</a:t>
            </a:r>
          </a:p>
          <a:p>
            <a:r>
              <a:rPr lang="en-US" dirty="0">
                <a:latin typeface="Courier"/>
                <a:cs typeface="Courier"/>
              </a:rPr>
              <a:t>				line = </a:t>
            </a:r>
            <a:r>
              <a:rPr lang="en-US" dirty="0" err="1">
                <a:latin typeface="Courier"/>
                <a:cs typeface="Courier"/>
              </a:rPr>
              <a:t>br.readLine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ro-RO" dirty="0">
                <a:latin typeface="Courier"/>
                <a:cs typeface="Courier"/>
              </a:rPr>
              <a:t>				if (line == null)</a:t>
            </a:r>
          </a:p>
          <a:p>
            <a:r>
              <a:rPr lang="it-IT" dirty="0">
                <a:latin typeface="Courier"/>
                <a:cs typeface="Courier"/>
              </a:rPr>
              <a:t>					</a:t>
            </a:r>
            <a:r>
              <a:rPr lang="it-IT" dirty="0" err="1">
                <a:latin typeface="Courier"/>
                <a:cs typeface="Courier"/>
              </a:rPr>
              <a:t>done</a:t>
            </a:r>
            <a:r>
              <a:rPr lang="it-IT" dirty="0">
                <a:latin typeface="Courier"/>
                <a:cs typeface="Courier"/>
              </a:rPr>
              <a:t> = </a:t>
            </a:r>
            <a:r>
              <a:rPr lang="it-IT" dirty="0" err="1">
                <a:latin typeface="Courier"/>
                <a:cs typeface="Courier"/>
              </a:rPr>
              <a:t>true</a:t>
            </a:r>
            <a:r>
              <a:rPr lang="it-IT" dirty="0" smtClean="0">
                <a:latin typeface="Courier"/>
                <a:cs typeface="Courier"/>
              </a:rPr>
              <a:t>;				// EOF</a:t>
            </a:r>
            <a:endParaRPr lang="it-IT" dirty="0">
              <a:latin typeface="Courier"/>
              <a:cs typeface="Courier"/>
            </a:endParaRPr>
          </a:p>
          <a:p>
            <a:r>
              <a:rPr lang="da-DK" dirty="0">
                <a:latin typeface="Courier"/>
                <a:cs typeface="Courier"/>
              </a:rPr>
              <a:t>				</a:t>
            </a:r>
            <a:r>
              <a:rPr lang="da-DK" dirty="0" err="1">
                <a:latin typeface="Courier"/>
                <a:cs typeface="Courier"/>
              </a:rPr>
              <a:t>else</a:t>
            </a:r>
            <a:endParaRPr lang="da-DK" dirty="0">
              <a:latin typeface="Courier"/>
              <a:cs typeface="Courier"/>
            </a:endParaRPr>
          </a:p>
          <a:p>
            <a:r>
              <a:rPr lang="da-DK" dirty="0">
                <a:latin typeface="Courier"/>
                <a:cs typeface="Courier"/>
              </a:rPr>
              <a:t>					</a:t>
            </a:r>
            <a:r>
              <a:rPr lang="da-DK" dirty="0" err="1">
                <a:latin typeface="Courier"/>
                <a:cs typeface="Courier"/>
              </a:rPr>
              <a:t>allBirds.add</a:t>
            </a:r>
            <a:r>
              <a:rPr lang="da-DK" dirty="0">
                <a:latin typeface="Courier"/>
                <a:cs typeface="Courier"/>
              </a:rPr>
              <a:t>(line);</a:t>
            </a:r>
          </a:p>
          <a:p>
            <a:r>
              <a:rPr lang="da-DK" dirty="0">
                <a:latin typeface="Courier"/>
                <a:cs typeface="Courier"/>
              </a:rPr>
              <a:t>			}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br.close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fr.close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latin typeface="Courier"/>
                <a:cs typeface="Courier"/>
              </a:rPr>
              <a:t>		catch (</a:t>
            </a:r>
            <a:r>
              <a:rPr lang="en-US" dirty="0" err="1">
                <a:latin typeface="Courier"/>
                <a:cs typeface="Courier"/>
              </a:rPr>
              <a:t>FileNotFoundException</a:t>
            </a:r>
            <a:r>
              <a:rPr lang="en-US" dirty="0">
                <a:latin typeface="Courier"/>
                <a:cs typeface="Courier"/>
              </a:rPr>
              <a:t> x) {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("No such file: " + </a:t>
            </a:r>
            <a:r>
              <a:rPr lang="en-US" dirty="0" err="1">
                <a:latin typeface="Courier"/>
                <a:cs typeface="Courier"/>
              </a:rPr>
              <a:t>listf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latin typeface="Courier"/>
                <a:cs typeface="Courier"/>
              </a:rPr>
              <a:t>		catch (</a:t>
            </a:r>
            <a:r>
              <a:rPr lang="en-US" dirty="0" err="1">
                <a:latin typeface="Courier"/>
                <a:cs typeface="Courier"/>
              </a:rPr>
              <a:t>IOException</a:t>
            </a:r>
            <a:r>
              <a:rPr lang="en-US" dirty="0">
                <a:latin typeface="Courier"/>
                <a:cs typeface="Courier"/>
              </a:rPr>
              <a:t> x) {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("IO trouble")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78000" y="1961444"/>
            <a:ext cx="5305778" cy="268111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15555" y="4656667"/>
            <a:ext cx="3592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There’s a better way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556" y="458828"/>
            <a:ext cx="6858000" cy="3970318"/>
          </a:xfrm>
          <a:prstGeom prst="rect">
            <a:avLst/>
          </a:prstGeom>
          <a:ln w="762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String line;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boolean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done = false;</a:t>
            </a:r>
          </a:p>
          <a:p>
            <a:r>
              <a:rPr lang="en-US" sz="2800" dirty="0" smtClean="0">
                <a:latin typeface="Courier"/>
                <a:cs typeface="Courier"/>
              </a:rPr>
              <a:t>while </a:t>
            </a:r>
            <a:r>
              <a:rPr lang="en-US" sz="2800" dirty="0">
                <a:latin typeface="Courier"/>
                <a:cs typeface="Courier"/>
              </a:rPr>
              <a:t>(!done) {</a:t>
            </a:r>
          </a:p>
          <a:p>
            <a:r>
              <a:rPr lang="en-US" sz="2800" dirty="0" smtClean="0">
                <a:latin typeface="Courier"/>
                <a:cs typeface="Courier"/>
              </a:rPr>
              <a:t>  line </a:t>
            </a:r>
            <a:r>
              <a:rPr lang="en-US" sz="2800" dirty="0">
                <a:latin typeface="Courier"/>
                <a:cs typeface="Courier"/>
              </a:rPr>
              <a:t>= </a:t>
            </a:r>
            <a:r>
              <a:rPr lang="en-US" sz="2800" dirty="0" err="1" smtClean="0">
                <a:latin typeface="Courier"/>
                <a:cs typeface="Courier"/>
              </a:rPr>
              <a:t>br.readLine</a:t>
            </a:r>
            <a:r>
              <a:rPr lang="en-US" sz="2800" dirty="0">
                <a:latin typeface="Courier"/>
                <a:cs typeface="Courier"/>
              </a:rPr>
              <a:t>();</a:t>
            </a:r>
          </a:p>
          <a:p>
            <a:r>
              <a:rPr lang="ro-RO" sz="2800" dirty="0" smtClean="0">
                <a:latin typeface="Courier"/>
                <a:cs typeface="Courier"/>
              </a:rPr>
              <a:t>  if </a:t>
            </a:r>
            <a:r>
              <a:rPr lang="ro-RO" sz="2800" dirty="0">
                <a:latin typeface="Courier"/>
                <a:cs typeface="Courier"/>
              </a:rPr>
              <a:t>(line == null</a:t>
            </a:r>
            <a:r>
              <a:rPr lang="ro-RO" sz="2800" dirty="0" smtClean="0">
                <a:latin typeface="Courier"/>
                <a:cs typeface="Courier"/>
              </a:rPr>
              <a:t>)</a:t>
            </a:r>
          </a:p>
          <a:p>
            <a:r>
              <a:rPr lang="ro-RO" sz="2800" dirty="0">
                <a:latin typeface="Courier"/>
                <a:cs typeface="Courier"/>
              </a:rPr>
              <a:t> </a:t>
            </a:r>
            <a:r>
              <a:rPr lang="ro-RO" sz="2800" dirty="0" smtClean="0">
                <a:latin typeface="Courier"/>
                <a:cs typeface="Courier"/>
              </a:rPr>
              <a:t>   </a:t>
            </a:r>
            <a:r>
              <a:rPr lang="it-IT" sz="2800" dirty="0" err="1" smtClean="0">
                <a:latin typeface="Courier"/>
                <a:cs typeface="Courier"/>
              </a:rPr>
              <a:t>done</a:t>
            </a:r>
            <a:r>
              <a:rPr lang="it-IT" sz="2800" dirty="0" smtClean="0">
                <a:latin typeface="Courier"/>
                <a:cs typeface="Courier"/>
              </a:rPr>
              <a:t> </a:t>
            </a:r>
            <a:r>
              <a:rPr lang="it-IT" sz="2800" dirty="0">
                <a:latin typeface="Courier"/>
                <a:cs typeface="Courier"/>
              </a:rPr>
              <a:t>= </a:t>
            </a:r>
            <a:r>
              <a:rPr lang="it-IT" sz="2800" dirty="0" err="1">
                <a:latin typeface="Courier"/>
                <a:cs typeface="Courier"/>
              </a:rPr>
              <a:t>true</a:t>
            </a:r>
            <a:r>
              <a:rPr lang="it-IT" sz="2800" dirty="0">
                <a:latin typeface="Courier"/>
                <a:cs typeface="Courier"/>
              </a:rPr>
              <a:t>;				// EOF</a:t>
            </a:r>
          </a:p>
          <a:p>
            <a:r>
              <a:rPr lang="da-DK" sz="2800" dirty="0" smtClean="0">
                <a:latin typeface="Courier"/>
                <a:cs typeface="Courier"/>
              </a:rPr>
              <a:t>  </a:t>
            </a:r>
            <a:r>
              <a:rPr lang="da-DK" sz="2800" dirty="0" err="1" smtClean="0">
                <a:latin typeface="Courier"/>
                <a:cs typeface="Courier"/>
              </a:rPr>
              <a:t>else</a:t>
            </a:r>
            <a:endParaRPr lang="da-DK" sz="2800" dirty="0">
              <a:latin typeface="Courier"/>
              <a:cs typeface="Courier"/>
            </a:endParaRPr>
          </a:p>
          <a:p>
            <a:r>
              <a:rPr lang="da-DK" sz="2800" dirty="0" smtClean="0">
                <a:latin typeface="Courier"/>
                <a:cs typeface="Courier"/>
              </a:rPr>
              <a:t>    </a:t>
            </a:r>
            <a:r>
              <a:rPr lang="da-DK" sz="2800" dirty="0" err="1" smtClean="0">
                <a:latin typeface="Courier"/>
                <a:cs typeface="Courier"/>
              </a:rPr>
              <a:t>allBirds.add</a:t>
            </a:r>
            <a:r>
              <a:rPr lang="da-DK" sz="2800" dirty="0">
                <a:latin typeface="Courier"/>
                <a:cs typeface="Courier"/>
              </a:rPr>
              <a:t>(line);</a:t>
            </a:r>
          </a:p>
          <a:p>
            <a:r>
              <a:rPr lang="da-DK" sz="2800" dirty="0" smtClean="0">
                <a:latin typeface="Courier"/>
                <a:cs typeface="Courier"/>
              </a:rPr>
              <a:t>}</a:t>
            </a:r>
            <a:endParaRPr lang="da-DK" sz="28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556" y="4816339"/>
            <a:ext cx="8382000" cy="1384995"/>
          </a:xfrm>
          <a:prstGeom prst="rect">
            <a:avLst/>
          </a:prstGeom>
          <a:ln w="76200" cmpd="sng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String line;</a:t>
            </a:r>
          </a:p>
          <a:p>
            <a:r>
              <a:rPr lang="en-US" sz="2800" dirty="0" smtClean="0">
                <a:latin typeface="Courier"/>
                <a:cs typeface="Courier"/>
              </a:rPr>
              <a:t>while ((line = </a:t>
            </a:r>
            <a:r>
              <a:rPr lang="en-US" sz="2800" dirty="0" err="1" smtClean="0">
                <a:latin typeface="Courier"/>
                <a:cs typeface="Courier"/>
              </a:rPr>
              <a:t>br.readline</a:t>
            </a:r>
            <a:r>
              <a:rPr lang="en-US" sz="2800" dirty="0" smtClean="0">
                <a:latin typeface="Courier"/>
                <a:cs typeface="Courier"/>
              </a:rPr>
              <a:t>()) != null)</a:t>
            </a:r>
            <a:endParaRPr lang="en-US" sz="2800" dirty="0">
              <a:latin typeface="Courier"/>
              <a:cs typeface="Courier"/>
            </a:endParaRPr>
          </a:p>
          <a:p>
            <a:r>
              <a:rPr lang="da-DK" sz="2800" dirty="0" smtClean="0">
                <a:latin typeface="Courier"/>
                <a:cs typeface="Courier"/>
              </a:rPr>
              <a:t>  </a:t>
            </a:r>
            <a:r>
              <a:rPr lang="da-DK" sz="2800" dirty="0" err="1" smtClean="0">
                <a:latin typeface="Courier"/>
                <a:cs typeface="Courier"/>
              </a:rPr>
              <a:t>allBirds.add</a:t>
            </a:r>
            <a:r>
              <a:rPr lang="da-DK" sz="2800" dirty="0">
                <a:latin typeface="Courier"/>
                <a:cs typeface="Courier"/>
              </a:rPr>
              <a:t>(line)</a:t>
            </a:r>
            <a:r>
              <a:rPr lang="da-DK" sz="2800" dirty="0" smtClean="0">
                <a:latin typeface="Courier"/>
                <a:cs typeface="Courier"/>
              </a:rPr>
              <a:t>;</a:t>
            </a:r>
            <a:endParaRPr lang="da-DK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185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Java, assignments have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“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= expression</a:t>
            </a:r>
            <a:r>
              <a:rPr lang="en-US" dirty="0" smtClean="0"/>
              <a:t>” is the value of the expression that gets assigned to variable.</a:t>
            </a:r>
          </a:p>
          <a:p>
            <a:r>
              <a:rPr lang="en-US" dirty="0" smtClean="0"/>
              <a:t>The value of “</a:t>
            </a:r>
            <a:r>
              <a:rPr lang="en-US" dirty="0" smtClean="0">
                <a:solidFill>
                  <a:srgbClr val="0000FF"/>
                </a:solidFill>
              </a:rPr>
              <a:t>y = 5</a:t>
            </a:r>
            <a:r>
              <a:rPr lang="en-US" dirty="0" smtClean="0"/>
              <a:t>” is 5.</a:t>
            </a:r>
          </a:p>
          <a:p>
            <a:r>
              <a:rPr lang="en-US" dirty="0"/>
              <a:t>The value of “</a:t>
            </a:r>
            <a:r>
              <a:rPr lang="en-US" dirty="0">
                <a:solidFill>
                  <a:srgbClr val="0000FF"/>
                </a:solidFill>
              </a:rPr>
              <a:t>y = </a:t>
            </a:r>
            <a:r>
              <a:rPr lang="en-US" dirty="0" smtClean="0">
                <a:solidFill>
                  <a:srgbClr val="0000FF"/>
                </a:solidFill>
              </a:rPr>
              <a:t>5*2</a:t>
            </a:r>
            <a:r>
              <a:rPr lang="en-US" dirty="0" smtClean="0"/>
              <a:t>” </a:t>
            </a:r>
            <a:r>
              <a:rPr lang="en-US" dirty="0"/>
              <a:t>is </a:t>
            </a:r>
            <a:r>
              <a:rPr lang="en-US" dirty="0" smtClean="0"/>
              <a:t>10.</a:t>
            </a:r>
          </a:p>
          <a:p>
            <a:r>
              <a:rPr lang="en-US" dirty="0" smtClean="0"/>
              <a:t>The value of “</a:t>
            </a:r>
            <a:r>
              <a:rPr lang="en-US" dirty="0" smtClean="0">
                <a:solidFill>
                  <a:srgbClr val="0000FF"/>
                </a:solidFill>
              </a:rPr>
              <a:t>line = </a:t>
            </a:r>
            <a:r>
              <a:rPr lang="en-US" dirty="0" err="1" smtClean="0">
                <a:solidFill>
                  <a:srgbClr val="0000FF"/>
                </a:solidFill>
              </a:rPr>
              <a:t>br.readLine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” is the String returned by </a:t>
            </a:r>
            <a:r>
              <a:rPr lang="en-US" dirty="0" err="1" smtClean="0"/>
              <a:t>readLine</a:t>
            </a:r>
            <a:r>
              <a:rPr lang="en-US" dirty="0" smtClean="0"/>
              <a:t>(), which is null if </a:t>
            </a:r>
            <a:r>
              <a:rPr lang="en-US" dirty="0" err="1" smtClean="0"/>
              <a:t>br</a:t>
            </a:r>
            <a:r>
              <a:rPr lang="en-US" dirty="0" smtClean="0"/>
              <a:t> is at the end of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11" y="2699673"/>
            <a:ext cx="8904111" cy="954107"/>
          </a:xfrm>
          <a:prstGeom prst="rect">
            <a:avLst/>
          </a:prstGeom>
          <a:noFill/>
          <a:ln w="76200" cmpd="sng">
            <a:noFill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while ( (line = </a:t>
            </a:r>
            <a:r>
              <a:rPr lang="en-US" sz="2800" dirty="0" err="1" smtClean="0">
                <a:latin typeface="Courier"/>
                <a:cs typeface="Courier"/>
              </a:rPr>
              <a:t>br.readline</a:t>
            </a:r>
            <a:r>
              <a:rPr lang="en-US" sz="2800" dirty="0" smtClean="0">
                <a:latin typeface="Courier"/>
                <a:cs typeface="Courier"/>
              </a:rPr>
              <a:t>() ) != null)</a:t>
            </a:r>
            <a:endParaRPr lang="en-US" sz="2800" dirty="0">
              <a:latin typeface="Courier"/>
              <a:cs typeface="Courier"/>
            </a:endParaRPr>
          </a:p>
          <a:p>
            <a:r>
              <a:rPr lang="da-DK" sz="2800" dirty="0" smtClean="0">
                <a:latin typeface="Courier"/>
                <a:cs typeface="Courier"/>
              </a:rPr>
              <a:t>    </a:t>
            </a:r>
            <a:r>
              <a:rPr lang="da-DK" sz="2800" dirty="0" err="1" smtClean="0">
                <a:latin typeface="Courier"/>
                <a:cs typeface="Courier"/>
              </a:rPr>
              <a:t>allBirds.add</a:t>
            </a:r>
            <a:r>
              <a:rPr lang="da-DK" sz="2800" dirty="0">
                <a:latin typeface="Courier"/>
                <a:cs typeface="Courier"/>
              </a:rPr>
              <a:t>(line)</a:t>
            </a:r>
            <a:r>
              <a:rPr lang="da-DK" sz="2800" dirty="0" smtClean="0">
                <a:latin typeface="Courier"/>
                <a:cs typeface="Courier"/>
              </a:rPr>
              <a:t>;</a:t>
            </a:r>
            <a:endParaRPr lang="da-DK" sz="2800" dirty="0">
              <a:latin typeface="Courier"/>
              <a:cs typeface="Courier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8223" y="277167"/>
            <a:ext cx="7175888" cy="2982499"/>
            <a:chOff x="1298223" y="277167"/>
            <a:chExt cx="7175888" cy="2982499"/>
          </a:xfrm>
        </p:grpSpPr>
        <p:sp>
          <p:nvSpPr>
            <p:cNvPr id="5" name="TextBox 4"/>
            <p:cNvSpPr txBox="1"/>
            <p:nvPr/>
          </p:nvSpPr>
          <p:spPr>
            <a:xfrm>
              <a:off x="1298223" y="277167"/>
              <a:ext cx="7175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1) Read next line of text (or null if EOF) from </a:t>
              </a:r>
              <a:r>
                <a:rPr lang="en-US" sz="2800" b="1" dirty="0" err="1" smtClean="0">
                  <a:solidFill>
                    <a:srgbClr val="0000FF"/>
                  </a:solidFill>
                </a:rPr>
                <a:t>br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27778" y="2808111"/>
              <a:ext cx="2892778" cy="451555"/>
            </a:xfrm>
            <a:prstGeom prst="roundRect">
              <a:avLst/>
            </a:prstGeom>
            <a:noFill/>
            <a:ln w="762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98223" y="876587"/>
            <a:ext cx="6251907" cy="2507256"/>
            <a:chOff x="1298223" y="876587"/>
            <a:chExt cx="6251907" cy="2507256"/>
          </a:xfrm>
        </p:grpSpPr>
        <p:sp>
          <p:nvSpPr>
            <p:cNvPr id="7" name="TextBox 6"/>
            <p:cNvSpPr txBox="1"/>
            <p:nvPr/>
          </p:nvSpPr>
          <p:spPr>
            <a:xfrm>
              <a:off x="1298223" y="876587"/>
              <a:ext cx="625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2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) Assign next line of text (or null) to line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30400" y="2652889"/>
              <a:ext cx="4673600" cy="730954"/>
            </a:xfrm>
            <a:prstGeom prst="round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98223" y="1476007"/>
            <a:ext cx="7323665" cy="2177773"/>
            <a:chOff x="1298223" y="1476007"/>
            <a:chExt cx="7323665" cy="2177773"/>
          </a:xfrm>
        </p:grpSpPr>
        <p:sp>
          <p:nvSpPr>
            <p:cNvPr id="11" name="Rounded Rectangle 10"/>
            <p:cNvSpPr/>
            <p:nvPr/>
          </p:nvSpPr>
          <p:spPr>
            <a:xfrm>
              <a:off x="1746955" y="2442633"/>
              <a:ext cx="6874933" cy="1211147"/>
            </a:xfrm>
            <a:prstGeom prst="roundRect">
              <a:avLst/>
            </a:prstGeom>
            <a:noFill/>
            <a:ln w="76200" cmpd="sng">
              <a:solidFill>
                <a:srgbClr val="2EC0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8223" y="1476007"/>
              <a:ext cx="3654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8000"/>
                  </a:solidFill>
                </a:rPr>
                <a:t>3) Compare that to null</a:t>
              </a:r>
              <a:endParaRPr lang="en-US" sz="2800" b="1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21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evil about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029200"/>
          </a:xfrm>
        </p:spPr>
        <p:txBody>
          <a:bodyPr/>
          <a:lstStyle/>
          <a:p>
            <a:r>
              <a:rPr lang="en-US" dirty="0" smtClean="0"/>
              <a:t>Magic cookies / magic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numbers / sentinels 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hard to keep track of</a:t>
            </a:r>
          </a:p>
          <a:p>
            <a:r>
              <a:rPr lang="en-US" dirty="0" smtClean="0"/>
              <a:t>Might represent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legitimate return values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(now or in the future)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enderCiga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0"/>
            <a:ext cx="3904488" cy="496333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6242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176" y="218561"/>
            <a:ext cx="8112930" cy="480131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 </a:t>
            </a:r>
            <a:r>
              <a:rPr lang="en-US" dirty="0" err="1">
                <a:latin typeface="Courier"/>
                <a:cs typeface="Courier"/>
              </a:rPr>
              <a:t>allBirds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TreeSet</a:t>
            </a:r>
            <a:r>
              <a:rPr lang="en-US" dirty="0">
                <a:latin typeface="Courier"/>
                <a:cs typeface="Courier"/>
              </a:rPr>
              <a:t>&lt;String&gt;();</a:t>
            </a:r>
          </a:p>
          <a:p>
            <a:r>
              <a:rPr lang="en-US" dirty="0">
                <a:latin typeface="Courier"/>
                <a:cs typeface="Courier"/>
              </a:rPr>
              <a:t>	File </a:t>
            </a:r>
            <a:r>
              <a:rPr lang="en-US" dirty="0" err="1">
                <a:latin typeface="Courier"/>
                <a:cs typeface="Courier"/>
              </a:rPr>
              <a:t>dirf</a:t>
            </a:r>
            <a:r>
              <a:rPr lang="en-US" dirty="0">
                <a:latin typeface="Courier"/>
                <a:cs typeface="Courier"/>
              </a:rPr>
              <a:t> = new File("/users/</a:t>
            </a:r>
            <a:r>
              <a:rPr lang="en-US" dirty="0" err="1">
                <a:latin typeface="Courier"/>
                <a:cs typeface="Courier"/>
              </a:rPr>
              <a:t>philipheller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birdlists</a:t>
            </a:r>
            <a:r>
              <a:rPr lang="en-US" dirty="0">
                <a:latin typeface="Courier"/>
                <a:cs typeface="Courier"/>
              </a:rPr>
              <a:t>");</a:t>
            </a:r>
          </a:p>
          <a:p>
            <a:r>
              <a:rPr lang="en-US" dirty="0">
                <a:latin typeface="Courier"/>
                <a:cs typeface="Courier"/>
              </a:rPr>
              <a:t>	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=1;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&lt;=100;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		File </a:t>
            </a:r>
            <a:r>
              <a:rPr lang="en-US" dirty="0" err="1">
                <a:latin typeface="Courier"/>
                <a:cs typeface="Courier"/>
              </a:rPr>
              <a:t>listf</a:t>
            </a:r>
            <a:r>
              <a:rPr lang="en-US" dirty="0">
                <a:latin typeface="Courier"/>
                <a:cs typeface="Courier"/>
              </a:rPr>
              <a:t> = new File(</a:t>
            </a:r>
            <a:r>
              <a:rPr lang="en-US" dirty="0" err="1">
                <a:latin typeface="Courier"/>
                <a:cs typeface="Courier"/>
              </a:rPr>
              <a:t>dirf</a:t>
            </a:r>
            <a:r>
              <a:rPr lang="en-US" dirty="0">
                <a:latin typeface="Courier"/>
                <a:cs typeface="Courier"/>
              </a:rPr>
              <a:t>, "List" +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try {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FileReader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FileReader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listf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BufferedReader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br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BufferedReader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	String line;</a:t>
            </a:r>
          </a:p>
          <a:p>
            <a:r>
              <a:rPr lang="en-US" dirty="0">
                <a:latin typeface="Courier"/>
                <a:cs typeface="Courier"/>
              </a:rPr>
              <a:t>			while </a:t>
            </a:r>
            <a:r>
              <a:rPr lang="en-US" dirty="0" smtClean="0">
                <a:latin typeface="Courier"/>
                <a:cs typeface="Courier"/>
              </a:rPr>
              <a:t>((line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br.readLine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)) != null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da-DK" dirty="0" err="1" smtClean="0">
                <a:latin typeface="Courier"/>
                <a:cs typeface="Courier"/>
              </a:rPr>
              <a:t>allBirds.add</a:t>
            </a:r>
            <a:r>
              <a:rPr lang="da-DK" dirty="0">
                <a:latin typeface="Courier"/>
                <a:cs typeface="Courier"/>
              </a:rPr>
              <a:t>(line)</a:t>
            </a:r>
            <a:r>
              <a:rPr lang="da-DK" dirty="0" smtClean="0">
                <a:latin typeface="Courier"/>
                <a:cs typeface="Courier"/>
              </a:rPr>
              <a:t>; </a:t>
            </a: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br.close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fr.close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latin typeface="Courier"/>
                <a:cs typeface="Courier"/>
              </a:rPr>
              <a:t>		catch (</a:t>
            </a:r>
            <a:r>
              <a:rPr lang="en-US" dirty="0" err="1">
                <a:latin typeface="Courier"/>
                <a:cs typeface="Courier"/>
              </a:rPr>
              <a:t>FileNotFoundException</a:t>
            </a:r>
            <a:r>
              <a:rPr lang="en-US" dirty="0">
                <a:latin typeface="Courier"/>
                <a:cs typeface="Courier"/>
              </a:rPr>
              <a:t> x) {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("No such file: " + </a:t>
            </a:r>
            <a:r>
              <a:rPr lang="en-US" dirty="0" err="1">
                <a:latin typeface="Courier"/>
                <a:cs typeface="Courier"/>
              </a:rPr>
              <a:t>listf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latin typeface="Courier"/>
                <a:cs typeface="Courier"/>
              </a:rPr>
              <a:t>		catch (</a:t>
            </a:r>
            <a:r>
              <a:rPr lang="en-US" dirty="0" err="1">
                <a:latin typeface="Courier"/>
                <a:cs typeface="Courier"/>
              </a:rPr>
              <a:t>IOException</a:t>
            </a:r>
            <a:r>
              <a:rPr lang="en-US" dirty="0">
                <a:latin typeface="Courier"/>
                <a:cs typeface="Courier"/>
              </a:rPr>
              <a:t> x) {</a:t>
            </a:r>
          </a:p>
          <a:p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("IO trouble")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0111" y="5390445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Simpler logic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Preferred practice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5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5271024" y="2732316"/>
            <a:ext cx="366142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understand I/O you need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33378" y="2796107"/>
            <a:ext cx="37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I/O you need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218370" y="4817307"/>
            <a:ext cx="465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8370" y="711116"/>
            <a:ext cx="46525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pic>
        <p:nvPicPr>
          <p:cNvPr id="6" name="Picture 5" descr="big-white-chi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33" y="1178331"/>
            <a:ext cx="1740065" cy="1308319"/>
          </a:xfrm>
          <a:prstGeom prst="rect">
            <a:avLst/>
          </a:prstGeom>
        </p:spPr>
      </p:pic>
      <p:pic>
        <p:nvPicPr>
          <p:cNvPr id="7" name="Picture 6" descr="eg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71" y="2681808"/>
            <a:ext cx="1181710" cy="7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-153987"/>
            <a:ext cx="86836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kinds of trouble, 4 kinds of </a:t>
            </a:r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605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Checked exceptions</a:t>
            </a:r>
          </a:p>
          <a:p>
            <a:pPr lvl="1"/>
            <a:r>
              <a:rPr lang="en-US" dirty="0" smtClean="0"/>
              <a:t>Like what you’ve seen (</a:t>
            </a:r>
            <a:r>
              <a:rPr lang="en-US" dirty="0" err="1" smtClean="0"/>
              <a:t>IOException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Caused by unavoidable environmental conditions</a:t>
            </a:r>
          </a:p>
          <a:p>
            <a:r>
              <a:rPr lang="en-US" sz="2800" dirty="0" smtClean="0"/>
              <a:t>Runtime exceptions</a:t>
            </a:r>
          </a:p>
          <a:p>
            <a:pPr lvl="1"/>
            <a:r>
              <a:rPr lang="en-US" dirty="0" smtClean="0"/>
              <a:t>Consequences of 100% avoidable programming mistakes</a:t>
            </a:r>
          </a:p>
          <a:p>
            <a:r>
              <a:rPr lang="en-US" sz="2800" dirty="0" smtClean="0"/>
              <a:t>Assertion errors</a:t>
            </a:r>
          </a:p>
          <a:p>
            <a:pPr lvl="1"/>
            <a:r>
              <a:rPr lang="en-US" dirty="0" smtClean="0"/>
              <a:t>Trouble that you deliberately cause in order to stress-test your app</a:t>
            </a:r>
          </a:p>
          <a:p>
            <a:r>
              <a:rPr lang="en-US" sz="2800" dirty="0" smtClean="0"/>
              <a:t>Other errors</a:t>
            </a:r>
          </a:p>
          <a:p>
            <a:pPr lvl="1"/>
            <a:r>
              <a:rPr lang="en-US" dirty="0" smtClean="0"/>
              <a:t>Severe JVM trouble</a:t>
            </a:r>
          </a:p>
          <a:p>
            <a:pPr lvl="1"/>
            <a:r>
              <a:rPr lang="en-US" dirty="0" smtClean="0"/>
              <a:t>Usually seen when you run out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4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77218"/>
          </a:xfrm>
        </p:spPr>
        <p:txBody>
          <a:bodyPr/>
          <a:lstStyle/>
          <a:p>
            <a:r>
              <a:rPr lang="en-US" sz="3200" dirty="0" smtClean="0"/>
              <a:t>Java models trouble with </a:t>
            </a:r>
            <a:r>
              <a:rPr lang="en-US" sz="3200" dirty="0" err="1" smtClean="0"/>
              <a:t>java.lang.Throwable</a:t>
            </a:r>
            <a:r>
              <a:rPr lang="en-US" sz="3200" dirty="0" smtClean="0"/>
              <a:t> and its subclasses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Contains a String message and a stack trace.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String </a:t>
            </a:r>
            <a:r>
              <a:rPr lang="en-US" dirty="0" err="1" smtClean="0"/>
              <a:t>getMessage</a:t>
            </a:r>
            <a:r>
              <a:rPr lang="en-US" dirty="0" smtClean="0"/>
              <a:t>() and public void </a:t>
            </a:r>
            <a:r>
              <a:rPr lang="en-US" dirty="0" err="1" smtClean="0"/>
              <a:t>printStackTrace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Subclass names also convey information about the problem, e.g. </a:t>
            </a:r>
            <a:r>
              <a:rPr lang="en-US" dirty="0" err="1" smtClean="0"/>
              <a:t>NumberFormatException</a:t>
            </a:r>
            <a:r>
              <a:rPr lang="en-US" dirty="0" smtClean="0"/>
              <a:t> or </a:t>
            </a:r>
            <a:r>
              <a:rPr lang="en-US" dirty="0" err="1" smtClean="0"/>
              <a:t>IOException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971800" y="2514600"/>
            <a:ext cx="17526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Throwable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3581400"/>
            <a:ext cx="9144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Error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3581400"/>
            <a:ext cx="1905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2209800" y="3048000"/>
            <a:ext cx="7239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800600" y="3048000"/>
            <a:ext cx="3810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152400" y="46482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AssertionError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990600" y="4191000"/>
            <a:ext cx="5715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492175" y="4648200"/>
            <a:ext cx="93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 bwMode="auto">
          <a:xfrm>
            <a:off x="2209800" y="4191000"/>
            <a:ext cx="750788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3733800" y="44196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Runtime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715000" y="44196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48600" y="4572000"/>
            <a:ext cx="936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343400" y="4114800"/>
            <a:ext cx="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953000" y="41148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0" name="Straight Arrow Connector 29"/>
          <p:cNvCxnSpPr>
            <a:endCxn id="22" idx="0"/>
          </p:cNvCxnSpPr>
          <p:nvPr/>
        </p:nvCxnSpPr>
        <p:spPr bwMode="auto">
          <a:xfrm>
            <a:off x="5638800" y="3886200"/>
            <a:ext cx="2678213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2590800" y="56388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Arithmetic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486400" y="5638800"/>
            <a:ext cx="2438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NumberFormat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4114800" y="5334000"/>
            <a:ext cx="1524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181600" y="5334000"/>
            <a:ext cx="3810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3122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traces</a:t>
            </a:r>
            <a:endParaRPr lang="en-US" dirty="0"/>
          </a:p>
        </p:txBody>
      </p:sp>
      <p:pic>
        <p:nvPicPr>
          <p:cNvPr id="6" name="Picture 5" descr="StackTrac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8" y="1581475"/>
            <a:ext cx="8407400" cy="20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2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1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exceptions, and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1" y="5692421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finally block (optional) always executes before proceeding past the try block, whether or not an exception was thrown.</a:t>
            </a:r>
          </a:p>
          <a:p>
            <a:r>
              <a:rPr lang="en-US" sz="2000" dirty="0" smtClean="0"/>
              <a:t>Typically used for cleanup.</a:t>
            </a:r>
            <a:endParaRPr lang="en-US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543756" y="671513"/>
            <a:ext cx="6513688" cy="5022915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try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aaaaa</a:t>
            </a:r>
            <a:r>
              <a:rPr lang="en-US" sz="1800" dirty="0" smtClean="0">
                <a:latin typeface="Courier"/>
                <a:cs typeface="Courier"/>
              </a:rPr>
              <a:t>();			//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bbbbb</a:t>
            </a:r>
            <a:r>
              <a:rPr lang="en-US" sz="1800" dirty="0" smtClean="0">
                <a:latin typeface="Courier"/>
                <a:cs typeface="Courier"/>
              </a:rPr>
              <a:t>();			// throws </a:t>
            </a:r>
            <a:r>
              <a:rPr lang="en-US" sz="1800" dirty="0" err="1" smtClean="0">
                <a:latin typeface="Courier"/>
                <a:cs typeface="Courier"/>
              </a:rPr>
              <a:t>EOFException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catch (</a:t>
            </a:r>
            <a:r>
              <a:rPr lang="en-US" sz="1800" dirty="0" err="1" smtClean="0">
                <a:latin typeface="Courier"/>
                <a:cs typeface="Courier"/>
              </a:rPr>
              <a:t>EOFException</a:t>
            </a:r>
            <a:r>
              <a:rPr lang="en-US" sz="1800" dirty="0" smtClean="0"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sop (“EOF Stress: “ + </a:t>
            </a:r>
            <a:r>
              <a:rPr lang="en-US" sz="1800" dirty="0" err="1" smtClean="0">
                <a:latin typeface="Courier"/>
                <a:cs typeface="Courier"/>
              </a:rPr>
              <a:t>x.getMessage</a:t>
            </a:r>
            <a:r>
              <a:rPr lang="en-US" sz="1800" dirty="0" smtClean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catch (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sop (“IO Stress: “ + </a:t>
            </a:r>
            <a:r>
              <a:rPr lang="en-US" sz="1800" dirty="0" err="1" smtClean="0">
                <a:latin typeface="Courier"/>
                <a:cs typeface="Courier"/>
              </a:rPr>
              <a:t>x.getMessage</a:t>
            </a:r>
            <a:r>
              <a:rPr lang="en-US" sz="1800" dirty="0" smtClean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dirty="0" smtClean="0">
                <a:latin typeface="Courier"/>
                <a:cs typeface="Courier"/>
              </a:rPr>
              <a:t>inally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cleanup();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whateverComesNext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0405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1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exceptions</a:t>
            </a:r>
            <a:r>
              <a:rPr lang="en-US" smtClean="0"/>
              <a:t>, and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13" y="4845754"/>
            <a:ext cx="8893175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With multiple exceptions, at most 1 catch block executes:</a:t>
            </a:r>
          </a:p>
          <a:p>
            <a:pPr lvl="1"/>
            <a:r>
              <a:rPr lang="en-US" sz="2400" dirty="0" smtClean="0"/>
              <a:t>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catch block whose type is the same as, or a superclass of, the throws exception</a:t>
            </a:r>
          </a:p>
          <a:p>
            <a:pPr lvl="1"/>
            <a:r>
              <a:rPr lang="en-US" sz="2400" dirty="0" smtClean="0"/>
              <a:t>So the exception reference can legally point to the exception</a:t>
            </a:r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720971"/>
            <a:ext cx="8458200" cy="39272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400" dirty="0" smtClean="0">
                <a:latin typeface="Courier"/>
                <a:cs typeface="Courier"/>
              </a:rPr>
              <a:t>try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aaaaa</a:t>
            </a:r>
            <a:r>
              <a:rPr lang="en-US" sz="1400" dirty="0" smtClean="0">
                <a:latin typeface="Courier"/>
                <a:cs typeface="Courier"/>
              </a:rPr>
              <a:t>();			// throws </a:t>
            </a:r>
            <a:r>
              <a:rPr lang="en-US" sz="1400" dirty="0" err="1" smtClean="0">
                <a:latin typeface="Courier"/>
                <a:cs typeface="Courier"/>
              </a:rPr>
              <a:t>IOException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bbbbb</a:t>
            </a:r>
            <a:r>
              <a:rPr lang="en-US" sz="1400" dirty="0" smtClean="0">
                <a:latin typeface="Courier"/>
                <a:cs typeface="Courier"/>
              </a:rPr>
              <a:t>();			// throws </a:t>
            </a:r>
            <a:r>
              <a:rPr lang="en-US" sz="1400" dirty="0" err="1" smtClean="0">
                <a:latin typeface="Courier"/>
                <a:cs typeface="Courier"/>
              </a:rPr>
              <a:t>EOFException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latin typeface="Courier"/>
                <a:cs typeface="Courier"/>
              </a:rPr>
              <a:t>catch (</a:t>
            </a:r>
            <a:r>
              <a:rPr lang="en-US" sz="1400" dirty="0" err="1" smtClean="0">
                <a:latin typeface="Courier"/>
                <a:cs typeface="Courier"/>
              </a:rPr>
              <a:t>EOFException</a:t>
            </a:r>
            <a:r>
              <a:rPr lang="en-US" sz="1400" dirty="0" smtClean="0">
                <a:latin typeface="Courier"/>
                <a:cs typeface="Courier"/>
              </a:rPr>
              <a:t> x)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sop (“EOF Stress: “ + </a:t>
            </a:r>
            <a:r>
              <a:rPr lang="en-US" sz="1400" dirty="0" err="1" smtClean="0">
                <a:latin typeface="Courier"/>
                <a:cs typeface="Courier"/>
              </a:rPr>
              <a:t>x.getMessage</a:t>
            </a:r>
            <a:r>
              <a:rPr lang="en-US" sz="1400" dirty="0" smtClean="0">
                <a:latin typeface="Courier"/>
                <a:cs typeface="Courier"/>
              </a:rPr>
              <a:t>());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latin typeface="Courier"/>
                <a:cs typeface="Courier"/>
              </a:rPr>
              <a:t>catch (</a:t>
            </a:r>
            <a:r>
              <a:rPr lang="en-US" sz="1400" dirty="0" err="1" smtClean="0">
                <a:latin typeface="Courier"/>
                <a:cs typeface="Courier"/>
              </a:rPr>
              <a:t>IOException</a:t>
            </a:r>
            <a:r>
              <a:rPr lang="en-US" sz="1400" dirty="0" smtClean="0">
                <a:latin typeface="Courier"/>
                <a:cs typeface="Courier"/>
              </a:rPr>
              <a:t> x)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sop (“IO Stress: “ + </a:t>
            </a:r>
            <a:r>
              <a:rPr lang="en-US" sz="1400" dirty="0" err="1" smtClean="0">
                <a:latin typeface="Courier"/>
                <a:cs typeface="Courier"/>
              </a:rPr>
              <a:t>x.getMessage</a:t>
            </a:r>
            <a:r>
              <a:rPr lang="en-US" sz="1400" dirty="0" smtClean="0">
                <a:latin typeface="Courier"/>
                <a:cs typeface="Courier"/>
              </a:rPr>
              <a:t>());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inally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cleanup();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whateverComesNext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838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9342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1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the 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Suppose you want a slightly verbose version of </a:t>
            </a:r>
            <a:r>
              <a:rPr lang="en-US" sz="2400" dirty="0" err="1" smtClean="0"/>
              <a:t>File.createNewFile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But you need to deal with that 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17216" y="1476520"/>
            <a:ext cx="6469384" cy="160043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verboseCreateNewFile</a:t>
            </a:r>
            <a:r>
              <a:rPr lang="en-US" sz="1400" dirty="0" smtClean="0">
                <a:latin typeface="Courier"/>
                <a:cs typeface="Courier"/>
              </a:rPr>
              <a:t>(File f)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System.out.println</a:t>
            </a:r>
            <a:r>
              <a:rPr lang="en-US" sz="1400" dirty="0" smtClean="0">
                <a:latin typeface="Courier"/>
                <a:cs typeface="Courier"/>
              </a:rPr>
              <a:t>(“About to create file”);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 success = </a:t>
            </a:r>
            <a:r>
              <a:rPr lang="en-US" sz="1400" dirty="0" err="1" smtClean="0">
                <a:latin typeface="Courier"/>
                <a:cs typeface="Courier"/>
              </a:rPr>
              <a:t>f.createNewFile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System.out.println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smtClean="0">
                <a:latin typeface="Courier"/>
                <a:cs typeface="Courier"/>
              </a:rPr>
              <a:t>“Done. Success = “ + success);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return success;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381000" y="3581400"/>
            <a:ext cx="5943600" cy="315163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verboseCreateNewFile</a:t>
            </a:r>
            <a:r>
              <a:rPr lang="en-US" sz="1400" dirty="0" smtClean="0">
                <a:latin typeface="Courier"/>
                <a:cs typeface="Courier"/>
              </a:rPr>
              <a:t>(File f)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System.out.println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smtClean="0">
                <a:latin typeface="Courier"/>
                <a:cs typeface="Courier"/>
              </a:rPr>
              <a:t>“About to create file”);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try  {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 success = </a:t>
            </a:r>
            <a:r>
              <a:rPr lang="en-US" sz="1400" dirty="0" err="1" smtClean="0">
                <a:latin typeface="Courier"/>
                <a:cs typeface="Courier"/>
              </a:rPr>
              <a:t>f.createNewFile</a:t>
            </a:r>
            <a:r>
              <a:rPr lang="en-US" sz="1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>
                <a:latin typeface="Courier"/>
                <a:cs typeface="Courier"/>
              </a:rPr>
              <a:t>System.out.println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smtClean="0">
                <a:latin typeface="Courier"/>
                <a:cs typeface="Courier"/>
              </a:rPr>
              <a:t>“Done. Success = “ + success);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return success;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catch (</a:t>
            </a:r>
            <a:r>
              <a:rPr lang="en-US" sz="1400" dirty="0" err="1" smtClean="0">
                <a:latin typeface="Courier"/>
                <a:cs typeface="Courier"/>
              </a:rPr>
              <a:t>IOException</a:t>
            </a:r>
            <a:r>
              <a:rPr lang="en-US" sz="1400" dirty="0" smtClean="0"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>
                <a:latin typeface="Courier"/>
                <a:cs typeface="Courier"/>
              </a:rPr>
              <a:t>System.out.println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smtClean="0">
                <a:latin typeface="Courier"/>
                <a:cs typeface="Courier"/>
              </a:rPr>
              <a:t>“Stress: “ + </a:t>
            </a:r>
            <a:r>
              <a:rPr lang="en-US" sz="1400" dirty="0" err="1" smtClean="0">
                <a:latin typeface="Courier"/>
                <a:cs typeface="Courier"/>
              </a:rPr>
              <a:t>x.getMessage</a:t>
            </a:r>
            <a:r>
              <a:rPr lang="en-US" sz="1400" dirty="0" smtClean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return false;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4953000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OR … -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 bwMode="auto">
          <a:xfrm rot="18589115">
            <a:off x="8382000" y="5410200"/>
            <a:ext cx="533400" cy="5334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08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5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the Buck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The Buck Stops Here</a:t>
            </a:r>
            <a:endParaRPr lang="en-US" dirty="0"/>
          </a:p>
        </p:txBody>
      </p:sp>
      <p:pic>
        <p:nvPicPr>
          <p:cNvPr id="14" name="Picture 13" descr="doll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1" y="2603500"/>
            <a:ext cx="4719593" cy="2030568"/>
          </a:xfrm>
          <a:prstGeom prst="rect">
            <a:avLst/>
          </a:prstGeom>
          <a:ln>
            <a:solidFill>
              <a:srgbClr val="008000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2344781" y="2254250"/>
            <a:ext cx="4941844" cy="269875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97181" y="2254250"/>
            <a:ext cx="4941844" cy="269875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buckel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512888"/>
            <a:ext cx="6138333" cy="4603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poker_moder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1439"/>
            <a:ext cx="8229600" cy="37971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2" name="Picture 21" descr="HS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539750"/>
            <a:ext cx="7175500" cy="58214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3" name="Picture 22" descr="HSTPoke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26" y="347713"/>
            <a:ext cx="5650087" cy="633566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4" name="Picture 23" descr="pokerwildwes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638175"/>
            <a:ext cx="8699500" cy="532409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6" name="Picture 25" descr="buckknife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1" y="3704504"/>
            <a:ext cx="4697730" cy="185912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pic>
        <p:nvPicPr>
          <p:cNvPr id="27" name="Picture 26" descr="thebuckstopsher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528637"/>
            <a:ext cx="8810625" cy="5929869"/>
          </a:xfrm>
          <a:prstGeom prst="rect">
            <a:avLst/>
          </a:prstGeom>
          <a:ln w="57150" cmpd="sng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32901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9342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1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the 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114" y="510823"/>
            <a:ext cx="9496778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Suppose you want a slightly verbose version of </a:t>
            </a:r>
            <a:r>
              <a:rPr lang="en-US" sz="2400" dirty="0" err="1" smtClean="0"/>
              <a:t>File.createNewFile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899437" y="968522"/>
            <a:ext cx="7440229" cy="181588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verboseCreateNewFile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(File f)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(“About to create file”);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success =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f.createNewFile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“Done. Success = “ + success);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return success;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37444" y="3214514"/>
            <a:ext cx="7464778" cy="358867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verboseCreateNewFile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(File f)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try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(“About to create file”)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success =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f.createNewFile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“Done. Success = “ + success);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return success;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catch 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IOException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“Stress: “ +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x.getMessage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return false;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8892" y="4984750"/>
            <a:ext cx="18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OR … -</a:t>
            </a:r>
            <a:endParaRPr lang="en-US" sz="4000" dirty="0"/>
          </a:p>
        </p:txBody>
      </p:sp>
      <p:sp>
        <p:nvSpPr>
          <p:cNvPr id="9" name="Curved Right Arrow 8"/>
          <p:cNvSpPr/>
          <p:nvPr/>
        </p:nvSpPr>
        <p:spPr bwMode="auto">
          <a:xfrm rot="18589115">
            <a:off x="8304821" y="5988962"/>
            <a:ext cx="533400" cy="5334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33" y="2781282"/>
            <a:ext cx="907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 you need to deal with that </a:t>
            </a:r>
            <a:r>
              <a:rPr lang="en-US" sz="2400" dirty="0" err="1"/>
              <a:t>IOException</a:t>
            </a:r>
            <a:r>
              <a:rPr lang="en-US" sz="2400" dirty="0"/>
              <a:t> thrown by </a:t>
            </a:r>
            <a:r>
              <a:rPr lang="en-US" sz="2400" dirty="0" err="1"/>
              <a:t>createNewFile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344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tale of pure evil that will curdle your blood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437467"/>
            <a:ext cx="70086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n w="28575">
                  <a:solidFill>
                    <a:srgbClr val="0000FF"/>
                  </a:solidFill>
                </a:ln>
                <a:solidFill>
                  <a:srgbClr val="FF0000"/>
                </a:solidFill>
                <a:latin typeface="Bernard MT Condensed"/>
              </a:rPr>
              <a:t>This really happened</a:t>
            </a:r>
            <a:endParaRPr lang="en-US" sz="6600" dirty="0">
              <a:ln w="28575">
                <a:solidFill>
                  <a:srgbClr val="0000FF"/>
                </a:solidFill>
              </a:ln>
              <a:solidFill>
                <a:srgbClr val="FF0000"/>
              </a:solidFill>
              <a:latin typeface="Bernard M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591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47651" y="228600"/>
            <a:ext cx="8689974" cy="255454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verboseCreateNewFile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(File f) </a:t>
            </a:r>
            <a:r>
              <a:rPr lang="en-US" sz="2000" b="1" u="sng" dirty="0" smtClean="0">
                <a:solidFill>
                  <a:srgbClr val="0000FF"/>
                </a:solidFill>
                <a:latin typeface="Courier"/>
                <a:cs typeface="Courier"/>
              </a:rPr>
              <a:t>throws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b="1" u="sng" dirty="0" err="1" smtClean="0">
                <a:solidFill>
                  <a:srgbClr val="0000FF"/>
                </a:solidFill>
                <a:latin typeface="Courier"/>
                <a:cs typeface="Courier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(“About to create file”);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success 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f.createNewFile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“Done. Success = “ + success);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return success;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36526" y="3000375"/>
            <a:ext cx="8905875" cy="372409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void xxx()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File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theFile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log.txt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verboseCreateNewFile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theFile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catch 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(“Stress”);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x.printStackTrace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22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165"/>
            <a:ext cx="8229600" cy="12618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 the buck of exception </a:t>
            </a:r>
            <a:r>
              <a:rPr lang="en-US" dirty="0"/>
              <a:t>h</a:t>
            </a:r>
            <a:r>
              <a:rPr lang="en-US" dirty="0" smtClean="0"/>
              <a:t>andling</a:t>
            </a:r>
            <a:br>
              <a:rPr lang="en-US" dirty="0" smtClean="0"/>
            </a:br>
            <a:r>
              <a:rPr lang="en-US" dirty="0" smtClean="0"/>
              <a:t>up the calling </a:t>
            </a:r>
            <a:r>
              <a:rPr lang="en-US" dirty="0"/>
              <a:t>c</a:t>
            </a:r>
            <a:r>
              <a:rPr lang="en-US" dirty="0" smtClean="0"/>
              <a:t>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4006850"/>
            <a:ext cx="8534400" cy="5029200"/>
          </a:xfrm>
        </p:spPr>
        <p:txBody>
          <a:bodyPr/>
          <a:lstStyle/>
          <a:p>
            <a:r>
              <a:rPr lang="en-US" dirty="0" smtClean="0"/>
              <a:t>Now whoever calls </a:t>
            </a:r>
            <a:r>
              <a:rPr lang="en-US" dirty="0" err="1" smtClean="0"/>
              <a:t>verboseCreateNewFile</a:t>
            </a:r>
            <a:r>
              <a:rPr lang="en-US" dirty="0" smtClean="0"/>
              <a:t>() has the same problem you had 2 minutes ago: they’re calling a method that throws </a:t>
            </a:r>
            <a:r>
              <a:rPr lang="en-US" dirty="0" err="1" smtClean="0"/>
              <a:t>IOException</a:t>
            </a:r>
            <a:r>
              <a:rPr lang="en-US" dirty="0" smtClean="0"/>
              <a:t>, and have to choose between handling it and passing the buck.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15901" y="1450975"/>
            <a:ext cx="8689974" cy="255454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verboseCreateNewFile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(File f) </a:t>
            </a:r>
            <a:r>
              <a:rPr lang="en-US" sz="2000" b="1" u="sng" dirty="0" smtClean="0">
                <a:solidFill>
                  <a:srgbClr val="0000FF"/>
                </a:solidFill>
                <a:latin typeface="Courier"/>
                <a:cs typeface="Courier"/>
              </a:rPr>
              <a:t>throws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b="1" u="sng" dirty="0" err="1" smtClean="0">
                <a:solidFill>
                  <a:srgbClr val="0000FF"/>
                </a:solidFill>
                <a:latin typeface="Courier"/>
                <a:cs typeface="Courier"/>
              </a:rPr>
              <a:t>IOException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(“About to create file”);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success 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f.createNewFile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“Done. Success = “ + success);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return success;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46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36526" y="1127302"/>
            <a:ext cx="8905875" cy="372409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void xxx()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File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theFile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log.txt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verboseCreateNewFile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theFile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catch 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(“Stress”);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x.printStackTrace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36526" y="1127302"/>
            <a:ext cx="8905875" cy="372409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void xxx()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File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theFile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log.txt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verboseCreateNewFile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theFile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8276" y="271421"/>
            <a:ext cx="3859275" cy="1065431"/>
            <a:chOff x="168276" y="271421"/>
            <a:chExt cx="3859275" cy="1065431"/>
          </a:xfrm>
        </p:grpSpPr>
        <p:grpSp>
          <p:nvGrpSpPr>
            <p:cNvPr id="9" name="Group 8"/>
            <p:cNvGrpSpPr/>
            <p:nvPr/>
          </p:nvGrpSpPr>
          <p:grpSpPr>
            <a:xfrm rot="10800000">
              <a:off x="1682751" y="886002"/>
              <a:ext cx="254002" cy="450850"/>
              <a:chOff x="1619250" y="5819775"/>
              <a:chExt cx="485775" cy="301625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V="1">
                <a:off x="1619250" y="5819775"/>
                <a:ext cx="254000" cy="301625"/>
              </a:xfrm>
              <a:prstGeom prst="line">
                <a:avLst/>
              </a:prstGeom>
              <a:ln w="4127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1851025" y="5819775"/>
                <a:ext cx="254000" cy="301625"/>
              </a:xfrm>
              <a:prstGeom prst="line">
                <a:avLst/>
              </a:prstGeom>
              <a:ln w="4127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68276" y="271421"/>
              <a:ext cx="3859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8000"/>
                  </a:solidFill>
                </a:rPr>
                <a:t>t</a:t>
              </a:r>
              <a:r>
                <a:rPr lang="en-US" sz="3600" dirty="0" smtClean="0">
                  <a:solidFill>
                    <a:srgbClr val="008000"/>
                  </a:solidFill>
                </a:rPr>
                <a:t>hrows </a:t>
              </a:r>
              <a:r>
                <a:rPr lang="en-US" sz="3600" dirty="0" err="1" smtClean="0">
                  <a:solidFill>
                    <a:srgbClr val="008000"/>
                  </a:solidFill>
                </a:rPr>
                <a:t>IOException</a:t>
              </a:r>
              <a:endParaRPr lang="en-US" sz="3600" dirty="0">
                <a:solidFill>
                  <a:srgbClr val="008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40556" y="557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5222" y="3715729"/>
            <a:ext cx="6800333" cy="2677656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2EC02D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t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ry {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 xxx();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}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c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atch (</a:t>
            </a:r>
            <a:r>
              <a:rPr lang="en-US" sz="2800" dirty="0" err="1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IOException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 x) {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 // Handle the exception.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ea typeface="ＭＳ Ｐゴシック" pitchFamily="-108" charset="-128"/>
                <a:cs typeface="Courier"/>
              </a:rPr>
              <a:t>}</a:t>
            </a:r>
            <a:endParaRPr lang="en-US" sz="2800" dirty="0" smtClean="0">
              <a:solidFill>
                <a:srgbClr val="008000"/>
              </a:solidFill>
              <a:latin typeface="Courier"/>
              <a:ea typeface="ＭＳ Ｐゴシック" pitchFamily="-108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24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737"/>
            <a:ext cx="8229600" cy="1143000"/>
          </a:xfrm>
        </p:spPr>
        <p:txBody>
          <a:bodyPr/>
          <a:lstStyle/>
          <a:p>
            <a:r>
              <a:rPr lang="en-US" dirty="0" smtClean="0"/>
              <a:t>Runtime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Not checked</a:t>
            </a:r>
          </a:p>
          <a:p>
            <a:pPr lvl="1"/>
            <a:r>
              <a:rPr lang="en-US" dirty="0" smtClean="0"/>
              <a:t>You may deal with them with try/catch or throws</a:t>
            </a:r>
          </a:p>
          <a:p>
            <a:pPr lvl="1"/>
            <a:r>
              <a:rPr lang="en-US" dirty="0" smtClean="0"/>
              <a:t>But you don</a:t>
            </a:r>
            <a:r>
              <a:rPr lang="fr-FR" dirty="0" smtClean="0"/>
              <a:t>’</a:t>
            </a:r>
            <a:r>
              <a:rPr lang="en-US" dirty="0" smtClean="0"/>
              <a:t>t have to</a:t>
            </a:r>
          </a:p>
          <a:p>
            <a:pPr lvl="1"/>
            <a:r>
              <a:rPr lang="en-US" dirty="0" smtClean="0"/>
              <a:t>And almost never should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Point to the 4</a:t>
            </a:r>
            <a:r>
              <a:rPr lang="en-US" baseline="30000" dirty="0" smtClean="0"/>
              <a:t>th</a:t>
            </a:r>
            <a:r>
              <a:rPr lang="en-US" dirty="0" smtClean="0"/>
              <a:t> circle</a:t>
            </a:r>
          </a:p>
          <a:p>
            <a:r>
              <a:rPr lang="en-US" dirty="0" smtClean="0"/>
              <a:t>Point to the 10</a:t>
            </a:r>
            <a:r>
              <a:rPr lang="en-US" baseline="30000" dirty="0" smtClean="0"/>
              <a:t>th</a:t>
            </a:r>
            <a:r>
              <a:rPr lang="en-US" dirty="0" smtClean="0"/>
              <a:t> circle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1625" y="3602037"/>
            <a:ext cx="1317625" cy="12541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25845" y="3602037"/>
            <a:ext cx="1317625" cy="1254125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7680" y="3602037"/>
            <a:ext cx="1317625" cy="125412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3735" y="3602037"/>
            <a:ext cx="1317625" cy="125412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69790" y="3602037"/>
            <a:ext cx="1317625" cy="12541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81900" y="3602037"/>
            <a:ext cx="1317625" cy="1254125"/>
          </a:xfrm>
          <a:prstGeom prst="ellipse">
            <a:avLst/>
          </a:prstGeom>
          <a:solidFill>
            <a:srgbClr val="9A33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4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Clicker Quiz:</a:t>
            </a:r>
            <a:br>
              <a:rPr lang="en-US" dirty="0" smtClean="0"/>
            </a:br>
            <a:r>
              <a:rPr lang="en-US" dirty="0" smtClean="0"/>
              <a:t>What is 5/0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Infinity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smtClean="0"/>
              <a:t>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4612"/>
            <a:ext cx="8229600" cy="849312"/>
          </a:xfrm>
        </p:spPr>
        <p:txBody>
          <a:bodyPr/>
          <a:lstStyle/>
          <a:p>
            <a:r>
              <a:rPr lang="en-US" dirty="0" smtClean="0"/>
              <a:t>What is 5 / 0?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375" y="758825"/>
            <a:ext cx="8937625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Easy answer: infinity</a:t>
            </a:r>
          </a:p>
          <a:p>
            <a:pPr lvl="1"/>
            <a:r>
              <a:rPr lang="en-US" dirty="0" smtClean="0"/>
              <a:t>Wrong!</a:t>
            </a:r>
          </a:p>
          <a:p>
            <a:r>
              <a:rPr lang="en-US" dirty="0" smtClean="0"/>
              <a:t>As x </a:t>
            </a:r>
            <a:r>
              <a:rPr lang="en-US" dirty="0" smtClean="0">
                <a:sym typeface="Wingdings"/>
              </a:rPr>
              <a:t> 0, 5/x “grows without bounds”</a:t>
            </a:r>
          </a:p>
          <a:p>
            <a:r>
              <a:rPr lang="en-US" dirty="0" smtClean="0">
                <a:sym typeface="Wingdings"/>
              </a:rPr>
              <a:t>Infinity is not a number, it’s a property of certain processes, e.g. dividing 5 by smaller and smaller and smaller numbers</a:t>
            </a:r>
          </a:p>
          <a:p>
            <a:r>
              <a:rPr lang="en-US" dirty="0" smtClean="0">
                <a:sym typeface="Wingdings"/>
              </a:rPr>
              <a:t>“5/0” is a misuse of the language of math</a:t>
            </a:r>
          </a:p>
          <a:p>
            <a:pPr lvl="1"/>
            <a:r>
              <a:rPr lang="en-US" sz="3200" dirty="0" smtClean="0">
                <a:sym typeface="Wingdings"/>
              </a:rPr>
              <a:t>So never do it</a:t>
            </a:r>
          </a:p>
          <a:p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  <a:sym typeface="Wingdings"/>
              </a:rPr>
              <a:t>i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  <a:sym typeface="Wingdings"/>
              </a:rPr>
              <a:t>nt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  <a:sym typeface="Wingdings"/>
              </a:rPr>
              <a:t> x = 5; </a:t>
            </a:r>
            <a:r>
              <a:rPr lang="en-US" dirty="0" err="1" smtClean="0">
                <a:solidFill>
                  <a:srgbClr val="FF6600"/>
                </a:solidFill>
                <a:latin typeface="Courier"/>
                <a:cs typeface="Courier"/>
                <a:sym typeface="Wingdings"/>
              </a:rPr>
              <a:t>int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  <a:sym typeface="Wingdings"/>
              </a:rPr>
              <a:t> y = x/0; </a:t>
            </a:r>
            <a:r>
              <a:rPr lang="en-US" dirty="0" smtClean="0">
                <a:sym typeface="Wingdings"/>
              </a:rPr>
              <a:t>is an attempt to express in Java something without meaning</a:t>
            </a:r>
          </a:p>
          <a:p>
            <a:pPr lvl="1"/>
            <a:r>
              <a:rPr lang="en-US" sz="3200" dirty="0" smtClean="0">
                <a:sym typeface="Wingdings"/>
              </a:rPr>
              <a:t>So never </a:t>
            </a:r>
            <a:r>
              <a:rPr lang="en-US" sz="3200" dirty="0">
                <a:sym typeface="Wingdings"/>
              </a:rPr>
              <a:t>d</a:t>
            </a:r>
            <a:r>
              <a:rPr lang="en-US" sz="3200" dirty="0" smtClean="0">
                <a:sym typeface="Wingdings"/>
              </a:rPr>
              <a:t>o it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066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exceptions (almost) always say you did something meaningless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890000" cy="3368675"/>
          </a:xfrm>
        </p:spPr>
        <p:txBody>
          <a:bodyPr/>
          <a:lstStyle/>
          <a:p>
            <a:r>
              <a:rPr lang="en-US" dirty="0" err="1" smtClean="0"/>
              <a:t>ArithmeticException</a:t>
            </a:r>
            <a:r>
              <a:rPr lang="en-US" dirty="0" smtClean="0"/>
              <a:t>: integer division by zero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ArrayIndexOutOfBoundsException</a:t>
            </a:r>
            <a:r>
              <a:rPr lang="en-US" dirty="0" smtClean="0"/>
              <a:t>: index is too big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422527" y="2286177"/>
            <a:ext cx="3609974" cy="1557349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x = 5;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y = 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z = x / y;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962151" y="4772202"/>
            <a:ext cx="5229223" cy="104028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[]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xs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[6];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[20] = 12345;</a:t>
            </a:r>
          </a:p>
        </p:txBody>
      </p:sp>
    </p:spTree>
    <p:extLst>
      <p:ext uri="{BB962C8B-B14F-4D97-AF65-F5344CB8AC3E}">
        <p14:creationId xmlns:p14="http://schemas.microsoft.com/office/powerpoint/2010/main" val="40108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5401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Catching and repairing is (almost) never the best way to deal with runtime exceptions .. Don’t do this: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49250" y="2079979"/>
            <a:ext cx="8397875" cy="414267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ry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x = 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y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z = x / y;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 catch 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ArithmeticException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(“Oops, sorry.”);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// Now what?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8265" y="2631901"/>
            <a:ext cx="3731576" cy="1532002"/>
          </a:xfrm>
          <a:prstGeom prst="round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8387" y="2972346"/>
            <a:ext cx="1859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Fix the problem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at its origin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6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190500" y="667104"/>
            <a:ext cx="8556625" cy="3490186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9A33E9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A33E9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rivate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intmean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ArrayList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&lt;Integer&gt;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ints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for (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x: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ints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  sum += x;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mean = x / 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ints.size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A33E9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 return mean;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}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0" y="4699000"/>
            <a:ext cx="772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if </a:t>
            </a:r>
            <a:r>
              <a:rPr lang="en-US" sz="3600" dirty="0" err="1" smtClean="0"/>
              <a:t>ints</a:t>
            </a:r>
            <a:r>
              <a:rPr lang="en-US" sz="3600" dirty="0" smtClean="0"/>
              <a:t> is empty?</a:t>
            </a:r>
          </a:p>
          <a:p>
            <a:pPr marL="571500" indent="-571500" algn="ctr">
              <a:buFont typeface="Wingdings" charset="0"/>
              <a:buChar char="è"/>
            </a:pPr>
            <a:r>
              <a:rPr lang="en-US" sz="3600" dirty="0" smtClean="0">
                <a:sym typeface="Wingdings"/>
              </a:rPr>
              <a:t>You never should have called </a:t>
            </a:r>
            <a:r>
              <a:rPr lang="en-US" sz="3600" dirty="0" err="1" smtClean="0">
                <a:sym typeface="Wingdings"/>
              </a:rPr>
              <a:t>intmean</a:t>
            </a:r>
            <a:r>
              <a:rPr lang="en-US" sz="3600" dirty="0" smtClean="0">
                <a:sym typeface="Wingdings"/>
              </a:rPr>
              <a:t> with an empty list</a:t>
            </a:r>
          </a:p>
          <a:p>
            <a:pPr marL="571500" indent="-571500" algn="ctr">
              <a:buFont typeface="Wingdings" charset="0"/>
              <a:buChar char="è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15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79375" y="270229"/>
            <a:ext cx="8969375" cy="40072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rivate void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printMovies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(Movie[] movies)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&lt;=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movies.length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try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(movies[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catch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ArrayIndexOutOfBoundsException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x) { 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  </a:t>
            </a:r>
          </a:p>
        </p:txBody>
      </p:sp>
      <p:sp>
        <p:nvSpPr>
          <p:cNvPr id="6" name="Oval 5"/>
          <p:cNvSpPr/>
          <p:nvPr/>
        </p:nvSpPr>
        <p:spPr>
          <a:xfrm>
            <a:off x="3079750" y="1069996"/>
            <a:ext cx="845382" cy="70275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595018"/>
            <a:ext cx="8229600" cy="4525963"/>
          </a:xfrm>
        </p:spPr>
        <p:txBody>
          <a:bodyPr/>
          <a:lstStyle/>
          <a:p>
            <a:r>
              <a:rPr lang="en-US" dirty="0" smtClean="0"/>
              <a:t>&lt;= is a bug: should be strictly &lt;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fix code bugs by adding more code</a:t>
            </a:r>
          </a:p>
          <a:p>
            <a:r>
              <a:rPr lang="en-US" dirty="0" smtClean="0"/>
              <a:t>Eliminate the bug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73025" y="263879"/>
            <a:ext cx="8969375" cy="40072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rivate void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printMovies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(Movie[] movies)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movies.length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(movies[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14188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tale of pure evil that will curdle your blood</a:t>
            </a:r>
            <a:endParaRPr lang="en-US" dirty="0"/>
          </a:p>
        </p:txBody>
      </p:sp>
      <p:pic>
        <p:nvPicPr>
          <p:cNvPr id="3" name="Picture 2" descr="goldfin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86" y="1595636"/>
            <a:ext cx="4468114" cy="506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50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13271"/>
              </p:ext>
            </p:extLst>
          </p:nvPr>
        </p:nvGraphicFramePr>
        <p:xfrm>
          <a:off x="857251" y="1397000"/>
          <a:ext cx="7556498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6531"/>
                <a:gridCol w="2088593"/>
                <a:gridCol w="2111374"/>
              </a:tblGrid>
              <a:tr h="841375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Checked</a:t>
                      </a:r>
                    </a:p>
                    <a:p>
                      <a:r>
                        <a:rPr lang="en-US" sz="3200" dirty="0" smtClean="0"/>
                        <a:t>Exceptions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Runtime</a:t>
                      </a:r>
                    </a:p>
                    <a:p>
                      <a:r>
                        <a:rPr lang="en-US" sz="3200" dirty="0" smtClean="0"/>
                        <a:t>Exceptions</a:t>
                      </a:r>
                      <a:endParaRPr lang="en-US" sz="3200" dirty="0"/>
                    </a:p>
                  </a:txBody>
                  <a:tcPr/>
                </a:tc>
              </a:tr>
              <a:tr h="60122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Can try/catch </a:t>
                      </a:r>
                    </a:p>
                    <a:p>
                      <a:r>
                        <a:rPr lang="en-US" sz="3200" dirty="0" smtClean="0"/>
                        <a:t>or</a:t>
                      </a:r>
                      <a:r>
                        <a:rPr lang="en-US" sz="3200" baseline="0" dirty="0" smtClean="0"/>
                        <a:t> throws</a:t>
                      </a:r>
                      <a:endParaRPr lang="en-US" sz="3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60122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Should try/catch </a:t>
                      </a:r>
                    </a:p>
                    <a:p>
                      <a:r>
                        <a:rPr lang="en-US" sz="3200" dirty="0" smtClean="0"/>
                        <a:t>Or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throws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Almost </a:t>
                      </a:r>
                    </a:p>
                    <a:p>
                      <a:r>
                        <a:rPr lang="en-US" sz="3200" dirty="0" smtClean="0"/>
                        <a:t>never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2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15888"/>
            <a:ext cx="9017000" cy="693737"/>
          </a:xfrm>
        </p:spPr>
        <p:txBody>
          <a:bodyPr>
            <a:normAutofit fontScale="90000"/>
          </a:bodyPr>
          <a:lstStyle/>
          <a:p>
            <a:r>
              <a:rPr lang="en-US" i="1" u="sng" dirty="0" smtClean="0"/>
              <a:t>Almost</a:t>
            </a:r>
            <a:r>
              <a:rPr lang="en-US" dirty="0"/>
              <a:t> </a:t>
            </a:r>
            <a:r>
              <a:rPr lang="en-US" dirty="0" smtClean="0"/>
              <a:t>never catch runtime exceptions?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378142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These all throw runtime exception </a:t>
            </a:r>
            <a:r>
              <a:rPr lang="en-US" sz="3600" dirty="0" err="1" smtClean="0"/>
              <a:t>NumberFormatException</a:t>
            </a:r>
            <a:endParaRPr lang="en-US" sz="3600" dirty="0" smtClean="0"/>
          </a:p>
          <a:p>
            <a:pPr lvl="1"/>
            <a:r>
              <a:rPr lang="en-US" sz="3200" dirty="0" err="1" smtClean="0"/>
              <a:t>Byte.parseByte</a:t>
            </a:r>
            <a:r>
              <a:rPr lang="en-US" sz="3200" dirty="0" smtClean="0"/>
              <a:t>()</a:t>
            </a:r>
          </a:p>
          <a:p>
            <a:pPr lvl="1"/>
            <a:r>
              <a:rPr lang="en-US" sz="3200" dirty="0" err="1" smtClean="0"/>
              <a:t>Short.parseShort</a:t>
            </a:r>
            <a:r>
              <a:rPr lang="en-US" sz="3200" dirty="0" smtClean="0"/>
              <a:t>()</a:t>
            </a:r>
          </a:p>
          <a:p>
            <a:pPr lvl="1"/>
            <a:r>
              <a:rPr lang="en-US" sz="3200" dirty="0" err="1" smtClean="0"/>
              <a:t>Integer.parseInt</a:t>
            </a:r>
            <a:r>
              <a:rPr lang="en-US" sz="3200" dirty="0" smtClean="0"/>
              <a:t>()</a:t>
            </a:r>
          </a:p>
          <a:p>
            <a:pPr lvl="1"/>
            <a:r>
              <a:rPr lang="en-US" sz="3200" dirty="0" smtClean="0"/>
              <a:t>. . .</a:t>
            </a:r>
          </a:p>
          <a:p>
            <a:pPr lvl="1"/>
            <a:r>
              <a:rPr lang="en-US" sz="3200" dirty="0" err="1" smtClean="0"/>
              <a:t>Double.parseDouble</a:t>
            </a:r>
            <a:r>
              <a:rPr lang="en-US" sz="3200" dirty="0" smtClean="0"/>
              <a:t>()</a:t>
            </a:r>
          </a:p>
          <a:p>
            <a:r>
              <a:rPr lang="en-US" sz="4000" dirty="0" smtClean="0"/>
              <a:t>No other easy way to tell if a string encodes a number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693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09492" y="527758"/>
            <a:ext cx="8772479" cy="4893647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8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p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rivate 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countFloats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&lt;String&gt; words) {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nFloats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for (String word: words)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 try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Float.parseFloat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(word);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nFloats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 catch (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NumberFormatException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x) {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 return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nFloats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;</a:t>
            </a:r>
            <a:endParaRPr lang="en-US" sz="24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03842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5271024" y="2732316"/>
            <a:ext cx="366142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understand I/O you need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33378" y="2796107"/>
            <a:ext cx="37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I/O you need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218370" y="4817307"/>
            <a:ext cx="46525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8370" y="711116"/>
            <a:ext cx="46525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pic>
        <p:nvPicPr>
          <p:cNvPr id="6" name="Picture 5" descr="big-white-chi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33" y="1178331"/>
            <a:ext cx="1740065" cy="1308319"/>
          </a:xfrm>
          <a:prstGeom prst="rect">
            <a:avLst/>
          </a:prstGeom>
        </p:spPr>
      </p:pic>
      <p:pic>
        <p:nvPicPr>
          <p:cNvPr id="7" name="Picture 6" descr="eg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03" y="2486650"/>
            <a:ext cx="1181710" cy="786681"/>
          </a:xfrm>
          <a:prstGeom prst="rect">
            <a:avLst/>
          </a:prstGeom>
        </p:spPr>
      </p:pic>
      <p:pic>
        <p:nvPicPr>
          <p:cNvPr id="12" name="Picture 11" descr="big-white-chi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9897" y="3532675"/>
            <a:ext cx="1740065" cy="13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169" y="415457"/>
            <a:ext cx="6083253" cy="4285137"/>
          </a:xfrm>
          <a:prstGeom prst="roundRect">
            <a:avLst/>
          </a:prstGeom>
          <a:solidFill>
            <a:srgbClr val="F2E2BA"/>
          </a:solidFill>
          <a:ln w="508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768563" y="5056699"/>
            <a:ext cx="1958474" cy="149564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35203" y="6016829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3483" y="3511664"/>
            <a:ext cx="1834074" cy="2518388"/>
            <a:chOff x="743483" y="3511664"/>
            <a:chExt cx="1834074" cy="2518388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321028" y="5644869"/>
              <a:ext cx="256529" cy="3851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743483" y="3511664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1169012" y="3880996"/>
              <a:ext cx="51638" cy="22739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143" name="Group 142"/>
          <p:cNvGrpSpPr/>
          <p:nvPr/>
        </p:nvGrpSpPr>
        <p:grpSpPr>
          <a:xfrm>
            <a:off x="1616957" y="4006367"/>
            <a:ext cx="348577" cy="1865645"/>
            <a:chOff x="1616957" y="4006367"/>
            <a:chExt cx="348577" cy="1865645"/>
          </a:xfrm>
        </p:grpSpPr>
        <p:grpSp>
          <p:nvGrpSpPr>
            <p:cNvPr id="16" name="Group 15"/>
            <p:cNvGrpSpPr/>
            <p:nvPr/>
          </p:nvGrpSpPr>
          <p:grpSpPr>
            <a:xfrm rot="3202837">
              <a:off x="895061" y="4801540"/>
              <a:ext cx="1865645" cy="275300"/>
              <a:chOff x="682500" y="213663"/>
              <a:chExt cx="2941741" cy="65286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19000" y="237403"/>
                <a:ext cx="2668742" cy="62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82500" y="213663"/>
                <a:ext cx="2941741" cy="629120"/>
                <a:chOff x="273001" y="229556"/>
                <a:chExt cx="2941741" cy="62912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73001" y="229556"/>
                  <a:ext cx="272999" cy="629120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41743" y="229556"/>
                  <a:ext cx="272999" cy="62912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stCxn id="19" idx="0"/>
                  <a:endCxn id="20" idx="0"/>
                </p:cNvCxnSpPr>
                <p:nvPr/>
              </p:nvCxnSpPr>
              <p:spPr>
                <a:xfrm>
                  <a:off x="409501" y="22955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4"/>
                  <a:endCxn id="20" idx="4"/>
                </p:cNvCxnSpPr>
                <p:nvPr/>
              </p:nvCxnSpPr>
              <p:spPr>
                <a:xfrm>
                  <a:off x="409501" y="85867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 rot="3176264">
              <a:off x="1291870" y="4641244"/>
              <a:ext cx="957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FileReader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9263" y="1308952"/>
            <a:ext cx="725488" cy="4427174"/>
            <a:chOff x="2289263" y="1308952"/>
            <a:chExt cx="725488" cy="4427174"/>
          </a:xfrm>
        </p:grpSpPr>
        <p:grpSp>
          <p:nvGrpSpPr>
            <p:cNvPr id="144" name="Group 143"/>
            <p:cNvGrpSpPr/>
            <p:nvPr/>
          </p:nvGrpSpPr>
          <p:grpSpPr>
            <a:xfrm>
              <a:off x="2677643" y="3870481"/>
              <a:ext cx="337108" cy="1865645"/>
              <a:chOff x="2677643" y="3870481"/>
              <a:chExt cx="337108" cy="1865645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1882470" y="4665654"/>
                <a:ext cx="1865645" cy="275300"/>
                <a:chOff x="682500" y="213663"/>
                <a:chExt cx="2941741" cy="65286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>
                    <a:stCxn id="26" idx="0"/>
                    <a:endCxn id="27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26" idx="4"/>
                    <a:endCxn id="27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 rot="5400000">
                <a:off x="2381887" y="4546705"/>
                <a:ext cx="957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FileReader</a:t>
                </a:r>
                <a:endParaRPr lang="en-US" sz="1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9263" y="1308952"/>
              <a:ext cx="307777" cy="1865645"/>
              <a:chOff x="2237345" y="1643917"/>
              <a:chExt cx="307777" cy="1865645"/>
            </a:xfrm>
          </p:grpSpPr>
          <p:grpSp>
            <p:nvGrpSpPr>
              <p:cNvPr id="30" name="Group 29"/>
              <p:cNvGrpSpPr/>
              <p:nvPr/>
            </p:nvGrpSpPr>
            <p:grpSpPr>
              <a:xfrm rot="3952046">
                <a:off x="1465565" y="2439090"/>
                <a:ext cx="1865645" cy="275300"/>
                <a:chOff x="682500" y="213663"/>
                <a:chExt cx="2941741" cy="65286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>
                    <a:stCxn id="33" idx="0"/>
                    <a:endCxn id="34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33" idx="4"/>
                    <a:endCxn id="34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TextBox 59"/>
              <p:cNvSpPr txBox="1"/>
              <p:nvPr/>
            </p:nvSpPr>
            <p:spPr>
              <a:xfrm rot="3955638">
                <a:off x="1721820" y="2329668"/>
                <a:ext cx="1338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BufferedReader</a:t>
                </a:r>
                <a:endParaRPr lang="en-US" sz="1400" dirty="0"/>
              </a:p>
            </p:txBody>
          </p:sp>
        </p:grpSp>
      </p:grpSp>
      <p:sp>
        <p:nvSpPr>
          <p:cNvPr id="61" name="Cloud 60"/>
          <p:cNvSpPr/>
          <p:nvPr/>
        </p:nvSpPr>
        <p:spPr>
          <a:xfrm>
            <a:off x="6704388" y="890264"/>
            <a:ext cx="1946605" cy="306678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06503" y="5655387"/>
            <a:ext cx="86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File</a:t>
            </a:r>
          </a:p>
          <a:p>
            <a:pPr algn="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11639" y="510418"/>
            <a:ext cx="67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6371" y="555228"/>
            <a:ext cx="1612421" cy="5498564"/>
            <a:chOff x="1536371" y="555228"/>
            <a:chExt cx="1612421" cy="5498564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V="1">
              <a:off x="2814667" y="5655387"/>
              <a:ext cx="1" cy="3984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2463914" y="3242836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6371" y="555228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</a:p>
            <a:p>
              <a:r>
                <a:rPr lang="en-US" dirty="0" smtClean="0"/>
                <a:t>lines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814667" y="3612168"/>
              <a:ext cx="10044" cy="3448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H="1" flipV="1">
              <a:off x="2804623" y="2972815"/>
              <a:ext cx="10044" cy="3448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1952437" y="1201559"/>
              <a:ext cx="131788" cy="2730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692558" y="1349837"/>
            <a:ext cx="1613976" cy="317788"/>
            <a:chOff x="6061614" y="4364853"/>
            <a:chExt cx="1865645" cy="317788"/>
          </a:xfrm>
        </p:grpSpPr>
        <p:grpSp>
          <p:nvGrpSpPr>
            <p:cNvPr id="79" name="Group 78"/>
            <p:cNvGrpSpPr/>
            <p:nvPr/>
          </p:nvGrpSpPr>
          <p:grpSpPr>
            <a:xfrm>
              <a:off x="6061614" y="4407341"/>
              <a:ext cx="1865645" cy="275300"/>
              <a:chOff x="682500" y="213663"/>
              <a:chExt cx="2941741" cy="65286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19000" y="237403"/>
                <a:ext cx="2668742" cy="62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82500" y="213663"/>
                <a:ext cx="2941741" cy="629120"/>
                <a:chOff x="273001" y="229556"/>
                <a:chExt cx="2941741" cy="62912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273001" y="229556"/>
                  <a:ext cx="272999" cy="629120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941743" y="229556"/>
                  <a:ext cx="272999" cy="62912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>
                  <a:stCxn id="83" idx="0"/>
                  <a:endCxn id="84" idx="0"/>
                </p:cNvCxnSpPr>
                <p:nvPr/>
              </p:nvCxnSpPr>
              <p:spPr>
                <a:xfrm>
                  <a:off x="409501" y="22955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4"/>
                  <a:endCxn id="84" idx="4"/>
                </p:cNvCxnSpPr>
                <p:nvPr/>
              </p:nvCxnSpPr>
              <p:spPr>
                <a:xfrm>
                  <a:off x="409501" y="85867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79"/>
            <p:cNvSpPr txBox="1"/>
            <p:nvPr/>
          </p:nvSpPr>
          <p:spPr>
            <a:xfrm>
              <a:off x="6508724" y="4364853"/>
              <a:ext cx="1032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URL Reader</a:t>
              </a:r>
              <a:endParaRPr lang="en-US" sz="1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7471751" y="2062145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66228" y="2101862"/>
            <a:ext cx="3719571" cy="901151"/>
            <a:chOff x="3566228" y="2101862"/>
            <a:chExt cx="3719571" cy="901151"/>
          </a:xfrm>
        </p:grpSpPr>
        <p:grpSp>
          <p:nvGrpSpPr>
            <p:cNvPr id="88" name="Group 87"/>
            <p:cNvGrpSpPr/>
            <p:nvPr/>
          </p:nvGrpSpPr>
          <p:grpSpPr>
            <a:xfrm>
              <a:off x="5732990" y="2685225"/>
              <a:ext cx="1552809" cy="317788"/>
              <a:chOff x="6061614" y="4364853"/>
              <a:chExt cx="1865645" cy="31778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061614" y="4407341"/>
                <a:ext cx="1865645" cy="275300"/>
                <a:chOff x="682500" y="213663"/>
                <a:chExt cx="2941741" cy="65286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5" name="Straight Connector 94"/>
                  <p:cNvCxnSpPr>
                    <a:stCxn id="93" idx="0"/>
                    <a:endCxn id="94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93" idx="4"/>
                    <a:endCxn id="94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0" name="TextBox 89"/>
              <p:cNvSpPr txBox="1"/>
              <p:nvPr/>
            </p:nvSpPr>
            <p:spPr>
              <a:xfrm>
                <a:off x="6508724" y="4364853"/>
                <a:ext cx="10324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URL Reader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2577033">
              <a:off x="3566228" y="2101862"/>
              <a:ext cx="1499395" cy="288868"/>
              <a:chOff x="5313723" y="5143960"/>
              <a:chExt cx="1499395" cy="28886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5313723" y="5179569"/>
                <a:ext cx="1499395" cy="253259"/>
                <a:chOff x="682500" y="213663"/>
                <a:chExt cx="2941741" cy="65286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117" name="Oval 116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" name="Straight Connector 118"/>
                  <p:cNvCxnSpPr>
                    <a:stCxn id="117" idx="0"/>
                    <a:endCxn id="118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>
                    <a:stCxn id="117" idx="4"/>
                    <a:endCxn id="118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5457110" y="5143960"/>
                <a:ext cx="1172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BufferedReader</a:t>
                </a:r>
                <a:endParaRPr lang="en-US" sz="12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48112" y="879750"/>
            <a:ext cx="2629579" cy="1182395"/>
            <a:chOff x="5048112" y="879750"/>
            <a:chExt cx="2629579" cy="1182395"/>
          </a:xfrm>
        </p:grpSpPr>
        <p:cxnSp>
          <p:nvCxnSpPr>
            <p:cNvPr id="107" name="Straight Arrow Connector 106"/>
            <p:cNvCxnSpPr/>
            <p:nvPr/>
          </p:nvCxnSpPr>
          <p:spPr bwMode="auto">
            <a:xfrm flipH="1" flipV="1">
              <a:off x="7270304" y="1521667"/>
              <a:ext cx="407387" cy="5404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5048112" y="879750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 flipH="1" flipV="1">
              <a:off x="5448121" y="1289960"/>
              <a:ext cx="193169" cy="2317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471473" y="548669"/>
            <a:ext cx="4207759" cy="2490745"/>
            <a:chOff x="3471473" y="548669"/>
            <a:chExt cx="4207759" cy="2490745"/>
          </a:xfrm>
        </p:grpSpPr>
        <p:cxnSp>
          <p:nvCxnSpPr>
            <p:cNvPr id="40" name="Straight Arrow Connector 39"/>
            <p:cNvCxnSpPr>
              <a:endCxn id="131" idx="2"/>
            </p:cNvCxnSpPr>
            <p:nvPr/>
          </p:nvCxnSpPr>
          <p:spPr bwMode="auto">
            <a:xfrm flipV="1">
              <a:off x="3781815" y="1195000"/>
              <a:ext cx="0" cy="46082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08" name="Straight Arrow Connector 107"/>
            <p:cNvCxnSpPr>
              <a:endCxn id="91" idx="3"/>
            </p:cNvCxnSpPr>
            <p:nvPr/>
          </p:nvCxnSpPr>
          <p:spPr bwMode="auto">
            <a:xfrm flipH="1">
              <a:off x="7213747" y="2431477"/>
              <a:ext cx="465485" cy="4388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5116310" y="2670082"/>
              <a:ext cx="68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chars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71473" y="548669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</a:p>
            <a:p>
              <a:r>
                <a:rPr lang="en-US" dirty="0" smtClean="0"/>
                <a:t>lines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 flipH="1" flipV="1">
              <a:off x="4891277" y="2778646"/>
              <a:ext cx="260643" cy="879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4655151" y="3867674"/>
            <a:ext cx="107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JVM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964467" y="5562991"/>
            <a:ext cx="168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Input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72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169" y="415457"/>
            <a:ext cx="6083253" cy="4285137"/>
          </a:xfrm>
          <a:prstGeom prst="roundRect">
            <a:avLst/>
          </a:prstGeom>
          <a:solidFill>
            <a:srgbClr val="F2E2BA"/>
          </a:solidFill>
          <a:ln w="508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768563" y="5056699"/>
            <a:ext cx="1958474" cy="149564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35203" y="6016829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3483" y="3511664"/>
            <a:ext cx="1834074" cy="2518388"/>
            <a:chOff x="743483" y="3511664"/>
            <a:chExt cx="1834074" cy="2518388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321028" y="5644869"/>
              <a:ext cx="256529" cy="3851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743483" y="351166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Strings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1169012" y="3880996"/>
              <a:ext cx="51638" cy="22739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</p:grpSp>
      <p:grpSp>
        <p:nvGrpSpPr>
          <p:cNvPr id="143" name="Group 142"/>
          <p:cNvGrpSpPr/>
          <p:nvPr/>
        </p:nvGrpSpPr>
        <p:grpSpPr>
          <a:xfrm>
            <a:off x="1616959" y="4006367"/>
            <a:ext cx="348575" cy="1865645"/>
            <a:chOff x="1616959" y="4006367"/>
            <a:chExt cx="348575" cy="1865645"/>
          </a:xfrm>
        </p:grpSpPr>
        <p:grpSp>
          <p:nvGrpSpPr>
            <p:cNvPr id="16" name="Group 15"/>
            <p:cNvGrpSpPr/>
            <p:nvPr/>
          </p:nvGrpSpPr>
          <p:grpSpPr>
            <a:xfrm rot="3202837">
              <a:off x="895061" y="4801540"/>
              <a:ext cx="1865645" cy="275300"/>
              <a:chOff x="682500" y="213663"/>
              <a:chExt cx="2941741" cy="65286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19000" y="237403"/>
                <a:ext cx="2668742" cy="62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82500" y="213663"/>
                <a:ext cx="2941741" cy="629120"/>
                <a:chOff x="273001" y="229556"/>
                <a:chExt cx="2941741" cy="62912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73001" y="229556"/>
                  <a:ext cx="272999" cy="629120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41743" y="229556"/>
                  <a:ext cx="272999" cy="62912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stCxn id="19" idx="0"/>
                  <a:endCxn id="20" idx="0"/>
                </p:cNvCxnSpPr>
                <p:nvPr/>
              </p:nvCxnSpPr>
              <p:spPr>
                <a:xfrm>
                  <a:off x="409501" y="22955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4"/>
                  <a:endCxn id="20" idx="4"/>
                </p:cNvCxnSpPr>
                <p:nvPr/>
              </p:nvCxnSpPr>
              <p:spPr>
                <a:xfrm>
                  <a:off x="409501" y="85867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/>
            <p:cNvSpPr txBox="1"/>
            <p:nvPr/>
          </p:nvSpPr>
          <p:spPr>
            <a:xfrm rot="3176264">
              <a:off x="1313030" y="4641244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FileWriter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9265" y="1308952"/>
            <a:ext cx="725487" cy="4427174"/>
            <a:chOff x="2289265" y="1308952"/>
            <a:chExt cx="725487" cy="4427174"/>
          </a:xfrm>
        </p:grpSpPr>
        <p:grpSp>
          <p:nvGrpSpPr>
            <p:cNvPr id="144" name="Group 143"/>
            <p:cNvGrpSpPr/>
            <p:nvPr/>
          </p:nvGrpSpPr>
          <p:grpSpPr>
            <a:xfrm>
              <a:off x="2677643" y="3870481"/>
              <a:ext cx="337109" cy="1865645"/>
              <a:chOff x="2677643" y="3870481"/>
              <a:chExt cx="337109" cy="1865645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1882470" y="4665654"/>
                <a:ext cx="1865645" cy="275300"/>
                <a:chOff x="682500" y="213663"/>
                <a:chExt cx="2941741" cy="65286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>
                    <a:stCxn id="26" idx="0"/>
                    <a:endCxn id="27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26" idx="4"/>
                    <a:endCxn id="27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 rot="5400000">
                <a:off x="2403046" y="4546705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FileWriter</a:t>
                </a:r>
                <a:endParaRPr lang="en-US" sz="1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9265" y="1308952"/>
              <a:ext cx="307777" cy="1865645"/>
              <a:chOff x="2237347" y="1643917"/>
              <a:chExt cx="307777" cy="1865645"/>
            </a:xfrm>
          </p:grpSpPr>
          <p:grpSp>
            <p:nvGrpSpPr>
              <p:cNvPr id="30" name="Group 29"/>
              <p:cNvGrpSpPr/>
              <p:nvPr/>
            </p:nvGrpSpPr>
            <p:grpSpPr>
              <a:xfrm rot="3952046">
                <a:off x="1465565" y="2439090"/>
                <a:ext cx="1865645" cy="275300"/>
                <a:chOff x="682500" y="213663"/>
                <a:chExt cx="2941741" cy="65286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>
                    <a:stCxn id="33" idx="0"/>
                    <a:endCxn id="34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33" idx="4"/>
                    <a:endCxn id="34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TextBox 59"/>
              <p:cNvSpPr txBox="1"/>
              <p:nvPr/>
            </p:nvSpPr>
            <p:spPr>
              <a:xfrm rot="3955638">
                <a:off x="1882122" y="2329668"/>
                <a:ext cx="1018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PrintWriter</a:t>
                </a:r>
                <a:endParaRPr lang="en-US" sz="1400" dirty="0"/>
              </a:p>
            </p:txBody>
          </p:sp>
        </p:grpSp>
      </p:grpSp>
      <p:sp>
        <p:nvSpPr>
          <p:cNvPr id="61" name="Cloud 60"/>
          <p:cNvSpPr/>
          <p:nvPr/>
        </p:nvSpPr>
        <p:spPr>
          <a:xfrm>
            <a:off x="6704388" y="890264"/>
            <a:ext cx="1946605" cy="306678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06503" y="5655387"/>
            <a:ext cx="86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File</a:t>
            </a:r>
          </a:p>
          <a:p>
            <a:pPr algn="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11639" y="510418"/>
            <a:ext cx="67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6371" y="555228"/>
            <a:ext cx="1753410" cy="5498564"/>
            <a:chOff x="1536371" y="555228"/>
            <a:chExt cx="1753410" cy="5498564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V="1">
              <a:off x="2814667" y="5655387"/>
              <a:ext cx="1" cy="3984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2463914" y="324283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6371" y="555228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</a:p>
            <a:p>
              <a:r>
                <a:rPr lang="en-US" dirty="0" smtClean="0"/>
                <a:t>lines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814667" y="3612168"/>
              <a:ext cx="10044" cy="3448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H="1" flipV="1">
              <a:off x="2804623" y="2972815"/>
              <a:ext cx="10044" cy="3448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1952437" y="1201559"/>
              <a:ext cx="131788" cy="2730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692558" y="1349837"/>
            <a:ext cx="1613976" cy="317788"/>
            <a:chOff x="6061614" y="4364853"/>
            <a:chExt cx="1865645" cy="317788"/>
          </a:xfrm>
        </p:grpSpPr>
        <p:grpSp>
          <p:nvGrpSpPr>
            <p:cNvPr id="79" name="Group 78"/>
            <p:cNvGrpSpPr/>
            <p:nvPr/>
          </p:nvGrpSpPr>
          <p:grpSpPr>
            <a:xfrm>
              <a:off x="6061614" y="4407341"/>
              <a:ext cx="1865645" cy="275300"/>
              <a:chOff x="682500" y="213663"/>
              <a:chExt cx="2941741" cy="65286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19000" y="237403"/>
                <a:ext cx="2668742" cy="62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82500" y="213663"/>
                <a:ext cx="2941741" cy="629120"/>
                <a:chOff x="273001" y="229556"/>
                <a:chExt cx="2941741" cy="62912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273001" y="229556"/>
                  <a:ext cx="272999" cy="629120"/>
                </a:xfrm>
                <a:prstGeom prst="ellipse">
                  <a:avLst/>
                </a:prstGeom>
                <a:solidFill>
                  <a:srgbClr val="FFFFFF"/>
                </a:solidFill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941743" y="229556"/>
                  <a:ext cx="272999" cy="62912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>
                  <a:stCxn id="83" idx="0"/>
                  <a:endCxn id="84" idx="0"/>
                </p:cNvCxnSpPr>
                <p:nvPr/>
              </p:nvCxnSpPr>
              <p:spPr>
                <a:xfrm>
                  <a:off x="409501" y="22955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4"/>
                  <a:endCxn id="84" idx="4"/>
                </p:cNvCxnSpPr>
                <p:nvPr/>
              </p:nvCxnSpPr>
              <p:spPr>
                <a:xfrm>
                  <a:off x="409501" y="858676"/>
                  <a:ext cx="266874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79"/>
            <p:cNvSpPr txBox="1"/>
            <p:nvPr/>
          </p:nvSpPr>
          <p:spPr>
            <a:xfrm>
              <a:off x="6508724" y="4364853"/>
              <a:ext cx="1147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URL Writer</a:t>
              </a:r>
              <a:endParaRPr lang="en-US" sz="1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7471751" y="2062145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66228" y="2101859"/>
            <a:ext cx="3719572" cy="901154"/>
            <a:chOff x="3566228" y="2101859"/>
            <a:chExt cx="3719572" cy="901154"/>
          </a:xfrm>
        </p:grpSpPr>
        <p:grpSp>
          <p:nvGrpSpPr>
            <p:cNvPr id="88" name="Group 87"/>
            <p:cNvGrpSpPr/>
            <p:nvPr/>
          </p:nvGrpSpPr>
          <p:grpSpPr>
            <a:xfrm>
              <a:off x="5732991" y="2685225"/>
              <a:ext cx="1552809" cy="317788"/>
              <a:chOff x="6061614" y="4364853"/>
              <a:chExt cx="1865645" cy="31778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061614" y="4407341"/>
                <a:ext cx="1865645" cy="275300"/>
                <a:chOff x="682500" y="213663"/>
                <a:chExt cx="2941741" cy="65286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5" name="Straight Connector 94"/>
                  <p:cNvCxnSpPr>
                    <a:stCxn id="93" idx="0"/>
                    <a:endCxn id="94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93" idx="4"/>
                    <a:endCxn id="94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0" name="TextBox 89"/>
              <p:cNvSpPr txBox="1"/>
              <p:nvPr/>
            </p:nvSpPr>
            <p:spPr>
              <a:xfrm>
                <a:off x="6508723" y="4364853"/>
                <a:ext cx="1192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URL Writer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2577033">
              <a:off x="3566228" y="2101859"/>
              <a:ext cx="1499395" cy="288871"/>
              <a:chOff x="5313723" y="5143957"/>
              <a:chExt cx="1499395" cy="288871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5313723" y="5179569"/>
                <a:ext cx="1499395" cy="253259"/>
                <a:chOff x="682500" y="213663"/>
                <a:chExt cx="2941741" cy="65286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819000" y="237403"/>
                  <a:ext cx="2668742" cy="629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682500" y="213663"/>
                  <a:ext cx="2941741" cy="629120"/>
                  <a:chOff x="273001" y="229556"/>
                  <a:chExt cx="2941741" cy="629120"/>
                </a:xfrm>
              </p:grpSpPr>
              <p:sp>
                <p:nvSpPr>
                  <p:cNvPr id="117" name="Oval 116"/>
                  <p:cNvSpPr/>
                  <p:nvPr/>
                </p:nvSpPr>
                <p:spPr>
                  <a:xfrm>
                    <a:off x="273001" y="229556"/>
                    <a:ext cx="272999" cy="629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941743" y="229556"/>
                    <a:ext cx="272999" cy="62912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" name="Straight Connector 118"/>
                  <p:cNvCxnSpPr>
                    <a:stCxn id="117" idx="0"/>
                    <a:endCxn id="118" idx="0"/>
                  </p:cNvCxnSpPr>
                  <p:nvPr/>
                </p:nvCxnSpPr>
                <p:spPr>
                  <a:xfrm>
                    <a:off x="409501" y="22955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>
                    <a:stCxn id="117" idx="4"/>
                    <a:endCxn id="118" idx="4"/>
                  </p:cNvCxnSpPr>
                  <p:nvPr/>
                </p:nvCxnSpPr>
                <p:spPr>
                  <a:xfrm>
                    <a:off x="409501" y="858676"/>
                    <a:ext cx="2668742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5596586" y="5143957"/>
                <a:ext cx="8931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PrintWriter</a:t>
                </a:r>
                <a:endParaRPr lang="en-US" sz="12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48112" y="879750"/>
            <a:ext cx="2629579" cy="1182395"/>
            <a:chOff x="5048112" y="879750"/>
            <a:chExt cx="2629579" cy="1182395"/>
          </a:xfrm>
        </p:grpSpPr>
        <p:cxnSp>
          <p:nvCxnSpPr>
            <p:cNvPr id="107" name="Straight Arrow Connector 106"/>
            <p:cNvCxnSpPr/>
            <p:nvPr/>
          </p:nvCxnSpPr>
          <p:spPr bwMode="auto">
            <a:xfrm flipH="1" flipV="1">
              <a:off x="7270304" y="1521667"/>
              <a:ext cx="407387" cy="54047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5048112" y="8797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Strings</a:t>
              </a:r>
              <a:endParaRPr lang="en-US" dirty="0"/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 flipH="1" flipV="1">
              <a:off x="5448121" y="1289960"/>
              <a:ext cx="193169" cy="2317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471473" y="548669"/>
            <a:ext cx="4207759" cy="2490745"/>
            <a:chOff x="3471473" y="548669"/>
            <a:chExt cx="4207759" cy="2490745"/>
          </a:xfrm>
        </p:grpSpPr>
        <p:cxnSp>
          <p:nvCxnSpPr>
            <p:cNvPr id="40" name="Straight Arrow Connector 39"/>
            <p:cNvCxnSpPr>
              <a:endCxn id="131" idx="2"/>
            </p:cNvCxnSpPr>
            <p:nvPr/>
          </p:nvCxnSpPr>
          <p:spPr bwMode="auto">
            <a:xfrm flipV="1">
              <a:off x="3781815" y="1195000"/>
              <a:ext cx="0" cy="46082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cxnSp>
          <p:nvCxnSpPr>
            <p:cNvPr id="108" name="Straight Arrow Connector 107"/>
            <p:cNvCxnSpPr>
              <a:endCxn id="91" idx="3"/>
            </p:cNvCxnSpPr>
            <p:nvPr/>
          </p:nvCxnSpPr>
          <p:spPr bwMode="auto">
            <a:xfrm flipH="1">
              <a:off x="7213747" y="2431477"/>
              <a:ext cx="465485" cy="4388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5116310" y="267008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Strings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71473" y="548669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</a:t>
              </a:r>
            </a:p>
            <a:p>
              <a:r>
                <a:rPr lang="en-US" dirty="0" smtClean="0"/>
                <a:t>lines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 flipH="1" flipV="1">
              <a:off x="4891277" y="2778646"/>
              <a:ext cx="260643" cy="879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lg" len="lg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4655151" y="3867674"/>
            <a:ext cx="107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JVM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807351" y="5562991"/>
            <a:ext cx="2198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Output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4450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170"/>
            <a:ext cx="8229600" cy="589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Example rev A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45843" y="529078"/>
            <a:ext cx="8042889" cy="622324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rivate void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writeNSquares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, File f)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fw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= new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for 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=1;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&lt;=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*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fw.write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+ “\n”);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fw.close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catch 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// Handle the exception somehow.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588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14"/>
            <a:ext cx="8229600" cy="589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Example rev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0728" y="34699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430407" y="1395782"/>
            <a:ext cx="7132580" cy="483209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rivate void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writeNSquares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, f)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for 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=1;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&lt;=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*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fw.write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+ “\n”);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fw.close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catch 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// Handle the exception somehow.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425691" y="1391054"/>
            <a:ext cx="7132580" cy="520142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rivate void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writeNSquares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, File f)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for 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=1;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&lt;=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*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fw.write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+ “\n”);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fw.close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44396" y="639355"/>
            <a:ext cx="1759616" cy="1283930"/>
            <a:chOff x="7274034" y="357171"/>
            <a:chExt cx="1759616" cy="1283930"/>
          </a:xfrm>
        </p:grpSpPr>
        <p:grpSp>
          <p:nvGrpSpPr>
            <p:cNvPr id="8" name="Group 7"/>
            <p:cNvGrpSpPr/>
            <p:nvPr/>
          </p:nvGrpSpPr>
          <p:grpSpPr>
            <a:xfrm rot="10800000">
              <a:off x="8021137" y="1165369"/>
              <a:ext cx="253798" cy="475732"/>
              <a:chOff x="1619250" y="5819775"/>
              <a:chExt cx="485775" cy="30162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619250" y="5819775"/>
                <a:ext cx="254000" cy="301625"/>
              </a:xfrm>
              <a:prstGeom prst="line">
                <a:avLst/>
              </a:prstGeom>
              <a:ln w="4127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851025" y="5819775"/>
                <a:ext cx="254000" cy="301625"/>
              </a:xfrm>
              <a:prstGeom prst="line">
                <a:avLst/>
              </a:prstGeom>
              <a:ln w="4127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274034" y="357171"/>
              <a:ext cx="1759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</a:rPr>
                <a:t>t</a:t>
              </a:r>
              <a:r>
                <a:rPr lang="en-US" sz="2400" dirty="0" smtClean="0">
                  <a:solidFill>
                    <a:srgbClr val="008000"/>
                  </a:solidFill>
                </a:rPr>
                <a:t>hrows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IOException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35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14"/>
            <a:ext cx="8229600" cy="589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Example rev 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0728" y="34699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425691" y="1391054"/>
            <a:ext cx="7132580" cy="483209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rivate void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writeNSquares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, File f)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FileWriter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PrintWriter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pw = new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PrintWriter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for 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=1;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&lt;=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nSquares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*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fw.write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iSquared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+ “\n”);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pw.println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iSquared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fw.close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();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44396" y="639355"/>
            <a:ext cx="1759616" cy="1283930"/>
            <a:chOff x="7274034" y="357171"/>
            <a:chExt cx="1759616" cy="1283930"/>
          </a:xfrm>
        </p:grpSpPr>
        <p:grpSp>
          <p:nvGrpSpPr>
            <p:cNvPr id="8" name="Group 7"/>
            <p:cNvGrpSpPr/>
            <p:nvPr/>
          </p:nvGrpSpPr>
          <p:grpSpPr>
            <a:xfrm rot="10800000">
              <a:off x="8021137" y="1165369"/>
              <a:ext cx="253798" cy="475732"/>
              <a:chOff x="1619250" y="5819775"/>
              <a:chExt cx="485775" cy="30162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619250" y="5819775"/>
                <a:ext cx="254000" cy="301625"/>
              </a:xfrm>
              <a:prstGeom prst="line">
                <a:avLst/>
              </a:prstGeom>
              <a:ln w="4127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851025" y="5819775"/>
                <a:ext cx="254000" cy="301625"/>
              </a:xfrm>
              <a:prstGeom prst="line">
                <a:avLst/>
              </a:prstGeom>
              <a:ln w="4127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274034" y="357171"/>
              <a:ext cx="1759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</a:rPr>
                <a:t>t</a:t>
              </a:r>
              <a:r>
                <a:rPr lang="en-US" sz="2400" dirty="0" smtClean="0">
                  <a:solidFill>
                    <a:srgbClr val="008000"/>
                  </a:solidFill>
                </a:rPr>
                <a:t>hrows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IOException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9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70"/>
            <a:ext cx="8229600" cy="821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World Example: </a:t>
            </a:r>
            <a:r>
              <a:rPr lang="en-US" dirty="0" err="1" smtClean="0"/>
              <a:t>fastq</a:t>
            </a:r>
            <a:r>
              <a:rPr lang="en-US" dirty="0" smtClean="0"/>
              <a:t> and </a:t>
            </a:r>
            <a:r>
              <a:rPr lang="en-US" dirty="0" err="1" smtClean="0"/>
              <a:t>fasta</a:t>
            </a:r>
            <a:endParaRPr lang="en-US" dirty="0"/>
          </a:p>
        </p:txBody>
      </p:sp>
      <p:pic>
        <p:nvPicPr>
          <p:cNvPr id="3" name="Picture 2" descr="D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7" y="1191779"/>
            <a:ext cx="5577724" cy="522420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 rot="20560651">
            <a:off x="2376093" y="5259998"/>
            <a:ext cx="4379473" cy="609600"/>
          </a:xfrm>
          <a:prstGeom prst="ellipse">
            <a:avLst/>
          </a:prstGeom>
          <a:noFill/>
          <a:ln w="177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 rot="21376509">
            <a:off x="2057145" y="4770792"/>
            <a:ext cx="4379473" cy="609600"/>
          </a:xfrm>
          <a:prstGeom prst="ellipse">
            <a:avLst/>
          </a:prstGeom>
          <a:noFill/>
          <a:ln w="177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2386" y="1322719"/>
            <a:ext cx="1310312" cy="3009377"/>
            <a:chOff x="7082386" y="1322719"/>
            <a:chExt cx="1310312" cy="30093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82386" y="1322719"/>
              <a:ext cx="1290475" cy="526239"/>
              <a:chOff x="7082386" y="1322719"/>
              <a:chExt cx="1290475" cy="52623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082386" y="1322719"/>
                <a:ext cx="1231832" cy="227328"/>
                <a:chOff x="457200" y="1291580"/>
                <a:chExt cx="1231832" cy="22732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57200" y="1348685"/>
                  <a:ext cx="616447" cy="130941"/>
                </a:xfrm>
                <a:prstGeom prst="rect">
                  <a:avLst/>
                </a:prstGeom>
                <a:solidFill>
                  <a:srgbClr val="2EC02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072585" y="1348685"/>
                  <a:ext cx="616447" cy="130941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008179" y="1291580"/>
                  <a:ext cx="144027" cy="22732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7082386" y="1479626"/>
                <a:ext cx="1290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Adenine (A)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082386" y="2150432"/>
              <a:ext cx="1305916" cy="526239"/>
              <a:chOff x="7149955" y="2234573"/>
              <a:chExt cx="1305916" cy="5262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149955" y="2234573"/>
                <a:ext cx="1231832" cy="227328"/>
                <a:chOff x="457200" y="1291580"/>
                <a:chExt cx="1231832" cy="22732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457200" y="1348685"/>
                  <a:ext cx="616447" cy="1309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72585" y="1348685"/>
                  <a:ext cx="616447" cy="130941"/>
                </a:xfrm>
                <a:prstGeom prst="rect">
                  <a:avLst/>
                </a:prstGeom>
                <a:solidFill>
                  <a:srgbClr val="FF31F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008179" y="1291580"/>
                  <a:ext cx="144027" cy="22732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149955" y="2391480"/>
                <a:ext cx="1305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Cytosine (C)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82386" y="2978145"/>
              <a:ext cx="1310312" cy="526239"/>
              <a:chOff x="7200376" y="3067863"/>
              <a:chExt cx="1310312" cy="52623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200376" y="3067863"/>
                <a:ext cx="1231832" cy="227328"/>
                <a:chOff x="457200" y="1291580"/>
                <a:chExt cx="1231832" cy="2273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57200" y="1348685"/>
                  <a:ext cx="616447" cy="130941"/>
                </a:xfrm>
                <a:prstGeom prst="rect">
                  <a:avLst/>
                </a:prstGeom>
                <a:solidFill>
                  <a:srgbClr val="FF31F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072585" y="1348685"/>
                  <a:ext cx="616447" cy="13094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008179" y="1291580"/>
                  <a:ext cx="144027" cy="22732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00376" y="3224770"/>
                <a:ext cx="1310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Guanine (G)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82386" y="3805857"/>
              <a:ext cx="1301070" cy="526239"/>
              <a:chOff x="7176146" y="3805857"/>
              <a:chExt cx="1301070" cy="52623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176146" y="3805857"/>
                <a:ext cx="1231832" cy="227328"/>
                <a:chOff x="457200" y="1291580"/>
                <a:chExt cx="1231832" cy="227328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7200" y="1348685"/>
                  <a:ext cx="616447" cy="130941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072585" y="1348685"/>
                  <a:ext cx="616447" cy="130941"/>
                </a:xfrm>
                <a:prstGeom prst="rect">
                  <a:avLst/>
                </a:prstGeom>
                <a:solidFill>
                  <a:srgbClr val="2EC02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008179" y="1291580"/>
                  <a:ext cx="144027" cy="22732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7176146" y="3962764"/>
                <a:ext cx="1301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Thymine (T)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06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tale of pure evil that will curdle your blood</a:t>
            </a:r>
            <a:endParaRPr lang="en-US" dirty="0"/>
          </a:p>
        </p:txBody>
      </p:sp>
      <p:pic>
        <p:nvPicPr>
          <p:cNvPr id="4" name="Picture 3" descr="cart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8" y="1502302"/>
            <a:ext cx="6841067" cy="514790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0884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6" y="693984"/>
            <a:ext cx="2127585" cy="4569817"/>
          </a:xfrm>
          <a:prstGeom prst="rect">
            <a:avLst/>
          </a:prstGeom>
        </p:spPr>
      </p:pic>
      <p:pic>
        <p:nvPicPr>
          <p:cNvPr id="4" name="Picture 3" descr="Illumina_MiSeqTM_CopyRight20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0" y="-97598"/>
            <a:ext cx="5419906" cy="4588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46" y="2487866"/>
            <a:ext cx="923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ym typeface="Wingdings"/>
              </a:rPr>
              <a:t>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56167" y="3898651"/>
            <a:ext cx="923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ym typeface="Wingdings"/>
              </a:rPr>
              <a:t></a:t>
            </a:r>
            <a:endParaRPr lang="en-US" sz="54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356415" y="4822229"/>
            <a:ext cx="1040555" cy="1374874"/>
          </a:xfrm>
          <a:prstGeom prst="snip1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4604" y="6203873"/>
            <a:ext cx="103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370"/>
            <a:ext cx="8229600" cy="1143000"/>
          </a:xfrm>
        </p:spPr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81" y="1001358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Each read (chunk of DNA, length ~= 200-800) is represented by 4 lines</a:t>
            </a:r>
          </a:p>
          <a:p>
            <a:r>
              <a:rPr lang="en-US" sz="2800" dirty="0" smtClean="0"/>
              <a:t>Line 1: “</a:t>
            </a:r>
            <a:r>
              <a:rPr lang="en-US" sz="2800" dirty="0" err="1" smtClean="0"/>
              <a:t>Defline</a:t>
            </a:r>
            <a:r>
              <a:rPr lang="en-US" sz="2800" dirty="0" smtClean="0"/>
              <a:t>”: </a:t>
            </a:r>
          </a:p>
          <a:p>
            <a:pPr lvl="1"/>
            <a:r>
              <a:rPr lang="en-US" sz="2400" dirty="0" smtClean="0"/>
              <a:t>Starts with @</a:t>
            </a:r>
          </a:p>
          <a:p>
            <a:pPr lvl="1"/>
            <a:r>
              <a:rPr lang="en-US" sz="2400" dirty="0" smtClean="0"/>
              <a:t>Then some unique identifier for the read</a:t>
            </a:r>
          </a:p>
          <a:p>
            <a:r>
              <a:rPr lang="en-US" sz="2800" dirty="0" smtClean="0"/>
              <a:t>Line 2: Sequence e.g. ACTTGTATATCTAGCT…</a:t>
            </a:r>
          </a:p>
          <a:p>
            <a:r>
              <a:rPr lang="en-US" sz="2800" dirty="0" smtClean="0"/>
              <a:t>Line 3: +</a:t>
            </a:r>
          </a:p>
          <a:p>
            <a:pPr lvl="1"/>
            <a:r>
              <a:rPr lang="en-US" sz="2400" dirty="0" smtClean="0"/>
              <a:t>Nobody remembers why</a:t>
            </a:r>
          </a:p>
          <a:p>
            <a:r>
              <a:rPr lang="en-US" sz="2800" dirty="0" smtClean="0"/>
              <a:t>Line 4: 1 quality codes (1 coded char per base on line 2)</a:t>
            </a:r>
          </a:p>
          <a:p>
            <a:r>
              <a:rPr lang="en-US" sz="2800" dirty="0" smtClean="0"/>
              <a:t>Then 4 more similar lines for each read molecule detected by the sequencer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7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082" y="439753"/>
            <a:ext cx="879647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@EPWW3:02639:</a:t>
            </a:r>
            <a:r>
              <a:rPr lang="en-US" dirty="0" smtClean="0"/>
              <a:t>02539</a:t>
            </a:r>
          </a:p>
          <a:p>
            <a:r>
              <a:rPr lang="en-US" dirty="0" smtClean="0"/>
              <a:t>CTATCGGTACGCATATTAAATATAGTACAGATAAAATTAATAGCACCTAAAATAGATGAAGCTCCA… </a:t>
            </a:r>
          </a:p>
          <a:p>
            <a:r>
              <a:rPr lang="en-US" dirty="0" smtClean="0"/>
              <a:t>+</a:t>
            </a:r>
          </a:p>
          <a:p>
            <a:r>
              <a:rPr lang="en-US" dirty="0"/>
              <a:t>????AB&gt;CBFB@@?CC&lt;AA9A??@DDCB&lt;==/</a:t>
            </a:r>
            <a:r>
              <a:rPr lang="en-US" dirty="0" smtClean="0"/>
              <a:t>/</a:t>
            </a:r>
            <a:r>
              <a:rPr lang="en-US" dirty="0"/>
              <a:t>//(/)/)/9999;45555 //(/)/)/</a:t>
            </a:r>
            <a:r>
              <a:rPr lang="en-US" dirty="0" smtClean="0"/>
              <a:t>9999;(</a:t>
            </a:r>
            <a:r>
              <a:rPr lang="en-US" dirty="0"/>
              <a:t>4=?ACGC?</a:t>
            </a:r>
            <a:r>
              <a:rPr lang="en-US" dirty="0" smtClean="0"/>
              <a:t>CC…</a:t>
            </a:r>
          </a:p>
          <a:p>
            <a:r>
              <a:rPr lang="en-US" dirty="0"/>
              <a:t>@EPWW3:03490:02075</a:t>
            </a:r>
          </a:p>
          <a:p>
            <a:r>
              <a:rPr lang="en-US" dirty="0" smtClean="0"/>
              <a:t>AAATACCTAACAGGTGAACTGAAAAAATCAGCAAATGGAGGGTACATGGTCCAACTCGCGGCGG…</a:t>
            </a:r>
          </a:p>
          <a:p>
            <a:r>
              <a:rPr lang="en-US" dirty="0" smtClean="0"/>
              <a:t>+</a:t>
            </a:r>
          </a:p>
          <a:p>
            <a:r>
              <a:rPr lang="en-US" dirty="0"/>
              <a:t>BH=BBB&lt;AB?AAA?CDD=CBCDBBDD0D@??BAA:AB:B=BBBCC9;;?FF</a:t>
            </a:r>
            <a:r>
              <a:rPr lang="en-US" dirty="0" smtClean="0"/>
              <a:t>=</a:t>
            </a:r>
            <a:r>
              <a:rPr lang="en-US" dirty="0"/>
              <a:t>C=B????4?AC&gt;DB=</a:t>
            </a:r>
            <a:r>
              <a:rPr lang="en-US" dirty="0" smtClean="0"/>
              <a:t>CC…</a:t>
            </a:r>
          </a:p>
          <a:p>
            <a:r>
              <a:rPr lang="en-US" dirty="0"/>
              <a:t>@EPWW3:03756:02316</a:t>
            </a:r>
          </a:p>
          <a:p>
            <a:r>
              <a:rPr lang="en-US" dirty="0" smtClean="0"/>
              <a:t>GTATTTAGATTTCGATCTGTAAGTAGTATTGTAATAGCTCCTGCTAAAACAGGGAGTGATAGTAG…</a:t>
            </a:r>
          </a:p>
          <a:p>
            <a:r>
              <a:rPr lang="en-US" dirty="0" smtClean="0"/>
              <a:t>+</a:t>
            </a:r>
          </a:p>
          <a:p>
            <a:r>
              <a:rPr lang="en-US" dirty="0"/>
              <a:t>&lt;+:8;8///;(//(/9&lt;4988049495447=;=@@&lt;B9:88*.(.8</a:t>
            </a:r>
            <a:r>
              <a:rPr lang="en-US" dirty="0" smtClean="0"/>
              <a:t>(;;;;;;3447</a:t>
            </a:r>
            <a:r>
              <a:rPr lang="en-US" dirty="0"/>
              <a:t>=;=@@&lt;B9:88*.(.8(...--8/</a:t>
            </a:r>
            <a:r>
              <a:rPr lang="en-US" dirty="0" smtClean="0"/>
              <a:t>55…</a:t>
            </a:r>
          </a:p>
          <a:p>
            <a:r>
              <a:rPr lang="en-US" dirty="0"/>
              <a:t>@EPWW3:03490:</a:t>
            </a:r>
            <a:r>
              <a:rPr lang="en-US" dirty="0" smtClean="0"/>
              <a:t>02076</a:t>
            </a:r>
            <a:endParaRPr lang="en-US" dirty="0"/>
          </a:p>
          <a:p>
            <a:r>
              <a:rPr lang="en-US" dirty="0"/>
              <a:t>AAATACCTAACAGGTGAACTGAAAAAATCAGCAAATGGAGGGTACATGGTCCAACTCGCGGCGG…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BH=BBB&lt;AB?AAA?CDD=CBCDBBDD0D@??BAA:AB:B=BBBCC9;;?FF=C=B????4?AC&gt;DB=CC…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2632" y="6202948"/>
            <a:ext cx="516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(thousands to hundreds of millions more records)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7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asta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5592762"/>
          </a:xfrm>
        </p:spPr>
        <p:txBody>
          <a:bodyPr>
            <a:normAutofit/>
          </a:bodyPr>
          <a:lstStyle/>
          <a:p>
            <a:r>
              <a:rPr lang="en-US" dirty="0" smtClean="0"/>
              <a:t>Simpler than </a:t>
            </a:r>
            <a:r>
              <a:rPr lang="en-US" dirty="0" err="1" smtClean="0"/>
              <a:t>fastq</a:t>
            </a:r>
            <a:r>
              <a:rPr lang="en-US" dirty="0" smtClean="0"/>
              <a:t>: No quality info, no “+” line</a:t>
            </a:r>
          </a:p>
          <a:p>
            <a:r>
              <a:rPr lang="en-US" dirty="0" smtClean="0"/>
              <a:t>2 lines per record: </a:t>
            </a:r>
          </a:p>
          <a:p>
            <a:pPr lvl="1"/>
            <a:r>
              <a:rPr lang="en-US" dirty="0" err="1" smtClean="0"/>
              <a:t>Defline</a:t>
            </a:r>
            <a:r>
              <a:rPr lang="en-US" dirty="0" smtClean="0"/>
              <a:t>: Starts with &gt;, then record identifier</a:t>
            </a:r>
          </a:p>
          <a:p>
            <a:pPr lvl="1"/>
            <a:r>
              <a:rPr lang="en-US" dirty="0" smtClean="0"/>
              <a:t>Sequence: same as </a:t>
            </a:r>
            <a:r>
              <a:rPr lang="en-US" dirty="0" err="1" smtClean="0"/>
              <a:t>fastq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Common “pipeline” begins with converting </a:t>
            </a:r>
            <a:r>
              <a:rPr lang="en-US" dirty="0" err="1" smtClean="0"/>
              <a:t>fastq</a:t>
            </a:r>
            <a:r>
              <a:rPr lang="en-US" dirty="0" smtClean="0"/>
              <a:t> to </a:t>
            </a:r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smtClean="0"/>
              <a:t>Reject records with poor quality</a:t>
            </a:r>
          </a:p>
          <a:p>
            <a:pPr lvl="1"/>
            <a:r>
              <a:rPr lang="en-US" dirty="0" smtClean="0"/>
              <a:t>Reduce data size by at least 50%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3276600"/>
            <a:ext cx="4617370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&gt;</a:t>
            </a:r>
            <a:r>
              <a:rPr lang="en-US" sz="2400" dirty="0" err="1" smtClean="0">
                <a:solidFill>
                  <a:srgbClr val="9A33E9"/>
                </a:solidFill>
                <a:latin typeface="Courier"/>
                <a:cs typeface="Courier"/>
              </a:rPr>
              <a:t>EPPWblablabla</a:t>
            </a:r>
            <a:endParaRPr lang="en-US" sz="2400" dirty="0" smtClean="0">
              <a:solidFill>
                <a:srgbClr val="9A33E9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9A33E9"/>
                </a:solidFill>
                <a:latin typeface="Courier"/>
                <a:cs typeface="Courier"/>
              </a:rPr>
              <a:t>AGGTTATCGATACTAGCGTACGT…</a:t>
            </a:r>
            <a:endParaRPr lang="en-US" sz="2400" dirty="0">
              <a:solidFill>
                <a:srgbClr val="9A33E9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45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082" y="439753"/>
            <a:ext cx="2713791" cy="5078314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@EPWW3:02639:</a:t>
            </a:r>
            <a:r>
              <a:rPr lang="en-US" dirty="0" smtClean="0">
                <a:solidFill>
                  <a:srgbClr val="0000FF"/>
                </a:solidFill>
              </a:rPr>
              <a:t>02539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CTATCGGTACGCATACA…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+</a:t>
            </a:r>
          </a:p>
          <a:p>
            <a:r>
              <a:rPr lang="en-US" dirty="0">
                <a:solidFill>
                  <a:srgbClr val="0000FF"/>
                </a:solidFill>
              </a:rPr>
              <a:t>????AB&gt;CBFB@@?CC</a:t>
            </a:r>
            <a:r>
              <a:rPr lang="en-US" dirty="0" smtClean="0">
                <a:solidFill>
                  <a:srgbClr val="0000FF"/>
                </a:solidFill>
              </a:rPr>
              <a:t>&lt;…</a:t>
            </a:r>
          </a:p>
          <a:p>
            <a:r>
              <a:rPr lang="en-US" dirty="0">
                <a:solidFill>
                  <a:srgbClr val="0000FF"/>
                </a:solidFill>
              </a:rPr>
              <a:t>@EPWW3:03490:02075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AAATACCTAACCGGCGG…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+</a:t>
            </a:r>
          </a:p>
          <a:p>
            <a:r>
              <a:rPr lang="en-US" dirty="0">
                <a:solidFill>
                  <a:srgbClr val="0000FF"/>
                </a:solidFill>
              </a:rPr>
              <a:t>BH=BBB&lt;AB?AAA?</a:t>
            </a:r>
            <a:r>
              <a:rPr lang="en-US" dirty="0" smtClean="0">
                <a:solidFill>
                  <a:srgbClr val="0000FF"/>
                </a:solidFill>
              </a:rPr>
              <a:t>CDD…</a:t>
            </a:r>
          </a:p>
          <a:p>
            <a:r>
              <a:rPr lang="en-US" dirty="0">
                <a:solidFill>
                  <a:srgbClr val="0000FF"/>
                </a:solidFill>
              </a:rPr>
              <a:t>@EPWW3:03756:02316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GTATTTAGATTTCGATGC…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+</a:t>
            </a:r>
          </a:p>
          <a:p>
            <a:r>
              <a:rPr lang="en-US" dirty="0">
                <a:solidFill>
                  <a:srgbClr val="0000FF"/>
                </a:solidFill>
              </a:rPr>
              <a:t>&lt;+:8;8///;(/</a:t>
            </a:r>
            <a:r>
              <a:rPr lang="en-US" dirty="0" smtClean="0">
                <a:solidFill>
                  <a:srgbClr val="0000FF"/>
                </a:solidFill>
              </a:rPr>
              <a:t>/.</a:t>
            </a:r>
            <a:r>
              <a:rPr lang="en-US" dirty="0">
                <a:solidFill>
                  <a:srgbClr val="0000FF"/>
                </a:solidFill>
              </a:rPr>
              <a:t>(.8(...--8/</a:t>
            </a:r>
            <a:r>
              <a:rPr lang="en-US" dirty="0" smtClean="0">
                <a:solidFill>
                  <a:srgbClr val="0000FF"/>
                </a:solidFill>
              </a:rPr>
              <a:t>55…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>
                <a:solidFill>
                  <a:srgbClr val="0000FF"/>
                </a:solidFill>
              </a:rPr>
              <a:t>EPWW3:03490:02076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AAATACCTAACAGGTGGG</a:t>
            </a:r>
            <a:r>
              <a:rPr lang="en-US" dirty="0">
                <a:solidFill>
                  <a:srgbClr val="0000FF"/>
                </a:solidFill>
              </a:rPr>
              <a:t>…</a:t>
            </a:r>
          </a:p>
          <a:p>
            <a:r>
              <a:rPr lang="en-US" dirty="0">
                <a:solidFill>
                  <a:srgbClr val="0000FF"/>
                </a:solidFill>
              </a:rPr>
              <a:t>+</a:t>
            </a:r>
          </a:p>
          <a:p>
            <a:r>
              <a:rPr lang="en-US" dirty="0">
                <a:solidFill>
                  <a:srgbClr val="0000FF"/>
                </a:solidFill>
              </a:rPr>
              <a:t>BH=BBB&lt;AB?AAA?CDD</a:t>
            </a:r>
            <a:r>
              <a:rPr lang="en-US" dirty="0" smtClean="0">
                <a:solidFill>
                  <a:srgbClr val="0000FF"/>
                </a:solidFill>
              </a:rPr>
              <a:t>=…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               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747" y="479857"/>
            <a:ext cx="25682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EPWW3</a:t>
            </a:r>
            <a:r>
              <a:rPr lang="en-US" dirty="0">
                <a:solidFill>
                  <a:srgbClr val="FF0000"/>
                </a:solidFill>
              </a:rPr>
              <a:t>:02639:</a:t>
            </a:r>
            <a:r>
              <a:rPr lang="en-US" dirty="0" smtClean="0">
                <a:solidFill>
                  <a:srgbClr val="FF0000"/>
                </a:solidFill>
              </a:rPr>
              <a:t>02539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CTATCGGTACGCATACA…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EPWW3</a:t>
            </a:r>
            <a:r>
              <a:rPr lang="en-US" dirty="0">
                <a:solidFill>
                  <a:srgbClr val="FF0000"/>
                </a:solidFill>
              </a:rPr>
              <a:t>:03490:02075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AAATACCTAACCGGCGG…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EPWW3:03490:</a:t>
            </a:r>
            <a:r>
              <a:rPr lang="en-US" dirty="0" smtClean="0">
                <a:solidFill>
                  <a:srgbClr val="FF0000"/>
                </a:solidFill>
              </a:rPr>
              <a:t>02076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AAATACCTAACAGGTGG…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157" y="5718284"/>
            <a:ext cx="97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0639" y="3344589"/>
            <a:ext cx="954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Fasta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23135" y="1604211"/>
            <a:ext cx="3138761" cy="3414294"/>
            <a:chOff x="123135" y="1604211"/>
            <a:chExt cx="3138761" cy="34142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23135" y="1604211"/>
              <a:ext cx="3138761" cy="40105"/>
            </a:xfrm>
            <a:prstGeom prst="line">
              <a:avLst/>
            </a:prstGeom>
            <a:ln w="41275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3135" y="2686583"/>
              <a:ext cx="3138761" cy="40105"/>
            </a:xfrm>
            <a:prstGeom prst="line">
              <a:avLst/>
            </a:prstGeom>
            <a:ln w="41275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3135" y="3801980"/>
              <a:ext cx="3138761" cy="40105"/>
            </a:xfrm>
            <a:prstGeom prst="line">
              <a:avLst/>
            </a:prstGeom>
            <a:ln w="41275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3135" y="4978400"/>
              <a:ext cx="3138761" cy="40105"/>
            </a:xfrm>
            <a:prstGeom prst="line">
              <a:avLst/>
            </a:prstGeom>
            <a:ln w="41275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55190" y="671094"/>
            <a:ext cx="1689547" cy="272712"/>
            <a:chOff x="2655190" y="671094"/>
            <a:chExt cx="1689547" cy="2727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663206" y="671094"/>
              <a:ext cx="1681531" cy="0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55190" y="943806"/>
              <a:ext cx="1681531" cy="0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663206" y="1244600"/>
            <a:ext cx="1689547" cy="814132"/>
            <a:chOff x="2663206" y="1244600"/>
            <a:chExt cx="1689547" cy="814132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671222" y="1244600"/>
              <a:ext cx="1665499" cy="541420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663206" y="1511300"/>
              <a:ext cx="1689547" cy="547432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807590" y="1786020"/>
            <a:ext cx="1545163" cy="2478503"/>
            <a:chOff x="2807590" y="1786020"/>
            <a:chExt cx="1545163" cy="2478503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2815606" y="1786020"/>
              <a:ext cx="1529131" cy="2205790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807590" y="2058732"/>
              <a:ext cx="1545163" cy="2205791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01053" y="2847474"/>
            <a:ext cx="2254137" cy="766343"/>
            <a:chOff x="401053" y="2847474"/>
            <a:chExt cx="2254137" cy="766343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401053" y="2847474"/>
              <a:ext cx="2098842" cy="766343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1053" y="2847474"/>
              <a:ext cx="2254137" cy="766343"/>
            </a:xfrm>
            <a:prstGeom prst="line">
              <a:avLst/>
            </a:prstGeom>
            <a:ln w="41275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892632" y="1898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82438" y="601806"/>
            <a:ext cx="2337461" cy="43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69738" y="1141955"/>
            <a:ext cx="2492890" cy="43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69738" y="1694804"/>
            <a:ext cx="2492890" cy="103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0728" y="34699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815474" y="80219"/>
            <a:ext cx="7579895" cy="6684909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660066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rivate void translate(File </a:t>
            </a:r>
            <a:r>
              <a:rPr lang="en-US" sz="1800" dirty="0" err="1" smtClean="0">
                <a:latin typeface="Courier"/>
                <a:cs typeface="Courier"/>
              </a:rPr>
              <a:t>fastq</a:t>
            </a:r>
            <a:r>
              <a:rPr lang="en-US" sz="1800" dirty="0" smtClean="0">
                <a:latin typeface="Courier"/>
                <a:cs typeface="Courier"/>
              </a:rPr>
              <a:t>, File 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FileReader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fr</a:t>
            </a:r>
            <a:r>
              <a:rPr lang="en-US" sz="1800" dirty="0" smtClean="0">
                <a:latin typeface="Courier"/>
                <a:cs typeface="Courier"/>
              </a:rPr>
              <a:t> = new </a:t>
            </a:r>
            <a:r>
              <a:rPr lang="en-US" sz="1800" dirty="0" err="1" smtClean="0">
                <a:latin typeface="Courier"/>
                <a:cs typeface="Courier"/>
              </a:rPr>
              <a:t>FileReader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fastq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BufferedReader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br</a:t>
            </a:r>
            <a:r>
              <a:rPr lang="en-US" sz="1800" dirty="0" smtClean="0">
                <a:latin typeface="Courier"/>
                <a:cs typeface="Courier"/>
              </a:rPr>
              <a:t> = new </a:t>
            </a:r>
            <a:r>
              <a:rPr lang="en-US" sz="1800" dirty="0" err="1" smtClean="0">
                <a:latin typeface="Courier"/>
                <a:cs typeface="Courier"/>
              </a:rPr>
              <a:t>BufferedReader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fr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FileWriter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fw</a:t>
            </a:r>
            <a:r>
              <a:rPr lang="en-US" sz="1800" dirty="0" smtClean="0">
                <a:latin typeface="Courier"/>
                <a:cs typeface="Courier"/>
              </a:rPr>
              <a:t> = new </a:t>
            </a:r>
            <a:r>
              <a:rPr lang="en-US" sz="1800" dirty="0" err="1" smtClean="0">
                <a:latin typeface="Courier"/>
                <a:cs typeface="Courier"/>
              </a:rPr>
              <a:t>FileWriter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PrintWriter</a:t>
            </a:r>
            <a:r>
              <a:rPr lang="en-US" sz="1800" dirty="0" smtClean="0">
                <a:latin typeface="Courier"/>
                <a:cs typeface="Courier"/>
              </a:rPr>
              <a:t> pw = new </a:t>
            </a:r>
            <a:r>
              <a:rPr lang="en-US" sz="1800" dirty="0" err="1" smtClean="0">
                <a:latin typeface="Courier"/>
                <a:cs typeface="Courier"/>
              </a:rPr>
              <a:t>PrintWriter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fw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boolean</a:t>
            </a:r>
            <a:r>
              <a:rPr lang="en-US" sz="1800" dirty="0" smtClean="0">
                <a:latin typeface="Courier"/>
                <a:cs typeface="Courier"/>
              </a:rPr>
              <a:t> done = false;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while (!done)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   String 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br.readLine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if (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 == null) { done = true;  break; 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String sequence = </a:t>
            </a:r>
            <a:r>
              <a:rPr lang="en-US" sz="1800" dirty="0" err="1" smtClean="0">
                <a:latin typeface="Courier"/>
                <a:cs typeface="Courier"/>
              </a:rPr>
              <a:t>br.readLine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err="1" smtClean="0">
                <a:latin typeface="Courier"/>
                <a:cs typeface="Courier"/>
              </a:rPr>
              <a:t>br.readLine</a:t>
            </a:r>
            <a:r>
              <a:rPr lang="en-US" sz="1800" dirty="0" smtClean="0">
                <a:latin typeface="Courier"/>
                <a:cs typeface="Courier"/>
              </a:rPr>
              <a:t>();     // weird “+” line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String </a:t>
            </a:r>
            <a:r>
              <a:rPr lang="en-US" sz="1800" dirty="0" err="1" smtClean="0">
                <a:latin typeface="Courier"/>
                <a:cs typeface="Courier"/>
              </a:rPr>
              <a:t>qual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br.readLine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if (</a:t>
            </a:r>
            <a:r>
              <a:rPr lang="en-US" sz="1800" dirty="0" err="1" smtClean="0">
                <a:latin typeface="Courier"/>
                <a:cs typeface="Courier"/>
              </a:rPr>
              <a:t>qualityIsOk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qual</a:t>
            </a:r>
            <a:r>
              <a:rPr lang="en-US" sz="1800" dirty="0" smtClean="0">
                <a:latin typeface="Courier"/>
                <a:cs typeface="Courier"/>
              </a:rPr>
              <a:t>)) 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</a:t>
            </a:r>
            <a:r>
              <a:rPr lang="en-US" sz="1800" dirty="0" err="1" smtClean="0">
                <a:latin typeface="Courier"/>
                <a:cs typeface="Courier"/>
              </a:rPr>
              <a:t>pw.println</a:t>
            </a:r>
            <a:r>
              <a:rPr lang="en-US" sz="1800" dirty="0" smtClean="0">
                <a:latin typeface="Courier"/>
                <a:cs typeface="Courier"/>
              </a:rPr>
              <a:t>(“&gt;” + </a:t>
            </a:r>
            <a:r>
              <a:rPr lang="en-US" sz="1800" dirty="0" err="1" smtClean="0">
                <a:latin typeface="Courier"/>
                <a:cs typeface="Courier"/>
              </a:rPr>
              <a:t>defline.substring</a:t>
            </a:r>
            <a:r>
              <a:rPr lang="en-US" sz="1800" dirty="0" smtClean="0">
                <a:latin typeface="Courier"/>
                <a:cs typeface="Courier"/>
              </a:rPr>
              <a:t>(1));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</a:t>
            </a:r>
            <a:r>
              <a:rPr lang="en-US" sz="1800" dirty="0" err="1" smtClean="0">
                <a:latin typeface="Courier"/>
                <a:cs typeface="Courier"/>
              </a:rPr>
              <a:t>pw.println</a:t>
            </a:r>
            <a:r>
              <a:rPr lang="en-US" sz="1800" dirty="0" smtClean="0">
                <a:latin typeface="Courier"/>
                <a:cs typeface="Courier"/>
              </a:rPr>
              <a:t>(sequence);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}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pw.close</a:t>
            </a:r>
            <a:r>
              <a:rPr lang="en-US" sz="1800" dirty="0" smtClean="0">
                <a:latin typeface="Courier"/>
                <a:cs typeface="Courier"/>
              </a:rPr>
              <a:t>(); </a:t>
            </a:r>
            <a:r>
              <a:rPr lang="en-US" sz="1800" dirty="0" err="1" smtClean="0">
                <a:latin typeface="Courier"/>
                <a:cs typeface="Courier"/>
              </a:rPr>
              <a:t>fw.close</a:t>
            </a:r>
            <a:r>
              <a:rPr lang="en-US" sz="1800" dirty="0" smtClean="0">
                <a:latin typeface="Courier"/>
                <a:cs typeface="Courier"/>
              </a:rPr>
              <a:t>(); </a:t>
            </a:r>
            <a:r>
              <a:rPr lang="en-US" sz="1800" dirty="0" err="1" smtClean="0">
                <a:latin typeface="Courier"/>
                <a:cs typeface="Courier"/>
              </a:rPr>
              <a:t>br.close</a:t>
            </a:r>
            <a:r>
              <a:rPr lang="en-US" sz="1800" dirty="0" smtClean="0">
                <a:latin typeface="Courier"/>
                <a:cs typeface="Courier"/>
              </a:rPr>
              <a:t>(); </a:t>
            </a:r>
            <a:r>
              <a:rPr lang="en-US" sz="1800" dirty="0" err="1" smtClean="0">
                <a:latin typeface="Courier"/>
                <a:cs typeface="Courier"/>
              </a:rPr>
              <a:t>fr.close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6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5271024" y="2732316"/>
            <a:ext cx="366142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understand I/O you need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33378" y="2796107"/>
            <a:ext cx="37083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I/O you need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218370" y="4817307"/>
            <a:ext cx="46525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8370" y="711116"/>
            <a:ext cx="46525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understand Exceptions you need</a:t>
            </a:r>
            <a:endParaRPr lang="en-US" sz="2400" dirty="0"/>
          </a:p>
        </p:txBody>
      </p:sp>
      <p:pic>
        <p:nvPicPr>
          <p:cNvPr id="6" name="Picture 5" descr="big-white-chi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33" y="1178331"/>
            <a:ext cx="1740065" cy="1308319"/>
          </a:xfrm>
          <a:prstGeom prst="rect">
            <a:avLst/>
          </a:prstGeom>
        </p:spPr>
      </p:pic>
      <p:pic>
        <p:nvPicPr>
          <p:cNvPr id="7" name="Picture 6" descr="eg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03" y="2486650"/>
            <a:ext cx="1181710" cy="786681"/>
          </a:xfrm>
          <a:prstGeom prst="rect">
            <a:avLst/>
          </a:prstGeom>
        </p:spPr>
      </p:pic>
      <p:pic>
        <p:nvPicPr>
          <p:cNvPr id="12" name="Picture 11" descr="big-white-chi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9897" y="3532675"/>
            <a:ext cx="1740065" cy="1308319"/>
          </a:xfrm>
          <a:prstGeom prst="rect">
            <a:avLst/>
          </a:prstGeom>
        </p:spPr>
      </p:pic>
      <p:pic>
        <p:nvPicPr>
          <p:cNvPr id="10" name="Picture 9" descr="eg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0" y="2486650"/>
            <a:ext cx="1181710" cy="7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-153987"/>
            <a:ext cx="86836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kinds of trouble, 4 kinds of </a:t>
            </a:r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605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Checked exceptions</a:t>
            </a:r>
          </a:p>
          <a:p>
            <a:pPr lvl="1"/>
            <a:r>
              <a:rPr lang="en-US" dirty="0" smtClean="0"/>
              <a:t>Like what you’ve seen (</a:t>
            </a:r>
            <a:r>
              <a:rPr lang="en-US" dirty="0" err="1" smtClean="0"/>
              <a:t>IOException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Caused by unavoidable environmental conditions</a:t>
            </a:r>
          </a:p>
          <a:p>
            <a:r>
              <a:rPr lang="en-US" sz="2800" dirty="0" smtClean="0"/>
              <a:t>Runtime exceptions</a:t>
            </a:r>
          </a:p>
          <a:p>
            <a:pPr lvl="1"/>
            <a:r>
              <a:rPr lang="en-US" dirty="0" smtClean="0"/>
              <a:t>Consequences of 100% avoidable programming mistakes</a:t>
            </a:r>
          </a:p>
          <a:p>
            <a:r>
              <a:rPr lang="en-US" sz="2800" dirty="0" smtClean="0"/>
              <a:t>Assertion errors</a:t>
            </a:r>
          </a:p>
          <a:p>
            <a:pPr lvl="1"/>
            <a:r>
              <a:rPr lang="en-US" dirty="0" smtClean="0"/>
              <a:t>Trouble that you deliberately cause in order to stress-test your app</a:t>
            </a:r>
          </a:p>
          <a:p>
            <a:r>
              <a:rPr lang="en-US" sz="2800" dirty="0" smtClean="0"/>
              <a:t>Other errors</a:t>
            </a:r>
          </a:p>
          <a:p>
            <a:pPr lvl="1"/>
            <a:r>
              <a:rPr lang="en-US" dirty="0" smtClean="0"/>
              <a:t>Severe JVM trouble</a:t>
            </a:r>
          </a:p>
          <a:p>
            <a:pPr lvl="1"/>
            <a:r>
              <a:rPr lang="en-US" dirty="0" smtClean="0"/>
              <a:t>Usually seen when you run out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77218"/>
          </a:xfrm>
        </p:spPr>
        <p:txBody>
          <a:bodyPr/>
          <a:lstStyle/>
          <a:p>
            <a:r>
              <a:rPr lang="en-US" sz="3200" dirty="0" smtClean="0"/>
              <a:t>Java models trouble with </a:t>
            </a:r>
            <a:r>
              <a:rPr lang="en-US" sz="3200" dirty="0" err="1" smtClean="0"/>
              <a:t>java.lang.Throwable</a:t>
            </a:r>
            <a:r>
              <a:rPr lang="en-US" sz="3200" dirty="0" smtClean="0"/>
              <a:t> and its subclasses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Contains a String message and a stack trace.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String </a:t>
            </a:r>
            <a:r>
              <a:rPr lang="en-US" dirty="0" err="1" smtClean="0"/>
              <a:t>getMessage</a:t>
            </a:r>
            <a:r>
              <a:rPr lang="en-US" dirty="0" smtClean="0"/>
              <a:t>() and public void </a:t>
            </a:r>
            <a:r>
              <a:rPr lang="en-US" dirty="0" err="1" smtClean="0"/>
              <a:t>printStackTrace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Subclass names also convey information about the problem, e.g. </a:t>
            </a:r>
            <a:r>
              <a:rPr lang="en-US" dirty="0" err="1" smtClean="0"/>
              <a:t>NumberFormatException</a:t>
            </a:r>
            <a:r>
              <a:rPr lang="en-US" dirty="0" smtClean="0"/>
              <a:t> or </a:t>
            </a:r>
            <a:r>
              <a:rPr lang="en-US" dirty="0" err="1" smtClean="0"/>
              <a:t>IOException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971800" y="2514600"/>
            <a:ext cx="17526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Throwable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3581400"/>
            <a:ext cx="9144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Error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3581400"/>
            <a:ext cx="1905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2209800" y="3048000"/>
            <a:ext cx="7239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800600" y="3048000"/>
            <a:ext cx="3810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152400" y="46482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AssertionError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990600" y="4191000"/>
            <a:ext cx="5715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492175" y="4648200"/>
            <a:ext cx="93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 bwMode="auto">
          <a:xfrm>
            <a:off x="2209800" y="4191000"/>
            <a:ext cx="750788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3733800" y="44196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Runtime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715000" y="44196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48600" y="4572000"/>
            <a:ext cx="936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343400" y="4114800"/>
            <a:ext cx="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953000" y="41148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0" name="Straight Arrow Connector 29"/>
          <p:cNvCxnSpPr>
            <a:endCxn id="22" idx="0"/>
          </p:cNvCxnSpPr>
          <p:nvPr/>
        </p:nvCxnSpPr>
        <p:spPr bwMode="auto">
          <a:xfrm>
            <a:off x="5638800" y="3886200"/>
            <a:ext cx="2678213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2590800" y="56388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Arithmetic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486400" y="5638800"/>
            <a:ext cx="2438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NumberFormat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4114800" y="5334000"/>
            <a:ext cx="1524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181600" y="5334000"/>
            <a:ext cx="3810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7862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more thing to know about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Errors </a:t>
            </a:r>
            <a:r>
              <a:rPr lang="en-US" dirty="0"/>
              <a:t>(very easy)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Throwing your own exceptions (very useful, medium cool)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Assertions (easy, very useful, very cool)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1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tale of pure evil that will curdle your blood</a:t>
            </a:r>
            <a:endParaRPr lang="en-US" dirty="0"/>
          </a:p>
        </p:txBody>
      </p:sp>
      <p:pic>
        <p:nvPicPr>
          <p:cNvPr id="5" name="Picture 4" descr="chigur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40416"/>
            <a:ext cx="6350000" cy="4660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077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OutOfMemoryError</a:t>
            </a:r>
            <a:endParaRPr lang="en-US" dirty="0" smtClean="0"/>
          </a:p>
          <a:p>
            <a:pPr lvl="1"/>
            <a:r>
              <a:rPr lang="en-US" dirty="0" smtClean="0"/>
              <a:t>You can write code to catch it, but you never should</a:t>
            </a:r>
          </a:p>
          <a:p>
            <a:pPr lvl="1"/>
            <a:r>
              <a:rPr lang="en-US" dirty="0" smtClean="0"/>
              <a:t>By the time it happens, your JVM is dead</a:t>
            </a:r>
          </a:p>
          <a:p>
            <a:pPr lvl="1"/>
            <a:r>
              <a:rPr lang="en-US" dirty="0" smtClean="0"/>
              <a:t>So your catch code never executes</a:t>
            </a:r>
          </a:p>
          <a:p>
            <a:pPr lvl="1"/>
            <a:r>
              <a:rPr lang="en-US" dirty="0" smtClean="0"/>
              <a:t>User will see error message from JVM</a:t>
            </a:r>
          </a:p>
          <a:p>
            <a:r>
              <a:rPr lang="en-US" dirty="0" smtClean="0"/>
              <a:t>Other error types … rumors and folklore</a:t>
            </a:r>
          </a:p>
          <a:p>
            <a:pPr lvl="1"/>
            <a:r>
              <a:rPr lang="en-US" dirty="0" smtClean="0"/>
              <a:t>Indicate bugs in the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7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We’ve seen that it’s evil to return magic values to indicate errors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We’ve seen that Java core classes (e.g. </a:t>
            </a:r>
            <a:r>
              <a:rPr lang="en-US" dirty="0" err="1" smtClean="0"/>
              <a:t>FileWriter</a:t>
            </a:r>
            <a:r>
              <a:rPr lang="en-US" dirty="0" smtClean="0"/>
              <a:t>) throw exceptions instead</a:t>
            </a:r>
          </a:p>
          <a:p>
            <a:r>
              <a:rPr lang="en-US" dirty="0" smtClean="0"/>
              <a:t>We should do the same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236" y="2614598"/>
            <a:ext cx="5410559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</a:rPr>
              <a:t>p</a:t>
            </a:r>
            <a:r>
              <a:rPr lang="en-US" sz="2400" b="1" dirty="0" smtClean="0">
                <a:latin typeface="Courier New"/>
              </a:rPr>
              <a:t>ublic</a:t>
            </a:r>
          </a:p>
          <a:p>
            <a:r>
              <a:rPr lang="en-US" sz="2400" b="1" dirty="0" smtClean="0">
                <a:latin typeface="Courier New"/>
              </a:rPr>
              <a:t>float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squareRoot</a:t>
            </a:r>
            <a:r>
              <a:rPr lang="en-US" sz="2400" b="1" dirty="0" smtClean="0">
                <a:latin typeface="Courier New"/>
              </a:rPr>
              <a:t>(float x) {</a:t>
            </a:r>
          </a:p>
          <a:p>
            <a:r>
              <a:rPr lang="en-US" sz="2400" b="1" dirty="0" smtClean="0">
                <a:latin typeface="Courier New"/>
              </a:rPr>
              <a:t>  if (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 &lt; 0)</a:t>
            </a:r>
          </a:p>
          <a:p>
            <a:r>
              <a:rPr lang="en-US" sz="2400" b="1" dirty="0" smtClean="0">
                <a:latin typeface="Courier New"/>
              </a:rPr>
              <a:t>    return -1;</a:t>
            </a:r>
          </a:p>
          <a:p>
            <a:r>
              <a:rPr lang="en-US" sz="2400" b="1" dirty="0" smtClean="0">
                <a:latin typeface="Courier New"/>
              </a:rPr>
              <a:t>  // (</a:t>
            </a:r>
            <a:r>
              <a:rPr lang="en-US" sz="2400" b="1" i="1" dirty="0" smtClean="0">
                <a:latin typeface="Courier New"/>
              </a:rPr>
              <a:t>do the real work here)</a:t>
            </a:r>
          </a:p>
          <a:p>
            <a:r>
              <a:rPr lang="en-US" sz="2400" b="1" dirty="0">
                <a:latin typeface="Courier New"/>
              </a:rPr>
              <a:t>}</a:t>
            </a:r>
          </a:p>
        </p:txBody>
      </p:sp>
      <p:pic>
        <p:nvPicPr>
          <p:cNvPr id="9" name="Picture 8" descr="Sauron_eye_barad_du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11" y="2871774"/>
            <a:ext cx="2701089" cy="19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624" y="337340"/>
            <a:ext cx="8186139" cy="378565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</a:rPr>
              <a:t>public float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squareRoot</a:t>
            </a:r>
            <a:r>
              <a:rPr lang="en-US" sz="2400" b="1" dirty="0" smtClean="0">
                <a:latin typeface="Courier New"/>
              </a:rPr>
              <a:t>(float a) {</a:t>
            </a:r>
          </a:p>
          <a:p>
            <a:r>
              <a:rPr lang="en-US" sz="2400" b="1" dirty="0" smtClean="0">
                <a:latin typeface="Courier New"/>
              </a:rPr>
              <a:t>  if </a:t>
            </a:r>
            <a:r>
              <a:rPr lang="en-US" sz="2400" b="1" smtClean="0">
                <a:latin typeface="Courier New"/>
              </a:rPr>
              <a:t>(a &lt; </a:t>
            </a:r>
            <a:r>
              <a:rPr lang="en-US" sz="2400" b="1" dirty="0" smtClean="0">
                <a:latin typeface="Courier New"/>
              </a:rPr>
              <a:t>0) {</a:t>
            </a:r>
          </a:p>
          <a:p>
            <a:r>
              <a:rPr lang="en-US" sz="2400" b="1" dirty="0" smtClean="0">
                <a:latin typeface="Courier New"/>
              </a:rPr>
              <a:t>    String err = “Negative </a:t>
            </a:r>
            <a:r>
              <a:rPr lang="en-US" sz="2400" b="1" dirty="0" err="1" smtClean="0">
                <a:latin typeface="Courier New"/>
              </a:rPr>
              <a:t>arg</a:t>
            </a:r>
            <a:r>
              <a:rPr lang="en-US" sz="2400" b="1" dirty="0" smtClean="0">
                <a:latin typeface="Courier New"/>
              </a:rPr>
              <a:t>: “ + a; </a:t>
            </a:r>
          </a:p>
          <a:p>
            <a:r>
              <a:rPr lang="en-US" sz="2400" b="1" dirty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   </a:t>
            </a:r>
            <a:r>
              <a:rPr lang="en-US" sz="2400" b="1" dirty="0" err="1" smtClean="0">
                <a:latin typeface="Courier New"/>
              </a:rPr>
              <a:t>IllegalArgumentException</a:t>
            </a:r>
            <a:r>
              <a:rPr lang="en-US" sz="2400" b="1" dirty="0" smtClean="0">
                <a:latin typeface="Courier New"/>
              </a:rPr>
              <a:t> x =</a:t>
            </a:r>
          </a:p>
          <a:p>
            <a:r>
              <a:rPr lang="en-US" sz="2400" b="1" dirty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     new </a:t>
            </a:r>
            <a:r>
              <a:rPr lang="en-US" sz="2400" b="1" dirty="0" err="1" smtClean="0">
                <a:latin typeface="Courier New"/>
              </a:rPr>
              <a:t>IllegalArgumentException</a:t>
            </a:r>
            <a:r>
              <a:rPr lang="en-US" sz="2400" b="1" dirty="0" smtClean="0">
                <a:latin typeface="Courier New"/>
              </a:rPr>
              <a:t>(err);</a:t>
            </a:r>
          </a:p>
          <a:p>
            <a:r>
              <a:rPr lang="en-US" sz="2400" b="1" dirty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   throw x;</a:t>
            </a:r>
            <a:endParaRPr lang="en-US" sz="2400" b="1" dirty="0">
              <a:latin typeface="Courier New"/>
            </a:endParaRPr>
          </a:p>
          <a:p>
            <a:r>
              <a:rPr lang="en-US" sz="2400" b="1" dirty="0" smtClean="0">
                <a:latin typeface="Courier New"/>
              </a:rPr>
              <a:t>  }</a:t>
            </a:r>
            <a:endParaRPr lang="en-US" sz="2400" b="1" dirty="0">
              <a:latin typeface="Courier New"/>
            </a:endParaRP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b="1" dirty="0" smtClean="0">
                <a:latin typeface="Courier New"/>
              </a:rPr>
              <a:t>// (</a:t>
            </a:r>
            <a:r>
              <a:rPr lang="en-US" sz="2400" b="1" i="1" dirty="0" smtClean="0">
                <a:latin typeface="Courier New"/>
              </a:rPr>
              <a:t>do the real work here)</a:t>
            </a:r>
          </a:p>
          <a:p>
            <a:r>
              <a:rPr lang="en-US" sz="2400" b="1" dirty="0">
                <a:latin typeface="Courier New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163" y="4354095"/>
            <a:ext cx="8229600" cy="1394326"/>
          </a:xfrm>
        </p:spPr>
        <p:txBody>
          <a:bodyPr>
            <a:noAutofit/>
          </a:bodyPr>
          <a:lstStyle/>
          <a:p>
            <a:r>
              <a:rPr lang="en-US" sz="2800" dirty="0"/>
              <a:t>For public methods, indicate bad input by throwing </a:t>
            </a:r>
            <a:r>
              <a:rPr lang="en-US" sz="2800" dirty="0" err="1" smtClean="0"/>
              <a:t>IllegalArgumentException</a:t>
            </a:r>
            <a:endParaRPr lang="en-US" sz="2800" dirty="0" smtClean="0"/>
          </a:p>
          <a:p>
            <a:r>
              <a:rPr lang="en-US" sz="2800" dirty="0" smtClean="0"/>
              <a:t>It extends </a:t>
            </a:r>
            <a:r>
              <a:rPr lang="en-US" sz="2800" dirty="0" err="1" smtClean="0"/>
              <a:t>RuntimeException</a:t>
            </a:r>
            <a:endParaRPr lang="en-US" sz="2800" dirty="0"/>
          </a:p>
          <a:p>
            <a:pPr lvl="1"/>
            <a:r>
              <a:rPr lang="en-US" sz="2000" dirty="0" smtClean="0"/>
              <a:t>Method doesn’t declare that it throws </a:t>
            </a:r>
            <a:r>
              <a:rPr lang="en-US" sz="2000" dirty="0" err="1" smtClean="0"/>
              <a:t>IllegalArgumentException</a:t>
            </a:r>
            <a:endParaRPr lang="en-US" sz="2000" dirty="0" smtClean="0"/>
          </a:p>
          <a:p>
            <a:pPr lvl="1"/>
            <a:r>
              <a:rPr lang="en-US" sz="2000" dirty="0" smtClean="0"/>
              <a:t>Callers don</a:t>
            </a:r>
            <a:r>
              <a:rPr lang="fr-FR" sz="2000" dirty="0" smtClean="0"/>
              <a:t>’</a:t>
            </a:r>
            <a:r>
              <a:rPr lang="en-US" sz="2000" dirty="0" smtClean="0"/>
              <a:t>t have to deal with the exception, although they may … but they shouldn’t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89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</a:t>
            </a:r>
            <a:r>
              <a:rPr lang="en-US" dirty="0" err="1" smtClean="0"/>
              <a:t>fastq</a:t>
            </a:r>
            <a:r>
              <a:rPr lang="en-US" dirty="0" smtClean="0"/>
              <a:t> file was corrupted (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match the expected format)?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08526" y="1671062"/>
            <a:ext cx="7579895" cy="269612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660066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rivate void translate(File </a:t>
            </a:r>
            <a:r>
              <a:rPr lang="en-US" sz="1800" dirty="0" err="1" smtClean="0">
                <a:latin typeface="Courier"/>
                <a:cs typeface="Courier"/>
              </a:rPr>
              <a:t>fastq</a:t>
            </a:r>
            <a:r>
              <a:rPr lang="en-US" sz="1800" dirty="0" smtClean="0">
                <a:latin typeface="Courier"/>
                <a:cs typeface="Courier"/>
              </a:rPr>
              <a:t>, File 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while (!done)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   String 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br.readLine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if (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 == null) { done = true;  break; 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if (</a:t>
            </a:r>
            <a:r>
              <a:rPr lang="en-US" sz="1800" dirty="0" err="1" smtClean="0">
                <a:latin typeface="Courier"/>
                <a:cs typeface="Courier"/>
              </a:rPr>
              <a:t>defline.charAt</a:t>
            </a:r>
            <a:r>
              <a:rPr lang="en-US" sz="1800" dirty="0" smtClean="0">
                <a:latin typeface="Courier"/>
                <a:cs typeface="Courier"/>
              </a:rPr>
              <a:t>(0) != ‘@’)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// Now what?</a:t>
            </a:r>
          </a:p>
        </p:txBody>
      </p:sp>
    </p:spTree>
    <p:extLst>
      <p:ext uri="{BB962C8B-B14F-4D97-AF65-F5344CB8AC3E}">
        <p14:creationId xmlns:p14="http://schemas.microsoft.com/office/powerpoint/2010/main" val="59383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06"/>
            <a:ext cx="8229600" cy="567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Right idea, wrong execution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08526" y="775377"/>
            <a:ext cx="7579895" cy="435811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660066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rivate void translate(File </a:t>
            </a:r>
            <a:r>
              <a:rPr lang="en-US" sz="1800" dirty="0" err="1" smtClean="0">
                <a:latin typeface="Courier"/>
                <a:cs typeface="Courier"/>
              </a:rPr>
              <a:t>fastq</a:t>
            </a:r>
            <a:r>
              <a:rPr lang="en-US" sz="1800" dirty="0" smtClean="0">
                <a:latin typeface="Courier"/>
                <a:cs typeface="Courier"/>
              </a:rPr>
              <a:t>, File </a:t>
            </a:r>
            <a:r>
              <a:rPr lang="en-US" sz="1800" dirty="0" err="1" smtClean="0">
                <a:latin typeface="Courier"/>
                <a:cs typeface="Courier"/>
              </a:rPr>
              <a:t>fasta</a:t>
            </a:r>
            <a:r>
              <a:rPr lang="en-US" sz="18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while (!done)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   String 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br.readLine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if (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 == null) { done = true;  break; 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if (</a:t>
            </a:r>
            <a:r>
              <a:rPr lang="en-US" sz="1800" dirty="0" err="1" smtClean="0">
                <a:latin typeface="Courier"/>
                <a:cs typeface="Courier"/>
              </a:rPr>
              <a:t>defline.charAt</a:t>
            </a:r>
            <a:r>
              <a:rPr lang="en-US" sz="1800" dirty="0" smtClean="0">
                <a:latin typeface="Courier"/>
                <a:cs typeface="Courier"/>
              </a:rPr>
              <a:t>(0) != ‘@’)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String err = “Unexpected start of </a:t>
            </a:r>
            <a:r>
              <a:rPr lang="en-US" sz="1800" dirty="0" err="1" smtClean="0">
                <a:latin typeface="Courier"/>
                <a:cs typeface="Courier"/>
              </a:rPr>
              <a:t>defline</a:t>
            </a:r>
            <a:r>
              <a:rPr lang="en-US" sz="1800" dirty="0" smtClean="0">
                <a:latin typeface="Courier"/>
                <a:cs typeface="Courier"/>
              </a:rPr>
              <a:t>: “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+ </a:t>
            </a:r>
            <a:r>
              <a:rPr lang="en-US" sz="1800" dirty="0" err="1">
                <a:latin typeface="Courier"/>
                <a:cs typeface="Courier"/>
              </a:rPr>
              <a:t>defline.charAt</a:t>
            </a:r>
            <a:r>
              <a:rPr lang="en-US" sz="1800" dirty="0">
                <a:latin typeface="Courier"/>
                <a:cs typeface="Courier"/>
              </a:rPr>
              <a:t>(0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throw new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(err);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18" y="5334001"/>
            <a:ext cx="9054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page for </a:t>
            </a:r>
            <a:r>
              <a:rPr lang="en-US" sz="2000" dirty="0" err="1" smtClean="0"/>
              <a:t>java.io.IOException</a:t>
            </a:r>
            <a:r>
              <a:rPr lang="en-US" sz="2000" dirty="0" smtClean="0"/>
              <a:t>: “This class is the general class of exceptions</a:t>
            </a:r>
          </a:p>
          <a:p>
            <a:r>
              <a:rPr lang="en-US" sz="2000" dirty="0" smtClean="0"/>
              <a:t>produced by failed or interrupted I/O operations.”</a:t>
            </a:r>
          </a:p>
          <a:p>
            <a:endParaRPr lang="en-US" sz="2000" dirty="0"/>
          </a:p>
          <a:p>
            <a:r>
              <a:rPr lang="en-US" sz="2000" dirty="0" smtClean="0"/>
              <a:t>The input operation succeeded. It successfully &amp; accurately delivered a weird </a:t>
            </a:r>
            <a:r>
              <a:rPr lang="en-US" sz="2000" dirty="0" err="1" smtClean="0"/>
              <a:t>defline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4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875046"/>
          </a:xfrm>
        </p:spPr>
        <p:txBody>
          <a:bodyPr/>
          <a:lstStyle/>
          <a:p>
            <a:r>
              <a:rPr lang="en-US" dirty="0" smtClean="0"/>
              <a:t>We need a better exception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094"/>
            <a:ext cx="8229600" cy="55786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if we want to throw a </a:t>
            </a:r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9A33E9"/>
                </a:solidFill>
              </a:rPr>
              <a:t>checked</a:t>
            </a:r>
            <a:r>
              <a:rPr lang="en-US" dirty="0" smtClean="0"/>
              <a:t> exception.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in the API for an appropriate Exception subclass that </a:t>
            </a:r>
            <a:r>
              <a:rPr lang="en-US" dirty="0" smtClean="0">
                <a:solidFill>
                  <a:srgbClr val="3366FF"/>
                </a:solidFill>
              </a:rPr>
              <a:t>does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9A33E9"/>
                </a:solidFill>
              </a:rPr>
              <a:t>doesn</a:t>
            </a:r>
            <a:r>
              <a:rPr lang="fr-FR" dirty="0" smtClean="0">
                <a:solidFill>
                  <a:srgbClr val="9A33E9"/>
                </a:solidFill>
              </a:rPr>
              <a:t>’</a:t>
            </a:r>
            <a:r>
              <a:rPr lang="en-US" dirty="0" smtClean="0">
                <a:solidFill>
                  <a:srgbClr val="9A33E9"/>
                </a:solidFill>
              </a:rPr>
              <a:t>t</a:t>
            </a:r>
            <a:r>
              <a:rPr lang="en-US" dirty="0" smtClean="0"/>
              <a:t> extend </a:t>
            </a:r>
            <a:r>
              <a:rPr lang="en-US" dirty="0" err="1" smtClean="0"/>
              <a:t>RuntimeException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there isn’t one, create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377" y="2239531"/>
            <a:ext cx="8374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In the </a:t>
            </a:r>
            <a:r>
              <a:rPr lang="en-US" sz="2400" i="1" dirty="0" err="1" smtClean="0">
                <a:solidFill>
                  <a:srgbClr val="FF0000"/>
                </a:solidFill>
              </a:rPr>
              <a:t>fastq</a:t>
            </a:r>
            <a:r>
              <a:rPr lang="en-US" sz="2400" i="1" dirty="0" smtClean="0">
                <a:solidFill>
                  <a:srgbClr val="FF0000"/>
                </a:solidFill>
              </a:rPr>
              <a:t> example, we want </a:t>
            </a:r>
            <a:r>
              <a:rPr lang="en-US" sz="2400" i="1" dirty="0" smtClean="0">
                <a:solidFill>
                  <a:srgbClr val="9A33E9"/>
                </a:solidFill>
              </a:rPr>
              <a:t>checked</a:t>
            </a:r>
            <a:r>
              <a:rPr lang="en-US" sz="2400" i="1" dirty="0" smtClean="0">
                <a:solidFill>
                  <a:srgbClr val="FF0000"/>
                </a:solidFill>
              </a:rPr>
              <a:t> because the problem isn’t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c</a:t>
            </a:r>
            <a:r>
              <a:rPr lang="en-US" sz="2400" i="1" dirty="0" smtClean="0">
                <a:solidFill>
                  <a:srgbClr val="FF0000"/>
                </a:solidFill>
              </a:rPr>
              <a:t>aused by a faulty algorithm in our code.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095" y="4935505"/>
            <a:ext cx="289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Nothing appropriate.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829" y="6024466"/>
            <a:ext cx="60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Ok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08526" y="102096"/>
            <a:ext cx="7579895" cy="336092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ublic class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FastqException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extends Exception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FastqException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(String err)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super(err);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FastqException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(File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fastq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, String err)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super(“Trouble in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fastq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file “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     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fastq.getAbsolutePath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() + “: “ + err);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1504" y="3411346"/>
            <a:ext cx="8229600" cy="3399005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dirty="0" err="1" smtClean="0"/>
              <a:t>ctor</a:t>
            </a:r>
            <a:r>
              <a:rPr lang="en-US" dirty="0" smtClean="0"/>
              <a:t> takes a String </a:t>
            </a:r>
            <a:r>
              <a:rPr lang="en-US" dirty="0" err="1" smtClean="0"/>
              <a:t>arg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which is returned by calling </a:t>
            </a:r>
            <a:r>
              <a:rPr lang="en-US" dirty="0" err="1" smtClean="0"/>
              <a:t>getMessage</a:t>
            </a:r>
            <a:r>
              <a:rPr lang="en-US" dirty="0" smtClean="0"/>
              <a:t>() on the exception …</a:t>
            </a:r>
          </a:p>
          <a:p>
            <a:r>
              <a:rPr lang="en-US" dirty="0" smtClean="0"/>
              <a:t>… which usually happens in an exception handler</a:t>
            </a:r>
          </a:p>
          <a:p>
            <a:r>
              <a:rPr lang="en-US" dirty="0" smtClean="0"/>
              <a:t>Common practice: provide 1</a:t>
            </a:r>
            <a:r>
              <a:rPr lang="en-US" baseline="30000" dirty="0" smtClean="0"/>
              <a:t>st</a:t>
            </a:r>
            <a:r>
              <a:rPr lang="en-US" dirty="0" smtClean="0"/>
              <a:t> form of </a:t>
            </a:r>
            <a:r>
              <a:rPr lang="en-US" dirty="0" err="1" smtClean="0"/>
              <a:t>ctor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73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06"/>
            <a:ext cx="8229600" cy="567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Right idea, right execution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775377"/>
            <a:ext cx="8229600" cy="483209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660066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</a:t>
            </a:r>
            <a:r>
              <a:rPr lang="en-US" sz="2000" dirty="0" smtClean="0">
                <a:latin typeface="Courier"/>
                <a:cs typeface="Courier"/>
              </a:rPr>
              <a:t>rivate void translate(File </a:t>
            </a:r>
            <a:r>
              <a:rPr lang="en-US" sz="2000" dirty="0" err="1" smtClean="0">
                <a:latin typeface="Courier"/>
                <a:cs typeface="Courier"/>
              </a:rPr>
              <a:t>fastq</a:t>
            </a:r>
            <a:r>
              <a:rPr lang="en-US" sz="2000" dirty="0" smtClean="0">
                <a:latin typeface="Courier"/>
                <a:cs typeface="Courier"/>
              </a:rPr>
              <a:t>, File </a:t>
            </a:r>
            <a:r>
              <a:rPr lang="en-US" sz="2000" dirty="0" err="1" smtClean="0">
                <a:latin typeface="Courier"/>
                <a:cs typeface="Courier"/>
              </a:rPr>
              <a:t>fasta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FastqException</a:t>
            </a:r>
            <a:r>
              <a:rPr lang="en-US" sz="20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. . 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while (!done)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  String </a:t>
            </a:r>
            <a:r>
              <a:rPr lang="en-US" sz="2000" dirty="0" err="1" smtClean="0">
                <a:latin typeface="Courier"/>
                <a:cs typeface="Courier"/>
              </a:rPr>
              <a:t>defline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br.readLine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if (</a:t>
            </a:r>
            <a:r>
              <a:rPr lang="en-US" sz="2000" dirty="0" err="1" smtClean="0">
                <a:latin typeface="Courier"/>
                <a:cs typeface="Courier"/>
              </a:rPr>
              <a:t>defline</a:t>
            </a:r>
            <a:r>
              <a:rPr lang="en-US" sz="2000" dirty="0" smtClean="0">
                <a:latin typeface="Courier"/>
                <a:cs typeface="Courier"/>
              </a:rPr>
              <a:t> == null) { done = true;  break; 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if (</a:t>
            </a:r>
            <a:r>
              <a:rPr lang="en-US" sz="2000" dirty="0" err="1" smtClean="0">
                <a:latin typeface="Courier"/>
                <a:cs typeface="Courier"/>
              </a:rPr>
              <a:t>defline.charAt</a:t>
            </a:r>
            <a:r>
              <a:rPr lang="en-US" sz="2000" dirty="0" smtClean="0">
                <a:latin typeface="Courier"/>
                <a:cs typeface="Courier"/>
              </a:rPr>
              <a:t>(0) != ‘@’)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String err = “Unexpected start of </a:t>
            </a:r>
            <a:r>
              <a:rPr lang="en-US" sz="2000" dirty="0" err="1" smtClean="0">
                <a:latin typeface="Courier"/>
                <a:cs typeface="Courier"/>
              </a:rPr>
              <a:t>defline</a:t>
            </a:r>
            <a:r>
              <a:rPr lang="en-US" sz="2000" dirty="0" smtClean="0">
                <a:latin typeface="Courier"/>
                <a:cs typeface="Courier"/>
              </a:rPr>
              <a:t>: “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+ </a:t>
            </a:r>
            <a:r>
              <a:rPr lang="en-US" sz="2000" dirty="0" err="1">
                <a:latin typeface="Courier"/>
                <a:cs typeface="Courier"/>
              </a:rPr>
              <a:t>defline.charAt</a:t>
            </a:r>
            <a:r>
              <a:rPr lang="en-US" sz="2000" dirty="0">
                <a:latin typeface="Courier"/>
                <a:cs typeface="Courier"/>
              </a:rPr>
              <a:t>(0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throw new </a:t>
            </a:r>
            <a:r>
              <a:rPr lang="en-US" sz="2000" dirty="0" err="1" smtClean="0">
                <a:latin typeface="Courier"/>
                <a:cs typeface="Courier"/>
              </a:rPr>
              <a:t>FastqException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fastq</a:t>
            </a:r>
            <a:r>
              <a:rPr lang="en-US" sz="2000" dirty="0" smtClean="0">
                <a:latin typeface="Courier"/>
                <a:cs typeface="Courier"/>
              </a:rPr>
              <a:t>, err);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. . .</a:t>
            </a:r>
          </a:p>
        </p:txBody>
      </p:sp>
    </p:spTree>
    <p:extLst>
      <p:ext uri="{BB962C8B-B14F-4D97-AF65-F5344CB8AC3E}">
        <p14:creationId xmlns:p14="http://schemas.microsoft.com/office/powerpoint/2010/main" val="269335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54000" y="1376957"/>
            <a:ext cx="8649367" cy="4475071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ublic void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translateLungTumorFastq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 {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/genomes”);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= 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Patient_” +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“Patient_” +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  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translate(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catch 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catch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FastqException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call translate()</a:t>
            </a:r>
            <a:endParaRPr lang="en-US" dirty="0"/>
          </a:p>
        </p:txBody>
      </p:sp>
      <p:pic>
        <p:nvPicPr>
          <p:cNvPr id="6" name="Picture 5" descr="JOptionPan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81" y="1958946"/>
            <a:ext cx="5912864" cy="3010513"/>
          </a:xfrm>
          <a:prstGeom prst="rect">
            <a:avLst/>
          </a:prstGeom>
          <a:ln w="28575" cmpd="sng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217976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call translate()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54000" y="1376957"/>
            <a:ext cx="8649367" cy="4475071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ublic void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translateLungTumorFastq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 {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/genomes”);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= 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Patient_” +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“Patient_” +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  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”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translate(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catch 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catch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FastqException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7200" y="4191000"/>
            <a:ext cx="8229600" cy="609600"/>
          </a:xfrm>
          <a:prstGeom prst="ellipse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" y="5086449"/>
            <a:ext cx="8229600" cy="609600"/>
          </a:xfrm>
          <a:prstGeom prst="ellipse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1396" y="6115097"/>
            <a:ext cx="5937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Duplicate code … is there a better way?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401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9067" y="117692"/>
            <a:ext cx="4802066" cy="6740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</a:rPr>
              <a:t>i</a:t>
            </a:r>
            <a:r>
              <a:rPr lang="en-US" b="1" dirty="0" err="1" smtClean="0">
                <a:latin typeface="Courier"/>
              </a:rPr>
              <a:t>nt</a:t>
            </a:r>
            <a:r>
              <a:rPr lang="en-US" b="1" dirty="0" smtClean="0">
                <a:latin typeface="Courier"/>
              </a:rPr>
              <a:t> </a:t>
            </a:r>
            <a:r>
              <a:rPr lang="en-US" b="1" dirty="0" err="1" smtClean="0">
                <a:latin typeface="Courier"/>
              </a:rPr>
              <a:t>doImportantThing</a:t>
            </a:r>
            <a:r>
              <a:rPr lang="en-US" b="1" dirty="0" smtClean="0">
                <a:latin typeface="Courier"/>
              </a:rPr>
              <a:t>( ) {</a:t>
            </a:r>
          </a:p>
          <a:p>
            <a:endParaRPr lang="en-US" b="1" dirty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endParaRPr lang="en-US" b="1" dirty="0" smtClean="0">
              <a:latin typeface="Courier"/>
            </a:endParaRPr>
          </a:p>
          <a:p>
            <a:r>
              <a:rPr lang="en-US" b="1" dirty="0" smtClean="0">
                <a:latin typeface="Courier"/>
              </a:rPr>
              <a:t>}</a:t>
            </a:r>
            <a:endParaRPr lang="en-US" b="1" dirty="0">
              <a:latin typeface="Courier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2812" y="372534"/>
            <a:ext cx="584776" cy="6265334"/>
            <a:chOff x="672812" y="372534"/>
            <a:chExt cx="584776" cy="6265334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-2125133" y="3462867"/>
              <a:ext cx="6265334" cy="84667"/>
            </a:xfrm>
            <a:prstGeom prst="straightConnector1">
              <a:avLst/>
            </a:prstGeom>
            <a:ln w="4445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16200000">
              <a:off x="26181" y="3094271"/>
              <a:ext cx="187803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9000 lines</a:t>
              </a:r>
              <a:endParaRPr lang="en-US" sz="3200" dirty="0"/>
            </a:p>
          </p:txBody>
        </p:sp>
      </p:grpSp>
      <p:sp>
        <p:nvSpPr>
          <p:cNvPr id="8" name="Line Callout 1 7"/>
          <p:cNvSpPr/>
          <p:nvPr/>
        </p:nvSpPr>
        <p:spPr>
          <a:xfrm>
            <a:off x="5947594" y="1557864"/>
            <a:ext cx="1824806" cy="694267"/>
          </a:xfrm>
          <a:prstGeom prst="borderCallout1">
            <a:avLst>
              <a:gd name="adj1" fmla="val 57774"/>
              <a:gd name="adj2" fmla="val 19"/>
              <a:gd name="adj3" fmla="val -138719"/>
              <a:gd name="adj4" fmla="val -24383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~18 </a:t>
            </a:r>
            <a:r>
              <a:rPr lang="en-US" sz="3200" dirty="0" err="1" smtClean="0">
                <a:solidFill>
                  <a:schemeClr val="tx1"/>
                </a:solidFill>
              </a:rPr>
              <a:t>args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" name="Picture 9" descr="chigur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4" y="4927600"/>
            <a:ext cx="1133311" cy="831850"/>
          </a:xfrm>
          <a:prstGeom prst="rect">
            <a:avLst/>
          </a:prstGeom>
        </p:spPr>
      </p:pic>
      <p:pic>
        <p:nvPicPr>
          <p:cNvPr id="11" name="Picture 10" descr="cart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62" y="2566173"/>
            <a:ext cx="1247876" cy="9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call translate()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54000" y="1376957"/>
            <a:ext cx="8649367" cy="373640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ublic void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translateLungTumorFastq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 {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/genomes”);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= 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Patient_” +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“Patient_” +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  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”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translate(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catch (Exception 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047" y="5138979"/>
            <a:ext cx="77080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Works, because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FastqException</a:t>
            </a:r>
            <a:r>
              <a:rPr lang="en-US" sz="2000" dirty="0" smtClean="0"/>
              <a:t> both extend exception, </a:t>
            </a:r>
          </a:p>
          <a:p>
            <a:r>
              <a:rPr lang="en-US" sz="2000" dirty="0" smtClean="0"/>
              <a:t>but 2 problems: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Other people reading your code don’t know what exception types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actually might get thrown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- This catch block also catches any runtime 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34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call translate()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54000" y="1376957"/>
            <a:ext cx="8649367" cy="373640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ublic void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translateLungTumorFastq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 {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/genomes”);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= 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Patient_” +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“Patient_” +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  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”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translate(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catch 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IOException|FastqException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047" y="5138979"/>
            <a:ext cx="5297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recent addition to Java (Java7 or maybe Java8).</a:t>
            </a:r>
          </a:p>
          <a:p>
            <a:r>
              <a:rPr lang="en-US" sz="2000" dirty="0" smtClean="0"/>
              <a:t>The list of exception types can be arbitrarily long.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189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call translate()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90500" y="1376957"/>
            <a:ext cx="8788400" cy="3588674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ublic void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translateLungTumorFastq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 throws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IOException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{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new File(“/users/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philipheller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/genomes”);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= 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Patient_” +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LungTumor.fastq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File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new File(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dirf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, “Patient_” +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patientId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          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”_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LungTumor.fasta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try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translate(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fasta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catch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FastqException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x)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javax.swing.JOptionPane.showMessageDialog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(null,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x.getMessage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0714" y="5997251"/>
            <a:ext cx="335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one, catch 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23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77218"/>
          </a:xfrm>
        </p:spPr>
        <p:txBody>
          <a:bodyPr/>
          <a:lstStyle/>
          <a:p>
            <a:r>
              <a:rPr lang="en-US" sz="3200" dirty="0" smtClean="0"/>
              <a:t>Java models trouble with </a:t>
            </a:r>
            <a:r>
              <a:rPr lang="en-US" sz="3200" dirty="0" err="1" smtClean="0"/>
              <a:t>java.lang.Throwable</a:t>
            </a:r>
            <a:r>
              <a:rPr lang="en-US" sz="3200" dirty="0" smtClean="0"/>
              <a:t> and its subclasses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48" y="1124280"/>
            <a:ext cx="82296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Contains a String message and a stack trace.</a:t>
            </a:r>
          </a:p>
          <a:p>
            <a:r>
              <a:rPr lang="en-US" dirty="0" smtClean="0"/>
              <a:t>Subclass names also convey information about the problem, e.g. </a:t>
            </a:r>
            <a:r>
              <a:rPr lang="en-US" dirty="0" err="1" smtClean="0"/>
              <a:t>NumberFormatException</a:t>
            </a:r>
            <a:r>
              <a:rPr lang="en-US" dirty="0" smtClean="0"/>
              <a:t> or </a:t>
            </a:r>
            <a:r>
              <a:rPr lang="en-US" dirty="0" err="1" smtClean="0"/>
              <a:t>IOException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971800" y="2514600"/>
            <a:ext cx="17526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Throwable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3581400"/>
            <a:ext cx="9144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Error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3581400"/>
            <a:ext cx="1905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2209800" y="3048000"/>
            <a:ext cx="7239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800600" y="3048000"/>
            <a:ext cx="3810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152400" y="46482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57150" cap="flat" cmpd="sng" algn="ctr">
            <a:solidFill>
              <a:srgbClr val="FF31F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AssertionError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990600" y="4191000"/>
            <a:ext cx="5715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492175" y="4648200"/>
            <a:ext cx="93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 bwMode="auto">
          <a:xfrm>
            <a:off x="2209800" y="4191000"/>
            <a:ext cx="750788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3733800" y="44196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Runtime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715000" y="44196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48600" y="4572000"/>
            <a:ext cx="936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343400" y="4114800"/>
            <a:ext cx="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953000" y="41148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0" name="Straight Arrow Connector 29"/>
          <p:cNvCxnSpPr>
            <a:endCxn id="22" idx="0"/>
          </p:cNvCxnSpPr>
          <p:nvPr/>
        </p:nvCxnSpPr>
        <p:spPr bwMode="auto">
          <a:xfrm>
            <a:off x="5638800" y="3886200"/>
            <a:ext cx="2678213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533400" y="5638800"/>
            <a:ext cx="1676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Arithmetic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208272" y="5638800"/>
            <a:ext cx="2438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NumberFormat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2209800" y="5334000"/>
            <a:ext cx="20574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181600" y="5334000"/>
            <a:ext cx="1026672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276600" y="5638800"/>
            <a:ext cx="24384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IllegalArgument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Exception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 bwMode="auto">
          <a:xfrm>
            <a:off x="4495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5616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03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Assertions, or How the Knight Tried to Steal the Dragon’s Treasure</a:t>
            </a:r>
            <a:endParaRPr lang="en-US" dirty="0"/>
          </a:p>
        </p:txBody>
      </p:sp>
      <p:pic>
        <p:nvPicPr>
          <p:cNvPr id="3" name="Picture 2" descr="Chinese_Drag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6" y="2754484"/>
            <a:ext cx="2427111" cy="2427111"/>
          </a:xfrm>
          <a:prstGeom prst="rect">
            <a:avLst/>
          </a:prstGeom>
        </p:spPr>
      </p:pic>
      <p:pic>
        <p:nvPicPr>
          <p:cNvPr id="4" name="Picture 3" descr="knigh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55" y="2754484"/>
            <a:ext cx="2089856" cy="2483344"/>
          </a:xfrm>
          <a:prstGeom prst="rect">
            <a:avLst/>
          </a:prstGeom>
        </p:spPr>
      </p:pic>
      <p:pic>
        <p:nvPicPr>
          <p:cNvPr id="5" name="Picture 4" descr="treasur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49" y="2991550"/>
            <a:ext cx="2203021" cy="19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6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25223" y="705557"/>
            <a:ext cx="6138334" cy="60254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 smtClean="0">
              <a:latin typeface="Courier New"/>
            </a:endParaRPr>
          </a:p>
        </p:txBody>
      </p:sp>
      <p:pic>
        <p:nvPicPr>
          <p:cNvPr id="4" name="Picture 3" descr="treasur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57" y="3337272"/>
            <a:ext cx="902339" cy="7831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543778" y="3880557"/>
            <a:ext cx="301977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1" y="3295781"/>
            <a:ext cx="7030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50’</a:t>
            </a:r>
            <a:endParaRPr lang="en-US" sz="3200" dirty="0"/>
          </a:p>
        </p:txBody>
      </p:sp>
      <p:pic>
        <p:nvPicPr>
          <p:cNvPr id="10" name="Picture 9" descr="knigh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1270000"/>
            <a:ext cx="1315751" cy="1371394"/>
          </a:xfrm>
          <a:prstGeom prst="rect">
            <a:avLst/>
          </a:prstGeom>
        </p:spPr>
      </p:pic>
      <p:pic>
        <p:nvPicPr>
          <p:cNvPr id="11" name="Picture 10" descr="Chinese_Dragon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740" y="1515321"/>
            <a:ext cx="1126073" cy="112607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1695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778" y="0"/>
            <a:ext cx="8680681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urier New"/>
            </a:endParaRPr>
          </a:p>
          <a:p>
            <a:r>
              <a:rPr lang="en-US" sz="2400" b="1" dirty="0" smtClean="0">
                <a:latin typeface="Courier New"/>
              </a:rPr>
              <a:t>if (</a:t>
            </a:r>
            <a:r>
              <a:rPr lang="en-US" sz="2400" b="1" dirty="0" err="1" smtClean="0">
                <a:latin typeface="Courier New"/>
              </a:rPr>
              <a:t>george.distanceTo(theTreasure</a:t>
            </a:r>
            <a:r>
              <a:rPr lang="en-US" sz="2400" b="1" dirty="0" smtClean="0">
                <a:latin typeface="Courier New"/>
              </a:rPr>
              <a:t>) &lt;= 50)</a:t>
            </a:r>
          </a:p>
          <a:p>
            <a:r>
              <a:rPr lang="en-US" sz="2400" b="1" dirty="0" smtClean="0">
                <a:latin typeface="Courier New"/>
              </a:rPr>
              <a:t>	</a:t>
            </a:r>
            <a:r>
              <a:rPr lang="en-US" sz="2400" b="1" dirty="0" err="1" smtClean="0">
                <a:latin typeface="Courier New"/>
              </a:rPr>
              <a:t>fight(george</a:t>
            </a:r>
            <a:r>
              <a:rPr lang="en-US" sz="2400" b="1" dirty="0" smtClean="0">
                <a:latin typeface="Courier New"/>
              </a:rPr>
              <a:t>, </a:t>
            </a:r>
            <a:r>
              <a:rPr lang="en-US" sz="2400" b="1" dirty="0" err="1" smtClean="0">
                <a:latin typeface="Courier New"/>
              </a:rPr>
              <a:t>theDragon</a:t>
            </a:r>
            <a:r>
              <a:rPr lang="en-US" sz="2400" b="1" dirty="0" smtClean="0">
                <a:latin typeface="Courier New"/>
              </a:rPr>
              <a:t>);</a:t>
            </a:r>
          </a:p>
          <a:p>
            <a:endParaRPr lang="en-US" sz="2400" b="1" dirty="0" smtClean="0">
              <a:latin typeface="Courier New"/>
            </a:endParaRPr>
          </a:p>
          <a:p>
            <a:endParaRPr lang="en-US" sz="2400" b="1" dirty="0" smtClean="0">
              <a:latin typeface="Courier New"/>
            </a:endParaRPr>
          </a:p>
          <a:p>
            <a:endParaRPr lang="en-US" sz="2400" b="1" dirty="0" smtClean="0">
              <a:latin typeface="Courier New"/>
            </a:endParaRPr>
          </a:p>
          <a:p>
            <a:endParaRPr lang="en-US" sz="2400" b="1" dirty="0" smtClean="0">
              <a:latin typeface="Courier New"/>
            </a:endParaRP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b="1" dirty="0" smtClean="0">
                <a:latin typeface="Courier New"/>
              </a:rPr>
              <a:t>void fight (Knight </a:t>
            </a:r>
            <a:r>
              <a:rPr lang="en-US" sz="2400" b="1" dirty="0" err="1" smtClean="0">
                <a:latin typeface="Courier New"/>
              </a:rPr>
              <a:t>knt</a:t>
            </a:r>
            <a:r>
              <a:rPr lang="en-US" sz="2400" b="1" dirty="0" smtClean="0">
                <a:latin typeface="Courier New"/>
              </a:rPr>
              <a:t>, Dragon </a:t>
            </a:r>
            <a:r>
              <a:rPr lang="en-US" sz="2400" b="1" dirty="0" err="1" smtClean="0">
                <a:latin typeface="Courier New"/>
              </a:rPr>
              <a:t>drgn</a:t>
            </a:r>
            <a:r>
              <a:rPr lang="en-US" sz="2400" b="1" dirty="0" smtClean="0">
                <a:latin typeface="Courier New"/>
              </a:rPr>
              <a:t>) {</a:t>
            </a:r>
          </a:p>
          <a:p>
            <a:r>
              <a:rPr lang="en-US" sz="2400" b="1" dirty="0" smtClean="0">
                <a:latin typeface="Courier New"/>
              </a:rPr>
              <a:t>  // (setup code here)</a:t>
            </a:r>
          </a:p>
          <a:p>
            <a:r>
              <a:rPr lang="en-US" sz="2400" b="1" dirty="0" smtClean="0">
                <a:latin typeface="Courier New"/>
              </a:rPr>
              <a:t>  while (</a:t>
            </a:r>
            <a:r>
              <a:rPr lang="en-US" sz="2400" b="1" dirty="0" err="1" smtClean="0">
                <a:latin typeface="Courier New"/>
              </a:rPr>
              <a:t>knt.isAlive</a:t>
            </a:r>
            <a:r>
              <a:rPr lang="en-US" sz="2400" b="1" dirty="0" smtClean="0">
                <a:latin typeface="Courier New"/>
              </a:rPr>
              <a:t>()  &amp;&amp;  </a:t>
            </a:r>
            <a:r>
              <a:rPr lang="en-US" sz="2400" b="1" dirty="0" err="1" smtClean="0">
                <a:latin typeface="Courier New"/>
              </a:rPr>
              <a:t>drgn.isAlive</a:t>
            </a:r>
            <a:r>
              <a:rPr lang="en-US" sz="2400" b="1" dirty="0" smtClean="0">
                <a:latin typeface="Courier New"/>
              </a:rPr>
              <a:t>()) {</a:t>
            </a:r>
          </a:p>
          <a:p>
            <a:r>
              <a:rPr lang="en-US" sz="2400" b="1" dirty="0" smtClean="0">
                <a:latin typeface="Courier New"/>
              </a:rPr>
              <a:t>    // lots of code to</a:t>
            </a:r>
          </a:p>
          <a:p>
            <a:r>
              <a:rPr lang="en-US" sz="2400" b="1" dirty="0" smtClean="0">
                <a:latin typeface="Courier New"/>
              </a:rPr>
              <a:t>    // fight 1 round</a:t>
            </a:r>
          </a:p>
          <a:p>
            <a:r>
              <a:rPr lang="en-US" sz="2400" b="1" dirty="0" smtClean="0">
                <a:latin typeface="Courier New"/>
              </a:rPr>
              <a:t>    // (call lots of other methods to do this)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b="1" dirty="0" smtClean="0">
                <a:latin typeface="Courier New"/>
              </a:rPr>
              <a:t>  // (cleanup code here)</a:t>
            </a:r>
          </a:p>
          <a:p>
            <a:r>
              <a:rPr lang="en-US" sz="2400" b="1" dirty="0" smtClean="0">
                <a:latin typeface="Courier New"/>
              </a:rPr>
              <a:t>}</a:t>
            </a:r>
          </a:p>
          <a:p>
            <a:r>
              <a:rPr lang="en-US" sz="2400" b="1" dirty="0" smtClean="0">
                <a:latin typeface="Courier New"/>
              </a:rPr>
              <a:t> </a:t>
            </a:r>
            <a:endParaRPr lang="en-US" sz="2400" b="1" dirty="0">
              <a:latin typeface="Courier New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0894" y="2046116"/>
            <a:ext cx="7634106" cy="56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9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on fight()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Entry			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Knight is within 50’ of treasure</a:t>
            </a:r>
          </a:p>
          <a:p>
            <a:r>
              <a:rPr lang="en-US" dirty="0" smtClean="0"/>
              <a:t>In loop:					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Top: Knight &amp; dragon in different locations</a:t>
            </a:r>
          </a:p>
          <a:p>
            <a:pPr lvl="1"/>
            <a:r>
              <a:rPr lang="en-US" dirty="0" smtClean="0"/>
              <a:t>Bottom: Knight is within 50’ of treasure</a:t>
            </a:r>
          </a:p>
          <a:p>
            <a:r>
              <a:rPr lang="en-US" dirty="0" smtClean="0"/>
              <a:t>Method Exit:			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At least 1 corpse </a:t>
            </a:r>
          </a:p>
          <a:p>
            <a:pPr lvl="1"/>
            <a:r>
              <a:rPr lang="en-US" dirty="0" smtClean="0"/>
              <a:t>Knight owns treasure or is dead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4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on fight()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Entry			</a:t>
            </a:r>
            <a:r>
              <a:rPr lang="en-US" dirty="0" smtClean="0">
                <a:solidFill>
                  <a:srgbClr val="0000FF"/>
                </a:solidFill>
              </a:rPr>
              <a:t>PRECONDITION</a:t>
            </a:r>
          </a:p>
          <a:p>
            <a:pPr lvl="1"/>
            <a:r>
              <a:rPr lang="en-US" dirty="0" smtClean="0"/>
              <a:t>Knight is within 50’ of treasure</a:t>
            </a:r>
          </a:p>
          <a:p>
            <a:r>
              <a:rPr lang="en-US" dirty="0" smtClean="0"/>
              <a:t>In loop:				</a:t>
            </a:r>
            <a:r>
              <a:rPr lang="en-US" dirty="0" smtClean="0">
                <a:solidFill>
                  <a:srgbClr val="0000FF"/>
                </a:solidFill>
              </a:rPr>
              <a:t>LOOP INVARIANTS</a:t>
            </a:r>
          </a:p>
          <a:p>
            <a:pPr lvl="1"/>
            <a:r>
              <a:rPr lang="en-US" dirty="0" smtClean="0"/>
              <a:t>Top: Knight &amp; dragon in different locations</a:t>
            </a:r>
          </a:p>
          <a:p>
            <a:pPr lvl="1"/>
            <a:r>
              <a:rPr lang="en-US" dirty="0" smtClean="0"/>
              <a:t>Bottom: Knight is within 50’ of treasure</a:t>
            </a:r>
          </a:p>
          <a:p>
            <a:r>
              <a:rPr lang="en-US" dirty="0" smtClean="0"/>
              <a:t>Method Exit:			</a:t>
            </a:r>
            <a:r>
              <a:rPr lang="en-US" dirty="0" smtClean="0">
                <a:solidFill>
                  <a:srgbClr val="0000FF"/>
                </a:solidFill>
              </a:rPr>
              <a:t>POSTCONDITIONS</a:t>
            </a:r>
          </a:p>
          <a:p>
            <a:pPr lvl="1"/>
            <a:r>
              <a:rPr lang="en-US" dirty="0" smtClean="0"/>
              <a:t>At least 1 corpse </a:t>
            </a:r>
          </a:p>
          <a:p>
            <a:pPr lvl="1"/>
            <a:r>
              <a:rPr lang="en-US" dirty="0" smtClean="0"/>
              <a:t>Knight owns treasure or is dead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35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10400" y="152400"/>
            <a:ext cx="24384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35100"/>
            <a:ext cx="8229600" cy="1143000"/>
          </a:xfrm>
        </p:spPr>
        <p:txBody>
          <a:bodyPr/>
          <a:lstStyle/>
          <a:p>
            <a:r>
              <a:rPr lang="en-US" dirty="0" smtClean="0"/>
              <a:t>fight() with conditions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53" y="778230"/>
            <a:ext cx="9750777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void fight (Knight </a:t>
            </a:r>
            <a:r>
              <a:rPr lang="en-US" dirty="0" err="1" smtClean="0">
                <a:latin typeface="Courier"/>
                <a:cs typeface="Courier"/>
              </a:rPr>
              <a:t>knt</a:t>
            </a:r>
            <a:r>
              <a:rPr lang="en-US" dirty="0" smtClean="0">
                <a:latin typeface="Courier"/>
                <a:cs typeface="Courier"/>
              </a:rPr>
              <a:t>, Dragon </a:t>
            </a:r>
            <a:r>
              <a:rPr lang="en-US" dirty="0" err="1" smtClean="0">
                <a:latin typeface="Courier"/>
                <a:cs typeface="Courier"/>
              </a:rPr>
              <a:t>drgn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assert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knt.distanceTo(treasure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 &lt;= 50;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// (setup code here)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while (</a:t>
            </a:r>
            <a:r>
              <a:rPr lang="en-US" dirty="0" err="1" smtClean="0">
                <a:latin typeface="Courier"/>
                <a:cs typeface="Courier"/>
              </a:rPr>
              <a:t>knt.isAlive</a:t>
            </a:r>
            <a:r>
              <a:rPr lang="en-US" dirty="0" smtClean="0">
                <a:latin typeface="Courier"/>
                <a:cs typeface="Courier"/>
              </a:rPr>
              <a:t>()  &amp;&amp;  </a:t>
            </a:r>
            <a:r>
              <a:rPr lang="en-US" dirty="0" err="1" smtClean="0">
                <a:latin typeface="Courier"/>
                <a:cs typeface="Courier"/>
              </a:rPr>
              <a:t>drgn.isAlive</a:t>
            </a:r>
            <a:r>
              <a:rPr lang="en-US" dirty="0" smtClean="0">
                <a:latin typeface="Courier"/>
                <a:cs typeface="Courier"/>
              </a:rPr>
              <a:t>()) {</a:t>
            </a:r>
          </a:p>
          <a:p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assert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knt.distanceTo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drgn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 &gt;= 1: 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“Knight &amp; dragon are too close”;</a:t>
            </a:r>
          </a:p>
          <a:p>
            <a:r>
              <a:rPr lang="en-US" dirty="0" smtClean="0">
                <a:latin typeface="Courier"/>
                <a:cs typeface="Courier"/>
              </a:rPr>
              <a:t>    // fight 1 round, many lines of code</a:t>
            </a:r>
          </a:p>
          <a:p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assert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knt.distanceTo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(treasure) &lt;= 50 : 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“Knight too far from treasure”;</a:t>
            </a:r>
          </a:p>
          <a:p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// (cleanup code here)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assert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knt.isDead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()  || 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drgn.isDead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dirty="0" smtClean="0">
                <a:latin typeface="Courier"/>
                <a:cs typeface="Courier"/>
              </a:rPr>
              <a:t>  if (!</a:t>
            </a:r>
            <a:r>
              <a:rPr lang="en-US" dirty="0" err="1" smtClean="0">
                <a:latin typeface="Courier"/>
                <a:cs typeface="Courier"/>
              </a:rPr>
              <a:t>knt.isDead</a:t>
            </a:r>
            <a:r>
              <a:rPr lang="en-US" dirty="0" smtClean="0">
                <a:latin typeface="Courier"/>
                <a:cs typeface="Courier"/>
              </a:rPr>
              <a:t>())</a:t>
            </a:r>
          </a:p>
          <a:p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assert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knt.loot.contains(treasure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8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rgbClr val="008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</TotalTime>
  <Words>7421</Words>
  <Application>Microsoft Macintosh PowerPoint</Application>
  <PresentationFormat>On-screen Show (4:3)</PresentationFormat>
  <Paragraphs>1447</Paragraphs>
  <Slides>107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Office Theme</vt:lpstr>
      <vt:lpstr>CS 46B: Data Structures Module 4</vt:lpstr>
      <vt:lpstr>Exceptions: The Big Idea</vt:lpstr>
      <vt:lpstr>How NOT to handle errors</vt:lpstr>
      <vt:lpstr>What’s so evil about that?</vt:lpstr>
      <vt:lpstr>A tale of pure evil that will curdle your blood</vt:lpstr>
      <vt:lpstr>A tale of pure evil that will curdle your blood</vt:lpstr>
      <vt:lpstr>A tale of pure evil that will curdle your blood</vt:lpstr>
      <vt:lpstr>A tale of pure evil that will curdle your blood</vt:lpstr>
      <vt:lpstr>PowerPoint Presentation</vt:lpstr>
      <vt:lpstr>PowerPoint Presentation</vt:lpstr>
      <vt:lpstr>PowerPoint Presentation</vt:lpstr>
      <vt:lpstr>PowerPoint Presentation</vt:lpstr>
      <vt:lpstr>What’s so evil about that?</vt:lpstr>
      <vt:lpstr>You never know which is the no-error path</vt:lpstr>
      <vt:lpstr>You never know which is the no-error path</vt:lpstr>
      <vt:lpstr>PowerPoint Presentation</vt:lpstr>
      <vt:lpstr>So we’ll begin in the middle</vt:lpstr>
      <vt:lpstr>Some ordinary methods of File</vt:lpstr>
      <vt:lpstr>PowerPoint Presentation</vt:lpstr>
      <vt:lpstr>An “exceptional” method of File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PowerPoint Presentation</vt:lpstr>
      <vt:lpstr>PowerPoint Presentation</vt:lpstr>
      <vt:lpstr>I/O Streams</vt:lpstr>
      <vt:lpstr>PowerPoint Presentation</vt:lpstr>
      <vt:lpstr>Example: Bird Census</vt:lpstr>
      <vt:lpstr>PowerPoint Presentation</vt:lpstr>
      <vt:lpstr>PowerPoint Presentation</vt:lpstr>
      <vt:lpstr>In Java, assignments have value</vt:lpstr>
      <vt:lpstr>PowerPoint Presentation</vt:lpstr>
      <vt:lpstr>PowerPoint Presentation</vt:lpstr>
      <vt:lpstr>PowerPoint Presentation</vt:lpstr>
      <vt:lpstr>4 kinds of trouble, 4 kinds of Throwable</vt:lpstr>
      <vt:lpstr>Java models trouble with java.lang.Throwable and its subclasses</vt:lpstr>
      <vt:lpstr>Stack traces</vt:lpstr>
      <vt:lpstr>Multiple exceptions, and finally</vt:lpstr>
      <vt:lpstr>Multiple exceptions, and finally</vt:lpstr>
      <vt:lpstr>Passing the Buck</vt:lpstr>
      <vt:lpstr>Passing the Buck vs. The Buck Stops Here</vt:lpstr>
      <vt:lpstr>Passing the Buck</vt:lpstr>
      <vt:lpstr>PowerPoint Presentation</vt:lpstr>
      <vt:lpstr>Pass the buck of exception handling up the calling chain</vt:lpstr>
      <vt:lpstr>PowerPoint Presentation</vt:lpstr>
      <vt:lpstr>Runtime Exceptions</vt:lpstr>
      <vt:lpstr>Clicker Quiz: What is 5/0 ?</vt:lpstr>
      <vt:lpstr>What is 5 / 0?</vt:lpstr>
      <vt:lpstr>Runtime exceptions (almost) always say you did something meaningless</vt:lpstr>
      <vt:lpstr>Catching and repairing is (almost) never the best way to deal with runtime exceptions .. Don’t do this:</vt:lpstr>
      <vt:lpstr>PowerPoint Presentation</vt:lpstr>
      <vt:lpstr>  </vt:lpstr>
      <vt:lpstr>PowerPoint Presentation</vt:lpstr>
      <vt:lpstr>Almost never catch runtime exceptions?</vt:lpstr>
      <vt:lpstr>PowerPoint Presentation</vt:lpstr>
      <vt:lpstr>PowerPoint Presentation</vt:lpstr>
      <vt:lpstr>PowerPoint Presentation</vt:lpstr>
      <vt:lpstr>PowerPoint Presentation</vt:lpstr>
      <vt:lpstr>Output Example rev A</vt:lpstr>
      <vt:lpstr>Output Example rev B</vt:lpstr>
      <vt:lpstr>Output Example rev C</vt:lpstr>
      <vt:lpstr>Real World Example: fastq and fasta</vt:lpstr>
      <vt:lpstr>PowerPoint Presentation</vt:lpstr>
      <vt:lpstr>Fastq File Format</vt:lpstr>
      <vt:lpstr>PowerPoint Presentation</vt:lpstr>
      <vt:lpstr>fasta format</vt:lpstr>
      <vt:lpstr>PowerPoint Presentation</vt:lpstr>
      <vt:lpstr>PowerPoint Presentation</vt:lpstr>
      <vt:lpstr>PowerPoint Presentation</vt:lpstr>
      <vt:lpstr>4 kinds of trouble, 4 kinds of Throwable</vt:lpstr>
      <vt:lpstr>Java models trouble with java.lang.Throwable and its subclasses</vt:lpstr>
      <vt:lpstr>3 more thing to know about exceptions</vt:lpstr>
      <vt:lpstr>Errors</vt:lpstr>
      <vt:lpstr>Throwing exceptions</vt:lpstr>
      <vt:lpstr> </vt:lpstr>
      <vt:lpstr>What if the fastq file was corrupted (didn’t match the expected format)?</vt:lpstr>
      <vt:lpstr>Right idea, wrong execution</vt:lpstr>
      <vt:lpstr>We need a better exception type</vt:lpstr>
      <vt:lpstr> </vt:lpstr>
      <vt:lpstr>Right idea, right execution</vt:lpstr>
      <vt:lpstr>How to call translate()</vt:lpstr>
      <vt:lpstr>How to call translate()</vt:lpstr>
      <vt:lpstr>How to call translate()</vt:lpstr>
      <vt:lpstr>How to call translate()</vt:lpstr>
      <vt:lpstr>How to call translate()</vt:lpstr>
      <vt:lpstr>Java models trouble with java.lang.Throwable and its subclasses</vt:lpstr>
      <vt:lpstr>Assertions, or How the Knight Tried to Steal the Dragon’s Treasure</vt:lpstr>
      <vt:lpstr>PowerPoint Presentation</vt:lpstr>
      <vt:lpstr>PowerPoint Presentation</vt:lpstr>
      <vt:lpstr>Conditions on fight() method</vt:lpstr>
      <vt:lpstr>Conditions on fight() method</vt:lpstr>
      <vt:lpstr>fight() with conditions</vt:lpstr>
      <vt:lpstr>How assert works</vt:lpstr>
      <vt:lpstr>PowerPoint Presentation</vt:lpstr>
      <vt:lpstr>Typical text in a text file</vt:lpstr>
      <vt:lpstr>Text is chars organized into lines</vt:lpstr>
      <vt:lpstr>Text is chars organized into lines which are organized into paragraphs</vt:lpstr>
      <vt:lpstr>PowerPoint Presentation</vt:lpstr>
      <vt:lpstr>PowerPoint Presentation</vt:lpstr>
      <vt:lpstr>PowerPoint Presentation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 Module 3</dc:title>
  <dc:creator>Philip Heller</dc:creator>
  <cp:lastModifiedBy>Philip Heller</cp:lastModifiedBy>
  <cp:revision>101</cp:revision>
  <dcterms:created xsi:type="dcterms:W3CDTF">2016-02-21T06:25:46Z</dcterms:created>
  <dcterms:modified xsi:type="dcterms:W3CDTF">2017-02-15T22:06:47Z</dcterms:modified>
</cp:coreProperties>
</file>