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93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80" r:id="rId20"/>
    <p:sldId id="281" r:id="rId21"/>
    <p:sldId id="351" r:id="rId22"/>
    <p:sldId id="352" r:id="rId23"/>
    <p:sldId id="353" r:id="rId24"/>
    <p:sldId id="354" r:id="rId25"/>
    <p:sldId id="274" r:id="rId26"/>
    <p:sldId id="275" r:id="rId27"/>
    <p:sldId id="276" r:id="rId28"/>
    <p:sldId id="289" r:id="rId29"/>
    <p:sldId id="291" r:id="rId30"/>
    <p:sldId id="292" r:id="rId31"/>
    <p:sldId id="294" r:id="rId32"/>
    <p:sldId id="320" r:id="rId33"/>
    <p:sldId id="322" r:id="rId34"/>
    <p:sldId id="356" r:id="rId35"/>
    <p:sldId id="357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55" r:id="rId55"/>
    <p:sldId id="321" r:id="rId56"/>
    <p:sldId id="323" r:id="rId57"/>
    <p:sldId id="324" r:id="rId58"/>
    <p:sldId id="326" r:id="rId59"/>
    <p:sldId id="327" r:id="rId60"/>
    <p:sldId id="328" r:id="rId61"/>
    <p:sldId id="325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3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84A5-F9EA-2A47-83A5-D7A8D2BABB85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A6D65-E30F-E64D-82E1-F7035EFF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Big-picture</a:t>
            </a:r>
            <a:r>
              <a:rPr lang="en-US" baseline="0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1 string</a:t>
            </a:r>
            <a:r>
              <a:rPr lang="en-US" baseline="0" dirty="0" smtClean="0"/>
              <a:t> to permute. Trivial. Put it in an array list. Put the array list in perm.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Fibonacci numbers are often</a:t>
            </a:r>
            <a:r>
              <a:rPr lang="en-US" baseline="0" dirty="0" smtClean="0"/>
              <a:t> seen in nature:</a:t>
            </a:r>
          </a:p>
          <a:p>
            <a:r>
              <a:rPr lang="en-US" baseline="0" dirty="0" smtClean="0"/>
              <a:t>For example in the relative sizes of chambers in the spiral nautilus shell.</a:t>
            </a:r>
          </a:p>
          <a:p>
            <a:r>
              <a:rPr lang="en-US" baseline="0" dirty="0" smtClean="0"/>
              <a:t>The Fibonacci spiral is also seen in the way flowers arrange their seeds, in the shape of storms, and classical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 </a:t>
            </a:r>
            <a:r>
              <a:rPr lang="en-US" dirty="0" smtClean="0">
                <a:sym typeface="Wingdings"/>
              </a:rPr>
              <a:t> A complete legal board.</a:t>
            </a:r>
          </a:p>
          <a:p>
            <a:r>
              <a:rPr lang="en-US" dirty="0" smtClean="0">
                <a:sym typeface="Wingdings"/>
              </a:rPr>
              <a:t>Abandon  An illegal</a:t>
            </a:r>
            <a:r>
              <a:rPr lang="en-US" baseline="0" dirty="0" smtClean="0">
                <a:sym typeface="Wingdings"/>
              </a:rPr>
              <a:t> board.</a:t>
            </a:r>
          </a:p>
          <a:p>
            <a:r>
              <a:rPr lang="en-US" baseline="0" dirty="0" smtClean="0">
                <a:sym typeface="Wingdings"/>
              </a:rPr>
              <a:t>Continue  A legal but incomplete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March 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ACCEPT, ABANDON, &amp; CONTINUE look like static constants in class </a:t>
            </a:r>
            <a:r>
              <a:rPr lang="en-US" dirty="0" err="1" smtClean="0"/>
              <a:t>BoardEvaluation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ACCEPT, ABANDON, &amp; CONTINUE look like static constants in class </a:t>
            </a:r>
            <a:r>
              <a:rPr lang="en-US" smtClean="0"/>
              <a:t>BoardEvaluation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ACCEPT, ABANDON, &amp; CONTINUE look like static constants in class </a:t>
            </a:r>
            <a:r>
              <a:rPr lang="en-US" smtClean="0"/>
              <a:t>BoardEvaluation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silly way to add numbers, but a good</a:t>
            </a:r>
            <a:r>
              <a:rPr lang="en-US" baseline="0" dirty="0" smtClean="0"/>
              <a:t>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6 permutations of blue, red, and yellow.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inputs are some kind of set, members</a:t>
            </a:r>
            <a:r>
              <a:rPr lang="en-US" baseline="0" dirty="0" smtClean="0"/>
              <a:t> are guaranteed to be unique. That’s a requirement anyway. So the input structure prevents bad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permutation is an array list. Output is a list of permutations.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detailed example, we’ll</a:t>
            </a:r>
            <a:r>
              <a:rPr lang="en-US" baseline="0" dirty="0" smtClean="0"/>
              <a:t> only use </a:t>
            </a:r>
            <a:r>
              <a:rPr lang="en-US" baseline="0" smtClean="0"/>
              <a:t>4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6D65-E30F-E64D-82E1-F7035EFFA1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A809-2A94-084E-93A7-2308F21CA9C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A286-298E-CA43-A6A7-76D859D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5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Module 5: Midterm 1 &amp;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886200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mande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9" y="4600497"/>
            <a:ext cx="4175302" cy="2076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1658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23" y="1600200"/>
            <a:ext cx="9036177" cy="4525963"/>
          </a:xfrm>
        </p:spPr>
        <p:txBody>
          <a:bodyPr/>
          <a:lstStyle/>
          <a:p>
            <a:r>
              <a:rPr lang="en-US" dirty="0" smtClean="0"/>
              <a:t>A palindrome reads the same forward or backward</a:t>
            </a:r>
          </a:p>
          <a:p>
            <a:r>
              <a:rPr lang="en-US" dirty="0" smtClean="0"/>
              <a:t>A Toyota</a:t>
            </a:r>
          </a:p>
          <a:p>
            <a:r>
              <a:rPr lang="en-US" dirty="0" smtClean="0"/>
              <a:t>Madam, I’m Adam</a:t>
            </a:r>
          </a:p>
          <a:p>
            <a:r>
              <a:rPr lang="en-US" dirty="0" smtClean="0"/>
              <a:t>Never odd or even</a:t>
            </a:r>
          </a:p>
          <a:p>
            <a:r>
              <a:rPr lang="en-US" dirty="0" smtClean="0"/>
              <a:t>Able was I ere I saw Elba</a:t>
            </a:r>
          </a:p>
          <a:p>
            <a:r>
              <a:rPr lang="en-US" dirty="0" smtClean="0"/>
              <a:t>A man, a plan, a canal: Panama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2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26" y="756126"/>
            <a:ext cx="8865378" cy="45243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(String s)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s =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s.toUpperCase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s.replace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(“ “, “”);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isPalindromeRecurse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isPalindromeRecurse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(String s) {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?  ?  ?  ?  ?  ?  ?  ?  ?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09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435" y="699878"/>
            <a:ext cx="48526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Lonely Tylenol  </a:t>
            </a:r>
          </a:p>
          <a:p>
            <a:pPr algn="ctr"/>
            <a:r>
              <a:rPr lang="en-US" sz="2400" dirty="0" smtClean="0">
                <a:sym typeface="Wingdings"/>
              </a:rPr>
              <a:t></a:t>
            </a:r>
          </a:p>
          <a:p>
            <a:pPr algn="ctr"/>
            <a:r>
              <a:rPr lang="en-US" sz="5400" dirty="0" smtClean="0">
                <a:sym typeface="Wingdings"/>
              </a:rPr>
              <a:t>LONELYTYLENOL</a:t>
            </a:r>
            <a:endParaRPr lang="en-US" sz="2400" dirty="0"/>
          </a:p>
        </p:txBody>
      </p:sp>
      <p:sp>
        <p:nvSpPr>
          <p:cNvPr id="6" name="Multiply 5"/>
          <p:cNvSpPr/>
          <p:nvPr/>
        </p:nvSpPr>
        <p:spPr>
          <a:xfrm>
            <a:off x="2377258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821646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198261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520544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4831835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5136570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509078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5981533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y 1"/>
          <p:cNvSpPr/>
          <p:nvPr/>
        </p:nvSpPr>
        <p:spPr>
          <a:xfrm>
            <a:off x="1964703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6373546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864137" y="1449781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480569" y="1437800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72655" y="3284553"/>
            <a:ext cx="24650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Redder</a:t>
            </a:r>
          </a:p>
          <a:p>
            <a:pPr algn="ctr"/>
            <a:r>
              <a:rPr lang="en-US" sz="2400" dirty="0" smtClean="0">
                <a:sym typeface="Wingdings"/>
              </a:rPr>
              <a:t></a:t>
            </a:r>
          </a:p>
          <a:p>
            <a:pPr algn="ctr"/>
            <a:r>
              <a:rPr lang="en-US" sz="5400" dirty="0" smtClean="0">
                <a:sym typeface="Wingdings"/>
              </a:rPr>
              <a:t>REDDER</a:t>
            </a:r>
            <a:endParaRPr lang="en-US" sz="2400" dirty="0"/>
          </a:p>
        </p:txBody>
      </p:sp>
      <p:sp>
        <p:nvSpPr>
          <p:cNvPr id="24" name="Multiply 23"/>
          <p:cNvSpPr/>
          <p:nvPr/>
        </p:nvSpPr>
        <p:spPr>
          <a:xfrm>
            <a:off x="3175066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544504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930446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339799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15025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5068445" y="4008617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21735" y="5098946"/>
            <a:ext cx="19717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Philip</a:t>
            </a:r>
          </a:p>
          <a:p>
            <a:pPr algn="ctr"/>
            <a:r>
              <a:rPr lang="en-US" sz="2400" dirty="0" smtClean="0">
                <a:sym typeface="Wingdings"/>
              </a:rPr>
              <a:t></a:t>
            </a:r>
          </a:p>
          <a:p>
            <a:pPr algn="ctr"/>
            <a:r>
              <a:rPr lang="en-US" sz="5400" dirty="0" smtClean="0">
                <a:sym typeface="Wingdings"/>
              </a:rPr>
              <a:t>PHILIP</a:t>
            </a:r>
            <a:endParaRPr lang="en-US" sz="2400" dirty="0"/>
          </a:p>
        </p:txBody>
      </p:sp>
      <p:sp>
        <p:nvSpPr>
          <p:cNvPr id="31" name="Multiply 30"/>
          <p:cNvSpPr/>
          <p:nvPr/>
        </p:nvSpPr>
        <p:spPr>
          <a:xfrm>
            <a:off x="3510717" y="5839559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4959860" y="5839559"/>
            <a:ext cx="353420" cy="10184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73392" y="1509692"/>
            <a:ext cx="547947" cy="897045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39171" y="5863894"/>
            <a:ext cx="443351" cy="897045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40515" y="5863894"/>
            <a:ext cx="499284" cy="897045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17" grpId="0" animBg="1"/>
      <p:bldP spid="19" grpId="0" animBg="1"/>
      <p:bldP spid="20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625" y="360873"/>
            <a:ext cx="7880332" cy="563231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(String s)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s 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s.toUpperCase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s 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s.replace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(“ “, “”);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isPalindromeRecurse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(s);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isPalindromeRecurse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(String s) {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if 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s.length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() &lt;= 1)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 return true;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else if 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s.charAt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(0) !=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s.charAt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s.length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() – 1)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return false;</a:t>
            </a:r>
          </a:p>
          <a:p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else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return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isPalindromeRecurse</a:t>
            </a:r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         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s.substring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(1,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s.length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()-1));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3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9564"/>
          </a:xfrm>
        </p:spPr>
        <p:txBody>
          <a:bodyPr/>
          <a:lstStyle/>
          <a:p>
            <a:r>
              <a:rPr lang="en-US" dirty="0" smtClean="0"/>
              <a:t>Example 4: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474"/>
            <a:ext cx="8229600" cy="4414591"/>
          </a:xfrm>
        </p:spPr>
        <p:txBody>
          <a:bodyPr>
            <a:noAutofit/>
          </a:bodyPr>
          <a:lstStyle/>
          <a:p>
            <a:r>
              <a:rPr lang="en-US" dirty="0" smtClean="0"/>
              <a:t>List all the ways to arrange n unique items</a:t>
            </a:r>
          </a:p>
          <a:p>
            <a:pPr lvl="1"/>
            <a:r>
              <a:rPr lang="en-US" dirty="0" smtClean="0"/>
              <a:t>Wedding guests at tables</a:t>
            </a:r>
          </a:p>
          <a:p>
            <a:pPr lvl="1"/>
            <a:r>
              <a:rPr lang="en-US" dirty="0" smtClean="0"/>
              <a:t>Possible DNA rearrangements in cancer cells</a:t>
            </a:r>
          </a:p>
          <a:p>
            <a:pPr lvl="1"/>
            <a:r>
              <a:rPr lang="en-US" dirty="0" smtClean="0"/>
              <a:t>Assignments of people to tasks</a:t>
            </a:r>
          </a:p>
          <a:p>
            <a:pPr lvl="1"/>
            <a:r>
              <a:rPr lang="en-US" dirty="0" smtClean="0"/>
              <a:t>Assign classes to classrooms</a:t>
            </a:r>
          </a:p>
          <a:p>
            <a:pPr lvl="1"/>
            <a:r>
              <a:rPr lang="en-US" dirty="0" smtClean="0"/>
              <a:t>Assign students to lab sections</a:t>
            </a:r>
          </a:p>
          <a:p>
            <a:pPr lvl="1"/>
            <a:r>
              <a:rPr lang="en-US" dirty="0" smtClean="0"/>
              <a:t>Routing messages</a:t>
            </a:r>
          </a:p>
          <a:p>
            <a:pPr lvl="1"/>
            <a:r>
              <a:rPr lang="en-US" dirty="0" smtClean="0"/>
              <a:t>Laying out components in a computer chip</a:t>
            </a:r>
          </a:p>
          <a:p>
            <a:pPr lvl="1"/>
            <a:r>
              <a:rPr lang="en-US" dirty="0" smtClean="0"/>
              <a:t>Predicting protein shapes for drug discovery</a:t>
            </a:r>
          </a:p>
          <a:p>
            <a:pPr lvl="1"/>
            <a:r>
              <a:rPr lang="en-US" dirty="0" smtClean="0"/>
              <a:t>Possible next moves in certain games (e.g. cards)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50634" y="169312"/>
            <a:ext cx="4006997" cy="1004883"/>
            <a:chOff x="2250634" y="396970"/>
            <a:chExt cx="4006997" cy="1004883"/>
          </a:xfrm>
        </p:grpSpPr>
        <p:sp>
          <p:nvSpPr>
            <p:cNvPr id="4" name="Oval 3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50634" y="1275458"/>
            <a:ext cx="4006997" cy="1004883"/>
            <a:chOff x="2250634" y="396970"/>
            <a:chExt cx="4006997" cy="1004883"/>
          </a:xfrm>
        </p:grpSpPr>
        <p:sp>
          <p:nvSpPr>
            <p:cNvPr id="11" name="Oval 10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50634" y="2381604"/>
            <a:ext cx="4006997" cy="1004883"/>
            <a:chOff x="2250634" y="396970"/>
            <a:chExt cx="4006997" cy="1004883"/>
          </a:xfrm>
        </p:grpSpPr>
        <p:sp>
          <p:nvSpPr>
            <p:cNvPr id="15" name="Oval 14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50634" y="3487750"/>
            <a:ext cx="4006997" cy="1004883"/>
            <a:chOff x="2250634" y="396970"/>
            <a:chExt cx="4006997" cy="1004883"/>
          </a:xfrm>
        </p:grpSpPr>
        <p:sp>
          <p:nvSpPr>
            <p:cNvPr id="19" name="Oval 18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50634" y="4593896"/>
            <a:ext cx="4006997" cy="1004883"/>
            <a:chOff x="2250634" y="396970"/>
            <a:chExt cx="4006997" cy="1004883"/>
          </a:xfrm>
        </p:grpSpPr>
        <p:sp>
          <p:nvSpPr>
            <p:cNvPr id="23" name="Oval 22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50634" y="5700040"/>
            <a:ext cx="4006997" cy="1004883"/>
            <a:chOff x="2250634" y="396970"/>
            <a:chExt cx="4006997" cy="1004883"/>
          </a:xfrm>
        </p:grpSpPr>
        <p:sp>
          <p:nvSpPr>
            <p:cNvPr id="27" name="Oval 26"/>
            <p:cNvSpPr/>
            <p:nvPr/>
          </p:nvSpPr>
          <p:spPr>
            <a:xfrm>
              <a:off x="2250634" y="396970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34525" y="396970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18416" y="396970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33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94" y="788701"/>
            <a:ext cx="2971130" cy="5561586"/>
          </a:xfrm>
          <a:prstGeom prst="round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75096" y="2255325"/>
            <a:ext cx="1039215" cy="1004883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7271" y="3147958"/>
            <a:ext cx="1039215" cy="1004883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75096" y="4040591"/>
            <a:ext cx="1039215" cy="1004883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271" y="1362692"/>
            <a:ext cx="1039215" cy="1004883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271" y="4933225"/>
            <a:ext cx="1039215" cy="1004883"/>
          </a:xfrm>
          <a:prstGeom prst="ellipse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1008" y="3714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Inputs: </a:t>
            </a:r>
            <a:r>
              <a:rPr lang="en-US" dirty="0" err="1" smtClean="0"/>
              <a:t>HashSet</a:t>
            </a:r>
            <a:r>
              <a:rPr lang="en-US" dirty="0" smtClean="0"/>
              <a:t>&lt;Spot&gt;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29755" y="33207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&lt;Spot&gt;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20259" y="709225"/>
            <a:ext cx="3761829" cy="780383"/>
            <a:chOff x="4720259" y="1080667"/>
            <a:chExt cx="3761829" cy="780383"/>
          </a:xfrm>
        </p:grpSpPr>
        <p:grpSp>
          <p:nvGrpSpPr>
            <p:cNvPr id="18" name="Group 17"/>
            <p:cNvGrpSpPr/>
            <p:nvPr/>
          </p:nvGrpSpPr>
          <p:grpSpPr>
            <a:xfrm>
              <a:off x="4915216" y="1169371"/>
              <a:ext cx="3371914" cy="602974"/>
              <a:chOff x="3475159" y="628513"/>
              <a:chExt cx="5668841" cy="100488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632565" y="62851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789971" y="62851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47377" y="62851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75159" y="62851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04785" y="628513"/>
                <a:ext cx="1039215" cy="1004883"/>
              </a:xfrm>
              <a:prstGeom prst="ellipse">
                <a:avLst/>
              </a:prstGeom>
              <a:solidFill>
                <a:srgbClr val="FF66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720259" y="1080667"/>
              <a:ext cx="3761829" cy="780383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20259" y="3554135"/>
            <a:ext cx="3761829" cy="780383"/>
            <a:chOff x="4720259" y="1080667"/>
            <a:chExt cx="3761829" cy="780383"/>
          </a:xfrm>
        </p:grpSpPr>
        <p:grpSp>
          <p:nvGrpSpPr>
            <p:cNvPr id="25" name="Group 24"/>
            <p:cNvGrpSpPr/>
            <p:nvPr/>
          </p:nvGrpSpPr>
          <p:grpSpPr>
            <a:xfrm>
              <a:off x="4915216" y="1169371"/>
              <a:ext cx="3371914" cy="602974"/>
              <a:chOff x="3475159" y="628513"/>
              <a:chExt cx="5668841" cy="100488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632565" y="62851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789971" y="62851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47377" y="628513"/>
                <a:ext cx="1039215" cy="1004883"/>
              </a:xfrm>
              <a:prstGeom prst="ellipse">
                <a:avLst/>
              </a:prstGeom>
              <a:solidFill>
                <a:srgbClr val="FF66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75159" y="62851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104785" y="62851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720259" y="1080667"/>
              <a:ext cx="3761829" cy="780383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0259" y="2131680"/>
            <a:ext cx="3761829" cy="780383"/>
            <a:chOff x="4720259" y="1080667"/>
            <a:chExt cx="3761829" cy="780383"/>
          </a:xfrm>
        </p:grpSpPr>
        <p:grpSp>
          <p:nvGrpSpPr>
            <p:cNvPr id="33" name="Group 32"/>
            <p:cNvGrpSpPr/>
            <p:nvPr/>
          </p:nvGrpSpPr>
          <p:grpSpPr>
            <a:xfrm>
              <a:off x="4915216" y="1169371"/>
              <a:ext cx="3371914" cy="602974"/>
              <a:chOff x="3475159" y="628513"/>
              <a:chExt cx="5668841" cy="100488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632565" y="62851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89971" y="62851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947377" y="628513"/>
                <a:ext cx="1039215" cy="1004883"/>
              </a:xfrm>
              <a:prstGeom prst="ellipse">
                <a:avLst/>
              </a:prstGeom>
              <a:solidFill>
                <a:srgbClr val="FF66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75159" y="62851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104785" y="62851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720259" y="1080667"/>
              <a:ext cx="3761829" cy="780383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20259" y="4976591"/>
            <a:ext cx="3761829" cy="780383"/>
            <a:chOff x="4720259" y="1080667"/>
            <a:chExt cx="3761829" cy="780383"/>
          </a:xfrm>
        </p:grpSpPr>
        <p:grpSp>
          <p:nvGrpSpPr>
            <p:cNvPr id="49" name="Group 48"/>
            <p:cNvGrpSpPr/>
            <p:nvPr/>
          </p:nvGrpSpPr>
          <p:grpSpPr>
            <a:xfrm>
              <a:off x="4915216" y="1169371"/>
              <a:ext cx="3371914" cy="602974"/>
              <a:chOff x="3475159" y="628513"/>
              <a:chExt cx="5668841" cy="100488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632565" y="62851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89971" y="62851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947377" y="62851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475159" y="62851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104785" y="628513"/>
                <a:ext cx="1039215" cy="1004883"/>
              </a:xfrm>
              <a:prstGeom prst="ellipse">
                <a:avLst/>
              </a:prstGeom>
              <a:solidFill>
                <a:srgbClr val="FF66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4720259" y="1080667"/>
              <a:ext cx="3761829" cy="780383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929755" y="177585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&lt;Spot&gt;</a:t>
            </a: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929755" y="318543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&lt;Spot&gt;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29755" y="460850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&lt;Spot&gt;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73880" y="5701954"/>
            <a:ext cx="867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 . .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1766310" y="3296048"/>
            <a:ext cx="489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Outputs: 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</a:t>
            </a:r>
            <a:r>
              <a:rPr lang="en-US" sz="2400" dirty="0" err="1"/>
              <a:t>ArrayList</a:t>
            </a:r>
            <a:r>
              <a:rPr lang="en-US" sz="2400" dirty="0"/>
              <a:t>&lt;Spot</a:t>
            </a:r>
            <a:r>
              <a:rPr lang="en-US" sz="2400" dirty="0" smtClean="0"/>
              <a:t>&gt;&gt;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4443224" y="273743"/>
            <a:ext cx="4347934" cy="636409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6" grpId="0"/>
      <p:bldP spid="57" grpId="0"/>
      <p:bldP spid="58" grpId="0"/>
      <p:bldP spid="59" grpId="0"/>
      <p:bldP spid="60" grpId="0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7551" y="1806650"/>
            <a:ext cx="2971130" cy="3560640"/>
            <a:chOff x="251594" y="788701"/>
            <a:chExt cx="2971130" cy="3560640"/>
          </a:xfrm>
        </p:grpSpPr>
        <p:sp>
          <p:nvSpPr>
            <p:cNvPr id="2" name="Rounded Rectangle 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271" y="1362692"/>
              <a:ext cx="1039215" cy="1004883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86511" y="-52659"/>
            <a:ext cx="8229600" cy="1143000"/>
          </a:xfrm>
        </p:spPr>
        <p:txBody>
          <a:bodyPr/>
          <a:lstStyle/>
          <a:p>
            <a:r>
              <a:rPr lang="en-US" dirty="0" smtClean="0"/>
              <a:t>For each input x: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38617" y="968852"/>
            <a:ext cx="51851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a subset of everything except 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permutations of the subset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x at start of each permutation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811885" y="2060033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71703" y="185554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432922" y="3650399"/>
            <a:ext cx="672007" cy="190302"/>
            <a:chOff x="251594" y="4985514"/>
            <a:chExt cx="3434724" cy="1011742"/>
          </a:xfrm>
        </p:grpSpPr>
        <p:sp>
          <p:nvSpPr>
            <p:cNvPr id="69" name="Oval 6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32922" y="3930051"/>
            <a:ext cx="672007" cy="190302"/>
            <a:chOff x="251594" y="4985514"/>
            <a:chExt cx="3434724" cy="1011742"/>
          </a:xfrm>
        </p:grpSpPr>
        <p:sp>
          <p:nvSpPr>
            <p:cNvPr id="73" name="Oval 7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34113" y="4209655"/>
            <a:ext cx="672007" cy="190302"/>
            <a:chOff x="251594" y="4985514"/>
            <a:chExt cx="3434724" cy="1011742"/>
          </a:xfrm>
        </p:grpSpPr>
        <p:sp>
          <p:nvSpPr>
            <p:cNvPr id="77" name="Oval 7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47068" y="3649109"/>
            <a:ext cx="672007" cy="190302"/>
            <a:chOff x="251594" y="4985514"/>
            <a:chExt cx="3434724" cy="1011742"/>
          </a:xfrm>
        </p:grpSpPr>
        <p:sp>
          <p:nvSpPr>
            <p:cNvPr id="81" name="Oval 8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47068" y="3928761"/>
            <a:ext cx="672007" cy="190302"/>
            <a:chOff x="251594" y="4985514"/>
            <a:chExt cx="3434724" cy="1011742"/>
          </a:xfrm>
        </p:grpSpPr>
        <p:sp>
          <p:nvSpPr>
            <p:cNvPr id="85" name="Oval 8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48259" y="4208365"/>
            <a:ext cx="672007" cy="190302"/>
            <a:chOff x="251594" y="4985514"/>
            <a:chExt cx="3434724" cy="1011742"/>
          </a:xfrm>
        </p:grpSpPr>
        <p:sp>
          <p:nvSpPr>
            <p:cNvPr id="89" name="Oval 8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4207742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435541" y="5368580"/>
            <a:ext cx="672007" cy="190302"/>
            <a:chOff x="251594" y="4985514"/>
            <a:chExt cx="3434724" cy="1011742"/>
          </a:xfrm>
        </p:grpSpPr>
        <p:sp>
          <p:nvSpPr>
            <p:cNvPr id="119" name="Oval 11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35541" y="5648232"/>
            <a:ext cx="672007" cy="190302"/>
            <a:chOff x="251594" y="4985514"/>
            <a:chExt cx="3434724" cy="1011742"/>
          </a:xfrm>
        </p:grpSpPr>
        <p:sp>
          <p:nvSpPr>
            <p:cNvPr id="123" name="Oval 12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36732" y="5927836"/>
            <a:ext cx="672007" cy="190302"/>
            <a:chOff x="251594" y="4985514"/>
            <a:chExt cx="3434724" cy="1011742"/>
          </a:xfrm>
        </p:grpSpPr>
        <p:sp>
          <p:nvSpPr>
            <p:cNvPr id="127" name="Oval 12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49687" y="5367290"/>
            <a:ext cx="672007" cy="190302"/>
            <a:chOff x="251594" y="4985514"/>
            <a:chExt cx="3434724" cy="1011742"/>
          </a:xfrm>
        </p:grpSpPr>
        <p:sp>
          <p:nvSpPr>
            <p:cNvPr id="131" name="Oval 13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349687" y="5646942"/>
            <a:ext cx="672007" cy="190302"/>
            <a:chOff x="251594" y="4985514"/>
            <a:chExt cx="3434724" cy="1011742"/>
          </a:xfrm>
        </p:grpSpPr>
        <p:sp>
          <p:nvSpPr>
            <p:cNvPr id="135" name="Oval 13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350878" y="5926546"/>
            <a:ext cx="672007" cy="190302"/>
            <a:chOff x="251594" y="4985514"/>
            <a:chExt cx="3434724" cy="1011742"/>
          </a:xfrm>
        </p:grpSpPr>
        <p:sp>
          <p:nvSpPr>
            <p:cNvPr id="139" name="Oval 13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Oval 141"/>
          <p:cNvSpPr/>
          <p:nvPr/>
        </p:nvSpPr>
        <p:spPr>
          <a:xfrm>
            <a:off x="4207742" y="564093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208304" y="5929126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131855" y="5921004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131855" y="5637841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120010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684534" y="1691384"/>
            <a:ext cx="1842871" cy="863741"/>
            <a:chOff x="5684534" y="1691384"/>
            <a:chExt cx="1842871" cy="863741"/>
          </a:xfrm>
        </p:grpSpPr>
        <p:grpSp>
          <p:nvGrpSpPr>
            <p:cNvPr id="61" name="Group 60"/>
            <p:cNvGrpSpPr/>
            <p:nvPr/>
          </p:nvGrpSpPr>
          <p:grpSpPr>
            <a:xfrm>
              <a:off x="5684534" y="1691384"/>
              <a:ext cx="837818" cy="863741"/>
              <a:chOff x="251594" y="788701"/>
              <a:chExt cx="2971130" cy="356064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522352" y="1868923"/>
              <a:ext cx="1005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subset</a:t>
              </a:r>
              <a:endParaRPr lang="en-US" sz="24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5781898" y="1818294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3289330" y="2598692"/>
            <a:ext cx="5397468" cy="371375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773551" y="1806650"/>
            <a:ext cx="305831" cy="259861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3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2" grpId="0"/>
      <p:bldP spid="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7551" y="1806650"/>
            <a:ext cx="2971130" cy="3560640"/>
            <a:chOff x="251594" y="788701"/>
            <a:chExt cx="2971130" cy="3560640"/>
          </a:xfrm>
        </p:grpSpPr>
        <p:sp>
          <p:nvSpPr>
            <p:cNvPr id="2" name="Rounded Rectangle 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271" y="1362692"/>
              <a:ext cx="1039215" cy="1004883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86511" y="-52659"/>
            <a:ext cx="8229600" cy="1143000"/>
          </a:xfrm>
        </p:spPr>
        <p:txBody>
          <a:bodyPr/>
          <a:lstStyle/>
          <a:p>
            <a:r>
              <a:rPr lang="en-US" dirty="0" smtClean="0"/>
              <a:t>For each input x: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38617" y="968852"/>
            <a:ext cx="51851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a subset of everything except 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permutations of the subset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x at start of each permutation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684534" y="1691384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/>
          <p:cNvSpPr/>
          <p:nvPr/>
        </p:nvSpPr>
        <p:spPr>
          <a:xfrm>
            <a:off x="4811885" y="2060033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71703" y="185554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22352" y="1868923"/>
            <a:ext cx="100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subset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432922" y="3650399"/>
            <a:ext cx="672007" cy="190302"/>
            <a:chOff x="251594" y="4985514"/>
            <a:chExt cx="3434724" cy="1011742"/>
          </a:xfrm>
        </p:grpSpPr>
        <p:sp>
          <p:nvSpPr>
            <p:cNvPr id="69" name="Oval 6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32922" y="3930051"/>
            <a:ext cx="672007" cy="190302"/>
            <a:chOff x="251594" y="4985514"/>
            <a:chExt cx="3434724" cy="1011742"/>
          </a:xfrm>
        </p:grpSpPr>
        <p:sp>
          <p:nvSpPr>
            <p:cNvPr id="73" name="Oval 7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34113" y="4209655"/>
            <a:ext cx="672007" cy="190302"/>
            <a:chOff x="251594" y="4985514"/>
            <a:chExt cx="3434724" cy="1011742"/>
          </a:xfrm>
        </p:grpSpPr>
        <p:sp>
          <p:nvSpPr>
            <p:cNvPr id="77" name="Oval 7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47068" y="3649109"/>
            <a:ext cx="672007" cy="190302"/>
            <a:chOff x="251594" y="4985514"/>
            <a:chExt cx="3434724" cy="1011742"/>
          </a:xfrm>
        </p:grpSpPr>
        <p:sp>
          <p:nvSpPr>
            <p:cNvPr id="81" name="Oval 8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47068" y="3928761"/>
            <a:ext cx="672007" cy="190302"/>
            <a:chOff x="251594" y="4985514"/>
            <a:chExt cx="3434724" cy="1011742"/>
          </a:xfrm>
        </p:grpSpPr>
        <p:sp>
          <p:nvSpPr>
            <p:cNvPr id="85" name="Oval 8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48259" y="4208365"/>
            <a:ext cx="672007" cy="190302"/>
            <a:chOff x="251594" y="4985514"/>
            <a:chExt cx="3434724" cy="1011742"/>
          </a:xfrm>
        </p:grpSpPr>
        <p:sp>
          <p:nvSpPr>
            <p:cNvPr id="89" name="Oval 8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4207742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435541" y="5368580"/>
            <a:ext cx="672007" cy="190302"/>
            <a:chOff x="251594" y="4985514"/>
            <a:chExt cx="3434724" cy="1011742"/>
          </a:xfrm>
        </p:grpSpPr>
        <p:sp>
          <p:nvSpPr>
            <p:cNvPr id="119" name="Oval 11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35541" y="5648232"/>
            <a:ext cx="672007" cy="190302"/>
            <a:chOff x="251594" y="4985514"/>
            <a:chExt cx="3434724" cy="1011742"/>
          </a:xfrm>
        </p:grpSpPr>
        <p:sp>
          <p:nvSpPr>
            <p:cNvPr id="123" name="Oval 12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36732" y="5927836"/>
            <a:ext cx="672007" cy="190302"/>
            <a:chOff x="251594" y="4985514"/>
            <a:chExt cx="3434724" cy="1011742"/>
          </a:xfrm>
        </p:grpSpPr>
        <p:sp>
          <p:nvSpPr>
            <p:cNvPr id="127" name="Oval 12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49687" y="5367290"/>
            <a:ext cx="672007" cy="190302"/>
            <a:chOff x="251594" y="4985514"/>
            <a:chExt cx="3434724" cy="1011742"/>
          </a:xfrm>
        </p:grpSpPr>
        <p:sp>
          <p:nvSpPr>
            <p:cNvPr id="131" name="Oval 13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349687" y="5646942"/>
            <a:ext cx="672007" cy="190302"/>
            <a:chOff x="251594" y="4985514"/>
            <a:chExt cx="3434724" cy="1011742"/>
          </a:xfrm>
        </p:grpSpPr>
        <p:sp>
          <p:nvSpPr>
            <p:cNvPr id="135" name="Oval 13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350878" y="5926546"/>
            <a:ext cx="672007" cy="190302"/>
            <a:chOff x="251594" y="4985514"/>
            <a:chExt cx="3434724" cy="1011742"/>
          </a:xfrm>
        </p:grpSpPr>
        <p:sp>
          <p:nvSpPr>
            <p:cNvPr id="139" name="Oval 13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Oval 141"/>
          <p:cNvSpPr/>
          <p:nvPr/>
        </p:nvSpPr>
        <p:spPr>
          <a:xfrm>
            <a:off x="4207742" y="564093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208304" y="5929126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131855" y="5921004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131855" y="5637841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120010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3289330" y="4549398"/>
            <a:ext cx="5397468" cy="176304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7551" y="1806650"/>
            <a:ext cx="2971130" cy="3560640"/>
            <a:chOff x="251594" y="788701"/>
            <a:chExt cx="2971130" cy="3560640"/>
          </a:xfrm>
        </p:grpSpPr>
        <p:sp>
          <p:nvSpPr>
            <p:cNvPr id="2" name="Rounded Rectangle 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271" y="1362692"/>
              <a:ext cx="1039215" cy="1004883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86511" y="-52659"/>
            <a:ext cx="8229600" cy="1143000"/>
          </a:xfrm>
        </p:spPr>
        <p:txBody>
          <a:bodyPr/>
          <a:lstStyle/>
          <a:p>
            <a:r>
              <a:rPr lang="en-US" dirty="0" smtClean="0"/>
              <a:t>For each input x: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38617" y="968852"/>
            <a:ext cx="51851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a subset of everything except 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permutations of the subset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x at start of each permutation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684534" y="1691384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/>
          <p:cNvSpPr/>
          <p:nvPr/>
        </p:nvSpPr>
        <p:spPr>
          <a:xfrm>
            <a:off x="4811885" y="2060033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71703" y="185554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22352" y="1868923"/>
            <a:ext cx="100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subset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432922" y="3650399"/>
            <a:ext cx="672007" cy="190302"/>
            <a:chOff x="251594" y="4985514"/>
            <a:chExt cx="3434724" cy="1011742"/>
          </a:xfrm>
        </p:grpSpPr>
        <p:sp>
          <p:nvSpPr>
            <p:cNvPr id="69" name="Oval 6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32922" y="3930051"/>
            <a:ext cx="672007" cy="190302"/>
            <a:chOff x="251594" y="4985514"/>
            <a:chExt cx="3434724" cy="1011742"/>
          </a:xfrm>
        </p:grpSpPr>
        <p:sp>
          <p:nvSpPr>
            <p:cNvPr id="73" name="Oval 7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34113" y="4209655"/>
            <a:ext cx="672007" cy="190302"/>
            <a:chOff x="251594" y="4985514"/>
            <a:chExt cx="3434724" cy="1011742"/>
          </a:xfrm>
        </p:grpSpPr>
        <p:sp>
          <p:nvSpPr>
            <p:cNvPr id="77" name="Oval 7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47068" y="3649109"/>
            <a:ext cx="672007" cy="190302"/>
            <a:chOff x="251594" y="4985514"/>
            <a:chExt cx="3434724" cy="1011742"/>
          </a:xfrm>
        </p:grpSpPr>
        <p:sp>
          <p:nvSpPr>
            <p:cNvPr id="81" name="Oval 8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47068" y="3928761"/>
            <a:ext cx="672007" cy="190302"/>
            <a:chOff x="251594" y="4985514"/>
            <a:chExt cx="3434724" cy="1011742"/>
          </a:xfrm>
        </p:grpSpPr>
        <p:sp>
          <p:nvSpPr>
            <p:cNvPr id="85" name="Oval 8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48259" y="4208365"/>
            <a:ext cx="672007" cy="190302"/>
            <a:chOff x="251594" y="4985514"/>
            <a:chExt cx="3434724" cy="1011742"/>
          </a:xfrm>
        </p:grpSpPr>
        <p:sp>
          <p:nvSpPr>
            <p:cNvPr id="89" name="Oval 8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4207742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435541" y="5368580"/>
            <a:ext cx="672007" cy="190302"/>
            <a:chOff x="251594" y="4985514"/>
            <a:chExt cx="3434724" cy="1011742"/>
          </a:xfrm>
        </p:grpSpPr>
        <p:sp>
          <p:nvSpPr>
            <p:cNvPr id="119" name="Oval 11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35541" y="5648232"/>
            <a:ext cx="672007" cy="190302"/>
            <a:chOff x="251594" y="4985514"/>
            <a:chExt cx="3434724" cy="1011742"/>
          </a:xfrm>
        </p:grpSpPr>
        <p:sp>
          <p:nvSpPr>
            <p:cNvPr id="123" name="Oval 12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36732" y="5927836"/>
            <a:ext cx="672007" cy="190302"/>
            <a:chOff x="251594" y="4985514"/>
            <a:chExt cx="3434724" cy="1011742"/>
          </a:xfrm>
        </p:grpSpPr>
        <p:sp>
          <p:nvSpPr>
            <p:cNvPr id="127" name="Oval 12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49687" y="5367290"/>
            <a:ext cx="672007" cy="190302"/>
            <a:chOff x="251594" y="4985514"/>
            <a:chExt cx="3434724" cy="1011742"/>
          </a:xfrm>
        </p:grpSpPr>
        <p:sp>
          <p:nvSpPr>
            <p:cNvPr id="131" name="Oval 13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349687" y="5646942"/>
            <a:ext cx="672007" cy="190302"/>
            <a:chOff x="251594" y="4985514"/>
            <a:chExt cx="3434724" cy="1011742"/>
          </a:xfrm>
        </p:grpSpPr>
        <p:sp>
          <p:nvSpPr>
            <p:cNvPr id="135" name="Oval 13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350878" y="5926546"/>
            <a:ext cx="672007" cy="190302"/>
            <a:chOff x="251594" y="4985514"/>
            <a:chExt cx="3434724" cy="1011742"/>
          </a:xfrm>
        </p:grpSpPr>
        <p:sp>
          <p:nvSpPr>
            <p:cNvPr id="139" name="Oval 13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Oval 141"/>
          <p:cNvSpPr/>
          <p:nvPr/>
        </p:nvSpPr>
        <p:spPr>
          <a:xfrm>
            <a:off x="4207742" y="564093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208304" y="5929126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131855" y="5921004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131855" y="5637841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120010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875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Recursion: When a method calls itself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1484"/>
            <a:ext cx="8229600" cy="652351"/>
          </a:xfrm>
        </p:spPr>
        <p:txBody>
          <a:bodyPr>
            <a:noAutofit/>
          </a:bodyPr>
          <a:lstStyle/>
          <a:p>
            <a:r>
              <a:rPr lang="en-US" sz="2800" dirty="0" smtClean="0"/>
              <a:t>??????????????????????????????????????????????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Every calls passes simpler data than the previous call</a:t>
            </a:r>
          </a:p>
          <a:p>
            <a:r>
              <a:rPr lang="en-US" sz="2800" dirty="0" smtClean="0"/>
              <a:t>Eventually: simple, almost trivial, input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05366" y="1568842"/>
            <a:ext cx="5309980" cy="92333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ublic void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computeKeyToHappiness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computeKeyToHappiness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5366" y="4095627"/>
            <a:ext cx="5864068" cy="175432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computeKeyToHappiness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n) 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if (n &lt;= 0)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return 42;</a:t>
            </a: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computeKeyToHappiness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(n-1);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454" y="4355872"/>
            <a:ext cx="3080254" cy="664442"/>
            <a:chOff x="753454" y="4355872"/>
            <a:chExt cx="3080254" cy="664442"/>
          </a:xfrm>
        </p:grpSpPr>
        <p:sp>
          <p:nvSpPr>
            <p:cNvPr id="9" name="Rounded Rectangle 8"/>
            <p:cNvSpPr/>
            <p:nvPr/>
          </p:nvSpPr>
          <p:spPr>
            <a:xfrm>
              <a:off x="1916852" y="4419133"/>
              <a:ext cx="1916856" cy="601181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3454" y="4355872"/>
              <a:ext cx="716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trivial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402271" y="4708791"/>
              <a:ext cx="511241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13512" y="5023485"/>
            <a:ext cx="6787264" cy="1477328"/>
            <a:chOff x="1913512" y="5023485"/>
            <a:chExt cx="6787264" cy="1477328"/>
          </a:xfrm>
        </p:grpSpPr>
        <p:sp>
          <p:nvSpPr>
            <p:cNvPr id="10" name="Rounded Rectangle 9"/>
            <p:cNvSpPr/>
            <p:nvPr/>
          </p:nvSpPr>
          <p:spPr>
            <a:xfrm>
              <a:off x="1913512" y="5235984"/>
              <a:ext cx="4771522" cy="320154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8879" y="5023485"/>
              <a:ext cx="88189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regular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case: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-1 is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 smtClean="0">
                  <a:solidFill>
                    <a:srgbClr val="FF0000"/>
                  </a:solidFill>
                </a:rPr>
                <a:t>impler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han n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85034" y="5376402"/>
              <a:ext cx="1329818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35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7551" y="1806650"/>
            <a:ext cx="2971130" cy="3560640"/>
            <a:chOff x="251594" y="788701"/>
            <a:chExt cx="2971130" cy="3560640"/>
          </a:xfrm>
        </p:grpSpPr>
        <p:sp>
          <p:nvSpPr>
            <p:cNvPr id="2" name="Rounded Rectangle 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271" y="1362692"/>
              <a:ext cx="1039215" cy="1004883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86511" y="-52659"/>
            <a:ext cx="8229600" cy="1143000"/>
          </a:xfrm>
        </p:spPr>
        <p:txBody>
          <a:bodyPr/>
          <a:lstStyle/>
          <a:p>
            <a:r>
              <a:rPr lang="en-US" dirty="0" smtClean="0"/>
              <a:t>For each input x: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38617" y="968852"/>
            <a:ext cx="51851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a subset of everything except 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permutations of the subset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x at start of each permutation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684534" y="1691384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/>
          <p:cNvSpPr/>
          <p:nvPr/>
        </p:nvSpPr>
        <p:spPr>
          <a:xfrm>
            <a:off x="4811885" y="2060033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71703" y="185554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22352" y="1868923"/>
            <a:ext cx="100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subset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432922" y="3650399"/>
            <a:ext cx="672007" cy="190302"/>
            <a:chOff x="251594" y="4985514"/>
            <a:chExt cx="3434724" cy="1011742"/>
          </a:xfrm>
        </p:grpSpPr>
        <p:sp>
          <p:nvSpPr>
            <p:cNvPr id="69" name="Oval 6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32922" y="3930051"/>
            <a:ext cx="672007" cy="190302"/>
            <a:chOff x="251594" y="4985514"/>
            <a:chExt cx="3434724" cy="1011742"/>
          </a:xfrm>
        </p:grpSpPr>
        <p:sp>
          <p:nvSpPr>
            <p:cNvPr id="73" name="Oval 7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34113" y="4209655"/>
            <a:ext cx="672007" cy="190302"/>
            <a:chOff x="251594" y="4985514"/>
            <a:chExt cx="3434724" cy="1011742"/>
          </a:xfrm>
        </p:grpSpPr>
        <p:sp>
          <p:nvSpPr>
            <p:cNvPr id="77" name="Oval 7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47068" y="3649109"/>
            <a:ext cx="672007" cy="190302"/>
            <a:chOff x="251594" y="4985514"/>
            <a:chExt cx="3434724" cy="1011742"/>
          </a:xfrm>
        </p:grpSpPr>
        <p:sp>
          <p:nvSpPr>
            <p:cNvPr id="81" name="Oval 8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347068" y="3928761"/>
            <a:ext cx="672007" cy="190302"/>
            <a:chOff x="251594" y="4985514"/>
            <a:chExt cx="3434724" cy="1011742"/>
          </a:xfrm>
        </p:grpSpPr>
        <p:sp>
          <p:nvSpPr>
            <p:cNvPr id="85" name="Oval 8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48259" y="4208365"/>
            <a:ext cx="672007" cy="190302"/>
            <a:chOff x="251594" y="4985514"/>
            <a:chExt cx="3434724" cy="1011742"/>
          </a:xfrm>
        </p:grpSpPr>
        <p:sp>
          <p:nvSpPr>
            <p:cNvPr id="89" name="Oval 8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4207742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435541" y="5368580"/>
            <a:ext cx="672007" cy="190302"/>
            <a:chOff x="251594" y="4985514"/>
            <a:chExt cx="3434724" cy="1011742"/>
          </a:xfrm>
        </p:grpSpPr>
        <p:sp>
          <p:nvSpPr>
            <p:cNvPr id="119" name="Oval 11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435541" y="5648232"/>
            <a:ext cx="672007" cy="190302"/>
            <a:chOff x="251594" y="4985514"/>
            <a:chExt cx="3434724" cy="1011742"/>
          </a:xfrm>
        </p:grpSpPr>
        <p:sp>
          <p:nvSpPr>
            <p:cNvPr id="123" name="Oval 122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436732" y="5927836"/>
            <a:ext cx="672007" cy="190302"/>
            <a:chOff x="251594" y="4985514"/>
            <a:chExt cx="3434724" cy="1011742"/>
          </a:xfrm>
        </p:grpSpPr>
        <p:sp>
          <p:nvSpPr>
            <p:cNvPr id="127" name="Oval 126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349687" y="5367290"/>
            <a:ext cx="672007" cy="190302"/>
            <a:chOff x="251594" y="4985514"/>
            <a:chExt cx="3434724" cy="1011742"/>
          </a:xfrm>
        </p:grpSpPr>
        <p:sp>
          <p:nvSpPr>
            <p:cNvPr id="131" name="Oval 130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349687" y="5646942"/>
            <a:ext cx="672007" cy="190302"/>
            <a:chOff x="251594" y="4985514"/>
            <a:chExt cx="3434724" cy="1011742"/>
          </a:xfrm>
        </p:grpSpPr>
        <p:sp>
          <p:nvSpPr>
            <p:cNvPr id="135" name="Oval 134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350878" y="5926546"/>
            <a:ext cx="672007" cy="190302"/>
            <a:chOff x="251594" y="4985514"/>
            <a:chExt cx="3434724" cy="1011742"/>
          </a:xfrm>
        </p:grpSpPr>
        <p:sp>
          <p:nvSpPr>
            <p:cNvPr id="139" name="Oval 138"/>
            <p:cNvSpPr/>
            <p:nvPr/>
          </p:nvSpPr>
          <p:spPr>
            <a:xfrm>
              <a:off x="251594" y="4992373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455488" y="4992373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47103" y="4985514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Oval 141"/>
          <p:cNvSpPr/>
          <p:nvPr/>
        </p:nvSpPr>
        <p:spPr>
          <a:xfrm>
            <a:off x="4207742" y="564093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208304" y="5929126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131855" y="5921004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131855" y="5637841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120010" y="5367290"/>
            <a:ext cx="203323" cy="189012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19403" y="6312442"/>
            <a:ext cx="3730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Repeat for x =      ,       ,  &amp; </a:t>
            </a:r>
            <a:endParaRPr lang="en-US" sz="2700" dirty="0"/>
          </a:p>
        </p:txBody>
      </p:sp>
      <p:sp>
        <p:nvSpPr>
          <p:cNvPr id="92" name="Oval 91"/>
          <p:cNvSpPr/>
          <p:nvPr/>
        </p:nvSpPr>
        <p:spPr>
          <a:xfrm>
            <a:off x="6057875" y="6499101"/>
            <a:ext cx="293044" cy="24376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642031" y="6492948"/>
            <a:ext cx="293044" cy="243765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67643" y="6491857"/>
            <a:ext cx="293044" cy="243765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H="1">
            <a:off x="3652726" y="6571351"/>
            <a:ext cx="45719" cy="46881"/>
          </a:xfrm>
          <a:prstGeom prst="ellipse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96984" y="1168070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4798" y="1210159"/>
            <a:ext cx="5448232" cy="753428"/>
            <a:chOff x="3092364" y="1210159"/>
            <a:chExt cx="5448232" cy="753428"/>
          </a:xfrm>
        </p:grpSpPr>
        <p:grpSp>
          <p:nvGrpSpPr>
            <p:cNvPr id="41" name="Group 40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6503" y="224556"/>
            <a:ext cx="77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     subset    permutations of subset    add x at start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>
          <a:xfrm>
            <a:off x="592065" y="1447619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92065" y="3004459"/>
            <a:ext cx="293044" cy="243765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065" y="4561299"/>
            <a:ext cx="293044" cy="24376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065" y="6118138"/>
            <a:ext cx="293044" cy="243765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96984" y="2731581"/>
            <a:ext cx="837818" cy="863741"/>
            <a:chOff x="1362154" y="2675137"/>
            <a:chExt cx="837818" cy="863741"/>
          </a:xfrm>
        </p:grpSpPr>
        <p:grpSp>
          <p:nvGrpSpPr>
            <p:cNvPr id="100" name="Group 99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96984" y="4284649"/>
            <a:ext cx="837818" cy="863741"/>
            <a:chOff x="1362154" y="2675137"/>
            <a:chExt cx="837818" cy="8637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96984" y="5825046"/>
            <a:ext cx="837818" cy="863741"/>
            <a:chOff x="1362154" y="2675137"/>
            <a:chExt cx="837818" cy="863741"/>
          </a:xfrm>
        </p:grpSpPr>
        <p:grpSp>
          <p:nvGrpSpPr>
            <p:cNvPr id="149" name="Group 148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004798" y="2777025"/>
            <a:ext cx="5448232" cy="753428"/>
            <a:chOff x="3092364" y="1210159"/>
            <a:chExt cx="5448232" cy="753428"/>
          </a:xfrm>
        </p:grpSpPr>
        <p:grpSp>
          <p:nvGrpSpPr>
            <p:cNvPr id="210" name="Group 20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04798" y="4343891"/>
            <a:ext cx="5448232" cy="753428"/>
            <a:chOff x="3092364" y="1210159"/>
            <a:chExt cx="5448232" cy="753428"/>
          </a:xfrm>
        </p:grpSpPr>
        <p:grpSp>
          <p:nvGrpSpPr>
            <p:cNvPr id="265" name="Group 264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Oval 277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3004798" y="5910756"/>
            <a:ext cx="5448232" cy="753428"/>
            <a:chOff x="3092364" y="1210159"/>
            <a:chExt cx="5448232" cy="753428"/>
          </a:xfrm>
        </p:grpSpPr>
        <p:grpSp>
          <p:nvGrpSpPr>
            <p:cNvPr id="320" name="Group 31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65" name="Oval 36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Oval 32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353" name="Oval 35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338" name="Oval 33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Oval 33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Rounded Rectangle 374"/>
          <p:cNvSpPr/>
          <p:nvPr/>
        </p:nvSpPr>
        <p:spPr>
          <a:xfrm>
            <a:off x="-578555" y="2342444"/>
            <a:ext cx="9948334" cy="4741334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96984" y="1168070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4798" y="1210159"/>
            <a:ext cx="5448232" cy="753428"/>
            <a:chOff x="3092364" y="1210159"/>
            <a:chExt cx="5448232" cy="753428"/>
          </a:xfrm>
        </p:grpSpPr>
        <p:grpSp>
          <p:nvGrpSpPr>
            <p:cNvPr id="41" name="Group 40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6503" y="224556"/>
            <a:ext cx="77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     subset    permutations of subset    add x at start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>
          <a:xfrm>
            <a:off x="592065" y="1447619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92065" y="3004459"/>
            <a:ext cx="293044" cy="243765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065" y="4561299"/>
            <a:ext cx="293044" cy="24376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065" y="6118138"/>
            <a:ext cx="293044" cy="243765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96984" y="2731581"/>
            <a:ext cx="837818" cy="863741"/>
            <a:chOff x="1362154" y="2675137"/>
            <a:chExt cx="837818" cy="863741"/>
          </a:xfrm>
        </p:grpSpPr>
        <p:grpSp>
          <p:nvGrpSpPr>
            <p:cNvPr id="100" name="Group 99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96984" y="4284649"/>
            <a:ext cx="837818" cy="863741"/>
            <a:chOff x="1362154" y="2675137"/>
            <a:chExt cx="837818" cy="8637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96984" y="5825046"/>
            <a:ext cx="837818" cy="863741"/>
            <a:chOff x="1362154" y="2675137"/>
            <a:chExt cx="837818" cy="863741"/>
          </a:xfrm>
        </p:grpSpPr>
        <p:grpSp>
          <p:nvGrpSpPr>
            <p:cNvPr id="149" name="Group 148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004798" y="2777025"/>
            <a:ext cx="5448232" cy="753428"/>
            <a:chOff x="3092364" y="1210159"/>
            <a:chExt cx="5448232" cy="753428"/>
          </a:xfrm>
        </p:grpSpPr>
        <p:grpSp>
          <p:nvGrpSpPr>
            <p:cNvPr id="210" name="Group 20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04798" y="4343891"/>
            <a:ext cx="5448232" cy="753428"/>
            <a:chOff x="3092364" y="1210159"/>
            <a:chExt cx="5448232" cy="753428"/>
          </a:xfrm>
        </p:grpSpPr>
        <p:grpSp>
          <p:nvGrpSpPr>
            <p:cNvPr id="265" name="Group 264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Oval 277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3004798" y="5910756"/>
            <a:ext cx="5448232" cy="753428"/>
            <a:chOff x="3092364" y="1210159"/>
            <a:chExt cx="5448232" cy="753428"/>
          </a:xfrm>
        </p:grpSpPr>
        <p:grpSp>
          <p:nvGrpSpPr>
            <p:cNvPr id="320" name="Group 31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65" name="Oval 36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Oval 32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353" name="Oval 35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338" name="Oval 33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Oval 33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Rounded Rectangle 374"/>
          <p:cNvSpPr/>
          <p:nvPr/>
        </p:nvSpPr>
        <p:spPr>
          <a:xfrm>
            <a:off x="-578555" y="4120444"/>
            <a:ext cx="9948334" cy="2963334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96984" y="1168070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4798" y="1210159"/>
            <a:ext cx="5448232" cy="753428"/>
            <a:chOff x="3092364" y="1210159"/>
            <a:chExt cx="5448232" cy="753428"/>
          </a:xfrm>
        </p:grpSpPr>
        <p:grpSp>
          <p:nvGrpSpPr>
            <p:cNvPr id="41" name="Group 40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6503" y="224556"/>
            <a:ext cx="77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     subset    permutations of subset    add x at start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>
          <a:xfrm>
            <a:off x="592065" y="1447619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92065" y="3004459"/>
            <a:ext cx="293044" cy="243765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065" y="4561299"/>
            <a:ext cx="293044" cy="24376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065" y="6118138"/>
            <a:ext cx="293044" cy="243765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96984" y="2731581"/>
            <a:ext cx="837818" cy="863741"/>
            <a:chOff x="1362154" y="2675137"/>
            <a:chExt cx="837818" cy="863741"/>
          </a:xfrm>
        </p:grpSpPr>
        <p:grpSp>
          <p:nvGrpSpPr>
            <p:cNvPr id="100" name="Group 99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96984" y="4284649"/>
            <a:ext cx="837818" cy="863741"/>
            <a:chOff x="1362154" y="2675137"/>
            <a:chExt cx="837818" cy="8637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96984" y="5825046"/>
            <a:ext cx="837818" cy="863741"/>
            <a:chOff x="1362154" y="2675137"/>
            <a:chExt cx="837818" cy="863741"/>
          </a:xfrm>
        </p:grpSpPr>
        <p:grpSp>
          <p:nvGrpSpPr>
            <p:cNvPr id="149" name="Group 148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004798" y="2777025"/>
            <a:ext cx="5448232" cy="753428"/>
            <a:chOff x="3092364" y="1210159"/>
            <a:chExt cx="5448232" cy="753428"/>
          </a:xfrm>
        </p:grpSpPr>
        <p:grpSp>
          <p:nvGrpSpPr>
            <p:cNvPr id="210" name="Group 20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04798" y="4343891"/>
            <a:ext cx="5448232" cy="753428"/>
            <a:chOff x="3092364" y="1210159"/>
            <a:chExt cx="5448232" cy="753428"/>
          </a:xfrm>
        </p:grpSpPr>
        <p:grpSp>
          <p:nvGrpSpPr>
            <p:cNvPr id="265" name="Group 264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Oval 277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3004798" y="5910756"/>
            <a:ext cx="5448232" cy="753428"/>
            <a:chOff x="3092364" y="1210159"/>
            <a:chExt cx="5448232" cy="753428"/>
          </a:xfrm>
        </p:grpSpPr>
        <p:grpSp>
          <p:nvGrpSpPr>
            <p:cNvPr id="320" name="Group 31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65" name="Oval 36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Oval 32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353" name="Oval 35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338" name="Oval 33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Oval 33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Rounded Rectangle 374"/>
          <p:cNvSpPr/>
          <p:nvPr/>
        </p:nvSpPr>
        <p:spPr>
          <a:xfrm>
            <a:off x="-578555" y="5559778"/>
            <a:ext cx="9948334" cy="1524000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96984" y="1168070"/>
            <a:ext cx="837818" cy="863741"/>
            <a:chOff x="251594" y="788701"/>
            <a:chExt cx="2971130" cy="3560640"/>
          </a:xfrm>
        </p:grpSpPr>
        <p:sp>
          <p:nvSpPr>
            <p:cNvPr id="62" name="Rounded Rectangle 61"/>
            <p:cNvSpPr/>
            <p:nvPr/>
          </p:nvSpPr>
          <p:spPr>
            <a:xfrm>
              <a:off x="251594" y="788701"/>
              <a:ext cx="2971130" cy="3560640"/>
            </a:xfrm>
            <a:prstGeom prst="roundRect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975096" y="1362692"/>
              <a:ext cx="1039215" cy="1004883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67271" y="2645516"/>
              <a:ext cx="1039215" cy="1004883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75096" y="2645516"/>
              <a:ext cx="1039215" cy="1004883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4798" y="1210159"/>
            <a:ext cx="5448232" cy="753428"/>
            <a:chOff x="3092364" y="1210159"/>
            <a:chExt cx="5448232" cy="753428"/>
          </a:xfrm>
        </p:grpSpPr>
        <p:grpSp>
          <p:nvGrpSpPr>
            <p:cNvPr id="41" name="Group 40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6503" y="224556"/>
            <a:ext cx="7780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     subset    permutations of subset    add x at start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>
          <a:xfrm>
            <a:off x="592065" y="1447619"/>
            <a:ext cx="293044" cy="24376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92065" y="3004459"/>
            <a:ext cx="293044" cy="243765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2065" y="4561299"/>
            <a:ext cx="293044" cy="24376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92065" y="6118138"/>
            <a:ext cx="293044" cy="243765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96984" y="2731581"/>
            <a:ext cx="837818" cy="863741"/>
            <a:chOff x="1362154" y="2675137"/>
            <a:chExt cx="837818" cy="863741"/>
          </a:xfrm>
        </p:grpSpPr>
        <p:grpSp>
          <p:nvGrpSpPr>
            <p:cNvPr id="100" name="Group 99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96984" y="4284649"/>
            <a:ext cx="837818" cy="863741"/>
            <a:chOff x="1362154" y="2675137"/>
            <a:chExt cx="837818" cy="8637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975096" y="2645516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96984" y="5825046"/>
            <a:ext cx="837818" cy="863741"/>
            <a:chOff x="1362154" y="2675137"/>
            <a:chExt cx="837818" cy="863741"/>
          </a:xfrm>
        </p:grpSpPr>
        <p:grpSp>
          <p:nvGrpSpPr>
            <p:cNvPr id="149" name="Group 148"/>
            <p:cNvGrpSpPr/>
            <p:nvPr/>
          </p:nvGrpSpPr>
          <p:grpSpPr>
            <a:xfrm>
              <a:off x="1362154" y="2675137"/>
              <a:ext cx="837818" cy="863741"/>
              <a:chOff x="251594" y="788701"/>
              <a:chExt cx="2971130" cy="356064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51594" y="788701"/>
                <a:ext cx="2971130" cy="3560640"/>
              </a:xfrm>
              <a:prstGeom prst="roundRect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975096" y="1362692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67271" y="2645516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1451171" y="2814376"/>
              <a:ext cx="293044" cy="243765"/>
            </a:xfrm>
            <a:prstGeom prst="ellipse">
              <a:avLst/>
            </a:prstGeom>
            <a:solidFill>
              <a:srgbClr val="008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004798" y="2777025"/>
            <a:ext cx="5448232" cy="753428"/>
            <a:chOff x="3092364" y="1210159"/>
            <a:chExt cx="5448232" cy="753428"/>
          </a:xfrm>
        </p:grpSpPr>
        <p:grpSp>
          <p:nvGrpSpPr>
            <p:cNvPr id="210" name="Group 20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000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04798" y="4343891"/>
            <a:ext cx="5448232" cy="753428"/>
            <a:chOff x="3092364" y="1210159"/>
            <a:chExt cx="5448232" cy="753428"/>
          </a:xfrm>
        </p:grpSpPr>
        <p:grpSp>
          <p:nvGrpSpPr>
            <p:cNvPr id="265" name="Group 264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13" name="Oval 31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0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Oval 277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3004798" y="5910756"/>
            <a:ext cx="5448232" cy="753428"/>
            <a:chOff x="3092364" y="1210159"/>
            <a:chExt cx="5448232" cy="753428"/>
          </a:xfrm>
        </p:grpSpPr>
        <p:grpSp>
          <p:nvGrpSpPr>
            <p:cNvPr id="320" name="Group 319"/>
            <p:cNvGrpSpPr/>
            <p:nvPr/>
          </p:nvGrpSpPr>
          <p:grpSpPr>
            <a:xfrm>
              <a:off x="3092364" y="1214029"/>
              <a:ext cx="672007" cy="190302"/>
              <a:chOff x="251594" y="4985514"/>
              <a:chExt cx="3434724" cy="1011742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3092364" y="1493681"/>
              <a:ext cx="672007" cy="190302"/>
              <a:chOff x="251594" y="4985514"/>
              <a:chExt cx="3434724" cy="1011742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3093555" y="1773285"/>
              <a:ext cx="672007" cy="190302"/>
              <a:chOff x="251594" y="4985514"/>
              <a:chExt cx="3434724" cy="1011742"/>
            </a:xfrm>
          </p:grpSpPr>
          <p:sp>
            <p:nvSpPr>
              <p:cNvPr id="365" name="Oval 364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173961" y="1212739"/>
              <a:ext cx="672007" cy="190302"/>
              <a:chOff x="251594" y="4985514"/>
              <a:chExt cx="3434724" cy="1011742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173961" y="1492391"/>
              <a:ext cx="672007" cy="190302"/>
              <a:chOff x="251594" y="4985514"/>
              <a:chExt cx="3434724" cy="1011742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175152" y="1771995"/>
              <a:ext cx="672007" cy="190302"/>
              <a:chOff x="251594" y="4985514"/>
              <a:chExt cx="3434724" cy="1011742"/>
            </a:xfrm>
          </p:grpSpPr>
          <p:sp>
            <p:nvSpPr>
              <p:cNvPr id="356" name="Oval 355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Oval 325"/>
            <p:cNvSpPr/>
            <p:nvPr/>
          </p:nvSpPr>
          <p:spPr>
            <a:xfrm>
              <a:off x="6416892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644691" y="1211449"/>
              <a:ext cx="672007" cy="190302"/>
              <a:chOff x="251594" y="4985514"/>
              <a:chExt cx="3434724" cy="1011742"/>
            </a:xfrm>
          </p:grpSpPr>
          <p:sp>
            <p:nvSpPr>
              <p:cNvPr id="353" name="Oval 352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6644691" y="1491101"/>
              <a:ext cx="672007" cy="190302"/>
              <a:chOff x="251594" y="4985514"/>
              <a:chExt cx="3434724" cy="101174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6645882" y="1770705"/>
              <a:ext cx="672007" cy="190302"/>
              <a:chOff x="251594" y="4985514"/>
              <a:chExt cx="3434724" cy="101174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7867398" y="1210159"/>
              <a:ext cx="672007" cy="190302"/>
              <a:chOff x="251594" y="4985514"/>
              <a:chExt cx="3434724" cy="1011742"/>
            </a:xfrm>
          </p:grpSpPr>
          <p:sp>
            <p:nvSpPr>
              <p:cNvPr id="344" name="Oval 343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7867398" y="1489811"/>
              <a:ext cx="672007" cy="190302"/>
              <a:chOff x="251594" y="4985514"/>
              <a:chExt cx="3434724" cy="1011742"/>
            </a:xfrm>
          </p:grpSpPr>
          <p:sp>
            <p:nvSpPr>
              <p:cNvPr id="341" name="Oval 340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868589" y="1769415"/>
              <a:ext cx="672007" cy="190302"/>
              <a:chOff x="251594" y="4985514"/>
              <a:chExt cx="3434724" cy="1011742"/>
            </a:xfrm>
          </p:grpSpPr>
          <p:sp>
            <p:nvSpPr>
              <p:cNvPr id="338" name="Oval 337"/>
              <p:cNvSpPr/>
              <p:nvPr/>
            </p:nvSpPr>
            <p:spPr>
              <a:xfrm>
                <a:off x="251594" y="4992373"/>
                <a:ext cx="1039215" cy="1004883"/>
              </a:xfrm>
              <a:prstGeom prst="ellipse">
                <a:avLst/>
              </a:prstGeom>
              <a:solidFill>
                <a:srgbClr val="FFFF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455488" y="4992373"/>
                <a:ext cx="1039215" cy="1004883"/>
              </a:xfrm>
              <a:prstGeom prst="ellipse">
                <a:avLst/>
              </a:prstGeom>
              <a:solidFill>
                <a:srgbClr val="008000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647103" y="4985514"/>
                <a:ext cx="1039215" cy="1004883"/>
              </a:xfrm>
              <a:prstGeom prst="ellipse">
                <a:avLst/>
              </a:prstGeom>
              <a:solidFill>
                <a:srgbClr val="0000FF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Oval 332"/>
            <p:cNvSpPr/>
            <p:nvPr/>
          </p:nvSpPr>
          <p:spPr>
            <a:xfrm>
              <a:off x="6416892" y="148379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417454" y="1771995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7649566" y="1763873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7649566" y="1480710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7637721" y="1210159"/>
              <a:ext cx="203323" cy="189012"/>
            </a:xfrm>
            <a:prstGeom prst="ellipse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4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11" y="211682"/>
            <a:ext cx="8752137" cy="64633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permute(</a:t>
            </a:r>
            <a:r>
              <a:rPr lang="en-US" dirty="0" err="1">
                <a:latin typeface="Courier"/>
                <a:cs typeface="Courier"/>
              </a:rPr>
              <a:t>HashSet</a:t>
            </a:r>
            <a:r>
              <a:rPr lang="en-US" dirty="0">
                <a:latin typeface="Courier"/>
                <a:cs typeface="Courier"/>
              </a:rPr>
              <a:t>&lt;String&gt; in)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perms =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new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&lt;String&gt;&gt;();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</a:p>
          <a:p>
            <a:r>
              <a:rPr lang="it-IT" dirty="0" smtClean="0">
                <a:latin typeface="Courier"/>
                <a:cs typeface="Courier"/>
              </a:rPr>
              <a:t>  </a:t>
            </a:r>
            <a:r>
              <a:rPr lang="it-IT" dirty="0" err="1" smtClean="0">
                <a:latin typeface="Courier"/>
                <a:cs typeface="Courier"/>
              </a:rPr>
              <a:t>if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in.size</a:t>
            </a:r>
            <a:r>
              <a:rPr lang="it-IT" dirty="0">
                <a:latin typeface="Courier"/>
                <a:cs typeface="Courier"/>
              </a:rPr>
              <a:t>() == 1) {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 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 = new </a:t>
            </a:r>
            <a:r>
              <a:rPr lang="it-IT" dirty="0" err="1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&gt;(in);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perms.add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);</a:t>
            </a:r>
          </a:p>
          <a:p>
            <a:r>
              <a:rPr lang="it-IT" dirty="0" smtClean="0">
                <a:latin typeface="Courier"/>
                <a:cs typeface="Courier"/>
              </a:rPr>
              <a:t>  }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	</a:t>
            </a:r>
          </a:p>
          <a:p>
            <a:r>
              <a:rPr lang="da-DK" dirty="0" smtClean="0">
                <a:latin typeface="Courier"/>
                <a:cs typeface="Courier"/>
              </a:rPr>
              <a:t>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r>
              <a:rPr lang="da-DK" dirty="0" smtClean="0">
                <a:latin typeface="Courier"/>
                <a:cs typeface="Courier"/>
              </a:rPr>
              <a:t>    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 s: in) {</a:t>
            </a:r>
          </a:p>
          <a:p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smtClean="0">
                <a:latin typeface="Courier"/>
                <a:cs typeface="Courier"/>
              </a:rPr>
              <a:t>   </a:t>
            </a:r>
            <a:r>
              <a:rPr lang="da-DK" dirty="0" err="1" smtClean="0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 = new </a:t>
            </a:r>
            <a:r>
              <a:rPr lang="da-DK" dirty="0" err="1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&gt;(in);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subset.remove</a:t>
            </a:r>
            <a:r>
              <a:rPr lang="da-DK" dirty="0">
                <a:latin typeface="Courier"/>
                <a:cs typeface="Courier"/>
              </a:rPr>
              <a:t>(s);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&gt;&gt; subperms = </a:t>
            </a:r>
            <a:r>
              <a:rPr lang="da-DK" dirty="0" err="1">
                <a:latin typeface="Courier"/>
                <a:cs typeface="Courier"/>
              </a:rPr>
              <a:t>permute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subperm: subperms</a:t>
            </a:r>
            <a:r>
              <a:rPr lang="da-DK" dirty="0" smtClean="0">
                <a:latin typeface="Courier"/>
                <a:cs typeface="Courier"/>
              </a:rPr>
              <a:t>) {</a:t>
            </a:r>
            <a:endParaRPr lang="da-DK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subperm.add</a:t>
            </a:r>
            <a:r>
              <a:rPr lang="nb-NO" dirty="0">
                <a:latin typeface="Courier"/>
                <a:cs typeface="Courier"/>
              </a:rPr>
              <a:t>(0, s);	</a:t>
            </a: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perms.add</a:t>
            </a:r>
            <a:r>
              <a:rPr lang="nb-NO" dirty="0">
                <a:latin typeface="Courier"/>
                <a:cs typeface="Courier"/>
              </a:rPr>
              <a:t>(</a:t>
            </a:r>
            <a:r>
              <a:rPr lang="nb-NO" dirty="0" err="1">
                <a:latin typeface="Courier"/>
                <a:cs typeface="Courier"/>
              </a:rPr>
              <a:t>subperm</a:t>
            </a:r>
            <a:r>
              <a:rPr lang="nb-NO" dirty="0">
                <a:latin typeface="Courier"/>
                <a:cs typeface="Courier"/>
              </a:rPr>
              <a:t>);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 smtClean="0">
                <a:latin typeface="Courier"/>
                <a:cs typeface="Courier"/>
              </a:rPr>
              <a:t>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return</a:t>
            </a:r>
            <a:r>
              <a:rPr lang="nb-NO" dirty="0" smtClean="0">
                <a:latin typeface="Courier"/>
                <a:cs typeface="Courier"/>
              </a:rPr>
              <a:t> </a:t>
            </a:r>
            <a:r>
              <a:rPr lang="nb-NO" dirty="0">
                <a:latin typeface="Courier"/>
                <a:cs typeface="Courier"/>
              </a:rPr>
              <a:t>perms;</a:t>
            </a:r>
          </a:p>
          <a:p>
            <a:r>
              <a:rPr lang="nb-NO" dirty="0" smtClean="0"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371" y="1653466"/>
            <a:ext cx="8407787" cy="56313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038" y="3027995"/>
            <a:ext cx="8567977" cy="248356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11" y="211682"/>
            <a:ext cx="8752137" cy="64633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permute(</a:t>
            </a:r>
            <a:r>
              <a:rPr lang="en-US" dirty="0" err="1">
                <a:latin typeface="Courier"/>
                <a:cs typeface="Courier"/>
              </a:rPr>
              <a:t>HashSet</a:t>
            </a:r>
            <a:r>
              <a:rPr lang="en-US" dirty="0">
                <a:latin typeface="Courier"/>
                <a:cs typeface="Courier"/>
              </a:rPr>
              <a:t>&lt;String&gt; in)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perms =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new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&lt;String&gt;&gt;();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</a:p>
          <a:p>
            <a:r>
              <a:rPr lang="it-IT" dirty="0" smtClean="0">
                <a:latin typeface="Courier"/>
                <a:cs typeface="Courier"/>
              </a:rPr>
              <a:t>  </a:t>
            </a:r>
            <a:r>
              <a:rPr lang="it-IT" dirty="0" err="1" smtClean="0">
                <a:latin typeface="Courier"/>
                <a:cs typeface="Courier"/>
              </a:rPr>
              <a:t>if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in.size</a:t>
            </a:r>
            <a:r>
              <a:rPr lang="it-IT" dirty="0">
                <a:latin typeface="Courier"/>
                <a:cs typeface="Courier"/>
              </a:rPr>
              <a:t>() == 1) {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 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 = new </a:t>
            </a:r>
            <a:r>
              <a:rPr lang="it-IT" dirty="0" err="1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&gt;(in);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perms.add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);</a:t>
            </a:r>
          </a:p>
          <a:p>
            <a:r>
              <a:rPr lang="it-IT" dirty="0" smtClean="0">
                <a:latin typeface="Courier"/>
                <a:cs typeface="Courier"/>
              </a:rPr>
              <a:t>  }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	</a:t>
            </a:r>
          </a:p>
          <a:p>
            <a:r>
              <a:rPr lang="da-DK" dirty="0" smtClean="0">
                <a:latin typeface="Courier"/>
                <a:cs typeface="Courier"/>
              </a:rPr>
              <a:t>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r>
              <a:rPr lang="da-DK" dirty="0" smtClean="0">
                <a:latin typeface="Courier"/>
                <a:cs typeface="Courier"/>
              </a:rPr>
              <a:t>    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 s: in) {</a:t>
            </a:r>
          </a:p>
          <a:p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smtClean="0">
                <a:latin typeface="Courier"/>
                <a:cs typeface="Courier"/>
              </a:rPr>
              <a:t>   </a:t>
            </a:r>
            <a:r>
              <a:rPr lang="da-DK" dirty="0" err="1" smtClean="0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 = new </a:t>
            </a:r>
            <a:r>
              <a:rPr lang="da-DK" dirty="0" err="1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&gt;(in);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subset.remove</a:t>
            </a:r>
            <a:r>
              <a:rPr lang="da-DK" dirty="0">
                <a:latin typeface="Courier"/>
                <a:cs typeface="Courier"/>
              </a:rPr>
              <a:t>(s);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&gt;&gt; subperms = </a:t>
            </a:r>
            <a:r>
              <a:rPr lang="da-DK" dirty="0" err="1">
                <a:latin typeface="Courier"/>
                <a:cs typeface="Courier"/>
              </a:rPr>
              <a:t>permute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subperm: subperms</a:t>
            </a:r>
            <a:r>
              <a:rPr lang="da-DK" dirty="0" smtClean="0">
                <a:latin typeface="Courier"/>
                <a:cs typeface="Courier"/>
              </a:rPr>
              <a:t>) {</a:t>
            </a:r>
            <a:endParaRPr lang="da-DK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subperm.add</a:t>
            </a:r>
            <a:r>
              <a:rPr lang="nb-NO" dirty="0">
                <a:latin typeface="Courier"/>
                <a:cs typeface="Courier"/>
              </a:rPr>
              <a:t>(0, s);	</a:t>
            </a: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perms.add</a:t>
            </a:r>
            <a:r>
              <a:rPr lang="nb-NO" dirty="0">
                <a:latin typeface="Courier"/>
                <a:cs typeface="Courier"/>
              </a:rPr>
              <a:t>(</a:t>
            </a:r>
            <a:r>
              <a:rPr lang="nb-NO" dirty="0" err="1">
                <a:latin typeface="Courier"/>
                <a:cs typeface="Courier"/>
              </a:rPr>
              <a:t>subperm</a:t>
            </a:r>
            <a:r>
              <a:rPr lang="nb-NO" dirty="0">
                <a:latin typeface="Courier"/>
                <a:cs typeface="Courier"/>
              </a:rPr>
              <a:t>);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 smtClean="0">
                <a:latin typeface="Courier"/>
                <a:cs typeface="Courier"/>
              </a:rPr>
              <a:t>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return</a:t>
            </a:r>
            <a:r>
              <a:rPr lang="nb-NO" dirty="0" smtClean="0">
                <a:latin typeface="Courier"/>
                <a:cs typeface="Courier"/>
              </a:rPr>
              <a:t> </a:t>
            </a:r>
            <a:r>
              <a:rPr lang="nb-NO" dirty="0">
                <a:latin typeface="Courier"/>
                <a:cs typeface="Courier"/>
              </a:rPr>
              <a:t>perms;</a:t>
            </a:r>
          </a:p>
          <a:p>
            <a:r>
              <a:rPr lang="nb-NO" dirty="0" smtClean="0"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371" y="3027995"/>
            <a:ext cx="8407787" cy="248356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1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11" y="211682"/>
            <a:ext cx="8752137" cy="646330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permute(</a:t>
            </a:r>
            <a:r>
              <a:rPr lang="en-US" dirty="0" err="1">
                <a:latin typeface="Courier"/>
                <a:cs typeface="Courier"/>
              </a:rPr>
              <a:t>HashSet</a:t>
            </a:r>
            <a:r>
              <a:rPr lang="en-US" dirty="0">
                <a:latin typeface="Courier"/>
                <a:cs typeface="Courier"/>
              </a:rPr>
              <a:t>&lt;String&gt; in)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&lt;String&gt;&gt; perms =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new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ourier"/>
                <a:cs typeface="Courier"/>
              </a:rPr>
              <a:t>&lt;String&gt;&gt;();</a:t>
            </a:r>
          </a:p>
          <a:p>
            <a:r>
              <a:rPr lang="en-US" dirty="0">
                <a:latin typeface="Courier"/>
                <a:cs typeface="Courier"/>
              </a:rPr>
              <a:t>		</a:t>
            </a:r>
          </a:p>
          <a:p>
            <a:r>
              <a:rPr lang="it-IT" dirty="0" smtClean="0">
                <a:latin typeface="Courier"/>
                <a:cs typeface="Courier"/>
              </a:rPr>
              <a:t>  </a:t>
            </a:r>
            <a:r>
              <a:rPr lang="it-IT" dirty="0" err="1" smtClean="0">
                <a:latin typeface="Courier"/>
                <a:cs typeface="Courier"/>
              </a:rPr>
              <a:t>if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in.size</a:t>
            </a:r>
            <a:r>
              <a:rPr lang="it-IT" dirty="0">
                <a:latin typeface="Courier"/>
                <a:cs typeface="Courier"/>
              </a:rPr>
              <a:t>() == 1) {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 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 = new </a:t>
            </a:r>
            <a:r>
              <a:rPr lang="it-IT" dirty="0" err="1">
                <a:latin typeface="Courier"/>
                <a:cs typeface="Courier"/>
              </a:rPr>
              <a:t>ArrayList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String</a:t>
            </a:r>
            <a:r>
              <a:rPr lang="it-IT" dirty="0">
                <a:latin typeface="Courier"/>
                <a:cs typeface="Courier"/>
              </a:rPr>
              <a:t>&gt;(in);</a:t>
            </a:r>
          </a:p>
          <a:p>
            <a:r>
              <a:rPr lang="it-IT" dirty="0">
                <a:latin typeface="Courier"/>
                <a:cs typeface="Courier"/>
              </a:rPr>
              <a:t>	</a:t>
            </a:r>
            <a:r>
              <a:rPr lang="it-IT" dirty="0" smtClean="0">
                <a:latin typeface="Courier"/>
                <a:cs typeface="Courier"/>
              </a:rPr>
              <a:t> </a:t>
            </a:r>
            <a:r>
              <a:rPr lang="it-IT" dirty="0" err="1" smtClean="0">
                <a:latin typeface="Courier"/>
                <a:cs typeface="Courier"/>
              </a:rPr>
              <a:t>perms.add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perm</a:t>
            </a:r>
            <a:r>
              <a:rPr lang="it-IT" dirty="0">
                <a:latin typeface="Courier"/>
                <a:cs typeface="Courier"/>
              </a:rPr>
              <a:t>);</a:t>
            </a:r>
          </a:p>
          <a:p>
            <a:r>
              <a:rPr lang="it-IT" dirty="0" smtClean="0">
                <a:latin typeface="Courier"/>
                <a:cs typeface="Courier"/>
              </a:rPr>
              <a:t>  }</a:t>
            </a:r>
            <a:endParaRPr lang="it-IT" dirty="0">
              <a:latin typeface="Courier"/>
              <a:cs typeface="Courier"/>
            </a:endParaRPr>
          </a:p>
          <a:p>
            <a:r>
              <a:rPr lang="it-IT" dirty="0">
                <a:latin typeface="Courier"/>
                <a:cs typeface="Courier"/>
              </a:rPr>
              <a:t>		</a:t>
            </a:r>
          </a:p>
          <a:p>
            <a:r>
              <a:rPr lang="da-DK" dirty="0" smtClean="0">
                <a:latin typeface="Courier"/>
                <a:cs typeface="Courier"/>
              </a:rPr>
              <a:t>  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>
                <a:latin typeface="Courier"/>
                <a:cs typeface="Courier"/>
              </a:rPr>
              <a:t>{</a:t>
            </a:r>
          </a:p>
          <a:p>
            <a:r>
              <a:rPr lang="da-DK" dirty="0" smtClean="0">
                <a:latin typeface="Courier"/>
                <a:cs typeface="Courier"/>
              </a:rPr>
              <a:t>    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 s: in) {</a:t>
            </a:r>
          </a:p>
          <a:p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smtClean="0">
                <a:latin typeface="Courier"/>
                <a:cs typeface="Courier"/>
              </a:rPr>
              <a:t>   </a:t>
            </a:r>
            <a:r>
              <a:rPr lang="da-DK" dirty="0" err="1" smtClean="0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 = new </a:t>
            </a:r>
            <a:r>
              <a:rPr lang="da-DK" dirty="0" err="1">
                <a:latin typeface="Courier"/>
                <a:cs typeface="Courier"/>
              </a:rPr>
              <a:t>HashSet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&gt;(in);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subset.remove</a:t>
            </a:r>
            <a:r>
              <a:rPr lang="da-DK" dirty="0">
                <a:latin typeface="Courier"/>
                <a:cs typeface="Courier"/>
              </a:rPr>
              <a:t>(s);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&gt;&gt; subperms = </a:t>
            </a:r>
            <a:r>
              <a:rPr lang="da-DK" dirty="0" err="1">
                <a:latin typeface="Courier"/>
                <a:cs typeface="Courier"/>
              </a:rPr>
              <a:t>permute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subset</a:t>
            </a:r>
            <a:r>
              <a:rPr lang="da-DK" dirty="0">
                <a:latin typeface="Courier"/>
                <a:cs typeface="Courier"/>
              </a:rPr>
              <a:t>);</a:t>
            </a:r>
          </a:p>
          <a:p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ArrayList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subperm: subperms</a:t>
            </a:r>
            <a:r>
              <a:rPr lang="da-DK" dirty="0" smtClean="0">
                <a:latin typeface="Courier"/>
                <a:cs typeface="Courier"/>
              </a:rPr>
              <a:t>) {</a:t>
            </a:r>
            <a:endParaRPr lang="da-DK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subperm.add</a:t>
            </a:r>
            <a:r>
              <a:rPr lang="nb-NO" dirty="0">
                <a:latin typeface="Courier"/>
                <a:cs typeface="Courier"/>
              </a:rPr>
              <a:t>(0, s);	</a:t>
            </a:r>
          </a:p>
          <a:p>
            <a:r>
              <a:rPr lang="nb-NO" dirty="0">
                <a:latin typeface="Courier"/>
                <a:cs typeface="Courier"/>
              </a:rPr>
              <a:t>		</a:t>
            </a:r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perms.add</a:t>
            </a:r>
            <a:r>
              <a:rPr lang="nb-NO" dirty="0">
                <a:latin typeface="Courier"/>
                <a:cs typeface="Courier"/>
              </a:rPr>
              <a:t>(</a:t>
            </a:r>
            <a:r>
              <a:rPr lang="nb-NO" dirty="0" err="1">
                <a:latin typeface="Courier"/>
                <a:cs typeface="Courier"/>
              </a:rPr>
              <a:t>subperm</a:t>
            </a:r>
            <a:r>
              <a:rPr lang="nb-NO" dirty="0">
                <a:latin typeface="Courier"/>
                <a:cs typeface="Courier"/>
              </a:rPr>
              <a:t>);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</a:t>
            </a:r>
            <a:r>
              <a:rPr lang="nb-NO" dirty="0" smtClean="0">
                <a:latin typeface="Courier"/>
                <a:cs typeface="Courier"/>
              </a:rPr>
              <a:t>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 smtClean="0">
                <a:latin typeface="Courier"/>
                <a:cs typeface="Courier"/>
              </a:rPr>
              <a:t>  }</a:t>
            </a:r>
            <a:endParaRPr lang="nb-NO" dirty="0">
              <a:latin typeface="Courier"/>
              <a:cs typeface="Courier"/>
            </a:endParaRPr>
          </a:p>
          <a:p>
            <a:r>
              <a:rPr lang="nb-NO" dirty="0">
                <a:latin typeface="Courier"/>
                <a:cs typeface="Courier"/>
              </a:rPr>
              <a:t>		</a:t>
            </a:r>
          </a:p>
          <a:p>
            <a:r>
              <a:rPr lang="nb-NO" dirty="0" smtClean="0">
                <a:latin typeface="Courier"/>
                <a:cs typeface="Courier"/>
              </a:rPr>
              <a:t>  </a:t>
            </a:r>
            <a:r>
              <a:rPr lang="nb-NO" dirty="0" err="1" smtClean="0">
                <a:latin typeface="Courier"/>
                <a:cs typeface="Courier"/>
              </a:rPr>
              <a:t>return</a:t>
            </a:r>
            <a:r>
              <a:rPr lang="nb-NO" dirty="0" smtClean="0">
                <a:latin typeface="Courier"/>
                <a:cs typeface="Courier"/>
              </a:rPr>
              <a:t> </a:t>
            </a:r>
            <a:r>
              <a:rPr lang="nb-NO" dirty="0">
                <a:latin typeface="Courier"/>
                <a:cs typeface="Courier"/>
              </a:rPr>
              <a:t>perms;</a:t>
            </a:r>
          </a:p>
          <a:p>
            <a:r>
              <a:rPr lang="nb-NO" dirty="0" smtClean="0"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663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i="1" dirty="0" smtClean="0"/>
              <a:t>not</a:t>
            </a:r>
            <a:r>
              <a:rPr lang="en-US" dirty="0" smtClean="0"/>
              <a:t> to use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30027"/>
          </a:xfrm>
        </p:spPr>
        <p:txBody>
          <a:bodyPr/>
          <a:lstStyle/>
          <a:p>
            <a:r>
              <a:rPr lang="en-US" dirty="0" smtClean="0"/>
              <a:t>Recursive methods can be very time-costly</a:t>
            </a:r>
          </a:p>
          <a:p>
            <a:r>
              <a:rPr lang="en-US" dirty="0" smtClean="0"/>
              <a:t>Deceptively few lines of code</a:t>
            </a:r>
          </a:p>
          <a:p>
            <a:r>
              <a:rPr lang="en-US" dirty="0" smtClean="0"/>
              <a:t>Perfect example: Fibonacci numbers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ib(0) = 1</a:t>
            </a:r>
          </a:p>
          <a:p>
            <a:pPr lvl="1"/>
            <a:r>
              <a:rPr lang="en-US" dirty="0" smtClean="0"/>
              <a:t>fib(1) = 1</a:t>
            </a:r>
          </a:p>
          <a:p>
            <a:pPr lvl="1"/>
            <a:r>
              <a:rPr lang="en-US" dirty="0" smtClean="0"/>
              <a:t>fib(n) = fib(n-2) + fib(n-1)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8771" y="5508357"/>
            <a:ext cx="471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1, 1, 2, 3, 5, 8, 13, 21, 34, 55, …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21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23826"/>
            <a:ext cx="8229600" cy="1143000"/>
          </a:xfrm>
        </p:spPr>
        <p:txBody>
          <a:bodyPr/>
          <a:lstStyle/>
          <a:p>
            <a:r>
              <a:rPr lang="en-US" dirty="0" smtClean="0"/>
              <a:t>Fibonacci series in nature</a:t>
            </a:r>
            <a:endParaRPr lang="en-US" dirty="0"/>
          </a:p>
        </p:txBody>
      </p:sp>
      <p:pic>
        <p:nvPicPr>
          <p:cNvPr id="9" name="Picture 8" descr="naturalnautil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6930" y="1134855"/>
            <a:ext cx="4517003" cy="5082570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nautil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30247" y="1417638"/>
            <a:ext cx="5823437" cy="4367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fib-dais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9" y="1160084"/>
            <a:ext cx="6889129" cy="476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fibonacci-stor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8" y="763517"/>
            <a:ext cx="7831569" cy="59770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parthen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9" y="1243843"/>
            <a:ext cx="8120715" cy="501860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0567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Sum of array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277" y="1559217"/>
            <a:ext cx="7941898" cy="45243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Calls the private recursive method.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addArrayMembers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, 0);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Recursively sums array members,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starting at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x].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rivate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x)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(x == arr.length-1)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[x];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[x] +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, x+1);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6963" y="4517911"/>
            <a:ext cx="5944131" cy="816089"/>
            <a:chOff x="406963" y="4517911"/>
            <a:chExt cx="5944131" cy="816089"/>
          </a:xfrm>
        </p:grpSpPr>
        <p:sp>
          <p:nvSpPr>
            <p:cNvPr id="7" name="Rounded Rectangle 6"/>
            <p:cNvSpPr/>
            <p:nvPr/>
          </p:nvSpPr>
          <p:spPr>
            <a:xfrm>
              <a:off x="406963" y="4517911"/>
              <a:ext cx="4687148" cy="816089"/>
            </a:xfrm>
            <a:prstGeom prst="round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5822" y="4597292"/>
              <a:ext cx="7752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trivial</a:t>
              </a:r>
            </a:p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case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94111" y="4934569"/>
              <a:ext cx="511241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34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Recursion to compute Fibonacci numbers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32097"/>
            <a:ext cx="8229600" cy="1925903"/>
          </a:xfrm>
        </p:spPr>
        <p:txBody>
          <a:bodyPr/>
          <a:lstStyle/>
          <a:p>
            <a:r>
              <a:rPr lang="en-US" dirty="0" smtClean="0"/>
              <a:t>Looks innocent</a:t>
            </a:r>
          </a:p>
          <a:p>
            <a:r>
              <a:rPr lang="en-US" dirty="0" smtClean="0"/>
              <a:t>You’ll see in lab why it’s 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2555" y="1769282"/>
            <a:ext cx="6833722" cy="304698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computeFibRecurse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n)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if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(n &lt;= 2)</a:t>
            </a:r>
          </a:p>
          <a:p>
            <a:r>
              <a:rPr lang="is-I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is-I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is-IS" sz="2400" dirty="0">
                <a:solidFill>
                  <a:srgbClr val="0000FF"/>
                </a:solidFill>
                <a:latin typeface="Courier"/>
                <a:cs typeface="Courier"/>
              </a:rPr>
              <a:t>1;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else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return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computeFibRecurse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(n-2) + 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computeFibRecurse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(n-1)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310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Backtracking: Recursion for finding best solution(s)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60" y="1791912"/>
            <a:ext cx="3652059" cy="1986807"/>
          </a:xfrm>
        </p:spPr>
        <p:txBody>
          <a:bodyPr>
            <a:noAutofit/>
          </a:bodyPr>
          <a:lstStyle/>
          <a:p>
            <a:r>
              <a:rPr lang="en-US" dirty="0" smtClean="0"/>
              <a:t>Games</a:t>
            </a:r>
          </a:p>
          <a:p>
            <a:r>
              <a:rPr lang="en-US" dirty="0" smtClean="0"/>
              <a:t>Puzzles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Cosmology</a:t>
            </a:r>
            <a:endParaRPr lang="en-US" dirty="0"/>
          </a:p>
        </p:txBody>
      </p:sp>
      <p:pic>
        <p:nvPicPr>
          <p:cNvPr id="4" name="Picture 3" descr="sudoku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49" y="1222128"/>
            <a:ext cx="2236351" cy="2675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60790" y="3827177"/>
            <a:ext cx="1105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Conceptis.com</a:t>
            </a:r>
            <a:endParaRPr lang="en-US" sz="1200" dirty="0"/>
          </a:p>
        </p:txBody>
      </p:sp>
      <p:pic>
        <p:nvPicPr>
          <p:cNvPr id="6" name="Picture 5" descr="maz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9156"/>
            <a:ext cx="3371865" cy="189667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Wang-Runan-Tri-Nation-Pair-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37" y="1809229"/>
            <a:ext cx="3553153" cy="2088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cosmolog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66" y="4401080"/>
            <a:ext cx="3663294" cy="20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dirty="0" smtClean="0"/>
              <a:t>Backtracking example: 8 queens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039"/>
            <a:ext cx="8229600" cy="1117600"/>
          </a:xfrm>
        </p:spPr>
        <p:txBody>
          <a:bodyPr/>
          <a:lstStyle/>
          <a:p>
            <a:r>
              <a:rPr lang="en-US" dirty="0" smtClean="0"/>
              <a:t>Place 8 queens on a chess board so that no 2 queens lie in same row, column, or diagonal</a:t>
            </a:r>
            <a:endParaRPr lang="en-US" dirty="0"/>
          </a:p>
        </p:txBody>
      </p:sp>
      <p:pic>
        <p:nvPicPr>
          <p:cNvPr id="4" name="Picture 3" descr="chess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55553"/>
            <a:ext cx="4508500" cy="4527822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9" name="Oval 8"/>
          <p:cNvSpPr/>
          <p:nvPr/>
        </p:nvSpPr>
        <p:spPr>
          <a:xfrm>
            <a:off x="2444750" y="53848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32350" y="58547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2750" y="44323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2450" y="49149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9950" y="34798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2550" y="25273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14950" y="30099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84850" y="3937000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dirty="0" smtClean="0"/>
              <a:t>Simplified example: 4 queens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039"/>
            <a:ext cx="8229600" cy="1117600"/>
          </a:xfrm>
        </p:spPr>
        <p:txBody>
          <a:bodyPr/>
          <a:lstStyle/>
          <a:p>
            <a:r>
              <a:rPr lang="en-US" dirty="0" smtClean="0"/>
              <a:t>Place 4 queens on a chess board so that no 2 queens lie in same row, column, or diagonal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25700" y="2425700"/>
            <a:ext cx="3657600" cy="3613150"/>
            <a:chOff x="2425700" y="2425700"/>
            <a:chExt cx="3657600" cy="3613150"/>
          </a:xfrm>
        </p:grpSpPr>
        <p:sp>
          <p:nvSpPr>
            <p:cNvPr id="13" name="Oval 12"/>
            <p:cNvSpPr/>
            <p:nvPr/>
          </p:nvSpPr>
          <p:spPr>
            <a:xfrm>
              <a:off x="3587750" y="26543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14850" y="53721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16550" y="35687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35250" y="44958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25700" y="2425700"/>
              <a:ext cx="3657600" cy="3613150"/>
              <a:chOff x="990600" y="2482850"/>
              <a:chExt cx="3657600" cy="36131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906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050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194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06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050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8194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7338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906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050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94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338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050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194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338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62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hard way (“Brute-force solution”)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689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Compute every possible placement of 4 queens on a 4x4 board.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Evaluate each placement until a legal solution is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888" y="2448004"/>
            <a:ext cx="16579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965AFF"/>
                </a:solidFill>
              </a:rPr>
              <a:t>( )</a:t>
            </a:r>
            <a:endParaRPr lang="en-US" sz="13800" dirty="0">
              <a:solidFill>
                <a:srgbClr val="965A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84" y="2963334"/>
            <a:ext cx="808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965AFF"/>
                </a:solidFill>
              </a:rPr>
              <a:t>16</a:t>
            </a:r>
          </a:p>
          <a:p>
            <a:pPr algn="ctr"/>
            <a:r>
              <a:rPr lang="en-US" sz="4800" dirty="0">
                <a:solidFill>
                  <a:srgbClr val="965AFF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5777" y="2640168"/>
            <a:ext cx="362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65AFF"/>
                </a:solidFill>
              </a:rPr>
              <a:t>= 16! / 4! * (16-4)!</a:t>
            </a:r>
            <a:endParaRPr lang="en-US" sz="3600" b="1" dirty="0">
              <a:solidFill>
                <a:srgbClr val="965A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5777" y="3586581"/>
            <a:ext cx="296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65AFF"/>
                </a:solidFill>
              </a:rPr>
              <a:t>= 16! / 4! * 12!</a:t>
            </a:r>
            <a:endParaRPr lang="en-US" sz="3600" b="1" dirty="0">
              <a:solidFill>
                <a:srgbClr val="965A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777" y="4532994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65AFF"/>
                </a:solidFill>
              </a:rPr>
              <a:t>= 1820</a:t>
            </a:r>
            <a:endParaRPr lang="en-US" sz="3600" b="1" dirty="0">
              <a:solidFill>
                <a:srgbClr val="96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hard way (“Brute-force solution”)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689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Compute every possible placement of 8 queens on an 8x8 board.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Evaluate each placement until a legal solution is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888" y="2448004"/>
            <a:ext cx="16579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</a:rPr>
              <a:t>( )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84" y="2963334"/>
            <a:ext cx="808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64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8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5777" y="2753056"/>
            <a:ext cx="362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 64! / 8! * (64-</a:t>
            </a:r>
            <a:r>
              <a:rPr lang="en-US" sz="3600" b="1" dirty="0">
                <a:solidFill>
                  <a:srgbClr val="FF0000"/>
                </a:solidFill>
              </a:rPr>
              <a:t>8</a:t>
            </a:r>
            <a:r>
              <a:rPr lang="en-US" sz="3600" b="1" dirty="0" smtClean="0">
                <a:solidFill>
                  <a:srgbClr val="FF0000"/>
                </a:solidFill>
              </a:rPr>
              <a:t>)!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5777" y="3491257"/>
            <a:ext cx="309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 64! / 8! * 56 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777" y="4229458"/>
            <a:ext cx="2678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 3.9 x 10^16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5777" y="4967660"/>
            <a:ext cx="317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 39 quadrillion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4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614243" y="1504657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482626" y="1481098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7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-628650" y="3978275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8987" y="1504657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94780" y="1367890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9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-628650" y="3978275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5397803" y="1504657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3596" y="1367890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-628650" y="3978275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690891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06684" y="2327099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934" y="967218"/>
            <a:ext cx="41865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4588" y="967218"/>
            <a:ext cx="41865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242" y="967218"/>
            <a:ext cx="41865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1896" y="967218"/>
            <a:ext cx="41865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6211" y="967218"/>
            <a:ext cx="418654" cy="64633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3491270" y="2503129"/>
            <a:ext cx="420996" cy="2421752"/>
          </a:xfrm>
          <a:prstGeom prst="rightBrac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992918" y="3289039"/>
            <a:ext cx="420996" cy="2421752"/>
          </a:xfrm>
          <a:prstGeom prst="rightBrac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4610974" y="4146472"/>
            <a:ext cx="420996" cy="2421752"/>
          </a:xfrm>
          <a:prstGeom prst="rightBrac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125266" y="4944273"/>
            <a:ext cx="420996" cy="2421752"/>
          </a:xfrm>
          <a:prstGeom prst="rightBrac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11439" y="3034997"/>
            <a:ext cx="4001206" cy="470016"/>
            <a:chOff x="911439" y="3034997"/>
            <a:chExt cx="4001206" cy="470016"/>
          </a:xfrm>
        </p:grpSpPr>
        <p:sp>
          <p:nvSpPr>
            <p:cNvPr id="11" name="TextBox 10"/>
            <p:cNvSpPr txBox="1"/>
            <p:nvPr/>
          </p:nvSpPr>
          <p:spPr>
            <a:xfrm>
              <a:off x="1964753" y="3043348"/>
              <a:ext cx="294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5 +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addRecurse</a:t>
              </a:r>
              <a:r>
                <a:rPr lang="en-US" sz="2400" dirty="0" smtClean="0">
                  <a:solidFill>
                    <a:srgbClr val="008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arr</a:t>
              </a:r>
              <a:r>
                <a:rPr lang="en-US" sz="2400" dirty="0" smtClean="0">
                  <a:solidFill>
                    <a:srgbClr val="008000"/>
                  </a:solidFill>
                </a:rPr>
                <a:t>, 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1439" y="3034997"/>
              <a:ext cx="877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 is 0</a:t>
              </a:r>
              <a:endParaRPr lang="en-US" sz="2400" i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5471" y="3825871"/>
            <a:ext cx="4129987" cy="461665"/>
            <a:chOff x="1305471" y="3825871"/>
            <a:chExt cx="4129987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487566" y="3825871"/>
              <a:ext cx="294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3</a:t>
              </a:r>
              <a:r>
                <a:rPr lang="en-US" sz="2400" dirty="0" smtClean="0">
                  <a:solidFill>
                    <a:srgbClr val="008000"/>
                  </a:solidFill>
                </a:rPr>
                <a:t> +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addRecurse</a:t>
              </a:r>
              <a:r>
                <a:rPr lang="en-US" sz="2400" dirty="0" smtClean="0">
                  <a:solidFill>
                    <a:srgbClr val="008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arr</a:t>
              </a:r>
              <a:r>
                <a:rPr lang="en-US" sz="2400" dirty="0" smtClean="0">
                  <a:solidFill>
                    <a:srgbClr val="008000"/>
                  </a:solidFill>
                </a:rPr>
                <a:t>, 2)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05471" y="3825871"/>
              <a:ext cx="877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 is 1</a:t>
              </a:r>
              <a:endParaRPr lang="en-US" sz="24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99503" y="4683304"/>
            <a:ext cx="4354011" cy="461665"/>
            <a:chOff x="1699503" y="4683304"/>
            <a:chExt cx="4354011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105622" y="4683304"/>
              <a:ext cx="294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2 +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addRecurse</a:t>
              </a:r>
              <a:r>
                <a:rPr lang="en-US" sz="2400" dirty="0" smtClean="0">
                  <a:solidFill>
                    <a:srgbClr val="008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arr</a:t>
              </a:r>
              <a:r>
                <a:rPr lang="en-US" sz="2400" dirty="0" smtClean="0">
                  <a:solidFill>
                    <a:srgbClr val="008000"/>
                  </a:solidFill>
                </a:rPr>
                <a:t>, 3)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9503" y="4683304"/>
              <a:ext cx="877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 is 2</a:t>
              </a:r>
              <a:endParaRPr lang="en-US" sz="2400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93535" y="5512854"/>
            <a:ext cx="4548352" cy="461665"/>
            <a:chOff x="2093535" y="5512854"/>
            <a:chExt cx="4548352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3693995" y="5512854"/>
              <a:ext cx="294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6 +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addRecurse</a:t>
              </a:r>
              <a:r>
                <a:rPr lang="en-US" sz="2400" dirty="0" smtClean="0">
                  <a:solidFill>
                    <a:srgbClr val="008000"/>
                  </a:solidFill>
                </a:rPr>
                <a:t>(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arr</a:t>
              </a:r>
              <a:r>
                <a:rPr lang="en-US" sz="2400" dirty="0" smtClean="0">
                  <a:solidFill>
                    <a:srgbClr val="008000"/>
                  </a:solidFill>
                </a:rPr>
                <a:t>, 4)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3535" y="5512854"/>
              <a:ext cx="877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 is 3</a:t>
              </a:r>
              <a:endParaRPr lang="en-US" sz="24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7566" y="6365647"/>
            <a:ext cx="3028653" cy="461665"/>
            <a:chOff x="2487566" y="6365647"/>
            <a:chExt cx="3028653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175561" y="636564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7566" y="6365647"/>
              <a:ext cx="877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 is 4</a:t>
              </a:r>
              <a:endParaRPr lang="en-US" sz="2400" i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34819" y="141089"/>
            <a:ext cx="6464330" cy="283154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// Calls the recursive method.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ublic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addArrayMembers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0);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// Recursively sums array members, starting at [x].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rivate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x) {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if (x == arr.length-1)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return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[x];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return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[x] +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addRecurse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arr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, x+1);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2837" y="5451299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13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62523" y="471041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02209" y="392450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18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241895" y="29726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7483153" y="630409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21363" y="583775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017" y="583775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58671" y="583775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82986" y="583775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86033" y="583775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20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-628650" y="3978275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359619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11988" y="2327099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3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11051" y="2463866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5788" y="2412744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6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74249" y="3386334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8986" y="3335212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50242" y="3335212"/>
            <a:ext cx="687358" cy="470222"/>
            <a:chOff x="2598986" y="3335212"/>
            <a:chExt cx="687358" cy="470222"/>
          </a:xfrm>
        </p:grpSpPr>
        <p:sp>
          <p:nvSpPr>
            <p:cNvPr id="31" name="Oval 30"/>
            <p:cNvSpPr/>
            <p:nvPr/>
          </p:nvSpPr>
          <p:spPr>
            <a:xfrm>
              <a:off x="2674249" y="3386334"/>
              <a:ext cx="419100" cy="419100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8986" y="3335212"/>
              <a:ext cx="68735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NO!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4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55546" y="3335212"/>
            <a:ext cx="687358" cy="470222"/>
            <a:chOff x="2598986" y="3335212"/>
            <a:chExt cx="687358" cy="470222"/>
          </a:xfrm>
        </p:grpSpPr>
        <p:sp>
          <p:nvSpPr>
            <p:cNvPr id="31" name="Oval 30"/>
            <p:cNvSpPr/>
            <p:nvPr/>
          </p:nvSpPr>
          <p:spPr>
            <a:xfrm>
              <a:off x="2674249" y="3386334"/>
              <a:ext cx="419100" cy="419100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8986" y="3335212"/>
              <a:ext cx="68735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NO!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7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87874" y="3335212"/>
            <a:ext cx="687358" cy="470222"/>
            <a:chOff x="2598986" y="3335212"/>
            <a:chExt cx="687358" cy="470222"/>
          </a:xfrm>
        </p:grpSpPr>
        <p:sp>
          <p:nvSpPr>
            <p:cNvPr id="31" name="Oval 30"/>
            <p:cNvSpPr/>
            <p:nvPr/>
          </p:nvSpPr>
          <p:spPr>
            <a:xfrm>
              <a:off x="2674249" y="3386334"/>
              <a:ext cx="419100" cy="419100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8986" y="3335212"/>
              <a:ext cx="68735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NO!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2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-838200" y="5212963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41202" y="4226871"/>
            <a:ext cx="687358" cy="470222"/>
            <a:chOff x="2598986" y="3335212"/>
            <a:chExt cx="687358" cy="470222"/>
          </a:xfrm>
        </p:grpSpPr>
        <p:sp>
          <p:nvSpPr>
            <p:cNvPr id="31" name="Oval 30"/>
            <p:cNvSpPr/>
            <p:nvPr/>
          </p:nvSpPr>
          <p:spPr>
            <a:xfrm>
              <a:off x="2674249" y="3386334"/>
              <a:ext cx="419100" cy="419100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8986" y="3335212"/>
              <a:ext cx="687358" cy="46166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NO!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5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566593" y="425243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57716" y="1029850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05603" y="-2308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9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566593" y="425243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4475" y="4242014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90182" y="4158919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566593" y="425243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1399353" y="2703255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1474616" y="2652133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83547" y="4259314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299254" y="4176219"/>
            <a:ext cx="68735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Triangular Numbers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62028" y="1503764"/>
            <a:ext cx="802008" cy="946421"/>
            <a:chOff x="1412283" y="1506394"/>
            <a:chExt cx="802008" cy="946421"/>
          </a:xfrm>
        </p:grpSpPr>
        <p:sp>
          <p:nvSpPr>
            <p:cNvPr id="4" name="TextBox 3"/>
            <p:cNvSpPr txBox="1"/>
            <p:nvPr/>
          </p:nvSpPr>
          <p:spPr>
            <a:xfrm>
              <a:off x="1412283" y="1506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2283" y="198223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3287" y="198223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67860" y="1503764"/>
            <a:ext cx="1203012" cy="1417001"/>
            <a:chOff x="2954403" y="1509024"/>
            <a:chExt cx="1203012" cy="1417001"/>
          </a:xfrm>
        </p:grpSpPr>
        <p:grpSp>
          <p:nvGrpSpPr>
            <p:cNvPr id="8" name="Group 7"/>
            <p:cNvGrpSpPr/>
            <p:nvPr/>
          </p:nvGrpSpPr>
          <p:grpSpPr>
            <a:xfrm>
              <a:off x="2954403" y="1509024"/>
              <a:ext cx="802008" cy="946421"/>
              <a:chOff x="1412283" y="1506394"/>
              <a:chExt cx="802008" cy="94642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12283" y="1506394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54403" y="2455445"/>
              <a:ext cx="802008" cy="470580"/>
              <a:chOff x="1412283" y="1982235"/>
              <a:chExt cx="802008" cy="4705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756411" y="2452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74697" y="1503764"/>
            <a:ext cx="1604016" cy="1887581"/>
            <a:chOff x="4855934" y="1509024"/>
            <a:chExt cx="1604016" cy="1887581"/>
          </a:xfrm>
        </p:grpSpPr>
        <p:grpSp>
          <p:nvGrpSpPr>
            <p:cNvPr id="17" name="Group 16"/>
            <p:cNvGrpSpPr/>
            <p:nvPr/>
          </p:nvGrpSpPr>
          <p:grpSpPr>
            <a:xfrm>
              <a:off x="4855934" y="1509024"/>
              <a:ext cx="802008" cy="946421"/>
              <a:chOff x="1412283" y="1506394"/>
              <a:chExt cx="802008" cy="9464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412283" y="1506394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855934" y="2455445"/>
              <a:ext cx="802008" cy="470580"/>
              <a:chOff x="1412283" y="1982235"/>
              <a:chExt cx="802008" cy="4705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57942" y="2452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855934" y="2923395"/>
              <a:ext cx="802008" cy="470580"/>
              <a:chOff x="1412283" y="1982235"/>
              <a:chExt cx="802008" cy="47058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657942" y="292076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58946" y="292602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36923" y="3885879"/>
            <a:ext cx="2005020" cy="2363422"/>
            <a:chOff x="1236923" y="3538485"/>
            <a:chExt cx="2005020" cy="2363422"/>
          </a:xfrm>
        </p:grpSpPr>
        <p:grpSp>
          <p:nvGrpSpPr>
            <p:cNvPr id="32" name="Group 31"/>
            <p:cNvGrpSpPr/>
            <p:nvPr/>
          </p:nvGrpSpPr>
          <p:grpSpPr>
            <a:xfrm>
              <a:off x="1236923" y="3538485"/>
              <a:ext cx="1604016" cy="1887581"/>
              <a:chOff x="4855934" y="1509024"/>
              <a:chExt cx="1604016" cy="188758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55934" y="1509024"/>
                <a:ext cx="802008" cy="946421"/>
                <a:chOff x="1412283" y="1506394"/>
                <a:chExt cx="802008" cy="94642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1412283" y="1506394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855934" y="2455445"/>
                <a:ext cx="802008" cy="470580"/>
                <a:chOff x="1412283" y="1982235"/>
                <a:chExt cx="802008" cy="47058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657942" y="245281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855934" y="2923395"/>
                <a:ext cx="802008" cy="470580"/>
                <a:chOff x="1412283" y="1982235"/>
                <a:chExt cx="802008" cy="470580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5657942" y="292076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8946" y="292602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36923" y="4014326"/>
              <a:ext cx="1604016" cy="1887581"/>
              <a:chOff x="4855934" y="1509024"/>
              <a:chExt cx="1604016" cy="188758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855934" y="1509024"/>
                <a:ext cx="802008" cy="946421"/>
                <a:chOff x="1412283" y="1506394"/>
                <a:chExt cx="802008" cy="946421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1412283" y="1506394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855934" y="2455445"/>
                <a:ext cx="802008" cy="470580"/>
                <a:chOff x="1412283" y="1982235"/>
                <a:chExt cx="802008" cy="47058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5657942" y="245281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855934" y="2923395"/>
                <a:ext cx="802008" cy="470580"/>
                <a:chOff x="1412283" y="1982235"/>
                <a:chExt cx="802008" cy="470580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412283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813287" y="198223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5657942" y="292076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8946" y="292602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840939" y="5431327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269868" y="3415299"/>
            <a:ext cx="2406335" cy="2834002"/>
            <a:chOff x="5269868" y="3690885"/>
            <a:chExt cx="2406335" cy="2834002"/>
          </a:xfrm>
        </p:grpSpPr>
        <p:grpSp>
          <p:nvGrpSpPr>
            <p:cNvPr id="62" name="Group 61"/>
            <p:cNvGrpSpPr/>
            <p:nvPr/>
          </p:nvGrpSpPr>
          <p:grpSpPr>
            <a:xfrm>
              <a:off x="5269868" y="3690885"/>
              <a:ext cx="2005020" cy="2363422"/>
              <a:chOff x="1236923" y="3538485"/>
              <a:chExt cx="2005020" cy="236342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236923" y="3538485"/>
                <a:ext cx="1604016" cy="1887581"/>
                <a:chOff x="4855934" y="1509024"/>
                <a:chExt cx="1604016" cy="188758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4855934" y="1509024"/>
                  <a:ext cx="802008" cy="946421"/>
                  <a:chOff x="1412283" y="1506394"/>
                  <a:chExt cx="802008" cy="946421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412283" y="1506394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4855934" y="245544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5657942" y="245281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4855934" y="292339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5657942" y="292076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058946" y="292602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236923" y="4014326"/>
                <a:ext cx="1604016" cy="1887581"/>
                <a:chOff x="4855934" y="1509024"/>
                <a:chExt cx="1604016" cy="1887581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855934" y="1509024"/>
                  <a:ext cx="802008" cy="946421"/>
                  <a:chOff x="1412283" y="1506394"/>
                  <a:chExt cx="802008" cy="946421"/>
                </a:xfrm>
              </p:grpSpPr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412283" y="1506394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4855934" y="245544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5657942" y="245281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4855934" y="292339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5657942" y="292076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058946" y="292602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2840939" y="5431327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269868" y="4161465"/>
              <a:ext cx="2005020" cy="2363422"/>
              <a:chOff x="1236923" y="3538485"/>
              <a:chExt cx="2005020" cy="2363422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236923" y="3538485"/>
                <a:ext cx="1604016" cy="1887581"/>
                <a:chOff x="4855934" y="1509024"/>
                <a:chExt cx="1604016" cy="188758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855934" y="1509024"/>
                  <a:ext cx="802008" cy="946421"/>
                  <a:chOff x="1412283" y="1506394"/>
                  <a:chExt cx="802008" cy="946421"/>
                </a:xfrm>
              </p:grpSpPr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412283" y="1506394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4855934" y="245544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111" name="TextBox 110"/>
                <p:cNvSpPr txBox="1"/>
                <p:nvPr/>
              </p:nvSpPr>
              <p:spPr>
                <a:xfrm>
                  <a:off x="5657942" y="245281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grpSp>
              <p:nvGrpSpPr>
                <p:cNvPr id="112" name="Group 111"/>
                <p:cNvGrpSpPr/>
                <p:nvPr/>
              </p:nvGrpSpPr>
              <p:grpSpPr>
                <a:xfrm>
                  <a:off x="4855934" y="292339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113" name="TextBox 112"/>
                <p:cNvSpPr txBox="1"/>
                <p:nvPr/>
              </p:nvSpPr>
              <p:spPr>
                <a:xfrm>
                  <a:off x="5657942" y="292076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058946" y="292602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236923" y="4014326"/>
                <a:ext cx="1604016" cy="1887581"/>
                <a:chOff x="4855934" y="1509024"/>
                <a:chExt cx="1604016" cy="1887581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4855934" y="1509024"/>
                  <a:ext cx="802008" cy="946421"/>
                  <a:chOff x="1412283" y="1506394"/>
                  <a:chExt cx="802008" cy="946421"/>
                </a:xfrm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1412283" y="1506394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4855934" y="245544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5657942" y="245281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4855934" y="2923395"/>
                  <a:ext cx="802008" cy="470580"/>
                  <a:chOff x="1412283" y="1982235"/>
                  <a:chExt cx="802008" cy="470580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412283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813287" y="1982235"/>
                    <a:ext cx="401004" cy="470580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3600" dirty="0"/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5657942" y="292076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058946" y="2926025"/>
                  <a:ext cx="401004" cy="47058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3600" dirty="0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40939" y="5431327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7275199" y="6054307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967714" y="1407908"/>
            <a:ext cx="7904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1                 3                          6                             10</a:t>
            </a:r>
            <a:endParaRPr lang="en-US" sz="3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37927" y="3771683"/>
            <a:ext cx="5098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15                                            21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575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566593" y="425243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7750" y="4071368"/>
            <a:ext cx="170250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So this can</a:t>
            </a:r>
            <a:r>
              <a:rPr lang="fr-FR" sz="2400" dirty="0" smtClean="0">
                <a:solidFill>
                  <a:srgbClr val="008000"/>
                </a:solidFill>
              </a:rPr>
              <a:t>’</a:t>
            </a:r>
            <a:r>
              <a:rPr lang="en-US" sz="2400" dirty="0" smtClean="0">
                <a:solidFill>
                  <a:srgbClr val="008000"/>
                </a:solidFill>
              </a:rPr>
              <a:t>t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 be right</a:t>
            </a:r>
          </a:p>
          <a:p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044843" y="4404251"/>
            <a:ext cx="1397247" cy="24874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4474475" y="426594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6015" y="4130274"/>
            <a:ext cx="860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Nope</a:t>
            </a:r>
          </a:p>
          <a:p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044843" y="4404251"/>
            <a:ext cx="2319416" cy="24874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6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420315" y="426594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4474475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961" y="4130274"/>
            <a:ext cx="203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Illegal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986497" y="4404251"/>
            <a:ext cx="3297905" cy="24874"/>
          </a:xfrm>
          <a:prstGeom prst="line">
            <a:avLst/>
          </a:prstGeom>
          <a:ln w="5715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026329" y="2209983"/>
            <a:ext cx="3928336" cy="830997"/>
            <a:chOff x="5026329" y="2209983"/>
            <a:chExt cx="3928336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6921731" y="2209983"/>
              <a:ext cx="203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So this can</a:t>
              </a:r>
              <a:r>
                <a:rPr lang="fr-FR" sz="2400" dirty="0" smtClean="0">
                  <a:solidFill>
                    <a:srgbClr val="0000FF"/>
                  </a:solidFill>
                </a:rPr>
                <a:t>’</a:t>
              </a:r>
              <a:r>
                <a:rPr lang="en-US" sz="2400" dirty="0" smtClean="0">
                  <a:solidFill>
                    <a:srgbClr val="0000FF"/>
                  </a:solidFill>
                </a:rPr>
                <a:t>t </a:t>
              </a:r>
            </a:p>
            <a:p>
              <a:r>
                <a:rPr lang="en-US" sz="2400" dirty="0">
                  <a:solidFill>
                    <a:srgbClr val="0000FF"/>
                  </a:solidFill>
                </a:rPr>
                <a:t>b</a:t>
              </a:r>
              <a:r>
                <a:rPr lang="en-US" sz="2400" dirty="0" smtClean="0">
                  <a:solidFill>
                    <a:srgbClr val="0000FF"/>
                  </a:solidFill>
                </a:rPr>
                <a:t>e right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5026329" y="2680026"/>
              <a:ext cx="1895402" cy="1"/>
            </a:xfrm>
            <a:prstGeom prst="line">
              <a:avLst/>
            </a:prstGeom>
            <a:ln w="57150" cmpd="sng">
              <a:solidFill>
                <a:srgbClr val="0000F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37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2694605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5433827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21731" y="2139428"/>
            <a:ext cx="2032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Try this with all possible yellows and greens (= 3</a:t>
            </a:r>
            <a:r>
              <a:rPr lang="en-US" sz="2400" baseline="30000" dirty="0" smtClean="0">
                <a:solidFill>
                  <a:srgbClr val="0000FF"/>
                </a:solidFill>
              </a:rPr>
              <a:t>rd</a:t>
            </a:r>
            <a:r>
              <a:rPr lang="en-US" sz="2400" dirty="0" smtClean="0">
                <a:solidFill>
                  <a:srgbClr val="0000FF"/>
                </a:solidFill>
              </a:rPr>
              <a:t> and 4</a:t>
            </a:r>
            <a:r>
              <a:rPr lang="en-US" sz="2400" baseline="30000" dirty="0" smtClean="0">
                <a:solidFill>
                  <a:srgbClr val="0000FF"/>
                </a:solidFill>
              </a:rPr>
              <a:t>th</a:t>
            </a:r>
            <a:r>
              <a:rPr lang="en-US" sz="2400" dirty="0" smtClean="0">
                <a:solidFill>
                  <a:srgbClr val="0000FF"/>
                </a:solidFill>
              </a:rPr>
              <a:t> queens)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>
            <a:endCxn id="28" idx="6"/>
          </p:cNvCxnSpPr>
          <p:nvPr/>
        </p:nvCxnSpPr>
        <p:spPr>
          <a:xfrm flipH="1" flipV="1">
            <a:off x="5852927" y="2673416"/>
            <a:ext cx="1068804" cy="6610"/>
          </a:xfrm>
          <a:prstGeom prst="line">
            <a:avLst/>
          </a:prstGeom>
          <a:ln w="5715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4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541271" y="1504657"/>
            <a:ext cx="419100" cy="419100"/>
          </a:xfrm>
          <a:prstGeom prst="ellipse">
            <a:avLst/>
          </a:prstGeom>
          <a:solidFill>
            <a:srgbClr val="660066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33106" y="1266825"/>
            <a:ext cx="3657600" cy="3613150"/>
            <a:chOff x="990600" y="2482850"/>
            <a:chExt cx="3657600" cy="3613150"/>
          </a:xfrm>
        </p:grpSpPr>
        <p:sp>
          <p:nvSpPr>
            <p:cNvPr id="33" name="Rectangle 32"/>
            <p:cNvSpPr/>
            <p:nvPr/>
          </p:nvSpPr>
          <p:spPr>
            <a:xfrm>
              <a:off x="9906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0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194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3800" y="24828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06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0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33800" y="338455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50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33800" y="42926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3800" y="5194300"/>
              <a:ext cx="914400" cy="901700"/>
            </a:xfrm>
            <a:prstGeom prst="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5433827" y="2463866"/>
            <a:ext cx="419100" cy="419100"/>
          </a:xfrm>
          <a:prstGeom prst="ellipse">
            <a:avLst/>
          </a:prstGeom>
          <a:solidFill>
            <a:srgbClr val="0000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8024" y="177168"/>
            <a:ext cx="3342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Eventually …</a:t>
            </a:r>
            <a:endParaRPr lang="en-US" sz="4800" dirty="0"/>
          </a:p>
        </p:txBody>
      </p:sp>
      <p:sp>
        <p:nvSpPr>
          <p:cNvPr id="24" name="Oval 23"/>
          <p:cNvSpPr/>
          <p:nvPr/>
        </p:nvSpPr>
        <p:spPr>
          <a:xfrm>
            <a:off x="2676545" y="3335322"/>
            <a:ext cx="419100" cy="419100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6879" y="4204919"/>
            <a:ext cx="419100" cy="419100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/>
          <p:cNvSpPr txBox="1"/>
          <p:nvPr/>
        </p:nvSpPr>
        <p:spPr>
          <a:xfrm>
            <a:off x="4292064" y="6108458"/>
            <a:ext cx="4076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             ,               …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needs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partial solutions: 3 possible results</a:t>
            </a:r>
          </a:p>
          <a:p>
            <a:pPr marL="457200" lvl="1" indent="0">
              <a:buNone/>
            </a:pPr>
            <a:r>
              <a:rPr lang="en-US" dirty="0" smtClean="0"/>
              <a:t>   Accept               Abandon                 Continue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Generate all possible next moves from a partial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2777674"/>
            <a:ext cx="1270000" cy="1257300"/>
            <a:chOff x="2425700" y="2425700"/>
            <a:chExt cx="3657600" cy="3613150"/>
          </a:xfrm>
        </p:grpSpPr>
        <p:sp>
          <p:nvSpPr>
            <p:cNvPr id="5" name="Oval 4"/>
            <p:cNvSpPr/>
            <p:nvPr/>
          </p:nvSpPr>
          <p:spPr>
            <a:xfrm>
              <a:off x="3587750" y="26543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53721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16550" y="35687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635250" y="44958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25700" y="2425700"/>
              <a:ext cx="3657600" cy="3613150"/>
              <a:chOff x="990600" y="2482850"/>
              <a:chExt cx="3657600" cy="361315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906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50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94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338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06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050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194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338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050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194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338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050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194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43199" y="2796033"/>
            <a:ext cx="1270000" cy="1257300"/>
            <a:chOff x="2425700" y="2425700"/>
            <a:chExt cx="3657600" cy="3613150"/>
          </a:xfrm>
        </p:grpSpPr>
        <p:sp>
          <p:nvSpPr>
            <p:cNvPr id="49" name="Oval 48"/>
            <p:cNvSpPr/>
            <p:nvPr/>
          </p:nvSpPr>
          <p:spPr>
            <a:xfrm>
              <a:off x="3587750" y="2654300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425700" y="2425700"/>
              <a:ext cx="3657600" cy="3613150"/>
              <a:chOff x="990600" y="2482850"/>
              <a:chExt cx="3657600" cy="361315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9906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050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8194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338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906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050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194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7338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06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9050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8194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338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906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050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8194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7338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Oval 69"/>
          <p:cNvSpPr/>
          <p:nvPr/>
        </p:nvSpPr>
        <p:spPr>
          <a:xfrm>
            <a:off x="3519399" y="2883313"/>
            <a:ext cx="145521" cy="1458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148299" y="2776570"/>
            <a:ext cx="1270000" cy="1257300"/>
            <a:chOff x="2425700" y="2425700"/>
            <a:chExt cx="3657600" cy="3613150"/>
          </a:xfrm>
        </p:grpSpPr>
        <p:sp>
          <p:nvSpPr>
            <p:cNvPr id="73" name="Oval 72"/>
            <p:cNvSpPr/>
            <p:nvPr/>
          </p:nvSpPr>
          <p:spPr>
            <a:xfrm>
              <a:off x="4502151" y="3566712"/>
              <a:ext cx="419100" cy="419100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425700" y="2425700"/>
              <a:ext cx="3657600" cy="3613150"/>
              <a:chOff x="990600" y="2482850"/>
              <a:chExt cx="3657600" cy="361315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9906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9050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194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733800" y="24828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906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050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194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733800" y="338455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906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050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8194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33800" y="42926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906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050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194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733800" y="5194300"/>
                <a:ext cx="914400" cy="901700"/>
              </a:xfrm>
              <a:prstGeom prst="rect">
                <a:avLst/>
              </a:prstGeom>
              <a:noFill/>
              <a:ln w="38100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Oval 90"/>
          <p:cNvSpPr/>
          <p:nvPr/>
        </p:nvSpPr>
        <p:spPr>
          <a:xfrm>
            <a:off x="6224499" y="2863850"/>
            <a:ext cx="145521" cy="1458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5290" y="5766292"/>
            <a:ext cx="51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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45811" y="5367370"/>
            <a:ext cx="1270000" cy="1257300"/>
            <a:chOff x="345811" y="5367370"/>
            <a:chExt cx="1270000" cy="1257300"/>
          </a:xfrm>
        </p:grpSpPr>
        <p:grpSp>
          <p:nvGrpSpPr>
            <p:cNvPr id="92" name="Group 91"/>
            <p:cNvGrpSpPr/>
            <p:nvPr/>
          </p:nvGrpSpPr>
          <p:grpSpPr>
            <a:xfrm>
              <a:off x="345811" y="5367370"/>
              <a:ext cx="1270000" cy="1257300"/>
              <a:chOff x="2425700" y="2425700"/>
              <a:chExt cx="3657600" cy="361315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4502151" y="3566712"/>
                <a:ext cx="419100" cy="419100"/>
              </a:xfrm>
              <a:prstGeom prst="ellipse">
                <a:avLst/>
              </a:prstGeom>
              <a:solidFill>
                <a:srgbClr val="FFFF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425700" y="2425700"/>
                <a:ext cx="3657600" cy="3613150"/>
                <a:chOff x="990600" y="2482850"/>
                <a:chExt cx="3657600" cy="361315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9906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9050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8194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7338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9906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9050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8194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7338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906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9050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8194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7338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9906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9050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8194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7338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2" name="Oval 111"/>
            <p:cNvSpPr/>
            <p:nvPr/>
          </p:nvSpPr>
          <p:spPr>
            <a:xfrm>
              <a:off x="431801" y="5446918"/>
              <a:ext cx="145521" cy="1458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029920" y="5366266"/>
            <a:ext cx="1270000" cy="1257300"/>
            <a:chOff x="345811" y="5367370"/>
            <a:chExt cx="1270000" cy="1257300"/>
          </a:xfrm>
        </p:grpSpPr>
        <p:grpSp>
          <p:nvGrpSpPr>
            <p:cNvPr id="115" name="Group 114"/>
            <p:cNvGrpSpPr/>
            <p:nvPr/>
          </p:nvGrpSpPr>
          <p:grpSpPr>
            <a:xfrm>
              <a:off x="345811" y="5367370"/>
              <a:ext cx="1270000" cy="1257300"/>
              <a:chOff x="2425700" y="2425700"/>
              <a:chExt cx="3657600" cy="361315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4502151" y="3566712"/>
                <a:ext cx="419100" cy="419100"/>
              </a:xfrm>
              <a:prstGeom prst="ellipse">
                <a:avLst/>
              </a:prstGeom>
              <a:solidFill>
                <a:srgbClr val="FFFF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2425700" y="2425700"/>
                <a:ext cx="3657600" cy="3613150"/>
                <a:chOff x="990600" y="2482850"/>
                <a:chExt cx="3657600" cy="361315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9906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19050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28194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7338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9906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9050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8194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7338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9906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19050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8194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7338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9906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19050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8194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7338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6" name="Oval 115"/>
            <p:cNvSpPr/>
            <p:nvPr/>
          </p:nvSpPr>
          <p:spPr>
            <a:xfrm>
              <a:off x="431801" y="5446918"/>
              <a:ext cx="145521" cy="1458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068410" y="5776014"/>
            <a:ext cx="145521" cy="145838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604720" y="5365162"/>
            <a:ext cx="1270000" cy="1257300"/>
            <a:chOff x="345811" y="5367370"/>
            <a:chExt cx="1270000" cy="12573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345811" y="5367370"/>
              <a:ext cx="1270000" cy="1257300"/>
              <a:chOff x="2425700" y="2425700"/>
              <a:chExt cx="3657600" cy="361315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502151" y="3566712"/>
                <a:ext cx="419100" cy="419100"/>
              </a:xfrm>
              <a:prstGeom prst="ellipse">
                <a:avLst/>
              </a:prstGeom>
              <a:solidFill>
                <a:srgbClr val="FFFF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425700" y="2425700"/>
                <a:ext cx="3657600" cy="3613150"/>
                <a:chOff x="990600" y="2482850"/>
                <a:chExt cx="3657600" cy="361315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9906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9050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8194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733800" y="24828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9906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9050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28194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733800" y="338455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9906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050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8194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733800" y="42926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9906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9050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8194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733800" y="5194300"/>
                  <a:ext cx="914400" cy="901700"/>
                </a:xfrm>
                <a:prstGeom prst="rect">
                  <a:avLst/>
                </a:prstGeom>
                <a:noFill/>
                <a:ln w="38100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Oval 138"/>
            <p:cNvSpPr/>
            <p:nvPr/>
          </p:nvSpPr>
          <p:spPr>
            <a:xfrm>
              <a:off x="431801" y="5446918"/>
              <a:ext cx="145521" cy="1458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Oval 157"/>
          <p:cNvSpPr/>
          <p:nvPr/>
        </p:nvSpPr>
        <p:spPr>
          <a:xfrm>
            <a:off x="4690710" y="6079710"/>
            <a:ext cx="145521" cy="145838"/>
          </a:xfrm>
          <a:prstGeom prst="ellipse">
            <a:avLst/>
          </a:prstGeom>
          <a:solidFill>
            <a:srgbClr val="FF0000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/>
          <p:cNvGrpSpPr/>
          <p:nvPr/>
        </p:nvGrpSpPr>
        <p:grpSpPr>
          <a:xfrm>
            <a:off x="6216209" y="5393910"/>
            <a:ext cx="1270000" cy="1257300"/>
            <a:chOff x="6127309" y="5393910"/>
            <a:chExt cx="1270000" cy="1257300"/>
          </a:xfrm>
        </p:grpSpPr>
        <p:grpSp>
          <p:nvGrpSpPr>
            <p:cNvPr id="159" name="Group 158"/>
            <p:cNvGrpSpPr/>
            <p:nvPr/>
          </p:nvGrpSpPr>
          <p:grpSpPr>
            <a:xfrm>
              <a:off x="6127309" y="5393910"/>
              <a:ext cx="1270000" cy="1257300"/>
              <a:chOff x="345811" y="5367370"/>
              <a:chExt cx="1270000" cy="1257300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345811" y="5367370"/>
                <a:ext cx="1270000" cy="1257300"/>
                <a:chOff x="2425700" y="2425700"/>
                <a:chExt cx="3657600" cy="3613150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02151" y="3566712"/>
                  <a:ext cx="419100" cy="419100"/>
                </a:xfrm>
                <a:prstGeom prst="ellipse">
                  <a:avLst/>
                </a:prstGeom>
                <a:solidFill>
                  <a:srgbClr val="FFFF00"/>
                </a:solidFill>
                <a:ln w="285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3" name="Group 162"/>
                <p:cNvGrpSpPr/>
                <p:nvPr/>
              </p:nvGrpSpPr>
              <p:grpSpPr>
                <a:xfrm>
                  <a:off x="2425700" y="2425700"/>
                  <a:ext cx="3657600" cy="3613150"/>
                  <a:chOff x="990600" y="2482850"/>
                  <a:chExt cx="3657600" cy="361315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990600" y="24828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1905000" y="24828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2819400" y="24828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3733800" y="24828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990600" y="33845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1905000" y="33845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819400" y="33845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733800" y="338455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990600" y="42926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905000" y="42926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2819400" y="42926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33800" y="42926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990600" y="51943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905000" y="51943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2819400" y="51943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3733800" y="5194300"/>
                    <a:ext cx="914400" cy="901700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1" name="Oval 160"/>
              <p:cNvSpPr/>
              <p:nvPr/>
            </p:nvSpPr>
            <p:spPr>
              <a:xfrm>
                <a:off x="431801" y="5446918"/>
                <a:ext cx="145521" cy="145838"/>
              </a:xfrm>
              <a:prstGeom prst="ellipse">
                <a:avLst/>
              </a:prstGeom>
              <a:solidFill>
                <a:srgbClr val="FFFF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Oval 179"/>
            <p:cNvSpPr/>
            <p:nvPr/>
          </p:nvSpPr>
          <p:spPr>
            <a:xfrm>
              <a:off x="6530799" y="6108458"/>
              <a:ext cx="145521" cy="14583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34644" y="1298222"/>
            <a:ext cx="1081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possible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 rot="10800000">
            <a:off x="1952098" y="152714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322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4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Backtracking: </a:t>
            </a:r>
            <a:r>
              <a:rPr lang="en-US" sz="3600" dirty="0" err="1" smtClean="0"/>
              <a:t>pseudocode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296958"/>
            <a:ext cx="8460480" cy="5262979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public void solve() {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board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 create empty board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solveRecurse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(board)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endParaRPr lang="en-US" sz="2400" dirty="0" smtClean="0">
              <a:solidFill>
                <a:srgbClr val="0000FF"/>
              </a:solidFill>
              <a:sym typeface="Wingdings"/>
            </a:endParaRP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rivate void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solveRecurse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(board) {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evaluate board: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	ACCEPT  add board to collection of solutions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	REJECT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 return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	CONTINUE  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		generate every next move as a list of boards;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		for each board b in that list,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solveRecurse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(b)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/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3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4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Backtracking: real code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80368" y="2580405"/>
            <a:ext cx="8460480" cy="40934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private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(Board board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board.evaluate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BoardEvaluation.ACCEPT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solutions.add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(board);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else 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BoardEvaluation.ABANDON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return;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da-DK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else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BoardEvaluation.CONTINUE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&lt;Board&gt;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 		</a:t>
            </a:r>
          </a:p>
          <a:p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da-DK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board.generateAllNextBoards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for (Board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	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}	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368" y="770068"/>
            <a:ext cx="8460480" cy="163121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&lt;Board&gt; solve(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Board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emptyBoard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new Board(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nCellsPerSide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emptyBoard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return solutions;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05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79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You might implement the constants like this: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Better than using literal 0, 1, &amp; 2</a:t>
            </a:r>
          </a:p>
          <a:p>
            <a:pPr lvl="1"/>
            <a:r>
              <a:rPr lang="en-US" dirty="0" smtClean="0"/>
              <a:t>Compiler checks your spelling.</a:t>
            </a:r>
          </a:p>
          <a:p>
            <a:r>
              <a:rPr lang="en-US" dirty="0" smtClean="0"/>
              <a:t>But not great</a:t>
            </a:r>
          </a:p>
          <a:p>
            <a:pPr lvl="1"/>
            <a:r>
              <a:rPr lang="en-US" dirty="0" smtClean="0"/>
              <a:t>Any erroneous </a:t>
            </a:r>
            <a:r>
              <a:rPr lang="en-US" smtClean="0"/>
              <a:t>int </a:t>
            </a:r>
            <a:r>
              <a:rPr lang="en-US" dirty="0" smtClean="0"/>
              <a:t>will be accepted by the compiler and hence become your problem at run time.</a:t>
            </a:r>
          </a:p>
          <a:p>
            <a:r>
              <a:rPr lang="en-US" dirty="0" smtClean="0"/>
              <a:t>So use an </a:t>
            </a:r>
            <a:r>
              <a:rPr lang="en-US" dirty="0" err="1" smtClean="0"/>
              <a:t>enum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A class with a lot of restrictions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368" y="634968"/>
            <a:ext cx="8460480" cy="163121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BoardEvaluation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final static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ACCEPT      = 0;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final static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ABANDON     = 1;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final static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CONTINUE    = 2;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147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792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You might implement the constants like this: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Automatic creation of 3 instances of </a:t>
            </a:r>
            <a:r>
              <a:rPr lang="en-US" dirty="0" err="1" smtClean="0"/>
              <a:t>BoardEvaluation</a:t>
            </a:r>
            <a:r>
              <a:rPr lang="en-US" dirty="0" smtClean="0"/>
              <a:t>. Their names are ACCEPT, ABANDON, and CONTINUE</a:t>
            </a:r>
          </a:p>
          <a:p>
            <a:r>
              <a:rPr lang="en-US" dirty="0" smtClean="0"/>
              <a:t>You refer to them as </a:t>
            </a:r>
            <a:r>
              <a:rPr lang="en-US" dirty="0" err="1" smtClean="0"/>
              <a:t>BoardEvaluation.ACCEPT</a:t>
            </a:r>
            <a:r>
              <a:rPr lang="en-US" dirty="0" smtClean="0"/>
              <a:t> etc.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368" y="634968"/>
            <a:ext cx="8460480" cy="101566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num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BoardEvaluation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ACCEPT, ABANDON</a:t>
            </a:r>
            <a:r>
              <a:rPr lang="en-US" sz="2000" smtClean="0">
                <a:solidFill>
                  <a:srgbClr val="0000FF"/>
                </a:solidFill>
                <a:latin typeface="Courier"/>
                <a:cs typeface="Courier"/>
              </a:rPr>
              <a:t>, CONTINUE;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094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872308" y="557343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72308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73312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72308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73312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67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72308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7331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74367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07542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72308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7331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67436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07542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080442" y="432917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47647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8434" y="4325815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8434" y="385681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77430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476426" y="29155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72308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7331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674367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07542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476426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872308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7331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674367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07542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877430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476426" y="38491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72308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7331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674367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07542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877430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476426" y="43267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72308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273312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674367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075422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79438" y="38585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679438" y="432739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78434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877430" y="29116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648374" y="4329172"/>
            <a:ext cx="279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Bottom row: n boxes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261658" y="3813232"/>
            <a:ext cx="13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n-1 boxes</a:t>
            </a:r>
            <a:endParaRPr lang="en-US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889980" y="3342652"/>
            <a:ext cx="13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n-2 boxes</a:t>
            </a:r>
            <a:endParaRPr lang="en-US" sz="2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79438" y="2891523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48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73" grpId="0"/>
      <p:bldP spid="174" grpId="0"/>
      <p:bldP spid="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00735" y="2918154"/>
            <a:ext cx="2460917" cy="426923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4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Backtracking: real code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80368" y="2580405"/>
            <a:ext cx="8460480" cy="40934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private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void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(Board board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BoardEvaluation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board.evaluate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BoardEvaluation.ACCEPT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solutions.add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(board);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else 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BoardEvaluation.ABANDON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return;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da-DK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else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if 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eval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==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BoardEvaluation.CONTINUE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&lt;Board&gt;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 		</a:t>
            </a:r>
          </a:p>
          <a:p>
            <a:r>
              <a:rPr lang="da-DK" sz="20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da-DK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board.generateAllNextBoards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for (Board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: 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nextBoards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		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da-DK" sz="2000" dirty="0" err="1">
                <a:solidFill>
                  <a:srgbClr val="0000FF"/>
                </a:solidFill>
                <a:latin typeface="Courier"/>
                <a:cs typeface="Courier"/>
              </a:rPr>
              <a:t>nextBoard</a:t>
            </a:r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	}	</a:t>
            </a:r>
          </a:p>
          <a:p>
            <a:r>
              <a:rPr lang="da-DK" sz="20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368" y="770068"/>
            <a:ext cx="8460480" cy="163121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HashSet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&lt;Board&gt; solve(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)  {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Board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emptyBoard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new Board(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nCellsPerSide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solveRecurse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emptyBoard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return solutions;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056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Backtracking: complete code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classes and 1 </a:t>
            </a:r>
            <a:r>
              <a:rPr lang="en-US" dirty="0" err="1" smtClean="0"/>
              <a:t>enum</a:t>
            </a:r>
            <a:endParaRPr lang="en-US" dirty="0"/>
          </a:p>
          <a:p>
            <a:pPr lvl="1"/>
            <a:r>
              <a:rPr lang="en-US" dirty="0" err="1" smtClean="0"/>
              <a:t>BoardEvaluation</a:t>
            </a:r>
            <a:endParaRPr lang="en-US" dirty="0" smtClean="0"/>
          </a:p>
          <a:p>
            <a:pPr lvl="1"/>
            <a:r>
              <a:rPr lang="en-US" dirty="0" smtClean="0"/>
              <a:t>Board</a:t>
            </a:r>
          </a:p>
          <a:p>
            <a:pPr lvl="1"/>
            <a:r>
              <a:rPr lang="en-US" dirty="0" smtClean="0"/>
              <a:t>Solver</a:t>
            </a:r>
          </a:p>
          <a:p>
            <a:pPr lvl="1"/>
            <a:r>
              <a:rPr lang="en-US" dirty="0" smtClean="0"/>
              <a:t>Sources </a:t>
            </a:r>
            <a:r>
              <a:rPr lang="en-US" smtClean="0"/>
              <a:t>are posted</a:t>
            </a:r>
            <a:endParaRPr lang="en-US" dirty="0" smtClean="0"/>
          </a:p>
          <a:p>
            <a:r>
              <a:rPr lang="en-US" dirty="0" smtClean="0"/>
              <a:t>Let’s use Eclipse to look at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9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872308" y="557343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72308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73312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72308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73312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67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72308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7331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74367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07542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72308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7331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67436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07542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47647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8434" y="385681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77430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476426" y="29155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72308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7331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674367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07542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476426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872308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7331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674367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07542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877430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476426" y="38491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72308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7331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674367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07542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79438" y="38585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872308" y="4325815"/>
            <a:ext cx="3609138" cy="473937"/>
            <a:chOff x="872308" y="4325815"/>
            <a:chExt cx="3609138" cy="473937"/>
          </a:xfrm>
        </p:grpSpPr>
        <p:sp>
          <p:nvSpPr>
            <p:cNvPr id="142" name="TextBox 141"/>
            <p:cNvSpPr txBox="1"/>
            <p:nvPr/>
          </p:nvSpPr>
          <p:spPr>
            <a:xfrm>
              <a:off x="4080442" y="4329172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78434" y="4325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77430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76426" y="43267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72308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73312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674367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75422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79438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278434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877430" y="29116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648374" y="4329172"/>
            <a:ext cx="279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Bottom row: n boxes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261658" y="3813232"/>
            <a:ext cx="13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n-1 boxes</a:t>
            </a:r>
            <a:endParaRPr lang="en-US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889980" y="3342652"/>
            <a:ext cx="13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n-2 boxes</a:t>
            </a:r>
            <a:endParaRPr lang="en-US" sz="2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79438" y="2891523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360643" y="5094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3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872308" y="557343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72308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73312" y="103318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72308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73312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67" y="150376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72308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7331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74367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075422" y="197434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72308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7331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67436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075422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476477" y="244492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8434" y="385681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77430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476426" y="29155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72308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7331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674367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075422" y="29161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476426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872308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27331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674367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075422" y="33791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877430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476426" y="38491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72308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7331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674367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075422" y="384977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79438" y="38585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872308" y="4325815"/>
            <a:ext cx="3609138" cy="473937"/>
            <a:chOff x="872308" y="4325815"/>
            <a:chExt cx="3609138" cy="473937"/>
          </a:xfrm>
        </p:grpSpPr>
        <p:sp>
          <p:nvSpPr>
            <p:cNvPr id="142" name="TextBox 141"/>
            <p:cNvSpPr txBox="1"/>
            <p:nvPr/>
          </p:nvSpPr>
          <p:spPr>
            <a:xfrm>
              <a:off x="4080442" y="4329172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78434" y="4325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77430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476426" y="43267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72308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73312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674367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75422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79438" y="4327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278434" y="3378598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2877430" y="2911692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3" name="Right Brace 52"/>
          <p:cNvSpPr/>
          <p:nvPr/>
        </p:nvSpPr>
        <p:spPr>
          <a:xfrm>
            <a:off x="5890961" y="5446309"/>
            <a:ext cx="420996" cy="561059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5890961" y="395396"/>
            <a:ext cx="420996" cy="4097726"/>
          </a:xfrm>
          <a:prstGeom prst="rightBrac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29832" y="5278561"/>
            <a:ext cx="454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82232" y="2263716"/>
            <a:ext cx="1650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r>
              <a:rPr lang="en-US" sz="4000" dirty="0" smtClean="0"/>
              <a:t>ri(n-1)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34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343E-9 -9.72898E-8 L 0.00139 0.156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7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1" animBg="1"/>
      <p:bldP spid="3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8786"/>
            <a:ext cx="8229600" cy="11430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4304"/>
            <a:ext cx="401004" cy="4705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62028" y="1144304"/>
            <a:ext cx="802008" cy="946421"/>
            <a:chOff x="1412283" y="1506394"/>
            <a:chExt cx="802008" cy="946421"/>
          </a:xfrm>
        </p:grpSpPr>
        <p:sp>
          <p:nvSpPr>
            <p:cNvPr id="4" name="TextBox 3"/>
            <p:cNvSpPr txBox="1"/>
            <p:nvPr/>
          </p:nvSpPr>
          <p:spPr>
            <a:xfrm>
              <a:off x="1412283" y="1506394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2283" y="198223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3287" y="198223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67860" y="1144304"/>
            <a:ext cx="1203012" cy="1417001"/>
            <a:chOff x="2954403" y="1509024"/>
            <a:chExt cx="1203012" cy="1417001"/>
          </a:xfrm>
        </p:grpSpPr>
        <p:grpSp>
          <p:nvGrpSpPr>
            <p:cNvPr id="8" name="Group 7"/>
            <p:cNvGrpSpPr/>
            <p:nvPr/>
          </p:nvGrpSpPr>
          <p:grpSpPr>
            <a:xfrm>
              <a:off x="2954403" y="1509024"/>
              <a:ext cx="802008" cy="946421"/>
              <a:chOff x="1412283" y="1506394"/>
              <a:chExt cx="802008" cy="94642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12283" y="1506394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54403" y="2455445"/>
              <a:ext cx="802008" cy="470580"/>
              <a:chOff x="1412283" y="1982235"/>
              <a:chExt cx="802008" cy="4705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756411" y="2452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74697" y="1144304"/>
            <a:ext cx="1604016" cy="1887581"/>
            <a:chOff x="4855934" y="1509024"/>
            <a:chExt cx="1604016" cy="1887581"/>
          </a:xfrm>
        </p:grpSpPr>
        <p:grpSp>
          <p:nvGrpSpPr>
            <p:cNvPr id="17" name="Group 16"/>
            <p:cNvGrpSpPr/>
            <p:nvPr/>
          </p:nvGrpSpPr>
          <p:grpSpPr>
            <a:xfrm>
              <a:off x="4855934" y="1509024"/>
              <a:ext cx="802008" cy="946421"/>
              <a:chOff x="1412283" y="1506394"/>
              <a:chExt cx="802008" cy="9464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412283" y="1506394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855934" y="2455445"/>
              <a:ext cx="802008" cy="470580"/>
              <a:chOff x="1412283" y="1982235"/>
              <a:chExt cx="802008" cy="47058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57942" y="245281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855934" y="2923395"/>
              <a:ext cx="802008" cy="470580"/>
              <a:chOff x="1412283" y="1982235"/>
              <a:chExt cx="802008" cy="47058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412283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13287" y="1982235"/>
                <a:ext cx="401004" cy="470580"/>
              </a:xfrm>
              <a:prstGeom prst="rect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36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657942" y="292076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58946" y="2926025"/>
              <a:ext cx="401004" cy="47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57200" y="3448026"/>
            <a:ext cx="8342072" cy="286232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nthTriangular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n)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if (n &lt; 0)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throw new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IllegalArgumentException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(“Bad n:” + n);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if (n == 1)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return 1;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return n +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nthTriangular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(n-1);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57701" y="3836815"/>
            <a:ext cx="8021011" cy="776122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716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1978</Words>
  <Application>Microsoft Macintosh PowerPoint</Application>
  <PresentationFormat>On-screen Show (4:3)</PresentationFormat>
  <Paragraphs>518</Paragraphs>
  <Slides>61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CS 46B: Data Structures Module 5: Midterm 1 &amp; Recursion</vt:lpstr>
      <vt:lpstr>Recursion: When a method calls itself</vt:lpstr>
      <vt:lpstr>Example 1: Sum of array members</vt:lpstr>
      <vt:lpstr>PowerPoint Presentation</vt:lpstr>
      <vt:lpstr>Example 2: Triangular Numbers</vt:lpstr>
      <vt:lpstr>PowerPoint Presentation</vt:lpstr>
      <vt:lpstr>PowerPoint Presentation</vt:lpstr>
      <vt:lpstr>PowerPoint Presentation</vt:lpstr>
      <vt:lpstr>  </vt:lpstr>
      <vt:lpstr>Example 3: Palindromes</vt:lpstr>
      <vt:lpstr>PowerPoint Presentation</vt:lpstr>
      <vt:lpstr>PowerPoint Presentation</vt:lpstr>
      <vt:lpstr>PowerPoint Presentation</vt:lpstr>
      <vt:lpstr>Example 4: Permutations</vt:lpstr>
      <vt:lpstr>PowerPoint Presentation</vt:lpstr>
      <vt:lpstr>PowerPoint Presentation</vt:lpstr>
      <vt:lpstr>For each input x:</vt:lpstr>
      <vt:lpstr>For each input x:</vt:lpstr>
      <vt:lpstr>For each input x:</vt:lpstr>
      <vt:lpstr>For each input 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not to use recursion</vt:lpstr>
      <vt:lpstr>Fibonacci series in nature</vt:lpstr>
      <vt:lpstr>Recursion to compute Fibonacci numbers</vt:lpstr>
      <vt:lpstr>Backtracking: Recursion for finding best solution(s)</vt:lpstr>
      <vt:lpstr>Backtracking example: 8 queens</vt:lpstr>
      <vt:lpstr>Simplified example: 4 queens</vt:lpstr>
      <vt:lpstr>The hard way (“Brute-force solution”)</vt:lpstr>
      <vt:lpstr>The hard way (“Brute-force solution”)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Backtracking needs to:</vt:lpstr>
      <vt:lpstr>Backtracking: pseudocode</vt:lpstr>
      <vt:lpstr>Backtracking: real code</vt:lpstr>
      <vt:lpstr>You might implement the constants like this:</vt:lpstr>
      <vt:lpstr>You might implement the constants like this:</vt:lpstr>
      <vt:lpstr>Backtracking: real code</vt:lpstr>
      <vt:lpstr>Backtracking: complete code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Recursion: When a method calls itself</dc:title>
  <dc:creator>Philip Heller</dc:creator>
  <cp:lastModifiedBy>Philip Heller</cp:lastModifiedBy>
  <cp:revision>95</cp:revision>
  <dcterms:created xsi:type="dcterms:W3CDTF">2016-03-05T01:31:56Z</dcterms:created>
  <dcterms:modified xsi:type="dcterms:W3CDTF">2017-03-13T16:53:43Z</dcterms:modified>
</cp:coreProperties>
</file>