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D975-BF1E-4742-B619-815C5C87CEB5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D73B5-0B52-6949-AE95-41642DF7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2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8016"/>
            <a:ext cx="7772400" cy="1470025"/>
          </a:xfrm>
        </p:spPr>
        <p:txBody>
          <a:bodyPr/>
          <a:lstStyle/>
          <a:p>
            <a:r>
              <a:rPr lang="en-US" dirty="0" smtClean="0"/>
              <a:t>Linked Lists: THE SECRET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83791"/>
            <a:ext cx="6400800" cy="1752600"/>
          </a:xfrm>
        </p:spPr>
        <p:txBody>
          <a:bodyPr/>
          <a:lstStyle/>
          <a:p>
            <a:r>
              <a:rPr lang="en-US" dirty="0" smtClean="0"/>
              <a:t>CS 46B Spring 2017</a:t>
            </a:r>
          </a:p>
          <a:p>
            <a:endParaRPr lang="en-US" dirty="0"/>
          </a:p>
        </p:txBody>
      </p:sp>
      <p:pic>
        <p:nvPicPr>
          <p:cNvPr id="4" name="Picture 3" descr="secret-smile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999" y="2935729"/>
            <a:ext cx="3922270" cy="39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3&amp;4: Change the diagram, remembering the changes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90360" y="2574592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61248" y="257459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32136" y="2574592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03024" y="257459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2958133" y="285866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29021" y="2869739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9909" y="28432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84865" y="1679505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4871" y="211292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14778" y="2141170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850427" y="3142730"/>
            <a:ext cx="2710821" cy="1479030"/>
            <a:chOff x="850427" y="3142730"/>
            <a:chExt cx="2710821" cy="1479030"/>
          </a:xfrm>
        </p:grpSpPr>
        <p:sp>
          <p:nvSpPr>
            <p:cNvPr id="20" name="Rectangle 19"/>
            <p:cNvSpPr/>
            <p:nvPr/>
          </p:nvSpPr>
          <p:spPr>
            <a:xfrm>
              <a:off x="850427" y="3852319"/>
              <a:ext cx="5232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4400" dirty="0"/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>
            <a:xfrm flipV="1">
              <a:off x="1373702" y="3142730"/>
              <a:ext cx="2187546" cy="109431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57200" y="5032486"/>
            <a:ext cx="78117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Whenever you add a node, give it a name</a:t>
            </a:r>
          </a:p>
          <a:p>
            <a:r>
              <a:rPr lang="en-US" sz="3200" dirty="0" smtClean="0"/>
              <a:t>Like naming the people in a story that you tell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5125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3&amp;4: </a:t>
            </a:r>
            <a:r>
              <a:rPr lang="en-US" dirty="0" smtClean="0"/>
              <a:t>Change the diagram, remembering the changes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67015" y="2574592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7903" y="257459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8791" y="2574592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679" y="257459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2134788" y="285866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05676" y="2869739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6564" y="28432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1520" y="1679505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11526" y="211292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1433" y="2141170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1777" y="3852319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endParaRPr lang="en-US" sz="4400" dirty="0"/>
          </a:p>
        </p:txBody>
      </p:sp>
      <p:cxnSp>
        <p:nvCxnSpPr>
          <p:cNvPr id="21" name="Straight Arrow Connector 20"/>
          <p:cNvCxnSpPr>
            <a:stCxn id="20" idx="3"/>
            <a:endCxn id="8" idx="3"/>
          </p:cNvCxnSpPr>
          <p:nvPr/>
        </p:nvCxnSpPr>
        <p:spPr>
          <a:xfrm flipV="1">
            <a:off x="955052" y="3059528"/>
            <a:ext cx="1865999" cy="117751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856011" y="4139823"/>
            <a:ext cx="1656232" cy="1150877"/>
            <a:chOff x="2679356" y="4139823"/>
            <a:chExt cx="1656232" cy="1150877"/>
          </a:xfrm>
        </p:grpSpPr>
        <p:sp>
          <p:nvSpPr>
            <p:cNvPr id="18" name="Oval 17"/>
            <p:cNvSpPr/>
            <p:nvPr/>
          </p:nvSpPr>
          <p:spPr>
            <a:xfrm>
              <a:off x="3767815" y="4139823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139870" y="4621760"/>
              <a:ext cx="588774" cy="2910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79356" y="4829035"/>
              <a:ext cx="50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n1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14779" y="1789761"/>
            <a:ext cx="247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dot with same data as n … call it 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1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3&amp;4: </a:t>
            </a:r>
            <a:r>
              <a:rPr lang="en-US" dirty="0" smtClean="0"/>
              <a:t>Change the diagram, remembering the changes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67015" y="2574592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7903" y="257459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8791" y="2574592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679" y="257459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2134788" y="285866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05676" y="2869739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6564" y="28432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1520" y="1679505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11526" y="211292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1433" y="2141170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1777" y="3852319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endParaRPr lang="en-US" sz="4400" dirty="0"/>
          </a:p>
        </p:txBody>
      </p:sp>
      <p:cxnSp>
        <p:nvCxnSpPr>
          <p:cNvPr id="21" name="Straight Arrow Connector 20"/>
          <p:cNvCxnSpPr>
            <a:stCxn id="20" idx="3"/>
            <a:endCxn id="8" idx="3"/>
          </p:cNvCxnSpPr>
          <p:nvPr/>
        </p:nvCxnSpPr>
        <p:spPr>
          <a:xfrm flipV="1">
            <a:off x="955052" y="3059528"/>
            <a:ext cx="1865999" cy="117751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856011" y="4139823"/>
            <a:ext cx="1656232" cy="1150877"/>
            <a:chOff x="2679356" y="4139823"/>
            <a:chExt cx="1656232" cy="1150877"/>
          </a:xfrm>
        </p:grpSpPr>
        <p:sp>
          <p:nvSpPr>
            <p:cNvPr id="18" name="Oval 17"/>
            <p:cNvSpPr/>
            <p:nvPr/>
          </p:nvSpPr>
          <p:spPr>
            <a:xfrm>
              <a:off x="3767815" y="4139823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139870" y="4621760"/>
              <a:ext cx="588774" cy="2910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79356" y="4829035"/>
              <a:ext cx="50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n1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14778" y="1789761"/>
            <a:ext cx="2674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6609" y="4198721"/>
            <a:ext cx="1656232" cy="1150877"/>
            <a:chOff x="2679356" y="4139823"/>
            <a:chExt cx="1656232" cy="1150877"/>
          </a:xfrm>
        </p:grpSpPr>
        <p:sp>
          <p:nvSpPr>
            <p:cNvPr id="24" name="Oval 23"/>
            <p:cNvSpPr/>
            <p:nvPr/>
          </p:nvSpPr>
          <p:spPr>
            <a:xfrm>
              <a:off x="3767815" y="4139823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139870" y="4621760"/>
              <a:ext cx="588774" cy="2910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79356" y="4829035"/>
              <a:ext cx="50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n2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18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3&amp;4: </a:t>
            </a:r>
            <a:r>
              <a:rPr lang="en-US" dirty="0" smtClean="0"/>
              <a:t>Change the diagram, remembering the changes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67015" y="2574592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7903" y="257459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8791" y="2574592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679" y="257459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2134788" y="285866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05676" y="2869739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6564" y="28432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1520" y="1679505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11526" y="211292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1433" y="2141170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1777" y="3852319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endParaRPr lang="en-US" sz="4400" dirty="0"/>
          </a:p>
        </p:txBody>
      </p:sp>
      <p:cxnSp>
        <p:nvCxnSpPr>
          <p:cNvPr id="21" name="Straight Arrow Connector 20"/>
          <p:cNvCxnSpPr>
            <a:stCxn id="20" idx="3"/>
            <a:endCxn id="8" idx="3"/>
          </p:cNvCxnSpPr>
          <p:nvPr/>
        </p:nvCxnSpPr>
        <p:spPr>
          <a:xfrm flipV="1">
            <a:off x="955052" y="3059528"/>
            <a:ext cx="1865999" cy="117751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856011" y="4139823"/>
            <a:ext cx="1656232" cy="1150877"/>
            <a:chOff x="2679356" y="4139823"/>
            <a:chExt cx="1656232" cy="1150877"/>
          </a:xfrm>
        </p:grpSpPr>
        <p:sp>
          <p:nvSpPr>
            <p:cNvPr id="18" name="Oval 17"/>
            <p:cNvSpPr/>
            <p:nvPr/>
          </p:nvSpPr>
          <p:spPr>
            <a:xfrm>
              <a:off x="3767815" y="4139823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139870" y="4621760"/>
              <a:ext cx="588774" cy="2910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79356" y="4829035"/>
              <a:ext cx="50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n1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14778" y="1789761"/>
            <a:ext cx="2674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6609" y="4198721"/>
            <a:ext cx="1656232" cy="1150877"/>
            <a:chOff x="2679356" y="4139823"/>
            <a:chExt cx="1656232" cy="1150877"/>
          </a:xfrm>
        </p:grpSpPr>
        <p:sp>
          <p:nvSpPr>
            <p:cNvPr id="24" name="Oval 23"/>
            <p:cNvSpPr/>
            <p:nvPr/>
          </p:nvSpPr>
          <p:spPr>
            <a:xfrm>
              <a:off x="3767815" y="4139823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139870" y="4621760"/>
              <a:ext cx="588774" cy="2910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79356" y="4829035"/>
              <a:ext cx="50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n2</a:t>
              </a:r>
              <a:endParaRPr lang="en-US" sz="2400" dirty="0"/>
            </a:p>
          </p:txBody>
        </p:sp>
      </p:grpSp>
      <p:cxnSp>
        <p:nvCxnSpPr>
          <p:cNvPr id="27" name="Straight Arrow Connector 26"/>
          <p:cNvCxnSpPr>
            <a:stCxn id="8" idx="4"/>
            <a:endCxn id="18" idx="0"/>
          </p:cNvCxnSpPr>
          <p:nvPr/>
        </p:nvCxnSpPr>
        <p:spPr>
          <a:xfrm>
            <a:off x="3021790" y="3142730"/>
            <a:ext cx="206567" cy="99709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8944" y="2530580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3&amp;4: </a:t>
            </a:r>
            <a:r>
              <a:rPr lang="en-US" dirty="0" smtClean="0"/>
              <a:t>Change the diagram, remembering the changes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67015" y="2574592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7903" y="257459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8791" y="2574592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679" y="257459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2134788" y="285866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05676" y="2869739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6564" y="28432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1520" y="1679505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11526" y="211292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1433" y="2141170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1777" y="3852319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endParaRPr lang="en-US" sz="4400" dirty="0"/>
          </a:p>
        </p:txBody>
      </p:sp>
      <p:cxnSp>
        <p:nvCxnSpPr>
          <p:cNvPr id="21" name="Straight Arrow Connector 20"/>
          <p:cNvCxnSpPr>
            <a:stCxn id="20" idx="3"/>
            <a:endCxn id="8" idx="3"/>
          </p:cNvCxnSpPr>
          <p:nvPr/>
        </p:nvCxnSpPr>
        <p:spPr>
          <a:xfrm flipV="1">
            <a:off x="955052" y="3059528"/>
            <a:ext cx="1865999" cy="117751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856011" y="4139823"/>
            <a:ext cx="1656232" cy="1150877"/>
            <a:chOff x="2679356" y="4139823"/>
            <a:chExt cx="1656232" cy="1150877"/>
          </a:xfrm>
        </p:grpSpPr>
        <p:sp>
          <p:nvSpPr>
            <p:cNvPr id="18" name="Oval 17"/>
            <p:cNvSpPr/>
            <p:nvPr/>
          </p:nvSpPr>
          <p:spPr>
            <a:xfrm>
              <a:off x="3767815" y="4139823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139870" y="4621760"/>
              <a:ext cx="588774" cy="2910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79356" y="4829035"/>
              <a:ext cx="50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n1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14778" y="1789761"/>
            <a:ext cx="2674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6609" y="4198721"/>
            <a:ext cx="1656232" cy="1150877"/>
            <a:chOff x="2679356" y="4139823"/>
            <a:chExt cx="1656232" cy="1150877"/>
          </a:xfrm>
        </p:grpSpPr>
        <p:sp>
          <p:nvSpPr>
            <p:cNvPr id="24" name="Oval 23"/>
            <p:cNvSpPr/>
            <p:nvPr/>
          </p:nvSpPr>
          <p:spPr>
            <a:xfrm>
              <a:off x="3767815" y="4139823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139870" y="4621760"/>
              <a:ext cx="588774" cy="2910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79356" y="4829035"/>
              <a:ext cx="50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n2</a:t>
              </a:r>
              <a:endParaRPr lang="en-US" sz="2400" dirty="0"/>
            </a:p>
          </p:txBody>
        </p:sp>
      </p:grpSp>
      <p:cxnSp>
        <p:nvCxnSpPr>
          <p:cNvPr id="27" name="Straight Arrow Connector 26"/>
          <p:cNvCxnSpPr>
            <a:stCxn id="8" idx="4"/>
            <a:endCxn id="18" idx="0"/>
          </p:cNvCxnSpPr>
          <p:nvPr/>
        </p:nvCxnSpPr>
        <p:spPr>
          <a:xfrm>
            <a:off x="3021790" y="3142730"/>
            <a:ext cx="206567" cy="99709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8944" y="2530580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18" idx="6"/>
            <a:endCxn id="24" idx="2"/>
          </p:cNvCxnSpPr>
          <p:nvPr/>
        </p:nvCxnSpPr>
        <p:spPr>
          <a:xfrm>
            <a:off x="3512243" y="4423892"/>
            <a:ext cx="1362825" cy="5889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3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</a:t>
            </a:r>
            <a:r>
              <a:rPr lang="en-US" dirty="0"/>
              <a:t>3&amp;4: </a:t>
            </a:r>
            <a:r>
              <a:rPr lang="en-US" dirty="0" smtClean="0"/>
              <a:t>Change the diagram, remembering the changes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67015" y="2574592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37903" y="257459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08791" y="2574592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9679" y="257459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2134788" y="285866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05676" y="2869739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76564" y="28432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61520" y="1679505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811526" y="211292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91433" y="2141170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31777" y="3852319"/>
            <a:ext cx="523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endParaRPr lang="en-US" sz="4400" dirty="0"/>
          </a:p>
        </p:txBody>
      </p:sp>
      <p:cxnSp>
        <p:nvCxnSpPr>
          <p:cNvPr id="21" name="Straight Arrow Connector 20"/>
          <p:cNvCxnSpPr>
            <a:stCxn id="20" idx="3"/>
            <a:endCxn id="8" idx="3"/>
          </p:cNvCxnSpPr>
          <p:nvPr/>
        </p:nvCxnSpPr>
        <p:spPr>
          <a:xfrm flipV="1">
            <a:off x="955052" y="3059528"/>
            <a:ext cx="1865999" cy="117751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856011" y="4139823"/>
            <a:ext cx="1656232" cy="1150877"/>
            <a:chOff x="2679356" y="4139823"/>
            <a:chExt cx="1656232" cy="1150877"/>
          </a:xfrm>
        </p:grpSpPr>
        <p:sp>
          <p:nvSpPr>
            <p:cNvPr id="18" name="Oval 17"/>
            <p:cNvSpPr/>
            <p:nvPr/>
          </p:nvSpPr>
          <p:spPr>
            <a:xfrm>
              <a:off x="3767815" y="4139823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139870" y="4621760"/>
              <a:ext cx="588774" cy="2910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679356" y="4829035"/>
              <a:ext cx="50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n1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/>
              <a:t>Make n2 point to what n1 used to point to (    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6609" y="4198721"/>
            <a:ext cx="1656232" cy="1150877"/>
            <a:chOff x="2679356" y="4139823"/>
            <a:chExt cx="1656232" cy="1150877"/>
          </a:xfrm>
        </p:grpSpPr>
        <p:sp>
          <p:nvSpPr>
            <p:cNvPr id="24" name="Oval 23"/>
            <p:cNvSpPr/>
            <p:nvPr/>
          </p:nvSpPr>
          <p:spPr>
            <a:xfrm>
              <a:off x="3767815" y="4139823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139870" y="4621760"/>
              <a:ext cx="588774" cy="2910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679356" y="4829035"/>
              <a:ext cx="50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n2</a:t>
              </a:r>
              <a:endParaRPr lang="en-US" sz="2400" dirty="0"/>
            </a:p>
          </p:txBody>
        </p:sp>
      </p:grpSp>
      <p:cxnSp>
        <p:nvCxnSpPr>
          <p:cNvPr id="27" name="Straight Arrow Connector 26"/>
          <p:cNvCxnSpPr>
            <a:stCxn id="8" idx="4"/>
            <a:endCxn id="18" idx="0"/>
          </p:cNvCxnSpPr>
          <p:nvPr/>
        </p:nvCxnSpPr>
        <p:spPr>
          <a:xfrm>
            <a:off x="3021790" y="3142730"/>
            <a:ext cx="206567" cy="99709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88944" y="2530580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X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>
            <a:stCxn id="18" idx="6"/>
            <a:endCxn id="24" idx="2"/>
          </p:cNvCxnSpPr>
          <p:nvPr/>
        </p:nvCxnSpPr>
        <p:spPr>
          <a:xfrm>
            <a:off x="3512243" y="4423892"/>
            <a:ext cx="1362825" cy="58898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9" idx="4"/>
          </p:cNvCxnSpPr>
          <p:nvPr/>
        </p:nvCxnSpPr>
        <p:spPr>
          <a:xfrm flipH="1" flipV="1">
            <a:off x="4192678" y="3142730"/>
            <a:ext cx="887001" cy="99709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2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Step 4 Story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600200"/>
            <a:ext cx="4985242" cy="4525963"/>
          </a:xfrm>
        </p:spPr>
        <p:txBody>
          <a:bodyPr/>
          <a:lstStyle/>
          <a:p>
            <a:r>
              <a:rPr lang="en-US" dirty="0" smtClean="0"/>
              <a:t>A name for every node in the story</a:t>
            </a:r>
          </a:p>
          <a:p>
            <a:r>
              <a:rPr lang="en-US" dirty="0" smtClean="0"/>
              <a:t>The story has no Java code, references, nodes, or linked lists.</a:t>
            </a:r>
          </a:p>
          <a:p>
            <a:r>
              <a:rPr lang="en-US" dirty="0" smtClean="0"/>
              <a:t>It’s just about dots and arrows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/>
              <a:t>Make n2 point to what n1 used to point to (    )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084371" y="1535243"/>
            <a:ext cx="2804950" cy="3935805"/>
          </a:xfrm>
          <a:prstGeom prst="roundRect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Make a </a:t>
            </a:r>
            <a:r>
              <a:rPr lang="en-US" dirty="0">
                <a:solidFill>
                  <a:srgbClr val="FF0000"/>
                </a:solidFill>
              </a:rPr>
              <a:t>dot </a:t>
            </a:r>
            <a:r>
              <a:rPr lang="en-US" dirty="0" smtClean="0">
                <a:solidFill>
                  <a:srgbClr val="FF0000"/>
                </a:solidFill>
              </a:rPr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/>
              <a:t>Make n2 point to what n1 used to point to (    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20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  );  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Make another </a:t>
            </a:r>
            <a:r>
              <a:rPr lang="en-US" dirty="0">
                <a:solidFill>
                  <a:srgbClr val="FF0000"/>
                </a:solidFill>
              </a:rPr>
              <a:t>dot </a:t>
            </a:r>
            <a:r>
              <a:rPr lang="en-US" dirty="0" smtClean="0">
                <a:solidFill>
                  <a:srgbClr val="FF0000"/>
                </a:solidFill>
              </a:rPr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/>
              <a:t>Make n2 point to what n1 used to point to (    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340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  );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DotNode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n2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= new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DotNode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  );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</a:p>
          <a:p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4873" y="437249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963" y="2564702"/>
            <a:ext cx="252386" cy="280465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27829" y="2802613"/>
            <a:ext cx="261721" cy="1436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9830" y="2790452"/>
            <a:ext cx="223309" cy="22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165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/>
              <a:t>Make n2 point to what n1 used to point to (    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340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  );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n2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(  ); 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n.setNext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(n1);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4873" y="437249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963" y="2564702"/>
            <a:ext cx="252386" cy="280465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27829" y="2802613"/>
            <a:ext cx="261721" cy="1436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9830" y="2790452"/>
            <a:ext cx="223309" cy="22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46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code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change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46366"/>
          </a:xfrm>
        </p:spPr>
        <p:txBody>
          <a:bodyPr/>
          <a:lstStyle/>
          <a:p>
            <a:r>
              <a:rPr lang="en-US" dirty="0" smtClean="0"/>
              <a:t>Just visits every node or every node until some condition is met</a:t>
            </a:r>
          </a:p>
          <a:p>
            <a:pPr lvl="1"/>
            <a:r>
              <a:rPr lang="en-US" dirty="0" smtClean="0"/>
              <a:t>Count nodes</a:t>
            </a:r>
          </a:p>
          <a:p>
            <a:pPr lvl="1"/>
            <a:r>
              <a:rPr lang="en-US" dirty="0" smtClean="0"/>
              <a:t>Find 1</a:t>
            </a:r>
            <a:r>
              <a:rPr lang="en-US" baseline="30000" dirty="0" smtClean="0"/>
              <a:t>st</a:t>
            </a:r>
            <a:r>
              <a:rPr lang="en-US" dirty="0" smtClean="0"/>
              <a:t> node whose data is x</a:t>
            </a:r>
          </a:p>
          <a:p>
            <a:pPr lvl="1"/>
            <a:r>
              <a:rPr lang="en-US" dirty="0" smtClean="0"/>
              <a:t>Count all nodes whose data is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3432" y="4452656"/>
            <a:ext cx="3121843" cy="1631216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Node n = head;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// other stuff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while (n != null)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 // do something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 n =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cs typeface="Courier"/>
              </a:rPr>
              <a:t>n.next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0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403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Make n1 point to n2</a:t>
            </a:r>
          </a:p>
          <a:p>
            <a:endParaRPr lang="en-US" dirty="0"/>
          </a:p>
          <a:p>
            <a:r>
              <a:rPr lang="en-US" dirty="0" smtClean="0"/>
              <a:t>Make n2 point to what n1 used to point to (    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201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  );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n2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(  );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n.setNext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(n1);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1.setNext(n2);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4873" y="437249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963" y="2564702"/>
            <a:ext cx="252386" cy="280465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27829" y="2802613"/>
            <a:ext cx="261721" cy="1436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9830" y="2790452"/>
            <a:ext cx="223309" cy="22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18" idx="6"/>
            <a:endCxn id="25" idx="2"/>
          </p:cNvCxnSpPr>
          <p:nvPr/>
        </p:nvCxnSpPr>
        <p:spPr>
          <a:xfrm>
            <a:off x="3780860" y="2549539"/>
            <a:ext cx="826103" cy="155396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Make n2 point to what n used to point to (    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20180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  );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n2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(  );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n.setNext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(n1);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1.setNext(n2);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2.setNext(umm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hunh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uh-oh);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4873" y="437249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963" y="2564702"/>
            <a:ext cx="252386" cy="280465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27829" y="2802613"/>
            <a:ext cx="261721" cy="1436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9830" y="2790452"/>
            <a:ext cx="223309" cy="22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18" idx="6"/>
            <a:endCxn id="25" idx="2"/>
          </p:cNvCxnSpPr>
          <p:nvPr/>
        </p:nvCxnSpPr>
        <p:spPr>
          <a:xfrm>
            <a:off x="3780860" y="2549539"/>
            <a:ext cx="826103" cy="1553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4"/>
          </p:cNvCxnSpPr>
          <p:nvPr/>
        </p:nvCxnSpPr>
        <p:spPr>
          <a:xfrm flipH="1" flipV="1">
            <a:off x="4182735" y="1765378"/>
            <a:ext cx="550421" cy="7993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7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Make n2 point to what n1 used to point to (    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20180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  );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n2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(  );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n.setNext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(n1);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1.setNext(n2);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N2.setNext(umm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hunh</a:t>
            </a:r>
            <a:r>
              <a:rPr lang="en-US" smtClean="0">
                <a:solidFill>
                  <a:srgbClr val="000000"/>
                </a:solidFill>
                <a:latin typeface="Courier"/>
                <a:cs typeface="Courier"/>
              </a:rPr>
              <a:t> uh-oh);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4873" y="437249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963" y="2564702"/>
            <a:ext cx="252386" cy="280465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27829" y="2802613"/>
            <a:ext cx="261721" cy="1436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9830" y="2790452"/>
            <a:ext cx="223309" cy="22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18" idx="6"/>
            <a:endCxn id="25" idx="2"/>
          </p:cNvCxnSpPr>
          <p:nvPr/>
        </p:nvCxnSpPr>
        <p:spPr>
          <a:xfrm>
            <a:off x="3780860" y="2549539"/>
            <a:ext cx="826103" cy="1553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4"/>
          </p:cNvCxnSpPr>
          <p:nvPr/>
        </p:nvCxnSpPr>
        <p:spPr>
          <a:xfrm flipH="1" flipV="1">
            <a:off x="4182735" y="1765378"/>
            <a:ext cx="550421" cy="7993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370" y="274638"/>
            <a:ext cx="8693951" cy="627108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993" y="1852449"/>
            <a:ext cx="7940145" cy="310854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you don</a:t>
            </a:r>
            <a:r>
              <a:rPr lang="fr-FR" sz="2800" dirty="0" smtClean="0"/>
              <a:t>’</a:t>
            </a:r>
            <a:r>
              <a:rPr lang="en-US" sz="2800" dirty="0" smtClean="0"/>
              <a:t>t know what to do, DON</a:t>
            </a:r>
            <a:r>
              <a:rPr lang="fr-FR" sz="2800" dirty="0" smtClean="0"/>
              <a:t>’</a:t>
            </a:r>
            <a:r>
              <a:rPr lang="en-US" sz="2800" dirty="0" smtClean="0"/>
              <a:t>T GUESS!</a:t>
            </a:r>
          </a:p>
          <a:p>
            <a:endParaRPr lang="en-US" sz="2800" dirty="0"/>
          </a:p>
          <a:p>
            <a:r>
              <a:rPr lang="en-US" sz="2800" dirty="0" smtClean="0"/>
              <a:t>Don</a:t>
            </a:r>
            <a:r>
              <a:rPr lang="fr-FR" sz="2800" dirty="0" smtClean="0"/>
              <a:t>’</a:t>
            </a:r>
            <a:r>
              <a:rPr lang="en-US" sz="2800" dirty="0" smtClean="0"/>
              <a:t>t set n2.next to head, </a:t>
            </a:r>
            <a:r>
              <a:rPr lang="en-US" sz="2800" dirty="0" err="1" smtClean="0"/>
              <a:t>head.next</a:t>
            </a:r>
            <a:r>
              <a:rPr lang="en-US" sz="2800" dirty="0" smtClean="0"/>
              <a:t>, tail, </a:t>
            </a:r>
            <a:r>
              <a:rPr lang="en-US" sz="2800" dirty="0" err="1" smtClean="0"/>
              <a:t>tail.next</a:t>
            </a:r>
            <a:r>
              <a:rPr lang="en-US" sz="2800" dirty="0" smtClean="0"/>
              <a:t>, …</a:t>
            </a:r>
          </a:p>
          <a:p>
            <a:endParaRPr lang="en-US" sz="2800" dirty="0"/>
          </a:p>
          <a:p>
            <a:r>
              <a:rPr lang="en-US" sz="2800" dirty="0" smtClean="0"/>
              <a:t>If it’s not obvious, you need another variable.</a:t>
            </a:r>
          </a:p>
          <a:p>
            <a:endParaRPr lang="en-US" sz="2800" dirty="0"/>
          </a:p>
          <a:p>
            <a:r>
              <a:rPr lang="en-US" sz="2800" dirty="0" smtClean="0"/>
              <a:t>Especially when the story says “used to”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412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Make n2 point to what n used to point to (    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20180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  );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n2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(  );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n.setNext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(n1);  // line 4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1.setNext(n2);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2.setNext(________);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4873" y="437249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963" y="2564702"/>
            <a:ext cx="252386" cy="280465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27829" y="2802613"/>
            <a:ext cx="261721" cy="1436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9830" y="2790452"/>
            <a:ext cx="223309" cy="22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18" idx="6"/>
            <a:endCxn id="25" idx="2"/>
          </p:cNvCxnSpPr>
          <p:nvPr/>
        </p:nvCxnSpPr>
        <p:spPr>
          <a:xfrm>
            <a:off x="3780860" y="2549539"/>
            <a:ext cx="826103" cy="1553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4"/>
          </p:cNvCxnSpPr>
          <p:nvPr/>
        </p:nvCxnSpPr>
        <p:spPr>
          <a:xfrm flipH="1" flipV="1">
            <a:off x="4182735" y="1765378"/>
            <a:ext cx="550421" cy="7993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8098" y="5777004"/>
            <a:ext cx="447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 </a:t>
            </a:r>
            <a:r>
              <a:rPr lang="en-US" sz="2400" i="1" dirty="0" smtClean="0"/>
              <a:t>used to </a:t>
            </a:r>
            <a:r>
              <a:rPr lang="en-US" sz="2400" dirty="0" smtClean="0"/>
              <a:t>point to     , before line 4  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3467917" y="5962884"/>
            <a:ext cx="190939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Make n2 point to what n used to point to (    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20180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  );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n2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(  );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n.setNext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(n1);  // line 4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1.setNext(n2);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2.setNext(________);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4873" y="437249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963" y="2564702"/>
            <a:ext cx="252386" cy="280465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27829" y="2802613"/>
            <a:ext cx="261721" cy="1436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9830" y="2790452"/>
            <a:ext cx="223309" cy="227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n2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18" idx="6"/>
            <a:endCxn id="25" idx="2"/>
          </p:cNvCxnSpPr>
          <p:nvPr/>
        </p:nvCxnSpPr>
        <p:spPr>
          <a:xfrm>
            <a:off x="3780860" y="2549539"/>
            <a:ext cx="826103" cy="1553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4"/>
          </p:cNvCxnSpPr>
          <p:nvPr/>
        </p:nvCxnSpPr>
        <p:spPr>
          <a:xfrm flipH="1" flipV="1">
            <a:off x="4182735" y="1765378"/>
            <a:ext cx="550421" cy="7993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015067" y="4649963"/>
            <a:ext cx="591896" cy="84477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1975" y="5494737"/>
            <a:ext cx="434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oldNext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n.getNext</a:t>
            </a:r>
            <a:r>
              <a:rPr lang="en-US" dirty="0" smtClean="0">
                <a:latin typeface="Courier"/>
                <a:cs typeface="Courier"/>
              </a:rPr>
              <a:t>();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Make n2 point to what n used to point to (    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20180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  );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n2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(  );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n.setNext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(n1);  // line 4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1.setNext(n2);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2.setNext(________);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4873" y="437249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963" y="2564702"/>
            <a:ext cx="252386" cy="280465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27829" y="2802613"/>
            <a:ext cx="261721" cy="1436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9830" y="2790452"/>
            <a:ext cx="204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2        </a:t>
            </a:r>
            <a:r>
              <a:rPr lang="en-US" sz="2400" dirty="0" err="1" smtClean="0"/>
              <a:t>oldNext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18" idx="6"/>
            <a:endCxn id="25" idx="2"/>
          </p:cNvCxnSpPr>
          <p:nvPr/>
        </p:nvCxnSpPr>
        <p:spPr>
          <a:xfrm>
            <a:off x="3780860" y="2549539"/>
            <a:ext cx="826103" cy="1553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4"/>
          </p:cNvCxnSpPr>
          <p:nvPr/>
        </p:nvCxnSpPr>
        <p:spPr>
          <a:xfrm flipH="1" flipV="1">
            <a:off x="4182735" y="1765378"/>
            <a:ext cx="550421" cy="7993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015067" y="4649963"/>
            <a:ext cx="591896" cy="84477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1975" y="5494737"/>
            <a:ext cx="434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oldNext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n.getNext</a:t>
            </a:r>
            <a:r>
              <a:rPr lang="en-US" smtClean="0">
                <a:latin typeface="Courier"/>
                <a:cs typeface="Courier"/>
              </a:rPr>
              <a:t>();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350404" y="1789761"/>
            <a:ext cx="1092039" cy="101285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6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5: Express the story as code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4778" y="1789761"/>
            <a:ext cx="2674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</a:t>
            </a:r>
            <a:r>
              <a:rPr lang="en-US" dirty="0"/>
              <a:t>dot </a:t>
            </a:r>
            <a:r>
              <a:rPr lang="en-US" dirty="0" smtClean="0"/>
              <a:t>with same data as n … call it n1</a:t>
            </a:r>
          </a:p>
          <a:p>
            <a:endParaRPr lang="en-US" dirty="0"/>
          </a:p>
          <a:p>
            <a:r>
              <a:rPr lang="en-US" dirty="0" smtClean="0"/>
              <a:t>Make another </a:t>
            </a:r>
            <a:r>
              <a:rPr lang="en-US" dirty="0"/>
              <a:t>dot </a:t>
            </a:r>
            <a:r>
              <a:rPr lang="en-US" dirty="0" smtClean="0"/>
              <a:t>with same data as n … call it n2</a:t>
            </a:r>
          </a:p>
          <a:p>
            <a:endParaRPr lang="en-US" dirty="0"/>
          </a:p>
          <a:p>
            <a:r>
              <a:rPr lang="en-US" dirty="0" smtClean="0"/>
              <a:t>Make n point to n1</a:t>
            </a:r>
          </a:p>
          <a:p>
            <a:endParaRPr lang="en-US" dirty="0"/>
          </a:p>
          <a:p>
            <a:r>
              <a:rPr lang="en-US" dirty="0" smtClean="0"/>
              <a:t>Make n1 point to n2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Make n2 point to what n used to point to (    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961484" y="1417638"/>
            <a:ext cx="3080466" cy="1465334"/>
            <a:chOff x="431777" y="2574592"/>
            <a:chExt cx="5215675" cy="2394063"/>
          </a:xfrm>
        </p:grpSpPr>
        <p:sp>
          <p:nvSpPr>
            <p:cNvPr id="6" name="Oval 5"/>
            <p:cNvSpPr/>
            <p:nvPr/>
          </p:nvSpPr>
          <p:spPr>
            <a:xfrm>
              <a:off x="1567015" y="2574592"/>
              <a:ext cx="567773" cy="568138"/>
            </a:xfrm>
            <a:prstGeom prst="ellipse">
              <a:avLst/>
            </a:prstGeom>
            <a:solidFill>
              <a:srgbClr val="FFFF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7903" y="2574592"/>
              <a:ext cx="567773" cy="568138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08791" y="2574592"/>
              <a:ext cx="567773" cy="568138"/>
            </a:xfrm>
            <a:prstGeom prst="ellipse">
              <a:avLst/>
            </a:prstGeom>
            <a:solidFill>
              <a:srgbClr val="0080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079679" y="2574592"/>
              <a:ext cx="567773" cy="568138"/>
            </a:xfrm>
            <a:prstGeom prst="ellipse">
              <a:avLst/>
            </a:prstGeom>
            <a:solidFill>
              <a:srgbClr val="FF6600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6" idx="6"/>
              <a:endCxn id="8" idx="2"/>
            </p:cNvCxnSpPr>
            <p:nvPr/>
          </p:nvCxnSpPr>
          <p:spPr>
            <a:xfrm>
              <a:off x="2134788" y="2858661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05676" y="2869739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476564" y="2843280"/>
              <a:ext cx="603115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31777" y="3852319"/>
              <a:ext cx="781742" cy="10559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3600" dirty="0"/>
            </a:p>
          </p:txBody>
        </p:sp>
        <p:cxnSp>
          <p:nvCxnSpPr>
            <p:cNvPr id="21" name="Straight Arrow Connector 20"/>
            <p:cNvCxnSpPr>
              <a:stCxn id="20" idx="3"/>
              <a:endCxn id="8" idx="3"/>
            </p:cNvCxnSpPr>
            <p:nvPr/>
          </p:nvCxnSpPr>
          <p:spPr>
            <a:xfrm flipV="1">
              <a:off x="1213519" y="3059528"/>
              <a:ext cx="1607533" cy="13207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01511" y="4139823"/>
              <a:ext cx="1910732" cy="828832"/>
              <a:chOff x="2424856" y="4139823"/>
              <a:chExt cx="1910732" cy="82883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3767815" y="4139823"/>
                <a:ext cx="567773" cy="568138"/>
              </a:xfrm>
              <a:prstGeom prst="ellipse">
                <a:avLst/>
              </a:prstGeom>
              <a:solidFill>
                <a:srgbClr val="3366FF"/>
              </a:solidFill>
              <a:ln w="28575" cmpd="sng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3139870" y="4621760"/>
                <a:ext cx="588774" cy="291017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2424856" y="4506990"/>
                <a:ext cx="50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n1</a:t>
                </a:r>
                <a:endParaRPr lang="en-US" sz="2400" dirty="0"/>
              </a:p>
            </p:txBody>
          </p:sp>
        </p:grpSp>
        <p:cxnSp>
          <p:nvCxnSpPr>
            <p:cNvPr id="27" name="Straight Arrow Connector 26"/>
            <p:cNvCxnSpPr>
              <a:stCxn id="8" idx="4"/>
              <a:endCxn id="18" idx="0"/>
            </p:cNvCxnSpPr>
            <p:nvPr/>
          </p:nvCxnSpPr>
          <p:spPr>
            <a:xfrm>
              <a:off x="3021790" y="3142730"/>
              <a:ext cx="206567" cy="99709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7926428" y="4912777"/>
            <a:ext cx="153904" cy="189969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784" y="3740410"/>
            <a:ext cx="420180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n = find(  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n1 = new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DotNode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  ); 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n2 </a:t>
            </a:r>
            <a:r>
              <a:rPr lang="en-US" dirty="0">
                <a:latin typeface="Courier"/>
                <a:cs typeface="Courier"/>
              </a:rPr>
              <a:t>= new </a:t>
            </a:r>
            <a:r>
              <a:rPr lang="en-US" dirty="0" err="1">
                <a:latin typeface="Courier"/>
                <a:cs typeface="Courier"/>
              </a:rPr>
              <a:t>DotNode</a:t>
            </a:r>
            <a:r>
              <a:rPr lang="en-US" dirty="0">
                <a:latin typeface="Courier"/>
                <a:cs typeface="Courier"/>
              </a:rPr>
              <a:t>(  ); 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n.setNext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(n1);  // line 4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1.setNext(n2);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2.setNext(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oldNext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794260" y="381665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888828" y="4095311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74873" y="4372490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06963" y="2564702"/>
            <a:ext cx="252386" cy="280465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327829" y="2802613"/>
            <a:ext cx="261721" cy="1436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09830" y="2790452"/>
            <a:ext cx="2041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dirty="0" smtClean="0"/>
              <a:t>2        </a:t>
            </a:r>
            <a:r>
              <a:rPr lang="en-US" sz="2400" dirty="0" err="1" smtClean="0"/>
              <a:t>oldNext</a:t>
            </a:r>
            <a:endParaRPr lang="en-US" sz="2400" dirty="0"/>
          </a:p>
        </p:txBody>
      </p:sp>
      <p:cxnSp>
        <p:nvCxnSpPr>
          <p:cNvPr id="30" name="Straight Arrow Connector 29"/>
          <p:cNvCxnSpPr>
            <a:stCxn id="18" idx="6"/>
            <a:endCxn id="25" idx="2"/>
          </p:cNvCxnSpPr>
          <p:nvPr/>
        </p:nvCxnSpPr>
        <p:spPr>
          <a:xfrm>
            <a:off x="3780860" y="2549539"/>
            <a:ext cx="826103" cy="15539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4"/>
          </p:cNvCxnSpPr>
          <p:nvPr/>
        </p:nvCxnSpPr>
        <p:spPr>
          <a:xfrm flipH="1" flipV="1">
            <a:off x="4182735" y="1765378"/>
            <a:ext cx="550421" cy="7993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015067" y="4649963"/>
            <a:ext cx="591896" cy="84477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1975" y="5494737"/>
            <a:ext cx="434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DotNode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oldNext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n.getNext</a:t>
            </a:r>
            <a:r>
              <a:rPr lang="en-US" smtClean="0">
                <a:latin typeface="Courier"/>
                <a:cs typeface="Courier"/>
              </a:rPr>
              <a:t>(); 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4350404" y="1789761"/>
            <a:ext cx="1092039" cy="101285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924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Corner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the list is empty?</a:t>
            </a:r>
          </a:p>
          <a:p>
            <a:endParaRPr lang="en-US" dirty="0" smtClean="0"/>
          </a:p>
          <a:p>
            <a:r>
              <a:rPr lang="en-US" dirty="0" smtClean="0"/>
              <a:t>What if the find() call found the head?</a:t>
            </a:r>
          </a:p>
          <a:p>
            <a:endParaRPr lang="en-US" dirty="0" smtClean="0"/>
          </a:p>
          <a:p>
            <a:r>
              <a:rPr lang="en-US" dirty="0" smtClean="0"/>
              <a:t>What if the find() call found the tail?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22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4072"/>
            <a:ext cx="8229600" cy="1143000"/>
          </a:xfrm>
        </p:spPr>
        <p:txBody>
          <a:bodyPr/>
          <a:lstStyle/>
          <a:p>
            <a:r>
              <a:rPr lang="en-US" dirty="0" smtClean="0"/>
              <a:t>Step 6: Corner cases: Empty list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1490"/>
            <a:ext cx="8229600" cy="786405"/>
          </a:xfrm>
        </p:spPr>
        <p:txBody>
          <a:bodyPr/>
          <a:lstStyle/>
          <a:p>
            <a:r>
              <a:rPr lang="en-US" dirty="0" smtClean="0"/>
              <a:t>If list is empty, find() will always return null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9933" y="1981852"/>
            <a:ext cx="4617370" cy="1569660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oid triplicate(Dot d)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DotNode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n = find(d);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…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89933" y="4283597"/>
            <a:ext cx="4617370" cy="2308324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oid triplicate(Dot d)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DotNode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n = find(d);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if (n == null)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return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…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200448" y="3689951"/>
            <a:ext cx="446560" cy="45407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10236" y="2414518"/>
            <a:ext cx="13764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Before</a:t>
            </a:r>
            <a:endParaRPr lang="en-US" sz="3200" i="1" dirty="0"/>
          </a:p>
          <a:p>
            <a:endParaRPr lang="en-US" sz="3200" i="1" dirty="0" smtClean="0"/>
          </a:p>
          <a:p>
            <a:endParaRPr lang="en-US" sz="3200" i="1" dirty="0"/>
          </a:p>
          <a:p>
            <a:endParaRPr lang="en-US" sz="3200" i="1" dirty="0" smtClean="0"/>
          </a:p>
          <a:p>
            <a:endParaRPr lang="en-US" sz="3200" i="1" dirty="0"/>
          </a:p>
          <a:p>
            <a:r>
              <a:rPr lang="en-US" sz="3200" i="1" dirty="0" smtClean="0"/>
              <a:t>After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893208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4072"/>
            <a:ext cx="8229600" cy="1143000"/>
          </a:xfrm>
        </p:spPr>
        <p:txBody>
          <a:bodyPr/>
          <a:lstStyle/>
          <a:p>
            <a:r>
              <a:rPr lang="en-US" dirty="0" smtClean="0"/>
              <a:t>Step 6: Corner cases: find at head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1490"/>
            <a:ext cx="8229600" cy="786405"/>
          </a:xfrm>
        </p:spPr>
        <p:txBody>
          <a:bodyPr>
            <a:noAutofit/>
          </a:bodyPr>
          <a:lstStyle/>
          <a:p>
            <a:r>
              <a:rPr lang="en-US" sz="2400" dirty="0" smtClean="0"/>
              <a:t>On your own time, convince yourself this is ok</a:t>
            </a:r>
          </a:p>
          <a:p>
            <a:r>
              <a:rPr lang="en-US" sz="2400" dirty="0" smtClean="0"/>
              <a:t>Draw a “before” picture</a:t>
            </a:r>
          </a:p>
          <a:p>
            <a:r>
              <a:rPr lang="en-US" sz="2400" dirty="0" smtClean="0"/>
              <a:t>Think of a way to call triplicate() so as to stress the corner case</a:t>
            </a:r>
          </a:p>
          <a:p>
            <a:r>
              <a:rPr lang="en-US" sz="2400" dirty="0" smtClean="0"/>
              <a:t>Work through the code, changing your picture as you go</a:t>
            </a:r>
          </a:p>
          <a:p>
            <a:r>
              <a:rPr lang="en-US" sz="2400" dirty="0" smtClean="0"/>
              <a:t>When finished, does the picture look ok?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21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code changes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how to think about writing the code.</a:t>
            </a:r>
          </a:p>
          <a:p>
            <a:r>
              <a:rPr lang="en-US" dirty="0" smtClean="0"/>
              <a:t>Are you ready?</a:t>
            </a:r>
          </a:p>
          <a:p>
            <a:r>
              <a:rPr lang="en-US" dirty="0" smtClean="0"/>
              <a:t>Good.</a:t>
            </a:r>
          </a:p>
          <a:p>
            <a:r>
              <a:rPr lang="en-US" dirty="0" smtClean="0"/>
              <a:t>It’s a secret.</a:t>
            </a:r>
          </a:p>
          <a:p>
            <a:r>
              <a:rPr lang="en-US" dirty="0" smtClean="0"/>
              <a:t>In fact, it’s </a:t>
            </a:r>
            <a:r>
              <a:rPr lang="en-US" i="1" dirty="0" smtClean="0"/>
              <a:t>the </a:t>
            </a:r>
            <a:r>
              <a:rPr lang="en-US" dirty="0" smtClean="0"/>
              <a:t>secret.</a:t>
            </a:r>
          </a:p>
          <a:p>
            <a:r>
              <a:rPr lang="en-US" dirty="0" smtClean="0"/>
              <a:t>Ready?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4072"/>
            <a:ext cx="8229600" cy="1143000"/>
          </a:xfrm>
        </p:spPr>
        <p:txBody>
          <a:bodyPr/>
          <a:lstStyle/>
          <a:p>
            <a:r>
              <a:rPr lang="en-US" dirty="0" smtClean="0"/>
              <a:t>Step 6: Corner cases: find at tail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81490"/>
            <a:ext cx="8487942" cy="786405"/>
          </a:xfrm>
        </p:spPr>
        <p:txBody>
          <a:bodyPr>
            <a:noAutofit/>
          </a:bodyPr>
          <a:lstStyle/>
          <a:p>
            <a:r>
              <a:rPr lang="en-US" sz="2400" dirty="0" smtClean="0"/>
              <a:t>Draw a “before” picture</a:t>
            </a:r>
          </a:p>
          <a:p>
            <a:r>
              <a:rPr lang="en-US" sz="2400" dirty="0"/>
              <a:t>Think of a way to call triplicate() so as to stress the corner </a:t>
            </a:r>
            <a:r>
              <a:rPr lang="en-US" sz="2400" dirty="0" smtClean="0"/>
              <a:t>case</a:t>
            </a:r>
          </a:p>
          <a:p>
            <a:r>
              <a:rPr lang="en-US" sz="2400" dirty="0" smtClean="0"/>
              <a:t>Work through the code, changing your picture as you go</a:t>
            </a:r>
          </a:p>
          <a:p>
            <a:r>
              <a:rPr lang="en-US" sz="2400" dirty="0" smtClean="0"/>
              <a:t>When finished, does the picture look ok? 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1051909" y="4779766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22797" y="4779766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3685" y="4779766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64573" y="4779766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19682" y="5063835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90570" y="5074913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61458" y="5048454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6414" y="3884679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296420" y="4318101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876327" y="4346344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72218" y="3433361"/>
            <a:ext cx="147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riplicate(      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8842" y="3545014"/>
            <a:ext cx="205369" cy="215807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1507" y="479405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6"/>
          </p:cNvCxnSpPr>
          <p:nvPr/>
        </p:nvCxnSpPr>
        <p:spPr>
          <a:xfrm flipV="1">
            <a:off x="5132346" y="5062740"/>
            <a:ext cx="659161" cy="10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77680" y="479405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374565" y="506274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51909" y="5540831"/>
            <a:ext cx="76663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</a:rPr>
              <a:t>Convince yourself that the “after” pic looks like this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Definitely not ok … need to fix tail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01915" y="1346404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72803" y="1346404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43691" y="1346404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4579" y="1346404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069688" y="1630473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40576" y="164155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1464" y="1615092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6420" y="451317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46426" y="884739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6333" y="912982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1513" y="1360690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6"/>
          </p:cNvCxnSpPr>
          <p:nvPr/>
        </p:nvCxnSpPr>
        <p:spPr>
          <a:xfrm flipV="1">
            <a:off x="5582352" y="1629378"/>
            <a:ext cx="659161" cy="10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7686" y="1360690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24571" y="1629378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2727" y="3016067"/>
            <a:ext cx="57889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Can this “after” pic be fixed?  Yes. </a:t>
            </a:r>
            <a:endParaRPr lang="en-US" sz="3200" dirty="0"/>
          </a:p>
          <a:p>
            <a:r>
              <a:rPr lang="en-US" sz="3200" dirty="0" smtClean="0"/>
              <a:t>If necessary, set tail to ???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89933" y="4283597"/>
            <a:ext cx="5910242" cy="1938992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oid triplicate(Dot d)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// Same beginning, and then …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if (????)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tail = 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21477" y="2334348"/>
            <a:ext cx="3062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           n1           n2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12378" y="2065601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539311" y="2065601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752289" y="2065601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1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01915" y="2573499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72803" y="2573499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43691" y="2573499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4579" y="2573499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069688" y="2857568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40576" y="2868646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1464" y="2842187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6420" y="1678412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46426" y="2111834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6333" y="214007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1513" y="2587785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6"/>
          </p:cNvCxnSpPr>
          <p:nvPr/>
        </p:nvCxnSpPr>
        <p:spPr>
          <a:xfrm flipV="1">
            <a:off x="5582352" y="2856473"/>
            <a:ext cx="659161" cy="10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7686" y="2587785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24571" y="2856473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21477" y="3561443"/>
            <a:ext cx="3062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           n1           n2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12378" y="3292696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539311" y="3292696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752289" y="3292696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f (???) tail = ???;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717" y="5136085"/>
            <a:ext cx="4799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I tell if I’m adding at the tail?</a:t>
            </a:r>
          </a:p>
          <a:p>
            <a:r>
              <a:rPr lang="en-US" sz="2400" dirty="0" smtClean="0"/>
              <a:t>What to I set tail equal to?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986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01915" y="2573499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72803" y="2573499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43691" y="2573499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4579" y="2573499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069688" y="2857568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40576" y="2868646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1464" y="2842187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6420" y="1678412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46426" y="2111834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6333" y="214007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1513" y="2587785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6"/>
          </p:cNvCxnSpPr>
          <p:nvPr/>
        </p:nvCxnSpPr>
        <p:spPr>
          <a:xfrm flipV="1">
            <a:off x="5582352" y="2856473"/>
            <a:ext cx="659161" cy="10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7686" y="2587785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24571" y="2856473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21477" y="3561443"/>
            <a:ext cx="3062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           n1           n2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12378" y="3292696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539311" y="3292696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752289" y="3292696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f (???) tail = ???;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717" y="5136085"/>
            <a:ext cx="4799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I tell if I’m adding at the tail?</a:t>
            </a:r>
          </a:p>
          <a:p>
            <a:r>
              <a:rPr lang="en-US" sz="2400" dirty="0" smtClean="0"/>
              <a:t>What to I set tail equal to?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40487" y="5136085"/>
            <a:ext cx="150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If n == tail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54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01915" y="2573499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72803" y="2573499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43691" y="2573499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4579" y="2573499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069688" y="2857568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40576" y="2868646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1464" y="2842187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6420" y="1678412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46426" y="2111834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6333" y="214007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1513" y="2587785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6"/>
          </p:cNvCxnSpPr>
          <p:nvPr/>
        </p:nvCxnSpPr>
        <p:spPr>
          <a:xfrm flipV="1">
            <a:off x="5582352" y="2856473"/>
            <a:ext cx="659161" cy="10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7686" y="2587785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24571" y="2856473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21477" y="3561443"/>
            <a:ext cx="3062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           n1           n2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12378" y="3292696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539311" y="3292696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752289" y="3292696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f (???) tail = ???;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717" y="5136085"/>
            <a:ext cx="4799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do I tell if I’m adding at the tail?</a:t>
            </a:r>
          </a:p>
          <a:p>
            <a:r>
              <a:rPr lang="en-US" sz="2400" dirty="0" smtClean="0"/>
              <a:t>What to I set tail equal to?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40487" y="5136085"/>
            <a:ext cx="1506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</a:rPr>
              <a:t>If n == tail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n2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7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01915" y="1346404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72803" y="1346404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43691" y="1346404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4579" y="1346404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2069688" y="1630473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40576" y="164155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11464" y="1615092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6420" y="451317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46426" y="884739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326333" y="912982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241513" y="1360690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8" idx="6"/>
          </p:cNvCxnSpPr>
          <p:nvPr/>
        </p:nvCxnSpPr>
        <p:spPr>
          <a:xfrm flipV="1">
            <a:off x="5582352" y="1629378"/>
            <a:ext cx="659161" cy="109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7686" y="1360690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24571" y="1629378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89933" y="4283597"/>
            <a:ext cx="5910242" cy="1938992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oid triplicate(Dot d) {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// Same beginning, and then …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if (n =</a:t>
            </a:r>
            <a:r>
              <a:rPr lang="en-US" sz="2400" smtClean="0">
                <a:solidFill>
                  <a:srgbClr val="0000FF"/>
                </a:solidFill>
                <a:latin typeface="Courier"/>
                <a:cs typeface="Courier"/>
              </a:rPr>
              <a:t>= tail)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  tail = n2;</a:t>
            </a:r>
          </a:p>
          <a:p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4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21477" y="2334348"/>
            <a:ext cx="3062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            n1           n2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312378" y="2065601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539311" y="2065601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752289" y="2065601"/>
            <a:ext cx="0" cy="33030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6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secret to writing a </a:t>
            </a:r>
            <a:r>
              <a:rPr lang="en-US" dirty="0" smtClean="0">
                <a:solidFill>
                  <a:srgbClr val="0000FF"/>
                </a:solidFill>
              </a:rPr>
              <a:t>method</a:t>
            </a:r>
            <a:r>
              <a:rPr lang="en-US" dirty="0" smtClean="0"/>
              <a:t> that changes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143" y="1600200"/>
            <a:ext cx="8739458" cy="506322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a small “before” diagram (small, not trivial)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Imagine a vanilla case (call </a:t>
            </a:r>
            <a:r>
              <a:rPr lang="en-US" dirty="0" smtClean="0">
                <a:solidFill>
                  <a:srgbClr val="0000FF"/>
                </a:solidFill>
              </a:rPr>
              <a:t>method</a:t>
            </a:r>
            <a:r>
              <a:rPr lang="en-US" dirty="0" smtClean="0"/>
              <a:t> with </a:t>
            </a:r>
            <a:r>
              <a:rPr lang="en-US" dirty="0" err="1" smtClean="0"/>
              <a:t>args</a:t>
            </a:r>
            <a:r>
              <a:rPr lang="en-US" dirty="0" smtClean="0"/>
              <a:t> that guarantee you’ll be away from head &amp; tail)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Change the diagram to the “after” state, remembering what changes you made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step of changing the diagram, write a sentence about what changed, in terms of bubbles and arrows. Name the characters of your story.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Express the story as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Take care of corner cases at head, tail</a:t>
            </a:r>
          </a:p>
        </p:txBody>
      </p:sp>
    </p:spTree>
    <p:extLst>
      <p:ext uri="{BB962C8B-B14F-4D97-AF65-F5344CB8AC3E}">
        <p14:creationId xmlns:p14="http://schemas.microsoft.com/office/powerpoint/2010/main" val="261898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8667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2493" y="994333"/>
            <a:ext cx="4709718" cy="1815882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Class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Dot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LinkedList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Dot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Node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head;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DotNode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tail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7979" y="3317807"/>
            <a:ext cx="5140675" cy="3108544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lass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DotNode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{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DotNode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next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char data;</a:t>
            </a:r>
          </a:p>
          <a:p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DotNode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(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char data) {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  <a:latin typeface="Courier"/>
                <a:cs typeface="Courier"/>
              </a:rPr>
              <a:t>this.data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= data;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49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6942"/>
            <a:ext cx="8229600" cy="1143000"/>
          </a:xfrm>
        </p:spPr>
        <p:txBody>
          <a:bodyPr/>
          <a:lstStyle/>
          <a:p>
            <a:r>
              <a:rPr lang="en-US" dirty="0" smtClean="0"/>
              <a:t>Write method triplicate(char </a:t>
            </a:r>
            <a:r>
              <a:rPr lang="en-US" dirty="0" err="1" smtClean="0"/>
              <a:t>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1865"/>
            <a:ext cx="8229600" cy="3397367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CharLinkedList</a:t>
            </a:r>
            <a:endParaRPr lang="en-US" dirty="0" smtClean="0"/>
          </a:p>
          <a:p>
            <a:r>
              <a:rPr lang="en-US" dirty="0" smtClean="0"/>
              <a:t>Assume find(char) already works</a:t>
            </a:r>
          </a:p>
          <a:p>
            <a:r>
              <a:rPr lang="en-US" dirty="0" smtClean="0"/>
              <a:t>If there’s a node in this list whose data is </a:t>
            </a:r>
            <a:r>
              <a:rPr lang="en-US" dirty="0" err="1" smtClean="0"/>
              <a:t>ch</a:t>
            </a:r>
            <a:r>
              <a:rPr lang="en-US" dirty="0" smtClean="0"/>
              <a:t>, make 2 new nodes whose data is also </a:t>
            </a:r>
            <a:r>
              <a:rPr lang="en-US" dirty="0" err="1" smtClean="0"/>
              <a:t>ch</a:t>
            </a:r>
            <a:r>
              <a:rPr lang="en-US" dirty="0" smtClean="0"/>
              <a:t>, and insert them immediately after the node.</a:t>
            </a:r>
          </a:p>
          <a:p>
            <a:r>
              <a:rPr lang="en-US" dirty="0" smtClean="0"/>
              <a:t>If there is no such node, do nothing.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9499" y="4123433"/>
            <a:ext cx="5356154" cy="2677656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v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oid triplicate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(Dot d)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{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DotNode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n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= find(d);  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if (n =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= null)</a:t>
            </a:r>
          </a:p>
          <a:p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 return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;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  // NOW WHAT??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35471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“Before”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90360" y="2574592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61248" y="257459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32136" y="2574592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03024" y="257459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2958133" y="285866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29021" y="2869739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9909" y="28432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84865" y="1679505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4871" y="211292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14778" y="2141170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5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“Before”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90360" y="2574592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61248" y="257459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32136" y="2574592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03024" y="257459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2958133" y="285866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29021" y="2869739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9909" y="28432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84865" y="1679505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4871" y="211292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14778" y="2141170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71542" y="3577494"/>
            <a:ext cx="6881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Step 2: Imagine a vanilla case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471631" y="4915640"/>
            <a:ext cx="1735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riplicate(        )</a:t>
            </a:r>
            <a:endParaRPr lang="en-US" sz="2000" dirty="0"/>
          </a:p>
        </p:txBody>
      </p:sp>
      <p:sp>
        <p:nvSpPr>
          <p:cNvPr id="18" name="Oval 17"/>
          <p:cNvSpPr/>
          <p:nvPr/>
        </p:nvSpPr>
        <p:spPr>
          <a:xfrm>
            <a:off x="3657458" y="4996028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7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2: </a:t>
            </a:r>
            <a:r>
              <a:rPr lang="en-US" dirty="0"/>
              <a:t>Imagine a vanilla case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90360" y="2574592"/>
            <a:ext cx="567773" cy="568138"/>
          </a:xfrm>
          <a:prstGeom prst="ellipse">
            <a:avLst/>
          </a:prstGeom>
          <a:solidFill>
            <a:srgbClr val="FFFF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61248" y="2574592"/>
            <a:ext cx="567773" cy="568138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32136" y="2574592"/>
            <a:ext cx="567773" cy="568138"/>
          </a:xfrm>
          <a:prstGeom prst="ellipse">
            <a:avLst/>
          </a:prstGeom>
          <a:solidFill>
            <a:srgbClr val="0080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03024" y="2574592"/>
            <a:ext cx="567773" cy="568138"/>
          </a:xfrm>
          <a:prstGeom prst="ellipse">
            <a:avLst/>
          </a:prstGeom>
          <a:solidFill>
            <a:srgbClr val="FF6600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2958133" y="2858661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29021" y="2869739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9909" y="2843280"/>
            <a:ext cx="603115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84865" y="1679505"/>
            <a:ext cx="454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ead                                              tail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34871" y="2112927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14778" y="2141170"/>
            <a:ext cx="0" cy="46166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81956" y="3836930"/>
            <a:ext cx="1735571" cy="400110"/>
            <a:chOff x="2471631" y="4915640"/>
            <a:chExt cx="1735571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2471631" y="4915640"/>
              <a:ext cx="1735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</a:t>
              </a:r>
              <a:r>
                <a:rPr lang="en-US" sz="2000" dirty="0" smtClean="0"/>
                <a:t>riplicate(        )</a:t>
              </a:r>
              <a:endParaRPr lang="en-US" sz="2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57458" y="4996028"/>
              <a:ext cx="280388" cy="277473"/>
            </a:xfrm>
            <a:prstGeom prst="ellipse">
              <a:avLst/>
            </a:prstGeom>
            <a:solidFill>
              <a:srgbClr val="3366FF"/>
            </a:solidFill>
            <a:ln w="28575" cmpd="sng">
              <a:solidFill>
                <a:srgbClr val="00009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18430" y="5106561"/>
            <a:ext cx="4494239" cy="523220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urier"/>
                <a:cs typeface="Courier"/>
              </a:rPr>
              <a:t>DotNode</a:t>
            </a: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n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= find( );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50427" y="3142730"/>
            <a:ext cx="2710821" cy="1479030"/>
            <a:chOff x="850427" y="3142730"/>
            <a:chExt cx="2710821" cy="1479030"/>
          </a:xfrm>
        </p:grpSpPr>
        <p:sp>
          <p:nvSpPr>
            <p:cNvPr id="13" name="Rectangle 12"/>
            <p:cNvSpPr/>
            <p:nvPr/>
          </p:nvSpPr>
          <p:spPr>
            <a:xfrm>
              <a:off x="850427" y="3852319"/>
              <a:ext cx="523275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urier"/>
                  <a:cs typeface="Courier"/>
                </a:rPr>
                <a:t>n</a:t>
              </a:r>
              <a:endParaRPr lang="en-US" sz="4400" dirty="0"/>
            </a:p>
          </p:txBody>
        </p:sp>
        <p:cxnSp>
          <p:nvCxnSpPr>
            <p:cNvPr id="20" name="Straight Arrow Connector 19"/>
            <p:cNvCxnSpPr>
              <a:stCxn id="13" idx="3"/>
            </p:cNvCxnSpPr>
            <p:nvPr/>
          </p:nvCxnSpPr>
          <p:spPr>
            <a:xfrm flipV="1">
              <a:off x="1373702" y="3142730"/>
              <a:ext cx="2187546" cy="109431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5707010" y="5282523"/>
            <a:ext cx="280388" cy="277473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6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2196</Words>
  <Application>Microsoft Macintosh PowerPoint</Application>
  <PresentationFormat>On-screen Show (4:3)</PresentationFormat>
  <Paragraphs>394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Linked Lists: THE SECRET</vt:lpstr>
      <vt:lpstr>Some code doesn’t change the list</vt:lpstr>
      <vt:lpstr>Some code changes the list</vt:lpstr>
      <vt:lpstr>The secret to writing a method that changes the list</vt:lpstr>
      <vt:lpstr>Example</vt:lpstr>
      <vt:lpstr>Write method triplicate(char ch)</vt:lpstr>
      <vt:lpstr>Step 1: “Before” Diagram</vt:lpstr>
      <vt:lpstr>Step 1: “Before” Diagram</vt:lpstr>
      <vt:lpstr>Step 2: Imagine a vanilla case</vt:lpstr>
      <vt:lpstr>Step 3&amp;4: Change the diagram, remembering the changes</vt:lpstr>
      <vt:lpstr>Step 3&amp;4: Change the diagram, remembering the changes</vt:lpstr>
      <vt:lpstr>Step 3&amp;4: Change the diagram, remembering the changes</vt:lpstr>
      <vt:lpstr>Step 3&amp;4: Change the diagram, remembering the changes</vt:lpstr>
      <vt:lpstr>Step 3&amp;4: Change the diagram, remembering the changes</vt:lpstr>
      <vt:lpstr>Step 3&amp;4: Change the diagram, remembering the changes</vt:lpstr>
      <vt:lpstr>The Step 4 Story</vt:lpstr>
      <vt:lpstr>Step 5: Express the story as code</vt:lpstr>
      <vt:lpstr>Step 5: Express the story as code</vt:lpstr>
      <vt:lpstr>Step 5: Express the story as code</vt:lpstr>
      <vt:lpstr>Step 5: Express the story as code</vt:lpstr>
      <vt:lpstr>Step 5: Express the story as code</vt:lpstr>
      <vt:lpstr>Step 5: Express the story as code</vt:lpstr>
      <vt:lpstr>Step 5: Express the story as code</vt:lpstr>
      <vt:lpstr>Step 5: Express the story as code</vt:lpstr>
      <vt:lpstr>Step 5: Express the story as code</vt:lpstr>
      <vt:lpstr>Step 5: Express the story as code</vt:lpstr>
      <vt:lpstr>Step 6: Corner cases</vt:lpstr>
      <vt:lpstr>Step 6: Corner cases: Empty list</vt:lpstr>
      <vt:lpstr>Step 6: Corner cases: find at head</vt:lpstr>
      <vt:lpstr>Step 6: Corner cases: find at tail</vt:lpstr>
      <vt:lpstr>PowerPoint Presentation</vt:lpstr>
      <vt:lpstr>if (???) tail = ???;</vt:lpstr>
      <vt:lpstr>if (???) tail = ???;</vt:lpstr>
      <vt:lpstr>if (???) tail = ???;</vt:lpstr>
      <vt:lpstr>PowerPoint Presentation</vt:lpstr>
    </vt:vector>
  </TitlesOfParts>
  <Company>Philip Heller Associates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Lists: THE SECRET</dc:title>
  <dc:creator>Philip Heller</dc:creator>
  <cp:lastModifiedBy>Philip Heller</cp:lastModifiedBy>
  <cp:revision>15</cp:revision>
  <dcterms:created xsi:type="dcterms:W3CDTF">2017-04-18T19:57:46Z</dcterms:created>
  <dcterms:modified xsi:type="dcterms:W3CDTF">2017-04-19T02:22:34Z</dcterms:modified>
</cp:coreProperties>
</file>