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98" r:id="rId3"/>
    <p:sldId id="299" r:id="rId4"/>
    <p:sldId id="300" r:id="rId5"/>
    <p:sldId id="316" r:id="rId6"/>
    <p:sldId id="317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A55"/>
    <a:srgbClr val="884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768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40BD9-605F-E043-BDA8-8FAA2852A8D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37BAD-6DCA-414E-A4B0-AA8D0C5F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4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FD30-FE70-5A4B-B06D-D4B18D12B47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1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FD30-FE70-5A4B-B06D-D4B18D12B47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1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FD30-FE70-5A4B-B06D-D4B18D12B47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4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FD30-FE70-5A4B-B06D-D4B18D12B47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FD30-FE70-5A4B-B06D-D4B18D12B47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8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FD30-FE70-5A4B-B06D-D4B18D12B47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6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FD30-FE70-5A4B-B06D-D4B18D12B47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1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FD30-FE70-5A4B-B06D-D4B18D12B47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9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FD30-FE70-5A4B-B06D-D4B18D12B47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9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FD30-FE70-5A4B-B06D-D4B18D12B47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FD30-FE70-5A4B-B06D-D4B18D12B47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DFD30-FE70-5A4B-B06D-D4B18D12B47C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B6FBA-DA4F-9A45-ACF0-679BEA67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7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73" y="2416175"/>
            <a:ext cx="8505632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CS 46B: Data Structures</a:t>
            </a:r>
            <a:br>
              <a:rPr lang="en-US" dirty="0" smtClean="0"/>
            </a:br>
            <a:r>
              <a:rPr lang="en-US" dirty="0" smtClean="0"/>
              <a:t> Hash Codes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46615" y="3771954"/>
            <a:ext cx="6400800" cy="1752600"/>
          </a:xfrm>
        </p:spPr>
        <p:txBody>
          <a:bodyPr/>
          <a:lstStyle/>
          <a:p>
            <a:r>
              <a:rPr lang="en-US" dirty="0" smtClean="0"/>
              <a:t>Professor Phil Heller</a:t>
            </a:r>
            <a:endParaRPr lang="en-US" dirty="0"/>
          </a:p>
        </p:txBody>
      </p:sp>
      <p:pic>
        <p:nvPicPr>
          <p:cNvPr id="11" name="Picture 10" descr="oceanspa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94" y="237960"/>
            <a:ext cx="2650651" cy="185562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Picture 11" descr="naturalnautilu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9001" y="-123368"/>
            <a:ext cx="1978679" cy="254076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3" name="Picture 12" descr="fibonacci-stor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47" y="175383"/>
            <a:ext cx="3103767" cy="196097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Picture 9" descr="curry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6" y="4594214"/>
            <a:ext cx="3629942" cy="20439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noaasat.tif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0375" y="4120017"/>
            <a:ext cx="2905234" cy="251813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09713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3701" y="146421"/>
            <a:ext cx="8229600" cy="1143000"/>
          </a:xfrm>
        </p:spPr>
        <p:txBody>
          <a:bodyPr/>
          <a:lstStyle/>
          <a:p>
            <a:r>
              <a:rPr lang="en-US" dirty="0" smtClean="0"/>
              <a:t>Why removing is fast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256721" y="3877362"/>
            <a:ext cx="8612372" cy="2823585"/>
          </a:xfrm>
        </p:spPr>
        <p:txBody>
          <a:bodyPr>
            <a:normAutofit/>
          </a:bodyPr>
          <a:lstStyle/>
          <a:p>
            <a:r>
              <a:rPr lang="en-US" dirty="0" smtClean="0"/>
              <a:t>Computing hash code of a string is fast</a:t>
            </a:r>
          </a:p>
          <a:p>
            <a:r>
              <a:rPr lang="en-US" dirty="0" smtClean="0"/>
              <a:t>Finding bucket for hash code is fast</a:t>
            </a:r>
          </a:p>
          <a:p>
            <a:r>
              <a:rPr lang="en-US" dirty="0" smtClean="0"/>
              <a:t>Finding in a linked list is O(list length) </a:t>
            </a:r>
            <a:r>
              <a:rPr lang="en-US" dirty="0" smtClean="0">
                <a:sym typeface="Wingdings"/>
              </a:rPr>
              <a:t> fast if list is small</a:t>
            </a:r>
            <a:endParaRPr lang="en-US" dirty="0" smtClean="0"/>
          </a:p>
          <a:p>
            <a:r>
              <a:rPr lang="en-US" dirty="0" smtClean="0"/>
              <a:t>Removing from a linked list is fast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71369" y="704521"/>
            <a:ext cx="3865201" cy="3004167"/>
            <a:chOff x="1587561" y="3462591"/>
            <a:chExt cx="3865201" cy="3004167"/>
          </a:xfrm>
        </p:grpSpPr>
        <p:sp>
          <p:nvSpPr>
            <p:cNvPr id="6" name="TextBox 5"/>
            <p:cNvSpPr txBox="1"/>
            <p:nvPr/>
          </p:nvSpPr>
          <p:spPr>
            <a:xfrm>
              <a:off x="3726530" y="3462591"/>
              <a:ext cx="9291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. . .</a:t>
              </a:r>
              <a:endParaRPr lang="en-US" sz="4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81689" y="4474998"/>
              <a:ext cx="772718" cy="523220"/>
            </a:xfrm>
            <a:prstGeom prst="rect">
              <a:avLst/>
            </a:prstGeom>
            <a:noFill/>
            <a:ln w="38100" cmpd="sng">
              <a:solidFill>
                <a:srgbClr val="8841F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8841F0"/>
                  </a:solidFill>
                </a:rPr>
                <a:t>Ugh</a:t>
              </a:r>
              <a:endParaRPr lang="en-US" sz="2800" dirty="0">
                <a:solidFill>
                  <a:srgbClr val="8841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72452" y="4476932"/>
              <a:ext cx="772718" cy="523220"/>
            </a:xfrm>
            <a:prstGeom prst="rect">
              <a:avLst/>
            </a:prstGeom>
            <a:noFill/>
            <a:ln w="38100" cmpd="sng">
              <a:solidFill>
                <a:srgbClr val="8841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8841F0"/>
                  </a:solidFill>
                </a:rPr>
                <a:t>VII</a:t>
              </a:r>
              <a:endParaRPr lang="en-US" sz="2800" dirty="0">
                <a:solidFill>
                  <a:srgbClr val="8841F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3754407" y="4736608"/>
              <a:ext cx="718045" cy="1934"/>
            </a:xfrm>
            <a:prstGeom prst="straightConnector1">
              <a:avLst/>
            </a:prstGeom>
            <a:ln w="41275">
              <a:solidFill>
                <a:srgbClr val="8841F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802226" y="4293588"/>
              <a:ext cx="2650536" cy="8848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02226" y="5178388"/>
              <a:ext cx="2650536" cy="8848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09567" y="5372907"/>
              <a:ext cx="716963" cy="523220"/>
            </a:xfrm>
            <a:prstGeom prst="rect">
              <a:avLst/>
            </a:prstGeom>
            <a:noFill/>
            <a:ln w="38100" cmpd="sng">
              <a:solidFill>
                <a:srgbClr val="8841F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8841F0"/>
                  </a:solidFill>
                </a:rPr>
                <a:t>Sue</a:t>
              </a:r>
              <a:endParaRPr lang="en-US" sz="2800" dirty="0">
                <a:solidFill>
                  <a:srgbClr val="8841F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6530" y="5635761"/>
              <a:ext cx="9291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. . .</a:t>
              </a:r>
              <a:endParaRPr lang="en-US" sz="4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87561" y="4447387"/>
              <a:ext cx="10946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84982</a:t>
              </a:r>
              <a:endParaRPr 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87561" y="5372907"/>
              <a:ext cx="10946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83491</a:t>
              </a:r>
              <a:endParaRPr lang="en-US" sz="2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01607" y="-40530"/>
            <a:ext cx="2382847" cy="909763"/>
            <a:chOff x="4942143" y="0"/>
            <a:chExt cx="2382847" cy="909763"/>
          </a:xfrm>
        </p:grpSpPr>
        <p:sp>
          <p:nvSpPr>
            <p:cNvPr id="18" name="TextBox 17"/>
            <p:cNvSpPr txBox="1"/>
            <p:nvPr/>
          </p:nvSpPr>
          <p:spPr>
            <a:xfrm>
              <a:off x="4942143" y="0"/>
              <a:ext cx="23828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</a:rPr>
                <a:t>Almost always</a:t>
              </a:r>
              <a:endParaRPr lang="en-US" sz="2800" i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68155" y="140322"/>
              <a:ext cx="4395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FF0000"/>
                  </a:solidFill>
                </a:rPr>
                <a:t>v</a:t>
              </a:r>
              <a:endParaRPr lang="en-US" sz="4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25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3701" y="146421"/>
            <a:ext cx="8229600" cy="1143000"/>
          </a:xfrm>
        </p:spPr>
        <p:txBody>
          <a:bodyPr/>
          <a:lstStyle/>
          <a:p>
            <a:r>
              <a:rPr lang="en-US" dirty="0" smtClean="0"/>
              <a:t>Why contains() is fast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639493" y="3823322"/>
            <a:ext cx="8229600" cy="281723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Computing hash code of a string is fast</a:t>
            </a:r>
          </a:p>
          <a:p>
            <a:r>
              <a:rPr lang="en-US" dirty="0" smtClean="0"/>
              <a:t>Finding bucket for hash code is fast</a:t>
            </a:r>
          </a:p>
          <a:p>
            <a:r>
              <a:rPr lang="en-US" dirty="0" smtClean="0"/>
              <a:t>Checking every member of a tiny linked list is fast</a:t>
            </a:r>
          </a:p>
          <a:p>
            <a:r>
              <a:rPr lang="en-US" dirty="0"/>
              <a:t>c</a:t>
            </a:r>
            <a:r>
              <a:rPr lang="en-US" dirty="0" smtClean="0"/>
              <a:t>ontains() is fast when bucket is small, otherwise O(bucket size)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71369" y="704521"/>
            <a:ext cx="3865201" cy="3004167"/>
            <a:chOff x="1587561" y="3462591"/>
            <a:chExt cx="3865201" cy="3004167"/>
          </a:xfrm>
        </p:grpSpPr>
        <p:sp>
          <p:nvSpPr>
            <p:cNvPr id="6" name="TextBox 5"/>
            <p:cNvSpPr txBox="1"/>
            <p:nvPr/>
          </p:nvSpPr>
          <p:spPr>
            <a:xfrm>
              <a:off x="3726530" y="3462591"/>
              <a:ext cx="9291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. . .</a:t>
              </a:r>
              <a:endParaRPr lang="en-US" sz="4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81689" y="4474998"/>
              <a:ext cx="772718" cy="523220"/>
            </a:xfrm>
            <a:prstGeom prst="rect">
              <a:avLst/>
            </a:prstGeom>
            <a:noFill/>
            <a:ln w="38100" cmpd="sng">
              <a:solidFill>
                <a:srgbClr val="8841F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8841F0"/>
                  </a:solidFill>
                </a:rPr>
                <a:t>Ugh</a:t>
              </a:r>
              <a:endParaRPr lang="en-US" sz="2800" dirty="0">
                <a:solidFill>
                  <a:srgbClr val="8841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72452" y="4476932"/>
              <a:ext cx="772718" cy="523220"/>
            </a:xfrm>
            <a:prstGeom prst="rect">
              <a:avLst/>
            </a:prstGeom>
            <a:noFill/>
            <a:ln w="38100" cmpd="sng">
              <a:solidFill>
                <a:srgbClr val="8841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8841F0"/>
                  </a:solidFill>
                </a:rPr>
                <a:t>VII</a:t>
              </a:r>
              <a:endParaRPr lang="en-US" sz="2800" dirty="0">
                <a:solidFill>
                  <a:srgbClr val="8841F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3754407" y="4736608"/>
              <a:ext cx="718045" cy="1934"/>
            </a:xfrm>
            <a:prstGeom prst="straightConnector1">
              <a:avLst/>
            </a:prstGeom>
            <a:ln w="41275">
              <a:solidFill>
                <a:srgbClr val="8841F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802226" y="4293588"/>
              <a:ext cx="2650536" cy="8848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02226" y="5178388"/>
              <a:ext cx="2650536" cy="8848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09567" y="5372907"/>
              <a:ext cx="716963" cy="523220"/>
            </a:xfrm>
            <a:prstGeom prst="rect">
              <a:avLst/>
            </a:prstGeom>
            <a:noFill/>
            <a:ln w="38100" cmpd="sng">
              <a:solidFill>
                <a:srgbClr val="8841F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8841F0"/>
                  </a:solidFill>
                </a:rPr>
                <a:t>Sue</a:t>
              </a:r>
              <a:endParaRPr lang="en-US" sz="2800" dirty="0">
                <a:solidFill>
                  <a:srgbClr val="8841F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6530" y="5635761"/>
              <a:ext cx="9291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. . .</a:t>
              </a:r>
              <a:endParaRPr lang="en-US" sz="4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87561" y="4447387"/>
              <a:ext cx="10946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84982</a:t>
              </a:r>
              <a:endParaRPr 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87561" y="5372907"/>
              <a:ext cx="10946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83491</a:t>
              </a:r>
              <a:endParaRPr lang="en-US" sz="2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42143" y="0"/>
            <a:ext cx="2382847" cy="909763"/>
            <a:chOff x="4942143" y="0"/>
            <a:chExt cx="2382847" cy="909763"/>
          </a:xfrm>
        </p:grpSpPr>
        <p:sp>
          <p:nvSpPr>
            <p:cNvPr id="2" name="TextBox 1"/>
            <p:cNvSpPr txBox="1"/>
            <p:nvPr/>
          </p:nvSpPr>
          <p:spPr>
            <a:xfrm>
              <a:off x="4942143" y="0"/>
              <a:ext cx="23828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</a:rPr>
                <a:t>Almost always</a:t>
              </a:r>
              <a:endParaRPr lang="en-US" sz="2800" i="1" dirty="0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868155" y="140322"/>
              <a:ext cx="4395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FF0000"/>
                  </a:solidFill>
                </a:rPr>
                <a:t>v</a:t>
              </a:r>
              <a:endParaRPr lang="en-US" sz="4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823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49" y="12329"/>
            <a:ext cx="9005951" cy="8160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It’s not quite that simple: Bucket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6107"/>
            <a:ext cx="8229600" cy="5675424"/>
          </a:xfrm>
        </p:spPr>
        <p:txBody>
          <a:bodyPr>
            <a:normAutofit/>
          </a:bodyPr>
          <a:lstStyle/>
          <a:p>
            <a:r>
              <a:rPr lang="en-US" dirty="0" smtClean="0"/>
              <a:t>There are ~4 billion </a:t>
            </a:r>
            <a:r>
              <a:rPr lang="en-US" dirty="0" err="1" smtClean="0"/>
              <a:t>ints</a:t>
            </a:r>
            <a:endParaRPr lang="en-US" dirty="0" smtClean="0"/>
          </a:p>
          <a:p>
            <a:r>
              <a:rPr lang="en-US" dirty="0" smtClean="0">
                <a:sym typeface="Wingdings"/>
              </a:rPr>
              <a:t> There are ~4 billion possible hash codes</a:t>
            </a:r>
          </a:p>
          <a:p>
            <a:r>
              <a:rPr lang="en-US" dirty="0" smtClean="0">
                <a:sym typeface="Wingdings"/>
              </a:rPr>
              <a:t> A hash table’s array of buckets </a:t>
            </a:r>
            <a:r>
              <a:rPr lang="en-US" dirty="0" smtClean="0">
                <a:sym typeface="Wingdings"/>
              </a:rPr>
              <a:t>would have to </a:t>
            </a:r>
            <a:r>
              <a:rPr lang="en-US" dirty="0" smtClean="0">
                <a:sym typeface="Wingdings"/>
              </a:rPr>
              <a:t>be length ~= 4 billion</a:t>
            </a:r>
          </a:p>
          <a:p>
            <a:r>
              <a:rPr lang="en-US" dirty="0" smtClean="0">
                <a:sym typeface="Wingdings"/>
              </a:rPr>
              <a:t>We can</a:t>
            </a:r>
            <a:r>
              <a:rPr lang="fr-FR" dirty="0" smtClean="0">
                <a:sym typeface="Wingdings"/>
              </a:rPr>
              <a:t>’</a:t>
            </a:r>
            <a:r>
              <a:rPr lang="en-US" dirty="0" smtClean="0">
                <a:sym typeface="Wingdings"/>
              </a:rPr>
              <a:t>t afford that much memory.</a:t>
            </a:r>
          </a:p>
          <a:p>
            <a:r>
              <a:rPr lang="en-US" dirty="0" smtClean="0">
                <a:sym typeface="Wingdings"/>
              </a:rPr>
              <a:t>Choose some array length e.g. 10,000</a:t>
            </a:r>
          </a:p>
          <a:p>
            <a:r>
              <a:rPr lang="en-US" dirty="0" smtClean="0">
                <a:sym typeface="Wingdings"/>
              </a:rPr>
              <a:t>Bucket for hash code x is array[x % 10000]</a:t>
            </a:r>
          </a:p>
          <a:p>
            <a:r>
              <a:rPr lang="en-US" dirty="0" smtClean="0">
                <a:sym typeface="Wingdings"/>
              </a:rPr>
              <a:t>Bucket contains objects with hash code = x or x+10000 or x+20000 or etc.</a:t>
            </a:r>
          </a:p>
          <a:p>
            <a:r>
              <a:rPr lang="en-US" dirty="0" smtClean="0">
                <a:sym typeface="Wingdings"/>
              </a:rPr>
              <a:t>Hopefully buckets are still small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79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15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safe way to implement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651" y="886309"/>
            <a:ext cx="8755542" cy="5828147"/>
          </a:xfrm>
        </p:spPr>
        <p:txBody>
          <a:bodyPr>
            <a:normAutofit/>
          </a:bodyPr>
          <a:lstStyle/>
          <a:p>
            <a:r>
              <a:rPr lang="en-US" dirty="0" smtClean="0"/>
              <a:t>All Java </a:t>
            </a:r>
            <a:r>
              <a:rPr lang="en-US" dirty="0" smtClean="0"/>
              <a:t>core classes </a:t>
            </a:r>
            <a:r>
              <a:rPr lang="en-US" dirty="0" smtClean="0"/>
              <a:t>have good </a:t>
            </a:r>
            <a:r>
              <a:rPr lang="en-US" dirty="0" err="1" smtClean="0"/>
              <a:t>hashCode</a:t>
            </a:r>
            <a:r>
              <a:rPr lang="en-US" dirty="0" smtClean="0"/>
              <a:t>() methods </a:t>
            </a:r>
            <a:r>
              <a:rPr lang="en-US" dirty="0" smtClean="0"/>
              <a:t>(String, Integer</a:t>
            </a:r>
            <a:r>
              <a:rPr lang="en-US" dirty="0" smtClean="0"/>
              <a:t>, Float, etc.)</a:t>
            </a:r>
          </a:p>
          <a:p>
            <a:r>
              <a:rPr lang="en-US" dirty="0" smtClean="0"/>
              <a:t>All Java collections </a:t>
            </a:r>
            <a:r>
              <a:rPr lang="en-US" dirty="0"/>
              <a:t>have good </a:t>
            </a:r>
            <a:r>
              <a:rPr lang="en-US" dirty="0" err="1"/>
              <a:t>hashCode</a:t>
            </a:r>
            <a:r>
              <a:rPr lang="en-US" dirty="0"/>
              <a:t>() methods </a:t>
            </a:r>
            <a:r>
              <a:rPr lang="en-US" dirty="0" smtClean="0"/>
              <a:t>(</a:t>
            </a:r>
            <a:r>
              <a:rPr lang="en-US" dirty="0" err="1" smtClean="0"/>
              <a:t>ArrayList</a:t>
            </a:r>
            <a:r>
              <a:rPr lang="en-US" dirty="0" smtClean="0"/>
              <a:t>, </a:t>
            </a:r>
            <a:r>
              <a:rPr lang="en-US" dirty="0" err="1" smtClean="0"/>
              <a:t>TreeMap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“Good” means 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few collisions</a:t>
            </a:r>
          </a:p>
          <a:p>
            <a:r>
              <a:rPr lang="en-US" dirty="0" smtClean="0"/>
              <a:t>Put them all in an </a:t>
            </a:r>
            <a:r>
              <a:rPr lang="en-US" dirty="0" err="1" smtClean="0"/>
              <a:t>ArrayList</a:t>
            </a:r>
            <a:r>
              <a:rPr lang="en-US" dirty="0" smtClean="0"/>
              <a:t>&lt;Object&gt;, and use its hash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4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0433" y="249042"/>
            <a:ext cx="7059945" cy="6001642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c</a:t>
            </a:r>
            <a:r>
              <a:rPr lang="en-US" sz="2400" dirty="0" smtClean="0">
                <a:latin typeface="Courier"/>
                <a:cs typeface="Courier"/>
              </a:rPr>
              <a:t>lass Star {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String       discoverer;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long         age;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double       mass;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HashMap</a:t>
            </a:r>
            <a:r>
              <a:rPr lang="en-US" sz="2400" dirty="0" smtClean="0">
                <a:latin typeface="Courier"/>
                <a:cs typeface="Courier"/>
              </a:rPr>
              <a:t>&lt;String, String&gt;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       </a:t>
            </a:r>
            <a:r>
              <a:rPr lang="en-US" sz="2400" dirty="0" err="1" smtClean="0">
                <a:latin typeface="Courier"/>
                <a:cs typeface="Courier"/>
              </a:rPr>
              <a:t>authorToArticleTitle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public </a:t>
            </a:r>
            <a:r>
              <a:rPr lang="en-US" sz="2400" dirty="0" err="1" smtClean="0"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hashCode</a:t>
            </a:r>
            <a:r>
              <a:rPr lang="en-US" sz="2400" dirty="0" smtClean="0">
                <a:latin typeface="Courier"/>
                <a:cs typeface="Courier"/>
              </a:rPr>
              <a:t>() {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ArrayList</a:t>
            </a:r>
            <a:r>
              <a:rPr lang="en-US" sz="2400" dirty="0" smtClean="0">
                <a:latin typeface="Courier"/>
                <a:cs typeface="Courier"/>
              </a:rPr>
              <a:t>&lt;Object&gt; list = 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new </a:t>
            </a:r>
            <a:r>
              <a:rPr lang="en-US" sz="2400" dirty="0" err="1" smtClean="0">
                <a:latin typeface="Courier"/>
                <a:cs typeface="Courier"/>
              </a:rPr>
              <a:t>ArrayList</a:t>
            </a:r>
            <a:r>
              <a:rPr lang="en-US" sz="2400" dirty="0" smtClean="0">
                <a:latin typeface="Courier"/>
                <a:cs typeface="Courier"/>
              </a:rPr>
              <a:t>&lt;&gt;();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    </a:t>
            </a:r>
            <a:r>
              <a:rPr lang="en-US" sz="2400" dirty="0" err="1" smtClean="0">
                <a:latin typeface="Courier"/>
                <a:cs typeface="Courier"/>
              </a:rPr>
              <a:t>list.add</a:t>
            </a:r>
            <a:r>
              <a:rPr lang="en-US" sz="2400" dirty="0" smtClean="0">
                <a:latin typeface="Courier"/>
                <a:cs typeface="Courier"/>
              </a:rPr>
              <a:t>(discoverer);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list.add</a:t>
            </a:r>
            <a:r>
              <a:rPr lang="en-US" sz="2400" dirty="0" smtClean="0">
                <a:latin typeface="Courier"/>
                <a:cs typeface="Courier"/>
              </a:rPr>
              <a:t>(age);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list.add</a:t>
            </a:r>
            <a:r>
              <a:rPr lang="en-US" sz="2400" dirty="0" smtClean="0">
                <a:latin typeface="Courier"/>
                <a:cs typeface="Courier"/>
              </a:rPr>
              <a:t>(mass);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list.add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authorToArticleTitle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return </a:t>
            </a:r>
            <a:r>
              <a:rPr lang="en-US" sz="2400" dirty="0" err="1" smtClean="0">
                <a:latin typeface="Courier"/>
                <a:cs typeface="Courier"/>
              </a:rPr>
              <a:t>list.hashCode</a:t>
            </a:r>
            <a:r>
              <a:rPr lang="en-US" sz="2400" dirty="0" smtClean="0">
                <a:latin typeface="Courier"/>
                <a:cs typeface="Courier"/>
              </a:rPr>
              <a:t>();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867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0433" y="249042"/>
            <a:ext cx="7059945" cy="6001642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c</a:t>
            </a:r>
            <a:r>
              <a:rPr lang="en-US" sz="2400" smtClean="0">
                <a:latin typeface="Courier"/>
                <a:cs typeface="Courier"/>
              </a:rPr>
              <a:t>lass </a:t>
            </a:r>
            <a:r>
              <a:rPr lang="en-US" sz="2400" dirty="0" smtClean="0">
                <a:latin typeface="Courier"/>
                <a:cs typeface="Courier"/>
              </a:rPr>
              <a:t>Star {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String       discoverer;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long         age;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double       mass;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HashMap</a:t>
            </a:r>
            <a:r>
              <a:rPr lang="en-US" sz="2400" dirty="0" smtClean="0">
                <a:latin typeface="Courier"/>
                <a:cs typeface="Courier"/>
              </a:rPr>
              <a:t>&lt;String, String&gt;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       </a:t>
            </a:r>
            <a:r>
              <a:rPr lang="en-US" sz="2400" dirty="0" err="1" smtClean="0">
                <a:latin typeface="Courier"/>
                <a:cs typeface="Courier"/>
              </a:rPr>
              <a:t>authorToArticleTitle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public </a:t>
            </a:r>
            <a:r>
              <a:rPr lang="en-US" sz="2400" dirty="0" err="1" smtClean="0"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hashCode</a:t>
            </a:r>
            <a:r>
              <a:rPr lang="en-US" sz="2400" dirty="0" smtClean="0">
                <a:latin typeface="Courier"/>
                <a:cs typeface="Courier"/>
              </a:rPr>
              <a:t>() {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ArrayList</a:t>
            </a:r>
            <a:r>
              <a:rPr lang="en-US" sz="2400" dirty="0" smtClean="0">
                <a:latin typeface="Courier"/>
                <a:cs typeface="Courier"/>
              </a:rPr>
              <a:t>&lt;Object&gt; list = 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new </a:t>
            </a:r>
            <a:r>
              <a:rPr lang="en-US" sz="2400" dirty="0" err="1" smtClean="0">
                <a:latin typeface="Courier"/>
                <a:cs typeface="Courier"/>
              </a:rPr>
              <a:t>ArrayList</a:t>
            </a:r>
            <a:r>
              <a:rPr lang="en-US" sz="2400" dirty="0" smtClean="0">
                <a:latin typeface="Courier"/>
                <a:cs typeface="Courier"/>
              </a:rPr>
              <a:t>&lt;&gt;();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    </a:t>
            </a:r>
            <a:r>
              <a:rPr lang="en-US" sz="2400" dirty="0" err="1" smtClean="0">
                <a:latin typeface="Courier"/>
                <a:cs typeface="Courier"/>
              </a:rPr>
              <a:t>list.add</a:t>
            </a:r>
            <a:r>
              <a:rPr lang="en-US" sz="2400" dirty="0" smtClean="0">
                <a:latin typeface="Courier"/>
                <a:cs typeface="Courier"/>
              </a:rPr>
              <a:t>(discoverer);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list.add</a:t>
            </a:r>
            <a:r>
              <a:rPr lang="en-US" sz="2400" dirty="0" smtClean="0">
                <a:latin typeface="Courier"/>
                <a:cs typeface="Courier"/>
              </a:rPr>
              <a:t>(age);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list.add</a:t>
            </a:r>
            <a:r>
              <a:rPr lang="en-US" sz="2400" dirty="0" smtClean="0">
                <a:latin typeface="Courier"/>
                <a:cs typeface="Courier"/>
              </a:rPr>
              <a:t>(mass);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list.add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authorToArticleTitle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return </a:t>
            </a:r>
            <a:r>
              <a:rPr lang="en-US" sz="2400" dirty="0" err="1" smtClean="0">
                <a:latin typeface="Courier"/>
                <a:cs typeface="Courier"/>
              </a:rPr>
              <a:t>list.hashCode</a:t>
            </a:r>
            <a:r>
              <a:rPr lang="en-US" sz="2400" dirty="0" smtClean="0">
                <a:latin typeface="Courier"/>
                <a:cs typeface="Courier"/>
              </a:rPr>
              <a:t>();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7589" y="353268"/>
            <a:ext cx="6786017" cy="5723361"/>
          </a:xfrm>
          <a:prstGeom prst="rect">
            <a:avLst/>
          </a:prstGeom>
          <a:solidFill>
            <a:schemeClr val="bg1">
              <a:alpha val="79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88701" y="369453"/>
            <a:ext cx="5091120" cy="1754327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This technique is</a:t>
            </a:r>
          </a:p>
          <a:p>
            <a:pPr algn="ctr"/>
            <a:r>
              <a:rPr lang="en-US" sz="5400" b="1" i="1" u="sng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r>
              <a:rPr lang="en-US" sz="5400" b="1" i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</a:t>
            </a:r>
            <a:r>
              <a:rPr lang="en-US" sz="5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useful!</a:t>
            </a:r>
            <a:endParaRPr lang="en-US" sz="5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3082" y="2410596"/>
            <a:ext cx="5802264" cy="923330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>
                  <a:solidFill>
                    <a:srgbClr val="3366FF"/>
                  </a:solidFill>
                </a:ln>
                <a:solidFill>
                  <a:srgbClr val="8841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How useful is it???</a:t>
            </a:r>
            <a:endParaRPr lang="en-US" sz="5400" b="1" i="1" spc="50" dirty="0">
              <a:ln w="11430">
                <a:solidFill>
                  <a:srgbClr val="3366FF"/>
                </a:solidFill>
              </a:ln>
              <a:solidFill>
                <a:srgbClr val="8841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2535" y="3578197"/>
            <a:ext cx="7112745" cy="2585323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>
                  <a:solidFill>
                    <a:srgbClr val="3366FF"/>
                  </a:solidFill>
                </a:ln>
                <a:solidFill>
                  <a:srgbClr val="008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It’s so useful that </a:t>
            </a:r>
          </a:p>
          <a:p>
            <a:pPr algn="ctr"/>
            <a:r>
              <a:rPr lang="en-US" sz="5400" b="1" spc="50" dirty="0" smtClean="0">
                <a:ln w="11430">
                  <a:solidFill>
                    <a:srgbClr val="3366FF"/>
                  </a:solidFill>
                </a:ln>
                <a:solidFill>
                  <a:srgbClr val="008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there will be a question </a:t>
            </a:r>
          </a:p>
          <a:p>
            <a:pPr algn="ctr"/>
            <a:r>
              <a:rPr lang="en-US" sz="5400" b="1" spc="50" dirty="0">
                <a:ln w="11430">
                  <a:solidFill>
                    <a:srgbClr val="3366FF"/>
                  </a:solidFill>
                </a:ln>
                <a:solidFill>
                  <a:srgbClr val="008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</a:t>
            </a:r>
            <a:r>
              <a:rPr lang="en-US" sz="5400" b="1" spc="50" dirty="0" smtClean="0">
                <a:ln w="11430">
                  <a:solidFill>
                    <a:srgbClr val="3366FF"/>
                  </a:solidFill>
                </a:ln>
                <a:solidFill>
                  <a:srgbClr val="008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bout it on the final</a:t>
            </a:r>
            <a:endParaRPr lang="en-US" sz="5400" b="1" spc="50" dirty="0">
              <a:ln w="11430">
                <a:solidFill>
                  <a:srgbClr val="3366FF"/>
                </a:solidFill>
              </a:ln>
              <a:solidFill>
                <a:srgbClr val="008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590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hash code should…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68" y="1600200"/>
            <a:ext cx="8669458" cy="49575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Obey the contract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x.equals</a:t>
            </a:r>
            <a:r>
              <a:rPr lang="en-US" dirty="0" smtClean="0"/>
              <a:t>(y) then </a:t>
            </a:r>
            <a:r>
              <a:rPr lang="en-US" dirty="0" err="1" smtClean="0"/>
              <a:t>x.hashCode</a:t>
            </a:r>
            <a:r>
              <a:rPr lang="en-US" dirty="0" smtClean="0"/>
              <a:t>() == </a:t>
            </a:r>
            <a:r>
              <a:rPr lang="en-US" dirty="0" err="1" smtClean="0"/>
              <a:t>y.hashCode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If </a:t>
            </a:r>
            <a:r>
              <a:rPr lang="en-US" dirty="0" smtClean="0"/>
              <a:t>!</a:t>
            </a:r>
            <a:r>
              <a:rPr lang="en-US" dirty="0" err="1" smtClean="0"/>
              <a:t>x.equals</a:t>
            </a:r>
            <a:r>
              <a:rPr lang="en-US" dirty="0"/>
              <a:t>(y) </a:t>
            </a:r>
            <a:r>
              <a:rPr lang="en-US" dirty="0" smtClean="0"/>
              <a:t>then </a:t>
            </a:r>
            <a:r>
              <a:rPr lang="en-US" dirty="0" err="1" smtClean="0"/>
              <a:t>x.hashCode</a:t>
            </a:r>
            <a:r>
              <a:rPr lang="en-US" dirty="0"/>
              <a:t>() == </a:t>
            </a:r>
            <a:r>
              <a:rPr lang="en-US" dirty="0" err="1"/>
              <a:t>y.hashCode</a:t>
            </a:r>
            <a:r>
              <a:rPr lang="en-US" dirty="0"/>
              <a:t>(</a:t>
            </a:r>
            <a:r>
              <a:rPr lang="en-US" dirty="0" smtClean="0"/>
              <a:t>)     is ok, but should be rare. “Collision”.</a:t>
            </a:r>
          </a:p>
          <a:p>
            <a:r>
              <a:rPr lang="en-US" dirty="0" smtClean="0"/>
              <a:t>Be easy to compute</a:t>
            </a:r>
          </a:p>
          <a:p>
            <a:pPr lvl="1"/>
            <a:r>
              <a:rPr lang="en-US" dirty="0" smtClean="0"/>
              <a:t>Hashing is for speed. </a:t>
            </a:r>
            <a:endParaRPr lang="en-US" dirty="0"/>
          </a:p>
          <a:p>
            <a:pPr lvl="1"/>
            <a:r>
              <a:rPr lang="en-US" dirty="0" smtClean="0"/>
              <a:t>If your </a:t>
            </a:r>
            <a:r>
              <a:rPr lang="en-US" dirty="0" err="1" smtClean="0"/>
              <a:t>hashCode</a:t>
            </a:r>
            <a:r>
              <a:rPr lang="en-US" dirty="0" smtClean="0"/>
              <a:t>() takes a long time to compute, it’s useless.</a:t>
            </a:r>
          </a:p>
          <a:p>
            <a:r>
              <a:rPr lang="en-US" dirty="0" smtClean="0"/>
              <a:t>“Summarize” the important instance variables</a:t>
            </a:r>
          </a:p>
          <a:p>
            <a:r>
              <a:rPr lang="en-US" dirty="0" smtClean="0"/>
              <a:t>Have </a:t>
            </a:r>
            <a:r>
              <a:rPr lang="en-US" dirty="0" smtClean="0"/>
              <a:t>some other </a:t>
            </a:r>
            <a:r>
              <a:rPr lang="en-US" dirty="0" smtClean="0"/>
              <a:t>traits that we won</a:t>
            </a:r>
            <a:r>
              <a:rPr lang="fr-FR" dirty="0" smtClean="0"/>
              <a:t>’</a:t>
            </a:r>
            <a:r>
              <a:rPr lang="en-US" dirty="0" smtClean="0"/>
              <a:t>t go into in 46B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3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93153"/>
            <a:ext cx="8229600" cy="1143000"/>
          </a:xfrm>
        </p:spPr>
        <p:txBody>
          <a:bodyPr/>
          <a:lstStyle/>
          <a:p>
            <a:r>
              <a:rPr lang="en-US" sz="4000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3708" y="509448"/>
            <a:ext cx="8697067" cy="3539431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class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Star {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String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astronomer;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age;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 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public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hashCode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() { 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return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astronomer.hashCode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() + age;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628" y="4478867"/>
            <a:ext cx="89953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</a:t>
            </a:r>
            <a:r>
              <a:rPr lang="en-US" sz="3200" dirty="0" smtClean="0"/>
              <a:t>1 and s2 collide when the difference between astronomers’ hash codes is, </a:t>
            </a:r>
            <a:r>
              <a:rPr lang="en-US" sz="3200" i="1" dirty="0" smtClean="0"/>
              <a:t>by a really weird coincidence</a:t>
            </a:r>
            <a:r>
              <a:rPr lang="en-US" sz="3200" dirty="0" smtClean="0"/>
              <a:t>, exactly equal to the difference between ages.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04734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73" y="1052868"/>
            <a:ext cx="8821311" cy="5805132"/>
          </a:xfrm>
        </p:spPr>
        <p:txBody>
          <a:bodyPr/>
          <a:lstStyle/>
          <a:p>
            <a:r>
              <a:rPr lang="en-US" dirty="0" smtClean="0"/>
              <a:t>Hash codes let objects be stored in hash tables</a:t>
            </a:r>
          </a:p>
          <a:p>
            <a:r>
              <a:rPr lang="en-US" dirty="0" smtClean="0"/>
              <a:t>Hash tables are a general C.S. term (not just Java)</a:t>
            </a:r>
          </a:p>
          <a:p>
            <a:r>
              <a:rPr lang="en-US" dirty="0" smtClean="0"/>
              <a:t>In Java, class </a:t>
            </a:r>
            <a:r>
              <a:rPr lang="en-US" dirty="0" err="1" smtClean="0"/>
              <a:t>HashSet</a:t>
            </a:r>
            <a:r>
              <a:rPr lang="en-US" dirty="0" smtClean="0"/>
              <a:t> uses a hash table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Hash </a:t>
            </a:r>
            <a:r>
              <a:rPr lang="en-US" dirty="0" smtClean="0"/>
              <a:t>tables offer</a:t>
            </a:r>
          </a:p>
          <a:p>
            <a:pPr lvl="1"/>
            <a:r>
              <a:rPr lang="en-US" dirty="0" smtClean="0"/>
              <a:t>Very fast add(): usually O(1)</a:t>
            </a:r>
          </a:p>
          <a:p>
            <a:pPr lvl="1"/>
            <a:r>
              <a:rPr lang="en-US" dirty="0" smtClean="0"/>
              <a:t>Very fast remove(): </a:t>
            </a:r>
            <a:r>
              <a:rPr lang="en-US" dirty="0"/>
              <a:t>usually O(1)</a:t>
            </a:r>
          </a:p>
          <a:p>
            <a:pPr lvl="1"/>
            <a:r>
              <a:rPr lang="en-US" dirty="0"/>
              <a:t>Very </a:t>
            </a:r>
            <a:r>
              <a:rPr lang="en-US" dirty="0" smtClean="0"/>
              <a:t>fast contains(): </a:t>
            </a:r>
            <a:r>
              <a:rPr lang="en-US" dirty="0"/>
              <a:t>usually O(1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132"/>
            <a:ext cx="8229600" cy="1143000"/>
          </a:xfrm>
        </p:spPr>
        <p:txBody>
          <a:bodyPr/>
          <a:lstStyle/>
          <a:p>
            <a:r>
              <a:rPr lang="en-US" dirty="0" smtClean="0"/>
              <a:t>Why we need hash codes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2911795" y="2627672"/>
            <a:ext cx="540465" cy="797126"/>
          </a:xfrm>
          <a:prstGeom prst="leftBrac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3650033" y="2838961"/>
            <a:ext cx="540465" cy="374548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05967" y="3255938"/>
            <a:ext cx="1670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What it is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736" y="3302104"/>
            <a:ext cx="30678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i="1" dirty="0" smtClean="0">
                <a:solidFill>
                  <a:srgbClr val="639A55"/>
                </a:solidFill>
              </a:rPr>
              <a:t>What it uses</a:t>
            </a:r>
          </a:p>
          <a:p>
            <a:pPr algn="r"/>
            <a:r>
              <a:rPr lang="en-US" sz="2800" i="1" dirty="0">
                <a:solidFill>
                  <a:srgbClr val="639A55"/>
                </a:solidFill>
              </a:rPr>
              <a:t>i</a:t>
            </a:r>
            <a:r>
              <a:rPr lang="en-US" sz="2800" i="1" dirty="0" smtClean="0">
                <a:solidFill>
                  <a:srgbClr val="639A55"/>
                </a:solidFill>
              </a:rPr>
              <a:t>nternally/privately</a:t>
            </a:r>
            <a:endParaRPr lang="en-US" sz="2800" i="1" dirty="0">
              <a:solidFill>
                <a:srgbClr val="639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93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O(1)?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Time(n) = O(1)</a:t>
            </a:r>
          </a:p>
          <a:p>
            <a:r>
              <a:rPr lang="en-US" dirty="0" smtClean="0"/>
              <a:t>Time(n) = k * 1 for some constant k that varies </a:t>
            </a:r>
          </a:p>
          <a:p>
            <a:pPr lvl="1"/>
            <a:r>
              <a:rPr lang="en-US" dirty="0" smtClean="0"/>
              <a:t>From computer to computer</a:t>
            </a:r>
          </a:p>
          <a:p>
            <a:pPr lvl="1"/>
            <a:r>
              <a:rPr lang="en-US" dirty="0" smtClean="0"/>
              <a:t>From OS to OS</a:t>
            </a:r>
          </a:p>
          <a:p>
            <a:pPr lvl="1"/>
            <a:r>
              <a:rPr lang="en-US" dirty="0" smtClean="0"/>
              <a:t>From implementation to implementation</a:t>
            </a:r>
          </a:p>
          <a:p>
            <a:r>
              <a:rPr lang="en-US" dirty="0" smtClean="0"/>
              <a:t>RHS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depend on n </a:t>
            </a:r>
          </a:p>
          <a:p>
            <a:r>
              <a:rPr lang="en-US" dirty="0"/>
              <a:t>k</a:t>
            </a:r>
            <a:r>
              <a:rPr lang="en-US" dirty="0" smtClean="0"/>
              <a:t> is a constant so time is a constant</a:t>
            </a:r>
          </a:p>
          <a:p>
            <a:r>
              <a:rPr lang="en-US" dirty="0"/>
              <a:t>O(1</a:t>
            </a:r>
            <a:r>
              <a:rPr lang="en-US" dirty="0" smtClean="0"/>
              <a:t>) is the best possible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2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73" y="1052868"/>
            <a:ext cx="8821311" cy="5805132"/>
          </a:xfrm>
        </p:spPr>
        <p:txBody>
          <a:bodyPr/>
          <a:lstStyle/>
          <a:p>
            <a:r>
              <a:rPr lang="en-US" dirty="0" smtClean="0"/>
              <a:t>Hash codes let objects be stored in hash tables</a:t>
            </a:r>
          </a:p>
          <a:p>
            <a:r>
              <a:rPr lang="en-US" dirty="0" smtClean="0"/>
              <a:t>Hash tables are a general C.S. term (not just Java)</a:t>
            </a:r>
          </a:p>
          <a:p>
            <a:r>
              <a:rPr lang="en-US" dirty="0" smtClean="0"/>
              <a:t>In Java, class </a:t>
            </a:r>
            <a:r>
              <a:rPr lang="en-US" dirty="0" err="1" smtClean="0"/>
              <a:t>HashSet</a:t>
            </a:r>
            <a:r>
              <a:rPr lang="en-US" dirty="0" smtClean="0"/>
              <a:t> uses a hash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Hash </a:t>
            </a:r>
            <a:r>
              <a:rPr lang="en-US" dirty="0" smtClean="0"/>
              <a:t>tables offer</a:t>
            </a:r>
          </a:p>
          <a:p>
            <a:pPr lvl="1"/>
            <a:r>
              <a:rPr lang="en-US" dirty="0" smtClean="0"/>
              <a:t>Very fast add(): usually O(1)</a:t>
            </a:r>
          </a:p>
          <a:p>
            <a:pPr lvl="1"/>
            <a:r>
              <a:rPr lang="en-US" dirty="0" smtClean="0"/>
              <a:t>Very fast remove(): </a:t>
            </a:r>
            <a:r>
              <a:rPr lang="en-US" dirty="0"/>
              <a:t>usually O(1)</a:t>
            </a:r>
          </a:p>
          <a:p>
            <a:pPr lvl="1"/>
            <a:r>
              <a:rPr lang="en-US" dirty="0"/>
              <a:t>Very </a:t>
            </a:r>
            <a:r>
              <a:rPr lang="en-US" dirty="0" smtClean="0"/>
              <a:t>fast contains(): </a:t>
            </a:r>
            <a:r>
              <a:rPr lang="en-US" dirty="0"/>
              <a:t>usually O(1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132"/>
            <a:ext cx="8229600" cy="1143000"/>
          </a:xfrm>
        </p:spPr>
        <p:txBody>
          <a:bodyPr/>
          <a:lstStyle/>
          <a:p>
            <a:r>
              <a:rPr lang="en-US" dirty="0" smtClean="0"/>
              <a:t>Why we need hash codes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0800000">
            <a:off x="5708698" y="3458553"/>
            <a:ext cx="540465" cy="1533471"/>
          </a:xfrm>
          <a:prstGeom prst="leftBrace">
            <a:avLst>
              <a:gd name="adj1" fmla="val 49995"/>
              <a:gd name="adj2" fmla="val 50000"/>
            </a:avLst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62675" y="3089089"/>
            <a:ext cx="2007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39A55"/>
                </a:solidFill>
              </a:rPr>
              <a:t>If</a:t>
            </a:r>
          </a:p>
          <a:p>
            <a:r>
              <a:rPr lang="en-US" sz="2400" b="1" dirty="0" err="1" smtClean="0">
                <a:solidFill>
                  <a:srgbClr val="639A55"/>
                </a:solidFill>
              </a:rPr>
              <a:t>hashCode</a:t>
            </a:r>
            <a:r>
              <a:rPr lang="en-US" sz="2400" b="1" dirty="0" smtClean="0">
                <a:solidFill>
                  <a:srgbClr val="639A55"/>
                </a:solidFill>
              </a:rPr>
              <a:t>()</a:t>
            </a:r>
          </a:p>
          <a:p>
            <a:r>
              <a:rPr lang="en-US" sz="2400" b="1" dirty="0">
                <a:solidFill>
                  <a:srgbClr val="639A55"/>
                </a:solidFill>
              </a:rPr>
              <a:t>m</a:t>
            </a:r>
            <a:r>
              <a:rPr lang="en-US" sz="2400" b="1" dirty="0" smtClean="0">
                <a:solidFill>
                  <a:srgbClr val="639A55"/>
                </a:solidFill>
              </a:rPr>
              <a:t>ethod</a:t>
            </a:r>
          </a:p>
          <a:p>
            <a:r>
              <a:rPr lang="en-US" sz="2400" b="1" dirty="0">
                <a:solidFill>
                  <a:srgbClr val="639A55"/>
                </a:solidFill>
              </a:rPr>
              <a:t>i</a:t>
            </a:r>
            <a:r>
              <a:rPr lang="en-US" sz="2400" b="1" dirty="0" smtClean="0">
                <a:solidFill>
                  <a:srgbClr val="639A55"/>
                </a:solidFill>
              </a:rPr>
              <a:t>s good</a:t>
            </a:r>
          </a:p>
          <a:p>
            <a:r>
              <a:rPr lang="en-US" sz="2400" b="1" dirty="0" smtClean="0">
                <a:solidFill>
                  <a:srgbClr val="639A55"/>
                </a:solidFill>
              </a:rPr>
              <a:t>(not too many</a:t>
            </a:r>
          </a:p>
          <a:p>
            <a:r>
              <a:rPr lang="en-US" sz="2400" b="1" dirty="0">
                <a:solidFill>
                  <a:srgbClr val="639A55"/>
                </a:solidFill>
              </a:rPr>
              <a:t>c</a:t>
            </a:r>
            <a:r>
              <a:rPr lang="en-US" sz="2400" b="1" dirty="0" smtClean="0">
                <a:solidFill>
                  <a:srgbClr val="639A55"/>
                </a:solidFill>
              </a:rPr>
              <a:t>ollisions)</a:t>
            </a:r>
            <a:endParaRPr lang="en-US" sz="2400" b="1" dirty="0">
              <a:solidFill>
                <a:srgbClr val="639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2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9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Hash Table = Array of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77" y="1600200"/>
            <a:ext cx="8752287" cy="5026554"/>
          </a:xfrm>
        </p:spPr>
        <p:txBody>
          <a:bodyPr>
            <a:normAutofit/>
          </a:bodyPr>
          <a:lstStyle/>
          <a:p>
            <a:r>
              <a:rPr lang="en-US" dirty="0" smtClean="0"/>
              <a:t>Linked lists are called “buckets”</a:t>
            </a:r>
          </a:p>
          <a:p>
            <a:r>
              <a:rPr lang="en-US" dirty="0" smtClean="0"/>
              <a:t>Array might be sparse (many null entries)</a:t>
            </a:r>
          </a:p>
          <a:p>
            <a:r>
              <a:rPr lang="en-US" dirty="0" smtClean="0"/>
              <a:t>Most buckets contain 1 node, others are small (in a well-designed implementation)</a:t>
            </a:r>
          </a:p>
          <a:p>
            <a:r>
              <a:rPr lang="en-US" dirty="0" smtClean="0"/>
              <a:t>Node data = objects being stored in the table</a:t>
            </a:r>
          </a:p>
          <a:p>
            <a:r>
              <a:rPr lang="en-US" dirty="0" smtClean="0"/>
              <a:t>All objects with same hash code are in the same </a:t>
            </a:r>
            <a:r>
              <a:rPr lang="en-US" dirty="0" smtClean="0"/>
              <a:t>bucket (but not the opposite)</a:t>
            </a:r>
            <a:endParaRPr lang="en-US" dirty="0" smtClean="0"/>
          </a:p>
          <a:p>
            <a:r>
              <a:rPr lang="en-US" dirty="0" smtClean="0"/>
              <a:t>Index in array of any bucket is a simple function of its hash code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43946" y="1142057"/>
            <a:ext cx="4624751" cy="416062"/>
            <a:chOff x="895587" y="2229145"/>
            <a:chExt cx="7039515" cy="891659"/>
          </a:xfrm>
        </p:grpSpPr>
        <p:sp>
          <p:nvSpPr>
            <p:cNvPr id="5" name="Rectangle 4"/>
            <p:cNvSpPr/>
            <p:nvPr/>
          </p:nvSpPr>
          <p:spPr>
            <a:xfrm>
              <a:off x="4750875" y="2229145"/>
              <a:ext cx="1256582" cy="891659"/>
            </a:xfrm>
            <a:prstGeom prst="rect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78520" y="2229145"/>
              <a:ext cx="1256582" cy="891659"/>
            </a:xfrm>
            <a:prstGeom prst="rect">
              <a:avLst/>
            </a:prstGeom>
            <a:solidFill>
              <a:srgbClr val="660066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3"/>
              <a:endCxn id="6" idx="1"/>
            </p:cNvCxnSpPr>
            <p:nvPr/>
          </p:nvCxnSpPr>
          <p:spPr>
            <a:xfrm>
              <a:off x="6007457" y="2674975"/>
              <a:ext cx="671063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895587" y="2229145"/>
              <a:ext cx="1256582" cy="891659"/>
            </a:xfrm>
            <a:prstGeom prst="rect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23231" y="2229145"/>
              <a:ext cx="1256582" cy="891659"/>
            </a:xfrm>
            <a:prstGeom prst="rect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  <a:endCxn id="5" idx="1"/>
            </p:cNvCxnSpPr>
            <p:nvPr/>
          </p:nvCxnSpPr>
          <p:spPr>
            <a:xfrm>
              <a:off x="4079813" y="2674975"/>
              <a:ext cx="671062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3"/>
              <a:endCxn id="9" idx="1"/>
            </p:cNvCxnSpPr>
            <p:nvPr/>
          </p:nvCxnSpPr>
          <p:spPr>
            <a:xfrm>
              <a:off x="2152169" y="2674975"/>
              <a:ext cx="671062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469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hash table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40845" cy="1796011"/>
          </a:xfrm>
        </p:spPr>
        <p:txBody>
          <a:bodyPr/>
          <a:lstStyle/>
          <a:p>
            <a:r>
              <a:rPr lang="en-US" dirty="0" smtClean="0"/>
              <a:t>“Sue”.</a:t>
            </a:r>
            <a:r>
              <a:rPr lang="en-US" dirty="0" err="1" smtClean="0"/>
              <a:t>hashCode</a:t>
            </a:r>
            <a:r>
              <a:rPr lang="en-US" dirty="0" smtClean="0"/>
              <a:t>() = 83491</a:t>
            </a:r>
          </a:p>
          <a:p>
            <a:r>
              <a:rPr lang="en-US" dirty="0" smtClean="0"/>
              <a:t>“Ugh”.</a:t>
            </a:r>
            <a:r>
              <a:rPr lang="en-US" dirty="0" err="1" smtClean="0"/>
              <a:t>hashCode</a:t>
            </a:r>
            <a:r>
              <a:rPr lang="en-US" dirty="0" smtClean="0"/>
              <a:t>() = 84982</a:t>
            </a:r>
          </a:p>
          <a:p>
            <a:r>
              <a:rPr lang="en-US" dirty="0" smtClean="0"/>
              <a:t>“VII”.</a:t>
            </a:r>
            <a:r>
              <a:rPr lang="en-US" dirty="0" err="1" smtClean="0"/>
              <a:t>hashCode</a:t>
            </a:r>
            <a:r>
              <a:rPr lang="en-US" dirty="0" smtClean="0"/>
              <a:t>() = 84982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770435" y="2374587"/>
            <a:ext cx="2042781" cy="1021624"/>
            <a:chOff x="5770435" y="2374587"/>
            <a:chExt cx="2042781" cy="1021624"/>
          </a:xfrm>
        </p:grpSpPr>
        <p:sp>
          <p:nvSpPr>
            <p:cNvPr id="4" name="TextBox 3"/>
            <p:cNvSpPr txBox="1"/>
            <p:nvPr/>
          </p:nvSpPr>
          <p:spPr>
            <a:xfrm>
              <a:off x="6143167" y="2402199"/>
              <a:ext cx="16700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Just a 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coincidence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770435" y="2374587"/>
              <a:ext cx="345122" cy="1021624"/>
            </a:xfrm>
            <a:prstGeom prst="rightBrac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29079" y="3554714"/>
            <a:ext cx="3865201" cy="3004167"/>
            <a:chOff x="1587561" y="3462591"/>
            <a:chExt cx="3865201" cy="3004167"/>
          </a:xfrm>
        </p:grpSpPr>
        <p:sp>
          <p:nvSpPr>
            <p:cNvPr id="15" name="TextBox 14"/>
            <p:cNvSpPr txBox="1"/>
            <p:nvPr/>
          </p:nvSpPr>
          <p:spPr>
            <a:xfrm>
              <a:off x="3726530" y="3462591"/>
              <a:ext cx="9291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. . .</a:t>
              </a:r>
              <a:endParaRPr lang="en-US" sz="4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1689" y="4474998"/>
              <a:ext cx="772718" cy="523220"/>
            </a:xfrm>
            <a:prstGeom prst="rect">
              <a:avLst/>
            </a:prstGeom>
            <a:noFill/>
            <a:ln w="38100" cmpd="sng">
              <a:solidFill>
                <a:srgbClr val="8841F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8841F0"/>
                  </a:solidFill>
                </a:rPr>
                <a:t>Ugh</a:t>
              </a:r>
              <a:endParaRPr lang="en-US" sz="2800" dirty="0">
                <a:solidFill>
                  <a:srgbClr val="8841F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2452" y="4476932"/>
              <a:ext cx="772718" cy="523220"/>
            </a:xfrm>
            <a:prstGeom prst="rect">
              <a:avLst/>
            </a:prstGeom>
            <a:noFill/>
            <a:ln w="38100" cmpd="sng">
              <a:solidFill>
                <a:srgbClr val="8841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8841F0"/>
                  </a:solidFill>
                </a:rPr>
                <a:t>VII</a:t>
              </a:r>
              <a:endParaRPr lang="en-US" sz="2800" dirty="0">
                <a:solidFill>
                  <a:srgbClr val="8841F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8" idx="3"/>
              <a:endCxn id="9" idx="1"/>
            </p:cNvCxnSpPr>
            <p:nvPr/>
          </p:nvCxnSpPr>
          <p:spPr>
            <a:xfrm>
              <a:off x="3754407" y="4736608"/>
              <a:ext cx="718045" cy="1934"/>
            </a:xfrm>
            <a:prstGeom prst="straightConnector1">
              <a:avLst/>
            </a:prstGeom>
            <a:ln w="41275">
              <a:solidFill>
                <a:srgbClr val="8841F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802226" y="4293588"/>
              <a:ext cx="2650536" cy="8848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02226" y="5178388"/>
              <a:ext cx="2650536" cy="8848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09567" y="5372907"/>
              <a:ext cx="716963" cy="523220"/>
            </a:xfrm>
            <a:prstGeom prst="rect">
              <a:avLst/>
            </a:prstGeom>
            <a:noFill/>
            <a:ln w="38100" cmpd="sng">
              <a:solidFill>
                <a:srgbClr val="8841F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8841F0"/>
                  </a:solidFill>
                </a:rPr>
                <a:t>Sue</a:t>
              </a:r>
              <a:endParaRPr lang="en-US" sz="2800" dirty="0">
                <a:solidFill>
                  <a:srgbClr val="8841F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26530" y="5635761"/>
              <a:ext cx="9291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. . .</a:t>
              </a:r>
              <a:endParaRPr lang="en-US" sz="4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87561" y="4447387"/>
              <a:ext cx="10946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84982</a:t>
              </a:r>
              <a:endParaRPr lang="en-US" sz="2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87561" y="5372907"/>
              <a:ext cx="10946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83491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8877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3701" y="146421"/>
            <a:ext cx="8229600" cy="1143000"/>
          </a:xfrm>
        </p:spPr>
        <p:txBody>
          <a:bodyPr/>
          <a:lstStyle/>
          <a:p>
            <a:r>
              <a:rPr lang="en-US" dirty="0" smtClean="0"/>
              <a:t>Why adding is fast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639493" y="3887761"/>
            <a:ext cx="8229600" cy="20355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Computing hash code of a string is fast</a:t>
            </a:r>
          </a:p>
          <a:p>
            <a:r>
              <a:rPr lang="en-US" dirty="0" smtClean="0"/>
              <a:t>Finding bucket for hash code is fast</a:t>
            </a:r>
          </a:p>
          <a:p>
            <a:r>
              <a:rPr lang="en-US" dirty="0" smtClean="0"/>
              <a:t>Inserting into a linked list is fast (do it at the head!)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71369" y="704521"/>
            <a:ext cx="3865201" cy="3004167"/>
            <a:chOff x="1587561" y="3462591"/>
            <a:chExt cx="3865201" cy="3004167"/>
          </a:xfrm>
        </p:grpSpPr>
        <p:sp>
          <p:nvSpPr>
            <p:cNvPr id="6" name="TextBox 5"/>
            <p:cNvSpPr txBox="1"/>
            <p:nvPr/>
          </p:nvSpPr>
          <p:spPr>
            <a:xfrm>
              <a:off x="3726530" y="3462591"/>
              <a:ext cx="9291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. . .</a:t>
              </a:r>
              <a:endParaRPr lang="en-US" sz="4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81689" y="4474998"/>
              <a:ext cx="772718" cy="523220"/>
            </a:xfrm>
            <a:prstGeom prst="rect">
              <a:avLst/>
            </a:prstGeom>
            <a:noFill/>
            <a:ln w="38100" cmpd="sng">
              <a:solidFill>
                <a:srgbClr val="8841F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8841F0"/>
                  </a:solidFill>
                </a:rPr>
                <a:t>Ugh</a:t>
              </a:r>
              <a:endParaRPr lang="en-US" sz="2800" dirty="0">
                <a:solidFill>
                  <a:srgbClr val="8841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72452" y="4476932"/>
              <a:ext cx="772718" cy="523220"/>
            </a:xfrm>
            <a:prstGeom prst="rect">
              <a:avLst/>
            </a:prstGeom>
            <a:noFill/>
            <a:ln w="38100" cmpd="sng">
              <a:solidFill>
                <a:srgbClr val="8841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8841F0"/>
                  </a:solidFill>
                </a:rPr>
                <a:t>VII</a:t>
              </a:r>
              <a:endParaRPr lang="en-US" sz="2800" dirty="0">
                <a:solidFill>
                  <a:srgbClr val="8841F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3754407" y="4736608"/>
              <a:ext cx="718045" cy="1934"/>
            </a:xfrm>
            <a:prstGeom prst="straightConnector1">
              <a:avLst/>
            </a:prstGeom>
            <a:ln w="41275">
              <a:solidFill>
                <a:srgbClr val="8841F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802226" y="4293588"/>
              <a:ext cx="2650536" cy="8848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02226" y="5178388"/>
              <a:ext cx="2650536" cy="8848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09567" y="5372907"/>
              <a:ext cx="716963" cy="523220"/>
            </a:xfrm>
            <a:prstGeom prst="rect">
              <a:avLst/>
            </a:prstGeom>
            <a:noFill/>
            <a:ln w="38100" cmpd="sng">
              <a:solidFill>
                <a:srgbClr val="8841F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8841F0"/>
                  </a:solidFill>
                </a:rPr>
                <a:t>Sue</a:t>
              </a:r>
              <a:endParaRPr lang="en-US" sz="2800" dirty="0">
                <a:solidFill>
                  <a:srgbClr val="8841F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6530" y="5635761"/>
              <a:ext cx="9291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. . .</a:t>
              </a:r>
              <a:endParaRPr lang="en-US" sz="4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87561" y="4447387"/>
              <a:ext cx="10946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84982</a:t>
              </a:r>
              <a:endParaRPr 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87561" y="5372907"/>
              <a:ext cx="10946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83491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88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3592</TotalTime>
  <Words>1001</Words>
  <Application>Microsoft Macintosh PowerPoint</Application>
  <PresentationFormat>On-screen Show (4:3)</PresentationFormat>
  <Paragraphs>172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 46B: Data Structures  Hash Codes</vt:lpstr>
      <vt:lpstr>A hash code should…</vt:lpstr>
      <vt:lpstr> </vt:lpstr>
      <vt:lpstr>Why we need hash codes</vt:lpstr>
      <vt:lpstr>What is O(1)?</vt:lpstr>
      <vt:lpstr>Why we need hash codes</vt:lpstr>
      <vt:lpstr>Hash Table = Array of Linked Lists</vt:lpstr>
      <vt:lpstr>Example: hash table of strings</vt:lpstr>
      <vt:lpstr>Why adding is fast</vt:lpstr>
      <vt:lpstr>Why removing is fast</vt:lpstr>
      <vt:lpstr>Why contains() is fast</vt:lpstr>
      <vt:lpstr>It’s not quite that simple: Bucket Sharing</vt:lpstr>
      <vt:lpstr>A safe way to implement hashCode()</vt:lpstr>
      <vt:lpstr>PowerPoint Presentation</vt:lpstr>
      <vt:lpstr>PowerPoint Presentation</vt:lpstr>
    </vt:vector>
  </TitlesOfParts>
  <Company>Philip Heller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Clicker Quiz: What does this print?</dc:title>
  <dc:creator>Philip Heller</dc:creator>
  <cp:lastModifiedBy>Philip Heller</cp:lastModifiedBy>
  <cp:revision>96</cp:revision>
  <dcterms:created xsi:type="dcterms:W3CDTF">2016-04-27T05:21:32Z</dcterms:created>
  <dcterms:modified xsi:type="dcterms:W3CDTF">2016-11-16T17:30:43Z</dcterms:modified>
</cp:coreProperties>
</file>