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360" r:id="rId5"/>
    <p:sldId id="367" r:id="rId6"/>
    <p:sldId id="368" r:id="rId7"/>
    <p:sldId id="369" r:id="rId8"/>
    <p:sldId id="370" r:id="rId9"/>
    <p:sldId id="371" r:id="rId10"/>
    <p:sldId id="275" r:id="rId11"/>
    <p:sldId id="276" r:id="rId12"/>
    <p:sldId id="277" r:id="rId13"/>
    <p:sldId id="278" r:id="rId14"/>
    <p:sldId id="279" r:id="rId15"/>
    <p:sldId id="366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78" r:id="rId26"/>
    <p:sldId id="293" r:id="rId27"/>
    <p:sldId id="296" r:id="rId28"/>
    <p:sldId id="292" r:id="rId29"/>
    <p:sldId id="294" r:id="rId30"/>
    <p:sldId id="295" r:id="rId31"/>
    <p:sldId id="379" r:id="rId32"/>
    <p:sldId id="356" r:id="rId33"/>
    <p:sldId id="357" r:id="rId34"/>
    <p:sldId id="372" r:id="rId35"/>
    <p:sldId id="361" r:id="rId36"/>
    <p:sldId id="362" r:id="rId37"/>
    <p:sldId id="363" r:id="rId38"/>
    <p:sldId id="364" r:id="rId39"/>
    <p:sldId id="316" r:id="rId40"/>
    <p:sldId id="374" r:id="rId41"/>
    <p:sldId id="375" r:id="rId42"/>
    <p:sldId id="376" r:id="rId43"/>
    <p:sldId id="377" r:id="rId44"/>
    <p:sldId id="317" r:id="rId45"/>
    <p:sldId id="373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6" r:id="rId54"/>
    <p:sldId id="325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A55"/>
    <a:srgbClr val="884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7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0BD9-605F-E043-BDA8-8FAA2852A8D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7BAD-6DCA-414E-A4B0-AA8D0C5F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May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7BAD-6DCA-414E-A4B0-AA8D0C5F85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May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7BAD-6DCA-414E-A4B0-AA8D0C5F85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7BAD-6DCA-414E-A4B0-AA8D0C5F85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FD30-FE70-5A4B-B06D-D4B18D12B47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73" y="2416175"/>
            <a:ext cx="850563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dirty="0" smtClean="0"/>
              <a:t> Custom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047" y="4075340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naturalnautil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01" y="-123368"/>
            <a:ext cx="1978679" cy="25407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fibonacci-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175383"/>
            <a:ext cx="3103767" cy="196097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List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48" y="4830804"/>
            <a:ext cx="4186357" cy="1615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urry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6" y="4594214"/>
            <a:ext cx="3629942" cy="2043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71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and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0530"/>
            <a:ext cx="8229600" cy="4971665"/>
          </a:xfrm>
        </p:spPr>
        <p:txBody>
          <a:bodyPr>
            <a:normAutofit/>
          </a:bodyPr>
          <a:lstStyle/>
          <a:p>
            <a:r>
              <a:rPr lang="en-US" dirty="0" smtClean="0"/>
              <a:t>How to make your classes work in enhanced for loops</a:t>
            </a:r>
          </a:p>
          <a:p>
            <a:r>
              <a:rPr lang="en-US" dirty="0" smtClean="0"/>
              <a:t>Loop needs to ask instances of your class:</a:t>
            </a:r>
          </a:p>
          <a:p>
            <a:pPr lvl="1"/>
            <a:r>
              <a:rPr lang="en-US" dirty="0" smtClean="0"/>
              <a:t>Have I looped through all your members?</a:t>
            </a:r>
          </a:p>
          <a:p>
            <a:pPr lvl="1"/>
            <a:r>
              <a:rPr lang="en-US" dirty="0" smtClean="0"/>
              <a:t>Next member please.</a:t>
            </a:r>
          </a:p>
          <a:p>
            <a:r>
              <a:rPr lang="en-US" dirty="0" smtClean="0"/>
              <a:t>If you can</a:t>
            </a:r>
            <a:r>
              <a:rPr lang="fr-FR" dirty="0" smtClean="0"/>
              <a:t>’</a:t>
            </a:r>
            <a:r>
              <a:rPr lang="en-US" dirty="0" smtClean="0"/>
              <a:t>t loop through (“iterate over”) a collection’s members, the collection isn’t very useful</a:t>
            </a:r>
          </a:p>
          <a:p>
            <a:r>
              <a:rPr lang="en-US" dirty="0" smtClean="0"/>
              <a:t>We need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Example: class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9678"/>
          </a:xfrm>
        </p:spPr>
        <p:txBody>
          <a:bodyPr/>
          <a:lstStyle/>
          <a:p>
            <a:r>
              <a:rPr lang="en-US" dirty="0" smtClean="0"/>
              <a:t>Not generic</a:t>
            </a:r>
          </a:p>
          <a:p>
            <a:r>
              <a:rPr lang="en-US" dirty="0" smtClean="0"/>
              <a:t>Collects instances of Student</a:t>
            </a:r>
          </a:p>
          <a:p>
            <a:pPr lvl="1"/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Comparable by name, or by </a:t>
            </a:r>
            <a:r>
              <a:rPr lang="en-US" dirty="0" err="1" smtClean="0"/>
              <a:t>i.d.</a:t>
            </a:r>
            <a:r>
              <a:rPr lang="en-US" dirty="0" smtClean="0"/>
              <a:t> if identical names</a:t>
            </a:r>
          </a:p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First 180 students that were added are sorted by name</a:t>
            </a:r>
          </a:p>
          <a:p>
            <a:pPr lvl="1"/>
            <a:r>
              <a:rPr lang="en-US" dirty="0" smtClean="0"/>
              <a:t>Next 20 are sorted by order of being added</a:t>
            </a:r>
          </a:p>
          <a:p>
            <a:pPr lvl="1"/>
            <a:r>
              <a:rPr lang="en-US" dirty="0" smtClean="0"/>
              <a:t>Remaining are sorted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6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689" y="867842"/>
            <a:ext cx="8431528" cy="378565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public class Roster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			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	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maxEnrolled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			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maxWaitlist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TreeSet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&lt;Student&gt;	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	enrolled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&lt;Student&gt;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waitList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&lt;Student&gt; 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	hoping;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. . 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4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726" y="1000754"/>
            <a:ext cx="8741619" cy="378565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Roster(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maxEnrolled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  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maxWaitlist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this.maxEnrolled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maxEnrolled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this.maxWaitlist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maxWaitlist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enrolled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TreeSet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&lt;Student&gt;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    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waitList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&lt;Student&gt;();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hoping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&lt;Student&gt;()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062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93" y="1266578"/>
            <a:ext cx="8520126" cy="341632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void add(Student s)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if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enrolled.size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 &lt;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maxEnrolled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enrolled.add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else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if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waitList.size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() &lt;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maxWaitlist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waitList.add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else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hoping.add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(s)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796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726" y="1000754"/>
            <a:ext cx="8741619" cy="2308324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contains(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Student s)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enrolled.contains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  ||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waitList.contains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         ||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hoping.contains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8027" y="4673958"/>
            <a:ext cx="6527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Ok, now what????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5076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38" y="1635784"/>
            <a:ext cx="8520126" cy="452431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public static void main(String[]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args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Roster roster = new Roster();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roster.add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(you);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roster.add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personSittingInFrontOfYou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roster.add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personSittingBehindYou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for (Student s: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everyoneElse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roster.add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// Print the roster.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for (  ?????????  )  // umm, how???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aStudent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413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Enhanced for loop requires some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980" y="1669260"/>
            <a:ext cx="7206483" cy="4525963"/>
          </a:xfrm>
        </p:spPr>
        <p:txBody>
          <a:bodyPr/>
          <a:lstStyle/>
          <a:p>
            <a:r>
              <a:rPr lang="en-US" dirty="0" smtClean="0"/>
              <a:t>You have to do some work before you can use it</a:t>
            </a:r>
          </a:p>
          <a:p>
            <a:r>
              <a:rPr lang="en-US" dirty="0" smtClean="0"/>
              <a:t>Implement interface </a:t>
            </a:r>
            <a:r>
              <a:rPr lang="en-US" dirty="0" err="1" smtClean="0"/>
              <a:t>java.lang.Iterable</a:t>
            </a:r>
            <a:r>
              <a:rPr lang="en-US" dirty="0" smtClean="0"/>
              <a:t> (1 method)</a:t>
            </a:r>
          </a:p>
          <a:p>
            <a:r>
              <a:rPr lang="en-US" dirty="0"/>
              <a:t>Implement </a:t>
            </a:r>
            <a:r>
              <a:rPr lang="en-US" dirty="0" smtClean="0"/>
              <a:t>interface </a:t>
            </a:r>
            <a:r>
              <a:rPr lang="en-US" dirty="0" err="1" smtClean="0"/>
              <a:t>java.util.Iterator</a:t>
            </a:r>
            <a:r>
              <a:rPr lang="en-US" dirty="0" smtClean="0"/>
              <a:t> (2 methods)</a:t>
            </a:r>
          </a:p>
          <a:p>
            <a:r>
              <a:rPr lang="en-US" i="1" dirty="0" smtClean="0"/>
              <a:t>It’s worth the effort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410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280" y="172185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or (Player p: </a:t>
            </a:r>
            <a:r>
              <a:rPr lang="en-US" sz="2400" dirty="0" err="1" smtClean="0">
                <a:latin typeface="Courier"/>
                <a:cs typeface="Courier"/>
              </a:rPr>
              <a:t>theGoldenStateWarriors</a:t>
            </a:r>
            <a:r>
              <a:rPr lang="en-US" sz="2400" dirty="0" smtClean="0">
                <a:latin typeface="Courier"/>
                <a:cs typeface="Courier"/>
              </a:rPr>
              <a:t>) { … }</a:t>
            </a:r>
          </a:p>
        </p:txBody>
      </p:sp>
      <p:pic>
        <p:nvPicPr>
          <p:cNvPr id="5" name="Picture 4" descr="cur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93" y="830932"/>
            <a:ext cx="2069100" cy="1165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homp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71" y="2271409"/>
            <a:ext cx="2561745" cy="1537047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480279" y="4083870"/>
            <a:ext cx="4255129" cy="2457370"/>
            <a:chOff x="480279" y="4083870"/>
            <a:chExt cx="4255129" cy="2457370"/>
          </a:xfrm>
        </p:grpSpPr>
        <p:pic>
          <p:nvPicPr>
            <p:cNvPr id="7" name="Picture 6" descr="bogu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79" y="4083870"/>
              <a:ext cx="1424607" cy="2391676"/>
            </a:xfrm>
            <a:prstGeom prst="rect">
              <a:avLst/>
            </a:prstGeom>
          </p:spPr>
        </p:pic>
        <p:pic>
          <p:nvPicPr>
            <p:cNvPr id="8" name="Picture 7" descr="green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827" y="4106521"/>
              <a:ext cx="2238581" cy="2434719"/>
            </a:xfrm>
            <a:prstGeom prst="rect">
              <a:avLst/>
            </a:prstGeom>
          </p:spPr>
        </p:pic>
      </p:grpSp>
      <p:pic>
        <p:nvPicPr>
          <p:cNvPr id="10" name="Picture 9" descr="gsw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92" y="767356"/>
            <a:ext cx="3008106" cy="3008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11067" y="4106521"/>
            <a:ext cx="3667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</a:t>
            </a:r>
            <a:r>
              <a:rPr lang="en-US" sz="2000" dirty="0" err="1" smtClean="0"/>
              <a:t>theGoldenStateWarriors</a:t>
            </a:r>
            <a:endParaRPr lang="en-US" sz="2000" dirty="0" smtClean="0"/>
          </a:p>
          <a:p>
            <a:r>
              <a:rPr lang="en-US" sz="2000" dirty="0"/>
              <a:t>i</a:t>
            </a:r>
            <a:r>
              <a:rPr lang="en-US" sz="2000" dirty="0" smtClean="0"/>
              <a:t>s an instance of class Team:</a:t>
            </a:r>
          </a:p>
          <a:p>
            <a:pPr marL="342900" indent="-342900">
              <a:buFontTx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lass Team implements </a:t>
            </a:r>
            <a:r>
              <a:rPr lang="en-US" sz="2000" dirty="0" err="1" smtClean="0"/>
              <a:t>Iterable</a:t>
            </a:r>
            <a:r>
              <a:rPr lang="en-US" sz="2000" dirty="0" smtClean="0"/>
              <a:t>&lt;Player&gt;</a:t>
            </a:r>
          </a:p>
          <a:p>
            <a:pPr marL="342900" indent="-342900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88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280" y="172185"/>
            <a:ext cx="79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or (Robot r:          </a:t>
            </a:r>
            <a:r>
              <a:rPr lang="en-US" sz="2400" dirty="0" err="1" smtClean="0">
                <a:latin typeface="Courier"/>
                <a:cs typeface="Courier"/>
              </a:rPr>
              <a:t>theRobotArmy</a:t>
            </a:r>
            <a:r>
              <a:rPr lang="en-US" sz="2400" dirty="0" smtClean="0">
                <a:latin typeface="Courier"/>
                <a:cs typeface="Courier"/>
              </a:rPr>
              <a:t>) { …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1067" y="4106521"/>
            <a:ext cx="3667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</a:t>
            </a:r>
            <a:r>
              <a:rPr lang="en-US" sz="2000" dirty="0" err="1" smtClean="0"/>
              <a:t>theRobotArmy</a:t>
            </a:r>
            <a:endParaRPr lang="en-US" sz="2000" dirty="0" smtClean="0"/>
          </a:p>
          <a:p>
            <a:r>
              <a:rPr lang="en-US" sz="2000" dirty="0"/>
              <a:t>i</a:t>
            </a:r>
            <a:r>
              <a:rPr lang="en-US" sz="2000" dirty="0" smtClean="0"/>
              <a:t>s an instance of class </a:t>
            </a:r>
            <a:r>
              <a:rPr lang="en-US" sz="2000" dirty="0" err="1" smtClean="0"/>
              <a:t>RoboArmy</a:t>
            </a:r>
            <a:r>
              <a:rPr lang="en-US" sz="2000" dirty="0" smtClean="0"/>
              <a:t>: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Class </a:t>
            </a:r>
            <a:r>
              <a:rPr lang="en-US" sz="2000" dirty="0" err="1" smtClean="0"/>
              <a:t>RoboArmy</a:t>
            </a:r>
            <a:r>
              <a:rPr lang="en-US" sz="2000" dirty="0" smtClean="0"/>
              <a:t> implements </a:t>
            </a:r>
            <a:r>
              <a:rPr lang="en-US" sz="2000" dirty="0" err="1" smtClean="0"/>
              <a:t>Iterable</a:t>
            </a:r>
            <a:r>
              <a:rPr lang="en-US" sz="2000" dirty="0" smtClean="0"/>
              <a:t>&lt;Robot&gt;</a:t>
            </a:r>
          </a:p>
          <a:p>
            <a:pPr marL="342900" indent="-342900">
              <a:buFontTx/>
              <a:buChar char="•"/>
            </a:pPr>
            <a:endParaRPr lang="en-US" sz="2000" dirty="0"/>
          </a:p>
        </p:txBody>
      </p:sp>
      <p:pic>
        <p:nvPicPr>
          <p:cNvPr id="2" name="Picture 1" descr="star-wars-bb8-robot-toy-by-sp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47" y="1056514"/>
            <a:ext cx="1686153" cy="1686153"/>
          </a:xfrm>
          <a:prstGeom prst="rect">
            <a:avLst/>
          </a:prstGeom>
        </p:spPr>
      </p:pic>
      <p:pic>
        <p:nvPicPr>
          <p:cNvPr id="3" name="Picture 2" descr="robotha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47" y="5339692"/>
            <a:ext cx="1308873" cy="1308873"/>
          </a:xfrm>
          <a:prstGeom prst="rect">
            <a:avLst/>
          </a:prstGeom>
        </p:spPr>
      </p:pic>
      <p:pic>
        <p:nvPicPr>
          <p:cNvPr id="12" name="Picture 11" descr="Bender_Rodriguez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0" y="683237"/>
            <a:ext cx="1485640" cy="2160931"/>
          </a:xfrm>
          <a:prstGeom prst="rect">
            <a:avLst/>
          </a:prstGeom>
        </p:spPr>
      </p:pic>
      <p:pic>
        <p:nvPicPr>
          <p:cNvPr id="13" name="Picture 12" descr="robo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7" y="3192121"/>
            <a:ext cx="3474720" cy="1828800"/>
          </a:xfrm>
          <a:prstGeom prst="rect">
            <a:avLst/>
          </a:prstGeom>
        </p:spPr>
      </p:pic>
      <p:pic>
        <p:nvPicPr>
          <p:cNvPr id="14" name="Picture 13" descr="robotarm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67" y="936859"/>
            <a:ext cx="3352462" cy="18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05" y="0"/>
            <a:ext cx="900858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to make your own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6" y="1225225"/>
            <a:ext cx="8229600" cy="4908638"/>
          </a:xfrm>
        </p:spPr>
        <p:txBody>
          <a:bodyPr>
            <a:normAutofit/>
          </a:bodyPr>
          <a:lstStyle/>
          <a:p>
            <a:r>
              <a:rPr lang="en-US" dirty="0" smtClean="0"/>
              <a:t>Specific need that nobody else has ever addressed</a:t>
            </a:r>
          </a:p>
          <a:p>
            <a:r>
              <a:rPr lang="en-US" dirty="0" smtClean="0"/>
              <a:t>Can</a:t>
            </a:r>
            <a:r>
              <a:rPr lang="fr-FR" dirty="0" smtClean="0"/>
              <a:t>’</a:t>
            </a:r>
            <a:r>
              <a:rPr lang="en-US" dirty="0" smtClean="0"/>
              <a:t>t use an existing class</a:t>
            </a:r>
          </a:p>
          <a:p>
            <a:r>
              <a:rPr lang="en-US" dirty="0" smtClean="0"/>
              <a:t>Can</a:t>
            </a:r>
            <a:r>
              <a:rPr lang="fr-FR" dirty="0" smtClean="0"/>
              <a:t>’</a:t>
            </a:r>
            <a:r>
              <a:rPr lang="en-US" dirty="0" smtClean="0"/>
              <a:t>t extend an existing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280" y="172185"/>
            <a:ext cx="720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MemberType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m: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aCollection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 { …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087" y="1555948"/>
            <a:ext cx="8793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Suppose </a:t>
            </a:r>
            <a:r>
              <a:rPr lang="en-US" sz="2800" dirty="0" err="1" smtClean="0">
                <a:solidFill>
                  <a:srgbClr val="000000"/>
                </a:solidFill>
              </a:rPr>
              <a:t>aCollection</a:t>
            </a:r>
            <a:r>
              <a:rPr lang="en-US" sz="2800" dirty="0" smtClean="0">
                <a:solidFill>
                  <a:srgbClr val="000000"/>
                </a:solidFill>
              </a:rPr>
              <a:t> is an instance of class </a:t>
            </a:r>
            <a:r>
              <a:rPr lang="en-US" sz="2800" dirty="0" err="1" smtClean="0">
                <a:solidFill>
                  <a:srgbClr val="000000"/>
                </a:solidFill>
              </a:rPr>
              <a:t>Coll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  <a:sym typeface="Wingdings"/>
              </a:rPr>
              <a:t>                                  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Class </a:t>
            </a:r>
            <a:r>
              <a:rPr lang="en-US" sz="2800" dirty="0" err="1" smtClean="0">
                <a:solidFill>
                  <a:srgbClr val="000000"/>
                </a:solidFill>
              </a:rPr>
              <a:t>Coll</a:t>
            </a:r>
            <a:r>
              <a:rPr lang="en-US" sz="2800" dirty="0" smtClean="0">
                <a:solidFill>
                  <a:srgbClr val="000000"/>
                </a:solidFill>
              </a:rPr>
              <a:t> must implement </a:t>
            </a:r>
            <a:r>
              <a:rPr lang="en-US" sz="2800" dirty="0" err="1" smtClean="0">
                <a:solidFill>
                  <a:srgbClr val="000000"/>
                </a:solidFill>
              </a:rPr>
              <a:t>Iterable</a:t>
            </a:r>
            <a:r>
              <a:rPr lang="en-US" sz="2800" dirty="0" smtClean="0">
                <a:solidFill>
                  <a:srgbClr val="000000"/>
                </a:solidFill>
              </a:rPr>
              <a:t>&lt;</a:t>
            </a:r>
            <a:r>
              <a:rPr lang="en-US" sz="2800" dirty="0" err="1" smtClean="0">
                <a:solidFill>
                  <a:srgbClr val="000000"/>
                </a:solidFill>
              </a:rPr>
              <a:t>MemberType</a:t>
            </a:r>
            <a:r>
              <a:rPr lang="en-US" sz="2800" dirty="0" smtClean="0">
                <a:solidFill>
                  <a:srgbClr val="000000"/>
                </a:solidFill>
              </a:rPr>
              <a:t>&gt;</a:t>
            </a:r>
          </a:p>
          <a:p>
            <a:pPr marL="342900" indent="-342900">
              <a:buFontTx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0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749"/>
            <a:ext cx="8229600" cy="821733"/>
          </a:xfrm>
        </p:spPr>
        <p:txBody>
          <a:bodyPr/>
          <a:lstStyle/>
          <a:p>
            <a:r>
              <a:rPr lang="en-US" dirty="0" smtClean="0"/>
              <a:t>So 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6009" y="1012107"/>
            <a:ext cx="4201327" cy="156966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public class Roster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. . 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4157953" y="2731994"/>
            <a:ext cx="67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Wingdings"/>
              </a:rPr>
              <a:t>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9836" y="3393879"/>
            <a:ext cx="7613673" cy="304698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Roster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implements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Iterable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&lt;Student&gt; 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public Iterator&lt;Student&gt; iterator()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// What’s an Iterator??????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7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then we can say…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7954" y="2068621"/>
            <a:ext cx="6364559" cy="206210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or (Student s: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myRoster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62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749"/>
            <a:ext cx="8229600" cy="821733"/>
          </a:xfrm>
        </p:spPr>
        <p:txBody>
          <a:bodyPr/>
          <a:lstStyle/>
          <a:p>
            <a:r>
              <a:rPr lang="en-US" dirty="0" smtClean="0"/>
              <a:t>Where were we??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6009" y="1012107"/>
            <a:ext cx="4201327" cy="156966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public class Roster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. . 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4157953" y="2731994"/>
            <a:ext cx="67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Wingdings"/>
              </a:rPr>
              <a:t>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9836" y="3393879"/>
            <a:ext cx="7613673" cy="304698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Roster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implements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Iterable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&lt;Student&gt; 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public Iterator&lt;Student&gt; iterator()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// What’s an Iterator??????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788439" y="4684827"/>
            <a:ext cx="7515070" cy="1210147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4704"/>
            <a:ext cx="8229600" cy="85374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Interface Iterator&lt;T&gt;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2785" y="671749"/>
            <a:ext cx="8484015" cy="2881978"/>
          </a:xfrm>
        </p:spPr>
        <p:txBody>
          <a:bodyPr>
            <a:norm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hasNext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ublic T next();</a:t>
            </a:r>
          </a:p>
          <a:p>
            <a:r>
              <a:rPr lang="en-US" sz="2400" dirty="0"/>
              <a:t>Easiest implementation: an inner </a:t>
            </a:r>
            <a:r>
              <a:rPr lang="en-US" sz="2400" dirty="0" smtClean="0"/>
              <a:t>class in the collection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6472" y="2444882"/>
            <a:ext cx="7943599" cy="378565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Roster implements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Iterable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&lt;Student&gt;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. . 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public Iterator&lt;Student&gt; iterator()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return new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RosterIterator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private class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RosterIterator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implements Iterator&lt;Student&gt;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public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hasNext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 { . . .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public Student next() { . . .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55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compiler does because </a:t>
            </a:r>
            <a:r>
              <a:rPr lang="en-US" dirty="0" smtClean="0">
                <a:solidFill>
                  <a:srgbClr val="FF0000"/>
                </a:solidFill>
              </a:rPr>
              <a:t>Roster</a:t>
            </a:r>
            <a:r>
              <a:rPr lang="en-US" dirty="0" smtClean="0"/>
              <a:t> implements </a:t>
            </a:r>
            <a:r>
              <a:rPr lang="en-US" dirty="0" err="1" smtClean="0"/>
              <a:t>Iterable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39A55"/>
                </a:solidFill>
              </a:rPr>
              <a:t>Student</a:t>
            </a:r>
            <a:r>
              <a:rPr lang="en-US" dirty="0" smtClean="0"/>
              <a:t>&gt;)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790" y="1732123"/>
            <a:ext cx="7120634" cy="156966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for (Student s: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myRoster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8790" y="3681350"/>
            <a:ext cx="7120634" cy="304698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Iterator&lt;</a:t>
            </a:r>
            <a:r>
              <a:rPr lang="en-US" sz="3200" dirty="0" smtClean="0">
                <a:solidFill>
                  <a:srgbClr val="639A55"/>
                </a:solidFill>
                <a:latin typeface="Courier"/>
                <a:cs typeface="Courier"/>
              </a:rPr>
              <a:t>Student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&gt; it =  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Courier"/>
                <a:cs typeface="Courier"/>
              </a:rPr>
              <a:t>myRoster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.iterator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hile (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it.hasNext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()) {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639A55"/>
                </a:solidFill>
                <a:latin typeface="Courier"/>
                <a:cs typeface="Courier"/>
              </a:rPr>
              <a:t>Student s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it.next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  <a:endParaRPr lang="en-US" sz="32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3200" dirty="0" smtClean="0">
                <a:solidFill>
                  <a:srgbClr val="639A55"/>
                </a:solidFill>
                <a:latin typeface="Courier"/>
                <a:cs typeface="Courier"/>
              </a:rPr>
              <a:t>s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79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6662"/>
            <a:ext cx="8229600" cy="1143000"/>
          </a:xfrm>
        </p:spPr>
        <p:txBody>
          <a:bodyPr/>
          <a:lstStyle/>
          <a:p>
            <a:r>
              <a:rPr lang="en-US" dirty="0" err="1" smtClean="0"/>
              <a:t>RosterIterator</a:t>
            </a:r>
            <a:r>
              <a:rPr lang="en-US" dirty="0" smtClean="0"/>
              <a:t>: The Big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55" y="1270116"/>
            <a:ext cx="9009221" cy="5379704"/>
          </a:xfrm>
        </p:spPr>
        <p:txBody>
          <a:bodyPr>
            <a:normAutofit/>
          </a:bodyPr>
          <a:lstStyle/>
          <a:p>
            <a:r>
              <a:rPr lang="en-US" dirty="0" err="1" smtClean="0"/>
              <a:t>Ctor</a:t>
            </a:r>
            <a:r>
              <a:rPr lang="en-US" dirty="0" smtClean="0"/>
              <a:t> of inner class collects all students into a combined list</a:t>
            </a:r>
          </a:p>
          <a:p>
            <a:pPr lvl="1"/>
            <a:r>
              <a:rPr lang="en-US" dirty="0" smtClean="0"/>
              <a:t>First the enrolled students, in alpha order</a:t>
            </a:r>
          </a:p>
          <a:p>
            <a:pPr lvl="1"/>
            <a:r>
              <a:rPr lang="en-US" dirty="0" smtClean="0"/>
              <a:t>Then the waitlisted students, in sign-up order</a:t>
            </a:r>
          </a:p>
          <a:p>
            <a:pPr lvl="1"/>
            <a:r>
              <a:rPr lang="en-US" dirty="0" smtClean="0"/>
              <a:t>Then the hopeful students, in random order - uses </a:t>
            </a:r>
            <a:r>
              <a:rPr lang="en-US" dirty="0" err="1" smtClean="0"/>
              <a:t>Collections.shuffle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Class has an instance variable “index”</a:t>
            </a:r>
          </a:p>
          <a:p>
            <a:r>
              <a:rPr lang="en-US" dirty="0" err="1" smtClean="0"/>
              <a:t>hasNext</a:t>
            </a:r>
            <a:r>
              <a:rPr lang="en-US" dirty="0" smtClean="0"/>
              <a:t>() </a:t>
            </a:r>
            <a:r>
              <a:rPr lang="en-US" dirty="0" smtClean="0">
                <a:sym typeface="Wingdings"/>
              </a:rPr>
              <a:t> is index bigger than the combined list?</a:t>
            </a:r>
          </a:p>
          <a:p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ext()  return combined list’s student at index++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method in Roster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528" y="2020076"/>
            <a:ext cx="8399272" cy="341632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&lt;Student&gt;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collectToList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allStudents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=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&lt;&gt;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(enrolled)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allStudents.addAll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waitList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	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/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/ Randomize the hoping students.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&lt;Student&gt;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hopeList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&lt;&gt;(hoping);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Collections.shuffle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hopeList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allStudents.addAll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hopeList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619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64552"/>
            <a:ext cx="8229600" cy="1143000"/>
          </a:xfrm>
        </p:spPr>
        <p:txBody>
          <a:bodyPr/>
          <a:lstStyle/>
          <a:p>
            <a:r>
              <a:rPr lang="en-US" sz="4000" dirty="0" err="1" smtClean="0"/>
              <a:t>RosterIterator</a:t>
            </a:r>
            <a:r>
              <a:rPr lang="en-US" sz="4000" dirty="0" smtClean="0"/>
              <a:t> (inner class in Roster)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303" y="747087"/>
            <a:ext cx="7964675" cy="563231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RosterIterator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implements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Iterator&lt;Student&gt;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private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index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private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&lt;Student&gt; 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allStudents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RosterIterator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allStudents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collectToList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public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hasNext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index &lt;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allStudents.size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public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Student next()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Student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s 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allStudents.get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index++)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s;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78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4344"/>
            <a:ext cx="8229600" cy="1143000"/>
          </a:xfrm>
        </p:spPr>
        <p:txBody>
          <a:bodyPr/>
          <a:lstStyle/>
          <a:p>
            <a:r>
              <a:rPr lang="en-US" sz="4000" dirty="0" smtClean="0"/>
              <a:t>And now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7447" y="2628990"/>
            <a:ext cx="6062053" cy="138499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or (Student s: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myRoster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 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63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60" y="206750"/>
            <a:ext cx="765983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make your own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83" y="1597270"/>
            <a:ext cx="8229600" cy="49086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Make it </a:t>
            </a:r>
            <a:r>
              <a:rPr lang="en-US" dirty="0" err="1" smtClean="0"/>
              <a:t>iterable</a:t>
            </a:r>
            <a:r>
              <a:rPr lang="en-US" dirty="0" smtClean="0"/>
              <a:t> (usually)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or (Student 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myRoster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{ … }    </a:t>
            </a:r>
            <a:r>
              <a:rPr lang="en-US" dirty="0" smtClean="0"/>
              <a:t>and not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or 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=0;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myRoster.size</a:t>
            </a:r>
            <a:r>
              <a:rPr lang="en-US" dirty="0" smtClean="0">
                <a:solidFill>
                  <a:srgbClr val="0000FF"/>
                </a:solidFill>
              </a:rPr>
              <a:t>();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Student s = </a:t>
            </a:r>
            <a:r>
              <a:rPr lang="en-US" dirty="0">
                <a:solidFill>
                  <a:srgbClr val="0000FF"/>
                </a:solidFill>
              </a:rPr>
              <a:t>(Student)</a:t>
            </a:r>
            <a:r>
              <a:rPr lang="en-US" dirty="0" err="1">
                <a:solidFill>
                  <a:srgbClr val="0000FF"/>
                </a:solidFill>
              </a:rPr>
              <a:t>myRoster.get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. .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}</a:t>
            </a:r>
          </a:p>
          <a:p>
            <a:r>
              <a:rPr lang="en-US" dirty="0"/>
              <a:t>Make it generic (usually)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class Roster&lt;T&gt; </a:t>
            </a:r>
            <a:r>
              <a:rPr lang="en-US" dirty="0"/>
              <a:t>and not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class Roster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Student s =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myRoster.get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(56);</a:t>
            </a: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and not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Student s = (Student)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myRoster.get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(56);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0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2075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Simpler Way: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725" y="893290"/>
            <a:ext cx="8877437" cy="2737159"/>
          </a:xfrm>
        </p:spPr>
        <p:txBody>
          <a:bodyPr>
            <a:noAutofit/>
          </a:bodyPr>
          <a:lstStyle/>
          <a:p>
            <a:r>
              <a:rPr lang="en-US" dirty="0" smtClean="0"/>
              <a:t>I don</a:t>
            </a:r>
            <a:r>
              <a:rPr lang="fr-FR" dirty="0" smtClean="0"/>
              <a:t>’</a:t>
            </a:r>
            <a:r>
              <a:rPr lang="en-US" dirty="0" smtClean="0"/>
              <a:t>t need that inner class </a:t>
            </a:r>
            <a:r>
              <a:rPr lang="en-US" dirty="0" err="1" smtClean="0"/>
              <a:t>RosterIterator</a:t>
            </a:r>
            <a:endParaRPr lang="en-US" dirty="0" smtClean="0"/>
          </a:p>
          <a:p>
            <a:r>
              <a:rPr lang="en-US" dirty="0" smtClean="0"/>
              <a:t>I know how to combine students into a single </a:t>
            </a:r>
            <a:r>
              <a:rPr lang="en-US" dirty="0" err="1" smtClean="0"/>
              <a:t>ArrayList</a:t>
            </a:r>
            <a:r>
              <a:rPr lang="en-US" dirty="0" smtClean="0"/>
              <a:t>: call </a:t>
            </a:r>
            <a:r>
              <a:rPr lang="en-US" dirty="0" err="1" smtClean="0"/>
              <a:t>collectToList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&lt;Student&gt; implements </a:t>
            </a:r>
            <a:r>
              <a:rPr lang="en-US" dirty="0" err="1" smtClean="0"/>
              <a:t>Iterable</a:t>
            </a:r>
            <a:r>
              <a:rPr lang="en-US" dirty="0" smtClean="0"/>
              <a:t>&lt;Student&gt;</a:t>
            </a:r>
          </a:p>
          <a:p>
            <a:pPr lvl="1"/>
            <a:r>
              <a:rPr lang="en-US" dirty="0" smtClean="0"/>
              <a:t>Check the API, or use common sense</a:t>
            </a:r>
          </a:p>
          <a:p>
            <a:r>
              <a:rPr lang="en-US" dirty="0" smtClean="0"/>
              <a:t>So </a:t>
            </a:r>
            <a:r>
              <a:rPr lang="en-US" dirty="0" err="1"/>
              <a:t>ArrayList</a:t>
            </a:r>
            <a:r>
              <a:rPr lang="en-US" dirty="0"/>
              <a:t>&lt;Student&gt; </a:t>
            </a:r>
            <a:r>
              <a:rPr lang="en-US" dirty="0" smtClean="0"/>
              <a:t>can deliver an iterator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430" y="4932070"/>
            <a:ext cx="8327389" cy="138499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ublic Iterator&lt;Student&gt; iterator 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collectToList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().iterator();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937" y="4470405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Roster.java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44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that you have the power to make collections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2854"/>
          </a:xfrm>
        </p:spPr>
        <p:txBody>
          <a:bodyPr/>
          <a:lstStyle/>
          <a:p>
            <a:r>
              <a:rPr lang="en-US" dirty="0" smtClean="0"/>
              <a:t>Use your power for good, not for evil</a:t>
            </a:r>
          </a:p>
        </p:txBody>
      </p:sp>
      <p:pic>
        <p:nvPicPr>
          <p:cNvPr id="5" name="Picture 4" descr="r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9900"/>
            <a:ext cx="4127641" cy="235865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Be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05" y="2369900"/>
            <a:ext cx="3888336" cy="291249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0824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9"/>
            <a:ext cx="8229600" cy="1143000"/>
          </a:xfrm>
        </p:spPr>
        <p:txBody>
          <a:bodyPr/>
          <a:lstStyle/>
          <a:p>
            <a:r>
              <a:rPr lang="en-US" dirty="0" smtClean="0"/>
              <a:t>Use loops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233" y="1180482"/>
            <a:ext cx="8660959" cy="4736886"/>
          </a:xfrm>
        </p:spPr>
        <p:txBody>
          <a:bodyPr>
            <a:noAutofit/>
          </a:bodyPr>
          <a:lstStyle/>
          <a:p>
            <a:r>
              <a:rPr lang="en-US" dirty="0" smtClean="0"/>
              <a:t>Never change a collection in a loop over that collection</a:t>
            </a:r>
          </a:p>
          <a:p>
            <a:r>
              <a:rPr lang="en-US" dirty="0" smtClean="0"/>
              <a:t>Common example: removing from the collection: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Instead: </a:t>
            </a:r>
          </a:p>
          <a:p>
            <a:pPr lvl="1"/>
            <a:r>
              <a:rPr lang="en-US" dirty="0" smtClean="0"/>
              <a:t>In the loop, collect items to be removed</a:t>
            </a:r>
          </a:p>
          <a:p>
            <a:pPr lvl="1"/>
            <a:r>
              <a:rPr lang="en-US" dirty="0" smtClean="0"/>
              <a:t>Remove them outside the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6516" y="2875053"/>
            <a:ext cx="6859931" cy="1200328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for (Star s: galaxy)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s.getAge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&lt; 1.0e9)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galaxy.remove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 </a:t>
            </a:r>
          </a:p>
        </p:txBody>
      </p:sp>
    </p:spTree>
    <p:extLst>
      <p:ext uri="{BB962C8B-B14F-4D97-AF65-F5344CB8AC3E}">
        <p14:creationId xmlns:p14="http://schemas.microsoft.com/office/powerpoint/2010/main" val="377757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loops safely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8423" y="1483525"/>
            <a:ext cx="6859931" cy="1200328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for (Star s: galaxy)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s.getAge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&lt; 1.0e9)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galaxy.remove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2074" y="1594176"/>
            <a:ext cx="131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NO!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540831"/>
            <a:ext cx="8229599" cy="1938992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Set&lt;Star&gt;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removeUs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newHashSet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&lt;Star&gt;();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for (Star s: galaxy)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s.getAge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&lt; 1.0e9)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removeUs.add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 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alaxy.removeAll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removeUs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2074" y="4178371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YES!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4674" y="5876837"/>
            <a:ext cx="6194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DEFINITELY exam question material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743696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how to make a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29" y="1600200"/>
            <a:ext cx="8890656" cy="4525963"/>
          </a:xfrm>
        </p:spPr>
        <p:txBody>
          <a:bodyPr/>
          <a:lstStyle/>
          <a:p>
            <a:r>
              <a:rPr lang="en-US" dirty="0" smtClean="0"/>
              <a:t>Roster class</a:t>
            </a:r>
          </a:p>
          <a:p>
            <a:pPr lvl="1"/>
            <a:r>
              <a:rPr lang="en-US" dirty="0" smtClean="0"/>
              <a:t>Not generic</a:t>
            </a:r>
          </a:p>
          <a:p>
            <a:pPr lvl="1"/>
            <a:r>
              <a:rPr lang="en-US" dirty="0" smtClean="0"/>
              <a:t>Collects instances of Student</a:t>
            </a:r>
          </a:p>
          <a:p>
            <a:pPr lvl="1"/>
            <a:r>
              <a:rPr lang="en-US" dirty="0" smtClean="0"/>
              <a:t>Works with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for (Student 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aRoster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{…}</a:t>
            </a:r>
          </a:p>
          <a:p>
            <a:r>
              <a:rPr lang="en-US" dirty="0" smtClean="0"/>
              <a:t>How to make a generic class</a:t>
            </a:r>
          </a:p>
          <a:p>
            <a:r>
              <a:rPr lang="en-US" dirty="0" smtClean="0"/>
              <a:t>Bin Counter classes</a:t>
            </a:r>
          </a:p>
          <a:p>
            <a:pPr lvl="1"/>
            <a:r>
              <a:rPr lang="en-US" dirty="0" smtClean="0"/>
              <a:t>Generic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(xxx: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yyy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{…}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629" y="1404128"/>
            <a:ext cx="8728516" cy="235164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620842" y="3580143"/>
            <a:ext cx="1432231" cy="91867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1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22"/>
            <a:ext cx="8229600" cy="877284"/>
          </a:xfrm>
        </p:spPr>
        <p:txBody>
          <a:bodyPr/>
          <a:lstStyle/>
          <a:p>
            <a:r>
              <a:rPr lang="en-US" dirty="0" smtClean="0"/>
              <a:t>Generic Example: List Nodes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8186" y="1083714"/>
            <a:ext cx="7956330" cy="224676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lass Node 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private Node    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next;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private Object  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data;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Object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getData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() { return data; }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8186" y="4185044"/>
            <a:ext cx="7956330" cy="224676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lass Node&lt;T&gt; 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private Node    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next;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T  	    data;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T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getData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()      { return data; }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24682" y="1831263"/>
            <a:ext cx="1300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Before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4780" y="4872366"/>
            <a:ext cx="1022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After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3115679" y="4185044"/>
            <a:ext cx="705311" cy="678319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29710" y="3636506"/>
            <a:ext cx="270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type variable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01911" y="4988516"/>
            <a:ext cx="705311" cy="678319"/>
          </a:xfrm>
          <a:prstGeom prst="ellipse">
            <a:avLst/>
          </a:prstGeom>
          <a:noFill/>
          <a:ln w="762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6193" y="5408735"/>
            <a:ext cx="705311" cy="678319"/>
          </a:xfrm>
          <a:prstGeom prst="ellipse">
            <a:avLst/>
          </a:prstGeom>
          <a:noFill/>
          <a:ln w="762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6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7010"/>
            <a:ext cx="8229600" cy="1143000"/>
          </a:xfrm>
        </p:spPr>
        <p:txBody>
          <a:bodyPr/>
          <a:lstStyle/>
          <a:p>
            <a:r>
              <a:rPr lang="en-US" dirty="0" smtClean="0"/>
              <a:t>Type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7195" y="2574917"/>
            <a:ext cx="8785918" cy="4525963"/>
          </a:xfrm>
        </p:spPr>
        <p:txBody>
          <a:bodyPr/>
          <a:lstStyle/>
          <a:p>
            <a:r>
              <a:rPr lang="en-US" dirty="0" smtClean="0"/>
              <a:t>A class is generic if its declaration has 1 or more type variables in angle brackets</a:t>
            </a:r>
          </a:p>
          <a:p>
            <a:r>
              <a:rPr lang="en-US" dirty="0" smtClean="0"/>
              <a:t>Within the class, treat T as if it were a class name</a:t>
            </a:r>
          </a:p>
          <a:p>
            <a:pPr lvl="1"/>
            <a:r>
              <a:rPr lang="en-US" dirty="0" smtClean="0"/>
              <a:t>Variable types</a:t>
            </a:r>
          </a:p>
          <a:p>
            <a:pPr lvl="1"/>
            <a:r>
              <a:rPr lang="en-US" dirty="0" smtClean="0"/>
              <a:t>Method return types</a:t>
            </a:r>
          </a:p>
          <a:p>
            <a:r>
              <a:rPr lang="en-US" dirty="0" smtClean="0"/>
              <a:t>In any instance of the class, T is whatever </a:t>
            </a:r>
            <a:r>
              <a:rPr lang="en-US" dirty="0" smtClean="0"/>
              <a:t>will be inside </a:t>
            </a:r>
            <a:r>
              <a:rPr lang="en-US" dirty="0" smtClean="0"/>
              <a:t>the angle brackets when the instance </a:t>
            </a:r>
            <a:r>
              <a:rPr lang="en-US" dirty="0" err="1" smtClean="0"/>
              <a:t>isconstructed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30470" y="670212"/>
            <a:ext cx="7956330" cy="193899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lass Node&lt;T&gt;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Node   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next;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T  	    data;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T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getData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      { return data;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5764" y="4185044"/>
            <a:ext cx="2681215" cy="678319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89104" y="1469349"/>
            <a:ext cx="499233" cy="380625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10370" y="1847559"/>
            <a:ext cx="499233" cy="380625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5764" y="4676603"/>
            <a:ext cx="3577713" cy="678319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6" idx="4"/>
            <a:endCxn id="5" idx="0"/>
          </p:cNvCxnSpPr>
          <p:nvPr/>
        </p:nvCxnSpPr>
        <p:spPr>
          <a:xfrm flipH="1">
            <a:off x="1996372" y="1849974"/>
            <a:ext cx="742349" cy="233507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5"/>
            <a:endCxn id="9" idx="0"/>
          </p:cNvCxnSpPr>
          <p:nvPr/>
        </p:nvCxnSpPr>
        <p:spPr>
          <a:xfrm>
            <a:off x="1436492" y="2172443"/>
            <a:ext cx="1008129" cy="250416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5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4668" y="247572"/>
            <a:ext cx="5604250" cy="163121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lass Node&lt;T&gt;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private Node    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next;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T  	    data;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T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getData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      { return data;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561" y="2742491"/>
            <a:ext cx="5604250" cy="163121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lass Node&lt;T&gt;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private Node    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next;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T  	    data;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T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getData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      { return data;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900" y="2318615"/>
            <a:ext cx="46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Node&lt;Fish&gt; n1 = new Node&lt;Fish&gt;();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9496" y="3300020"/>
            <a:ext cx="761146" cy="52322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Fish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07" y="3561630"/>
            <a:ext cx="761146" cy="52322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Fish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7873" y="5095358"/>
            <a:ext cx="5604250" cy="163121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lass Node&lt;T&gt;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private Node    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next;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T  	    data;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T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getData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      { return data;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6212" y="4671482"/>
            <a:ext cx="521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Node&lt;Robot&gt; n1 = new Node&lt;Robot&gt;();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2808" y="5652887"/>
            <a:ext cx="1067269" cy="52322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Robot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7401" y="5914497"/>
            <a:ext cx="1067269" cy="52322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Robot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 custom generic collection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generics you’ve used since 46A</a:t>
            </a:r>
          </a:p>
          <a:p>
            <a:r>
              <a:rPr lang="en-US" dirty="0" smtClean="0"/>
              <a:t>Decide what type of object the class will hold</a:t>
            </a:r>
          </a:p>
          <a:p>
            <a:r>
              <a:rPr lang="en-US" dirty="0" smtClean="0"/>
              <a:t>Put that in the &lt;angle brackets&gt; when you declare instances</a:t>
            </a:r>
          </a:p>
          <a:p>
            <a:r>
              <a:rPr lang="en-US" dirty="0" smtClean="0"/>
              <a:t>Appreciate the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5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custom collection case study: Bin Counters</a:t>
            </a:r>
            <a:endParaRPr lang="en-US" dirty="0"/>
          </a:p>
        </p:txBody>
      </p:sp>
      <p:pic>
        <p:nvPicPr>
          <p:cNvPr id="3" name="Picture 2" descr="recycling-b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95" y="2421323"/>
            <a:ext cx="3830077" cy="287255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bulk-b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1323"/>
            <a:ext cx="3830077" cy="287255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7215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29" y="1600200"/>
            <a:ext cx="8890656" cy="4525963"/>
          </a:xfrm>
        </p:spPr>
        <p:txBody>
          <a:bodyPr/>
          <a:lstStyle/>
          <a:p>
            <a:r>
              <a:rPr lang="en-US" dirty="0" smtClean="0"/>
              <a:t>Roster class</a:t>
            </a:r>
          </a:p>
          <a:p>
            <a:pPr lvl="1"/>
            <a:r>
              <a:rPr lang="en-US" dirty="0" smtClean="0"/>
              <a:t>Not generic</a:t>
            </a:r>
          </a:p>
          <a:p>
            <a:pPr lvl="1"/>
            <a:r>
              <a:rPr lang="en-US" dirty="0" smtClean="0"/>
              <a:t>Collects instances of Student</a:t>
            </a:r>
          </a:p>
          <a:p>
            <a:pPr lvl="1"/>
            <a:r>
              <a:rPr lang="en-US" dirty="0" smtClean="0"/>
              <a:t>Works with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for (Student s: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aRoster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{…}</a:t>
            </a:r>
          </a:p>
          <a:p>
            <a:r>
              <a:rPr lang="en-US" dirty="0" smtClean="0"/>
              <a:t>How to make a generic class</a:t>
            </a:r>
          </a:p>
          <a:p>
            <a:r>
              <a:rPr lang="en-US" dirty="0" smtClean="0"/>
              <a:t>Bin Counter classes</a:t>
            </a:r>
          </a:p>
          <a:p>
            <a:pPr lvl="1"/>
            <a:r>
              <a:rPr lang="en-US" dirty="0" smtClean="0"/>
              <a:t>Generic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(xxx: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yyy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{…}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98212"/>
            <a:ext cx="8229600" cy="1143000"/>
          </a:xfrm>
        </p:spPr>
        <p:txBody>
          <a:bodyPr/>
          <a:lstStyle/>
          <a:p>
            <a:r>
              <a:rPr lang="en-US" dirty="0" smtClean="0"/>
              <a:t>This example uses an </a:t>
            </a:r>
            <a:r>
              <a:rPr lang="en-US" i="1" u="sng" dirty="0" smtClean="0"/>
              <a:t>abstract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9340" y="816620"/>
            <a:ext cx="8229600" cy="4525963"/>
          </a:xfrm>
        </p:spPr>
        <p:txBody>
          <a:bodyPr/>
          <a:lstStyle/>
          <a:p>
            <a:r>
              <a:rPr lang="en-US" dirty="0" smtClean="0"/>
              <a:t>Abstract classes are marked with the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abstract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keyword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aren’t allowed to construct an instance of an abstract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2529" y="1967730"/>
            <a:ext cx="5604250" cy="120032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bstract class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Ab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. . 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2529" y="4335766"/>
            <a:ext cx="5604250" cy="46166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Ab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myAb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new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Ab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1148489" y="4249517"/>
            <a:ext cx="581000" cy="486359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233" y="5050195"/>
            <a:ext cx="2641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Compiler error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5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6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what’s the use of an abstract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872"/>
            <a:ext cx="8229600" cy="4525963"/>
          </a:xfrm>
        </p:spPr>
        <p:txBody>
          <a:bodyPr/>
          <a:lstStyle/>
          <a:p>
            <a:r>
              <a:rPr lang="en-US" dirty="0" smtClean="0"/>
              <a:t>Holds common methods for subclasses to inherit</a:t>
            </a:r>
          </a:p>
          <a:p>
            <a:r>
              <a:rPr lang="en-US" dirty="0" smtClean="0"/>
              <a:t>Declares </a:t>
            </a:r>
            <a:r>
              <a:rPr lang="en-US" i="1" u="sng" dirty="0" smtClean="0"/>
              <a:t>but </a:t>
            </a:r>
            <a:r>
              <a:rPr lang="en-US" i="1" u="sng" dirty="0" err="1" smtClean="0"/>
              <a:t>doesn</a:t>
            </a:r>
            <a:r>
              <a:rPr lang="fr-FR" i="1" u="sng" dirty="0" smtClean="0"/>
              <a:t>’</a:t>
            </a:r>
            <a:r>
              <a:rPr lang="en-US" i="1" u="sng" dirty="0" smtClean="0"/>
              <a:t>t implement </a:t>
            </a:r>
            <a:r>
              <a:rPr lang="en-US" dirty="0" smtClean="0"/>
              <a:t>other methods that subclasses are required to implement</a:t>
            </a:r>
          </a:p>
          <a:p>
            <a:r>
              <a:rPr lang="en-US" dirty="0" smtClean="0"/>
              <a:t>Like an ordinary superclass, but dictates that its subclasses </a:t>
            </a:r>
            <a:r>
              <a:rPr lang="en-US" i="1" dirty="0" smtClean="0"/>
              <a:t>have to</a:t>
            </a:r>
            <a:r>
              <a:rPr lang="en-US" dirty="0" smtClean="0"/>
              <a:t> implement certain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2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4738" y="292493"/>
            <a:ext cx="5440778" cy="224676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bstract class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Bird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void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buildNest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() { /* code */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void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hatchEggs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 { /* code */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void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getWorms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/* code */ }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abstract void fly();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73" y="3052318"/>
            <a:ext cx="3369726" cy="224676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lass Heron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extends Bird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void fly()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run();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flap();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glide();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5863" y="3052318"/>
            <a:ext cx="3846406" cy="255454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lass Albatross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extends Bird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void fly()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shakeOffWater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lignWithSwell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flap();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glide();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054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4738" y="292493"/>
            <a:ext cx="5440778" cy="224676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bstract class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Bird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void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buildNest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() { /* code */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void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hatchEggs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 { /* code */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void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getWorms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/* code */ }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abstract void fly();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649" y="1712719"/>
            <a:ext cx="3519331" cy="678319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8490" y="2958684"/>
            <a:ext cx="64990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Looks like a line in an interface.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Similar idea: declare a method whose body is somewhere else.</a:t>
            </a:r>
          </a:p>
          <a:p>
            <a:pPr marL="342900" indent="-342900">
              <a:buFont typeface="Arial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We will use an abstract class in the next example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But first … define the problem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1988"/>
            <a:ext cx="8229600" cy="71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Bins in real life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048" y="729539"/>
            <a:ext cx="8904168" cy="6160547"/>
          </a:xfrm>
        </p:spPr>
        <p:txBody>
          <a:bodyPr>
            <a:normAutofit/>
          </a:bodyPr>
          <a:lstStyle/>
          <a:p>
            <a:r>
              <a:rPr lang="en-US" dirty="0" smtClean="0"/>
              <a:t>In real life, bins are often storage for similar things</a:t>
            </a:r>
          </a:p>
          <a:p>
            <a:pPr lvl="1"/>
            <a:r>
              <a:rPr lang="en-US" dirty="0" smtClean="0"/>
              <a:t>Bulk food</a:t>
            </a:r>
          </a:p>
          <a:p>
            <a:pPr lvl="1"/>
            <a:r>
              <a:rPr lang="en-US" dirty="0" smtClean="0"/>
              <a:t>Trash / recycling / compost</a:t>
            </a:r>
          </a:p>
          <a:p>
            <a:pPr lvl="1"/>
            <a:r>
              <a:rPr lang="en-US" dirty="0" smtClean="0"/>
              <a:t>In the post office: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local / USA / foreign letters</a:t>
            </a:r>
          </a:p>
          <a:p>
            <a:pPr lvl="1"/>
            <a:r>
              <a:rPr lang="en-US" dirty="0" smtClean="0"/>
              <a:t>This kitchen thing, we all have one</a:t>
            </a:r>
          </a:p>
          <a:p>
            <a:r>
              <a:rPr lang="en-US" dirty="0" smtClean="0"/>
              <a:t>When you see multiple bins:</a:t>
            </a:r>
          </a:p>
          <a:p>
            <a:pPr lvl="1"/>
            <a:r>
              <a:rPr lang="en-US" dirty="0" smtClean="0"/>
              <a:t>The set of bins collect a broad category (grains, garbage, letters, cutlery)</a:t>
            </a:r>
          </a:p>
          <a:p>
            <a:pPr lvl="1"/>
            <a:r>
              <a:rPr lang="en-US" dirty="0" smtClean="0"/>
              <a:t>Each individual bin collects a sub-category (1 bin for knives, 1 bin for forks, 1 bin for spoons)</a:t>
            </a:r>
          </a:p>
        </p:txBody>
      </p:sp>
      <p:pic>
        <p:nvPicPr>
          <p:cNvPr id="5" name="Picture 4" descr="cutlerytr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72" y="1642959"/>
            <a:ext cx="2063302" cy="155065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7412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1988"/>
            <a:ext cx="8229600" cy="71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Bins in real life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048" y="729539"/>
            <a:ext cx="8904168" cy="6160547"/>
          </a:xfrm>
        </p:spPr>
        <p:txBody>
          <a:bodyPr>
            <a:normAutofit/>
          </a:bodyPr>
          <a:lstStyle/>
          <a:p>
            <a:r>
              <a:rPr lang="en-US" dirty="0" smtClean="0"/>
              <a:t>In real life, bins are often storage for similar things</a:t>
            </a:r>
          </a:p>
          <a:p>
            <a:pPr lvl="1"/>
            <a:r>
              <a:rPr lang="en-US" dirty="0" smtClean="0"/>
              <a:t>Bulk food</a:t>
            </a:r>
          </a:p>
          <a:p>
            <a:pPr lvl="1"/>
            <a:r>
              <a:rPr lang="en-US" dirty="0" smtClean="0"/>
              <a:t>Trash / recycling / compost</a:t>
            </a:r>
          </a:p>
          <a:p>
            <a:pPr lvl="1"/>
            <a:r>
              <a:rPr lang="en-US" dirty="0" smtClean="0"/>
              <a:t>In the post office: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local / USA / foreign letters</a:t>
            </a:r>
          </a:p>
          <a:p>
            <a:pPr lvl="1"/>
            <a:r>
              <a:rPr lang="en-US" dirty="0" smtClean="0"/>
              <a:t>This kitchen thing, we all have one</a:t>
            </a:r>
          </a:p>
          <a:p>
            <a:r>
              <a:rPr lang="en-US" dirty="0"/>
              <a:t>We often need to count bin </a:t>
            </a:r>
            <a:r>
              <a:rPr lang="en-US" dirty="0" smtClean="0"/>
              <a:t>populations:</a:t>
            </a:r>
            <a:endParaRPr lang="en-US" dirty="0"/>
          </a:p>
          <a:p>
            <a:pPr lvl="1"/>
            <a:r>
              <a:rPr lang="en-US" dirty="0" smtClean="0"/>
              <a:t>? Enough place settings for dinner?</a:t>
            </a:r>
          </a:p>
          <a:p>
            <a:pPr lvl="1"/>
            <a:r>
              <a:rPr lang="en-US" dirty="0" smtClean="0"/>
              <a:t>? Few enough bulk apples that we should restock?</a:t>
            </a:r>
          </a:p>
        </p:txBody>
      </p:sp>
      <p:pic>
        <p:nvPicPr>
          <p:cNvPr id="5" name="Picture 4" descr="cutlerytr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72" y="1642959"/>
            <a:ext cx="2063302" cy="155065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5346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Bins in software: Example: Die testing</a:t>
            </a:r>
            <a:endParaRPr lang="en-US" dirty="0"/>
          </a:p>
        </p:txBody>
      </p:sp>
      <p:pic>
        <p:nvPicPr>
          <p:cNvPr id="4" name="Picture 3" descr="waf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5" y="2462818"/>
            <a:ext cx="4133657" cy="3691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301" y="3791472"/>
            <a:ext cx="1218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Wafer</a:t>
            </a:r>
          </a:p>
          <a:p>
            <a:r>
              <a:rPr lang="en-US" sz="3200" dirty="0" smtClean="0"/>
              <a:t>~ 10”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3303" y="2783054"/>
            <a:ext cx="3472491" cy="3371406"/>
            <a:chOff x="1513303" y="2783054"/>
            <a:chExt cx="3472491" cy="337140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040257" y="2783054"/>
              <a:ext cx="256721" cy="324239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26676" y="2783054"/>
              <a:ext cx="94582" cy="324239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4" idx="2"/>
            </p:cNvCxnSpPr>
            <p:nvPr/>
          </p:nvCxnSpPr>
          <p:spPr>
            <a:xfrm>
              <a:off x="3067142" y="2783054"/>
              <a:ext cx="452" cy="3371406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86002" y="2783054"/>
              <a:ext cx="135117" cy="324239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68103" y="2783054"/>
              <a:ext cx="266458" cy="309378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296701" y="2935454"/>
              <a:ext cx="297255" cy="2630655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56097" y="3512593"/>
              <a:ext cx="229697" cy="1256427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13303" y="3161334"/>
              <a:ext cx="297256" cy="2404775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107954" y="3161334"/>
            <a:ext cx="4026468" cy="2607424"/>
            <a:chOff x="1107954" y="3161334"/>
            <a:chExt cx="4026468" cy="2607424"/>
          </a:xfrm>
        </p:grpSpPr>
        <p:cxnSp>
          <p:nvCxnSpPr>
            <p:cNvPr id="31" name="Straight Connector 30"/>
            <p:cNvCxnSpPr>
              <a:endCxn id="4" idx="3"/>
            </p:cNvCxnSpPr>
            <p:nvPr/>
          </p:nvCxnSpPr>
          <p:spPr>
            <a:xfrm>
              <a:off x="1216047" y="4308639"/>
              <a:ext cx="3918375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7652" y="3877362"/>
              <a:ext cx="3648142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07954" y="4769020"/>
              <a:ext cx="3877840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337652" y="5255379"/>
              <a:ext cx="3418445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810559" y="5768758"/>
              <a:ext cx="2486142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490052" y="3512593"/>
              <a:ext cx="3266045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10559" y="3161334"/>
              <a:ext cx="2688816" cy="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Brace 56"/>
          <p:cNvSpPr/>
          <p:nvPr/>
        </p:nvSpPr>
        <p:spPr>
          <a:xfrm>
            <a:off x="6472074" y="2462818"/>
            <a:ext cx="459396" cy="3691642"/>
          </a:xfrm>
          <a:prstGeom prst="rightBrac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lfwaf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6" y="270199"/>
            <a:ext cx="5004508" cy="36611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Picture 2" descr="wafersa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2" y="256690"/>
            <a:ext cx="4566929" cy="371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2670741" y="2707403"/>
            <a:ext cx="5193031" cy="3354906"/>
            <a:chOff x="2670741" y="2707403"/>
            <a:chExt cx="5193031" cy="335490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32025" y="2891135"/>
              <a:ext cx="2459118" cy="2674974"/>
            </a:xfrm>
            <a:prstGeom prst="line">
              <a:avLst/>
            </a:prstGeom>
            <a:ln w="57150" cmpd="sng">
              <a:solidFill>
                <a:srgbClr val="FF66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70741" y="5539089"/>
              <a:ext cx="8070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Dies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07676" y="2707403"/>
              <a:ext cx="3233054" cy="2858706"/>
            </a:xfrm>
            <a:prstGeom prst="line">
              <a:avLst/>
            </a:prstGeom>
            <a:ln w="57150" cmpd="sng">
              <a:solidFill>
                <a:srgbClr val="FF66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V="1">
              <a:off x="3477823" y="3553123"/>
              <a:ext cx="2656460" cy="2247576"/>
            </a:xfrm>
            <a:prstGeom prst="line">
              <a:avLst/>
            </a:prstGeom>
            <a:ln w="57150" cmpd="sng">
              <a:solidFill>
                <a:srgbClr val="FF66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489785" y="3174845"/>
              <a:ext cx="4373987" cy="2625854"/>
            </a:xfrm>
            <a:prstGeom prst="line">
              <a:avLst/>
            </a:prstGeom>
            <a:ln w="57150" cmpd="sng">
              <a:solidFill>
                <a:srgbClr val="FF66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71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lfwaf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6" y="270199"/>
            <a:ext cx="5004508" cy="36611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Picture 2" descr="wafersa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2" y="256690"/>
            <a:ext cx="4566929" cy="371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148489" y="2891136"/>
            <a:ext cx="4242654" cy="2674973"/>
          </a:xfrm>
          <a:prstGeom prst="line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07676" y="2707403"/>
            <a:ext cx="3233054" cy="2858706"/>
          </a:xfrm>
          <a:prstGeom prst="line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66794" y="3553124"/>
            <a:ext cx="567489" cy="1783315"/>
          </a:xfrm>
          <a:prstGeom prst="line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20563" y="2526365"/>
            <a:ext cx="1026884" cy="2810074"/>
          </a:xfrm>
          <a:prstGeom prst="line">
            <a:avLst/>
          </a:prstGeom>
          <a:ln w="38100" cmpd="sng">
            <a:solidFill>
              <a:srgbClr val="8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67493" y="4201601"/>
            <a:ext cx="1162001" cy="2040006"/>
            <a:chOff x="364813" y="4444781"/>
            <a:chExt cx="1162001" cy="204000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91837" y="4444781"/>
              <a:ext cx="0" cy="2040006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64813" y="6457767"/>
              <a:ext cx="1162001" cy="0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499790" y="4444781"/>
              <a:ext cx="0" cy="2040006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726108" y="4201601"/>
            <a:ext cx="1162001" cy="2040006"/>
            <a:chOff x="364813" y="4444781"/>
            <a:chExt cx="1162001" cy="2040006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91837" y="4444781"/>
              <a:ext cx="0" cy="2040006"/>
            </a:xfrm>
            <a:prstGeom prst="line">
              <a:avLst/>
            </a:prstGeom>
            <a:ln w="762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4813" y="6457767"/>
              <a:ext cx="1162001" cy="0"/>
            </a:xfrm>
            <a:prstGeom prst="line">
              <a:avLst/>
            </a:prstGeom>
            <a:ln w="762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499790" y="4444781"/>
              <a:ext cx="0" cy="2040006"/>
            </a:xfrm>
            <a:prstGeom prst="line">
              <a:avLst/>
            </a:prstGeom>
            <a:ln w="762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884723" y="4201601"/>
            <a:ext cx="1162001" cy="2040006"/>
            <a:chOff x="364813" y="4444781"/>
            <a:chExt cx="1162001" cy="2040006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391837" y="4444781"/>
              <a:ext cx="0" cy="2040006"/>
            </a:xfrm>
            <a:prstGeom prst="line">
              <a:avLst/>
            </a:prstGeom>
            <a:ln w="76200" cmpd="sng">
              <a:solidFill>
                <a:srgbClr val="639A5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4813" y="6457767"/>
              <a:ext cx="1162001" cy="0"/>
            </a:xfrm>
            <a:prstGeom prst="line">
              <a:avLst/>
            </a:prstGeom>
            <a:ln w="76200" cmpd="sng">
              <a:solidFill>
                <a:srgbClr val="639A5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499790" y="4444781"/>
              <a:ext cx="0" cy="2040006"/>
            </a:xfrm>
            <a:prstGeom prst="line">
              <a:avLst/>
            </a:prstGeom>
            <a:ln w="76200" cmpd="sng">
              <a:solidFill>
                <a:srgbClr val="639A5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043339" y="4201601"/>
            <a:ext cx="1162001" cy="2040006"/>
            <a:chOff x="364813" y="4444781"/>
            <a:chExt cx="1162001" cy="204000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391837" y="4444781"/>
              <a:ext cx="0" cy="2040006"/>
            </a:xfrm>
            <a:prstGeom prst="line">
              <a:avLst/>
            </a:prstGeom>
            <a:ln w="762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64813" y="6457767"/>
              <a:ext cx="1162001" cy="0"/>
            </a:xfrm>
            <a:prstGeom prst="line">
              <a:avLst/>
            </a:prstGeom>
            <a:ln w="762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99790" y="4444781"/>
              <a:ext cx="0" cy="2040006"/>
            </a:xfrm>
            <a:prstGeom prst="line">
              <a:avLst/>
            </a:prstGeom>
            <a:ln w="762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831402" y="6255121"/>
            <a:ext cx="66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Bad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924710" y="6255121"/>
            <a:ext cx="86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3002" y="6228101"/>
            <a:ext cx="15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Very good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172128" y="6255121"/>
            <a:ext cx="98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73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b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72" y="1462239"/>
            <a:ext cx="3818515" cy="50860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628" y="58478"/>
            <a:ext cx="89953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they know what die goes in what bin?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0991535">
            <a:off x="3175234" y="3863852"/>
            <a:ext cx="972838" cy="459339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67489" y="4282662"/>
            <a:ext cx="2459118" cy="1198718"/>
            <a:chOff x="567489" y="4282662"/>
            <a:chExt cx="2459118" cy="1198718"/>
          </a:xfrm>
        </p:grpSpPr>
        <p:sp>
          <p:nvSpPr>
            <p:cNvPr id="5" name="TextBox 4"/>
            <p:cNvSpPr txBox="1"/>
            <p:nvPr/>
          </p:nvSpPr>
          <p:spPr>
            <a:xfrm>
              <a:off x="567489" y="4958160"/>
              <a:ext cx="1026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wafer</a:t>
              </a:r>
              <a:endParaRPr lang="en-US" sz="2800" dirty="0"/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V="1">
              <a:off x="1594257" y="4282662"/>
              <a:ext cx="1432350" cy="937108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91421" y="1525463"/>
            <a:ext cx="5177931" cy="2256332"/>
            <a:chOff x="3391421" y="1525463"/>
            <a:chExt cx="5177931" cy="2256332"/>
          </a:xfrm>
        </p:grpSpPr>
        <p:sp>
          <p:nvSpPr>
            <p:cNvPr id="10" name="Rounded Rectangle 9"/>
            <p:cNvSpPr/>
            <p:nvPr/>
          </p:nvSpPr>
          <p:spPr>
            <a:xfrm>
              <a:off x="3391421" y="1958946"/>
              <a:ext cx="378326" cy="1822849"/>
            </a:xfrm>
            <a:prstGeom prst="roundRect">
              <a:avLst/>
            </a:prstGeom>
            <a:noFill/>
            <a:ln w="762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6887" y="1525463"/>
              <a:ext cx="1732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Robot arm</a:t>
              </a:r>
              <a:endParaRPr lang="en-US" sz="2800" dirty="0"/>
            </a:p>
          </p:txBody>
        </p:sp>
        <p:cxnSp>
          <p:nvCxnSpPr>
            <p:cNvPr id="12" name="Straight Connector 11"/>
            <p:cNvCxnSpPr>
              <a:stCxn id="11" idx="1"/>
            </p:cNvCxnSpPr>
            <p:nvPr/>
          </p:nvCxnSpPr>
          <p:spPr>
            <a:xfrm flipH="1">
              <a:off x="3769749" y="1787073"/>
              <a:ext cx="3067138" cy="698762"/>
            </a:xfrm>
            <a:prstGeom prst="line">
              <a:avLst/>
            </a:prstGeom>
            <a:ln w="57150" cmpd="sng"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19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682"/>
            <a:ext cx="8229600" cy="1143000"/>
          </a:xfrm>
        </p:spPr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 and </a:t>
            </a:r>
            <a:r>
              <a:rPr lang="en-US" dirty="0"/>
              <a:t>e</a:t>
            </a:r>
            <a:r>
              <a:rPr lang="en-US" dirty="0" smtClean="0"/>
              <a:t>nhanced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68" y="902427"/>
            <a:ext cx="8423232" cy="34588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you have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&lt;Star&gt;</a:t>
            </a:r>
          </a:p>
          <a:p>
            <a:r>
              <a:rPr lang="en-US" sz="2800" dirty="0" smtClean="0"/>
              <a:t>And you want to do something with every star in the list, in list order:</a:t>
            </a:r>
          </a:p>
          <a:p>
            <a:pPr lvl="1"/>
            <a:r>
              <a:rPr lang="en-US" sz="2400" dirty="0" smtClean="0"/>
              <a:t>Print the star</a:t>
            </a:r>
          </a:p>
          <a:p>
            <a:pPr lvl="1"/>
            <a:r>
              <a:rPr lang="en-US" sz="2400" dirty="0" smtClean="0"/>
              <a:t>Schedule telescope time for observing the star</a:t>
            </a:r>
          </a:p>
          <a:p>
            <a:pPr lvl="1"/>
            <a:r>
              <a:rPr lang="en-US" sz="2400" dirty="0" smtClean="0"/>
              <a:t>Allocate research funds for further study of the star</a:t>
            </a:r>
          </a:p>
          <a:p>
            <a:r>
              <a:rPr lang="en-US" sz="2800" dirty="0" smtClean="0"/>
              <a:t>The old way: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3878" y="4361321"/>
            <a:ext cx="6833722" cy="2308324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stars.size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Star s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stars.get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telescope.scheduleTime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researchFunds.allocate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841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bins: 1995 (C)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838" y="2150234"/>
            <a:ext cx="7171291" cy="2308324"/>
          </a:xfrm>
          <a:prstGeom prst="rect">
            <a:avLst/>
          </a:prstGeom>
          <a:noFill/>
          <a:ln w="57150" cmpd="sng">
            <a:solidFill>
              <a:srgbClr val="8841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BIN_BAD        = 0;</a:t>
            </a:r>
          </a:p>
          <a:p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BIN_GOOD       = 1;</a:t>
            </a:r>
          </a:p>
          <a:p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BIN_VERY_GOOD  = 2;</a:t>
            </a:r>
          </a:p>
          <a:p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BIN_PARTIAL    = 3;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94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bins: 2016 (Java)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8352" y="1990262"/>
            <a:ext cx="4742584" cy="3970318"/>
          </a:xfrm>
          <a:prstGeom prst="rect">
            <a:avLst/>
          </a:prstGeom>
          <a:noFill/>
          <a:ln w="57150" cmpd="sng">
            <a:solidFill>
              <a:srgbClr val="8841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enum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Bin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BAD,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GOOD,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VERY_GOOD,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PARTIAL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52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4172"/>
            <a:ext cx="8229600" cy="1143000"/>
          </a:xfrm>
        </p:spPr>
        <p:txBody>
          <a:bodyPr/>
          <a:lstStyle/>
          <a:p>
            <a:r>
              <a:rPr lang="en-US" dirty="0" smtClean="0"/>
              <a:t>How to count bin populations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211" y="1102898"/>
            <a:ext cx="8687981" cy="5509200"/>
          </a:xfrm>
          <a:prstGeom prst="rect">
            <a:avLst/>
          </a:prstGeom>
          <a:noFill/>
          <a:ln w="57150" cmpd="sng">
            <a:solidFill>
              <a:srgbClr val="8841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Map&lt;Bin, Integer&gt; counter =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new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HashMap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&lt;&gt;();</a:t>
            </a:r>
          </a:p>
          <a:p>
            <a:endParaRPr lang="en-US" sz="32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32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oid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incrementForBin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(Bin b) {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Integer count =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count.get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(b);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if (count == 0)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counter.put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(b, 1);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else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counter.put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(b, count+1);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36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95031"/>
            <a:ext cx="8433457" cy="5668166"/>
          </a:xfrm>
        </p:spPr>
        <p:txBody>
          <a:bodyPr>
            <a:noAutofit/>
          </a:bodyPr>
          <a:lstStyle/>
          <a:p>
            <a:r>
              <a:rPr lang="en-US" dirty="0" smtClean="0"/>
              <a:t>Increment count for a bin by n</a:t>
            </a:r>
          </a:p>
          <a:p>
            <a:r>
              <a:rPr lang="en-US" dirty="0" smtClean="0"/>
              <a:t>Sort bins by population</a:t>
            </a:r>
          </a:p>
          <a:p>
            <a:r>
              <a:rPr lang="en-US" dirty="0" smtClean="0"/>
              <a:t>Useful </a:t>
            </a:r>
            <a:r>
              <a:rPr lang="en-US" dirty="0" err="1" smtClean="0"/>
              <a:t>toString</a:t>
            </a:r>
            <a:r>
              <a:rPr lang="en-US" dirty="0" smtClean="0"/>
              <a:t>() method</a:t>
            </a:r>
          </a:p>
          <a:p>
            <a:r>
              <a:rPr lang="en-US" dirty="0" smtClean="0">
                <a:sym typeface="Wingdings"/>
              </a:rPr>
              <a:t> Create a custom collection class</a:t>
            </a:r>
          </a:p>
          <a:p>
            <a:r>
              <a:rPr lang="en-US" dirty="0" smtClean="0">
                <a:sym typeface="Wingdings"/>
              </a:rPr>
              <a:t>Class will use a map from bin to population … what kind?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Best choice depends on application … can I let the user decide?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192"/>
            <a:ext cx="8229600" cy="1143000"/>
          </a:xfrm>
        </p:spPr>
        <p:txBody>
          <a:bodyPr/>
          <a:lstStyle/>
          <a:p>
            <a:r>
              <a:rPr lang="en-US" dirty="0" smtClean="0"/>
              <a:t>But I want more functionality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61152"/>
              </p:ext>
            </p:extLst>
          </p:nvPr>
        </p:nvGraphicFramePr>
        <p:xfrm>
          <a:off x="567491" y="4309682"/>
          <a:ext cx="7512467" cy="14018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3934"/>
                <a:gridCol w="3064299"/>
                <a:gridCol w="2594234"/>
              </a:tblGrid>
              <a:tr h="82410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TreeMap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Bins need to be Comparable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Iterate bins in natural order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773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HashMap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Bins need </a:t>
                      </a:r>
                      <a:r>
                        <a:rPr lang="en-US" sz="2400" dirty="0" err="1" smtClean="0"/>
                        <a:t>hashCode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Arbitrary</a:t>
                      </a:r>
                      <a:r>
                        <a:rPr lang="en-US" sz="2400" baseline="0" dirty="0" smtClean="0"/>
                        <a:t> order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1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I also want different kinds of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15" y="1600200"/>
            <a:ext cx="8582085" cy="4525963"/>
          </a:xfrm>
        </p:spPr>
        <p:txBody>
          <a:bodyPr/>
          <a:lstStyle/>
          <a:p>
            <a:r>
              <a:rPr lang="en-US" dirty="0" smtClean="0"/>
              <a:t>Kinds of DNA (virus, bacteria, human)</a:t>
            </a:r>
          </a:p>
          <a:p>
            <a:r>
              <a:rPr lang="en-US" dirty="0" smtClean="0"/>
              <a:t>Kinds of book (paperback, hardcover, graphic novel)</a:t>
            </a:r>
          </a:p>
          <a:p>
            <a:r>
              <a:rPr lang="en-US" dirty="0" smtClean="0"/>
              <a:t>Kinds of vehicle (car, motorcycle, space shuttle)</a:t>
            </a:r>
          </a:p>
          <a:p>
            <a:r>
              <a:rPr lang="en-US" dirty="0" smtClean="0"/>
              <a:t>Classifier outcomes during a Sudoku analysis</a:t>
            </a:r>
          </a:p>
          <a:p>
            <a:r>
              <a:rPr lang="en-US" dirty="0" smtClean="0"/>
              <a:t>Years of lifetime extension on new cancer drug</a:t>
            </a:r>
          </a:p>
          <a:p>
            <a:r>
              <a:rPr lang="en-US" dirty="0" smtClean="0"/>
              <a:t>So make the class generic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2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0420" y="472848"/>
            <a:ext cx="3810281" cy="1161857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FF"/>
                </a:solidFill>
              </a:rPr>
              <a:t>BinCounter</a:t>
            </a:r>
            <a:r>
              <a:rPr lang="en-US" sz="3600" dirty="0" smtClean="0">
                <a:solidFill>
                  <a:srgbClr val="0000FF"/>
                </a:solidFill>
              </a:rPr>
              <a:t>&lt;B&gt;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699" y="3273203"/>
            <a:ext cx="4354518" cy="1161857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FF"/>
                </a:solidFill>
              </a:rPr>
              <a:t>HashBinCounter</a:t>
            </a:r>
            <a:r>
              <a:rPr lang="en-US" sz="3600" dirty="0" smtClean="0">
                <a:solidFill>
                  <a:srgbClr val="0000FF"/>
                </a:solidFill>
              </a:rPr>
              <a:t>&lt;B&gt;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1472" y="3273203"/>
            <a:ext cx="3982162" cy="1161857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FF"/>
                </a:solidFill>
              </a:rPr>
              <a:t>TreeBinCounter</a:t>
            </a:r>
            <a:r>
              <a:rPr lang="en-US" sz="3600" dirty="0" smtClean="0">
                <a:solidFill>
                  <a:srgbClr val="0000FF"/>
                </a:solidFill>
              </a:rPr>
              <a:t>&lt;B&gt;</a:t>
            </a:r>
            <a:endParaRPr lang="en-US" sz="3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 flipH="1">
            <a:off x="2406958" y="1634705"/>
            <a:ext cx="1943789" cy="1638498"/>
          </a:xfrm>
          <a:prstGeom prst="line">
            <a:avLst/>
          </a:prstGeom>
          <a:ln w="381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59011" y="1634705"/>
            <a:ext cx="1943789" cy="1638498"/>
          </a:xfrm>
          <a:prstGeom prst="line">
            <a:avLst/>
          </a:prstGeom>
          <a:ln w="381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2800" y="378278"/>
            <a:ext cx="1577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Almost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all of the 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code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25" y="4438849"/>
            <a:ext cx="4059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Builds a </a:t>
            </a:r>
            <a:r>
              <a:rPr lang="en-US" sz="2800" dirty="0" err="1" smtClean="0">
                <a:solidFill>
                  <a:srgbClr val="008000"/>
                </a:solidFill>
              </a:rPr>
              <a:t>HashMap</a:t>
            </a:r>
            <a:r>
              <a:rPr lang="en-US" sz="2800" dirty="0" smtClean="0">
                <a:solidFill>
                  <a:srgbClr val="008000"/>
                </a:solidFill>
              </a:rPr>
              <a:t>&lt;B&gt;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for use by the superclass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592" y="4438849"/>
            <a:ext cx="4059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Builds a </a:t>
            </a:r>
            <a:r>
              <a:rPr lang="en-US" sz="2800" dirty="0" err="1" smtClean="0">
                <a:solidFill>
                  <a:srgbClr val="008000"/>
                </a:solidFill>
              </a:rPr>
              <a:t>TreeMap</a:t>
            </a:r>
            <a:r>
              <a:rPr lang="en-US" sz="2800" dirty="0" smtClean="0">
                <a:solidFill>
                  <a:srgbClr val="008000"/>
                </a:solidFill>
              </a:rPr>
              <a:t>&lt;B&gt;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for use by the superclass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9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230" y="410462"/>
            <a:ext cx="8660959" cy="2923878"/>
          </a:xfrm>
          <a:prstGeom prst="rect">
            <a:avLst/>
          </a:prstGeom>
          <a:ln w="38100" cmpd="sng">
            <a:solidFill>
              <a:srgbClr val="639A55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3600" b="1" u="sng" dirty="0" err="1" smtClean="0">
                <a:solidFill>
                  <a:srgbClr val="0000FF"/>
                </a:solidFill>
                <a:latin typeface="Courier"/>
                <a:cs typeface="Courier"/>
              </a:rPr>
              <a:t>Hash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B&gt; 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extends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&lt;B&gt;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Map&lt;B, Integer&gt;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buildMap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return new </a:t>
            </a:r>
            <a:r>
              <a:rPr lang="en-US" sz="3600" b="1" u="sng" dirty="0" err="1" smtClean="0">
                <a:solidFill>
                  <a:srgbClr val="0000FF"/>
                </a:solidFill>
                <a:latin typeface="Courier"/>
                <a:cs typeface="Courier"/>
              </a:rPr>
              <a:t>Hash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Map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&lt;B, Integer&gt;();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230" y="3670156"/>
            <a:ext cx="8660959" cy="2923878"/>
          </a:xfrm>
          <a:prstGeom prst="rect">
            <a:avLst/>
          </a:prstGeom>
          <a:ln w="38100" cmpd="sng">
            <a:solidFill>
              <a:srgbClr val="639A55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3600" b="1" u="sng" dirty="0" err="1">
                <a:solidFill>
                  <a:srgbClr val="0000FF"/>
                </a:solidFill>
                <a:latin typeface="Courier"/>
                <a:cs typeface="Courier"/>
              </a:rPr>
              <a:t>Tree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B&gt; 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extends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&lt;B&gt;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Map&lt;B, Integer&gt;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buildMap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return new </a:t>
            </a:r>
            <a:r>
              <a:rPr lang="en-US" sz="3600" b="1" u="sng" dirty="0" err="1">
                <a:solidFill>
                  <a:srgbClr val="0000FF"/>
                </a:solidFill>
                <a:latin typeface="Courier"/>
                <a:cs typeface="Courier"/>
              </a:rPr>
              <a:t>Tree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Map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&lt;B, Integer&gt;();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65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169" y="342822"/>
            <a:ext cx="8701492" cy="6093976"/>
          </a:xfrm>
          <a:prstGeom prst="rect">
            <a:avLst/>
          </a:prstGeom>
          <a:ln w="57150" cmpd="sng">
            <a:solidFill>
              <a:srgbClr val="639A55"/>
            </a:solidFill>
          </a:ln>
        </p:spPr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abstract class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&lt;B&gt;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Map&lt;B, Integer&gt; 	map;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	map =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buildMap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abstract Map&lt;B, Integer&gt; </a:t>
            </a:r>
            <a:endParaRPr lang="en-US" sz="3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000" dirty="0" err="1" smtClean="0">
                <a:solidFill>
                  <a:srgbClr val="0000FF"/>
                </a:solidFill>
                <a:latin typeface="Courier"/>
                <a:cs typeface="Courier"/>
              </a:rPr>
              <a:t>buildMap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endParaRPr lang="en-US" sz="3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  . . .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048" y="412272"/>
            <a:ext cx="2699798" cy="4129220"/>
            <a:chOff x="54048" y="412272"/>
            <a:chExt cx="2699798" cy="4129220"/>
          </a:xfrm>
        </p:grpSpPr>
        <p:sp>
          <p:nvSpPr>
            <p:cNvPr id="4" name="Oval 3"/>
            <p:cNvSpPr/>
            <p:nvPr/>
          </p:nvSpPr>
          <p:spPr>
            <a:xfrm>
              <a:off x="54048" y="412272"/>
              <a:ext cx="2439306" cy="491247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Oval 4"/>
            <p:cNvSpPr/>
            <p:nvPr/>
          </p:nvSpPr>
          <p:spPr>
            <a:xfrm>
              <a:off x="314540" y="4050245"/>
              <a:ext cx="2439306" cy="491247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5899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Abstract Methods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No method body, just ;</a:t>
            </a:r>
          </a:p>
          <a:p>
            <a:r>
              <a:rPr lang="en-US" sz="3200" dirty="0" smtClean="0"/>
              <a:t>Like a method signature in an interface</a:t>
            </a:r>
          </a:p>
          <a:p>
            <a:r>
              <a:rPr lang="en-US" sz="3200" dirty="0" smtClean="0"/>
              <a:t>May only be in abstract classes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Abstract Classes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200" dirty="0" smtClean="0"/>
              <a:t>May not be constructed by us</a:t>
            </a:r>
          </a:p>
          <a:p>
            <a:r>
              <a:rPr lang="en-US" sz="3200" dirty="0" smtClean="0"/>
              <a:t>Only occur as </a:t>
            </a:r>
            <a:r>
              <a:rPr lang="en-US" sz="3200" dirty="0" err="1" smtClean="0"/>
              <a:t>superclasses</a:t>
            </a:r>
            <a:r>
              <a:rPr lang="en-US" sz="3200" dirty="0" smtClean="0"/>
              <a:t> of subclasses that implement the abstract 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463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0420" y="472848"/>
            <a:ext cx="3810281" cy="1161857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FF"/>
                </a:solidFill>
              </a:rPr>
              <a:t>BinCounter</a:t>
            </a:r>
            <a:r>
              <a:rPr lang="en-US" sz="3600" dirty="0" smtClean="0">
                <a:solidFill>
                  <a:srgbClr val="0000FF"/>
                </a:solidFill>
              </a:rPr>
              <a:t>&lt;B&gt;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699" y="3273203"/>
            <a:ext cx="4354518" cy="1161857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FF"/>
                </a:solidFill>
              </a:rPr>
              <a:t>HashBinCounter</a:t>
            </a:r>
            <a:r>
              <a:rPr lang="en-US" sz="3600" dirty="0" smtClean="0">
                <a:solidFill>
                  <a:srgbClr val="0000FF"/>
                </a:solidFill>
              </a:rPr>
              <a:t>&lt;B&gt;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1472" y="3273203"/>
            <a:ext cx="3982162" cy="1161857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FF"/>
                </a:solidFill>
              </a:rPr>
              <a:t>TreeBinCounter</a:t>
            </a:r>
            <a:r>
              <a:rPr lang="en-US" sz="3600" dirty="0" smtClean="0">
                <a:solidFill>
                  <a:srgbClr val="0000FF"/>
                </a:solidFill>
              </a:rPr>
              <a:t>&lt;B&gt;</a:t>
            </a:r>
            <a:endParaRPr lang="en-US" sz="3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 flipH="1">
            <a:off x="2406958" y="1634705"/>
            <a:ext cx="1943789" cy="1638498"/>
          </a:xfrm>
          <a:prstGeom prst="line">
            <a:avLst/>
          </a:prstGeom>
          <a:ln w="381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59011" y="1634705"/>
            <a:ext cx="1943789" cy="1638498"/>
          </a:xfrm>
          <a:prstGeom prst="line">
            <a:avLst/>
          </a:prstGeom>
          <a:ln w="381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094" y="222690"/>
            <a:ext cx="2279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Abstract class,</a:t>
            </a:r>
          </a:p>
          <a:p>
            <a:r>
              <a:rPr lang="en-US" sz="2800" dirty="0">
                <a:solidFill>
                  <a:srgbClr val="008000"/>
                </a:solidFill>
              </a:rPr>
              <a:t>w</a:t>
            </a:r>
            <a:r>
              <a:rPr lang="en-US" sz="2800" dirty="0" smtClean="0">
                <a:solidFill>
                  <a:srgbClr val="008000"/>
                </a:solidFill>
              </a:rPr>
              <a:t>ith abstract</a:t>
            </a:r>
          </a:p>
          <a:p>
            <a:r>
              <a:rPr lang="en-US" sz="2800" dirty="0" err="1" smtClean="0">
                <a:solidFill>
                  <a:srgbClr val="008000"/>
                </a:solidFill>
              </a:rPr>
              <a:t>buildMap</a:t>
            </a:r>
            <a:r>
              <a:rPr lang="en-US" sz="2800" dirty="0" smtClean="0">
                <a:solidFill>
                  <a:srgbClr val="008000"/>
                </a:solidFill>
              </a:rPr>
              <a:t>()</a:t>
            </a:r>
          </a:p>
          <a:p>
            <a:r>
              <a:rPr lang="en-US" sz="2800" dirty="0">
                <a:solidFill>
                  <a:srgbClr val="008000"/>
                </a:solidFill>
              </a:rPr>
              <a:t>m</a:t>
            </a:r>
            <a:r>
              <a:rPr lang="en-US" sz="2800" dirty="0" smtClean="0">
                <a:solidFill>
                  <a:srgbClr val="008000"/>
                </a:solidFill>
              </a:rPr>
              <a:t>ethod 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6888" y="4705259"/>
            <a:ext cx="3100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Subclass with implementation of</a:t>
            </a:r>
          </a:p>
          <a:p>
            <a:r>
              <a:rPr lang="en-US" sz="2800" dirty="0" err="1" smtClean="0">
                <a:solidFill>
                  <a:srgbClr val="008000"/>
                </a:solidFill>
              </a:rPr>
              <a:t>buildMap</a:t>
            </a:r>
            <a:r>
              <a:rPr lang="en-US" sz="2800" dirty="0" smtClean="0">
                <a:solidFill>
                  <a:srgbClr val="008000"/>
                </a:solidFill>
              </a:rPr>
              <a:t>()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2730" y="4705259"/>
            <a:ext cx="3100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Subclass with implementation of</a:t>
            </a:r>
          </a:p>
          <a:p>
            <a:r>
              <a:rPr lang="en-US" sz="2800" dirty="0" err="1" smtClean="0">
                <a:solidFill>
                  <a:srgbClr val="008000"/>
                </a:solidFill>
              </a:rPr>
              <a:t>buildMap</a:t>
            </a:r>
            <a:r>
              <a:rPr lang="en-US" sz="2800" dirty="0" smtClean="0">
                <a:solidFill>
                  <a:srgbClr val="008000"/>
                </a:solidFill>
              </a:rPr>
              <a:t>()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9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897"/>
            <a:ext cx="8229600" cy="779747"/>
          </a:xfrm>
        </p:spPr>
        <p:txBody>
          <a:bodyPr/>
          <a:lstStyle/>
          <a:p>
            <a:r>
              <a:rPr lang="en-US" dirty="0" smtClean="0"/>
              <a:t>The new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5139" y="1102317"/>
            <a:ext cx="6833722" cy="2308324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stars.size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Star s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stars.get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telescope.scheduleTime</a:t>
            </a:r>
            <a:r>
              <a:rPr lang="en-US" sz="2400" dirty="0" smtClean="0"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researchFunds.allocate</a:t>
            </a:r>
            <a:r>
              <a:rPr lang="en-US" sz="2400" dirty="0" smtClean="0"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3923" y="4565414"/>
            <a:ext cx="5356154" cy="1938992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for (Star s: stars) 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telescope.scheduleTime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researchFunds.allocate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4178528" y="3618462"/>
            <a:ext cx="786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ym typeface="Wingdings"/>
              </a:rPr>
              <a:t>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542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169" y="342822"/>
            <a:ext cx="8701492" cy="6093976"/>
          </a:xfrm>
          <a:prstGeom prst="rect">
            <a:avLst/>
          </a:prstGeom>
          <a:ln w="57150" cmpd="sng">
            <a:solidFill>
              <a:srgbClr val="639A55"/>
            </a:solidFill>
          </a:ln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a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bstract class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&lt;B&gt;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  . . .</a:t>
            </a:r>
          </a:p>
          <a:p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public String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toString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	String s =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3000" dirty="0" err="1" smtClean="0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	for (B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bin: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map.keySet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())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			s += "\n  " +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bin + 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": "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+</a:t>
            </a:r>
          </a:p>
          <a:p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  <a:r>
              <a:rPr lang="en-US" sz="3000" dirty="0" err="1">
                <a:solidFill>
                  <a:srgbClr val="0000FF"/>
                </a:solidFill>
                <a:latin typeface="Courier"/>
                <a:cs typeface="Courier"/>
              </a:rPr>
              <a:t>map.get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(key);</a:t>
            </a:r>
          </a:p>
          <a:p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it-IT" sz="3000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 += "\</a:t>
            </a:r>
            <a:r>
              <a:rPr lang="it-IT" sz="3000" dirty="0" err="1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" + </a:t>
            </a:r>
            <a:r>
              <a:rPr lang="it-IT" sz="3000" dirty="0" err="1">
                <a:solidFill>
                  <a:srgbClr val="0000FF"/>
                </a:solidFill>
                <a:latin typeface="Courier"/>
                <a:cs typeface="Courier"/>
              </a:rPr>
              <a:t>map.size</a:t>
            </a:r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() + " </a:t>
            </a:r>
            <a:r>
              <a:rPr lang="it-IT" sz="3000" dirty="0" err="1">
                <a:solidFill>
                  <a:srgbClr val="0000FF"/>
                </a:solidFill>
                <a:latin typeface="Courier"/>
                <a:cs typeface="Courier"/>
              </a:rPr>
              <a:t>bins</a:t>
            </a:r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";</a:t>
            </a:r>
          </a:p>
          <a:p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it-IT" sz="3000" dirty="0" err="1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it-IT" sz="3000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it-IT" sz="30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    . . .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14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169" y="221232"/>
            <a:ext cx="8701492" cy="6555642"/>
          </a:xfrm>
          <a:prstGeom prst="rect">
            <a:avLst/>
          </a:prstGeom>
          <a:ln w="57150" cmpd="sng">
            <a:solidFill>
              <a:srgbClr val="639A55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abstract class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&lt;B&gt;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. . .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public void 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incrementForBin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 bin,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delta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Integer count =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map.get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(bin);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if (count == null)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map.put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(bin, delta);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else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map.put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(bin,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count+delta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public void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incrementForBin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 bin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incrementForBin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(bin, 1);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}    . . .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2558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169" y="221232"/>
            <a:ext cx="8701492" cy="6124754"/>
          </a:xfrm>
          <a:prstGeom prst="rect">
            <a:avLst/>
          </a:prstGeom>
          <a:ln w="57150" cmpd="sng">
            <a:solidFill>
              <a:srgbClr val="639A55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abstract class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BinCounter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&lt;B&gt;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  . . .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// 0 if bin i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sn't a key in this map.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getCountForBin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 bin)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if (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map.containsKey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(bin))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	return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map.get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(bin);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else</a:t>
            </a:r>
          </a:p>
          <a:p>
            <a:r>
              <a:rPr lang="is-IS" sz="2800" dirty="0">
                <a:solidFill>
                  <a:srgbClr val="0000FF"/>
                </a:solidFill>
                <a:latin typeface="Courier"/>
                <a:cs typeface="Courier"/>
              </a:rPr>
              <a:t>			return 0;</a:t>
            </a:r>
          </a:p>
          <a:p>
            <a:r>
              <a:rPr lang="is-IS" sz="28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. . .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672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4628"/>
            <a:ext cx="8229600" cy="1143000"/>
          </a:xfrm>
        </p:spPr>
        <p:txBody>
          <a:bodyPr/>
          <a:lstStyle/>
          <a:p>
            <a:r>
              <a:rPr lang="en-US" dirty="0" smtClean="0"/>
              <a:t>What if stars is a </a:t>
            </a:r>
            <a:r>
              <a:rPr lang="en-US" dirty="0" err="1" smtClean="0"/>
              <a:t>TreeSet</a:t>
            </a:r>
            <a:r>
              <a:rPr lang="en-US" dirty="0" smtClean="0"/>
              <a:t>&lt;Star&gt;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66" y="3457357"/>
            <a:ext cx="8483134" cy="4525963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compile: no get(n) method in </a:t>
            </a:r>
            <a:r>
              <a:rPr lang="en-US" dirty="0" err="1" smtClean="0"/>
              <a:t>TreeSet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 smtClean="0"/>
              <a:t>TreeSet</a:t>
            </a:r>
            <a:r>
              <a:rPr lang="en-US" dirty="0" smtClean="0"/>
              <a:t> orders its members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TreeSet</a:t>
            </a:r>
            <a:r>
              <a:rPr lang="en-US" dirty="0" smtClean="0"/>
              <a:t>&lt;Star&gt; implements </a:t>
            </a:r>
            <a:r>
              <a:rPr lang="en-US" dirty="0" err="1" smtClean="0"/>
              <a:t>Iterable</a:t>
            </a:r>
            <a:r>
              <a:rPr lang="en-US" dirty="0" smtClean="0"/>
              <a:t>&lt;Star&gt;, which provides an Iterator&lt;Star&gt;, so this is legal: 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for (Star s: stars) {…}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82274" y="866480"/>
            <a:ext cx="6833722" cy="2308324"/>
            <a:chOff x="1682274" y="1102317"/>
            <a:chExt cx="6833722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1682274" y="1102317"/>
              <a:ext cx="6833722" cy="2308324"/>
            </a:xfrm>
            <a:prstGeom prst="rect">
              <a:avLst/>
            </a:prstGeom>
            <a:noFill/>
            <a:ln w="38100" cmpd="sng">
              <a:solidFill>
                <a:srgbClr val="8C3CC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for (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int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=0;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&lt;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stars.size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();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++) {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Star s =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stars.get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System.out.println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(s);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telescope.scheduleTime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(s);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researchFunds.allocate</a:t>
              </a:r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(s);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  <a:endParaRPr lang="en-US" sz="2400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30046" y="1485727"/>
              <a:ext cx="2439306" cy="491247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1547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077"/>
            <a:ext cx="9012262" cy="7797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Wingdings"/>
              </a:rPr>
              <a:t>Enhanced for-loop is like this (same result but enhanced is usually more efficient)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274" y="1676899"/>
            <a:ext cx="7933526" cy="2308324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list =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new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aCollectionOfTs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list.size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T t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list.get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doWhatever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(t);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6533" y="5352233"/>
            <a:ext cx="5356154" cy="1200328"/>
          </a:xfrm>
          <a:prstGeom prst="rect">
            <a:avLst/>
          </a:prstGeom>
          <a:noFill/>
          <a:ln w="38100" cmpd="sng">
            <a:solidFill>
              <a:srgbClr val="8C3CC7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for (T t: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aCollectionOfTs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doWhatever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(t);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6958" y="3634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780757" y="4805394"/>
            <a:ext cx="1336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ym typeface="Wingdings"/>
              </a:rPr>
              <a:t>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740221" y="3751616"/>
            <a:ext cx="1336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ym typeface="Wingdings"/>
              </a:rPr>
              <a:t>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507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15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general, for any </a:t>
            </a:r>
            <a:r>
              <a:rPr lang="en-US" dirty="0" err="1" smtClean="0"/>
              <a:t>iterable</a:t>
            </a:r>
            <a:r>
              <a:rPr lang="en-US" dirty="0" smtClean="0"/>
              <a:t> collection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03261" y="3780851"/>
            <a:ext cx="8229600" cy="4525963"/>
          </a:xfrm>
        </p:spPr>
        <p:txBody>
          <a:bodyPr/>
          <a:lstStyle/>
          <a:p>
            <a:r>
              <a:rPr lang="en-US" i="1" u="sng" dirty="0" smtClean="0"/>
              <a:t>In order </a:t>
            </a:r>
            <a:r>
              <a:rPr lang="en-US" dirty="0" smtClean="0"/>
              <a:t>= according to the collection’s iterator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: Iterator uses </a:t>
            </a:r>
            <a:r>
              <a:rPr lang="en-US" dirty="0" err="1" smtClean="0"/>
              <a:t>compareTo</a:t>
            </a:r>
            <a:r>
              <a:rPr lang="en-US" dirty="0" smtClean="0"/>
              <a:t> order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r>
              <a:rPr lang="en-US" dirty="0" smtClean="0"/>
              <a:t>: Iterator uses FIFO order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: Iterator uses arbitrary-looking hashing 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8493" y="1213326"/>
            <a:ext cx="8559019" cy="2308324"/>
            <a:chOff x="328493" y="2207832"/>
            <a:chExt cx="8559019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328493" y="2207832"/>
              <a:ext cx="5356154" cy="2308324"/>
            </a:xfrm>
            <a:prstGeom prst="rect">
              <a:avLst/>
            </a:prstGeom>
            <a:noFill/>
            <a:ln w="38100" cmpd="sng">
              <a:solidFill>
                <a:srgbClr val="8C3CC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  <a:latin typeface="Courier"/>
                  <a:cs typeface="Courier"/>
                </a:rPr>
                <a:t>for (Star s: </a:t>
              </a:r>
              <a:r>
                <a:rPr lang="en-US" sz="24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theCollection</a:t>
              </a:r>
              <a:r>
                <a:rPr lang="en-US" sz="2400" dirty="0" smtClean="0">
                  <a:solidFill>
                    <a:srgbClr val="0000FF"/>
                  </a:solidFill>
                  <a:latin typeface="Courier"/>
                  <a:cs typeface="Courier"/>
                </a:rPr>
                <a:t>)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  <a:latin typeface="Courier"/>
                  <a:cs typeface="Courier"/>
                </a:rPr>
                <a:t>{</a:t>
              </a:r>
              <a:endParaRPr lang="en-US" sz="2400" dirty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System.out.println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(s);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telescope.scheduleTime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(s);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researchFunds.allocate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(s);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  <a:latin typeface="Courier"/>
                  <a:cs typeface="Courier"/>
                </a:rPr>
                <a:t>}</a:t>
              </a:r>
              <a:endParaRPr lang="en-US" sz="24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5810468" y="3007396"/>
              <a:ext cx="311489" cy="1138257"/>
            </a:xfrm>
            <a:prstGeom prst="rightBrac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77703" y="2695864"/>
              <a:ext cx="260980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 this to</a:t>
              </a:r>
            </a:p>
            <a:p>
              <a:r>
                <a:rPr lang="en-US" sz="2800" dirty="0"/>
                <a:t>e</a:t>
              </a:r>
              <a:r>
                <a:rPr lang="en-US" sz="2800" dirty="0" smtClean="0"/>
                <a:t>very member</a:t>
              </a:r>
            </a:p>
            <a:p>
              <a:r>
                <a:rPr lang="en-US" sz="2800" dirty="0"/>
                <a:t>i</a:t>
              </a:r>
              <a:r>
                <a:rPr lang="en-US" sz="2800" dirty="0" smtClean="0"/>
                <a:t>n the collection,</a:t>
              </a:r>
            </a:p>
            <a:p>
              <a:r>
                <a:rPr lang="en-US" sz="2800" i="1" u="sng" dirty="0"/>
                <a:t>i</a:t>
              </a:r>
              <a:r>
                <a:rPr lang="en-US" sz="2800" i="1" u="sng" dirty="0" smtClean="0"/>
                <a:t>n order</a:t>
              </a:r>
              <a:endParaRPr lang="en-US" sz="2800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00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2842</Words>
  <Application>Microsoft Macintosh PowerPoint</Application>
  <PresentationFormat>On-screen Show (4:3)</PresentationFormat>
  <Paragraphs>595</Paragraphs>
  <Slides>62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CS 46B: Data Structures  Custom Collections</vt:lpstr>
      <vt:lpstr>When to make your own data structure</vt:lpstr>
      <vt:lpstr>How to make your own data structure</vt:lpstr>
      <vt:lpstr>Our Approach</vt:lpstr>
      <vt:lpstr>Iterables and enhanced for-loops</vt:lpstr>
      <vt:lpstr>The new way</vt:lpstr>
      <vt:lpstr>What if stars is a TreeSet&lt;Star&gt; ?</vt:lpstr>
      <vt:lpstr>Enhanced for-loop is like this (same result but enhanced is usually more efficient)</vt:lpstr>
      <vt:lpstr>In general, for any iterable collection</vt:lpstr>
      <vt:lpstr>Iterators and Iterable</vt:lpstr>
      <vt:lpstr>Iterable Example: class Roster</vt:lpstr>
      <vt:lpstr>PowerPoint Presentation</vt:lpstr>
      <vt:lpstr>PowerPoint Presentation</vt:lpstr>
      <vt:lpstr>PowerPoint Presentation</vt:lpstr>
      <vt:lpstr>PowerPoint Presentation</vt:lpstr>
      <vt:lpstr>Enrollment App</vt:lpstr>
      <vt:lpstr>Enhanced for loop requires some effort</vt:lpstr>
      <vt:lpstr>PowerPoint Presentation</vt:lpstr>
      <vt:lpstr>PowerPoint Presentation</vt:lpstr>
      <vt:lpstr>PowerPoint Presentation</vt:lpstr>
      <vt:lpstr>So …</vt:lpstr>
      <vt:lpstr>Because then we can say…</vt:lpstr>
      <vt:lpstr>Where were we??</vt:lpstr>
      <vt:lpstr>Interface Iterator&lt;T&gt;</vt:lpstr>
      <vt:lpstr>What the compiler does because Roster implements Iterable&lt;Student&gt;) </vt:lpstr>
      <vt:lpstr>RosterIterator: The Big Idea</vt:lpstr>
      <vt:lpstr>Useful method in Roster</vt:lpstr>
      <vt:lpstr>RosterIterator (inner class in Roster)</vt:lpstr>
      <vt:lpstr>And now …</vt:lpstr>
      <vt:lpstr>A Simpler Way:</vt:lpstr>
      <vt:lpstr>Now that you have the power to make collections iterable</vt:lpstr>
      <vt:lpstr>Use loops safely</vt:lpstr>
      <vt:lpstr>Use loops safely</vt:lpstr>
      <vt:lpstr>That’s how to make a Roster</vt:lpstr>
      <vt:lpstr>Generic Example: List Nodes</vt:lpstr>
      <vt:lpstr>Type Variables</vt:lpstr>
      <vt:lpstr>PowerPoint Presentation</vt:lpstr>
      <vt:lpstr>Using a custom generic collection class</vt:lpstr>
      <vt:lpstr>Another custom collection case study: Bin Counters</vt:lpstr>
      <vt:lpstr>This example uses an abstract class</vt:lpstr>
      <vt:lpstr>So what’s the use of an abstract class?</vt:lpstr>
      <vt:lpstr>PowerPoint Presentation</vt:lpstr>
      <vt:lpstr>PowerPoint Presentation</vt:lpstr>
      <vt:lpstr>Bins in real life</vt:lpstr>
      <vt:lpstr>Bins in real life</vt:lpstr>
      <vt:lpstr>Bins in software: Example: Die testing</vt:lpstr>
      <vt:lpstr>PowerPoint Presentation</vt:lpstr>
      <vt:lpstr>PowerPoint Presentation</vt:lpstr>
      <vt:lpstr>How do they know what die goes in what bin?</vt:lpstr>
      <vt:lpstr>How to represent bins: 1995 (C)</vt:lpstr>
      <vt:lpstr>How to represent bins: 2016 (Java)</vt:lpstr>
      <vt:lpstr>How to count bin populations</vt:lpstr>
      <vt:lpstr>But I want more functionality</vt:lpstr>
      <vt:lpstr>But I also want different kinds of bin</vt:lpstr>
      <vt:lpstr>PowerPoint Presentation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Quiz: What does this print?</dc:title>
  <dc:creator>Philip Heller</dc:creator>
  <cp:lastModifiedBy>Philip Heller</cp:lastModifiedBy>
  <cp:revision>111</cp:revision>
  <dcterms:created xsi:type="dcterms:W3CDTF">2016-04-27T05:21:32Z</dcterms:created>
  <dcterms:modified xsi:type="dcterms:W3CDTF">2017-04-23T16:07:22Z</dcterms:modified>
</cp:coreProperties>
</file>