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302" r:id="rId3"/>
    <p:sldId id="303" r:id="rId4"/>
    <p:sldId id="304" r:id="rId5"/>
    <p:sldId id="305" r:id="rId6"/>
    <p:sldId id="308" r:id="rId7"/>
    <p:sldId id="306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5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7" r:id="rId34"/>
    <p:sldId id="334" r:id="rId35"/>
    <p:sldId id="335" r:id="rId36"/>
    <p:sldId id="336" r:id="rId37"/>
    <p:sldId id="338" r:id="rId38"/>
    <p:sldId id="343" r:id="rId39"/>
    <p:sldId id="344" r:id="rId40"/>
    <p:sldId id="345" r:id="rId41"/>
    <p:sldId id="346" r:id="rId42"/>
    <p:sldId id="350" r:id="rId43"/>
    <p:sldId id="34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49C"/>
    <a:srgbClr val="6F1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D7AF-9215-F044-B03C-3E06C640C023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E9587-C06F-0B48-A153-BD335E35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are like tiny methods.</a:t>
            </a:r>
            <a:r>
              <a:rPr lang="en-US" baseline="0" dirty="0" smtClean="0"/>
              <a:t> They have arguments and they produce return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E9587-C06F-0B48-A153-BD335E35CD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828-2AB6-D641-8CBB-2CEB437CF40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0E3D-35F4-8F41-BB84-E9AE7220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73" y="2416175"/>
            <a:ext cx="850563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047" y="4075340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List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48" y="4830804"/>
            <a:ext cx="4186357" cy="1615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irlines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2" y="4668367"/>
            <a:ext cx="3881730" cy="194086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433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processor interprets memory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8626" y="1824927"/>
            <a:ext cx="2502083" cy="4289491"/>
            <a:chOff x="2394804" y="1932024"/>
            <a:chExt cx="2502083" cy="4289491"/>
          </a:xfrm>
        </p:grpSpPr>
        <p:sp>
          <p:nvSpPr>
            <p:cNvPr id="4" name="TextBox 3"/>
            <p:cNvSpPr txBox="1"/>
            <p:nvPr/>
          </p:nvSpPr>
          <p:spPr>
            <a:xfrm>
              <a:off x="4158133" y="193202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8133" y="2393689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58133" y="285535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58133" y="3322465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58133" y="3784130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8133" y="4245795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8133" y="5298185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8133" y="5759850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866" y="4423614"/>
              <a:ext cx="8671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. . .</a:t>
              </a:r>
              <a:endParaRPr lang="en-US" sz="4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2291" y="193202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0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4386" y="2384175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1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4386" y="2836326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4386" y="3288477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4386" y="3740628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4386" y="4192781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94804" y="5307697"/>
              <a:ext cx="161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254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7122" y="5759850"/>
              <a:ext cx="144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255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67240" y="1824927"/>
            <a:ext cx="2142079" cy="3827826"/>
            <a:chOff x="5263394" y="1824927"/>
            <a:chExt cx="2142079" cy="3827826"/>
          </a:xfrm>
        </p:grpSpPr>
        <p:sp>
          <p:nvSpPr>
            <p:cNvPr id="43" name="Rectangle 42"/>
            <p:cNvSpPr/>
            <p:nvPr/>
          </p:nvSpPr>
          <p:spPr>
            <a:xfrm>
              <a:off x="5263394" y="1824927"/>
              <a:ext cx="2142079" cy="3827826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61209" y="3162354"/>
              <a:ext cx="13559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CPU</a:t>
              </a:r>
              <a:endParaRPr lang="en-US" sz="5400" dirty="0"/>
            </a:p>
          </p:txBody>
        </p:sp>
      </p:grpSp>
      <p:sp>
        <p:nvSpPr>
          <p:cNvPr id="46" name="Right Brace 45"/>
          <p:cNvSpPr/>
          <p:nvPr/>
        </p:nvSpPr>
        <p:spPr>
          <a:xfrm>
            <a:off x="3213118" y="1824927"/>
            <a:ext cx="822310" cy="2979115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3213118" y="5085958"/>
            <a:ext cx="822310" cy="1186836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3681979" y="3006900"/>
            <a:ext cx="179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034749" y="5354833"/>
            <a:ext cx="106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44" y="1828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Program Counter (PC) contains the address of current instruction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8626" y="1824927"/>
            <a:ext cx="2502083" cy="4289491"/>
            <a:chOff x="2394804" y="1932024"/>
            <a:chExt cx="2502083" cy="4289491"/>
          </a:xfrm>
        </p:grpSpPr>
        <p:sp>
          <p:nvSpPr>
            <p:cNvPr id="4" name="TextBox 3"/>
            <p:cNvSpPr txBox="1"/>
            <p:nvPr/>
          </p:nvSpPr>
          <p:spPr>
            <a:xfrm>
              <a:off x="4158133" y="193202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8133" y="2393689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58133" y="285535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58133" y="3322465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58133" y="3784130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8133" y="4245795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8133" y="5298185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8133" y="5759850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866" y="4423614"/>
              <a:ext cx="8671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. . .</a:t>
              </a:r>
              <a:endParaRPr lang="en-US" sz="4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2291" y="193202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0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4386" y="2384175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1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4386" y="2836326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4386" y="3288477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74386" y="3740628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4386" y="4192781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94804" y="5307697"/>
              <a:ext cx="161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254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7122" y="5759850"/>
              <a:ext cx="144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255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67240" y="1824927"/>
            <a:ext cx="2142079" cy="3827826"/>
            <a:chOff x="5263394" y="1824927"/>
            <a:chExt cx="2142079" cy="3827826"/>
          </a:xfrm>
        </p:grpSpPr>
        <p:sp>
          <p:nvSpPr>
            <p:cNvPr id="43" name="Rectangle 42"/>
            <p:cNvSpPr/>
            <p:nvPr/>
          </p:nvSpPr>
          <p:spPr>
            <a:xfrm>
              <a:off x="5263394" y="1824927"/>
              <a:ext cx="2142079" cy="3827826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61209" y="3162354"/>
              <a:ext cx="13559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CPU</a:t>
              </a:r>
              <a:endParaRPr lang="en-US" sz="5400" dirty="0"/>
            </a:p>
          </p:txBody>
        </p:sp>
      </p:grpSp>
      <p:sp>
        <p:nvSpPr>
          <p:cNvPr id="46" name="Right Brace 45"/>
          <p:cNvSpPr/>
          <p:nvPr/>
        </p:nvSpPr>
        <p:spPr>
          <a:xfrm>
            <a:off x="3213118" y="1824927"/>
            <a:ext cx="822310" cy="2979115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3213118" y="5085958"/>
            <a:ext cx="822310" cy="1186836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3681979" y="3006900"/>
            <a:ext cx="179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034749" y="5354833"/>
            <a:ext cx="106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65055" y="2153967"/>
            <a:ext cx="1015436" cy="584776"/>
            <a:chOff x="6365055" y="2153967"/>
            <a:chExt cx="1015436" cy="584776"/>
          </a:xfrm>
        </p:grpSpPr>
        <p:sp>
          <p:nvSpPr>
            <p:cNvPr id="50" name="TextBox 49"/>
            <p:cNvSpPr txBox="1"/>
            <p:nvPr/>
          </p:nvSpPr>
          <p:spPr>
            <a:xfrm>
              <a:off x="6365055" y="2201353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ourier"/>
                  <a:cs typeface="Courier"/>
                </a:rPr>
                <a:t>3</a:t>
              </a:r>
              <a:endParaRPr lang="en-US" sz="2400" dirty="0">
                <a:solidFill>
                  <a:schemeClr val="bg1"/>
                </a:solidFill>
                <a:latin typeface="Courier"/>
                <a:cs typeface="Courier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65018" y="2153967"/>
              <a:ext cx="6154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PC</a:t>
              </a:r>
              <a:endParaRPr lang="en-US" sz="3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359578" y="2201353"/>
            <a:ext cx="369362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F18BD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52378" y="3638294"/>
            <a:ext cx="426259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91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2" grpId="1" animBg="1"/>
      <p:bldP spid="3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CPU interprets an instruction</a:t>
            </a:r>
            <a:br>
              <a:rPr lang="en-US" dirty="0" smtClean="0"/>
            </a:br>
            <a:r>
              <a:rPr lang="en-US" dirty="0" smtClean="0"/>
              <a:t>(1 of many possible designs)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8750" y="1877020"/>
            <a:ext cx="519112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Value in PC is an address in memory, containing an instruction</a:t>
            </a:r>
          </a:p>
          <a:p>
            <a:r>
              <a:rPr lang="en-US" dirty="0" smtClean="0"/>
              <a:t>Value in PC+1 is address of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for that instruction</a:t>
            </a:r>
          </a:p>
          <a:p>
            <a:r>
              <a:rPr lang="en-US" dirty="0" smtClean="0"/>
              <a:t>Value in PC+2 is address of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for that instruction</a:t>
            </a:r>
          </a:p>
          <a:p>
            <a:r>
              <a:rPr lang="en-US" dirty="0" smtClean="0"/>
              <a:t>Value in PC+3 is address where result will be stored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713444" y="2511103"/>
            <a:ext cx="2973356" cy="2580683"/>
            <a:chOff x="2185207" y="2241228"/>
            <a:chExt cx="2973356" cy="2580683"/>
          </a:xfrm>
        </p:grpSpPr>
        <p:sp>
          <p:nvSpPr>
            <p:cNvPr id="3" name="TextBox 2"/>
            <p:cNvSpPr txBox="1"/>
            <p:nvPr/>
          </p:nvSpPr>
          <p:spPr>
            <a:xfrm>
              <a:off x="2757545" y="2241228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00100111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57545" y="2887559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01000001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57545" y="3533890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01000010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7545" y="4175580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01001111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5207" y="224122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5207" y="2904865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5207" y="356850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85207" y="4232138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08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CPU interprets an instruction</a:t>
            </a:r>
            <a:br>
              <a:rPr lang="en-US" dirty="0" smtClean="0"/>
            </a:br>
            <a:r>
              <a:rPr lang="en-US" dirty="0" smtClean="0"/>
              <a:t>(1 of many possible designs)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85782" y="2511103"/>
            <a:ext cx="2401018" cy="2580683"/>
            <a:chOff x="6285782" y="2511103"/>
            <a:chExt cx="2401018" cy="2580683"/>
          </a:xfrm>
        </p:grpSpPr>
        <p:sp>
          <p:nvSpPr>
            <p:cNvPr id="3" name="TextBox 2"/>
            <p:cNvSpPr txBox="1"/>
            <p:nvPr/>
          </p:nvSpPr>
          <p:spPr>
            <a:xfrm>
              <a:off x="6285782" y="2511103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00100111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85782" y="3157434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01000001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5782" y="3803765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01000010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5782" y="4445455"/>
              <a:ext cx="2401018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01001111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13444" y="251110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13444" y="31747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3444" y="383837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13444" y="45020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85782" y="2513423"/>
            <a:ext cx="738754" cy="2580683"/>
            <a:chOff x="6285782" y="2511103"/>
            <a:chExt cx="738754" cy="2580683"/>
          </a:xfrm>
        </p:grpSpPr>
        <p:sp>
          <p:nvSpPr>
            <p:cNvPr id="16" name="TextBox 15"/>
            <p:cNvSpPr txBox="1"/>
            <p:nvPr/>
          </p:nvSpPr>
          <p:spPr>
            <a:xfrm>
              <a:off x="6285782" y="2511103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39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85782" y="3157434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65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5782" y="3803765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66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5782" y="4445455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79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31823" y="2436616"/>
            <a:ext cx="101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F18BD"/>
                </a:solidFill>
              </a:rPr>
              <a:t>ADD</a:t>
            </a:r>
            <a:endParaRPr lang="en-US" sz="3600" dirty="0">
              <a:solidFill>
                <a:srgbClr val="6F18B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1910" y="3099239"/>
            <a:ext cx="426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6F18BD"/>
                </a:solidFill>
              </a:rPr>
              <a:t>The value in </a:t>
            </a:r>
            <a:r>
              <a:rPr lang="en-US" sz="3600" dirty="0" err="1">
                <a:solidFill>
                  <a:srgbClr val="6F18BD"/>
                </a:solidFill>
              </a:rPr>
              <a:t>mem</a:t>
            </a:r>
            <a:r>
              <a:rPr lang="en-US" sz="3600" dirty="0">
                <a:solidFill>
                  <a:srgbClr val="6F18BD"/>
                </a:solidFill>
              </a:rPr>
              <a:t>[65]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609" y="3761862"/>
            <a:ext cx="460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F18BD"/>
                </a:solidFill>
              </a:rPr>
              <a:t>+ The </a:t>
            </a:r>
            <a:r>
              <a:rPr lang="en-US" sz="3600" dirty="0">
                <a:solidFill>
                  <a:srgbClr val="6F18BD"/>
                </a:solidFill>
              </a:rPr>
              <a:t>value in </a:t>
            </a:r>
            <a:r>
              <a:rPr lang="en-US" sz="3600" dirty="0" err="1">
                <a:solidFill>
                  <a:srgbClr val="6F18BD"/>
                </a:solidFill>
              </a:rPr>
              <a:t>mem</a:t>
            </a:r>
            <a:r>
              <a:rPr lang="en-US" sz="3600" dirty="0">
                <a:solidFill>
                  <a:srgbClr val="6F18BD"/>
                </a:solidFill>
              </a:rPr>
              <a:t>[</a:t>
            </a:r>
            <a:r>
              <a:rPr lang="en-US" sz="3600" dirty="0" smtClean="0">
                <a:solidFill>
                  <a:srgbClr val="6F18BD"/>
                </a:solidFill>
              </a:rPr>
              <a:t>66]</a:t>
            </a:r>
            <a:endParaRPr lang="en-US" sz="3600" dirty="0">
              <a:solidFill>
                <a:srgbClr val="6F18B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767" y="4424486"/>
            <a:ext cx="463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F18BD"/>
                </a:solidFill>
              </a:rPr>
              <a:t>Store result in </a:t>
            </a:r>
            <a:r>
              <a:rPr lang="en-US" sz="3600" dirty="0" err="1">
                <a:solidFill>
                  <a:srgbClr val="6F18BD"/>
                </a:solidFill>
              </a:rPr>
              <a:t>mem</a:t>
            </a:r>
            <a:r>
              <a:rPr lang="en-US" sz="3600" dirty="0" smtClean="0">
                <a:solidFill>
                  <a:srgbClr val="6F18BD"/>
                </a:solidFill>
              </a:rPr>
              <a:t>[79]</a:t>
            </a:r>
            <a:endParaRPr lang="en-US" sz="3600" dirty="0">
              <a:solidFill>
                <a:srgbClr val="6F1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4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CPU interprets an instruction</a:t>
            </a:r>
            <a:br>
              <a:rPr lang="en-US" dirty="0" smtClean="0"/>
            </a:br>
            <a:r>
              <a:rPr lang="en-US" dirty="0" smtClean="0"/>
              <a:t>(1 of many possible designs)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444" y="251110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13444" y="31747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3444" y="383837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13444" y="45020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85782" y="2513423"/>
            <a:ext cx="738754" cy="2580683"/>
            <a:chOff x="6285782" y="2511103"/>
            <a:chExt cx="738754" cy="2580683"/>
          </a:xfrm>
        </p:grpSpPr>
        <p:sp>
          <p:nvSpPr>
            <p:cNvPr id="16" name="TextBox 15"/>
            <p:cNvSpPr txBox="1"/>
            <p:nvPr/>
          </p:nvSpPr>
          <p:spPr>
            <a:xfrm>
              <a:off x="6285782" y="2511103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40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85782" y="3157434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65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5782" y="3803765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66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5782" y="4445455"/>
              <a:ext cx="738754" cy="646331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urier"/>
                  <a:cs typeface="Courier"/>
                </a:rPr>
                <a:t>79</a:t>
              </a:r>
              <a:endParaRPr lang="en-US" sz="36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93666" y="2436616"/>
            <a:ext cx="215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6F18BD"/>
                </a:solidFill>
              </a:rPr>
              <a:t>SUBTRACT</a:t>
            </a:r>
            <a:endParaRPr lang="en-US" sz="3600" dirty="0">
              <a:solidFill>
                <a:srgbClr val="6F18B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1910" y="3099239"/>
            <a:ext cx="426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6F18BD"/>
                </a:solidFill>
              </a:rPr>
              <a:t>The value in </a:t>
            </a:r>
            <a:r>
              <a:rPr lang="en-US" sz="3600" dirty="0" err="1">
                <a:solidFill>
                  <a:srgbClr val="6F18BD"/>
                </a:solidFill>
              </a:rPr>
              <a:t>mem</a:t>
            </a:r>
            <a:r>
              <a:rPr lang="en-US" sz="3600" dirty="0">
                <a:solidFill>
                  <a:srgbClr val="6F18BD"/>
                </a:solidFill>
              </a:rPr>
              <a:t>[65]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609" y="3761862"/>
            <a:ext cx="451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6F18BD"/>
                </a:solidFill>
              </a:rPr>
              <a:t>-</a:t>
            </a:r>
            <a:r>
              <a:rPr lang="en-US" sz="3600" dirty="0" smtClean="0">
                <a:solidFill>
                  <a:srgbClr val="6F18BD"/>
                </a:solidFill>
              </a:rPr>
              <a:t> The </a:t>
            </a:r>
            <a:r>
              <a:rPr lang="en-US" sz="3600" dirty="0">
                <a:solidFill>
                  <a:srgbClr val="6F18BD"/>
                </a:solidFill>
              </a:rPr>
              <a:t>value in </a:t>
            </a:r>
            <a:r>
              <a:rPr lang="en-US" sz="3600" dirty="0" err="1">
                <a:solidFill>
                  <a:srgbClr val="6F18BD"/>
                </a:solidFill>
              </a:rPr>
              <a:t>mem</a:t>
            </a:r>
            <a:r>
              <a:rPr lang="en-US" sz="3600" dirty="0">
                <a:solidFill>
                  <a:srgbClr val="6F18BD"/>
                </a:solidFill>
              </a:rPr>
              <a:t>[</a:t>
            </a:r>
            <a:r>
              <a:rPr lang="en-US" sz="3600" dirty="0" smtClean="0">
                <a:solidFill>
                  <a:srgbClr val="6F18BD"/>
                </a:solidFill>
              </a:rPr>
              <a:t>66]</a:t>
            </a:r>
            <a:endParaRPr lang="en-US" sz="3600" dirty="0">
              <a:solidFill>
                <a:srgbClr val="6F18B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767" y="4424486"/>
            <a:ext cx="463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F18BD"/>
                </a:solidFill>
              </a:rPr>
              <a:t>Store result in </a:t>
            </a:r>
            <a:r>
              <a:rPr lang="en-US" sz="3600" dirty="0" err="1">
                <a:solidFill>
                  <a:srgbClr val="6F18BD"/>
                </a:solidFill>
              </a:rPr>
              <a:t>mem</a:t>
            </a:r>
            <a:r>
              <a:rPr lang="en-US" sz="3600" dirty="0" smtClean="0">
                <a:solidFill>
                  <a:srgbClr val="6F18BD"/>
                </a:solidFill>
              </a:rPr>
              <a:t>[79]</a:t>
            </a:r>
            <a:endParaRPr lang="en-US" sz="3600" dirty="0">
              <a:solidFill>
                <a:srgbClr val="6F1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93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734"/>
            <a:ext cx="8229600" cy="1143000"/>
          </a:xfrm>
        </p:spPr>
        <p:txBody>
          <a:bodyPr/>
          <a:lstStyle/>
          <a:p>
            <a:r>
              <a:rPr lang="en-US" dirty="0" smtClean="0"/>
              <a:t>The CPU’s “Clock”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81" y="712830"/>
            <a:ext cx="5938435" cy="4519598"/>
          </a:xfrm>
        </p:spPr>
        <p:txBody>
          <a:bodyPr>
            <a:normAutofit/>
          </a:bodyPr>
          <a:lstStyle/>
          <a:p>
            <a:r>
              <a:rPr lang="en-US" dirty="0" smtClean="0"/>
              <a:t>More like a metronome</a:t>
            </a:r>
          </a:p>
          <a:p>
            <a:r>
              <a:rPr lang="en-US" dirty="0" smtClean="0"/>
              <a:t>Tiny sliver of quartz crystal</a:t>
            </a:r>
          </a:p>
          <a:p>
            <a:r>
              <a:rPr lang="en-US" dirty="0" smtClean="0"/>
              <a:t>Emits electrical pulses at perfectly constant intervals</a:t>
            </a:r>
          </a:p>
          <a:p>
            <a:r>
              <a:rPr lang="en-US" dirty="0" smtClean="0"/>
              <a:t>Pulses per second = clock speed</a:t>
            </a:r>
          </a:p>
          <a:p>
            <a:r>
              <a:rPr lang="en-US" dirty="0" smtClean="0"/>
              <a:t>“per second” = Hertz</a:t>
            </a:r>
            <a:endParaRPr lang="en-US" dirty="0"/>
          </a:p>
        </p:txBody>
      </p:sp>
      <p:pic>
        <p:nvPicPr>
          <p:cNvPr id="4" name="Picture 3" descr="Wittner_metronome_mahogan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26" y="1417638"/>
            <a:ext cx="2264483" cy="2795658"/>
          </a:xfrm>
          <a:prstGeom prst="rect">
            <a:avLst/>
          </a:prstGeom>
        </p:spPr>
      </p:pic>
      <p:pic>
        <p:nvPicPr>
          <p:cNvPr id="5" name="Picture 4" descr="quartz-cryst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40" y="1407544"/>
            <a:ext cx="2744560" cy="3680167"/>
          </a:xfrm>
          <a:prstGeom prst="rect">
            <a:avLst/>
          </a:prstGeom>
        </p:spPr>
      </p:pic>
      <p:pic>
        <p:nvPicPr>
          <p:cNvPr id="6" name="Picture 5" descr="CLO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7" y="4265056"/>
            <a:ext cx="4331877" cy="23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Adding needs 9 clock pulses: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99075" y="1123504"/>
            <a:ext cx="3860800" cy="544660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mem</a:t>
            </a:r>
            <a:r>
              <a:rPr lang="en-US" dirty="0" smtClean="0"/>
              <a:t>[4]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mem</a:t>
            </a:r>
            <a:r>
              <a:rPr lang="en-US" dirty="0" smtClean="0"/>
              <a:t>[5]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mem</a:t>
            </a:r>
            <a:r>
              <a:rPr lang="en-US" dirty="0" smtClean="0"/>
              <a:t>[6]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mem</a:t>
            </a:r>
            <a:r>
              <a:rPr lang="en-US" dirty="0" smtClean="0"/>
              <a:t>[7]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mem</a:t>
            </a:r>
            <a:r>
              <a:rPr lang="en-US" dirty="0" smtClean="0"/>
              <a:t>[65]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mem</a:t>
            </a:r>
            <a:r>
              <a:rPr lang="en-US" dirty="0" smtClean="0"/>
              <a:t>[66]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sum in </a:t>
            </a:r>
            <a:r>
              <a:rPr lang="en-US" dirty="0" err="1" smtClean="0"/>
              <a:t>mem</a:t>
            </a:r>
            <a:r>
              <a:rPr lang="en-US" dirty="0" smtClean="0"/>
              <a:t>[79]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PC </a:t>
            </a:r>
            <a:r>
              <a:rPr lang="en-US" dirty="0" smtClean="0">
                <a:sym typeface="Wingdings"/>
              </a:rPr>
              <a:t> PC + 4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1793" y="2554147"/>
            <a:ext cx="4819328" cy="2657490"/>
            <a:chOff x="2205208" y="2436616"/>
            <a:chExt cx="4819328" cy="2657490"/>
          </a:xfrm>
        </p:grpSpPr>
        <p:sp>
          <p:nvSpPr>
            <p:cNvPr id="7" name="TextBox 6"/>
            <p:cNvSpPr txBox="1"/>
            <p:nvPr/>
          </p:nvSpPr>
          <p:spPr>
            <a:xfrm>
              <a:off x="5713444" y="251110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3444" y="317474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3444" y="383837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3444" y="450201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285782" y="2513423"/>
              <a:ext cx="738754" cy="2580683"/>
              <a:chOff x="6285782" y="2511103"/>
              <a:chExt cx="738754" cy="258068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285782" y="2511103"/>
                <a:ext cx="738754" cy="646331"/>
              </a:xfrm>
              <a:prstGeom prst="rect">
                <a:avLst/>
              </a:prstGeom>
              <a:noFill/>
              <a:ln w="28575" cmpd="sng">
                <a:solidFill>
                  <a:srgbClr val="6F18B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39</a:t>
                </a:r>
                <a:endParaRPr lang="en-US" sz="3600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285782" y="3157434"/>
                <a:ext cx="738754" cy="646331"/>
              </a:xfrm>
              <a:prstGeom prst="rect">
                <a:avLst/>
              </a:prstGeom>
              <a:noFill/>
              <a:ln w="28575" cmpd="sng">
                <a:solidFill>
                  <a:srgbClr val="6F18B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65</a:t>
                </a:r>
                <a:endParaRPr lang="en-US" sz="3600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85782" y="3803765"/>
                <a:ext cx="738754" cy="646331"/>
              </a:xfrm>
              <a:prstGeom prst="rect">
                <a:avLst/>
              </a:prstGeom>
              <a:noFill/>
              <a:ln w="28575" cmpd="sng">
                <a:solidFill>
                  <a:srgbClr val="6F18B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66</a:t>
                </a:r>
                <a:endParaRPr lang="en-US" sz="3600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85782" y="4445455"/>
                <a:ext cx="738754" cy="646331"/>
              </a:xfrm>
              <a:prstGeom prst="rect">
                <a:avLst/>
              </a:prstGeom>
              <a:noFill/>
              <a:ln w="28575" cmpd="sng">
                <a:solidFill>
                  <a:srgbClr val="6F18B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ourier"/>
                    <a:cs typeface="Courier"/>
                  </a:rPr>
                  <a:t>79</a:t>
                </a:r>
                <a:endParaRPr lang="en-US" sz="3600" dirty="0">
                  <a:solidFill>
                    <a:srgbClr val="FF0000"/>
                  </a:solidFill>
                  <a:latin typeface="Courier"/>
                  <a:cs typeface="Courier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31823" y="2436616"/>
              <a:ext cx="1019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6F18BD"/>
                  </a:solidFill>
                </a:rPr>
                <a:t>ADD</a:t>
              </a:r>
              <a:endParaRPr lang="en-US" sz="3600" dirty="0">
                <a:solidFill>
                  <a:srgbClr val="6F18BD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0384" y="3082947"/>
              <a:ext cx="1903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solidFill>
                    <a:srgbClr val="6F18BD"/>
                  </a:solidFill>
                </a:rPr>
                <a:t>mem</a:t>
              </a:r>
              <a:r>
                <a:rPr lang="en-US" sz="3600" dirty="0">
                  <a:solidFill>
                    <a:srgbClr val="6F18BD"/>
                  </a:solidFill>
                </a:rPr>
                <a:t>[65]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65093" y="3737588"/>
              <a:ext cx="2237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6F18BD"/>
                  </a:solidFill>
                </a:rPr>
                <a:t>+ </a:t>
              </a:r>
              <a:r>
                <a:rPr lang="en-US" sz="3600" dirty="0" err="1" smtClean="0">
                  <a:solidFill>
                    <a:srgbClr val="6F18BD"/>
                  </a:solidFill>
                </a:rPr>
                <a:t>mem</a:t>
              </a:r>
              <a:r>
                <a:rPr lang="en-US" sz="3600" dirty="0">
                  <a:solidFill>
                    <a:srgbClr val="6F18BD"/>
                  </a:solidFill>
                </a:rPr>
                <a:t>[</a:t>
              </a:r>
              <a:r>
                <a:rPr lang="en-US" sz="3600" dirty="0" smtClean="0">
                  <a:solidFill>
                    <a:srgbClr val="6F18BD"/>
                  </a:solidFill>
                </a:rPr>
                <a:t>66]</a:t>
              </a:r>
              <a:endParaRPr lang="en-US" sz="3600" dirty="0">
                <a:solidFill>
                  <a:srgbClr val="6F18BD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5208" y="4422243"/>
              <a:ext cx="3534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6F18BD"/>
                  </a:solidFill>
                </a:rPr>
                <a:t>result in </a:t>
              </a:r>
              <a:r>
                <a:rPr lang="en-US" sz="3600" dirty="0" err="1">
                  <a:solidFill>
                    <a:srgbClr val="6F18BD"/>
                  </a:solidFill>
                </a:rPr>
                <a:t>mem</a:t>
              </a:r>
              <a:r>
                <a:rPr lang="en-US" sz="3600" dirty="0" smtClean="0">
                  <a:solidFill>
                    <a:srgbClr val="6F18BD"/>
                  </a:solidFill>
                </a:rPr>
                <a:t>[79]</a:t>
              </a:r>
              <a:endParaRPr lang="en-US" sz="3600" dirty="0">
                <a:solidFill>
                  <a:srgbClr val="6F1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1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Programming,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numbers on paper</a:t>
            </a:r>
          </a:p>
          <a:p>
            <a:r>
              <a:rPr lang="en-US" dirty="0" smtClean="0"/>
              <a:t>Translate to binary</a:t>
            </a:r>
          </a:p>
          <a:p>
            <a:r>
              <a:rPr lang="en-US" dirty="0" smtClean="0"/>
              <a:t>Enter mechanically into the machine</a:t>
            </a:r>
          </a:p>
          <a:p>
            <a:pPr lvl="1"/>
            <a:r>
              <a:rPr lang="en-US" dirty="0" smtClean="0"/>
              <a:t>Screw/unscrew glass </a:t>
            </a:r>
            <a:r>
              <a:rPr lang="en-US" dirty="0" err="1" smtClean="0"/>
              <a:t>vaccuum</a:t>
            </a:r>
            <a:r>
              <a:rPr lang="en-US" dirty="0" smtClean="0"/>
              <a:t> tubes</a:t>
            </a:r>
          </a:p>
          <a:p>
            <a:pPr lvl="1"/>
            <a:r>
              <a:rPr lang="en-US" dirty="0" smtClean="0"/>
              <a:t>Flip switches</a:t>
            </a:r>
          </a:p>
          <a:p>
            <a:pPr lvl="1"/>
            <a:r>
              <a:rPr lang="en-US" dirty="0" smtClean="0"/>
              <a:t>Look out for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46"/>
            <a:ext cx="8229600" cy="1143000"/>
          </a:xfrm>
        </p:spPr>
        <p:txBody>
          <a:bodyPr/>
          <a:lstStyle/>
          <a:p>
            <a:r>
              <a:rPr lang="en-US" dirty="0" smtClean="0"/>
              <a:t>Until: A turning point</a:t>
            </a:r>
            <a:endParaRPr lang="en-US" dirty="0"/>
          </a:p>
        </p:txBody>
      </p:sp>
      <p:pic>
        <p:nvPicPr>
          <p:cNvPr id="4" name="Picture 3" descr="bletchl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7" y="1356435"/>
            <a:ext cx="8595302" cy="5365132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6877654" y="1851239"/>
            <a:ext cx="803229" cy="443699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2630" y="2264340"/>
            <a:ext cx="153006" cy="382474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865580" y="2171934"/>
            <a:ext cx="153005" cy="505478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054650" y="2019534"/>
            <a:ext cx="810930" cy="30480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</p:cNvCxnSpPr>
          <p:nvPr/>
        </p:nvCxnSpPr>
        <p:spPr>
          <a:xfrm flipH="1">
            <a:off x="2677599" y="1728857"/>
            <a:ext cx="2019708" cy="74787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51368" y="1356435"/>
            <a:ext cx="3014212" cy="132097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97307" y="1162775"/>
            <a:ext cx="2180347" cy="1132163"/>
          </a:xfrm>
          <a:prstGeom prst="ellipse">
            <a:avLst/>
          </a:prstGeom>
          <a:solidFill>
            <a:srgbClr val="CD849C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This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Sucks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9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9631"/>
            <a:ext cx="8229600" cy="1143000"/>
          </a:xfrm>
        </p:spPr>
        <p:txBody>
          <a:bodyPr/>
          <a:lstStyle/>
          <a:p>
            <a:r>
              <a:rPr lang="en-US" dirty="0" smtClean="0"/>
              <a:t>Why it sucks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08" y="865848"/>
            <a:ext cx="8767224" cy="5468144"/>
          </a:xfrm>
        </p:spPr>
        <p:txBody>
          <a:bodyPr/>
          <a:lstStyle/>
          <a:p>
            <a:r>
              <a:rPr lang="en-US" dirty="0" smtClean="0"/>
              <a:t>What the programmer wrote: ADD/65/66/79</a:t>
            </a:r>
          </a:p>
          <a:p>
            <a:r>
              <a:rPr lang="en-US" dirty="0" smtClean="0"/>
              <a:t>What the programmer meant (maybe): population </a:t>
            </a:r>
            <a:r>
              <a:rPr lang="en-US" dirty="0" smtClean="0">
                <a:sym typeface="Wingdings"/>
              </a:rPr>
              <a:t> # of children + # of adults</a:t>
            </a:r>
          </a:p>
          <a:p>
            <a:r>
              <a:rPr lang="en-US" dirty="0" smtClean="0">
                <a:sym typeface="Wingdings"/>
              </a:rPr>
              <a:t>Someone has to nail a chart to the wall:</a:t>
            </a:r>
          </a:p>
          <a:p>
            <a:pPr lvl="1"/>
            <a:r>
              <a:rPr lang="en-US" dirty="0" err="1">
                <a:sym typeface="Wingdings"/>
              </a:rPr>
              <a:t>m</a:t>
            </a:r>
            <a:r>
              <a:rPr lang="en-US" dirty="0" err="1" smtClean="0">
                <a:sym typeface="Wingdings"/>
              </a:rPr>
              <a:t>em</a:t>
            </a:r>
            <a:r>
              <a:rPr lang="en-US" dirty="0" smtClean="0">
                <a:sym typeface="Wingdings"/>
              </a:rPr>
              <a:t>[65] = # of children</a:t>
            </a:r>
          </a:p>
          <a:p>
            <a:pPr lvl="1"/>
            <a:r>
              <a:rPr lang="en-US" dirty="0" err="1">
                <a:sym typeface="Wingdings"/>
              </a:rPr>
              <a:t>m</a:t>
            </a:r>
            <a:r>
              <a:rPr lang="en-US" dirty="0" err="1" smtClean="0">
                <a:sym typeface="Wingdings"/>
              </a:rPr>
              <a:t>em</a:t>
            </a:r>
            <a:r>
              <a:rPr lang="en-US" dirty="0" smtClean="0">
                <a:sym typeface="Wingdings"/>
              </a:rPr>
              <a:t>[66] = # of adults</a:t>
            </a:r>
          </a:p>
          <a:p>
            <a:pPr lvl="1"/>
            <a:r>
              <a:rPr lang="en-US" dirty="0" err="1">
                <a:sym typeface="Wingdings"/>
              </a:rPr>
              <a:t>m</a:t>
            </a:r>
            <a:r>
              <a:rPr lang="en-US" dirty="0" err="1" smtClean="0">
                <a:sym typeface="Wingdings"/>
              </a:rPr>
              <a:t>em</a:t>
            </a:r>
            <a:r>
              <a:rPr lang="en-US" dirty="0" smtClean="0">
                <a:sym typeface="Wingdings"/>
              </a:rPr>
              <a:t>[79] = # total population</a:t>
            </a:r>
          </a:p>
          <a:p>
            <a:r>
              <a:rPr lang="en-US" dirty="0" smtClean="0">
                <a:sym typeface="Wingdings"/>
              </a:rPr>
              <a:t>Error risks:</a:t>
            </a:r>
          </a:p>
          <a:p>
            <a:pPr lvl="1"/>
            <a:r>
              <a:rPr lang="en-US" dirty="0" smtClean="0">
                <a:sym typeface="Wingdings"/>
              </a:rPr>
              <a:t>Wrong translation of “ADD”  39</a:t>
            </a:r>
          </a:p>
          <a:p>
            <a:pPr lvl="1"/>
            <a:r>
              <a:rPr lang="en-US" dirty="0" smtClean="0">
                <a:sym typeface="Wingdings"/>
              </a:rPr>
              <a:t>Wrong </a:t>
            </a:r>
            <a:r>
              <a:rPr lang="en-US" dirty="0" err="1" smtClean="0">
                <a:sym typeface="Wingdings"/>
              </a:rPr>
              <a:t>mem</a:t>
            </a:r>
            <a:r>
              <a:rPr lang="en-US" dirty="0" smtClean="0">
                <a:sym typeface="Wingdings"/>
              </a:rPr>
              <a:t> addresses for </a:t>
            </a:r>
            <a:r>
              <a:rPr lang="en-US" dirty="0" err="1" smtClean="0">
                <a:sym typeface="Wingdings"/>
              </a:rPr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1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think about memory</a:t>
            </a:r>
            <a:endParaRPr lang="en-US" dirty="0"/>
          </a:p>
        </p:txBody>
      </p:sp>
      <p:pic>
        <p:nvPicPr>
          <p:cNvPr id="3" name="Picture 2" descr="Thin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86" y="3910772"/>
            <a:ext cx="1725341" cy="24442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45697" y="1417638"/>
            <a:ext cx="4413261" cy="3574571"/>
            <a:chOff x="3545697" y="1417638"/>
            <a:chExt cx="4413261" cy="3574571"/>
          </a:xfrm>
        </p:grpSpPr>
        <p:sp>
          <p:nvSpPr>
            <p:cNvPr id="4" name="Cloud 3"/>
            <p:cNvSpPr/>
            <p:nvPr/>
          </p:nvSpPr>
          <p:spPr>
            <a:xfrm>
              <a:off x="3545697" y="1417638"/>
              <a:ext cx="4413261" cy="3574571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Think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063" y="2981737"/>
              <a:ext cx="939834" cy="133143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609253" y="1997582"/>
            <a:ext cx="1633021" cy="1197927"/>
            <a:chOff x="3545697" y="1417638"/>
            <a:chExt cx="4413261" cy="3574571"/>
          </a:xfrm>
        </p:grpSpPr>
        <p:sp>
          <p:nvSpPr>
            <p:cNvPr id="8" name="Cloud 7"/>
            <p:cNvSpPr/>
            <p:nvPr/>
          </p:nvSpPr>
          <p:spPr>
            <a:xfrm>
              <a:off x="3545697" y="1417638"/>
              <a:ext cx="4413261" cy="3574571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ink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063" y="2981737"/>
              <a:ext cx="939834" cy="133143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475297" y="2200596"/>
            <a:ext cx="494403" cy="429046"/>
            <a:chOff x="3545697" y="1417638"/>
            <a:chExt cx="4413261" cy="3574571"/>
          </a:xfrm>
        </p:grpSpPr>
        <p:sp>
          <p:nvSpPr>
            <p:cNvPr id="11" name="Cloud 10"/>
            <p:cNvSpPr/>
            <p:nvPr/>
          </p:nvSpPr>
          <p:spPr>
            <a:xfrm>
              <a:off x="3545697" y="1417638"/>
              <a:ext cx="4413261" cy="3574571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hink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063" y="2981737"/>
              <a:ext cx="939834" cy="1331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95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an idea …</a:t>
            </a:r>
            <a:endParaRPr lang="en-US" dirty="0"/>
          </a:p>
        </p:txBody>
      </p:sp>
      <p:pic>
        <p:nvPicPr>
          <p:cNvPr id="5" name="Picture 4" descr="hopper_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6" y="1647131"/>
            <a:ext cx="4006643" cy="4872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hopper-ad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20" y="1647131"/>
            <a:ext cx="4273200" cy="240723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437164" y="605841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Lieutenant Grace Hopper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78578" y="4086860"/>
            <a:ext cx="2975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Admiral Grace Hopper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70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9631"/>
            <a:ext cx="8229600" cy="1143000"/>
          </a:xfrm>
        </p:spPr>
        <p:txBody>
          <a:bodyPr/>
          <a:lstStyle/>
          <a:p>
            <a:r>
              <a:rPr lang="en-US" dirty="0" smtClean="0"/>
              <a:t>Here’s an idea 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305" y="911744"/>
            <a:ext cx="8813125" cy="5621141"/>
          </a:xfrm>
        </p:spPr>
        <p:txBody>
          <a:bodyPr>
            <a:normAutofit/>
          </a:bodyPr>
          <a:lstStyle/>
          <a:p>
            <a:r>
              <a:rPr lang="en-US" dirty="0" smtClean="0"/>
              <a:t>Programmer writes instructions symbolically</a:t>
            </a:r>
          </a:p>
          <a:p>
            <a:pPr lvl="1"/>
            <a:r>
              <a:rPr lang="en-US" dirty="0" smtClean="0"/>
              <a:t>40/65/66/79  </a:t>
            </a:r>
            <a:r>
              <a:rPr lang="en-US" dirty="0" smtClean="0">
                <a:sym typeface="Wingdings"/>
              </a:rPr>
              <a:t> ADD #children, #adults, population</a:t>
            </a:r>
          </a:p>
          <a:p>
            <a:r>
              <a:rPr lang="en-US" dirty="0" smtClean="0">
                <a:sym typeface="Wingdings"/>
              </a:rPr>
              <a:t>Symbolic program is translated mechanically and reliably … </a:t>
            </a:r>
            <a:r>
              <a:rPr lang="en-US" i="1" dirty="0" smtClean="0">
                <a:sym typeface="Wingdings"/>
              </a:rPr>
              <a:t>by the computer!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Example: #children</a:t>
            </a:r>
          </a:p>
          <a:p>
            <a:pPr lvl="1"/>
            <a:r>
              <a:rPr lang="en-US" dirty="0" smtClean="0">
                <a:sym typeface="Wingdings"/>
              </a:rPr>
              <a:t>A symbolic </a:t>
            </a:r>
            <a:r>
              <a:rPr lang="en-US" u="sng" dirty="0" smtClean="0">
                <a:sym typeface="Wingdings"/>
              </a:rPr>
              <a:t>reference</a:t>
            </a:r>
            <a:r>
              <a:rPr lang="en-US" dirty="0" smtClean="0">
                <a:sym typeface="Wingdings"/>
              </a:rPr>
              <a:t> to </a:t>
            </a:r>
            <a:r>
              <a:rPr lang="en-US" dirty="0" err="1" smtClean="0">
                <a:sym typeface="Wingdings"/>
              </a:rPr>
              <a:t>mem</a:t>
            </a:r>
            <a:r>
              <a:rPr lang="en-US" dirty="0" smtClean="0">
                <a:sym typeface="Wingdings"/>
              </a:rPr>
              <a:t>[65]</a:t>
            </a:r>
          </a:p>
          <a:p>
            <a:pPr lvl="1"/>
            <a:r>
              <a:rPr lang="en-US" dirty="0" smtClean="0">
                <a:sym typeface="Wingdings"/>
              </a:rPr>
              <a:t>Value is not the # of children</a:t>
            </a:r>
          </a:p>
          <a:p>
            <a:pPr lvl="1"/>
            <a:r>
              <a:rPr lang="en-US" dirty="0" smtClean="0"/>
              <a:t>Value is the address of the # of children</a:t>
            </a:r>
          </a:p>
          <a:p>
            <a:pPr lvl="1"/>
            <a:r>
              <a:rPr lang="en-US" dirty="0" smtClean="0"/>
              <a:t>“Indirect”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9" y="-77239"/>
            <a:ext cx="873662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Soon: Lots of languages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113"/>
            <a:ext cx="8229600" cy="4525963"/>
          </a:xfrm>
        </p:spPr>
        <p:txBody>
          <a:bodyPr/>
          <a:lstStyle/>
          <a:p>
            <a:r>
              <a:rPr lang="en-US" dirty="0" smtClean="0"/>
              <a:t>Compiler lets you think about what data means, rather than where it is in memory</a:t>
            </a:r>
          </a:p>
          <a:p>
            <a:r>
              <a:rPr lang="en-US" dirty="0" smtClean="0"/>
              <a:t>Different data types are all 0s and 1s in memory, just interpreted differently by the machine</a:t>
            </a:r>
          </a:p>
          <a:p>
            <a:pPr lvl="1"/>
            <a:r>
              <a:rPr lang="en-US" dirty="0" smtClean="0"/>
              <a:t>Integer numbers, floating-point numbers, </a:t>
            </a:r>
            <a:r>
              <a:rPr lang="en-US" dirty="0" err="1" smtClean="0"/>
              <a:t>booleans</a:t>
            </a:r>
            <a:r>
              <a:rPr lang="en-US" dirty="0" smtClean="0"/>
              <a:t>, pointers/references</a:t>
            </a:r>
          </a:p>
          <a:p>
            <a:pPr lvl="1"/>
            <a:r>
              <a:rPr lang="en-US" dirty="0" smtClean="0"/>
              <a:t>Machine was originally physical; with Java and others it’s virtual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00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Pointer: a variable whose value is the address of the associated data</a:t>
            </a:r>
          </a:p>
          <a:p>
            <a:r>
              <a:rPr lang="en-US" dirty="0" smtClean="0"/>
              <a:t>Reference: a variable whose value is the address, or a simple function of the address, of the associated data</a:t>
            </a:r>
          </a:p>
        </p:txBody>
      </p:sp>
    </p:spTree>
    <p:extLst>
      <p:ext uri="{BB962C8B-B14F-4D97-AF65-F5344CB8AC3E}">
        <p14:creationId xmlns:p14="http://schemas.microsoft.com/office/powerpoint/2010/main" val="340489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3136"/>
            <a:ext cx="8229600" cy="1143000"/>
          </a:xfrm>
        </p:spPr>
        <p:txBody>
          <a:bodyPr/>
          <a:lstStyle/>
          <a:p>
            <a:r>
              <a:rPr lang="en-US" dirty="0" smtClean="0"/>
              <a:t>1972: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044"/>
            <a:ext cx="8229600" cy="2806055"/>
          </a:xfrm>
        </p:spPr>
        <p:txBody>
          <a:bodyPr/>
          <a:lstStyle/>
          <a:p>
            <a:r>
              <a:rPr lang="en-US" dirty="0" smtClean="0"/>
              <a:t>No objects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: the data part of objects, without methods</a:t>
            </a:r>
          </a:p>
          <a:p>
            <a:r>
              <a:rPr lang="en-US" dirty="0" smtClean="0"/>
              <a:t>Programmer is responsible for memory management</a:t>
            </a:r>
            <a:endParaRPr lang="en-US" dirty="0"/>
          </a:p>
        </p:txBody>
      </p:sp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5214" y="3457687"/>
            <a:ext cx="4741585" cy="3162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8062" y="4052312"/>
            <a:ext cx="2994304" cy="954107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That </a:t>
            </a:r>
            <a:r>
              <a:rPr lang="en-US" sz="2800" dirty="0" err="1" smtClean="0"/>
              <a:t>doesn</a:t>
            </a:r>
            <a:r>
              <a:rPr lang="fr-FR" sz="2800" dirty="0" smtClean="0"/>
              <a:t>’</a:t>
            </a:r>
            <a:r>
              <a:rPr lang="en-US" sz="2800" dirty="0" smtClean="0"/>
              <a:t>t sound</a:t>
            </a:r>
          </a:p>
          <a:p>
            <a:pPr algn="r"/>
            <a:r>
              <a:rPr lang="en-US" sz="2800" dirty="0"/>
              <a:t>d</a:t>
            </a:r>
            <a:r>
              <a:rPr lang="en-US" sz="2800" dirty="0" smtClean="0"/>
              <a:t>angerous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97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734"/>
            <a:ext cx="8229600" cy="1143000"/>
          </a:xfrm>
        </p:spPr>
        <p:txBody>
          <a:bodyPr/>
          <a:lstStyle/>
          <a:p>
            <a:r>
              <a:rPr lang="en-US" dirty="0" smtClean="0"/>
              <a:t>C: </a:t>
            </a:r>
            <a:r>
              <a:rPr lang="en-US" dirty="0" err="1" smtClean="0"/>
              <a:t>Structs</a:t>
            </a:r>
            <a:r>
              <a:rPr lang="en-US" dirty="0" smtClean="0"/>
              <a:t> &amp; Memory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6833" y="886957"/>
            <a:ext cx="7200827" cy="5632310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float   mass;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float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age;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distance;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star*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sizeof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star));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-&gt;mass = 4.5;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-&gt;age = 7.0e7;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-&gt;distance = 378;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then, much later…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ree(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62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734"/>
            <a:ext cx="8229600" cy="1143000"/>
          </a:xfrm>
        </p:spPr>
        <p:txBody>
          <a:bodyPr/>
          <a:lstStyle/>
          <a:p>
            <a:r>
              <a:rPr lang="en-US" dirty="0" smtClean="0"/>
              <a:t>C: </a:t>
            </a:r>
            <a:r>
              <a:rPr lang="en-US" dirty="0" err="1" smtClean="0"/>
              <a:t>Structs</a:t>
            </a:r>
            <a:r>
              <a:rPr lang="en-US" dirty="0" smtClean="0"/>
              <a:t> &amp; Memory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351" y="886957"/>
            <a:ext cx="5123499" cy="3785652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 *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sizeof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-&gt;mass = 4.5;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-&gt;age = 7.0e7;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-&gt;distance = 378;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then, much later…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ree(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37496" y="989266"/>
            <a:ext cx="1181280" cy="5485339"/>
            <a:chOff x="6358986" y="989266"/>
            <a:chExt cx="1181280" cy="5485339"/>
          </a:xfrm>
        </p:grpSpPr>
        <p:grpSp>
          <p:nvGrpSpPr>
            <p:cNvPr id="3" name="Group 2"/>
            <p:cNvGrpSpPr/>
            <p:nvPr/>
          </p:nvGrpSpPr>
          <p:grpSpPr>
            <a:xfrm>
              <a:off x="6986114" y="989266"/>
              <a:ext cx="554152" cy="5485339"/>
              <a:chOff x="7104242" y="989266"/>
              <a:chExt cx="554152" cy="54853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104242" y="989266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104242" y="1538103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108980" y="2083016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108980" y="2631853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08980" y="3198771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108980" y="3747608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113718" y="4292521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13718" y="4841358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113718" y="5387777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113718" y="5936614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358986" y="1018802"/>
              <a:ext cx="652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100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8986" y="1550386"/>
              <a:ext cx="652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101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51958" y="884055"/>
            <a:ext cx="1245933" cy="5739055"/>
            <a:chOff x="7451958" y="884055"/>
            <a:chExt cx="1245933" cy="5739055"/>
          </a:xfrm>
        </p:grpSpPr>
        <p:grpSp>
          <p:nvGrpSpPr>
            <p:cNvPr id="33" name="Group 32"/>
            <p:cNvGrpSpPr/>
            <p:nvPr/>
          </p:nvGrpSpPr>
          <p:grpSpPr>
            <a:xfrm>
              <a:off x="7458107" y="884055"/>
              <a:ext cx="1239783" cy="2226717"/>
              <a:chOff x="7458107" y="884055"/>
              <a:chExt cx="1239783" cy="2226717"/>
            </a:xfrm>
          </p:grpSpPr>
          <p:sp>
            <p:nvSpPr>
              <p:cNvPr id="25" name="Right Brace 24"/>
              <p:cNvSpPr/>
              <p:nvPr/>
            </p:nvSpPr>
            <p:spPr>
              <a:xfrm>
                <a:off x="7458107" y="884055"/>
                <a:ext cx="486135" cy="2226717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7806863" y="1752928"/>
                <a:ext cx="1135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mass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458107" y="3238234"/>
              <a:ext cx="1239783" cy="2034027"/>
              <a:chOff x="7458107" y="3238234"/>
              <a:chExt cx="1239783" cy="2034027"/>
            </a:xfrm>
          </p:grpSpPr>
          <p:sp>
            <p:nvSpPr>
              <p:cNvPr id="27" name="Right Brace 26"/>
              <p:cNvSpPr/>
              <p:nvPr/>
            </p:nvSpPr>
            <p:spPr>
              <a:xfrm>
                <a:off x="7458107" y="3238234"/>
                <a:ext cx="486135" cy="2034027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7948316" y="3988963"/>
                <a:ext cx="8528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age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451958" y="4489021"/>
              <a:ext cx="1245933" cy="2134089"/>
              <a:chOff x="7451958" y="4489021"/>
              <a:chExt cx="1245933" cy="2134089"/>
            </a:xfrm>
          </p:grpSpPr>
          <p:sp>
            <p:nvSpPr>
              <p:cNvPr id="29" name="Right Brace 28"/>
              <p:cNvSpPr/>
              <p:nvPr/>
            </p:nvSpPr>
            <p:spPr>
              <a:xfrm>
                <a:off x="7451958" y="5440261"/>
                <a:ext cx="486135" cy="992706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7307681" y="5232900"/>
                <a:ext cx="2134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distance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1" name="Oval 30"/>
          <p:cNvSpPr/>
          <p:nvPr/>
        </p:nvSpPr>
        <p:spPr>
          <a:xfrm>
            <a:off x="1268130" y="1493444"/>
            <a:ext cx="4194172" cy="866248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32605" y="2206047"/>
            <a:ext cx="1201095" cy="1200329"/>
          </a:xfrm>
          <a:prstGeom prst="rect">
            <a:avLst/>
          </a:prstGeom>
          <a:solidFill>
            <a:srgbClr val="FFFFFF">
              <a:alpha val="74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bytes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231" y="4830512"/>
            <a:ext cx="6272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Malloc</a:t>
            </a:r>
            <a:r>
              <a:rPr lang="en-US" sz="28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finds  &amp; allocates chunk of free </a:t>
            </a:r>
            <a:r>
              <a:rPr lang="en-US" sz="2800" dirty="0" err="1" smtClean="0"/>
              <a:t>mem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Returns address of (pointer to, reference to)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byte of that </a:t>
            </a:r>
            <a:r>
              <a:rPr lang="en-US" sz="2800" dirty="0" err="1" smtClean="0"/>
              <a:t>mem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14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734"/>
            <a:ext cx="8229600" cy="1143000"/>
          </a:xfrm>
        </p:spPr>
        <p:txBody>
          <a:bodyPr/>
          <a:lstStyle/>
          <a:p>
            <a:r>
              <a:rPr lang="en-US" dirty="0" smtClean="0"/>
              <a:t>C: </a:t>
            </a:r>
            <a:r>
              <a:rPr lang="en-US" dirty="0" err="1" smtClean="0"/>
              <a:t>Structs</a:t>
            </a:r>
            <a:r>
              <a:rPr lang="en-US" dirty="0" smtClean="0"/>
              <a:t> &amp; Memory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351" y="886957"/>
            <a:ext cx="5123499" cy="3785652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 *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sizeof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star);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-&gt;mass = 4.5;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-&gt;age = 7.0e7;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-&gt;distance = 378;</a:t>
            </a: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And then, much later…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ree(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37496" y="989266"/>
            <a:ext cx="1181280" cy="5485339"/>
            <a:chOff x="6358986" y="989266"/>
            <a:chExt cx="1181280" cy="5485339"/>
          </a:xfrm>
        </p:grpSpPr>
        <p:grpSp>
          <p:nvGrpSpPr>
            <p:cNvPr id="3" name="Group 2"/>
            <p:cNvGrpSpPr/>
            <p:nvPr/>
          </p:nvGrpSpPr>
          <p:grpSpPr>
            <a:xfrm>
              <a:off x="6986114" y="989266"/>
              <a:ext cx="554152" cy="5485339"/>
              <a:chOff x="7104242" y="989266"/>
              <a:chExt cx="554152" cy="54853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104242" y="989266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104242" y="1538103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108980" y="2083016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108980" y="2631853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08980" y="3198771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108980" y="3747608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113718" y="4292521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13718" y="4841358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113718" y="5387777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113718" y="5936614"/>
                <a:ext cx="544676" cy="537991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358986" y="1018802"/>
              <a:ext cx="652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100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8986" y="1550386"/>
              <a:ext cx="652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101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51958" y="884055"/>
            <a:ext cx="1245933" cy="5739055"/>
            <a:chOff x="7451958" y="884055"/>
            <a:chExt cx="1245933" cy="5739055"/>
          </a:xfrm>
        </p:grpSpPr>
        <p:grpSp>
          <p:nvGrpSpPr>
            <p:cNvPr id="33" name="Group 32"/>
            <p:cNvGrpSpPr/>
            <p:nvPr/>
          </p:nvGrpSpPr>
          <p:grpSpPr>
            <a:xfrm>
              <a:off x="7458107" y="884055"/>
              <a:ext cx="1239783" cy="2226717"/>
              <a:chOff x="7458107" y="884055"/>
              <a:chExt cx="1239783" cy="2226717"/>
            </a:xfrm>
          </p:grpSpPr>
          <p:sp>
            <p:nvSpPr>
              <p:cNvPr id="25" name="Right Brace 24"/>
              <p:cNvSpPr/>
              <p:nvPr/>
            </p:nvSpPr>
            <p:spPr>
              <a:xfrm>
                <a:off x="7458107" y="884055"/>
                <a:ext cx="486135" cy="2226717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7806863" y="1752928"/>
                <a:ext cx="11357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mass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458107" y="3238234"/>
              <a:ext cx="1239783" cy="2034027"/>
              <a:chOff x="7458107" y="3238234"/>
              <a:chExt cx="1239783" cy="2034027"/>
            </a:xfrm>
          </p:grpSpPr>
          <p:sp>
            <p:nvSpPr>
              <p:cNvPr id="27" name="Right Brace 26"/>
              <p:cNvSpPr/>
              <p:nvPr/>
            </p:nvSpPr>
            <p:spPr>
              <a:xfrm>
                <a:off x="7458107" y="3238234"/>
                <a:ext cx="486135" cy="2034027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7948316" y="3988963"/>
                <a:ext cx="8528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age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451958" y="4489021"/>
              <a:ext cx="1245933" cy="2134089"/>
              <a:chOff x="7451958" y="4489021"/>
              <a:chExt cx="1245933" cy="2134089"/>
            </a:xfrm>
          </p:grpSpPr>
          <p:sp>
            <p:nvSpPr>
              <p:cNvPr id="29" name="Right Brace 28"/>
              <p:cNvSpPr/>
              <p:nvPr/>
            </p:nvSpPr>
            <p:spPr>
              <a:xfrm>
                <a:off x="7451958" y="5440261"/>
                <a:ext cx="486135" cy="992706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7307681" y="5232900"/>
                <a:ext cx="2134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distance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1319130" y="4873746"/>
            <a:ext cx="301093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What could possibly</a:t>
            </a:r>
          </a:p>
          <a:p>
            <a:pPr lvl="0"/>
            <a:r>
              <a:rPr lang="en-US" sz="3600" dirty="0">
                <a:solidFill>
                  <a:prstClr val="black"/>
                </a:solidFill>
              </a:rPr>
              <a:t>go wrong?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778433" y="1526500"/>
            <a:ext cx="530597" cy="4764587"/>
            <a:chOff x="6778433" y="1526500"/>
            <a:chExt cx="530597" cy="4764587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6674723" y="5664158"/>
              <a:ext cx="730639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700" dirty="0" smtClean="0">
                  <a:solidFill>
                    <a:srgbClr val="FF0000"/>
                  </a:solidFill>
                </a:rPr>
                <a:t>378</a:t>
              </a:r>
              <a:endParaRPr lang="en-US" sz="27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480350" y="1847349"/>
              <a:ext cx="1149530" cy="50783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700" dirty="0" smtClean="0">
                  <a:solidFill>
                    <a:srgbClr val="FF0000"/>
                  </a:solidFill>
                </a:rPr>
                <a:t>4.5000</a:t>
              </a:r>
              <a:endParaRPr lang="en-US" sz="27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6379998" y="3981988"/>
              <a:ext cx="1321809" cy="50783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700" dirty="0" smtClean="0">
                  <a:solidFill>
                    <a:srgbClr val="FF0000"/>
                  </a:solidFill>
                </a:rPr>
                <a:t>7.000e7</a:t>
              </a:r>
              <a:endParaRPr lang="en-US" sz="2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65495" y="2396331"/>
            <a:ext cx="2647657" cy="3529437"/>
            <a:chOff x="3965495" y="2396331"/>
            <a:chExt cx="2647657" cy="3529437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965495" y="2396331"/>
              <a:ext cx="2647657" cy="224676"/>
            </a:xfrm>
            <a:prstGeom prst="line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147766" y="2998083"/>
              <a:ext cx="2465386" cy="738679"/>
            </a:xfrm>
            <a:prstGeom prst="line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623635" y="3378268"/>
              <a:ext cx="1989517" cy="2547500"/>
            </a:xfrm>
            <a:prstGeom prst="line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86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1: Allocated memory can be accessed like an array of unlimited size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7536803" y="1650907"/>
            <a:ext cx="1149997" cy="2703736"/>
            <a:chOff x="7008360" y="2807252"/>
            <a:chExt cx="1149997" cy="2703736"/>
          </a:xfrm>
        </p:grpSpPr>
        <p:sp>
          <p:nvSpPr>
            <p:cNvPr id="7" name="Rectangle 6"/>
            <p:cNvSpPr/>
            <p:nvPr/>
          </p:nvSpPr>
          <p:spPr>
            <a:xfrm>
              <a:off x="7008360" y="2837851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8360" y="3094716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0677" y="3349744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10677" y="3606609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677" y="3871936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0677" y="4128800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12995" y="4383829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2995" y="4640694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12995" y="4896427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2995" y="5153291"/>
              <a:ext cx="266405" cy="251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7390868" y="2807252"/>
              <a:ext cx="320204" cy="1020547"/>
            </a:xfrm>
            <a:prstGeom prst="rightBrac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434558" y="3030586"/>
              <a:ext cx="924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mass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544577" y="4118978"/>
              <a:ext cx="70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age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7461735" y="4814366"/>
              <a:ext cx="870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dist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7390868" y="3871936"/>
              <a:ext cx="320204" cy="1015884"/>
            </a:xfrm>
            <a:prstGeom prst="rightBrac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7404449" y="4951041"/>
              <a:ext cx="320204" cy="454039"/>
            </a:xfrm>
            <a:prstGeom prst="rightBrac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1981" y="1802447"/>
            <a:ext cx="5123499" cy="1200328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I guess you know what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you’re doing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[0] = 25;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981" y="3518849"/>
            <a:ext cx="5559676" cy="830997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Attack someone else’s data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[10000] = 25;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1981" y="4989581"/>
            <a:ext cx="5559676" cy="830997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Read someone else’s data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polaris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[10000];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541438" y="4248735"/>
            <a:ext cx="266405" cy="2330049"/>
            <a:chOff x="7541438" y="4248735"/>
            <a:chExt cx="266405" cy="2330049"/>
          </a:xfrm>
        </p:grpSpPr>
        <p:grpSp>
          <p:nvGrpSpPr>
            <p:cNvPr id="43" name="Group 42"/>
            <p:cNvGrpSpPr/>
            <p:nvPr/>
          </p:nvGrpSpPr>
          <p:grpSpPr>
            <a:xfrm>
              <a:off x="7541438" y="4248735"/>
              <a:ext cx="266405" cy="1528772"/>
              <a:chOff x="6458359" y="4737089"/>
              <a:chExt cx="266405" cy="15287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458359" y="5501475"/>
                <a:ext cx="266405" cy="251789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58359" y="5757208"/>
                <a:ext cx="266405" cy="251789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58359" y="6014072"/>
                <a:ext cx="266405" cy="251789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8359" y="4737089"/>
                <a:ext cx="266405" cy="251789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8359" y="4992822"/>
                <a:ext cx="266405" cy="251789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458359" y="5249686"/>
                <a:ext cx="266405" cy="251789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>
              <a:off x="7665583" y="5997403"/>
              <a:ext cx="0" cy="58138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002192" y="4648554"/>
            <a:ext cx="3010930" cy="1754327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What </a:t>
            </a:r>
            <a:r>
              <a:rPr lang="en-US" sz="3600" i="1" u="sng" dirty="0" smtClean="0">
                <a:solidFill>
                  <a:prstClr val="black"/>
                </a:solidFill>
              </a:rPr>
              <a:t>else </a:t>
            </a:r>
            <a:r>
              <a:rPr lang="en-US" sz="3600" dirty="0" smtClean="0">
                <a:solidFill>
                  <a:prstClr val="black"/>
                </a:solidFill>
              </a:rPr>
              <a:t>could </a:t>
            </a:r>
            <a:r>
              <a:rPr lang="en-US" sz="3600" dirty="0">
                <a:solidFill>
                  <a:prstClr val="black"/>
                </a:solidFill>
              </a:rPr>
              <a:t>possibly</a:t>
            </a:r>
          </a:p>
          <a:p>
            <a:pPr lvl="0"/>
            <a:r>
              <a:rPr lang="en-US" sz="3600" dirty="0">
                <a:solidFill>
                  <a:prstClr val="black"/>
                </a:solidFill>
              </a:rPr>
              <a:t>go wrong?</a:t>
            </a:r>
          </a:p>
        </p:txBody>
      </p:sp>
    </p:spTree>
    <p:extLst>
      <p:ext uri="{BB962C8B-B14F-4D97-AF65-F5344CB8AC3E}">
        <p14:creationId xmlns:p14="http://schemas.microsoft.com/office/powerpoint/2010/main" val="65687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4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38"/>
            <a:ext cx="8229600" cy="1143000"/>
          </a:xfrm>
        </p:spPr>
        <p:txBody>
          <a:bodyPr/>
          <a:lstStyle/>
          <a:p>
            <a:r>
              <a:rPr lang="en-US" dirty="0" smtClean="0"/>
              <a:t>Problem 2: Memory Fragmentation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7911" y="1417638"/>
            <a:ext cx="506658" cy="486264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9045" y="1445802"/>
            <a:ext cx="506658" cy="2302410"/>
          </a:xfrm>
          <a:prstGeom prst="rect">
            <a:avLst/>
          </a:prstGeom>
          <a:pattFill prst="dkUpDiag">
            <a:fgClr>
              <a:srgbClr val="0000FF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12999" y="4421555"/>
            <a:ext cx="0" cy="1820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12999" y="1445802"/>
            <a:ext cx="0" cy="1820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395364" y="3651012"/>
            <a:ext cx="1143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 </a:t>
            </a:r>
            <a:r>
              <a:rPr lang="en-US" sz="2200" dirty="0" err="1" smtClean="0"/>
              <a:t>Mbyte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992910" y="1490539"/>
            <a:ext cx="369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(500000);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2910" y="1952204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ree(x);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567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 used to be made of these</a:t>
            </a:r>
            <a:endParaRPr lang="en-US" dirty="0"/>
          </a:p>
        </p:txBody>
      </p:sp>
      <p:pic>
        <p:nvPicPr>
          <p:cNvPr id="3" name="Picture 2" descr="RAMCh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4647"/>
            <a:ext cx="2212902" cy="2212902"/>
          </a:xfrm>
          <a:prstGeom prst="rect">
            <a:avLst/>
          </a:prstGeom>
        </p:spPr>
      </p:pic>
      <p:pic>
        <p:nvPicPr>
          <p:cNvPr id="5" name="Picture 4" descr="wi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24" y="2493819"/>
            <a:ext cx="3135288" cy="1442446"/>
          </a:xfrm>
          <a:prstGeom prst="rect">
            <a:avLst/>
          </a:prstGeom>
        </p:spPr>
      </p:pic>
      <p:pic>
        <p:nvPicPr>
          <p:cNvPr id="4" name="Picture 3" descr="RAMCh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06" y="2167047"/>
            <a:ext cx="2212902" cy="2212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288" y="4196950"/>
            <a:ext cx="4284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~5 – 6  Volts is called “1”</a:t>
            </a:r>
          </a:p>
          <a:p>
            <a:pPr algn="ctr"/>
            <a:r>
              <a:rPr lang="en-US" sz="3200" dirty="0" smtClean="0"/>
              <a:t>~ 0 Volts is called “0”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575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38"/>
            <a:ext cx="8229600" cy="1143000"/>
          </a:xfrm>
        </p:spPr>
        <p:txBody>
          <a:bodyPr/>
          <a:lstStyle/>
          <a:p>
            <a:r>
              <a:rPr lang="en-US" dirty="0" smtClean="0"/>
              <a:t>Problem 2: Memory Fragmentation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7911" y="1417638"/>
            <a:ext cx="506658" cy="486264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9045" y="1445802"/>
            <a:ext cx="506658" cy="2302410"/>
          </a:xfrm>
          <a:prstGeom prst="rect">
            <a:avLst/>
          </a:prstGeom>
          <a:pattFill prst="dkUpDiag">
            <a:fgClr>
              <a:srgbClr val="0000FF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12999" y="4421555"/>
            <a:ext cx="0" cy="1820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12999" y="1445802"/>
            <a:ext cx="0" cy="1820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395364" y="3651012"/>
            <a:ext cx="1143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 </a:t>
            </a:r>
            <a:r>
              <a:rPr lang="en-US" sz="2200" dirty="0" err="1" smtClean="0"/>
              <a:t>Mbyte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992910" y="1490539"/>
            <a:ext cx="3693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x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(500000);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(10);</a:t>
            </a: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2910" y="2304081"/>
            <a:ext cx="166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ree(x);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9045" y="3774853"/>
            <a:ext cx="506658" cy="559027"/>
          </a:xfrm>
          <a:prstGeom prst="rect">
            <a:avLst/>
          </a:prstGeom>
          <a:pattFill prst="dkDnDiag">
            <a:fgClr>
              <a:srgbClr val="FF0000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0934" y="3778811"/>
            <a:ext cx="3228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Almost 1,000,000 free bytes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Max allocation = 500,000 bytes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745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/>
      <p:bldP spid="11" grpId="0"/>
      <p:bldP spid="12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38"/>
            <a:ext cx="8229600" cy="1143000"/>
          </a:xfrm>
        </p:spPr>
        <p:txBody>
          <a:bodyPr/>
          <a:lstStyle/>
          <a:p>
            <a:r>
              <a:rPr lang="en-US" dirty="0" smtClean="0"/>
              <a:t>Problem 2: Memory Fragmentation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7911" y="1417638"/>
            <a:ext cx="506658" cy="486264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12999" y="4421555"/>
            <a:ext cx="0" cy="1820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12999" y="1445802"/>
            <a:ext cx="0" cy="1820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395364" y="3651012"/>
            <a:ext cx="1143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 </a:t>
            </a:r>
            <a:r>
              <a:rPr lang="en-US" sz="2200" dirty="0" err="1" smtClean="0"/>
              <a:t>Mbyte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3459045" y="3774853"/>
            <a:ext cx="506658" cy="559027"/>
          </a:xfrm>
          <a:prstGeom prst="rect">
            <a:avLst/>
          </a:prstGeom>
          <a:pattFill prst="dkDnDiag">
            <a:fgClr>
              <a:srgbClr val="6F18BD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7911" y="2856289"/>
            <a:ext cx="506658" cy="410153"/>
          </a:xfrm>
          <a:prstGeom prst="rect">
            <a:avLst/>
          </a:prstGeom>
          <a:pattFill prst="dkDnDiag">
            <a:fgClr>
              <a:srgbClr val="FF0000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7911" y="5201829"/>
            <a:ext cx="506658" cy="263619"/>
          </a:xfrm>
          <a:prstGeom prst="rect">
            <a:avLst/>
          </a:prstGeom>
          <a:pattFill prst="dkUpDiag">
            <a:fgClr>
              <a:srgbClr val="008000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7911" y="1815923"/>
            <a:ext cx="506658" cy="310707"/>
          </a:xfrm>
          <a:prstGeom prst="rect">
            <a:avLst/>
          </a:prstGeom>
          <a:pattFill prst="dkDnDiag">
            <a:fgClr>
              <a:srgbClr val="0000FF"/>
            </a:fgClr>
            <a:bgClr>
              <a:prstClr val="white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39384" y="1848518"/>
            <a:ext cx="3549731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Eventually:</a:t>
            </a:r>
          </a:p>
          <a:p>
            <a:r>
              <a:rPr lang="en-US" sz="2800" dirty="0" smtClean="0"/>
              <a:t>Lots of scattered allocated blocks </a:t>
            </a:r>
          </a:p>
          <a:p>
            <a:r>
              <a:rPr lang="en-US" sz="2800" dirty="0" smtClean="0">
                <a:sym typeface="Wingdings"/>
              </a:rPr>
              <a:t> </a:t>
            </a:r>
          </a:p>
          <a:p>
            <a:r>
              <a:rPr lang="en-US" sz="2800" dirty="0" smtClean="0">
                <a:sym typeface="Wingdings"/>
              </a:rPr>
              <a:t>Severely limited max block size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75139" y="4773990"/>
            <a:ext cx="4513976" cy="1754327"/>
            <a:chOff x="4275139" y="4773990"/>
            <a:chExt cx="4513976" cy="1754327"/>
          </a:xfrm>
        </p:grpSpPr>
        <p:sp>
          <p:nvSpPr>
            <p:cNvPr id="16" name="Rectangle 15"/>
            <p:cNvSpPr/>
            <p:nvPr/>
          </p:nvSpPr>
          <p:spPr>
            <a:xfrm>
              <a:off x="4275139" y="4773990"/>
              <a:ext cx="4513976" cy="1754327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</a:rPr>
                <a:t>What </a:t>
              </a:r>
              <a:r>
                <a:rPr lang="en-US" sz="3600" i="1" u="sng" dirty="0" smtClean="0">
                  <a:solidFill>
                    <a:prstClr val="black"/>
                  </a:solidFill>
                </a:rPr>
                <a:t>else </a:t>
              </a:r>
              <a:r>
                <a:rPr lang="en-US" sz="3600" dirty="0" smtClean="0">
                  <a:solidFill>
                    <a:prstClr val="black"/>
                  </a:solidFill>
                </a:rPr>
                <a:t>could </a:t>
              </a:r>
              <a:r>
                <a:rPr lang="en-US" sz="3600" dirty="0">
                  <a:solidFill>
                    <a:prstClr val="black"/>
                  </a:solidFill>
                </a:rPr>
                <a:t>possibly</a:t>
              </a:r>
            </a:p>
            <a:p>
              <a:pPr lvl="0"/>
              <a:r>
                <a:rPr lang="en-US" sz="3600" dirty="0">
                  <a:solidFill>
                    <a:prstClr val="black"/>
                  </a:solidFill>
                </a:rPr>
                <a:t>go wrong?</a:t>
              </a:r>
            </a:p>
          </p:txBody>
        </p:sp>
        <p:pic>
          <p:nvPicPr>
            <p:cNvPr id="4" name="Picture 3" descr="charli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27799" y="5425246"/>
              <a:ext cx="1508200" cy="1005963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9307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3: Memory Leaks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Allocated memory that you forget to free</a:t>
            </a:r>
          </a:p>
          <a:p>
            <a:r>
              <a:rPr lang="en-US" dirty="0" smtClean="0"/>
              <a:t>Eventually nothing left in free memory pool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malloc</a:t>
            </a:r>
            <a:r>
              <a:rPr lang="en-US" dirty="0" smtClean="0"/>
              <a:t> call crashes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65238" y="3706325"/>
            <a:ext cx="6646861" cy="2862322"/>
            <a:chOff x="1265238" y="3896825"/>
            <a:chExt cx="6646861" cy="2862322"/>
          </a:xfrm>
        </p:grpSpPr>
        <p:sp>
          <p:nvSpPr>
            <p:cNvPr id="6" name="Rectangle 5"/>
            <p:cNvSpPr/>
            <p:nvPr/>
          </p:nvSpPr>
          <p:spPr>
            <a:xfrm>
              <a:off x="1265238" y="3896825"/>
              <a:ext cx="6646861" cy="286232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</a:rPr>
                <a:t>What </a:t>
              </a:r>
              <a:r>
                <a:rPr lang="en-US" sz="3600" i="1" u="sng" dirty="0" smtClean="0">
                  <a:solidFill>
                    <a:prstClr val="black"/>
                  </a:solidFill>
                </a:rPr>
                <a:t>else </a:t>
              </a:r>
              <a:r>
                <a:rPr lang="en-US" sz="3600" dirty="0" smtClean="0">
                  <a:solidFill>
                    <a:prstClr val="black"/>
                  </a:solidFill>
                </a:rPr>
                <a:t>could </a:t>
              </a:r>
            </a:p>
            <a:p>
              <a:pPr lvl="0"/>
              <a:r>
                <a:rPr lang="en-US" sz="3600" dirty="0" smtClean="0">
                  <a:solidFill>
                    <a:prstClr val="black"/>
                  </a:solidFill>
                </a:rPr>
                <a:t>possibly</a:t>
              </a:r>
              <a:endParaRPr lang="en-US" sz="3600" dirty="0">
                <a:solidFill>
                  <a:prstClr val="black"/>
                </a:solidFill>
              </a:endParaRPr>
            </a:p>
            <a:p>
              <a:pPr lvl="0"/>
              <a:r>
                <a:rPr lang="en-US" sz="3600" dirty="0">
                  <a:solidFill>
                    <a:prstClr val="black"/>
                  </a:solidFill>
                </a:rPr>
                <a:t>go wrong</a:t>
              </a:r>
              <a:r>
                <a:rPr lang="en-US" sz="3600" dirty="0" smtClean="0">
                  <a:solidFill>
                    <a:prstClr val="black"/>
                  </a:solidFill>
                </a:rPr>
                <a:t>?</a:t>
              </a:r>
            </a:p>
            <a:p>
              <a:pPr lvl="0"/>
              <a:endParaRPr lang="en-US" sz="3600" dirty="0">
                <a:solidFill>
                  <a:prstClr val="black"/>
                </a:solidFill>
              </a:endParaRPr>
            </a:p>
            <a:p>
              <a:pPr lvl="0"/>
              <a:endParaRPr lang="en-US" sz="3600" dirty="0">
                <a:solidFill>
                  <a:prstClr val="black"/>
                </a:solidFill>
              </a:endParaRPr>
            </a:p>
          </p:txBody>
        </p:sp>
        <p:pic>
          <p:nvPicPr>
            <p:cNvPr id="7" name="Picture 6" descr="charli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20556" y="4279900"/>
              <a:ext cx="3066079" cy="1982295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2361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4: Using freed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54367"/>
            <a:ext cx="8229600" cy="1475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can alter memory that I previously freed, and has been allocated to some other use</a:t>
            </a:r>
          </a:p>
          <a:p>
            <a:r>
              <a:rPr lang="en-US" dirty="0" smtClean="0"/>
              <a:t>Project killer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728807"/>
            <a:ext cx="7254285" cy="1200328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malloc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sizeof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star));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olaris.free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olaris.age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= 1234567;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9230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3734"/>
            <a:ext cx="8229600" cy="1143000"/>
          </a:xfrm>
        </p:spPr>
        <p:txBody>
          <a:bodyPr/>
          <a:lstStyle/>
          <a:p>
            <a:r>
              <a:rPr lang="en-US" dirty="0" smtClean="0"/>
              <a:t>This Really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03" y="968758"/>
            <a:ext cx="8229600" cy="54824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160,000 lines of C code</a:t>
            </a:r>
          </a:p>
          <a:p>
            <a:r>
              <a:rPr lang="en-US" dirty="0" smtClean="0"/>
              <a:t>Robot controller </a:t>
            </a:r>
            <a:r>
              <a:rPr lang="en-US" dirty="0" smtClean="0">
                <a:sym typeface="Wingdings"/>
              </a:rPr>
              <a:t> runs for weeks</a:t>
            </a:r>
            <a:endParaRPr lang="en-US" dirty="0" smtClean="0"/>
          </a:p>
          <a:p>
            <a:r>
              <a:rPr lang="en-US" dirty="0" smtClean="0"/>
              <a:t>Someone else’s function occasionally leaked a little memory</a:t>
            </a:r>
          </a:p>
          <a:p>
            <a:r>
              <a:rPr lang="en-US" dirty="0" smtClean="0"/>
              <a:t>My function </a:t>
            </a:r>
            <a:r>
              <a:rPr lang="en-US" dirty="0" err="1" smtClean="0"/>
              <a:t>malloc’d</a:t>
            </a:r>
            <a:r>
              <a:rPr lang="en-US" dirty="0" smtClean="0"/>
              <a:t> lots of memory</a:t>
            </a:r>
          </a:p>
          <a:p>
            <a:r>
              <a:rPr lang="en-US" dirty="0" smtClean="0">
                <a:sym typeface="Wingdings"/>
              </a:rPr>
              <a:t> crash happened when my function was called</a:t>
            </a:r>
          </a:p>
          <a:p>
            <a:r>
              <a:rPr lang="en-US" dirty="0" smtClean="0">
                <a:sym typeface="Wingdings"/>
              </a:rPr>
              <a:t>Everybody blamed me</a:t>
            </a:r>
          </a:p>
          <a:p>
            <a:r>
              <a:rPr lang="en-US" dirty="0" smtClean="0">
                <a:sym typeface="Wingdings"/>
              </a:rPr>
              <a:t>Memory leaks are </a:t>
            </a:r>
            <a:r>
              <a:rPr lang="en-US" i="1" dirty="0" smtClean="0">
                <a:sym typeface="Wingdings"/>
              </a:rPr>
              <a:t>very </a:t>
            </a:r>
            <a:r>
              <a:rPr lang="en-US" dirty="0" smtClean="0">
                <a:sym typeface="Wingdings"/>
              </a:rPr>
              <a:t>hard to find</a:t>
            </a:r>
          </a:p>
          <a:p>
            <a:r>
              <a:rPr lang="en-US" dirty="0" smtClean="0">
                <a:sym typeface="Wingdings"/>
              </a:rPr>
              <a:t>Especially in 160,000 lines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Everybody blamed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1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1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Design Goal #1:</a:t>
            </a:r>
            <a:br>
              <a:rPr lang="en-US" dirty="0" smtClean="0"/>
            </a:br>
            <a:r>
              <a:rPr lang="en-US" dirty="0" smtClean="0"/>
              <a:t>Eliminate language features that cause common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67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ew</a:t>
            </a:r>
            <a:r>
              <a:rPr lang="en-US" dirty="0" smtClean="0"/>
              <a:t>: like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Allocates memory for an object</a:t>
            </a:r>
          </a:p>
          <a:p>
            <a:pPr lvl="1"/>
            <a:r>
              <a:rPr lang="en-US" dirty="0" smtClean="0"/>
              <a:t>Immediately initializes the object</a:t>
            </a:r>
          </a:p>
          <a:p>
            <a:pPr lvl="1"/>
            <a:r>
              <a:rPr lang="en-US" dirty="0" smtClean="0"/>
              <a:t>Returns a reference to that memory (not the address, but very similar)</a:t>
            </a:r>
          </a:p>
          <a:p>
            <a:r>
              <a:rPr lang="en-US" dirty="0" smtClean="0"/>
              <a:t>Limits on what you can do with that reference </a:t>
            </a:r>
          </a:p>
          <a:p>
            <a:pPr lvl="1"/>
            <a:r>
              <a:rPr lang="en-US" dirty="0" smtClean="0"/>
              <a:t>Read/write an instance variable </a:t>
            </a:r>
          </a:p>
          <a:p>
            <a:pPr lvl="1"/>
            <a:r>
              <a:rPr lang="en-US" dirty="0" smtClean="0"/>
              <a:t>Call a method</a:t>
            </a:r>
          </a:p>
          <a:p>
            <a:pPr lvl="1"/>
            <a:r>
              <a:rPr lang="en-US" dirty="0" smtClean="0"/>
              <a:t>Can’t use it to access anything outside the constructed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1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Design Goal #1:</a:t>
            </a:r>
            <a:br>
              <a:rPr lang="en-US" dirty="0" smtClean="0"/>
            </a:br>
            <a:r>
              <a:rPr lang="en-US" dirty="0" smtClean="0"/>
              <a:t>Eliminate language features that cause common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30" y="1908835"/>
            <a:ext cx="8874516" cy="494916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is no good way to do </a:t>
            </a:r>
            <a:r>
              <a:rPr lang="en-US" dirty="0" smtClean="0">
                <a:latin typeface="Courier"/>
                <a:cs typeface="Courier"/>
              </a:rPr>
              <a:t>free()</a:t>
            </a:r>
          </a:p>
          <a:p>
            <a:r>
              <a:rPr lang="en-US" dirty="0"/>
              <a:t>Eliminate it</a:t>
            </a:r>
          </a:p>
          <a:p>
            <a:r>
              <a:rPr lang="en-US" dirty="0" smtClean="0"/>
              <a:t>Need a way to recover memory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Low-priority thread</a:t>
            </a:r>
          </a:p>
          <a:p>
            <a:pPr lvl="1"/>
            <a:r>
              <a:rPr lang="en-US" dirty="0" smtClean="0"/>
              <a:t>Notices unreachable objects</a:t>
            </a:r>
          </a:p>
          <a:p>
            <a:pPr lvl="1"/>
            <a:r>
              <a:rPr lang="en-US" dirty="0" smtClean="0"/>
              <a:t>Makes their memory available to the JVM</a:t>
            </a:r>
          </a:p>
          <a:p>
            <a:pPr lvl="1"/>
            <a:r>
              <a:rPr lang="en-US" dirty="0" smtClean="0"/>
              <a:t>Defragments memory as needed</a:t>
            </a:r>
          </a:p>
          <a:p>
            <a:r>
              <a:rPr lang="en-US" dirty="0" smtClean="0"/>
              <a:t>Memory leaks are still possible, but much more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2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Garbage Collection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explain to your parents</a:t>
            </a:r>
          </a:p>
          <a:p>
            <a:pPr lvl="1"/>
            <a:r>
              <a:rPr lang="en-US" dirty="0" smtClean="0"/>
              <a:t>They paid your tuition for 4 years</a:t>
            </a:r>
          </a:p>
          <a:p>
            <a:pPr lvl="1"/>
            <a:r>
              <a:rPr lang="en-US" dirty="0" smtClean="0"/>
              <a:t>Now you work in Garbage Collection</a:t>
            </a:r>
          </a:p>
          <a:p>
            <a:r>
              <a:rPr lang="en-US" dirty="0" smtClean="0"/>
              <a:t>Certain class sizes cause surprisingly bad memory fragmentation</a:t>
            </a:r>
          </a:p>
          <a:p>
            <a:r>
              <a:rPr lang="en-US" dirty="0" smtClean="0"/>
              <a:t>Example: average-length strings</a:t>
            </a:r>
          </a:p>
        </p:txBody>
      </p:sp>
    </p:spTree>
    <p:extLst>
      <p:ext uri="{BB962C8B-B14F-4D97-AF65-F5344CB8AC3E}">
        <p14:creationId xmlns:p14="http://schemas.microsoft.com/office/powerpoint/2010/main" val="303008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8147" y="1465565"/>
            <a:ext cx="5171458" cy="1200328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String s1 = 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abcde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String s2 = 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abcde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(s1==s2);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5588" y="3066099"/>
            <a:ext cx="5758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Stack                                   Heap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218984" y="3175980"/>
            <a:ext cx="0" cy="32676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942384" y="3688842"/>
            <a:ext cx="7010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27C1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348147" y="3858270"/>
            <a:ext cx="554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1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s2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9176" y="3901074"/>
            <a:ext cx="1196361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abcde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9176" y="5383442"/>
            <a:ext cx="1196361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abcde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2205" y="4131907"/>
            <a:ext cx="247697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02205" y="5547506"/>
            <a:ext cx="2476971" cy="1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2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45949" y="2467072"/>
            <a:ext cx="1063169" cy="2853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5949" y="2900064"/>
            <a:ext cx="1097441" cy="23437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/>
              <a:t>Literal String </a:t>
            </a:r>
            <a:r>
              <a:rPr lang="en-US" dirty="0" smtClean="0"/>
              <a:t>is defined in quotes in the source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5157" y="4647433"/>
            <a:ext cx="777873" cy="3442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4639" y="2328244"/>
            <a:ext cx="6649026" cy="3108544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 s1 = “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abcde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 s2 = “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abcde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System.out.println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(s1==s2);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 = s2;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2 = s1;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 s3 = new String(“xyz”);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 s4 = s3.substring(1);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1710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 used to be made of these</a:t>
            </a:r>
            <a:endParaRPr lang="en-US" dirty="0"/>
          </a:p>
        </p:txBody>
      </p:sp>
      <p:pic>
        <p:nvPicPr>
          <p:cNvPr id="5" name="Picture 4" descr="wi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24" y="2493819"/>
            <a:ext cx="3135288" cy="1442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288" y="4196950"/>
            <a:ext cx="4284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~5 – 6  Volts is called “1”</a:t>
            </a:r>
          </a:p>
          <a:p>
            <a:pPr algn="ctr"/>
            <a:r>
              <a:rPr lang="en-US" sz="3200" dirty="0" smtClean="0"/>
              <a:t>~ 0 Volts is called “0”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83287" y="2305915"/>
            <a:ext cx="940534" cy="18910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6779" y="2305915"/>
            <a:ext cx="940534" cy="18910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JVM’s Literal String Pool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set containing every literal string in the app.</a:t>
            </a:r>
          </a:p>
          <a:p>
            <a:r>
              <a:rPr lang="en-US" dirty="0" smtClean="0"/>
              <a:t>So every literal string appears exactly once.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1 and s2 both reference the same string.</a:t>
            </a:r>
            <a:endParaRPr lang="en-US" dirty="0"/>
          </a:p>
          <a:p>
            <a:r>
              <a:rPr lang="en-US" dirty="0" smtClean="0"/>
              <a:t>So s1 == s2 is true.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056" y="3414972"/>
            <a:ext cx="3878586" cy="830997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String s1 = 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abcde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String s2 = 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abcde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559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JVM’s Literal String Pool …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designers of Java only added complications for a </a:t>
            </a:r>
            <a:r>
              <a:rPr lang="en-US" i="1" u="sng" dirty="0" smtClean="0"/>
              <a:t>really good </a:t>
            </a:r>
            <a:r>
              <a:rPr lang="en-US" dirty="0" smtClean="0"/>
              <a:t>reason</a:t>
            </a:r>
          </a:p>
          <a:p>
            <a:r>
              <a:rPr lang="en-US" dirty="0" smtClean="0"/>
              <a:t>The web, many books, and other misguided sources </a:t>
            </a:r>
            <a:r>
              <a:rPr lang="en-US" smtClean="0"/>
              <a:t>say that it’s </a:t>
            </a:r>
            <a:r>
              <a:rPr lang="en-US" dirty="0" smtClean="0"/>
              <a:t>to save memory</a:t>
            </a:r>
          </a:p>
          <a:p>
            <a:r>
              <a:rPr lang="en-US" dirty="0" smtClean="0"/>
              <a:t>That’s just silly</a:t>
            </a:r>
          </a:p>
          <a:p>
            <a:r>
              <a:rPr lang="en-US" dirty="0" smtClean="0"/>
              <a:t>The real reason: on average, length of literal strings is just enough to badly fragment memory</a:t>
            </a:r>
          </a:p>
        </p:txBody>
      </p:sp>
      <p:sp>
        <p:nvSpPr>
          <p:cNvPr id="5" name="Oval 4"/>
          <p:cNvSpPr/>
          <p:nvPr/>
        </p:nvSpPr>
        <p:spPr>
          <a:xfrm>
            <a:off x="273593" y="3650673"/>
            <a:ext cx="4194172" cy="866248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9084" y="3365886"/>
            <a:ext cx="3775618" cy="1446550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400" i="1" dirty="0" smtClean="0">
                <a:solidFill>
                  <a:srgbClr val="FF0000"/>
                </a:solidFill>
              </a:rPr>
              <a:t>Let’s think </a:t>
            </a:r>
          </a:p>
          <a:p>
            <a:pPr algn="ctr"/>
            <a:r>
              <a:rPr lang="en-US" sz="4400" i="1" dirty="0" smtClean="0">
                <a:solidFill>
                  <a:srgbClr val="FF0000"/>
                </a:solidFill>
              </a:rPr>
              <a:t>for ourselves …</a:t>
            </a:r>
            <a:endParaRPr lang="en-US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2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093"/>
            <a:ext cx="8229600" cy="1143000"/>
          </a:xfrm>
        </p:spPr>
        <p:txBody>
          <a:bodyPr/>
          <a:lstStyle/>
          <a:p>
            <a:r>
              <a:rPr lang="en-US" dirty="0" smtClean="0"/>
              <a:t>Suppose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1722"/>
            <a:ext cx="8229600" cy="55752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our app has 100,000 short literal strings</a:t>
            </a:r>
          </a:p>
          <a:p>
            <a:r>
              <a:rPr lang="en-US" dirty="0" smtClean="0"/>
              <a:t>Suppose without the pool each string would be 20 bytes</a:t>
            </a:r>
          </a:p>
          <a:p>
            <a:r>
              <a:rPr lang="en-US" dirty="0" smtClean="0"/>
              <a:t>Max saving due to literal pool = 2M </a:t>
            </a:r>
          </a:p>
          <a:p>
            <a:r>
              <a:rPr lang="en-US" dirty="0" smtClean="0"/>
              <a:t>That’s insignificant</a:t>
            </a:r>
          </a:p>
          <a:p>
            <a:r>
              <a:rPr lang="en-US" dirty="0" smtClean="0"/>
              <a:t>An app with 100k literal strings has several hundred k lines of code: a monster</a:t>
            </a:r>
          </a:p>
          <a:p>
            <a:r>
              <a:rPr lang="en-US" dirty="0" smtClean="0"/>
              <a:t>Conclusion: Even an extremely large app, with extremely many lines, would not benefit significantly from the literal pool, if the pool were supposed to reduce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JVM’s Literal String Pool …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designers of Java only added complications for a </a:t>
            </a:r>
            <a:r>
              <a:rPr lang="en-US" i="1" u="sng" dirty="0" smtClean="0"/>
              <a:t>really good </a:t>
            </a:r>
            <a:r>
              <a:rPr lang="en-US" dirty="0" smtClean="0"/>
              <a:t>reason</a:t>
            </a:r>
          </a:p>
          <a:p>
            <a:r>
              <a:rPr lang="en-US" dirty="0" smtClean="0"/>
              <a:t>The web, many books, and other misguided sources </a:t>
            </a:r>
            <a:r>
              <a:rPr lang="en-US" smtClean="0"/>
              <a:t>say that it’s </a:t>
            </a:r>
            <a:r>
              <a:rPr lang="en-US" dirty="0" smtClean="0"/>
              <a:t>to save memory</a:t>
            </a:r>
          </a:p>
          <a:p>
            <a:r>
              <a:rPr lang="en-US" dirty="0" smtClean="0"/>
              <a:t>That’s just silly</a:t>
            </a:r>
          </a:p>
          <a:p>
            <a:r>
              <a:rPr lang="en-US" dirty="0" smtClean="0"/>
              <a:t>The real reason: on average, length of literal strings is just enough to badly fragment memory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9507" y="4366718"/>
            <a:ext cx="8308207" cy="1538888"/>
          </a:xfrm>
          <a:prstGeom prst="roundRect">
            <a:avLst/>
          </a:prstGeom>
          <a:noFill/>
          <a:ln w="76200" cmpd="sng">
            <a:solidFill>
              <a:srgbClr val="6F18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 used to be made of these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6288" y="4196950"/>
            <a:ext cx="4284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~5 – 6  Volts is called “1”</a:t>
            </a:r>
          </a:p>
          <a:p>
            <a:pPr algn="ctr"/>
            <a:r>
              <a:rPr lang="en-US" sz="3200" dirty="0" smtClean="0"/>
              <a:t>~ 0 Volts is called “0”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83287" y="2305915"/>
            <a:ext cx="940534" cy="18910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03836" y="596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6779" y="2305915"/>
            <a:ext cx="940534" cy="18910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23821" y="2799808"/>
            <a:ext cx="4717013" cy="30599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23821" y="3365295"/>
            <a:ext cx="4742958" cy="0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6288" y="2430476"/>
            <a:ext cx="320587" cy="891064"/>
            <a:chOff x="2356288" y="2430476"/>
            <a:chExt cx="320587" cy="891064"/>
          </a:xfrm>
        </p:grpSpPr>
        <p:sp>
          <p:nvSpPr>
            <p:cNvPr id="3" name="TextBox 2"/>
            <p:cNvSpPr txBox="1"/>
            <p:nvPr/>
          </p:nvSpPr>
          <p:spPr>
            <a:xfrm>
              <a:off x="2356288" y="24304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75215" y="29522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91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(“RAM”)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98469" y="2413011"/>
            <a:ext cx="940534" cy="18910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40986" y="2631513"/>
            <a:ext cx="1346839" cy="1434583"/>
            <a:chOff x="2340986" y="2631513"/>
            <a:chExt cx="1346839" cy="143458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340986" y="263151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40986" y="304139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0986" y="283645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40986" y="324633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40986" y="345127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40986" y="365621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40986" y="386115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40986" y="4066095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2683" y="2769279"/>
            <a:ext cx="1354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Address</a:t>
            </a:r>
          </a:p>
          <a:p>
            <a:pPr algn="r"/>
            <a:r>
              <a:rPr lang="en-US" sz="2800" dirty="0" smtClean="0"/>
              <a:t>Lines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36921" y="4595867"/>
            <a:ext cx="46474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8 address lines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Each is 0 or 1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ym typeface="Wingdings"/>
              </a:rPr>
              <a:t> 256 combinations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ym typeface="Wingdings"/>
              </a:rPr>
              <a:t>Inside: 256 memory bits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74320" y="1744143"/>
            <a:ext cx="2397181" cy="4289491"/>
            <a:chOff x="6074320" y="1744143"/>
            <a:chExt cx="2397181" cy="4289491"/>
          </a:xfrm>
        </p:grpSpPr>
        <p:sp>
          <p:nvSpPr>
            <p:cNvPr id="8" name="TextBox 7"/>
            <p:cNvSpPr txBox="1"/>
            <p:nvPr/>
          </p:nvSpPr>
          <p:spPr>
            <a:xfrm>
              <a:off x="7837649" y="1744143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7649" y="2205808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37649" y="2667473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37649" y="3134584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37649" y="3596249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37649" y="4057914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37649" y="5110304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37649" y="5571969"/>
              <a:ext cx="369362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04382" y="4235733"/>
              <a:ext cx="8671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. . .</a:t>
              </a:r>
              <a:endParaRPr lang="en-US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71807" y="174414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0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3902" y="2196294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1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53902" y="2648445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53902" y="3100596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3902" y="3552747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3902" y="4004900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74320" y="5119816"/>
              <a:ext cx="161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254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6638" y="5571969"/>
              <a:ext cx="144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255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26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(“RAM”)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98469" y="2413011"/>
            <a:ext cx="940534" cy="18910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340986" y="263151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40986" y="304139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40986" y="283645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40986" y="324633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0986" y="345127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0986" y="365621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40986" y="386115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40986" y="4066095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2683" y="2769279"/>
            <a:ext cx="1354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Address</a:t>
            </a:r>
          </a:p>
          <a:p>
            <a:pPr algn="r"/>
            <a:r>
              <a:rPr lang="en-US" sz="2800" dirty="0" smtClean="0"/>
              <a:t>Lines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39003" y="2875780"/>
            <a:ext cx="2343064" cy="954107"/>
            <a:chOff x="4639003" y="2875780"/>
            <a:chExt cx="2343064" cy="95410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639003" y="3352833"/>
              <a:ext cx="1346839" cy="1"/>
            </a:xfrm>
            <a:prstGeom prst="line">
              <a:avLst/>
            </a:prstGeom>
            <a:ln w="412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2218" y="2875780"/>
              <a:ext cx="8698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Data</a:t>
              </a:r>
            </a:p>
            <a:p>
              <a:r>
                <a:rPr lang="en-US" sz="2800" dirty="0" smtClean="0"/>
                <a:t>Line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33060" y="4304046"/>
            <a:ext cx="1271352" cy="1804872"/>
            <a:chOff x="3533060" y="4304046"/>
            <a:chExt cx="1271352" cy="1804872"/>
          </a:xfrm>
        </p:grpSpPr>
        <p:cxnSp>
          <p:nvCxnSpPr>
            <p:cNvPr id="22" name="Straight Connector 21"/>
            <p:cNvCxnSpPr>
              <a:stCxn id="3" idx="2"/>
            </p:cNvCxnSpPr>
            <p:nvPr/>
          </p:nvCxnSpPr>
          <p:spPr>
            <a:xfrm>
              <a:off x="4168736" y="4304046"/>
              <a:ext cx="0" cy="698890"/>
            </a:xfrm>
            <a:prstGeom prst="line">
              <a:avLst/>
            </a:prstGeom>
            <a:ln w="412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33060" y="5154811"/>
              <a:ext cx="1271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Control</a:t>
              </a:r>
            </a:p>
            <a:p>
              <a:r>
                <a:rPr lang="en-US" sz="2800" dirty="0" smtClean="0"/>
                <a:t>Line</a:t>
              </a:r>
              <a:endParaRPr lang="en-US" sz="28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113607" y="4066095"/>
            <a:ext cx="373692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0: Value on data line is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written to bit specified by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address lines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3607" y="5319284"/>
            <a:ext cx="348484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: Value of bit specified by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address lines is written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to data line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7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" y="0"/>
            <a:ext cx="8229600" cy="1143000"/>
          </a:xfrm>
        </p:spPr>
        <p:txBody>
          <a:bodyPr/>
          <a:lstStyle/>
          <a:p>
            <a:r>
              <a:rPr lang="en-US" dirty="0" smtClean="0"/>
              <a:t>Bigger 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2215" y="1606447"/>
            <a:ext cx="940534" cy="347298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14732" y="3472958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14732" y="3882838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14732" y="4292718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14732" y="4702598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25" y="2769279"/>
            <a:ext cx="13565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8</a:t>
            </a:r>
          </a:p>
          <a:p>
            <a:pPr algn="r"/>
            <a:r>
              <a:rPr lang="en-US" sz="2800" dirty="0" smtClean="0"/>
              <a:t>Address</a:t>
            </a:r>
          </a:p>
          <a:p>
            <a:pPr algn="r"/>
            <a:r>
              <a:rPr lang="en-US" sz="2800" dirty="0" smtClean="0"/>
              <a:t>Lines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85964" y="2875780"/>
            <a:ext cx="92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</a:p>
          <a:p>
            <a:r>
              <a:rPr lang="en-US" sz="2800" dirty="0" smtClean="0"/>
              <a:t>Data</a:t>
            </a:r>
          </a:p>
          <a:p>
            <a:r>
              <a:rPr lang="en-US" sz="2800" dirty="0" smtClean="0"/>
              <a:t>Lines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06806" y="5079433"/>
            <a:ext cx="1271352" cy="1641445"/>
            <a:chOff x="3533060" y="4192091"/>
            <a:chExt cx="1271352" cy="16414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184014" y="4192091"/>
              <a:ext cx="0" cy="810845"/>
            </a:xfrm>
            <a:prstGeom prst="line">
              <a:avLst/>
            </a:prstGeom>
            <a:ln w="412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33060" y="4879429"/>
              <a:ext cx="1271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Control</a:t>
              </a:r>
            </a:p>
            <a:p>
              <a:r>
                <a:rPr lang="en-US" sz="2800" dirty="0" smtClean="0"/>
                <a:t>Line</a:t>
              </a:r>
              <a:endParaRPr lang="en-US" sz="2800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514732" y="1850617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14732" y="2260497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14732" y="2670377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14732" y="3080257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12749" y="346592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2749" y="387580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12749" y="428568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12749" y="4695563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2749" y="1843582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12749" y="2253462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2749" y="2663342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2749" y="3073222"/>
            <a:ext cx="1346839" cy="1"/>
          </a:xfrm>
          <a:prstGeom prst="line">
            <a:avLst/>
          </a:prstGeom>
          <a:ln w="412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250545" y="1161780"/>
            <a:ext cx="2502083" cy="4289491"/>
            <a:chOff x="6074320" y="1744143"/>
            <a:chExt cx="2502083" cy="4289491"/>
          </a:xfrm>
        </p:grpSpPr>
        <p:sp>
          <p:nvSpPr>
            <p:cNvPr id="54" name="TextBox 53"/>
            <p:cNvSpPr txBox="1"/>
            <p:nvPr/>
          </p:nvSpPr>
          <p:spPr>
            <a:xfrm>
              <a:off x="7837649" y="1744143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37649" y="2205808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37649" y="2667473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37649" y="313458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37649" y="3596249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37649" y="405791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37649" y="511030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37649" y="5571969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04382" y="4235733"/>
              <a:ext cx="8671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. . .</a:t>
              </a:r>
              <a:endParaRPr lang="en-US" sz="4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71807" y="174414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0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53902" y="2196294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1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53902" y="2648445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53902" y="3100596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53902" y="3552747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53902" y="4004900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5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74320" y="5119816"/>
              <a:ext cx="161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254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6638" y="5571969"/>
              <a:ext cx="144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255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255117" y="5479161"/>
            <a:ext cx="15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F18BD"/>
                </a:solidFill>
              </a:rPr>
              <a:t>8-bit bytes</a:t>
            </a:r>
            <a:endParaRPr lang="en-US" sz="2400" dirty="0">
              <a:solidFill>
                <a:srgbClr val="6F1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3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745"/>
            <a:ext cx="8229600" cy="842225"/>
          </a:xfrm>
        </p:spPr>
        <p:txBody>
          <a:bodyPr>
            <a:normAutofit/>
          </a:bodyPr>
          <a:lstStyle/>
          <a:p>
            <a:r>
              <a:rPr lang="en-US" dirty="0" smtClean="0"/>
              <a:t>Memory is a 1-dimensional array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58292" y="994464"/>
            <a:ext cx="8229600" cy="58635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Usually an array of 32-bit “words” or “shorts”</a:t>
            </a:r>
          </a:p>
          <a:p>
            <a:r>
              <a:rPr lang="en-US" dirty="0" smtClean="0"/>
              <a:t>I’ll draw them as 8-bit bytes, like in 1980.</a:t>
            </a:r>
          </a:p>
          <a:p>
            <a:r>
              <a:rPr lang="en-US" dirty="0" smtClean="0"/>
              <a:t>Anything else that seems to be in</a:t>
            </a:r>
            <a:br>
              <a:rPr lang="en-US" dirty="0" smtClean="0"/>
            </a:br>
            <a:r>
              <a:rPr lang="en-US" dirty="0" smtClean="0"/>
              <a:t> memory is an illusion/interpretation</a:t>
            </a:r>
          </a:p>
          <a:p>
            <a:pPr lvl="1"/>
            <a:r>
              <a:rPr lang="en-US" dirty="0" smtClean="0"/>
              <a:t>Floats, doubles, longs</a:t>
            </a:r>
          </a:p>
          <a:p>
            <a:pPr lvl="1"/>
            <a:r>
              <a:rPr lang="en-US" dirty="0" smtClean="0"/>
              <a:t>Multi-d arrays e.g. Star[20][100]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Audio, video</a:t>
            </a:r>
          </a:p>
          <a:p>
            <a:pPr lvl="1"/>
            <a:r>
              <a:rPr lang="en-US" dirty="0" smtClean="0"/>
              <a:t>Programs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2349" y="2125070"/>
            <a:ext cx="2502083" cy="4289491"/>
            <a:chOff x="6074320" y="1744143"/>
            <a:chExt cx="2502083" cy="4289491"/>
          </a:xfrm>
        </p:grpSpPr>
        <p:sp>
          <p:nvSpPr>
            <p:cNvPr id="4" name="TextBox 3"/>
            <p:cNvSpPr txBox="1"/>
            <p:nvPr/>
          </p:nvSpPr>
          <p:spPr>
            <a:xfrm>
              <a:off x="7837649" y="1744143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649" y="2205808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37649" y="2667473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7649" y="313458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37649" y="3596249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11…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7649" y="405791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37649" y="5110304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10…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37649" y="5571969"/>
              <a:ext cx="738754" cy="461665"/>
            </a:xfrm>
            <a:prstGeom prst="rect">
              <a:avLst/>
            </a:prstGeom>
            <a:noFill/>
            <a:ln w="28575" cmpd="sng">
              <a:solidFill>
                <a:srgbClr val="6F18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ourier"/>
                  <a:cs typeface="Courier"/>
                </a:rPr>
                <a:t>00…</a:t>
              </a:r>
              <a:endParaRPr lang="en-US" sz="2400" dirty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4382" y="4235733"/>
              <a:ext cx="8671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. . .</a:t>
              </a:r>
              <a:endParaRPr lang="en-US" sz="4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1807" y="174414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0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3902" y="2196294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1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53902" y="2648445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53902" y="3100596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53902" y="3552747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53902" y="4004900"/>
              <a:ext cx="454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6F18BD"/>
                  </a:solidFill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4320" y="5119816"/>
              <a:ext cx="1613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254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46638" y="5571969"/>
              <a:ext cx="1441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6F18BD"/>
                  </a:solidFill>
                </a:rPr>
                <a:t>255</a:t>
              </a:r>
              <a:endParaRPr lang="en-US" sz="2400" dirty="0">
                <a:solidFill>
                  <a:srgbClr val="6F18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98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1967</Words>
  <Application>Microsoft Macintosh PowerPoint</Application>
  <PresentationFormat>On-screen Show (4:3)</PresentationFormat>
  <Paragraphs>459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 46B: Data Structures  Memory</vt:lpstr>
      <vt:lpstr>How to think about memory</vt:lpstr>
      <vt:lpstr>Circuits used to be made of these</vt:lpstr>
      <vt:lpstr>Circuits used to be made of these</vt:lpstr>
      <vt:lpstr>Circuits used to be made of these</vt:lpstr>
      <vt:lpstr>Memory (“RAM”)</vt:lpstr>
      <vt:lpstr>Memory (“RAM”)</vt:lpstr>
      <vt:lpstr>Bigger RAM</vt:lpstr>
      <vt:lpstr>Memory is a 1-dimensional array</vt:lpstr>
      <vt:lpstr>How a processor interprets memory</vt:lpstr>
      <vt:lpstr>The Program Counter (PC) contains the address of current instruction</vt:lpstr>
      <vt:lpstr>How the CPU interprets an instruction (1 of many possible designs)</vt:lpstr>
      <vt:lpstr>How the CPU interprets an instruction (1 of many possible designs)</vt:lpstr>
      <vt:lpstr>How the CPU interprets an instruction (1 of many possible designs)</vt:lpstr>
      <vt:lpstr>The CPU’s “Clock”</vt:lpstr>
      <vt:lpstr>Adding needs 9 clock pulses:</vt:lpstr>
      <vt:lpstr>History of Programming, Part 1</vt:lpstr>
      <vt:lpstr>Until: A turning point</vt:lpstr>
      <vt:lpstr>Why it sucks</vt:lpstr>
      <vt:lpstr>Here’s an idea …</vt:lpstr>
      <vt:lpstr>Here’s an idea …</vt:lpstr>
      <vt:lpstr>Soon: Lots of languages and data types</vt:lpstr>
      <vt:lpstr>Pointers &amp; References</vt:lpstr>
      <vt:lpstr>1972: C</vt:lpstr>
      <vt:lpstr>C: Structs &amp; Memory Management</vt:lpstr>
      <vt:lpstr>C: Structs &amp; Memory Management</vt:lpstr>
      <vt:lpstr>C: Structs &amp; Memory Management</vt:lpstr>
      <vt:lpstr>Problem 1: Allocated memory can be accessed like an array of unlimited size</vt:lpstr>
      <vt:lpstr>Problem 2: Memory Fragmentation</vt:lpstr>
      <vt:lpstr>Problem 2: Memory Fragmentation</vt:lpstr>
      <vt:lpstr>Problem 2: Memory Fragmentation</vt:lpstr>
      <vt:lpstr>Problem 3: Memory Leaks</vt:lpstr>
      <vt:lpstr>Problem 4: Using freed memory</vt:lpstr>
      <vt:lpstr>This Really Happened</vt:lpstr>
      <vt:lpstr>Java Design Goal #1: Eliminate language features that cause common bugs</vt:lpstr>
      <vt:lpstr>Java Design Goal #1: Eliminate language features that cause common bugs</vt:lpstr>
      <vt:lpstr>Why Garbage Collection Is Difficult</vt:lpstr>
      <vt:lpstr>What does this print?</vt:lpstr>
      <vt:lpstr>A Literal String is defined in quotes in the source</vt:lpstr>
      <vt:lpstr>The JVM’s Literal String Pool</vt:lpstr>
      <vt:lpstr>The JVM’s Literal String Pool … WHY?</vt:lpstr>
      <vt:lpstr>Suppose …</vt:lpstr>
      <vt:lpstr>The JVM’s Literal String Pool … WHY?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 Module 11: General Graphs</dc:title>
  <dc:creator>Philip Heller</dc:creator>
  <cp:lastModifiedBy>Philip Heller</cp:lastModifiedBy>
  <cp:revision>93</cp:revision>
  <dcterms:created xsi:type="dcterms:W3CDTF">2016-04-20T13:58:40Z</dcterms:created>
  <dcterms:modified xsi:type="dcterms:W3CDTF">2017-04-26T17:16:38Z</dcterms:modified>
</cp:coreProperties>
</file>