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7" r:id="rId2"/>
    <p:sldId id="258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309" r:id="rId32"/>
    <p:sldId id="310" r:id="rId33"/>
    <p:sldId id="280" r:id="rId34"/>
    <p:sldId id="281" r:id="rId35"/>
    <p:sldId id="282" r:id="rId36"/>
    <p:sldId id="284" r:id="rId37"/>
    <p:sldId id="283" r:id="rId38"/>
    <p:sldId id="285" r:id="rId39"/>
    <p:sldId id="299" r:id="rId40"/>
    <p:sldId id="287" r:id="rId41"/>
    <p:sldId id="288" r:id="rId42"/>
    <p:sldId id="289" r:id="rId43"/>
    <p:sldId id="291" r:id="rId44"/>
    <p:sldId id="292" r:id="rId45"/>
    <p:sldId id="312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9CFF"/>
    <a:srgbClr val="FFF5F5"/>
    <a:srgbClr val="8C3C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816" y="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CD7AF-9215-F044-B03C-3E06C640C023}" type="datetimeFigureOut">
              <a:rPr lang="en-US" smtClean="0"/>
              <a:t>5/1/17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E9587-C06F-0B48-A153-BD335E35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3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22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make</a:t>
            </a:r>
            <a:r>
              <a:rPr lang="en-US" baseline="0" dirty="0" smtClean="0"/>
              <a:t> a queue by extending </a:t>
            </a:r>
            <a:r>
              <a:rPr lang="en-US" baseline="0" dirty="0" err="1" smtClean="0"/>
              <a:t>LinkedList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E9587-C06F-0B48-A153-BD335E35CD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33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NP hard = worse than polynomial</a:t>
            </a:r>
          </a:p>
          <a:p>
            <a:r>
              <a:rPr lang="en-US" dirty="0" smtClean="0"/>
              <a:t>Think of applications, post to Piazza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E9587-C06F-0B48-A153-BD335E35CD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26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Clicker quiz … well, is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E9587-C06F-0B48-A153-BD335E35CDB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23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Graph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E9587-C06F-0B48-A153-BD335E35CDB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05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4828-2AB6-D641-8CBB-2CEB437CF40A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0E3D-35F4-8F41-BB84-E9AE7220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4828-2AB6-D641-8CBB-2CEB437CF40A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0E3D-35F4-8F41-BB84-E9AE7220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9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4828-2AB6-D641-8CBB-2CEB437CF40A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0E3D-35F4-8F41-BB84-E9AE7220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9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4828-2AB6-D641-8CBB-2CEB437CF40A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0E3D-35F4-8F41-BB84-E9AE7220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2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4828-2AB6-D641-8CBB-2CEB437CF40A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0E3D-35F4-8F41-BB84-E9AE7220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8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4828-2AB6-D641-8CBB-2CEB437CF40A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0E3D-35F4-8F41-BB84-E9AE7220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2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4828-2AB6-D641-8CBB-2CEB437CF40A}" type="datetimeFigureOut">
              <a:rPr lang="en-US" smtClean="0"/>
              <a:t>5/1/17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0E3D-35F4-8F41-BB84-E9AE7220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1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4828-2AB6-D641-8CBB-2CEB437CF40A}" type="datetimeFigureOut">
              <a:rPr lang="en-US" smtClean="0"/>
              <a:t>5/1/17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0E3D-35F4-8F41-BB84-E9AE7220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0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4828-2AB6-D641-8CBB-2CEB437CF40A}" type="datetimeFigureOut">
              <a:rPr lang="en-US" smtClean="0"/>
              <a:t>5/1/17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0E3D-35F4-8F41-BB84-E9AE7220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5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4828-2AB6-D641-8CBB-2CEB437CF40A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0E3D-35F4-8F41-BB84-E9AE7220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4828-2AB6-D641-8CBB-2CEB437CF40A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0E3D-35F4-8F41-BB84-E9AE7220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6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54828-2AB6-D641-8CBB-2CEB437CF40A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F0E3D-35F4-8F41-BB84-E9AE7220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2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tiff"/><Relationship Id="rId7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CS 46B: Data Structures</a:t>
            </a:r>
            <a:br>
              <a:rPr lang="en-US" dirty="0" smtClean="0"/>
            </a:br>
            <a:r>
              <a:rPr lang="en-US" smtClean="0"/>
              <a:t>Module 13: </a:t>
            </a:r>
            <a:r>
              <a:rPr lang="en-US" dirty="0" smtClean="0"/>
              <a:t>General 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5449" y="3886200"/>
            <a:ext cx="6400800" cy="1752600"/>
          </a:xfrm>
        </p:spPr>
        <p:txBody>
          <a:bodyPr/>
          <a:lstStyle/>
          <a:p>
            <a:r>
              <a:rPr lang="en-US" dirty="0" smtClean="0"/>
              <a:t>Professor Phil Heller</a:t>
            </a:r>
            <a:endParaRPr lang="en-US" dirty="0"/>
          </a:p>
        </p:txBody>
      </p:sp>
      <p:pic>
        <p:nvPicPr>
          <p:cNvPr id="11" name="Picture 10" descr="oceanspac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194" y="237960"/>
            <a:ext cx="2650651" cy="185562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2" name="Picture 11" descr="naturalnautilu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9001" y="-123368"/>
            <a:ext cx="1978679" cy="254076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3" name="Picture 12" descr="fibonacci-stor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047" y="175383"/>
            <a:ext cx="3103767" cy="196097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Picture 4" descr="List.tif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948" y="4830804"/>
            <a:ext cx="4186357" cy="16159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charlie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68" y="4625202"/>
            <a:ext cx="3039291" cy="2027195"/>
          </a:xfrm>
          <a:prstGeom prst="rect">
            <a:avLst/>
          </a:prstGeom>
          <a:ln>
            <a:solidFill>
              <a:srgbClr val="000090"/>
            </a:solidFill>
          </a:ln>
        </p:spPr>
      </p:pic>
    </p:spTree>
    <p:extLst>
      <p:ext uri="{BB962C8B-B14F-4D97-AF65-F5344CB8AC3E}">
        <p14:creationId xmlns:p14="http://schemas.microsoft.com/office/powerpoint/2010/main" val="2443333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06222" y="1558749"/>
            <a:ext cx="5215467" cy="2677656"/>
          </a:xfrm>
          <a:prstGeom prst="rect">
            <a:avLst/>
          </a:prstGeom>
          <a:noFill/>
          <a:ln w="57150" cmpd="sng"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myQueue.add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   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myQueue.add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   )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myQueue.add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   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myQueue.remove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()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myQueue.add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   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myQueue.remove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</a:p>
          <a:p>
            <a:endParaRPr lang="en-US" sz="2400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8" name="Oval 7"/>
          <p:cNvSpPr/>
          <p:nvPr/>
        </p:nvSpPr>
        <p:spPr>
          <a:xfrm>
            <a:off x="4191000" y="1665033"/>
            <a:ext cx="330032" cy="32463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78384" y="2046111"/>
            <a:ext cx="330032" cy="324634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91000" y="2441300"/>
            <a:ext cx="330032" cy="324634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91000" y="3115655"/>
            <a:ext cx="330032" cy="324634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47888" y="3703621"/>
            <a:ext cx="874889" cy="2898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47888" y="6025444"/>
            <a:ext cx="3148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dirty="0" smtClean="0"/>
              <a:t>ead                            tail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241779" y="5092659"/>
            <a:ext cx="3266637" cy="80578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584223" y="5333998"/>
            <a:ext cx="2284678" cy="56444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601722" y="4837209"/>
            <a:ext cx="489572" cy="482679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68901" y="4851319"/>
            <a:ext cx="489572" cy="482679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21" idx="2"/>
          </p:cNvCxnSpPr>
          <p:nvPr/>
        </p:nvCxnSpPr>
        <p:spPr>
          <a:xfrm>
            <a:off x="5102583" y="5092659"/>
            <a:ext cx="76631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290339" y="3541304"/>
            <a:ext cx="330032" cy="324634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62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6914"/>
            <a:ext cx="8229600" cy="1143000"/>
          </a:xfrm>
        </p:spPr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8648"/>
            <a:ext cx="6090356" cy="4525963"/>
          </a:xfrm>
        </p:spPr>
        <p:txBody>
          <a:bodyPr/>
          <a:lstStyle/>
          <a:p>
            <a:r>
              <a:rPr lang="en-US" dirty="0" smtClean="0"/>
              <a:t>1 special node: </a:t>
            </a:r>
            <a:r>
              <a:rPr lang="en-US" u="sng" dirty="0" smtClean="0">
                <a:solidFill>
                  <a:srgbClr val="0000FF"/>
                </a:solidFill>
              </a:rPr>
              <a:t>root</a:t>
            </a:r>
          </a:p>
          <a:p>
            <a:r>
              <a:rPr lang="en-US" dirty="0" smtClean="0"/>
              <a:t>N edges from any node</a:t>
            </a:r>
          </a:p>
          <a:p>
            <a:r>
              <a:rPr lang="en-US" dirty="0" smtClean="0"/>
              <a:t>Edges out of a node are represented by an </a:t>
            </a:r>
            <a:r>
              <a:rPr lang="en-US" dirty="0" err="1" smtClean="0"/>
              <a:t>ArrayList</a:t>
            </a:r>
            <a:r>
              <a:rPr lang="en-US" dirty="0" smtClean="0"/>
              <a:t> in Node class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4975430" y="1148648"/>
            <a:ext cx="4766235" cy="4198512"/>
            <a:chOff x="4216222" y="1085664"/>
            <a:chExt cx="4766235" cy="4572000"/>
          </a:xfrm>
        </p:grpSpPr>
        <p:sp>
          <p:nvSpPr>
            <p:cNvPr id="4" name="Rectangle 3"/>
            <p:cNvSpPr/>
            <p:nvPr/>
          </p:nvSpPr>
          <p:spPr>
            <a:xfrm flipV="1">
              <a:off x="4216222" y="1085664"/>
              <a:ext cx="4766235" cy="4572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 flipH="1">
              <a:off x="6844838" y="2527902"/>
              <a:ext cx="506511" cy="582849"/>
            </a:xfrm>
            <a:prstGeom prst="ellipse">
              <a:avLst/>
            </a:prstGeom>
            <a:solidFill>
              <a:srgbClr val="FF00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7091436" y="3110751"/>
              <a:ext cx="16885" cy="124477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7277173" y="3025395"/>
              <a:ext cx="411805" cy="133013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5" idx="6"/>
            </p:cNvCxnSpPr>
            <p:nvPr/>
          </p:nvCxnSpPr>
          <p:spPr>
            <a:xfrm flipH="1">
              <a:off x="6249020" y="2819326"/>
              <a:ext cx="595818" cy="999267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5"/>
            </p:cNvCxnSpPr>
            <p:nvPr/>
          </p:nvCxnSpPr>
          <p:spPr>
            <a:xfrm flipH="1">
              <a:off x="6556010" y="3025395"/>
              <a:ext cx="363005" cy="111554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2"/>
            </p:cNvCxnSpPr>
            <p:nvPr/>
          </p:nvCxnSpPr>
          <p:spPr>
            <a:xfrm>
              <a:off x="7351349" y="2819326"/>
              <a:ext cx="563800" cy="999267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5" idx="0"/>
            </p:cNvCxnSpPr>
            <p:nvPr/>
          </p:nvCxnSpPr>
          <p:spPr>
            <a:xfrm flipH="1">
              <a:off x="7098093" y="2095514"/>
              <a:ext cx="0" cy="43238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 flipH="1">
              <a:off x="7851182" y="3738819"/>
              <a:ext cx="309157" cy="371460"/>
            </a:xfrm>
            <a:prstGeom prst="ellipse">
              <a:avLst/>
            </a:prstGeom>
            <a:solidFill>
              <a:srgbClr val="FF00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flipH="1">
              <a:off x="7605992" y="4355527"/>
              <a:ext cx="309157" cy="371460"/>
            </a:xfrm>
            <a:prstGeom prst="ellipse">
              <a:avLst/>
            </a:prstGeom>
            <a:solidFill>
              <a:srgbClr val="FF00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flipH="1">
              <a:off x="6936858" y="4355527"/>
              <a:ext cx="309157" cy="371460"/>
            </a:xfrm>
            <a:prstGeom prst="ellipse">
              <a:avLst/>
            </a:prstGeom>
            <a:solidFill>
              <a:srgbClr val="FF00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flipH="1">
              <a:off x="6361445" y="4140413"/>
              <a:ext cx="309157" cy="371460"/>
            </a:xfrm>
            <a:prstGeom prst="ellipse">
              <a:avLst/>
            </a:prstGeom>
            <a:solidFill>
              <a:srgbClr val="FF00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 flipH="1">
              <a:off x="6020360" y="3799609"/>
              <a:ext cx="309157" cy="371460"/>
            </a:xfrm>
            <a:prstGeom prst="ellipse">
              <a:avLst/>
            </a:prstGeom>
            <a:solidFill>
              <a:srgbClr val="FF00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flipH="1">
              <a:off x="6660374" y="1175311"/>
              <a:ext cx="854472" cy="920203"/>
            </a:xfrm>
            <a:prstGeom prst="ellipse">
              <a:avLst/>
            </a:prstGeom>
            <a:solidFill>
              <a:srgbClr val="0000FF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5996914" y="1525356"/>
              <a:ext cx="663461" cy="56779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 flipH="1">
              <a:off x="5790369" y="2049223"/>
              <a:ext cx="269174" cy="299926"/>
            </a:xfrm>
            <a:prstGeom prst="ellipse">
              <a:avLst/>
            </a:prstGeom>
            <a:solidFill>
              <a:srgbClr val="FF00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flipH="1">
              <a:off x="5359101" y="4882060"/>
              <a:ext cx="309157" cy="371460"/>
            </a:xfrm>
            <a:prstGeom prst="ellipse">
              <a:avLst/>
            </a:prstGeom>
            <a:solidFill>
              <a:srgbClr val="FF00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16" idx="5"/>
              <a:endCxn id="22" idx="1"/>
            </p:cNvCxnSpPr>
            <p:nvPr/>
          </p:nvCxnSpPr>
          <p:spPr>
            <a:xfrm flipH="1">
              <a:off x="5622983" y="4116670"/>
              <a:ext cx="442651" cy="81979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 flipH="1">
              <a:off x="6556010" y="5067153"/>
              <a:ext cx="309157" cy="371460"/>
            </a:xfrm>
            <a:prstGeom prst="ellipse">
              <a:avLst/>
            </a:prstGeom>
            <a:solidFill>
              <a:srgbClr val="FF00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 flipH="1">
              <a:off x="5892986" y="5163864"/>
              <a:ext cx="309157" cy="371460"/>
            </a:xfrm>
            <a:prstGeom prst="ellipse">
              <a:avLst/>
            </a:prstGeom>
            <a:solidFill>
              <a:srgbClr val="FF00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>
              <a:endCxn id="30" idx="1"/>
            </p:cNvCxnSpPr>
            <p:nvPr/>
          </p:nvCxnSpPr>
          <p:spPr>
            <a:xfrm flipH="1">
              <a:off x="6156868" y="4511873"/>
              <a:ext cx="359155" cy="70639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5" idx="4"/>
              <a:endCxn id="29" idx="0"/>
            </p:cNvCxnSpPr>
            <p:nvPr/>
          </p:nvCxnSpPr>
          <p:spPr>
            <a:xfrm>
              <a:off x="6516023" y="4511873"/>
              <a:ext cx="194565" cy="55528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457200" y="4185952"/>
            <a:ext cx="5215467" cy="2308324"/>
          </a:xfrm>
          <a:prstGeom prst="rect">
            <a:avLst/>
          </a:prstGeom>
          <a:solidFill>
            <a:schemeClr val="bg1">
              <a:alpha val="87000"/>
            </a:schemeClr>
          </a:solidFill>
          <a:ln w="57150" cmpd="sng"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lass Node {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private Object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data;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private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&lt;Node&gt;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              children;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   . . .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1583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557"/>
            <a:ext cx="8229600" cy="762000"/>
          </a:xfrm>
        </p:spPr>
        <p:txBody>
          <a:bodyPr/>
          <a:lstStyle/>
          <a:p>
            <a:r>
              <a:rPr lang="en-US" dirty="0" smtClean="0"/>
              <a:t>General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2315"/>
            <a:ext cx="8432800" cy="3395132"/>
          </a:xfrm>
        </p:spPr>
        <p:txBody>
          <a:bodyPr>
            <a:normAutofit/>
          </a:bodyPr>
          <a:lstStyle/>
          <a:p>
            <a:r>
              <a:rPr lang="en-US" dirty="0" smtClean="0"/>
              <a:t>No special nodes</a:t>
            </a:r>
          </a:p>
          <a:p>
            <a:pPr lvl="1"/>
            <a:r>
              <a:rPr lang="en-US" dirty="0" err="1" smtClean="0"/>
              <a:t>LinkedList</a:t>
            </a:r>
            <a:r>
              <a:rPr lang="en-US" dirty="0" smtClean="0"/>
              <a:t> class only needed instance variables for its head and tail</a:t>
            </a:r>
          </a:p>
          <a:p>
            <a:pPr lvl="1"/>
            <a:r>
              <a:rPr lang="en-US" dirty="0" smtClean="0"/>
              <a:t>Tree class only needed instance variable for its root</a:t>
            </a:r>
          </a:p>
          <a:p>
            <a:pPr lvl="1"/>
            <a:r>
              <a:rPr lang="en-US" dirty="0" smtClean="0"/>
              <a:t>Graph class needs collection of all its nodes</a:t>
            </a:r>
          </a:p>
          <a:p>
            <a:pPr lvl="1"/>
            <a:r>
              <a:rPr lang="en-US" dirty="0" err="1" smtClean="0"/>
              <a:t>ArrayList</a:t>
            </a:r>
            <a:r>
              <a:rPr lang="en-US" dirty="0" smtClean="0"/>
              <a:t>&lt;Node&gt; or </a:t>
            </a:r>
            <a:r>
              <a:rPr lang="en-US" dirty="0" err="1" smtClean="0"/>
              <a:t>HashSet</a:t>
            </a:r>
            <a:r>
              <a:rPr lang="en-US" dirty="0" smtClean="0"/>
              <a:t>&lt;Node&gt;</a:t>
            </a:r>
          </a:p>
          <a:p>
            <a:pPr lvl="1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10647" y="4185952"/>
            <a:ext cx="5469464" cy="2308324"/>
          </a:xfrm>
          <a:prstGeom prst="rect">
            <a:avLst/>
          </a:prstGeom>
          <a:solidFill>
            <a:schemeClr val="bg1">
              <a:alpha val="87000"/>
            </a:schemeClr>
          </a:solidFill>
          <a:ln w="57150" cmpd="sng"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lass Node&lt;T&gt; {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private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T       data;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private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HashSet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&lt;Node&lt;T&gt;&gt;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              neighbors;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   . . .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369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33"/>
            <a:ext cx="8229600" cy="762000"/>
          </a:xfrm>
        </p:spPr>
        <p:txBody>
          <a:bodyPr/>
          <a:lstStyle/>
          <a:p>
            <a:r>
              <a:rPr lang="en-US" dirty="0" smtClean="0"/>
              <a:t>General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2314"/>
            <a:ext cx="8432800" cy="3395132"/>
          </a:xfrm>
        </p:spPr>
        <p:txBody>
          <a:bodyPr>
            <a:normAutofit/>
          </a:bodyPr>
          <a:lstStyle/>
          <a:p>
            <a:r>
              <a:rPr lang="en-US" dirty="0" smtClean="0"/>
              <a:t>Edges often have associated weight</a:t>
            </a:r>
          </a:p>
          <a:p>
            <a:pPr lvl="1"/>
            <a:r>
              <a:rPr lang="en-US" dirty="0" smtClean="0"/>
              <a:t>Miles between 2 cities</a:t>
            </a:r>
          </a:p>
          <a:p>
            <a:pPr lvl="1"/>
            <a:r>
              <a:rPr lang="en-US" dirty="0" smtClean="0"/>
              <a:t>Commute time between 2 waypoints</a:t>
            </a:r>
          </a:p>
          <a:p>
            <a:pPr lvl="1"/>
            <a:r>
              <a:rPr lang="en-US" dirty="0" smtClean="0"/>
              <a:t>Ticket price between 2 airports</a:t>
            </a:r>
            <a:endParaRPr lang="en-US" dirty="0"/>
          </a:p>
          <a:p>
            <a:r>
              <a:rPr lang="en-US" dirty="0" smtClean="0"/>
              <a:t>“Associated” </a:t>
            </a:r>
            <a:r>
              <a:rPr lang="en-US" dirty="0" smtClean="0">
                <a:sym typeface="Wingdings"/>
              </a:rPr>
              <a:t> Use a map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3720285"/>
            <a:ext cx="8432800" cy="2308324"/>
          </a:xfrm>
          <a:prstGeom prst="rect">
            <a:avLst/>
          </a:prstGeom>
          <a:solidFill>
            <a:schemeClr val="bg1">
              <a:alpha val="87000"/>
            </a:schemeClr>
          </a:solidFill>
          <a:ln w="57150" cmpd="sng"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lass Node&lt;T&gt; {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private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T                data;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private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HashSet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&lt;Node&gt;    neighbors;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   </a:t>
            </a:r>
          </a:p>
          <a:p>
            <a:endParaRPr lang="en-US" sz="2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42444" y="4586111"/>
            <a:ext cx="4755445" cy="282222"/>
            <a:chOff x="2342444" y="4586111"/>
            <a:chExt cx="4755445" cy="28222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342444" y="4586111"/>
              <a:ext cx="4755445" cy="282222"/>
            </a:xfrm>
            <a:prstGeom prst="line">
              <a:avLst/>
            </a:prstGeom>
            <a:ln w="79375">
              <a:solidFill>
                <a:srgbClr val="FF0000">
                  <a:alpha val="67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342444" y="4586111"/>
              <a:ext cx="4755445" cy="282222"/>
            </a:xfrm>
            <a:prstGeom prst="line">
              <a:avLst/>
            </a:prstGeom>
            <a:ln w="79375">
              <a:solidFill>
                <a:srgbClr val="FF0000">
                  <a:alpha val="67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2342444" y="4897531"/>
            <a:ext cx="44326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00FF"/>
                </a:solidFill>
                <a:latin typeface="Courier"/>
                <a:cs typeface="Courier"/>
              </a:rPr>
              <a:t>HashMap</a:t>
            </a:r>
            <a:r>
              <a:rPr lang="en-US" sz="2400" b="1" dirty="0" smtClean="0">
                <a:solidFill>
                  <a:srgbClr val="0000FF"/>
                </a:solidFill>
                <a:latin typeface="Courier"/>
                <a:cs typeface="Courier"/>
              </a:rPr>
              <a:t>&lt;Node&lt;T&gt;, Float&gt;</a:t>
            </a:r>
          </a:p>
          <a:p>
            <a:r>
              <a:rPr lang="en-US" sz="2400" b="1" dirty="0" err="1" smtClean="0">
                <a:solidFill>
                  <a:srgbClr val="0000FF"/>
                </a:solidFill>
                <a:latin typeface="Courier"/>
                <a:cs typeface="Courier"/>
              </a:rPr>
              <a:t>neighborToWeight</a:t>
            </a:r>
            <a:r>
              <a:rPr lang="en-US" sz="2400" b="1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73900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endCxn id="10" idx="3"/>
          </p:cNvCxnSpPr>
          <p:nvPr/>
        </p:nvCxnSpPr>
        <p:spPr>
          <a:xfrm flipH="1" flipV="1">
            <a:off x="2321127" y="1785999"/>
            <a:ext cx="4434995" cy="74606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678785" y="3591407"/>
            <a:ext cx="1547418" cy="7007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SFO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73709" y="5992092"/>
            <a:ext cx="1547418" cy="7007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LAX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56122" y="2532067"/>
            <a:ext cx="1547418" cy="7007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JFK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73709" y="1435617"/>
            <a:ext cx="1547418" cy="7007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SEA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021880" y="2136381"/>
            <a:ext cx="0" cy="385571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 flipV="1">
            <a:off x="1970768" y="4292171"/>
            <a:ext cx="481726" cy="169992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</p:cNvCxnSpPr>
          <p:nvPr/>
        </p:nvCxnSpPr>
        <p:spPr>
          <a:xfrm flipH="1" flipV="1">
            <a:off x="1970768" y="2136381"/>
            <a:ext cx="481726" cy="145502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</p:cNvCxnSpPr>
          <p:nvPr/>
        </p:nvCxnSpPr>
        <p:spPr>
          <a:xfrm flipV="1">
            <a:off x="3226203" y="3232832"/>
            <a:ext cx="3649589" cy="70895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0255" y="4061338"/>
            <a:ext cx="912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$250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2123169" y="5125224"/>
            <a:ext cx="912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$150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2231087" y="2532067"/>
            <a:ext cx="912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$150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4333927" y="3788500"/>
            <a:ext cx="912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$600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4567500" y="1656400"/>
            <a:ext cx="912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$600</a:t>
            </a:r>
            <a:endParaRPr lang="en-US" sz="2800" dirty="0"/>
          </a:p>
        </p:txBody>
      </p:sp>
      <p:sp>
        <p:nvSpPr>
          <p:cNvPr id="31" name="Rounded Rectangle 30"/>
          <p:cNvSpPr/>
          <p:nvPr/>
        </p:nvSpPr>
        <p:spPr>
          <a:xfrm>
            <a:off x="6875792" y="4947680"/>
            <a:ext cx="1547418" cy="7007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MIA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182356" y="3232833"/>
            <a:ext cx="0" cy="171484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8072853" y="3232831"/>
            <a:ext cx="1" cy="171484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231704" y="4263871"/>
            <a:ext cx="912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$350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8072854" y="3557593"/>
            <a:ext cx="912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$350</a:t>
            </a:r>
            <a:endParaRPr lang="en-US" sz="2800" dirty="0"/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>
          <a:xfrm>
            <a:off x="457200" y="-104936"/>
            <a:ext cx="8229600" cy="1143000"/>
          </a:xfrm>
        </p:spPr>
        <p:txBody>
          <a:bodyPr/>
          <a:lstStyle/>
          <a:p>
            <a:r>
              <a:rPr lang="en-US" dirty="0" smtClean="0"/>
              <a:t>Airline Fare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89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for the Airline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93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Is the graph connected?</a:t>
            </a:r>
          </a:p>
          <a:p>
            <a:r>
              <a:rPr lang="en-US" dirty="0" smtClean="0"/>
              <a:t>Is there a route from any airport X to any airport Y?</a:t>
            </a:r>
          </a:p>
          <a:p>
            <a:r>
              <a:rPr lang="en-US" dirty="0" smtClean="0"/>
              <a:t>What is the maximum # of plane changes between airport X and airport Y?</a:t>
            </a:r>
          </a:p>
          <a:p>
            <a:r>
              <a:rPr lang="en-US" dirty="0" smtClean="0"/>
              <a:t>What is the cheapest route between airport X and airport Y?</a:t>
            </a:r>
          </a:p>
          <a:p>
            <a:r>
              <a:rPr lang="en-US" dirty="0" smtClean="0"/>
              <a:t>Ph.D. level machine-learning question: how should we change the fares to maximize profits this summer?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81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78785" y="3007447"/>
            <a:ext cx="1547418" cy="7007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SFO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73709" y="5408132"/>
            <a:ext cx="1547418" cy="7007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LAX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56122" y="1948107"/>
            <a:ext cx="1547418" cy="7007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JFK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73709" y="851657"/>
            <a:ext cx="1547418" cy="7007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SEA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021880" y="1552421"/>
            <a:ext cx="0" cy="385571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 flipV="1">
            <a:off x="1970768" y="3708211"/>
            <a:ext cx="481726" cy="169992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</p:cNvCxnSpPr>
          <p:nvPr/>
        </p:nvCxnSpPr>
        <p:spPr>
          <a:xfrm flipH="1" flipV="1">
            <a:off x="1970768" y="1552421"/>
            <a:ext cx="481726" cy="145502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0255" y="3477378"/>
            <a:ext cx="912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$250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2123169" y="4541264"/>
            <a:ext cx="912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$150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2231087" y="1948107"/>
            <a:ext cx="912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$150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26203" y="2648872"/>
            <a:ext cx="3649589" cy="1078888"/>
            <a:chOff x="3226203" y="2648872"/>
            <a:chExt cx="3649589" cy="1078888"/>
          </a:xfrm>
        </p:grpSpPr>
        <p:cxnSp>
          <p:nvCxnSpPr>
            <p:cNvPr id="20" name="Straight Arrow Connector 19"/>
            <p:cNvCxnSpPr>
              <a:stCxn id="7" idx="3"/>
            </p:cNvCxnSpPr>
            <p:nvPr/>
          </p:nvCxnSpPr>
          <p:spPr>
            <a:xfrm flipV="1">
              <a:off x="3226203" y="2648872"/>
              <a:ext cx="3649589" cy="708957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333927" y="3204540"/>
              <a:ext cx="912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$600</a:t>
              </a:r>
              <a:endParaRPr lang="en-US" sz="28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321127" y="1072440"/>
            <a:ext cx="4434995" cy="875667"/>
            <a:chOff x="2321127" y="1072440"/>
            <a:chExt cx="4434995" cy="875667"/>
          </a:xfrm>
        </p:grpSpPr>
        <p:cxnSp>
          <p:nvCxnSpPr>
            <p:cNvPr id="5" name="Straight Arrow Connector 4"/>
            <p:cNvCxnSpPr>
              <a:endCxn id="10" idx="3"/>
            </p:cNvCxnSpPr>
            <p:nvPr/>
          </p:nvCxnSpPr>
          <p:spPr>
            <a:xfrm flipH="1" flipV="1">
              <a:off x="2321127" y="1202039"/>
              <a:ext cx="4434995" cy="74606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567500" y="1072440"/>
              <a:ext cx="912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$600</a:t>
              </a:r>
              <a:endParaRPr lang="en-US" sz="28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6875792" y="4363720"/>
            <a:ext cx="1547418" cy="7007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MIA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182356" y="2648873"/>
            <a:ext cx="0" cy="171484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8072853" y="2648871"/>
            <a:ext cx="1" cy="171484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231704" y="3679911"/>
            <a:ext cx="912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$350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8072854" y="2973633"/>
            <a:ext cx="912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$350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8733"/>
            <a:ext cx="8229600" cy="1143000"/>
          </a:xfrm>
        </p:spPr>
        <p:txBody>
          <a:bodyPr/>
          <a:lstStyle/>
          <a:p>
            <a:r>
              <a:rPr lang="en-US" dirty="0" smtClean="0"/>
              <a:t>Connected?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07656" y="5457050"/>
            <a:ext cx="4257458" cy="954107"/>
          </a:xfrm>
          <a:prstGeom prst="rect">
            <a:avLst/>
          </a:prstGeom>
          <a:noFill/>
          <a:ln w="5715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FF"/>
                </a:solidFill>
              </a:rPr>
              <a:t>Now customers can</a:t>
            </a:r>
            <a:r>
              <a:rPr lang="fr-FR" sz="2800" i="1" dirty="0" smtClean="0">
                <a:solidFill>
                  <a:srgbClr val="0000FF"/>
                </a:solidFill>
              </a:rPr>
              <a:t>’</a:t>
            </a:r>
            <a:r>
              <a:rPr lang="en-US" sz="2800" i="1" dirty="0" smtClean="0">
                <a:solidFill>
                  <a:srgbClr val="0000FF"/>
                </a:solidFill>
              </a:rPr>
              <a:t>t travel</a:t>
            </a:r>
          </a:p>
          <a:p>
            <a:r>
              <a:rPr lang="en-US" sz="2800" i="1" dirty="0" smtClean="0">
                <a:solidFill>
                  <a:srgbClr val="0000FF"/>
                </a:solidFill>
              </a:rPr>
              <a:t>between coasts </a:t>
            </a:r>
            <a:endParaRPr lang="en-US" sz="28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673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1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78785" y="3007447"/>
            <a:ext cx="1547418" cy="7007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SFO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73709" y="5408132"/>
            <a:ext cx="1547418" cy="7007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LAX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56122" y="1948107"/>
            <a:ext cx="1547418" cy="7007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JFK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73709" y="851657"/>
            <a:ext cx="1547418" cy="7007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SEA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021880" y="1552421"/>
            <a:ext cx="0" cy="385571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 flipV="1">
            <a:off x="1970768" y="3708211"/>
            <a:ext cx="481726" cy="169992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</p:cNvCxnSpPr>
          <p:nvPr/>
        </p:nvCxnSpPr>
        <p:spPr>
          <a:xfrm flipH="1" flipV="1">
            <a:off x="1970768" y="1552421"/>
            <a:ext cx="481726" cy="145502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0255" y="3477378"/>
            <a:ext cx="912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$250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2123169" y="4541264"/>
            <a:ext cx="912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$150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2231087" y="1948107"/>
            <a:ext cx="912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$150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26203" y="2648872"/>
            <a:ext cx="3649589" cy="1078888"/>
            <a:chOff x="3226203" y="2648872"/>
            <a:chExt cx="3649589" cy="1078888"/>
          </a:xfrm>
        </p:grpSpPr>
        <p:cxnSp>
          <p:nvCxnSpPr>
            <p:cNvPr id="20" name="Straight Arrow Connector 19"/>
            <p:cNvCxnSpPr>
              <a:stCxn id="7" idx="3"/>
            </p:cNvCxnSpPr>
            <p:nvPr/>
          </p:nvCxnSpPr>
          <p:spPr>
            <a:xfrm flipV="1">
              <a:off x="3226203" y="2648872"/>
              <a:ext cx="3649589" cy="708957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333927" y="3204540"/>
              <a:ext cx="912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$600</a:t>
              </a:r>
              <a:endParaRPr lang="en-US" sz="28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321127" y="1072440"/>
            <a:ext cx="4434995" cy="875667"/>
            <a:chOff x="2321127" y="1072440"/>
            <a:chExt cx="4434995" cy="875667"/>
          </a:xfrm>
        </p:grpSpPr>
        <p:cxnSp>
          <p:nvCxnSpPr>
            <p:cNvPr id="5" name="Straight Arrow Connector 4"/>
            <p:cNvCxnSpPr>
              <a:endCxn id="10" idx="3"/>
            </p:cNvCxnSpPr>
            <p:nvPr/>
          </p:nvCxnSpPr>
          <p:spPr>
            <a:xfrm flipH="1" flipV="1">
              <a:off x="2321127" y="1202039"/>
              <a:ext cx="4434995" cy="74606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567500" y="1072440"/>
              <a:ext cx="912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$600</a:t>
              </a:r>
              <a:endParaRPr lang="en-US" sz="28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6875792" y="4363720"/>
            <a:ext cx="1547418" cy="7007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MIA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182356" y="2648873"/>
            <a:ext cx="0" cy="171484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8072853" y="2648871"/>
            <a:ext cx="1" cy="171484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231704" y="3679911"/>
            <a:ext cx="912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$350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8072854" y="2973633"/>
            <a:ext cx="912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$350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8733"/>
            <a:ext cx="8229600" cy="1143000"/>
          </a:xfrm>
        </p:spPr>
        <p:txBody>
          <a:bodyPr/>
          <a:lstStyle/>
          <a:p>
            <a:r>
              <a:rPr lang="en-US" dirty="0" smtClean="0"/>
              <a:t>Route from SFO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JFK?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40521" y="5486248"/>
            <a:ext cx="4541836" cy="964642"/>
          </a:xfrm>
          <a:prstGeom prst="rect">
            <a:avLst/>
          </a:prstGeom>
          <a:noFill/>
          <a:ln w="5715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0000FF"/>
                </a:solidFill>
              </a:rPr>
              <a:t>Planes </a:t>
            </a:r>
            <a:r>
              <a:rPr lang="en-US" sz="2800" i="1" dirty="0">
                <a:solidFill>
                  <a:srgbClr val="0000FF"/>
                </a:solidFill>
              </a:rPr>
              <a:t>and customers can</a:t>
            </a:r>
            <a:r>
              <a:rPr lang="fr-FR" sz="2800" i="1" dirty="0" smtClean="0">
                <a:solidFill>
                  <a:srgbClr val="0000FF"/>
                </a:solidFill>
              </a:rPr>
              <a:t>’</a:t>
            </a:r>
            <a:r>
              <a:rPr lang="en-US" sz="2800" i="1" dirty="0" smtClean="0">
                <a:solidFill>
                  <a:srgbClr val="0000FF"/>
                </a:solidFill>
              </a:rPr>
              <a:t>t escape west coast</a:t>
            </a:r>
            <a:endParaRPr lang="en-US" sz="28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500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1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84" y="-91136"/>
            <a:ext cx="8760090" cy="8094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Circuit Design: What is the longest path?</a:t>
            </a:r>
            <a:endParaRPr lang="en-US" dirty="0"/>
          </a:p>
        </p:txBody>
      </p:sp>
      <p:pic>
        <p:nvPicPr>
          <p:cNvPr id="3" name="Picture 2" descr="curcu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22" y="1215907"/>
            <a:ext cx="6430410" cy="55880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262" y="714448"/>
            <a:ext cx="3057072" cy="1815882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8C3CC7"/>
                </a:solidFill>
              </a:rPr>
              <a:t>c</a:t>
            </a:r>
            <a:r>
              <a:rPr lang="en-US" sz="2800" dirty="0" smtClean="0">
                <a:solidFill>
                  <a:srgbClr val="8C3CC7"/>
                </a:solidFill>
              </a:rPr>
              <a:t> = 3*10^8 m/sec </a:t>
            </a:r>
          </a:p>
          <a:p>
            <a:r>
              <a:rPr lang="en-US" sz="2800" dirty="0" smtClean="0">
                <a:solidFill>
                  <a:srgbClr val="8C3CC7"/>
                </a:solidFill>
              </a:rPr>
              <a:t>= .</a:t>
            </a:r>
            <a:r>
              <a:rPr lang="en-US" sz="2800" dirty="0">
                <a:solidFill>
                  <a:srgbClr val="8C3CC7"/>
                </a:solidFill>
              </a:rPr>
              <a:t>3*10^</a:t>
            </a:r>
            <a:r>
              <a:rPr lang="en-US" sz="2800" dirty="0" smtClean="0">
                <a:solidFill>
                  <a:srgbClr val="8C3CC7"/>
                </a:solidFill>
              </a:rPr>
              <a:t>8 </a:t>
            </a:r>
            <a:r>
              <a:rPr lang="en-US" sz="2800" dirty="0" smtClean="0">
                <a:solidFill>
                  <a:srgbClr val="8C3CC7"/>
                </a:solidFill>
              </a:rPr>
              <a:t>nm/</a:t>
            </a:r>
            <a:r>
              <a:rPr lang="en-US" sz="2800" dirty="0" err="1" smtClean="0">
                <a:solidFill>
                  <a:srgbClr val="8C3CC7"/>
                </a:solidFill>
              </a:rPr>
              <a:t>nsec</a:t>
            </a:r>
            <a:r>
              <a:rPr lang="en-US" sz="2800" dirty="0" smtClean="0">
                <a:solidFill>
                  <a:srgbClr val="8C3CC7"/>
                </a:solidFill>
              </a:rPr>
              <a:t> </a:t>
            </a:r>
          </a:p>
          <a:p>
            <a:r>
              <a:rPr lang="en-US" sz="2800" dirty="0" smtClean="0">
                <a:solidFill>
                  <a:srgbClr val="8C3CC7"/>
                </a:solidFill>
              </a:rPr>
              <a:t>= .3 nm/cycle </a:t>
            </a:r>
          </a:p>
          <a:p>
            <a:r>
              <a:rPr lang="en-US" sz="2800" dirty="0" smtClean="0">
                <a:solidFill>
                  <a:srgbClr val="8C3CC7"/>
                </a:solidFill>
              </a:rPr>
              <a:t>of a 1GHz clock </a:t>
            </a:r>
            <a:endParaRPr lang="en-US" sz="2800" dirty="0">
              <a:solidFill>
                <a:srgbClr val="8C3C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986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50" y="313604"/>
            <a:ext cx="8760090" cy="8094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Organic Chemistry: Name of a branched alkane is derived from longest path</a:t>
            </a:r>
            <a:endParaRPr lang="en-US" dirty="0"/>
          </a:p>
        </p:txBody>
      </p:sp>
      <p:pic>
        <p:nvPicPr>
          <p:cNvPr id="5" name="Picture 4" descr="ochem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7" y="1545743"/>
            <a:ext cx="8066349" cy="5082032"/>
          </a:xfrm>
          <a:prstGeom prst="rect">
            <a:avLst/>
          </a:prstGeom>
          <a:ln w="28575" cmpd="sng">
            <a:solidFill>
              <a:srgbClr val="000090"/>
            </a:solidFill>
          </a:ln>
        </p:spPr>
      </p:pic>
    </p:spTree>
    <p:extLst>
      <p:ext uri="{BB962C8B-B14F-4D97-AF65-F5344CB8AC3E}">
        <p14:creationId xmlns:p14="http://schemas.microsoft.com/office/powerpoint/2010/main" val="2130030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162806"/>
            <a:ext cx="8229600" cy="1143000"/>
          </a:xfrm>
        </p:spPr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644" y="818230"/>
            <a:ext cx="8229600" cy="4525963"/>
          </a:xfrm>
        </p:spPr>
        <p:txBody>
          <a:bodyPr/>
          <a:lstStyle/>
          <a:p>
            <a:r>
              <a:rPr lang="en-US" dirty="0" smtClean="0"/>
              <a:t>2 special nodes: </a:t>
            </a:r>
            <a:r>
              <a:rPr lang="en-US" u="sng" dirty="0" smtClean="0">
                <a:solidFill>
                  <a:srgbClr val="008000"/>
                </a:solidFill>
              </a:rPr>
              <a:t>head</a:t>
            </a:r>
            <a:r>
              <a:rPr lang="en-US" dirty="0" smtClean="0"/>
              <a:t> and </a:t>
            </a:r>
            <a:r>
              <a:rPr lang="en-US" u="sng" dirty="0" smtClean="0">
                <a:solidFill>
                  <a:srgbClr val="0000FF"/>
                </a:solidFill>
              </a:rPr>
              <a:t>tail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At most 1 edge from any node</a:t>
            </a:r>
          </a:p>
          <a:p>
            <a:r>
              <a:rPr lang="en-US" dirty="0" smtClean="0"/>
              <a:t>Edge out of a node is represented by an instance variable in Node class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623371" y="1802607"/>
            <a:ext cx="8029391" cy="568138"/>
            <a:chOff x="642468" y="5076385"/>
            <a:chExt cx="8029391" cy="568138"/>
          </a:xfrm>
        </p:grpSpPr>
        <p:sp>
          <p:nvSpPr>
            <p:cNvPr id="6" name="Oval 5"/>
            <p:cNvSpPr/>
            <p:nvPr/>
          </p:nvSpPr>
          <p:spPr>
            <a:xfrm>
              <a:off x="642468" y="5076385"/>
              <a:ext cx="567773" cy="568138"/>
            </a:xfrm>
            <a:prstGeom prst="ellipse">
              <a:avLst/>
            </a:prstGeom>
            <a:solidFill>
              <a:srgbClr val="0080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21" idx="6"/>
            </p:cNvCxnSpPr>
            <p:nvPr/>
          </p:nvCxnSpPr>
          <p:spPr>
            <a:xfrm flipV="1">
              <a:off x="8235567" y="5076385"/>
              <a:ext cx="436292" cy="28406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813356" y="5076385"/>
              <a:ext cx="567773" cy="568138"/>
            </a:xfrm>
            <a:prstGeom prst="ellipse">
              <a:avLst/>
            </a:prstGeom>
            <a:solidFill>
              <a:srgbClr val="FF00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984244" y="5076385"/>
              <a:ext cx="567773" cy="568138"/>
            </a:xfrm>
            <a:prstGeom prst="ellipse">
              <a:avLst/>
            </a:prstGeom>
            <a:solidFill>
              <a:srgbClr val="FFFF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55132" y="5076385"/>
              <a:ext cx="567773" cy="568138"/>
            </a:xfrm>
            <a:prstGeom prst="ellipse">
              <a:avLst/>
            </a:prstGeom>
            <a:solidFill>
              <a:srgbClr val="FF66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326020" y="5076385"/>
              <a:ext cx="567773" cy="568138"/>
            </a:xfrm>
            <a:prstGeom prst="ellipse">
              <a:avLst/>
            </a:prstGeom>
            <a:solidFill>
              <a:srgbClr val="8000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496908" y="5076385"/>
              <a:ext cx="567773" cy="56813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667794" y="5076385"/>
              <a:ext cx="567773" cy="568138"/>
            </a:xfrm>
            <a:prstGeom prst="ellipse">
              <a:avLst/>
            </a:prstGeom>
            <a:solidFill>
              <a:srgbClr val="3366FF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6" idx="6"/>
              <a:endCxn id="15" idx="2"/>
            </p:cNvCxnSpPr>
            <p:nvPr/>
          </p:nvCxnSpPr>
          <p:spPr>
            <a:xfrm>
              <a:off x="1210241" y="5360454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381129" y="5371532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552017" y="5345073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722905" y="5345073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893793" y="5345073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064679" y="5344193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830115" y="4558141"/>
            <a:ext cx="5215467" cy="1938992"/>
          </a:xfrm>
          <a:prstGeom prst="rect">
            <a:avLst/>
          </a:prstGeom>
          <a:noFill/>
          <a:ln w="57150" cmpd="sng"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lass Node 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private Node    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next;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private Object 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data;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   . . .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0151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25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Graph Problems</a:t>
            </a:r>
            <a:br>
              <a:rPr lang="en-US" dirty="0" smtClean="0"/>
            </a:br>
            <a:r>
              <a:rPr lang="en-US" dirty="0" smtClean="0"/>
              <a:t>E = # of edges, V = # of vertices (nodes)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316" y="2093694"/>
            <a:ext cx="8916284" cy="5483655"/>
          </a:xfrm>
        </p:spPr>
        <p:txBody>
          <a:bodyPr>
            <a:normAutofit/>
          </a:bodyPr>
          <a:lstStyle/>
          <a:p>
            <a:r>
              <a:rPr lang="en-US" dirty="0" smtClean="0"/>
              <a:t>Longest path in graph?         </a:t>
            </a:r>
            <a:r>
              <a:rPr lang="en-US" dirty="0" smtClean="0">
                <a:solidFill>
                  <a:srgbClr val="FF0000"/>
                </a:solidFill>
              </a:rPr>
              <a:t>NP hard</a:t>
            </a:r>
          </a:p>
          <a:p>
            <a:r>
              <a:rPr lang="en-US" dirty="0" smtClean="0"/>
              <a:t>Shortest path between 2 nodes?        </a:t>
            </a:r>
            <a:r>
              <a:rPr lang="en-US" dirty="0" smtClean="0">
                <a:solidFill>
                  <a:srgbClr val="008000"/>
                </a:solidFill>
              </a:rPr>
              <a:t>O(E+V)</a:t>
            </a:r>
          </a:p>
          <a:p>
            <a:r>
              <a:rPr lang="en-US" dirty="0" err="1" smtClean="0"/>
              <a:t>Eulerian</a:t>
            </a:r>
            <a:r>
              <a:rPr lang="en-US" dirty="0" smtClean="0"/>
              <a:t> path: Shortest path using all edges?   </a:t>
            </a:r>
            <a:r>
              <a:rPr lang="en-US" dirty="0" smtClean="0">
                <a:solidFill>
                  <a:srgbClr val="008000"/>
                </a:solidFill>
              </a:rPr>
              <a:t>O(E)</a:t>
            </a:r>
          </a:p>
          <a:p>
            <a:r>
              <a:rPr lang="en-US" dirty="0" smtClean="0"/>
              <a:t>Hamiltonian Path: Shortest path that visits all nodes (“Traveling Salesman” Problem)?   </a:t>
            </a:r>
            <a:r>
              <a:rPr lang="en-US" dirty="0" smtClean="0">
                <a:solidFill>
                  <a:srgbClr val="FF0000"/>
                </a:solidFill>
              </a:rPr>
              <a:t>NP hard</a:t>
            </a:r>
          </a:p>
          <a:p>
            <a:r>
              <a:rPr lang="en-US" dirty="0" smtClean="0"/>
              <a:t>Is graph connected?                   </a:t>
            </a:r>
            <a:r>
              <a:rPr lang="en-US" dirty="0" smtClean="0">
                <a:solidFill>
                  <a:srgbClr val="008000"/>
                </a:solidFill>
              </a:rPr>
              <a:t>O(V)</a:t>
            </a:r>
          </a:p>
          <a:p>
            <a:r>
              <a:rPr lang="en-US" dirty="0" smtClean="0"/>
              <a:t>Is graph a tree? Linked list?        </a:t>
            </a:r>
            <a:r>
              <a:rPr lang="en-US" dirty="0" smtClean="0">
                <a:solidFill>
                  <a:srgbClr val="008000"/>
                </a:solidFill>
              </a:rPr>
              <a:t>O(V)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39125" y="2093694"/>
            <a:ext cx="1577990" cy="5710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19815" y="2676639"/>
            <a:ext cx="1577990" cy="5710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97805" y="3221715"/>
            <a:ext cx="1577990" cy="5710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32454" y="4387503"/>
            <a:ext cx="1577990" cy="5710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6707" y="5512823"/>
            <a:ext cx="1577990" cy="5710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06015" y="4913440"/>
            <a:ext cx="1577990" cy="5710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4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about graph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about nodes and edges</a:t>
            </a:r>
          </a:p>
          <a:p>
            <a:r>
              <a:rPr lang="en-US" dirty="0" smtClean="0"/>
              <a:t>Draw pictures</a:t>
            </a:r>
          </a:p>
          <a:p>
            <a:r>
              <a:rPr lang="en-US" dirty="0" smtClean="0"/>
              <a:t>Think about pictures</a:t>
            </a:r>
          </a:p>
          <a:p>
            <a:r>
              <a:rPr lang="en-US" i="1" u="sng" dirty="0" smtClean="0"/>
              <a:t>Then and only then</a:t>
            </a:r>
            <a:r>
              <a:rPr lang="en-US" u="sng" dirty="0" smtClean="0"/>
              <a:t> </a:t>
            </a:r>
            <a:r>
              <a:rPr lang="en-US" dirty="0" smtClean="0"/>
              <a:t>think about how to write code</a:t>
            </a:r>
          </a:p>
          <a:p>
            <a:r>
              <a:rPr lang="en-US" dirty="0" smtClean="0"/>
              <a:t>Example: Is a graph connected?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528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connected graph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112175" y="3497112"/>
            <a:ext cx="935270" cy="911791"/>
          </a:xfrm>
          <a:prstGeom prst="ellipse">
            <a:avLst/>
          </a:prstGeom>
          <a:solidFill>
            <a:srgbClr val="0000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64662" y="3494695"/>
            <a:ext cx="935270" cy="911791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59688" y="3499529"/>
            <a:ext cx="935270" cy="911791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07201" y="3499529"/>
            <a:ext cx="935270" cy="911791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 flipV="1">
            <a:off x="1942471" y="3953008"/>
            <a:ext cx="1117217" cy="241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994958" y="3932736"/>
            <a:ext cx="1117217" cy="241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047445" y="3955425"/>
            <a:ext cx="1117217" cy="241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531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disconnected graph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112175" y="3497112"/>
            <a:ext cx="935270" cy="911791"/>
          </a:xfrm>
          <a:prstGeom prst="ellipse">
            <a:avLst/>
          </a:prstGeom>
          <a:solidFill>
            <a:srgbClr val="0000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64662" y="3494695"/>
            <a:ext cx="935270" cy="911791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59688" y="3499529"/>
            <a:ext cx="935270" cy="911791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07201" y="3499529"/>
            <a:ext cx="935270" cy="911791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42471" y="3953008"/>
            <a:ext cx="1117217" cy="241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047445" y="3955425"/>
            <a:ext cx="1117217" cy="241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583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2031" y="1209028"/>
            <a:ext cx="314205" cy="32312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105392" y="1532149"/>
            <a:ext cx="314205" cy="32312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610226" y="2977717"/>
            <a:ext cx="314205" cy="32312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53737" y="2977717"/>
            <a:ext cx="314205" cy="32312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273524" y="1090619"/>
            <a:ext cx="314205" cy="32312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272848" y="2477436"/>
            <a:ext cx="314205" cy="32312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85154" y="4700427"/>
            <a:ext cx="314205" cy="32312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87053" y="3760204"/>
            <a:ext cx="314205" cy="32312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44704" y="5119940"/>
            <a:ext cx="314205" cy="32312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043951" y="2179971"/>
            <a:ext cx="314205" cy="32312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558240" y="4958379"/>
            <a:ext cx="314205" cy="32312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 rot="5400000">
            <a:off x="7071201" y="1029943"/>
            <a:ext cx="314205" cy="32312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 rot="5400000">
            <a:off x="6748080" y="3363304"/>
            <a:ext cx="314205" cy="32312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 rot="5400000">
            <a:off x="5302512" y="868138"/>
            <a:ext cx="314205" cy="32312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 rot="5400000">
            <a:off x="6748080" y="2227811"/>
            <a:ext cx="314205" cy="32312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 rot="5400000">
            <a:off x="5802793" y="4530760"/>
            <a:ext cx="314205" cy="32312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 rot="5400000">
            <a:off x="3622075" y="986527"/>
            <a:ext cx="314205" cy="32312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 rot="5400000">
            <a:off x="4520025" y="4844965"/>
            <a:ext cx="314205" cy="32312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 rot="5400000">
            <a:off x="3160289" y="502616"/>
            <a:ext cx="314205" cy="32312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 rot="5400000">
            <a:off x="3321850" y="4687862"/>
            <a:ext cx="314205" cy="32312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cxnSp>
        <p:nvCxnSpPr>
          <p:cNvPr id="23" name="Straight Arrow Connector 22"/>
          <p:cNvCxnSpPr>
            <a:stCxn id="5" idx="4"/>
            <a:endCxn id="11" idx="0"/>
          </p:cNvCxnSpPr>
          <p:nvPr/>
        </p:nvCxnSpPr>
        <p:spPr>
          <a:xfrm flipH="1">
            <a:off x="1401807" y="3300838"/>
            <a:ext cx="365522" cy="181910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5"/>
            <a:endCxn id="9" idx="1"/>
          </p:cNvCxnSpPr>
          <p:nvPr/>
        </p:nvCxnSpPr>
        <p:spPr>
          <a:xfrm>
            <a:off x="1878417" y="3253518"/>
            <a:ext cx="452751" cy="149422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" idx="5"/>
            <a:endCxn id="6" idx="2"/>
          </p:cNvCxnSpPr>
          <p:nvPr/>
        </p:nvCxnSpPr>
        <p:spPr>
          <a:xfrm>
            <a:off x="2040222" y="1484829"/>
            <a:ext cx="1513515" cy="165444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3"/>
            <a:endCxn id="9" idx="7"/>
          </p:cNvCxnSpPr>
          <p:nvPr/>
        </p:nvCxnSpPr>
        <p:spPr>
          <a:xfrm flipH="1">
            <a:off x="2553345" y="2753237"/>
            <a:ext cx="2765517" cy="199451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5"/>
            <a:endCxn id="22" idx="2"/>
          </p:cNvCxnSpPr>
          <p:nvPr/>
        </p:nvCxnSpPr>
        <p:spPr>
          <a:xfrm flipH="1">
            <a:off x="3478952" y="3253518"/>
            <a:ext cx="342976" cy="143880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4"/>
            <a:endCxn id="20" idx="2"/>
          </p:cNvCxnSpPr>
          <p:nvPr/>
        </p:nvCxnSpPr>
        <p:spPr>
          <a:xfrm>
            <a:off x="4262495" y="1855270"/>
            <a:ext cx="414632" cy="299415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7"/>
            <a:endCxn id="16" idx="4"/>
          </p:cNvCxnSpPr>
          <p:nvPr/>
        </p:nvCxnSpPr>
        <p:spPr>
          <a:xfrm>
            <a:off x="3431632" y="775265"/>
            <a:ext cx="1866422" cy="254434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9" idx="1"/>
            <a:endCxn id="4" idx="3"/>
          </p:cNvCxnSpPr>
          <p:nvPr/>
        </p:nvCxnSpPr>
        <p:spPr>
          <a:xfrm>
            <a:off x="3893418" y="1036999"/>
            <a:ext cx="257988" cy="77095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2"/>
            <a:endCxn id="16" idx="7"/>
          </p:cNvCxnSpPr>
          <p:nvPr/>
        </p:nvCxnSpPr>
        <p:spPr>
          <a:xfrm flipH="1" flipV="1">
            <a:off x="5573855" y="1140787"/>
            <a:ext cx="699669" cy="11139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7" idx="3"/>
          </p:cNvCxnSpPr>
          <p:nvPr/>
        </p:nvCxnSpPr>
        <p:spPr>
          <a:xfrm>
            <a:off x="6425925" y="1404581"/>
            <a:ext cx="365017" cy="87370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6"/>
            <a:endCxn id="17" idx="2"/>
          </p:cNvCxnSpPr>
          <p:nvPr/>
        </p:nvCxnSpPr>
        <p:spPr>
          <a:xfrm flipH="1">
            <a:off x="6905182" y="1348606"/>
            <a:ext cx="323121" cy="88366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" idx="6"/>
            <a:endCxn id="13" idx="1"/>
          </p:cNvCxnSpPr>
          <p:nvPr/>
        </p:nvCxnSpPr>
        <p:spPr>
          <a:xfrm>
            <a:off x="3867942" y="3139278"/>
            <a:ext cx="1736312" cy="186642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" idx="4"/>
            <a:endCxn id="15" idx="3"/>
          </p:cNvCxnSpPr>
          <p:nvPr/>
        </p:nvCxnSpPr>
        <p:spPr>
          <a:xfrm>
            <a:off x="5429951" y="2800557"/>
            <a:ext cx="1360991" cy="61321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5" idx="1"/>
          </p:cNvCxnSpPr>
          <p:nvPr/>
        </p:nvCxnSpPr>
        <p:spPr>
          <a:xfrm flipH="1">
            <a:off x="7019423" y="2503092"/>
            <a:ext cx="1251408" cy="910684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7" idx="3"/>
            <a:endCxn id="10" idx="0"/>
          </p:cNvCxnSpPr>
          <p:nvPr/>
        </p:nvCxnSpPr>
        <p:spPr>
          <a:xfrm flipH="1">
            <a:off x="5744156" y="1366420"/>
            <a:ext cx="575382" cy="2393784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6" idx="6"/>
            <a:endCxn id="8" idx="0"/>
          </p:cNvCxnSpPr>
          <p:nvPr/>
        </p:nvCxnSpPr>
        <p:spPr>
          <a:xfrm flipH="1">
            <a:off x="5429951" y="1186801"/>
            <a:ext cx="29663" cy="129063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8" idx="3"/>
            <a:endCxn id="10" idx="4"/>
          </p:cNvCxnSpPr>
          <p:nvPr/>
        </p:nvCxnSpPr>
        <p:spPr>
          <a:xfrm flipH="1" flipV="1">
            <a:off x="5744156" y="4083325"/>
            <a:ext cx="101499" cy="49790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rot="1217679">
            <a:off x="3305620" y="1421225"/>
            <a:ext cx="314205" cy="32312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 rot="1217679">
            <a:off x="4737703" y="1899730"/>
            <a:ext cx="314205" cy="32312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 rot="1217679">
            <a:off x="2540394" y="3023994"/>
            <a:ext cx="314205" cy="32312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 rot="1217679">
            <a:off x="5071984" y="3490067"/>
            <a:ext cx="314205" cy="32312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 rot="1217679">
            <a:off x="7796019" y="3088631"/>
            <a:ext cx="314205" cy="32312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 rot="1217679">
            <a:off x="6149166" y="3825143"/>
            <a:ext cx="314205" cy="32312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 rot="1217679">
            <a:off x="2761415" y="5315609"/>
            <a:ext cx="314205" cy="32312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 rot="1217679">
            <a:off x="5998940" y="5137260"/>
            <a:ext cx="314205" cy="32312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 rot="1217679">
            <a:off x="1650262" y="4861988"/>
            <a:ext cx="314205" cy="32312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 rot="1217679">
            <a:off x="8143223" y="4758289"/>
            <a:ext cx="314205" cy="32312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 rot="1217679">
            <a:off x="5436005" y="6206563"/>
            <a:ext cx="314205" cy="32312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 rot="6617679">
            <a:off x="8337940" y="3091264"/>
            <a:ext cx="314205" cy="32312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 rot="6617679">
            <a:off x="7225556" y="5167699"/>
            <a:ext cx="314205" cy="32312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 rot="6617679">
            <a:off x="6430628" y="2612770"/>
            <a:ext cx="314205" cy="32312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 rot="6617679">
            <a:off x="7619400" y="4102696"/>
            <a:ext cx="314205" cy="32312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 rot="6617679">
            <a:off x="5934022" y="5934810"/>
            <a:ext cx="314205" cy="32312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 rot="6617679">
            <a:off x="5136577" y="3019545"/>
            <a:ext cx="314205" cy="32312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 rot="6617679">
            <a:off x="4802271" y="5797153"/>
            <a:ext cx="314205" cy="32312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 rot="6617679">
            <a:off x="4852715" y="1240180"/>
            <a:ext cx="314205" cy="32312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 rot="6617679">
            <a:off x="3760341" y="4270807"/>
            <a:ext cx="314205" cy="32312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cxnSp>
        <p:nvCxnSpPr>
          <p:cNvPr id="71" name="Straight Arrow Connector 70"/>
          <p:cNvCxnSpPr>
            <a:stCxn id="44" idx="4"/>
            <a:endCxn id="52" idx="0"/>
          </p:cNvCxnSpPr>
          <p:nvPr/>
        </p:nvCxnSpPr>
        <p:spPr>
          <a:xfrm flipH="1">
            <a:off x="1863402" y="3337086"/>
            <a:ext cx="778058" cy="1534931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4" idx="5"/>
            <a:endCxn id="49" idx="1"/>
          </p:cNvCxnSpPr>
          <p:nvPr/>
        </p:nvCxnSpPr>
        <p:spPr>
          <a:xfrm>
            <a:off x="2762065" y="3331234"/>
            <a:ext cx="91884" cy="2000256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1" idx="5"/>
            <a:endCxn id="46" idx="2"/>
          </p:cNvCxnSpPr>
          <p:nvPr/>
        </p:nvCxnSpPr>
        <p:spPr>
          <a:xfrm>
            <a:off x="3527291" y="1728465"/>
            <a:ext cx="1554446" cy="1868672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8" idx="3"/>
            <a:endCxn id="49" idx="7"/>
          </p:cNvCxnSpPr>
          <p:nvPr/>
        </p:nvCxnSpPr>
        <p:spPr>
          <a:xfrm flipH="1">
            <a:off x="3062334" y="4055321"/>
            <a:ext cx="3100118" cy="1353231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6" idx="3"/>
            <a:endCxn id="69" idx="1"/>
          </p:cNvCxnSpPr>
          <p:nvPr/>
        </p:nvCxnSpPr>
        <p:spPr>
          <a:xfrm flipH="1">
            <a:off x="4063123" y="3720245"/>
            <a:ext cx="1022147" cy="647554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3" idx="4"/>
            <a:endCxn id="66" idx="2"/>
          </p:cNvCxnSpPr>
          <p:nvPr/>
        </p:nvCxnSpPr>
        <p:spPr>
          <a:xfrm>
            <a:off x="4838769" y="2212822"/>
            <a:ext cx="175095" cy="3598542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8" idx="7"/>
            <a:endCxn id="60" idx="4"/>
          </p:cNvCxnSpPr>
          <p:nvPr/>
        </p:nvCxnSpPr>
        <p:spPr>
          <a:xfrm>
            <a:off x="5078434" y="1545557"/>
            <a:ext cx="1357765" cy="1172737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5" idx="3"/>
            <a:endCxn id="43" idx="5"/>
          </p:cNvCxnSpPr>
          <p:nvPr/>
        </p:nvCxnSpPr>
        <p:spPr>
          <a:xfrm flipH="1" flipV="1">
            <a:off x="4959374" y="2206970"/>
            <a:ext cx="265688" cy="830319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7" idx="2"/>
            <a:endCxn id="60" idx="7"/>
          </p:cNvCxnSpPr>
          <p:nvPr/>
        </p:nvCxnSpPr>
        <p:spPr>
          <a:xfrm flipH="1" flipV="1">
            <a:off x="6656349" y="2918147"/>
            <a:ext cx="1149424" cy="277554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7" idx="4"/>
            <a:endCxn id="62" idx="3"/>
          </p:cNvCxnSpPr>
          <p:nvPr/>
        </p:nvCxnSpPr>
        <p:spPr>
          <a:xfrm flipH="1">
            <a:off x="7707885" y="3401723"/>
            <a:ext cx="189200" cy="718717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7" idx="6"/>
            <a:endCxn id="62" idx="2"/>
          </p:cNvCxnSpPr>
          <p:nvPr/>
        </p:nvCxnSpPr>
        <p:spPr>
          <a:xfrm rot="1217679" flipH="1">
            <a:off x="7974212" y="3316709"/>
            <a:ext cx="323121" cy="883663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6" idx="6"/>
            <a:endCxn id="56" idx="1"/>
          </p:cNvCxnSpPr>
          <p:nvPr/>
        </p:nvCxnSpPr>
        <p:spPr>
          <a:xfrm>
            <a:off x="5376436" y="3706119"/>
            <a:ext cx="152103" cy="2516325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8" idx="4"/>
            <a:endCxn id="59" idx="3"/>
          </p:cNvCxnSpPr>
          <p:nvPr/>
        </p:nvCxnSpPr>
        <p:spPr>
          <a:xfrm rot="1217679">
            <a:off x="6101641" y="4355229"/>
            <a:ext cx="1360991" cy="613219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4" idx="3"/>
            <a:endCxn id="59" idx="1"/>
          </p:cNvCxnSpPr>
          <p:nvPr/>
        </p:nvCxnSpPr>
        <p:spPr>
          <a:xfrm flipH="1">
            <a:off x="7528338" y="4988467"/>
            <a:ext cx="628170" cy="276224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7" idx="3"/>
            <a:endCxn id="51" idx="0"/>
          </p:cNvCxnSpPr>
          <p:nvPr/>
        </p:nvCxnSpPr>
        <p:spPr>
          <a:xfrm flipH="1">
            <a:off x="6212080" y="3318809"/>
            <a:ext cx="1597225" cy="1828481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0" idx="6"/>
            <a:endCxn id="48" idx="0"/>
          </p:cNvCxnSpPr>
          <p:nvPr/>
        </p:nvCxnSpPr>
        <p:spPr>
          <a:xfrm flipH="1">
            <a:off x="6362306" y="2921680"/>
            <a:ext cx="170933" cy="913493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3" idx="3"/>
            <a:endCxn id="51" idx="4"/>
          </p:cNvCxnSpPr>
          <p:nvPr/>
        </p:nvCxnSpPr>
        <p:spPr>
          <a:xfrm rot="1217679" flipH="1" flipV="1">
            <a:off x="6010507" y="5452499"/>
            <a:ext cx="101499" cy="497907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259310" y="2734036"/>
            <a:ext cx="7036263" cy="923330"/>
          </a:xfrm>
          <a:prstGeom prst="rect">
            <a:avLst/>
          </a:prstGeom>
          <a:solidFill>
            <a:srgbClr val="FFFF00"/>
          </a:solidFill>
          <a:ln w="5715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5400" dirty="0" smtClean="0"/>
              <a:t>Is this graph connected?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31335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7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easiest way to tell if a graph is connected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HashSet</a:t>
            </a:r>
            <a:r>
              <a:rPr lang="en-US" dirty="0" smtClean="0"/>
              <a:t>&lt;Node&gt;</a:t>
            </a:r>
          </a:p>
          <a:p>
            <a:r>
              <a:rPr lang="en-US" dirty="0" smtClean="0"/>
              <a:t>Pick any node and add it to the set</a:t>
            </a:r>
          </a:p>
          <a:p>
            <a:r>
              <a:rPr lang="en-US" dirty="0" smtClean="0"/>
              <a:t>While (not done) </a:t>
            </a:r>
          </a:p>
          <a:p>
            <a:pPr lvl="1"/>
            <a:r>
              <a:rPr lang="en-US" dirty="0" smtClean="0"/>
              <a:t>For every node in the set, add all of that node’s neighbors to the set</a:t>
            </a:r>
          </a:p>
          <a:p>
            <a:pPr lvl="1"/>
            <a:r>
              <a:rPr lang="en-US" dirty="0" smtClean="0"/>
              <a:t>Done if the set </a:t>
            </a:r>
            <a:r>
              <a:rPr lang="en-US" dirty="0" err="1" smtClean="0"/>
              <a:t>didn</a:t>
            </a:r>
            <a:r>
              <a:rPr lang="fr-FR" dirty="0" smtClean="0"/>
              <a:t>’</a:t>
            </a:r>
            <a:r>
              <a:rPr lang="en-US" dirty="0" smtClean="0"/>
              <a:t>t grow</a:t>
            </a:r>
          </a:p>
          <a:p>
            <a:r>
              <a:rPr lang="en-US" dirty="0" smtClean="0"/>
              <a:t>When done: graph is connected if set contains every graph in the node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03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70498" y="1915321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926174" y="2169675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41817" y="3307597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487454" y="3307597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0447" y="1822112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54629" y="2913786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78574" y="4663679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104510" y="3923555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651125" y="4993911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58433" y="2679627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81596" y="4866734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 rot="5400000">
            <a:off x="6286097" y="1773040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 rot="5400000">
            <a:off x="6029125" y="3609814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 rot="5400000">
            <a:off x="4879493" y="1645670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 rot="5400000">
            <a:off x="6029125" y="2715977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 rot="5400000">
            <a:off x="5277356" y="4528812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 rot="5400000">
            <a:off x="3543074" y="1738864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 rot="5400000">
            <a:off x="4257196" y="4776148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 rot="5400000">
            <a:off x="3175825" y="1357939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 rot="5400000">
            <a:off x="3304311" y="4652479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cxnSp>
        <p:nvCxnSpPr>
          <p:cNvPr id="23" name="Straight Arrow Connector 22"/>
          <p:cNvCxnSpPr>
            <a:stCxn id="5" idx="4"/>
            <a:endCxn id="11" idx="0"/>
          </p:cNvCxnSpPr>
          <p:nvPr/>
        </p:nvCxnSpPr>
        <p:spPr>
          <a:xfrm flipH="1">
            <a:off x="1776066" y="3561951"/>
            <a:ext cx="290692" cy="143196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5"/>
            <a:endCxn id="9" idx="1"/>
          </p:cNvCxnSpPr>
          <p:nvPr/>
        </p:nvCxnSpPr>
        <p:spPr>
          <a:xfrm>
            <a:off x="2155105" y="3524702"/>
            <a:ext cx="360064" cy="117622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" idx="5"/>
            <a:endCxn id="6" idx="2"/>
          </p:cNvCxnSpPr>
          <p:nvPr/>
        </p:nvCxnSpPr>
        <p:spPr>
          <a:xfrm>
            <a:off x="2283785" y="2132426"/>
            <a:ext cx="1203669" cy="130234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3"/>
            <a:endCxn id="9" idx="7"/>
          </p:cNvCxnSpPr>
          <p:nvPr/>
        </p:nvCxnSpPr>
        <p:spPr>
          <a:xfrm flipH="1">
            <a:off x="2691862" y="3130891"/>
            <a:ext cx="2199361" cy="157003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5"/>
            <a:endCxn id="22" idx="2"/>
          </p:cNvCxnSpPr>
          <p:nvPr/>
        </p:nvCxnSpPr>
        <p:spPr>
          <a:xfrm flipH="1">
            <a:off x="3427979" y="3524702"/>
            <a:ext cx="272762" cy="113259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4"/>
            <a:endCxn id="20" idx="2"/>
          </p:cNvCxnSpPr>
          <p:nvPr/>
        </p:nvCxnSpPr>
        <p:spPr>
          <a:xfrm>
            <a:off x="4051115" y="2424029"/>
            <a:ext cx="329749" cy="235693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7"/>
            <a:endCxn id="16" idx="4"/>
          </p:cNvCxnSpPr>
          <p:nvPr/>
        </p:nvCxnSpPr>
        <p:spPr>
          <a:xfrm>
            <a:off x="3390346" y="1573871"/>
            <a:ext cx="1484329" cy="20028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9" idx="1"/>
            <a:endCxn id="4" idx="3"/>
          </p:cNvCxnSpPr>
          <p:nvPr/>
        </p:nvCxnSpPr>
        <p:spPr>
          <a:xfrm>
            <a:off x="3757595" y="1779903"/>
            <a:ext cx="205173" cy="60687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2"/>
            <a:endCxn id="16" idx="7"/>
          </p:cNvCxnSpPr>
          <p:nvPr/>
        </p:nvCxnSpPr>
        <p:spPr>
          <a:xfrm flipH="1" flipV="1">
            <a:off x="5094014" y="1861603"/>
            <a:ext cx="556433" cy="8768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7" idx="3"/>
          </p:cNvCxnSpPr>
          <p:nvPr/>
        </p:nvCxnSpPr>
        <p:spPr>
          <a:xfrm>
            <a:off x="5771649" y="2069256"/>
            <a:ext cx="290291" cy="68776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6"/>
            <a:endCxn id="17" idx="2"/>
          </p:cNvCxnSpPr>
          <p:nvPr/>
        </p:nvCxnSpPr>
        <p:spPr>
          <a:xfrm flipH="1">
            <a:off x="6152792" y="2025194"/>
            <a:ext cx="256972" cy="69560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" idx="6"/>
            <a:endCxn id="13" idx="1"/>
          </p:cNvCxnSpPr>
          <p:nvPr/>
        </p:nvCxnSpPr>
        <p:spPr>
          <a:xfrm>
            <a:off x="3737335" y="3434774"/>
            <a:ext cx="1380855" cy="146920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" idx="4"/>
            <a:endCxn id="15" idx="3"/>
          </p:cNvCxnSpPr>
          <p:nvPr/>
        </p:nvCxnSpPr>
        <p:spPr>
          <a:xfrm>
            <a:off x="4979570" y="3168140"/>
            <a:ext cx="1082369" cy="482714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5" idx="1"/>
          </p:cNvCxnSpPr>
          <p:nvPr/>
        </p:nvCxnSpPr>
        <p:spPr>
          <a:xfrm flipH="1">
            <a:off x="6243646" y="2933982"/>
            <a:ext cx="995220" cy="71687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7" idx="3"/>
            <a:endCxn id="10" idx="0"/>
          </p:cNvCxnSpPr>
          <p:nvPr/>
        </p:nvCxnSpPr>
        <p:spPr>
          <a:xfrm flipH="1">
            <a:off x="5229451" y="2039217"/>
            <a:ext cx="457590" cy="188433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6" idx="6"/>
            <a:endCxn id="8" idx="0"/>
          </p:cNvCxnSpPr>
          <p:nvPr/>
        </p:nvCxnSpPr>
        <p:spPr>
          <a:xfrm flipH="1">
            <a:off x="4979570" y="1897824"/>
            <a:ext cx="23590" cy="101596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8" idx="3"/>
            <a:endCxn id="10" idx="4"/>
          </p:cNvCxnSpPr>
          <p:nvPr/>
        </p:nvCxnSpPr>
        <p:spPr>
          <a:xfrm flipH="1" flipV="1">
            <a:off x="5229451" y="4177909"/>
            <a:ext cx="80720" cy="39194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rot="1217679">
            <a:off x="3290131" y="2082358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 rot="1217679">
            <a:off x="4429039" y="2459027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 rot="1217679">
            <a:off x="2681562" y="3344025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 rot="1217679">
            <a:off x="4694886" y="3710908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 rot="1217679">
            <a:off x="6861257" y="3394906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 rot="1217679">
            <a:off x="5551548" y="3974673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 rot="1217679">
            <a:off x="2857336" y="5147938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 rot="1217679">
            <a:off x="5432076" y="5007545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 rot="1217679">
            <a:off x="1973657" y="4790857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 rot="1217679">
            <a:off x="7137382" y="4709227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 rot="1217679">
            <a:off x="4984385" y="5849279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 rot="6617679">
            <a:off x="7293509" y="3395670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 rot="6617679">
            <a:off x="6408852" y="5030197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 rot="6617679">
            <a:off x="5776661" y="3019009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 rot="6617679">
            <a:off x="6722068" y="4191849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 rot="6617679">
            <a:off x="5381720" y="5634052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 rot="6617679">
            <a:off x="4747528" y="3339214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 rot="6617679">
            <a:off x="4481661" y="5525691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 rot="6617679">
            <a:off x="4521778" y="1938534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 rot="6617679">
            <a:off x="3653034" y="4324182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cxnSp>
        <p:nvCxnSpPr>
          <p:cNvPr id="71" name="Straight Arrow Connector 70"/>
          <p:cNvCxnSpPr>
            <a:stCxn id="44" idx="4"/>
            <a:endCxn id="52" idx="0"/>
          </p:cNvCxnSpPr>
          <p:nvPr/>
        </p:nvCxnSpPr>
        <p:spPr>
          <a:xfrm flipH="1">
            <a:off x="2143163" y="3590485"/>
            <a:ext cx="618774" cy="1208266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4" idx="5"/>
            <a:endCxn id="49" idx="1"/>
          </p:cNvCxnSpPr>
          <p:nvPr/>
        </p:nvCxnSpPr>
        <p:spPr>
          <a:xfrm>
            <a:off x="2857852" y="3585878"/>
            <a:ext cx="73074" cy="1574561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1" idx="5"/>
            <a:endCxn id="46" idx="2"/>
          </p:cNvCxnSpPr>
          <p:nvPr/>
        </p:nvCxnSpPr>
        <p:spPr>
          <a:xfrm>
            <a:off x="3466422" y="2324211"/>
            <a:ext cx="1236220" cy="1470981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8" idx="3"/>
            <a:endCxn id="49" idx="7"/>
          </p:cNvCxnSpPr>
          <p:nvPr/>
        </p:nvCxnSpPr>
        <p:spPr>
          <a:xfrm flipH="1">
            <a:off x="3096651" y="4155865"/>
            <a:ext cx="2465463" cy="1065236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6" idx="3"/>
            <a:endCxn id="69" idx="1"/>
          </p:cNvCxnSpPr>
          <p:nvPr/>
        </p:nvCxnSpPr>
        <p:spPr>
          <a:xfrm flipH="1">
            <a:off x="3892558" y="3892100"/>
            <a:ext cx="812893" cy="509741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3" idx="4"/>
            <a:endCxn id="66" idx="2"/>
          </p:cNvCxnSpPr>
          <p:nvPr/>
        </p:nvCxnSpPr>
        <p:spPr>
          <a:xfrm>
            <a:off x="4509414" y="2705487"/>
            <a:ext cx="139250" cy="2832699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8" idx="7"/>
            <a:endCxn id="60" idx="4"/>
          </p:cNvCxnSpPr>
          <p:nvPr/>
        </p:nvCxnSpPr>
        <p:spPr>
          <a:xfrm>
            <a:off x="4700015" y="2180230"/>
            <a:ext cx="1079804" cy="923155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5" idx="3"/>
            <a:endCxn id="43" idx="5"/>
          </p:cNvCxnSpPr>
          <p:nvPr/>
        </p:nvCxnSpPr>
        <p:spPr>
          <a:xfrm flipH="1" flipV="1">
            <a:off x="4605329" y="2700881"/>
            <a:ext cx="211296" cy="653610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7" idx="2"/>
            <a:endCxn id="60" idx="7"/>
          </p:cNvCxnSpPr>
          <p:nvPr/>
        </p:nvCxnSpPr>
        <p:spPr>
          <a:xfrm flipH="1" flipV="1">
            <a:off x="5954900" y="3260705"/>
            <a:ext cx="914114" cy="218485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7" idx="4"/>
            <a:endCxn id="62" idx="3"/>
          </p:cNvCxnSpPr>
          <p:nvPr/>
        </p:nvCxnSpPr>
        <p:spPr>
          <a:xfrm flipH="1">
            <a:off x="6791166" y="3641366"/>
            <a:ext cx="150467" cy="565759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7" idx="6"/>
            <a:endCxn id="62" idx="2"/>
          </p:cNvCxnSpPr>
          <p:nvPr/>
        </p:nvCxnSpPr>
        <p:spPr>
          <a:xfrm rot="1217679" flipH="1">
            <a:off x="7002971" y="3574444"/>
            <a:ext cx="256972" cy="695602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6" idx="6"/>
            <a:endCxn id="56" idx="1"/>
          </p:cNvCxnSpPr>
          <p:nvPr/>
        </p:nvCxnSpPr>
        <p:spPr>
          <a:xfrm>
            <a:off x="4937010" y="3880980"/>
            <a:ext cx="120965" cy="1980800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8" idx="4"/>
            <a:endCxn id="59" idx="3"/>
          </p:cNvCxnSpPr>
          <p:nvPr/>
        </p:nvCxnSpPr>
        <p:spPr>
          <a:xfrm rot="1217679">
            <a:off x="5513752" y="4391946"/>
            <a:ext cx="1082369" cy="482714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4" idx="3"/>
            <a:endCxn id="59" idx="1"/>
          </p:cNvCxnSpPr>
          <p:nvPr/>
        </p:nvCxnSpPr>
        <p:spPr>
          <a:xfrm flipH="1">
            <a:off x="6648376" y="4890418"/>
            <a:ext cx="499571" cy="217438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7" idx="3"/>
            <a:endCxn id="51" idx="0"/>
          </p:cNvCxnSpPr>
          <p:nvPr/>
        </p:nvCxnSpPr>
        <p:spPr>
          <a:xfrm flipH="1">
            <a:off x="5601582" y="3576098"/>
            <a:ext cx="1270242" cy="1439343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0" idx="6"/>
            <a:endCxn id="48" idx="0"/>
          </p:cNvCxnSpPr>
          <p:nvPr/>
        </p:nvCxnSpPr>
        <p:spPr>
          <a:xfrm flipH="1">
            <a:off x="5721054" y="3263486"/>
            <a:ext cx="135940" cy="719083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3" idx="3"/>
            <a:endCxn id="51" idx="4"/>
          </p:cNvCxnSpPr>
          <p:nvPr/>
        </p:nvCxnSpPr>
        <p:spPr>
          <a:xfrm rot="1217679" flipH="1" flipV="1">
            <a:off x="5441275" y="5255695"/>
            <a:ext cx="80720" cy="391942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0" y="210605"/>
            <a:ext cx="91439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1) Pick a dot. Any dot. Color it red.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90422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70498" y="1915321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926174" y="2169675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41817" y="3307597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487454" y="3307597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0447" y="1822112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54629" y="2913786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78574" y="4663679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104510" y="3923555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651125" y="4993911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58433" y="2679627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81596" y="4866734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 rot="5400000">
            <a:off x="6286097" y="1773040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 rot="5400000">
            <a:off x="6029125" y="3609814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 rot="5400000">
            <a:off x="4879493" y="1645670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 rot="5400000">
            <a:off x="6029125" y="2715977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 rot="5400000">
            <a:off x="5277356" y="4528812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 rot="5400000">
            <a:off x="3543074" y="1738864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 rot="5400000">
            <a:off x="4257196" y="4776148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 rot="5400000">
            <a:off x="3175825" y="1357939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 rot="5400000">
            <a:off x="3304311" y="4652479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cxnSp>
        <p:nvCxnSpPr>
          <p:cNvPr id="23" name="Straight Arrow Connector 22"/>
          <p:cNvCxnSpPr>
            <a:stCxn id="5" idx="4"/>
            <a:endCxn id="11" idx="0"/>
          </p:cNvCxnSpPr>
          <p:nvPr/>
        </p:nvCxnSpPr>
        <p:spPr>
          <a:xfrm flipH="1">
            <a:off x="1776066" y="3561951"/>
            <a:ext cx="290692" cy="143196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5"/>
            <a:endCxn id="9" idx="1"/>
          </p:cNvCxnSpPr>
          <p:nvPr/>
        </p:nvCxnSpPr>
        <p:spPr>
          <a:xfrm>
            <a:off x="2155105" y="3524702"/>
            <a:ext cx="360064" cy="117622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" idx="5"/>
            <a:endCxn id="6" idx="2"/>
          </p:cNvCxnSpPr>
          <p:nvPr/>
        </p:nvCxnSpPr>
        <p:spPr>
          <a:xfrm>
            <a:off x="2283785" y="2132426"/>
            <a:ext cx="1203669" cy="130234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3"/>
            <a:endCxn id="9" idx="7"/>
          </p:cNvCxnSpPr>
          <p:nvPr/>
        </p:nvCxnSpPr>
        <p:spPr>
          <a:xfrm flipH="1">
            <a:off x="2691862" y="3130891"/>
            <a:ext cx="2199361" cy="157003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5"/>
            <a:endCxn id="22" idx="2"/>
          </p:cNvCxnSpPr>
          <p:nvPr/>
        </p:nvCxnSpPr>
        <p:spPr>
          <a:xfrm flipH="1">
            <a:off x="3427979" y="3524702"/>
            <a:ext cx="272762" cy="113259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4"/>
            <a:endCxn id="20" idx="2"/>
          </p:cNvCxnSpPr>
          <p:nvPr/>
        </p:nvCxnSpPr>
        <p:spPr>
          <a:xfrm>
            <a:off x="4051115" y="2424029"/>
            <a:ext cx="329749" cy="235693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7"/>
            <a:endCxn id="16" idx="4"/>
          </p:cNvCxnSpPr>
          <p:nvPr/>
        </p:nvCxnSpPr>
        <p:spPr>
          <a:xfrm>
            <a:off x="3390346" y="1573871"/>
            <a:ext cx="1484329" cy="20028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9" idx="1"/>
            <a:endCxn id="4" idx="3"/>
          </p:cNvCxnSpPr>
          <p:nvPr/>
        </p:nvCxnSpPr>
        <p:spPr>
          <a:xfrm>
            <a:off x="3757595" y="1779903"/>
            <a:ext cx="205173" cy="60687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2"/>
            <a:endCxn id="16" idx="7"/>
          </p:cNvCxnSpPr>
          <p:nvPr/>
        </p:nvCxnSpPr>
        <p:spPr>
          <a:xfrm flipH="1" flipV="1">
            <a:off x="5094014" y="1861603"/>
            <a:ext cx="556433" cy="8768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7" idx="3"/>
          </p:cNvCxnSpPr>
          <p:nvPr/>
        </p:nvCxnSpPr>
        <p:spPr>
          <a:xfrm>
            <a:off x="5771649" y="2069256"/>
            <a:ext cx="290291" cy="68776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6"/>
            <a:endCxn id="17" idx="2"/>
          </p:cNvCxnSpPr>
          <p:nvPr/>
        </p:nvCxnSpPr>
        <p:spPr>
          <a:xfrm flipH="1">
            <a:off x="6152792" y="2025194"/>
            <a:ext cx="256972" cy="69560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" idx="6"/>
            <a:endCxn id="13" idx="1"/>
          </p:cNvCxnSpPr>
          <p:nvPr/>
        </p:nvCxnSpPr>
        <p:spPr>
          <a:xfrm>
            <a:off x="3737335" y="3434774"/>
            <a:ext cx="1380855" cy="146920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" idx="4"/>
            <a:endCxn id="15" idx="3"/>
          </p:cNvCxnSpPr>
          <p:nvPr/>
        </p:nvCxnSpPr>
        <p:spPr>
          <a:xfrm>
            <a:off x="4979570" y="3168140"/>
            <a:ext cx="1082369" cy="482714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5" idx="1"/>
          </p:cNvCxnSpPr>
          <p:nvPr/>
        </p:nvCxnSpPr>
        <p:spPr>
          <a:xfrm flipH="1">
            <a:off x="6243646" y="2933982"/>
            <a:ext cx="995220" cy="71687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7" idx="3"/>
            <a:endCxn id="10" idx="0"/>
          </p:cNvCxnSpPr>
          <p:nvPr/>
        </p:nvCxnSpPr>
        <p:spPr>
          <a:xfrm flipH="1">
            <a:off x="5229451" y="2039217"/>
            <a:ext cx="457590" cy="188433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6" idx="6"/>
            <a:endCxn id="8" idx="0"/>
          </p:cNvCxnSpPr>
          <p:nvPr/>
        </p:nvCxnSpPr>
        <p:spPr>
          <a:xfrm flipH="1">
            <a:off x="4979570" y="1897824"/>
            <a:ext cx="23590" cy="101596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8" idx="3"/>
            <a:endCxn id="10" idx="4"/>
          </p:cNvCxnSpPr>
          <p:nvPr/>
        </p:nvCxnSpPr>
        <p:spPr>
          <a:xfrm flipH="1" flipV="1">
            <a:off x="5229451" y="4177909"/>
            <a:ext cx="80720" cy="39194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rot="1217679">
            <a:off x="3290131" y="2082358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 rot="1217679">
            <a:off x="4429039" y="2459027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 rot="1217679">
            <a:off x="2681562" y="3344025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 rot="1217679">
            <a:off x="4694886" y="3710908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 rot="1217679">
            <a:off x="6861257" y="3394906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 rot="1217679">
            <a:off x="5551548" y="3974673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 rot="1217679">
            <a:off x="2857336" y="5147938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 rot="1217679">
            <a:off x="5432076" y="5007545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 rot="1217679">
            <a:off x="1973657" y="4790857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 rot="1217679">
            <a:off x="7137382" y="4709227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 rot="1217679">
            <a:off x="4984385" y="5849279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 rot="6617679">
            <a:off x="7293509" y="3395670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 rot="6617679">
            <a:off x="6408852" y="5030197"/>
            <a:ext cx="247336" cy="256972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 rot="6617679">
            <a:off x="5776661" y="3019009"/>
            <a:ext cx="247336" cy="256972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 rot="6617679">
            <a:off x="6722068" y="4191849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 rot="6617679">
            <a:off x="5381720" y="5634052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 rot="6617679">
            <a:off x="4747528" y="3339214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 rot="6617679">
            <a:off x="4481661" y="5525691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 rot="6617679">
            <a:off x="4521778" y="1938534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 rot="6617679">
            <a:off x="3653034" y="4324182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cxnSp>
        <p:nvCxnSpPr>
          <p:cNvPr id="71" name="Straight Arrow Connector 70"/>
          <p:cNvCxnSpPr>
            <a:stCxn id="44" idx="4"/>
            <a:endCxn id="52" idx="0"/>
          </p:cNvCxnSpPr>
          <p:nvPr/>
        </p:nvCxnSpPr>
        <p:spPr>
          <a:xfrm flipH="1">
            <a:off x="2143163" y="3590485"/>
            <a:ext cx="618774" cy="1208266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4" idx="5"/>
            <a:endCxn id="49" idx="1"/>
          </p:cNvCxnSpPr>
          <p:nvPr/>
        </p:nvCxnSpPr>
        <p:spPr>
          <a:xfrm>
            <a:off x="2857852" y="3585878"/>
            <a:ext cx="73074" cy="1574561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1" idx="5"/>
            <a:endCxn id="46" idx="2"/>
          </p:cNvCxnSpPr>
          <p:nvPr/>
        </p:nvCxnSpPr>
        <p:spPr>
          <a:xfrm>
            <a:off x="3466422" y="2324211"/>
            <a:ext cx="1236220" cy="1470981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8" idx="3"/>
            <a:endCxn id="49" idx="7"/>
          </p:cNvCxnSpPr>
          <p:nvPr/>
        </p:nvCxnSpPr>
        <p:spPr>
          <a:xfrm flipH="1">
            <a:off x="3096651" y="4155865"/>
            <a:ext cx="2465463" cy="1065236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6" idx="3"/>
            <a:endCxn id="69" idx="1"/>
          </p:cNvCxnSpPr>
          <p:nvPr/>
        </p:nvCxnSpPr>
        <p:spPr>
          <a:xfrm flipH="1">
            <a:off x="3892558" y="3892100"/>
            <a:ext cx="812893" cy="509741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3" idx="4"/>
            <a:endCxn id="66" idx="2"/>
          </p:cNvCxnSpPr>
          <p:nvPr/>
        </p:nvCxnSpPr>
        <p:spPr>
          <a:xfrm>
            <a:off x="4509414" y="2705487"/>
            <a:ext cx="139250" cy="2832699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8" idx="7"/>
            <a:endCxn id="60" idx="4"/>
          </p:cNvCxnSpPr>
          <p:nvPr/>
        </p:nvCxnSpPr>
        <p:spPr>
          <a:xfrm>
            <a:off x="4700015" y="2180230"/>
            <a:ext cx="1079804" cy="923155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5" idx="3"/>
            <a:endCxn id="43" idx="5"/>
          </p:cNvCxnSpPr>
          <p:nvPr/>
        </p:nvCxnSpPr>
        <p:spPr>
          <a:xfrm flipH="1" flipV="1">
            <a:off x="4605329" y="2700881"/>
            <a:ext cx="211296" cy="653610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7" idx="2"/>
            <a:endCxn id="60" idx="7"/>
          </p:cNvCxnSpPr>
          <p:nvPr/>
        </p:nvCxnSpPr>
        <p:spPr>
          <a:xfrm flipH="1" flipV="1">
            <a:off x="5954900" y="3260705"/>
            <a:ext cx="914114" cy="218485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7" idx="4"/>
            <a:endCxn id="62" idx="3"/>
          </p:cNvCxnSpPr>
          <p:nvPr/>
        </p:nvCxnSpPr>
        <p:spPr>
          <a:xfrm flipH="1">
            <a:off x="6791166" y="3641366"/>
            <a:ext cx="150467" cy="565759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7" idx="6"/>
            <a:endCxn id="62" idx="2"/>
          </p:cNvCxnSpPr>
          <p:nvPr/>
        </p:nvCxnSpPr>
        <p:spPr>
          <a:xfrm rot="1217679" flipH="1">
            <a:off x="7002971" y="3574444"/>
            <a:ext cx="256972" cy="695602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6" idx="6"/>
            <a:endCxn id="56" idx="1"/>
          </p:cNvCxnSpPr>
          <p:nvPr/>
        </p:nvCxnSpPr>
        <p:spPr>
          <a:xfrm>
            <a:off x="4937010" y="3880980"/>
            <a:ext cx="120965" cy="1980800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8" idx="4"/>
            <a:endCxn id="59" idx="3"/>
          </p:cNvCxnSpPr>
          <p:nvPr/>
        </p:nvCxnSpPr>
        <p:spPr>
          <a:xfrm rot="1217679">
            <a:off x="5513752" y="4391946"/>
            <a:ext cx="1082369" cy="482714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4" idx="3"/>
            <a:endCxn id="59" idx="1"/>
          </p:cNvCxnSpPr>
          <p:nvPr/>
        </p:nvCxnSpPr>
        <p:spPr>
          <a:xfrm flipH="1">
            <a:off x="6648376" y="4890418"/>
            <a:ext cx="499571" cy="217438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7" idx="3"/>
            <a:endCxn id="51" idx="0"/>
          </p:cNvCxnSpPr>
          <p:nvPr/>
        </p:nvCxnSpPr>
        <p:spPr>
          <a:xfrm flipH="1">
            <a:off x="5601582" y="3576098"/>
            <a:ext cx="1270242" cy="1439343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0" idx="6"/>
            <a:endCxn id="48" idx="0"/>
          </p:cNvCxnSpPr>
          <p:nvPr/>
        </p:nvCxnSpPr>
        <p:spPr>
          <a:xfrm flipH="1">
            <a:off x="5721054" y="3263486"/>
            <a:ext cx="135940" cy="719083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3" idx="3"/>
            <a:endCxn id="51" idx="4"/>
          </p:cNvCxnSpPr>
          <p:nvPr/>
        </p:nvCxnSpPr>
        <p:spPr>
          <a:xfrm rot="1217679" flipH="1" flipV="1">
            <a:off x="5441275" y="5255695"/>
            <a:ext cx="80720" cy="391942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0" y="210605"/>
            <a:ext cx="9143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2</a:t>
            </a:r>
            <a:r>
              <a:rPr lang="en-US" sz="3200" dirty="0" smtClean="0"/>
              <a:t>) Find all the red dot’s gray neighbors. Color them red.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0337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70498" y="1915321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926174" y="2169675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41817" y="3307597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487454" y="3307597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0447" y="1822112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54629" y="2913786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78574" y="4663679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104510" y="3923555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651125" y="4993911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58433" y="2679627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81596" y="4866734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 rot="5400000">
            <a:off x="6286097" y="1773040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 rot="5400000">
            <a:off x="6029125" y="3609814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 rot="5400000">
            <a:off x="4879493" y="1645670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 rot="5400000">
            <a:off x="6029125" y="2715977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 rot="5400000">
            <a:off x="5277356" y="4528812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 rot="5400000">
            <a:off x="3543074" y="1738864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 rot="5400000">
            <a:off x="4257196" y="4776148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 rot="5400000">
            <a:off x="3175825" y="1357939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 rot="5400000">
            <a:off x="3304311" y="4652479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cxnSp>
        <p:nvCxnSpPr>
          <p:cNvPr id="23" name="Straight Arrow Connector 22"/>
          <p:cNvCxnSpPr>
            <a:stCxn id="5" idx="4"/>
            <a:endCxn id="11" idx="0"/>
          </p:cNvCxnSpPr>
          <p:nvPr/>
        </p:nvCxnSpPr>
        <p:spPr>
          <a:xfrm flipH="1">
            <a:off x="1776066" y="3561951"/>
            <a:ext cx="290692" cy="143196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5"/>
            <a:endCxn id="9" idx="1"/>
          </p:cNvCxnSpPr>
          <p:nvPr/>
        </p:nvCxnSpPr>
        <p:spPr>
          <a:xfrm>
            <a:off x="2155105" y="3524702"/>
            <a:ext cx="360064" cy="117622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" idx="5"/>
            <a:endCxn id="6" idx="2"/>
          </p:cNvCxnSpPr>
          <p:nvPr/>
        </p:nvCxnSpPr>
        <p:spPr>
          <a:xfrm>
            <a:off x="2283785" y="2132426"/>
            <a:ext cx="1203669" cy="130234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3"/>
            <a:endCxn id="9" idx="7"/>
          </p:cNvCxnSpPr>
          <p:nvPr/>
        </p:nvCxnSpPr>
        <p:spPr>
          <a:xfrm flipH="1">
            <a:off x="2691862" y="3130891"/>
            <a:ext cx="2199361" cy="157003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5"/>
            <a:endCxn id="22" idx="2"/>
          </p:cNvCxnSpPr>
          <p:nvPr/>
        </p:nvCxnSpPr>
        <p:spPr>
          <a:xfrm flipH="1">
            <a:off x="3427979" y="3524702"/>
            <a:ext cx="272762" cy="113259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4"/>
            <a:endCxn id="20" idx="2"/>
          </p:cNvCxnSpPr>
          <p:nvPr/>
        </p:nvCxnSpPr>
        <p:spPr>
          <a:xfrm>
            <a:off x="4051115" y="2424029"/>
            <a:ext cx="329749" cy="235693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7"/>
            <a:endCxn id="16" idx="4"/>
          </p:cNvCxnSpPr>
          <p:nvPr/>
        </p:nvCxnSpPr>
        <p:spPr>
          <a:xfrm>
            <a:off x="3390346" y="1573871"/>
            <a:ext cx="1484329" cy="20028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9" idx="1"/>
            <a:endCxn id="4" idx="3"/>
          </p:cNvCxnSpPr>
          <p:nvPr/>
        </p:nvCxnSpPr>
        <p:spPr>
          <a:xfrm>
            <a:off x="3757595" y="1779903"/>
            <a:ext cx="205173" cy="60687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2"/>
            <a:endCxn id="16" idx="7"/>
          </p:cNvCxnSpPr>
          <p:nvPr/>
        </p:nvCxnSpPr>
        <p:spPr>
          <a:xfrm flipH="1" flipV="1">
            <a:off x="5094014" y="1861603"/>
            <a:ext cx="556433" cy="8768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7" idx="3"/>
          </p:cNvCxnSpPr>
          <p:nvPr/>
        </p:nvCxnSpPr>
        <p:spPr>
          <a:xfrm>
            <a:off x="5771649" y="2069256"/>
            <a:ext cx="290291" cy="68776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6"/>
            <a:endCxn id="17" idx="2"/>
          </p:cNvCxnSpPr>
          <p:nvPr/>
        </p:nvCxnSpPr>
        <p:spPr>
          <a:xfrm flipH="1">
            <a:off x="6152792" y="2025194"/>
            <a:ext cx="256972" cy="69560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" idx="6"/>
            <a:endCxn id="13" idx="1"/>
          </p:cNvCxnSpPr>
          <p:nvPr/>
        </p:nvCxnSpPr>
        <p:spPr>
          <a:xfrm>
            <a:off x="3737335" y="3434774"/>
            <a:ext cx="1380855" cy="146920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" idx="4"/>
            <a:endCxn id="15" idx="3"/>
          </p:cNvCxnSpPr>
          <p:nvPr/>
        </p:nvCxnSpPr>
        <p:spPr>
          <a:xfrm>
            <a:off x="4979570" y="3168140"/>
            <a:ext cx="1082369" cy="482714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5" idx="1"/>
          </p:cNvCxnSpPr>
          <p:nvPr/>
        </p:nvCxnSpPr>
        <p:spPr>
          <a:xfrm flipH="1">
            <a:off x="6243646" y="2933982"/>
            <a:ext cx="995220" cy="71687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7" idx="3"/>
            <a:endCxn id="10" idx="0"/>
          </p:cNvCxnSpPr>
          <p:nvPr/>
        </p:nvCxnSpPr>
        <p:spPr>
          <a:xfrm flipH="1">
            <a:off x="5229451" y="2039217"/>
            <a:ext cx="457590" cy="188433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6" idx="6"/>
            <a:endCxn id="8" idx="0"/>
          </p:cNvCxnSpPr>
          <p:nvPr/>
        </p:nvCxnSpPr>
        <p:spPr>
          <a:xfrm flipH="1">
            <a:off x="4979570" y="1897824"/>
            <a:ext cx="23590" cy="101596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8" idx="3"/>
            <a:endCxn id="10" idx="4"/>
          </p:cNvCxnSpPr>
          <p:nvPr/>
        </p:nvCxnSpPr>
        <p:spPr>
          <a:xfrm flipH="1" flipV="1">
            <a:off x="5229451" y="4177909"/>
            <a:ext cx="80720" cy="39194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rot="1217679">
            <a:off x="3290131" y="2082358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 rot="1217679">
            <a:off x="4429039" y="2459027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 rot="1217679">
            <a:off x="2681562" y="3344025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3366FF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 rot="1217679">
            <a:off x="4694886" y="3710908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 rot="1217679">
            <a:off x="6861257" y="3394906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3366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 rot="1217679">
            <a:off x="5551548" y="3974673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 rot="1217679">
            <a:off x="2857336" y="5147938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 rot="1217679">
            <a:off x="5432076" y="5007545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 rot="1217679">
            <a:off x="1973657" y="4790857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 rot="1217679">
            <a:off x="7137382" y="4709227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3366FF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 rot="1217679">
            <a:off x="4984385" y="5849279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 rot="6617679">
            <a:off x="7293509" y="3395670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 rot="6617679">
            <a:off x="6408852" y="5030197"/>
            <a:ext cx="247336" cy="256972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 rot="6617679">
            <a:off x="5776661" y="3019009"/>
            <a:ext cx="247336" cy="256972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 rot="6617679">
            <a:off x="6722068" y="4191849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 rot="6617679">
            <a:off x="5381720" y="5634052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 rot="6617679">
            <a:off x="4747528" y="3339214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 rot="6617679">
            <a:off x="4481661" y="5525691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 rot="6617679">
            <a:off x="4521778" y="1938534"/>
            <a:ext cx="247336" cy="256972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3366FF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 rot="6617679">
            <a:off x="3653034" y="4324182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cxnSp>
        <p:nvCxnSpPr>
          <p:cNvPr id="71" name="Straight Arrow Connector 70"/>
          <p:cNvCxnSpPr>
            <a:stCxn id="44" idx="4"/>
            <a:endCxn id="52" idx="0"/>
          </p:cNvCxnSpPr>
          <p:nvPr/>
        </p:nvCxnSpPr>
        <p:spPr>
          <a:xfrm flipH="1">
            <a:off x="2143163" y="3590485"/>
            <a:ext cx="618774" cy="1208266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4" idx="5"/>
            <a:endCxn id="49" idx="1"/>
          </p:cNvCxnSpPr>
          <p:nvPr/>
        </p:nvCxnSpPr>
        <p:spPr>
          <a:xfrm>
            <a:off x="2857852" y="3585878"/>
            <a:ext cx="73074" cy="1574561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1" idx="5"/>
            <a:endCxn id="46" idx="2"/>
          </p:cNvCxnSpPr>
          <p:nvPr/>
        </p:nvCxnSpPr>
        <p:spPr>
          <a:xfrm>
            <a:off x="3466422" y="2324211"/>
            <a:ext cx="1236220" cy="1470981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8" idx="3"/>
            <a:endCxn id="49" idx="7"/>
          </p:cNvCxnSpPr>
          <p:nvPr/>
        </p:nvCxnSpPr>
        <p:spPr>
          <a:xfrm flipH="1">
            <a:off x="3096651" y="4155865"/>
            <a:ext cx="2465463" cy="1065236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6" idx="3"/>
            <a:endCxn id="69" idx="1"/>
          </p:cNvCxnSpPr>
          <p:nvPr/>
        </p:nvCxnSpPr>
        <p:spPr>
          <a:xfrm flipH="1">
            <a:off x="3892558" y="3892100"/>
            <a:ext cx="812893" cy="509741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3" idx="4"/>
            <a:endCxn id="66" idx="2"/>
          </p:cNvCxnSpPr>
          <p:nvPr/>
        </p:nvCxnSpPr>
        <p:spPr>
          <a:xfrm>
            <a:off x="4509414" y="2705487"/>
            <a:ext cx="139250" cy="2832699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8" idx="7"/>
            <a:endCxn id="60" idx="4"/>
          </p:cNvCxnSpPr>
          <p:nvPr/>
        </p:nvCxnSpPr>
        <p:spPr>
          <a:xfrm>
            <a:off x="4700015" y="2180230"/>
            <a:ext cx="1079804" cy="923155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5" idx="3"/>
            <a:endCxn id="43" idx="5"/>
          </p:cNvCxnSpPr>
          <p:nvPr/>
        </p:nvCxnSpPr>
        <p:spPr>
          <a:xfrm flipH="1" flipV="1">
            <a:off x="4605329" y="2700881"/>
            <a:ext cx="211296" cy="653610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7" idx="2"/>
            <a:endCxn id="60" idx="7"/>
          </p:cNvCxnSpPr>
          <p:nvPr/>
        </p:nvCxnSpPr>
        <p:spPr>
          <a:xfrm flipH="1" flipV="1">
            <a:off x="5954900" y="3260705"/>
            <a:ext cx="914114" cy="218485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7" idx="4"/>
            <a:endCxn id="62" idx="3"/>
          </p:cNvCxnSpPr>
          <p:nvPr/>
        </p:nvCxnSpPr>
        <p:spPr>
          <a:xfrm flipH="1">
            <a:off x="6791166" y="3641366"/>
            <a:ext cx="150467" cy="565759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7" idx="6"/>
            <a:endCxn id="62" idx="2"/>
          </p:cNvCxnSpPr>
          <p:nvPr/>
        </p:nvCxnSpPr>
        <p:spPr>
          <a:xfrm rot="1217679" flipH="1">
            <a:off x="7002971" y="3574444"/>
            <a:ext cx="256972" cy="695602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6" idx="6"/>
            <a:endCxn id="56" idx="1"/>
          </p:cNvCxnSpPr>
          <p:nvPr/>
        </p:nvCxnSpPr>
        <p:spPr>
          <a:xfrm>
            <a:off x="4937010" y="3880980"/>
            <a:ext cx="120965" cy="1980800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8" idx="4"/>
            <a:endCxn id="59" idx="3"/>
          </p:cNvCxnSpPr>
          <p:nvPr/>
        </p:nvCxnSpPr>
        <p:spPr>
          <a:xfrm rot="1217679">
            <a:off x="5513752" y="4391946"/>
            <a:ext cx="1082369" cy="482714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4" idx="3"/>
            <a:endCxn id="59" idx="1"/>
          </p:cNvCxnSpPr>
          <p:nvPr/>
        </p:nvCxnSpPr>
        <p:spPr>
          <a:xfrm flipH="1">
            <a:off x="6648376" y="4890418"/>
            <a:ext cx="499571" cy="217438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7" idx="3"/>
            <a:endCxn id="51" idx="0"/>
          </p:cNvCxnSpPr>
          <p:nvPr/>
        </p:nvCxnSpPr>
        <p:spPr>
          <a:xfrm flipH="1">
            <a:off x="5601582" y="3576098"/>
            <a:ext cx="1270242" cy="1439343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0" idx="6"/>
            <a:endCxn id="48" idx="0"/>
          </p:cNvCxnSpPr>
          <p:nvPr/>
        </p:nvCxnSpPr>
        <p:spPr>
          <a:xfrm flipH="1">
            <a:off x="5721054" y="3263486"/>
            <a:ext cx="135940" cy="719083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3" idx="3"/>
            <a:endCxn id="51" idx="4"/>
          </p:cNvCxnSpPr>
          <p:nvPr/>
        </p:nvCxnSpPr>
        <p:spPr>
          <a:xfrm rot="1217679" flipH="1" flipV="1">
            <a:off x="5441275" y="5255695"/>
            <a:ext cx="80720" cy="391942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0" y="122580"/>
            <a:ext cx="9143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3) Find all gray neighbors of red dots. </a:t>
            </a:r>
          </a:p>
          <a:p>
            <a:pPr algn="ctr"/>
            <a:r>
              <a:rPr lang="en-US" sz="3200" dirty="0" smtClean="0"/>
              <a:t>Color them red.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392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70498" y="1915321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926174" y="2169675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41817" y="3307597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487454" y="3307597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0447" y="1822112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54629" y="2913786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78574" y="4663679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104510" y="3923555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651125" y="4993911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58433" y="2679627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81596" y="4866734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 rot="5400000">
            <a:off x="6286097" y="1773040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 rot="5400000">
            <a:off x="6029125" y="3609814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 rot="5400000">
            <a:off x="4879493" y="1645670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 rot="5400000">
            <a:off x="6029125" y="2715977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 rot="5400000">
            <a:off x="5277356" y="4528812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 rot="5400000">
            <a:off x="3543074" y="1738864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 rot="5400000">
            <a:off x="4257196" y="4776148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 rot="5400000">
            <a:off x="3175825" y="1357939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 rot="5400000">
            <a:off x="3304311" y="4652479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cxnSp>
        <p:nvCxnSpPr>
          <p:cNvPr id="23" name="Straight Arrow Connector 22"/>
          <p:cNvCxnSpPr>
            <a:stCxn id="5" idx="4"/>
            <a:endCxn id="11" idx="0"/>
          </p:cNvCxnSpPr>
          <p:nvPr/>
        </p:nvCxnSpPr>
        <p:spPr>
          <a:xfrm flipH="1">
            <a:off x="1776066" y="3561951"/>
            <a:ext cx="290692" cy="143196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5"/>
            <a:endCxn id="9" idx="1"/>
          </p:cNvCxnSpPr>
          <p:nvPr/>
        </p:nvCxnSpPr>
        <p:spPr>
          <a:xfrm>
            <a:off x="2155105" y="3524702"/>
            <a:ext cx="360064" cy="117622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" idx="5"/>
            <a:endCxn id="6" idx="2"/>
          </p:cNvCxnSpPr>
          <p:nvPr/>
        </p:nvCxnSpPr>
        <p:spPr>
          <a:xfrm>
            <a:off x="2283785" y="2132426"/>
            <a:ext cx="1203669" cy="130234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3"/>
            <a:endCxn id="9" idx="7"/>
          </p:cNvCxnSpPr>
          <p:nvPr/>
        </p:nvCxnSpPr>
        <p:spPr>
          <a:xfrm flipH="1">
            <a:off x="2691862" y="3130891"/>
            <a:ext cx="2199361" cy="157003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5"/>
            <a:endCxn id="22" idx="2"/>
          </p:cNvCxnSpPr>
          <p:nvPr/>
        </p:nvCxnSpPr>
        <p:spPr>
          <a:xfrm flipH="1">
            <a:off x="3427979" y="3524702"/>
            <a:ext cx="272762" cy="113259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4"/>
            <a:endCxn id="20" idx="2"/>
          </p:cNvCxnSpPr>
          <p:nvPr/>
        </p:nvCxnSpPr>
        <p:spPr>
          <a:xfrm>
            <a:off x="4051115" y="2424029"/>
            <a:ext cx="329749" cy="235693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7"/>
            <a:endCxn id="16" idx="4"/>
          </p:cNvCxnSpPr>
          <p:nvPr/>
        </p:nvCxnSpPr>
        <p:spPr>
          <a:xfrm>
            <a:off x="3390346" y="1573871"/>
            <a:ext cx="1484329" cy="20028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9" idx="1"/>
            <a:endCxn id="4" idx="3"/>
          </p:cNvCxnSpPr>
          <p:nvPr/>
        </p:nvCxnSpPr>
        <p:spPr>
          <a:xfrm>
            <a:off x="3757595" y="1779903"/>
            <a:ext cx="205173" cy="60687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2"/>
            <a:endCxn id="16" idx="7"/>
          </p:cNvCxnSpPr>
          <p:nvPr/>
        </p:nvCxnSpPr>
        <p:spPr>
          <a:xfrm flipH="1" flipV="1">
            <a:off x="5094014" y="1861603"/>
            <a:ext cx="556433" cy="8768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7" idx="3"/>
          </p:cNvCxnSpPr>
          <p:nvPr/>
        </p:nvCxnSpPr>
        <p:spPr>
          <a:xfrm>
            <a:off x="5771649" y="2069256"/>
            <a:ext cx="290291" cy="68776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6"/>
            <a:endCxn id="17" idx="2"/>
          </p:cNvCxnSpPr>
          <p:nvPr/>
        </p:nvCxnSpPr>
        <p:spPr>
          <a:xfrm flipH="1">
            <a:off x="6152792" y="2025194"/>
            <a:ext cx="256972" cy="69560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" idx="6"/>
            <a:endCxn id="13" idx="1"/>
          </p:cNvCxnSpPr>
          <p:nvPr/>
        </p:nvCxnSpPr>
        <p:spPr>
          <a:xfrm>
            <a:off x="3737335" y="3434774"/>
            <a:ext cx="1380855" cy="146920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" idx="4"/>
            <a:endCxn id="15" idx="3"/>
          </p:cNvCxnSpPr>
          <p:nvPr/>
        </p:nvCxnSpPr>
        <p:spPr>
          <a:xfrm>
            <a:off x="4979570" y="3168140"/>
            <a:ext cx="1082369" cy="482714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5" idx="1"/>
          </p:cNvCxnSpPr>
          <p:nvPr/>
        </p:nvCxnSpPr>
        <p:spPr>
          <a:xfrm flipH="1">
            <a:off x="6243646" y="2933982"/>
            <a:ext cx="995220" cy="71687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7" idx="3"/>
            <a:endCxn id="10" idx="0"/>
          </p:cNvCxnSpPr>
          <p:nvPr/>
        </p:nvCxnSpPr>
        <p:spPr>
          <a:xfrm flipH="1">
            <a:off x="5229451" y="2039217"/>
            <a:ext cx="457590" cy="188433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6" idx="6"/>
            <a:endCxn id="8" idx="0"/>
          </p:cNvCxnSpPr>
          <p:nvPr/>
        </p:nvCxnSpPr>
        <p:spPr>
          <a:xfrm flipH="1">
            <a:off x="4979570" y="1897824"/>
            <a:ext cx="23590" cy="101596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8" idx="3"/>
            <a:endCxn id="10" idx="4"/>
          </p:cNvCxnSpPr>
          <p:nvPr/>
        </p:nvCxnSpPr>
        <p:spPr>
          <a:xfrm flipH="1" flipV="1">
            <a:off x="5229451" y="4177909"/>
            <a:ext cx="80720" cy="39194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rot="1217679">
            <a:off x="3290131" y="2082358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 rot="1217679">
            <a:off x="4429039" y="2459027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 rot="1217679">
            <a:off x="2681562" y="3344025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3366FF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 rot="1217679">
            <a:off x="4694886" y="3710908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 rot="1217679">
            <a:off x="6861257" y="3394906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3366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 rot="1217679">
            <a:off x="5551548" y="3974673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 rot="1217679">
            <a:off x="2857336" y="5147938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 rot="1217679">
            <a:off x="5432076" y="5007545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 rot="1217679">
            <a:off x="1973657" y="4790857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 rot="1217679">
            <a:off x="7137382" y="4709227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3366FF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 rot="1217679">
            <a:off x="4984385" y="5849279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 rot="6617679">
            <a:off x="7293509" y="3395670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 rot="6617679">
            <a:off x="6408852" y="5030197"/>
            <a:ext cx="247336" cy="256972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 rot="6617679">
            <a:off x="5776661" y="3019009"/>
            <a:ext cx="247336" cy="256972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 rot="6617679">
            <a:off x="6722068" y="4191849"/>
            <a:ext cx="247336" cy="256972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 rot="6617679">
            <a:off x="5381720" y="5634052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 rot="6617679">
            <a:off x="4747528" y="3339214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 rot="6617679">
            <a:off x="4481661" y="5525691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 rot="6617679">
            <a:off x="4521778" y="1938534"/>
            <a:ext cx="247336" cy="256972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3366FF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 rot="6617679">
            <a:off x="3653034" y="4324182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cxnSp>
        <p:nvCxnSpPr>
          <p:cNvPr id="71" name="Straight Arrow Connector 70"/>
          <p:cNvCxnSpPr>
            <a:stCxn id="44" idx="4"/>
            <a:endCxn id="52" idx="0"/>
          </p:cNvCxnSpPr>
          <p:nvPr/>
        </p:nvCxnSpPr>
        <p:spPr>
          <a:xfrm flipH="1">
            <a:off x="2143163" y="3590485"/>
            <a:ext cx="618774" cy="1208266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4" idx="5"/>
            <a:endCxn id="49" idx="1"/>
          </p:cNvCxnSpPr>
          <p:nvPr/>
        </p:nvCxnSpPr>
        <p:spPr>
          <a:xfrm>
            <a:off x="2857852" y="3585878"/>
            <a:ext cx="73074" cy="1574561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1" idx="5"/>
            <a:endCxn id="46" idx="2"/>
          </p:cNvCxnSpPr>
          <p:nvPr/>
        </p:nvCxnSpPr>
        <p:spPr>
          <a:xfrm>
            <a:off x="3466422" y="2324211"/>
            <a:ext cx="1236220" cy="1470981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8" idx="3"/>
            <a:endCxn id="49" idx="7"/>
          </p:cNvCxnSpPr>
          <p:nvPr/>
        </p:nvCxnSpPr>
        <p:spPr>
          <a:xfrm flipH="1">
            <a:off x="3096651" y="4155865"/>
            <a:ext cx="2465463" cy="1065236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6" idx="3"/>
            <a:endCxn id="69" idx="1"/>
          </p:cNvCxnSpPr>
          <p:nvPr/>
        </p:nvCxnSpPr>
        <p:spPr>
          <a:xfrm flipH="1">
            <a:off x="3892558" y="3892100"/>
            <a:ext cx="812893" cy="509741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3" idx="4"/>
            <a:endCxn id="66" idx="2"/>
          </p:cNvCxnSpPr>
          <p:nvPr/>
        </p:nvCxnSpPr>
        <p:spPr>
          <a:xfrm>
            <a:off x="4509414" y="2705487"/>
            <a:ext cx="139250" cy="2832699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8" idx="7"/>
            <a:endCxn id="60" idx="4"/>
          </p:cNvCxnSpPr>
          <p:nvPr/>
        </p:nvCxnSpPr>
        <p:spPr>
          <a:xfrm>
            <a:off x="4700015" y="2180230"/>
            <a:ext cx="1079804" cy="923155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5" idx="3"/>
            <a:endCxn id="43" idx="5"/>
          </p:cNvCxnSpPr>
          <p:nvPr/>
        </p:nvCxnSpPr>
        <p:spPr>
          <a:xfrm flipH="1" flipV="1">
            <a:off x="4605329" y="2700881"/>
            <a:ext cx="211296" cy="653610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7" idx="2"/>
            <a:endCxn id="60" idx="7"/>
          </p:cNvCxnSpPr>
          <p:nvPr/>
        </p:nvCxnSpPr>
        <p:spPr>
          <a:xfrm flipH="1" flipV="1">
            <a:off x="5954900" y="3260705"/>
            <a:ext cx="914114" cy="218485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7" idx="4"/>
            <a:endCxn id="62" idx="3"/>
          </p:cNvCxnSpPr>
          <p:nvPr/>
        </p:nvCxnSpPr>
        <p:spPr>
          <a:xfrm flipH="1">
            <a:off x="6791166" y="3641366"/>
            <a:ext cx="150467" cy="565759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7" idx="6"/>
            <a:endCxn id="62" idx="2"/>
          </p:cNvCxnSpPr>
          <p:nvPr/>
        </p:nvCxnSpPr>
        <p:spPr>
          <a:xfrm rot="1217679" flipH="1">
            <a:off x="7002971" y="3574444"/>
            <a:ext cx="256972" cy="695602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6" idx="6"/>
            <a:endCxn id="56" idx="1"/>
          </p:cNvCxnSpPr>
          <p:nvPr/>
        </p:nvCxnSpPr>
        <p:spPr>
          <a:xfrm>
            <a:off x="4937010" y="3880980"/>
            <a:ext cx="120965" cy="1980800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8" idx="4"/>
            <a:endCxn id="59" idx="3"/>
          </p:cNvCxnSpPr>
          <p:nvPr/>
        </p:nvCxnSpPr>
        <p:spPr>
          <a:xfrm rot="1217679">
            <a:off x="5513752" y="4391946"/>
            <a:ext cx="1082369" cy="482714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4" idx="3"/>
            <a:endCxn id="59" idx="1"/>
          </p:cNvCxnSpPr>
          <p:nvPr/>
        </p:nvCxnSpPr>
        <p:spPr>
          <a:xfrm flipH="1">
            <a:off x="6648376" y="4890418"/>
            <a:ext cx="499571" cy="217438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7" idx="3"/>
            <a:endCxn id="51" idx="0"/>
          </p:cNvCxnSpPr>
          <p:nvPr/>
        </p:nvCxnSpPr>
        <p:spPr>
          <a:xfrm flipH="1">
            <a:off x="5601582" y="3576098"/>
            <a:ext cx="1270242" cy="1439343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0" idx="6"/>
            <a:endCxn id="48" idx="0"/>
          </p:cNvCxnSpPr>
          <p:nvPr/>
        </p:nvCxnSpPr>
        <p:spPr>
          <a:xfrm flipH="1">
            <a:off x="5721054" y="3263486"/>
            <a:ext cx="135940" cy="719083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3" idx="3"/>
            <a:endCxn id="51" idx="4"/>
          </p:cNvCxnSpPr>
          <p:nvPr/>
        </p:nvCxnSpPr>
        <p:spPr>
          <a:xfrm rot="1217679" flipH="1" flipV="1">
            <a:off x="5441275" y="5255695"/>
            <a:ext cx="80720" cy="391942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0" y="122580"/>
            <a:ext cx="9143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4</a:t>
            </a:r>
            <a:r>
              <a:rPr lang="en-US" sz="3200" dirty="0" smtClean="0"/>
              <a:t>) Find all gray neighbors of red dots. </a:t>
            </a:r>
          </a:p>
          <a:p>
            <a:pPr algn="ctr"/>
            <a:r>
              <a:rPr lang="en-US" sz="3200" dirty="0" smtClean="0"/>
              <a:t>Color them red.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58509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162806"/>
            <a:ext cx="8229600" cy="1143000"/>
          </a:xfrm>
        </p:spPr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644" y="818230"/>
            <a:ext cx="8229600" cy="4525963"/>
          </a:xfrm>
        </p:spPr>
        <p:txBody>
          <a:bodyPr/>
          <a:lstStyle/>
          <a:p>
            <a:r>
              <a:rPr lang="en-US" dirty="0" smtClean="0"/>
              <a:t>2 special nodes: </a:t>
            </a:r>
            <a:r>
              <a:rPr lang="en-US" u="sng" dirty="0" smtClean="0">
                <a:solidFill>
                  <a:srgbClr val="008000"/>
                </a:solidFill>
              </a:rPr>
              <a:t>head</a:t>
            </a:r>
            <a:r>
              <a:rPr lang="en-US" dirty="0" smtClean="0"/>
              <a:t> and </a:t>
            </a:r>
            <a:r>
              <a:rPr lang="en-US" u="sng" dirty="0" smtClean="0">
                <a:solidFill>
                  <a:srgbClr val="0000FF"/>
                </a:solidFill>
              </a:rPr>
              <a:t>tail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add at tail</a:t>
            </a:r>
          </a:p>
          <a:p>
            <a:r>
              <a:rPr lang="en-US" dirty="0" smtClean="0"/>
              <a:t>Only remove from head</a:t>
            </a:r>
          </a:p>
          <a:p>
            <a:r>
              <a:rPr lang="en-US" dirty="0" smtClean="0"/>
              <a:t>Used by operating systems to know what to do next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623371" y="1802607"/>
            <a:ext cx="8029391" cy="568138"/>
            <a:chOff x="642468" y="5076385"/>
            <a:chExt cx="8029391" cy="568138"/>
          </a:xfrm>
        </p:grpSpPr>
        <p:sp>
          <p:nvSpPr>
            <p:cNvPr id="6" name="Oval 5"/>
            <p:cNvSpPr/>
            <p:nvPr/>
          </p:nvSpPr>
          <p:spPr>
            <a:xfrm>
              <a:off x="642468" y="5076385"/>
              <a:ext cx="567773" cy="568138"/>
            </a:xfrm>
            <a:prstGeom prst="ellipse">
              <a:avLst/>
            </a:prstGeom>
            <a:solidFill>
              <a:srgbClr val="0080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21" idx="6"/>
            </p:cNvCxnSpPr>
            <p:nvPr/>
          </p:nvCxnSpPr>
          <p:spPr>
            <a:xfrm flipV="1">
              <a:off x="8235567" y="5076385"/>
              <a:ext cx="436292" cy="28406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813356" y="5076385"/>
              <a:ext cx="567773" cy="568138"/>
            </a:xfrm>
            <a:prstGeom prst="ellipse">
              <a:avLst/>
            </a:prstGeom>
            <a:solidFill>
              <a:srgbClr val="FF00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984244" y="5076385"/>
              <a:ext cx="567773" cy="568138"/>
            </a:xfrm>
            <a:prstGeom prst="ellipse">
              <a:avLst/>
            </a:prstGeom>
            <a:solidFill>
              <a:srgbClr val="FFFF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55132" y="5076385"/>
              <a:ext cx="567773" cy="568138"/>
            </a:xfrm>
            <a:prstGeom prst="ellipse">
              <a:avLst/>
            </a:prstGeom>
            <a:solidFill>
              <a:srgbClr val="FF66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326020" y="5076385"/>
              <a:ext cx="567773" cy="568138"/>
            </a:xfrm>
            <a:prstGeom prst="ellipse">
              <a:avLst/>
            </a:prstGeom>
            <a:solidFill>
              <a:srgbClr val="8000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496908" y="5076385"/>
              <a:ext cx="567773" cy="56813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667794" y="5076385"/>
              <a:ext cx="567773" cy="568138"/>
            </a:xfrm>
            <a:prstGeom prst="ellipse">
              <a:avLst/>
            </a:prstGeom>
            <a:solidFill>
              <a:srgbClr val="3366FF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6" idx="6"/>
              <a:endCxn id="15" idx="2"/>
            </p:cNvCxnSpPr>
            <p:nvPr/>
          </p:nvCxnSpPr>
          <p:spPr>
            <a:xfrm>
              <a:off x="1210241" y="5360454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381129" y="5371532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552017" y="5345073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722905" y="5345073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893793" y="5345073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064679" y="5344193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5889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70498" y="1915321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926174" y="2169675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41817" y="3307597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487454" y="3307597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0447" y="1822112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54629" y="2913786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78574" y="4663679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104510" y="3923555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651125" y="4993911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58433" y="2679627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81596" y="4866734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 rot="5400000">
            <a:off x="6286097" y="1773040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 rot="5400000">
            <a:off x="6029125" y="3609814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 rot="5400000">
            <a:off x="4879493" y="1645670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 rot="5400000">
            <a:off x="6029125" y="2715977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 rot="5400000">
            <a:off x="5277356" y="4528812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 rot="5400000">
            <a:off x="3543074" y="1738864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 rot="5400000">
            <a:off x="4257196" y="4776148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 rot="5400000">
            <a:off x="3175825" y="1357939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 rot="5400000">
            <a:off x="3304311" y="4652479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cxnSp>
        <p:nvCxnSpPr>
          <p:cNvPr id="23" name="Straight Arrow Connector 22"/>
          <p:cNvCxnSpPr>
            <a:stCxn id="5" idx="4"/>
            <a:endCxn id="11" idx="0"/>
          </p:cNvCxnSpPr>
          <p:nvPr/>
        </p:nvCxnSpPr>
        <p:spPr>
          <a:xfrm flipH="1">
            <a:off x="1776066" y="3561951"/>
            <a:ext cx="290692" cy="143196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5"/>
            <a:endCxn id="9" idx="1"/>
          </p:cNvCxnSpPr>
          <p:nvPr/>
        </p:nvCxnSpPr>
        <p:spPr>
          <a:xfrm>
            <a:off x="2155105" y="3524702"/>
            <a:ext cx="360064" cy="117622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" idx="5"/>
            <a:endCxn id="6" idx="2"/>
          </p:cNvCxnSpPr>
          <p:nvPr/>
        </p:nvCxnSpPr>
        <p:spPr>
          <a:xfrm>
            <a:off x="2283785" y="2132426"/>
            <a:ext cx="1203669" cy="130234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3"/>
            <a:endCxn id="9" idx="7"/>
          </p:cNvCxnSpPr>
          <p:nvPr/>
        </p:nvCxnSpPr>
        <p:spPr>
          <a:xfrm flipH="1">
            <a:off x="2691862" y="3130891"/>
            <a:ext cx="2199361" cy="157003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5"/>
            <a:endCxn id="22" idx="2"/>
          </p:cNvCxnSpPr>
          <p:nvPr/>
        </p:nvCxnSpPr>
        <p:spPr>
          <a:xfrm flipH="1">
            <a:off x="3427979" y="3524702"/>
            <a:ext cx="272762" cy="113259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4"/>
            <a:endCxn id="20" idx="2"/>
          </p:cNvCxnSpPr>
          <p:nvPr/>
        </p:nvCxnSpPr>
        <p:spPr>
          <a:xfrm>
            <a:off x="4051115" y="2424029"/>
            <a:ext cx="329749" cy="235693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7"/>
            <a:endCxn id="16" idx="4"/>
          </p:cNvCxnSpPr>
          <p:nvPr/>
        </p:nvCxnSpPr>
        <p:spPr>
          <a:xfrm>
            <a:off x="3390346" y="1573871"/>
            <a:ext cx="1484329" cy="20028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9" idx="1"/>
            <a:endCxn id="4" idx="3"/>
          </p:cNvCxnSpPr>
          <p:nvPr/>
        </p:nvCxnSpPr>
        <p:spPr>
          <a:xfrm>
            <a:off x="3757595" y="1779903"/>
            <a:ext cx="205173" cy="60687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2"/>
            <a:endCxn id="16" idx="7"/>
          </p:cNvCxnSpPr>
          <p:nvPr/>
        </p:nvCxnSpPr>
        <p:spPr>
          <a:xfrm flipH="1" flipV="1">
            <a:off x="5094014" y="1861603"/>
            <a:ext cx="556433" cy="8768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7" idx="3"/>
          </p:cNvCxnSpPr>
          <p:nvPr/>
        </p:nvCxnSpPr>
        <p:spPr>
          <a:xfrm>
            <a:off x="5771649" y="2069256"/>
            <a:ext cx="290291" cy="68776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6"/>
            <a:endCxn id="17" idx="2"/>
          </p:cNvCxnSpPr>
          <p:nvPr/>
        </p:nvCxnSpPr>
        <p:spPr>
          <a:xfrm flipH="1">
            <a:off x="6152792" y="2025194"/>
            <a:ext cx="256972" cy="69560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" idx="6"/>
            <a:endCxn id="13" idx="1"/>
          </p:cNvCxnSpPr>
          <p:nvPr/>
        </p:nvCxnSpPr>
        <p:spPr>
          <a:xfrm>
            <a:off x="3737335" y="3434774"/>
            <a:ext cx="1380855" cy="146920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" idx="4"/>
            <a:endCxn id="15" idx="3"/>
          </p:cNvCxnSpPr>
          <p:nvPr/>
        </p:nvCxnSpPr>
        <p:spPr>
          <a:xfrm>
            <a:off x="4979570" y="3168140"/>
            <a:ext cx="1082369" cy="482714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5" idx="1"/>
          </p:cNvCxnSpPr>
          <p:nvPr/>
        </p:nvCxnSpPr>
        <p:spPr>
          <a:xfrm flipH="1">
            <a:off x="6243646" y="2933982"/>
            <a:ext cx="995220" cy="71687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7" idx="3"/>
            <a:endCxn id="10" idx="0"/>
          </p:cNvCxnSpPr>
          <p:nvPr/>
        </p:nvCxnSpPr>
        <p:spPr>
          <a:xfrm flipH="1">
            <a:off x="5229451" y="2039217"/>
            <a:ext cx="457590" cy="188433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6" idx="6"/>
            <a:endCxn id="8" idx="0"/>
          </p:cNvCxnSpPr>
          <p:nvPr/>
        </p:nvCxnSpPr>
        <p:spPr>
          <a:xfrm flipH="1">
            <a:off x="4979570" y="1897824"/>
            <a:ext cx="23590" cy="101596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8" idx="3"/>
            <a:endCxn id="10" idx="4"/>
          </p:cNvCxnSpPr>
          <p:nvPr/>
        </p:nvCxnSpPr>
        <p:spPr>
          <a:xfrm flipH="1" flipV="1">
            <a:off x="5229451" y="4177909"/>
            <a:ext cx="80720" cy="39194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rot="1217679">
            <a:off x="3290131" y="2082358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 rot="1217679">
            <a:off x="4429039" y="2459027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 rot="1217679">
            <a:off x="2681562" y="3344025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3366FF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 rot="1217679">
            <a:off x="4694886" y="3710908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 rot="1217679">
            <a:off x="6861257" y="3394906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3366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 rot="1217679">
            <a:off x="5551548" y="3974673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 rot="1217679">
            <a:off x="2857336" y="5147938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 rot="1217679">
            <a:off x="5432076" y="5007545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 rot="1217679">
            <a:off x="1973657" y="4790857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 rot="1217679">
            <a:off x="7137382" y="4709227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3366FF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 rot="1217679">
            <a:off x="4984385" y="5849279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 rot="6617679">
            <a:off x="7293509" y="3395670"/>
            <a:ext cx="247336" cy="256972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 rot="6617679">
            <a:off x="6408852" y="5030197"/>
            <a:ext cx="247336" cy="256972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 rot="6617679">
            <a:off x="5776661" y="3019009"/>
            <a:ext cx="247336" cy="256972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 rot="6617679">
            <a:off x="6722068" y="4191849"/>
            <a:ext cx="247336" cy="256972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 rot="6617679">
            <a:off x="5381720" y="5634052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 rot="6617679">
            <a:off x="4747528" y="3339214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 rot="6617679">
            <a:off x="4481661" y="5525691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 rot="6617679">
            <a:off x="4521778" y="1938534"/>
            <a:ext cx="247336" cy="256972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3366FF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 rot="6617679">
            <a:off x="3653034" y="4324182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cxnSp>
        <p:nvCxnSpPr>
          <p:cNvPr id="71" name="Straight Arrow Connector 70"/>
          <p:cNvCxnSpPr>
            <a:stCxn id="44" idx="4"/>
            <a:endCxn id="52" idx="0"/>
          </p:cNvCxnSpPr>
          <p:nvPr/>
        </p:nvCxnSpPr>
        <p:spPr>
          <a:xfrm flipH="1">
            <a:off x="2143163" y="3590485"/>
            <a:ext cx="618774" cy="1208266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4" idx="5"/>
            <a:endCxn id="49" idx="1"/>
          </p:cNvCxnSpPr>
          <p:nvPr/>
        </p:nvCxnSpPr>
        <p:spPr>
          <a:xfrm>
            <a:off x="2857852" y="3585878"/>
            <a:ext cx="73074" cy="1574561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1" idx="5"/>
            <a:endCxn id="46" idx="2"/>
          </p:cNvCxnSpPr>
          <p:nvPr/>
        </p:nvCxnSpPr>
        <p:spPr>
          <a:xfrm>
            <a:off x="3466422" y="2324211"/>
            <a:ext cx="1236220" cy="1470981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8" idx="3"/>
            <a:endCxn id="49" idx="7"/>
          </p:cNvCxnSpPr>
          <p:nvPr/>
        </p:nvCxnSpPr>
        <p:spPr>
          <a:xfrm flipH="1">
            <a:off x="3096651" y="4155865"/>
            <a:ext cx="2465463" cy="1065236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6" idx="3"/>
            <a:endCxn id="69" idx="1"/>
          </p:cNvCxnSpPr>
          <p:nvPr/>
        </p:nvCxnSpPr>
        <p:spPr>
          <a:xfrm flipH="1">
            <a:off x="3892558" y="3892100"/>
            <a:ext cx="812893" cy="509741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3" idx="4"/>
            <a:endCxn id="66" idx="2"/>
          </p:cNvCxnSpPr>
          <p:nvPr/>
        </p:nvCxnSpPr>
        <p:spPr>
          <a:xfrm>
            <a:off x="4509414" y="2705487"/>
            <a:ext cx="139250" cy="2832699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8" idx="7"/>
            <a:endCxn id="60" idx="4"/>
          </p:cNvCxnSpPr>
          <p:nvPr/>
        </p:nvCxnSpPr>
        <p:spPr>
          <a:xfrm>
            <a:off x="4700015" y="2180230"/>
            <a:ext cx="1079804" cy="923155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5" idx="3"/>
            <a:endCxn id="43" idx="5"/>
          </p:cNvCxnSpPr>
          <p:nvPr/>
        </p:nvCxnSpPr>
        <p:spPr>
          <a:xfrm flipH="1" flipV="1">
            <a:off x="4605329" y="2700881"/>
            <a:ext cx="211296" cy="653610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7" idx="2"/>
            <a:endCxn id="60" idx="7"/>
          </p:cNvCxnSpPr>
          <p:nvPr/>
        </p:nvCxnSpPr>
        <p:spPr>
          <a:xfrm flipH="1" flipV="1">
            <a:off x="5954900" y="3260705"/>
            <a:ext cx="914114" cy="218485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7" idx="4"/>
            <a:endCxn id="62" idx="3"/>
          </p:cNvCxnSpPr>
          <p:nvPr/>
        </p:nvCxnSpPr>
        <p:spPr>
          <a:xfrm flipH="1">
            <a:off x="6791166" y="3641366"/>
            <a:ext cx="150467" cy="565759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7" idx="6"/>
            <a:endCxn id="62" idx="2"/>
          </p:cNvCxnSpPr>
          <p:nvPr/>
        </p:nvCxnSpPr>
        <p:spPr>
          <a:xfrm rot="1217679" flipH="1">
            <a:off x="7002971" y="3574444"/>
            <a:ext cx="256972" cy="695602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6" idx="6"/>
            <a:endCxn id="56" idx="1"/>
          </p:cNvCxnSpPr>
          <p:nvPr/>
        </p:nvCxnSpPr>
        <p:spPr>
          <a:xfrm>
            <a:off x="4937010" y="3880980"/>
            <a:ext cx="120965" cy="1980800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8" idx="4"/>
            <a:endCxn id="59" idx="3"/>
          </p:cNvCxnSpPr>
          <p:nvPr/>
        </p:nvCxnSpPr>
        <p:spPr>
          <a:xfrm rot="1217679">
            <a:off x="5513752" y="4391946"/>
            <a:ext cx="1082369" cy="482714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4" idx="3"/>
            <a:endCxn id="59" idx="1"/>
          </p:cNvCxnSpPr>
          <p:nvPr/>
        </p:nvCxnSpPr>
        <p:spPr>
          <a:xfrm flipH="1">
            <a:off x="6648376" y="4890418"/>
            <a:ext cx="499571" cy="217438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7" idx="3"/>
            <a:endCxn id="51" idx="0"/>
          </p:cNvCxnSpPr>
          <p:nvPr/>
        </p:nvCxnSpPr>
        <p:spPr>
          <a:xfrm flipH="1">
            <a:off x="5601582" y="3576098"/>
            <a:ext cx="1270242" cy="1439343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0" idx="6"/>
            <a:endCxn id="48" idx="0"/>
          </p:cNvCxnSpPr>
          <p:nvPr/>
        </p:nvCxnSpPr>
        <p:spPr>
          <a:xfrm flipH="1">
            <a:off x="5721054" y="3263486"/>
            <a:ext cx="135940" cy="719083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3" idx="3"/>
            <a:endCxn id="51" idx="4"/>
          </p:cNvCxnSpPr>
          <p:nvPr/>
        </p:nvCxnSpPr>
        <p:spPr>
          <a:xfrm rot="1217679" flipH="1" flipV="1">
            <a:off x="5441275" y="5255695"/>
            <a:ext cx="80720" cy="391942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0" y="122580"/>
            <a:ext cx="9143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5) Find all gray neighbors of red dots. </a:t>
            </a:r>
          </a:p>
          <a:p>
            <a:pPr algn="ctr"/>
            <a:r>
              <a:rPr lang="en-US" sz="3200" dirty="0" smtClean="0"/>
              <a:t>Color them red.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8746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70498" y="1915321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926174" y="2169675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41817" y="3307597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487454" y="3307597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0447" y="1822112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54629" y="2913786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78574" y="4663679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104510" y="3923555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651125" y="4993911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58433" y="2679627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81596" y="4866734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 rot="5400000">
            <a:off x="6286097" y="1773040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 rot="5400000">
            <a:off x="6029125" y="3609814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 rot="5400000">
            <a:off x="4879493" y="1645670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 rot="5400000">
            <a:off x="6029125" y="2715977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 rot="5400000">
            <a:off x="5277356" y="4528812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 rot="5400000">
            <a:off x="3543074" y="1738864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 rot="5400000">
            <a:off x="4257196" y="4776148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 rot="5400000">
            <a:off x="3175825" y="1357939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 rot="5400000">
            <a:off x="3304311" y="4652479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cxnSp>
        <p:nvCxnSpPr>
          <p:cNvPr id="23" name="Straight Arrow Connector 22"/>
          <p:cNvCxnSpPr>
            <a:stCxn id="5" idx="4"/>
            <a:endCxn id="11" idx="0"/>
          </p:cNvCxnSpPr>
          <p:nvPr/>
        </p:nvCxnSpPr>
        <p:spPr>
          <a:xfrm flipH="1">
            <a:off x="1776066" y="3561951"/>
            <a:ext cx="290692" cy="143196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5"/>
            <a:endCxn id="9" idx="1"/>
          </p:cNvCxnSpPr>
          <p:nvPr/>
        </p:nvCxnSpPr>
        <p:spPr>
          <a:xfrm>
            <a:off x="2155105" y="3524702"/>
            <a:ext cx="360064" cy="117622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" idx="5"/>
            <a:endCxn id="6" idx="2"/>
          </p:cNvCxnSpPr>
          <p:nvPr/>
        </p:nvCxnSpPr>
        <p:spPr>
          <a:xfrm>
            <a:off x="2283785" y="2132426"/>
            <a:ext cx="1203669" cy="130234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3"/>
            <a:endCxn id="9" idx="7"/>
          </p:cNvCxnSpPr>
          <p:nvPr/>
        </p:nvCxnSpPr>
        <p:spPr>
          <a:xfrm flipH="1">
            <a:off x="2691862" y="3130891"/>
            <a:ext cx="2199361" cy="157003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5"/>
            <a:endCxn id="22" idx="2"/>
          </p:cNvCxnSpPr>
          <p:nvPr/>
        </p:nvCxnSpPr>
        <p:spPr>
          <a:xfrm flipH="1">
            <a:off x="3427979" y="3524702"/>
            <a:ext cx="272762" cy="113259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4"/>
            <a:endCxn id="20" idx="2"/>
          </p:cNvCxnSpPr>
          <p:nvPr/>
        </p:nvCxnSpPr>
        <p:spPr>
          <a:xfrm>
            <a:off x="4051115" y="2424029"/>
            <a:ext cx="329749" cy="235693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7"/>
            <a:endCxn id="16" idx="4"/>
          </p:cNvCxnSpPr>
          <p:nvPr/>
        </p:nvCxnSpPr>
        <p:spPr>
          <a:xfrm>
            <a:off x="3390346" y="1573871"/>
            <a:ext cx="1484329" cy="20028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9" idx="1"/>
            <a:endCxn id="4" idx="3"/>
          </p:cNvCxnSpPr>
          <p:nvPr/>
        </p:nvCxnSpPr>
        <p:spPr>
          <a:xfrm>
            <a:off x="3757595" y="1779903"/>
            <a:ext cx="205173" cy="60687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2"/>
            <a:endCxn id="16" idx="7"/>
          </p:cNvCxnSpPr>
          <p:nvPr/>
        </p:nvCxnSpPr>
        <p:spPr>
          <a:xfrm flipH="1" flipV="1">
            <a:off x="5094014" y="1861603"/>
            <a:ext cx="556433" cy="8768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7" idx="3"/>
          </p:cNvCxnSpPr>
          <p:nvPr/>
        </p:nvCxnSpPr>
        <p:spPr>
          <a:xfrm>
            <a:off x="5771649" y="2069256"/>
            <a:ext cx="290291" cy="68776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6"/>
            <a:endCxn id="17" idx="2"/>
          </p:cNvCxnSpPr>
          <p:nvPr/>
        </p:nvCxnSpPr>
        <p:spPr>
          <a:xfrm flipH="1">
            <a:off x="6152792" y="2025194"/>
            <a:ext cx="256972" cy="69560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" idx="6"/>
            <a:endCxn id="13" idx="1"/>
          </p:cNvCxnSpPr>
          <p:nvPr/>
        </p:nvCxnSpPr>
        <p:spPr>
          <a:xfrm>
            <a:off x="3737335" y="3434774"/>
            <a:ext cx="1380855" cy="146920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" idx="4"/>
            <a:endCxn id="15" idx="3"/>
          </p:cNvCxnSpPr>
          <p:nvPr/>
        </p:nvCxnSpPr>
        <p:spPr>
          <a:xfrm>
            <a:off x="4979570" y="3168140"/>
            <a:ext cx="1082369" cy="482714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5" idx="1"/>
          </p:cNvCxnSpPr>
          <p:nvPr/>
        </p:nvCxnSpPr>
        <p:spPr>
          <a:xfrm flipH="1">
            <a:off x="6243646" y="2933982"/>
            <a:ext cx="995220" cy="71687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7" idx="3"/>
            <a:endCxn id="10" idx="0"/>
          </p:cNvCxnSpPr>
          <p:nvPr/>
        </p:nvCxnSpPr>
        <p:spPr>
          <a:xfrm flipH="1">
            <a:off x="5229451" y="2039217"/>
            <a:ext cx="457590" cy="188433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6" idx="6"/>
            <a:endCxn id="8" idx="0"/>
          </p:cNvCxnSpPr>
          <p:nvPr/>
        </p:nvCxnSpPr>
        <p:spPr>
          <a:xfrm flipH="1">
            <a:off x="4979570" y="1897824"/>
            <a:ext cx="23590" cy="101596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8" idx="3"/>
            <a:endCxn id="10" idx="4"/>
          </p:cNvCxnSpPr>
          <p:nvPr/>
        </p:nvCxnSpPr>
        <p:spPr>
          <a:xfrm flipH="1" flipV="1">
            <a:off x="5229451" y="4177909"/>
            <a:ext cx="80720" cy="39194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rot="1217679">
            <a:off x="3290131" y="2082358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 rot="1217679">
            <a:off x="4429039" y="2459027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 rot="1217679">
            <a:off x="2681562" y="3344025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3366FF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 rot="1217679">
            <a:off x="4694886" y="3710908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 rot="1217679">
            <a:off x="6861257" y="3394906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3366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 rot="1217679">
            <a:off x="5551548" y="3974673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 rot="1217679">
            <a:off x="2857336" y="5147938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 rot="1217679">
            <a:off x="5432076" y="5007545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 rot="1217679">
            <a:off x="1973657" y="4790857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 rot="1217679">
            <a:off x="7137382" y="4709227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3366FF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 rot="1217679">
            <a:off x="4984385" y="5849279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 rot="6617679">
            <a:off x="7293509" y="3395670"/>
            <a:ext cx="247336" cy="256972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 rot="6617679">
            <a:off x="6408852" y="5030197"/>
            <a:ext cx="247336" cy="256972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 rot="6617679">
            <a:off x="5776661" y="3019009"/>
            <a:ext cx="247336" cy="256972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 rot="6617679">
            <a:off x="6722068" y="4191849"/>
            <a:ext cx="247336" cy="256972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 rot="6617679">
            <a:off x="5381720" y="5634052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 rot="6617679">
            <a:off x="4747528" y="3339214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 rot="6617679">
            <a:off x="4481661" y="5525691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 rot="6617679">
            <a:off x="4521778" y="1938534"/>
            <a:ext cx="247336" cy="256972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3366FF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 rot="6617679">
            <a:off x="3653034" y="4324182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cxnSp>
        <p:nvCxnSpPr>
          <p:cNvPr id="71" name="Straight Arrow Connector 70"/>
          <p:cNvCxnSpPr>
            <a:stCxn id="44" idx="4"/>
            <a:endCxn id="52" idx="0"/>
          </p:cNvCxnSpPr>
          <p:nvPr/>
        </p:nvCxnSpPr>
        <p:spPr>
          <a:xfrm flipH="1">
            <a:off x="2143163" y="3590485"/>
            <a:ext cx="618774" cy="1208266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4" idx="5"/>
            <a:endCxn id="49" idx="1"/>
          </p:cNvCxnSpPr>
          <p:nvPr/>
        </p:nvCxnSpPr>
        <p:spPr>
          <a:xfrm>
            <a:off x="2857852" y="3585878"/>
            <a:ext cx="73074" cy="1574561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1" idx="5"/>
            <a:endCxn id="46" idx="2"/>
          </p:cNvCxnSpPr>
          <p:nvPr/>
        </p:nvCxnSpPr>
        <p:spPr>
          <a:xfrm>
            <a:off x="3466422" y="2324211"/>
            <a:ext cx="1236220" cy="1470981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8" idx="3"/>
            <a:endCxn id="49" idx="7"/>
          </p:cNvCxnSpPr>
          <p:nvPr/>
        </p:nvCxnSpPr>
        <p:spPr>
          <a:xfrm flipH="1">
            <a:off x="3096651" y="4155865"/>
            <a:ext cx="2465463" cy="1065236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6" idx="3"/>
            <a:endCxn id="69" idx="1"/>
          </p:cNvCxnSpPr>
          <p:nvPr/>
        </p:nvCxnSpPr>
        <p:spPr>
          <a:xfrm flipH="1">
            <a:off x="3892558" y="3892100"/>
            <a:ext cx="812893" cy="509741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3" idx="4"/>
            <a:endCxn id="66" idx="2"/>
          </p:cNvCxnSpPr>
          <p:nvPr/>
        </p:nvCxnSpPr>
        <p:spPr>
          <a:xfrm>
            <a:off x="4509414" y="2705487"/>
            <a:ext cx="139250" cy="2832699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8" idx="7"/>
            <a:endCxn id="60" idx="4"/>
          </p:cNvCxnSpPr>
          <p:nvPr/>
        </p:nvCxnSpPr>
        <p:spPr>
          <a:xfrm>
            <a:off x="4700015" y="2180230"/>
            <a:ext cx="1079804" cy="923155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5" idx="3"/>
            <a:endCxn id="43" idx="5"/>
          </p:cNvCxnSpPr>
          <p:nvPr/>
        </p:nvCxnSpPr>
        <p:spPr>
          <a:xfrm flipH="1" flipV="1">
            <a:off x="4605329" y="2700881"/>
            <a:ext cx="211296" cy="653610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7" idx="2"/>
            <a:endCxn id="60" idx="7"/>
          </p:cNvCxnSpPr>
          <p:nvPr/>
        </p:nvCxnSpPr>
        <p:spPr>
          <a:xfrm flipH="1" flipV="1">
            <a:off x="5954900" y="3260705"/>
            <a:ext cx="914114" cy="218485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7" idx="4"/>
            <a:endCxn id="62" idx="3"/>
          </p:cNvCxnSpPr>
          <p:nvPr/>
        </p:nvCxnSpPr>
        <p:spPr>
          <a:xfrm flipH="1">
            <a:off x="6791166" y="3641366"/>
            <a:ext cx="150467" cy="565759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7" idx="6"/>
            <a:endCxn id="62" idx="2"/>
          </p:cNvCxnSpPr>
          <p:nvPr/>
        </p:nvCxnSpPr>
        <p:spPr>
          <a:xfrm rot="1217679" flipH="1">
            <a:off x="7002971" y="3574444"/>
            <a:ext cx="256972" cy="695602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6" idx="6"/>
            <a:endCxn id="56" idx="1"/>
          </p:cNvCxnSpPr>
          <p:nvPr/>
        </p:nvCxnSpPr>
        <p:spPr>
          <a:xfrm>
            <a:off x="4937010" y="3880980"/>
            <a:ext cx="120965" cy="1980800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8" idx="4"/>
            <a:endCxn id="59" idx="3"/>
          </p:cNvCxnSpPr>
          <p:nvPr/>
        </p:nvCxnSpPr>
        <p:spPr>
          <a:xfrm rot="1217679">
            <a:off x="5513752" y="4391946"/>
            <a:ext cx="1082369" cy="482714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4" idx="3"/>
            <a:endCxn id="59" idx="1"/>
          </p:cNvCxnSpPr>
          <p:nvPr/>
        </p:nvCxnSpPr>
        <p:spPr>
          <a:xfrm flipH="1">
            <a:off x="6648376" y="4890418"/>
            <a:ext cx="499571" cy="217438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7" idx="3"/>
            <a:endCxn id="51" idx="0"/>
          </p:cNvCxnSpPr>
          <p:nvPr/>
        </p:nvCxnSpPr>
        <p:spPr>
          <a:xfrm flipH="1">
            <a:off x="5601582" y="3576098"/>
            <a:ext cx="1270242" cy="1439343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0" idx="6"/>
            <a:endCxn id="48" idx="0"/>
          </p:cNvCxnSpPr>
          <p:nvPr/>
        </p:nvCxnSpPr>
        <p:spPr>
          <a:xfrm flipH="1">
            <a:off x="5721054" y="3263486"/>
            <a:ext cx="135940" cy="719083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3" idx="3"/>
            <a:endCxn id="51" idx="4"/>
          </p:cNvCxnSpPr>
          <p:nvPr/>
        </p:nvCxnSpPr>
        <p:spPr>
          <a:xfrm rot="1217679" flipH="1" flipV="1">
            <a:off x="5441275" y="5255695"/>
            <a:ext cx="80720" cy="391942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0" y="122580"/>
            <a:ext cx="9143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6</a:t>
            </a:r>
            <a:r>
              <a:rPr lang="en-US" sz="3200" dirty="0" smtClean="0"/>
              <a:t>) Find all gray neighbors of red dots. </a:t>
            </a:r>
          </a:p>
          <a:p>
            <a:pPr algn="ctr"/>
            <a:r>
              <a:rPr lang="en-US" sz="3200" dirty="0" smtClean="0"/>
              <a:t>Color them red.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60305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70498" y="1915321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926174" y="2169675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41817" y="3307597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487454" y="3307597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0447" y="1822112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54629" y="2913786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78574" y="4663679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104510" y="3923555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651125" y="4993911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58433" y="2679627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81596" y="4866734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 rot="5400000">
            <a:off x="6286097" y="1773040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 rot="5400000">
            <a:off x="6029125" y="3609814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 rot="5400000">
            <a:off x="4879493" y="1645670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 rot="5400000">
            <a:off x="6029125" y="2715977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 rot="5400000">
            <a:off x="5277356" y="4528812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 rot="5400000">
            <a:off x="3543074" y="1738864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 rot="5400000">
            <a:off x="4257196" y="4776148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 rot="5400000">
            <a:off x="3175825" y="1357939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 rot="5400000">
            <a:off x="3304311" y="4652479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cxnSp>
        <p:nvCxnSpPr>
          <p:cNvPr id="23" name="Straight Arrow Connector 22"/>
          <p:cNvCxnSpPr>
            <a:stCxn id="5" idx="4"/>
            <a:endCxn id="11" idx="0"/>
          </p:cNvCxnSpPr>
          <p:nvPr/>
        </p:nvCxnSpPr>
        <p:spPr>
          <a:xfrm flipH="1">
            <a:off x="1776066" y="3561951"/>
            <a:ext cx="290692" cy="143196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5"/>
            <a:endCxn id="9" idx="1"/>
          </p:cNvCxnSpPr>
          <p:nvPr/>
        </p:nvCxnSpPr>
        <p:spPr>
          <a:xfrm>
            <a:off x="2155105" y="3524702"/>
            <a:ext cx="360064" cy="117622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" idx="5"/>
            <a:endCxn id="6" idx="2"/>
          </p:cNvCxnSpPr>
          <p:nvPr/>
        </p:nvCxnSpPr>
        <p:spPr>
          <a:xfrm>
            <a:off x="2283785" y="2132426"/>
            <a:ext cx="1203669" cy="130234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3"/>
            <a:endCxn id="9" idx="7"/>
          </p:cNvCxnSpPr>
          <p:nvPr/>
        </p:nvCxnSpPr>
        <p:spPr>
          <a:xfrm flipH="1">
            <a:off x="2691862" y="3130891"/>
            <a:ext cx="2199361" cy="157003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5"/>
            <a:endCxn id="22" idx="2"/>
          </p:cNvCxnSpPr>
          <p:nvPr/>
        </p:nvCxnSpPr>
        <p:spPr>
          <a:xfrm flipH="1">
            <a:off x="3427979" y="3524702"/>
            <a:ext cx="272762" cy="113259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4"/>
            <a:endCxn id="20" idx="2"/>
          </p:cNvCxnSpPr>
          <p:nvPr/>
        </p:nvCxnSpPr>
        <p:spPr>
          <a:xfrm>
            <a:off x="4051115" y="2424029"/>
            <a:ext cx="329749" cy="235693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7"/>
            <a:endCxn id="16" idx="4"/>
          </p:cNvCxnSpPr>
          <p:nvPr/>
        </p:nvCxnSpPr>
        <p:spPr>
          <a:xfrm>
            <a:off x="3390346" y="1573871"/>
            <a:ext cx="1484329" cy="20028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9" idx="1"/>
            <a:endCxn id="4" idx="3"/>
          </p:cNvCxnSpPr>
          <p:nvPr/>
        </p:nvCxnSpPr>
        <p:spPr>
          <a:xfrm>
            <a:off x="3757595" y="1779903"/>
            <a:ext cx="205173" cy="60687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2"/>
            <a:endCxn id="16" idx="7"/>
          </p:cNvCxnSpPr>
          <p:nvPr/>
        </p:nvCxnSpPr>
        <p:spPr>
          <a:xfrm flipH="1" flipV="1">
            <a:off x="5094014" y="1861603"/>
            <a:ext cx="556433" cy="8768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7" idx="3"/>
          </p:cNvCxnSpPr>
          <p:nvPr/>
        </p:nvCxnSpPr>
        <p:spPr>
          <a:xfrm>
            <a:off x="5771649" y="2069256"/>
            <a:ext cx="290291" cy="68776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6"/>
            <a:endCxn id="17" idx="2"/>
          </p:cNvCxnSpPr>
          <p:nvPr/>
        </p:nvCxnSpPr>
        <p:spPr>
          <a:xfrm flipH="1">
            <a:off x="6152792" y="2025194"/>
            <a:ext cx="256972" cy="69560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" idx="6"/>
            <a:endCxn id="13" idx="1"/>
          </p:cNvCxnSpPr>
          <p:nvPr/>
        </p:nvCxnSpPr>
        <p:spPr>
          <a:xfrm>
            <a:off x="3737335" y="3434774"/>
            <a:ext cx="1380855" cy="146920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" idx="4"/>
            <a:endCxn id="15" idx="3"/>
          </p:cNvCxnSpPr>
          <p:nvPr/>
        </p:nvCxnSpPr>
        <p:spPr>
          <a:xfrm>
            <a:off x="4979570" y="3168140"/>
            <a:ext cx="1082369" cy="482714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5" idx="1"/>
          </p:cNvCxnSpPr>
          <p:nvPr/>
        </p:nvCxnSpPr>
        <p:spPr>
          <a:xfrm flipH="1">
            <a:off x="6243646" y="2933982"/>
            <a:ext cx="995220" cy="71687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7" idx="3"/>
            <a:endCxn id="10" idx="0"/>
          </p:cNvCxnSpPr>
          <p:nvPr/>
        </p:nvCxnSpPr>
        <p:spPr>
          <a:xfrm flipH="1">
            <a:off x="5229451" y="2039217"/>
            <a:ext cx="457590" cy="188433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6" idx="6"/>
            <a:endCxn id="8" idx="0"/>
          </p:cNvCxnSpPr>
          <p:nvPr/>
        </p:nvCxnSpPr>
        <p:spPr>
          <a:xfrm flipH="1">
            <a:off x="4979570" y="1897824"/>
            <a:ext cx="23590" cy="101596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8" idx="3"/>
            <a:endCxn id="10" idx="4"/>
          </p:cNvCxnSpPr>
          <p:nvPr/>
        </p:nvCxnSpPr>
        <p:spPr>
          <a:xfrm flipH="1" flipV="1">
            <a:off x="5229451" y="4177909"/>
            <a:ext cx="80720" cy="39194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rot="1217679">
            <a:off x="3290131" y="2082358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 rot="1217679">
            <a:off x="4429039" y="2459027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 rot="1217679">
            <a:off x="2681562" y="3344025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3366FF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 rot="1217679">
            <a:off x="4694886" y="3710908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 rot="1217679">
            <a:off x="6861257" y="3394906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3366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 rot="1217679">
            <a:off x="5551548" y="3974673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 rot="1217679">
            <a:off x="2857336" y="5147938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 rot="1217679">
            <a:off x="5432076" y="5007545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 rot="1217679">
            <a:off x="1973657" y="4790857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 rot="1217679">
            <a:off x="7137382" y="4709227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3366FF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 rot="1217679">
            <a:off x="4984385" y="5849279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 rot="6617679">
            <a:off x="7293509" y="3395670"/>
            <a:ext cx="247336" cy="256972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 rot="6617679">
            <a:off x="6408852" y="5030197"/>
            <a:ext cx="247336" cy="256972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 rot="6617679">
            <a:off x="5776661" y="3019009"/>
            <a:ext cx="247336" cy="256972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 rot="6617679">
            <a:off x="6722068" y="4191849"/>
            <a:ext cx="247336" cy="256972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 rot="6617679">
            <a:off x="5381720" y="5634052"/>
            <a:ext cx="247336" cy="256972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 rot="6617679">
            <a:off x="4747528" y="3339214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 rot="6617679">
            <a:off x="4481661" y="5525691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 rot="6617679">
            <a:off x="4521778" y="1938534"/>
            <a:ext cx="247336" cy="256972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3366FF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 rot="6617679">
            <a:off x="3653034" y="4324182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cxnSp>
        <p:nvCxnSpPr>
          <p:cNvPr id="71" name="Straight Arrow Connector 70"/>
          <p:cNvCxnSpPr>
            <a:stCxn id="44" idx="4"/>
            <a:endCxn id="52" idx="0"/>
          </p:cNvCxnSpPr>
          <p:nvPr/>
        </p:nvCxnSpPr>
        <p:spPr>
          <a:xfrm flipH="1">
            <a:off x="2143163" y="3590485"/>
            <a:ext cx="618774" cy="1208266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4" idx="5"/>
            <a:endCxn id="49" idx="1"/>
          </p:cNvCxnSpPr>
          <p:nvPr/>
        </p:nvCxnSpPr>
        <p:spPr>
          <a:xfrm>
            <a:off x="2857852" y="3585878"/>
            <a:ext cx="73074" cy="1574561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1" idx="5"/>
            <a:endCxn id="46" idx="2"/>
          </p:cNvCxnSpPr>
          <p:nvPr/>
        </p:nvCxnSpPr>
        <p:spPr>
          <a:xfrm>
            <a:off x="3466422" y="2324211"/>
            <a:ext cx="1236220" cy="1470981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8" idx="3"/>
            <a:endCxn id="49" idx="7"/>
          </p:cNvCxnSpPr>
          <p:nvPr/>
        </p:nvCxnSpPr>
        <p:spPr>
          <a:xfrm flipH="1">
            <a:off x="3096651" y="4155865"/>
            <a:ext cx="2465463" cy="1065236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6" idx="3"/>
            <a:endCxn id="69" idx="1"/>
          </p:cNvCxnSpPr>
          <p:nvPr/>
        </p:nvCxnSpPr>
        <p:spPr>
          <a:xfrm flipH="1">
            <a:off x="3892558" y="3892100"/>
            <a:ext cx="812893" cy="509741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3" idx="4"/>
            <a:endCxn id="66" idx="2"/>
          </p:cNvCxnSpPr>
          <p:nvPr/>
        </p:nvCxnSpPr>
        <p:spPr>
          <a:xfrm>
            <a:off x="4509414" y="2705487"/>
            <a:ext cx="139250" cy="2832699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8" idx="7"/>
            <a:endCxn id="60" idx="4"/>
          </p:cNvCxnSpPr>
          <p:nvPr/>
        </p:nvCxnSpPr>
        <p:spPr>
          <a:xfrm>
            <a:off x="4700015" y="2180230"/>
            <a:ext cx="1079804" cy="923155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5" idx="3"/>
            <a:endCxn id="43" idx="5"/>
          </p:cNvCxnSpPr>
          <p:nvPr/>
        </p:nvCxnSpPr>
        <p:spPr>
          <a:xfrm flipH="1" flipV="1">
            <a:off x="4605329" y="2700881"/>
            <a:ext cx="211296" cy="653610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7" idx="2"/>
            <a:endCxn id="60" idx="7"/>
          </p:cNvCxnSpPr>
          <p:nvPr/>
        </p:nvCxnSpPr>
        <p:spPr>
          <a:xfrm flipH="1" flipV="1">
            <a:off x="5954900" y="3260705"/>
            <a:ext cx="914114" cy="218485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7" idx="4"/>
            <a:endCxn id="62" idx="3"/>
          </p:cNvCxnSpPr>
          <p:nvPr/>
        </p:nvCxnSpPr>
        <p:spPr>
          <a:xfrm flipH="1">
            <a:off x="6791166" y="3641366"/>
            <a:ext cx="150467" cy="565759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7" idx="6"/>
            <a:endCxn id="62" idx="2"/>
          </p:cNvCxnSpPr>
          <p:nvPr/>
        </p:nvCxnSpPr>
        <p:spPr>
          <a:xfrm rot="1217679" flipH="1">
            <a:off x="7002971" y="3574444"/>
            <a:ext cx="256972" cy="695602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6" idx="6"/>
            <a:endCxn id="56" idx="1"/>
          </p:cNvCxnSpPr>
          <p:nvPr/>
        </p:nvCxnSpPr>
        <p:spPr>
          <a:xfrm>
            <a:off x="4937010" y="3880980"/>
            <a:ext cx="120965" cy="1980800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8" idx="4"/>
            <a:endCxn id="59" idx="3"/>
          </p:cNvCxnSpPr>
          <p:nvPr/>
        </p:nvCxnSpPr>
        <p:spPr>
          <a:xfrm rot="1217679">
            <a:off x="5513752" y="4391946"/>
            <a:ext cx="1082369" cy="482714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4" idx="3"/>
            <a:endCxn id="59" idx="1"/>
          </p:cNvCxnSpPr>
          <p:nvPr/>
        </p:nvCxnSpPr>
        <p:spPr>
          <a:xfrm flipH="1">
            <a:off x="6648376" y="4890418"/>
            <a:ext cx="499571" cy="217438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7" idx="3"/>
            <a:endCxn id="51" idx="0"/>
          </p:cNvCxnSpPr>
          <p:nvPr/>
        </p:nvCxnSpPr>
        <p:spPr>
          <a:xfrm flipH="1">
            <a:off x="5601582" y="3576098"/>
            <a:ext cx="1270242" cy="1439343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0" idx="6"/>
            <a:endCxn id="48" idx="0"/>
          </p:cNvCxnSpPr>
          <p:nvPr/>
        </p:nvCxnSpPr>
        <p:spPr>
          <a:xfrm flipH="1">
            <a:off x="5721054" y="3263486"/>
            <a:ext cx="135940" cy="719083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3" idx="3"/>
            <a:endCxn id="51" idx="4"/>
          </p:cNvCxnSpPr>
          <p:nvPr/>
        </p:nvCxnSpPr>
        <p:spPr>
          <a:xfrm rot="1217679" flipH="1" flipV="1">
            <a:off x="5441275" y="5255695"/>
            <a:ext cx="80720" cy="391942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0" y="122580"/>
            <a:ext cx="9143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7) Find all gray neighbors of red dots. </a:t>
            </a:r>
          </a:p>
          <a:p>
            <a:pPr algn="ctr"/>
            <a:r>
              <a:rPr lang="en-US" sz="3200" dirty="0" smtClean="0"/>
              <a:t>Color them red.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04388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70498" y="1915321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926174" y="2169675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41817" y="3307597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487454" y="3307597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0447" y="1822112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54629" y="2913786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78574" y="4663679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104510" y="3923555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651125" y="4993911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58433" y="2679627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81596" y="4866734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 rot="5400000">
            <a:off x="6286097" y="1773040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 rot="5400000">
            <a:off x="6029125" y="3609814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 rot="5400000">
            <a:off x="4879493" y="1645670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 rot="5400000">
            <a:off x="6029125" y="2715977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 rot="5400000">
            <a:off x="5277356" y="4528812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 rot="5400000">
            <a:off x="3543074" y="1738864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 rot="5400000">
            <a:off x="4257196" y="4776148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 rot="5400000">
            <a:off x="3175825" y="1357939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 rot="5400000">
            <a:off x="3304311" y="4652479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cxnSp>
        <p:nvCxnSpPr>
          <p:cNvPr id="23" name="Straight Arrow Connector 22"/>
          <p:cNvCxnSpPr>
            <a:stCxn id="5" idx="4"/>
            <a:endCxn id="11" idx="0"/>
          </p:cNvCxnSpPr>
          <p:nvPr/>
        </p:nvCxnSpPr>
        <p:spPr>
          <a:xfrm flipH="1">
            <a:off x="1776066" y="3561951"/>
            <a:ext cx="290692" cy="143196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5"/>
            <a:endCxn id="9" idx="1"/>
          </p:cNvCxnSpPr>
          <p:nvPr/>
        </p:nvCxnSpPr>
        <p:spPr>
          <a:xfrm>
            <a:off x="2155105" y="3524702"/>
            <a:ext cx="360064" cy="117622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" idx="5"/>
            <a:endCxn id="6" idx="2"/>
          </p:cNvCxnSpPr>
          <p:nvPr/>
        </p:nvCxnSpPr>
        <p:spPr>
          <a:xfrm>
            <a:off x="2283785" y="2132426"/>
            <a:ext cx="1203669" cy="130234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3"/>
            <a:endCxn id="9" idx="7"/>
          </p:cNvCxnSpPr>
          <p:nvPr/>
        </p:nvCxnSpPr>
        <p:spPr>
          <a:xfrm flipH="1">
            <a:off x="2691862" y="3130891"/>
            <a:ext cx="2199361" cy="157003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5"/>
            <a:endCxn id="22" idx="2"/>
          </p:cNvCxnSpPr>
          <p:nvPr/>
        </p:nvCxnSpPr>
        <p:spPr>
          <a:xfrm flipH="1">
            <a:off x="3427979" y="3524702"/>
            <a:ext cx="272762" cy="113259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4"/>
            <a:endCxn id="20" idx="2"/>
          </p:cNvCxnSpPr>
          <p:nvPr/>
        </p:nvCxnSpPr>
        <p:spPr>
          <a:xfrm>
            <a:off x="4051115" y="2424029"/>
            <a:ext cx="329749" cy="235693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7"/>
            <a:endCxn id="16" idx="4"/>
          </p:cNvCxnSpPr>
          <p:nvPr/>
        </p:nvCxnSpPr>
        <p:spPr>
          <a:xfrm>
            <a:off x="3390346" y="1573871"/>
            <a:ext cx="1484329" cy="20028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9" idx="1"/>
            <a:endCxn id="4" idx="3"/>
          </p:cNvCxnSpPr>
          <p:nvPr/>
        </p:nvCxnSpPr>
        <p:spPr>
          <a:xfrm>
            <a:off x="3757595" y="1779903"/>
            <a:ext cx="205173" cy="60687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2"/>
            <a:endCxn id="16" idx="7"/>
          </p:cNvCxnSpPr>
          <p:nvPr/>
        </p:nvCxnSpPr>
        <p:spPr>
          <a:xfrm flipH="1" flipV="1">
            <a:off x="5094014" y="1861603"/>
            <a:ext cx="556433" cy="8768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7" idx="3"/>
          </p:cNvCxnSpPr>
          <p:nvPr/>
        </p:nvCxnSpPr>
        <p:spPr>
          <a:xfrm>
            <a:off x="5771649" y="2069256"/>
            <a:ext cx="290291" cy="68776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6"/>
            <a:endCxn id="17" idx="2"/>
          </p:cNvCxnSpPr>
          <p:nvPr/>
        </p:nvCxnSpPr>
        <p:spPr>
          <a:xfrm flipH="1">
            <a:off x="6152792" y="2025194"/>
            <a:ext cx="256972" cy="69560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" idx="6"/>
            <a:endCxn id="13" idx="1"/>
          </p:cNvCxnSpPr>
          <p:nvPr/>
        </p:nvCxnSpPr>
        <p:spPr>
          <a:xfrm>
            <a:off x="3737335" y="3434774"/>
            <a:ext cx="1380855" cy="146920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" idx="4"/>
            <a:endCxn id="15" idx="3"/>
          </p:cNvCxnSpPr>
          <p:nvPr/>
        </p:nvCxnSpPr>
        <p:spPr>
          <a:xfrm>
            <a:off x="4979570" y="3168140"/>
            <a:ext cx="1082369" cy="482714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5" idx="1"/>
          </p:cNvCxnSpPr>
          <p:nvPr/>
        </p:nvCxnSpPr>
        <p:spPr>
          <a:xfrm flipH="1">
            <a:off x="6243646" y="2933982"/>
            <a:ext cx="995220" cy="71687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7" idx="3"/>
            <a:endCxn id="10" idx="0"/>
          </p:cNvCxnSpPr>
          <p:nvPr/>
        </p:nvCxnSpPr>
        <p:spPr>
          <a:xfrm flipH="1">
            <a:off x="5229451" y="2039217"/>
            <a:ext cx="457590" cy="188433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6" idx="6"/>
            <a:endCxn id="8" idx="0"/>
          </p:cNvCxnSpPr>
          <p:nvPr/>
        </p:nvCxnSpPr>
        <p:spPr>
          <a:xfrm flipH="1">
            <a:off x="4979570" y="1897824"/>
            <a:ext cx="23590" cy="101596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8" idx="3"/>
            <a:endCxn id="10" idx="4"/>
          </p:cNvCxnSpPr>
          <p:nvPr/>
        </p:nvCxnSpPr>
        <p:spPr>
          <a:xfrm flipH="1" flipV="1">
            <a:off x="5229451" y="4177909"/>
            <a:ext cx="80720" cy="39194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rot="1217679">
            <a:off x="3290131" y="2082358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 rot="1217679">
            <a:off x="4429039" y="2459027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 rot="1217679">
            <a:off x="2681562" y="3344025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3366FF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 rot="1217679">
            <a:off x="4694886" y="3710908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 rot="1217679">
            <a:off x="6861257" y="3394906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3366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 rot="1217679">
            <a:off x="5551548" y="3974673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 rot="1217679">
            <a:off x="2857336" y="5147938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 rot="1217679">
            <a:off x="5432076" y="5007545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 rot="1217679">
            <a:off x="1973657" y="4790857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 rot="1217679">
            <a:off x="7137382" y="4709227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3366FF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 rot="1217679">
            <a:off x="4984385" y="5849279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 rot="6617679">
            <a:off x="7293509" y="3395670"/>
            <a:ext cx="247336" cy="256972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 rot="6617679">
            <a:off x="6408852" y="5030197"/>
            <a:ext cx="247336" cy="256972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 rot="6617679">
            <a:off x="5776661" y="3019009"/>
            <a:ext cx="247336" cy="256972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 rot="6617679">
            <a:off x="6722068" y="4191849"/>
            <a:ext cx="247336" cy="256972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 rot="6617679">
            <a:off x="5381720" y="5634052"/>
            <a:ext cx="247336" cy="256972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 rot="6617679">
            <a:off x="4747528" y="3339214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 rot="6617679">
            <a:off x="4481661" y="5525691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 rot="6617679">
            <a:off x="4521778" y="1938534"/>
            <a:ext cx="247336" cy="256972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3366FF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 rot="6617679">
            <a:off x="3653034" y="4324182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cxnSp>
        <p:nvCxnSpPr>
          <p:cNvPr id="71" name="Straight Arrow Connector 70"/>
          <p:cNvCxnSpPr>
            <a:stCxn id="44" idx="4"/>
            <a:endCxn id="52" idx="0"/>
          </p:cNvCxnSpPr>
          <p:nvPr/>
        </p:nvCxnSpPr>
        <p:spPr>
          <a:xfrm flipH="1">
            <a:off x="2143163" y="3590485"/>
            <a:ext cx="618774" cy="1208266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4" idx="5"/>
            <a:endCxn id="49" idx="1"/>
          </p:cNvCxnSpPr>
          <p:nvPr/>
        </p:nvCxnSpPr>
        <p:spPr>
          <a:xfrm>
            <a:off x="2857852" y="3585878"/>
            <a:ext cx="73074" cy="1574561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1" idx="5"/>
            <a:endCxn id="46" idx="2"/>
          </p:cNvCxnSpPr>
          <p:nvPr/>
        </p:nvCxnSpPr>
        <p:spPr>
          <a:xfrm>
            <a:off x="3466422" y="2324211"/>
            <a:ext cx="1236220" cy="1470981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8" idx="3"/>
            <a:endCxn id="49" idx="7"/>
          </p:cNvCxnSpPr>
          <p:nvPr/>
        </p:nvCxnSpPr>
        <p:spPr>
          <a:xfrm flipH="1">
            <a:off x="3096651" y="4155865"/>
            <a:ext cx="2465463" cy="1065236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6" idx="3"/>
            <a:endCxn id="69" idx="1"/>
          </p:cNvCxnSpPr>
          <p:nvPr/>
        </p:nvCxnSpPr>
        <p:spPr>
          <a:xfrm flipH="1">
            <a:off x="3892558" y="3892100"/>
            <a:ext cx="812893" cy="509741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3" idx="4"/>
            <a:endCxn id="66" idx="2"/>
          </p:cNvCxnSpPr>
          <p:nvPr/>
        </p:nvCxnSpPr>
        <p:spPr>
          <a:xfrm>
            <a:off x="4509414" y="2705487"/>
            <a:ext cx="139250" cy="2832699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8" idx="7"/>
            <a:endCxn id="60" idx="4"/>
          </p:cNvCxnSpPr>
          <p:nvPr/>
        </p:nvCxnSpPr>
        <p:spPr>
          <a:xfrm>
            <a:off x="4700015" y="2180230"/>
            <a:ext cx="1079804" cy="923155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5" idx="3"/>
            <a:endCxn id="43" idx="5"/>
          </p:cNvCxnSpPr>
          <p:nvPr/>
        </p:nvCxnSpPr>
        <p:spPr>
          <a:xfrm flipH="1" flipV="1">
            <a:off x="4605329" y="2700881"/>
            <a:ext cx="211296" cy="653610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7" idx="2"/>
            <a:endCxn id="60" idx="7"/>
          </p:cNvCxnSpPr>
          <p:nvPr/>
        </p:nvCxnSpPr>
        <p:spPr>
          <a:xfrm flipH="1" flipV="1">
            <a:off x="5954900" y="3260705"/>
            <a:ext cx="914114" cy="218485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7" idx="4"/>
            <a:endCxn id="62" idx="3"/>
          </p:cNvCxnSpPr>
          <p:nvPr/>
        </p:nvCxnSpPr>
        <p:spPr>
          <a:xfrm flipH="1">
            <a:off x="6791166" y="3641366"/>
            <a:ext cx="150467" cy="565759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7" idx="6"/>
            <a:endCxn id="62" idx="2"/>
          </p:cNvCxnSpPr>
          <p:nvPr/>
        </p:nvCxnSpPr>
        <p:spPr>
          <a:xfrm rot="1217679" flipH="1">
            <a:off x="7002971" y="3574444"/>
            <a:ext cx="256972" cy="695602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6" idx="6"/>
            <a:endCxn id="56" idx="1"/>
          </p:cNvCxnSpPr>
          <p:nvPr/>
        </p:nvCxnSpPr>
        <p:spPr>
          <a:xfrm>
            <a:off x="4937010" y="3880980"/>
            <a:ext cx="120965" cy="1980800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8" idx="4"/>
            <a:endCxn id="59" idx="3"/>
          </p:cNvCxnSpPr>
          <p:nvPr/>
        </p:nvCxnSpPr>
        <p:spPr>
          <a:xfrm rot="1217679">
            <a:off x="5513752" y="4391946"/>
            <a:ext cx="1082369" cy="482714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4" idx="3"/>
            <a:endCxn id="59" idx="1"/>
          </p:cNvCxnSpPr>
          <p:nvPr/>
        </p:nvCxnSpPr>
        <p:spPr>
          <a:xfrm flipH="1">
            <a:off x="6648376" y="4890418"/>
            <a:ext cx="499571" cy="217438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7" idx="3"/>
            <a:endCxn id="51" idx="0"/>
          </p:cNvCxnSpPr>
          <p:nvPr/>
        </p:nvCxnSpPr>
        <p:spPr>
          <a:xfrm flipH="1">
            <a:off x="5601582" y="3576098"/>
            <a:ext cx="1270242" cy="1439343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0" idx="6"/>
            <a:endCxn id="48" idx="0"/>
          </p:cNvCxnSpPr>
          <p:nvPr/>
        </p:nvCxnSpPr>
        <p:spPr>
          <a:xfrm flipH="1">
            <a:off x="5721054" y="3263486"/>
            <a:ext cx="135940" cy="719083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3" idx="3"/>
            <a:endCxn id="51" idx="4"/>
          </p:cNvCxnSpPr>
          <p:nvPr/>
        </p:nvCxnSpPr>
        <p:spPr>
          <a:xfrm rot="1217679" flipH="1" flipV="1">
            <a:off x="5441275" y="5255695"/>
            <a:ext cx="80720" cy="391942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0" y="122580"/>
            <a:ext cx="9143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8</a:t>
            </a:r>
            <a:r>
              <a:rPr lang="en-US" sz="3200" dirty="0" smtClean="0"/>
              <a:t>) Find all gray neighbors of red dots. </a:t>
            </a:r>
          </a:p>
          <a:p>
            <a:pPr algn="ctr"/>
            <a:r>
              <a:rPr lang="en-US" sz="3200" dirty="0" smtClean="0"/>
              <a:t>THERE AREN’T ANY!  </a:t>
            </a:r>
            <a:r>
              <a:rPr lang="en-US" sz="3200" dirty="0" smtClean="0">
                <a:sym typeface="Wingdings"/>
              </a:rPr>
              <a:t> done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0251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70498" y="1915321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926174" y="2169675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41817" y="3307597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487454" y="3307597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0447" y="1822112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54629" y="2913786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78574" y="4663679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104510" y="3923555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651125" y="4993911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58433" y="2679627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81596" y="4866734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 rot="5400000">
            <a:off x="6286097" y="1773040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 rot="5400000">
            <a:off x="6029125" y="3609814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 rot="5400000">
            <a:off x="4879493" y="1645670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 rot="5400000">
            <a:off x="6029125" y="2715977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 rot="5400000">
            <a:off x="5277356" y="4528812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 rot="5400000">
            <a:off x="3543074" y="1738864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 rot="5400000">
            <a:off x="4257196" y="4776148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 rot="5400000">
            <a:off x="3175825" y="1357939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 rot="5400000">
            <a:off x="3304311" y="4652479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cxnSp>
        <p:nvCxnSpPr>
          <p:cNvPr id="23" name="Straight Arrow Connector 22"/>
          <p:cNvCxnSpPr>
            <a:stCxn id="5" idx="4"/>
            <a:endCxn id="11" idx="0"/>
          </p:cNvCxnSpPr>
          <p:nvPr/>
        </p:nvCxnSpPr>
        <p:spPr>
          <a:xfrm flipH="1">
            <a:off x="1776066" y="3561951"/>
            <a:ext cx="290692" cy="143196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5"/>
            <a:endCxn id="9" idx="1"/>
          </p:cNvCxnSpPr>
          <p:nvPr/>
        </p:nvCxnSpPr>
        <p:spPr>
          <a:xfrm>
            <a:off x="2155105" y="3524702"/>
            <a:ext cx="360064" cy="117622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" idx="5"/>
            <a:endCxn id="6" idx="2"/>
          </p:cNvCxnSpPr>
          <p:nvPr/>
        </p:nvCxnSpPr>
        <p:spPr>
          <a:xfrm>
            <a:off x="2283785" y="2132426"/>
            <a:ext cx="1203669" cy="130234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3"/>
            <a:endCxn id="9" idx="7"/>
          </p:cNvCxnSpPr>
          <p:nvPr/>
        </p:nvCxnSpPr>
        <p:spPr>
          <a:xfrm flipH="1">
            <a:off x="2691862" y="3130891"/>
            <a:ext cx="2199361" cy="157003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5"/>
            <a:endCxn id="22" idx="2"/>
          </p:cNvCxnSpPr>
          <p:nvPr/>
        </p:nvCxnSpPr>
        <p:spPr>
          <a:xfrm flipH="1">
            <a:off x="3427979" y="3524702"/>
            <a:ext cx="272762" cy="113259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4"/>
            <a:endCxn id="20" idx="2"/>
          </p:cNvCxnSpPr>
          <p:nvPr/>
        </p:nvCxnSpPr>
        <p:spPr>
          <a:xfrm>
            <a:off x="4051115" y="2424029"/>
            <a:ext cx="329749" cy="235693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7"/>
            <a:endCxn id="16" idx="4"/>
          </p:cNvCxnSpPr>
          <p:nvPr/>
        </p:nvCxnSpPr>
        <p:spPr>
          <a:xfrm>
            <a:off x="3390346" y="1573871"/>
            <a:ext cx="1484329" cy="20028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9" idx="1"/>
            <a:endCxn id="4" idx="3"/>
          </p:cNvCxnSpPr>
          <p:nvPr/>
        </p:nvCxnSpPr>
        <p:spPr>
          <a:xfrm>
            <a:off x="3757595" y="1779903"/>
            <a:ext cx="205173" cy="60687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2"/>
            <a:endCxn id="16" idx="7"/>
          </p:cNvCxnSpPr>
          <p:nvPr/>
        </p:nvCxnSpPr>
        <p:spPr>
          <a:xfrm flipH="1" flipV="1">
            <a:off x="5094014" y="1861603"/>
            <a:ext cx="556433" cy="8768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7" idx="3"/>
          </p:cNvCxnSpPr>
          <p:nvPr/>
        </p:nvCxnSpPr>
        <p:spPr>
          <a:xfrm>
            <a:off x="5771649" y="2069256"/>
            <a:ext cx="290291" cy="68776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6"/>
            <a:endCxn id="17" idx="2"/>
          </p:cNvCxnSpPr>
          <p:nvPr/>
        </p:nvCxnSpPr>
        <p:spPr>
          <a:xfrm flipH="1">
            <a:off x="6152792" y="2025194"/>
            <a:ext cx="256972" cy="69560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" idx="6"/>
            <a:endCxn id="13" idx="1"/>
          </p:cNvCxnSpPr>
          <p:nvPr/>
        </p:nvCxnSpPr>
        <p:spPr>
          <a:xfrm>
            <a:off x="3737335" y="3434774"/>
            <a:ext cx="1380855" cy="146920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" idx="4"/>
            <a:endCxn id="15" idx="3"/>
          </p:cNvCxnSpPr>
          <p:nvPr/>
        </p:nvCxnSpPr>
        <p:spPr>
          <a:xfrm>
            <a:off x="4979570" y="3168140"/>
            <a:ext cx="1082369" cy="482714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5" idx="1"/>
          </p:cNvCxnSpPr>
          <p:nvPr/>
        </p:nvCxnSpPr>
        <p:spPr>
          <a:xfrm flipH="1">
            <a:off x="6243646" y="2933982"/>
            <a:ext cx="995220" cy="71687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7" idx="3"/>
            <a:endCxn id="10" idx="0"/>
          </p:cNvCxnSpPr>
          <p:nvPr/>
        </p:nvCxnSpPr>
        <p:spPr>
          <a:xfrm flipH="1">
            <a:off x="5229451" y="2039217"/>
            <a:ext cx="457590" cy="188433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6" idx="6"/>
            <a:endCxn id="8" idx="0"/>
          </p:cNvCxnSpPr>
          <p:nvPr/>
        </p:nvCxnSpPr>
        <p:spPr>
          <a:xfrm flipH="1">
            <a:off x="4979570" y="1897824"/>
            <a:ext cx="23590" cy="101596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8" idx="3"/>
            <a:endCxn id="10" idx="4"/>
          </p:cNvCxnSpPr>
          <p:nvPr/>
        </p:nvCxnSpPr>
        <p:spPr>
          <a:xfrm flipH="1" flipV="1">
            <a:off x="5229451" y="4177909"/>
            <a:ext cx="80720" cy="39194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rot="1217679">
            <a:off x="3290131" y="2082358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 rot="1217679">
            <a:off x="4429039" y="2459027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 rot="1217679">
            <a:off x="2681562" y="3344025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3366FF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 rot="1217679">
            <a:off x="4694886" y="3710908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 rot="1217679">
            <a:off x="6861257" y="3394906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3366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 rot="1217679">
            <a:off x="5551548" y="3974673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 rot="1217679">
            <a:off x="2857336" y="5147938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 rot="1217679">
            <a:off x="5432076" y="5007545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 rot="1217679">
            <a:off x="1973657" y="4790857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 rot="1217679">
            <a:off x="7137382" y="4709227"/>
            <a:ext cx="249881" cy="25435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3366FF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 rot="1217679">
            <a:off x="4984385" y="5849279"/>
            <a:ext cx="249881" cy="2543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 rot="6617679">
            <a:off x="7293509" y="3395670"/>
            <a:ext cx="247336" cy="256972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 rot="6617679">
            <a:off x="6408852" y="5030197"/>
            <a:ext cx="247336" cy="256972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 rot="6617679">
            <a:off x="5776661" y="3019009"/>
            <a:ext cx="247336" cy="256972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 rot="6617679">
            <a:off x="6722068" y="4191849"/>
            <a:ext cx="247336" cy="256972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 rot="6617679">
            <a:off x="5381720" y="5634052"/>
            <a:ext cx="247336" cy="256972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 rot="6617679">
            <a:off x="4747528" y="3339214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 rot="6617679">
            <a:off x="4481661" y="5525691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 rot="6617679">
            <a:off x="4521778" y="1938534"/>
            <a:ext cx="247336" cy="256972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3366FF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 rot="6617679">
            <a:off x="3653034" y="4324182"/>
            <a:ext cx="247336" cy="256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0000FF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2096242" y="3590485"/>
            <a:ext cx="618774" cy="1208266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810931" y="3585878"/>
            <a:ext cx="73074" cy="1574561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1" idx="5"/>
            <a:endCxn id="46" idx="2"/>
          </p:cNvCxnSpPr>
          <p:nvPr/>
        </p:nvCxnSpPr>
        <p:spPr>
          <a:xfrm>
            <a:off x="3466422" y="2324211"/>
            <a:ext cx="1236220" cy="1470981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3049730" y="4155865"/>
            <a:ext cx="2465463" cy="1065236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6" idx="3"/>
            <a:endCxn id="69" idx="1"/>
          </p:cNvCxnSpPr>
          <p:nvPr/>
        </p:nvCxnSpPr>
        <p:spPr>
          <a:xfrm flipH="1">
            <a:off x="3892558" y="3892100"/>
            <a:ext cx="812893" cy="509741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3" idx="4"/>
            <a:endCxn id="66" idx="2"/>
          </p:cNvCxnSpPr>
          <p:nvPr/>
        </p:nvCxnSpPr>
        <p:spPr>
          <a:xfrm>
            <a:off x="4509414" y="2705487"/>
            <a:ext cx="139250" cy="2832699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8" idx="7"/>
            <a:endCxn id="60" idx="4"/>
          </p:cNvCxnSpPr>
          <p:nvPr/>
        </p:nvCxnSpPr>
        <p:spPr>
          <a:xfrm>
            <a:off x="4700015" y="2180230"/>
            <a:ext cx="1079804" cy="923155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5" idx="3"/>
            <a:endCxn id="43" idx="5"/>
          </p:cNvCxnSpPr>
          <p:nvPr/>
        </p:nvCxnSpPr>
        <p:spPr>
          <a:xfrm flipH="1" flipV="1">
            <a:off x="4605329" y="2700881"/>
            <a:ext cx="211296" cy="653610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7" idx="2"/>
            <a:endCxn id="60" idx="7"/>
          </p:cNvCxnSpPr>
          <p:nvPr/>
        </p:nvCxnSpPr>
        <p:spPr>
          <a:xfrm flipH="1" flipV="1">
            <a:off x="5954900" y="3260705"/>
            <a:ext cx="914114" cy="218485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7" idx="4"/>
            <a:endCxn id="62" idx="3"/>
          </p:cNvCxnSpPr>
          <p:nvPr/>
        </p:nvCxnSpPr>
        <p:spPr>
          <a:xfrm flipH="1">
            <a:off x="6791166" y="3641366"/>
            <a:ext cx="150467" cy="565759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7" idx="6"/>
            <a:endCxn id="62" idx="2"/>
          </p:cNvCxnSpPr>
          <p:nvPr/>
        </p:nvCxnSpPr>
        <p:spPr>
          <a:xfrm rot="1217679" flipH="1">
            <a:off x="7002971" y="3574444"/>
            <a:ext cx="256972" cy="695602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6" idx="6"/>
            <a:endCxn id="56" idx="1"/>
          </p:cNvCxnSpPr>
          <p:nvPr/>
        </p:nvCxnSpPr>
        <p:spPr>
          <a:xfrm>
            <a:off x="4937010" y="3880980"/>
            <a:ext cx="120965" cy="1980800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8" idx="4"/>
            <a:endCxn id="59" idx="3"/>
          </p:cNvCxnSpPr>
          <p:nvPr/>
        </p:nvCxnSpPr>
        <p:spPr>
          <a:xfrm rot="1217679">
            <a:off x="5513752" y="4391946"/>
            <a:ext cx="1082369" cy="482714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4" idx="3"/>
            <a:endCxn id="59" idx="1"/>
          </p:cNvCxnSpPr>
          <p:nvPr/>
        </p:nvCxnSpPr>
        <p:spPr>
          <a:xfrm flipH="1">
            <a:off x="6648376" y="4890418"/>
            <a:ext cx="499571" cy="217438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7" idx="3"/>
            <a:endCxn id="51" idx="0"/>
          </p:cNvCxnSpPr>
          <p:nvPr/>
        </p:nvCxnSpPr>
        <p:spPr>
          <a:xfrm flipH="1">
            <a:off x="5601582" y="3576098"/>
            <a:ext cx="1270242" cy="1439343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0" idx="6"/>
            <a:endCxn id="48" idx="0"/>
          </p:cNvCxnSpPr>
          <p:nvPr/>
        </p:nvCxnSpPr>
        <p:spPr>
          <a:xfrm flipH="1">
            <a:off x="5721054" y="3263486"/>
            <a:ext cx="135940" cy="719083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3" idx="3"/>
            <a:endCxn id="51" idx="4"/>
          </p:cNvCxnSpPr>
          <p:nvPr/>
        </p:nvCxnSpPr>
        <p:spPr>
          <a:xfrm rot="1217679" flipH="1" flipV="1">
            <a:off x="5441275" y="5255695"/>
            <a:ext cx="80720" cy="391942"/>
          </a:xfrm>
          <a:prstGeom prst="straightConnector1">
            <a:avLst/>
          </a:prstGeom>
          <a:solidFill>
            <a:srgbClr val="C0504D"/>
          </a:solidFill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0" y="122580"/>
            <a:ext cx="9143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9</a:t>
            </a:r>
            <a:r>
              <a:rPr lang="en-US" sz="3200" dirty="0" smtClean="0"/>
              <a:t>) Graph is connected if all dots are red</a:t>
            </a:r>
          </a:p>
          <a:p>
            <a:pPr algn="ctr"/>
            <a:r>
              <a:rPr lang="en-US" sz="3200" dirty="0" smtClean="0">
                <a:sym typeface="Wingdings"/>
              </a:rPr>
              <a:t> This graph isn’t connected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1490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3"/>
            <a:ext cx="8229600" cy="781650"/>
          </a:xfrm>
        </p:spPr>
        <p:txBody>
          <a:bodyPr/>
          <a:lstStyle/>
          <a:p>
            <a:r>
              <a:rPr lang="en-US" dirty="0" smtClean="0"/>
              <a:t>Design Goals: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8279"/>
            <a:ext cx="8229600" cy="5818957"/>
          </a:xfrm>
        </p:spPr>
        <p:txBody>
          <a:bodyPr>
            <a:normAutofit/>
          </a:bodyPr>
          <a:lstStyle/>
          <a:p>
            <a:r>
              <a:rPr lang="en-US" dirty="0" smtClean="0"/>
              <a:t>User thinks about data, not nodes</a:t>
            </a:r>
          </a:p>
          <a:p>
            <a:pPr lvl="1"/>
            <a:r>
              <a:rPr lang="en-US" dirty="0" smtClean="0"/>
              <a:t>Need a fast way to find a node, given that node’s data. Ok to assume every node’s data is unique</a:t>
            </a:r>
          </a:p>
          <a:p>
            <a:r>
              <a:rPr lang="en-US" dirty="0" smtClean="0"/>
              <a:t>Easy method for building the graph by specifying connections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raph.connect</a:t>
            </a:r>
            <a:r>
              <a:rPr lang="en-US" dirty="0" smtClean="0"/>
              <a:t>(“SFO”, “LAX”);</a:t>
            </a:r>
          </a:p>
          <a:p>
            <a:r>
              <a:rPr lang="en-US" dirty="0" smtClean="0"/>
              <a:t>Specify a graph with a text file of comma-separated lines: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SFO,LAX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LAX, JFK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SFO, CDG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0472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8062"/>
            <a:ext cx="8229600" cy="1143000"/>
          </a:xfrm>
        </p:spPr>
        <p:txBody>
          <a:bodyPr/>
          <a:lstStyle/>
          <a:p>
            <a:r>
              <a:rPr lang="en-US" dirty="0" smtClean="0"/>
              <a:t>Generic Node 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8376" y="794007"/>
            <a:ext cx="8311013" cy="5324535"/>
          </a:xfrm>
          <a:prstGeom prst="rect">
            <a:avLst/>
          </a:prstGeom>
          <a:ln w="38100" cmpd="sng"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class Node&lt;T&gt;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{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private T					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 data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private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HashSet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&lt;Node&lt;T&gt;&gt;	neighbors;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Node(T data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	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this.data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= data;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	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this.neighbors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= new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HashSet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&lt;&gt;();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public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boolean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equals(Object x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	Node&lt;T&gt; that = (Node&lt;T&gt;)x; 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	return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this.data.equals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that.data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void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addNeighbor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(Node&lt;T&gt; neighbor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	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neighbors.add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(neighbor);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}          . . .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99628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8062"/>
            <a:ext cx="8229600" cy="1143000"/>
          </a:xfrm>
        </p:spPr>
        <p:txBody>
          <a:bodyPr/>
          <a:lstStyle/>
          <a:p>
            <a:r>
              <a:rPr lang="en-US" dirty="0" smtClean="0"/>
              <a:t>Generic Node 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3004" y="1020357"/>
            <a:ext cx="6852499" cy="4093428"/>
          </a:xfrm>
          <a:prstGeom prst="rect">
            <a:avLst/>
          </a:prstGeom>
          <a:ln w="38100" cmpd="sng"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 . . .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void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addNeighbor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(Node&lt;T&gt; neighbor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		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neighbors.add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(neighbor);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}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HashSet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&lt;Node&lt;T&gt;&gt;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getNeighbors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	return neighbors;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}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T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getData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	return data;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92468" y="5588325"/>
            <a:ext cx="30326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No surprises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39573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9891"/>
            <a:ext cx="8229600" cy="1143000"/>
          </a:xfrm>
        </p:spPr>
        <p:txBody>
          <a:bodyPr/>
          <a:lstStyle/>
          <a:p>
            <a:r>
              <a:rPr lang="en-US" dirty="0" smtClean="0"/>
              <a:t>Graph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8059"/>
            <a:ext cx="8229600" cy="3568057"/>
          </a:xfrm>
        </p:spPr>
        <p:txBody>
          <a:bodyPr/>
          <a:lstStyle/>
          <a:p>
            <a:r>
              <a:rPr lang="en-US" dirty="0" smtClean="0"/>
              <a:t>Also generic: same type as node’s &lt;T&gt;</a:t>
            </a:r>
          </a:p>
          <a:p>
            <a:pPr lvl="1"/>
            <a:r>
              <a:rPr lang="en-US" dirty="0" smtClean="0"/>
              <a:t>connect(T data1, T data2) { . . . }</a:t>
            </a:r>
          </a:p>
          <a:p>
            <a:r>
              <a:rPr lang="en-US" dirty="0" smtClean="0"/>
              <a:t>Needs a Map&lt;T, Node&lt;T&gt;&gt;</a:t>
            </a:r>
          </a:p>
          <a:p>
            <a:pPr lvl="1"/>
            <a:r>
              <a:rPr lang="en-US" dirty="0" smtClean="0"/>
              <a:t>connect() method has data, needs to find nodes</a:t>
            </a:r>
          </a:p>
          <a:p>
            <a:r>
              <a:rPr lang="en-US" dirty="0" err="1" smtClean="0"/>
              <a:t>HashMap</a:t>
            </a:r>
            <a:r>
              <a:rPr lang="en-US" dirty="0" smtClean="0"/>
              <a:t> or </a:t>
            </a:r>
            <a:r>
              <a:rPr lang="en-US" dirty="0" err="1" smtClean="0"/>
              <a:t>TreeMap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 might not be comparable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err="1" smtClean="0">
                <a:sym typeface="Wingdings"/>
              </a:rPr>
              <a:t>HashMap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5448" y="4371401"/>
            <a:ext cx="7786129" cy="1938992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ublic class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Graph&lt;T&gt; 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extends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HashMap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&lt;T, Node&lt;T&gt;&gt;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. . .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00861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893" y="170964"/>
            <a:ext cx="8725935" cy="6247864"/>
          </a:xfrm>
          <a:prstGeom prst="rect">
            <a:avLst/>
          </a:prstGeom>
          <a:ln w="57150" cmpd="sng"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public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void connect(T data1, T data2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/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/ Get node that contains data1. If no such node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/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/ exists, create it and add to this map.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Node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&lt;T&gt; node1 =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getNodeForData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(data1);</a:t>
            </a:r>
          </a:p>
          <a:p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 if </a:t>
            </a:r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(node1 == null</a:t>
            </a:r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  <a:endParaRPr lang="ro-RO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   node1 </a:t>
            </a:r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= new Node&lt;T&gt;(data1);</a:t>
            </a:r>
          </a:p>
          <a:p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	 </a:t>
            </a:r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put</a:t>
            </a:r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(data1, node1);</a:t>
            </a:r>
          </a:p>
          <a:p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 }</a:t>
            </a:r>
            <a:endParaRPr lang="ro-RO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		</a:t>
            </a:r>
          </a:p>
          <a:p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 /</a:t>
            </a:r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/ Same for data2.</a:t>
            </a:r>
          </a:p>
          <a:p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 Node</a:t>
            </a:r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&lt;T&gt; node2 = getNodeForData(data2);</a:t>
            </a:r>
          </a:p>
          <a:p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 if </a:t>
            </a:r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(node2 == null</a:t>
            </a:r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  <a:endParaRPr lang="ro-RO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   node2 </a:t>
            </a:r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= new Node&lt;T&gt;(data2);</a:t>
            </a:r>
          </a:p>
          <a:p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	 </a:t>
            </a:r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put</a:t>
            </a:r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(data2, node2);</a:t>
            </a:r>
          </a:p>
          <a:p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 }</a:t>
            </a:r>
            <a:endParaRPr lang="ro-RO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		</a:t>
            </a:r>
          </a:p>
          <a:p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 /</a:t>
            </a:r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/ Connect. Each node becomes a neighbor of the other.</a:t>
            </a:r>
          </a:p>
          <a:p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 node1</a:t>
            </a:r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.addNeighbor(node2);</a:t>
            </a:r>
          </a:p>
          <a:p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 node2</a:t>
            </a:r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.addNeighbor(node1);</a:t>
            </a:r>
          </a:p>
          <a:p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9555" y="676449"/>
            <a:ext cx="7581222" cy="1200329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/>
              <a:t>Connecting 2 nodes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07903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06222" y="1558749"/>
            <a:ext cx="5215467" cy="2677656"/>
          </a:xfrm>
          <a:prstGeom prst="rect">
            <a:avLst/>
          </a:prstGeom>
          <a:noFill/>
          <a:ln w="57150" cmpd="sng"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myQueue.add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   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myQueue.add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   )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myQueue.add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   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myQueue.remove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()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myQueue.add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   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myQueue.remove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</a:p>
          <a:p>
            <a:endParaRPr lang="en-US" sz="2400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8" name="Oval 7"/>
          <p:cNvSpPr/>
          <p:nvPr/>
        </p:nvSpPr>
        <p:spPr>
          <a:xfrm>
            <a:off x="4191000" y="1665033"/>
            <a:ext cx="330032" cy="32463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78384" y="2046111"/>
            <a:ext cx="330032" cy="324634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91000" y="2441300"/>
            <a:ext cx="330032" cy="324634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91000" y="3115655"/>
            <a:ext cx="330032" cy="324634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47888" y="1572860"/>
            <a:ext cx="874889" cy="2898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51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893" y="170964"/>
            <a:ext cx="8725935" cy="6247864"/>
          </a:xfrm>
          <a:prstGeom prst="rect">
            <a:avLst/>
          </a:prstGeom>
          <a:ln w="57150" cmpd="sng"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public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void connect(T data1, T data2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/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/ Get node that contains data1. If no such node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/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/ exists, create it and add to this map.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Node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&lt;T&gt; node1 =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get(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data1);</a:t>
            </a:r>
          </a:p>
          <a:p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 if </a:t>
            </a:r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(node1 == null</a:t>
            </a:r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  <a:endParaRPr lang="ro-RO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   node1 </a:t>
            </a:r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= new Node&lt;T&gt;(data1);</a:t>
            </a:r>
          </a:p>
          <a:p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	 </a:t>
            </a:r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put</a:t>
            </a:r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(data1, node1);</a:t>
            </a:r>
          </a:p>
          <a:p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 }</a:t>
            </a:r>
            <a:endParaRPr lang="ro-RO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		</a:t>
            </a:r>
          </a:p>
          <a:p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 /</a:t>
            </a:r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/ Same for data2.</a:t>
            </a:r>
          </a:p>
          <a:p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 Node</a:t>
            </a:r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&lt;T&gt; node2 </a:t>
            </a:r>
            <a:r>
              <a:rPr lang="ro-RO" sz="2000">
                <a:solidFill>
                  <a:srgbClr val="0000FF"/>
                </a:solidFill>
                <a:latin typeface="Courier"/>
                <a:cs typeface="Courier"/>
              </a:rPr>
              <a:t>= </a:t>
            </a:r>
            <a:r>
              <a:rPr lang="ro-RO" sz="2000" smtClean="0">
                <a:solidFill>
                  <a:srgbClr val="0000FF"/>
                </a:solidFill>
                <a:latin typeface="Courier"/>
                <a:cs typeface="Courier"/>
              </a:rPr>
              <a:t>get(</a:t>
            </a:r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data2);</a:t>
            </a:r>
          </a:p>
          <a:p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 if </a:t>
            </a:r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(node2 == null</a:t>
            </a:r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  <a:endParaRPr lang="ro-RO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   node2 </a:t>
            </a:r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= new Node&lt;T&gt;(data2);</a:t>
            </a:r>
          </a:p>
          <a:p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	 </a:t>
            </a:r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put</a:t>
            </a:r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(data2, node2);</a:t>
            </a:r>
          </a:p>
          <a:p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 }</a:t>
            </a:r>
            <a:endParaRPr lang="ro-RO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		</a:t>
            </a:r>
          </a:p>
          <a:p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 /</a:t>
            </a:r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/ Connect. Each node becomes a neighbor of the other.</a:t>
            </a:r>
          </a:p>
          <a:p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 node1</a:t>
            </a:r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.addNeighbor(node2);</a:t>
            </a:r>
          </a:p>
          <a:p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 node2</a:t>
            </a:r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.addNeighbor(node1);</a:t>
            </a:r>
          </a:p>
          <a:p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0643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>
            <a:stCxn id="5" idx="0"/>
            <a:endCxn id="6" idx="3"/>
          </p:cNvCxnSpPr>
          <p:nvPr/>
        </p:nvCxnSpPr>
        <p:spPr>
          <a:xfrm flipH="1" flipV="1">
            <a:off x="2321127" y="1785999"/>
            <a:ext cx="2115746" cy="74606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678785" y="3591407"/>
            <a:ext cx="1547418" cy="7007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SFO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73709" y="5992092"/>
            <a:ext cx="1547418" cy="7007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LAX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63164" y="2532067"/>
            <a:ext cx="1547418" cy="7007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JFK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73709" y="1435617"/>
            <a:ext cx="1547418" cy="7007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SEA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21880" y="2136381"/>
            <a:ext cx="0" cy="385571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3" idx="2"/>
          </p:cNvCxnSpPr>
          <p:nvPr/>
        </p:nvCxnSpPr>
        <p:spPr>
          <a:xfrm flipV="1">
            <a:off x="1970768" y="4292171"/>
            <a:ext cx="481726" cy="169992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0"/>
          </p:cNvCxnSpPr>
          <p:nvPr/>
        </p:nvCxnSpPr>
        <p:spPr>
          <a:xfrm flipH="1" flipV="1">
            <a:off x="1970768" y="2136381"/>
            <a:ext cx="481726" cy="145502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  <a:endCxn id="5" idx="2"/>
          </p:cNvCxnSpPr>
          <p:nvPr/>
        </p:nvCxnSpPr>
        <p:spPr>
          <a:xfrm flipV="1">
            <a:off x="3226203" y="3232831"/>
            <a:ext cx="1210670" cy="70895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457200" y="482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onnect(“JFK”, “LAX”);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5210582" y="3598986"/>
            <a:ext cx="3578513" cy="4525963"/>
          </a:xfrm>
        </p:spPr>
        <p:txBody>
          <a:bodyPr/>
          <a:lstStyle/>
          <a:p>
            <a:r>
              <a:rPr lang="en-US" dirty="0" smtClean="0"/>
              <a:t>Earlier, edges were directed and weighted</a:t>
            </a:r>
          </a:p>
          <a:p>
            <a:r>
              <a:rPr lang="en-US" dirty="0" smtClean="0"/>
              <a:t>Here: undirected and </a:t>
            </a:r>
            <a:r>
              <a:rPr lang="en-US" dirty="0" err="1" smtClean="0"/>
              <a:t>unweighted</a:t>
            </a:r>
            <a:r>
              <a:rPr lang="en-US" dirty="0" smtClean="0"/>
              <a:t> (keeping it simple)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4" idx="3"/>
          </p:cNvCxnSpPr>
          <p:nvPr/>
        </p:nvCxnSpPr>
        <p:spPr>
          <a:xfrm flipH="1">
            <a:off x="2321127" y="3232831"/>
            <a:ext cx="2544776" cy="3109643"/>
          </a:xfrm>
          <a:prstGeom prst="straightConnector1">
            <a:avLst/>
          </a:prstGeom>
          <a:ln w="76200" cmpd="sng">
            <a:solidFill>
              <a:srgbClr val="0000FF"/>
            </a:solidFill>
            <a:prstDash val="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655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3495403" y="111721"/>
            <a:ext cx="5523512" cy="6628390"/>
          </a:xfrm>
          <a:prstGeom prst="roundRect">
            <a:avLst/>
          </a:prstGeom>
          <a:solidFill>
            <a:srgbClr val="C59CFF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82768" y="812936"/>
            <a:ext cx="3152847" cy="3625984"/>
            <a:chOff x="773709" y="1435617"/>
            <a:chExt cx="4436873" cy="5257239"/>
          </a:xfrm>
        </p:grpSpPr>
        <p:cxnSp>
          <p:nvCxnSpPr>
            <p:cNvPr id="2" name="Straight Arrow Connector 1"/>
            <p:cNvCxnSpPr>
              <a:stCxn id="5" idx="0"/>
              <a:endCxn id="6" idx="3"/>
            </p:cNvCxnSpPr>
            <p:nvPr/>
          </p:nvCxnSpPr>
          <p:spPr>
            <a:xfrm flipH="1" flipV="1">
              <a:off x="2321127" y="1785999"/>
              <a:ext cx="2115746" cy="74606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ounded Rectangle 2"/>
            <p:cNvSpPr/>
            <p:nvPr/>
          </p:nvSpPr>
          <p:spPr>
            <a:xfrm>
              <a:off x="1678785" y="3591407"/>
              <a:ext cx="1547418" cy="70076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715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SFO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773709" y="5992092"/>
              <a:ext cx="1547418" cy="70076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715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LAX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663164" y="2532067"/>
              <a:ext cx="1547418" cy="70076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715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JFK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73709" y="1435617"/>
              <a:ext cx="1547418" cy="70076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715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SEA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021880" y="2136381"/>
              <a:ext cx="0" cy="385571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3" idx="2"/>
            </p:cNvCxnSpPr>
            <p:nvPr/>
          </p:nvCxnSpPr>
          <p:spPr>
            <a:xfrm flipV="1">
              <a:off x="1970768" y="4292171"/>
              <a:ext cx="481726" cy="169992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0"/>
            </p:cNvCxnSpPr>
            <p:nvPr/>
          </p:nvCxnSpPr>
          <p:spPr>
            <a:xfrm flipH="1" flipV="1">
              <a:off x="1970768" y="2136381"/>
              <a:ext cx="481726" cy="145502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3" idx="3"/>
              <a:endCxn id="5" idx="2"/>
            </p:cNvCxnSpPr>
            <p:nvPr/>
          </p:nvCxnSpPr>
          <p:spPr>
            <a:xfrm flipV="1">
              <a:off x="3226203" y="3232831"/>
              <a:ext cx="1210670" cy="70895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088197" y="520929"/>
            <a:ext cx="2193092" cy="1244908"/>
            <a:chOff x="4345072" y="1014399"/>
            <a:chExt cx="2193092" cy="1244908"/>
          </a:xfrm>
        </p:grpSpPr>
        <p:sp>
          <p:nvSpPr>
            <p:cNvPr id="13" name="Rounded Rectangle 12"/>
            <p:cNvSpPr/>
            <p:nvPr/>
          </p:nvSpPr>
          <p:spPr>
            <a:xfrm>
              <a:off x="4345072" y="1014399"/>
              <a:ext cx="2193092" cy="124490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01275" y="1156885"/>
              <a:ext cx="906618" cy="461665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“SEA”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01275" y="1618550"/>
              <a:ext cx="651891" cy="461665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LAX</a:t>
              </a:r>
              <a:endParaRPr 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44031" y="1618550"/>
              <a:ext cx="584114" cy="461665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JFK</a:t>
              </a:r>
              <a:endParaRPr lang="en-US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35397" y="1618550"/>
              <a:ext cx="671278" cy="461665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SFO</a:t>
              </a:r>
              <a:endParaRPr lang="en-US" sz="2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88197" y="3750475"/>
            <a:ext cx="2193092" cy="1244908"/>
            <a:chOff x="4345072" y="1014399"/>
            <a:chExt cx="2193092" cy="1244908"/>
          </a:xfrm>
        </p:grpSpPr>
        <p:sp>
          <p:nvSpPr>
            <p:cNvPr id="26" name="Rounded Rectangle 25"/>
            <p:cNvSpPr/>
            <p:nvPr/>
          </p:nvSpPr>
          <p:spPr>
            <a:xfrm>
              <a:off x="4345072" y="1014399"/>
              <a:ext cx="2193092" cy="124490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01275" y="1156885"/>
              <a:ext cx="923450" cy="461665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“SFO”</a:t>
              </a:r>
              <a:endParaRPr lang="en-US" sz="2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01275" y="1618550"/>
              <a:ext cx="651891" cy="461665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LAX</a:t>
              </a:r>
              <a:endParaRPr lang="en-US" sz="2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44031" y="1618550"/>
              <a:ext cx="584114" cy="461665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JFK</a:t>
              </a:r>
              <a:endParaRPr lang="en-US" sz="2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35397" y="1618550"/>
              <a:ext cx="659155" cy="461665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SEA</a:t>
              </a:r>
              <a:endParaRPr lang="en-US" sz="2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88197" y="2135702"/>
            <a:ext cx="2193092" cy="1244908"/>
            <a:chOff x="4345072" y="1014399"/>
            <a:chExt cx="2193092" cy="1244908"/>
          </a:xfrm>
        </p:grpSpPr>
        <p:sp>
          <p:nvSpPr>
            <p:cNvPr id="32" name="Rounded Rectangle 31"/>
            <p:cNvSpPr/>
            <p:nvPr/>
          </p:nvSpPr>
          <p:spPr>
            <a:xfrm>
              <a:off x="4345072" y="1014399"/>
              <a:ext cx="2193092" cy="124490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1275" y="1156885"/>
              <a:ext cx="836287" cy="461665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“JFK”</a:t>
              </a:r>
              <a:endParaRPr lang="en-US" sz="2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01275" y="1618550"/>
              <a:ext cx="671278" cy="461665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SFO</a:t>
              </a:r>
              <a:endParaRPr lang="en-US" sz="2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44031" y="1618550"/>
              <a:ext cx="659155" cy="461665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SEA</a:t>
              </a:r>
              <a:endParaRPr lang="en-US" sz="24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088197" y="5365248"/>
            <a:ext cx="2193092" cy="1244908"/>
            <a:chOff x="4345072" y="1014399"/>
            <a:chExt cx="2193092" cy="1244908"/>
          </a:xfrm>
        </p:grpSpPr>
        <p:sp>
          <p:nvSpPr>
            <p:cNvPr id="38" name="Rounded Rectangle 37"/>
            <p:cNvSpPr/>
            <p:nvPr/>
          </p:nvSpPr>
          <p:spPr>
            <a:xfrm>
              <a:off x="4345072" y="1014399"/>
              <a:ext cx="2193092" cy="124490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01275" y="1156885"/>
              <a:ext cx="904064" cy="461665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“LAX”</a:t>
              </a:r>
              <a:endParaRPr lang="en-US" sz="2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01275" y="1618550"/>
              <a:ext cx="659155" cy="461665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SEA</a:t>
              </a:r>
              <a:endParaRPr lang="en-US" sz="2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44031" y="1618550"/>
              <a:ext cx="671278" cy="461665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SFO</a:t>
              </a:r>
              <a:endParaRPr lang="en-US" sz="24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646283" y="754010"/>
            <a:ext cx="12443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“SEA”</a:t>
            </a:r>
            <a:endParaRPr lang="en-US" sz="3200" i="1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4751780" y="1071548"/>
            <a:ext cx="1211193" cy="536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87075" y="2447423"/>
            <a:ext cx="11536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“JFK”</a:t>
            </a:r>
            <a:endParaRPr lang="en-US" sz="3200" i="1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4692572" y="2764961"/>
            <a:ext cx="1211193" cy="536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587075" y="4062238"/>
            <a:ext cx="12636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“SFO”</a:t>
            </a:r>
            <a:endParaRPr lang="en-US" sz="3200" i="1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692572" y="4379776"/>
            <a:ext cx="1211193" cy="536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646283" y="5677011"/>
            <a:ext cx="12439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“LAX”</a:t>
            </a:r>
            <a:endParaRPr lang="en-US" sz="3200" i="1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4751780" y="5994549"/>
            <a:ext cx="1211193" cy="536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673103" y="171118"/>
            <a:ext cx="1610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Node&lt;String&gt;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6673103" y="1773317"/>
            <a:ext cx="1610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Node&lt;String&gt;</a:t>
            </a:r>
            <a:endParaRPr 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6673103" y="3394953"/>
            <a:ext cx="1610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Node&lt;String&gt;</a:t>
            </a:r>
            <a:endParaRPr lang="en-US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6673103" y="5009725"/>
            <a:ext cx="1610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Node&lt;String&gt;</a:t>
            </a:r>
            <a:endParaRPr lang="en-US" sz="2000" dirty="0"/>
          </a:p>
        </p:txBody>
      </p:sp>
      <p:sp>
        <p:nvSpPr>
          <p:cNvPr id="65" name="TextBox 64"/>
          <p:cNvSpPr txBox="1"/>
          <p:nvPr/>
        </p:nvSpPr>
        <p:spPr>
          <a:xfrm rot="16200000">
            <a:off x="2690954" y="5208336"/>
            <a:ext cx="1085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Graph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8304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824807" y="373673"/>
            <a:ext cx="4151772" cy="6168883"/>
            <a:chOff x="3495403" y="111721"/>
            <a:chExt cx="5523512" cy="6628390"/>
          </a:xfrm>
        </p:grpSpPr>
        <p:sp>
          <p:nvSpPr>
            <p:cNvPr id="60" name="Rounded Rectangle 59"/>
            <p:cNvSpPr/>
            <p:nvPr/>
          </p:nvSpPr>
          <p:spPr>
            <a:xfrm>
              <a:off x="3495403" y="111721"/>
              <a:ext cx="5523512" cy="6628390"/>
            </a:xfrm>
            <a:prstGeom prst="roundRect">
              <a:avLst/>
            </a:prstGeom>
            <a:solidFill>
              <a:srgbClr val="C59CFF"/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088197" y="520929"/>
              <a:ext cx="2193092" cy="1244908"/>
              <a:chOff x="4345072" y="1014399"/>
              <a:chExt cx="2193092" cy="1244908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4345072" y="1014399"/>
                <a:ext cx="2193092" cy="124490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501275" y="1156885"/>
                <a:ext cx="866467" cy="36377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“SEA”</a:t>
                </a:r>
                <a:endParaRPr lang="en-US" sz="16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501275" y="1618550"/>
                <a:ext cx="642045" cy="36377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LAX</a:t>
                </a:r>
                <a:endParaRPr lang="en-US" sz="16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144031" y="1618550"/>
                <a:ext cx="583575" cy="36377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JFK</a:t>
                </a:r>
                <a:endParaRPr lang="en-US" sz="16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735397" y="1618550"/>
                <a:ext cx="658771" cy="36377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SFO</a:t>
                </a:r>
                <a:endParaRPr lang="en-US" sz="1600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088197" y="3750475"/>
              <a:ext cx="2193092" cy="1244908"/>
              <a:chOff x="4345072" y="1014399"/>
              <a:chExt cx="2193092" cy="1244908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4345072" y="1014399"/>
                <a:ext cx="2193092" cy="124490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501275" y="1156885"/>
                <a:ext cx="880988" cy="36377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“SFO”</a:t>
                </a:r>
                <a:endParaRPr lang="en-US" sz="16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501275" y="1618550"/>
                <a:ext cx="642045" cy="36377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LAX</a:t>
                </a:r>
                <a:endParaRPr lang="en-US" sz="16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144031" y="1618550"/>
                <a:ext cx="583575" cy="36377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JFK</a:t>
                </a:r>
                <a:endParaRPr lang="en-US" sz="16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735397" y="1618550"/>
                <a:ext cx="644250" cy="36377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SEA</a:t>
                </a:r>
                <a:endParaRPr lang="en-US" sz="1600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088197" y="2135702"/>
              <a:ext cx="2193092" cy="1244908"/>
              <a:chOff x="4345072" y="1014399"/>
              <a:chExt cx="2193092" cy="1244908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4345072" y="1014399"/>
                <a:ext cx="2193092" cy="124490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501275" y="1156885"/>
                <a:ext cx="805791" cy="36377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“JFK”</a:t>
                </a:r>
                <a:endParaRPr lang="en-US" sz="16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501275" y="1618550"/>
                <a:ext cx="677271" cy="36377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SFO</a:t>
                </a:r>
                <a:endParaRPr lang="en-US" sz="16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144031" y="1618550"/>
                <a:ext cx="662343" cy="36377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SEA</a:t>
                </a:r>
                <a:endParaRPr lang="en-US" sz="1600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088197" y="5365248"/>
              <a:ext cx="2193092" cy="1244908"/>
              <a:chOff x="4345072" y="1014399"/>
              <a:chExt cx="2193092" cy="1244908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345072" y="1014399"/>
                <a:ext cx="2193092" cy="124490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501275" y="1156885"/>
                <a:ext cx="864263" cy="36377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“LAX”</a:t>
                </a:r>
                <a:endParaRPr lang="en-US" sz="16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501275" y="1618550"/>
                <a:ext cx="644250" cy="36377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SEA</a:t>
                </a:r>
                <a:endParaRPr lang="en-US" sz="16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144031" y="1618550"/>
                <a:ext cx="658771" cy="36377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SFO</a:t>
                </a:r>
                <a:endParaRPr lang="en-US" sz="16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646283" y="754010"/>
              <a:ext cx="1100645" cy="429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/>
                <a:t>“SEA”</a:t>
              </a:r>
              <a:endParaRPr lang="en-US" sz="2000" i="1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4751780" y="1071548"/>
              <a:ext cx="1211193" cy="536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587076" y="2447423"/>
              <a:ext cx="1027232" cy="429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/>
                <a:t>“JFK”</a:t>
              </a:r>
              <a:endParaRPr lang="en-US" sz="2000" i="1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4692572" y="2764961"/>
              <a:ext cx="1211193" cy="536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587076" y="4062238"/>
              <a:ext cx="1116203" cy="429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/>
                <a:t>“SFO”</a:t>
              </a:r>
              <a:endParaRPr lang="en-US" sz="2000" i="1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4692572" y="4379776"/>
              <a:ext cx="1211193" cy="536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646283" y="5677011"/>
              <a:ext cx="1100321" cy="429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/>
                <a:t>“LAX”</a:t>
              </a:r>
              <a:endParaRPr lang="en-US" sz="2000" i="1" dirty="0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V="1">
              <a:off x="4751780" y="5994549"/>
              <a:ext cx="1211193" cy="536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6673103" y="171118"/>
              <a:ext cx="1533380" cy="33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Node&lt;String&gt;</a:t>
              </a:r>
              <a:endParaRPr lang="en-US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73103" y="1773317"/>
              <a:ext cx="1533380" cy="33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Node&lt;String&gt;</a:t>
              </a:r>
              <a:endParaRPr lang="en-US" sz="1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673103" y="3394953"/>
              <a:ext cx="1533380" cy="33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Node&lt;String&gt;</a:t>
              </a:r>
              <a:endParaRPr lang="en-US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73103" y="5009725"/>
              <a:ext cx="1533380" cy="33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Node&lt;String&gt;</a:t>
              </a:r>
              <a:endParaRPr lang="en-US" sz="14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82222" y="387784"/>
            <a:ext cx="4247978" cy="461665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c</a:t>
            </a:r>
            <a:r>
              <a:rPr lang="en-US" sz="2400" dirty="0" smtClean="0">
                <a:latin typeface="Courier"/>
                <a:cs typeface="Courier"/>
              </a:rPr>
              <a:t>onnect(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“JFK”</a:t>
            </a:r>
            <a:r>
              <a:rPr lang="en-US" sz="2400" dirty="0" smtClean="0">
                <a:latin typeface="Courier"/>
                <a:cs typeface="Courier"/>
              </a:rPr>
              <a:t>, “LAX”);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94921" y="1054739"/>
            <a:ext cx="4377612" cy="3477875"/>
          </a:xfrm>
          <a:prstGeom prst="rect">
            <a:avLst/>
          </a:prstGeom>
          <a:ln w="57150" cmpd="sng"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/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/ Get node that contains </a:t>
            </a:r>
            <a:endParaRPr lang="en-US" sz="20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// data1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. If no such node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// exists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, create it and </a:t>
            </a:r>
            <a:endParaRPr lang="en-US" sz="20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// add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to this map.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Node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&lt;T&gt;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node1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=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get(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data1);</a:t>
            </a:r>
          </a:p>
          <a:p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if </a:t>
            </a:r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ro-RO" sz="2000" dirty="0">
                <a:solidFill>
                  <a:srgbClr val="FF0000"/>
                </a:solidFill>
                <a:latin typeface="Courier"/>
                <a:cs typeface="Courier"/>
              </a:rPr>
              <a:t>node1</a:t>
            </a:r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 == null</a:t>
            </a:r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  <a:endParaRPr lang="ro-RO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ro-RO" sz="2000" dirty="0" smtClean="0">
                <a:solidFill>
                  <a:srgbClr val="FF0000"/>
                </a:solidFill>
                <a:latin typeface="Courier"/>
                <a:cs typeface="Courier"/>
              </a:rPr>
              <a:t>node1</a:t>
            </a:r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= </a:t>
            </a:r>
            <a:endParaRPr lang="ro-RO" sz="20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     new </a:t>
            </a:r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Node&lt;T&gt;(data1);</a:t>
            </a:r>
          </a:p>
          <a:p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 put</a:t>
            </a:r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(data1, </a:t>
            </a:r>
            <a:r>
              <a:rPr lang="ro-RO" sz="2000" dirty="0">
                <a:solidFill>
                  <a:srgbClr val="FF0000"/>
                </a:solidFill>
                <a:latin typeface="Courier"/>
                <a:cs typeface="Courier"/>
              </a:rPr>
              <a:t>node1</a:t>
            </a:r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ro-RO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. . .</a:t>
            </a:r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		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28333" y="3415949"/>
            <a:ext cx="4351234" cy="2062222"/>
            <a:chOff x="2328333" y="3415949"/>
            <a:chExt cx="4351234" cy="2062222"/>
          </a:xfrm>
        </p:grpSpPr>
        <p:sp>
          <p:nvSpPr>
            <p:cNvPr id="2" name="TextBox 1"/>
            <p:cNvSpPr txBox="1"/>
            <p:nvPr/>
          </p:nvSpPr>
          <p:spPr>
            <a:xfrm>
              <a:off x="2328333" y="4893395"/>
              <a:ext cx="141597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  <a:latin typeface="Courier"/>
                  <a:cs typeface="Courier"/>
                </a:rPr>
                <a:t>node1</a:t>
              </a:r>
              <a:endParaRPr lang="en-US" sz="32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cxnSp>
          <p:nvCxnSpPr>
            <p:cNvPr id="42" name="Straight Arrow Connector 41"/>
            <p:cNvCxnSpPr>
              <a:stCxn id="2" idx="3"/>
            </p:cNvCxnSpPr>
            <p:nvPr/>
          </p:nvCxnSpPr>
          <p:spPr>
            <a:xfrm flipV="1">
              <a:off x="3744306" y="3415949"/>
              <a:ext cx="2935261" cy="1769834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7898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824807" y="373673"/>
            <a:ext cx="4151772" cy="6168883"/>
            <a:chOff x="3495403" y="111721"/>
            <a:chExt cx="5523512" cy="6628390"/>
          </a:xfrm>
        </p:grpSpPr>
        <p:sp>
          <p:nvSpPr>
            <p:cNvPr id="60" name="Rounded Rectangle 59"/>
            <p:cNvSpPr/>
            <p:nvPr/>
          </p:nvSpPr>
          <p:spPr>
            <a:xfrm>
              <a:off x="3495403" y="111721"/>
              <a:ext cx="5523512" cy="6628390"/>
            </a:xfrm>
            <a:prstGeom prst="roundRect">
              <a:avLst/>
            </a:prstGeom>
            <a:solidFill>
              <a:srgbClr val="C59CFF"/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088197" y="520929"/>
              <a:ext cx="2193092" cy="1244908"/>
              <a:chOff x="4345072" y="1014399"/>
              <a:chExt cx="2193092" cy="1244908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4345072" y="1014399"/>
                <a:ext cx="2193092" cy="124490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501275" y="1156885"/>
                <a:ext cx="866467" cy="36377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“SEA”</a:t>
                </a:r>
                <a:endParaRPr lang="en-US" sz="16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501275" y="1618550"/>
                <a:ext cx="642045" cy="36377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LAX</a:t>
                </a:r>
                <a:endParaRPr lang="en-US" sz="16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144031" y="1618550"/>
                <a:ext cx="583575" cy="36377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JFK</a:t>
                </a:r>
                <a:endParaRPr lang="en-US" sz="16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735397" y="1618550"/>
                <a:ext cx="658771" cy="36377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SFO</a:t>
                </a:r>
                <a:endParaRPr lang="en-US" sz="1600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088197" y="3750475"/>
              <a:ext cx="2193092" cy="1244908"/>
              <a:chOff x="4345072" y="1014399"/>
              <a:chExt cx="2193092" cy="1244908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4345072" y="1014399"/>
                <a:ext cx="2193092" cy="124490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501275" y="1156885"/>
                <a:ext cx="880988" cy="36377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“SFO”</a:t>
                </a:r>
                <a:endParaRPr lang="en-US" sz="16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501275" y="1618550"/>
                <a:ext cx="642045" cy="36377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LAX</a:t>
                </a:r>
                <a:endParaRPr lang="en-US" sz="16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144031" y="1618550"/>
                <a:ext cx="583575" cy="36377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JFK</a:t>
                </a:r>
                <a:endParaRPr lang="en-US" sz="16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735397" y="1618550"/>
                <a:ext cx="644250" cy="36377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SEA</a:t>
                </a:r>
                <a:endParaRPr lang="en-US" sz="1600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088197" y="2135702"/>
              <a:ext cx="2193092" cy="1244908"/>
              <a:chOff x="4345072" y="1014399"/>
              <a:chExt cx="2193092" cy="1244908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4345072" y="1014399"/>
                <a:ext cx="2193092" cy="124490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501275" y="1156885"/>
                <a:ext cx="805791" cy="36377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“JFK”</a:t>
                </a:r>
                <a:endParaRPr lang="en-US" sz="16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501275" y="1618550"/>
                <a:ext cx="677271" cy="36377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SFO</a:t>
                </a:r>
                <a:endParaRPr lang="en-US" sz="16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144031" y="1618550"/>
                <a:ext cx="662343" cy="36377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SEA</a:t>
                </a:r>
                <a:endParaRPr lang="en-US" sz="1600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088197" y="5365248"/>
              <a:ext cx="2193092" cy="1244908"/>
              <a:chOff x="4345072" y="1014399"/>
              <a:chExt cx="2193092" cy="1244908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345072" y="1014399"/>
                <a:ext cx="2193092" cy="124490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501275" y="1156885"/>
                <a:ext cx="864263" cy="36377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“LAX”</a:t>
                </a:r>
                <a:endParaRPr lang="en-US" sz="16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501275" y="1618550"/>
                <a:ext cx="644250" cy="36377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SEA</a:t>
                </a:r>
                <a:endParaRPr lang="en-US" sz="16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144031" y="1618550"/>
                <a:ext cx="658771" cy="36377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SFO</a:t>
                </a:r>
                <a:endParaRPr lang="en-US" sz="16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646283" y="754010"/>
              <a:ext cx="1100645" cy="429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/>
                <a:t>“SEA”</a:t>
              </a:r>
              <a:endParaRPr lang="en-US" sz="2000" i="1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4751780" y="1071548"/>
              <a:ext cx="1211193" cy="536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587076" y="2447423"/>
              <a:ext cx="1027232" cy="429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/>
                <a:t>“JFK”</a:t>
              </a:r>
              <a:endParaRPr lang="en-US" sz="2000" i="1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4692572" y="2764961"/>
              <a:ext cx="1211193" cy="536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587076" y="4062238"/>
              <a:ext cx="1116203" cy="429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/>
                <a:t>“SFO”</a:t>
              </a:r>
              <a:endParaRPr lang="en-US" sz="2000" i="1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4692572" y="4379776"/>
              <a:ext cx="1211193" cy="536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646283" y="5677011"/>
              <a:ext cx="1100321" cy="429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/>
                <a:t>“LAX”</a:t>
              </a:r>
              <a:endParaRPr lang="en-US" sz="2000" i="1" dirty="0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V="1">
              <a:off x="4751780" y="5994549"/>
              <a:ext cx="1211193" cy="536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6673103" y="171118"/>
              <a:ext cx="1533380" cy="33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Node&lt;String&gt;</a:t>
              </a:r>
              <a:endParaRPr lang="en-US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73103" y="1773317"/>
              <a:ext cx="1533380" cy="33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Node&lt;String&gt;</a:t>
              </a:r>
              <a:endParaRPr lang="en-US" sz="1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673103" y="3394953"/>
              <a:ext cx="1533380" cy="33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Node&lt;String&gt;</a:t>
              </a:r>
              <a:endParaRPr lang="en-US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73103" y="5009725"/>
              <a:ext cx="1533380" cy="33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Node&lt;String&gt;</a:t>
              </a:r>
              <a:endParaRPr lang="en-US" sz="14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82222" y="387784"/>
            <a:ext cx="4247978" cy="461665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c</a:t>
            </a:r>
            <a:r>
              <a:rPr lang="en-US" sz="2400" dirty="0" smtClean="0">
                <a:latin typeface="Courier"/>
                <a:cs typeface="Courier"/>
              </a:rPr>
              <a:t>onnect(“JFK”,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“LAX”</a:t>
            </a:r>
            <a:r>
              <a:rPr lang="en-US" sz="2400" dirty="0" smtClean="0">
                <a:latin typeface="Courier"/>
                <a:cs typeface="Courier"/>
              </a:rPr>
              <a:t>);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94921" y="1054739"/>
            <a:ext cx="4377612" cy="2862322"/>
          </a:xfrm>
          <a:prstGeom prst="rect">
            <a:avLst/>
          </a:prstGeom>
          <a:ln w="57150" cmpd="sng"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  . . .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/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/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Same for data2.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Node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&lt;T&gt;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node2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=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get(data2)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if </a:t>
            </a:r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ro-RO" sz="2000" dirty="0" smtClean="0">
                <a:solidFill>
                  <a:srgbClr val="008000"/>
                </a:solidFill>
                <a:latin typeface="Courier"/>
                <a:cs typeface="Courier"/>
              </a:rPr>
              <a:t>node2 </a:t>
            </a:r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== null</a:t>
            </a:r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  <a:endParaRPr lang="ro-RO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 node2 </a:t>
            </a:r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= </a:t>
            </a:r>
            <a:endParaRPr lang="ro-RO" sz="20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     new </a:t>
            </a:r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Node&lt;T&gt;(data1);</a:t>
            </a:r>
          </a:p>
          <a:p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 put</a:t>
            </a:r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(data1, </a:t>
            </a:r>
            <a:r>
              <a:rPr lang="ro-RO" sz="2000" dirty="0" smtClean="0">
                <a:solidFill>
                  <a:srgbClr val="008000"/>
                </a:solidFill>
                <a:latin typeface="Courier"/>
                <a:cs typeface="Courier"/>
              </a:rPr>
              <a:t>node2</a:t>
            </a:r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ro-RO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ro-RO" sz="2000" dirty="0" smtClean="0">
                <a:solidFill>
                  <a:srgbClr val="0000FF"/>
                </a:solidFill>
                <a:latin typeface="Courier"/>
                <a:cs typeface="Courier"/>
              </a:rPr>
              <a:t>. . .</a:t>
            </a:r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		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28333" y="3415949"/>
            <a:ext cx="4351234" cy="2062222"/>
            <a:chOff x="2328333" y="3415949"/>
            <a:chExt cx="4351234" cy="2062222"/>
          </a:xfrm>
        </p:grpSpPr>
        <p:sp>
          <p:nvSpPr>
            <p:cNvPr id="2" name="TextBox 1"/>
            <p:cNvSpPr txBox="1"/>
            <p:nvPr/>
          </p:nvSpPr>
          <p:spPr>
            <a:xfrm>
              <a:off x="2328333" y="4893395"/>
              <a:ext cx="141597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  <a:latin typeface="Courier"/>
                  <a:cs typeface="Courier"/>
                </a:rPr>
                <a:t>node1</a:t>
              </a:r>
              <a:endParaRPr lang="en-US" sz="32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cxnSp>
          <p:nvCxnSpPr>
            <p:cNvPr id="42" name="Straight Arrow Connector 41"/>
            <p:cNvCxnSpPr>
              <a:stCxn id="2" idx="3"/>
            </p:cNvCxnSpPr>
            <p:nvPr/>
          </p:nvCxnSpPr>
          <p:spPr>
            <a:xfrm flipV="1">
              <a:off x="3744306" y="3415949"/>
              <a:ext cx="2935261" cy="1769834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351903" y="5762611"/>
            <a:ext cx="4351234" cy="584776"/>
            <a:chOff x="2328333" y="4893395"/>
            <a:chExt cx="4351234" cy="584776"/>
          </a:xfrm>
        </p:grpSpPr>
        <p:sp>
          <p:nvSpPr>
            <p:cNvPr id="45" name="TextBox 44"/>
            <p:cNvSpPr txBox="1"/>
            <p:nvPr/>
          </p:nvSpPr>
          <p:spPr>
            <a:xfrm>
              <a:off x="2328333" y="4893395"/>
              <a:ext cx="141597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  <a:latin typeface="Courier"/>
                  <a:cs typeface="Courier"/>
                </a:rPr>
                <a:t>node2</a:t>
              </a:r>
              <a:endParaRPr lang="en-US" sz="3200" dirty="0">
                <a:solidFill>
                  <a:srgbClr val="008000"/>
                </a:solidFill>
                <a:latin typeface="Courier"/>
                <a:cs typeface="Courier"/>
              </a:endParaRPr>
            </a:p>
          </p:txBody>
        </p:sp>
        <p:cxnSp>
          <p:nvCxnSpPr>
            <p:cNvPr id="46" name="Straight Arrow Connector 45"/>
            <p:cNvCxnSpPr>
              <a:stCxn id="45" idx="3"/>
            </p:cNvCxnSpPr>
            <p:nvPr/>
          </p:nvCxnSpPr>
          <p:spPr>
            <a:xfrm>
              <a:off x="3744306" y="5185783"/>
              <a:ext cx="2935261" cy="0"/>
            </a:xfrm>
            <a:prstGeom prst="straightConnector1">
              <a:avLst/>
            </a:prstGeom>
            <a:ln w="57150" cmpd="sng">
              <a:solidFill>
                <a:srgbClr val="008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7433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824807" y="373673"/>
            <a:ext cx="4151772" cy="6168883"/>
            <a:chOff x="3495403" y="111721"/>
            <a:chExt cx="5523512" cy="6628390"/>
          </a:xfrm>
        </p:grpSpPr>
        <p:sp>
          <p:nvSpPr>
            <p:cNvPr id="60" name="Rounded Rectangle 59"/>
            <p:cNvSpPr/>
            <p:nvPr/>
          </p:nvSpPr>
          <p:spPr>
            <a:xfrm>
              <a:off x="3495403" y="111721"/>
              <a:ext cx="5523512" cy="6628390"/>
            </a:xfrm>
            <a:prstGeom prst="roundRect">
              <a:avLst/>
            </a:prstGeom>
            <a:solidFill>
              <a:srgbClr val="C59CFF"/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088197" y="520929"/>
              <a:ext cx="2193092" cy="1244908"/>
              <a:chOff x="4345072" y="1014399"/>
              <a:chExt cx="2193092" cy="1244908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4345072" y="1014399"/>
                <a:ext cx="2193092" cy="124490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501275" y="1156885"/>
                <a:ext cx="866467" cy="36377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“SEA”</a:t>
                </a:r>
                <a:endParaRPr lang="en-US" sz="16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501275" y="1618550"/>
                <a:ext cx="642045" cy="36377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LAX</a:t>
                </a:r>
                <a:endParaRPr lang="en-US" sz="16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144031" y="1618550"/>
                <a:ext cx="583575" cy="36377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JFK</a:t>
                </a:r>
                <a:endParaRPr lang="en-US" sz="16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735397" y="1618550"/>
                <a:ext cx="658771" cy="36377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SFO</a:t>
                </a:r>
                <a:endParaRPr lang="en-US" sz="1600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088197" y="3750475"/>
              <a:ext cx="2193092" cy="1244908"/>
              <a:chOff x="4345072" y="1014399"/>
              <a:chExt cx="2193092" cy="1244908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4345072" y="1014399"/>
                <a:ext cx="2193092" cy="124490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501275" y="1156885"/>
                <a:ext cx="880988" cy="36377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“SFO”</a:t>
                </a:r>
                <a:endParaRPr lang="en-US" sz="16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501275" y="1618550"/>
                <a:ext cx="642045" cy="36377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LAX</a:t>
                </a:r>
                <a:endParaRPr lang="en-US" sz="16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144031" y="1618550"/>
                <a:ext cx="583575" cy="36377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JFK</a:t>
                </a:r>
                <a:endParaRPr lang="en-US" sz="16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735397" y="1618550"/>
                <a:ext cx="644250" cy="36377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SEA</a:t>
                </a:r>
                <a:endParaRPr lang="en-US" sz="1600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088197" y="2135702"/>
              <a:ext cx="2193092" cy="1244908"/>
              <a:chOff x="4345072" y="1014399"/>
              <a:chExt cx="2193092" cy="1244908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4345072" y="1014399"/>
                <a:ext cx="2193092" cy="124490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501275" y="1156885"/>
                <a:ext cx="805791" cy="36377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“JFK”</a:t>
                </a:r>
                <a:endParaRPr lang="en-US" sz="16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501275" y="1618550"/>
                <a:ext cx="677271" cy="36377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SFO</a:t>
                </a:r>
                <a:endParaRPr lang="en-US" sz="16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144031" y="1618550"/>
                <a:ext cx="662343" cy="36377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SEA</a:t>
                </a:r>
                <a:endParaRPr lang="en-US" sz="1600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088197" y="5365248"/>
              <a:ext cx="2193092" cy="1244908"/>
              <a:chOff x="4345072" y="1014399"/>
              <a:chExt cx="2193092" cy="1244908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345072" y="1014399"/>
                <a:ext cx="2193092" cy="124490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501275" y="1156885"/>
                <a:ext cx="864263" cy="36377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“LAX”</a:t>
                </a:r>
                <a:endParaRPr lang="en-US" sz="16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501275" y="1618550"/>
                <a:ext cx="644250" cy="36377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SEA</a:t>
                </a:r>
                <a:endParaRPr lang="en-US" sz="16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144031" y="1618550"/>
                <a:ext cx="658771" cy="36377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SFO</a:t>
                </a:r>
                <a:endParaRPr lang="en-US" sz="16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646283" y="754010"/>
              <a:ext cx="1100645" cy="429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/>
                <a:t>“SEA”</a:t>
              </a:r>
              <a:endParaRPr lang="en-US" sz="2000" i="1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4751780" y="1071548"/>
              <a:ext cx="1211193" cy="536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587076" y="2447423"/>
              <a:ext cx="1027232" cy="429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/>
                <a:t>“JFK”</a:t>
              </a:r>
              <a:endParaRPr lang="en-US" sz="2000" i="1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4692572" y="2764961"/>
              <a:ext cx="1211193" cy="536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587076" y="4062238"/>
              <a:ext cx="1116203" cy="429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/>
                <a:t>“SFO”</a:t>
              </a:r>
              <a:endParaRPr lang="en-US" sz="2000" i="1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4692572" y="4379776"/>
              <a:ext cx="1211193" cy="536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646283" y="5677011"/>
              <a:ext cx="1100321" cy="429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/>
                <a:t>“LAX”</a:t>
              </a:r>
              <a:endParaRPr lang="en-US" sz="2000" i="1" dirty="0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V="1">
              <a:off x="4751780" y="5994549"/>
              <a:ext cx="1211193" cy="536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6673103" y="171118"/>
              <a:ext cx="1533380" cy="33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Node&lt;String&gt;</a:t>
              </a:r>
              <a:endParaRPr lang="en-US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73103" y="1773317"/>
              <a:ext cx="1533380" cy="33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Node&lt;String&gt;</a:t>
              </a:r>
              <a:endParaRPr lang="en-US" sz="1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673103" y="3394953"/>
              <a:ext cx="1533380" cy="33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Node&lt;String&gt;</a:t>
              </a:r>
              <a:endParaRPr lang="en-US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73103" y="5009725"/>
              <a:ext cx="1533380" cy="33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Node&lt;String&gt;</a:t>
              </a:r>
              <a:endParaRPr lang="en-US" sz="14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82222" y="387784"/>
            <a:ext cx="4247978" cy="461665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Connect(“JFK</a:t>
            </a:r>
            <a:r>
              <a:rPr lang="en-US" sz="2400" dirty="0">
                <a:latin typeface="Courier"/>
                <a:cs typeface="Courier"/>
              </a:rPr>
              <a:t>”, “LAX”)</a:t>
            </a:r>
            <a:r>
              <a:rPr lang="en-US" sz="2400" dirty="0" smtClean="0">
                <a:latin typeface="Courier"/>
                <a:cs typeface="Courier"/>
              </a:rPr>
              <a:t>;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94921" y="1054739"/>
            <a:ext cx="4377612" cy="2246769"/>
          </a:xfrm>
          <a:prstGeom prst="rect">
            <a:avLst/>
          </a:prstGeom>
          <a:ln w="57150" cmpd="sng"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  . . .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// Connect. Each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node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// becomes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a neighbor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of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//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the other.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node1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.addNeighbor(node2);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node2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.addNeighbor(node1);</a:t>
            </a:r>
            <a:r>
              <a:rPr lang="ro-RO" sz="2000" dirty="0">
                <a:solidFill>
                  <a:srgbClr val="0000FF"/>
                </a:solidFill>
                <a:latin typeface="Courier"/>
                <a:cs typeface="Courier"/>
              </a:rPr>
              <a:t>		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28333" y="3415949"/>
            <a:ext cx="4351234" cy="2062222"/>
            <a:chOff x="2328333" y="3415949"/>
            <a:chExt cx="4351234" cy="2062222"/>
          </a:xfrm>
        </p:grpSpPr>
        <p:sp>
          <p:nvSpPr>
            <p:cNvPr id="2" name="TextBox 1"/>
            <p:cNvSpPr txBox="1"/>
            <p:nvPr/>
          </p:nvSpPr>
          <p:spPr>
            <a:xfrm>
              <a:off x="2328333" y="4893395"/>
              <a:ext cx="141597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  <a:latin typeface="Courier"/>
                  <a:cs typeface="Courier"/>
                </a:rPr>
                <a:t>node1</a:t>
              </a:r>
              <a:endParaRPr lang="en-US" sz="32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cxnSp>
          <p:nvCxnSpPr>
            <p:cNvPr id="42" name="Straight Arrow Connector 41"/>
            <p:cNvCxnSpPr>
              <a:stCxn id="2" idx="3"/>
            </p:cNvCxnSpPr>
            <p:nvPr/>
          </p:nvCxnSpPr>
          <p:spPr>
            <a:xfrm flipV="1">
              <a:off x="3744306" y="3415949"/>
              <a:ext cx="2935261" cy="1769834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351903" y="5762611"/>
            <a:ext cx="4351234" cy="584776"/>
            <a:chOff x="2328333" y="4893395"/>
            <a:chExt cx="4351234" cy="584776"/>
          </a:xfrm>
        </p:grpSpPr>
        <p:sp>
          <p:nvSpPr>
            <p:cNvPr id="45" name="TextBox 44"/>
            <p:cNvSpPr txBox="1"/>
            <p:nvPr/>
          </p:nvSpPr>
          <p:spPr>
            <a:xfrm>
              <a:off x="2328333" y="4893395"/>
              <a:ext cx="141597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  <a:latin typeface="Courier"/>
                  <a:cs typeface="Courier"/>
                </a:rPr>
                <a:t>node2</a:t>
              </a:r>
              <a:endParaRPr lang="en-US" sz="3200" dirty="0">
                <a:solidFill>
                  <a:srgbClr val="008000"/>
                </a:solidFill>
                <a:latin typeface="Courier"/>
                <a:cs typeface="Courier"/>
              </a:endParaRPr>
            </a:p>
          </p:txBody>
        </p:sp>
        <p:cxnSp>
          <p:nvCxnSpPr>
            <p:cNvPr id="46" name="Straight Arrow Connector 45"/>
            <p:cNvCxnSpPr>
              <a:stCxn id="45" idx="3"/>
            </p:cNvCxnSpPr>
            <p:nvPr/>
          </p:nvCxnSpPr>
          <p:spPr>
            <a:xfrm>
              <a:off x="3744306" y="5185783"/>
              <a:ext cx="2935261" cy="0"/>
            </a:xfrm>
            <a:prstGeom prst="straightConnector1">
              <a:avLst/>
            </a:prstGeom>
            <a:ln w="57150" cmpd="sng">
              <a:solidFill>
                <a:srgbClr val="008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7865297" y="2816791"/>
            <a:ext cx="496149" cy="338554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</a:rPr>
              <a:t>LAX</a:t>
            </a:r>
            <a:endParaRPr lang="en-US" sz="1600" dirty="0">
              <a:solidFill>
                <a:srgbClr val="008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872086" y="5825273"/>
            <a:ext cx="450965" cy="338554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JFK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902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61" grpId="0" animBg="1"/>
      <p:bldP spid="6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06222" y="1558749"/>
            <a:ext cx="5215467" cy="2677656"/>
          </a:xfrm>
          <a:prstGeom prst="rect">
            <a:avLst/>
          </a:prstGeom>
          <a:noFill/>
          <a:ln w="57150" cmpd="sng"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myQueue.add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   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myQueue.add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   )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myQueue.add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   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myQueue.remove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()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myQueue.add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   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myQueue.remove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</a:p>
          <a:p>
            <a:endParaRPr lang="en-US" sz="2400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8" name="Oval 7"/>
          <p:cNvSpPr/>
          <p:nvPr/>
        </p:nvSpPr>
        <p:spPr>
          <a:xfrm>
            <a:off x="4191000" y="1665033"/>
            <a:ext cx="330032" cy="32463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78384" y="2046111"/>
            <a:ext cx="330032" cy="324634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91000" y="2441300"/>
            <a:ext cx="330032" cy="324634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91000" y="3115655"/>
            <a:ext cx="330032" cy="324634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47888" y="1855080"/>
            <a:ext cx="874889" cy="2898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078652" y="4837209"/>
            <a:ext cx="489572" cy="482679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47888" y="6025444"/>
            <a:ext cx="3148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dirty="0" smtClean="0"/>
              <a:t>ead                            tail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241779" y="5319888"/>
            <a:ext cx="836873" cy="57855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568224" y="5319888"/>
            <a:ext cx="836873" cy="57855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64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06222" y="1558749"/>
            <a:ext cx="5215467" cy="2677656"/>
          </a:xfrm>
          <a:prstGeom prst="rect">
            <a:avLst/>
          </a:prstGeom>
          <a:noFill/>
          <a:ln w="57150" cmpd="sng"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myQueue.add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   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myQueue.add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   )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myQueue.add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   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myQueue.remove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()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myQueue.add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   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myQueue.remove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</a:p>
          <a:p>
            <a:endParaRPr lang="en-US" sz="2400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8" name="Oval 7"/>
          <p:cNvSpPr/>
          <p:nvPr/>
        </p:nvSpPr>
        <p:spPr>
          <a:xfrm>
            <a:off x="4191000" y="1665033"/>
            <a:ext cx="330032" cy="32463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78384" y="2046111"/>
            <a:ext cx="330032" cy="324634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91000" y="2441300"/>
            <a:ext cx="330032" cy="324634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91000" y="3115655"/>
            <a:ext cx="330032" cy="324634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47888" y="2221966"/>
            <a:ext cx="874889" cy="2898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078652" y="4837209"/>
            <a:ext cx="489572" cy="482679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47888" y="6025444"/>
            <a:ext cx="3148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dirty="0" smtClean="0"/>
              <a:t>ead                            tail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241779" y="5319888"/>
            <a:ext cx="836873" cy="57855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584223" y="5432778"/>
            <a:ext cx="0" cy="46566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34542" y="4837209"/>
            <a:ext cx="489572" cy="482679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3" idx="6"/>
            <a:endCxn id="16" idx="2"/>
          </p:cNvCxnSpPr>
          <p:nvPr/>
        </p:nvCxnSpPr>
        <p:spPr>
          <a:xfrm>
            <a:off x="2568224" y="5078549"/>
            <a:ext cx="76631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028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06222" y="1558749"/>
            <a:ext cx="5215467" cy="2677656"/>
          </a:xfrm>
          <a:prstGeom prst="rect">
            <a:avLst/>
          </a:prstGeom>
          <a:noFill/>
          <a:ln w="57150" cmpd="sng"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myQueue.add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   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myQueue.add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   )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myQueue.add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   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myQueue.remove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()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myQueue.add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   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myQueue.remove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</a:p>
          <a:p>
            <a:endParaRPr lang="en-US" sz="2400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8" name="Oval 7"/>
          <p:cNvSpPr/>
          <p:nvPr/>
        </p:nvSpPr>
        <p:spPr>
          <a:xfrm>
            <a:off x="4191000" y="1665033"/>
            <a:ext cx="330032" cy="32463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78384" y="2046111"/>
            <a:ext cx="330032" cy="324634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91000" y="2441300"/>
            <a:ext cx="330032" cy="324634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91000" y="3115655"/>
            <a:ext cx="330032" cy="324634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47888" y="2588852"/>
            <a:ext cx="874889" cy="2898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078652" y="4837209"/>
            <a:ext cx="489572" cy="482679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47888" y="6025444"/>
            <a:ext cx="3148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dirty="0" smtClean="0"/>
              <a:t>ead                            tail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241779" y="5319888"/>
            <a:ext cx="836873" cy="57855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584223" y="5319888"/>
            <a:ext cx="1017499" cy="57855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34542" y="4837209"/>
            <a:ext cx="489572" cy="482679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3" idx="6"/>
            <a:endCxn id="16" idx="2"/>
          </p:cNvCxnSpPr>
          <p:nvPr/>
        </p:nvCxnSpPr>
        <p:spPr>
          <a:xfrm>
            <a:off x="2568224" y="5078549"/>
            <a:ext cx="76631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601722" y="4837209"/>
            <a:ext cx="489572" cy="482679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18" idx="2"/>
          </p:cNvCxnSpPr>
          <p:nvPr/>
        </p:nvCxnSpPr>
        <p:spPr>
          <a:xfrm>
            <a:off x="3835404" y="5078549"/>
            <a:ext cx="76631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40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06222" y="1558749"/>
            <a:ext cx="5215467" cy="2677656"/>
          </a:xfrm>
          <a:prstGeom prst="rect">
            <a:avLst/>
          </a:prstGeom>
          <a:noFill/>
          <a:ln w="57150" cmpd="sng"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myQueue.add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   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myQueue.add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   )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myQueue.add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   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myQueue.remove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()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myQueue.add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   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myQueue.remove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</a:p>
          <a:p>
            <a:endParaRPr lang="en-US" sz="2400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8" name="Oval 7"/>
          <p:cNvSpPr/>
          <p:nvPr/>
        </p:nvSpPr>
        <p:spPr>
          <a:xfrm>
            <a:off x="4191000" y="1665033"/>
            <a:ext cx="330032" cy="32463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78384" y="2046111"/>
            <a:ext cx="330032" cy="324634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91000" y="2441300"/>
            <a:ext cx="330032" cy="324634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91000" y="3115655"/>
            <a:ext cx="330032" cy="324634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47888" y="2885183"/>
            <a:ext cx="874889" cy="2898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47888" y="6025444"/>
            <a:ext cx="3148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dirty="0" smtClean="0"/>
              <a:t>ead                            tail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241779" y="5078549"/>
            <a:ext cx="1989665" cy="81989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584223" y="5319888"/>
            <a:ext cx="1017499" cy="57855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34542" y="4837209"/>
            <a:ext cx="489572" cy="482679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601722" y="4837209"/>
            <a:ext cx="489572" cy="482679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18" idx="2"/>
          </p:cNvCxnSpPr>
          <p:nvPr/>
        </p:nvCxnSpPr>
        <p:spPr>
          <a:xfrm>
            <a:off x="3835404" y="5078549"/>
            <a:ext cx="76631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486400" y="2791021"/>
            <a:ext cx="330032" cy="32463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18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06222" y="1558749"/>
            <a:ext cx="5215467" cy="2677656"/>
          </a:xfrm>
          <a:prstGeom prst="rect">
            <a:avLst/>
          </a:prstGeom>
          <a:noFill/>
          <a:ln w="57150" cmpd="sng"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myQueue.add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   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myQueue.add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   )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myQueue.add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   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myQueue.remove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()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myQueue.add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   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myQueue.remove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</a:p>
          <a:p>
            <a:endParaRPr lang="en-US" sz="2400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8" name="Oval 7"/>
          <p:cNvSpPr/>
          <p:nvPr/>
        </p:nvSpPr>
        <p:spPr>
          <a:xfrm>
            <a:off x="4191000" y="1665033"/>
            <a:ext cx="330032" cy="324634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78384" y="2046111"/>
            <a:ext cx="330032" cy="324634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91000" y="2441300"/>
            <a:ext cx="330032" cy="324634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91000" y="3115655"/>
            <a:ext cx="330032" cy="324634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47888" y="3350846"/>
            <a:ext cx="874889" cy="2898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47888" y="6025444"/>
            <a:ext cx="3148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dirty="0" smtClean="0"/>
              <a:t>ead                            tail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241779" y="5078549"/>
            <a:ext cx="1989665" cy="81989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584223" y="5333998"/>
            <a:ext cx="2284678" cy="56444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34542" y="4837209"/>
            <a:ext cx="489572" cy="482679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601722" y="4837209"/>
            <a:ext cx="489572" cy="482679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18" idx="2"/>
          </p:cNvCxnSpPr>
          <p:nvPr/>
        </p:nvCxnSpPr>
        <p:spPr>
          <a:xfrm>
            <a:off x="3835404" y="5078549"/>
            <a:ext cx="76631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868901" y="4851319"/>
            <a:ext cx="489572" cy="482679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21" idx="2"/>
          </p:cNvCxnSpPr>
          <p:nvPr/>
        </p:nvCxnSpPr>
        <p:spPr>
          <a:xfrm>
            <a:off x="5102583" y="5092659"/>
            <a:ext cx="76631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430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2354</TotalTime>
  <Words>1752</Words>
  <Application>Microsoft Macintosh PowerPoint</Application>
  <PresentationFormat>On-screen Show (4:3)</PresentationFormat>
  <Paragraphs>445</Paragraphs>
  <Slides>45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CS 46B: Data Structures Module 13: General Graphs</vt:lpstr>
      <vt:lpstr>Lists</vt:lpstr>
      <vt:lpstr>Queues</vt:lpstr>
      <vt:lpstr>Queue example</vt:lpstr>
      <vt:lpstr>Queue example</vt:lpstr>
      <vt:lpstr>Queue example</vt:lpstr>
      <vt:lpstr>Queue example</vt:lpstr>
      <vt:lpstr>Queue example</vt:lpstr>
      <vt:lpstr>Queue example</vt:lpstr>
      <vt:lpstr>Queue example</vt:lpstr>
      <vt:lpstr>Trees</vt:lpstr>
      <vt:lpstr>General Graphs</vt:lpstr>
      <vt:lpstr>General Graphs</vt:lpstr>
      <vt:lpstr>Airline Fare Graph</vt:lpstr>
      <vt:lpstr>Questions for the Airline Graph</vt:lpstr>
      <vt:lpstr>Connected?</vt:lpstr>
      <vt:lpstr>Route from SFO  JFK?</vt:lpstr>
      <vt:lpstr>Circuit Design: What is the longest path?</vt:lpstr>
      <vt:lpstr>Organic Chemistry: Name of a branched alkane is derived from longest path</vt:lpstr>
      <vt:lpstr>Common Graph Problems E = # of edges, V = # of vertices (nodes)</vt:lpstr>
      <vt:lpstr>Thinking about graph problems</vt:lpstr>
      <vt:lpstr>A connected graph</vt:lpstr>
      <vt:lpstr>A disconnected graph</vt:lpstr>
      <vt:lpstr>PowerPoint Presentation</vt:lpstr>
      <vt:lpstr>The easiest way to tell if a graph is connected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Goals:</vt:lpstr>
      <vt:lpstr>Generic Node Class</vt:lpstr>
      <vt:lpstr>Generic Node Class</vt:lpstr>
      <vt:lpstr>Graph class</vt:lpstr>
      <vt:lpstr>PowerPoint Presentation</vt:lpstr>
      <vt:lpstr>PowerPoint Presentation</vt:lpstr>
      <vt:lpstr>connect(“JFK”, “LAX”);</vt:lpstr>
      <vt:lpstr>PowerPoint Presentation</vt:lpstr>
      <vt:lpstr>PowerPoint Presentation</vt:lpstr>
      <vt:lpstr>PowerPoint Presentation</vt:lpstr>
      <vt:lpstr>PowerPoint Presentation</vt:lpstr>
    </vt:vector>
  </TitlesOfParts>
  <Company>Philip Heller Associates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Data Structures Module 11: General Graphs</dc:title>
  <dc:creator>Philip Heller</dc:creator>
  <cp:lastModifiedBy>Philip Heller</cp:lastModifiedBy>
  <cp:revision>57</cp:revision>
  <dcterms:created xsi:type="dcterms:W3CDTF">2016-04-20T13:58:40Z</dcterms:created>
  <dcterms:modified xsi:type="dcterms:W3CDTF">2017-05-02T01:50:16Z</dcterms:modified>
</cp:coreProperties>
</file>